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3" r:id="rId1"/>
  </p:sldMasterIdLst>
  <p:notesMasterIdLst>
    <p:notesMasterId r:id="rId26"/>
  </p:notesMasterIdLst>
  <p:handoutMasterIdLst>
    <p:handoutMasterId r:id="rId27"/>
  </p:handoutMasterIdLst>
  <p:sldIdLst>
    <p:sldId id="257" r:id="rId2"/>
    <p:sldId id="275" r:id="rId3"/>
    <p:sldId id="278" r:id="rId4"/>
    <p:sldId id="281" r:id="rId5"/>
    <p:sldId id="259" r:id="rId6"/>
    <p:sldId id="264" r:id="rId7"/>
    <p:sldId id="273" r:id="rId8"/>
    <p:sldId id="274" r:id="rId9"/>
    <p:sldId id="260" r:id="rId10"/>
    <p:sldId id="262" r:id="rId11"/>
    <p:sldId id="286" r:id="rId12"/>
    <p:sldId id="265" r:id="rId13"/>
    <p:sldId id="282" r:id="rId14"/>
    <p:sldId id="287" r:id="rId15"/>
    <p:sldId id="266" r:id="rId16"/>
    <p:sldId id="284" r:id="rId17"/>
    <p:sldId id="267" r:id="rId18"/>
    <p:sldId id="269" r:id="rId19"/>
    <p:sldId id="288" r:id="rId20"/>
    <p:sldId id="268" r:id="rId21"/>
    <p:sldId id="285" r:id="rId22"/>
    <p:sldId id="289" r:id="rId23"/>
    <p:sldId id="271" r:id="rId24"/>
    <p:sldId id="283" r:id="rId25"/>
  </p:sldIdLst>
  <p:sldSz cx="9144000" cy="5143500" type="screen16x9"/>
  <p:notesSz cx="6858000" cy="9144000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orient="horz" pos="2754">
          <p15:clr>
            <a:srgbClr val="A4A3A4"/>
          </p15:clr>
        </p15:guide>
        <p15:guide id="3" orient="horz" pos="577">
          <p15:clr>
            <a:srgbClr val="A4A3A4"/>
          </p15:clr>
        </p15:guide>
        <p15:guide id="4" pos="2880">
          <p15:clr>
            <a:srgbClr val="A4A3A4"/>
          </p15:clr>
        </p15:guide>
        <p15:guide id="5" pos="476">
          <p15:clr>
            <a:srgbClr val="A4A3A4"/>
          </p15:clr>
        </p15:guide>
        <p15:guide id="6" pos="5284">
          <p15:clr>
            <a:srgbClr val="A4A3A4"/>
          </p15:clr>
        </p15:guide>
        <p15:guide id="7" orient="horz" pos="191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E"/>
    <a:srgbClr val="CDD2DA"/>
    <a:srgbClr val="CC0000"/>
    <a:srgbClr val="89C765"/>
    <a:srgbClr val="595959"/>
    <a:srgbClr val="265E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3" autoAdjust="0"/>
    <p:restoredTop sz="90785"/>
  </p:normalViewPr>
  <p:slideViewPr>
    <p:cSldViewPr snapToGrid="0" showGuides="1">
      <p:cViewPr>
        <p:scale>
          <a:sx n="129" d="100"/>
          <a:sy n="129" d="100"/>
        </p:scale>
        <p:origin x="968" y="424"/>
      </p:cViewPr>
      <p:guideLst>
        <p:guide orient="horz" pos="1620"/>
        <p:guide orient="horz" pos="2754"/>
        <p:guide orient="horz" pos="577"/>
        <p:guide pos="2880"/>
        <p:guide pos="476"/>
        <p:guide pos="5284"/>
        <p:guide orient="horz" pos="1915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79A79F50-B4D6-1540-940E-C09EECE99AC4}" type="doc">
      <dgm:prSet loTypeId="urn:microsoft.com/office/officeart/2005/8/layout/chevron1" loCatId="" qsTypeId="urn:microsoft.com/office/officeart/2005/8/quickstyle/simple1" qsCatId="simple" csTypeId="urn:microsoft.com/office/officeart/2005/8/colors/accent5_2" csCatId="accent5" phldr="1"/>
      <dgm:spPr/>
    </dgm:pt>
    <dgm:pt modelId="{4416C9F8-ABF8-8C45-8F77-4C431EB70808}">
      <dgm:prSet phldrT="[Text]"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Integrate into Partial State</a:t>
          </a:r>
        </a:p>
      </dgm:t>
    </dgm:pt>
    <dgm:pt modelId="{E6DE814C-3232-D148-A750-9C8A4E98C632}" type="par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39588CE3-77BA-3F4E-A922-57802B9B9325}" type="sibTrans" cxnId="{EF561FE1-4606-BD4F-AE2A-572D3E332760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B803D00B-0B2E-E54E-A39E-3B4082D4927B}">
      <dgm:prSet phldrT="[Text]"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 err="1">
              <a:solidFill>
                <a:sysClr val="windowText" lastClr="000000"/>
              </a:solidFill>
            </a:rPr>
            <a:t>Ohua</a:t>
          </a:r>
          <a:r>
            <a:rPr lang="en-GB" b="0" dirty="0">
              <a:solidFill>
                <a:sysClr val="windowText" lastClr="000000"/>
              </a:solidFill>
            </a:rPr>
            <a:t> Compiled UDF</a:t>
          </a:r>
        </a:p>
      </dgm:t>
    </dgm:pt>
    <dgm:pt modelId="{AA3433FE-BA3C-0C4F-9BD6-1E81D7717E54}" type="par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4D8B71D-4451-A94F-9382-3BA0E0A2860D}" type="sibTrans" cxnId="{19AEF4DA-3DA3-5847-A844-689B46A77705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566EF4BC-71E3-024F-A1D3-947A5D0BCCA7}">
      <dgm:prSet/>
      <dgm:spPr>
        <a:solidFill>
          <a:schemeClr val="bg2">
            <a:lumMod val="85000"/>
          </a:schemeClr>
        </a:solidFill>
      </dgm:spPr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Query Elements in the UDF</a:t>
          </a:r>
        </a:p>
      </dgm:t>
    </dgm:pt>
    <dgm:pt modelId="{A58D79FD-4C97-8A46-A4B7-C2787FA11814}" type="par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711FF586-0EE8-1346-A438-2773C894991E}" type="sibTrans" cxnId="{C0881070-8822-6D4A-A5D7-7F253DAD77FD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6188D72B-7A49-124C-9684-7C0126E681D7}">
      <dgm:prSet/>
      <dgm:spPr/>
      <dgm:t>
        <a:bodyPr/>
        <a:lstStyle/>
        <a:p>
          <a:r>
            <a:rPr lang="en-GB" b="0" dirty="0">
              <a:solidFill>
                <a:sysClr val="windowText" lastClr="000000"/>
              </a:solidFill>
            </a:rPr>
            <a:t>UDF State Design</a:t>
          </a:r>
        </a:p>
      </dgm:t>
    </dgm:pt>
    <dgm:pt modelId="{100274A2-2583-EE4B-B091-44AF42C68B72}" type="par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05E3295F-ABAE-0F46-A30D-3AC3707549EE}" type="sibTrans" cxnId="{17E3883B-2F82-414C-AF8D-6AE72E5F25A9}">
      <dgm:prSet/>
      <dgm:spPr/>
      <dgm:t>
        <a:bodyPr/>
        <a:lstStyle/>
        <a:p>
          <a:endParaRPr lang="en-GB" b="1">
            <a:solidFill>
              <a:sysClr val="windowText" lastClr="000000"/>
            </a:solidFill>
          </a:endParaRPr>
        </a:p>
      </dgm:t>
    </dgm:pt>
    <dgm:pt modelId="{E850FD5B-43E0-D34C-AF52-A4DD2A4ED9CA}" type="pres">
      <dgm:prSet presAssocID="{79A79F50-B4D6-1540-940E-C09EECE99AC4}" presName="Name0" presStyleCnt="0">
        <dgm:presLayoutVars>
          <dgm:dir/>
          <dgm:animLvl val="lvl"/>
          <dgm:resizeHandles val="exact"/>
        </dgm:presLayoutVars>
      </dgm:prSet>
      <dgm:spPr/>
    </dgm:pt>
    <dgm:pt modelId="{112F15CC-09FD-9A48-8E54-C967A1AC94F7}" type="pres">
      <dgm:prSet presAssocID="{6188D72B-7A49-124C-9684-7C0126E681D7}" presName="parTxOnly" presStyleLbl="node1" presStyleIdx="0" presStyleCnt="4" custLinFactNeighborX="-12697">
        <dgm:presLayoutVars>
          <dgm:chMax val="0"/>
          <dgm:chPref val="0"/>
          <dgm:bulletEnabled val="1"/>
        </dgm:presLayoutVars>
      </dgm:prSet>
      <dgm:spPr/>
    </dgm:pt>
    <dgm:pt modelId="{C4C19518-E546-E441-8D9A-EAB296E12722}" type="pres">
      <dgm:prSet presAssocID="{05E3295F-ABAE-0F46-A30D-3AC3707549EE}" presName="parTxOnlySpace" presStyleCnt="0"/>
      <dgm:spPr/>
    </dgm:pt>
    <dgm:pt modelId="{0D0CAAA3-1283-584D-AB4B-13519C025455}" type="pres">
      <dgm:prSet presAssocID="{4416C9F8-ABF8-8C45-8F77-4C431EB70808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8FAA0202-119A-BD45-8FAF-43717E136ECF}" type="pres">
      <dgm:prSet presAssocID="{39588CE3-77BA-3F4E-A922-57802B9B9325}" presName="parTxOnlySpace" presStyleCnt="0"/>
      <dgm:spPr/>
    </dgm:pt>
    <dgm:pt modelId="{9FB36F28-E15F-7A43-94FC-1D7E7618B9C3}" type="pres">
      <dgm:prSet presAssocID="{B803D00B-0B2E-E54E-A39E-3B4082D4927B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2D8DDB46-9DBB-1A46-8032-8C7C5AF06F5E}" type="pres">
      <dgm:prSet presAssocID="{04D8B71D-4451-A94F-9382-3BA0E0A2860D}" presName="parTxOnlySpace" presStyleCnt="0"/>
      <dgm:spPr/>
    </dgm:pt>
    <dgm:pt modelId="{514ADB3F-FBD2-A143-8DC4-C62B16BD28ED}" type="pres">
      <dgm:prSet presAssocID="{566EF4BC-71E3-024F-A1D3-947A5D0BCCA7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1EECF12E-2A2E-0247-AA97-E8A38E61585A}" type="presOf" srcId="{566EF4BC-71E3-024F-A1D3-947A5D0BCCA7}" destId="{514ADB3F-FBD2-A143-8DC4-C62B16BD28ED}" srcOrd="0" destOrd="0" presId="urn:microsoft.com/office/officeart/2005/8/layout/chevron1"/>
    <dgm:cxn modelId="{D3BFD531-A0D7-0749-9584-F2E43F3A6373}" type="presOf" srcId="{6188D72B-7A49-124C-9684-7C0126E681D7}" destId="{112F15CC-09FD-9A48-8E54-C967A1AC94F7}" srcOrd="0" destOrd="0" presId="urn:microsoft.com/office/officeart/2005/8/layout/chevron1"/>
    <dgm:cxn modelId="{17E3883B-2F82-414C-AF8D-6AE72E5F25A9}" srcId="{79A79F50-B4D6-1540-940E-C09EECE99AC4}" destId="{6188D72B-7A49-124C-9684-7C0126E681D7}" srcOrd="0" destOrd="0" parTransId="{100274A2-2583-EE4B-B091-44AF42C68B72}" sibTransId="{05E3295F-ABAE-0F46-A30D-3AC3707549EE}"/>
    <dgm:cxn modelId="{C0881070-8822-6D4A-A5D7-7F253DAD77FD}" srcId="{79A79F50-B4D6-1540-940E-C09EECE99AC4}" destId="{566EF4BC-71E3-024F-A1D3-947A5D0BCCA7}" srcOrd="3" destOrd="0" parTransId="{A58D79FD-4C97-8A46-A4B7-C2787FA11814}" sibTransId="{711FF586-0EE8-1346-A438-2773C894991E}"/>
    <dgm:cxn modelId="{C31C01B8-DDA6-604C-89D2-DA6EC8D7BAAC}" type="presOf" srcId="{79A79F50-B4D6-1540-940E-C09EECE99AC4}" destId="{E850FD5B-43E0-D34C-AF52-A4DD2A4ED9CA}" srcOrd="0" destOrd="0" presId="urn:microsoft.com/office/officeart/2005/8/layout/chevron1"/>
    <dgm:cxn modelId="{19AEF4DA-3DA3-5847-A844-689B46A77705}" srcId="{79A79F50-B4D6-1540-940E-C09EECE99AC4}" destId="{B803D00B-0B2E-E54E-A39E-3B4082D4927B}" srcOrd="2" destOrd="0" parTransId="{AA3433FE-BA3C-0C4F-9BD6-1E81D7717E54}" sibTransId="{04D8B71D-4451-A94F-9382-3BA0E0A2860D}"/>
    <dgm:cxn modelId="{0A9754E0-F926-9646-8705-59341466A07A}" type="presOf" srcId="{4416C9F8-ABF8-8C45-8F77-4C431EB70808}" destId="{0D0CAAA3-1283-584D-AB4B-13519C025455}" srcOrd="0" destOrd="0" presId="urn:microsoft.com/office/officeart/2005/8/layout/chevron1"/>
    <dgm:cxn modelId="{EF561FE1-4606-BD4F-AE2A-572D3E332760}" srcId="{79A79F50-B4D6-1540-940E-C09EECE99AC4}" destId="{4416C9F8-ABF8-8C45-8F77-4C431EB70808}" srcOrd="1" destOrd="0" parTransId="{E6DE814C-3232-D148-A750-9C8A4E98C632}" sibTransId="{39588CE3-77BA-3F4E-A922-57802B9B9325}"/>
    <dgm:cxn modelId="{C6AD4BEA-0528-4A49-8B32-7EB0E4CDF391}" type="presOf" srcId="{B803D00B-0B2E-E54E-A39E-3B4082D4927B}" destId="{9FB36F28-E15F-7A43-94FC-1D7E7618B9C3}" srcOrd="0" destOrd="0" presId="urn:microsoft.com/office/officeart/2005/8/layout/chevron1"/>
    <dgm:cxn modelId="{21D7BEF9-2294-D042-BCA0-864F137AE964}" type="presParOf" srcId="{E850FD5B-43E0-D34C-AF52-A4DD2A4ED9CA}" destId="{112F15CC-09FD-9A48-8E54-C967A1AC94F7}" srcOrd="0" destOrd="0" presId="urn:microsoft.com/office/officeart/2005/8/layout/chevron1"/>
    <dgm:cxn modelId="{6344C11E-5E7F-884E-9312-7D1FC89BB7B3}" type="presParOf" srcId="{E850FD5B-43E0-D34C-AF52-A4DD2A4ED9CA}" destId="{C4C19518-E546-E441-8D9A-EAB296E12722}" srcOrd="1" destOrd="0" presId="urn:microsoft.com/office/officeart/2005/8/layout/chevron1"/>
    <dgm:cxn modelId="{F87144B6-64DC-B14D-8F47-FBA241B5BC13}" type="presParOf" srcId="{E850FD5B-43E0-D34C-AF52-A4DD2A4ED9CA}" destId="{0D0CAAA3-1283-584D-AB4B-13519C025455}" srcOrd="2" destOrd="0" presId="urn:microsoft.com/office/officeart/2005/8/layout/chevron1"/>
    <dgm:cxn modelId="{2CC862BE-8A36-4143-AED0-19F62FAC6BAC}" type="presParOf" srcId="{E850FD5B-43E0-D34C-AF52-A4DD2A4ED9CA}" destId="{8FAA0202-119A-BD45-8FAF-43717E136ECF}" srcOrd="3" destOrd="0" presId="urn:microsoft.com/office/officeart/2005/8/layout/chevron1"/>
    <dgm:cxn modelId="{35C6A088-3476-1F4F-8927-426F14B0D730}" type="presParOf" srcId="{E850FD5B-43E0-D34C-AF52-A4DD2A4ED9CA}" destId="{9FB36F28-E15F-7A43-94FC-1D7E7618B9C3}" srcOrd="4" destOrd="0" presId="urn:microsoft.com/office/officeart/2005/8/layout/chevron1"/>
    <dgm:cxn modelId="{8BE245D7-7C21-8A48-A2AB-E833B39DC3EC}" type="presParOf" srcId="{E850FD5B-43E0-D34C-AF52-A4DD2A4ED9CA}" destId="{2D8DDB46-9DBB-1A46-8032-8C7C5AF06F5E}" srcOrd="5" destOrd="0" presId="urn:microsoft.com/office/officeart/2005/8/layout/chevron1"/>
    <dgm:cxn modelId="{E2ED3E19-E094-1840-9BD3-8FC44E5BA5A5}" type="presParOf" srcId="{E850FD5B-43E0-D34C-AF52-A4DD2A4ED9CA}" destId="{514ADB3F-FBD2-A143-8DC4-C62B16BD28ED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2F15CC-09FD-9A48-8E54-C967A1AC94F7}">
      <dsp:nvSpPr>
        <dsp:cNvPr id="0" name=""/>
        <dsp:cNvSpPr/>
      </dsp:nvSpPr>
      <dsp:spPr>
        <a:xfrm>
          <a:off x="0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UDF State Design</a:t>
          </a:r>
        </a:p>
      </dsp:txBody>
      <dsp:txXfrm>
        <a:off x="311347" y="0"/>
        <a:ext cx="1094544" cy="622694"/>
      </dsp:txXfrm>
    </dsp:sp>
    <dsp:sp modelId="{0D0CAAA3-1283-584D-AB4B-13519C025455}">
      <dsp:nvSpPr>
        <dsp:cNvPr id="0" name=""/>
        <dsp:cNvSpPr/>
      </dsp:nvSpPr>
      <dsp:spPr>
        <a:xfrm>
          <a:off x="1548465" y="0"/>
          <a:ext cx="1717238" cy="622694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Integrate into Partial State</a:t>
          </a:r>
        </a:p>
      </dsp:txBody>
      <dsp:txXfrm>
        <a:off x="1859812" y="0"/>
        <a:ext cx="1094544" cy="622694"/>
      </dsp:txXfrm>
    </dsp:sp>
    <dsp:sp modelId="{9FB36F28-E15F-7A43-94FC-1D7E7618B9C3}">
      <dsp:nvSpPr>
        <dsp:cNvPr id="0" name=""/>
        <dsp:cNvSpPr/>
      </dsp:nvSpPr>
      <dsp:spPr>
        <a:xfrm>
          <a:off x="3093980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 err="1">
              <a:solidFill>
                <a:sysClr val="windowText" lastClr="000000"/>
              </a:solidFill>
            </a:rPr>
            <a:t>Ohua</a:t>
          </a:r>
          <a:r>
            <a:rPr lang="en-GB" sz="1300" b="0" kern="1200" dirty="0">
              <a:solidFill>
                <a:sysClr val="windowText" lastClr="000000"/>
              </a:solidFill>
            </a:rPr>
            <a:t> Compiled UDF</a:t>
          </a:r>
        </a:p>
      </dsp:txBody>
      <dsp:txXfrm>
        <a:off x="3405327" y="0"/>
        <a:ext cx="1094544" cy="622694"/>
      </dsp:txXfrm>
    </dsp:sp>
    <dsp:sp modelId="{514ADB3F-FBD2-A143-8DC4-C62B16BD28ED}">
      <dsp:nvSpPr>
        <dsp:cNvPr id="0" name=""/>
        <dsp:cNvSpPr/>
      </dsp:nvSpPr>
      <dsp:spPr>
        <a:xfrm>
          <a:off x="4639495" y="0"/>
          <a:ext cx="1717238" cy="622694"/>
        </a:xfrm>
        <a:prstGeom prst="chevron">
          <a:avLst/>
        </a:prstGeom>
        <a:solidFill>
          <a:schemeClr val="bg2">
            <a:lumMod val="8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300" b="0" kern="1200" dirty="0">
              <a:solidFill>
                <a:sysClr val="windowText" lastClr="000000"/>
              </a:solidFill>
            </a:rPr>
            <a:t>Query Elements in the UDF</a:t>
          </a:r>
        </a:p>
      </dsp:txBody>
      <dsp:txXfrm>
        <a:off x="4950842" y="0"/>
        <a:ext cx="1094544" cy="622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06B0E0F-0591-4AC5-B031-25803E18640D}" type="datetimeFigureOut">
              <a:rPr lang="de-DE"/>
              <a:pPr>
                <a:defRPr/>
              </a:pPr>
              <a:t>13.08.19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EA24F55-777E-4E3F-A2EA-CF19629F41DA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426005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F5616EDD-9E62-4560-AB9D-EBF97163CE5E}" type="datetimeFigureOut">
              <a:rPr lang="de-DE"/>
              <a:pPr>
                <a:defRPr/>
              </a:pPr>
              <a:t>13.08.19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DE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de-DE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07B07F09-2E78-4401-8456-77BCAA34158E}" type="slidenum">
              <a:rPr lang="de-DE"/>
              <a:pPr>
                <a:defRPr/>
              </a:pPr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54321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8555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55268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Dataflow system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Materialized View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Partial State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Fast reads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For Websites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Has no UDF support (yet)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11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Evicted upstream means evicted downstream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7B07F09-2E78-4401-8456-77BCAA34158E}" type="slidenum">
              <a:rPr lang="de-DE" smtClean="0"/>
              <a:pPr>
                <a:defRPr/>
              </a:pPr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38346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347614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265E87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8100392" y="4083918"/>
            <a:ext cx="936104" cy="86409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0"/>
          </p:nvPr>
        </p:nvSpPr>
        <p:spPr>
          <a:xfrm>
            <a:off x="755577" y="2355726"/>
            <a:ext cx="4608512" cy="194481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>
                <a:solidFill>
                  <a:schemeClr val="tx2"/>
                </a:solidFill>
                <a:latin typeface="Tw Cen MT"/>
                <a:cs typeface="Tw Cen MT"/>
              </a:defRPr>
            </a:lvl1pPr>
          </a:lstStyle>
          <a:p>
            <a:pPr lvl="0"/>
            <a:endParaRPr lang="en-US" dirty="0"/>
          </a:p>
        </p:txBody>
      </p:sp>
      <p:pic>
        <p:nvPicPr>
          <p:cNvPr id="1029" name="Picture 5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89463"/>
            <a:ext cx="2487613" cy="32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0"/>
          <p:cNvSpPr/>
          <p:nvPr/>
        </p:nvSpPr>
        <p:spPr>
          <a:xfrm>
            <a:off x="179388" y="4371975"/>
            <a:ext cx="8785225" cy="6477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u="sng" noProof="0">
              <a:solidFill>
                <a:schemeClr val="bg1">
                  <a:lumMod val="85000"/>
                </a:schemeClr>
              </a:solidFill>
              <a:latin typeface="Tw Cen MT"/>
              <a:cs typeface="Tw Cen MT"/>
            </a:endParaRPr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7388" y="4567238"/>
            <a:ext cx="1711325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9975" y="4567238"/>
            <a:ext cx="547688" cy="19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8488" y="4538663"/>
            <a:ext cx="1163637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8988" y="4460875"/>
            <a:ext cx="11334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956" y="4594798"/>
            <a:ext cx="1854325" cy="318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5" descr="2014_01_20-Logo_Compiler_Construction-20.png"/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520" y="123478"/>
            <a:ext cx="1841629" cy="6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98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525683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/>
              <a:t>Textmasterformat bearbeiten</a:t>
            </a:r>
          </a:p>
        </p:txBody>
      </p:sp>
      <p:sp>
        <p:nvSpPr>
          <p:cNvPr id="16" name="Content Placeholder 15"/>
          <p:cNvSpPr>
            <a:spLocks noGrp="1"/>
          </p:cNvSpPr>
          <p:nvPr>
            <p:ph sz="quarter" idx="14"/>
          </p:nvPr>
        </p:nvSpPr>
        <p:spPr>
          <a:xfrm>
            <a:off x="395288" y="915566"/>
            <a:ext cx="8569325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1834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2col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15"/>
          <p:cNvSpPr>
            <a:spLocks noGrp="1"/>
          </p:cNvSpPr>
          <p:nvPr>
            <p:ph sz="quarter" idx="14"/>
          </p:nvPr>
        </p:nvSpPr>
        <p:spPr>
          <a:xfrm>
            <a:off x="395289" y="915988"/>
            <a:ext cx="4320728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Content Placeholder 15"/>
          <p:cNvSpPr>
            <a:spLocks noGrp="1"/>
          </p:cNvSpPr>
          <p:nvPr>
            <p:ph sz="quarter" idx="15"/>
          </p:nvPr>
        </p:nvSpPr>
        <p:spPr>
          <a:xfrm>
            <a:off x="4716016" y="915988"/>
            <a:ext cx="4248597" cy="3743994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18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4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16"/>
          </p:nvPr>
        </p:nvSpPr>
        <p:spPr>
          <a:xfrm>
            <a:off x="395288" y="195486"/>
            <a:ext cx="5544864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558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5616872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en-US" noProof="0" dirty="0" err="1"/>
              <a:t>Textmasterformat</a:t>
            </a:r>
            <a:r>
              <a:rPr lang="en-US" noProof="0" dirty="0"/>
              <a:t> </a:t>
            </a:r>
            <a:r>
              <a:rPr lang="en-US" noProof="0" dirty="0" err="1"/>
              <a:t>bearbeiten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07396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755650" y="1270000"/>
            <a:ext cx="7632700" cy="1727200"/>
          </a:xfrm>
          <a:prstGeom prst="rect">
            <a:avLst/>
          </a:prstGeom>
        </p:spPr>
        <p:txBody>
          <a:bodyPr lIns="91399" tIns="45702" rIns="35982" bIns="45702"/>
          <a:lstStyle>
            <a:lvl1pPr algn="l" defTabSz="2968782" rtl="0" eaLnBrk="1" latinLnBrk="0" hangingPunct="1">
              <a:spcBef>
                <a:spcPct val="0"/>
              </a:spcBef>
              <a:buNone/>
              <a:defRPr lang="en-US" sz="9600" kern="1200" dirty="0">
                <a:solidFill>
                  <a:srgbClr val="265E87"/>
                </a:solidFill>
                <a:latin typeface="DIN-Bold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>
              <a:latin typeface="Tw Cen MT"/>
              <a:cs typeface="Tw Cen MT"/>
            </a:endParaRP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755650" y="1419622"/>
            <a:ext cx="7869486" cy="857250"/>
          </a:xfrm>
          <a:prstGeom prst="rect">
            <a:avLst/>
          </a:prstGeom>
        </p:spPr>
        <p:txBody>
          <a:bodyPr/>
          <a:lstStyle>
            <a:lvl1pPr algn="l">
              <a:defRPr lang="en-US" sz="4800" b="1" kern="1200" dirty="0" smtClean="0">
                <a:solidFill>
                  <a:srgbClr val="E87B14"/>
                </a:solidFill>
                <a:latin typeface="Tw Cen MT"/>
                <a:ea typeface="Verdana" pitchFamily="34" charset="0"/>
                <a:cs typeface="Tw Cen MT"/>
              </a:defRPr>
            </a:lvl1pPr>
          </a:lstStyle>
          <a:p>
            <a:pPr fontAlgn="auto">
              <a:spcAft>
                <a:spcPts val="0"/>
              </a:spcAft>
              <a:defRPr/>
            </a:pPr>
            <a:endParaRPr lang="en-US" sz="4800" noProof="0" dirty="0"/>
          </a:p>
        </p:txBody>
      </p:sp>
      <p:sp>
        <p:nvSpPr>
          <p:cNvPr id="14" name="Content Placeholder 15"/>
          <p:cNvSpPr>
            <a:spLocks noGrp="1"/>
          </p:cNvSpPr>
          <p:nvPr>
            <p:ph sz="quarter" idx="14"/>
          </p:nvPr>
        </p:nvSpPr>
        <p:spPr>
          <a:xfrm>
            <a:off x="2267745" y="2355726"/>
            <a:ext cx="5256584" cy="2304256"/>
          </a:xfrm>
          <a:prstGeom prst="rect">
            <a:avLst/>
          </a:prstGeom>
        </p:spPr>
        <p:txBody>
          <a:bodyPr vert="horz"/>
          <a:lstStyle>
            <a:lvl1pPr marL="342900" indent="-342900">
              <a:spcBef>
                <a:spcPts val="0"/>
              </a:spcBef>
              <a:buClr>
                <a:schemeClr val="tx2"/>
              </a:buClr>
              <a:buSzPct val="80000"/>
              <a:buFont typeface="Wingdings" charset="2"/>
              <a:buChar char="q"/>
              <a:defRPr sz="2400">
                <a:latin typeface="Tw Cen MT"/>
                <a:cs typeface="Tw Cen MT"/>
              </a:defRPr>
            </a:lvl1pPr>
            <a:lvl2pPr marL="742950" indent="-285750">
              <a:buClr>
                <a:schemeClr val="accent6"/>
              </a:buClr>
              <a:buSzPct val="80000"/>
              <a:buFont typeface="Wingdings" charset="2"/>
              <a:buChar char="q"/>
              <a:defRPr sz="2000">
                <a:latin typeface="Tw Cen MT"/>
                <a:cs typeface="Tw Cen MT"/>
              </a:defRPr>
            </a:lvl2pPr>
            <a:lvl3pPr marL="1143000" indent="-228600">
              <a:buClr>
                <a:schemeClr val="accent3"/>
              </a:buClr>
              <a:buSzPct val="120000"/>
              <a:buFont typeface="Wingdings" charset="2"/>
              <a:buChar char="§"/>
              <a:defRPr sz="1800">
                <a:latin typeface="Tw Cen MT"/>
                <a:cs typeface="Tw Cen MT"/>
              </a:defRPr>
            </a:lvl3pPr>
            <a:lvl4pPr marL="1600200" indent="-228600">
              <a:buClr>
                <a:schemeClr val="accent5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4pPr>
            <a:lvl5pPr marL="2057400" indent="-228600">
              <a:buClr>
                <a:schemeClr val="accent4"/>
              </a:buClr>
              <a:buSzPct val="120000"/>
              <a:buFont typeface="Wingdings" charset="2"/>
              <a:buChar char="§"/>
              <a:defRPr sz="1600">
                <a:latin typeface="Tw Cen MT"/>
                <a:cs typeface="Tw Cen M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9879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platzhalter 11"/>
          <p:cNvSpPr>
            <a:spLocks noGrp="1"/>
          </p:cNvSpPr>
          <p:nvPr>
            <p:ph type="body" sz="quarter" idx="12"/>
          </p:nvPr>
        </p:nvSpPr>
        <p:spPr>
          <a:xfrm>
            <a:off x="395288" y="195486"/>
            <a:ext cx="5688880" cy="504825"/>
          </a:xfrm>
          <a:prstGeom prst="rect">
            <a:avLst/>
          </a:prstGeom>
        </p:spPr>
        <p:txBody>
          <a:bodyPr/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de-DE" sz="2400" b="1" kern="1200" dirty="0" smtClean="0">
                <a:solidFill>
                  <a:srgbClr val="265E87"/>
                </a:solidFill>
                <a:latin typeface="Tw Cen MT"/>
                <a:ea typeface="+mn-ea"/>
                <a:cs typeface="Tw Cen MT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lang="de-DE" sz="2400" kern="1200" dirty="0" smtClean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lang="en-US" sz="2400" kern="1200" dirty="0">
                <a:solidFill>
                  <a:srgbClr val="265E87"/>
                </a:solidFill>
                <a:latin typeface="DIN-Bold" pitchFamily="34" charset="0"/>
                <a:ea typeface="+mn-ea"/>
                <a:cs typeface="Arial" charset="0"/>
              </a:defRPr>
            </a:lvl5pPr>
          </a:lstStyle>
          <a:p>
            <a:pPr lvl="0"/>
            <a:r>
              <a:rPr lang="de-DE" dirty="0"/>
              <a:t>Textmasterformat bearbeiten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48082" y="2600550"/>
            <a:ext cx="720080" cy="72008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 userDrawn="1"/>
        </p:nvSpPr>
        <p:spPr>
          <a:xfrm>
            <a:off x="1893280" y="2594596"/>
            <a:ext cx="720080" cy="72008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3117416" y="2594596"/>
            <a:ext cx="720080" cy="72008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9" name="Rectangle 8"/>
          <p:cNvSpPr/>
          <p:nvPr userDrawn="1"/>
        </p:nvSpPr>
        <p:spPr>
          <a:xfrm>
            <a:off x="4413560" y="2594596"/>
            <a:ext cx="720080" cy="720080"/>
          </a:xfrm>
          <a:prstGeom prst="rect">
            <a:avLst/>
          </a:prstGeom>
          <a:solidFill>
            <a:srgbClr val="89C76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748082" y="1544538"/>
            <a:ext cx="720080" cy="7200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1" name="Rectangle 10"/>
          <p:cNvSpPr/>
          <p:nvPr userDrawn="1"/>
        </p:nvSpPr>
        <p:spPr>
          <a:xfrm>
            <a:off x="1893280" y="1538584"/>
            <a:ext cx="720080" cy="720080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2" name="Rectangle 11"/>
          <p:cNvSpPr/>
          <p:nvPr userDrawn="1"/>
        </p:nvSpPr>
        <p:spPr>
          <a:xfrm>
            <a:off x="3117416" y="1538584"/>
            <a:ext cx="720080" cy="7200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4413560" y="1538584"/>
            <a:ext cx="720080" cy="7200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2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8231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12" Type="http://schemas.openxmlformats.org/officeDocument/2006/relationships/image" Target="../media/image5.sv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V="1">
            <a:off x="-612576" y="-4124994"/>
            <a:ext cx="9492493" cy="2117574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endParaRPr lang="de-DE">
              <a:latin typeface="Tw Cen MT"/>
              <a:cs typeface="Tw Cen M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79388" y="0"/>
            <a:ext cx="8785225" cy="771525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399" tIns="45702" rIns="91399" bIns="45702" rtlCol="0" anchor="ctr"/>
          <a:lstStyle/>
          <a:p>
            <a:pPr algn="ctr"/>
            <a:r>
              <a:rPr lang="de-DE" dirty="0">
                <a:latin typeface="Tw Cen MT"/>
                <a:cs typeface="Tw Cen MT"/>
              </a:rPr>
              <a:t>      </a:t>
            </a:r>
          </a:p>
        </p:txBody>
      </p:sp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8343" y="123478"/>
            <a:ext cx="1111989" cy="5866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8" t="33574" r="132" b="51917"/>
          <a:stretch/>
        </p:blipFill>
        <p:spPr>
          <a:xfrm>
            <a:off x="0" y="5020022"/>
            <a:ext cx="9144000" cy="123478"/>
          </a:xfrm>
          <a:prstGeom prst="rect">
            <a:avLst/>
          </a:prstGeom>
        </p:spPr>
      </p:pic>
      <p:sp>
        <p:nvSpPr>
          <p:cNvPr id="23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-788" y="4714542"/>
            <a:ext cx="504056" cy="2873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="1" smtClean="0">
                <a:solidFill>
                  <a:srgbClr val="265E87"/>
                </a:solidFill>
                <a:latin typeface="Tw Cen MT"/>
                <a:cs typeface="Tw Cen MT"/>
              </a:defRPr>
            </a:lvl1pPr>
          </a:lstStyle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3" name="Picture 2" descr="2014_01_20-Logo_Compiler_Construction-20.png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344" y="4660025"/>
            <a:ext cx="1083308" cy="359997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1">
                    <a:tint val="75000"/>
                  </a:schemeClr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Footer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7BA40F4-270A-7040-AD0A-63DAD313C274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156176" y="123478"/>
            <a:ext cx="1458643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819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1.svg"/><Relationship Id="rId7" Type="http://schemas.openxmlformats.org/officeDocument/2006/relationships/image" Target="../media/image4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svg"/><Relationship Id="rId11" Type="http://schemas.openxmlformats.org/officeDocument/2006/relationships/image" Target="../media/image15.svg"/><Relationship Id="rId5" Type="http://schemas.openxmlformats.org/officeDocument/2006/relationships/image" Target="../media/image33.png"/><Relationship Id="rId10" Type="http://schemas.openxmlformats.org/officeDocument/2006/relationships/image" Target="../media/image14.png"/><Relationship Id="rId4" Type="http://schemas.openxmlformats.org/officeDocument/2006/relationships/image" Target="../media/image21.svg"/><Relationship Id="rId9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4.svg"/><Relationship Id="rId7" Type="http://schemas.openxmlformats.org/officeDocument/2006/relationships/image" Target="../media/image2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15.svg"/><Relationship Id="rId5" Type="http://schemas.openxmlformats.org/officeDocument/2006/relationships/image" Target="../media/image47.png"/><Relationship Id="rId10" Type="http://schemas.openxmlformats.org/officeDocument/2006/relationships/image" Target="../media/image14.png"/><Relationship Id="rId4" Type="http://schemas.openxmlformats.org/officeDocument/2006/relationships/image" Target="../media/image46.png"/><Relationship Id="rId9" Type="http://schemas.openxmlformats.org/officeDocument/2006/relationships/image" Target="../media/image21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svg"/><Relationship Id="rId5" Type="http://schemas.openxmlformats.org/officeDocument/2006/relationships/image" Target="../media/image15.sv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1.sv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3" Type="http://schemas.openxmlformats.org/officeDocument/2006/relationships/image" Target="../media/image41.svg"/><Relationship Id="rId7" Type="http://schemas.openxmlformats.org/officeDocument/2006/relationships/image" Target="../media/image4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21.sv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sv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3200" dirty="0" err="1"/>
              <a:t>Ohua</a:t>
            </a:r>
            <a:r>
              <a:rPr lang="en-US" sz="3200" dirty="0"/>
              <a:t>-Powered, Semi-Transparent UDF’s in the Noria Database</a:t>
            </a:r>
          </a:p>
        </p:txBody>
      </p:sp>
      <p:sp>
        <p:nvSpPr>
          <p:cNvPr id="6" name="Textplatzhalter 5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By Justus Adam</a:t>
            </a:r>
          </a:p>
          <a:p>
            <a:endParaRPr lang="en-US" sz="1600" dirty="0"/>
          </a:p>
          <a:p>
            <a:r>
              <a:rPr lang="en-US" sz="1600" dirty="0"/>
              <a:t>Supervisor: </a:t>
            </a:r>
            <a:r>
              <a:rPr lang="en-US" sz="1600" u="sng" dirty="0"/>
              <a:t>Sebastian </a:t>
            </a:r>
            <a:r>
              <a:rPr lang="en-US" sz="1600" u="sng" dirty="0" err="1"/>
              <a:t>Ertel</a:t>
            </a:r>
            <a:r>
              <a:rPr lang="en-US" sz="1600" dirty="0"/>
              <a:t>, Dirk </a:t>
            </a:r>
            <a:r>
              <a:rPr lang="en-US" sz="1600" dirty="0" err="1"/>
              <a:t>Habich</a:t>
            </a:r>
            <a:r>
              <a:rPr lang="en-US" sz="1600" dirty="0"/>
              <a:t>, Malte Schwarzkopf and </a:t>
            </a:r>
            <a:r>
              <a:rPr lang="en-US" sz="1600" dirty="0" err="1"/>
              <a:t>Jerónimo</a:t>
            </a:r>
            <a:r>
              <a:rPr lang="en-US" sz="1600" dirty="0"/>
              <a:t> </a:t>
            </a:r>
            <a:r>
              <a:rPr lang="en-US" sz="1600" dirty="0" err="1"/>
              <a:t>Castrillón-Mazo</a:t>
            </a:r>
            <a:endParaRPr lang="en-US" sz="1600" u="sng" dirty="0"/>
          </a:p>
        </p:txBody>
      </p:sp>
    </p:spTree>
    <p:extLst>
      <p:ext uri="{BB962C8B-B14F-4D97-AF65-F5344CB8AC3E}">
        <p14:creationId xmlns:p14="http://schemas.microsoft.com/office/powerpoint/2010/main" val="32165120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63949-5844-6142-8AB3-B290784DB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Interval Sequence as State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F09E25-40AE-DE46-B566-1DD9BE3299F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3115681175"/>
              </p:ext>
            </p:extLst>
          </p:nvPr>
        </p:nvGraphicFramePr>
        <p:xfrm>
          <a:off x="2555777" y="987574"/>
          <a:ext cx="1630512" cy="9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6838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67325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ED43-3012-184E-A3DB-E19B656B2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8" name="Can 7">
            <a:extLst>
              <a:ext uri="{FF2B5EF4-FFF2-40B4-BE49-F238E27FC236}">
                <a16:creationId xmlns:a16="http://schemas.microsoft.com/office/drawing/2014/main" id="{9821AA1D-62D7-DA4A-A603-B53CBC415C07}"/>
              </a:ext>
            </a:extLst>
          </p:cNvPr>
          <p:cNvSpPr/>
          <p:nvPr/>
        </p:nvSpPr>
        <p:spPr>
          <a:xfrm>
            <a:off x="611560" y="985850"/>
            <a:ext cx="1008112" cy="990315"/>
          </a:xfrm>
          <a:prstGeom prst="can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Base Table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BCD9675-2179-4B49-94F2-4C781F724863}"/>
              </a:ext>
            </a:extLst>
          </p:cNvPr>
          <p:cNvSpPr/>
          <p:nvPr/>
        </p:nvSpPr>
        <p:spPr>
          <a:xfrm>
            <a:off x="749286" y="2585920"/>
            <a:ext cx="720081" cy="7200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ED56D9-6637-284E-887E-77141F768318}"/>
              </a:ext>
            </a:extLst>
          </p:cNvPr>
          <p:cNvSpPr/>
          <p:nvPr/>
        </p:nvSpPr>
        <p:spPr>
          <a:xfrm>
            <a:off x="749286" y="3914624"/>
            <a:ext cx="720081" cy="72008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4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pic>
        <p:nvPicPr>
          <p:cNvPr id="12" name="Graphic 11" descr="Glasses">
            <a:extLst>
              <a:ext uri="{FF2B5EF4-FFF2-40B4-BE49-F238E27FC236}">
                <a16:creationId xmlns:a16="http://schemas.microsoft.com/office/drawing/2014/main" id="{EE80CA51-DCF7-A84B-9912-F6B423D81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7013" y="4076602"/>
            <a:ext cx="444625" cy="444625"/>
          </a:xfrm>
          <a:prstGeom prst="rect">
            <a:avLst/>
          </a:prstGeom>
        </p:spPr>
      </p:pic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BF071B0-0068-CE48-BF0B-AC6CD1385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6671053"/>
              </p:ext>
            </p:extLst>
          </p:nvPr>
        </p:nvGraphicFramePr>
        <p:xfrm>
          <a:off x="2555776" y="4076602"/>
          <a:ext cx="1224136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4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91872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628514-934C-D94C-B278-5BB4AC70910B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 flipH="1">
            <a:off x="1109327" y="1976165"/>
            <a:ext cx="6289" cy="609755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5D0ECD-057F-764C-A636-B0BCFBDA8448}"/>
              </a:ext>
            </a:extLst>
          </p:cNvPr>
          <p:cNvCxnSpPr>
            <a:cxnSpLocks/>
            <a:stCxn id="13" idx="0"/>
            <a:endCxn id="10" idx="4"/>
          </p:cNvCxnSpPr>
          <p:nvPr/>
        </p:nvCxnSpPr>
        <p:spPr>
          <a:xfrm flipV="1">
            <a:off x="1109327" y="3306001"/>
            <a:ext cx="0" cy="608623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7381802-0AEC-F642-9CE3-0ACF1F2734AF}"/>
              </a:ext>
            </a:extLst>
          </p:cNvPr>
          <p:cNvSpPr txBox="1"/>
          <p:nvPr/>
        </p:nvSpPr>
        <p:spPr>
          <a:xfrm>
            <a:off x="1619672" y="2807460"/>
            <a:ext cx="33457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>
                <a:latin typeface="Monaco" pitchFamily="2" charset="77"/>
                <a:cs typeface="Tw Cen MT"/>
              </a:rPr>
              <a:t>[[5,3,10].length()].average() ==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4A92-3277-B043-8CA5-A82FC5B731EB}"/>
                  </a:ext>
                </a:extLst>
              </p:cNvPr>
              <p:cNvSpPr txBox="1"/>
              <p:nvPr/>
            </p:nvSpPr>
            <p:spPr>
              <a:xfrm>
                <a:off x="5436096" y="1188884"/>
                <a:ext cx="2432269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: [ </m:t>
                      </m:r>
                      <m:d>
                        <m:dPr>
                          <m:begChr m:val="[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, </m:t>
                      </m:r>
                      <m:d>
                        <m:dPr>
                          <m:begChr m:val="[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, </m:t>
                      </m:r>
                      <m:d>
                        <m:dPr>
                          <m:begChr m:val="["/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w Cen MT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cs typeface="Tw Cen MT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]</m:t>
                      </m:r>
                    </m:oMath>
                  </m:oMathPara>
                </a14:m>
                <a:endParaRPr lang="en-GB" sz="16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7A4A92-3277-B043-8CA5-A82FC5B73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6096" y="1188884"/>
                <a:ext cx="2432269" cy="246221"/>
              </a:xfrm>
              <a:prstGeom prst="rect">
                <a:avLst/>
              </a:prstGeom>
              <a:blipFill>
                <a:blip r:embed="rId4"/>
                <a:stretch>
                  <a:fillRect l="-518" t="-5000" r="-2073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A787EC-A953-BA46-A549-88FD0A225C05}"/>
                  </a:ext>
                </a:extLst>
              </p:cNvPr>
              <p:cNvSpPr txBox="1"/>
              <p:nvPr/>
            </p:nvSpPr>
            <p:spPr>
              <a:xfrm>
                <a:off x="5652120" y="1779662"/>
                <a:ext cx="2880320" cy="24219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cs typeface="Tw Cen MT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cs typeface="Tw Cen MT"/>
                      </a:rPr>
                      <m:t> ∈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w Cen MT"/>
                      </a:rPr>
                      <m:t>𝑇</m:t>
                    </m:r>
                  </m:oMath>
                </a14:m>
                <a:r>
                  <a:rPr lang="en-GB" sz="1600" dirty="0">
                    <a:latin typeface="Tw Cen MT"/>
                    <a:cs typeface="Tw Cen MT"/>
                  </a:rPr>
                  <a:t> such that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d>
                      <m:dPr>
                        <m:begChr m:val="{"/>
                        <m:endChr m:val=""/>
                        <m:ctrlPr>
                          <a:rPr lang="en-US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exists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160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GB" sz="1600" dirty="0">
                  <a:latin typeface="Tw Cen MT"/>
                  <a:cs typeface="Tw Cen M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begChr m:val="{"/>
                        <m:endChr m:val=""/>
                        <m:ctrlPr>
                          <a:rPr lang="en-GB" sz="16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exists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   </m:t>
                            </m:r>
                            <m:r>
                              <m:rPr>
                                <m:nor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otherwise</m:t>
                            </m:r>
                          </m:e>
                        </m:eqArr>
                      </m:e>
                    </m:d>
                  </m:oMath>
                </a14:m>
                <a:endParaRPr lang="en-US" sz="1600" dirty="0">
                  <a:latin typeface="Tw Cen MT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1600" dirty="0">
                  <a:latin typeface="Tw Cen MT"/>
                </a:endParaRPr>
              </a:p>
              <a:p>
                <a:r>
                  <a:rPr lang="en-US" sz="1600" dirty="0">
                    <a:latin typeface="Tw Cen MT"/>
                  </a:rPr>
                  <a:t>Invariants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w Cen MT"/>
                  </a:rPr>
                  <a:t> 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600" dirty="0">
                    <a:latin typeface="Tw Cen MT"/>
                  </a:rPr>
                  <a:t> must exist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1600" dirty="0">
                    <a:latin typeface="Tw Cen MT"/>
                  </a:rPr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600" dirty="0">
                    <a:latin typeface="Tw Cen MT"/>
                  </a:rPr>
                  <a:t>  must exist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7A787EC-A953-BA46-A549-88FD0A225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2120" y="1779662"/>
                <a:ext cx="2880320" cy="2421945"/>
              </a:xfrm>
              <a:prstGeom prst="rect">
                <a:avLst/>
              </a:prstGeom>
              <a:blipFill>
                <a:blip r:embed="rId5"/>
                <a:stretch>
                  <a:fillRect l="-9649" t="-39063" b="-2916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Left Brace 30">
            <a:extLst>
              <a:ext uri="{FF2B5EF4-FFF2-40B4-BE49-F238E27FC236}">
                <a16:creationId xmlns:a16="http://schemas.microsoft.com/office/drawing/2014/main" id="{0CE23201-9C0C-F946-8938-D9ED1171A3EA}"/>
              </a:ext>
            </a:extLst>
          </p:cNvPr>
          <p:cNvSpPr/>
          <p:nvPr/>
        </p:nvSpPr>
        <p:spPr>
          <a:xfrm rot="5400000">
            <a:off x="6541762" y="541287"/>
            <a:ext cx="276725" cy="2200026"/>
          </a:xfrm>
          <a:prstGeom prst="leftBrace">
            <a:avLst>
              <a:gd name="adj1" fmla="val 55956"/>
              <a:gd name="adj2" fmla="val 45844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ight Arrow 31">
            <a:extLst>
              <a:ext uri="{FF2B5EF4-FFF2-40B4-BE49-F238E27FC236}">
                <a16:creationId xmlns:a16="http://schemas.microsoft.com/office/drawing/2014/main" id="{9DCCC534-DC89-3846-A33C-D9438CBC86C8}"/>
              </a:ext>
            </a:extLst>
          </p:cNvPr>
          <p:cNvSpPr/>
          <p:nvPr/>
        </p:nvSpPr>
        <p:spPr>
          <a:xfrm>
            <a:off x="5450949" y="4331131"/>
            <a:ext cx="417195" cy="328851"/>
          </a:xfrm>
          <a:prstGeom prst="rightArrow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821A6DC-9451-4644-8E1E-4BDB8FA1C7DC}"/>
              </a:ext>
            </a:extLst>
          </p:cNvPr>
          <p:cNvSpPr txBox="1"/>
          <p:nvPr/>
        </p:nvSpPr>
        <p:spPr>
          <a:xfrm>
            <a:off x="5950693" y="4321428"/>
            <a:ext cx="24272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Merge intervals to maintain</a:t>
            </a:r>
          </a:p>
        </p:txBody>
      </p:sp>
    </p:spTree>
    <p:extLst>
      <p:ext uri="{BB962C8B-B14F-4D97-AF65-F5344CB8AC3E}">
        <p14:creationId xmlns:p14="http://schemas.microsoft.com/office/powerpoint/2010/main" val="2576136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/>
        </p:nvGraphicFramePr>
        <p:xfrm>
          <a:off x="299682" y="226040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510D1E4-79EB-774B-BA06-EFB0BB4F3DC1}"/>
              </a:ext>
            </a:extLst>
          </p:cNvPr>
          <p:cNvSpPr/>
          <p:nvPr/>
        </p:nvSpPr>
        <p:spPr>
          <a:xfrm>
            <a:off x="299682" y="1012691"/>
            <a:ext cx="1641263" cy="873162"/>
          </a:xfrm>
          <a:prstGeom prst="wedgeRoundRectCallout">
            <a:avLst>
              <a:gd name="adj1" fmla="val 18620"/>
              <a:gd name="adj2" fmla="val 779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Must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Reversible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Commutative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781496" y="226040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655776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43F7B-16BF-F64A-9270-0DA8669AA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Partial State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571D-F984-474F-A5DA-0966ABE4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18CE10-4658-2E46-ACBC-FE9A9A81DEB9}"/>
              </a:ext>
            </a:extLst>
          </p:cNvPr>
          <p:cNvSpPr/>
          <p:nvPr/>
        </p:nvSpPr>
        <p:spPr>
          <a:xfrm>
            <a:off x="1534889" y="2786137"/>
            <a:ext cx="1224136" cy="514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ancestor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1F125-939C-E046-AA8F-E8DFABC7CE02}"/>
              </a:ext>
            </a:extLst>
          </p:cNvPr>
          <p:cNvSpPr/>
          <p:nvPr/>
        </p:nvSpPr>
        <p:spPr>
          <a:xfrm>
            <a:off x="1570893" y="3795886"/>
            <a:ext cx="115212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querying node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086B06C-DEBB-3048-8103-5B212BC7833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39415965"/>
              </p:ext>
            </p:extLst>
          </p:nvPr>
        </p:nvGraphicFramePr>
        <p:xfrm>
          <a:off x="3047869" y="2752092"/>
          <a:ext cx="590821" cy="5941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821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uid:1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uid:2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uid:3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58787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73DA7-4149-7841-B485-8D7E5C970E8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759025" y="3043202"/>
            <a:ext cx="288844" cy="598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E1563-D820-0D42-98FA-A2D5AE233EC6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146957" y="3300267"/>
            <a:ext cx="0" cy="49561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73BA50D-F087-C141-88D1-9D17F062343F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2375006" y="3228477"/>
            <a:ext cx="852153" cy="49357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DD55CFF3-2143-7440-8D9C-CDEDF2B3DE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88702737"/>
              </p:ext>
            </p:extLst>
          </p:nvPr>
        </p:nvGraphicFramePr>
        <p:xfrm>
          <a:off x="4343200" y="1779662"/>
          <a:ext cx="1616202" cy="7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">
                  <a:extLst>
                    <a:ext uri="{9D8B030D-6E8A-4147-A177-3AD203B41FA5}">
                      <a16:colId xmlns:a16="http://schemas.microsoft.com/office/drawing/2014/main" val="3083434925"/>
                    </a:ext>
                  </a:extLst>
                </a:gridCol>
                <a:gridCol w="599059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9709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9CC56B5B-11C5-E54C-8DE5-4837813882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79317198"/>
              </p:ext>
            </p:extLst>
          </p:nvPr>
        </p:nvGraphicFramePr>
        <p:xfrm>
          <a:off x="4343201" y="2736080"/>
          <a:ext cx="1616202" cy="7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">
                  <a:extLst>
                    <a:ext uri="{9D8B030D-6E8A-4147-A177-3AD203B41FA5}">
                      <a16:colId xmlns:a16="http://schemas.microsoft.com/office/drawing/2014/main" val="148289794"/>
                    </a:ext>
                  </a:extLst>
                </a:gridCol>
                <a:gridCol w="599059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9709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55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80563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</a:tbl>
          </a:graphicData>
        </a:graphic>
      </p:graphicFrame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6CCEF22-070A-914D-9C70-25CEC11ACB5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74381" y="2175788"/>
            <a:ext cx="868819" cy="6742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5AF895-5202-0C49-A863-136370E50B94}"/>
                  </a:ext>
                </a:extLst>
              </p:cNvPr>
              <p:cNvSpPr txBox="1"/>
              <p:nvPr/>
            </p:nvSpPr>
            <p:spPr>
              <a:xfrm>
                <a:off x="4343201" y="3646963"/>
                <a:ext cx="1843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∅</m:t>
                      </m:r>
                    </m:oMath>
                  </m:oMathPara>
                </a14:m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5AF895-5202-0C49-A863-136370E5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01" y="3646963"/>
                <a:ext cx="184345" cy="246221"/>
              </a:xfrm>
              <a:prstGeom prst="rect">
                <a:avLst/>
              </a:prstGeom>
              <a:blipFill>
                <a:blip r:embed="rId3"/>
                <a:stretch>
                  <a:fillRect l="-26667" r="-26667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2F4FB3-3CC6-5E4E-8846-490543AE2DE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79105" y="3234619"/>
            <a:ext cx="864096" cy="535455"/>
          </a:xfrm>
          <a:prstGeom prst="bentConnector3">
            <a:avLst/>
          </a:prstGeom>
          <a:ln>
            <a:solidFill>
              <a:schemeClr val="bg2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253196-E6E7-564D-B315-0478D8ACE820}"/>
              </a:ext>
            </a:extLst>
          </p:cNvPr>
          <p:cNvCxnSpPr>
            <a:cxnSpLocks/>
          </p:cNvCxnSpPr>
          <p:nvPr/>
        </p:nvCxnSpPr>
        <p:spPr>
          <a:xfrm>
            <a:off x="3479105" y="3052117"/>
            <a:ext cx="864096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73C186D-754A-5D4A-BEB6-E2577ABD9EFE}"/>
              </a:ext>
            </a:extLst>
          </p:cNvPr>
          <p:cNvSpPr/>
          <p:nvPr/>
        </p:nvSpPr>
        <p:spPr>
          <a:xfrm>
            <a:off x="391497" y="3367372"/>
            <a:ext cx="1296144" cy="432048"/>
          </a:xfrm>
          <a:prstGeom prst="wedgeRoundRectCallout">
            <a:avLst>
              <a:gd name="adj1" fmla="val 113617"/>
              <a:gd name="adj2" fmla="val 665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 lookup</a:t>
            </a: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8148B69B-66F0-164A-B964-77ADF3AB7C8C}"/>
              </a:ext>
            </a:extLst>
          </p:cNvPr>
          <p:cNvSpPr/>
          <p:nvPr/>
        </p:nvSpPr>
        <p:spPr>
          <a:xfrm>
            <a:off x="5065413" y="3664227"/>
            <a:ext cx="1872208" cy="936104"/>
          </a:xfrm>
          <a:prstGeom prst="wedgeRoundRectCallout">
            <a:avLst>
              <a:gd name="adj1" fmla="val -74294"/>
              <a:gd name="adj2" fmla="val -368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Evicted Entry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(Querying this cascades upstream)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1C64D5E5-6F60-D143-9186-4B6FC0B0A163}"/>
              </a:ext>
            </a:extLst>
          </p:cNvPr>
          <p:cNvSpPr/>
          <p:nvPr/>
        </p:nvSpPr>
        <p:spPr>
          <a:xfrm>
            <a:off x="2710036" y="1267074"/>
            <a:ext cx="1224136" cy="720080"/>
          </a:xfrm>
          <a:prstGeom prst="wedgeRoundRectCallout">
            <a:avLst>
              <a:gd name="adj1" fmla="val 13329"/>
              <a:gd name="adj2" fmla="val 1398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Index </a:t>
            </a:r>
          </a:p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(</a:t>
            </a:r>
            <a:r>
              <a:rPr lang="en-GB" sz="1200" dirty="0">
                <a:solidFill>
                  <a:schemeClr val="bg2"/>
                </a:solidFill>
                <a:latin typeface="Monaco" pitchFamily="2" charset="77"/>
                <a:cs typeface="Tw Cen MT"/>
              </a:rPr>
              <a:t>GROUP BY</a:t>
            </a:r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)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C867222C-2410-3947-8CE4-9A62AF02BAC2}"/>
              </a:ext>
            </a:extLst>
          </p:cNvPr>
          <p:cNvSpPr/>
          <p:nvPr/>
        </p:nvSpPr>
        <p:spPr>
          <a:xfrm rot="5400000">
            <a:off x="5004455" y="614352"/>
            <a:ext cx="288032" cy="1754556"/>
          </a:xfrm>
          <a:prstGeom prst="leftBrace">
            <a:avLst>
              <a:gd name="adj1" fmla="val 40702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70E2031-FD67-E447-BA98-FBB8BD5405A4}"/>
              </a:ext>
            </a:extLst>
          </p:cNvPr>
          <p:cNvSpPr/>
          <p:nvPr/>
        </p:nvSpPr>
        <p:spPr>
          <a:xfrm>
            <a:off x="4343201" y="843558"/>
            <a:ext cx="1512168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Cached Rows</a:t>
            </a:r>
          </a:p>
        </p:txBody>
      </p:sp>
      <p:sp>
        <p:nvSpPr>
          <p:cNvPr id="99" name="Plus 98">
            <a:extLst>
              <a:ext uri="{FF2B5EF4-FFF2-40B4-BE49-F238E27FC236}">
                <a16:creationId xmlns:a16="http://schemas.microsoft.com/office/drawing/2014/main" id="{D6D804EE-51A6-DC41-A140-E8B705283AB6}"/>
              </a:ext>
            </a:extLst>
          </p:cNvPr>
          <p:cNvSpPr/>
          <p:nvPr/>
        </p:nvSpPr>
        <p:spPr>
          <a:xfrm>
            <a:off x="6068776" y="1968647"/>
            <a:ext cx="473336" cy="4733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053B9E2-7DED-5E42-879D-6D77883B4E05}"/>
              </a:ext>
            </a:extLst>
          </p:cNvPr>
          <p:cNvSpPr/>
          <p:nvPr/>
        </p:nvSpPr>
        <p:spPr>
          <a:xfrm>
            <a:off x="6733192" y="1942631"/>
            <a:ext cx="1309762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w Cen MT"/>
                <a:cs typeface="Tw Cen MT"/>
              </a:rPr>
              <a:t>UDF State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C4D19627-9FD1-DA43-B40E-60A6D38244C3}"/>
              </a:ext>
            </a:extLst>
          </p:cNvPr>
          <p:cNvSpPr/>
          <p:nvPr/>
        </p:nvSpPr>
        <p:spPr>
          <a:xfrm rot="5400000">
            <a:off x="6968134" y="494493"/>
            <a:ext cx="259495" cy="2013708"/>
          </a:xfrm>
          <a:prstGeom prst="leftBrace">
            <a:avLst>
              <a:gd name="adj1" fmla="val 40702"/>
              <a:gd name="adj2" fmla="val 49334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04892A-FDEB-C443-A04A-474118E71685}"/>
              </a:ext>
            </a:extLst>
          </p:cNvPr>
          <p:cNvSpPr/>
          <p:nvPr/>
        </p:nvSpPr>
        <p:spPr>
          <a:xfrm>
            <a:off x="6033368" y="834594"/>
            <a:ext cx="2207876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Customizable Addition</a:t>
            </a:r>
          </a:p>
        </p:txBody>
      </p:sp>
    </p:spTree>
    <p:extLst>
      <p:ext uri="{BB962C8B-B14F-4D97-AF65-F5344CB8AC3E}">
        <p14:creationId xmlns:p14="http://schemas.microsoft.com/office/powerpoint/2010/main" val="3481599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/>
      <p:bldP spid="99" grpId="0" animBg="1"/>
      <p:bldP spid="100" grpId="0" animBg="1"/>
      <p:bldP spid="103" grpId="0" animBg="1"/>
      <p:bldP spid="10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0C43F7B-16BF-F64A-9270-0DA8669AAE2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Partial State integration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571D-F984-474F-A5DA-0966ABE428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118CE10-4658-2E46-ACBC-FE9A9A81DEB9}"/>
              </a:ext>
            </a:extLst>
          </p:cNvPr>
          <p:cNvSpPr/>
          <p:nvPr/>
        </p:nvSpPr>
        <p:spPr>
          <a:xfrm>
            <a:off x="1534889" y="2786137"/>
            <a:ext cx="1224136" cy="51413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ancestor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021F125-939C-E046-AA8F-E8DFABC7CE02}"/>
              </a:ext>
            </a:extLst>
          </p:cNvPr>
          <p:cNvSpPr/>
          <p:nvPr/>
        </p:nvSpPr>
        <p:spPr>
          <a:xfrm>
            <a:off x="1570893" y="3795886"/>
            <a:ext cx="1152128" cy="72008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querying node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C086B06C-DEBB-3048-8103-5B212BC78336}"/>
              </a:ext>
            </a:extLst>
          </p:cNvPr>
          <p:cNvGraphicFramePr>
            <a:graphicFrameLocks/>
          </p:cNvGraphicFramePr>
          <p:nvPr/>
        </p:nvGraphicFramePr>
        <p:xfrm>
          <a:off x="3047869" y="2752092"/>
          <a:ext cx="590821" cy="59418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0821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uid:1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uid:2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uid:3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0587872"/>
                  </a:ext>
                </a:extLst>
              </a:tr>
            </a:tbl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173DA7-4149-7841-B485-8D7E5C970E8A}"/>
              </a:ext>
            </a:extLst>
          </p:cNvPr>
          <p:cNvCxnSpPr>
            <a:cxnSpLocks/>
            <a:stCxn id="5" idx="6"/>
            <a:endCxn id="7" idx="1"/>
          </p:cNvCxnSpPr>
          <p:nvPr/>
        </p:nvCxnSpPr>
        <p:spPr>
          <a:xfrm>
            <a:off x="2759025" y="3043202"/>
            <a:ext cx="288844" cy="5984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24E1563-D820-0D42-98FA-A2D5AE233EC6}"/>
              </a:ext>
            </a:extLst>
          </p:cNvPr>
          <p:cNvCxnSpPr>
            <a:cxnSpLocks/>
            <a:stCxn id="6" idx="0"/>
            <a:endCxn id="5" idx="4"/>
          </p:cNvCxnSpPr>
          <p:nvPr/>
        </p:nvCxnSpPr>
        <p:spPr>
          <a:xfrm flipV="1">
            <a:off x="2146957" y="3300267"/>
            <a:ext cx="0" cy="495619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373BA50D-F087-C141-88D1-9D17F062343F}"/>
              </a:ext>
            </a:extLst>
          </p:cNvPr>
          <p:cNvCxnSpPr>
            <a:cxnSpLocks/>
            <a:stCxn id="6" idx="7"/>
            <a:endCxn id="7" idx="1"/>
          </p:cNvCxnSpPr>
          <p:nvPr/>
        </p:nvCxnSpPr>
        <p:spPr>
          <a:xfrm rot="5400000" flipH="1" flipV="1">
            <a:off x="2375006" y="3228477"/>
            <a:ext cx="852153" cy="49357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aphicFrame>
        <p:nvGraphicFramePr>
          <p:cNvPr id="17" name="Content Placeholder 4">
            <a:extLst>
              <a:ext uri="{FF2B5EF4-FFF2-40B4-BE49-F238E27FC236}">
                <a16:creationId xmlns:a16="http://schemas.microsoft.com/office/drawing/2014/main" id="{DD55CFF3-2143-7440-8D9C-CDEDF2B3DE83}"/>
              </a:ext>
            </a:extLst>
          </p:cNvPr>
          <p:cNvGraphicFramePr>
            <a:graphicFrameLocks/>
          </p:cNvGraphicFramePr>
          <p:nvPr/>
        </p:nvGraphicFramePr>
        <p:xfrm>
          <a:off x="4343200" y="1779662"/>
          <a:ext cx="1616202" cy="7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">
                  <a:extLst>
                    <a:ext uri="{9D8B030D-6E8A-4147-A177-3AD203B41FA5}">
                      <a16:colId xmlns:a16="http://schemas.microsoft.com/office/drawing/2014/main" val="3083434925"/>
                    </a:ext>
                  </a:extLst>
                </a:gridCol>
                <a:gridCol w="599059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9709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</a:tbl>
          </a:graphicData>
        </a:graphic>
      </p:graphicFrame>
      <p:graphicFrame>
        <p:nvGraphicFramePr>
          <p:cNvPr id="23" name="Content Placeholder 4">
            <a:extLst>
              <a:ext uri="{FF2B5EF4-FFF2-40B4-BE49-F238E27FC236}">
                <a16:creationId xmlns:a16="http://schemas.microsoft.com/office/drawing/2014/main" id="{9CC56B5B-11C5-E54C-8DE5-483781388283}"/>
              </a:ext>
            </a:extLst>
          </p:cNvPr>
          <p:cNvGraphicFramePr>
            <a:graphicFrameLocks/>
          </p:cNvGraphicFramePr>
          <p:nvPr/>
        </p:nvGraphicFramePr>
        <p:xfrm>
          <a:off x="4343201" y="2736080"/>
          <a:ext cx="1616202" cy="792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434">
                  <a:extLst>
                    <a:ext uri="{9D8B030D-6E8A-4147-A177-3AD203B41FA5}">
                      <a16:colId xmlns:a16="http://schemas.microsoft.com/office/drawing/2014/main" val="148289794"/>
                    </a:ext>
                  </a:extLst>
                </a:gridCol>
                <a:gridCol w="599059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9709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55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49880563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8</a:t>
                      </a:r>
                    </a:p>
                  </a:txBody>
                  <a:tcPr marL="50292" marR="50292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</a:tbl>
          </a:graphicData>
        </a:graphic>
      </p:graphicFrame>
      <p:cxnSp>
        <p:nvCxnSpPr>
          <p:cNvPr id="33" name="Elbow Connector 32">
            <a:extLst>
              <a:ext uri="{FF2B5EF4-FFF2-40B4-BE49-F238E27FC236}">
                <a16:creationId xmlns:a16="http://schemas.microsoft.com/office/drawing/2014/main" id="{46CCEF22-070A-914D-9C70-25CEC11ACB59}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3474381" y="2175788"/>
            <a:ext cx="868819" cy="674206"/>
          </a:xfrm>
          <a:prstGeom prst="bentConnector3">
            <a:avLst>
              <a:gd name="adj1" fmla="val 50000"/>
            </a:avLst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5AF895-5202-0C49-A863-136370E50B94}"/>
                  </a:ext>
                </a:extLst>
              </p:cNvPr>
              <p:cNvSpPr txBox="1"/>
              <p:nvPr/>
            </p:nvSpPr>
            <p:spPr>
              <a:xfrm>
                <a:off x="4343201" y="3646963"/>
                <a:ext cx="184345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i="1" smtClean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∅</m:t>
                      </m:r>
                    </m:oMath>
                  </m:oMathPara>
                </a14:m>
                <a:endParaRPr lang="en-GB" sz="1600" dirty="0">
                  <a:solidFill>
                    <a:schemeClr val="bg2">
                      <a:lumMod val="50000"/>
                    </a:schemeClr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E5AF895-5202-0C49-A863-136370E50B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3201" y="3646963"/>
                <a:ext cx="184345" cy="246221"/>
              </a:xfrm>
              <a:prstGeom prst="rect">
                <a:avLst/>
              </a:prstGeom>
              <a:blipFill>
                <a:blip r:embed="rId2"/>
                <a:stretch>
                  <a:fillRect l="-26667" r="-26667" b="-95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Elbow Connector 43">
            <a:extLst>
              <a:ext uri="{FF2B5EF4-FFF2-40B4-BE49-F238E27FC236}">
                <a16:creationId xmlns:a16="http://schemas.microsoft.com/office/drawing/2014/main" id="{212F4FB3-3CC6-5E4E-8846-490543AE2DE1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3479105" y="3234619"/>
            <a:ext cx="864096" cy="535455"/>
          </a:xfrm>
          <a:prstGeom prst="bentConnector3">
            <a:avLst/>
          </a:prstGeom>
          <a:ln>
            <a:solidFill>
              <a:schemeClr val="bg2">
                <a:lumMod val="65000"/>
              </a:schemeClr>
            </a:solidFill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D253196-E6E7-564D-B315-0478D8ACE820}"/>
              </a:ext>
            </a:extLst>
          </p:cNvPr>
          <p:cNvCxnSpPr>
            <a:cxnSpLocks/>
          </p:cNvCxnSpPr>
          <p:nvPr/>
        </p:nvCxnSpPr>
        <p:spPr>
          <a:xfrm>
            <a:off x="3479105" y="3052117"/>
            <a:ext cx="864096" cy="0"/>
          </a:xfrm>
          <a:prstGeom prst="line">
            <a:avLst/>
          </a:prstGeom>
          <a:ln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Rounded Rectangular Callout 55">
            <a:extLst>
              <a:ext uri="{FF2B5EF4-FFF2-40B4-BE49-F238E27FC236}">
                <a16:creationId xmlns:a16="http://schemas.microsoft.com/office/drawing/2014/main" id="{F73C186D-754A-5D4A-BEB6-E2577ABD9EFE}"/>
              </a:ext>
            </a:extLst>
          </p:cNvPr>
          <p:cNvSpPr/>
          <p:nvPr/>
        </p:nvSpPr>
        <p:spPr>
          <a:xfrm>
            <a:off x="391497" y="3367372"/>
            <a:ext cx="1296144" cy="432048"/>
          </a:xfrm>
          <a:prstGeom prst="wedgeRoundRectCallout">
            <a:avLst>
              <a:gd name="adj1" fmla="val 113617"/>
              <a:gd name="adj2" fmla="val 6653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 lookup</a:t>
            </a:r>
          </a:p>
        </p:txBody>
      </p:sp>
      <p:sp>
        <p:nvSpPr>
          <p:cNvPr id="57" name="Rounded Rectangular Callout 56">
            <a:extLst>
              <a:ext uri="{FF2B5EF4-FFF2-40B4-BE49-F238E27FC236}">
                <a16:creationId xmlns:a16="http://schemas.microsoft.com/office/drawing/2014/main" id="{8148B69B-66F0-164A-B964-77ADF3AB7C8C}"/>
              </a:ext>
            </a:extLst>
          </p:cNvPr>
          <p:cNvSpPr/>
          <p:nvPr/>
        </p:nvSpPr>
        <p:spPr>
          <a:xfrm>
            <a:off x="5065413" y="3664227"/>
            <a:ext cx="1872208" cy="936104"/>
          </a:xfrm>
          <a:prstGeom prst="wedgeRoundRectCallout">
            <a:avLst>
              <a:gd name="adj1" fmla="val -74294"/>
              <a:gd name="adj2" fmla="val -36843"/>
              <a:gd name="adj3" fmla="val 16667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Evicted Entry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(Querying this cascades upstream)</a:t>
            </a:r>
          </a:p>
        </p:txBody>
      </p:sp>
      <p:sp>
        <p:nvSpPr>
          <p:cNvPr id="60" name="Rounded Rectangular Callout 59">
            <a:extLst>
              <a:ext uri="{FF2B5EF4-FFF2-40B4-BE49-F238E27FC236}">
                <a16:creationId xmlns:a16="http://schemas.microsoft.com/office/drawing/2014/main" id="{1C64D5E5-6F60-D143-9186-4B6FC0B0A163}"/>
              </a:ext>
            </a:extLst>
          </p:cNvPr>
          <p:cNvSpPr/>
          <p:nvPr/>
        </p:nvSpPr>
        <p:spPr>
          <a:xfrm>
            <a:off x="2710036" y="1267074"/>
            <a:ext cx="1224136" cy="720080"/>
          </a:xfrm>
          <a:prstGeom prst="wedgeRoundRectCallout">
            <a:avLst>
              <a:gd name="adj1" fmla="val 13329"/>
              <a:gd name="adj2" fmla="val 139860"/>
              <a:gd name="adj3" fmla="val 16667"/>
            </a:avLst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Index </a:t>
            </a:r>
          </a:p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(</a:t>
            </a:r>
            <a:r>
              <a:rPr lang="en-GB" sz="1200" dirty="0">
                <a:solidFill>
                  <a:schemeClr val="bg2"/>
                </a:solidFill>
                <a:latin typeface="Monaco" pitchFamily="2" charset="77"/>
                <a:cs typeface="Tw Cen MT"/>
              </a:rPr>
              <a:t>GROUP BY</a:t>
            </a:r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)</a:t>
            </a: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C867222C-2410-3947-8CE4-9A62AF02BAC2}"/>
              </a:ext>
            </a:extLst>
          </p:cNvPr>
          <p:cNvSpPr/>
          <p:nvPr/>
        </p:nvSpPr>
        <p:spPr>
          <a:xfrm rot="5400000">
            <a:off x="5004455" y="614352"/>
            <a:ext cx="288032" cy="1754556"/>
          </a:xfrm>
          <a:prstGeom prst="leftBrace">
            <a:avLst>
              <a:gd name="adj1" fmla="val 40702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ounded Rectangle 84">
            <a:extLst>
              <a:ext uri="{FF2B5EF4-FFF2-40B4-BE49-F238E27FC236}">
                <a16:creationId xmlns:a16="http://schemas.microsoft.com/office/drawing/2014/main" id="{770E2031-FD67-E447-BA98-FBB8BD5405A4}"/>
              </a:ext>
            </a:extLst>
          </p:cNvPr>
          <p:cNvSpPr/>
          <p:nvPr/>
        </p:nvSpPr>
        <p:spPr>
          <a:xfrm>
            <a:off x="4343201" y="843558"/>
            <a:ext cx="1512168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Cached Rows</a:t>
            </a:r>
          </a:p>
        </p:txBody>
      </p:sp>
      <p:sp>
        <p:nvSpPr>
          <p:cNvPr id="99" name="Plus 98">
            <a:extLst>
              <a:ext uri="{FF2B5EF4-FFF2-40B4-BE49-F238E27FC236}">
                <a16:creationId xmlns:a16="http://schemas.microsoft.com/office/drawing/2014/main" id="{D6D804EE-51A6-DC41-A140-E8B705283AB6}"/>
              </a:ext>
            </a:extLst>
          </p:cNvPr>
          <p:cNvSpPr/>
          <p:nvPr/>
        </p:nvSpPr>
        <p:spPr>
          <a:xfrm>
            <a:off x="6068776" y="1968647"/>
            <a:ext cx="473336" cy="473336"/>
          </a:xfrm>
          <a:prstGeom prst="mathPlus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100" name="Rounded Rectangle 99">
            <a:extLst>
              <a:ext uri="{FF2B5EF4-FFF2-40B4-BE49-F238E27FC236}">
                <a16:creationId xmlns:a16="http://schemas.microsoft.com/office/drawing/2014/main" id="{A053B9E2-7DED-5E42-879D-6D77883B4E05}"/>
              </a:ext>
            </a:extLst>
          </p:cNvPr>
          <p:cNvSpPr/>
          <p:nvPr/>
        </p:nvSpPr>
        <p:spPr>
          <a:xfrm>
            <a:off x="6733192" y="1942631"/>
            <a:ext cx="1309762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1"/>
                </a:solidFill>
                <a:latin typeface="Tw Cen MT"/>
                <a:cs typeface="Tw Cen MT"/>
              </a:rPr>
              <a:t>UDF State</a:t>
            </a:r>
          </a:p>
        </p:txBody>
      </p:sp>
      <p:sp>
        <p:nvSpPr>
          <p:cNvPr id="103" name="Left Brace 102">
            <a:extLst>
              <a:ext uri="{FF2B5EF4-FFF2-40B4-BE49-F238E27FC236}">
                <a16:creationId xmlns:a16="http://schemas.microsoft.com/office/drawing/2014/main" id="{C4D19627-9FD1-DA43-B40E-60A6D38244C3}"/>
              </a:ext>
            </a:extLst>
          </p:cNvPr>
          <p:cNvSpPr/>
          <p:nvPr/>
        </p:nvSpPr>
        <p:spPr>
          <a:xfrm rot="5400000">
            <a:off x="6968134" y="494493"/>
            <a:ext cx="259495" cy="2013708"/>
          </a:xfrm>
          <a:prstGeom prst="leftBrace">
            <a:avLst>
              <a:gd name="adj1" fmla="val 40702"/>
              <a:gd name="adj2" fmla="val 49334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Rounded Rectangle 103">
            <a:extLst>
              <a:ext uri="{FF2B5EF4-FFF2-40B4-BE49-F238E27FC236}">
                <a16:creationId xmlns:a16="http://schemas.microsoft.com/office/drawing/2014/main" id="{5D04892A-FDEB-C443-A04A-474118E71685}"/>
              </a:ext>
            </a:extLst>
          </p:cNvPr>
          <p:cNvSpPr/>
          <p:nvPr/>
        </p:nvSpPr>
        <p:spPr>
          <a:xfrm>
            <a:off x="6033368" y="834594"/>
            <a:ext cx="2207876" cy="432048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Customizable Addition</a:t>
            </a:r>
          </a:p>
        </p:txBody>
      </p:sp>
      <p:sp>
        <p:nvSpPr>
          <p:cNvPr id="107" name="Rounded Rectangular Callout 106">
            <a:extLst>
              <a:ext uri="{FF2B5EF4-FFF2-40B4-BE49-F238E27FC236}">
                <a16:creationId xmlns:a16="http://schemas.microsoft.com/office/drawing/2014/main" id="{2A4D0DC3-BE9C-E948-B49B-68C03750EE4B}"/>
              </a:ext>
            </a:extLst>
          </p:cNvPr>
          <p:cNvSpPr/>
          <p:nvPr/>
        </p:nvSpPr>
        <p:spPr>
          <a:xfrm>
            <a:off x="7049762" y="2590558"/>
            <a:ext cx="1215613" cy="721053"/>
          </a:xfrm>
          <a:prstGeom prst="wedgeRoundRectCallout">
            <a:avLst>
              <a:gd name="adj1" fmla="val -106445"/>
              <a:gd name="adj2" fmla="val -88049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Lookup for processing</a:t>
            </a:r>
          </a:p>
        </p:txBody>
      </p:sp>
      <p:sp>
        <p:nvSpPr>
          <p:cNvPr id="112" name="Rounded Rectangular Callout 111">
            <a:extLst>
              <a:ext uri="{FF2B5EF4-FFF2-40B4-BE49-F238E27FC236}">
                <a16:creationId xmlns:a16="http://schemas.microsoft.com/office/drawing/2014/main" id="{5A42AA0F-625C-B045-9D1A-2ABA84DC4C44}"/>
              </a:ext>
            </a:extLst>
          </p:cNvPr>
          <p:cNvSpPr/>
          <p:nvPr/>
        </p:nvSpPr>
        <p:spPr>
          <a:xfrm>
            <a:off x="3037935" y="4003589"/>
            <a:ext cx="1643982" cy="679622"/>
          </a:xfrm>
          <a:prstGeom prst="wedgeRoundRectCallout">
            <a:avLst>
              <a:gd name="adj1" fmla="val -16326"/>
              <a:gd name="adj2" fmla="val -79940"/>
              <a:gd name="adj3" fmla="val 16667"/>
            </a:avLst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Evicted entries aren’t processed</a:t>
            </a:r>
          </a:p>
        </p:txBody>
      </p: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EC23DCE6-27C8-7E40-8016-5A0EE2D4213F}"/>
              </a:ext>
            </a:extLst>
          </p:cNvPr>
          <p:cNvCxnSpPr>
            <a:stCxn id="5" idx="7"/>
            <a:endCxn id="100" idx="1"/>
          </p:cNvCxnSpPr>
          <p:nvPr/>
        </p:nvCxnSpPr>
        <p:spPr>
          <a:xfrm rot="5400000" flipH="1" flipV="1">
            <a:off x="4305086" y="433324"/>
            <a:ext cx="702775" cy="4153438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17" name="Curved Connector 116">
            <a:extLst>
              <a:ext uri="{FF2B5EF4-FFF2-40B4-BE49-F238E27FC236}">
                <a16:creationId xmlns:a16="http://schemas.microsoft.com/office/drawing/2014/main" id="{A992C5D4-6430-4541-AB39-80D959A74CD2}"/>
              </a:ext>
            </a:extLst>
          </p:cNvPr>
          <p:cNvCxnSpPr>
            <a:stCxn id="5" idx="5"/>
            <a:endCxn id="42" idx="1"/>
          </p:cNvCxnSpPr>
          <p:nvPr/>
        </p:nvCxnSpPr>
        <p:spPr>
          <a:xfrm rot="16200000" flipH="1">
            <a:off x="3188927" y="2615800"/>
            <a:ext cx="545100" cy="1763447"/>
          </a:xfrm>
          <a:prstGeom prst="curvedConnector2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5376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/>
        </p:nvGraphicFramePr>
        <p:xfrm>
          <a:off x="299682" y="226040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9524B14-E93B-B748-A18E-877C56A58C0B}"/>
              </a:ext>
            </a:extLst>
          </p:cNvPr>
          <p:cNvSpPr/>
          <p:nvPr/>
        </p:nvSpPr>
        <p:spPr>
          <a:xfrm>
            <a:off x="2107412" y="3257647"/>
            <a:ext cx="1269428" cy="873162"/>
          </a:xfrm>
          <a:prstGeom prst="wedgeRoundRectCallout">
            <a:avLst>
              <a:gd name="adj1" fmla="val -20885"/>
              <a:gd name="adj2" fmla="val -8153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Eviction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Lookups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781496" y="226040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18804669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F8981-F082-2B47-992D-816EF19FCD4F}"/>
              </a:ext>
            </a:extLst>
          </p:cNvPr>
          <p:cNvSpPr/>
          <p:nvPr/>
        </p:nvSpPr>
        <p:spPr>
          <a:xfrm>
            <a:off x="4704126" y="1836715"/>
            <a:ext cx="4104456" cy="2751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GB" sz="1200" dirty="0" err="1">
                <a:solidFill>
                  <a:schemeClr val="tx1"/>
                </a:solidFill>
                <a:latin typeface="Monaco" pitchFamily="2" charset="77"/>
                <a:cs typeface="Tw Cen MT"/>
              </a:rPr>
              <a:t>noria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  <a:cs typeface="Tw Cen MT"/>
              </a:rPr>
              <a:t>::dataflow::ops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517D74-A5B6-A642-AA25-06E8D0E0F4D4}"/>
              </a:ext>
            </a:extLst>
          </p:cNvPr>
          <p:cNvSpPr/>
          <p:nvPr/>
        </p:nvSpPr>
        <p:spPr>
          <a:xfrm>
            <a:off x="335418" y="1833875"/>
            <a:ext cx="4104456" cy="27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GB" sz="1200" dirty="0" err="1">
                <a:solidFill>
                  <a:schemeClr val="tx1"/>
                </a:solidFill>
                <a:latin typeface="Monaco" pitchFamily="2" charset="77"/>
                <a:cs typeface="Tw Cen MT"/>
              </a:rPr>
              <a:t>noria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  <a:cs typeface="Tw Cen MT"/>
              </a:rPr>
              <a:t>::dataflow::state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7917-E224-6E45-B044-409C813313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Manual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A9390-2010-DF4B-BA90-F284DF23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AFC98-F5B1-E54A-A2C9-A1FEA55F4AC1}"/>
              </a:ext>
            </a:extLst>
          </p:cNvPr>
          <p:cNvSpPr/>
          <p:nvPr/>
        </p:nvSpPr>
        <p:spPr>
          <a:xfrm>
            <a:off x="1611023" y="3835186"/>
            <a:ext cx="1553246" cy="44075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 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C3C9C-DFC8-0B44-83ED-D6770416144F}"/>
              </a:ext>
            </a:extLst>
          </p:cNvPr>
          <p:cNvSpPr/>
          <p:nvPr/>
        </p:nvSpPr>
        <p:spPr>
          <a:xfrm>
            <a:off x="650017" y="2665478"/>
            <a:ext cx="1553246" cy="711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51D00-907A-2846-ACCF-5D45988B4CCA}"/>
              </a:ext>
            </a:extLst>
          </p:cNvPr>
          <p:cNvSpPr/>
          <p:nvPr/>
        </p:nvSpPr>
        <p:spPr>
          <a:xfrm>
            <a:off x="5830017" y="2665618"/>
            <a:ext cx="1553246" cy="711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DDA8B7-87D1-4B43-BB6F-AAC2D57C9393}"/>
                  </a:ext>
                </a:extLst>
              </p:cNvPr>
              <p:cNvSpPr/>
              <p:nvPr/>
            </p:nvSpPr>
            <p:spPr>
              <a:xfrm>
                <a:off x="7105144" y="2283718"/>
                <a:ext cx="1388839" cy="5048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Projection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𝑓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DDA8B7-87D1-4B43-BB6F-AAC2D57C9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44" y="2283718"/>
                <a:ext cx="1388839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156AC-184D-F94D-A262-8C3C4B6BD6A6}"/>
                  </a:ext>
                </a:extLst>
              </p:cNvPr>
              <p:cNvSpPr/>
              <p:nvPr/>
            </p:nvSpPr>
            <p:spPr>
              <a:xfrm>
                <a:off x="1760737" y="2283718"/>
                <a:ext cx="1858612" cy="5048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Computation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𝑐𝑜𝑚𝑝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156AC-184D-F94D-A262-8C3C4B6BD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37" y="2283718"/>
                <a:ext cx="1858612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39EFDC2-6997-EE4A-9265-EED0A9B6FFF9}"/>
              </a:ext>
            </a:extLst>
          </p:cNvPr>
          <p:cNvSpPr/>
          <p:nvPr/>
        </p:nvSpPr>
        <p:spPr>
          <a:xfrm>
            <a:off x="4155417" y="915566"/>
            <a:ext cx="833166" cy="8331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444-6CD2-BF4C-84DB-81C0A69EA993}"/>
              </a:ext>
            </a:extLst>
          </p:cNvPr>
          <p:cNvSpPr/>
          <p:nvPr/>
        </p:nvSpPr>
        <p:spPr>
          <a:xfrm>
            <a:off x="6020306" y="3772786"/>
            <a:ext cx="1172667" cy="5655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 Integration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A8173E-6327-454E-B221-C58141645BCB}"/>
              </a:ext>
            </a:extLst>
          </p:cNvPr>
          <p:cNvSpPr/>
          <p:nvPr/>
        </p:nvSpPr>
        <p:spPr>
          <a:xfrm>
            <a:off x="5019121" y="2283718"/>
            <a:ext cx="1093287" cy="504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Iteration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5028759-9D6E-854E-AF63-B78FFE525603}"/>
              </a:ext>
            </a:extLst>
          </p:cNvPr>
          <p:cNvCxnSpPr>
            <a:stCxn id="19" idx="6"/>
          </p:cNvCxnSpPr>
          <p:nvPr/>
        </p:nvCxnSpPr>
        <p:spPr>
          <a:xfrm>
            <a:off x="4988583" y="1332149"/>
            <a:ext cx="663537" cy="416583"/>
          </a:xfrm>
          <a:prstGeom prst="bentConnector3">
            <a:avLst>
              <a:gd name="adj1" fmla="val 9910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A255FBF-D47E-0A44-A5F4-E1B9FFC96625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88583" y="1332149"/>
            <a:ext cx="2962832" cy="393646"/>
          </a:xfrm>
          <a:prstGeom prst="bentConnector3">
            <a:avLst>
              <a:gd name="adj1" fmla="val 100047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23E394A-157D-9641-88BB-42A21442297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2756335" y="1332148"/>
            <a:ext cx="1399082" cy="393647"/>
          </a:xfrm>
          <a:prstGeom prst="bentConnector3">
            <a:avLst>
              <a:gd name="adj1" fmla="val 100061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F8BBBEB-9D27-8444-B4DC-18E49B4797F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1426641" y="1332149"/>
            <a:ext cx="2728777" cy="393646"/>
          </a:xfrm>
          <a:prstGeom prst="bentConnector3">
            <a:avLst>
              <a:gd name="adj1" fmla="val 100113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28A38-03B8-7B4C-921E-AAAA9AFBFEDF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3164269" y="4055566"/>
            <a:ext cx="285603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8241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39F8981-F082-2B47-992D-816EF19FCD4F}"/>
              </a:ext>
            </a:extLst>
          </p:cNvPr>
          <p:cNvSpPr/>
          <p:nvPr/>
        </p:nvSpPr>
        <p:spPr>
          <a:xfrm>
            <a:off x="4704126" y="1836715"/>
            <a:ext cx="4104456" cy="275125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pPr algn="r"/>
            <a:r>
              <a:rPr lang="en-GB" sz="1200" dirty="0" err="1">
                <a:solidFill>
                  <a:schemeClr val="tx1"/>
                </a:solidFill>
                <a:latin typeface="Monaco" pitchFamily="2" charset="77"/>
                <a:cs typeface="Tw Cen MT"/>
              </a:rPr>
              <a:t>noria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  <a:cs typeface="Tw Cen MT"/>
              </a:rPr>
              <a:t>::dataflow::ops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517D74-A5B6-A642-AA25-06E8D0E0F4D4}"/>
              </a:ext>
            </a:extLst>
          </p:cNvPr>
          <p:cNvSpPr/>
          <p:nvPr/>
        </p:nvSpPr>
        <p:spPr>
          <a:xfrm>
            <a:off x="335418" y="1833875"/>
            <a:ext cx="4104456" cy="275125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rtlCol="0" anchor="t"/>
          <a:lstStyle/>
          <a:p>
            <a:r>
              <a:rPr lang="en-GB" sz="1200" dirty="0" err="1">
                <a:solidFill>
                  <a:schemeClr val="tx1"/>
                </a:solidFill>
                <a:latin typeface="Monaco" pitchFamily="2" charset="77"/>
                <a:cs typeface="Tw Cen MT"/>
              </a:rPr>
              <a:t>noria</a:t>
            </a:r>
            <a:r>
              <a:rPr lang="en-GB" sz="1200" dirty="0">
                <a:solidFill>
                  <a:schemeClr val="tx1"/>
                </a:solidFill>
                <a:latin typeface="Monaco" pitchFamily="2" charset="77"/>
                <a:cs typeface="Tw Cen MT"/>
              </a:rPr>
              <a:t>::dataflow::state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9E07917-E224-6E45-B044-409C813313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Manual Implementation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A9390-2010-DF4B-BA90-F284DF234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9BAFC98-F5B1-E54A-A2C9-A1FEA55F4AC1}"/>
              </a:ext>
            </a:extLst>
          </p:cNvPr>
          <p:cNvSpPr/>
          <p:nvPr/>
        </p:nvSpPr>
        <p:spPr>
          <a:xfrm>
            <a:off x="1611023" y="3835186"/>
            <a:ext cx="1553246" cy="44075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 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70C3C9C-DFC8-0B44-83ED-D6770416144F}"/>
              </a:ext>
            </a:extLst>
          </p:cNvPr>
          <p:cNvSpPr/>
          <p:nvPr/>
        </p:nvSpPr>
        <p:spPr>
          <a:xfrm>
            <a:off x="650017" y="2665478"/>
            <a:ext cx="1553246" cy="71169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7951D00-907A-2846-ACCF-5D45988B4CCA}"/>
              </a:ext>
            </a:extLst>
          </p:cNvPr>
          <p:cNvSpPr/>
          <p:nvPr/>
        </p:nvSpPr>
        <p:spPr>
          <a:xfrm>
            <a:off x="5830017" y="2665618"/>
            <a:ext cx="1553246" cy="71155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 </a:t>
            </a:r>
          </a:p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DDA8B7-87D1-4B43-BB6F-AAC2D57C9393}"/>
                  </a:ext>
                </a:extLst>
              </p:cNvPr>
              <p:cNvSpPr/>
              <p:nvPr/>
            </p:nvSpPr>
            <p:spPr>
              <a:xfrm>
                <a:off x="7105144" y="2283718"/>
                <a:ext cx="1388839" cy="5048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Projection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𝑓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7DDA8B7-87D1-4B43-BB6F-AAC2D57C93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5144" y="2283718"/>
                <a:ext cx="1388839" cy="5048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156AC-184D-F94D-A262-8C3C4B6BD6A6}"/>
                  </a:ext>
                </a:extLst>
              </p:cNvPr>
              <p:cNvSpPr/>
              <p:nvPr/>
            </p:nvSpPr>
            <p:spPr>
              <a:xfrm>
                <a:off x="1760737" y="2283718"/>
                <a:ext cx="1858612" cy="504825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Computation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𝑐𝑜𝑚𝑝</m:t>
                    </m:r>
                  </m:oMath>
                </a14:m>
                <a:endParaRPr lang="en-GB" sz="16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A1156AC-184D-F94D-A262-8C3C4B6BD6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737" y="2283718"/>
                <a:ext cx="1858612" cy="5048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l 18">
            <a:extLst>
              <a:ext uri="{FF2B5EF4-FFF2-40B4-BE49-F238E27FC236}">
                <a16:creationId xmlns:a16="http://schemas.microsoft.com/office/drawing/2014/main" id="{339EFDC2-6997-EE4A-9265-EED0A9B6FFF9}"/>
              </a:ext>
            </a:extLst>
          </p:cNvPr>
          <p:cNvSpPr/>
          <p:nvPr/>
        </p:nvSpPr>
        <p:spPr>
          <a:xfrm>
            <a:off x="4155417" y="915566"/>
            <a:ext cx="833166" cy="833166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62CD444-6CD2-BF4C-84DB-81C0A69EA993}"/>
              </a:ext>
            </a:extLst>
          </p:cNvPr>
          <p:cNvSpPr/>
          <p:nvPr/>
        </p:nvSpPr>
        <p:spPr>
          <a:xfrm>
            <a:off x="6020306" y="3772786"/>
            <a:ext cx="1172667" cy="565560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 Integration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A8173E-6327-454E-B221-C58141645BCB}"/>
              </a:ext>
            </a:extLst>
          </p:cNvPr>
          <p:cNvSpPr/>
          <p:nvPr/>
        </p:nvSpPr>
        <p:spPr>
          <a:xfrm>
            <a:off x="5019121" y="2283718"/>
            <a:ext cx="1093287" cy="50482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Iteration</a:t>
            </a:r>
          </a:p>
        </p:txBody>
      </p: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C5028759-9D6E-854E-AF63-B78FFE525603}"/>
              </a:ext>
            </a:extLst>
          </p:cNvPr>
          <p:cNvCxnSpPr>
            <a:stCxn id="19" idx="6"/>
          </p:cNvCxnSpPr>
          <p:nvPr/>
        </p:nvCxnSpPr>
        <p:spPr>
          <a:xfrm>
            <a:off x="4988583" y="1332149"/>
            <a:ext cx="663537" cy="416583"/>
          </a:xfrm>
          <a:prstGeom prst="bentConnector3">
            <a:avLst>
              <a:gd name="adj1" fmla="val 99104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EA255FBF-D47E-0A44-A5F4-E1B9FFC96625}"/>
              </a:ext>
            </a:extLst>
          </p:cNvPr>
          <p:cNvCxnSpPr>
            <a:cxnSpLocks/>
            <a:stCxn id="19" idx="6"/>
          </p:cNvCxnSpPr>
          <p:nvPr/>
        </p:nvCxnSpPr>
        <p:spPr>
          <a:xfrm>
            <a:off x="4988583" y="1332149"/>
            <a:ext cx="2962832" cy="393646"/>
          </a:xfrm>
          <a:prstGeom prst="bentConnector3">
            <a:avLst>
              <a:gd name="adj1" fmla="val 100047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F23E394A-157D-9641-88BB-42A21442297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2756335" y="1332148"/>
            <a:ext cx="1399082" cy="393647"/>
          </a:xfrm>
          <a:prstGeom prst="bentConnector3">
            <a:avLst>
              <a:gd name="adj1" fmla="val 100061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F8BBBEB-9D27-8444-B4DC-18E49B4797FB}"/>
              </a:ext>
            </a:extLst>
          </p:cNvPr>
          <p:cNvCxnSpPr>
            <a:cxnSpLocks/>
            <a:stCxn id="19" idx="2"/>
          </p:cNvCxnSpPr>
          <p:nvPr/>
        </p:nvCxnSpPr>
        <p:spPr>
          <a:xfrm rot="10800000" flipV="1">
            <a:off x="1426641" y="1332149"/>
            <a:ext cx="2728777" cy="393646"/>
          </a:xfrm>
          <a:prstGeom prst="bentConnector3">
            <a:avLst>
              <a:gd name="adj1" fmla="val 100113"/>
            </a:avLst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0228A38-03B8-7B4C-921E-AAAA9AFBFEDF}"/>
              </a:ext>
            </a:extLst>
          </p:cNvPr>
          <p:cNvCxnSpPr>
            <a:stCxn id="11" idx="3"/>
            <a:endCxn id="20" idx="1"/>
          </p:cNvCxnSpPr>
          <p:nvPr/>
        </p:nvCxnSpPr>
        <p:spPr>
          <a:xfrm>
            <a:off x="3164269" y="4055566"/>
            <a:ext cx="2856037" cy="0"/>
          </a:xfrm>
          <a:prstGeom prst="straightConnector1">
            <a:avLst/>
          </a:prstGeom>
          <a:ln>
            <a:prstDash val="dash"/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8159DF6-848A-2C45-86FE-48F608E10A79}"/>
              </a:ext>
            </a:extLst>
          </p:cNvPr>
          <p:cNvSpPr/>
          <p:nvPr/>
        </p:nvSpPr>
        <p:spPr>
          <a:xfrm>
            <a:off x="3155779" y="3759073"/>
            <a:ext cx="2885727" cy="646688"/>
          </a:xfrm>
          <a:prstGeom prst="roundRect">
            <a:avLst/>
          </a:prstGeom>
          <a:solidFill>
            <a:schemeClr val="bg1">
              <a:alpha val="93000"/>
            </a:schemeClr>
          </a:solidFill>
          <a:ln w="41275">
            <a:solidFill>
              <a:srgbClr val="CC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C00000"/>
                </a:solidFill>
                <a:latin typeface="Tw Cen MT"/>
                <a:cs typeface="Tw Cen MT"/>
              </a:rPr>
              <a:t>What. A. Mess.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75873FD4-BA81-024F-BFF6-DCF156D4165C}"/>
              </a:ext>
            </a:extLst>
          </p:cNvPr>
          <p:cNvSpPr/>
          <p:nvPr/>
        </p:nvSpPr>
        <p:spPr>
          <a:xfrm>
            <a:off x="816684" y="1559724"/>
            <a:ext cx="3441130" cy="1326184"/>
          </a:xfrm>
          <a:prstGeom prst="roundRect">
            <a:avLst/>
          </a:prstGeom>
          <a:solidFill>
            <a:schemeClr val="bg1">
              <a:alpha val="93000"/>
            </a:schemeClr>
          </a:solidFill>
          <a:ln w="41275">
            <a:solidFill>
              <a:srgbClr val="CC000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  <a:latin typeface="Tw Cen MT"/>
                <a:cs typeface="Tw Cen MT"/>
              </a:rPr>
              <a:t>&gt;30 files touched</a:t>
            </a:r>
            <a:r>
              <a:rPr lang="en-GB" baseline="30000" dirty="0">
                <a:solidFill>
                  <a:srgbClr val="C00000"/>
                </a:solidFill>
                <a:latin typeface="Tw Cen MT"/>
                <a:cs typeface="Tw Cen MT"/>
              </a:rPr>
              <a:t>1</a:t>
            </a:r>
            <a:endParaRPr lang="en-GB" dirty="0">
              <a:solidFill>
                <a:srgbClr val="C00000"/>
              </a:solidFill>
              <a:latin typeface="Tw Cen MT"/>
              <a:cs typeface="Tw Cen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  <a:latin typeface="Tw Cen MT"/>
                <a:cs typeface="Tw Cen MT"/>
              </a:rPr>
              <a:t>&gt;3000 lines written</a:t>
            </a:r>
            <a:r>
              <a:rPr lang="en-GB" baseline="30000" dirty="0">
                <a:solidFill>
                  <a:srgbClr val="C00000"/>
                </a:solidFill>
                <a:latin typeface="Tw Cen MT"/>
                <a:cs typeface="Tw Cen MT"/>
              </a:rPr>
              <a:t>1</a:t>
            </a:r>
            <a:endParaRPr lang="en-GB" dirty="0">
              <a:solidFill>
                <a:srgbClr val="C00000"/>
              </a:solidFill>
              <a:latin typeface="Tw Cen MT"/>
              <a:cs typeface="Tw Cen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C00000"/>
                </a:solidFill>
                <a:latin typeface="Tw Cen MT"/>
                <a:cs typeface="Tw Cen MT"/>
              </a:rPr>
              <a:t>3 new mayor data structures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78B6A-89BF-9E42-B70D-E6F97ED8E8B4}"/>
              </a:ext>
            </a:extLst>
          </p:cNvPr>
          <p:cNvSpPr txBox="1"/>
          <p:nvPr/>
        </p:nvSpPr>
        <p:spPr>
          <a:xfrm>
            <a:off x="650017" y="4595762"/>
            <a:ext cx="69102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latin typeface="Tw Cen MT"/>
                <a:cs typeface="Tw Cen MT"/>
              </a:rPr>
              <a:t>For whole implementation including intermediate prototypes and test code. Approximately 50% used exclusively for UDF.</a:t>
            </a:r>
          </a:p>
        </p:txBody>
      </p:sp>
    </p:spTree>
    <p:extLst>
      <p:ext uri="{BB962C8B-B14F-4D97-AF65-F5344CB8AC3E}">
        <p14:creationId xmlns:p14="http://schemas.microsoft.com/office/powerpoint/2010/main" val="32367222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DBBD05B-8C89-0C4C-92A5-AE58631502F6}"/>
              </a:ext>
            </a:extLst>
          </p:cNvPr>
          <p:cNvGrpSpPr/>
          <p:nvPr/>
        </p:nvGrpSpPr>
        <p:grpSpPr>
          <a:xfrm>
            <a:off x="7148798" y="1059582"/>
            <a:ext cx="1615061" cy="3615141"/>
            <a:chOff x="7148798" y="1059582"/>
            <a:chExt cx="1615061" cy="3615141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25B56BDC-F1F4-F043-BDED-E010C8F5C424}"/>
                </a:ext>
              </a:extLst>
            </p:cNvPr>
            <p:cNvSpPr/>
            <p:nvPr/>
          </p:nvSpPr>
          <p:spPr>
            <a:xfrm>
              <a:off x="7148798" y="1059582"/>
              <a:ext cx="1615061" cy="361514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600" dirty="0">
                  <a:solidFill>
                    <a:schemeClr val="tx1"/>
                  </a:solidFill>
                  <a:latin typeface="Tw Cen MT"/>
                  <a:cs typeface="Tw Cen MT"/>
                </a:rPr>
                <a:t>Noria Backend</a:t>
              </a:r>
            </a:p>
            <a:p>
              <a:r>
                <a:rPr lang="en-GB" sz="1600" dirty="0">
                  <a:solidFill>
                    <a:schemeClr val="tx1"/>
                  </a:solidFill>
                  <a:latin typeface="Tw Cen MT"/>
                  <a:cs typeface="Tw Cen MT"/>
                </a:rPr>
                <a:t>&amp; Code Gen</a:t>
              </a:r>
            </a:p>
          </p:txBody>
        </p:sp>
        <p:pic>
          <p:nvPicPr>
            <p:cNvPr id="83" name="Graphic 82">
              <a:extLst>
                <a:ext uri="{FF2B5EF4-FFF2-40B4-BE49-F238E27FC236}">
                  <a16:creationId xmlns:a16="http://schemas.microsoft.com/office/drawing/2014/main" id="{1D79EB91-0CC1-2D41-918E-EA9DC133D4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453690" y="1122492"/>
              <a:ext cx="255574" cy="25557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E0A1ECE-5C23-8249-A19B-C17CA1FBDB4D}"/>
              </a:ext>
            </a:extLst>
          </p:cNvPr>
          <p:cNvGrpSpPr/>
          <p:nvPr/>
        </p:nvGrpSpPr>
        <p:grpSpPr>
          <a:xfrm>
            <a:off x="5172614" y="1059582"/>
            <a:ext cx="1863322" cy="3778264"/>
            <a:chOff x="5172614" y="1059582"/>
            <a:chExt cx="1863322" cy="3778264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65CE49E3-7FF6-EF49-9443-2EFB49DCE2C1}"/>
                </a:ext>
              </a:extLst>
            </p:cNvPr>
            <p:cNvSpPr/>
            <p:nvPr/>
          </p:nvSpPr>
          <p:spPr>
            <a:xfrm>
              <a:off x="5172614" y="1059582"/>
              <a:ext cx="1863322" cy="377826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600" dirty="0">
                  <a:solidFill>
                    <a:schemeClr val="tx1"/>
                  </a:solidFill>
                  <a:latin typeface="Tw Cen MT"/>
                  <a:cs typeface="Tw Cen MT"/>
                </a:rPr>
                <a:t>Code Recombine</a:t>
              </a:r>
            </a:p>
          </p:txBody>
        </p:sp>
        <p:pic>
          <p:nvPicPr>
            <p:cNvPr id="87" name="Graphic 86">
              <a:extLst>
                <a:ext uri="{FF2B5EF4-FFF2-40B4-BE49-F238E27FC236}">
                  <a16:creationId xmlns:a16="http://schemas.microsoft.com/office/drawing/2014/main" id="{90CAFFA8-5C9F-8B40-9F55-51AB361872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713469" y="1122492"/>
              <a:ext cx="255574" cy="255574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240EE390-9E56-F348-BB0D-B23088D0DD39}"/>
              </a:ext>
            </a:extLst>
          </p:cNvPr>
          <p:cNvGrpSpPr/>
          <p:nvPr/>
        </p:nvGrpSpPr>
        <p:grpSpPr>
          <a:xfrm>
            <a:off x="3037800" y="1059582"/>
            <a:ext cx="2021952" cy="3778264"/>
            <a:chOff x="3037800" y="1059582"/>
            <a:chExt cx="2021952" cy="377826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4C00DBC-6450-7E4E-B086-2203560A81E4}"/>
                </a:ext>
              </a:extLst>
            </p:cNvPr>
            <p:cNvSpPr/>
            <p:nvPr/>
          </p:nvSpPr>
          <p:spPr>
            <a:xfrm>
              <a:off x="3037800" y="1059582"/>
              <a:ext cx="2021952" cy="3778264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GB" sz="1600" dirty="0">
                  <a:solidFill>
                    <a:schemeClr val="tx1"/>
                  </a:solidFill>
                  <a:latin typeface="Tw Cen MT"/>
                  <a:cs typeface="Tw Cen MT"/>
                </a:rPr>
                <a:t>Code Splitting</a:t>
              </a:r>
            </a:p>
          </p:txBody>
        </p:sp>
        <p:pic>
          <p:nvPicPr>
            <p:cNvPr id="88" name="Graphic 87">
              <a:extLst>
                <a:ext uri="{FF2B5EF4-FFF2-40B4-BE49-F238E27FC236}">
                  <a16:creationId xmlns:a16="http://schemas.microsoft.com/office/drawing/2014/main" id="{BD379290-A724-5A45-8EF5-3D90A9BCA9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689327" y="1122492"/>
              <a:ext cx="255574" cy="255574"/>
            </a:xfrm>
            <a:prstGeom prst="rect">
              <a:avLst/>
            </a:prstGeom>
          </p:spPr>
        </p:pic>
      </p:grpSp>
      <p:sp>
        <p:nvSpPr>
          <p:cNvPr id="52" name="Rectangle 51">
            <a:extLst>
              <a:ext uri="{FF2B5EF4-FFF2-40B4-BE49-F238E27FC236}">
                <a16:creationId xmlns:a16="http://schemas.microsoft.com/office/drawing/2014/main" id="{919798C3-F62E-3547-A712-1990D28E77C2}"/>
              </a:ext>
            </a:extLst>
          </p:cNvPr>
          <p:cNvSpPr/>
          <p:nvPr/>
        </p:nvSpPr>
        <p:spPr>
          <a:xfrm>
            <a:off x="359532" y="1059582"/>
            <a:ext cx="2570535" cy="37782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UDF Source Code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D56E0E-7B42-4C46-9AAA-F85A71F635E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t="16320" b="6536"/>
          <a:stretch/>
        </p:blipFill>
        <p:spPr>
          <a:xfrm>
            <a:off x="169753" y="1563540"/>
            <a:ext cx="3254418" cy="251058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06CE0-B68B-464C-8E08-12244A369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Operator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7B30C-DF58-F040-B353-7AE9E6A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04" y="4694177"/>
            <a:ext cx="504056" cy="287338"/>
          </a:xfrm>
        </p:spPr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80500-4FB6-7F43-8B71-327407D9CB1C}"/>
              </a:ext>
            </a:extLst>
          </p:cNvPr>
          <p:cNvSpPr/>
          <p:nvPr/>
        </p:nvSpPr>
        <p:spPr>
          <a:xfrm>
            <a:off x="7341112" y="4083811"/>
            <a:ext cx="1368152" cy="3515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 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DE54C-D7B4-E84A-BB85-7B2F74F4609B}"/>
              </a:ext>
            </a:extLst>
          </p:cNvPr>
          <p:cNvSpPr/>
          <p:nvPr/>
        </p:nvSpPr>
        <p:spPr>
          <a:xfrm>
            <a:off x="3364700" y="4224681"/>
            <a:ext cx="1368152" cy="567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260CFB-8255-4443-824A-43C50C131B5E}"/>
                  </a:ext>
                </a:extLst>
              </p:cNvPr>
              <p:cNvSpPr/>
              <p:nvPr/>
            </p:nvSpPr>
            <p:spPr>
              <a:xfrm>
                <a:off x="5239655" y="2381146"/>
                <a:ext cx="1618074" cy="5675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Core Op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𝑐𝑜𝑚𝑝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𝑚𝑎𝑝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𝑑𝑎𝑡𝑎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)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260CFB-8255-4443-824A-43C50C131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655" y="2381146"/>
                <a:ext cx="1618074" cy="56756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799641-5832-374B-A3A5-0920C2A9FAA2}"/>
                  </a:ext>
                </a:extLst>
              </p:cNvPr>
              <p:cNvSpPr/>
              <p:nvPr/>
            </p:nvSpPr>
            <p:spPr>
              <a:xfrm>
                <a:off x="3437107" y="2370414"/>
                <a:ext cx="1223337" cy="4026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Projection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𝑓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799641-5832-374B-A3A5-0920C2A9F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07" y="2370414"/>
                <a:ext cx="1223337" cy="40267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E61FA-8D8E-CD42-8FED-948A9680D782}"/>
                  </a:ext>
                </a:extLst>
              </p:cNvPr>
              <p:cNvSpPr/>
              <p:nvPr/>
            </p:nvSpPr>
            <p:spPr>
              <a:xfrm>
                <a:off x="3230210" y="3520895"/>
                <a:ext cx="1637129" cy="4026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Computation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𝑐𝑜𝑚𝑝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E61FA-8D8E-CD42-8FED-948A9680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10" y="3520895"/>
                <a:ext cx="1637129" cy="40267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8A44A2C-8126-0F45-9A74-E0829B11E3CB}"/>
              </a:ext>
            </a:extLst>
          </p:cNvPr>
          <p:cNvSpPr/>
          <p:nvPr/>
        </p:nvSpPr>
        <p:spPr>
          <a:xfrm>
            <a:off x="7621727" y="2535047"/>
            <a:ext cx="1032925" cy="5675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Operator Integration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7DBFCEF-0976-B949-91FF-F06E86CF50EF}"/>
              </a:ext>
            </a:extLst>
          </p:cNvPr>
          <p:cNvSpPr/>
          <p:nvPr/>
        </p:nvSpPr>
        <p:spPr>
          <a:xfrm>
            <a:off x="4329305" y="1611128"/>
            <a:ext cx="1452326" cy="402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Stateful Iteration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7724F-B637-BE4B-B340-0CCE5A3FA517}"/>
              </a:ext>
            </a:extLst>
          </p:cNvPr>
          <p:cNvCxnSpPr>
            <a:cxnSpLocks/>
            <a:stCxn id="12" idx="2"/>
            <a:endCxn id="8" idx="0"/>
          </p:cNvCxnSpPr>
          <p:nvPr/>
        </p:nvCxnSpPr>
        <p:spPr>
          <a:xfrm>
            <a:off x="5055468" y="2013799"/>
            <a:ext cx="993224" cy="3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8E734B4-0BE5-7341-AD2D-F2069AA90B85}"/>
              </a:ext>
            </a:extLst>
          </p:cNvPr>
          <p:cNvSpPr/>
          <p:nvPr/>
        </p:nvSpPr>
        <p:spPr>
          <a:xfrm>
            <a:off x="2786051" y="2165322"/>
            <a:ext cx="288032" cy="821411"/>
          </a:xfrm>
          <a:prstGeom prst="rightBrace">
            <a:avLst>
              <a:gd name="adj1" fmla="val 37927"/>
              <a:gd name="adj2" fmla="val 5178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442D9F1-9F4B-2848-87B9-17CCB089E118}"/>
              </a:ext>
            </a:extLst>
          </p:cNvPr>
          <p:cNvSpPr/>
          <p:nvPr/>
        </p:nvSpPr>
        <p:spPr>
          <a:xfrm>
            <a:off x="2786051" y="3520895"/>
            <a:ext cx="288032" cy="472162"/>
          </a:xfrm>
          <a:prstGeom prst="rightBrace">
            <a:avLst>
              <a:gd name="adj1" fmla="val 37927"/>
              <a:gd name="adj2" fmla="val 52947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A9CB70-713A-3743-BAAF-E5B89FFB06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867339" y="2664930"/>
            <a:ext cx="372316" cy="105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0BF32E-15EE-8541-B602-7963EB0EE303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732852" y="4259596"/>
            <a:ext cx="2608260" cy="2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9EF1CA-0E6E-734A-9409-6188C4BD99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660444" y="2571750"/>
            <a:ext cx="579211" cy="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480E70-8915-C14B-ADED-638C29E91613}"/>
              </a:ext>
            </a:extLst>
          </p:cNvPr>
          <p:cNvCxnSpPr>
            <a:cxnSpLocks/>
            <a:stCxn id="8" idx="2"/>
            <a:endCxn id="115" idx="0"/>
          </p:cNvCxnSpPr>
          <p:nvPr/>
        </p:nvCxnSpPr>
        <p:spPr>
          <a:xfrm>
            <a:off x="6048692" y="2948714"/>
            <a:ext cx="791691" cy="3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0" name="Graphic 89" descr="Laptop">
            <a:extLst>
              <a:ext uri="{FF2B5EF4-FFF2-40B4-BE49-F238E27FC236}">
                <a16:creationId xmlns:a16="http://schemas.microsoft.com/office/drawing/2014/main" id="{44CA9D3C-65F2-6845-95FB-B6B12CF2B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5776" y="1091288"/>
            <a:ext cx="286778" cy="286778"/>
          </a:xfrm>
          <a:prstGeom prst="rect">
            <a:avLst/>
          </a:prstGeom>
        </p:spPr>
      </p:pic>
      <p:sp>
        <p:nvSpPr>
          <p:cNvPr id="95" name="Snip Single Corner of Rectangle 94">
            <a:extLst>
              <a:ext uri="{FF2B5EF4-FFF2-40B4-BE49-F238E27FC236}">
                <a16:creationId xmlns:a16="http://schemas.microsoft.com/office/drawing/2014/main" id="{5D5C13D3-CC98-7148-A623-80BF1D65EB89}"/>
              </a:ext>
            </a:extLst>
          </p:cNvPr>
          <p:cNvSpPr/>
          <p:nvPr/>
        </p:nvSpPr>
        <p:spPr>
          <a:xfrm>
            <a:off x="1187108" y="4281681"/>
            <a:ext cx="792088" cy="453680"/>
          </a:xfrm>
          <a:prstGeom prst="snip1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w Cen MT"/>
                <a:cs typeface="Tw Cen MT"/>
              </a:rPr>
              <a:t>state.rs</a:t>
            </a:r>
            <a:endParaRPr lang="en-GB" sz="14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848569-3400-564B-BCBE-0F2DCEF0B31D}"/>
              </a:ext>
            </a:extLst>
          </p:cNvPr>
          <p:cNvCxnSpPr>
            <a:stCxn id="95" idx="0"/>
            <a:endCxn id="7" idx="1"/>
          </p:cNvCxnSpPr>
          <p:nvPr/>
        </p:nvCxnSpPr>
        <p:spPr>
          <a:xfrm>
            <a:off x="1979196" y="4508521"/>
            <a:ext cx="138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FFCAC00-C6B7-384C-939C-8900FCCA5F6B}"/>
              </a:ext>
            </a:extLst>
          </p:cNvPr>
          <p:cNvSpPr/>
          <p:nvPr/>
        </p:nvSpPr>
        <p:spPr>
          <a:xfrm>
            <a:off x="6156307" y="3276900"/>
            <a:ext cx="1368151" cy="351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Noria Flow API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3222650-AEC4-9449-9119-E4D099B4402C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 flipV="1">
            <a:off x="4732852" y="3452685"/>
            <a:ext cx="1423455" cy="105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AD2DAA-1A6A-0242-A3DD-E2E0606535C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666" y="2818831"/>
            <a:ext cx="85061" cy="74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ight Brace 42">
            <a:extLst>
              <a:ext uri="{FF2B5EF4-FFF2-40B4-BE49-F238E27FC236}">
                <a16:creationId xmlns:a16="http://schemas.microsoft.com/office/drawing/2014/main" id="{3ED961BF-B794-6B4E-BD81-3999417FFAB4}"/>
              </a:ext>
            </a:extLst>
          </p:cNvPr>
          <p:cNvSpPr/>
          <p:nvPr/>
        </p:nvSpPr>
        <p:spPr>
          <a:xfrm>
            <a:off x="2794888" y="1576382"/>
            <a:ext cx="288032" cy="472162"/>
          </a:xfrm>
          <a:prstGeom prst="rightBrace">
            <a:avLst>
              <a:gd name="adj1" fmla="val 37927"/>
              <a:gd name="adj2" fmla="val 52947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03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26" grpId="0" animBg="1"/>
      <p:bldP spid="27" grpId="0" animBg="1"/>
      <p:bldP spid="115" grpId="0" animBg="1"/>
      <p:bldP spid="4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 60">
            <a:extLst>
              <a:ext uri="{FF2B5EF4-FFF2-40B4-BE49-F238E27FC236}">
                <a16:creationId xmlns:a16="http://schemas.microsoft.com/office/drawing/2014/main" id="{25B56BDC-F1F4-F043-BDED-E010C8F5C424}"/>
              </a:ext>
            </a:extLst>
          </p:cNvPr>
          <p:cNvSpPr/>
          <p:nvPr/>
        </p:nvSpPr>
        <p:spPr>
          <a:xfrm>
            <a:off x="7148798" y="1059582"/>
            <a:ext cx="1615061" cy="3615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Noria Backend</a:t>
            </a:r>
          </a:p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&amp; Code Gen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65CE49E3-7FF6-EF49-9443-2EFB49DCE2C1}"/>
              </a:ext>
            </a:extLst>
          </p:cNvPr>
          <p:cNvSpPr/>
          <p:nvPr/>
        </p:nvSpPr>
        <p:spPr>
          <a:xfrm>
            <a:off x="5172614" y="1059582"/>
            <a:ext cx="1863322" cy="377826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Code Recombine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4C00DBC-6450-7E4E-B086-2203560A81E4}"/>
              </a:ext>
            </a:extLst>
          </p:cNvPr>
          <p:cNvSpPr/>
          <p:nvPr/>
        </p:nvSpPr>
        <p:spPr>
          <a:xfrm>
            <a:off x="3037800" y="1059582"/>
            <a:ext cx="2021952" cy="3778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Code Splitting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19798C3-F62E-3547-A712-1990D28E77C2}"/>
              </a:ext>
            </a:extLst>
          </p:cNvPr>
          <p:cNvSpPr/>
          <p:nvPr/>
        </p:nvSpPr>
        <p:spPr>
          <a:xfrm>
            <a:off x="359532" y="1059582"/>
            <a:ext cx="2570535" cy="37782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UDF Source Code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3D56E0E-7B42-4C46-9AAA-F85A71F635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320" b="6536"/>
          <a:stretch/>
        </p:blipFill>
        <p:spPr>
          <a:xfrm>
            <a:off x="169753" y="1563540"/>
            <a:ext cx="3254418" cy="2510583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706CE0-B68B-464C-8E08-12244A3699B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Operator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7B30C-DF58-F040-B353-7AE9E6AEF9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504" y="4694177"/>
            <a:ext cx="504056" cy="287338"/>
          </a:xfrm>
        </p:spPr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980500-4FB6-7F43-8B71-327407D9CB1C}"/>
              </a:ext>
            </a:extLst>
          </p:cNvPr>
          <p:cNvSpPr/>
          <p:nvPr/>
        </p:nvSpPr>
        <p:spPr>
          <a:xfrm>
            <a:off x="7341112" y="4083811"/>
            <a:ext cx="1368152" cy="351569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1">
                  <a:lumMod val="20000"/>
                  <a:lumOff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 Integration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DE54C-D7B4-E84A-BB85-7B2F74F4609B}"/>
              </a:ext>
            </a:extLst>
          </p:cNvPr>
          <p:cNvSpPr/>
          <p:nvPr/>
        </p:nvSpPr>
        <p:spPr>
          <a:xfrm>
            <a:off x="3364700" y="4224681"/>
            <a:ext cx="1368152" cy="56768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</a:t>
            </a:r>
          </a:p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Implementation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260CFB-8255-4443-824A-43C50C131B5E}"/>
                  </a:ext>
                </a:extLst>
              </p:cNvPr>
              <p:cNvSpPr/>
              <p:nvPr/>
            </p:nvSpPr>
            <p:spPr>
              <a:xfrm>
                <a:off x="5239655" y="2381146"/>
                <a:ext cx="1618074" cy="56756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Core Op Function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𝑐𝑜𝑚𝑝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(</m:t>
                      </m:r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𝑚𝑎𝑝</m:t>
                      </m:r>
                      <m:d>
                        <m:dPr>
                          <m:ctrlP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𝑓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,</m:t>
                          </m:r>
                          <m:r>
                            <a:rPr lang="en-US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w Cen MT"/>
                            </a:rPr>
                            <m:t>𝑑𝑎𝑡𝑎</m:t>
                          </m:r>
                        </m:e>
                      </m:d>
                      <m:r>
                        <a:rPr lang="en-US" sz="1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)</m:t>
                      </m:r>
                    </m:oMath>
                  </m:oMathPara>
                </a14:m>
                <a:endParaRPr lang="en-GB" sz="12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D260CFB-8255-4443-824A-43C50C131B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9655" y="2381146"/>
                <a:ext cx="1618074" cy="5675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799641-5832-374B-A3A5-0920C2A9FAA2}"/>
                  </a:ext>
                </a:extLst>
              </p:cNvPr>
              <p:cNvSpPr/>
              <p:nvPr/>
            </p:nvSpPr>
            <p:spPr>
              <a:xfrm>
                <a:off x="3437107" y="2370414"/>
                <a:ext cx="1223337" cy="4026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Projection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𝑓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3B799641-5832-374B-A3A5-0920C2A9FA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107" y="2370414"/>
                <a:ext cx="1223337" cy="40267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E61FA-8D8E-CD42-8FED-948A9680D782}"/>
                  </a:ext>
                </a:extLst>
              </p:cNvPr>
              <p:cNvSpPr/>
              <p:nvPr/>
            </p:nvSpPr>
            <p:spPr>
              <a:xfrm>
                <a:off x="3230210" y="3520895"/>
                <a:ext cx="1637129" cy="402671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Computation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w Cen MT"/>
                      </a:rPr>
                      <m:t>𝑐𝑜𝑚𝑝</m:t>
                    </m:r>
                  </m:oMath>
                </a14:m>
                <a:endParaRPr lang="en-GB" sz="14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0E61FA-8D8E-CD42-8FED-948A9680D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210" y="3520895"/>
                <a:ext cx="1637129" cy="40267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58A44A2C-8126-0F45-9A74-E0829B11E3CB}"/>
              </a:ext>
            </a:extLst>
          </p:cNvPr>
          <p:cNvSpPr/>
          <p:nvPr/>
        </p:nvSpPr>
        <p:spPr>
          <a:xfrm>
            <a:off x="7621727" y="2535047"/>
            <a:ext cx="1032925" cy="567568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100000">
                <a:schemeClr val="accent3">
                  <a:lumMod val="40000"/>
                  <a:lumOff val="60000"/>
                </a:schemeClr>
              </a:gs>
            </a:gsLst>
            <a:lin ang="5400000" scaled="1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Operator Integration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187724F-B637-BE4B-B340-0CCE5A3FA517}"/>
              </a:ext>
            </a:extLst>
          </p:cNvPr>
          <p:cNvCxnSpPr>
            <a:cxnSpLocks/>
            <a:stCxn id="34" idx="2"/>
            <a:endCxn id="8" idx="0"/>
          </p:cNvCxnSpPr>
          <p:nvPr/>
        </p:nvCxnSpPr>
        <p:spPr>
          <a:xfrm>
            <a:off x="5055468" y="2013799"/>
            <a:ext cx="993224" cy="3673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ight Brace 25">
            <a:extLst>
              <a:ext uri="{FF2B5EF4-FFF2-40B4-BE49-F238E27FC236}">
                <a16:creationId xmlns:a16="http://schemas.microsoft.com/office/drawing/2014/main" id="{58E734B4-0BE5-7341-AD2D-F2069AA90B85}"/>
              </a:ext>
            </a:extLst>
          </p:cNvPr>
          <p:cNvSpPr/>
          <p:nvPr/>
        </p:nvSpPr>
        <p:spPr>
          <a:xfrm>
            <a:off x="2786051" y="2165322"/>
            <a:ext cx="288032" cy="821411"/>
          </a:xfrm>
          <a:prstGeom prst="rightBrace">
            <a:avLst>
              <a:gd name="adj1" fmla="val 37927"/>
              <a:gd name="adj2" fmla="val 5178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Brace 26">
            <a:extLst>
              <a:ext uri="{FF2B5EF4-FFF2-40B4-BE49-F238E27FC236}">
                <a16:creationId xmlns:a16="http://schemas.microsoft.com/office/drawing/2014/main" id="{6442D9F1-9F4B-2848-87B9-17CCB089E118}"/>
              </a:ext>
            </a:extLst>
          </p:cNvPr>
          <p:cNvSpPr/>
          <p:nvPr/>
        </p:nvSpPr>
        <p:spPr>
          <a:xfrm>
            <a:off x="2786051" y="3520895"/>
            <a:ext cx="288032" cy="472162"/>
          </a:xfrm>
          <a:prstGeom prst="rightBrace">
            <a:avLst>
              <a:gd name="adj1" fmla="val 37927"/>
              <a:gd name="adj2" fmla="val 52947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2EA9CB70-713A-3743-BAAF-E5B89FFB0648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867339" y="2664930"/>
            <a:ext cx="372316" cy="10573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00BF32E-15EE-8541-B602-7963EB0EE303}"/>
              </a:ext>
            </a:extLst>
          </p:cNvPr>
          <p:cNvCxnSpPr>
            <a:stCxn id="7" idx="3"/>
            <a:endCxn id="6" idx="1"/>
          </p:cNvCxnSpPr>
          <p:nvPr/>
        </p:nvCxnSpPr>
        <p:spPr>
          <a:xfrm flipV="1">
            <a:off x="4732852" y="4259596"/>
            <a:ext cx="2608260" cy="2489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09EF1CA-0E6E-734A-9409-6188C4BD99DE}"/>
              </a:ext>
            </a:extLst>
          </p:cNvPr>
          <p:cNvCxnSpPr>
            <a:cxnSpLocks/>
            <a:stCxn id="9" idx="3"/>
            <a:endCxn id="8" idx="1"/>
          </p:cNvCxnSpPr>
          <p:nvPr/>
        </p:nvCxnSpPr>
        <p:spPr>
          <a:xfrm>
            <a:off x="4660444" y="2571750"/>
            <a:ext cx="579211" cy="93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7480E70-8915-C14B-ADED-638C29E91613}"/>
              </a:ext>
            </a:extLst>
          </p:cNvPr>
          <p:cNvCxnSpPr>
            <a:cxnSpLocks/>
            <a:stCxn id="8" idx="2"/>
            <a:endCxn id="115" idx="0"/>
          </p:cNvCxnSpPr>
          <p:nvPr/>
        </p:nvCxnSpPr>
        <p:spPr>
          <a:xfrm>
            <a:off x="6048692" y="2948714"/>
            <a:ext cx="791691" cy="3281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3" name="Graphic 82">
            <a:extLst>
              <a:ext uri="{FF2B5EF4-FFF2-40B4-BE49-F238E27FC236}">
                <a16:creationId xmlns:a16="http://schemas.microsoft.com/office/drawing/2014/main" id="{1D79EB91-0CC1-2D41-918E-EA9DC133D4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53690" y="1122492"/>
            <a:ext cx="255574" cy="255574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90CAFFA8-5C9F-8B40-9F55-51AB361872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13469" y="1122492"/>
            <a:ext cx="255574" cy="255574"/>
          </a:xfrm>
          <a:prstGeom prst="rect">
            <a:avLst/>
          </a:prstGeom>
        </p:spPr>
      </p:pic>
      <p:pic>
        <p:nvPicPr>
          <p:cNvPr id="88" name="Graphic 87">
            <a:extLst>
              <a:ext uri="{FF2B5EF4-FFF2-40B4-BE49-F238E27FC236}">
                <a16:creationId xmlns:a16="http://schemas.microsoft.com/office/drawing/2014/main" id="{BD379290-A724-5A45-8EF5-3D90A9BCA9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689327" y="1122492"/>
            <a:ext cx="255574" cy="255574"/>
          </a:xfrm>
          <a:prstGeom prst="rect">
            <a:avLst/>
          </a:prstGeom>
        </p:spPr>
      </p:pic>
      <p:pic>
        <p:nvPicPr>
          <p:cNvPr id="90" name="Graphic 89" descr="Laptop">
            <a:extLst>
              <a:ext uri="{FF2B5EF4-FFF2-40B4-BE49-F238E27FC236}">
                <a16:creationId xmlns:a16="http://schemas.microsoft.com/office/drawing/2014/main" id="{44CA9D3C-65F2-6845-95FB-B6B12CF2B87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5776" y="1091288"/>
            <a:ext cx="286778" cy="286778"/>
          </a:xfrm>
          <a:prstGeom prst="rect">
            <a:avLst/>
          </a:prstGeom>
        </p:spPr>
      </p:pic>
      <p:sp>
        <p:nvSpPr>
          <p:cNvPr id="95" name="Snip Single Corner of Rectangle 94">
            <a:extLst>
              <a:ext uri="{FF2B5EF4-FFF2-40B4-BE49-F238E27FC236}">
                <a16:creationId xmlns:a16="http://schemas.microsoft.com/office/drawing/2014/main" id="{5D5C13D3-CC98-7148-A623-80BF1D65EB89}"/>
              </a:ext>
            </a:extLst>
          </p:cNvPr>
          <p:cNvSpPr/>
          <p:nvPr/>
        </p:nvSpPr>
        <p:spPr>
          <a:xfrm>
            <a:off x="1187108" y="4281681"/>
            <a:ext cx="792088" cy="453680"/>
          </a:xfrm>
          <a:prstGeom prst="snip1Rect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 err="1">
                <a:solidFill>
                  <a:schemeClr val="tx1"/>
                </a:solidFill>
                <a:latin typeface="Tw Cen MT"/>
                <a:cs typeface="Tw Cen MT"/>
              </a:rPr>
              <a:t>state.rs</a:t>
            </a:r>
            <a:endParaRPr lang="en-GB" sz="14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38848569-3400-564B-BCBE-0F2DCEF0B31D}"/>
              </a:ext>
            </a:extLst>
          </p:cNvPr>
          <p:cNvCxnSpPr>
            <a:stCxn id="95" idx="0"/>
            <a:endCxn id="7" idx="1"/>
          </p:cNvCxnSpPr>
          <p:nvPr/>
        </p:nvCxnSpPr>
        <p:spPr>
          <a:xfrm>
            <a:off x="1979196" y="4508521"/>
            <a:ext cx="138550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EFFCAC00-C6B7-384C-939C-8900FCCA5F6B}"/>
              </a:ext>
            </a:extLst>
          </p:cNvPr>
          <p:cNvSpPr/>
          <p:nvPr/>
        </p:nvSpPr>
        <p:spPr>
          <a:xfrm>
            <a:off x="6156307" y="3276900"/>
            <a:ext cx="1368151" cy="35156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Noria Flow API</a:t>
            </a: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3222650-AEC4-9449-9119-E4D099B4402C}"/>
              </a:ext>
            </a:extLst>
          </p:cNvPr>
          <p:cNvCxnSpPr>
            <a:cxnSpLocks/>
            <a:stCxn id="7" idx="3"/>
            <a:endCxn id="115" idx="1"/>
          </p:cNvCxnSpPr>
          <p:nvPr/>
        </p:nvCxnSpPr>
        <p:spPr>
          <a:xfrm flipV="1">
            <a:off x="4732852" y="3452685"/>
            <a:ext cx="1423455" cy="1055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A2AD2DAA-1A6A-0242-A3DD-E2E0606535CE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7536666" y="2818831"/>
            <a:ext cx="85061" cy="7418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21A5F3D2-4FE2-D744-94B9-D7B562AB52A7}"/>
              </a:ext>
            </a:extLst>
          </p:cNvPr>
          <p:cNvSpPr/>
          <p:nvPr/>
        </p:nvSpPr>
        <p:spPr>
          <a:xfrm>
            <a:off x="853376" y="2053416"/>
            <a:ext cx="2885727" cy="1265951"/>
          </a:xfrm>
          <a:prstGeom prst="roundRect">
            <a:avLst/>
          </a:prstGeom>
          <a:solidFill>
            <a:schemeClr val="bg1">
              <a:alpha val="93000"/>
            </a:schemeClr>
          </a:solidFill>
          <a:ln w="41275"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  <a:latin typeface="Tw Cen MT"/>
                <a:cs typeface="Tw Cen MT"/>
              </a:rPr>
              <a:t>UDF code in one place</a:t>
            </a:r>
          </a:p>
          <a:p>
            <a:pPr algn="ctr"/>
            <a:r>
              <a:rPr lang="en-GB" dirty="0">
                <a:solidFill>
                  <a:srgbClr val="00B050"/>
                </a:solidFill>
                <a:latin typeface="Tw Cen MT"/>
                <a:cs typeface="Tw Cen MT"/>
              </a:rPr>
              <a:t>&amp; platform unspecific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9CB66CA-BAD3-9C4E-B96D-F623953096CE}"/>
              </a:ext>
            </a:extLst>
          </p:cNvPr>
          <p:cNvSpPr/>
          <p:nvPr/>
        </p:nvSpPr>
        <p:spPr>
          <a:xfrm>
            <a:off x="4329305" y="1611128"/>
            <a:ext cx="1452326" cy="402671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Stateful Iteration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3F1E3C69-B802-1D48-8DE6-8D1F8E23C09C}"/>
              </a:ext>
            </a:extLst>
          </p:cNvPr>
          <p:cNvSpPr/>
          <p:nvPr/>
        </p:nvSpPr>
        <p:spPr>
          <a:xfrm>
            <a:off x="2794888" y="1576382"/>
            <a:ext cx="288032" cy="472162"/>
          </a:xfrm>
          <a:prstGeom prst="rightBrace">
            <a:avLst>
              <a:gd name="adj1" fmla="val 37927"/>
              <a:gd name="adj2" fmla="val 52947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9781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/>
        </p:nvGraphicFramePr>
        <p:xfrm>
          <a:off x="299682" y="226040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0A73BCF-6DF5-1B48-87CE-F3012504DF61}"/>
              </a:ext>
            </a:extLst>
          </p:cNvPr>
          <p:cNvSpPr/>
          <p:nvPr/>
        </p:nvSpPr>
        <p:spPr>
          <a:xfrm>
            <a:off x="3376840" y="1012691"/>
            <a:ext cx="1641263" cy="873162"/>
          </a:xfrm>
          <a:prstGeom prst="wedgeRoundRectCallout">
            <a:avLst>
              <a:gd name="adj1" fmla="val -21403"/>
              <a:gd name="adj2" fmla="val 7778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Conciseness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781496" y="226040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28835704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phic 11" descr="Branching diagram">
            <a:extLst>
              <a:ext uri="{FF2B5EF4-FFF2-40B4-BE49-F238E27FC236}">
                <a16:creationId xmlns:a16="http://schemas.microsoft.com/office/drawing/2014/main" id="{DFC4AC65-61D5-5743-B6D5-4AF73157C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717" y="2388480"/>
            <a:ext cx="769442" cy="769442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BCE2336-6584-7E4C-90C1-79D4C92A28D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Motivation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B78D41-5ED4-7045-AA23-A9FCA9E1B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37CCC6-54EC-944C-8791-384E40C3B0E8}"/>
              </a:ext>
            </a:extLst>
          </p:cNvPr>
          <p:cNvSpPr/>
          <p:nvPr/>
        </p:nvSpPr>
        <p:spPr>
          <a:xfrm>
            <a:off x="2764767" y="843558"/>
            <a:ext cx="3614465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4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State is useful!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90AF64-70BC-D640-94B3-0D37D439CACF}"/>
              </a:ext>
            </a:extLst>
          </p:cNvPr>
          <p:cNvSpPr txBox="1"/>
          <p:nvPr/>
        </p:nvSpPr>
        <p:spPr>
          <a:xfrm>
            <a:off x="5476248" y="2617034"/>
            <a:ext cx="52450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SQL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E4197E35-C828-DC48-A577-375E5AE9ECF2}"/>
              </a:ext>
            </a:extLst>
          </p:cNvPr>
          <p:cNvSpPr/>
          <p:nvPr/>
        </p:nvSpPr>
        <p:spPr>
          <a:xfrm>
            <a:off x="7280723" y="1713188"/>
            <a:ext cx="1296144" cy="648072"/>
          </a:xfrm>
          <a:prstGeom prst="wedgeRoundRectCallout">
            <a:avLst>
              <a:gd name="adj1" fmla="val -68582"/>
              <a:gd name="adj2" fmla="val 58630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Stateful nodes for efficiency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60B6BA-ADC5-604C-A5EB-7D527C32FCAF}"/>
              </a:ext>
            </a:extLst>
          </p:cNvPr>
          <p:cNvSpPr txBox="1"/>
          <p:nvPr/>
        </p:nvSpPr>
        <p:spPr>
          <a:xfrm>
            <a:off x="6195248" y="3617608"/>
            <a:ext cx="5212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600" dirty="0">
                <a:latin typeface="Tw Cen MT"/>
                <a:cs typeface="Tw Cen MT"/>
              </a:rPr>
              <a:t>UDF</a:t>
            </a:r>
          </a:p>
        </p:txBody>
      </p:sp>
      <p:pic>
        <p:nvPicPr>
          <p:cNvPr id="15" name="Graphic 14" descr="Laptop">
            <a:extLst>
              <a:ext uri="{FF2B5EF4-FFF2-40B4-BE49-F238E27FC236}">
                <a16:creationId xmlns:a16="http://schemas.microsoft.com/office/drawing/2014/main" id="{65A2CAE2-BB7D-7946-A519-5743D28509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33010" y="3847285"/>
            <a:ext cx="634753" cy="634753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39B6795-6087-E543-AEA5-F96B70078E55}"/>
              </a:ext>
            </a:extLst>
          </p:cNvPr>
          <p:cNvCxnSpPr>
            <a:stCxn id="6" idx="3"/>
            <a:endCxn id="12" idx="1"/>
          </p:cNvCxnSpPr>
          <p:nvPr/>
        </p:nvCxnSpPr>
        <p:spPr>
          <a:xfrm flipV="1">
            <a:off x="6000751" y="2773201"/>
            <a:ext cx="593966" cy="131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C6B8522-3A8F-4143-B345-2C720CEAD987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6455897" y="3162748"/>
            <a:ext cx="310663" cy="4548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8" name="Graphic 17" descr="Lightning bolt">
            <a:extLst>
              <a:ext uri="{FF2B5EF4-FFF2-40B4-BE49-F238E27FC236}">
                <a16:creationId xmlns:a16="http://schemas.microsoft.com/office/drawing/2014/main" id="{13189094-DEC4-1542-8692-0AD0B88541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421082" y="3234903"/>
            <a:ext cx="385192" cy="385192"/>
          </a:xfrm>
          <a:prstGeom prst="rect">
            <a:avLst/>
          </a:prstGeom>
          <a:effectLst/>
        </p:spPr>
      </p:pic>
      <p:pic>
        <p:nvPicPr>
          <p:cNvPr id="20" name="Graphic 19" descr="Checkmark">
            <a:extLst>
              <a:ext uri="{FF2B5EF4-FFF2-40B4-BE49-F238E27FC236}">
                <a16:creationId xmlns:a16="http://schemas.microsoft.com/office/drawing/2014/main" id="{32EB9954-55EC-CE4D-AEE7-7A94045D50E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139870" y="2593715"/>
            <a:ext cx="385192" cy="385192"/>
          </a:xfrm>
          <a:prstGeom prst="rect">
            <a:avLst/>
          </a:prstGeom>
        </p:spPr>
      </p:pic>
      <p:pic>
        <p:nvPicPr>
          <p:cNvPr id="36" name="Graphic 35">
            <a:extLst>
              <a:ext uri="{FF2B5EF4-FFF2-40B4-BE49-F238E27FC236}">
                <a16:creationId xmlns:a16="http://schemas.microsoft.com/office/drawing/2014/main" id="{2C278124-4FB4-D346-9414-7958BB28558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463958" y="3668505"/>
            <a:ext cx="634754" cy="634754"/>
          </a:xfrm>
          <a:prstGeom prst="rect">
            <a:avLst/>
          </a:prstGeom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B4723B7-22BF-0047-93CA-CDC5469CA948}"/>
              </a:ext>
            </a:extLst>
          </p:cNvPr>
          <p:cNvCxnSpPr>
            <a:cxnSpLocks/>
          </p:cNvCxnSpPr>
          <p:nvPr/>
        </p:nvCxnSpPr>
        <p:spPr>
          <a:xfrm flipH="1" flipV="1">
            <a:off x="7261413" y="3130475"/>
            <a:ext cx="268940" cy="5593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42" name="Graphic 41" descr="Checkmark">
            <a:extLst>
              <a:ext uri="{FF2B5EF4-FFF2-40B4-BE49-F238E27FC236}">
                <a16:creationId xmlns:a16="http://schemas.microsoft.com/office/drawing/2014/main" id="{528B674D-A286-C641-AFF1-C4AF224BE0B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245546" y="3294765"/>
            <a:ext cx="385192" cy="385192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74F79DD-B08D-2347-B8DE-D5837FD4378F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7024744" y="3985882"/>
            <a:ext cx="4392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8" name="Rounded Rectangular Callout 57">
            <a:extLst>
              <a:ext uri="{FF2B5EF4-FFF2-40B4-BE49-F238E27FC236}">
                <a16:creationId xmlns:a16="http://schemas.microsoft.com/office/drawing/2014/main" id="{7877CAB9-8633-9B49-AE5B-D07175F5D948}"/>
              </a:ext>
            </a:extLst>
          </p:cNvPr>
          <p:cNvSpPr/>
          <p:nvPr/>
        </p:nvSpPr>
        <p:spPr>
          <a:xfrm>
            <a:off x="4106997" y="3227493"/>
            <a:ext cx="1734685" cy="851107"/>
          </a:xfrm>
          <a:prstGeom prst="wedgeRoundRectCallout">
            <a:avLst>
              <a:gd name="adj1" fmla="val 81439"/>
              <a:gd name="adj2" fmla="val -3073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No Optimisation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No Parallelism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Support?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74FDEE05-23BE-DD48-A48C-EE00E1B2933E}"/>
              </a:ext>
            </a:extLst>
          </p:cNvPr>
          <p:cNvSpPr/>
          <p:nvPr/>
        </p:nvSpPr>
        <p:spPr>
          <a:xfrm>
            <a:off x="7723580" y="2732441"/>
            <a:ext cx="1183752" cy="566525"/>
          </a:xfrm>
          <a:prstGeom prst="wedgeRoundRectCallout">
            <a:avLst>
              <a:gd name="adj1" fmla="val -75222"/>
              <a:gd name="adj2" fmla="val 53651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Semi-Transparent</a:t>
            </a: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3B3D46DF-F677-BC44-BA96-CF7C5B314B1F}"/>
              </a:ext>
            </a:extLst>
          </p:cNvPr>
          <p:cNvSpPr/>
          <p:nvPr/>
        </p:nvSpPr>
        <p:spPr>
          <a:xfrm>
            <a:off x="2538803" y="2818503"/>
            <a:ext cx="1097280" cy="742277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  <a:latin typeface="Tw Cen MT"/>
                <a:cs typeface="Tw Cen MT"/>
              </a:rPr>
              <a:t>Intuitive Code</a:t>
            </a:r>
          </a:p>
        </p:txBody>
      </p: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933982C5-6817-9C43-A896-7EC95611E76B}"/>
              </a:ext>
            </a:extLst>
          </p:cNvPr>
          <p:cNvSpPr/>
          <p:nvPr/>
        </p:nvSpPr>
        <p:spPr>
          <a:xfrm>
            <a:off x="3498029" y="1938169"/>
            <a:ext cx="1332156" cy="525332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  <a:latin typeface="Tw Cen MT"/>
                <a:cs typeface="Tw Cen MT"/>
              </a:rPr>
              <a:t>Efficiency</a:t>
            </a:r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79BDFEF6-5709-2C42-8ED9-FB6CF660F5FB}"/>
              </a:ext>
            </a:extLst>
          </p:cNvPr>
          <p:cNvSpPr/>
          <p:nvPr/>
        </p:nvSpPr>
        <p:spPr>
          <a:xfrm>
            <a:off x="272527" y="2381027"/>
            <a:ext cx="1599304" cy="491265"/>
          </a:xfrm>
          <a:prstGeom prst="round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/>
                </a:solidFill>
                <a:latin typeface="Tw Cen MT"/>
                <a:cs typeface="Tw Cen MT"/>
              </a:rPr>
              <a:t>Fundamental</a:t>
            </a:r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BBA1FCC5-F7DF-8A4C-B7F2-A399211BABF3}"/>
              </a:ext>
            </a:extLst>
          </p:cNvPr>
          <p:cNvSpPr/>
          <p:nvPr/>
        </p:nvSpPr>
        <p:spPr>
          <a:xfrm>
            <a:off x="2705548" y="3813587"/>
            <a:ext cx="1016598" cy="49126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Caching</a:t>
            </a:r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83F3261F-21E1-7B4D-97B4-809E58936294}"/>
              </a:ext>
            </a:extLst>
          </p:cNvPr>
          <p:cNvSpPr/>
          <p:nvPr/>
        </p:nvSpPr>
        <p:spPr>
          <a:xfrm>
            <a:off x="2047539" y="1918448"/>
            <a:ext cx="1332156" cy="525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Windowing</a:t>
            </a:r>
          </a:p>
        </p:txBody>
      </p:sp>
      <p:sp>
        <p:nvSpPr>
          <p:cNvPr id="79" name="Rounded Rectangle 78">
            <a:extLst>
              <a:ext uri="{FF2B5EF4-FFF2-40B4-BE49-F238E27FC236}">
                <a16:creationId xmlns:a16="http://schemas.microsoft.com/office/drawing/2014/main" id="{996D37FA-62EB-2046-9DE0-89579E71FCA8}"/>
              </a:ext>
            </a:extLst>
          </p:cNvPr>
          <p:cNvSpPr/>
          <p:nvPr/>
        </p:nvSpPr>
        <p:spPr>
          <a:xfrm>
            <a:off x="258184" y="1511451"/>
            <a:ext cx="1606476" cy="525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Aggregation</a:t>
            </a:r>
          </a:p>
        </p:txBody>
      </p:sp>
      <p:sp>
        <p:nvSpPr>
          <p:cNvPr id="80" name="Rounded Rectangle 79">
            <a:extLst>
              <a:ext uri="{FF2B5EF4-FFF2-40B4-BE49-F238E27FC236}">
                <a16:creationId xmlns:a16="http://schemas.microsoft.com/office/drawing/2014/main" id="{AD5FCD08-C60A-9F4B-9C49-6E8B948B384D}"/>
              </a:ext>
            </a:extLst>
          </p:cNvPr>
          <p:cNvSpPr/>
          <p:nvPr/>
        </p:nvSpPr>
        <p:spPr>
          <a:xfrm>
            <a:off x="964603" y="3126894"/>
            <a:ext cx="1176169" cy="525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Counting</a:t>
            </a:r>
          </a:p>
        </p:txBody>
      </p:sp>
      <p:sp>
        <p:nvSpPr>
          <p:cNvPr id="81" name="Rounded Rectangle 80">
            <a:extLst>
              <a:ext uri="{FF2B5EF4-FFF2-40B4-BE49-F238E27FC236}">
                <a16:creationId xmlns:a16="http://schemas.microsoft.com/office/drawing/2014/main" id="{88CF3623-1D4A-6C43-8166-54FA37E763A5}"/>
              </a:ext>
            </a:extLst>
          </p:cNvPr>
          <p:cNvSpPr/>
          <p:nvPr/>
        </p:nvSpPr>
        <p:spPr>
          <a:xfrm>
            <a:off x="562983" y="3806418"/>
            <a:ext cx="1577789" cy="525332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  <a:latin typeface="Tw Cen MT"/>
                <a:cs typeface="Tw Cen MT"/>
              </a:rPr>
              <a:t>Deduplication</a:t>
            </a:r>
          </a:p>
        </p:txBody>
      </p:sp>
    </p:spTree>
    <p:extLst>
      <p:ext uri="{BB962C8B-B14F-4D97-AF65-F5344CB8AC3E}">
        <p14:creationId xmlns:p14="http://schemas.microsoft.com/office/powerpoint/2010/main" val="305414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8" grpId="0" animBg="1"/>
      <p:bldP spid="7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6138A-CC08-7C40-B899-D7AC5A19B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UDF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6DD9D-7A18-7D47-9204-E317ED23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BFCC-D4F8-D247-BAE7-6FFB45F31480}"/>
              </a:ext>
            </a:extLst>
          </p:cNvPr>
          <p:cNvSpPr/>
          <p:nvPr/>
        </p:nvSpPr>
        <p:spPr>
          <a:xfrm>
            <a:off x="6676834" y="1059582"/>
            <a:ext cx="2087026" cy="3615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Noria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95A7F-A54E-CC40-B2CF-FEDC3B790230}"/>
              </a:ext>
            </a:extLst>
          </p:cNvPr>
          <p:cNvSpPr/>
          <p:nvPr/>
        </p:nvSpPr>
        <p:spPr>
          <a:xfrm>
            <a:off x="4119289" y="1059582"/>
            <a:ext cx="2444352" cy="3778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Code Splitting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F6D4A-EAD7-5341-9350-DC85E830E5DB}"/>
              </a:ext>
            </a:extLst>
          </p:cNvPr>
          <p:cNvSpPr/>
          <p:nvPr/>
        </p:nvSpPr>
        <p:spPr>
          <a:xfrm>
            <a:off x="359532" y="1059582"/>
            <a:ext cx="3636404" cy="37782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UDF Source </a:t>
            </a:r>
            <a:r>
              <a:rPr lang="en-GB" sz="1600" dirty="0" err="1">
                <a:solidFill>
                  <a:schemeClr val="tx1"/>
                </a:solidFill>
                <a:latin typeface="Tw Cen MT"/>
                <a:cs typeface="Tw Cen MT"/>
              </a:rPr>
              <a:t>Coce</a:t>
            </a:r>
            <a:endParaRPr lang="en-GB" sz="16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2EB738-E1DF-CB4B-93A8-E8210043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690" y="1122492"/>
            <a:ext cx="255574" cy="2555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9171E40-8BB7-714D-ADAA-A7B122834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6065" y="1116968"/>
            <a:ext cx="256115" cy="255574"/>
          </a:xfrm>
          <a:prstGeom prst="rect">
            <a:avLst/>
          </a:prstGeom>
        </p:spPr>
      </p:pic>
      <p:pic>
        <p:nvPicPr>
          <p:cNvPr id="12" name="Graphic 11" descr="Laptop">
            <a:extLst>
              <a:ext uri="{FF2B5EF4-FFF2-40B4-BE49-F238E27FC236}">
                <a16:creationId xmlns:a16="http://schemas.microsoft.com/office/drawing/2014/main" id="{45592845-E12E-FA44-99DC-BAC82C883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5965" y="1106890"/>
            <a:ext cx="286778" cy="2867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96ECD8-54AF-BA47-9E4E-5C617B1E3963}"/>
              </a:ext>
            </a:extLst>
          </p:cNvPr>
          <p:cNvSpPr/>
          <p:nvPr/>
        </p:nvSpPr>
        <p:spPr>
          <a:xfrm>
            <a:off x="4789740" y="2052662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Signature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1C870-C293-C946-9433-D39C22CB8BC9}"/>
              </a:ext>
            </a:extLst>
          </p:cNvPr>
          <p:cNvSpPr/>
          <p:nvPr/>
        </p:nvSpPr>
        <p:spPr>
          <a:xfrm>
            <a:off x="4789740" y="2761664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Grouping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0201A-2AEA-F54C-B5FB-F615B15DF83E}"/>
              </a:ext>
            </a:extLst>
          </p:cNvPr>
          <p:cNvSpPr/>
          <p:nvPr/>
        </p:nvSpPr>
        <p:spPr>
          <a:xfrm>
            <a:off x="4789740" y="3619516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3EC473-F19D-AA44-9C3C-22150B2B29CE}"/>
              </a:ext>
            </a:extLst>
          </p:cNvPr>
          <p:cNvSpPr txBox="1"/>
          <p:nvPr/>
        </p:nvSpPr>
        <p:spPr>
          <a:xfrm>
            <a:off x="1043608" y="3543153"/>
            <a:ext cx="1466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... </a:t>
            </a:r>
          </a:p>
          <a:p>
            <a:r>
              <a:rPr lang="en-GB" sz="1600" dirty="0">
                <a:latin typeface="Tw Cen MT"/>
                <a:cs typeface="Tw Cen MT"/>
              </a:rPr>
              <a:t>Operator Code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4FBDE31-D6AB-9F49-B90D-65541839A719}"/>
              </a:ext>
            </a:extLst>
          </p:cNvPr>
          <p:cNvSpPr/>
          <p:nvPr/>
        </p:nvSpPr>
        <p:spPr>
          <a:xfrm>
            <a:off x="4191907" y="2714016"/>
            <a:ext cx="170635" cy="493621"/>
          </a:xfrm>
          <a:prstGeom prst="rightBrace">
            <a:avLst>
              <a:gd name="adj1" fmla="val 32940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164E7D8-EDC1-5648-A2BF-9315645213C5}"/>
              </a:ext>
            </a:extLst>
          </p:cNvPr>
          <p:cNvSpPr/>
          <p:nvPr/>
        </p:nvSpPr>
        <p:spPr>
          <a:xfrm>
            <a:off x="4191908" y="1828123"/>
            <a:ext cx="170634" cy="743621"/>
          </a:xfrm>
          <a:prstGeom prst="rightBrace">
            <a:avLst>
              <a:gd name="adj1" fmla="val 32940"/>
              <a:gd name="adj2" fmla="val 57553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70887-E007-824F-95D4-294D872184FD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510292" y="3835540"/>
            <a:ext cx="2279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68F2BE-45FC-E842-BE73-4928C10D40E6}"/>
              </a:ext>
            </a:extLst>
          </p:cNvPr>
          <p:cNvSpPr/>
          <p:nvPr/>
        </p:nvSpPr>
        <p:spPr>
          <a:xfrm>
            <a:off x="6804248" y="3207638"/>
            <a:ext cx="1093287" cy="671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Noria IR Graph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2229C-4081-1C4A-A1D6-749483EDE195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5883027" y="2977688"/>
            <a:ext cx="921221" cy="5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B4187-1345-B445-A639-EF0FF66459B6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5883027" y="3543153"/>
            <a:ext cx="921221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427A1E-3878-F94D-BD7C-31023B2DB0DE}"/>
              </a:ext>
            </a:extLst>
          </p:cNvPr>
          <p:cNvSpPr/>
          <p:nvPr/>
        </p:nvSpPr>
        <p:spPr>
          <a:xfrm>
            <a:off x="7572804" y="2075712"/>
            <a:ext cx="1093287" cy="586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Query Integration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4D7E4B-867C-884B-8B2E-4B3676EC4A0A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5883027" y="2268686"/>
            <a:ext cx="1689777" cy="10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117E69-AF79-A943-8290-A07534CF6266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7897535" y="2662351"/>
            <a:ext cx="221913" cy="8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DF078F6F-8879-C545-A12D-399B12EB2C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" b="58792"/>
          <a:stretch/>
        </p:blipFill>
        <p:spPr>
          <a:xfrm>
            <a:off x="500609" y="1760815"/>
            <a:ext cx="3795526" cy="156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2720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17" grpId="0" animBg="1"/>
      <p:bldP spid="18" grpId="0" animBg="1"/>
      <p:bldP spid="19" grpId="0" animBg="1"/>
      <p:bldP spid="22" grpId="0" animBg="1"/>
      <p:bldP spid="23" grpId="0" animBg="1"/>
      <p:bldP spid="28" grpId="0" animBg="1"/>
      <p:bldP spid="3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686138A-CC08-7C40-B899-D7AC5A19B8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UDF Compilation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6DD9D-7A18-7D47-9204-E317ED236B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FFBFCC-D4F8-D247-BAE7-6FFB45F31480}"/>
              </a:ext>
            </a:extLst>
          </p:cNvPr>
          <p:cNvSpPr/>
          <p:nvPr/>
        </p:nvSpPr>
        <p:spPr>
          <a:xfrm>
            <a:off x="6676834" y="1059582"/>
            <a:ext cx="2087026" cy="361514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Noria Backend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95A7F-A54E-CC40-B2CF-FEDC3B790230}"/>
              </a:ext>
            </a:extLst>
          </p:cNvPr>
          <p:cNvSpPr/>
          <p:nvPr/>
        </p:nvSpPr>
        <p:spPr>
          <a:xfrm>
            <a:off x="4119289" y="1059582"/>
            <a:ext cx="2444352" cy="3778264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Code Splitting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F6D4A-EAD7-5341-9350-DC85E830E5DB}"/>
              </a:ext>
            </a:extLst>
          </p:cNvPr>
          <p:cNvSpPr/>
          <p:nvPr/>
        </p:nvSpPr>
        <p:spPr>
          <a:xfrm>
            <a:off x="359532" y="1059582"/>
            <a:ext cx="3636404" cy="3778264"/>
          </a:xfrm>
          <a:prstGeom prst="rect">
            <a:avLst/>
          </a:prstGeom>
          <a:solidFill>
            <a:schemeClr val="bg2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UDF Source </a:t>
            </a:r>
            <a:r>
              <a:rPr lang="en-GB" sz="1600" dirty="0" err="1">
                <a:solidFill>
                  <a:schemeClr val="tx1"/>
                </a:solidFill>
                <a:latin typeface="Tw Cen MT"/>
                <a:cs typeface="Tw Cen MT"/>
              </a:rPr>
              <a:t>Coce</a:t>
            </a:r>
            <a:endParaRPr lang="en-GB" sz="16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B52EB738-E1DF-CB4B-93A8-E821004302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53690" y="1122492"/>
            <a:ext cx="255574" cy="25557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79171E40-8BB7-714D-ADAA-A7B1228348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36065" y="1116968"/>
            <a:ext cx="256115" cy="255574"/>
          </a:xfrm>
          <a:prstGeom prst="rect">
            <a:avLst/>
          </a:prstGeom>
        </p:spPr>
      </p:pic>
      <p:pic>
        <p:nvPicPr>
          <p:cNvPr id="12" name="Graphic 11" descr="Laptop">
            <a:extLst>
              <a:ext uri="{FF2B5EF4-FFF2-40B4-BE49-F238E27FC236}">
                <a16:creationId xmlns:a16="http://schemas.microsoft.com/office/drawing/2014/main" id="{45592845-E12E-FA44-99DC-BAC82C883B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595965" y="1106890"/>
            <a:ext cx="286778" cy="28677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9F96ECD8-54AF-BA47-9E4E-5C617B1E3963}"/>
              </a:ext>
            </a:extLst>
          </p:cNvPr>
          <p:cNvSpPr/>
          <p:nvPr/>
        </p:nvSpPr>
        <p:spPr>
          <a:xfrm>
            <a:off x="4789740" y="2052662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Signature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F21C870-C293-C946-9433-D39C22CB8BC9}"/>
              </a:ext>
            </a:extLst>
          </p:cNvPr>
          <p:cNvSpPr/>
          <p:nvPr/>
        </p:nvSpPr>
        <p:spPr>
          <a:xfrm>
            <a:off x="4789740" y="2761664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Grouping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E0201A-2AEA-F54C-B5FB-F615B15DF83E}"/>
              </a:ext>
            </a:extLst>
          </p:cNvPr>
          <p:cNvSpPr/>
          <p:nvPr/>
        </p:nvSpPr>
        <p:spPr>
          <a:xfrm>
            <a:off x="4789740" y="3619516"/>
            <a:ext cx="1093287" cy="432048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Operator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63EC473-F19D-AA44-9C3C-22150B2B29CE}"/>
              </a:ext>
            </a:extLst>
          </p:cNvPr>
          <p:cNvSpPr txBox="1"/>
          <p:nvPr/>
        </p:nvSpPr>
        <p:spPr>
          <a:xfrm>
            <a:off x="1043608" y="3543153"/>
            <a:ext cx="14666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... </a:t>
            </a:r>
          </a:p>
          <a:p>
            <a:r>
              <a:rPr lang="en-GB" sz="1600" dirty="0">
                <a:latin typeface="Tw Cen MT"/>
                <a:cs typeface="Tw Cen MT"/>
              </a:rPr>
              <a:t>Operator Code</a:t>
            </a:r>
          </a:p>
        </p:txBody>
      </p:sp>
      <p:sp>
        <p:nvSpPr>
          <p:cNvPr id="22" name="Right Brace 21">
            <a:extLst>
              <a:ext uri="{FF2B5EF4-FFF2-40B4-BE49-F238E27FC236}">
                <a16:creationId xmlns:a16="http://schemas.microsoft.com/office/drawing/2014/main" id="{54FBDE31-D6AB-9F49-B90D-65541839A719}"/>
              </a:ext>
            </a:extLst>
          </p:cNvPr>
          <p:cNvSpPr/>
          <p:nvPr/>
        </p:nvSpPr>
        <p:spPr>
          <a:xfrm>
            <a:off x="4191907" y="2714016"/>
            <a:ext cx="170635" cy="493621"/>
          </a:xfrm>
          <a:prstGeom prst="rightBrace">
            <a:avLst>
              <a:gd name="adj1" fmla="val 32940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3164E7D8-EDC1-5648-A2BF-9315645213C5}"/>
              </a:ext>
            </a:extLst>
          </p:cNvPr>
          <p:cNvSpPr/>
          <p:nvPr/>
        </p:nvSpPr>
        <p:spPr>
          <a:xfrm>
            <a:off x="4191908" y="1828123"/>
            <a:ext cx="170634" cy="743621"/>
          </a:xfrm>
          <a:prstGeom prst="rightBrace">
            <a:avLst>
              <a:gd name="adj1" fmla="val 32940"/>
              <a:gd name="adj2" fmla="val 57553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A470887-E007-824F-95D4-294D872184FD}"/>
              </a:ext>
            </a:extLst>
          </p:cNvPr>
          <p:cNvCxnSpPr>
            <a:cxnSpLocks/>
            <a:stCxn id="21" idx="3"/>
            <a:endCxn id="19" idx="1"/>
          </p:cNvCxnSpPr>
          <p:nvPr/>
        </p:nvCxnSpPr>
        <p:spPr>
          <a:xfrm flipV="1">
            <a:off x="2510292" y="3835540"/>
            <a:ext cx="227944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2B68F2BE-45FC-E842-BE73-4928C10D40E6}"/>
              </a:ext>
            </a:extLst>
          </p:cNvPr>
          <p:cNvSpPr/>
          <p:nvPr/>
        </p:nvSpPr>
        <p:spPr>
          <a:xfrm>
            <a:off x="6804248" y="3207638"/>
            <a:ext cx="1093287" cy="67103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Noria IR Graph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B32229C-4081-1C4A-A1D6-749483EDE195}"/>
              </a:ext>
            </a:extLst>
          </p:cNvPr>
          <p:cNvCxnSpPr>
            <a:cxnSpLocks/>
            <a:stCxn id="18" idx="3"/>
            <a:endCxn id="28" idx="1"/>
          </p:cNvCxnSpPr>
          <p:nvPr/>
        </p:nvCxnSpPr>
        <p:spPr>
          <a:xfrm>
            <a:off x="5883027" y="2977688"/>
            <a:ext cx="921221" cy="565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CCB4187-1345-B445-A639-EF0FF66459B6}"/>
              </a:ext>
            </a:extLst>
          </p:cNvPr>
          <p:cNvCxnSpPr>
            <a:stCxn id="19" idx="3"/>
            <a:endCxn id="28" idx="1"/>
          </p:cNvCxnSpPr>
          <p:nvPr/>
        </p:nvCxnSpPr>
        <p:spPr>
          <a:xfrm flipV="1">
            <a:off x="5883027" y="3543153"/>
            <a:ext cx="921221" cy="292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31427A1E-3878-F94D-BD7C-31023B2DB0DE}"/>
              </a:ext>
            </a:extLst>
          </p:cNvPr>
          <p:cNvSpPr/>
          <p:nvPr/>
        </p:nvSpPr>
        <p:spPr>
          <a:xfrm>
            <a:off x="7572804" y="2075712"/>
            <a:ext cx="1093287" cy="58663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Query Integration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74D7E4B-867C-884B-8B2E-4B3676EC4A0A}"/>
              </a:ext>
            </a:extLst>
          </p:cNvPr>
          <p:cNvCxnSpPr>
            <a:cxnSpLocks/>
            <a:stCxn id="17" idx="3"/>
            <a:endCxn id="36" idx="1"/>
          </p:cNvCxnSpPr>
          <p:nvPr/>
        </p:nvCxnSpPr>
        <p:spPr>
          <a:xfrm>
            <a:off x="5883027" y="2268686"/>
            <a:ext cx="1689777" cy="1003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1117E69-AF79-A943-8290-A07534CF6266}"/>
              </a:ext>
            </a:extLst>
          </p:cNvPr>
          <p:cNvCxnSpPr>
            <a:stCxn id="28" idx="3"/>
            <a:endCxn id="36" idx="2"/>
          </p:cNvCxnSpPr>
          <p:nvPr/>
        </p:nvCxnSpPr>
        <p:spPr>
          <a:xfrm flipV="1">
            <a:off x="7897535" y="2662351"/>
            <a:ext cx="221913" cy="88080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DF078F6F-8879-C545-A12D-399B12EB2C4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t="105" b="58792"/>
          <a:stretch/>
        </p:blipFill>
        <p:spPr>
          <a:xfrm>
            <a:off x="500609" y="1760815"/>
            <a:ext cx="3795526" cy="1560066"/>
          </a:xfrm>
          <a:prstGeom prst="rect">
            <a:avLst/>
          </a:prstGeom>
        </p:spPr>
      </p:pic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46C386EA-1ECD-B347-81F2-9C7508DBB3B4}"/>
              </a:ext>
            </a:extLst>
          </p:cNvPr>
          <p:cNvSpPr/>
          <p:nvPr/>
        </p:nvSpPr>
        <p:spPr>
          <a:xfrm>
            <a:off x="853376" y="2053416"/>
            <a:ext cx="2885727" cy="1265951"/>
          </a:xfrm>
          <a:prstGeom prst="roundRect">
            <a:avLst/>
          </a:prstGeom>
          <a:solidFill>
            <a:schemeClr val="bg1">
              <a:alpha val="93000"/>
            </a:schemeClr>
          </a:solidFill>
          <a:ln w="41275"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  <a:latin typeface="Tw Cen MT"/>
                <a:cs typeface="Tw Cen MT"/>
              </a:rPr>
              <a:t>SQL-like operations </a:t>
            </a:r>
          </a:p>
          <a:p>
            <a:pPr algn="ctr"/>
            <a:r>
              <a:rPr lang="en-GB" dirty="0">
                <a:solidFill>
                  <a:srgbClr val="00B050"/>
                </a:solidFill>
                <a:latin typeface="Tw Cen MT"/>
                <a:cs typeface="Tw Cen MT"/>
              </a:rPr>
              <a:t>expressible in </a:t>
            </a:r>
            <a:r>
              <a:rPr lang="en-GB" dirty="0" err="1">
                <a:solidFill>
                  <a:srgbClr val="00B050"/>
                </a:solidFill>
                <a:latin typeface="Tw Cen MT"/>
                <a:cs typeface="Tw Cen MT"/>
              </a:rPr>
              <a:t>Ohua</a:t>
            </a:r>
            <a:endParaRPr lang="en-GB" dirty="0">
              <a:solidFill>
                <a:srgbClr val="00B050"/>
              </a:solidFill>
              <a:latin typeface="Tw Cen MT"/>
              <a:cs typeface="Tw Cen MT"/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F24BD10-0ED1-2948-9AB7-ED8455D7B41B}"/>
              </a:ext>
            </a:extLst>
          </p:cNvPr>
          <p:cNvSpPr/>
          <p:nvPr/>
        </p:nvSpPr>
        <p:spPr>
          <a:xfrm>
            <a:off x="4674967" y="2587823"/>
            <a:ext cx="1274467" cy="814595"/>
          </a:xfrm>
          <a:prstGeom prst="ellipse">
            <a:avLst/>
          </a:prstGeom>
          <a:noFill/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D2FB4926-B772-DB4A-BB13-AD17DCFE409A}"/>
              </a:ext>
            </a:extLst>
          </p:cNvPr>
          <p:cNvSpPr/>
          <p:nvPr/>
        </p:nvSpPr>
        <p:spPr>
          <a:xfrm>
            <a:off x="3371877" y="3717900"/>
            <a:ext cx="2885727" cy="987057"/>
          </a:xfrm>
          <a:prstGeom prst="roundRect">
            <a:avLst/>
          </a:prstGeom>
          <a:solidFill>
            <a:schemeClr val="bg1">
              <a:alpha val="93000"/>
            </a:schemeClr>
          </a:solidFill>
          <a:ln w="41275">
            <a:solidFill>
              <a:srgbClr val="00B050"/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rgbClr val="00B050"/>
                </a:solidFill>
                <a:latin typeface="Tw Cen MT"/>
                <a:cs typeface="Tw Cen MT"/>
              </a:rPr>
              <a:t>No SQL necessary</a:t>
            </a:r>
          </a:p>
        </p:txBody>
      </p:sp>
    </p:spTree>
    <p:extLst>
      <p:ext uri="{BB962C8B-B14F-4D97-AF65-F5344CB8AC3E}">
        <p14:creationId xmlns:p14="http://schemas.microsoft.com/office/powerpoint/2010/main" val="4553373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22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/>
        </p:nvGraphicFramePr>
        <p:xfrm>
          <a:off x="299682" y="226040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FEE9ADD8-235E-244E-9C64-7AF207F25A05}"/>
              </a:ext>
            </a:extLst>
          </p:cNvPr>
          <p:cNvSpPr/>
          <p:nvPr/>
        </p:nvSpPr>
        <p:spPr>
          <a:xfrm>
            <a:off x="5018103" y="3281662"/>
            <a:ext cx="1641263" cy="916536"/>
          </a:xfrm>
          <a:prstGeom prst="wedgeRoundRectCallout">
            <a:avLst>
              <a:gd name="adj1" fmla="val -21414"/>
              <a:gd name="adj2" fmla="val -8008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781496" y="226040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1980278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52615471"/>
              </p:ext>
            </p:extLst>
          </p:nvPr>
        </p:nvGraphicFramePr>
        <p:xfrm>
          <a:off x="299682" y="226040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510D1E4-79EB-774B-BA06-EFB0BB4F3DC1}"/>
              </a:ext>
            </a:extLst>
          </p:cNvPr>
          <p:cNvSpPr/>
          <p:nvPr/>
        </p:nvSpPr>
        <p:spPr>
          <a:xfrm>
            <a:off x="299682" y="1012691"/>
            <a:ext cx="1641263" cy="873162"/>
          </a:xfrm>
          <a:prstGeom prst="wedgeRoundRectCallout">
            <a:avLst>
              <a:gd name="adj1" fmla="val 18620"/>
              <a:gd name="adj2" fmla="val 779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Must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Reversible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Commutative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9524B14-E93B-B748-A18E-877C56A58C0B}"/>
              </a:ext>
            </a:extLst>
          </p:cNvPr>
          <p:cNvSpPr/>
          <p:nvPr/>
        </p:nvSpPr>
        <p:spPr>
          <a:xfrm>
            <a:off x="2107412" y="3257647"/>
            <a:ext cx="1269428" cy="873162"/>
          </a:xfrm>
          <a:prstGeom prst="wedgeRoundRectCallout">
            <a:avLst>
              <a:gd name="adj1" fmla="val -20885"/>
              <a:gd name="adj2" fmla="val -81538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Eviction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Lookups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0A73BCF-6DF5-1B48-87CE-F3012504DF61}"/>
              </a:ext>
            </a:extLst>
          </p:cNvPr>
          <p:cNvSpPr/>
          <p:nvPr/>
        </p:nvSpPr>
        <p:spPr>
          <a:xfrm>
            <a:off x="3376840" y="1012691"/>
            <a:ext cx="1641263" cy="873162"/>
          </a:xfrm>
          <a:prstGeom prst="wedgeRoundRectCallout">
            <a:avLst>
              <a:gd name="adj1" fmla="val -21403"/>
              <a:gd name="adj2" fmla="val 7778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Conciseness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FEE9ADD8-235E-244E-9C64-7AF207F25A05}"/>
              </a:ext>
            </a:extLst>
          </p:cNvPr>
          <p:cNvSpPr/>
          <p:nvPr/>
        </p:nvSpPr>
        <p:spPr>
          <a:xfrm>
            <a:off x="5018103" y="3281662"/>
            <a:ext cx="1641263" cy="916536"/>
          </a:xfrm>
          <a:prstGeom prst="wedgeRoundRectCallout">
            <a:avLst>
              <a:gd name="adj1" fmla="val -21414"/>
              <a:gd name="adj2" fmla="val -8008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8BC5469-BA54-D643-82F5-98F3AD5B8BB6}"/>
              </a:ext>
            </a:extLst>
          </p:cNvPr>
          <p:cNvSpPr/>
          <p:nvPr/>
        </p:nvSpPr>
        <p:spPr>
          <a:xfrm>
            <a:off x="7003025" y="897804"/>
            <a:ext cx="1536569" cy="1102936"/>
          </a:xfrm>
          <a:prstGeom prst="wedgeRoundRectCallout">
            <a:avLst>
              <a:gd name="adj1" fmla="val 22726"/>
              <a:gd name="adj2" fmla="val 7019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Intuitive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Flexible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Composable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Fast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781496" y="226040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</p:spTree>
    <p:extLst>
      <p:ext uri="{BB962C8B-B14F-4D97-AF65-F5344CB8AC3E}">
        <p14:creationId xmlns:p14="http://schemas.microsoft.com/office/powerpoint/2010/main" val="42942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DB1BBE9-2C3B-1040-AE0D-813C98C53B90}"/>
              </a:ext>
            </a:extLst>
          </p:cNvPr>
          <p:cNvGraphicFramePr/>
          <p:nvPr/>
        </p:nvGraphicFramePr>
        <p:xfrm>
          <a:off x="333348" y="2105323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0510D1E4-79EB-774B-BA06-EFB0BB4F3DC1}"/>
              </a:ext>
            </a:extLst>
          </p:cNvPr>
          <p:cNvSpPr/>
          <p:nvPr/>
        </p:nvSpPr>
        <p:spPr>
          <a:xfrm>
            <a:off x="299682" y="1012691"/>
            <a:ext cx="1641263" cy="873162"/>
          </a:xfrm>
          <a:prstGeom prst="wedgeRoundRectCallout">
            <a:avLst>
              <a:gd name="adj1" fmla="val 18620"/>
              <a:gd name="adj2" fmla="val 77997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Must be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Reversible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Commutative</a:t>
            </a: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59524B14-E93B-B748-A18E-877C56A58C0B}"/>
              </a:ext>
            </a:extLst>
          </p:cNvPr>
          <p:cNvSpPr/>
          <p:nvPr/>
        </p:nvSpPr>
        <p:spPr>
          <a:xfrm>
            <a:off x="2176371" y="1005517"/>
            <a:ext cx="1269428" cy="873162"/>
          </a:xfrm>
          <a:prstGeom prst="wedgeRoundRectCallout">
            <a:avLst>
              <a:gd name="adj1" fmla="val -20143"/>
              <a:gd name="adj2" fmla="val 77166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To Support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Eviction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Lookups</a:t>
            </a:r>
          </a:p>
        </p:txBody>
      </p:sp>
      <p:sp>
        <p:nvSpPr>
          <p:cNvPr id="22" name="Rounded Rectangular Callout 21">
            <a:extLst>
              <a:ext uri="{FF2B5EF4-FFF2-40B4-BE49-F238E27FC236}">
                <a16:creationId xmlns:a16="http://schemas.microsoft.com/office/drawing/2014/main" id="{C0A73BCF-6DF5-1B48-87CE-F3012504DF61}"/>
              </a:ext>
            </a:extLst>
          </p:cNvPr>
          <p:cNvSpPr/>
          <p:nvPr/>
        </p:nvSpPr>
        <p:spPr>
          <a:xfrm>
            <a:off x="3681225" y="1012691"/>
            <a:ext cx="1641263" cy="873162"/>
          </a:xfrm>
          <a:prstGeom prst="wedgeRoundRectCallout">
            <a:avLst>
              <a:gd name="adj1" fmla="val -21403"/>
              <a:gd name="adj2" fmla="val 77785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Abstraction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Conciseness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23" name="Rounded Rectangular Callout 22">
            <a:extLst>
              <a:ext uri="{FF2B5EF4-FFF2-40B4-BE49-F238E27FC236}">
                <a16:creationId xmlns:a16="http://schemas.microsoft.com/office/drawing/2014/main" id="{FEE9ADD8-235E-244E-9C64-7AF207F25A05}"/>
              </a:ext>
            </a:extLst>
          </p:cNvPr>
          <p:cNvSpPr/>
          <p:nvPr/>
        </p:nvSpPr>
        <p:spPr>
          <a:xfrm>
            <a:off x="5557914" y="1012691"/>
            <a:ext cx="1641263" cy="916536"/>
          </a:xfrm>
          <a:prstGeom prst="wedgeRoundRectCallout">
            <a:avLst>
              <a:gd name="adj1" fmla="val -21414"/>
              <a:gd name="adj2" fmla="val 70079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Reusable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Code Locality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48BC5469-BA54-D643-82F5-98F3AD5B8BB6}"/>
              </a:ext>
            </a:extLst>
          </p:cNvPr>
          <p:cNvSpPr/>
          <p:nvPr/>
        </p:nvSpPr>
        <p:spPr>
          <a:xfrm>
            <a:off x="7211504" y="3044857"/>
            <a:ext cx="1536569" cy="1102936"/>
          </a:xfrm>
          <a:prstGeom prst="wedgeRoundRectCallout">
            <a:avLst>
              <a:gd name="adj1" fmla="val 8002"/>
              <a:gd name="adj2" fmla="val -74252"/>
              <a:gd name="adj3" fmla="val 16667"/>
            </a:avLst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Intuitive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Flexible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Composable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  <a:latin typeface="Tw Cen MT"/>
                <a:cs typeface="Tw Cen MT"/>
              </a:rPr>
              <a:t>Fast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B17A63D-FB1C-7648-A4DB-4D7184728FAF}"/>
              </a:ext>
            </a:extLst>
          </p:cNvPr>
          <p:cNvSpPr/>
          <p:nvPr/>
        </p:nvSpPr>
        <p:spPr>
          <a:xfrm>
            <a:off x="6835735" y="2098643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F1BC0B9D-0B5A-334D-8EEC-71D02FCF0AD7}"/>
              </a:ext>
            </a:extLst>
          </p:cNvPr>
          <p:cNvSpPr/>
          <p:nvPr/>
        </p:nvSpPr>
        <p:spPr>
          <a:xfrm>
            <a:off x="503268" y="3355942"/>
            <a:ext cx="2623237" cy="11594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/>
                </a:solidFill>
                <a:latin typeface="Tw Cen MT"/>
                <a:cs typeface="Tw Cen MT"/>
              </a:rPr>
              <a:t>Additional State Patterns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/>
                </a:solidFill>
                <a:latin typeface="Tw Cen MT"/>
                <a:cs typeface="Tw Cen MT"/>
              </a:rPr>
              <a:t>State builder Toolkit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70633EB-1A9B-EB46-8D02-21B187C9C067}"/>
              </a:ext>
            </a:extLst>
          </p:cNvPr>
          <p:cNvSpPr/>
          <p:nvPr/>
        </p:nvSpPr>
        <p:spPr>
          <a:xfrm>
            <a:off x="3632870" y="3355942"/>
            <a:ext cx="2623237" cy="1159497"/>
          </a:xfrm>
          <a:prstGeom prst="roundRect">
            <a:avLst/>
          </a:prstGeom>
          <a:solidFill>
            <a:schemeClr val="accent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/>
                </a:solidFill>
                <a:latin typeface="Tw Cen MT"/>
                <a:cs typeface="Tw Cen MT"/>
              </a:rPr>
              <a:t>More Query Elements in </a:t>
            </a:r>
            <a:r>
              <a:rPr lang="en-GB" sz="1400" dirty="0" err="1">
                <a:solidFill>
                  <a:schemeClr val="bg2"/>
                </a:solidFill>
                <a:latin typeface="Tw Cen MT"/>
                <a:cs typeface="Tw Cen MT"/>
              </a:rPr>
              <a:t>Ohua</a:t>
            </a:r>
            <a:endParaRPr lang="en-GB" sz="1400" dirty="0">
              <a:solidFill>
                <a:schemeClr val="bg2"/>
              </a:solidFill>
              <a:latin typeface="Tw Cen MT"/>
              <a:cs typeface="Tw Cen MT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/>
                </a:solidFill>
                <a:latin typeface="Tw Cen MT"/>
                <a:cs typeface="Tw Cen MT"/>
              </a:rPr>
              <a:t>Multi-State UDF’s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2"/>
                </a:solidFill>
                <a:latin typeface="Tw Cen MT"/>
                <a:cs typeface="Tw Cen MT"/>
              </a:rPr>
              <a:t>Non-SQL Datatypes</a:t>
            </a:r>
          </a:p>
        </p:txBody>
      </p:sp>
    </p:spTree>
    <p:extLst>
      <p:ext uri="{BB962C8B-B14F-4D97-AF65-F5344CB8AC3E}">
        <p14:creationId xmlns:p14="http://schemas.microsoft.com/office/powerpoint/2010/main" val="1748030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AD0F738-F6BA-2649-8CD9-D805F9E1F974}"/>
              </a:ext>
            </a:extLst>
          </p:cNvPr>
          <p:cNvSpPr/>
          <p:nvPr/>
        </p:nvSpPr>
        <p:spPr>
          <a:xfrm>
            <a:off x="1043608" y="2052000"/>
            <a:ext cx="2160240" cy="19800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DD07600-7FE3-8B4D-BCDD-B5438C133E93}"/>
              </a:ext>
            </a:extLst>
          </p:cNvPr>
          <p:cNvSpPr/>
          <p:nvPr/>
        </p:nvSpPr>
        <p:spPr>
          <a:xfrm>
            <a:off x="2195736" y="1725678"/>
            <a:ext cx="1728192" cy="198000"/>
          </a:xfrm>
          <a:prstGeom prst="rect">
            <a:avLst/>
          </a:prstGeom>
          <a:solidFill>
            <a:schemeClr val="accent5">
              <a:lumMod val="60000"/>
              <a:lumOff val="40000"/>
              <a:alpha val="8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Example UDF – Clickstream Analysis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25E1C265-EB9B-1049-980C-F29CEC6BD15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562738" y="1059582"/>
            <a:ext cx="4185725" cy="3384376"/>
          </a:xfrm>
        </p:spPr>
        <p:txBody>
          <a:bodyPr/>
          <a:lstStyle/>
          <a:p>
            <a:r>
              <a:rPr lang="en-GB" dirty="0"/>
              <a:t>From SQL/MapReduce</a:t>
            </a:r>
            <a:r>
              <a:rPr lang="en-GB" baseline="30000" dirty="0"/>
              <a:t>1</a:t>
            </a:r>
            <a:r>
              <a:rPr lang="en-GB" dirty="0"/>
              <a:t> paper</a:t>
            </a:r>
          </a:p>
          <a:p>
            <a:pPr lvl="1"/>
            <a:r>
              <a:rPr lang="en-GB" dirty="0"/>
              <a:t>Complicated in SQL</a:t>
            </a:r>
          </a:p>
          <a:p>
            <a:pPr lvl="1"/>
            <a:r>
              <a:rPr lang="en-GB" dirty="0"/>
              <a:t>Inefficient in SQL</a:t>
            </a:r>
          </a:p>
          <a:p>
            <a:r>
              <a:rPr lang="en-GB" dirty="0"/>
              <a:t>Non trivial but simple</a:t>
            </a:r>
          </a:p>
          <a:p>
            <a:r>
              <a:rPr lang="en-GB" dirty="0"/>
              <a:t>Business query</a:t>
            </a:r>
          </a:p>
          <a:p>
            <a:r>
              <a:rPr lang="en-GB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State is paramount</a:t>
            </a:r>
          </a:p>
          <a:p>
            <a:r>
              <a:rPr lang="en-GB" dirty="0">
                <a:solidFill>
                  <a:schemeClr val="accent5">
                    <a:lumMod val="75000"/>
                  </a:schemeClr>
                </a:solidFill>
              </a:rPr>
              <a:t>Contains SQL element</a:t>
            </a:r>
          </a:p>
          <a:p>
            <a:pPr lvl="1"/>
            <a:endParaRPr lang="en-GB" dirty="0"/>
          </a:p>
          <a:p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6F1AC4-12FF-F24A-8892-F3D1A16FCAB5}"/>
              </a:ext>
            </a:extLst>
          </p:cNvPr>
          <p:cNvSpPr txBox="1"/>
          <p:nvPr/>
        </p:nvSpPr>
        <p:spPr>
          <a:xfrm>
            <a:off x="1007324" y="4579261"/>
            <a:ext cx="66930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sz="1000" dirty="0"/>
              <a:t>Eric Friedman, Peter Pawlowski, </a:t>
            </a:r>
            <a:r>
              <a:rPr lang="de-DE" sz="1000" dirty="0" err="1"/>
              <a:t>and</a:t>
            </a:r>
            <a:r>
              <a:rPr lang="de-DE" sz="1000" dirty="0"/>
              <a:t> John </a:t>
            </a:r>
            <a:r>
              <a:rPr lang="de-DE" sz="1000" dirty="0" err="1"/>
              <a:t>Cieslewicz</a:t>
            </a:r>
            <a:r>
              <a:rPr lang="de-DE" sz="1000" dirty="0"/>
              <a:t>. 2009. SQL/</a:t>
            </a:r>
            <a:r>
              <a:rPr lang="de-DE" sz="1000" dirty="0" err="1"/>
              <a:t>MapReduce</a:t>
            </a:r>
            <a:r>
              <a:rPr lang="de-DE" sz="1000" dirty="0"/>
              <a:t>: a </a:t>
            </a:r>
            <a:r>
              <a:rPr lang="de-DE" sz="1000" dirty="0" err="1"/>
              <a:t>practical</a:t>
            </a:r>
            <a:r>
              <a:rPr lang="de-DE" sz="1000" dirty="0"/>
              <a:t> </a:t>
            </a:r>
            <a:r>
              <a:rPr lang="de-DE" sz="1000" dirty="0" err="1"/>
              <a:t>approach</a:t>
            </a:r>
            <a:r>
              <a:rPr lang="de-DE" sz="1000" dirty="0"/>
              <a:t> </a:t>
            </a:r>
            <a:r>
              <a:rPr lang="de-DE" sz="1000" dirty="0" err="1"/>
              <a:t>to</a:t>
            </a:r>
            <a:r>
              <a:rPr lang="de-DE" sz="1000" dirty="0"/>
              <a:t> </a:t>
            </a:r>
            <a:r>
              <a:rPr lang="de-DE" sz="1000" dirty="0" err="1"/>
              <a:t>self-describing</a:t>
            </a:r>
            <a:r>
              <a:rPr lang="de-DE" sz="1000" dirty="0"/>
              <a:t>, </a:t>
            </a:r>
            <a:r>
              <a:rPr lang="de-DE" sz="1000" dirty="0" err="1"/>
              <a:t>polymorphic</a:t>
            </a:r>
            <a:r>
              <a:rPr lang="de-DE" sz="1000" dirty="0"/>
              <a:t>, </a:t>
            </a:r>
            <a:r>
              <a:rPr lang="de-DE" sz="1000" dirty="0" err="1"/>
              <a:t>and</a:t>
            </a:r>
            <a:r>
              <a:rPr lang="de-DE" sz="1000" dirty="0"/>
              <a:t> </a:t>
            </a:r>
            <a:r>
              <a:rPr lang="de-DE" sz="1000" dirty="0" err="1"/>
              <a:t>parallelizable</a:t>
            </a:r>
            <a:r>
              <a:rPr lang="de-DE" sz="1000" dirty="0"/>
              <a:t> user-</a:t>
            </a:r>
            <a:r>
              <a:rPr lang="de-DE" sz="1000" dirty="0" err="1"/>
              <a:t>defined</a:t>
            </a:r>
            <a:r>
              <a:rPr lang="de-DE" sz="1000" dirty="0"/>
              <a:t> </a:t>
            </a:r>
            <a:r>
              <a:rPr lang="de-DE" sz="1000" dirty="0" err="1"/>
              <a:t>functions</a:t>
            </a:r>
            <a:r>
              <a:rPr lang="de-DE" sz="1000" dirty="0"/>
              <a:t>. </a:t>
            </a:r>
            <a:r>
              <a:rPr lang="de-DE" sz="1000" i="1" dirty="0" err="1"/>
              <a:t>Proc</a:t>
            </a:r>
            <a:r>
              <a:rPr lang="de-DE" sz="1000" i="1" dirty="0"/>
              <a:t>. VLDB </a:t>
            </a:r>
            <a:r>
              <a:rPr lang="de-DE" sz="1000" i="1" dirty="0" err="1"/>
              <a:t>Endow</a:t>
            </a:r>
            <a:r>
              <a:rPr lang="de-DE" sz="1000" i="1" dirty="0"/>
              <a:t>.</a:t>
            </a:r>
            <a:r>
              <a:rPr lang="de-DE" sz="1000" dirty="0"/>
              <a:t> 2, 2 (August 2009), 1402-1413. </a:t>
            </a:r>
            <a:endParaRPr lang="en-GB" sz="1000" dirty="0">
              <a:latin typeface="Tw Cen MT"/>
              <a:cs typeface="Tw Cen MT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05358C3-A2B8-9445-8F43-7232888981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03268" y="960032"/>
            <a:ext cx="3770558" cy="3770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3847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F898BAB9-62D7-7F45-A884-B85F49840F4D}"/>
              </a:ext>
            </a:extLst>
          </p:cNvPr>
          <p:cNvCxnSpPr>
            <a:cxnSpLocks/>
            <a:stCxn id="40" idx="2"/>
            <a:endCxn id="10" idx="5"/>
          </p:cNvCxnSpPr>
          <p:nvPr/>
        </p:nvCxnSpPr>
        <p:spPr>
          <a:xfrm flipH="1">
            <a:off x="4008513" y="2930134"/>
            <a:ext cx="986000" cy="510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88A4E10D-6680-5940-9E0F-FCC4563C407E}"/>
              </a:ext>
            </a:extLst>
          </p:cNvPr>
          <p:cNvCxnSpPr>
            <a:cxnSpLocks/>
            <a:stCxn id="25" idx="2"/>
            <a:endCxn id="10" idx="7"/>
          </p:cNvCxnSpPr>
          <p:nvPr/>
        </p:nvCxnSpPr>
        <p:spPr>
          <a:xfrm flipH="1">
            <a:off x="4008513" y="1778777"/>
            <a:ext cx="986002" cy="69325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D744BC3-11A4-1C4C-997F-C4C06E69C484}"/>
              </a:ext>
            </a:extLst>
          </p:cNvPr>
          <p:cNvCxnSpPr>
            <a:cxnSpLocks/>
            <a:stCxn id="26" idx="3"/>
            <a:endCxn id="40" idx="6"/>
          </p:cNvCxnSpPr>
          <p:nvPr/>
        </p:nvCxnSpPr>
        <p:spPr>
          <a:xfrm flipH="1">
            <a:off x="5714594" y="2112006"/>
            <a:ext cx="897542" cy="81812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1698CA1-F0FA-9643-BA81-D8B807F897AA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 flipV="1">
            <a:off x="5714596" y="1778777"/>
            <a:ext cx="792087" cy="7864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F02001-6014-6D47-9E3D-1A310AB140A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Noria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F88185-0F66-D94C-881F-FC9496917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7" name="Graphic 6" descr="Internet">
            <a:extLst>
              <a:ext uri="{FF2B5EF4-FFF2-40B4-BE49-F238E27FC236}">
                <a16:creationId xmlns:a16="http://schemas.microsoft.com/office/drawing/2014/main" id="{5B7D7913-FEE1-A742-9D97-9EE5D91BBD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5275" y="1490745"/>
            <a:ext cx="648072" cy="648072"/>
          </a:xfrm>
          <a:prstGeom prst="rect">
            <a:avLst/>
          </a:prstGeom>
        </p:spPr>
      </p:pic>
      <p:grpSp>
        <p:nvGrpSpPr>
          <p:cNvPr id="56" name="Group 55">
            <a:extLst>
              <a:ext uri="{FF2B5EF4-FFF2-40B4-BE49-F238E27FC236}">
                <a16:creationId xmlns:a16="http://schemas.microsoft.com/office/drawing/2014/main" id="{BA5B24AD-8159-994D-BC77-FCB3EE0BA242}"/>
              </a:ext>
            </a:extLst>
          </p:cNvPr>
          <p:cNvGrpSpPr/>
          <p:nvPr/>
        </p:nvGrpSpPr>
        <p:grpSpPr>
          <a:xfrm>
            <a:off x="3393885" y="2366579"/>
            <a:ext cx="720081" cy="720081"/>
            <a:chOff x="1738740" y="2799512"/>
            <a:chExt cx="720081" cy="72008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C24F9F2-F6AD-D144-BE93-C763043A54EE}"/>
                </a:ext>
              </a:extLst>
            </p:cNvPr>
            <p:cNvSpPr/>
            <p:nvPr/>
          </p:nvSpPr>
          <p:spPr>
            <a:xfrm>
              <a:off x="1738740" y="2799512"/>
              <a:ext cx="720081" cy="72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11" name="Graphic 10" descr="Glasses">
              <a:extLst>
                <a:ext uri="{FF2B5EF4-FFF2-40B4-BE49-F238E27FC236}">
                  <a16:creationId xmlns:a16="http://schemas.microsoft.com/office/drawing/2014/main" id="{1A75E26D-2212-7B4D-95DD-EB8BC173E89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876468" y="2968430"/>
              <a:ext cx="444625" cy="444625"/>
            </a:xfrm>
            <a:prstGeom prst="rect">
              <a:avLst/>
            </a:prstGeom>
          </p:spPr>
        </p:pic>
      </p:grp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A9B6EB5E-CF8D-9A47-8B62-68D658EC4114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>
            <a:off x="2843347" y="1814781"/>
            <a:ext cx="655991" cy="657251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0E353C3-713A-2048-8EF8-9FCC5BCB1AB7}"/>
              </a:ext>
            </a:extLst>
          </p:cNvPr>
          <p:cNvCxnSpPr>
            <a:cxnSpLocks/>
            <a:stCxn id="10" idx="2"/>
            <a:endCxn id="7" idx="2"/>
          </p:cNvCxnSpPr>
          <p:nvPr/>
        </p:nvCxnSpPr>
        <p:spPr>
          <a:xfrm rot="10800000">
            <a:off x="2519311" y="2138818"/>
            <a:ext cx="874574" cy="587803"/>
          </a:xfrm>
          <a:prstGeom prst="curvedConnector2">
            <a:avLst/>
          </a:prstGeom>
          <a:ln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F5B9F3E6-CDAD-0E40-807A-5CDF8FF176A5}"/>
              </a:ext>
            </a:extLst>
          </p:cNvPr>
          <p:cNvGrpSpPr/>
          <p:nvPr/>
        </p:nvGrpSpPr>
        <p:grpSpPr>
          <a:xfrm>
            <a:off x="4994515" y="1418736"/>
            <a:ext cx="720081" cy="720081"/>
            <a:chOff x="4051311" y="3185292"/>
            <a:chExt cx="720081" cy="720081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E69BC708-F7D8-BF47-9242-5C29D3B2981B}"/>
                </a:ext>
              </a:extLst>
            </p:cNvPr>
            <p:cNvSpPr/>
            <p:nvPr/>
          </p:nvSpPr>
          <p:spPr>
            <a:xfrm>
              <a:off x="4051311" y="3185292"/>
              <a:ext cx="720081" cy="72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22" name="Graphic 21" descr="Gears">
              <a:extLst>
                <a:ext uri="{FF2B5EF4-FFF2-40B4-BE49-F238E27FC236}">
                  <a16:creationId xmlns:a16="http://schemas.microsoft.com/office/drawing/2014/main" id="{2C531AA1-5184-044E-835B-9E9BA5785CC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8938" y="3311519"/>
              <a:ext cx="504825" cy="50482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94DE016-B8C7-144C-BF70-5EC1DE68D34A}"/>
              </a:ext>
            </a:extLst>
          </p:cNvPr>
          <p:cNvGrpSpPr/>
          <p:nvPr/>
        </p:nvGrpSpPr>
        <p:grpSpPr>
          <a:xfrm>
            <a:off x="6506683" y="1497378"/>
            <a:ext cx="720081" cy="720081"/>
            <a:chOff x="4211959" y="1708174"/>
            <a:chExt cx="720081" cy="720081"/>
          </a:xfrm>
        </p:grpSpPr>
        <p:pic>
          <p:nvPicPr>
            <p:cNvPr id="24" name="Graphic 23" descr="Database">
              <a:extLst>
                <a:ext uri="{FF2B5EF4-FFF2-40B4-BE49-F238E27FC236}">
                  <a16:creationId xmlns:a16="http://schemas.microsoft.com/office/drawing/2014/main" id="{87A5F437-6DB4-6849-981E-494BF001B8B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314791" y="1811006"/>
              <a:ext cx="514416" cy="514416"/>
            </a:xfrm>
            <a:prstGeom prst="rect">
              <a:avLst/>
            </a:prstGeom>
          </p:spPr>
        </p:pic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C29EC3F2-F834-A54F-8008-23C80FE8A94E}"/>
                </a:ext>
              </a:extLst>
            </p:cNvPr>
            <p:cNvSpPr/>
            <p:nvPr/>
          </p:nvSpPr>
          <p:spPr>
            <a:xfrm>
              <a:off x="4211959" y="1708174"/>
              <a:ext cx="720081" cy="72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70158F2-3506-D346-A043-CB58FBB3F90E}"/>
              </a:ext>
            </a:extLst>
          </p:cNvPr>
          <p:cNvGrpSpPr/>
          <p:nvPr/>
        </p:nvGrpSpPr>
        <p:grpSpPr>
          <a:xfrm>
            <a:off x="4994513" y="2570093"/>
            <a:ext cx="720081" cy="720081"/>
            <a:chOff x="4051311" y="3185292"/>
            <a:chExt cx="720081" cy="720081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39F9E5CE-B3F2-1B42-838E-A6BEB6B64215}"/>
                </a:ext>
              </a:extLst>
            </p:cNvPr>
            <p:cNvSpPr/>
            <p:nvPr/>
          </p:nvSpPr>
          <p:spPr>
            <a:xfrm>
              <a:off x="4051311" y="3185292"/>
              <a:ext cx="720081" cy="7200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6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41" name="Graphic 40" descr="Gears">
              <a:extLst>
                <a:ext uri="{FF2B5EF4-FFF2-40B4-BE49-F238E27FC236}">
                  <a16:creationId xmlns:a16="http://schemas.microsoft.com/office/drawing/2014/main" id="{48157DA8-29B2-B441-8ABB-8EB3D3B2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4158938" y="3311519"/>
              <a:ext cx="504825" cy="504825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FC2D4C0-A29C-734A-894F-F15203574030}"/>
              </a:ext>
            </a:extLst>
          </p:cNvPr>
          <p:cNvCxnSpPr>
            <a:cxnSpLocks/>
            <a:stCxn id="26" idx="2"/>
            <a:endCxn id="25" idx="6"/>
          </p:cNvCxnSpPr>
          <p:nvPr/>
        </p:nvCxnSpPr>
        <p:spPr>
          <a:xfrm flipH="1" flipV="1">
            <a:off x="5714596" y="1778777"/>
            <a:ext cx="792087" cy="78642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965C64F-3AE6-BB44-89B9-687B2CC98B04}"/>
              </a:ext>
            </a:extLst>
          </p:cNvPr>
          <p:cNvCxnSpPr>
            <a:stCxn id="25" idx="2"/>
            <a:endCxn id="10" idx="7"/>
          </p:cNvCxnSpPr>
          <p:nvPr/>
        </p:nvCxnSpPr>
        <p:spPr>
          <a:xfrm flipH="1">
            <a:off x="4008513" y="1778777"/>
            <a:ext cx="986002" cy="693255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10DC82-4780-E748-8A17-F5E497357F92}"/>
              </a:ext>
            </a:extLst>
          </p:cNvPr>
          <p:cNvCxnSpPr>
            <a:cxnSpLocks/>
            <a:stCxn id="26" idx="3"/>
            <a:endCxn id="40" idx="6"/>
          </p:cNvCxnSpPr>
          <p:nvPr/>
        </p:nvCxnSpPr>
        <p:spPr>
          <a:xfrm flipH="1">
            <a:off x="5714594" y="2112006"/>
            <a:ext cx="897542" cy="818128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1A11CD8-0E01-AA49-B1E6-5405D1C4CB81}"/>
              </a:ext>
            </a:extLst>
          </p:cNvPr>
          <p:cNvCxnSpPr>
            <a:cxnSpLocks/>
            <a:stCxn id="40" idx="2"/>
            <a:endCxn id="10" idx="5"/>
          </p:cNvCxnSpPr>
          <p:nvPr/>
        </p:nvCxnSpPr>
        <p:spPr>
          <a:xfrm flipH="1">
            <a:off x="4008513" y="2930134"/>
            <a:ext cx="986000" cy="51073"/>
          </a:xfrm>
          <a:prstGeom prst="straightConnector1">
            <a:avLst/>
          </a:prstGeom>
          <a:ln w="25400">
            <a:solidFill>
              <a:schemeClr val="accent3"/>
            </a:solidFill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41F972C9-924C-5B47-8EB9-C9B73D389851}"/>
              </a:ext>
            </a:extLst>
          </p:cNvPr>
          <p:cNvCxnSpPr>
            <a:stCxn id="7" idx="0"/>
            <a:endCxn id="26" idx="0"/>
          </p:cNvCxnSpPr>
          <p:nvPr/>
        </p:nvCxnSpPr>
        <p:spPr>
          <a:xfrm rot="16200000" flipH="1">
            <a:off x="4689700" y="-679645"/>
            <a:ext cx="6633" cy="4347413"/>
          </a:xfrm>
          <a:prstGeom prst="curvedConnector3">
            <a:avLst>
              <a:gd name="adj1" fmla="val -8492583"/>
            </a:avLst>
          </a:prstGeom>
          <a:ln>
            <a:tailEnd type="triangle"/>
          </a:ln>
          <a:effectLst/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F17573D7-5E19-6A4F-A87B-4768E8E682B7}"/>
              </a:ext>
            </a:extLst>
          </p:cNvPr>
          <p:cNvSpPr/>
          <p:nvPr/>
        </p:nvSpPr>
        <p:spPr>
          <a:xfrm>
            <a:off x="2377609" y="3398883"/>
            <a:ext cx="1376316" cy="720081"/>
          </a:xfrm>
          <a:prstGeom prst="wedgeRoundRectCallout">
            <a:avLst>
              <a:gd name="adj1" fmla="val 36206"/>
              <a:gd name="adj2" fmla="val -90446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Materialized view</a:t>
            </a:r>
          </a:p>
        </p:txBody>
      </p:sp>
      <p:sp>
        <p:nvSpPr>
          <p:cNvPr id="61" name="Rounded Rectangular Callout 60">
            <a:extLst>
              <a:ext uri="{FF2B5EF4-FFF2-40B4-BE49-F238E27FC236}">
                <a16:creationId xmlns:a16="http://schemas.microsoft.com/office/drawing/2014/main" id="{76B1533D-DE16-1B4B-8EDF-0C32FF4609B0}"/>
              </a:ext>
            </a:extLst>
          </p:cNvPr>
          <p:cNvSpPr/>
          <p:nvPr/>
        </p:nvSpPr>
        <p:spPr>
          <a:xfrm>
            <a:off x="6595141" y="3086660"/>
            <a:ext cx="1646854" cy="929159"/>
          </a:xfrm>
          <a:prstGeom prst="wedgeRoundRectCallout">
            <a:avLst>
              <a:gd name="adj1" fmla="val -97471"/>
              <a:gd name="adj2" fmla="val -3552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Partially cached computations (Partial State)</a:t>
            </a:r>
          </a:p>
        </p:txBody>
      </p:sp>
      <p:cxnSp>
        <p:nvCxnSpPr>
          <p:cNvPr id="63" name="Curved Connector 62">
            <a:extLst>
              <a:ext uri="{FF2B5EF4-FFF2-40B4-BE49-F238E27FC236}">
                <a16:creationId xmlns:a16="http://schemas.microsoft.com/office/drawing/2014/main" id="{E9ED44CC-6CEE-DE4B-ABD7-94211F77080D}"/>
              </a:ext>
            </a:extLst>
          </p:cNvPr>
          <p:cNvCxnSpPr>
            <a:cxnSpLocks/>
            <a:stCxn id="10" idx="0"/>
            <a:endCxn id="25" idx="2"/>
          </p:cNvCxnSpPr>
          <p:nvPr/>
        </p:nvCxnSpPr>
        <p:spPr>
          <a:xfrm rot="5400000" flipH="1" flipV="1">
            <a:off x="4080319" y="1452384"/>
            <a:ext cx="587802" cy="1240589"/>
          </a:xfrm>
          <a:prstGeom prst="curvedConnector2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2B4EEF98-7005-5F4D-A44F-F850AFE45517}"/>
              </a:ext>
            </a:extLst>
          </p:cNvPr>
          <p:cNvCxnSpPr>
            <a:cxnSpLocks/>
            <a:stCxn id="25" idx="3"/>
            <a:endCxn id="10" idx="6"/>
          </p:cNvCxnSpPr>
          <p:nvPr/>
        </p:nvCxnSpPr>
        <p:spPr>
          <a:xfrm rot="5400000">
            <a:off x="4260339" y="1886991"/>
            <a:ext cx="693256" cy="986002"/>
          </a:xfrm>
          <a:prstGeom prst="curvedConnector2">
            <a:avLst/>
          </a:prstGeom>
          <a:ln>
            <a:prstDash val="sysDot"/>
            <a:tailEnd type="triangle"/>
          </a:ln>
          <a:effectLst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ounded Rectangular Callout 70">
            <a:extLst>
              <a:ext uri="{FF2B5EF4-FFF2-40B4-BE49-F238E27FC236}">
                <a16:creationId xmlns:a16="http://schemas.microsoft.com/office/drawing/2014/main" id="{B0DC7300-3390-D948-B055-AF9E27CD3330}"/>
              </a:ext>
            </a:extLst>
          </p:cNvPr>
          <p:cNvSpPr/>
          <p:nvPr/>
        </p:nvSpPr>
        <p:spPr>
          <a:xfrm>
            <a:off x="7339127" y="1036554"/>
            <a:ext cx="1333533" cy="643984"/>
          </a:xfrm>
          <a:prstGeom prst="wedgeRoundRectCallout">
            <a:avLst>
              <a:gd name="adj1" fmla="val -106219"/>
              <a:gd name="adj2" fmla="val -27184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Slow Base Table Writes</a:t>
            </a:r>
          </a:p>
        </p:txBody>
      </p:sp>
      <p:sp>
        <p:nvSpPr>
          <p:cNvPr id="72" name="Rounded Rectangular Callout 71">
            <a:extLst>
              <a:ext uri="{FF2B5EF4-FFF2-40B4-BE49-F238E27FC236}">
                <a16:creationId xmlns:a16="http://schemas.microsoft.com/office/drawing/2014/main" id="{580F45D7-3235-C745-A891-2B3A4D693835}"/>
              </a:ext>
            </a:extLst>
          </p:cNvPr>
          <p:cNvSpPr/>
          <p:nvPr/>
        </p:nvSpPr>
        <p:spPr>
          <a:xfrm>
            <a:off x="4039558" y="3493687"/>
            <a:ext cx="2114334" cy="720081"/>
          </a:xfrm>
          <a:prstGeom prst="wedgeRoundRectCallout">
            <a:avLst>
              <a:gd name="adj1" fmla="val -26061"/>
              <a:gd name="adj2" fmla="val -117262"/>
              <a:gd name="adj3" fmla="val 16667"/>
            </a:avLst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Update propagation (Eventual consistency)</a:t>
            </a:r>
          </a:p>
        </p:txBody>
      </p:sp>
      <p:sp>
        <p:nvSpPr>
          <p:cNvPr id="74" name="Rounded Rectangular Callout 73">
            <a:extLst>
              <a:ext uri="{FF2B5EF4-FFF2-40B4-BE49-F238E27FC236}">
                <a16:creationId xmlns:a16="http://schemas.microsoft.com/office/drawing/2014/main" id="{61AA6ABA-B89B-1A4E-91DB-E03349762FE4}"/>
              </a:ext>
            </a:extLst>
          </p:cNvPr>
          <p:cNvSpPr/>
          <p:nvPr/>
        </p:nvSpPr>
        <p:spPr>
          <a:xfrm>
            <a:off x="1772239" y="2783215"/>
            <a:ext cx="1200717" cy="436421"/>
          </a:xfrm>
          <a:prstGeom prst="wedgeRoundRectCallout">
            <a:avLst>
              <a:gd name="adj1" fmla="val 48951"/>
              <a:gd name="adj2" fmla="val -78642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Fast Reads</a:t>
            </a:r>
          </a:p>
        </p:txBody>
      </p:sp>
      <p:sp>
        <p:nvSpPr>
          <p:cNvPr id="75" name="Rounded Rectangular Callout 74">
            <a:extLst>
              <a:ext uri="{FF2B5EF4-FFF2-40B4-BE49-F238E27FC236}">
                <a16:creationId xmlns:a16="http://schemas.microsoft.com/office/drawing/2014/main" id="{B41844E7-EA7D-C743-8396-4BC2F263EF30}"/>
              </a:ext>
            </a:extLst>
          </p:cNvPr>
          <p:cNvSpPr/>
          <p:nvPr/>
        </p:nvSpPr>
        <p:spPr>
          <a:xfrm>
            <a:off x="3422247" y="1094543"/>
            <a:ext cx="1490758" cy="599775"/>
          </a:xfrm>
          <a:prstGeom prst="wedgeRoundRectCallout">
            <a:avLst>
              <a:gd name="adj1" fmla="val -5871"/>
              <a:gd name="adj2" fmla="val 85843"/>
              <a:gd name="adj3" fmla="val 1666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Read Cascade (</a:t>
            </a:r>
            <a:r>
              <a:rPr lang="en-GB" sz="1600" dirty="0" err="1">
                <a:solidFill>
                  <a:schemeClr val="tx1"/>
                </a:solidFill>
                <a:latin typeface="Tw Cen MT"/>
                <a:cs typeface="Tw Cen MT"/>
              </a:rPr>
              <a:t>Upquery</a:t>
            </a:r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)</a:t>
            </a:r>
          </a:p>
        </p:txBody>
      </p:sp>
      <p:sp>
        <p:nvSpPr>
          <p:cNvPr id="76" name="Rounded Rectangular Callout 75">
            <a:extLst>
              <a:ext uri="{FF2B5EF4-FFF2-40B4-BE49-F238E27FC236}">
                <a16:creationId xmlns:a16="http://schemas.microsoft.com/office/drawing/2014/main" id="{42ADEF72-7729-8E47-B8E6-D8CF5166154F}"/>
              </a:ext>
            </a:extLst>
          </p:cNvPr>
          <p:cNvSpPr/>
          <p:nvPr/>
        </p:nvSpPr>
        <p:spPr>
          <a:xfrm>
            <a:off x="7123931" y="2272367"/>
            <a:ext cx="1548729" cy="653675"/>
          </a:xfrm>
          <a:prstGeom prst="wedgeRoundRectCallout">
            <a:avLst>
              <a:gd name="adj1" fmla="val -46829"/>
              <a:gd name="adj2" fmla="val -77678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Base table (Column Store)</a:t>
            </a:r>
          </a:p>
        </p:txBody>
      </p:sp>
      <p:sp>
        <p:nvSpPr>
          <p:cNvPr id="3" name="Pie 2">
            <a:extLst>
              <a:ext uri="{FF2B5EF4-FFF2-40B4-BE49-F238E27FC236}">
                <a16:creationId xmlns:a16="http://schemas.microsoft.com/office/drawing/2014/main" id="{6D07C3F3-AD12-B04D-B5EE-0AB6829E8A62}"/>
              </a:ext>
            </a:extLst>
          </p:cNvPr>
          <p:cNvSpPr/>
          <p:nvPr/>
        </p:nvSpPr>
        <p:spPr>
          <a:xfrm rot="5400000">
            <a:off x="5482436" y="3088019"/>
            <a:ext cx="230206" cy="230206"/>
          </a:xfrm>
          <a:prstGeom prst="pi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48" name="Pie 47">
            <a:extLst>
              <a:ext uri="{FF2B5EF4-FFF2-40B4-BE49-F238E27FC236}">
                <a16:creationId xmlns:a16="http://schemas.microsoft.com/office/drawing/2014/main" id="{911CC452-42E0-4040-871E-356F261ABE9E}"/>
              </a:ext>
            </a:extLst>
          </p:cNvPr>
          <p:cNvSpPr/>
          <p:nvPr/>
        </p:nvSpPr>
        <p:spPr>
          <a:xfrm rot="5400000">
            <a:off x="5482436" y="1939722"/>
            <a:ext cx="230206" cy="230206"/>
          </a:xfrm>
          <a:prstGeom prst="pi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C99CBFD-2CFD-0942-8924-BAD9EEA76C2B}"/>
              </a:ext>
            </a:extLst>
          </p:cNvPr>
          <p:cNvSpPr/>
          <p:nvPr/>
        </p:nvSpPr>
        <p:spPr>
          <a:xfrm>
            <a:off x="395288" y="982713"/>
            <a:ext cx="1582413" cy="1187215"/>
          </a:xfrm>
          <a:prstGeom prst="roundRect">
            <a:avLst/>
          </a:prstGeom>
          <a:solidFill>
            <a:schemeClr val="accent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Multicore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Distributed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bg2"/>
                </a:solidFill>
                <a:latin typeface="Tw Cen MT"/>
                <a:cs typeface="Tw Cen MT"/>
              </a:rPr>
              <a:t>No UDF Support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39272EE-2D6E-C540-ADAC-7188EED0FE0E}"/>
              </a:ext>
            </a:extLst>
          </p:cNvPr>
          <p:cNvSpPr txBox="1"/>
          <p:nvPr/>
        </p:nvSpPr>
        <p:spPr>
          <a:xfrm>
            <a:off x="395289" y="4454948"/>
            <a:ext cx="71367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de-DE" sz="1000" dirty="0"/>
              <a:t>Jon </a:t>
            </a:r>
            <a:r>
              <a:rPr lang="de-DE" sz="1000" dirty="0" err="1"/>
              <a:t>Gjengset</a:t>
            </a:r>
            <a:r>
              <a:rPr lang="de-DE" sz="1000" dirty="0"/>
              <a:t> et al. 2018. </a:t>
            </a:r>
            <a:r>
              <a:rPr lang="de-DE" sz="1000" dirty="0" err="1"/>
              <a:t>Noria</a:t>
            </a:r>
            <a:r>
              <a:rPr lang="de-DE" sz="1000" dirty="0"/>
              <a:t>: </a:t>
            </a:r>
            <a:r>
              <a:rPr lang="de-DE" sz="1000" dirty="0" err="1"/>
              <a:t>dynamic</a:t>
            </a:r>
            <a:r>
              <a:rPr lang="de-DE" sz="1000" dirty="0"/>
              <a:t>, </a:t>
            </a:r>
            <a:r>
              <a:rPr lang="de-DE" sz="1000" dirty="0" err="1"/>
              <a:t>partially-stateful</a:t>
            </a:r>
            <a:r>
              <a:rPr lang="de-DE" sz="1000" dirty="0"/>
              <a:t> </a:t>
            </a:r>
            <a:r>
              <a:rPr lang="de-DE" sz="1000" dirty="0" err="1"/>
              <a:t>data-flow</a:t>
            </a:r>
            <a:r>
              <a:rPr lang="de-DE" sz="1000" dirty="0"/>
              <a:t> </a:t>
            </a:r>
            <a:r>
              <a:rPr lang="de-DE" sz="1000" dirty="0" err="1"/>
              <a:t>for</a:t>
            </a:r>
            <a:r>
              <a:rPr lang="de-DE" sz="1000" dirty="0"/>
              <a:t> high-performance web </a:t>
            </a:r>
            <a:r>
              <a:rPr lang="de-DE" sz="1000" dirty="0" err="1"/>
              <a:t>applications</a:t>
            </a:r>
            <a:r>
              <a:rPr lang="de-DE" sz="1000" dirty="0"/>
              <a:t>. In </a:t>
            </a:r>
            <a:r>
              <a:rPr lang="de-DE" sz="1000" i="1" dirty="0" err="1"/>
              <a:t>Proceedings</a:t>
            </a:r>
            <a:r>
              <a:rPr lang="de-DE" sz="1000" i="1" dirty="0"/>
              <a:t> </a:t>
            </a:r>
            <a:r>
              <a:rPr lang="de-DE" sz="1000" i="1" dirty="0" err="1"/>
              <a:t>of</a:t>
            </a:r>
            <a:r>
              <a:rPr lang="de-DE" sz="1000" i="1" dirty="0"/>
              <a:t> </a:t>
            </a:r>
            <a:r>
              <a:rPr lang="de-DE" sz="1000" i="1" dirty="0" err="1"/>
              <a:t>the</a:t>
            </a:r>
            <a:r>
              <a:rPr lang="de-DE" sz="1000" i="1" dirty="0"/>
              <a:t> 12th USENIX </a:t>
            </a:r>
            <a:r>
              <a:rPr lang="de-DE" sz="1000" i="1" dirty="0" err="1"/>
              <a:t>conference</a:t>
            </a:r>
            <a:r>
              <a:rPr lang="de-DE" sz="1000" i="1" dirty="0"/>
              <a:t> on Operating Systems Design </a:t>
            </a:r>
            <a:r>
              <a:rPr lang="de-DE" sz="1000" i="1" dirty="0" err="1"/>
              <a:t>and</a:t>
            </a:r>
            <a:r>
              <a:rPr lang="de-DE" sz="1000" i="1" dirty="0"/>
              <a:t> Implementation</a:t>
            </a:r>
            <a:r>
              <a:rPr lang="de-DE" sz="1000" dirty="0"/>
              <a:t> (OSDI'18). USENIX </a:t>
            </a:r>
            <a:r>
              <a:rPr lang="de-DE" sz="1000" dirty="0" err="1"/>
              <a:t>Association</a:t>
            </a:r>
            <a:r>
              <a:rPr lang="de-DE" sz="1000" dirty="0"/>
              <a:t>, Berkeley, CA, USA, 213-231. </a:t>
            </a:r>
            <a:endParaRPr lang="en-GB" sz="1000" dirty="0">
              <a:latin typeface="Tw Cen MT"/>
              <a:cs typeface="Tw Cen MT"/>
            </a:endParaRPr>
          </a:p>
        </p:txBody>
      </p:sp>
    </p:spTree>
    <p:extLst>
      <p:ext uri="{BB962C8B-B14F-4D97-AF65-F5344CB8AC3E}">
        <p14:creationId xmlns:p14="http://schemas.microsoft.com/office/powerpoint/2010/main" val="713624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4" grpId="0" animBg="1"/>
      <p:bldP spid="75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Roadmap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C31220C6-E522-2F40-8E07-B011ACC42F5E}"/>
              </a:ext>
            </a:extLst>
          </p:cNvPr>
          <p:cNvSpPr/>
          <p:nvPr/>
        </p:nvSpPr>
        <p:spPr>
          <a:xfrm rot="16200000">
            <a:off x="1627009" y="1272194"/>
            <a:ext cx="439988" cy="3036733"/>
          </a:xfrm>
          <a:prstGeom prst="leftBrace">
            <a:avLst>
              <a:gd name="adj1" fmla="val 36702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Left Brace 24">
            <a:extLst>
              <a:ext uri="{FF2B5EF4-FFF2-40B4-BE49-F238E27FC236}">
                <a16:creationId xmlns:a16="http://schemas.microsoft.com/office/drawing/2014/main" id="{BDEF8F97-D752-5B48-9968-92DBCDADD6B6}"/>
              </a:ext>
            </a:extLst>
          </p:cNvPr>
          <p:cNvSpPr/>
          <p:nvPr/>
        </p:nvSpPr>
        <p:spPr>
          <a:xfrm rot="16200000">
            <a:off x="4806851" y="1129086"/>
            <a:ext cx="439988" cy="3322950"/>
          </a:xfrm>
          <a:prstGeom prst="leftBrace">
            <a:avLst>
              <a:gd name="adj1" fmla="val 36702"/>
              <a:gd name="adj2" fmla="val 50000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F128FB-E213-8C4C-B433-6C1A23491DDF}"/>
              </a:ext>
            </a:extLst>
          </p:cNvPr>
          <p:cNvSpPr txBox="1"/>
          <p:nvPr/>
        </p:nvSpPr>
        <p:spPr>
          <a:xfrm>
            <a:off x="793060" y="3257771"/>
            <a:ext cx="21078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Host Integration (Noria)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A2E3E6-C2AB-6048-B564-6B0E8405507C}"/>
              </a:ext>
            </a:extLst>
          </p:cNvPr>
          <p:cNvSpPr txBox="1"/>
          <p:nvPr/>
        </p:nvSpPr>
        <p:spPr>
          <a:xfrm>
            <a:off x="3901729" y="3281485"/>
            <a:ext cx="2250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>
                <a:latin typeface="Tw Cen MT"/>
                <a:cs typeface="Tw Cen MT"/>
              </a:rPr>
              <a:t>Compiler Support (</a:t>
            </a:r>
            <a:r>
              <a:rPr lang="en-GB" sz="1600" dirty="0" err="1">
                <a:latin typeface="Tw Cen MT"/>
                <a:cs typeface="Tw Cen MT"/>
              </a:rPr>
              <a:t>Ohua</a:t>
            </a:r>
            <a:r>
              <a:rPr lang="en-GB" sz="1600" dirty="0">
                <a:latin typeface="Tw Cen MT"/>
                <a:cs typeface="Tw Cen MT"/>
              </a:rPr>
              <a:t>)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ED293E2-3B9B-FE47-B2BB-C8EB20AEA245}"/>
              </a:ext>
            </a:extLst>
          </p:cNvPr>
          <p:cNvSpPr/>
          <p:nvPr/>
        </p:nvSpPr>
        <p:spPr>
          <a:xfrm>
            <a:off x="6835735" y="1507667"/>
            <a:ext cx="1979629" cy="612742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Pure </a:t>
            </a:r>
            <a:r>
              <a:rPr lang="en-GB" dirty="0" err="1">
                <a:solidFill>
                  <a:schemeClr val="bg1"/>
                </a:solidFill>
                <a:latin typeface="Tw Cen MT"/>
                <a:cs typeface="Tw Cen MT"/>
              </a:rPr>
              <a:t>Ohua</a:t>
            </a:r>
            <a:r>
              <a:rPr lang="en-GB" dirty="0">
                <a:solidFill>
                  <a:schemeClr val="bg1"/>
                </a:solidFill>
                <a:latin typeface="Tw Cen MT"/>
                <a:cs typeface="Tw Cen MT"/>
              </a:rPr>
              <a:t> Query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014F837F-EDAB-7543-9E84-2B4401ED06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7036254"/>
              </p:ext>
            </p:extLst>
          </p:nvPr>
        </p:nvGraphicFramePr>
        <p:xfrm>
          <a:off x="328636" y="1507667"/>
          <a:ext cx="6359684" cy="6226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4210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63949-5844-6142-8AB3-B290784DB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Noria Execution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F09E25-40AE-DE46-B566-1DD9BE3299F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666000446"/>
              </p:ext>
            </p:extLst>
          </p:nvPr>
        </p:nvGraphicFramePr>
        <p:xfrm>
          <a:off x="575681" y="1017043"/>
          <a:ext cx="1630512" cy="9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6838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25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ED43-3012-184E-A3DB-E19B656B2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BF071B0-0068-CE48-BF0B-AC6CD1385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6680316"/>
              </p:ext>
            </p:extLst>
          </p:nvPr>
        </p:nvGraphicFramePr>
        <p:xfrm>
          <a:off x="594617" y="4177521"/>
          <a:ext cx="1224136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4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91872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628514-934C-D94C-B278-5BB4AC70910B}"/>
              </a:ext>
            </a:extLst>
          </p:cNvPr>
          <p:cNvCxnSpPr>
            <a:cxnSpLocks/>
          </p:cNvCxnSpPr>
          <p:nvPr/>
        </p:nvCxnSpPr>
        <p:spPr>
          <a:xfrm>
            <a:off x="2987824" y="1982058"/>
            <a:ext cx="1" cy="65620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5D0ECD-057F-764C-A636-B0BCFBDA8448}"/>
              </a:ext>
            </a:extLst>
          </p:cNvPr>
          <p:cNvCxnSpPr>
            <a:cxnSpLocks/>
          </p:cNvCxnSpPr>
          <p:nvPr/>
        </p:nvCxnSpPr>
        <p:spPr>
          <a:xfrm flipV="1">
            <a:off x="2987825" y="3358340"/>
            <a:ext cx="0" cy="625186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671A760-A24F-F74B-B45F-67DFD2119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66251301"/>
              </p:ext>
            </p:extLst>
          </p:nvPr>
        </p:nvGraphicFramePr>
        <p:xfrm>
          <a:off x="3769455" y="2112095"/>
          <a:ext cx="1919923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1464015508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4443B46-9C43-944A-8BE8-8E1A976C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5837330"/>
              </p:ext>
            </p:extLst>
          </p:nvPr>
        </p:nvGraphicFramePr>
        <p:xfrm>
          <a:off x="3769455" y="3358339"/>
          <a:ext cx="1463358" cy="59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70409611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21767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7065AD-E1A7-0B49-8200-539B9218688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987824" y="2310158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916DC6-387E-4F4C-B5DA-DDBD9D4AD69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87824" y="3655433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C7C5331E-B318-D041-B1DF-0A725BE0BE64}"/>
              </a:ext>
            </a:extLst>
          </p:cNvPr>
          <p:cNvSpPr txBox="1"/>
          <p:nvPr/>
        </p:nvSpPr>
        <p:spPr>
          <a:xfrm>
            <a:off x="6228184" y="2862647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onaco" pitchFamily="2" charset="77"/>
                <a:cs typeface="Tw Cen MT"/>
              </a:rPr>
              <a:t>INSERT (1, other, 3)</a:t>
            </a:r>
          </a:p>
          <a:p>
            <a:r>
              <a:rPr lang="en-GB" sz="1400" dirty="0">
                <a:latin typeface="Monaco" pitchFamily="2" charset="77"/>
                <a:cs typeface="Tw Cen MT"/>
              </a:rPr>
              <a:t>INTO ‘Base Table’;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16D7040-1328-5F47-9284-9E59CE84C145}"/>
              </a:ext>
            </a:extLst>
          </p:cNvPr>
          <p:cNvSpPr txBox="1"/>
          <p:nvPr/>
        </p:nvSpPr>
        <p:spPr>
          <a:xfrm>
            <a:off x="6229290" y="1178314"/>
            <a:ext cx="2015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w Cen MT"/>
                <a:cs typeface="Tw Cen MT"/>
              </a:rPr>
              <a:t>Update Path (Insert)</a:t>
            </a:r>
          </a:p>
        </p:txBody>
      </p:sp>
      <p:sp>
        <p:nvSpPr>
          <p:cNvPr id="48" name="Can 47">
            <a:extLst>
              <a:ext uri="{FF2B5EF4-FFF2-40B4-BE49-F238E27FC236}">
                <a16:creationId xmlns:a16="http://schemas.microsoft.com/office/drawing/2014/main" id="{AA4DD413-1FF3-5D44-A7C4-2592C9484746}"/>
              </a:ext>
            </a:extLst>
          </p:cNvPr>
          <p:cNvSpPr/>
          <p:nvPr/>
        </p:nvSpPr>
        <p:spPr>
          <a:xfrm>
            <a:off x="2483768" y="991743"/>
            <a:ext cx="1008112" cy="990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Base Table</a:t>
            </a: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36BAD599-4DE9-444A-891D-0F75994830BF}"/>
              </a:ext>
            </a:extLst>
          </p:cNvPr>
          <p:cNvSpPr/>
          <p:nvPr/>
        </p:nvSpPr>
        <p:spPr>
          <a:xfrm>
            <a:off x="2627784" y="2638259"/>
            <a:ext cx="720081" cy="720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84DECDE2-C9C7-0945-AE86-7018B168D519}"/>
              </a:ext>
            </a:extLst>
          </p:cNvPr>
          <p:cNvGrpSpPr/>
          <p:nvPr/>
        </p:nvGrpSpPr>
        <p:grpSpPr>
          <a:xfrm>
            <a:off x="2627784" y="3983526"/>
            <a:ext cx="720081" cy="720081"/>
            <a:chOff x="4788023" y="3964755"/>
            <a:chExt cx="720081" cy="720081"/>
          </a:xfrm>
          <a:noFill/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854330B8-AC1E-0043-B044-B68E66D66486}"/>
                </a:ext>
              </a:extLst>
            </p:cNvPr>
            <p:cNvSpPr/>
            <p:nvPr/>
          </p:nvSpPr>
          <p:spPr>
            <a:xfrm>
              <a:off x="4788023" y="3964755"/>
              <a:ext cx="720081" cy="7200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52" name="Graphic 51" descr="Glasses">
              <a:extLst>
                <a:ext uri="{FF2B5EF4-FFF2-40B4-BE49-F238E27FC236}">
                  <a16:creationId xmlns:a16="http://schemas.microsoft.com/office/drawing/2014/main" id="{CE7EA50D-5EBE-AF4E-B184-587219A88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5751" y="4133673"/>
              <a:ext cx="444625" cy="44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3162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63949-5844-6142-8AB3-B290784DB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Noria Execution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F09E25-40AE-DE46-B566-1DD9BE3299FD}"/>
              </a:ext>
            </a:extLst>
          </p:cNvPr>
          <p:cNvGraphicFramePr>
            <a:graphicFrameLocks noGrp="1"/>
          </p:cNvGraphicFramePr>
          <p:nvPr>
            <p:ph sz="quarter" idx="14"/>
            <p:extLst>
              <p:ext uri="{D42A27DB-BD31-4B8C-83A1-F6EECF244321}">
                <p14:modId xmlns:p14="http://schemas.microsoft.com/office/powerpoint/2010/main" val="1542800030"/>
              </p:ext>
            </p:extLst>
          </p:nvPr>
        </p:nvGraphicFramePr>
        <p:xfrm>
          <a:off x="575681" y="1017043"/>
          <a:ext cx="1630512" cy="9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6838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25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ED43-3012-184E-A3DB-E19B656B2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BF071B0-0068-CE48-BF0B-AC6CD1385AB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60767922"/>
              </p:ext>
            </p:extLst>
          </p:nvPr>
        </p:nvGraphicFramePr>
        <p:xfrm>
          <a:off x="594617" y="4177521"/>
          <a:ext cx="1224136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4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91872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628514-934C-D94C-B278-5BB4AC70910B}"/>
              </a:ext>
            </a:extLst>
          </p:cNvPr>
          <p:cNvCxnSpPr>
            <a:cxnSpLocks/>
          </p:cNvCxnSpPr>
          <p:nvPr/>
        </p:nvCxnSpPr>
        <p:spPr>
          <a:xfrm>
            <a:off x="2987824" y="1982058"/>
            <a:ext cx="1" cy="65620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5D0ECD-057F-764C-A636-B0BCFBDA8448}"/>
              </a:ext>
            </a:extLst>
          </p:cNvPr>
          <p:cNvCxnSpPr>
            <a:cxnSpLocks/>
          </p:cNvCxnSpPr>
          <p:nvPr/>
        </p:nvCxnSpPr>
        <p:spPr>
          <a:xfrm flipV="1">
            <a:off x="2987825" y="3358340"/>
            <a:ext cx="0" cy="625186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671A760-A24F-F74B-B45F-67DFD2119D7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4612648"/>
              </p:ext>
            </p:extLst>
          </p:nvPr>
        </p:nvGraphicFramePr>
        <p:xfrm>
          <a:off x="3769455" y="2112095"/>
          <a:ext cx="1919923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1464015508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4443B46-9C43-944A-8BE8-8E1A976C79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61855408"/>
              </p:ext>
            </p:extLst>
          </p:nvPr>
        </p:nvGraphicFramePr>
        <p:xfrm>
          <a:off x="3769455" y="3358339"/>
          <a:ext cx="1463358" cy="59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70409611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21767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7065AD-E1A7-0B49-8200-539B9218688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987824" y="2310158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916DC6-387E-4F4C-B5DA-DDBD9D4AD69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87824" y="3655433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EC6F551-6179-204E-AA81-49EFABD52583}"/>
              </a:ext>
            </a:extLst>
          </p:cNvPr>
          <p:cNvSpPr txBox="1"/>
          <p:nvPr/>
        </p:nvSpPr>
        <p:spPr>
          <a:xfrm>
            <a:off x="6228184" y="2862647"/>
            <a:ext cx="2332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Monaco" pitchFamily="2" charset="77"/>
                <a:cs typeface="Tw Cen MT"/>
              </a:rPr>
              <a:t>DELETE (1, other, 3)</a:t>
            </a:r>
          </a:p>
          <a:p>
            <a:r>
              <a:rPr lang="en-GB" sz="1400" dirty="0">
                <a:latin typeface="Monaco" pitchFamily="2" charset="77"/>
                <a:cs typeface="Tw Cen MT"/>
              </a:rPr>
              <a:t>FROM ‘Base Table’;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8D488FD-D4A9-214B-A893-D589F4344F9E}"/>
              </a:ext>
            </a:extLst>
          </p:cNvPr>
          <p:cNvSpPr txBox="1"/>
          <p:nvPr/>
        </p:nvSpPr>
        <p:spPr>
          <a:xfrm>
            <a:off x="6229290" y="1178314"/>
            <a:ext cx="2126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w Cen MT"/>
                <a:cs typeface="Tw Cen MT"/>
              </a:rPr>
              <a:t>Update Path (Delete)</a:t>
            </a:r>
          </a:p>
        </p:txBody>
      </p:sp>
      <p:sp>
        <p:nvSpPr>
          <p:cNvPr id="20" name="Can 19">
            <a:extLst>
              <a:ext uri="{FF2B5EF4-FFF2-40B4-BE49-F238E27FC236}">
                <a16:creationId xmlns:a16="http://schemas.microsoft.com/office/drawing/2014/main" id="{C2509723-2989-5140-BB1C-205965339FFB}"/>
              </a:ext>
            </a:extLst>
          </p:cNvPr>
          <p:cNvSpPr/>
          <p:nvPr/>
        </p:nvSpPr>
        <p:spPr>
          <a:xfrm>
            <a:off x="2483768" y="991743"/>
            <a:ext cx="1008112" cy="990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Base Table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F9C5BF-66D2-2044-B929-F3C847BA563E}"/>
              </a:ext>
            </a:extLst>
          </p:cNvPr>
          <p:cNvSpPr/>
          <p:nvPr/>
        </p:nvSpPr>
        <p:spPr>
          <a:xfrm>
            <a:off x="2627784" y="2638259"/>
            <a:ext cx="720081" cy="720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AF8B04-B4EC-4048-9D7E-9F48409160DD}"/>
              </a:ext>
            </a:extLst>
          </p:cNvPr>
          <p:cNvGrpSpPr/>
          <p:nvPr/>
        </p:nvGrpSpPr>
        <p:grpSpPr>
          <a:xfrm>
            <a:off x="2627784" y="3983526"/>
            <a:ext cx="720081" cy="720081"/>
            <a:chOff x="4788023" y="3964755"/>
            <a:chExt cx="720081" cy="720081"/>
          </a:xfrm>
          <a:noFill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8A8F93-E1FC-B34B-A9AD-237DE17401D1}"/>
                </a:ext>
              </a:extLst>
            </p:cNvPr>
            <p:cNvSpPr/>
            <p:nvPr/>
          </p:nvSpPr>
          <p:spPr>
            <a:xfrm>
              <a:off x="4788023" y="3964755"/>
              <a:ext cx="720081" cy="7200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24" name="Graphic 23" descr="Glasses">
              <a:extLst>
                <a:ext uri="{FF2B5EF4-FFF2-40B4-BE49-F238E27FC236}">
                  <a16:creationId xmlns:a16="http://schemas.microsoft.com/office/drawing/2014/main" id="{D9237C6B-78DE-2F49-BAAF-1D0C8233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5751" y="4133673"/>
              <a:ext cx="444625" cy="4446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0169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563949-5844-6142-8AB3-B290784DB6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Noria Execution Model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AF09E25-40AE-DE46-B566-1DD9BE3299FD}"/>
              </a:ext>
            </a:extLst>
          </p:cNvPr>
          <p:cNvGraphicFramePr>
            <a:graphicFrameLocks noGrp="1"/>
          </p:cNvGraphicFramePr>
          <p:nvPr>
            <p:ph sz="quarter" idx="14"/>
          </p:nvPr>
        </p:nvGraphicFramePr>
        <p:xfrm>
          <a:off x="575681" y="1017043"/>
          <a:ext cx="1630512" cy="9903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6838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73837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start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799745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end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10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03121892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8EA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732500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F6ED43-3012-184E-A3DB-E19B656B2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BF071B0-0068-CE48-BF0B-AC6CD1385AB8}"/>
              </a:ext>
            </a:extLst>
          </p:cNvPr>
          <p:cNvGraphicFramePr>
            <a:graphicFrameLocks/>
          </p:cNvGraphicFramePr>
          <p:nvPr/>
        </p:nvGraphicFramePr>
        <p:xfrm>
          <a:off x="594617" y="4177521"/>
          <a:ext cx="1224136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264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91872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628514-934C-D94C-B278-5BB4AC70910B}"/>
              </a:ext>
            </a:extLst>
          </p:cNvPr>
          <p:cNvCxnSpPr>
            <a:cxnSpLocks/>
          </p:cNvCxnSpPr>
          <p:nvPr/>
        </p:nvCxnSpPr>
        <p:spPr>
          <a:xfrm>
            <a:off x="2987824" y="1982058"/>
            <a:ext cx="1" cy="656201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05D0ECD-057F-764C-A636-B0BCFBDA8448}"/>
              </a:ext>
            </a:extLst>
          </p:cNvPr>
          <p:cNvCxnSpPr>
            <a:cxnSpLocks/>
          </p:cNvCxnSpPr>
          <p:nvPr/>
        </p:nvCxnSpPr>
        <p:spPr>
          <a:xfrm flipV="1">
            <a:off x="2987825" y="3358340"/>
            <a:ext cx="0" cy="625186"/>
          </a:xfrm>
          <a:prstGeom prst="line">
            <a:avLst/>
          </a:prstGeom>
          <a:ln>
            <a:headEnd type="arrow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6" name="Content Placeholder 4">
            <a:extLst>
              <a:ext uri="{FF2B5EF4-FFF2-40B4-BE49-F238E27FC236}">
                <a16:creationId xmlns:a16="http://schemas.microsoft.com/office/drawing/2014/main" id="{9671A760-A24F-F74B-B45F-67DFD2119D71}"/>
              </a:ext>
            </a:extLst>
          </p:cNvPr>
          <p:cNvGraphicFramePr>
            <a:graphicFrameLocks/>
          </p:cNvGraphicFramePr>
          <p:nvPr/>
        </p:nvGraphicFramePr>
        <p:xfrm>
          <a:off x="3769455" y="2112095"/>
          <a:ext cx="1919923" cy="3961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1464015508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589915">
                  <a:extLst>
                    <a:ext uri="{9D8B030D-6E8A-4147-A177-3AD203B41FA5}">
                      <a16:colId xmlns:a16="http://schemas.microsoft.com/office/drawing/2014/main" val="695689605"/>
                    </a:ext>
                  </a:extLst>
                </a:gridCol>
                <a:gridCol w="71056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Category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Timestamp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other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5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D2D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graphicFrame>
        <p:nvGraphicFramePr>
          <p:cNvPr id="38" name="Content Placeholder 4">
            <a:extLst>
              <a:ext uri="{FF2B5EF4-FFF2-40B4-BE49-F238E27FC236}">
                <a16:creationId xmlns:a16="http://schemas.microsoft.com/office/drawing/2014/main" id="{34443B46-9C43-944A-8BE8-8E1A976C79E5}"/>
              </a:ext>
            </a:extLst>
          </p:cNvPr>
          <p:cNvGraphicFramePr>
            <a:graphicFrameLocks/>
          </p:cNvGraphicFramePr>
          <p:nvPr/>
        </p:nvGraphicFramePr>
        <p:xfrm>
          <a:off x="3769455" y="3358339"/>
          <a:ext cx="1463358" cy="59418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153">
                  <a:extLst>
                    <a:ext uri="{9D8B030D-6E8A-4147-A177-3AD203B41FA5}">
                      <a16:colId xmlns:a16="http://schemas.microsoft.com/office/drawing/2014/main" val="704096113"/>
                    </a:ext>
                  </a:extLst>
                </a:gridCol>
                <a:gridCol w="288290">
                  <a:extLst>
                    <a:ext uri="{9D8B030D-6E8A-4147-A177-3AD203B41FA5}">
                      <a16:colId xmlns:a16="http://schemas.microsoft.com/office/drawing/2014/main" val="1121051258"/>
                    </a:ext>
                  </a:extLst>
                </a:gridCol>
                <a:gridCol w="843915">
                  <a:extLst>
                    <a:ext uri="{9D8B030D-6E8A-4147-A177-3AD203B41FA5}">
                      <a16:colId xmlns:a16="http://schemas.microsoft.com/office/drawing/2014/main" val="3729577130"/>
                    </a:ext>
                  </a:extLst>
                </a:gridCol>
              </a:tblGrid>
              <a:tr h="198063">
                <a:tc>
                  <a:txBody>
                    <a:bodyPr/>
                    <a:lstStyle/>
                    <a:p>
                      <a:r>
                        <a:rPr lang="en-GB" sz="1000" dirty="0"/>
                        <a:t>sign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 err="1"/>
                        <a:t>uid</a:t>
                      </a:r>
                      <a:endParaRPr lang="en-GB" sz="1000" dirty="0"/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Click Distance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42941774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44217679"/>
                  </a:ext>
                </a:extLst>
              </a:tr>
              <a:tr h="198063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+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</a:t>
                      </a:r>
                    </a:p>
                  </a:txBody>
                  <a:tcPr marL="45720" marR="45720" marT="18000" marB="1800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64532122"/>
                  </a:ext>
                </a:extLst>
              </a:tr>
            </a:tbl>
          </a:graphicData>
        </a:graphic>
      </p:graphicFrame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57065AD-E1A7-0B49-8200-539B9218688A}"/>
              </a:ext>
            </a:extLst>
          </p:cNvPr>
          <p:cNvCxnSpPr>
            <a:cxnSpLocks/>
            <a:endCxn id="36" idx="1"/>
          </p:cNvCxnSpPr>
          <p:nvPr/>
        </p:nvCxnSpPr>
        <p:spPr>
          <a:xfrm>
            <a:off x="2987824" y="2310158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E916DC6-387E-4F4C-B5DA-DDBD9D4AD69D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2987824" y="3655433"/>
            <a:ext cx="781631" cy="0"/>
          </a:xfrm>
          <a:prstGeom prst="line">
            <a:avLst/>
          </a:prstGeom>
          <a:ln w="9525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Can 19">
            <a:extLst>
              <a:ext uri="{FF2B5EF4-FFF2-40B4-BE49-F238E27FC236}">
                <a16:creationId xmlns:a16="http://schemas.microsoft.com/office/drawing/2014/main" id="{C2509723-2989-5140-BB1C-205965339FFB}"/>
              </a:ext>
            </a:extLst>
          </p:cNvPr>
          <p:cNvSpPr/>
          <p:nvPr/>
        </p:nvSpPr>
        <p:spPr>
          <a:xfrm>
            <a:off x="2483768" y="991743"/>
            <a:ext cx="1008112" cy="990315"/>
          </a:xfrm>
          <a:prstGeom prst="can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Base Table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FF9C5BF-66D2-2044-B929-F3C847BA563E}"/>
              </a:ext>
            </a:extLst>
          </p:cNvPr>
          <p:cNvSpPr/>
          <p:nvPr/>
        </p:nvSpPr>
        <p:spPr>
          <a:xfrm>
            <a:off x="2627784" y="2638259"/>
            <a:ext cx="720081" cy="72008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  <a:latin typeface="Tw Cen MT"/>
                <a:cs typeface="Tw Cen MT"/>
              </a:rPr>
              <a:t>UDF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DAF8B04-B4EC-4048-9D7E-9F48409160DD}"/>
              </a:ext>
            </a:extLst>
          </p:cNvPr>
          <p:cNvGrpSpPr/>
          <p:nvPr/>
        </p:nvGrpSpPr>
        <p:grpSpPr>
          <a:xfrm>
            <a:off x="2627784" y="3983526"/>
            <a:ext cx="720081" cy="720081"/>
            <a:chOff x="4788023" y="3964755"/>
            <a:chExt cx="720081" cy="720081"/>
          </a:xfrm>
          <a:noFill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F8A8F93-E1FC-B34B-A9AD-237DE17401D1}"/>
                </a:ext>
              </a:extLst>
            </p:cNvPr>
            <p:cNvSpPr/>
            <p:nvPr/>
          </p:nvSpPr>
          <p:spPr>
            <a:xfrm>
              <a:off x="4788023" y="3964755"/>
              <a:ext cx="720081" cy="720081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1400" dirty="0">
                <a:solidFill>
                  <a:schemeClr val="tx1"/>
                </a:solidFill>
                <a:latin typeface="Tw Cen MT"/>
                <a:cs typeface="Tw Cen MT"/>
              </a:endParaRPr>
            </a:p>
          </p:txBody>
        </p:sp>
        <p:pic>
          <p:nvPicPr>
            <p:cNvPr id="24" name="Graphic 23" descr="Glasses">
              <a:extLst>
                <a:ext uri="{FF2B5EF4-FFF2-40B4-BE49-F238E27FC236}">
                  <a16:creationId xmlns:a16="http://schemas.microsoft.com/office/drawing/2014/main" id="{D9237C6B-78DE-2F49-BAAF-1D0C8233E6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925751" y="4133673"/>
              <a:ext cx="444625" cy="444625"/>
            </a:xfrm>
            <a:prstGeom prst="rect">
              <a:avLst/>
            </a:prstGeom>
          </p:spPr>
        </p:pic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9CC23568-EFB7-0A4E-A964-8C97E1DAACEA}"/>
              </a:ext>
            </a:extLst>
          </p:cNvPr>
          <p:cNvSpPr txBox="1"/>
          <p:nvPr/>
        </p:nvSpPr>
        <p:spPr>
          <a:xfrm>
            <a:off x="6300192" y="1491630"/>
            <a:ext cx="1919920" cy="83099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On-line inserts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On-line deletes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Order is random</a:t>
            </a:r>
          </a:p>
        </p:txBody>
      </p:sp>
      <p:sp>
        <p:nvSpPr>
          <p:cNvPr id="26" name="Down Arrow 25">
            <a:extLst>
              <a:ext uri="{FF2B5EF4-FFF2-40B4-BE49-F238E27FC236}">
                <a16:creationId xmlns:a16="http://schemas.microsoft.com/office/drawing/2014/main" id="{4721AB91-D842-1749-97CE-C60C2002C645}"/>
              </a:ext>
            </a:extLst>
          </p:cNvPr>
          <p:cNvSpPr/>
          <p:nvPr/>
        </p:nvSpPr>
        <p:spPr>
          <a:xfrm>
            <a:off x="7020272" y="2508221"/>
            <a:ext cx="504056" cy="639593"/>
          </a:xfrm>
          <a:prstGeom prst="downArrow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  <a:latin typeface="Tw Cen MT"/>
              <a:cs typeface="Tw Cen M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644BB0B-1B4B-C440-9448-0A47DC302386}"/>
              </a:ext>
            </a:extLst>
          </p:cNvPr>
          <p:cNvSpPr txBox="1"/>
          <p:nvPr/>
        </p:nvSpPr>
        <p:spPr>
          <a:xfrm>
            <a:off x="6312340" y="3362854"/>
            <a:ext cx="1919920" cy="107721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  <a:softEdge rad="0"/>
          </a:effectLst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Commutative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Incremental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latin typeface="Tw Cen MT"/>
                <a:cs typeface="Tw Cen MT"/>
              </a:rPr>
              <a:t>Reversible</a:t>
            </a:r>
          </a:p>
          <a:p>
            <a:pPr algn="ctr"/>
            <a:r>
              <a:rPr lang="en-GB" sz="1600" dirty="0">
                <a:latin typeface="Tw Cen MT"/>
                <a:cs typeface="Tw Cen MT"/>
              </a:rPr>
              <a:t>Operations</a:t>
            </a:r>
          </a:p>
        </p:txBody>
      </p:sp>
    </p:spTree>
    <p:extLst>
      <p:ext uri="{BB962C8B-B14F-4D97-AF65-F5344CB8AC3E}">
        <p14:creationId xmlns:p14="http://schemas.microsoft.com/office/powerpoint/2010/main" val="28837230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raphic 37">
            <a:extLst>
              <a:ext uri="{FF2B5EF4-FFF2-40B4-BE49-F238E27FC236}">
                <a16:creationId xmlns:a16="http://schemas.microsoft.com/office/drawing/2014/main" id="{5270FCAA-FB29-8247-9410-079474EC302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320" b="6536"/>
          <a:stretch/>
        </p:blipFill>
        <p:spPr>
          <a:xfrm>
            <a:off x="-7992" y="1059582"/>
            <a:ext cx="4130478" cy="318641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DA74D2F-AAD6-2944-BEE2-F5D32983CB4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GB" dirty="0"/>
              <a:t>UDF State Design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3F81A-F0BF-8245-A67B-D69CB1A68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2DA1BE7D-6820-4450-ACB1-CA4C41F17A7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C8FDFD0D-0A17-5048-AF34-5247AEC5E509}"/>
              </a:ext>
            </a:extLst>
          </p:cNvPr>
          <p:cNvSpPr/>
          <p:nvPr/>
        </p:nvSpPr>
        <p:spPr>
          <a:xfrm>
            <a:off x="3343061" y="1831990"/>
            <a:ext cx="288032" cy="1167627"/>
          </a:xfrm>
          <a:prstGeom prst="rightBrace">
            <a:avLst>
              <a:gd name="adj1" fmla="val 37927"/>
              <a:gd name="adj2" fmla="val 23311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BF3156-251D-144B-8E73-181C8AE136C8}"/>
                  </a:ext>
                </a:extLst>
              </p:cNvPr>
              <p:cNvSpPr txBox="1"/>
              <p:nvPr/>
            </p:nvSpPr>
            <p:spPr>
              <a:xfrm>
                <a:off x="3736212" y="1968449"/>
                <a:ext cx="1774012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0" dirty="0">
                    <a:cs typeface="Tw Cen MT"/>
                  </a:rPr>
                  <a:t>Projection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 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𝐴</m:t>
                      </m:r>
                    </m:oMath>
                  </m:oMathPara>
                </a14:m>
                <a:endParaRPr lang="en-GB" sz="16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2BF3156-251D-144B-8E73-181C8AE13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12" y="1968449"/>
                <a:ext cx="1774012" cy="492443"/>
              </a:xfrm>
              <a:prstGeom prst="rect">
                <a:avLst/>
              </a:prstGeom>
              <a:blipFill>
                <a:blip r:embed="rId4"/>
                <a:stretch>
                  <a:fillRect l="-6383" t="-10000" b="-1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A312C-254F-6B4E-B634-84937EFD1668}"/>
                  </a:ext>
                </a:extLst>
              </p:cNvPr>
              <p:cNvSpPr txBox="1"/>
              <p:nvPr/>
            </p:nvSpPr>
            <p:spPr>
              <a:xfrm>
                <a:off x="3707904" y="1059582"/>
                <a:ext cx="512320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>
                    <a:cs typeface="Tw Cen MT"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  <a:cs typeface="Tw Cen MT"/>
                      </a:rPr>
                      <m:t>𝑆</m:t>
                    </m:r>
                  </m:oMath>
                </a14:m>
                <a:endParaRPr lang="en-GB" sz="14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5CA312C-254F-6B4E-B634-84937EFD16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7904" y="1059582"/>
                <a:ext cx="512320" cy="215444"/>
              </a:xfrm>
              <a:prstGeom prst="rect">
                <a:avLst/>
              </a:prstGeom>
              <a:blipFill>
                <a:blip r:embed="rId5"/>
                <a:stretch>
                  <a:fillRect l="-19512" t="-22222" r="-9756" b="-4444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ight Brace 25">
            <a:extLst>
              <a:ext uri="{FF2B5EF4-FFF2-40B4-BE49-F238E27FC236}">
                <a16:creationId xmlns:a16="http://schemas.microsoft.com/office/drawing/2014/main" id="{8F43F195-B874-7C49-8D41-DA32E14C303A}"/>
              </a:ext>
            </a:extLst>
          </p:cNvPr>
          <p:cNvSpPr/>
          <p:nvPr/>
        </p:nvSpPr>
        <p:spPr>
          <a:xfrm>
            <a:off x="3343061" y="3528508"/>
            <a:ext cx="288032" cy="771434"/>
          </a:xfrm>
          <a:prstGeom prst="rightBrace">
            <a:avLst>
              <a:gd name="adj1" fmla="val 37927"/>
              <a:gd name="adj2" fmla="val 52947"/>
            </a:avLst>
          </a:prstGeom>
          <a:ln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25897B-A1E0-C447-B46D-C0B9FB38EBCB}"/>
                  </a:ext>
                </a:extLst>
              </p:cNvPr>
              <p:cNvSpPr txBox="1"/>
              <p:nvPr/>
            </p:nvSpPr>
            <p:spPr>
              <a:xfrm>
                <a:off x="3736213" y="3765689"/>
                <a:ext cx="1933068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1600" b="0" dirty="0">
                    <a:cs typeface="Tw Cen MT"/>
                  </a:rPr>
                  <a:t>Computation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𝑐𝑜𝑚𝑝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: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𝑆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𝑜𝑢𝑡𝑝𝑢𝑡</m:t>
                      </m:r>
                    </m:oMath>
                  </m:oMathPara>
                </a14:m>
                <a:endParaRPr lang="en-GB" sz="1600" dirty="0"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425897B-A1E0-C447-B46D-C0B9FB38EB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6213" y="3765689"/>
                <a:ext cx="1933068" cy="492443"/>
              </a:xfrm>
              <a:prstGeom prst="rect">
                <a:avLst/>
              </a:prstGeom>
              <a:blipFill>
                <a:blip r:embed="rId6"/>
                <a:stretch>
                  <a:fillRect l="-5882" t="-12821" b="-179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C08CE05-5DBB-4446-A671-241CE8D9A5CE}"/>
              </a:ext>
            </a:extLst>
          </p:cNvPr>
          <p:cNvCxnSpPr/>
          <p:nvPr/>
        </p:nvCxnSpPr>
        <p:spPr>
          <a:xfrm flipH="1">
            <a:off x="172122" y="3442446"/>
            <a:ext cx="8681422" cy="0"/>
          </a:xfrm>
          <a:prstGeom prst="line">
            <a:avLst/>
          </a:prstGeom>
          <a:ln>
            <a:prstDash val="sysDot"/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ounded Rectangular Callout 41">
                <a:extLst>
                  <a:ext uri="{FF2B5EF4-FFF2-40B4-BE49-F238E27FC236}">
                    <a16:creationId xmlns:a16="http://schemas.microsoft.com/office/drawing/2014/main" id="{FDE532E9-8B5C-B047-B475-34867295A6F0}"/>
                  </a:ext>
                </a:extLst>
              </p:cNvPr>
              <p:cNvSpPr/>
              <p:nvPr/>
            </p:nvSpPr>
            <p:spPr>
              <a:xfrm>
                <a:off x="4625788" y="978945"/>
                <a:ext cx="2205318" cy="699248"/>
              </a:xfrm>
              <a:prstGeom prst="wedgeRoundRectCallout">
                <a:avLst>
                  <a:gd name="adj1" fmla="val -64735"/>
                  <a:gd name="adj2" fmla="val -20129"/>
                  <a:gd name="adj3" fmla="val 16667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/>
                <a:r>
                  <a:rPr lang="en-GB" sz="1400" dirty="0">
                    <a:solidFill>
                      <a:prstClr val="black"/>
                    </a:solidFill>
                    <a:latin typeface="Tw Cen MT"/>
                    <a:cs typeface="Tw Cen MT"/>
                  </a:rPr>
                  <a:t>Defines actions </a:t>
                </a:r>
                <a:endParaRPr lang="en-US" sz="1400" i="1" dirty="0">
                  <a:solidFill>
                    <a:prstClr val="black"/>
                  </a:solidFill>
                  <a:latin typeface="Cambria Math" panose="02040503050406030204" pitchFamily="18" charset="0"/>
                  <a:cs typeface="Tw Cen MT"/>
                </a:endParaRPr>
              </a:p>
              <a:p>
                <a:pPr lvl="0"/>
                <a14:m>
                  <m:oMath xmlns:m="http://schemas.openxmlformats.org/officeDocument/2006/math">
                    <m:r>
                      <a:rPr lang="en-US" sz="1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Tw Cen MT"/>
                      </a:rPr>
                      <m:t>𝐴</m:t>
                    </m:r>
                  </m:oMath>
                </a14:m>
                <a:r>
                  <a:rPr lang="en-GB" sz="1400" dirty="0">
                    <a:solidFill>
                      <a:prstClr val="black"/>
                    </a:solidFill>
                    <a:latin typeface="Tw Cen MT"/>
                    <a:cs typeface="Tw Cen MT"/>
                  </a:rPr>
                  <a:t>: {</a:t>
                </a:r>
                <a:r>
                  <a:rPr lang="en-GB" sz="1100" dirty="0">
                    <a:solidFill>
                      <a:prstClr val="black"/>
                    </a:solidFill>
                    <a:latin typeface="Monaco" pitchFamily="2" charset="77"/>
                    <a:cs typeface="Tw Cen MT"/>
                  </a:rPr>
                  <a:t>Start, End, Record</a:t>
                </a:r>
                <a:r>
                  <a:rPr lang="en-GB" sz="1400" dirty="0">
                    <a:solidFill>
                      <a:prstClr val="black"/>
                    </a:solidFill>
                    <a:latin typeface="Tw Cen MT"/>
                    <a:cs typeface="Tw Cen MT"/>
                  </a:rPr>
                  <a:t>}</a:t>
                </a:r>
                <a:endParaRPr lang="en-GB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2" name="Rounded Rectangular Callout 41">
                <a:extLst>
                  <a:ext uri="{FF2B5EF4-FFF2-40B4-BE49-F238E27FC236}">
                    <a16:creationId xmlns:a16="http://schemas.microsoft.com/office/drawing/2014/main" id="{FDE532E9-8B5C-B047-B475-34867295A6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88" y="978945"/>
                <a:ext cx="2205318" cy="699248"/>
              </a:xfrm>
              <a:prstGeom prst="wedgeRoundRectCallout">
                <a:avLst>
                  <a:gd name="adj1" fmla="val -64735"/>
                  <a:gd name="adj2" fmla="val -20129"/>
                  <a:gd name="adj3" fmla="val 16667"/>
                </a:avLst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CF265A3-EC8B-444E-9710-C1367FD3779F}"/>
                  </a:ext>
                </a:extLst>
              </p:cNvPr>
              <p:cNvSpPr/>
              <p:nvPr/>
            </p:nvSpPr>
            <p:spPr>
              <a:xfrm>
                <a:off x="6217920" y="2958353"/>
                <a:ext cx="2280621" cy="957430"/>
              </a:xfrm>
              <a:prstGeom prst="round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Successively apply all actions </a:t>
                </a:r>
                <a:r>
                  <a:rPr lang="en-GB" sz="1600" u="sng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and sign</a:t>
                </a:r>
                <a:r>
                  <a:rPr lang="en-GB" sz="1600" dirty="0">
                    <a:solidFill>
                      <a:schemeClr val="tx1"/>
                    </a:solidFill>
                    <a:latin typeface="Tw Cen MT"/>
                    <a:cs typeface="Tw Cen MT"/>
                  </a:rPr>
                  <a:t> to state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𝑎𝑝𝑝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Tw Cen MT"/>
                        </a:rPr>
                        <m:t> : ±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𝐴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 ×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𝑆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 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w Cen MT"/>
                        </a:rPr>
                        <m:t>𝑆</m:t>
                      </m:r>
                    </m:oMath>
                  </m:oMathPara>
                </a14:m>
                <a:endParaRPr lang="en-GB" sz="1600" dirty="0">
                  <a:solidFill>
                    <a:schemeClr val="tx1"/>
                  </a:solidFill>
                  <a:latin typeface="Tw Cen MT"/>
                  <a:cs typeface="Tw Cen MT"/>
                </a:endParaRPr>
              </a:p>
            </p:txBody>
          </p:sp>
        </mc:Choice>
        <mc:Fallback xmlns="">
          <p:sp>
            <p:nvSpPr>
              <p:cNvPr id="43" name="Rounded Rectangle 42">
                <a:extLst>
                  <a:ext uri="{FF2B5EF4-FFF2-40B4-BE49-F238E27FC236}">
                    <a16:creationId xmlns:a16="http://schemas.microsoft.com/office/drawing/2014/main" id="{ECF265A3-EC8B-444E-9710-C1367FD377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20" y="2958353"/>
                <a:ext cx="2280621" cy="957430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2401B952-C3AD-BA4C-8DB2-FBC160255E59}"/>
              </a:ext>
            </a:extLst>
          </p:cNvPr>
          <p:cNvSpPr/>
          <p:nvPr/>
        </p:nvSpPr>
        <p:spPr>
          <a:xfrm>
            <a:off x="3905026" y="2958353"/>
            <a:ext cx="1968649" cy="40879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Not affected by sign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A1DB7EDA-F16C-E243-ABF2-76F2241FF1D4}"/>
              </a:ext>
            </a:extLst>
          </p:cNvPr>
          <p:cNvSpPr/>
          <p:nvPr/>
        </p:nvSpPr>
        <p:spPr>
          <a:xfrm>
            <a:off x="6755802" y="2000921"/>
            <a:ext cx="1766049" cy="42134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  <a:latin typeface="Tw Cen MT"/>
                <a:cs typeface="Tw Cen MT"/>
              </a:rPr>
              <a:t>Affected by sign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54C407B-0CE4-E343-A1A9-FB2C81CE2F1B}"/>
              </a:ext>
            </a:extLst>
          </p:cNvPr>
          <p:cNvCxnSpPr>
            <a:cxnSpLocks/>
          </p:cNvCxnSpPr>
          <p:nvPr/>
        </p:nvCxnSpPr>
        <p:spPr>
          <a:xfrm flipH="1" flipV="1">
            <a:off x="4292303" y="2560320"/>
            <a:ext cx="161363" cy="3334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9A84AA36-8893-4242-8FD2-5105E97D57EA}"/>
              </a:ext>
            </a:extLst>
          </p:cNvPr>
          <p:cNvCxnSpPr>
            <a:cxnSpLocks/>
          </p:cNvCxnSpPr>
          <p:nvPr/>
        </p:nvCxnSpPr>
        <p:spPr>
          <a:xfrm flipH="1">
            <a:off x="4184725" y="3453205"/>
            <a:ext cx="258183" cy="2689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0D6AA13-D66D-A644-A354-2E6C30999E36}"/>
              </a:ext>
            </a:extLst>
          </p:cNvPr>
          <p:cNvCxnSpPr/>
          <p:nvPr/>
        </p:nvCxnSpPr>
        <p:spPr>
          <a:xfrm flipH="1">
            <a:off x="7498080" y="2463501"/>
            <a:ext cx="96819" cy="37651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E1F4F1F-5E62-454B-8FD7-70A3F0FC953C}"/>
                  </a:ext>
                </a:extLst>
              </p:cNvPr>
              <p:cNvSpPr txBox="1"/>
              <p:nvPr/>
            </p:nvSpPr>
            <p:spPr>
              <a:xfrm>
                <a:off x="2700169" y="4582757"/>
                <a:ext cx="2330253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𝑈𝐷𝐹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:[±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𝑖𝑛𝑝𝑢𝑡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]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 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w Cen MT"/>
                        </a:rPr>
                        <m:t>𝑜𝑢𝑡𝑝𝑢𝑡</m:t>
                      </m:r>
                    </m:oMath>
                  </m:oMathPara>
                </a14:m>
                <a:endParaRPr lang="en-GB" sz="1600" dirty="0">
                  <a:latin typeface="Tw Cen MT"/>
                  <a:cs typeface="Tw Cen MT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1E1F4F1F-5E62-454B-8FD7-70A3F0FC95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0169" y="4582757"/>
                <a:ext cx="2330253" cy="246221"/>
              </a:xfrm>
              <a:prstGeom prst="rect">
                <a:avLst/>
              </a:prstGeom>
              <a:blipFill>
                <a:blip r:embed="rId9"/>
                <a:stretch>
                  <a:fillRect l="-1087" t="-5000" r="-1087" b="-35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95798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/>
      <p:bldP spid="25" grpId="0"/>
      <p:bldP spid="26" grpId="0" animBg="1"/>
      <p:bldP spid="27" grpId="0"/>
      <p:bldP spid="42" grpId="0" animBg="1"/>
      <p:bldP spid="43" grpId="0" animBg="1"/>
      <p:bldP spid="44" grpId="0" animBg="1"/>
      <p:bldP spid="45" grpId="0" animBg="1"/>
    </p:bldLst>
  </p:timing>
</p:sld>
</file>

<file path=ppt/theme/theme1.xml><?xml version="1.0" encoding="utf-8"?>
<a:theme xmlns:a="http://schemas.openxmlformats.org/drawingml/2006/main" name="1_cfaed orange">
  <a:themeElements>
    <a:clrScheme name="cfaed orange">
      <a:dk1>
        <a:sysClr val="windowText" lastClr="000000"/>
      </a:dk1>
      <a:lt1>
        <a:sysClr val="window" lastClr="FFFFFF"/>
      </a:lt1>
      <a:dk2>
        <a:srgbClr val="265E87"/>
      </a:dk2>
      <a:lt2>
        <a:srgbClr val="FFFFFF"/>
      </a:lt2>
      <a:accent1>
        <a:srgbClr val="265E87"/>
      </a:accent1>
      <a:accent2>
        <a:srgbClr val="71CFEB"/>
      </a:accent2>
      <a:accent3>
        <a:srgbClr val="E87B14"/>
      </a:accent3>
      <a:accent4>
        <a:srgbClr val="2CB1C7"/>
      </a:accent4>
      <a:accent5>
        <a:srgbClr val="B2D235"/>
      </a:accent5>
      <a:accent6>
        <a:srgbClr val="00B48D"/>
      </a:accent6>
      <a:hlink>
        <a:srgbClr val="00B4EB"/>
      </a:hlink>
      <a:folHlink>
        <a:srgbClr val="FFC000"/>
      </a:folHlink>
    </a:clrScheme>
    <a:fontScheme name="cfaed calibr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5">
            <a:lumMod val="40000"/>
            <a:lumOff val="60000"/>
          </a:schemeClr>
        </a:solidFill>
        <a:ln>
          <a:noFill/>
        </a:ln>
      </a:spPr>
      <a:bodyPr rtlCol="0" anchor="ctr"/>
      <a:lstStyle>
        <a:defPPr algn="ctr">
          <a:defRPr dirty="0">
            <a:solidFill>
              <a:schemeClr val="tx1"/>
            </a:solidFill>
            <a:latin typeface="Tw Cen MT"/>
            <a:cs typeface="Tw Cen MT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600" dirty="0" smtClean="0">
            <a:latin typeface="Tw Cen MT"/>
            <a:cs typeface="Tw Cen MT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9104</TotalTime>
  <Words>1129</Words>
  <Application>Microsoft Macintosh PowerPoint</Application>
  <PresentationFormat>On-screen Show (16:9)</PresentationFormat>
  <Paragraphs>516</Paragraphs>
  <Slides>24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Cambria Math</vt:lpstr>
      <vt:lpstr>DIN-Bold</vt:lpstr>
      <vt:lpstr>Monaco</vt:lpstr>
      <vt:lpstr>Tw Cen MT</vt:lpstr>
      <vt:lpstr>Wingdings</vt:lpstr>
      <vt:lpstr>1_cfaed orange</vt:lpstr>
      <vt:lpstr>Ohua-Powered, Semi-Transparent UDF’s in the Noria Database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TU Dresden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Uta Schneider</dc:creator>
  <cp:lastModifiedBy>Justus Adam</cp:lastModifiedBy>
  <cp:revision>265</cp:revision>
  <dcterms:created xsi:type="dcterms:W3CDTF">2013-02-12T07:50:30Z</dcterms:created>
  <dcterms:modified xsi:type="dcterms:W3CDTF">2019-08-14T17:11:30Z</dcterms:modified>
</cp:coreProperties>
</file>