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7" r:id="rId5"/>
    <p:sldId id="286" r:id="rId6"/>
    <p:sldId id="287" r:id="rId7"/>
    <p:sldId id="288" r:id="rId8"/>
    <p:sldId id="289" r:id="rId9"/>
    <p:sldId id="290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5" r:id="rId19"/>
    <p:sldId id="306" r:id="rId20"/>
    <p:sldId id="307" r:id="rId21"/>
    <p:sldId id="310" r:id="rId22"/>
    <p:sldId id="308" r:id="rId23"/>
    <p:sldId id="258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æµè²æ ·å¼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83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8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 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486535" y="4092575"/>
            <a:ext cx="9218295" cy="2419350"/>
          </a:xfrm>
        </p:spPr>
        <p:txBody>
          <a:bodyPr/>
          <a:p>
            <a:r>
              <a:rPr lang="de-DE" altLang="en-US" sz="2400" b="1">
                <a:solidFill>
                  <a:schemeClr val="tx1"/>
                </a:solidFill>
                <a:latin typeface="Calibri" charset="0"/>
              </a:rPr>
              <a:t>Belegarbeit im Modul ELT04760 Digitale Signalverarbeitung</a:t>
            </a:r>
            <a:endParaRPr lang="de-DE" altLang="en-US" b="1">
              <a:solidFill>
                <a:schemeClr val="tx1"/>
              </a:solidFill>
              <a:latin typeface="Calibri" charset="0"/>
            </a:endParaRPr>
          </a:p>
          <a:p>
            <a:endParaRPr lang="de-DE" altLang="en-US" b="1">
              <a:solidFill>
                <a:schemeClr val="tx1"/>
              </a:solidFill>
              <a:latin typeface="Calibri" charset="0"/>
            </a:endParaRPr>
          </a:p>
          <a:p>
            <a:r>
              <a:rPr lang="de-DE" altLang="en-US" sz="1600" b="1">
                <a:solidFill>
                  <a:schemeClr val="tx1"/>
                </a:solidFill>
                <a:latin typeface="Calibri" charset="0"/>
              </a:rPr>
              <a:t>von Xiaolin Liu, Xinrui Zhao, Alexander Päßler und Justus Weinhold</a:t>
            </a:r>
            <a:endParaRPr lang="de-DE" altLang="en-US" sz="1600" b="1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15" y="806450"/>
            <a:ext cx="75819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34162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4.</a:t>
            </a:r>
            <a:r>
              <a:rPr lang="de-DE" altLang="en-US" sz="2800">
                <a:latin typeface="Calibri" charset="0"/>
                <a:sym typeface="+mn-ea"/>
              </a:rPr>
              <a:t>3. PCIe Switch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Ein Switch ist eine Logik, die intern eine virtuelle PCI-to-PCI Bridge aufbaut.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Wird vom System als eine oder mehrere PCI-to-PCI Bridges erkannt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reicht die Daten von einem Downstream Port zum Upstream Port oder umgedreht.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Daten werden nicht aufgeteilt oder verändert.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42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4" name="Picture Placeholder 4" descr="/home/dinera/Dokumente/Studium/Digitale Signalverarbeitung/switch.pngswitch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354455"/>
            <a:ext cx="5285105" cy="3794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5. PCIe OSI Layering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140325" cy="5040630"/>
          </a:xfrm>
        </p:spPr>
        <p:txBody>
          <a:bodyPr>
            <a:normAutofit/>
          </a:bodyPr>
          <a:p>
            <a:pPr indent="-285750" algn="l">
              <a:lnSpc>
                <a:spcPct val="100000"/>
              </a:lnSpc>
              <a:buClrTx/>
              <a:buSzTx/>
            </a:pPr>
            <a:r>
              <a:rPr lang="de-DE" altLang="en-US" sz="1800">
                <a:latin typeface="Calibri" charset="0"/>
                <a:sym typeface="+mn-ea"/>
              </a:rPr>
              <a:t>PCIe schließt die ersten 3 Schichten des OSI 7 Schichten Modells ein. Dise sind komplett in den PCIe Baugruppen implementiert und kommunizieren die Daten und Steuerinformationen mit den Baugruppen der darübliegenden Schichten.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42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5" name="Picture 4" descr="layer_transmission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596640"/>
            <a:ext cx="3564890" cy="2573655"/>
          </a:xfrm>
          <a:prstGeom prst="rect">
            <a:avLst/>
          </a:prstGeom>
        </p:spPr>
      </p:pic>
      <p:pic>
        <p:nvPicPr>
          <p:cNvPr id="6" name="Picture Placeholder 4" descr="/home/dinera/Dokumente/Studium/Digitale Signalverarbeitung/layer.pnglayer"/>
          <p:cNvPicPr>
            <a:picLocks noChangeAspect="true"/>
          </p:cNvPicPr>
          <p:nvPr/>
        </p:nvPicPr>
        <p:blipFill>
          <a:blip r:embed="rId3"/>
          <a:srcRect r="4356"/>
          <a:stretch>
            <a:fillRect/>
          </a:stretch>
        </p:blipFill>
        <p:spPr>
          <a:xfrm>
            <a:off x="6391910" y="1374775"/>
            <a:ext cx="5170170" cy="235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140325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6.1.1 Physical Layer Aufbau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Komplette elektronische Schaltung des Interfaces mit Baugruppen für: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Treiber, Buffer, parallel-seriell und seriell-paralell Konverter, PLL (phase locked loop), Leistungsanpassung und Link-Initialisierungs-/Überwachungs-Baugruppen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Aufgaben im Physical Layer: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Reset, Hot-Plug contol und Status der Links erkennen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Lane Synchroniation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Lane Powermanagement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(Multi-)Lane Datenübermittlung 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Kommunikation mit der Data Link Layer über ein spezifisches Datenformat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42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4" name="Picture Placeholder 4" descr="/home/dinera/Dokumente/Studium/Digitale Signalverarbeitung/layer_physical.pnglayer_physical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295718"/>
            <a:ext cx="5285105" cy="2300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true"/>
          <p:nvPr/>
        </p:nvSpPr>
        <p:spPr>
          <a:xfrm>
            <a:off x="6297295" y="3596640"/>
            <a:ext cx="585978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Kommunikation vom Data Link Layer: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(Multi-)Byte werden über den Link geschickt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Data-Transfer-Handshake-Mechanismus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angeforderter Power State</a:t>
            </a:r>
            <a:endParaRPr lang="de-DE" altLang="en-US" sz="1600">
              <a:latin typeface="Calibri" charset="0"/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TLP und DLLP Framing Informationen der Daten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erkannte Fehler im Physical Layer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aktueller Power State des Links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Informationen der aktuellen Verbindung</a:t>
            </a:r>
            <a:endParaRPr lang="de-DE" altLang="en-US" sz="1600">
              <a:latin typeface="Calibri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</a:t>
            </a:r>
            <a:r>
              <a:rPr lang="de-DE" altLang="zh-CN">
                <a:sym typeface="+mn-ea"/>
              </a:rPr>
              <a:t>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54455"/>
            <a:ext cx="560197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None/>
            </a:pPr>
            <a:r>
              <a:rPr lang="de-DE" altLang="zh-CN" sz="2800">
                <a:sym typeface="+mn-ea"/>
              </a:rPr>
              <a:t>6.1.2 Physical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>
                <a:latin typeface="Calibri" charset="0"/>
                <a:sym typeface="+mn-ea"/>
              </a:rPr>
              <a:t>Die Datenübertragung bei PCIe erfolgt seriell über die einzelnen Lanes.</a:t>
            </a:r>
            <a:endParaRPr lang="de-DE" altLang="en-US" sz="14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>
                <a:latin typeface="Calibri" charset="0"/>
                <a:sym typeface="+mn-ea"/>
              </a:rPr>
              <a:t>Lanes lassen sich flexibel je nach benötigter Bandbreite hinzufügen.</a:t>
            </a:r>
            <a:endParaRPr lang="de-DE" altLang="en-US" sz="14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>
                <a:latin typeface="Calibri" charset="0"/>
                <a:sym typeface="+mn-ea"/>
              </a:rPr>
              <a:t>Die Daten werden über ein differentielles </a:t>
            </a:r>
            <a:r>
              <a:rPr lang="de-DE" altLang="en-US" sz="1600">
                <a:latin typeface="Calibri" charset="0"/>
                <a:sym typeface="+mn-ea"/>
              </a:rPr>
              <a:t>Niederspannungssignal übertragen.</a:t>
            </a: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6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endParaRPr lang="de-DE" altLang="en-US" sz="1800">
              <a:latin typeface="Calibri" charset="0"/>
              <a:sym typeface="+mn-ea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4" name="Picture Placeholder 4" descr="/home/dinera/Dokumente/Studium/Digitale Signalverarbeitung/layer_physical.pnglayer_physical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295718"/>
            <a:ext cx="5285105" cy="230060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Tabelle 2"/>
          <p:cNvGraphicFramePr>
            <a:graphicFrameLocks noGrp="true"/>
          </p:cNvGraphicFramePr>
          <p:nvPr/>
        </p:nvGraphicFramePr>
        <p:xfrm>
          <a:off x="5548630" y="3738880"/>
          <a:ext cx="6591300" cy="2364105"/>
        </p:xfrm>
        <a:graphic>
          <a:graphicData uri="http://schemas.openxmlformats.org/drawingml/2006/table">
            <a:tbl>
              <a:tblPr firstRow="true" bandRow="true">
                <a:tableStyleId>{616DA210-FB5B-4158-B5E0-FEB733F419BA}</a:tableStyleId>
              </a:tblPr>
              <a:tblGrid>
                <a:gridCol w="1098550"/>
                <a:gridCol w="1098550"/>
                <a:gridCol w="1098550"/>
                <a:gridCol w="1098550"/>
                <a:gridCol w="1098550"/>
                <a:gridCol w="1098550"/>
              </a:tblGrid>
              <a:tr h="518160">
                <a:tc>
                  <a:txBody>
                    <a:bodyPr/>
                    <a:p>
                      <a:r>
                        <a:rPr lang="de-DE" sz="1400" dirty="0"/>
                        <a:t>PCIe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Symbolrate pro Lane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de-DE" sz="1400" dirty="0"/>
                        <a:t>PCIe x16</a:t>
                      </a:r>
                      <a:endParaRPr lang="de-DE" sz="1400" dirty="0"/>
                    </a:p>
                  </a:txBody>
                  <a:tcPr/>
                </a:tc>
              </a:tr>
              <a:tr h="307975">
                <a:tc>
                  <a:txBody>
                    <a:bodyPr/>
                    <a:p>
                      <a:pPr algn="l"/>
                      <a:r>
                        <a:rPr lang="de-DE" sz="1200"/>
                        <a:t>1.0/1.1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2,5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0,25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2,0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4,0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340">
                <a:tc>
                  <a:txBody>
                    <a:bodyPr/>
                    <a:p>
                      <a:pPr algn="l"/>
                      <a:r>
                        <a:rPr lang="de-DE" sz="1200"/>
                        <a:t>2.0/2.1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5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0,50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2,0 GByte/s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4,0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8,0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340">
                <a:tc>
                  <a:txBody>
                    <a:bodyPr/>
                    <a:p>
                      <a:pPr algn="l"/>
                      <a:r>
                        <a:rPr lang="de-DE" sz="1200"/>
                        <a:t>3.0/3.1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8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0,97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3,9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7,8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15,5 GByte/s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</a:tr>
              <a:tr h="307975">
                <a:tc>
                  <a:txBody>
                    <a:bodyPr/>
                    <a:p>
                      <a:pPr algn="l"/>
                      <a:r>
                        <a:rPr lang="de-DE" sz="1200"/>
                        <a:t>4.0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16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1,90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7,8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15,5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31,5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975">
                <a:tc>
                  <a:txBody>
                    <a:bodyPr/>
                    <a:p>
                      <a:pPr algn="l"/>
                      <a:r>
                        <a:rPr lang="de-DE" sz="1200"/>
                        <a:t>5.0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32 GT/s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3,90 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15,5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31,5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63,0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</a:tr>
              <a:tr h="307340">
                <a:tc>
                  <a:txBody>
                    <a:bodyPr/>
                    <a:p>
                      <a:pPr algn="l"/>
                      <a:r>
                        <a:rPr lang="de-DE" sz="1200" dirty="0"/>
                        <a:t>6.0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64 GT/s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7,50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30,1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/>
                        <a:t>60,2 GByte/s</a:t>
                      </a:r>
                      <a:endParaRPr lang="de-DE" sz="1200"/>
                    </a:p>
                  </a:txBody>
                  <a:tcPr marL="47625" marR="47625" marT="47625" marB="47625"/>
                </a:tc>
                <a:tc>
                  <a:txBody>
                    <a:bodyPr/>
                    <a:p>
                      <a:pPr algn="r"/>
                      <a:r>
                        <a:rPr lang="de-DE" sz="1200" dirty="0"/>
                        <a:t>120,4 GByte/s</a:t>
                      </a:r>
                      <a:endParaRPr lang="de-DE" sz="1200" dirty="0"/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pic>
        <p:nvPicPr>
          <p:cNvPr id="6" name="Grafik 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609600" y="3340100"/>
            <a:ext cx="4307205" cy="98298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694690" y="4430395"/>
            <a:ext cx="46996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00" b="1" dirty="0">
                <a:latin typeface="Calibri" charset="0"/>
                <a:sym typeface="+mn-ea"/>
              </a:rPr>
              <a:t>8B/10B – Kodierung (PCIe 1.0 – PCIe 2.1)</a:t>
            </a:r>
            <a:endParaRPr lang="de-DE" altLang="en-US" sz="1400" b="1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8 Bit Nutzdaten werden in 10 Bit-Datenblöcke kodiert.</a:t>
            </a:r>
            <a:endParaRPr lang="de-DE" altLang="en-US" sz="14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Gründe: </a:t>
            </a:r>
            <a:endParaRPr lang="de-DE" altLang="en-US" sz="1600" dirty="0">
              <a:latin typeface="Calibri" charset="0"/>
            </a:endParaRPr>
          </a:p>
          <a:p>
            <a:pPr marL="514350" lvl="1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Vermeidung von Gleichspannung im Signal</a:t>
            </a:r>
            <a:endParaRPr lang="de-DE" altLang="en-US" sz="1400" dirty="0">
              <a:latin typeface="Calibri" charset="0"/>
            </a:endParaRPr>
          </a:p>
          <a:p>
            <a:pPr marL="514350" lvl="1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Implementierung von Taktinformationen im Datenblock</a:t>
            </a:r>
            <a:endParaRPr lang="de-DE" altLang="en-US" sz="16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Nachteil:</a:t>
            </a:r>
            <a:endParaRPr lang="de-DE" altLang="en-US" sz="1600" dirty="0">
              <a:latin typeface="Calibri" charset="0"/>
            </a:endParaRPr>
          </a:p>
          <a:p>
            <a:pPr marL="514350" lvl="1" indent="-171450">
              <a:buFont typeface="Arial" panose="02080604020202020204" pitchFamily="34" charset="0"/>
              <a:buChar char="•"/>
            </a:pPr>
            <a:r>
              <a:rPr lang="de-DE" altLang="en-US" sz="1400" dirty="0">
                <a:latin typeface="Calibri" charset="0"/>
                <a:sym typeface="+mn-ea"/>
              </a:rPr>
              <a:t>20% Verlust an Übertragungsbandbreite</a:t>
            </a:r>
            <a:endParaRPr lang="de-DE" altLang="en-US" sz="1400" dirty="0">
              <a:latin typeface="Calibri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</a:t>
            </a:r>
            <a:r>
              <a:rPr lang="de-DE" altLang="zh-CN">
                <a:sym typeface="+mn-ea"/>
              </a:rPr>
              <a:t>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25575"/>
            <a:ext cx="5172075" cy="5040630"/>
          </a:xfrm>
        </p:spPr>
        <p:txBody>
          <a:bodyPr>
            <a:normAutofit lnSpcReduction="20000"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6.2.1 Data Link Layer Aufbau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Großteil des Link-Management wird in dieser Schicht vorgenommen. </a:t>
            </a:r>
            <a:endParaRPr lang="de-DE" altLang="en-US" sz="18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Error Management: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Datenintegritätsprüfung der Pakete und ggf. Korrektur. 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Bei Fehlern eine erneute Übermittlung anfordern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Übermittlung von TLPs (Transmission Layer Packages)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Datentransfer zwischen Physical Layer und Transmission Layer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Anhängen von Prüfbits und deren Kontrolle</a:t>
            </a:r>
            <a:endParaRPr lang="de-DE" altLang="en-US" sz="1575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Vergabe von Sequenznummern und deren Kontrolle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>
                <a:latin typeface="Calibri" charset="0"/>
                <a:sym typeface="+mn-ea"/>
              </a:rPr>
              <a:t>Verarbeiten von DLLs (Data Link Layer Packages)</a:t>
            </a:r>
            <a:endParaRPr lang="de-DE" altLang="en-US" sz="18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>
                <a:latin typeface="Calibri" charset="0"/>
                <a:sym typeface="+mn-ea"/>
              </a:rPr>
              <a:t>Pakete für das Link Management (z.B. Hot-Swap, Custom Payload Size)</a:t>
            </a:r>
            <a:endParaRPr lang="de-DE" altLang="en-US" sz="142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5" name="Picture Placeholder 4" descr="/home/dinera/Dokumente/Studium/Digitale Signalverarbeitung/layer_datalink.pnglayer_datalink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28715" y="1108075"/>
            <a:ext cx="5616575" cy="2445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true"/>
          <p:nvPr/>
        </p:nvSpPr>
        <p:spPr>
          <a:xfrm>
            <a:off x="6262370" y="3552825"/>
            <a:ext cx="589597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  <a:sym typeface="+mn-ea"/>
              </a:rPr>
              <a:t>Kommunikation mit Physical Layer:</a:t>
            </a:r>
            <a:endParaRPr lang="de-DE" altLang="en-US">
              <a:latin typeface="Calibri" charset="0"/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(Multi-)Byte werden über den Link gesendet Lokaler TLP Handshake-Mechanismus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TLP und DLLP Grenzwertermittlung der empfangenen Bytes</a:t>
            </a:r>
            <a:endParaRPr lang="de-DE" altLang="en-US" sz="1600">
              <a:latin typeface="Calibri" charset="0"/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  <a:sym typeface="+mn-ea"/>
              </a:rPr>
              <a:t>angeforderter Power State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Kommunikation mit </a:t>
            </a:r>
            <a:r>
              <a:rPr lang="de-DE" altLang="en-US">
                <a:latin typeface="Calibri" charset="0"/>
                <a:sym typeface="+mn-ea"/>
              </a:rPr>
              <a:t>Transaction </a:t>
            </a:r>
            <a:r>
              <a:rPr lang="de-DE" altLang="en-US">
                <a:latin typeface="Calibri" charset="0"/>
              </a:rPr>
              <a:t>Layer: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(Multi-)Byte werden vom Link empfangen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TLP Framing Informationen für die empfanen Byte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der aktuelle Power State des Links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Link Status Informationen</a:t>
            </a:r>
            <a:endParaRPr lang="de-DE" altLang="en-US" sz="1600">
              <a:latin typeface="Calibri" charset="0"/>
            </a:endParaRPr>
          </a:p>
          <a:p>
            <a:pPr lvl="0" indent="0">
              <a:buFont typeface="Arial" panose="02080604020202020204" pitchFamily="34" charset="0"/>
              <a:buNone/>
            </a:pPr>
            <a:endParaRPr lang="de-DE" altLang="en-US">
              <a:latin typeface="Calibri" charset="0"/>
              <a:sym typeface="+mn-ea"/>
            </a:endParaRPr>
          </a:p>
          <a:p>
            <a:pPr lvl="0" indent="0">
              <a:buFont typeface="Arial" panose="02080604020202020204" pitchFamily="34" charset="0"/>
              <a:buNone/>
            </a:pPr>
            <a:endParaRPr lang="de-DE" altLang="en-US">
              <a:latin typeface="Calibri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74775"/>
            <a:ext cx="5172075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6.3.1 Transaction Layer Aufbau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Hautaufgabe ist das Transaction Management:</a:t>
            </a:r>
            <a:endParaRPr lang="de-DE" altLang="en-US" sz="1800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Read- und Write-Operationen</a:t>
            </a:r>
            <a:endParaRPr lang="de-DE" altLang="en-US" sz="1575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Event Management (z.B. Interrupts, Power Changes)</a:t>
            </a:r>
            <a:endParaRPr lang="de-DE" altLang="en-US" sz="1575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Steuerung des gewichteten Fluss der TLP</a:t>
            </a:r>
            <a:endParaRPr lang="de-DE" altLang="en-US" sz="1800">
              <a:latin typeface="Calibri" charset="0"/>
              <a:sym typeface="+mn-ea"/>
            </a:endParaRPr>
          </a:p>
          <a:p>
            <a:pPr lvl="0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800">
                <a:latin typeface="Calibri" charset="0"/>
                <a:sym typeface="+mn-ea"/>
              </a:rPr>
              <a:t>Es werden 4 Addressbereiche unterstützt:</a:t>
            </a:r>
            <a:endParaRPr lang="de-DE" altLang="en-US" sz="1800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PCI-Adressbereiche (Memory, I/O und Configuration)</a:t>
            </a:r>
            <a:endParaRPr lang="de-DE" altLang="en-US" sz="1575">
              <a:latin typeface="Calibri" charset="0"/>
              <a:sym typeface="+mn-ea"/>
            </a:endParaRPr>
          </a:p>
          <a:p>
            <a:pPr lvl="1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575">
                <a:latin typeface="Calibri" charset="0"/>
                <a:sym typeface="+mn-ea"/>
              </a:rPr>
              <a:t>Message-Bereich (</a:t>
            </a:r>
            <a:r>
              <a:rPr lang="de-DE" altLang="en-US" sz="1575">
                <a:latin typeface="Calibri" charset="0"/>
                <a:sym typeface="+mn-ea"/>
              </a:rPr>
              <a:t>Wird für das Event Management benötigt</a:t>
            </a:r>
            <a:r>
              <a:rPr lang="de-DE" altLang="en-US" sz="1575">
                <a:latin typeface="Calibri" charset="0"/>
                <a:sym typeface="+mn-ea"/>
              </a:rPr>
              <a:t>)</a:t>
            </a:r>
            <a:endParaRPr lang="de-DE" altLang="en-US" sz="1575">
              <a:latin typeface="Calibri" charset="0"/>
              <a:sym typeface="+mn-ea"/>
            </a:endParaRPr>
          </a:p>
          <a:p>
            <a:pPr lvl="0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2055">
                <a:latin typeface="Calibri" charset="0"/>
                <a:sym typeface="+mn-ea"/>
              </a:rPr>
              <a:t>für die Transaction Layer erscheint die Kommunikation wie ein „virtuelles Kabel“, dass 2 PCI-Geräte verbindet.</a:t>
            </a:r>
            <a:endParaRPr lang="de-DE" altLang="en-US" sz="2055">
              <a:latin typeface="Calibri" charset="0"/>
              <a:sym typeface="+mn-ea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6359525" y="3970020"/>
            <a:ext cx="491236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Kommunikation mit Data Link Layer: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(Multi-)Byte werden über den Link geschickt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Lokaler TLP Handshake-Mechanismus</a:t>
            </a: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</a:rPr>
              <a:t>TLP Grenzwertermittlung</a:t>
            </a:r>
            <a:endParaRPr lang="de-DE" altLang="en-US" sz="1600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angeforderte Power State</a:t>
            </a:r>
            <a:endParaRPr lang="de-DE" altLang="en-US" sz="1600">
              <a:latin typeface="Calibri" charset="0"/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 sz="1600">
                <a:latin typeface="Calibri" charset="0"/>
                <a:sym typeface="+mn-ea"/>
              </a:rPr>
              <a:t>Link Status Informationen</a:t>
            </a:r>
            <a:endParaRPr lang="de-DE" altLang="en-US" sz="1600">
              <a:latin typeface="Calibri" charset="0"/>
              <a:sym typeface="+mn-ea"/>
            </a:endParaRPr>
          </a:p>
          <a:p>
            <a:pPr lvl="0" indent="0">
              <a:buFont typeface="Arial" panose="02080604020202020204" pitchFamily="34" charset="0"/>
              <a:buNone/>
            </a:pPr>
            <a:endParaRPr lang="de-DE" altLang="en-US" sz="160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de-DE" altLang="en-US" sz="1600">
              <a:latin typeface="Calibri" charset="0"/>
            </a:endParaRPr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64615"/>
            <a:ext cx="544703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6.3.2 Transaction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Transaction Layer Package (TLP) Header</a:t>
            </a:r>
            <a:endParaRPr lang="de-DE" altLang="en-US" sz="18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800" dirty="0">
                <a:latin typeface="Calibri" charset="0"/>
                <a:sym typeface="+mn-ea"/>
              </a:rPr>
              <a:t>Common Header</a:t>
            </a:r>
            <a:endParaRPr lang="de-DE" altLang="en-US" sz="1800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 err="1">
                <a:latin typeface="Calibri" charset="0"/>
                <a:sym typeface="+mn-ea"/>
              </a:rPr>
              <a:t>Fmt</a:t>
            </a:r>
            <a:r>
              <a:rPr lang="de-DE" altLang="en-US" sz="1575" dirty="0">
                <a:latin typeface="Calibri" charset="0"/>
                <a:sym typeface="+mn-ea"/>
              </a:rPr>
              <a:t> (2 Bit) 	– Format des TLP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Type (5 Bit) 	– Typ des TLP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TC (3 Bit)	– Traffic Class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TD (1 Bit) 	– </a:t>
            </a:r>
            <a:r>
              <a:rPr lang="de-DE" altLang="en-US" sz="1575" dirty="0" err="1">
                <a:latin typeface="Calibri" charset="0"/>
                <a:sym typeface="+mn-ea"/>
              </a:rPr>
              <a:t>Setzbit</a:t>
            </a:r>
            <a:r>
              <a:rPr lang="de-DE" altLang="en-US" sz="1575" dirty="0">
                <a:latin typeface="Calibri" charset="0"/>
                <a:sym typeface="+mn-ea"/>
              </a:rPr>
              <a:t> für Digest – Feld am Ende des TLP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EP (1 Bit) 	– </a:t>
            </a:r>
            <a:r>
              <a:rPr lang="de-DE" altLang="en-US" sz="1575" dirty="0" err="1">
                <a:latin typeface="Calibri" charset="0"/>
                <a:sym typeface="+mn-ea"/>
              </a:rPr>
              <a:t>Poisoned</a:t>
            </a:r>
            <a:r>
              <a:rPr lang="de-DE" altLang="en-US" sz="1575" dirty="0">
                <a:latin typeface="Calibri" charset="0"/>
                <a:sym typeface="+mn-ea"/>
              </a:rPr>
              <a:t> TLP (für Vorwärtsfehlerkorrektur)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 err="1">
                <a:latin typeface="Calibri" charset="0"/>
                <a:sym typeface="+mn-ea"/>
              </a:rPr>
              <a:t>Attr</a:t>
            </a:r>
            <a:r>
              <a:rPr lang="de-DE" altLang="en-US" sz="1575" dirty="0">
                <a:latin typeface="Calibri" charset="0"/>
                <a:sym typeface="+mn-ea"/>
              </a:rPr>
              <a:t> (2 Bit)	– Verändern des Umgangs mit Transaktionen</a:t>
            </a:r>
            <a:endParaRPr lang="de-DE" altLang="en-US" sz="1575" dirty="0">
              <a:latin typeface="Calibri" charset="0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AT (2 Bit) 	– Adress-Typ (für Memory-</a:t>
            </a:r>
            <a:r>
              <a:rPr lang="de-DE" altLang="en-US" sz="1575" dirty="0" err="1">
                <a:latin typeface="Calibri" charset="0"/>
                <a:sym typeface="+mn-ea"/>
              </a:rPr>
              <a:t>Requests</a:t>
            </a:r>
            <a:r>
              <a:rPr lang="de-DE" altLang="en-US" sz="1575" dirty="0">
                <a:latin typeface="Calibri" charset="0"/>
                <a:sym typeface="+mn-ea"/>
              </a:rPr>
              <a:t>)</a:t>
            </a:r>
            <a:endParaRPr lang="de-DE" altLang="en-US" sz="1795">
              <a:latin typeface="Calibri" charset="0"/>
              <a:sym typeface="+mn-ea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uppieren 6"/>
          <p:cNvGrpSpPr/>
          <p:nvPr/>
        </p:nvGrpSpPr>
        <p:grpSpPr>
          <a:xfrm>
            <a:off x="6264910" y="3691255"/>
            <a:ext cx="5431790" cy="2480945"/>
            <a:chOff x="5944870" y="3126740"/>
            <a:chExt cx="6076950" cy="2867025"/>
          </a:xfrm>
        </p:grpSpPr>
        <p:pic>
          <p:nvPicPr>
            <p:cNvPr id="6" name="Grafik 2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9" name="Rechteck 3"/>
            <p:cNvSpPr/>
            <p:nvPr/>
          </p:nvSpPr>
          <p:spPr>
            <a:xfrm>
              <a:off x="6763109" y="3769743"/>
              <a:ext cx="4994695" cy="5089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  <p:pic>
        <p:nvPicPr>
          <p:cNvPr id="10" name="Grafik 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50" y="5324475"/>
            <a:ext cx="4596130" cy="1150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64615"/>
            <a:ext cx="544703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6.3.2 Transaction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Transaction Layer Package (TLP) Header</a:t>
            </a:r>
            <a:endParaRPr lang="de-DE" altLang="en-US" sz="2000" dirty="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</a:pPr>
            <a:r>
              <a:rPr lang="de-DE" altLang="en-US" sz="1800" dirty="0" err="1">
                <a:latin typeface="Calibri" charset="0"/>
                <a:sym typeface="+mn-ea"/>
              </a:rPr>
              <a:t>Adress</a:t>
            </a:r>
            <a:r>
              <a:rPr lang="de-DE" altLang="en-US" sz="1800" dirty="0">
                <a:latin typeface="Calibri" charset="0"/>
                <a:sym typeface="+mn-ea"/>
              </a:rPr>
              <a:t> Routing</a:t>
            </a:r>
            <a:endParaRPr lang="de-DE" altLang="en-US" sz="1800" dirty="0">
              <a:latin typeface="Calibri" charset="0"/>
            </a:endParaRPr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Wird verwendet bei Memory- und I/O-Transactions</a:t>
            </a:r>
            <a:endParaRPr lang="de-DE" altLang="en-US" sz="1575" dirty="0">
              <a:latin typeface="Calibri" charset="0"/>
            </a:endParaRPr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Zum Umschalten zwischen 32-Bit und 64-Bit-Adressen dient das </a:t>
            </a:r>
            <a:r>
              <a:rPr lang="de-DE" altLang="en-US" sz="1575" dirty="0" err="1">
                <a:latin typeface="Calibri" charset="0"/>
                <a:sym typeface="+mn-ea"/>
              </a:rPr>
              <a:t>Fmt</a:t>
            </a:r>
            <a:r>
              <a:rPr lang="de-DE" altLang="en-US" sz="1575" dirty="0">
                <a:latin typeface="Calibri" charset="0"/>
                <a:sym typeface="+mn-ea"/>
              </a:rPr>
              <a:t>-Feld im Common Header.</a:t>
            </a:r>
            <a:endParaRPr lang="de-DE" altLang="en-US" sz="1575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</a:pPr>
            <a:endParaRPr lang="de-DE" altLang="en-US" sz="18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endParaRPr lang="de-DE" altLang="en-US" sz="1795">
              <a:latin typeface="Calibri" charset="0"/>
              <a:sym typeface="+mn-ea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uppieren 6"/>
          <p:cNvGrpSpPr/>
          <p:nvPr/>
        </p:nvGrpSpPr>
        <p:grpSpPr>
          <a:xfrm>
            <a:off x="6264910" y="3691255"/>
            <a:ext cx="5431790" cy="2480945"/>
            <a:chOff x="5944870" y="3126740"/>
            <a:chExt cx="6076950" cy="2867025"/>
          </a:xfrm>
        </p:grpSpPr>
        <p:pic>
          <p:nvPicPr>
            <p:cNvPr id="6" name="Grafik 2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9" name="Rechteck 3"/>
            <p:cNvSpPr/>
            <p:nvPr/>
          </p:nvSpPr>
          <p:spPr>
            <a:xfrm>
              <a:off x="6763109" y="3769743"/>
              <a:ext cx="4994695" cy="5089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  <p:pic>
        <p:nvPicPr>
          <p:cNvPr id="11" name="Grafik 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869815"/>
            <a:ext cx="3771265" cy="1463040"/>
          </a:xfrm>
          <a:prstGeom prst="rect">
            <a:avLst/>
          </a:prstGeom>
        </p:spPr>
      </p:pic>
      <p:pic>
        <p:nvPicPr>
          <p:cNvPr id="4" name="Grafik 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845" y="3310890"/>
            <a:ext cx="3780155" cy="1558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64615"/>
            <a:ext cx="544703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6.3.2 Transaction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Transaction Layer Package (TLP) Header</a:t>
            </a:r>
            <a:endParaRPr lang="de-DE" altLang="en-US" sz="2000" dirty="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</a:pPr>
            <a:r>
              <a:rPr lang="de-DE" altLang="en-US" sz="1800" dirty="0">
                <a:latin typeface="Calibri" charset="0"/>
                <a:sym typeface="+mn-ea"/>
              </a:rPr>
              <a:t>ID Routing</a:t>
            </a:r>
            <a:endParaRPr lang="de-DE" altLang="en-US" sz="1800" dirty="0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 sz="1575" dirty="0">
                <a:latin typeface="Calibri" charset="0"/>
                <a:sym typeface="+mn-ea"/>
              </a:rPr>
              <a:t>Wird verwendet für Konfigurationsanfragen</a:t>
            </a:r>
            <a:endParaRPr lang="de-DE" altLang="en-US" sz="1575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</a:pPr>
            <a:endParaRPr lang="de-DE" altLang="en-US" sz="18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endParaRPr lang="de-DE" altLang="en-US" sz="1795">
              <a:latin typeface="Calibri" charset="0"/>
              <a:sym typeface="+mn-ea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uppieren 6"/>
          <p:cNvGrpSpPr/>
          <p:nvPr/>
        </p:nvGrpSpPr>
        <p:grpSpPr>
          <a:xfrm>
            <a:off x="6264910" y="3691255"/>
            <a:ext cx="5431790" cy="2480945"/>
            <a:chOff x="5944870" y="3126740"/>
            <a:chExt cx="6076950" cy="2867025"/>
          </a:xfrm>
        </p:grpSpPr>
        <p:pic>
          <p:nvPicPr>
            <p:cNvPr id="6" name="Grafik 2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9" name="Rechteck 3"/>
            <p:cNvSpPr/>
            <p:nvPr/>
          </p:nvSpPr>
          <p:spPr>
            <a:xfrm>
              <a:off x="6763109" y="3769743"/>
              <a:ext cx="4994695" cy="5089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  <p:pic>
        <p:nvPicPr>
          <p:cNvPr id="10" name="Grafik 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978990"/>
            <a:ext cx="4223918" cy="1581262"/>
          </a:xfrm>
          <a:prstGeom prst="rect">
            <a:avLst/>
          </a:prstGeom>
        </p:spPr>
      </p:pic>
      <p:pic>
        <p:nvPicPr>
          <p:cNvPr id="14" name="Grafik 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8" y="4729799"/>
            <a:ext cx="4223918" cy="14549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6. PCIe Protokoll</a:t>
            </a:r>
            <a:endParaRPr lang="de-DE" altLang="zh-CN">
              <a:sym typeface="+mn-ea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364615"/>
            <a:ext cx="5655310" cy="504063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6.3.2 Transaction Layer Protokoll</a:t>
            </a:r>
            <a:endParaRPr lang="de-DE" altLang="en-US" sz="2800">
              <a:solidFill>
                <a:schemeClr val="tx1"/>
              </a:solidFill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Transaction Layer Package (TLP) Digest</a:t>
            </a:r>
            <a:endParaRPr lang="de-DE" altLang="en-US" sz="20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2000" dirty="0">
                <a:latin typeface="Calibri" charset="0"/>
                <a:sym typeface="+mn-ea"/>
              </a:rPr>
              <a:t>Wenn das TLP Digest-Feld verwendet wird, ist das TD-Bit im Header auf 1 gesetzt.</a:t>
            </a:r>
            <a:endParaRPr lang="de-DE" altLang="en-US" sz="2000" dirty="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endParaRPr lang="de-DE" altLang="en-US" sz="2000" dirty="0">
              <a:latin typeface="Calibri" charset="0"/>
            </a:endParaRPr>
          </a:p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en-US" sz="2000" dirty="0">
                <a:latin typeface="Calibri" charset="0"/>
                <a:sym typeface="+mn-ea"/>
              </a:rPr>
              <a:t>ECRC</a:t>
            </a:r>
            <a:endParaRPr lang="de-DE" altLang="en-US" sz="20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2000" dirty="0">
                <a:latin typeface="Calibri" charset="0"/>
                <a:sym typeface="+mn-ea"/>
              </a:rPr>
              <a:t>Zusätzliche 32-Bit CRC neben LCRC im Data Link Layer für Datenübertragung mit hoher Wichtigkeit</a:t>
            </a:r>
            <a:endParaRPr lang="de-DE" altLang="en-US" sz="2000" dirty="0">
              <a:latin typeface="Calibri" charset="0"/>
            </a:endParaRPr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de-DE" altLang="en-US" sz="2000" dirty="0">
                <a:latin typeface="Calibri" charset="0"/>
                <a:sym typeface="+mn-ea"/>
              </a:rPr>
              <a:t>In die Berechnung der ECRC werden alle nichtvariablen Felder des Headers und des Data </a:t>
            </a:r>
            <a:r>
              <a:rPr lang="de-DE" altLang="en-US" sz="2000" dirty="0" err="1">
                <a:latin typeface="Calibri" charset="0"/>
                <a:sym typeface="+mn-ea"/>
              </a:rPr>
              <a:t>Payloads</a:t>
            </a:r>
            <a:r>
              <a:rPr lang="de-DE" altLang="en-US" sz="2000" dirty="0">
                <a:latin typeface="Calibri" charset="0"/>
                <a:sym typeface="+mn-ea"/>
              </a:rPr>
              <a:t> einbezogen.</a:t>
            </a:r>
            <a:endParaRPr lang="de-DE" altLang="en-US" sz="1795">
              <a:latin typeface="Calibri" charset="0"/>
              <a:sym typeface="+mn-ea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7" name="Picture Placeholder 4" descr="/home/dinera/Dokumente/Studium/Digitale Signalverarbeitung/layer_tranaction.pnglayer_tranaction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64910" y="1417955"/>
            <a:ext cx="5222240" cy="2273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Gruppieren 6"/>
          <p:cNvGrpSpPr/>
          <p:nvPr/>
        </p:nvGrpSpPr>
        <p:grpSpPr>
          <a:xfrm>
            <a:off x="6264910" y="3691255"/>
            <a:ext cx="5431790" cy="2480945"/>
            <a:chOff x="5944870" y="3126740"/>
            <a:chExt cx="6076950" cy="2867025"/>
          </a:xfrm>
        </p:grpSpPr>
        <p:pic>
          <p:nvPicPr>
            <p:cNvPr id="6" name="Grafik 2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9" name="Rechteck 3"/>
            <p:cNvSpPr/>
            <p:nvPr/>
          </p:nvSpPr>
          <p:spPr>
            <a:xfrm>
              <a:off x="6763109" y="3769743"/>
              <a:ext cx="4994695" cy="50895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en-US">
                <a:solidFill>
                  <a:schemeClr val="tx2"/>
                </a:solidFill>
              </a:rPr>
              <a:t>1. General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376672" cy="4525963"/>
          </a:xfrm>
        </p:spPr>
        <p:txBody>
          <a:bodyPr>
            <a:normAutofit fontScale="60000"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„Peripheral Component Interconnect Express“, kurz „PCIe“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Bussystem zwischen Pereferiegeräten und einer CPU</a:t>
            </a:r>
            <a:endParaRPr lang="de-DE" altLang="en-US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Mögliche Pereferie: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Grfikkarten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Soundkarten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M2 SSDs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SATA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Thunderbold</a:t>
            </a:r>
            <a:endParaRPr lang="de-DE" altLang="en-US">
              <a:latin typeface="Calibri" charset="0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etc. 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Aktueller Version 5.0 (2018)</a:t>
            </a:r>
            <a:endParaRPr lang="de-DE" altLang="en-US">
              <a:latin typeface="Calibri" charset="0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de-DE" altLang="en-US">
                <a:latin typeface="Calibri" charset="0"/>
              </a:rPr>
              <a:t>nachste Version 6.0 (2021)</a:t>
            </a:r>
            <a:endParaRPr lang="de-DE" altLang="en-US">
              <a:latin typeface="Calibri" charset="0"/>
            </a:endParaRPr>
          </a:p>
        </p:txBody>
      </p:sp>
      <p:pic>
        <p:nvPicPr>
          <p:cNvPr id="10" name="Content Placeholder 9" descr="https://www.techpowerup.com/gpu-specs/radeon-rx-6900-xt.c3481" title="&#10;AMD Radeon RX 6900 XT&#10;"/>
          <p:cNvPicPr>
            <a:picLocks noChangeAspect="true"/>
          </p:cNvPicPr>
          <p:nvPr>
            <p:ph sz="half" idx="2"/>
          </p:nvPr>
        </p:nvPicPr>
        <p:blipFill>
          <a:blip r:embed="rId2"/>
          <a:srcRect l="17496" t="632" r="42627" b="10030"/>
          <a:stretch>
            <a:fillRect/>
          </a:stretch>
        </p:blipFill>
        <p:spPr>
          <a:xfrm rot="5400000">
            <a:off x="7417435" y="977265"/>
            <a:ext cx="4375150" cy="4295775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7656195" y="5445125"/>
            <a:ext cx="3898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AMD Radeon RX 6900 XT</a:t>
            </a:r>
            <a:r>
              <a:rPr lang="de-DE" altLang="en-US" sz="1200">
                <a:latin typeface="Calibri" charset="0"/>
              </a:rPr>
              <a:t> mit PICe x16 Anschluss</a:t>
            </a:r>
            <a:endParaRPr lang="en-US" sz="1200"/>
          </a:p>
          <a:p>
            <a:r>
              <a:rPr lang="de-DE" altLang="en-US" sz="1200">
                <a:latin typeface="Calibri" charset="0"/>
              </a:rPr>
              <a:t>Quelle: </a:t>
            </a:r>
            <a:r>
              <a:rPr lang="en-US" sz="1200"/>
              <a:t>https://www.techpowerup.com/gpu-specs/radeon-rx-6900-xt.c3481</a:t>
            </a:r>
            <a:endParaRPr lang="en-US" sz="1200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105" y="457200"/>
            <a:ext cx="5294630" cy="897255"/>
          </a:xfrm>
        </p:spPr>
        <p:txBody>
          <a:bodyPr/>
          <a:lstStyle/>
          <a:p>
            <a:pPr marL="0" indent="0" algn="l"/>
            <a:r>
              <a:rPr lang="de-DE" altLang="en-US" dirty="0">
                <a:solidFill>
                  <a:schemeClr val="tx1"/>
                </a:solidFill>
                <a:latin typeface="Calibri" charset="0"/>
              </a:rPr>
              <a:t>PCIe Protocol</a:t>
            </a:r>
            <a:br>
              <a:rPr lang="de-DE" altLang="en-US" dirty="0">
                <a:solidFill>
                  <a:schemeClr val="tx1"/>
                </a:solidFill>
                <a:latin typeface="Calibri" charset="0"/>
              </a:rPr>
            </a:br>
            <a:r>
              <a:rPr lang="de-DE" altLang="en-US" dirty="0">
                <a:solidFill>
                  <a:schemeClr val="tx1"/>
                </a:solidFill>
                <a:latin typeface="Calibri" charset="0"/>
              </a:rPr>
              <a:t>3. Transaction Layer</a:t>
            </a:r>
            <a:endParaRPr lang="de-DE" altLang="en-US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8" name="Text Placeholder 7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2757932"/>
          </a:xfrm>
        </p:spPr>
        <p:txBody>
          <a:bodyPr>
            <a:normAutofit/>
          </a:bodyPr>
          <a:lstStyle/>
          <a:p>
            <a:r>
              <a:rPr lang="de-DE" altLang="en-US" sz="1400" dirty="0">
                <a:latin typeface="Calibri" charset="0"/>
              </a:rPr>
              <a:t>Transaction Layer Package (TLP) Header</a:t>
            </a:r>
            <a:endParaRPr lang="de-DE" altLang="en-US" sz="1400" dirty="0">
              <a:latin typeface="Calibri" charset="0"/>
            </a:endParaRPr>
          </a:p>
          <a:p>
            <a:r>
              <a:rPr lang="de-DE" altLang="en-US" dirty="0">
                <a:latin typeface="Calibri" charset="0"/>
              </a:rPr>
              <a:t>ID Routing</a:t>
            </a:r>
            <a:endParaRPr lang="de-DE" altLang="en-US" dirty="0">
              <a:latin typeface="Calibri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de-DE" altLang="en-US" dirty="0">
                <a:latin typeface="Calibri" charset="0"/>
              </a:rPr>
              <a:t>Wird verwendet für Konfigurationsanfragen</a:t>
            </a:r>
            <a:endParaRPr lang="de-DE" altLang="en-US" dirty="0">
              <a:latin typeface="Calibri" charset="0"/>
            </a:endParaRPr>
          </a:p>
        </p:txBody>
      </p:sp>
      <p:pic>
        <p:nvPicPr>
          <p:cNvPr id="5" name="Picture Placeholder 4" descr="/home/dinera/Dokumente/Studium/Digitale Signalverarbeitung/layer_tranaction.pnglayer_tranaction"/>
          <p:cNvPicPr>
            <a:picLocks noGrp="true" noChangeAspect="true"/>
          </p:cNvPicPr>
          <p:nvPr>
            <p:ph type="pic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94195" y="864235"/>
            <a:ext cx="5127625" cy="22320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978990"/>
            <a:ext cx="4223918" cy="158126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729799"/>
            <a:ext cx="4223918" cy="1454988"/>
          </a:xfrm>
          <a:prstGeom prst="rect">
            <a:avLst/>
          </a:prstGeom>
        </p:spPr>
      </p:pic>
      <p:grpSp>
        <p:nvGrpSpPr>
          <p:cNvPr id="6" name="Gruppieren 6"/>
          <p:cNvGrpSpPr/>
          <p:nvPr/>
        </p:nvGrpSpPr>
        <p:grpSpPr>
          <a:xfrm>
            <a:off x="5944870" y="3317875"/>
            <a:ext cx="6076950" cy="2867025"/>
            <a:chOff x="5944870" y="3126740"/>
            <a:chExt cx="6076950" cy="2867025"/>
          </a:xfrm>
        </p:grpSpPr>
        <p:pic>
          <p:nvPicPr>
            <p:cNvPr id="11" name="Grafik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870" y="3126740"/>
              <a:ext cx="6076950" cy="2867025"/>
            </a:xfrm>
            <a:prstGeom prst="rect">
              <a:avLst/>
            </a:prstGeom>
          </p:spPr>
        </p:pic>
        <p:sp>
          <p:nvSpPr>
            <p:cNvPr id="12" name="Rechteck 3"/>
            <p:cNvSpPr/>
            <p:nvPr/>
          </p:nvSpPr>
          <p:spPr>
            <a:xfrm>
              <a:off x="6763109" y="5193102"/>
              <a:ext cx="4994695" cy="2587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en-US">
                <a:solidFill>
                  <a:schemeClr val="tx1"/>
                </a:solidFill>
                <a:latin typeface="Calibri" charset="0"/>
              </a:rPr>
              <a:t>Quellen</a:t>
            </a:r>
            <a:endParaRPr lang="de-DE" altLang="en-US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PCIe BUS: A State-of-the-Art-Review (2017) | IOSR Journals | http://www.iosrjournals.org/ | DOI: 10.9790/4200-0704012428</a:t>
            </a:r>
            <a:endParaRPr lang="en-US"/>
          </a:p>
          <a:p>
            <a:r>
              <a:rPr lang="en-US"/>
              <a:t>PCI Express Base Specification Rev. 2.0 (2006) | PCI-SIG | https://pcisig.com </a:t>
            </a:r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2. Historie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376672" cy="4525963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2.1. PCI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PCI : Peripheral Component Interconnect,   1991 von Intel auf den Markt gebracht.</a:t>
            </a:r>
            <a:endParaRPr lang="de-DE" altLang="en-US" sz="190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ISA in den 1970er und 1980er Jahren</a:t>
            </a:r>
            <a:endParaRPr lang="de-DE" altLang="en-US" sz="19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900">
                <a:latin typeface="Calibri" charset="0"/>
                <a:sym typeface="+mn-ea"/>
              </a:rPr>
              <a:t>EISA in Jahr 1988 </a:t>
            </a:r>
            <a:endParaRPr lang="de-DE" altLang="en-US" sz="19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900">
                <a:latin typeface="Calibri" charset="0"/>
                <a:sym typeface="+mn-ea"/>
              </a:rPr>
              <a:t>PCISIG in Jahr 1991</a:t>
            </a:r>
            <a:endParaRPr lang="de-DE" altLang="en-US" sz="1900">
              <a:latin typeface="Calibri" charset="0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PCI 1.0 und  PCI-X in jahr 1992</a:t>
            </a:r>
            <a:endParaRPr lang="de-DE" altLang="en-US" sz="190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055" y="1865630"/>
            <a:ext cx="494792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2. Historie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376672" cy="4525963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2.</a:t>
            </a:r>
            <a:r>
              <a:rPr lang="de-DE" altLang="zh-CN" sz="2800">
                <a:sym typeface="+mn-ea"/>
              </a:rPr>
              <a:t>2. PCI Express</a:t>
            </a:r>
            <a:endParaRPr lang="de-DE" altLang="en-US" sz="190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897890" y="2019300"/>
          <a:ext cx="10396855" cy="432181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85265"/>
                <a:gridCol w="1485265"/>
                <a:gridCol w="1485265"/>
                <a:gridCol w="1485265"/>
                <a:gridCol w="1485265"/>
                <a:gridCol w="1485265"/>
                <a:gridCol w="1485265"/>
              </a:tblGrid>
              <a:tr h="440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Version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1.0/1.1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2.0/2.1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3.0/3.1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4.0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5.0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6.0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441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Release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2003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2007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2010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2017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2019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2021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882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Schrittgeschwindigkeit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2.5GT/s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5.0GT/s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8GT/s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16GT/s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32GT/s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64GT/s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473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Leitungscode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8b/10b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120b/130b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PAM-4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Sicherungscode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----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RS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  <a:tr h="725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  Lanes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      Übertragungsrate(GB/s)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  <a:tc hMerge="true">
                  <a:tcPr/>
                </a:tc>
              </a:tr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X16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4.0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8.0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15.8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31.5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63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Calibri" charset="0"/>
                          <a:cs typeface="Calibri" charset="0"/>
                        </a:rPr>
                        <a:t>120</a:t>
                      </a:r>
                      <a:endParaRPr lang="en-US" altLang="en-US" sz="16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2. Historie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4532630" cy="4526280"/>
          </a:xfrm>
        </p:spPr>
        <p:txBody>
          <a:bodyPr>
            <a:normAutofit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2.2. PCI Express</a:t>
            </a:r>
            <a:endParaRPr lang="de-DE" altLang="zh-CN" sz="2800">
              <a:sym typeface="+mn-ea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Aus der Perspektive der Übertragungsgeschwindigkeit:</a:t>
            </a:r>
            <a:endParaRPr lang="de-DE" altLang="en-US" sz="190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</a:pPr>
            <a:r>
              <a:rPr lang="de-DE" altLang="en-US" sz="1660">
                <a:latin typeface="Calibri" charset="0"/>
              </a:rPr>
              <a:t>PCIe übertragungsrate verdoppelt sich  jede Generation</a:t>
            </a:r>
            <a:endParaRPr lang="de-DE" altLang="en-US" sz="166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Aus der Perspektive der Verbundenheit:</a:t>
            </a:r>
            <a:endParaRPr lang="de-DE" altLang="en-US" sz="190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</a:pPr>
            <a:r>
              <a:rPr lang="de-DE" altLang="en-US" sz="1660">
                <a:latin typeface="Calibri" charset="0"/>
              </a:rPr>
              <a:t>serielle Punkt-zu-Punkt-Verbindung </a:t>
            </a:r>
            <a:endParaRPr lang="de-DE" altLang="en-US" sz="166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PCIe ist eine höhere Evolution von PCI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endParaRPr lang="de-DE" altLang="en-US" sz="190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5" name="图片 3" descr="2018032511552778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0" y="1071880"/>
            <a:ext cx="7017385" cy="5055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3. </a:t>
            </a:r>
            <a:r>
              <a:rPr lang="de-DE" altLang="en-US">
                <a:sym typeface="+mn-ea"/>
              </a:rPr>
              <a:t>PCI Express Link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4532630" cy="4526280"/>
          </a:xfrm>
        </p:spPr>
        <p:txBody>
          <a:bodyPr>
            <a:normAutofit/>
          </a:bodyPr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Ein Link besteht aus mind. 2 differentielle Signalpaare (eine Lane, „x1“) im Voll-Duplex-Betrieb (receive- und transmit-Kanal)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Initialisierung der Lanes durch die Hardware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Nach der Initialisierung wird dauerhaft mit der ausgehandelten Übertragungsrate gearbeitet</a:t>
            </a:r>
            <a:endParaRPr lang="de-DE" altLang="en-US" sz="190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4" name="Picture Placeholder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20" y="960755"/>
            <a:ext cx="4159250" cy="2349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605" y="3309620"/>
            <a:ext cx="4307840" cy="2868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</a:t>
            </a:r>
            <a:r>
              <a:rPr lang="de-DE" altLang="en-US">
                <a:solidFill>
                  <a:schemeClr val="tx1"/>
                </a:solidFill>
                <a:latin typeface="Calibri" charset="0"/>
                <a:sym typeface="+mn-ea"/>
              </a:rPr>
              <a:t>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4532630" cy="4526280"/>
          </a:xfrm>
        </p:spPr>
        <p:txBody>
          <a:bodyPr>
            <a:normAutofit/>
          </a:bodyPr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An einem PCIe Bus können Teilnehmer unterschiedlichster PCIe Versionen teilnehmen. </a:t>
            </a:r>
            <a:endParaRPr lang="de-DE" altLang="en-US" sz="1900">
              <a:latin typeface="Calibri" charset="0"/>
            </a:endParaRPr>
          </a:p>
          <a:p>
            <a:pPr marL="400050" lvl="0" algn="l">
              <a:lnSpc>
                <a:spcPct val="100000"/>
              </a:lnSpc>
              <a:buClrTx/>
              <a:buSzTx/>
            </a:pPr>
            <a:r>
              <a:rPr lang="de-DE" altLang="en-US" sz="1895">
                <a:latin typeface="Calibri" charset="0"/>
              </a:rPr>
              <a:t>Es wird eine vermaschte Architektur benötigt um eine maximale Übertragnung aller Teilnehmer zu garantieren. </a:t>
            </a:r>
            <a:endParaRPr lang="de-DE" altLang="en-US" sz="1895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5" name="Picture Placeholder 4" descr="topologie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420" y="1417955"/>
            <a:ext cx="5267960" cy="4102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</a:t>
            </a:r>
            <a:r>
              <a:rPr lang="de-DE" altLang="en-US">
                <a:solidFill>
                  <a:schemeClr val="tx1"/>
                </a:solidFill>
                <a:latin typeface="Calibri" charset="0"/>
                <a:sym typeface="+mn-ea"/>
              </a:rPr>
              <a:t>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167630" cy="4526280"/>
          </a:xfrm>
        </p:spPr>
        <p:txBody>
          <a:bodyPr>
            <a:normAutofit lnSpcReduction="20000"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4.1. Root Complex</a:t>
            </a:r>
            <a:endParaRPr lang="de-DE" altLang="en-US" sz="217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Einheit, die den Speicher und die CPU mit den Endpoints verbindet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Mögliche Aufteilung der 256-Byte-Payload-Datenpakete in 128-Byte-Payload-Datenpakete</a:t>
            </a:r>
            <a:endParaRPr lang="de-DE" altLang="en-US" sz="190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</a:rPr>
              <a:t>Vorteil: Erhöhung echte Peer to Peer Verbindungen</a:t>
            </a:r>
            <a:endParaRPr lang="de-DE" altLang="en-US" sz="1660">
              <a:latin typeface="Calibri" charset="0"/>
            </a:endParaRPr>
          </a:p>
          <a:p>
            <a:pPr marL="857250"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</a:rPr>
              <a:t>Nachteil: Performance Einbruch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Ein RC muss als Requester arbeten (Host)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Verbindungskonfigurationen aushandeln</a:t>
            </a:r>
            <a:endParaRPr lang="de-DE" altLang="en-US" sz="1900">
              <a:latin typeface="Calibri" charset="0"/>
            </a:endParaRPr>
          </a:p>
          <a:p>
            <a:pPr marL="400050" algn="l">
              <a:lnSpc>
                <a:spcPct val="100000"/>
              </a:lnSpc>
              <a:buClrTx/>
              <a:buSzTx/>
            </a:pPr>
            <a:r>
              <a:rPr lang="de-DE" altLang="en-US" sz="1900">
                <a:latin typeface="Calibri" charset="0"/>
              </a:rPr>
              <a:t>routing der Informationen an die entsprechende Komponente (CPU, Speicher, Endpoint)</a:t>
            </a:r>
            <a:endParaRPr lang="de-DE" altLang="en-US" sz="190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4" name="Picture Placeholder 4" descr="/home/dinera/Dokumente/Studium/Digitale Signalverarbeitung/root complex.pngroot complex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417955"/>
            <a:ext cx="5285105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marL="0" indent="0" algn="l"/>
            <a:r>
              <a:rPr lang="de-DE" altLang="zh-CN">
                <a:sym typeface="+mn-ea"/>
              </a:rPr>
              <a:t>4. PCIe Fabric Topology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Content Placeholder 7"/>
          <p:cNvSpPr>
            <a:spLocks noGrp="true"/>
          </p:cNvSpPr>
          <p:nvPr>
            <p:ph sz="half" idx="1"/>
          </p:nvPr>
        </p:nvSpPr>
        <p:spPr>
          <a:xfrm>
            <a:off x="609600" y="1417955"/>
            <a:ext cx="5849620" cy="5304155"/>
          </a:xfrm>
        </p:spPr>
        <p:txBody>
          <a:bodyPr>
            <a:normAutofit lnSpcReduction="20000"/>
          </a:bodyPr>
          <a:p>
            <a:pPr marL="57150" indent="0" algn="l">
              <a:lnSpc>
                <a:spcPct val="100000"/>
              </a:lnSpc>
              <a:buClrTx/>
              <a:buSzTx/>
              <a:buFont typeface="Arial" panose="02080604020202020204" pitchFamily="34" charset="0"/>
              <a:buNone/>
            </a:pPr>
            <a:r>
              <a:rPr lang="de-DE" altLang="zh-CN" sz="2800">
                <a:sym typeface="+mn-ea"/>
              </a:rPr>
              <a:t>4.2. End Points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600">
                <a:latin typeface="Calibri" charset="0"/>
                <a:sym typeface="+mn-ea"/>
              </a:rPr>
              <a:t>Endspoints können Requester (z.B. PCIe Switch) und Completer (z.B. Soundkarte, SATA-Controller) sein. Als Endpoint gilt jeder Teilnehmer, der eine PCIe-Strecke abschließt.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Jeder Enpoint hat eine Funktion, die </a:t>
            </a:r>
            <a:endParaRPr lang="de-DE" altLang="en-US" sz="1900">
              <a:latin typeface="Calibri" charset="0"/>
              <a:sym typeface="+mn-ea"/>
            </a:endParaRPr>
          </a:p>
          <a:p>
            <a:pPr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900">
                <a:latin typeface="Calibri" charset="0"/>
                <a:sym typeface="+mn-ea"/>
              </a:rPr>
              <a:t>3 Arten von Endpoints:</a:t>
            </a:r>
            <a:endParaRPr lang="de-DE" altLang="en-US" sz="190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  <a:sym typeface="+mn-ea"/>
              </a:rPr>
              <a:t>Legacy Endpoints</a:t>
            </a:r>
            <a:endParaRPr lang="de-DE" altLang="en-US" sz="166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32-Bit Adressen müssen unterstützt werden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</a:pPr>
            <a:r>
              <a:rPr lang="de-DE" altLang="en-US" sz="1420">
                <a:latin typeface="Calibri" charset="0"/>
                <a:sym typeface="+mn-ea"/>
              </a:rPr>
              <a:t>max. 4GB Bandbreite</a:t>
            </a:r>
            <a:endParaRPr lang="de-DE" altLang="en-US" sz="142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  <a:sym typeface="+mn-ea"/>
              </a:rPr>
              <a:t>PCIe Endpoints</a:t>
            </a:r>
            <a:endParaRPr lang="de-DE" altLang="en-US" sz="166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darf nicht von Betriebssystem I/O Ressourcen abhängen.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kann 32-Bit oder 64-Bit Adressierung möglich</a:t>
            </a:r>
            <a:endParaRPr lang="de-DE" altLang="en-US" sz="1420">
              <a:latin typeface="Calibri" charset="0"/>
              <a:sym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660">
                <a:latin typeface="Calibri" charset="0"/>
                <a:sym typeface="+mn-ea"/>
              </a:rPr>
              <a:t>Root Complex integrated Endpoints</a:t>
            </a:r>
            <a:endParaRPr lang="de-DE" altLang="en-US" sz="166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Logic innerhalb des Root Complex der Root Ports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32-Bit Adressierung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Powermanagement- und Link Initilaisierungsbaugruppen entfallen. Ein RC Event Controller übernimmt die Aufgabe</a:t>
            </a:r>
            <a:endParaRPr lang="de-DE" altLang="en-US" sz="1420">
              <a:latin typeface="Calibri" charset="0"/>
              <a:sym typeface="+mn-ea"/>
            </a:endParaRPr>
          </a:p>
          <a:p>
            <a:pPr lvl="2" indent="-285750" algn="l">
              <a:lnSpc>
                <a:spcPct val="100000"/>
              </a:lnSpc>
              <a:buClrTx/>
              <a:buSzTx/>
              <a:buFont typeface="Arial" panose="02080604020202020204" pitchFamily="34" charset="0"/>
              <a:buChar char="•"/>
            </a:pPr>
            <a:r>
              <a:rPr lang="de-DE" altLang="en-US" sz="1420">
                <a:latin typeface="Calibri" charset="0"/>
                <a:sym typeface="+mn-ea"/>
              </a:rPr>
              <a:t>Im System werden diese EPs nicht angezeigt</a:t>
            </a:r>
            <a:endParaRPr lang="de-DE" altLang="en-US" sz="1420">
              <a:latin typeface="Calibri" charset="0"/>
            </a:endParaRPr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Fakultät Elektrotechnik - ELT04760 Digitale Signalverarbeitung - &lt;Namen einfügen&gt;</a:t>
            </a:r>
            <a:endParaRPr lang="zh-CN" altLang="en-US"/>
          </a:p>
        </p:txBody>
      </p:sp>
      <p:pic>
        <p:nvPicPr>
          <p:cNvPr id="5" name="Picture Placeholder 4" descr="/home/dinera/Dokumente/Studium/Digitale Signalverarbeitung/endpoints.pngendpoints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6978" y="1417638"/>
            <a:ext cx="5285105" cy="4114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d265f03-a4de-490f-8cf9-eb3433050656}"/>
  <p:tag name="TABLE_ENDDRAG_ORIGIN_RECT" val="833*319"/>
  <p:tag name="TABLE_ENDDRAG_RECT" val="65*174*833*319"/>
</p:tagLst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9777</Words>
  <Application>WPS Presentation</Application>
  <PresentationFormat>宽屏</PresentationFormat>
  <Paragraphs>464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SimSun</vt:lpstr>
      <vt:lpstr>Wingdings</vt:lpstr>
      <vt:lpstr>Liberation Sans</vt:lpstr>
      <vt:lpstr>Calibri</vt:lpstr>
      <vt:lpstr>Lucida Grande Regular</vt:lpstr>
      <vt:lpstr>微软雅黑</vt:lpstr>
      <vt:lpstr>方正黑体_GBK</vt:lpstr>
      <vt:lpstr>Arial Unicode MS</vt:lpstr>
      <vt:lpstr>SimSun</vt:lpstr>
      <vt:lpstr>方正书宋_GBK</vt:lpstr>
      <vt:lpstr>Noto Looped Lao Medium</vt:lpstr>
      <vt:lpstr>SimSun</vt:lpstr>
      <vt:lpstr>D050000L</vt:lpstr>
      <vt:lpstr>FZSongS-Extended</vt:lpstr>
      <vt:lpstr>FZSongS-Extended(SIP)</vt:lpstr>
      <vt:lpstr>FantasqueSansMono Nerd Font</vt:lpstr>
      <vt:lpstr>1_Default Design</vt:lpstr>
      <vt:lpstr> </vt:lpstr>
      <vt:lpstr>General</vt:lpstr>
      <vt:lpstr>1. General</vt:lpstr>
      <vt:lpstr>2. Historie</vt:lpstr>
      <vt:lpstr>2. Historie</vt:lpstr>
      <vt:lpstr>2. Historie</vt:lpstr>
      <vt:lpstr>3. PCI Express Link</vt:lpstr>
      <vt:lpstr>2. Historie</vt:lpstr>
      <vt:lpstr>2. Historie</vt:lpstr>
      <vt:lpstr>4. PCIe Fabric Topology</vt:lpstr>
      <vt:lpstr>4. PCIe Fabric Topology</vt:lpstr>
      <vt:lpstr>5. PCIe OSI Layering</vt:lpstr>
      <vt:lpstr>5. PCIe OSI Layering</vt:lpstr>
      <vt:lpstr>5. PCIe OSI Layering</vt:lpstr>
      <vt:lpstr>6. PCIe Protokoll</vt:lpstr>
      <vt:lpstr>6. PCIe Protokoll</vt:lpstr>
      <vt:lpstr>6. PCIe Protokoll</vt:lpstr>
      <vt:lpstr>6. PCIe Protokoll</vt:lpstr>
      <vt:lpstr>6. PCIe Protokoll</vt:lpstr>
      <vt:lpstr>PCIe Protocol 3. Transaction Layer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dinera</dc:creator>
  <cp:lastModifiedBy>dinera</cp:lastModifiedBy>
  <cp:revision>28</cp:revision>
  <dcterms:created xsi:type="dcterms:W3CDTF">2021-02-14T19:08:23Z</dcterms:created>
  <dcterms:modified xsi:type="dcterms:W3CDTF">2021-02-14T19:08:23Z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