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6" y="4759325"/>
            <a:ext cx="9218083" cy="1752600"/>
          </a:xfrm>
        </p:spPr>
        <p:txBody>
          <a:bodyPr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6294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2. Data Link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21476" y="945198"/>
            <a:ext cx="5284470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3. Transaction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tranaction.pnglayer_tranaction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94195" y="864235"/>
            <a:ext cx="512762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259080"/>
            <a:ext cx="6158865" cy="617855"/>
          </a:xfrm>
          <a:ln>
            <a:noFill/>
          </a:ln>
        </p:spPr>
        <p:txBody>
          <a:bodyPr/>
          <a:p>
            <a:pPr algn="l"/>
            <a:r>
              <a:rPr lang="de-DE" altLang="en-US">
                <a:solidFill>
                  <a:schemeClr val="tx2"/>
                </a:solidFill>
              </a:rPr>
              <a:t>PCI Express Link</a:t>
            </a:r>
            <a:endParaRPr lang="de-DE" altLang="en-US">
              <a:solidFill>
                <a:schemeClr val="tx2"/>
              </a:solidFill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505" y="1680845"/>
            <a:ext cx="6172200" cy="3486150"/>
          </a:xfrm>
          <a:prstGeom prst="rect">
            <a:avLst/>
          </a:prstGeom>
        </p:spPr>
      </p:pic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r>
              <a:rPr lang="de-DE" altLang="en-US"/>
              <a:t>mind. 2 differentielle Signalpaare (eine Lane, „x1“)</a:t>
            </a:r>
            <a:endParaRPr lang="de-DE" altLang="en-US"/>
          </a:p>
          <a:p>
            <a:r>
              <a:rPr lang="de-DE" altLang="en-US"/>
              <a:t>Voll-Duplex-Betrieb (receive- und transmit-Kanal)</a:t>
            </a:r>
            <a:endParaRPr lang="de-DE" altLang="en-US"/>
          </a:p>
          <a:p>
            <a:r>
              <a:rPr lang="de-DE" altLang="en-US"/>
              <a:t>Initialisierung des Lanes durch die Hardware</a:t>
            </a:r>
            <a:endParaRPr lang="de-DE" altLang="en-US"/>
          </a:p>
          <a:p>
            <a:r>
              <a:rPr lang="de-DE" altLang="en-US"/>
              <a:t>Nach der Initialisierung wird dauerhaft mit der ausgehandelten Übertragungsrate gearbeitet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mind. 2 differentielle Signalpaare (eine Lane, „x1“)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Voll-Duplex-Betrieb (receive- und transmit-Kanal)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Initialisierung des Lanes durch die Hardware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 der Initialisierung wird dauerhaft mit der ausgehandelten Übertragungsrate gearbeitet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topologie"/>
          <p:cNvPicPr>
            <a:picLocks noChangeAspect="true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730875" y="1249680"/>
            <a:ext cx="59340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1. Root Complex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Einheit, die den Speicher und die CPU mit den Endpoints verbindet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Der RC kann 256-Byte-Payload-Datenpakete in 128-Byte-Payload-Datenpakete aufteilen um echte Peer to Peer Verbindungen aufzubauen. Nachteil ist ein Performance Einbruch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Ein RC muss als Requester arbeten (Host)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050">
                <a:latin typeface="Calibri" charset="0"/>
              </a:rPr>
              <a:t>Verbindungskonfigurationen aushandeln</a:t>
            </a:r>
            <a:endParaRPr lang="de-DE" altLang="en-US" sz="105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050">
                <a:latin typeface="Calibri" charset="0"/>
              </a:rPr>
              <a:t>routing der Informationen an die entsprechende Komponente (CPU, Speicher, Endpoint)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root complex.pngroot complex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58828" y="1070610"/>
            <a:ext cx="528510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2. End Points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Endspoints können Requester (z.B. Switch) und Completer (z.B. Soundkarte, SATA-Controller) sein. Als Endpoint gilt jeder Teilnehmer, der eine PCIe-Strecke abschließt.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Jeder Enpoint hat eine Funktion, die 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3 Arten von Endpooints: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Legacy Endpoints</a:t>
            </a:r>
            <a:endParaRPr lang="de-DE" altLang="en-US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32-Bit Adressen müssen unterstützt werden</a:t>
            </a:r>
            <a:endParaRPr lang="de-DE" altLang="en-US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max. 4GB Bandbreite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050">
                <a:latin typeface="Calibri" charset="0"/>
              </a:rPr>
              <a:t>PCIe Endpoints</a:t>
            </a:r>
            <a:endParaRPr lang="de-DE" altLang="en-US" sz="1050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 sz="900">
                <a:latin typeface="Calibri" charset="0"/>
              </a:rPr>
              <a:t>darf nicht von Betriebssystem I/O Ressourcen abhängen.</a:t>
            </a:r>
            <a:endParaRPr lang="de-DE" altLang="en-US" sz="900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 sz="900">
                <a:latin typeface="Calibri" charset="0"/>
              </a:rPr>
              <a:t>kann 32-Bit oder 64-Bit Adressierung möglich</a:t>
            </a:r>
            <a:endParaRPr lang="de-DE" altLang="en-US" sz="9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050">
                <a:latin typeface="Calibri" charset="0"/>
              </a:rPr>
              <a:t>Root Complex integrated Endpoints</a:t>
            </a:r>
            <a:endParaRPr lang="de-DE" altLang="en-US" sz="1050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Logic innerhalb des Root Complex der Root Ports</a:t>
            </a:r>
            <a:endParaRPr lang="de-DE" altLang="en-US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32-Bit Adressierung</a:t>
            </a:r>
            <a:endParaRPr lang="de-DE" altLang="en-US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Powermanagement- und Link Initilaisierungsbaugruppen entfallen statt dessen existiert ein Root Complex Event Controller</a:t>
            </a:r>
            <a:endParaRPr lang="de-DE" altLang="en-US">
              <a:latin typeface="Calibri" charset="0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Im System werden diese EPs nicht angezeigt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58828" y="1070928"/>
            <a:ext cx="5285105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Fabric Topology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3. Switch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Ein Switch ist eine Logik, die intern eine virtuelle PCI-to-PCI Bridge aufbaut.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Wird vom System als eine oder mehrere PCI-toPCI Bridges erkannt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reicht die Saten von einem Downstream Port zum Upstream Port oder umgedreht.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Daten werden nicht aufgeteilt oder verändert.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switch.pngswitch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24233" y="1297305"/>
            <a:ext cx="5285105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OSI Layering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PCIe schließt die ersten 3 Schichten des OSI 7 Schichten Modells ein. Dise sind komplett in den PCIe Baugruppen implementiert und kommunizieren die Daten und Steuerinformationen mit den Baugruppen der darübliegenden Schichten.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.pnglayer"/>
          <p:cNvPicPr>
            <a:picLocks noChangeAspect="true"/>
          </p:cNvPicPr>
          <p:nvPr>
            <p:ph type="pic" idx="1"/>
          </p:nvPr>
        </p:nvPicPr>
        <p:blipFill>
          <a:blip r:embed="rId2"/>
          <a:srcRect r="4356"/>
          <a:stretch>
            <a:fillRect/>
          </a:stretch>
        </p:blipFill>
        <p:spPr>
          <a:xfrm>
            <a:off x="6168390" y="930910"/>
            <a:ext cx="5772785" cy="2627630"/>
          </a:xfrm>
          <a:prstGeom prst="rect">
            <a:avLst/>
          </a:prstGeom>
        </p:spPr>
      </p:pic>
      <p:pic>
        <p:nvPicPr>
          <p:cNvPr id="3" name="Picture 2" descr="layer_transmission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" y="2979420"/>
            <a:ext cx="4575175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>
                <a:solidFill>
                  <a:schemeClr val="tx1"/>
                </a:solidFill>
                <a:latin typeface="Calibri" charset="0"/>
              </a:rPr>
            </a:br>
            <a:r>
              <a:rPr lang="de-DE" altLang="en-US">
                <a:solidFill>
                  <a:schemeClr val="tx1"/>
                </a:solidFill>
                <a:latin typeface="Calibri" charset="0"/>
              </a:rPr>
              <a:t>1. Physical Layer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Komplette schaltung des Interfaces mit mit Baugruppen für: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050">
                <a:latin typeface="Calibri" charset="0"/>
              </a:rPr>
              <a:t>Treiber, Buffer, parallel-seriel und seriell-paralell Konvertierung, PLL (phsae locked loop) 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physical.pnglayer_physical"/>
          <p:cNvPicPr>
            <a:picLocks noChangeAspect="true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74803" y="934403"/>
            <a:ext cx="5285105" cy="2300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Presentation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Liberation Sans</vt:lpstr>
      <vt:lpstr>Calibri</vt:lpstr>
      <vt:lpstr>微软雅黑</vt:lpstr>
      <vt:lpstr>方正黑体_GBK</vt:lpstr>
      <vt:lpstr>Arial Unicode MS</vt:lpstr>
      <vt:lpstr>SimSun</vt:lpstr>
      <vt:lpstr>方正书宋_GBK</vt:lpstr>
      <vt:lpstr>Default Design</vt:lpstr>
      <vt:lpstr> </vt:lpstr>
      <vt:lpstr>General</vt:lpstr>
      <vt:lpstr>PCI Express Link</vt:lpstr>
      <vt:lpstr>PCIe Fabric Topology</vt:lpstr>
      <vt:lpstr>PCIe Fabric Topology 1. Root Complex</vt:lpstr>
      <vt:lpstr>PCIe Fabric Topology 2. End Points</vt:lpstr>
      <vt:lpstr>PCIe Fabric Topology 3. Switch</vt:lpstr>
      <vt:lpstr>PCIe OSI Layering </vt:lpstr>
      <vt:lpstr>PCIe Protocol 1. Physical Layer</vt:lpstr>
      <vt:lpstr>PCIe Protocol 2. Data Link Layer</vt:lpstr>
      <vt:lpstr>PCIe Protocol 3. Transaction Layer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16</cp:revision>
  <dcterms:created xsi:type="dcterms:W3CDTF">2021-02-13T15:07:43Z</dcterms:created>
  <dcterms:modified xsi:type="dcterms:W3CDTF">2021-02-13T15:07:43Z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