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7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58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 </a:t>
            </a:r>
            <a:endParaRPr lang="de-DE" altLang="en-US">
              <a:latin typeface="Calibri" charset="0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486536" y="4759325"/>
            <a:ext cx="9218083" cy="1752600"/>
          </a:xfrm>
        </p:spPr>
        <p:txBody>
          <a:bodyPr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662940"/>
            <a:ext cx="7581900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105" y="457200"/>
            <a:ext cx="5294630" cy="897255"/>
          </a:xfrm>
        </p:spPr>
        <p:txBody>
          <a:bodyPr/>
          <a:p>
            <a:pPr marL="0" indent="0" algn="l"/>
            <a:r>
              <a:rPr lang="de-DE" altLang="en-US">
                <a:solidFill>
                  <a:schemeClr val="tx1"/>
                </a:solidFill>
                <a:latin typeface="Calibri" charset="0"/>
              </a:rPr>
              <a:t>PCIe Protocol</a:t>
            </a:r>
            <a:br>
              <a:rPr lang="de-DE" altLang="en-US">
                <a:solidFill>
                  <a:schemeClr val="tx1"/>
                </a:solidFill>
                <a:latin typeface="Calibri" charset="0"/>
              </a:rPr>
            </a:br>
            <a:r>
              <a:rPr lang="de-DE" altLang="en-US">
                <a:solidFill>
                  <a:schemeClr val="tx1"/>
                </a:solidFill>
                <a:latin typeface="Calibri" charset="0"/>
              </a:rPr>
              <a:t>1. Physical Layer</a:t>
            </a:r>
            <a:endParaRPr lang="de-DE" altLang="en-US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8" name="Text Placeholder 7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 lnSpcReduction="20000"/>
          </a:bodyPr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</p:txBody>
      </p:sp>
      <p:pic>
        <p:nvPicPr>
          <p:cNvPr id="5" name="Picture Placeholder 4" descr="/home/dinera/Dokumente/Studium/Digitale Signalverarbeitung/layer_physical.pnglayer_physical"/>
          <p:cNvPicPr>
            <a:picLocks noChangeAspect="true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697663" y="1274763"/>
            <a:ext cx="5285105" cy="23006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105" y="457200"/>
            <a:ext cx="5294630" cy="897255"/>
          </a:xfrm>
        </p:spPr>
        <p:txBody>
          <a:bodyPr/>
          <a:p>
            <a:pPr marL="0" indent="0" algn="l"/>
            <a:r>
              <a:rPr lang="de-DE" altLang="en-US">
                <a:solidFill>
                  <a:schemeClr val="tx1"/>
                </a:solidFill>
                <a:latin typeface="Calibri" charset="0"/>
              </a:rPr>
              <a:t>PCIe Protocol</a:t>
            </a:r>
            <a:br>
              <a:rPr lang="de-DE" altLang="en-US">
                <a:solidFill>
                  <a:schemeClr val="tx1"/>
                </a:solidFill>
                <a:latin typeface="Calibri" charset="0"/>
              </a:rPr>
            </a:br>
            <a:r>
              <a:rPr lang="de-DE" altLang="en-US">
                <a:solidFill>
                  <a:schemeClr val="tx1"/>
                </a:solidFill>
                <a:latin typeface="Calibri" charset="0"/>
              </a:rPr>
              <a:t>2. Data Link Layer</a:t>
            </a:r>
            <a:endParaRPr lang="de-DE" altLang="en-US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8" name="Text Placeholder 7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 lnSpcReduction="20000"/>
          </a:bodyPr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</p:txBody>
      </p:sp>
      <p:pic>
        <p:nvPicPr>
          <p:cNvPr id="5" name="Picture Placeholder 4" descr="/home/dinera/Dokumente/Studium/Digitale Signalverarbeitung/layer_datalink.pnglayer_datalink"/>
          <p:cNvPicPr>
            <a:picLocks noChangeAspect="true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697981" y="1261428"/>
            <a:ext cx="5284470" cy="23006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105" y="457200"/>
            <a:ext cx="5294630" cy="897255"/>
          </a:xfrm>
        </p:spPr>
        <p:txBody>
          <a:bodyPr/>
          <a:p>
            <a:pPr marL="0" indent="0" algn="l"/>
            <a:r>
              <a:rPr lang="de-DE" altLang="en-US">
                <a:solidFill>
                  <a:schemeClr val="tx1"/>
                </a:solidFill>
                <a:latin typeface="Calibri" charset="0"/>
              </a:rPr>
              <a:t>PCIe Protocol</a:t>
            </a:r>
            <a:br>
              <a:rPr lang="de-DE" altLang="en-US">
                <a:solidFill>
                  <a:schemeClr val="tx1"/>
                </a:solidFill>
                <a:latin typeface="Calibri" charset="0"/>
              </a:rPr>
            </a:br>
            <a:r>
              <a:rPr lang="de-DE" altLang="en-US">
                <a:solidFill>
                  <a:schemeClr val="tx1"/>
                </a:solidFill>
                <a:latin typeface="Calibri" charset="0"/>
              </a:rPr>
              <a:t>3. Transaction Layer</a:t>
            </a:r>
            <a:endParaRPr lang="de-DE" altLang="en-US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8" name="Text Placeholder 7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 lnSpcReduction="20000"/>
          </a:bodyPr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</p:txBody>
      </p:sp>
      <p:pic>
        <p:nvPicPr>
          <p:cNvPr id="5" name="Picture Placeholder 4" descr="/home/dinera/Dokumente/Studium/Digitale Signalverarbeitung/layer_tranaction.pnglayer_tranaction"/>
          <p:cNvPicPr>
            <a:picLocks noChangeAspect="true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94195" y="864235"/>
            <a:ext cx="5127625" cy="2232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en-US">
                <a:solidFill>
                  <a:schemeClr val="tx1"/>
                </a:solidFill>
                <a:latin typeface="Calibri" charset="0"/>
              </a:rPr>
              <a:t>Quellen</a:t>
            </a:r>
            <a:endParaRPr lang="de-DE" altLang="en-US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PCIe BUS: A State-of-the-Art-Review (2017) | IOSR Journals | http://www.iosrjournals.org/ | DOI: 10.9790/4200-0704012428</a:t>
            </a:r>
            <a:endParaRPr lang="en-US"/>
          </a:p>
          <a:p>
            <a:r>
              <a:rPr lang="en-US"/>
              <a:t>PCI Express Base Specification Rev. 2.0 (2006) | PCI-SIG | https://pcisig.com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en-US">
                <a:solidFill>
                  <a:schemeClr val="tx2"/>
                </a:solidFill>
              </a:rPr>
              <a:t>General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„Peripheral Component Interconnect Express“, kurz „PCIe“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Bussystem zwischen Pereferiegeräten und einer CPU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Mögliche Pereferie: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Grfikkarten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Soundkarten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M2 SSDs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SATA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Thunderbold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etc. </a:t>
            </a:r>
            <a:endParaRPr lang="de-DE" altLang="en-US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Aktueller Version 5.0 (2018)</a:t>
            </a:r>
            <a:endParaRPr lang="de-DE" altLang="en-US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nachste Version 6.0 (2021)</a:t>
            </a:r>
            <a:endParaRPr lang="de-DE" altLang="en-US">
              <a:latin typeface="Calibri" charset="0"/>
            </a:endParaRPr>
          </a:p>
        </p:txBody>
      </p:sp>
      <p:pic>
        <p:nvPicPr>
          <p:cNvPr id="10" name="Content Placeholder 9" descr="https://www.techpowerup.com/gpu-specs/radeon-rx-6900-xt.c3481" title="&#10;AMD Radeon RX 6900 XT&#10;"/>
          <p:cNvPicPr>
            <a:picLocks noChangeAspect="true"/>
          </p:cNvPicPr>
          <p:nvPr>
            <p:ph sz="half" idx="2"/>
          </p:nvPr>
        </p:nvPicPr>
        <p:blipFill>
          <a:blip r:embed="rId2"/>
          <a:srcRect l="17496" t="632" r="42627" b="10030"/>
          <a:stretch>
            <a:fillRect/>
          </a:stretch>
        </p:blipFill>
        <p:spPr>
          <a:xfrm rot="5400000">
            <a:off x="7417435" y="977265"/>
            <a:ext cx="4375150" cy="4295775"/>
          </a:xfrm>
          <a:prstGeom prst="rect">
            <a:avLst/>
          </a:prstGeom>
        </p:spPr>
      </p:pic>
      <p:sp>
        <p:nvSpPr>
          <p:cNvPr id="11" name="Text Box 10"/>
          <p:cNvSpPr txBox="true"/>
          <p:nvPr/>
        </p:nvSpPr>
        <p:spPr>
          <a:xfrm>
            <a:off x="7656195" y="5445125"/>
            <a:ext cx="3898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AMD Radeon RX 6900 XT</a:t>
            </a:r>
            <a:r>
              <a:rPr lang="de-DE" altLang="en-US" sz="1200">
                <a:latin typeface="Calibri" charset="0"/>
              </a:rPr>
              <a:t> mit PICe x16 Anschluss</a:t>
            </a:r>
            <a:endParaRPr lang="en-US" sz="1200"/>
          </a:p>
          <a:p>
            <a:r>
              <a:rPr lang="de-DE" altLang="en-US" sz="1200">
                <a:latin typeface="Calibri" charset="0"/>
              </a:rPr>
              <a:t>Quelle: </a:t>
            </a:r>
            <a:r>
              <a:rPr lang="en-US" sz="1200"/>
              <a:t>https://www.techpowerup.com/gpu-specs/radeon-rx-6900-xt.c3481</a:t>
            </a:r>
            <a:endParaRPr 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105" y="259080"/>
            <a:ext cx="6158865" cy="617855"/>
          </a:xfrm>
          <a:ln>
            <a:noFill/>
          </a:ln>
        </p:spPr>
        <p:txBody>
          <a:bodyPr/>
          <a:p>
            <a:pPr algn="l"/>
            <a:r>
              <a:rPr lang="de-DE" altLang="en-US">
                <a:solidFill>
                  <a:schemeClr val="tx2"/>
                </a:solidFill>
              </a:rPr>
              <a:t>PCI Express Link</a:t>
            </a:r>
            <a:endParaRPr lang="de-DE" altLang="en-US">
              <a:solidFill>
                <a:schemeClr val="tx2"/>
              </a:solidFill>
            </a:endParaRPr>
          </a:p>
        </p:txBody>
      </p:sp>
      <p:pic>
        <p:nvPicPr>
          <p:cNvPr id="4" name="Picture Placeholder 3"/>
          <p:cNvPicPr>
            <a:picLocks noChangeAspect="true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183505" y="1680845"/>
            <a:ext cx="6172200" cy="3486150"/>
          </a:xfrm>
          <a:prstGeom prst="rect">
            <a:avLst/>
          </a:prstGeom>
        </p:spPr>
      </p:pic>
      <p:sp>
        <p:nvSpPr>
          <p:cNvPr id="8" name="Text Placeholder 7"/>
          <p:cNvSpPr>
            <a:spLocks noGrp="true"/>
          </p:cNvSpPr>
          <p:nvPr>
            <p:ph type="body" sz="half" idx="2"/>
          </p:nvPr>
        </p:nvSpPr>
        <p:spPr/>
        <p:txBody>
          <a:bodyPr/>
          <a:p>
            <a:r>
              <a:rPr lang="de-DE" altLang="en-US"/>
              <a:t>mind. 2 differentielle Signalpaare (eine Lane, „x1“)</a:t>
            </a:r>
            <a:endParaRPr lang="de-DE" altLang="en-US"/>
          </a:p>
          <a:p>
            <a:r>
              <a:rPr lang="de-DE" altLang="en-US"/>
              <a:t>Voll-Duplex-Betrieb (receive- und transmit-Kanal)</a:t>
            </a:r>
            <a:endParaRPr lang="de-DE" altLang="en-US"/>
          </a:p>
          <a:p>
            <a:r>
              <a:rPr lang="de-DE" altLang="en-US"/>
              <a:t>Initialisierung des Lanes durch die Hardware</a:t>
            </a:r>
            <a:endParaRPr lang="de-DE" altLang="en-US"/>
          </a:p>
          <a:p>
            <a:r>
              <a:rPr lang="de-DE" altLang="en-US"/>
              <a:t>Nach der Initialisierung wird dauerhaft mit der ausgehandelten Übertragungsrate gearbeitet</a:t>
            </a:r>
            <a:endParaRPr lang="de-DE" altLang="en-US"/>
          </a:p>
          <a:p>
            <a:endParaRPr lang="de-D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105" y="457200"/>
            <a:ext cx="5294630" cy="897255"/>
          </a:xfrm>
        </p:spPr>
        <p:txBody>
          <a:bodyPr/>
          <a:p>
            <a:pPr marL="0" indent="0" algn="l"/>
            <a:r>
              <a:rPr lang="de-DE" altLang="en-US">
                <a:solidFill>
                  <a:schemeClr val="tx1"/>
                </a:solidFill>
                <a:latin typeface="Calibri" charset="0"/>
              </a:rPr>
              <a:t>PCIe Fabric Topology</a:t>
            </a:r>
            <a:endParaRPr lang="de-DE" altLang="en-US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8" name="Text Placeholder 7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 lnSpcReduction="20000"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mind. 2 differentielle Signalpaare (eine Lane, „x1“)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Voll-Duplex-Betrieb (receive- und transmit-Kanal)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  <a:sym typeface="+mn-ea"/>
              </a:rPr>
              <a:t>Initialisierung des Lanes durch die Hardware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Nach der Initialisierung wird dauerhaft mit der ausgehandelten Übertragungsrate gearbeitet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</p:txBody>
      </p:sp>
      <p:pic>
        <p:nvPicPr>
          <p:cNvPr id="5" name="Picture Placeholder 4" descr="topologie"/>
          <p:cNvPicPr>
            <a:picLocks noChangeAspect="true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302250" y="1113790"/>
            <a:ext cx="5934075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105" y="457200"/>
            <a:ext cx="5294630" cy="897255"/>
          </a:xfrm>
        </p:spPr>
        <p:txBody>
          <a:bodyPr/>
          <a:p>
            <a:pPr marL="0" indent="0" algn="l"/>
            <a:r>
              <a:rPr lang="de-DE" altLang="en-US">
                <a:solidFill>
                  <a:schemeClr val="tx1"/>
                </a:solidFill>
                <a:latin typeface="Calibri" charset="0"/>
              </a:rPr>
              <a:t>PCIe Fabric Topology</a:t>
            </a:r>
            <a:br>
              <a:rPr lang="de-DE" altLang="en-US">
                <a:solidFill>
                  <a:schemeClr val="tx1"/>
                </a:solidFill>
                <a:latin typeface="Calibri" charset="0"/>
              </a:rPr>
            </a:br>
            <a:r>
              <a:rPr lang="de-DE" altLang="en-US">
                <a:solidFill>
                  <a:schemeClr val="tx1"/>
                </a:solidFill>
                <a:latin typeface="Calibri" charset="0"/>
              </a:rPr>
              <a:t>1. Root Complex</a:t>
            </a:r>
            <a:endParaRPr lang="de-DE" altLang="en-US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8" name="Text Placeholder 7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 lnSpcReduction="20000"/>
          </a:bodyPr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</p:txBody>
      </p:sp>
      <p:pic>
        <p:nvPicPr>
          <p:cNvPr id="5" name="Picture Placeholder 4" descr="topologie"/>
          <p:cNvPicPr>
            <a:picLocks noChangeAspect="true"/>
          </p:cNvPicPr>
          <p:nvPr>
            <p:ph type="pic" idx="1"/>
          </p:nvPr>
        </p:nvPicPr>
        <p:blipFill>
          <a:blip r:embed="rId2"/>
          <a:srcRect l="685" t="-467" r="-845" b="11395"/>
          <a:stretch>
            <a:fillRect/>
          </a:stretch>
        </p:blipFill>
        <p:spPr>
          <a:xfrm>
            <a:off x="5212080" y="1097280"/>
            <a:ext cx="5943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105" y="457200"/>
            <a:ext cx="5294630" cy="897255"/>
          </a:xfrm>
        </p:spPr>
        <p:txBody>
          <a:bodyPr/>
          <a:p>
            <a:pPr marL="0" indent="0" algn="l"/>
            <a:r>
              <a:rPr lang="de-DE" altLang="en-US">
                <a:solidFill>
                  <a:schemeClr val="tx1"/>
                </a:solidFill>
                <a:latin typeface="Calibri" charset="0"/>
              </a:rPr>
              <a:t>PCIe Fabric Topology</a:t>
            </a:r>
            <a:br>
              <a:rPr lang="de-DE" altLang="en-US">
                <a:solidFill>
                  <a:schemeClr val="tx1"/>
                </a:solidFill>
                <a:latin typeface="Calibri" charset="0"/>
              </a:rPr>
            </a:br>
            <a:r>
              <a:rPr lang="de-DE" altLang="en-US">
                <a:solidFill>
                  <a:schemeClr val="tx1"/>
                </a:solidFill>
                <a:latin typeface="Calibri" charset="0"/>
              </a:rPr>
              <a:t>1. Root Complex</a:t>
            </a:r>
            <a:endParaRPr lang="de-DE" altLang="en-US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8" name="Text Placeholder 7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 lnSpcReduction="20000"/>
          </a:bodyPr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</p:txBody>
      </p:sp>
      <p:pic>
        <p:nvPicPr>
          <p:cNvPr id="5" name="Picture Placeholder 4" descr="/home/dinera/Dokumente/Studium/Digitale Signalverarbeitung/root complex.pngroot complex"/>
          <p:cNvPicPr>
            <a:picLocks noChangeAspect="true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858828" y="1070610"/>
            <a:ext cx="5285105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105" y="457200"/>
            <a:ext cx="5294630" cy="897255"/>
          </a:xfrm>
        </p:spPr>
        <p:txBody>
          <a:bodyPr/>
          <a:p>
            <a:pPr marL="0" indent="0" algn="l"/>
            <a:r>
              <a:rPr lang="de-DE" altLang="en-US">
                <a:solidFill>
                  <a:schemeClr val="tx1"/>
                </a:solidFill>
                <a:latin typeface="Calibri" charset="0"/>
              </a:rPr>
              <a:t>PCIe Fabric Topology</a:t>
            </a:r>
            <a:br>
              <a:rPr lang="de-DE" altLang="en-US">
                <a:solidFill>
                  <a:schemeClr val="tx1"/>
                </a:solidFill>
                <a:latin typeface="Calibri" charset="0"/>
              </a:rPr>
            </a:br>
            <a:r>
              <a:rPr lang="de-DE" altLang="en-US">
                <a:solidFill>
                  <a:schemeClr val="tx1"/>
                </a:solidFill>
                <a:latin typeface="Calibri" charset="0"/>
              </a:rPr>
              <a:t>2. End Points</a:t>
            </a:r>
            <a:endParaRPr lang="de-DE" altLang="en-US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8" name="Text Placeholder 7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 lnSpcReduction="20000"/>
          </a:bodyPr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</p:txBody>
      </p:sp>
      <p:pic>
        <p:nvPicPr>
          <p:cNvPr id="5" name="Picture Placeholder 4" descr="/home/dinera/Dokumente/Studium/Digitale Signalverarbeitung/endpoints.pngendpoints"/>
          <p:cNvPicPr>
            <a:picLocks noChangeAspect="true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858828" y="1070928"/>
            <a:ext cx="5285105" cy="41141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105" y="457200"/>
            <a:ext cx="5294630" cy="897255"/>
          </a:xfrm>
        </p:spPr>
        <p:txBody>
          <a:bodyPr/>
          <a:p>
            <a:pPr marL="0" indent="0" algn="l"/>
            <a:r>
              <a:rPr lang="de-DE" altLang="en-US">
                <a:solidFill>
                  <a:schemeClr val="tx1"/>
                </a:solidFill>
                <a:latin typeface="Calibri" charset="0"/>
              </a:rPr>
              <a:t>PCIe Fabric Topology</a:t>
            </a:r>
            <a:br>
              <a:rPr lang="de-DE" altLang="en-US">
                <a:solidFill>
                  <a:schemeClr val="tx1"/>
                </a:solidFill>
                <a:latin typeface="Calibri" charset="0"/>
              </a:rPr>
            </a:br>
            <a:r>
              <a:rPr lang="de-DE" altLang="en-US">
                <a:solidFill>
                  <a:schemeClr val="tx1"/>
                </a:solidFill>
                <a:latin typeface="Calibri" charset="0"/>
              </a:rPr>
              <a:t>3. Switch</a:t>
            </a:r>
            <a:endParaRPr lang="de-DE" altLang="en-US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8" name="Text Placeholder 7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 lnSpcReduction="20000"/>
          </a:bodyPr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</p:txBody>
      </p:sp>
      <p:pic>
        <p:nvPicPr>
          <p:cNvPr id="5" name="Picture Placeholder 4" descr="/home/dinera/Dokumente/Studium/Digitale Signalverarbeitung/switch.pngswitch"/>
          <p:cNvPicPr>
            <a:picLocks noChangeAspect="true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924233" y="1297305"/>
            <a:ext cx="5285105" cy="3794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105" y="457200"/>
            <a:ext cx="5294630" cy="897255"/>
          </a:xfrm>
        </p:spPr>
        <p:txBody>
          <a:bodyPr/>
          <a:p>
            <a:pPr marL="0" indent="0" algn="l"/>
            <a:r>
              <a:rPr lang="de-DE" altLang="en-US">
                <a:solidFill>
                  <a:schemeClr val="tx1"/>
                </a:solidFill>
                <a:latin typeface="Calibri" charset="0"/>
              </a:rPr>
              <a:t>PCIe OSI Layering</a:t>
            </a:r>
            <a:br>
              <a:rPr lang="de-DE" altLang="en-US">
                <a:solidFill>
                  <a:schemeClr val="tx1"/>
                </a:solidFill>
                <a:latin typeface="Calibri" charset="0"/>
              </a:rPr>
            </a:br>
            <a:endParaRPr lang="de-DE" altLang="en-US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8" name="Text Placeholder 7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 lnSpcReduction="20000"/>
          </a:bodyPr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</p:txBody>
      </p:sp>
      <p:pic>
        <p:nvPicPr>
          <p:cNvPr id="5" name="Picture Placeholder 4" descr="/home/dinera/Dokumente/Studium/Digitale Signalverarbeitung/layer.pnglayer"/>
          <p:cNvPicPr>
            <a:picLocks noChangeAspect="true"/>
          </p:cNvPicPr>
          <p:nvPr>
            <p:ph type="pic" idx="1"/>
          </p:nvPr>
        </p:nvPicPr>
        <p:blipFill>
          <a:blip r:embed="rId2"/>
          <a:srcRect r="4356"/>
          <a:stretch>
            <a:fillRect/>
          </a:stretch>
        </p:blipFill>
        <p:spPr>
          <a:xfrm>
            <a:off x="6168390" y="930910"/>
            <a:ext cx="5772785" cy="2627630"/>
          </a:xfrm>
          <a:prstGeom prst="rect">
            <a:avLst/>
          </a:prstGeom>
        </p:spPr>
      </p:pic>
      <p:pic>
        <p:nvPicPr>
          <p:cNvPr id="3" name="Picture 2" descr="layer_transmission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195" y="3558540"/>
            <a:ext cx="4575175" cy="3302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1318</Words>
  <Application>WPS Presentation</Application>
  <PresentationFormat>宽屏</PresentationFormat>
  <Paragraphs>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Liberation Sans</vt:lpstr>
      <vt:lpstr>方正书宋_GBK</vt:lpstr>
      <vt:lpstr>Calibri</vt:lpstr>
      <vt:lpstr>微软雅黑</vt:lpstr>
      <vt:lpstr>方正黑体_GBK</vt:lpstr>
      <vt:lpstr>Arial Unicode MS</vt:lpstr>
      <vt:lpstr>SimSun</vt:lpstr>
      <vt:lpstr>Default Design</vt:lpstr>
      <vt:lpstr> </vt:lpstr>
      <vt:lpstr>General</vt:lpstr>
      <vt:lpstr>PCI Express Link</vt:lpstr>
      <vt:lpstr>PCIe Fabric Topology</vt:lpstr>
      <vt:lpstr>PCIe Fabric Topology</vt:lpstr>
      <vt:lpstr>PCIe Fabric Topology 1. Root Complex</vt:lpstr>
      <vt:lpstr>PCIe Fabric Topology 1. Root Complex</vt:lpstr>
      <vt:lpstr>PCIe Fabric Topology 1. End Points</vt:lpstr>
      <vt:lpstr>PCIe Fabric Topology 3. Switch</vt:lpstr>
      <vt:lpstr>PCIe Fabric Topology 3. Switch</vt:lpstr>
      <vt:lpstr>PCIe Fabric Topology 1. Physical Layer</vt:lpstr>
      <vt:lpstr>PCIe Protocol 2. Data Link Layer</vt:lpstr>
      <vt:lpstr>Quellen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dinera</dc:creator>
  <cp:lastModifiedBy>dinera</cp:lastModifiedBy>
  <cp:revision>13</cp:revision>
  <dcterms:created xsi:type="dcterms:W3CDTF">2021-02-05T17:53:16Z</dcterms:created>
  <dcterms:modified xsi:type="dcterms:W3CDTF">2021-02-05T17:53:16Z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