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86" r:id="rId6"/>
    <p:sldId id="287" r:id="rId7"/>
    <p:sldId id="288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307" r:id="rId21"/>
    <p:sldId id="310" r:id="rId22"/>
    <p:sldId id="311" r:id="rId23"/>
    <p:sldId id="258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5" y="4092575"/>
            <a:ext cx="9218295" cy="2419350"/>
          </a:xfrm>
        </p:spPr>
        <p:txBody>
          <a:bodyPr/>
          <a:p>
            <a:r>
              <a:rPr lang="de-DE" altLang="en-US" sz="2400" b="1">
                <a:solidFill>
                  <a:schemeClr val="tx1"/>
                </a:solidFill>
                <a:latin typeface="Calibri" charset="0"/>
              </a:rPr>
              <a:t>Belegarbeit im Modul ELT04760 Digitale Signalverarbeitung</a:t>
            </a:r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r>
              <a:rPr lang="de-DE" altLang="en-US" sz="1600" b="1">
                <a:solidFill>
                  <a:schemeClr val="tx1"/>
                </a:solidFill>
                <a:latin typeface="Calibri" charset="0"/>
              </a:rPr>
              <a:t>von Xiaolin Liu, Xinrui Zhao, Alexander Päßler und Justus Weinhold</a:t>
            </a:r>
            <a:endParaRPr lang="de-DE" altLang="en-US" sz="1600" b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80645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34162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</a:t>
            </a:r>
            <a:r>
              <a:rPr lang="de-DE" altLang="en-US" sz="2800">
                <a:latin typeface="Calibri" charset="0"/>
                <a:sym typeface="+mn-ea"/>
              </a:rPr>
              <a:t>3 PCIe Switch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Ein Switch ist eine Logik, die intern eine virtuelle PCI-to-PCI Bridge aufbaut.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Wird vom System als eine oder mehrere PCI-to-PCI Bridges erkannt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reicht die Daten von einem Downstream Port zum Upstream Port oder umgedreht.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Daten werden nicht aufgeteilt oder verändert.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switch.pngswitch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354455"/>
            <a:ext cx="5285105" cy="3794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5. PCIe OSI Layering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>
                <a:latin typeface="Calibri" charset="0"/>
                <a:sym typeface="+mn-ea"/>
              </a:rPr>
              <a:t>PCIe schließt die ersten 3 Schichten des OSI 7 Schichten Modells ein. Dise sind komplett in den PCIe Baugruppen implementiert und kommunizieren die Daten und Steuerinformationen mit den Baugruppen der darübliegenden Schichten.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5" name="Picture 4" descr="layer_transmiss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596640"/>
            <a:ext cx="3564890" cy="2573655"/>
          </a:xfrm>
          <a:prstGeom prst="rect">
            <a:avLst/>
          </a:prstGeom>
        </p:spPr>
      </p:pic>
      <p:pic>
        <p:nvPicPr>
          <p:cNvPr id="6" name="Picture Placeholder 4" descr="/home/dinera/Dokumente/Studium/Digitale Signalverarbeitung/layer.pnglayer"/>
          <p:cNvPicPr>
            <a:picLocks noChangeAspect="true"/>
          </p:cNvPicPr>
          <p:nvPr/>
        </p:nvPicPr>
        <p:blipFill>
          <a:blip r:embed="rId3"/>
          <a:srcRect r="4356"/>
          <a:stretch>
            <a:fillRect/>
          </a:stretch>
        </p:blipFill>
        <p:spPr>
          <a:xfrm>
            <a:off x="6391910" y="1374775"/>
            <a:ext cx="5170170" cy="235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6.1.1 Physical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Komplette elektronische Schaltung des Interfaces mit Baugruppen für: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Treiber, Buffer, parallel-seriell und seriell-paralell Konverter, PLL (phase locked loop), Leistungsanpassung und Link-Initialisierungs-/Überwachungs-Baugruppen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Aufgaben im Physical Layer: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Reset, Hot-Plug contol und Status der Links erkennen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Synchroniation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Powermanagement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(Multi-)Lane Datenübermittlung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Kommunikation mit der Data Link Layer über ein spezifisches Datenformat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true"/>
          <p:nvPr/>
        </p:nvSpPr>
        <p:spPr>
          <a:xfrm>
            <a:off x="6297295" y="3596640"/>
            <a:ext cx="58597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vom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Data-Transfer-Handshake-Mechanismus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angeforderter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und DLLP Framing Informationen der Daten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erkannte Fehler im Physical Layer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aktueller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Informationen der aktuellen Verbindung</a:t>
            </a:r>
            <a:endParaRPr lang="de-DE" altLang="en-US" sz="1600">
              <a:latin typeface="Calibri" charset="0"/>
            </a:endParaRPr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60197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None/>
            </a:pPr>
            <a:r>
              <a:rPr lang="de-DE" altLang="zh-CN" sz="2800">
                <a:sym typeface="+mn-ea"/>
              </a:rPr>
              <a:t>6.1.2 Physical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Datenübertragung bei PCIe erfolgt seriell über die einzelnen Lanes.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Lanes lassen sich flexibel je nach benötigter Bandbreite hinzufügen.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 werden über ein differentielles </a:t>
            </a:r>
            <a:r>
              <a:rPr lang="de-DE" altLang="en-US" sz="1600">
                <a:latin typeface="Calibri" charset="0"/>
                <a:sym typeface="+mn-ea"/>
              </a:rPr>
              <a:t>Niederspannungssignal übertragen.</a:t>
            </a: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Tabelle 2"/>
          <p:cNvGraphicFramePr>
            <a:graphicFrameLocks noGrp="true"/>
          </p:cNvGraphicFramePr>
          <p:nvPr/>
        </p:nvGraphicFramePr>
        <p:xfrm>
          <a:off x="5548630" y="3738880"/>
          <a:ext cx="6591300" cy="2364105"/>
        </p:xfrm>
        <a:graphic>
          <a:graphicData uri="http://schemas.openxmlformats.org/drawingml/2006/table">
            <a:tbl>
              <a:tblPr firstRow="true" bandRow="true">
                <a:tableStyleId>{616DA210-FB5B-4158-B5E0-FEB733F419BA}</a:tableStyleId>
              </a:tblPr>
              <a:tblGrid>
                <a:gridCol w="1098550"/>
                <a:gridCol w="1098550"/>
                <a:gridCol w="1098550"/>
                <a:gridCol w="1098550"/>
                <a:gridCol w="1098550"/>
                <a:gridCol w="1098550"/>
              </a:tblGrid>
              <a:tr h="518160">
                <a:tc>
                  <a:txBody>
                    <a:bodyPr/>
                    <a:p>
                      <a:r>
                        <a:rPr lang="de-DE" sz="1400" dirty="0"/>
                        <a:t>PCIe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Symbolrate pro Lane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x16</a:t>
                      </a:r>
                      <a:endParaRPr lang="de-DE" sz="1400" dirty="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1.0/1.1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0,25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2.0/2.1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2,0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3.0/3.1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0,97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15,5 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4.0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16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1,90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5.0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32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3,90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63,0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 dirty="0"/>
                        <a:t>6.0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64 GT/s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30,1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60,2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120,4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9600" y="3340100"/>
            <a:ext cx="4307205" cy="9829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694690" y="4430395"/>
            <a:ext cx="4699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 b="1" dirty="0">
                <a:latin typeface="Calibri" charset="0"/>
                <a:sym typeface="+mn-ea"/>
              </a:rPr>
              <a:t>8B/10B – Kodierung (PCIe 1.0 – PCIe 2.1)</a:t>
            </a:r>
            <a:endParaRPr lang="de-DE" altLang="en-US" sz="1400" b="1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8 Bit Nutzdaten werden in 10 Bit-Datenblöcke kodiert.</a:t>
            </a:r>
            <a:endParaRPr lang="de-DE" altLang="en-US" sz="14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Gründe: 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Vermeidung von Gleichspannung im Signal</a:t>
            </a:r>
            <a:endParaRPr lang="de-DE" altLang="en-US" sz="14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Implementierung von Taktinformationen im Datenblock</a:t>
            </a:r>
            <a:endParaRPr lang="de-DE" altLang="en-US" sz="16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Nachteil: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20% Verlust an Übertragungsbandbreite</a:t>
            </a:r>
            <a:endParaRPr lang="de-DE" altLang="en-US" sz="1400" dirty="0">
              <a:latin typeface="Calibri" charset="0"/>
              <a:sym typeface="+mn-ea"/>
            </a:endParaRPr>
          </a:p>
        </p:txBody>
      </p:sp>
      <p:sp>
        <p:nvSpPr>
          <p:cNvPr id="11" name="Footer Placeholder 10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25575"/>
            <a:ext cx="5172075" cy="504063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6.2.1 Data Link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Großteil des Link-Management wird in dieser Schicht vorgenommen. 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Error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Datenintegritätsprüfung der Pakete und ggf. Korrektur.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Bei Fehlern eine erneute Übermittlung anfordern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Übermittlung von TLPs (Transmission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Datentransfer zwischen Physical Layer und Transmission Layer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Anhängen von Prüfbits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Vergabe von Sequenznummern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Verarbeiten von DLLs (Data Link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Pakete für das Link Management (z.B. Hot-Swap, Custom Payload Size)</a:t>
            </a:r>
            <a:endParaRPr lang="de-DE" altLang="en-US" sz="1420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8715" y="1108075"/>
            <a:ext cx="561657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true"/>
          <p:nvPr/>
        </p:nvSpPr>
        <p:spPr>
          <a:xfrm>
            <a:off x="6262370" y="3552825"/>
            <a:ext cx="58959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  <a:sym typeface="+mn-ea"/>
              </a:rPr>
              <a:t>Kommunikation mit Physical Layer:</a:t>
            </a:r>
            <a:endParaRPr lang="de-DE" altLang="en-US">
              <a:latin typeface="Calibri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(Multi-)Byte werden über den Link gesendet 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TLP und DLLP Grenzwertermittlung der empfangenen Bytes</a:t>
            </a:r>
            <a:endParaRPr lang="de-DE" altLang="en-US" sz="1600">
              <a:latin typeface="Calibri" charset="0"/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angeforderter Power State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Kommunikation mit </a:t>
            </a:r>
            <a:r>
              <a:rPr lang="de-DE" altLang="en-US">
                <a:latin typeface="Calibri" charset="0"/>
                <a:sym typeface="+mn-ea"/>
              </a:rPr>
              <a:t>Transaction </a:t>
            </a:r>
            <a:r>
              <a:rPr lang="de-DE" altLang="en-US">
                <a:latin typeface="Calibri" charset="0"/>
              </a:rPr>
              <a:t>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vom Link empfangen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Framing Informationen für die empfanen Byte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der aktuelle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Link Status Informationen</a:t>
            </a:r>
            <a:endParaRPr lang="de-DE" altLang="en-US" sz="1600">
              <a:latin typeface="Calibri" charset="0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74775"/>
            <a:ext cx="517207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6.3.1 Transaction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Hautaufgabe ist das Transaction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Read- und Write-Operationen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Event Management (z.B. Interrupts, Power Changes)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Steuerung des gewichteten Fluss der TLP</a:t>
            </a:r>
            <a:endParaRPr lang="de-DE" altLang="en-US" sz="1800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Es werden 4 Addressbereiche unterstützt: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PCI-Adressbereiche (Memory, I/O und Configuration)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Message-Bereich (</a:t>
            </a:r>
            <a:r>
              <a:rPr lang="de-DE" altLang="en-US" sz="1575">
                <a:latin typeface="Calibri" charset="0"/>
                <a:sym typeface="+mn-ea"/>
              </a:rPr>
              <a:t>Wird für das Event Management benötigt</a:t>
            </a:r>
            <a:r>
              <a:rPr lang="de-DE" altLang="en-US" sz="1575">
                <a:latin typeface="Calibri" charset="0"/>
                <a:sym typeface="+mn-ea"/>
              </a:rPr>
              <a:t>)</a:t>
            </a:r>
            <a:endParaRPr lang="de-DE" altLang="en-US" sz="1575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2055">
                <a:latin typeface="Calibri" charset="0"/>
                <a:sym typeface="+mn-ea"/>
              </a:rPr>
              <a:t>für die Transaction Layer erscheint die Kommunikation wie ein „virtuelles Kabel“, dass 2 PCI-Geräte verbindet.</a:t>
            </a:r>
            <a:endParaRPr lang="de-DE" altLang="en-US" sz="2055">
              <a:latin typeface="Calibri" charset="0"/>
              <a:sym typeface="+mn-ea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359525" y="3970020"/>
            <a:ext cx="491236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mit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Grenzwertermittlung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angeforderte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Link Status Informationen</a:t>
            </a:r>
            <a:endParaRPr lang="de-DE" altLang="en-US" sz="1600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de-DE" altLang="en-US" sz="1600">
              <a:latin typeface="Calibri" charset="0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 dirty="0">
                <a:latin typeface="Calibri" charset="0"/>
                <a:sym typeface="+mn-ea"/>
              </a:rPr>
              <a:t>Common Header</a:t>
            </a:r>
            <a:endParaRPr lang="de-DE" altLang="en-US" sz="1800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 (2 Bit) 	– Format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Type (5 Bit) 	– Typ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TC (3 Bit)	– Traffic Class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TD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Setzbit</a:t>
            </a:r>
            <a:r>
              <a:rPr lang="de-DE" altLang="en-US" sz="1575" dirty="0">
                <a:latin typeface="Calibri" charset="0"/>
                <a:sym typeface="+mn-ea"/>
              </a:rPr>
              <a:t> für Digest – Feld am Ende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EP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Poisoned</a:t>
            </a:r>
            <a:r>
              <a:rPr lang="de-DE" altLang="en-US" sz="1575" dirty="0">
                <a:latin typeface="Calibri" charset="0"/>
                <a:sym typeface="+mn-ea"/>
              </a:rPr>
              <a:t> TLP (für Vorwärtsfehlerkorrektur)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Attr</a:t>
            </a:r>
            <a:r>
              <a:rPr lang="de-DE" altLang="en-US" sz="1575" dirty="0">
                <a:latin typeface="Calibri" charset="0"/>
                <a:sym typeface="+mn-ea"/>
              </a:rPr>
              <a:t> (2 Bit)	– Verändern des Umgangs mit Transaktionen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AT (2 Bit) 	– Adress-Typ (für Memory-</a:t>
            </a:r>
            <a:r>
              <a:rPr lang="de-DE" altLang="en-US" sz="1575" dirty="0" err="1">
                <a:latin typeface="Calibri" charset="0"/>
                <a:sym typeface="+mn-ea"/>
              </a:rPr>
              <a:t>Requests</a:t>
            </a:r>
            <a:r>
              <a:rPr lang="de-DE" altLang="en-US" sz="1575" dirty="0">
                <a:latin typeface="Calibri" charset="0"/>
                <a:sym typeface="+mn-ea"/>
              </a:rPr>
              <a:t>)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0" name="Grafik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5324475"/>
            <a:ext cx="4596130" cy="11506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2000" dirty="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 dirty="0" err="1">
                <a:latin typeface="Calibri" charset="0"/>
                <a:sym typeface="+mn-ea"/>
              </a:rPr>
              <a:t>Adress</a:t>
            </a:r>
            <a:r>
              <a:rPr lang="de-DE" altLang="en-US" sz="1800" dirty="0">
                <a:latin typeface="Calibri" charset="0"/>
                <a:sym typeface="+mn-ea"/>
              </a:rPr>
              <a:t> Routing</a:t>
            </a:r>
            <a:endParaRPr lang="de-DE" altLang="en-US" sz="1800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Wird verwendet bei Memory- und I/O-Transactions</a:t>
            </a:r>
            <a:endParaRPr lang="de-DE" altLang="en-US" sz="1575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Zum Umschalten zwischen 32-Bit und 64-Bit-Adressen dient das </a:t>
            </a: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-Feld im Common Header.</a:t>
            </a:r>
            <a:endParaRPr lang="de-DE" altLang="en-US" sz="1575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1" name="Grafik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69815"/>
            <a:ext cx="3771265" cy="1463040"/>
          </a:xfrm>
          <a:prstGeom prst="rect">
            <a:avLst/>
          </a:prstGeom>
        </p:spPr>
      </p:pic>
      <p:pic>
        <p:nvPicPr>
          <p:cNvPr id="4" name="Grafik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845" y="3310890"/>
            <a:ext cx="3780155" cy="155892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2000" dirty="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 dirty="0">
                <a:latin typeface="Calibri" charset="0"/>
                <a:sym typeface="+mn-ea"/>
              </a:rPr>
              <a:t>ID Routing</a:t>
            </a:r>
            <a:endParaRPr lang="de-DE" altLang="en-US" sz="1800" dirty="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Wird verwendet für Konfigurationsanfragen</a:t>
            </a:r>
            <a:endParaRPr lang="de-DE" altLang="en-US" sz="1575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0" name="Grafik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978990"/>
            <a:ext cx="4223918" cy="1581262"/>
          </a:xfrm>
          <a:prstGeom prst="rect">
            <a:avLst/>
          </a:prstGeom>
        </p:spPr>
      </p:pic>
      <p:pic>
        <p:nvPicPr>
          <p:cNvPr id="14" name="Grafik 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4729799"/>
            <a:ext cx="4223918" cy="1454988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65531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Digest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Wenn das TLP Digest-Feld verwendet wird, ist das TD-Bit im Header auf 1 gesetzt.</a:t>
            </a:r>
            <a:endParaRPr lang="de-DE" altLang="en-US" sz="20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2000" dirty="0"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ECRC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Zusätzliche 32-Bit CRC neben LCRC im Data Link Layer für Datenübertragung mit hoher Wichtigkeit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In die Berechnung der ECRC werden alle nichtvariablen Felder des Headers und des Data </a:t>
            </a:r>
            <a:r>
              <a:rPr lang="de-DE" altLang="en-US" sz="2000" dirty="0" err="1">
                <a:latin typeface="Calibri" charset="0"/>
                <a:sym typeface="+mn-ea"/>
              </a:rPr>
              <a:t>Payloads</a:t>
            </a:r>
            <a:r>
              <a:rPr lang="de-DE" altLang="en-US" sz="2000" dirty="0">
                <a:latin typeface="Calibri" charset="0"/>
                <a:sym typeface="+mn-ea"/>
              </a:rPr>
              <a:t> einbezogen.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1. 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65531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1795" dirty="0">
                <a:latin typeface="Calibri" charset="0"/>
                <a:sym typeface="+mn-ea"/>
              </a:rPr>
              <a:t>Transaction Layer Package (TLP) Header</a:t>
            </a:r>
            <a:endParaRPr lang="de-DE" altLang="en-US" sz="1795" dirty="0"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1795" dirty="0">
                <a:latin typeface="Calibri" charset="0"/>
                <a:sym typeface="+mn-ea"/>
              </a:rPr>
              <a:t>ID Routing</a:t>
            </a:r>
            <a:endParaRPr lang="de-DE" altLang="en-US" sz="1795" dirty="0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795" dirty="0">
                <a:latin typeface="Calibri" charset="0"/>
                <a:sym typeface="+mn-ea"/>
              </a:rPr>
              <a:t>Wird verwendet für Konfigurationsanfragen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  <p:pic>
        <p:nvPicPr>
          <p:cNvPr id="3" name="Grafik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78990"/>
            <a:ext cx="4223918" cy="158126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729799"/>
            <a:ext cx="4223918" cy="1454988"/>
          </a:xfrm>
          <a:prstGeom prst="rect">
            <a:avLst/>
          </a:prstGeom>
        </p:spPr>
      </p:pic>
      <p:grpSp>
        <p:nvGrpSpPr>
          <p:cNvPr id="14" name="Gruppieren 6"/>
          <p:cNvGrpSpPr/>
          <p:nvPr/>
        </p:nvGrpSpPr>
        <p:grpSpPr>
          <a:xfrm>
            <a:off x="6264910" y="3865245"/>
            <a:ext cx="5222240" cy="2319655"/>
            <a:chOff x="5944870" y="3126740"/>
            <a:chExt cx="6076950" cy="2867025"/>
          </a:xfrm>
        </p:grpSpPr>
        <p:pic>
          <p:nvPicPr>
            <p:cNvPr id="15" name="Grafik 2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16" name="Rechteck 3"/>
            <p:cNvSpPr/>
            <p:nvPr/>
          </p:nvSpPr>
          <p:spPr>
            <a:xfrm>
              <a:off x="6763109" y="5193102"/>
              <a:ext cx="4994695" cy="2587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2.1 PCI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: Peripheral Component Interconnect,   1991 von Intel auf den Markt gebracht.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ISA in den 1970er und 1980er Jahren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EISA in Jahr 1988 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PCISIG in Jahr 1991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1.0 und  PCI-X in jahr 1992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865630"/>
            <a:ext cx="4947920" cy="301752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</a:t>
            </a:r>
            <a:r>
              <a:rPr lang="de-DE" altLang="zh-CN" sz="2800">
                <a:sym typeface="+mn-ea"/>
              </a:rPr>
              <a:t>2 PCI Express</a:t>
            </a:r>
            <a:endParaRPr lang="de-DE" altLang="en-US" sz="1900">
              <a:latin typeface="Calibri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97890" y="2019300"/>
          <a:ext cx="10396855" cy="43218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85265"/>
                <a:gridCol w="1485265"/>
                <a:gridCol w="1485265"/>
                <a:gridCol w="1485265"/>
                <a:gridCol w="1485265"/>
                <a:gridCol w="1485265"/>
                <a:gridCol w="1485265"/>
              </a:tblGrid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Version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1.0/1.1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2.0/2.1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3.0/3.1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Release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2019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2021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Schrittgeschwindigkeit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2.5GT/s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16GT/s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32GT/s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64GT/s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Leitungscode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8b/10b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120b/130b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PAM-4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Sicherungscode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----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Lanes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    Übertragungsrate(GB/s)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X16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15.8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31.5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2.2 PCI Express</a:t>
            </a:r>
            <a:endParaRPr lang="de-DE" altLang="zh-CN" sz="2800">
              <a:sym typeface="+mn-ea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Übertragungsgeschwindigkeit: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PCIe übertragungsrate verdoppelt sich  jede Generation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Verbundenheit: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serielle Punkt-zu-Punkt-Verbindung 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PCIe ist eine höhere Evolution von PCI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endParaRPr lang="de-DE" altLang="en-US" sz="1900">
              <a:latin typeface="Calibri" charset="0"/>
            </a:endParaRPr>
          </a:p>
        </p:txBody>
      </p:sp>
      <p:pic>
        <p:nvPicPr>
          <p:cNvPr id="5" name="图片 3" descr="2018032511552778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071880"/>
            <a:ext cx="7017385" cy="50558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3. </a:t>
            </a:r>
            <a:r>
              <a:rPr lang="de-DE" altLang="en-US">
                <a:sym typeface="+mn-ea"/>
              </a:rPr>
              <a:t>PCI Express Link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Link besteht aus mind. 2 differentielle Signalpaare (eine Lane, „x1“) im Voll-Duplex-Betrieb (receive- und transmit-Kanal)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Initialisierung der Lanes durch die Hardware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Nach der Initialisierung wird dauerhaft mit der ausgehandelten Übertragungsrate gearbeitet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960755"/>
            <a:ext cx="4159250" cy="234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05" y="3309620"/>
            <a:ext cx="4307840" cy="28682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An einem PCIe Bus können Teilnehmer unterschiedlichster PCIe Versionen teilnehmen. </a:t>
            </a:r>
            <a:endParaRPr lang="de-DE" altLang="en-US" sz="1900">
              <a:latin typeface="Calibri" charset="0"/>
            </a:endParaRPr>
          </a:p>
          <a:p>
            <a:pPr marL="400050" lvl="0" algn="l">
              <a:lnSpc>
                <a:spcPct val="100000"/>
              </a:lnSpc>
              <a:buClrTx/>
              <a:buSzTx/>
            </a:pPr>
            <a:r>
              <a:rPr lang="de-DE" altLang="en-US" sz="1895">
                <a:latin typeface="Calibri" charset="0"/>
              </a:rPr>
              <a:t>Es wird eine vermaschte Architektur benötigt um eine maximale Übertragnung aller Teilnehmer zu garantieren. </a:t>
            </a:r>
            <a:endParaRPr lang="de-DE" altLang="en-US" sz="1895">
              <a:latin typeface="Calibri" charset="0"/>
            </a:endParaRPr>
          </a:p>
        </p:txBody>
      </p:sp>
      <p:pic>
        <p:nvPicPr>
          <p:cNvPr id="5" name="Picture Placeholder 4" descr="topologi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20" y="1417955"/>
            <a:ext cx="5267960" cy="410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167630" cy="452628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4.1 Root Complex</a:t>
            </a:r>
            <a:endParaRPr lang="de-DE" altLang="en-US" sz="217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Einheit, die den Speicher und die CPU mit den Endpoints verbindet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Mögliche Aufteilung der 256-Byte-Payload-Datenpakete in 128-Byte-Payload-Datenpakete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Vorteil: Erhöhung echte Peer to Peer Verbindungen</a:t>
            </a:r>
            <a:endParaRPr lang="de-DE" altLang="en-US" sz="166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Nachteil: Performance Einbruch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RC muss als Requester arbeten (Host)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Verbindungskonfigurationen aushandeln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routing der Informationen an die entsprechende Komponente (CPU, Speicher, Endpoint)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root complex.pngroot complex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955"/>
            <a:ext cx="5285105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849620" cy="5304155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4.2 End Points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600">
                <a:latin typeface="Calibri" charset="0"/>
                <a:sym typeface="+mn-ea"/>
              </a:rPr>
              <a:t>Endspoints können Requester (z.B. PCIe Switch) und Completer (z.B. Soundkarte, SATA-Controller) sein. Als Endpoint gilt jeder Teilnehmer, der eine PCIe-Strecke abschließt.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Jeder Enpoint hat eine Funktion, die 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3 Arten von Endpoints: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Legacy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Adressen müssen unterstützt werden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20">
                <a:latin typeface="Calibri" charset="0"/>
                <a:sym typeface="+mn-ea"/>
              </a:rPr>
              <a:t>max. 4GB Bandbreite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PCIe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darf nicht von Betriebssystem I/O Ressourcen abhängen.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kann 32-Bit oder 64-Bit Adressierung möglich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Root Complex integrated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Logic innerhalb des Root Complex der Root Ports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Adressierung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Powermanagement- und Link Initilaisierungsbaugruppen entfallen. Ein RC Event Controller übernimmt die Aufgabe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Im System werden diese EPs nicht angezeigt</a:t>
            </a:r>
            <a:endParaRPr lang="de-DE" altLang="en-US" sz="1420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638"/>
            <a:ext cx="5285105" cy="4114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d265f03-a4de-490f-8cf9-eb3433050656}"/>
  <p:tag name="TABLE_ENDDRAG_ORIGIN_RECT" val="833*319"/>
  <p:tag name="TABLE_ENDDRAG_RECT" val="65*174*833*319"/>
</p:tagLst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10788</Words>
  <Application>WPS Presentation</Application>
  <PresentationFormat>宽屏</PresentationFormat>
  <Paragraphs>467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Liberation Sans</vt:lpstr>
      <vt:lpstr>Calibri</vt:lpstr>
      <vt:lpstr>Lucida Grande Regular</vt:lpstr>
      <vt:lpstr>微软雅黑</vt:lpstr>
      <vt:lpstr>方正黑体_GBK</vt:lpstr>
      <vt:lpstr>Arial Unicode MS</vt:lpstr>
      <vt:lpstr>SimSun</vt:lpstr>
      <vt:lpstr>方正书宋_GBK</vt:lpstr>
      <vt:lpstr>Noto Looped Lao Medium</vt:lpstr>
      <vt:lpstr>SimSun</vt:lpstr>
      <vt:lpstr>D050000L</vt:lpstr>
      <vt:lpstr>FZSongS-Extended</vt:lpstr>
      <vt:lpstr>FZSongS-Extended(SIP)</vt:lpstr>
      <vt:lpstr>FantasqueSansMono Nerd Font</vt:lpstr>
      <vt:lpstr>1_Default Design</vt:lpstr>
      <vt:lpstr> </vt:lpstr>
      <vt:lpstr>General</vt:lpstr>
      <vt:lpstr>1. General</vt:lpstr>
      <vt:lpstr>2. Historie</vt:lpstr>
      <vt:lpstr>2. Historie</vt:lpstr>
      <vt:lpstr>2. Historie</vt:lpstr>
      <vt:lpstr>3. PCI Express Link</vt:lpstr>
      <vt:lpstr>2. Historie</vt:lpstr>
      <vt:lpstr>2. Historie</vt:lpstr>
      <vt:lpstr>4. PCIe Fabric Topology</vt:lpstr>
      <vt:lpstr>4. PCIe Fabric Topology</vt:lpstr>
      <vt:lpstr>5. PCIe OSI Layering</vt:lpstr>
      <vt:lpstr>5. PCIe OSI Layering</vt:lpstr>
      <vt:lpstr>5. PCIe OSI Layering</vt:lpstr>
      <vt:lpstr>6. PCIe Protokoll</vt:lpstr>
      <vt:lpstr>6. PCIe Protokoll</vt:lpstr>
      <vt:lpstr>6. PCIe Protokoll</vt:lpstr>
      <vt:lpstr>6. PCIe Protokoll</vt:lpstr>
      <vt:lpstr>6. PCIe Protokoll</vt:lpstr>
      <vt:lpstr>6. PCIe Protokoll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29</cp:revision>
  <dcterms:created xsi:type="dcterms:W3CDTF">2021-02-14T20:20:51Z</dcterms:created>
  <dcterms:modified xsi:type="dcterms:W3CDTF">2021-02-14T20:20:51Z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