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59" r:id="rId21"/>
    <p:sldId id="285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BB2B-4647-40E2-8D83-A638862B22C0}" type="datetimeFigureOut">
              <a:rPr lang="en-US" smtClean="0"/>
              <a:pPr/>
              <a:t>23-Apr-21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D2A38-12F4-444B-BE6F-ADB22FA25B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D2A38-12F4-444B-BE6F-ADB22FA25BF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"/>
            <a:ext cx="9448800" cy="1219200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￼￼￼￼    </a:t>
            </a:r>
            <a:r>
              <a:rPr lang="en-GB" dirty="0">
                <a:solidFill>
                  <a:schemeClr val="accent3"/>
                </a:solidFill>
              </a:rPr>
              <a:t>𝓜𝓘𝓝𝓘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GB" dirty="0">
                <a:solidFill>
                  <a:schemeClr val="accent3"/>
                </a:solidFill>
              </a:rPr>
              <a:t>𝓟𝓡𝓞𝓙𝓔𝓒𝓣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143000"/>
            <a:ext cx="9448800" cy="48006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chemeClr val="accent3"/>
                </a:solidFill>
                <a:latin typeface="Algerian" pitchFamily="82" charset="0"/>
              </a:rPr>
              <a:t>TITLE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Algerian" pitchFamily="82" charset="0"/>
              </a:rPr>
              <a:t>student database management  system</a:t>
            </a:r>
          </a:p>
          <a:p>
            <a:pPr algn="ctr"/>
            <a:r>
              <a:rPr lang="en-US" sz="3600" u="sng" dirty="0" smtClean="0">
                <a:solidFill>
                  <a:schemeClr val="accent3"/>
                </a:solidFill>
                <a:latin typeface="Algerian" pitchFamily="82" charset="0"/>
              </a:rPr>
              <a:t>Batch member</a:t>
            </a:r>
          </a:p>
          <a:p>
            <a:pPr marL="514350" indent="-514350" algn="ctr">
              <a:buAutoNum type="arabicParenBoth"/>
            </a:pPr>
            <a:r>
              <a:rPr lang="en-US" sz="3600" dirty="0" smtClean="0">
                <a:solidFill>
                  <a:schemeClr val="accent3"/>
                </a:solidFill>
                <a:latin typeface="Algerian" pitchFamily="82" charset="0"/>
              </a:rPr>
              <a:t> Praveen.G (111919104098)</a:t>
            </a:r>
          </a:p>
          <a:p>
            <a:pPr marL="514350" indent="-514350" algn="ctr">
              <a:buAutoNum type="arabicParenBoth"/>
            </a:pPr>
            <a:r>
              <a:rPr lang="en-US" sz="3600" dirty="0" smtClean="0">
                <a:solidFill>
                  <a:schemeClr val="accent3"/>
                </a:solidFill>
                <a:latin typeface="Algerian" pitchFamily="82" charset="0"/>
              </a:rPr>
              <a:t> Justus Kevin.T</a:t>
            </a:r>
            <a:r>
              <a:rPr lang="en-US" sz="3600" baseline="0" dirty="0" smtClean="0">
                <a:solidFill>
                  <a:schemeClr val="accent3"/>
                </a:solidFill>
                <a:latin typeface="Algerian" pitchFamily="82" charset="0"/>
              </a:rPr>
              <a:t> </a:t>
            </a:r>
            <a:r>
              <a:rPr lang="en-US" sz="3600" dirty="0" smtClean="0">
                <a:solidFill>
                  <a:schemeClr val="accent3"/>
                </a:solidFill>
                <a:latin typeface="Algerian" pitchFamily="82" charset="0"/>
              </a:rPr>
              <a:t>(111919104052)</a:t>
            </a:r>
          </a:p>
          <a:p>
            <a:pPr marL="514350" indent="-514350" algn="ctr">
              <a:buAutoNum type="arabicParenBoth"/>
            </a:pPr>
            <a:r>
              <a:rPr lang="en-US" sz="3600" dirty="0" smtClean="0">
                <a:solidFill>
                  <a:schemeClr val="accent3"/>
                </a:solidFill>
                <a:latin typeface="Algerian" pitchFamily="82" charset="0"/>
              </a:rPr>
              <a:t> Ramanan.K (111919104108)</a:t>
            </a:r>
            <a:endParaRPr lang="en-US" sz="3600" dirty="0">
              <a:solidFill>
                <a:schemeClr val="accent3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580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studentlist.delete</a:t>
            </a:r>
            <a:r>
              <a:rPr lang="en-US" sz="1600" dirty="0" smtClean="0">
                <a:solidFill>
                  <a:srgbClr val="FFC000"/>
                </a:solidFill>
              </a:rPr>
              <a:t>(0,END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studentlist.insert</a:t>
            </a:r>
            <a:r>
              <a:rPr lang="en-US" sz="1600" dirty="0" smtClean="0">
                <a:solidFill>
                  <a:srgbClr val="FFC000"/>
                </a:solidFill>
              </a:rPr>
              <a:t>(END, ( 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FirstName.get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SurName.get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DOB.get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Age.get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Gender.get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Address.get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PhoneNumber.get</a:t>
            </a:r>
            <a:r>
              <a:rPr lang="en-US" sz="1600" dirty="0" smtClean="0">
                <a:solidFill>
                  <a:srgbClr val="FFC000"/>
                </a:solidFill>
              </a:rPr>
              <a:t>()))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#============FRAMES==================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MainFrame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Frame(</a:t>
            </a:r>
            <a:r>
              <a:rPr lang="en-US" sz="1600" dirty="0" err="1" smtClean="0">
                <a:solidFill>
                  <a:srgbClr val="FFC000"/>
                </a:solidFill>
              </a:rPr>
              <a:t>self.root,bg</a:t>
            </a:r>
            <a:r>
              <a:rPr lang="en-US" sz="1600" dirty="0" smtClean="0">
                <a:solidFill>
                  <a:srgbClr val="FFC000"/>
                </a:solidFill>
              </a:rPr>
              <a:t>="cadet blue")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MainFrame.grid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TitFrame</a:t>
            </a:r>
            <a:r>
              <a:rPr lang="en-US" sz="1600" dirty="0" smtClean="0">
                <a:solidFill>
                  <a:srgbClr val="FFC000"/>
                </a:solidFill>
              </a:rPr>
              <a:t> = Frame(</a:t>
            </a:r>
            <a:r>
              <a:rPr lang="en-US" sz="1600" dirty="0" err="1" smtClean="0">
                <a:solidFill>
                  <a:srgbClr val="FFC000"/>
                </a:solidFill>
              </a:rPr>
              <a:t>MainFrame,bd</a:t>
            </a:r>
            <a:r>
              <a:rPr lang="en-US" sz="1600" dirty="0" smtClean="0">
                <a:solidFill>
                  <a:srgbClr val="FFC000"/>
                </a:solidFill>
              </a:rPr>
              <a:t>=2,padx=54,pady=8,bg="Ghost </a:t>
            </a:r>
            <a:r>
              <a:rPr lang="en-US" sz="1600" dirty="0" err="1" smtClean="0">
                <a:solidFill>
                  <a:srgbClr val="FFC000"/>
                </a:solidFill>
              </a:rPr>
              <a:t>White",relief</a:t>
            </a:r>
            <a:r>
              <a:rPr lang="en-US" sz="1600" dirty="0" smtClean="0">
                <a:solidFill>
                  <a:srgbClr val="FFC000"/>
                </a:solidFill>
              </a:rPr>
              <a:t>=RIDGE)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TitFrame.pack</a:t>
            </a:r>
            <a:r>
              <a:rPr lang="en-US" sz="1600" dirty="0" smtClean="0">
                <a:solidFill>
                  <a:srgbClr val="FFC000"/>
                </a:solidFill>
              </a:rPr>
              <a:t>(side=TOP)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self.lblTit</a:t>
            </a:r>
            <a:r>
              <a:rPr lang="en-US" sz="1600" dirty="0" smtClean="0">
                <a:solidFill>
                  <a:srgbClr val="FFC000"/>
                </a:solidFill>
              </a:rPr>
              <a:t> = Label(</a:t>
            </a:r>
            <a:r>
              <a:rPr lang="en-US" sz="1600" dirty="0" err="1" smtClean="0">
                <a:solidFill>
                  <a:srgbClr val="FFC000"/>
                </a:solidFill>
              </a:rPr>
              <a:t>TitFrame,font</a:t>
            </a:r>
            <a:r>
              <a:rPr lang="en-US" sz="1600" dirty="0" smtClean="0">
                <a:solidFill>
                  <a:srgbClr val="FFC000"/>
                </a:solidFill>
              </a:rPr>
              <a:t> = ('Edwardian Script ITC',47,'bold'),text=" Student Database Management Systems ",</a:t>
            </a:r>
            <a:r>
              <a:rPr lang="en-US" sz="1600" dirty="0" err="1" smtClean="0">
                <a:solidFill>
                  <a:srgbClr val="FFC000"/>
                </a:solidFill>
              </a:rPr>
              <a:t>bg</a:t>
            </a:r>
            <a:r>
              <a:rPr lang="en-US" sz="1600" dirty="0" smtClean="0">
                <a:solidFill>
                  <a:srgbClr val="FFC000"/>
                </a:solidFill>
              </a:rPr>
              <a:t>="Ghost White")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self.lblTit.grid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ButtonFrame</a:t>
            </a:r>
            <a:r>
              <a:rPr lang="en-US" sz="1600" dirty="0" smtClean="0">
                <a:solidFill>
                  <a:srgbClr val="FFC000"/>
                </a:solidFill>
              </a:rPr>
              <a:t> = Frame(</a:t>
            </a:r>
            <a:r>
              <a:rPr lang="en-US" sz="1600" dirty="0" err="1" smtClean="0">
                <a:solidFill>
                  <a:srgbClr val="FFC000"/>
                </a:solidFill>
              </a:rPr>
              <a:t>MainFrame,bd</a:t>
            </a:r>
            <a:r>
              <a:rPr lang="en-US" sz="1600" dirty="0" smtClean="0">
                <a:solidFill>
                  <a:srgbClr val="FFC000"/>
                </a:solidFill>
              </a:rPr>
              <a:t>=2,width=1350,height=70,padx=18,pady=10,bg="Ghost </a:t>
            </a:r>
            <a:r>
              <a:rPr lang="en-US" sz="1600" dirty="0" err="1" smtClean="0">
                <a:solidFill>
                  <a:srgbClr val="FFC000"/>
                </a:solidFill>
              </a:rPr>
              <a:t>White",relief</a:t>
            </a:r>
            <a:r>
              <a:rPr lang="en-US" sz="1600" dirty="0" smtClean="0">
                <a:solidFill>
                  <a:srgbClr val="FFC000"/>
                </a:solidFill>
              </a:rPr>
              <a:t>=RIDGE)</a:t>
            </a:r>
          </a:p>
          <a:p>
            <a:pPr>
              <a:buNone/>
            </a:pPr>
            <a:endParaRPr lang="en-US" sz="1600" dirty="0" smtClean="0">
              <a:solidFill>
                <a:srgbClr val="FFC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598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err="1" smtClean="0">
                <a:solidFill>
                  <a:srgbClr val="FFC000"/>
                </a:solidFill>
              </a:rPr>
              <a:t>ButtonFrame.pack</a:t>
            </a:r>
            <a:r>
              <a:rPr lang="en-US" sz="1600" dirty="0" smtClean="0">
                <a:solidFill>
                  <a:srgbClr val="FFC000"/>
                </a:solidFill>
              </a:rPr>
              <a:t>(side=BOTTOM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</a:t>
            </a:r>
            <a:r>
              <a:rPr lang="en-US" sz="1600" dirty="0" smtClean="0">
                <a:solidFill>
                  <a:srgbClr val="FFC000"/>
                </a:solidFill>
              </a:rPr>
              <a:t> = Frame(</a:t>
            </a:r>
            <a:r>
              <a:rPr lang="en-US" sz="1600" dirty="0" err="1" smtClean="0">
                <a:solidFill>
                  <a:srgbClr val="FFC000"/>
                </a:solidFill>
              </a:rPr>
              <a:t>MainFrame,bd</a:t>
            </a:r>
            <a:r>
              <a:rPr lang="en-US" sz="1600" dirty="0" smtClean="0">
                <a:solidFill>
                  <a:srgbClr val="FFC000"/>
                </a:solidFill>
              </a:rPr>
              <a:t>=1,width=1300,height=400,padx=20,pady=20,relief=</a:t>
            </a:r>
            <a:r>
              <a:rPr lang="en-US" sz="1600" dirty="0" err="1" smtClean="0">
                <a:solidFill>
                  <a:srgbClr val="FFC000"/>
                </a:solidFill>
              </a:rPr>
              <a:t>RIDGE,bg</a:t>
            </a:r>
            <a:r>
              <a:rPr lang="en-US" sz="1600" dirty="0" smtClean="0">
                <a:solidFill>
                  <a:srgbClr val="FFC000"/>
                </a:solidFill>
              </a:rPr>
              <a:t>="cadet blue")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DataFrame.pack</a:t>
            </a:r>
            <a:r>
              <a:rPr lang="en-US" sz="1600" dirty="0" smtClean="0">
                <a:solidFill>
                  <a:srgbClr val="FFC000"/>
                </a:solidFill>
              </a:rPr>
              <a:t>(side=BOTTOM)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DataFrameLEFT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LabelFrame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DataFrame,bd</a:t>
            </a:r>
            <a:r>
              <a:rPr lang="en-US" sz="1600" dirty="0" smtClean="0">
                <a:solidFill>
                  <a:srgbClr val="FFC000"/>
                </a:solidFill>
              </a:rPr>
              <a:t>=1,width=1000,height=600,padx=20,relief=</a:t>
            </a:r>
            <a:r>
              <a:rPr lang="en-US" sz="1600" dirty="0" err="1" smtClean="0">
                <a:solidFill>
                  <a:srgbClr val="FFC000"/>
                </a:solidFill>
              </a:rPr>
              <a:t>RIDGE,bg</a:t>
            </a:r>
            <a:r>
              <a:rPr lang="en-US" sz="1600" dirty="0" smtClean="0">
                <a:solidFill>
                  <a:srgbClr val="FFC000"/>
                </a:solidFill>
              </a:rPr>
              <a:t>="Ghost </a:t>
            </a:r>
            <a:r>
              <a:rPr lang="en-US" sz="1600" dirty="0" err="1" smtClean="0">
                <a:solidFill>
                  <a:srgbClr val="FFC000"/>
                </a:solidFill>
              </a:rPr>
              <a:t>White",font</a:t>
            </a:r>
            <a:r>
              <a:rPr lang="en-US" sz="1600" dirty="0" smtClean="0">
                <a:solidFill>
                  <a:srgbClr val="FFC000"/>
                </a:solidFill>
              </a:rPr>
              <a:t> = ('Edwardian Script ITC',30,'bold'),text="Student Info\n")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DataFrameLEFT.pack</a:t>
            </a:r>
            <a:r>
              <a:rPr lang="en-US" sz="1600" dirty="0" smtClean="0">
                <a:solidFill>
                  <a:srgbClr val="FFC000"/>
                </a:solidFill>
              </a:rPr>
              <a:t>(side=LEFT)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DataFrameRIGHT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LabelFrame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DataFrame,bd</a:t>
            </a:r>
            <a:r>
              <a:rPr lang="en-US" sz="1600" dirty="0" smtClean="0">
                <a:solidFill>
                  <a:srgbClr val="FFC000"/>
                </a:solidFill>
              </a:rPr>
              <a:t>=1,width=450,height=300,padx=31,pady=3,relief=</a:t>
            </a:r>
            <a:r>
              <a:rPr lang="en-US" sz="1600" dirty="0" err="1" smtClean="0">
                <a:solidFill>
                  <a:srgbClr val="FFC000"/>
                </a:solidFill>
              </a:rPr>
              <a:t>RIDGE,bg</a:t>
            </a:r>
            <a:r>
              <a:rPr lang="en-US" sz="1600" dirty="0" smtClean="0">
                <a:solidFill>
                  <a:srgbClr val="FFC000"/>
                </a:solidFill>
              </a:rPr>
              <a:t>="Ghost </a:t>
            </a:r>
            <a:r>
              <a:rPr lang="en-US" sz="1600" dirty="0" err="1" smtClean="0">
                <a:solidFill>
                  <a:srgbClr val="FFC000"/>
                </a:solidFill>
              </a:rPr>
              <a:t>White",font</a:t>
            </a:r>
            <a:r>
              <a:rPr lang="en-US" sz="1600" dirty="0" smtClean="0">
                <a:solidFill>
                  <a:srgbClr val="FFC000"/>
                </a:solidFill>
              </a:rPr>
              <a:t> = ('Edwardian Script ITC',30,'bold'),text="Student Details\n")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DataFrameRIGHT.pack</a:t>
            </a:r>
            <a:r>
              <a:rPr lang="en-US" sz="1600" dirty="0" smtClean="0">
                <a:solidFill>
                  <a:srgbClr val="FFC000"/>
                </a:solidFill>
              </a:rPr>
              <a:t>(side=RIGHT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#====LABELS AND ENRTY WIDGET=======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</a:rPr>
              <a:t>self.lblStudentID</a:t>
            </a:r>
            <a:r>
              <a:rPr lang="en-US" sz="1600" dirty="0" smtClean="0">
                <a:solidFill>
                  <a:srgbClr val="FFC000"/>
                </a:solidFill>
              </a:rPr>
              <a:t> = Label(</a:t>
            </a:r>
            <a:r>
              <a:rPr lang="en-US" sz="16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600" dirty="0" smtClean="0">
                <a:solidFill>
                  <a:srgbClr val="FFC000"/>
                </a:solidFill>
              </a:rPr>
              <a:t>=('arial',25,'bold'),text="Student ID :",</a:t>
            </a:r>
            <a:r>
              <a:rPr lang="en-US" sz="1600" dirty="0" err="1" smtClean="0">
                <a:solidFill>
                  <a:srgbClr val="FFC000"/>
                </a:solidFill>
              </a:rPr>
              <a:t>padx</a:t>
            </a:r>
            <a:r>
              <a:rPr lang="en-US" sz="1600" dirty="0" smtClean="0">
                <a:solidFill>
                  <a:srgbClr val="FFC000"/>
                </a:solidFill>
              </a:rPr>
              <a:t>=2,pady=2,bg="Ghost White")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self.lblStudentID.grid</a:t>
            </a:r>
            <a:r>
              <a:rPr lang="en-US" sz="1600" dirty="0" smtClean="0">
                <a:solidFill>
                  <a:srgbClr val="FFC000"/>
                </a:solidFill>
              </a:rPr>
              <a:t>(row=0,column=0,sticky=W)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611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self.txtStudentID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= Entry(</a:t>
            </a:r>
            <a:r>
              <a:rPr lang="en-US" sz="18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800" dirty="0" smtClean="0">
                <a:solidFill>
                  <a:srgbClr val="FFC000"/>
                </a:solidFill>
              </a:rPr>
              <a:t>=('arial',20,'bold'),</a:t>
            </a:r>
            <a:r>
              <a:rPr lang="en-US" sz="1800" dirty="0" err="1" smtClean="0">
                <a:solidFill>
                  <a:srgbClr val="FFC000"/>
                </a:solidFill>
              </a:rPr>
              <a:t>textvariable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err="1" smtClean="0">
                <a:solidFill>
                  <a:srgbClr val="FFC000"/>
                </a:solidFill>
              </a:rPr>
              <a:t>StudentID,width</a:t>
            </a:r>
            <a:r>
              <a:rPr lang="en-US" sz="1800" dirty="0" smtClean="0">
                <a:solidFill>
                  <a:srgbClr val="FFC000"/>
                </a:solidFill>
              </a:rPr>
              <a:t>=39)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self.txtStudentID.grid</a:t>
            </a:r>
            <a:r>
              <a:rPr lang="en-US" sz="1800" dirty="0" smtClean="0">
                <a:solidFill>
                  <a:srgbClr val="FFC000"/>
                </a:solidFill>
              </a:rPr>
              <a:t>(row=0,column=1)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self.lblFirstName</a:t>
            </a:r>
            <a:r>
              <a:rPr lang="en-US" sz="1800" dirty="0" smtClean="0">
                <a:solidFill>
                  <a:srgbClr val="FFC000"/>
                </a:solidFill>
              </a:rPr>
              <a:t> = Label(</a:t>
            </a:r>
            <a:r>
              <a:rPr lang="en-US" sz="18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800" dirty="0" smtClean="0">
                <a:solidFill>
                  <a:srgbClr val="FFC000"/>
                </a:solidFill>
              </a:rPr>
              <a:t>=('arial',25,'bold'),text="</a:t>
            </a:r>
            <a:r>
              <a:rPr lang="en-US" sz="1800" dirty="0" err="1" smtClean="0">
                <a:solidFill>
                  <a:srgbClr val="FFC000"/>
                </a:solidFill>
              </a:rPr>
              <a:t>Firstname</a:t>
            </a:r>
            <a:r>
              <a:rPr lang="en-US" sz="1800" dirty="0" smtClean="0">
                <a:solidFill>
                  <a:srgbClr val="FFC000"/>
                </a:solidFill>
              </a:rPr>
              <a:t> :",</a:t>
            </a:r>
            <a:r>
              <a:rPr lang="en-US" sz="1800" dirty="0" err="1" smtClean="0">
                <a:solidFill>
                  <a:srgbClr val="FFC000"/>
                </a:solidFill>
              </a:rPr>
              <a:t>padx</a:t>
            </a:r>
            <a:r>
              <a:rPr lang="en-US" sz="1800" dirty="0" smtClean="0">
                <a:solidFill>
                  <a:srgbClr val="FFC000"/>
                </a:solidFill>
              </a:rPr>
              <a:t>=2,pady=2,bg="Ghost White")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self.lblFirstName.grid</a:t>
            </a:r>
            <a:r>
              <a:rPr lang="en-US" sz="1800" dirty="0" smtClean="0">
                <a:solidFill>
                  <a:srgbClr val="FFC000"/>
                </a:solidFill>
              </a:rPr>
              <a:t>(row=1,column=0,sticky=W)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self.txtFirstName</a:t>
            </a:r>
            <a:r>
              <a:rPr lang="en-US" sz="1800" dirty="0" smtClean="0">
                <a:solidFill>
                  <a:srgbClr val="FFC000"/>
                </a:solidFill>
              </a:rPr>
              <a:t> = Entry(</a:t>
            </a:r>
            <a:r>
              <a:rPr lang="en-US" sz="18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800" dirty="0" smtClean="0">
                <a:solidFill>
                  <a:srgbClr val="FFC000"/>
                </a:solidFill>
              </a:rPr>
              <a:t>=('arial',20,'bold'),</a:t>
            </a:r>
            <a:r>
              <a:rPr lang="en-US" sz="1800" dirty="0" err="1" smtClean="0">
                <a:solidFill>
                  <a:srgbClr val="FFC000"/>
                </a:solidFill>
              </a:rPr>
              <a:t>textvariable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err="1" smtClean="0">
                <a:solidFill>
                  <a:srgbClr val="FFC000"/>
                </a:solidFill>
              </a:rPr>
              <a:t>FirstName,width</a:t>
            </a:r>
            <a:r>
              <a:rPr lang="en-US" sz="1800" dirty="0" smtClean="0">
                <a:solidFill>
                  <a:srgbClr val="FFC000"/>
                </a:solidFill>
              </a:rPr>
              <a:t>=39)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self.txtFirstName.grid</a:t>
            </a:r>
            <a:r>
              <a:rPr lang="en-US" sz="1800" dirty="0" smtClean="0">
                <a:solidFill>
                  <a:srgbClr val="FFC000"/>
                </a:solidFill>
              </a:rPr>
              <a:t>(row=1,column=1)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self.lblSurName</a:t>
            </a:r>
            <a:r>
              <a:rPr lang="en-US" sz="1800" dirty="0" smtClean="0">
                <a:solidFill>
                  <a:srgbClr val="FFC000"/>
                </a:solidFill>
              </a:rPr>
              <a:t> = Label(</a:t>
            </a:r>
            <a:r>
              <a:rPr lang="en-US" sz="18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800" dirty="0" smtClean="0">
                <a:solidFill>
                  <a:srgbClr val="FFC000"/>
                </a:solidFill>
              </a:rPr>
              <a:t>=('arial',25,'bold'),text="Surname :",</a:t>
            </a:r>
            <a:r>
              <a:rPr lang="en-US" sz="1800" dirty="0" err="1" smtClean="0">
                <a:solidFill>
                  <a:srgbClr val="FFC000"/>
                </a:solidFill>
              </a:rPr>
              <a:t>padx</a:t>
            </a:r>
            <a:r>
              <a:rPr lang="en-US" sz="1800" dirty="0" smtClean="0">
                <a:solidFill>
                  <a:srgbClr val="FFC000"/>
                </a:solidFill>
              </a:rPr>
              <a:t>=2,pady=2,bg="Ghost White")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self.lblSurName.grid</a:t>
            </a:r>
            <a:r>
              <a:rPr lang="en-US" sz="1800" dirty="0" smtClean="0">
                <a:solidFill>
                  <a:srgbClr val="FFC000"/>
                </a:solidFill>
              </a:rPr>
              <a:t>(row=2,column=0,sticky=W)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self.txtSurName</a:t>
            </a:r>
            <a:r>
              <a:rPr lang="en-US" sz="1800" dirty="0" smtClean="0">
                <a:solidFill>
                  <a:srgbClr val="FFC000"/>
                </a:solidFill>
              </a:rPr>
              <a:t> = Entry(</a:t>
            </a:r>
            <a:r>
              <a:rPr lang="en-US" sz="1800" dirty="0" err="1" smtClean="0">
                <a:solidFill>
                  <a:srgbClr val="FFC000"/>
                </a:solidFill>
              </a:rPr>
              <a:t>DataFrameLEFT,font</a:t>
            </a:r>
            <a:r>
              <a:rPr lang="en-US" sz="1800" dirty="0" smtClean="0">
                <a:solidFill>
                  <a:srgbClr val="FFC000"/>
                </a:solidFill>
              </a:rPr>
              <a:t>=('arial',20,'bold'),</a:t>
            </a:r>
            <a:r>
              <a:rPr lang="en-US" sz="1800" dirty="0" err="1" smtClean="0">
                <a:solidFill>
                  <a:srgbClr val="FFC000"/>
                </a:solidFill>
              </a:rPr>
              <a:t>textvariable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err="1" smtClean="0">
                <a:solidFill>
                  <a:srgbClr val="FFC000"/>
                </a:solidFill>
              </a:rPr>
              <a:t>SurName,width</a:t>
            </a:r>
            <a:r>
              <a:rPr lang="en-US" sz="1800" dirty="0" smtClean="0">
                <a:solidFill>
                  <a:srgbClr val="FFC000"/>
                </a:solidFill>
              </a:rPr>
              <a:t>=39)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 err="1" smtClean="0">
                <a:solidFill>
                  <a:srgbClr val="FFC000"/>
                </a:solidFill>
              </a:rPr>
              <a:t>self.txtSurName.grid</a:t>
            </a:r>
            <a:r>
              <a:rPr lang="en-US" sz="1800" dirty="0" smtClean="0">
                <a:solidFill>
                  <a:srgbClr val="FFC000"/>
                </a:solidFill>
              </a:rPr>
              <a:t>(row=2,column=1)</a:t>
            </a:r>
          </a:p>
          <a:p>
            <a:pPr>
              <a:buNone/>
            </a:pPr>
            <a:endParaRPr lang="en-US" sz="1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self.lblDOB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Label(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=('arial',25,'bold'),text="Date of Birth :",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=2,pady=2,bg="Ghost White")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self.lblDOB.grid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(row=3,column=0,sticky=W)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self.txtDOB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Entry(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=('arial',20,'bold'),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DOB,width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self.txtDOB.grid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(row=3,column=1)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Label(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=('arial',25,'bold'),text="Age :",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=2,pady=2,bg="Ghost White")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self.lblAge.grid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(row=4,column=0,sticky=W)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Entry(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=('arial',20,'bold'),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Age,width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self.txtAge.grid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(row=4,column=1)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self.lblGender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Label(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=('arial',25,'bold'),text="Gender :",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=2,pady=2,bg="Ghost White")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self.lblGender.grid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(row=5,column=0,sticky=W)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self.txtGender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Entry(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=('arial',20,'bold'),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Gender,width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self.txtGender.grid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(row=5,column=1)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self.lblAddress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Label(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=('arial',25,'bold'),text="Address :",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=2,pady=2,bg="Ghost White")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self.lblAddress.grid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(row=6,column=0,sticky=W)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self.txtAddress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Entry(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=('arial',20,'bold'),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Address,width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self.txtAddress.grid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(row=6,column=1)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self.lblPhoneNumber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Label(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=('arial',25,'bold'),text="Phone Number :",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=2,pady=2,bg="Ghost White")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self.lblPhoneNumber.grid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(row=7,column=0,sticky=W)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self.txtPhoneNumber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Entry(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DataFrameLEFT,font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=('arial',20,'bold'),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PhoneNumber,width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self.txtPhoneNumber.grid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(row=7,column=1)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      #=======LIST BOX AND SCROLL BAR WIDGET=====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622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scroll_bar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Scrollbar(</a:t>
            </a:r>
            <a:r>
              <a:rPr lang="en-US" sz="1600" dirty="0" err="1" smtClean="0">
                <a:solidFill>
                  <a:srgbClr val="FFC000"/>
                </a:solidFill>
              </a:rPr>
              <a:t>DataFrameRIGHT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scroll_bar.grid</a:t>
            </a:r>
            <a:r>
              <a:rPr lang="en-US" sz="1600" dirty="0" smtClean="0">
                <a:solidFill>
                  <a:srgbClr val="FFC000"/>
                </a:solidFill>
              </a:rPr>
              <a:t>(row=0,column=1,sticky='ns')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Listbox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DataFrameRIGHT,width</a:t>
            </a:r>
            <a:r>
              <a:rPr lang="en-US" sz="1600" dirty="0" smtClean="0">
                <a:solidFill>
                  <a:srgbClr val="FFC000"/>
                </a:solidFill>
              </a:rPr>
              <a:t>=41,height=16,font=('arial',12,'bold'),</a:t>
            </a:r>
            <a:r>
              <a:rPr lang="en-US" sz="1600" dirty="0" err="1" smtClean="0">
                <a:solidFill>
                  <a:srgbClr val="FFC000"/>
                </a:solidFill>
              </a:rPr>
              <a:t>yscrollcommand</a:t>
            </a:r>
            <a:r>
              <a:rPr lang="en-US" sz="1600" dirty="0" smtClean="0">
                <a:solidFill>
                  <a:srgbClr val="FFC000"/>
                </a:solidFill>
              </a:rPr>
              <a:t>=scroll_bar.set)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studentlist.bind</a:t>
            </a:r>
            <a:r>
              <a:rPr lang="en-US" sz="1600" dirty="0" smtClean="0">
                <a:solidFill>
                  <a:srgbClr val="FFC000"/>
                </a:solidFill>
              </a:rPr>
              <a:t>('&lt;&lt;</a:t>
            </a:r>
            <a:r>
              <a:rPr lang="en-US" sz="1600" dirty="0" err="1" smtClean="0">
                <a:solidFill>
                  <a:srgbClr val="FFC000"/>
                </a:solidFill>
              </a:rPr>
              <a:t>ListboxSelect</a:t>
            </a:r>
            <a:r>
              <a:rPr lang="en-US" sz="1600" dirty="0" smtClean="0">
                <a:solidFill>
                  <a:srgbClr val="FFC000"/>
                </a:solidFill>
              </a:rPr>
              <a:t>&gt;&gt;', </a:t>
            </a:r>
            <a:r>
              <a:rPr lang="en-US" sz="1600" dirty="0" err="1" smtClean="0">
                <a:solidFill>
                  <a:srgbClr val="FFC000"/>
                </a:solidFill>
              </a:rPr>
              <a:t>StudentRecord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studentlist.grid</a:t>
            </a:r>
            <a:r>
              <a:rPr lang="en-US" sz="1600" dirty="0" smtClean="0">
                <a:solidFill>
                  <a:srgbClr val="FFC000"/>
                </a:solidFill>
              </a:rPr>
              <a:t>(row=0,column=0,padx=0)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scroll_bar.config</a:t>
            </a:r>
            <a:r>
              <a:rPr lang="en-US" sz="1600" dirty="0" smtClean="0">
                <a:solidFill>
                  <a:srgbClr val="FFC000"/>
                </a:solidFill>
              </a:rPr>
              <a:t>(command =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studentlist.yview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#======BUTTON WIDGET===========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self.ButtonAddData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Add",font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AddData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self.ButtonAddData.grid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(row=0,column=0)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self.ButtonDisplayData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Display",font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DisplayData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self.ButtonDisplayData.grid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(row=0,column=1)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self.ButtonClearData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Clear",font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ClearData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self.ButtonClearData.grid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(row=0,column=2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60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self.ButtonDeleteData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Delete",font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DeleteData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self.ButtonDeleteData.grid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(row=0,column=3)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self.ButtonSearchData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Search",font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SearchDatabase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self.ButtonSearchData.grid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(row=0,column=4)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self.ButtonUpdateData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Update",font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=('arial',20,'bold'),height=1,width=10,bd=4,command=Update)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self.ButtonUpdateData.grid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(row=0,column=5)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self.ButtonExitData</a:t>
            </a:r>
            <a:r>
              <a:rPr lang="en-US" sz="1600" dirty="0" smtClean="0">
                <a:solidFill>
                  <a:srgbClr val="FFC000"/>
                </a:solidFill>
              </a:rPr>
              <a:t> = Button(</a:t>
            </a:r>
            <a:r>
              <a:rPr lang="en-US" sz="1600" dirty="0" err="1" smtClean="0">
                <a:solidFill>
                  <a:srgbClr val="FFC000"/>
                </a:solidFill>
              </a:rPr>
              <a:t>ButtonFrame,text</a:t>
            </a:r>
            <a:r>
              <a:rPr lang="en-US" sz="1600" dirty="0" smtClean="0">
                <a:solidFill>
                  <a:srgbClr val="FFC000"/>
                </a:solidFill>
              </a:rPr>
              <a:t>="</a:t>
            </a:r>
            <a:r>
              <a:rPr lang="en-US" sz="1600" dirty="0" err="1" smtClean="0">
                <a:solidFill>
                  <a:srgbClr val="FFC000"/>
                </a:solidFill>
              </a:rPr>
              <a:t>Exit",font</a:t>
            </a:r>
            <a:r>
              <a:rPr lang="en-US" sz="1600" dirty="0" smtClean="0">
                <a:solidFill>
                  <a:srgbClr val="FFC000"/>
                </a:solidFill>
              </a:rPr>
              <a:t>=('arial',20,'bold'),height=1,width=10,bd=4,command=</a:t>
            </a:r>
            <a:r>
              <a:rPr lang="en-US" sz="1600" dirty="0" err="1" smtClean="0">
                <a:solidFill>
                  <a:srgbClr val="FFC000"/>
                </a:solidFill>
              </a:rPr>
              <a:t>Exit_Option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self.ButtonExitData.grid</a:t>
            </a:r>
            <a:r>
              <a:rPr lang="en-US" sz="1600" dirty="0" smtClean="0">
                <a:solidFill>
                  <a:srgbClr val="FFC000"/>
                </a:solidFill>
              </a:rPr>
              <a:t>(row=0,column=6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if __name__=='__main__':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root = </a:t>
            </a:r>
            <a:r>
              <a:rPr lang="en-US" sz="1600" dirty="0" err="1" smtClean="0">
                <a:solidFill>
                  <a:srgbClr val="FFC000"/>
                </a:solidFill>
              </a:rPr>
              <a:t>Tk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application = Student(root)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root.mainloop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60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</a:t>
            </a:r>
            <a:r>
              <a:rPr lang="en-US" sz="2000" u="sng" dirty="0" smtClean="0">
                <a:solidFill>
                  <a:srgbClr val="FFC000"/>
                </a:solidFill>
              </a:rPr>
              <a:t>BACK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u="sng" dirty="0" smtClean="0">
                <a:solidFill>
                  <a:srgbClr val="FFC000"/>
                </a:solidFill>
              </a:rPr>
              <a:t>END: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import </a:t>
            </a:r>
            <a:r>
              <a:rPr lang="en-US" sz="1600" dirty="0" smtClean="0">
                <a:solidFill>
                  <a:srgbClr val="FFC000"/>
                </a:solidFill>
              </a:rPr>
              <a:t>sqlite3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StudentData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cur.executescript</a:t>
            </a:r>
            <a:r>
              <a:rPr lang="en-US" sz="1600" dirty="0" smtClean="0">
                <a:solidFill>
                  <a:srgbClr val="FFC000"/>
                </a:solidFill>
              </a:rPr>
              <a:t>('''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CREATE TABLE IF NOT EXISTS Student(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Id INTEGER PRIMARY KEY,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Student_ID</a:t>
            </a:r>
            <a:r>
              <a:rPr lang="en-US" sz="1600" dirty="0" smtClean="0">
                <a:solidFill>
                  <a:srgbClr val="FFC000"/>
                </a:solidFill>
              </a:rPr>
              <a:t>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err="1" smtClean="0">
                <a:solidFill>
                  <a:srgbClr val="FFC000"/>
                </a:solidFill>
              </a:rPr>
              <a:t>First_Name</a:t>
            </a:r>
            <a:r>
              <a:rPr lang="en-US" sz="1600" dirty="0" smtClean="0">
                <a:solidFill>
                  <a:srgbClr val="FFC000"/>
                </a:solidFill>
              </a:rPr>
              <a:t>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err="1" smtClean="0">
                <a:solidFill>
                  <a:srgbClr val="FFC000"/>
                </a:solidFill>
              </a:rPr>
              <a:t>Sur_Name</a:t>
            </a:r>
            <a:r>
              <a:rPr lang="en-US" sz="1600" dirty="0" smtClean="0">
                <a:solidFill>
                  <a:srgbClr val="FFC000"/>
                </a:solidFill>
              </a:rPr>
              <a:t>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DOB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Age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Gender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Address TEXT,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</a:t>
            </a:r>
            <a:r>
              <a:rPr lang="en-US" sz="1600" dirty="0" err="1" smtClean="0">
                <a:solidFill>
                  <a:srgbClr val="FFC000"/>
                </a:solidFill>
              </a:rPr>
              <a:t>Phone_Number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TEXT</a:t>
            </a: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613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''')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Connect.commit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AddStudentRecord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StudentID,FirstName,SurName,DOB,Age,Gender,Address,PhoneNumber</a:t>
            </a:r>
            <a:r>
              <a:rPr lang="en-US" sz="1600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</a:t>
            </a:r>
            <a:r>
              <a:rPr lang="en-US" sz="1600" dirty="0" smtClean="0">
                <a:solidFill>
                  <a:srgbClr val="FFC000"/>
                </a:solidFill>
              </a:rPr>
              <a:t>('''INSERT INTO Student VALUES (NULL, ?, ?, ?, ?, ?, ?, ?, ? ) ''', ( </a:t>
            </a: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, DOB, Age, Gender, Address,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)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Connect.commit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ViewData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</a:t>
            </a:r>
            <a:r>
              <a:rPr lang="en-US" sz="1600" dirty="0" smtClean="0">
                <a:solidFill>
                  <a:srgbClr val="FFC000"/>
                </a:solidFill>
              </a:rPr>
              <a:t>("SELECT * FROM Student")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rows=</a:t>
            </a:r>
            <a:r>
              <a:rPr lang="en-US" sz="1600" dirty="0" err="1" smtClean="0">
                <a:solidFill>
                  <a:srgbClr val="FFC000"/>
                </a:solidFill>
              </a:rPr>
              <a:t>cur.fetchall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return </a:t>
            </a:r>
            <a:r>
              <a:rPr lang="en-US" sz="1600" dirty="0" smtClean="0">
                <a:solidFill>
                  <a:srgbClr val="FFC000"/>
                </a:solidFill>
              </a:rPr>
              <a:t>rows</a:t>
            </a: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685800"/>
            <a:ext cx="12152366" cy="543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DeleteRecord</a:t>
            </a:r>
            <a:r>
              <a:rPr lang="en-US" sz="1600" dirty="0" smtClean="0">
                <a:solidFill>
                  <a:srgbClr val="FFC000"/>
                </a:solidFill>
              </a:rPr>
              <a:t>(id):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</a:t>
            </a:r>
            <a:r>
              <a:rPr lang="en-US" sz="1600" dirty="0" smtClean="0">
                <a:solidFill>
                  <a:srgbClr val="FFC000"/>
                </a:solidFill>
              </a:rPr>
              <a:t>("DELETE FROM Student WHERE id = ?", ( id, )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Connect.commit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DataUpdate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="",</a:t>
            </a: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="",</a:t>
            </a: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="",DOB="",Age="",Gender="",Address="",</a:t>
            </a: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=""):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</a:t>
            </a:r>
            <a:r>
              <a:rPr lang="en-US" sz="1600" dirty="0" smtClean="0">
                <a:solidFill>
                  <a:srgbClr val="FFC000"/>
                </a:solidFill>
              </a:rPr>
              <a:t>('''UPDATE Student SET </a:t>
            </a:r>
            <a:r>
              <a:rPr lang="en-US" sz="1600" dirty="0" err="1" smtClean="0">
                <a:solidFill>
                  <a:srgbClr val="FFC000"/>
                </a:solidFill>
              </a:rPr>
              <a:t>Student_ID</a:t>
            </a:r>
            <a:r>
              <a:rPr lang="en-US" sz="1600" dirty="0" smtClean="0">
                <a:solidFill>
                  <a:srgbClr val="FFC000"/>
                </a:solidFill>
              </a:rPr>
              <a:t>=?, </a:t>
            </a:r>
            <a:r>
              <a:rPr lang="en-US" sz="1600" dirty="0" err="1" smtClean="0">
                <a:solidFill>
                  <a:srgbClr val="FFC000"/>
                </a:solidFill>
              </a:rPr>
              <a:t>First_Name</a:t>
            </a:r>
            <a:r>
              <a:rPr lang="en-US" sz="1600" dirty="0" smtClean="0">
                <a:solidFill>
                  <a:srgbClr val="FFC000"/>
                </a:solidFill>
              </a:rPr>
              <a:t>=?, </a:t>
            </a:r>
            <a:r>
              <a:rPr lang="en-US" sz="1600" dirty="0" err="1" smtClean="0">
                <a:solidFill>
                  <a:srgbClr val="FFC000"/>
                </a:solidFill>
              </a:rPr>
              <a:t>Sur_Name</a:t>
            </a:r>
            <a:r>
              <a:rPr lang="en-US" sz="1600" dirty="0" smtClean="0">
                <a:solidFill>
                  <a:srgbClr val="FFC000"/>
                </a:solidFill>
              </a:rPr>
              <a:t>=?, DOB=?, Age=?, Address=?, </a:t>
            </a:r>
            <a:r>
              <a:rPr lang="en-US" sz="1600" dirty="0" err="1" smtClean="0">
                <a:solidFill>
                  <a:srgbClr val="FFC000"/>
                </a:solidFill>
              </a:rPr>
              <a:t>Phone_Number</a:t>
            </a:r>
            <a:r>
              <a:rPr lang="en-US" sz="1600" dirty="0" smtClean="0">
                <a:solidFill>
                  <a:srgbClr val="FFC000"/>
                </a:solidFill>
              </a:rPr>
              <a:t>=?, WHERE id=?''', ( </a:t>
            </a: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, DOB, Age, Gender, Address,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, id)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Connect.commit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9634" y="762000"/>
            <a:ext cx="12152366" cy="398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SearchData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="",</a:t>
            </a: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="",</a:t>
            </a: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="",DOB="",Age="",Gender="",Address="",</a:t>
            </a: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=""):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Connect=sqlite3.connect("</a:t>
            </a:r>
            <a:r>
              <a:rPr lang="en-US" sz="1600" dirty="0" err="1" smtClean="0">
                <a:solidFill>
                  <a:srgbClr val="FFC000"/>
                </a:solidFill>
              </a:rPr>
              <a:t>Student.db</a:t>
            </a:r>
            <a:r>
              <a:rPr lang="en-US" sz="1600" dirty="0" smtClean="0">
                <a:solidFill>
                  <a:srgbClr val="FFC000"/>
                </a:solidFill>
              </a:rPr>
              <a:t>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cur=</a:t>
            </a:r>
            <a:r>
              <a:rPr lang="en-US" sz="1600" dirty="0" err="1" smtClean="0">
                <a:solidFill>
                  <a:srgbClr val="FFC000"/>
                </a:solidFill>
              </a:rPr>
              <a:t>Connect.cursor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cur.execute</a:t>
            </a:r>
            <a:r>
              <a:rPr lang="en-US" sz="1600" dirty="0" smtClean="0">
                <a:solidFill>
                  <a:srgbClr val="FFC000"/>
                </a:solidFill>
              </a:rPr>
              <a:t>('''SELECT * FROM Student WHERE </a:t>
            </a:r>
            <a:r>
              <a:rPr lang="en-US" sz="1600" dirty="0" err="1" smtClean="0">
                <a:solidFill>
                  <a:srgbClr val="FFC000"/>
                </a:solidFill>
              </a:rPr>
              <a:t>Student_ID</a:t>
            </a:r>
            <a:r>
              <a:rPr lang="en-US" sz="1600" dirty="0" smtClean="0">
                <a:solidFill>
                  <a:srgbClr val="FFC000"/>
                </a:solidFill>
              </a:rPr>
              <a:t>=? OR </a:t>
            </a:r>
            <a:r>
              <a:rPr lang="en-US" sz="1600" dirty="0" err="1" smtClean="0">
                <a:solidFill>
                  <a:srgbClr val="FFC000"/>
                </a:solidFill>
              </a:rPr>
              <a:t>First_Name</a:t>
            </a:r>
            <a:r>
              <a:rPr lang="en-US" sz="1600" dirty="0" smtClean="0">
                <a:solidFill>
                  <a:srgbClr val="FFC000"/>
                </a:solidFill>
              </a:rPr>
              <a:t>=? OR </a:t>
            </a:r>
            <a:r>
              <a:rPr lang="en-US" sz="1600" dirty="0" err="1" smtClean="0">
                <a:solidFill>
                  <a:srgbClr val="FFC000"/>
                </a:solidFill>
              </a:rPr>
              <a:t>Sur_Name</a:t>
            </a:r>
            <a:r>
              <a:rPr lang="en-US" sz="1600" dirty="0" smtClean="0">
                <a:solidFill>
                  <a:srgbClr val="FFC000"/>
                </a:solidFill>
              </a:rPr>
              <a:t>=? OR DOB=? OR Age=? OR Gender=? OR Address=? OR </a:t>
            </a:r>
            <a:r>
              <a:rPr lang="en-US" sz="1600" dirty="0" err="1" smtClean="0">
                <a:solidFill>
                  <a:srgbClr val="FFC000"/>
                </a:solidFill>
              </a:rPr>
              <a:t>Phone_Number</a:t>
            </a:r>
            <a:r>
              <a:rPr lang="en-US" sz="1600" dirty="0" smtClean="0">
                <a:solidFill>
                  <a:srgbClr val="FFC000"/>
                </a:solidFill>
              </a:rPr>
              <a:t>=?''',( </a:t>
            </a: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, </a:t>
            </a: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, DOB, Age, Gender, Address,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)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rows=</a:t>
            </a:r>
            <a:r>
              <a:rPr lang="en-US" sz="1600" dirty="0" err="1" smtClean="0">
                <a:solidFill>
                  <a:srgbClr val="FFC000"/>
                </a:solidFill>
              </a:rPr>
              <a:t>cur.fetchall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err="1" smtClean="0">
                <a:solidFill>
                  <a:srgbClr val="FFC000"/>
                </a:solidFill>
              </a:rPr>
              <a:t>Connect.close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return rows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C000"/>
                </a:solidFill>
              </a:rPr>
              <a:t>StudentData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endParaRPr lang="en-US" sz="1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3"/>
                </a:solidFill>
                <a:latin typeface="Colonna MT" pitchFamily="82" charset="0"/>
              </a:rPr>
              <a:t>Introduction:</a:t>
            </a:r>
            <a:endParaRPr lang="en-US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4800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endParaRPr lang="en-US" sz="3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The  Student  Database  Management  System  can  handle  all  the  details  about  a  student </a:t>
            </a:r>
            <a:r>
              <a:rPr lang="en-US" sz="3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The  details  include  student’s  identity  number , first name , surname,  address,  phone number, age, gender  and  Date  of  Birth.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These  details  can  be  manipulated  by  the  operations  such  as insertion , deletion , updating , searching  and  displaying </a:t>
            </a:r>
            <a:r>
              <a:rPr lang="en-US" sz="3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SAMPLE</a:t>
            </a:r>
            <a:r>
              <a:rPr lang="en-US" sz="4000" dirty="0" smtClean="0">
                <a:solidFill>
                  <a:schemeClr val="accent3"/>
                </a:solidFill>
                <a:latin typeface="Colonna MT" pitchFamily="82" charset="0"/>
              </a:rPr>
              <a:t> </a:t>
            </a:r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SCREENSHOT:</a:t>
            </a:r>
            <a:endParaRPr lang="en-US" sz="4000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7" name="Picture 1" descr="D:\College\4th semester\DataBase Management Laboratory\sql\mini project\ScreenShot MiniProject\sss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10870837" cy="578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OUTPUT:</a:t>
            </a:r>
            <a:endParaRPr lang="en-US" sz="4000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r>
              <a:rPr lang="en-US" sz="28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INSERTION: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107442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endParaRPr lang="en-US" sz="4000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877800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Displaying: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914400"/>
            <a:ext cx="107441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Updating: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10744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25425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Searching: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10667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28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159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10668000" cy="57912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DELETION: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1066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10668000" cy="57912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endParaRPr lang="en-US" sz="3200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8778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HARDWARE</a:t>
            </a:r>
            <a:r>
              <a:rPr lang="en-US" sz="4000" dirty="0" smtClean="0">
                <a:solidFill>
                  <a:schemeClr val="accent3"/>
                </a:solidFill>
                <a:latin typeface="Colonna MT" pitchFamily="82" charset="0"/>
              </a:rPr>
              <a:t> </a:t>
            </a:r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AND</a:t>
            </a:r>
            <a:r>
              <a:rPr lang="en-US" sz="4000" dirty="0" smtClean="0">
                <a:solidFill>
                  <a:schemeClr val="accent3"/>
                </a:solidFill>
                <a:latin typeface="Colonna MT" pitchFamily="82" charset="0"/>
              </a:rPr>
              <a:t> </a:t>
            </a:r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SOFTWARE</a:t>
            </a:r>
            <a:r>
              <a:rPr lang="en-US" sz="4000" dirty="0" smtClean="0">
                <a:solidFill>
                  <a:schemeClr val="accent3"/>
                </a:solidFill>
                <a:latin typeface="Colonna MT" pitchFamily="82" charset="0"/>
              </a:rPr>
              <a:t> </a:t>
            </a:r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USED:</a:t>
            </a:r>
            <a:endParaRPr lang="en-US" sz="4000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r>
              <a:rPr lang="en-US" sz="2800" b="1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2800" b="1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4 GB RAM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5 GB Free disk space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X86 64-bit CPU(Intel/AMD architecture)</a:t>
            </a:r>
          </a:p>
          <a:p>
            <a:endParaRPr lang="en-US" sz="2800" b="1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SOFTWARE: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DB Browser </a:t>
            </a:r>
            <a:r>
              <a:rPr lang="en-US" sz="2800" dirty="0" err="1" smtClean="0">
                <a:solidFill>
                  <a:srgbClr val="FFC000"/>
                </a:solidFill>
              </a:rPr>
              <a:t>SQLite</a:t>
            </a:r>
            <a:r>
              <a:rPr lang="en-US" sz="2800" dirty="0" smtClean="0">
                <a:solidFill>
                  <a:srgbClr val="FFC000"/>
                </a:solidFill>
              </a:rPr>
              <a:t>(A visual tool to access the database)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FFC000"/>
                </a:solidFill>
              </a:rPr>
              <a:t>Tkinter</a:t>
            </a:r>
            <a:r>
              <a:rPr lang="en-US" sz="2800" dirty="0" smtClean="0">
                <a:solidFill>
                  <a:srgbClr val="FFC000"/>
                </a:solidFill>
              </a:rPr>
              <a:t> (Python package for GUI designing)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FFC000"/>
                </a:solidFill>
              </a:rPr>
              <a:t>Pyinstaller</a:t>
            </a:r>
            <a:r>
              <a:rPr lang="en-US" sz="2800" dirty="0" smtClean="0">
                <a:solidFill>
                  <a:srgbClr val="FFC000"/>
                </a:solidFill>
              </a:rPr>
              <a:t> (Python package for converting the python files to executable files</a:t>
            </a:r>
            <a:r>
              <a:rPr lang="en-US" sz="2800" dirty="0" smtClean="0">
                <a:solidFill>
                  <a:srgbClr val="FFC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Windows 7 or 10</a:t>
            </a:r>
          </a:p>
          <a:p>
            <a:pPr lvl="0">
              <a:buFont typeface="Wingdings" pitchFamily="2" charset="2"/>
              <a:buChar char="Ø"/>
            </a:pP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/>
              <a:t> </a:t>
            </a:r>
          </a:p>
          <a:p>
            <a:pPr marL="514350" indent="-514350"/>
            <a:endParaRPr lang="en-US" sz="2800" b="1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10668000" cy="57912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r>
              <a:rPr lang="en-US" sz="3200" u="sng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EXIT: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1066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5487-6AD0-574E-9113-EED27CB4A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9448800" cy="990599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SOURCE</a:t>
            </a:r>
            <a:r>
              <a:rPr lang="en-US" sz="4000" dirty="0" smtClean="0">
                <a:solidFill>
                  <a:schemeClr val="accent3"/>
                </a:solidFill>
                <a:latin typeface="Colonna MT" pitchFamily="82" charset="0"/>
              </a:rPr>
              <a:t> </a:t>
            </a:r>
            <a:r>
              <a:rPr lang="en-US" sz="4000" u="sng" dirty="0" smtClean="0">
                <a:solidFill>
                  <a:schemeClr val="accent3"/>
                </a:solidFill>
                <a:latin typeface="Colonna MT" pitchFamily="82" charset="0"/>
              </a:rPr>
              <a:t>CODE:</a:t>
            </a:r>
            <a:endParaRPr lang="en-US" sz="4000" u="sng" dirty="0">
              <a:solidFill>
                <a:schemeClr val="accent3"/>
              </a:solidFill>
              <a:latin typeface="Colonna MT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10668000" cy="5638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pPr lvl="0"/>
            <a:r>
              <a:rPr lang="en-US" u="sng" dirty="0" smtClean="0">
                <a:solidFill>
                  <a:srgbClr val="FFC000"/>
                </a:solidFill>
              </a:rPr>
              <a:t>FRONT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u="sng" dirty="0" smtClean="0">
                <a:solidFill>
                  <a:srgbClr val="FFC000"/>
                </a:solidFill>
              </a:rPr>
              <a:t>END: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from </a:t>
            </a:r>
            <a:r>
              <a:rPr lang="en-US" dirty="0" err="1" smtClean="0">
                <a:solidFill>
                  <a:srgbClr val="FFC000"/>
                </a:solidFill>
              </a:rPr>
              <a:t>tkinter</a:t>
            </a:r>
            <a:r>
              <a:rPr lang="en-US" dirty="0" smtClean="0">
                <a:solidFill>
                  <a:srgbClr val="FFC000"/>
                </a:solidFill>
              </a:rPr>
              <a:t> import*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import </a:t>
            </a:r>
            <a:r>
              <a:rPr lang="en-US" dirty="0" err="1" smtClean="0">
                <a:solidFill>
                  <a:srgbClr val="FFC000"/>
                </a:solidFill>
              </a:rPr>
              <a:t>tkinter.messagebox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import </a:t>
            </a:r>
            <a:r>
              <a:rPr lang="en-US" dirty="0" err="1" smtClean="0">
                <a:solidFill>
                  <a:srgbClr val="FFC000"/>
                </a:solidFill>
              </a:rPr>
              <a:t>Student_Database_BackEnd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class Student: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def __init__(</a:t>
            </a:r>
            <a:r>
              <a:rPr lang="en-US" dirty="0" err="1" smtClean="0">
                <a:solidFill>
                  <a:srgbClr val="FFC000"/>
                </a:solidFill>
              </a:rPr>
              <a:t>self,root</a:t>
            </a:r>
            <a:r>
              <a:rPr lang="en-US" dirty="0" smtClean="0">
                <a:solidFill>
                  <a:srgbClr val="FFC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</a:t>
            </a:r>
            <a:r>
              <a:rPr lang="en-US" dirty="0" err="1" smtClean="0">
                <a:solidFill>
                  <a:srgbClr val="FFC000"/>
                </a:solidFill>
              </a:rPr>
              <a:t>self.root</a:t>
            </a:r>
            <a:r>
              <a:rPr lang="en-US" dirty="0" smtClean="0">
                <a:solidFill>
                  <a:srgbClr val="FFC000"/>
                </a:solidFill>
              </a:rPr>
              <a:t> =root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</a:t>
            </a:r>
            <a:r>
              <a:rPr lang="en-US" dirty="0" err="1" smtClean="0">
                <a:solidFill>
                  <a:srgbClr val="FFC000"/>
                </a:solidFill>
              </a:rPr>
              <a:t>self.root.title</a:t>
            </a:r>
            <a:r>
              <a:rPr lang="en-US" dirty="0" smtClean="0">
                <a:solidFill>
                  <a:srgbClr val="FFC000"/>
                </a:solidFill>
              </a:rPr>
              <a:t>("Student Database Management Systems")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</a:t>
            </a:r>
            <a:r>
              <a:rPr lang="en-US" dirty="0" err="1" smtClean="0">
                <a:solidFill>
                  <a:srgbClr val="FFC000"/>
                </a:solidFill>
              </a:rPr>
              <a:t>self.root.geometry</a:t>
            </a:r>
            <a:r>
              <a:rPr lang="en-US" dirty="0" smtClean="0">
                <a:solidFill>
                  <a:srgbClr val="FFC000"/>
                </a:solidFill>
              </a:rPr>
              <a:t>("1350x750+0+0")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</a:t>
            </a:r>
            <a:r>
              <a:rPr lang="en-US" dirty="0" err="1" smtClean="0">
                <a:solidFill>
                  <a:srgbClr val="FFC000"/>
                </a:solidFill>
              </a:rPr>
              <a:t>self.root.config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bg</a:t>
            </a:r>
            <a:r>
              <a:rPr lang="en-US" dirty="0" smtClean="0">
                <a:solidFill>
                  <a:srgbClr val="FFC000"/>
                </a:solidFill>
              </a:rPr>
              <a:t>="cadet blue")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 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BB1AE5-440D-814A-A9CC-28FD2B0F704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3400" y="609600"/>
            <a:ext cx="10668000" cy="6019800"/>
          </a:xfrm>
          <a:ln>
            <a:solidFill>
              <a:schemeClr val="accent1"/>
            </a:solidFill>
          </a:ln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rgbClr val="FFC000"/>
                </a:solidFill>
              </a:rPr>
              <a:t>StudentID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C000"/>
                </a:solidFill>
              </a:rPr>
              <a:t>FirstName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C000"/>
                </a:solidFill>
              </a:rPr>
              <a:t>SurName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DOB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Age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Gender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Address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C000"/>
                </a:solidFill>
              </a:rPr>
              <a:t>PhoneNumber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= </a:t>
            </a:r>
            <a:r>
              <a:rPr lang="en-US" sz="1600" dirty="0" err="1" smtClean="0">
                <a:solidFill>
                  <a:srgbClr val="FFC000"/>
                </a:solidFill>
              </a:rPr>
              <a:t>StringVar</a:t>
            </a:r>
            <a:r>
              <a:rPr lang="en-US" sz="1600" dirty="0" smtClean="0">
                <a:solidFill>
                  <a:srgbClr val="FFC000"/>
                </a:solidFill>
              </a:rPr>
              <a:t>()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#==============FUNCTIONS==========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Exit_Option</a:t>
            </a:r>
            <a:r>
              <a:rPr lang="en-US" sz="1600" dirty="0" smtClean="0">
                <a:solidFill>
                  <a:srgbClr val="FFC000"/>
                </a:solidFill>
              </a:rPr>
              <a:t>():            </a:t>
            </a:r>
            <a:r>
              <a:rPr lang="en-US" sz="1600" dirty="0" err="1" smtClean="0">
                <a:solidFill>
                  <a:srgbClr val="FFC000"/>
                </a:solidFill>
              </a:rPr>
              <a:t>Exit_Option</a:t>
            </a:r>
            <a:r>
              <a:rPr lang="en-US" sz="1600" dirty="0" smtClean="0">
                <a:solidFill>
                  <a:srgbClr val="FFC000"/>
                </a:solidFill>
              </a:rPr>
              <a:t>=</a:t>
            </a:r>
            <a:r>
              <a:rPr lang="en-US" sz="1600" dirty="0" err="1" smtClean="0">
                <a:solidFill>
                  <a:srgbClr val="FFC000"/>
                </a:solidFill>
              </a:rPr>
              <a:t>tkinter.messagebox.askyesno</a:t>
            </a:r>
            <a:r>
              <a:rPr lang="en-US" sz="1600" dirty="0" smtClean="0">
                <a:solidFill>
                  <a:srgbClr val="FFC000"/>
                </a:solidFill>
              </a:rPr>
              <a:t>("Student Database Management </a:t>
            </a:r>
            <a:r>
              <a:rPr lang="en-US" sz="1600" dirty="0" err="1" smtClean="0">
                <a:solidFill>
                  <a:srgbClr val="FFC000"/>
                </a:solidFill>
              </a:rPr>
              <a:t>Systems","Are</a:t>
            </a:r>
            <a:r>
              <a:rPr lang="en-US" sz="1600" dirty="0" smtClean="0">
                <a:solidFill>
                  <a:srgbClr val="FFC000"/>
                </a:solidFill>
              </a:rPr>
              <a:t> sure you want to exit ?")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if </a:t>
            </a:r>
            <a:r>
              <a:rPr lang="en-US" sz="1600" dirty="0" err="1" smtClean="0">
                <a:solidFill>
                  <a:srgbClr val="FFC000"/>
                </a:solidFill>
              </a:rPr>
              <a:t>Exit_Option</a:t>
            </a:r>
            <a:r>
              <a:rPr lang="en-US" sz="1600" dirty="0" smtClean="0">
                <a:solidFill>
                  <a:srgbClr val="FFC000"/>
                </a:solidFill>
              </a:rPr>
              <a:t> &gt; 0: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root.destroy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smtClean="0">
                <a:solidFill>
                  <a:srgbClr val="FFC000"/>
                </a:solidFill>
              </a:rPr>
              <a:t>return</a:t>
            </a:r>
          </a:p>
          <a:p>
            <a:pPr>
              <a:buNone/>
            </a:pPr>
            <a:endParaRPr lang="en-US" sz="1600" dirty="0" smtClean="0">
              <a:solidFill>
                <a:srgbClr val="FFC000"/>
              </a:solidFill>
            </a:endParaRPr>
          </a:p>
          <a:p>
            <a:pPr marL="514350" indent="-514350">
              <a:buNone/>
            </a:pPr>
            <a:endParaRPr lang="en-US" sz="1600" b="1" u="sng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502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ClearData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self.txtStudentID.delete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self.txtFirstName.delete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self.txtSurName.delete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self.txtDOB.delete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self.txtAge.delete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self.txtGender.delete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self.txtAddress.delete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self.txtPhoneNumber.delete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AddData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if(</a:t>
            </a:r>
            <a:r>
              <a:rPr lang="en-US" sz="1600" dirty="0" err="1" smtClean="0">
                <a:solidFill>
                  <a:srgbClr val="FFC000"/>
                </a:solidFill>
              </a:rPr>
              <a:t>len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()) != 0):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Student_Database_BackEnd.AddStudentRecord</a:t>
            </a:r>
            <a:r>
              <a:rPr lang="en-US" sz="1600" dirty="0" smtClean="0">
                <a:solidFill>
                  <a:srgbClr val="FFC000"/>
                </a:solidFill>
              </a:rPr>
              <a:t>( 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FirstName.get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SurName.get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DOB.get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Age.get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Gender.get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Address.get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PhoneNumber.get</a:t>
            </a:r>
            <a:r>
              <a:rPr lang="en-US" sz="1600" dirty="0" smtClean="0">
                <a:solidFill>
                  <a:srgbClr val="FFC000"/>
                </a:solidFill>
              </a:rPr>
              <a:t>())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studentlist.delete</a:t>
            </a:r>
            <a:r>
              <a:rPr lang="en-US" sz="1600" dirty="0" smtClean="0">
                <a:solidFill>
                  <a:srgbClr val="FFC000"/>
                </a:solidFill>
              </a:rPr>
              <a:t>(0, 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studentlist.insert</a:t>
            </a:r>
            <a:r>
              <a:rPr lang="en-US" sz="1600" dirty="0" smtClean="0">
                <a:solidFill>
                  <a:srgbClr val="FFC000"/>
                </a:solidFill>
              </a:rPr>
              <a:t>(END, ( 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FirstName.get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SurName.get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DOB.get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Age.get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Gender.get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Address.get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PhoneNumber.get</a:t>
            </a:r>
            <a:r>
              <a:rPr lang="en-US" sz="1600" dirty="0" smtClean="0">
                <a:solidFill>
                  <a:srgbClr val="FFC000"/>
                </a:solidFill>
              </a:rPr>
              <a:t>()))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643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DisplayData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for row in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Student_Database_BackEnd.ViewData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END,row,str</a:t>
            </a:r>
            <a:r>
              <a:rPr lang="en-US" sz="1600" dirty="0" smtClean="0">
                <a:solidFill>
                  <a:srgbClr val="FFC000"/>
                </a:solidFill>
              </a:rPr>
              <a:t>(""))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StudentRecord</a:t>
            </a:r>
            <a:r>
              <a:rPr lang="en-US" sz="1600" dirty="0" smtClean="0">
                <a:solidFill>
                  <a:srgbClr val="FFC000"/>
                </a:solidFill>
              </a:rPr>
              <a:t>(event):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global 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searchStd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studentlist.curselection</a:t>
            </a:r>
            <a:r>
              <a:rPr lang="en-US" sz="1600" dirty="0" smtClean="0">
                <a:solidFill>
                  <a:srgbClr val="FFC000"/>
                </a:solidFill>
              </a:rPr>
              <a:t>()[0]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studentlist.get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searchStd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def </a:t>
            </a:r>
            <a:r>
              <a:rPr lang="en-US" sz="1600" dirty="0" err="1" smtClean="0">
                <a:solidFill>
                  <a:srgbClr val="FFC000"/>
                </a:solidFill>
              </a:rPr>
              <a:t>StudentRecord</a:t>
            </a:r>
            <a:r>
              <a:rPr lang="en-US" sz="1600" dirty="0" smtClean="0">
                <a:solidFill>
                  <a:srgbClr val="FFC000"/>
                </a:solidFill>
              </a:rPr>
              <a:t>(event):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global 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searchStd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studentlist.curselection</a:t>
            </a:r>
            <a:r>
              <a:rPr lang="en-US" sz="1600" dirty="0" smtClean="0">
                <a:solidFill>
                  <a:srgbClr val="FFC000"/>
                </a:solidFill>
              </a:rPr>
              <a:t>()[0]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r>
              <a:rPr lang="en-US" sz="1600" dirty="0" smtClean="0">
                <a:solidFill>
                  <a:srgbClr val="FFC000"/>
                </a:solidFill>
              </a:rPr>
              <a:t> =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studentlist.get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searchStd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  </a:t>
            </a: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556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self.txtStudentID.delete</a:t>
            </a:r>
            <a:r>
              <a:rPr lang="en-US" sz="1600" dirty="0" smtClean="0">
                <a:solidFill>
                  <a:srgbClr val="FFC000"/>
                </a:solidFill>
              </a:rPr>
              <a:t>(0,END</a:t>
            </a:r>
            <a:r>
              <a:rPr lang="en-US" sz="1600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self.txtStudentID.insert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[1])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self.txtFirstName.delete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self.txtFirstName.insert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[2])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self.txtSurName.delete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self.txtSurName.insert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[3])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self.txtDOB.delete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self.txtDOB.insert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[4])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self.txtAge.delete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self.txtAge.insert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[5])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self.txtGender.delete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self.txtGender.insert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[6])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self.txtAddress.delete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self.txtAddress.insert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[7])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self.txtPhoneNumber.delete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self.txtPhoneNumber.insert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END,sd</a:t>
            </a:r>
            <a:r>
              <a:rPr lang="en-US" sz="1600" dirty="0" smtClean="0">
                <a:solidFill>
                  <a:srgbClr val="FFC000"/>
                </a:solidFill>
              </a:rPr>
              <a:t>[8</a:t>
            </a:r>
            <a:r>
              <a:rPr lang="en-US" sz="1600" dirty="0" smtClean="0">
                <a:solidFill>
                  <a:srgbClr val="FFC000"/>
                </a:solidFill>
              </a:rPr>
              <a:t>])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33400" y="609600"/>
            <a:ext cx="10972800" cy="593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smtClean="0">
                <a:solidFill>
                  <a:srgbClr val="FFC000"/>
                </a:solidFill>
              </a:rPr>
              <a:t>def </a:t>
            </a:r>
            <a:r>
              <a:rPr lang="en-US" sz="1600" dirty="0" err="1" smtClean="0">
                <a:solidFill>
                  <a:srgbClr val="FFC000"/>
                </a:solidFill>
              </a:rPr>
              <a:t>DeleteData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if(</a:t>
            </a:r>
            <a:r>
              <a:rPr lang="en-US" sz="1600" dirty="0" err="1" smtClean="0">
                <a:solidFill>
                  <a:srgbClr val="FFC000"/>
                </a:solidFill>
              </a:rPr>
              <a:t>len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()) != 0):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Student_Database_BackEnd.DeleteRecord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r>
              <a:rPr lang="en-US" sz="1600" dirty="0" smtClean="0">
                <a:solidFill>
                  <a:srgbClr val="FFC000"/>
                </a:solidFill>
              </a:rPr>
              <a:t>[0])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ClearData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DisplayData</a:t>
            </a:r>
            <a:r>
              <a:rPr lang="en-US" sz="1600" dirty="0" smtClean="0">
                <a:solidFill>
                  <a:srgbClr val="FFC0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def </a:t>
            </a:r>
            <a:r>
              <a:rPr lang="en-US" sz="1600" dirty="0" err="1" smtClean="0">
                <a:solidFill>
                  <a:srgbClr val="FFC000"/>
                </a:solidFill>
              </a:rPr>
              <a:t>SearchDatabase</a:t>
            </a:r>
            <a:r>
              <a:rPr lang="en-US" sz="1600" dirty="0" smtClean="0">
                <a:solidFill>
                  <a:srgbClr val="FFC000"/>
                </a:solidFill>
              </a:rPr>
              <a:t>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studentlist.delete</a:t>
            </a:r>
            <a:r>
              <a:rPr lang="en-US" sz="1600" dirty="0" smtClean="0">
                <a:solidFill>
                  <a:srgbClr val="FFC000"/>
                </a:solidFill>
              </a:rPr>
              <a:t>(0,END)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for row in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Student_Database_BackEnd.SearchData</a:t>
            </a:r>
            <a:r>
              <a:rPr lang="en-US" sz="1600" dirty="0" smtClean="0">
                <a:solidFill>
                  <a:srgbClr val="FFC000"/>
                </a:solidFill>
              </a:rPr>
              <a:t>( 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FirstName.get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SurName.get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DOB.get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Age.get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Gender.get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Address.get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PhoneNumber.get</a:t>
            </a:r>
            <a:r>
              <a:rPr lang="en-US" sz="1600" dirty="0" smtClean="0">
                <a:solidFill>
                  <a:srgbClr val="FFC000"/>
                </a:solidFill>
              </a:rPr>
              <a:t>()):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studentlist.insert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END,row,str</a:t>
            </a:r>
            <a:r>
              <a:rPr lang="en-US" sz="1600" dirty="0" smtClean="0">
                <a:solidFill>
                  <a:srgbClr val="FFC000"/>
                </a:solidFill>
              </a:rPr>
              <a:t>(""))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def </a:t>
            </a:r>
            <a:r>
              <a:rPr lang="en-US" sz="1600" dirty="0" smtClean="0">
                <a:solidFill>
                  <a:srgbClr val="FFC000"/>
                </a:solidFill>
              </a:rPr>
              <a:t>Update():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if(</a:t>
            </a:r>
            <a:r>
              <a:rPr lang="en-US" sz="1600" dirty="0" err="1" smtClean="0">
                <a:solidFill>
                  <a:srgbClr val="FFC000"/>
                </a:solidFill>
              </a:rPr>
              <a:t>len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()) != 0):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Student_Database_BackEnd.DeleteRecord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sd</a:t>
            </a:r>
            <a:r>
              <a:rPr lang="en-US" sz="1600" dirty="0" smtClean="0">
                <a:solidFill>
                  <a:srgbClr val="FFC000"/>
                </a:solidFill>
              </a:rPr>
              <a:t>[0])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if(</a:t>
            </a:r>
            <a:r>
              <a:rPr lang="en-US" sz="1600" dirty="0" err="1" smtClean="0">
                <a:solidFill>
                  <a:srgbClr val="FFC000"/>
                </a:solidFill>
              </a:rPr>
              <a:t>len</a:t>
            </a:r>
            <a:r>
              <a:rPr lang="en-US" sz="1600" dirty="0" smtClean="0">
                <a:solidFill>
                  <a:srgbClr val="FFC000"/>
                </a:solidFill>
              </a:rPr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()) != 0):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           </a:t>
            </a:r>
            <a:r>
              <a:rPr lang="en-US" sz="1600" dirty="0" err="1" smtClean="0">
                <a:solidFill>
                  <a:srgbClr val="FFC000"/>
                </a:solidFill>
              </a:rPr>
              <a:t>Student_Database_BackEnd.AddStudentRecord</a:t>
            </a:r>
            <a:r>
              <a:rPr lang="en-US" sz="1600" dirty="0" smtClean="0">
                <a:solidFill>
                  <a:srgbClr val="FFC000"/>
                </a:solidFill>
              </a:rPr>
              <a:t>( </a:t>
            </a:r>
            <a:r>
              <a:rPr lang="en-US" sz="1600" dirty="0" err="1" smtClean="0">
                <a:solidFill>
                  <a:srgbClr val="FFC000"/>
                </a:solidFill>
              </a:rPr>
              <a:t>StudentID.get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FirstName.get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SurName.get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DOB.get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Age.get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Gender.get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Address.get</a:t>
            </a:r>
            <a:r>
              <a:rPr lang="en-US" sz="1600" dirty="0" smtClean="0">
                <a:solidFill>
                  <a:srgbClr val="FFC000"/>
                </a:solidFill>
              </a:rPr>
              <a:t>(), </a:t>
            </a:r>
            <a:r>
              <a:rPr lang="en-US" sz="1600" dirty="0" err="1" smtClean="0">
                <a:solidFill>
                  <a:srgbClr val="FFC000"/>
                </a:solidFill>
              </a:rPr>
              <a:t>PhoneNumber.get</a:t>
            </a:r>
            <a:r>
              <a:rPr lang="en-US" sz="1600" dirty="0" smtClean="0">
                <a:solidFill>
                  <a:srgbClr val="FFC000"/>
                </a:solidFill>
              </a:rPr>
              <a:t>())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140</TotalTime>
  <Words>940</Words>
  <Application>Microsoft Office PowerPoint</Application>
  <PresentationFormat>Custom</PresentationFormat>
  <Paragraphs>311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Vapor Trail</vt:lpstr>
      <vt:lpstr>￼￼￼￼    𝓜𝓘𝓝𝓘  𝓟𝓡𝓞𝓙𝓔𝓒𝓣</vt:lpstr>
      <vt:lpstr>Introduction:</vt:lpstr>
      <vt:lpstr>HARDWARE AND SOFTWARE USED:</vt:lpstr>
      <vt:lpstr>SOURCE CODE: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SAMPLE SCREENSHOT:</vt:lpstr>
      <vt:lpstr>OUTPUT:</vt:lpstr>
      <vt:lpstr>Slide 22</vt:lpstr>
      <vt:lpstr>Displaying:</vt:lpstr>
      <vt:lpstr>Updating:</vt:lpstr>
      <vt:lpstr>Slide 25</vt:lpstr>
      <vt:lpstr>Searching:</vt:lpstr>
      <vt:lpstr>:</vt:lpstr>
      <vt:lpstr>:</vt:lpstr>
      <vt:lpstr>:</vt:lpstr>
      <vt:lpstr>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￼￼￼￼    𝓜𝓘𝓝𝓘  𝓟𝓡𝓞𝓙𝓔𝓒𝓣</dc:title>
  <dc:creator>RAMANAN K</dc:creator>
  <cp:lastModifiedBy>JUSTUS</cp:lastModifiedBy>
  <cp:revision>53</cp:revision>
  <dcterms:created xsi:type="dcterms:W3CDTF">2021-04-15T14:21:45Z</dcterms:created>
  <dcterms:modified xsi:type="dcterms:W3CDTF">2021-04-23T09:19:28Z</dcterms:modified>
</cp:coreProperties>
</file>