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9" r:id="rId4"/>
    <p:sldId id="260" r:id="rId5"/>
    <p:sldId id="268" r:id="rId6"/>
    <p:sldId id="261" r:id="rId7"/>
    <p:sldId id="269" r:id="rId8"/>
    <p:sldId id="271" r:id="rId9"/>
    <p:sldId id="292" r:id="rId10"/>
    <p:sldId id="287" r:id="rId11"/>
    <p:sldId id="288" r:id="rId12"/>
    <p:sldId id="293" r:id="rId13"/>
    <p:sldId id="272" r:id="rId14"/>
    <p:sldId id="291" r:id="rId15"/>
    <p:sldId id="290" r:id="rId16"/>
    <p:sldId id="281" r:id="rId17"/>
    <p:sldId id="282" r:id="rId18"/>
    <p:sldId id="289" r:id="rId19"/>
    <p:sldId id="270" r:id="rId20"/>
    <p:sldId id="263" r:id="rId21"/>
    <p:sldId id="264" r:id="rId22"/>
    <p:sldId id="273" r:id="rId23"/>
    <p:sldId id="274" r:id="rId24"/>
    <p:sldId id="275" r:id="rId25"/>
    <p:sldId id="276" r:id="rId26"/>
    <p:sldId id="277" r:id="rId27"/>
    <p:sldId id="278" r:id="rId28"/>
    <p:sldId id="279" r:id="rId29"/>
    <p:sldId id="283" r:id="rId30"/>
    <p:sldId id="284" r:id="rId31"/>
    <p:sldId id="285" r:id="rId32"/>
    <p:sldId id="280" r:id="rId33"/>
    <p:sldId id="286" r:id="rId34"/>
    <p:sldId id="26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853" autoAdjust="0"/>
    <p:restoredTop sz="94660"/>
  </p:normalViewPr>
  <p:slideViewPr>
    <p:cSldViewPr snapToGrid="0">
      <p:cViewPr>
        <p:scale>
          <a:sx n="80" d="100"/>
          <a:sy n="80" d="100"/>
        </p:scale>
        <p:origin x="-912" y="6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32461A-250E-4A29-9E9B-599CA3838FA1}" type="datetime1">
              <a:rPr lang="en-US" smtClean="0"/>
              <a:pPr/>
              <a:t>17-Jun-22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spTree>
    <p:extLst>
      <p:ext uri="{BB962C8B-B14F-4D97-AF65-F5344CB8AC3E}">
        <p14:creationId xmlns:p14="http://schemas.microsoft.com/office/powerpoint/2010/main" xmlns="" val="132523918"/>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C81099-48EC-46A3-9530-F58EB96AF77C}" type="datetime1">
              <a:rPr lang="en-US" smtClean="0"/>
              <a:pPr/>
              <a:t>17-Jun-22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3508143588"/>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697E24-FFB9-4C73-8C6D-E02A7AD33DB8}" type="datetime1">
              <a:rPr lang="en-US" smtClean="0"/>
              <a:pPr/>
              <a:t>17-Jun-22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773335545"/>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1AD66C-382E-48AD-8F4C-E87C4D4A8B28}" type="datetime1">
              <a:rPr lang="en-US" smtClean="0"/>
              <a:pPr/>
              <a:t>17-Jun-22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331988606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4ADA4-35DF-4BD1-8C53-4246F035229A}" type="datetime1">
              <a:rPr lang="en-US" smtClean="0"/>
              <a:pPr/>
              <a:t>17-Jun-22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914883280"/>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59F63ED-02B1-490A-8EAD-E0CB136D5388}" type="datetime1">
              <a:rPr lang="en-US" smtClean="0"/>
              <a:pPr/>
              <a:t>17-Jun-22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155939846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F771BB6-685D-4518-8FAD-1882B9671546}" type="datetime1">
              <a:rPr lang="en-US" smtClean="0"/>
              <a:pPr/>
              <a:t>17-Jun-22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350971167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65FFBFE-5C08-4E0E-AF38-FB925F0B4D71}" type="datetime1">
              <a:rPr lang="en-US" smtClean="0"/>
              <a:pPr/>
              <a:t>17-Jun-22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251215642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3242C-D747-4ADD-80D8-99421268E3A8}" type="datetime1">
              <a:rPr lang="en-US" smtClean="0"/>
              <a:pPr/>
              <a:t>17-Jun-22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40B41D-FD10-4A38-B39B-626510BD49B7}" type="slidenum">
              <a:rPr lang="en-US" smtClean="0"/>
              <a:pPr/>
              <a:t>‹#›</a:t>
            </a:fld>
            <a:endParaRPr lang="en-US" dirty="0"/>
          </a:p>
        </p:txBody>
      </p:sp>
    </p:spTree>
    <p:extLst>
      <p:ext uri="{BB962C8B-B14F-4D97-AF65-F5344CB8AC3E}">
        <p14:creationId xmlns:p14="http://schemas.microsoft.com/office/powerpoint/2010/main" xmlns="" val="271192700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E82007-CDD1-4BCF-B9F4-9D458EFEEFE1}" type="datetime1">
              <a:rPr lang="en-US" smtClean="0"/>
              <a:pPr/>
              <a:t>17-Jun-22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1552034681"/>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A4F265-CA88-4C30-A9AD-02E6A5184734}" type="datetime1">
              <a:rPr lang="en-US" smtClean="0"/>
              <a:pPr/>
              <a:t>17-Jun-22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Tree>
    <p:extLst>
      <p:ext uri="{BB962C8B-B14F-4D97-AF65-F5344CB8AC3E}">
        <p14:creationId xmlns:p14="http://schemas.microsoft.com/office/powerpoint/2010/main" xmlns="" val="1179595536"/>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3242C-D747-4ADD-80D8-99421268E3A8}" type="datetime1">
              <a:rPr lang="en-US" smtClean="0"/>
              <a:pPr/>
              <a:t>17-Jun-22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0B41D-FD10-4A38-B39B-626510BD49B7}" type="slidenum">
              <a:rPr lang="en-US" smtClean="0"/>
              <a:pPr/>
              <a:t>‹#›</a:t>
            </a:fld>
            <a:endParaRPr lang="en-US" dirty="0"/>
          </a:p>
        </p:txBody>
      </p:sp>
    </p:spTree>
    <p:extLst>
      <p:ext uri="{BB962C8B-B14F-4D97-AF65-F5344CB8AC3E}">
        <p14:creationId xmlns:p14="http://schemas.microsoft.com/office/powerpoint/2010/main" xmlns="" val="57144852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slow">
    <p:fad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i="1" u="sng" baseline="-25000" dirty="0"/>
              <a:t>Website </a:t>
            </a:r>
            <a:r>
              <a:rPr lang="en-IN" sz="6600" i="1" u="sng" baseline="-25000" dirty="0" smtClean="0"/>
              <a:t>Blocker </a:t>
            </a:r>
            <a:r>
              <a:rPr lang="en-IN" sz="6600" i="1" u="sng" baseline="-25000" dirty="0"/>
              <a:t>and </a:t>
            </a:r>
            <a:r>
              <a:rPr lang="en-IN" sz="6600" i="1" u="sng" baseline="-25000" dirty="0" err="1" smtClean="0"/>
              <a:t>Unblocker</a:t>
            </a:r>
            <a:endParaRPr lang="en-US" sz="6600" i="1" u="sng" baseline="-25000" dirty="0"/>
          </a:p>
        </p:txBody>
      </p:sp>
      <p:sp>
        <p:nvSpPr>
          <p:cNvPr id="3" name="Subtitle 2"/>
          <p:cNvSpPr>
            <a:spLocks noGrp="1"/>
          </p:cNvSpPr>
          <p:nvPr>
            <p:ph type="subTitle" idx="4294967295"/>
          </p:nvPr>
        </p:nvSpPr>
        <p:spPr>
          <a:xfrm>
            <a:off x="942975" y="1733550"/>
            <a:ext cx="6858000" cy="1485900"/>
          </a:xfrm>
        </p:spPr>
        <p:txBody>
          <a:bodyPr>
            <a:noAutofit/>
          </a:bodyPr>
          <a:lstStyle/>
          <a:p>
            <a:pPr indent="0">
              <a:buNone/>
            </a:pPr>
            <a:r>
              <a:rPr lang="en-IN" sz="4000" i="1">
                <a:latin typeface="+mj-lt"/>
              </a:rPr>
              <a:t>  </a:t>
            </a:r>
            <a:r>
              <a:rPr lang="en-IN" sz="4000" i="1" smtClean="0">
                <a:latin typeface="+mj-lt"/>
              </a:rPr>
              <a:t> </a:t>
            </a:r>
            <a:r>
              <a:rPr lang="en-IN" sz="4000" i="1" u="sng" dirty="0" smtClean="0">
                <a:latin typeface="+mj-lt"/>
              </a:rPr>
              <a:t>As a Standalone Application</a:t>
            </a:r>
            <a:endParaRPr lang="en-US" sz="4000" i="1" u="sng" dirty="0">
              <a:latin typeface="+mj-lt"/>
            </a:endParaRPr>
          </a:p>
        </p:txBody>
      </p:sp>
      <p:sp>
        <p:nvSpPr>
          <p:cNvPr id="4" name="TextBox 3">
            <a:extLst>
              <a:ext uri="{FF2B5EF4-FFF2-40B4-BE49-F238E27FC236}">
                <a16:creationId xmlns="" xmlns:a16="http://schemas.microsoft.com/office/drawing/2014/main" id="{8193AF39-2422-4144-8F93-B501AD49AD01}"/>
              </a:ext>
            </a:extLst>
          </p:cNvPr>
          <p:cNvSpPr txBox="1"/>
          <p:nvPr/>
        </p:nvSpPr>
        <p:spPr>
          <a:xfrm>
            <a:off x="390526" y="2684721"/>
            <a:ext cx="7696200" cy="3254737"/>
          </a:xfrm>
          <a:prstGeom prst="rect">
            <a:avLst/>
          </a:prstGeom>
          <a:noFill/>
        </p:spPr>
        <p:txBody>
          <a:bodyPr wrap="square" rtlCol="0">
            <a:spAutoFit/>
          </a:bodyPr>
          <a:lstStyle/>
          <a:p>
            <a:pPr algn="l"/>
            <a:r>
              <a:rPr lang="en-IN" sz="2000" i="1" dirty="0">
                <a:latin typeface="+mj-lt"/>
              </a:rPr>
              <a:t>      </a:t>
            </a:r>
            <a:r>
              <a:rPr lang="en-IN" sz="2000" i="1" dirty="0" smtClean="0">
                <a:latin typeface="+mj-lt"/>
              </a:rPr>
              <a:t>                    </a:t>
            </a:r>
            <a:r>
              <a:rPr lang="en-IN" sz="4400" i="1" u="sng" dirty="0" smtClean="0">
                <a:latin typeface="+mj-lt"/>
              </a:rPr>
              <a:t>Team Members Name</a:t>
            </a:r>
          </a:p>
          <a:p>
            <a:pPr algn="l"/>
            <a:r>
              <a:rPr lang="en-IN" sz="2000" i="1" u="sng" dirty="0" smtClean="0">
                <a:latin typeface="+mj-lt"/>
              </a:rPr>
              <a:t> </a:t>
            </a:r>
            <a:endParaRPr lang="en-IN" sz="2000" i="1" u="sng" dirty="0">
              <a:latin typeface="+mj-lt"/>
            </a:endParaRPr>
          </a:p>
          <a:p>
            <a:pPr algn="l"/>
            <a:r>
              <a:rPr lang="en-IN" sz="2000" i="1" dirty="0">
                <a:latin typeface="+mj-lt"/>
              </a:rPr>
              <a:t>          </a:t>
            </a:r>
            <a:r>
              <a:rPr lang="en-IN" sz="2000" i="1" dirty="0" smtClean="0">
                <a:latin typeface="+mj-lt"/>
              </a:rPr>
              <a:t>               </a:t>
            </a:r>
            <a:r>
              <a:rPr lang="en-IN" sz="3200" i="1" dirty="0" smtClean="0">
                <a:latin typeface="+mj-lt"/>
              </a:rPr>
              <a:t>1.Justus Kevin.T (111919104052)</a:t>
            </a:r>
            <a:endParaRPr lang="en-IN" sz="3200" i="1" dirty="0">
              <a:latin typeface="+mj-lt"/>
            </a:endParaRPr>
          </a:p>
          <a:p>
            <a:pPr algn="l"/>
            <a:r>
              <a:rPr lang="en-IN" sz="3200" i="1" dirty="0">
                <a:latin typeface="+mj-lt"/>
              </a:rPr>
              <a:t>            </a:t>
            </a:r>
            <a:r>
              <a:rPr lang="en-IN" sz="3200" i="1" dirty="0" smtClean="0">
                <a:latin typeface="+mj-lt"/>
              </a:rPr>
              <a:t>   2</a:t>
            </a:r>
            <a:r>
              <a:rPr lang="en-IN" sz="3200" i="1" dirty="0">
                <a:latin typeface="+mj-lt"/>
              </a:rPr>
              <a:t>. </a:t>
            </a:r>
            <a:r>
              <a:rPr lang="en-IN" sz="3200" i="1" dirty="0" smtClean="0">
                <a:latin typeface="+mj-lt"/>
              </a:rPr>
              <a:t>Praveen.G</a:t>
            </a:r>
            <a:r>
              <a:rPr lang="en-IN" sz="3200" i="1" dirty="0" smtClean="0">
                <a:latin typeface="+mj-lt"/>
              </a:rPr>
              <a:t>  (111919104098)</a:t>
            </a:r>
            <a:endParaRPr lang="en-IN" sz="3200" i="1" dirty="0">
              <a:latin typeface="+mj-lt"/>
            </a:endParaRPr>
          </a:p>
          <a:p>
            <a:pPr algn="l"/>
            <a:r>
              <a:rPr lang="en-IN" sz="3200" i="1" dirty="0">
                <a:latin typeface="+mj-lt"/>
              </a:rPr>
              <a:t>              </a:t>
            </a:r>
            <a:r>
              <a:rPr lang="en-IN" sz="3200" i="1" dirty="0" smtClean="0">
                <a:latin typeface="+mj-lt"/>
              </a:rPr>
              <a:t> 3</a:t>
            </a:r>
            <a:r>
              <a:rPr lang="en-IN" sz="3200" i="1" dirty="0">
                <a:latin typeface="+mj-lt"/>
              </a:rPr>
              <a:t>. </a:t>
            </a:r>
            <a:r>
              <a:rPr lang="en-IN" sz="3200" i="1" dirty="0" smtClean="0">
                <a:latin typeface="+mj-lt"/>
              </a:rPr>
              <a:t>Ramanan.K</a:t>
            </a:r>
            <a:r>
              <a:rPr lang="en-IN" sz="3200" i="1" dirty="0" smtClean="0">
                <a:latin typeface="+mj-lt"/>
              </a:rPr>
              <a:t>  (111919104108)</a:t>
            </a:r>
            <a:endParaRPr lang="en-IN" sz="3200" i="1" dirty="0">
              <a:latin typeface="+mj-lt"/>
            </a:endParaRPr>
          </a:p>
          <a:p>
            <a:pPr algn="l"/>
            <a:endParaRPr lang="en-IN" sz="3200" i="1" dirty="0">
              <a:latin typeface="+mj-lt"/>
            </a:endParaRPr>
          </a:p>
          <a:p>
            <a:pPr algn="l"/>
            <a:endParaRPr lang="en-US" sz="1350" i="1" dirty="0">
              <a:latin typeface="+mj-lt"/>
            </a:endParaRPr>
          </a:p>
        </p:txBody>
      </p:sp>
    </p:spTree>
    <p:extLst>
      <p:ext uri="{BB962C8B-B14F-4D97-AF65-F5344CB8AC3E}">
        <p14:creationId xmlns:p14="http://schemas.microsoft.com/office/powerpoint/2010/main" xmlns="" val="1092533690"/>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69CC90-3517-6543-AB8F-93FCA10D7CDE}"/>
              </a:ext>
            </a:extLst>
          </p:cNvPr>
          <p:cNvSpPr>
            <a:spLocks noGrp="1"/>
          </p:cNvSpPr>
          <p:nvPr>
            <p:ph type="title"/>
          </p:nvPr>
        </p:nvSpPr>
        <p:spPr>
          <a:xfrm>
            <a:off x="419100" y="0"/>
            <a:ext cx="8229600" cy="1143000"/>
          </a:xfrm>
        </p:spPr>
        <p:txBody>
          <a:bodyPr/>
          <a:lstStyle/>
          <a:p>
            <a:r>
              <a:rPr lang="en-US" i="1" u="sng" dirty="0">
                <a:latin typeface="+mn-lt"/>
              </a:rPr>
              <a:t>L</a:t>
            </a:r>
            <a:r>
              <a:rPr lang="en-US" i="1" u="sng" dirty="0" smtClean="0">
                <a:latin typeface="+mn-lt"/>
              </a:rPr>
              <a:t>iterature </a:t>
            </a:r>
            <a:r>
              <a:rPr lang="en-US" i="1" u="sng" dirty="0">
                <a:latin typeface="+mn-lt"/>
              </a:rPr>
              <a:t>R</a:t>
            </a:r>
            <a:r>
              <a:rPr lang="en-US" i="1" u="sng" dirty="0" smtClean="0">
                <a:latin typeface="+mn-lt"/>
              </a:rPr>
              <a:t>eview</a:t>
            </a:r>
            <a:endParaRPr lang="en-US" i="1" u="sng"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946744688"/>
              </p:ext>
            </p:extLst>
          </p:nvPr>
        </p:nvGraphicFramePr>
        <p:xfrm>
          <a:off x="0" y="952500"/>
          <a:ext cx="9005776" cy="5760720"/>
        </p:xfrm>
        <a:graphic>
          <a:graphicData uri="http://schemas.openxmlformats.org/drawingml/2006/table">
            <a:tbl>
              <a:tblPr firstRow="1" bandRow="1">
                <a:tableStyleId>{00A15C55-8517-42AA-B614-E9B94910E393}</a:tableStyleId>
              </a:tblPr>
              <a:tblGrid>
                <a:gridCol w="1946561">
                  <a:extLst>
                    <a:ext uri="{9D8B030D-6E8A-4147-A177-3AD203B41FA5}">
                      <a16:colId xmlns="" xmlns:a16="http://schemas.microsoft.com/office/drawing/2014/main" val="20000"/>
                    </a:ext>
                  </a:extLst>
                </a:gridCol>
                <a:gridCol w="1946561"/>
                <a:gridCol w="1751235">
                  <a:extLst>
                    <a:ext uri="{9D8B030D-6E8A-4147-A177-3AD203B41FA5}">
                      <a16:colId xmlns="" xmlns:a16="http://schemas.microsoft.com/office/drawing/2014/main" val="20001"/>
                    </a:ext>
                  </a:extLst>
                </a:gridCol>
                <a:gridCol w="3361419">
                  <a:extLst>
                    <a:ext uri="{9D8B030D-6E8A-4147-A177-3AD203B41FA5}">
                      <a16:colId xmlns="" xmlns:a16="http://schemas.microsoft.com/office/drawing/2014/main" val="20002"/>
                    </a:ext>
                  </a:extLst>
                </a:gridCol>
              </a:tblGrid>
              <a:tr h="1095375">
                <a:tc>
                  <a:txBody>
                    <a:bodyPr/>
                    <a:lstStyle/>
                    <a:p>
                      <a:r>
                        <a:rPr lang="en-US" sz="2400" dirty="0" smtClean="0"/>
                        <a:t>Base</a:t>
                      </a:r>
                      <a:r>
                        <a:rPr lang="en-US" sz="2400" baseline="0" dirty="0" smtClean="0"/>
                        <a:t> Paper Name</a:t>
                      </a:r>
                      <a:endParaRPr lang="en-IN" sz="2400" dirty="0">
                        <a:solidFill>
                          <a:schemeClr val="tx1"/>
                        </a:solidFill>
                        <a:latin typeface="+mn-lt"/>
                      </a:endParaRPr>
                    </a:p>
                  </a:txBody>
                  <a:tcPr/>
                </a:tc>
                <a:tc>
                  <a:txBody>
                    <a:bodyPr/>
                    <a:lstStyle/>
                    <a:p>
                      <a:r>
                        <a:rPr lang="en-US" sz="2400" dirty="0" smtClean="0"/>
                        <a:t>Author name / Published</a:t>
                      </a:r>
                      <a:r>
                        <a:rPr lang="en-US" sz="2400" baseline="0" dirty="0" smtClean="0"/>
                        <a:t> by</a:t>
                      </a:r>
                      <a:endParaRPr lang="en-IN" sz="2400" dirty="0">
                        <a:solidFill>
                          <a:schemeClr val="tx1"/>
                        </a:solidFill>
                        <a:latin typeface="+mn-lt"/>
                      </a:endParaRPr>
                    </a:p>
                  </a:txBody>
                  <a:tcPr/>
                </a:tc>
                <a:tc>
                  <a:txBody>
                    <a:bodyPr/>
                    <a:lstStyle/>
                    <a:p>
                      <a:r>
                        <a:rPr lang="en-US" sz="2400" dirty="0" smtClean="0"/>
                        <a:t>Published</a:t>
                      </a:r>
                      <a:r>
                        <a:rPr lang="en-US" sz="2400" baseline="0" dirty="0" smtClean="0"/>
                        <a:t> year</a:t>
                      </a:r>
                      <a:endParaRPr lang="en-IN" sz="2400" dirty="0">
                        <a:solidFill>
                          <a:schemeClr val="tx1"/>
                        </a:solidFill>
                        <a:latin typeface="+mn-lt"/>
                      </a:endParaRPr>
                    </a:p>
                  </a:txBody>
                  <a:tcPr/>
                </a:tc>
                <a:tc>
                  <a:txBody>
                    <a:bodyPr/>
                    <a:lstStyle/>
                    <a:p>
                      <a:r>
                        <a:rPr lang="en-US" sz="2400" dirty="0" smtClean="0">
                          <a:solidFill>
                            <a:schemeClr val="bg1"/>
                          </a:solidFill>
                          <a:latin typeface="+mn-lt"/>
                        </a:rPr>
                        <a:t>Abstract</a:t>
                      </a:r>
                      <a:endParaRPr lang="en-IN" sz="2400" dirty="0">
                        <a:solidFill>
                          <a:schemeClr val="bg1"/>
                        </a:solidFill>
                        <a:latin typeface="+mn-lt"/>
                      </a:endParaRPr>
                    </a:p>
                  </a:txBody>
                  <a:tcPr/>
                </a:tc>
                <a:extLst>
                  <a:ext uri="{0D108BD9-81ED-4DB2-BD59-A6C34878D82A}">
                    <a16:rowId xmlns="" xmlns:a16="http://schemas.microsoft.com/office/drawing/2014/main" val="10000"/>
                  </a:ext>
                </a:extLst>
              </a:tr>
              <a:tr h="4008176">
                <a:tc>
                  <a:txBody>
                    <a:bodyPr/>
                    <a:lstStyle/>
                    <a:p>
                      <a:r>
                        <a:rPr lang="en-US" sz="1600" dirty="0" smtClean="0"/>
                        <a:t>Comparative Study on</a:t>
                      </a:r>
                      <a:r>
                        <a:rPr lang="en-US" sz="1600" baseline="0" dirty="0" smtClean="0"/>
                        <a:t> </a:t>
                      </a:r>
                      <a:r>
                        <a:rPr lang="en-US" sz="1600" dirty="0" smtClean="0"/>
                        <a:t>Blocking , Filtering</a:t>
                      </a:r>
                      <a:r>
                        <a:rPr lang="en-US" sz="1600" baseline="0" dirty="0" smtClean="0"/>
                        <a:t> and Take down of Illegal Internet Content</a:t>
                      </a:r>
                      <a:r>
                        <a:rPr lang="en-US" sz="1600" dirty="0" smtClean="0"/>
                        <a:t> </a:t>
                      </a:r>
                      <a:endParaRPr lang="en-IN" sz="1600" dirty="0">
                        <a:solidFill>
                          <a:schemeClr val="tx1"/>
                        </a:solidFill>
                        <a:latin typeface="+mn-lt"/>
                      </a:endParaRPr>
                    </a:p>
                  </a:txBody>
                  <a:tcPr/>
                </a:tc>
                <a:tc>
                  <a:txBody>
                    <a:bodyPr/>
                    <a:lstStyle/>
                    <a:p>
                      <a:r>
                        <a:rPr lang="en-US" sz="1600" dirty="0" smtClean="0"/>
                        <a:t>Swiss Institute of Comparative Law </a:t>
                      </a:r>
                      <a:endParaRPr lang="en-IN" sz="1600" dirty="0">
                        <a:solidFill>
                          <a:schemeClr val="tx1"/>
                        </a:solidFill>
                        <a:latin typeface="+mn-lt"/>
                      </a:endParaRPr>
                    </a:p>
                  </a:txBody>
                  <a:tcPr/>
                </a:tc>
                <a:tc>
                  <a:txBody>
                    <a:bodyPr/>
                    <a:lstStyle/>
                    <a:p>
                      <a:r>
                        <a:rPr lang="en-US" sz="1600" dirty="0" smtClean="0"/>
                        <a:t>20 December 2015</a:t>
                      </a:r>
                      <a:endParaRPr lang="en-IN" sz="1600" dirty="0">
                        <a:solidFill>
                          <a:schemeClr val="tx1"/>
                        </a:solidFill>
                        <a:latin typeface="+mn-lt"/>
                      </a:endParaRPr>
                    </a:p>
                  </a:txBody>
                  <a:tcPr/>
                </a:tc>
                <a:tc>
                  <a:txBody>
                    <a:bodyPr/>
                    <a:lstStyle/>
                    <a:p>
                      <a:pPr>
                        <a:buFont typeface="Arial" pitchFamily="34" charset="0"/>
                        <a:buChar char="•"/>
                      </a:pPr>
                      <a:r>
                        <a:rPr lang="en-US" sz="1400" dirty="0" smtClean="0"/>
                        <a:t>The study consists, essentially, of two main parts. </a:t>
                      </a:r>
                    </a:p>
                    <a:p>
                      <a:pPr>
                        <a:buFont typeface="Arial" pitchFamily="34" charset="0"/>
                        <a:buChar char="•"/>
                      </a:pPr>
                      <a:r>
                        <a:rPr lang="en-US" sz="1400" dirty="0" smtClean="0"/>
                        <a:t>The first part represents a compilation of country reports for each of the Council of Europe member states. </a:t>
                      </a:r>
                    </a:p>
                    <a:p>
                      <a:pPr>
                        <a:buFont typeface="Arial" pitchFamily="34" charset="0"/>
                        <a:buChar char="•"/>
                      </a:pPr>
                      <a:r>
                        <a:rPr lang="en-US" sz="1400" dirty="0" smtClean="0"/>
                        <a:t>It presents a more detailed analysis with to respect  filtering, blocking and takedown of illegal content on the internet in each member state. </a:t>
                      </a:r>
                    </a:p>
                    <a:p>
                      <a:pPr>
                        <a:buFont typeface="Arial" pitchFamily="34" charset="0"/>
                        <a:buChar char="•"/>
                      </a:pPr>
                      <a:r>
                        <a:rPr lang="en-US" sz="1400" dirty="0" smtClean="0"/>
                        <a:t>For ease of reading and comparison, each country report follows a similar structure.</a:t>
                      </a:r>
                    </a:p>
                    <a:p>
                      <a:pPr>
                        <a:buFont typeface="Arial" pitchFamily="34" charset="0"/>
                        <a:buChar char="•"/>
                      </a:pPr>
                      <a:r>
                        <a:rPr lang="en-US" sz="1400" dirty="0" smtClean="0"/>
                        <a:t> The second part contains comparative considerations on the practices in the member states in respect of filtering, blocking and takedown of illegal online content. </a:t>
                      </a:r>
                    </a:p>
                    <a:p>
                      <a:pPr>
                        <a:buFont typeface="Arial" pitchFamily="34" charset="0"/>
                        <a:buChar char="•"/>
                      </a:pPr>
                      <a:r>
                        <a:rPr lang="en-US" sz="1400" dirty="0" smtClean="0"/>
                        <a:t>The purpose is to identify and to attempt to explain possible convergences and divergences between the member states’ approaches to the issues included in the scope of the study. </a:t>
                      </a:r>
                      <a:endParaRPr lang="en-IN" sz="1400" dirty="0">
                        <a:solidFill>
                          <a:schemeClr val="tx1"/>
                        </a:solidFill>
                        <a:latin typeface="+mn-lt"/>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xmlns="" val="664891924"/>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DB9B6E-CF08-694D-874C-40B56AC707E0}"/>
              </a:ext>
            </a:extLst>
          </p:cNvPr>
          <p:cNvSpPr>
            <a:spLocks noGrp="1"/>
          </p:cNvSpPr>
          <p:nvPr>
            <p:ph type="title"/>
          </p:nvPr>
        </p:nvSpPr>
        <p:spPr/>
        <p:txBody>
          <a:bodyPr/>
          <a:lstStyle/>
          <a:p>
            <a:r>
              <a:rPr lang="en-IN" i="1" u="sng" dirty="0" smtClean="0">
                <a:latin typeface="+mn-lt"/>
              </a:rPr>
              <a:t>Literature Review</a:t>
            </a:r>
            <a:endParaRPr lang="en-US" i="1" u="sng" dirty="0">
              <a:latin typeface="+mn-lt"/>
            </a:endParaRPr>
          </a:p>
        </p:txBody>
      </p:sp>
      <p:sp>
        <p:nvSpPr>
          <p:cNvPr id="6" name="TextBox 5">
            <a:extLst>
              <a:ext uri="{FF2B5EF4-FFF2-40B4-BE49-F238E27FC236}">
                <a16:creationId xmlns="" xmlns:a16="http://schemas.microsoft.com/office/drawing/2014/main" id="{87B912BD-815D-0C48-B56E-45AC82E07C0E}"/>
              </a:ext>
            </a:extLst>
          </p:cNvPr>
          <p:cNvSpPr txBox="1"/>
          <p:nvPr/>
        </p:nvSpPr>
        <p:spPr>
          <a:xfrm>
            <a:off x="2286000" y="3244334"/>
            <a:ext cx="4572000" cy="369332"/>
          </a:xfrm>
          <a:prstGeom prst="rect">
            <a:avLst/>
          </a:prstGeom>
          <a:noFill/>
        </p:spPr>
        <p:txBody>
          <a:bodyPr wrap="square">
            <a:spAutoFit/>
          </a:bodyPr>
          <a:lstStyle/>
          <a:p>
            <a:pPr marL="0" algn="l" rtl="0" eaLnBrk="1" fontAlgn="t" latinLnBrk="0" hangingPunct="1">
              <a:spcBef>
                <a:spcPts val="0"/>
              </a:spcBef>
              <a:spcAft>
                <a:spcPts val="0"/>
              </a:spcAft>
            </a:pPr>
            <a:endParaRPr lang="en-IN" sz="1800" b="0" i="0" u="none" strike="noStrike">
              <a:effectLst/>
            </a:endParaRPr>
          </a:p>
        </p:txBody>
      </p:sp>
      <p:graphicFrame>
        <p:nvGraphicFramePr>
          <p:cNvPr id="12" name="Table 12">
            <a:extLst>
              <a:ext uri="{FF2B5EF4-FFF2-40B4-BE49-F238E27FC236}">
                <a16:creationId xmlns="" xmlns:a16="http://schemas.microsoft.com/office/drawing/2014/main" id="{4CB9D6AD-2736-B246-A8C7-020C89E45B9B}"/>
              </a:ext>
            </a:extLst>
          </p:cNvPr>
          <p:cNvGraphicFramePr>
            <a:graphicFrameLocks noGrp="1"/>
          </p:cNvGraphicFramePr>
          <p:nvPr>
            <p:ph idx="1"/>
            <p:extLst>
              <p:ext uri="{D42A27DB-BD31-4B8C-83A1-F6EECF244321}">
                <p14:modId xmlns:p14="http://schemas.microsoft.com/office/powerpoint/2010/main" xmlns="" val="4215948113"/>
              </p:ext>
            </p:extLst>
          </p:nvPr>
        </p:nvGraphicFramePr>
        <p:xfrm>
          <a:off x="1" y="1531088"/>
          <a:ext cx="9144000" cy="5034919"/>
        </p:xfrm>
        <a:graphic>
          <a:graphicData uri="http://schemas.openxmlformats.org/drawingml/2006/table">
            <a:tbl>
              <a:tblPr firstRow="1" bandRow="1">
                <a:tableStyleId>{00A15C55-8517-42AA-B614-E9B94910E393}</a:tableStyleId>
              </a:tblPr>
              <a:tblGrid>
                <a:gridCol w="2047308">
                  <a:extLst>
                    <a:ext uri="{9D8B030D-6E8A-4147-A177-3AD203B41FA5}">
                      <a16:colId xmlns="" xmlns:a16="http://schemas.microsoft.com/office/drawing/2014/main" val="1767530010"/>
                    </a:ext>
                  </a:extLst>
                </a:gridCol>
                <a:gridCol w="2047308"/>
                <a:gridCol w="1264192">
                  <a:extLst>
                    <a:ext uri="{9D8B030D-6E8A-4147-A177-3AD203B41FA5}">
                      <a16:colId xmlns="" xmlns:a16="http://schemas.microsoft.com/office/drawing/2014/main" val="2151404900"/>
                    </a:ext>
                  </a:extLst>
                </a:gridCol>
                <a:gridCol w="3785192">
                  <a:extLst>
                    <a:ext uri="{9D8B030D-6E8A-4147-A177-3AD203B41FA5}">
                      <a16:colId xmlns="" xmlns:a16="http://schemas.microsoft.com/office/drawing/2014/main" val="2061106813"/>
                    </a:ext>
                  </a:extLst>
                </a:gridCol>
              </a:tblGrid>
              <a:tr h="920119">
                <a:tc>
                  <a:txBody>
                    <a:bodyPr/>
                    <a:lstStyle/>
                    <a:p>
                      <a:r>
                        <a:rPr lang="en-IN" sz="2000" b="1" i="1" dirty="0" smtClean="0"/>
                        <a:t>Bas</a:t>
                      </a:r>
                      <a:r>
                        <a:rPr lang="en-IN" sz="2000" b="1" i="1" baseline="0" dirty="0" smtClean="0"/>
                        <a:t>e Paper Name</a:t>
                      </a:r>
                      <a:endParaRPr lang="en-US" sz="2000" b="1" i="1" dirty="0">
                        <a:solidFill>
                          <a:schemeClr val="tx1"/>
                        </a:solidFill>
                        <a:latin typeface="+mn-lt"/>
                      </a:endParaRPr>
                    </a:p>
                  </a:txBody>
                  <a:tcPr/>
                </a:tc>
                <a:tc>
                  <a:txBody>
                    <a:bodyPr/>
                    <a:lstStyle/>
                    <a:p>
                      <a:r>
                        <a:rPr lang="en-US" sz="2000" b="1" i="1" dirty="0" smtClean="0"/>
                        <a:t>Author name/</a:t>
                      </a:r>
                    </a:p>
                    <a:p>
                      <a:r>
                        <a:rPr lang="en-US" sz="2000" b="1" i="1" dirty="0" smtClean="0"/>
                        <a:t>Published by</a:t>
                      </a:r>
                      <a:endParaRPr lang="en-US" sz="2000" b="1" i="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1" dirty="0" smtClean="0"/>
                        <a:t>Published</a:t>
                      </a:r>
                      <a:r>
                        <a:rPr lang="en-IN" sz="1800" b="1" i="1" baseline="0" dirty="0" smtClean="0"/>
                        <a:t> year</a:t>
                      </a:r>
                      <a:endParaRPr lang="en-US" sz="1800" b="1" i="1" dirty="0" smtClean="0"/>
                    </a:p>
                    <a:p>
                      <a:endParaRPr lang="en-IN" b="1" i="1" dirty="0">
                        <a:latin typeface="+mn-lt"/>
                      </a:endParaRPr>
                    </a:p>
                  </a:txBody>
                  <a:tcPr/>
                </a:tc>
                <a:tc>
                  <a:txBody>
                    <a:bodyPr/>
                    <a:lstStyle/>
                    <a:p>
                      <a:r>
                        <a:rPr lang="en-US" sz="2000" b="1" i="1" dirty="0" smtClean="0">
                          <a:solidFill>
                            <a:schemeClr val="bg1"/>
                          </a:solidFill>
                          <a:latin typeface="+mn-lt"/>
                        </a:rPr>
                        <a:t>Abstract</a:t>
                      </a:r>
                      <a:endParaRPr lang="en-US" sz="2000" b="1" i="1" dirty="0">
                        <a:solidFill>
                          <a:schemeClr val="bg1"/>
                        </a:solidFill>
                        <a:latin typeface="+mn-lt"/>
                      </a:endParaRPr>
                    </a:p>
                  </a:txBody>
                  <a:tcPr/>
                </a:tc>
                <a:extLst>
                  <a:ext uri="{0D108BD9-81ED-4DB2-BD59-A6C34878D82A}">
                    <a16:rowId xmlns="" xmlns:a16="http://schemas.microsoft.com/office/drawing/2014/main" val="3926613190"/>
                  </a:ext>
                </a:extLst>
              </a:tr>
              <a:tr h="4045286">
                <a:tc>
                  <a:txBody>
                    <a:bodyPr/>
                    <a:lstStyle/>
                    <a:p>
                      <a:r>
                        <a:rPr lang="en-IN" sz="1800" dirty="0" smtClean="0"/>
                        <a:t>RFC 7754-Technical </a:t>
                      </a:r>
                      <a:r>
                        <a:rPr lang="en-IN" sz="1800" dirty="0"/>
                        <a:t>C</a:t>
                      </a:r>
                      <a:r>
                        <a:rPr lang="en-IN" sz="1800" dirty="0" smtClean="0"/>
                        <a:t>onsideration </a:t>
                      </a:r>
                      <a:r>
                        <a:rPr lang="en-IN" sz="1800" dirty="0"/>
                        <a:t>for Internet service </a:t>
                      </a:r>
                      <a:r>
                        <a:rPr lang="en-IN" sz="1800" dirty="0" smtClean="0"/>
                        <a:t>Blocking </a:t>
                      </a:r>
                      <a:r>
                        <a:rPr lang="en-IN" sz="1800" dirty="0"/>
                        <a:t>and </a:t>
                      </a:r>
                      <a:r>
                        <a:rPr lang="en-IN" sz="1800" dirty="0" smtClean="0"/>
                        <a:t>Filtering</a:t>
                      </a:r>
                      <a:endParaRPr lang="en-US" sz="1800" i="1" dirty="0">
                        <a:latin typeface="+mn-lt"/>
                      </a:endParaRPr>
                    </a:p>
                  </a:txBody>
                  <a:tcPr/>
                </a:tc>
                <a:tc>
                  <a:txBody>
                    <a:bodyPr/>
                    <a:lstStyle/>
                    <a:p>
                      <a:r>
                        <a:rPr lang="en-US" sz="1800" dirty="0" smtClean="0"/>
                        <a:t>1.Richard </a:t>
                      </a:r>
                      <a:r>
                        <a:rPr lang="en-US" sz="1800" dirty="0" err="1" smtClean="0"/>
                        <a:t>barnes</a:t>
                      </a:r>
                      <a:endParaRPr lang="en-US" sz="1800" dirty="0" smtClean="0"/>
                    </a:p>
                    <a:p>
                      <a:r>
                        <a:rPr lang="en-US" sz="1800" dirty="0" smtClean="0"/>
                        <a:t>2.Alissa cooper</a:t>
                      </a:r>
                    </a:p>
                    <a:p>
                      <a:r>
                        <a:rPr lang="en-US" sz="1800" dirty="0" smtClean="0"/>
                        <a:t>3.Olaf </a:t>
                      </a:r>
                      <a:r>
                        <a:rPr lang="en-US" sz="1800" dirty="0" err="1" smtClean="0"/>
                        <a:t>kolkman</a:t>
                      </a:r>
                      <a:endParaRPr lang="en-US" sz="1800" dirty="0" smtClean="0"/>
                    </a:p>
                    <a:p>
                      <a:r>
                        <a:rPr lang="en-US" sz="1800" dirty="0" smtClean="0"/>
                        <a:t>4.Dave </a:t>
                      </a:r>
                      <a:r>
                        <a:rPr lang="en-US" sz="1800" dirty="0" err="1" smtClean="0"/>
                        <a:t>thaler</a:t>
                      </a:r>
                      <a:endParaRPr lang="en-US" sz="1800" dirty="0" smtClean="0"/>
                    </a:p>
                    <a:p>
                      <a:r>
                        <a:rPr lang="en-US" sz="1800" dirty="0" smtClean="0"/>
                        <a:t>5.Erik </a:t>
                      </a:r>
                      <a:r>
                        <a:rPr lang="en-US" sz="1800" dirty="0" err="1" smtClean="0"/>
                        <a:t>nordmark</a:t>
                      </a:r>
                      <a:endParaRPr lang="en-US" sz="1800" i="1" dirty="0">
                        <a:latin typeface="+mn-lt"/>
                      </a:endParaRPr>
                    </a:p>
                  </a:txBody>
                  <a:tcPr/>
                </a:tc>
                <a:tc>
                  <a:txBody>
                    <a:bodyPr/>
                    <a:lstStyle/>
                    <a:p>
                      <a:r>
                        <a:rPr lang="en-US" dirty="0" smtClean="0"/>
                        <a:t>March 2016</a:t>
                      </a:r>
                      <a:endParaRPr lang="en-US" sz="1800" i="1" dirty="0">
                        <a:latin typeface="+mn-lt"/>
                      </a:endParaRPr>
                    </a:p>
                  </a:txBody>
                  <a:tcPr/>
                </a:tc>
                <a:tc>
                  <a:txBody>
                    <a:bodyPr/>
                    <a:lstStyle/>
                    <a:p>
                      <a:pPr>
                        <a:buFont typeface="Arial" pitchFamily="34" charset="0"/>
                        <a:buChar char="•"/>
                      </a:pPr>
                      <a:r>
                        <a:rPr lang="en-US" sz="1200" b="0" i="0" kern="1200" dirty="0" smtClean="0">
                          <a:solidFill>
                            <a:schemeClr val="dk1"/>
                          </a:solidFill>
                          <a:latin typeface="+mn-lt"/>
                          <a:ea typeface="+mn-ea"/>
                          <a:cs typeface="+mn-cs"/>
                        </a:rPr>
                        <a:t>The Internet is structured to be an open communications medium. </a:t>
                      </a:r>
                    </a:p>
                    <a:p>
                      <a:pPr>
                        <a:buFont typeface="Arial" pitchFamily="34" charset="0"/>
                        <a:buChar char="•"/>
                      </a:pPr>
                      <a:r>
                        <a:rPr lang="en-US" sz="1200" b="0" i="0" kern="1200" dirty="0" smtClean="0">
                          <a:solidFill>
                            <a:schemeClr val="dk1"/>
                          </a:solidFill>
                          <a:latin typeface="+mn-lt"/>
                          <a:ea typeface="+mn-ea"/>
                          <a:cs typeface="+mn-cs"/>
                        </a:rPr>
                        <a:t>This openness is one of the key underpinnings of Internet innovation, but it can also allow communications that may be viewed as undesirable by certain parties.</a:t>
                      </a:r>
                    </a:p>
                    <a:p>
                      <a:pPr>
                        <a:buFont typeface="Arial" pitchFamily="34" charset="0"/>
                        <a:buChar char="•"/>
                      </a:pPr>
                      <a:r>
                        <a:rPr lang="en-US" sz="1200" b="0" i="0" kern="1200" dirty="0" smtClean="0">
                          <a:solidFill>
                            <a:schemeClr val="dk1"/>
                          </a:solidFill>
                          <a:latin typeface="+mn-lt"/>
                          <a:ea typeface="+mn-ea"/>
                          <a:cs typeface="+mn-cs"/>
                        </a:rPr>
                        <a:t> Thus, as the Internet has grown, so have mechanisms to limit the extent and impact of abusive or objectionable communications. </a:t>
                      </a:r>
                    </a:p>
                    <a:p>
                      <a:pPr>
                        <a:buFont typeface="Arial" pitchFamily="34" charset="0"/>
                        <a:buChar char="•"/>
                      </a:pPr>
                      <a:r>
                        <a:rPr lang="en-US" sz="1200" b="0" i="0" kern="1200" dirty="0" smtClean="0">
                          <a:solidFill>
                            <a:schemeClr val="dk1"/>
                          </a:solidFill>
                          <a:latin typeface="+mn-lt"/>
                          <a:ea typeface="+mn-ea"/>
                          <a:cs typeface="+mn-cs"/>
                        </a:rPr>
                        <a:t>There has been an increasing emphasis on "blocking" and "filtering", the active prevention of such</a:t>
                      </a:r>
                      <a:r>
                        <a:rPr lang="en-US" sz="1200" b="0" i="0" kern="1200" baseline="0" dirty="0" smtClean="0">
                          <a:solidFill>
                            <a:schemeClr val="dk1"/>
                          </a:solidFill>
                          <a:latin typeface="+mn-lt"/>
                          <a:ea typeface="+mn-ea"/>
                          <a:cs typeface="+mn-cs"/>
                        </a:rPr>
                        <a:t> </a:t>
                      </a:r>
                      <a:r>
                        <a:rPr lang="en-US" sz="1200" b="0" i="0" kern="1200" dirty="0" smtClean="0">
                          <a:solidFill>
                            <a:schemeClr val="dk1"/>
                          </a:solidFill>
                          <a:latin typeface="+mn-lt"/>
                          <a:ea typeface="+mn-ea"/>
                          <a:cs typeface="+mn-cs"/>
                        </a:rPr>
                        <a:t>communications.</a:t>
                      </a:r>
                    </a:p>
                    <a:p>
                      <a:pPr>
                        <a:buFont typeface="Arial" pitchFamily="34" charset="0"/>
                        <a:buChar char="•"/>
                      </a:pPr>
                      <a:r>
                        <a:rPr lang="en-US" sz="1200" b="0" i="0" kern="1200" dirty="0" smtClean="0">
                          <a:solidFill>
                            <a:schemeClr val="dk1"/>
                          </a:solidFill>
                          <a:latin typeface="+mn-lt"/>
                          <a:ea typeface="+mn-ea"/>
                          <a:cs typeface="+mn-cs"/>
                        </a:rPr>
                        <a:t> Several technical approaches to Internet blocking and filtering in terms of their alignment with the overall Internet architecture is examined . </a:t>
                      </a:r>
                    </a:p>
                    <a:p>
                      <a:pPr>
                        <a:buFont typeface="Arial" pitchFamily="34" charset="0"/>
                        <a:buChar char="•"/>
                      </a:pPr>
                      <a:r>
                        <a:rPr lang="en-US" sz="1200" b="0" i="0" kern="1200" dirty="0" smtClean="0">
                          <a:solidFill>
                            <a:schemeClr val="dk1"/>
                          </a:solidFill>
                          <a:latin typeface="+mn-lt"/>
                          <a:ea typeface="+mn-ea"/>
                          <a:cs typeface="+mn-cs"/>
                        </a:rPr>
                        <a:t>When it is possible to do so, the approach to blocking and filtering that is most coherent with the Internet architecture is to inform endpoints about potentially undesirable services, so that the communicants can avoid engaging in abusive or objectionable communications.</a:t>
                      </a:r>
                    </a:p>
                    <a:p>
                      <a:pPr>
                        <a:buFont typeface="Arial" pitchFamily="34" charset="0"/>
                        <a:buChar char="•"/>
                      </a:pPr>
                      <a:r>
                        <a:rPr lang="en-US" sz="1200" b="0" i="0" kern="1200" dirty="0" smtClean="0">
                          <a:solidFill>
                            <a:schemeClr val="dk1"/>
                          </a:solidFill>
                          <a:latin typeface="+mn-lt"/>
                          <a:ea typeface="+mn-ea"/>
                          <a:cs typeface="+mn-cs"/>
                        </a:rPr>
                        <a:t>It is observed that certain filtering and blocking approaches can cause unintended consequences to </a:t>
                      </a:r>
                      <a:r>
                        <a:rPr lang="en-US" sz="1200" b="0" i="0" kern="1200" smtClean="0">
                          <a:solidFill>
                            <a:schemeClr val="dk1"/>
                          </a:solidFill>
                          <a:latin typeface="+mn-lt"/>
                          <a:ea typeface="+mn-ea"/>
                          <a:cs typeface="+mn-cs"/>
                        </a:rPr>
                        <a:t>third parties</a:t>
                      </a:r>
                      <a:r>
                        <a:rPr lang="en-US" sz="1200" b="0" i="0" kern="1200" baseline="0" smtClean="0">
                          <a:solidFill>
                            <a:schemeClr val="dk1"/>
                          </a:solidFill>
                          <a:latin typeface="+mn-lt"/>
                          <a:ea typeface="+mn-ea"/>
                          <a:cs typeface="+mn-cs"/>
                        </a:rPr>
                        <a:t>.</a:t>
                      </a:r>
                      <a:endParaRPr lang="en-US" sz="1200" i="1" dirty="0">
                        <a:latin typeface="+mn-lt"/>
                      </a:endParaRPr>
                    </a:p>
                  </a:txBody>
                  <a:tcPr/>
                </a:tc>
                <a:extLst>
                  <a:ext uri="{0D108BD9-81ED-4DB2-BD59-A6C34878D82A}">
                    <a16:rowId xmlns="" xmlns:a16="http://schemas.microsoft.com/office/drawing/2014/main" val="2282096341"/>
                  </a:ext>
                </a:extLst>
              </a:tr>
            </a:tbl>
          </a:graphicData>
        </a:graphic>
      </p:graphicFrame>
      <p:sp>
        <p:nvSpPr>
          <p:cNvPr id="14" name="TextBox 13">
            <a:extLst>
              <a:ext uri="{FF2B5EF4-FFF2-40B4-BE49-F238E27FC236}">
                <a16:creationId xmlns="" xmlns:a16="http://schemas.microsoft.com/office/drawing/2014/main" id="{E26AF3E9-16B1-B741-AADF-89142000DA69}"/>
              </a:ext>
            </a:extLst>
          </p:cNvPr>
          <p:cNvSpPr txBox="1"/>
          <p:nvPr/>
        </p:nvSpPr>
        <p:spPr>
          <a:xfrm>
            <a:off x="2286000" y="3244334"/>
            <a:ext cx="4572000" cy="369332"/>
          </a:xfrm>
          <a:prstGeom prst="rect">
            <a:avLst/>
          </a:prstGeom>
          <a:noFill/>
        </p:spPr>
        <p:txBody>
          <a:bodyPr wrap="square">
            <a:spAutoFit/>
          </a:bodyPr>
          <a:lstStyle/>
          <a:p>
            <a:pPr marL="0" algn="l" rtl="0" eaLnBrk="1" fontAlgn="t" latinLnBrk="0" hangingPunct="1">
              <a:spcBef>
                <a:spcPts val="0"/>
              </a:spcBef>
              <a:spcAft>
                <a:spcPts val="0"/>
              </a:spcAft>
            </a:pPr>
            <a:endParaRPr lang="en-IN" sz="1800" b="0" i="0" u="none" strike="noStrike">
              <a:effectLst/>
            </a:endParaRPr>
          </a:p>
        </p:txBody>
      </p:sp>
    </p:spTree>
    <p:extLst>
      <p:ext uri="{BB962C8B-B14F-4D97-AF65-F5344CB8AC3E}">
        <p14:creationId xmlns:p14="http://schemas.microsoft.com/office/powerpoint/2010/main" xmlns="" val="388946355"/>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DB9B6E-CF08-694D-874C-40B56AC707E0}"/>
              </a:ext>
            </a:extLst>
          </p:cNvPr>
          <p:cNvSpPr>
            <a:spLocks noGrp="1"/>
          </p:cNvSpPr>
          <p:nvPr>
            <p:ph type="title"/>
          </p:nvPr>
        </p:nvSpPr>
        <p:spPr/>
        <p:txBody>
          <a:bodyPr/>
          <a:lstStyle/>
          <a:p>
            <a:r>
              <a:rPr lang="en-IN" i="1" u="sng" dirty="0" smtClean="0">
                <a:latin typeface="+mn-lt"/>
              </a:rPr>
              <a:t>Literature Review</a:t>
            </a:r>
            <a:endParaRPr lang="en-US" i="1" u="sng" dirty="0">
              <a:latin typeface="+mn-lt"/>
            </a:endParaRPr>
          </a:p>
        </p:txBody>
      </p:sp>
      <p:sp>
        <p:nvSpPr>
          <p:cNvPr id="6" name="TextBox 5">
            <a:extLst>
              <a:ext uri="{FF2B5EF4-FFF2-40B4-BE49-F238E27FC236}">
                <a16:creationId xmlns="" xmlns:a16="http://schemas.microsoft.com/office/drawing/2014/main" id="{87B912BD-815D-0C48-B56E-45AC82E07C0E}"/>
              </a:ext>
            </a:extLst>
          </p:cNvPr>
          <p:cNvSpPr txBox="1"/>
          <p:nvPr/>
        </p:nvSpPr>
        <p:spPr>
          <a:xfrm>
            <a:off x="2286000" y="3244334"/>
            <a:ext cx="4572000" cy="369332"/>
          </a:xfrm>
          <a:prstGeom prst="rect">
            <a:avLst/>
          </a:prstGeom>
          <a:noFill/>
        </p:spPr>
        <p:txBody>
          <a:bodyPr wrap="square">
            <a:spAutoFit/>
          </a:bodyPr>
          <a:lstStyle/>
          <a:p>
            <a:pPr marL="0" algn="l" rtl="0" eaLnBrk="1" fontAlgn="t" latinLnBrk="0" hangingPunct="1">
              <a:spcBef>
                <a:spcPts val="0"/>
              </a:spcBef>
              <a:spcAft>
                <a:spcPts val="0"/>
              </a:spcAft>
            </a:pPr>
            <a:endParaRPr lang="en-IN" sz="1800" b="0" i="0" u="none" strike="noStrike">
              <a:effectLst/>
            </a:endParaRPr>
          </a:p>
        </p:txBody>
      </p:sp>
      <p:graphicFrame>
        <p:nvGraphicFramePr>
          <p:cNvPr id="12" name="Table 12">
            <a:extLst>
              <a:ext uri="{FF2B5EF4-FFF2-40B4-BE49-F238E27FC236}">
                <a16:creationId xmlns="" xmlns:a16="http://schemas.microsoft.com/office/drawing/2014/main" id="{4CB9D6AD-2736-B246-A8C7-020C89E45B9B}"/>
              </a:ext>
            </a:extLst>
          </p:cNvPr>
          <p:cNvGraphicFramePr>
            <a:graphicFrameLocks noGrp="1"/>
          </p:cNvGraphicFramePr>
          <p:nvPr>
            <p:ph idx="1"/>
            <p:extLst>
              <p:ext uri="{D42A27DB-BD31-4B8C-83A1-F6EECF244321}">
                <p14:modId xmlns:p14="http://schemas.microsoft.com/office/powerpoint/2010/main" xmlns="" val="3072047082"/>
              </p:ext>
            </p:extLst>
          </p:nvPr>
        </p:nvGraphicFramePr>
        <p:xfrm>
          <a:off x="1" y="1531088"/>
          <a:ext cx="9144000" cy="5060212"/>
        </p:xfrm>
        <a:graphic>
          <a:graphicData uri="http://schemas.openxmlformats.org/drawingml/2006/table">
            <a:tbl>
              <a:tblPr firstRow="1" bandRow="1">
                <a:tableStyleId>{00A15C55-8517-42AA-B614-E9B94910E393}</a:tableStyleId>
              </a:tblPr>
              <a:tblGrid>
                <a:gridCol w="2047308">
                  <a:extLst>
                    <a:ext uri="{9D8B030D-6E8A-4147-A177-3AD203B41FA5}">
                      <a16:colId xmlns="" xmlns:a16="http://schemas.microsoft.com/office/drawing/2014/main" val="1767530010"/>
                    </a:ext>
                  </a:extLst>
                </a:gridCol>
                <a:gridCol w="2047308"/>
                <a:gridCol w="1264192">
                  <a:extLst>
                    <a:ext uri="{9D8B030D-6E8A-4147-A177-3AD203B41FA5}">
                      <a16:colId xmlns="" xmlns:a16="http://schemas.microsoft.com/office/drawing/2014/main" val="2151404900"/>
                    </a:ext>
                  </a:extLst>
                </a:gridCol>
                <a:gridCol w="3785192">
                  <a:extLst>
                    <a:ext uri="{9D8B030D-6E8A-4147-A177-3AD203B41FA5}">
                      <a16:colId xmlns="" xmlns:a16="http://schemas.microsoft.com/office/drawing/2014/main" val="2061106813"/>
                    </a:ext>
                  </a:extLst>
                </a:gridCol>
              </a:tblGrid>
              <a:tr h="945412">
                <a:tc>
                  <a:txBody>
                    <a:bodyPr/>
                    <a:lstStyle/>
                    <a:p>
                      <a:r>
                        <a:rPr lang="en-IN" sz="2000" b="1" i="1" dirty="0" smtClean="0"/>
                        <a:t>Bas</a:t>
                      </a:r>
                      <a:r>
                        <a:rPr lang="en-IN" sz="2000" b="1" i="1" baseline="0" dirty="0" smtClean="0"/>
                        <a:t>e Paper Name</a:t>
                      </a:r>
                      <a:endParaRPr lang="en-US" sz="2000" b="1" i="1" dirty="0">
                        <a:solidFill>
                          <a:schemeClr val="tx1"/>
                        </a:solidFill>
                        <a:latin typeface="+mn-lt"/>
                      </a:endParaRPr>
                    </a:p>
                  </a:txBody>
                  <a:tcPr/>
                </a:tc>
                <a:tc>
                  <a:txBody>
                    <a:bodyPr/>
                    <a:lstStyle/>
                    <a:p>
                      <a:r>
                        <a:rPr lang="en-US" sz="2000" b="1" i="1" dirty="0" smtClean="0"/>
                        <a:t>Author name/</a:t>
                      </a:r>
                    </a:p>
                    <a:p>
                      <a:r>
                        <a:rPr lang="en-US" sz="2000" b="1" i="1" dirty="0" smtClean="0"/>
                        <a:t>Published by</a:t>
                      </a:r>
                      <a:endParaRPr lang="en-US" sz="2000" b="1" i="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1" dirty="0" smtClean="0"/>
                        <a:t>Published</a:t>
                      </a:r>
                      <a:r>
                        <a:rPr lang="en-IN" sz="1800" b="1" i="1" baseline="0" dirty="0" smtClean="0"/>
                        <a:t> year</a:t>
                      </a:r>
                      <a:endParaRPr lang="en-US" sz="1800" b="1" i="1" dirty="0" smtClean="0"/>
                    </a:p>
                    <a:p>
                      <a:endParaRPr lang="en-IN" b="1" i="1" dirty="0">
                        <a:latin typeface="+mn-lt"/>
                      </a:endParaRPr>
                    </a:p>
                  </a:txBody>
                  <a:tcPr/>
                </a:tc>
                <a:tc>
                  <a:txBody>
                    <a:bodyPr/>
                    <a:lstStyle/>
                    <a:p>
                      <a:r>
                        <a:rPr lang="en-US" sz="2000" b="1" i="1" dirty="0" smtClean="0">
                          <a:solidFill>
                            <a:schemeClr val="bg1"/>
                          </a:solidFill>
                          <a:latin typeface="+mn-lt"/>
                        </a:rPr>
                        <a:t>Abstract</a:t>
                      </a:r>
                      <a:endParaRPr lang="en-US" sz="2000" b="1" i="1" dirty="0">
                        <a:solidFill>
                          <a:schemeClr val="bg1"/>
                        </a:solidFill>
                        <a:latin typeface="+mn-lt"/>
                      </a:endParaRPr>
                    </a:p>
                  </a:txBody>
                  <a:tcPr/>
                </a:tc>
                <a:extLst>
                  <a:ext uri="{0D108BD9-81ED-4DB2-BD59-A6C34878D82A}">
                    <a16:rowId xmlns="" xmlns:a16="http://schemas.microsoft.com/office/drawing/2014/main" val="3926613190"/>
                  </a:ext>
                </a:extLst>
              </a:tr>
              <a:tr h="4045286">
                <a:tc>
                  <a:txBody>
                    <a:bodyPr/>
                    <a:lstStyle/>
                    <a:p>
                      <a:r>
                        <a:rPr lang="en-US" i="1" dirty="0" smtClean="0"/>
                        <a:t>Internet Content Filtering Guideline – Department of Education and Training (Title : Guidelines for Managing Access to the Content on the Internet)</a:t>
                      </a:r>
                      <a:endParaRPr lang="en-US" sz="1800" i="1" dirty="0">
                        <a:latin typeface="+mn-lt"/>
                      </a:endParaRPr>
                    </a:p>
                  </a:txBody>
                  <a:tcPr/>
                </a:tc>
                <a:tc>
                  <a:txBody>
                    <a:bodyPr/>
                    <a:lstStyle/>
                    <a:p>
                      <a:r>
                        <a:rPr lang="en-US" sz="1800" i="1" dirty="0" smtClean="0">
                          <a:latin typeface="+mn-lt"/>
                        </a:rPr>
                        <a:t>Victoria</a:t>
                      </a:r>
                      <a:r>
                        <a:rPr lang="en-US" sz="1800" i="1" baseline="0" dirty="0" smtClean="0">
                          <a:latin typeface="+mn-lt"/>
                        </a:rPr>
                        <a:t> State Government</a:t>
                      </a:r>
                      <a:endParaRPr lang="en-US" sz="1800" i="1" dirty="0">
                        <a:latin typeface="+mn-lt"/>
                      </a:endParaRPr>
                    </a:p>
                  </a:txBody>
                  <a:tcPr/>
                </a:tc>
                <a:tc>
                  <a:txBody>
                    <a:bodyPr/>
                    <a:lstStyle/>
                    <a:p>
                      <a:r>
                        <a:rPr lang="en-US" sz="1800" dirty="0" smtClean="0"/>
                        <a:t>22 October 2018</a:t>
                      </a:r>
                      <a:endParaRPr lang="en-US" sz="1800" i="1" dirty="0">
                        <a:latin typeface="+mn-lt"/>
                      </a:endParaRPr>
                    </a:p>
                  </a:txBody>
                  <a:tcPr/>
                </a:tc>
                <a:tc>
                  <a:txBody>
                    <a:bodyPr/>
                    <a:lstStyle/>
                    <a:p>
                      <a:pPr>
                        <a:buFont typeface="Arial" pitchFamily="34" charset="0"/>
                        <a:buChar char="•"/>
                      </a:pPr>
                      <a:r>
                        <a:rPr lang="en-US" sz="1200" dirty="0" smtClean="0"/>
                        <a:t> It outlines the guidelines for managing access to internet content by all users on the Department's corporate network. </a:t>
                      </a:r>
                    </a:p>
                    <a:p>
                      <a:pPr>
                        <a:buFont typeface="Arial" pitchFamily="34" charset="0"/>
                        <a:buChar char="•"/>
                      </a:pPr>
                      <a:r>
                        <a:rPr lang="en-US" sz="1200" dirty="0" smtClean="0"/>
                        <a:t>Access to internet content is controlled using an internet filtering service</a:t>
                      </a:r>
                      <a:r>
                        <a:rPr lang="en-US" sz="1200" baseline="0" dirty="0" smtClean="0"/>
                        <a:t>  </a:t>
                      </a:r>
                      <a:r>
                        <a:rPr lang="en-US" sz="1200" dirty="0" smtClean="0"/>
                        <a:t> </a:t>
                      </a:r>
                    </a:p>
                    <a:p>
                      <a:pPr>
                        <a:buFont typeface="Arial" pitchFamily="34" charset="0"/>
                        <a:buChar char="•"/>
                      </a:pPr>
                      <a:r>
                        <a:rPr lang="en-US" sz="1200" dirty="0" smtClean="0"/>
                        <a:t>It provides outlines for managing the categories of content that are allowed and blocked by the internet filtering service. </a:t>
                      </a:r>
                    </a:p>
                    <a:p>
                      <a:pPr>
                        <a:buFont typeface="Arial" pitchFamily="34" charset="0"/>
                        <a:buChar char="•"/>
                      </a:pPr>
                      <a:r>
                        <a:rPr lang="en-US" sz="1200" dirty="0" smtClean="0"/>
                        <a:t>It also provides outlines for managing exceptions.</a:t>
                      </a:r>
                    </a:p>
                    <a:p>
                      <a:pPr>
                        <a:buFont typeface="Arial" pitchFamily="34" charset="0"/>
                        <a:buChar char="•"/>
                      </a:pPr>
                      <a:r>
                        <a:rPr lang="en-US" sz="1200" dirty="0" smtClean="0"/>
                        <a:t>The internet filtering service uses categories to allow or block access to websites or web pages on internet sites. </a:t>
                      </a:r>
                    </a:p>
                    <a:p>
                      <a:pPr>
                        <a:buFont typeface="Arial" pitchFamily="34" charset="0"/>
                        <a:buChar char="•"/>
                      </a:pPr>
                      <a:r>
                        <a:rPr lang="en-US" sz="1200" dirty="0" smtClean="0"/>
                        <a:t>The filtering service uses the content of information on the internet site to determine the category for the site. </a:t>
                      </a:r>
                    </a:p>
                    <a:p>
                      <a:pPr>
                        <a:buFont typeface="Arial" pitchFamily="34" charset="0"/>
                        <a:buChar char="•"/>
                      </a:pPr>
                      <a:r>
                        <a:rPr lang="en-US" sz="1200" dirty="0" smtClean="0"/>
                        <a:t>The filtering service will allow access to a site whose category is allowed, and block access to a site in a category that is blocked.</a:t>
                      </a:r>
                    </a:p>
                    <a:p>
                      <a:pPr>
                        <a:buFont typeface="Arial" pitchFamily="34" charset="0"/>
                        <a:buChar char="•"/>
                      </a:pPr>
                      <a:r>
                        <a:rPr lang="en-US" sz="1200" dirty="0" smtClean="0"/>
                        <a:t>Access to sites may also be blocked on advice of the government and non-government security specialists to protect the information assets of the Department. </a:t>
                      </a:r>
                    </a:p>
                    <a:p>
                      <a:pPr>
                        <a:buFont typeface="Arial" pitchFamily="34" charset="0"/>
                        <a:buChar char="•"/>
                      </a:pPr>
                      <a:r>
                        <a:rPr lang="en-US" sz="1200" dirty="0" smtClean="0"/>
                        <a:t>Blocking access to internet sites to protect Department information assets will be managed by ICT security specialists in the Department.</a:t>
                      </a:r>
                      <a:endParaRPr lang="en-US" sz="1200" i="1" dirty="0">
                        <a:latin typeface="+mn-lt"/>
                      </a:endParaRPr>
                    </a:p>
                  </a:txBody>
                  <a:tcPr/>
                </a:tc>
                <a:extLst>
                  <a:ext uri="{0D108BD9-81ED-4DB2-BD59-A6C34878D82A}">
                    <a16:rowId xmlns="" xmlns:a16="http://schemas.microsoft.com/office/drawing/2014/main" val="2282096341"/>
                  </a:ext>
                </a:extLst>
              </a:tr>
            </a:tbl>
          </a:graphicData>
        </a:graphic>
      </p:graphicFrame>
      <p:sp>
        <p:nvSpPr>
          <p:cNvPr id="14" name="TextBox 13">
            <a:extLst>
              <a:ext uri="{FF2B5EF4-FFF2-40B4-BE49-F238E27FC236}">
                <a16:creationId xmlns="" xmlns:a16="http://schemas.microsoft.com/office/drawing/2014/main" id="{E26AF3E9-16B1-B741-AADF-89142000DA69}"/>
              </a:ext>
            </a:extLst>
          </p:cNvPr>
          <p:cNvSpPr txBox="1"/>
          <p:nvPr/>
        </p:nvSpPr>
        <p:spPr>
          <a:xfrm>
            <a:off x="2286000" y="3244334"/>
            <a:ext cx="4572000" cy="369332"/>
          </a:xfrm>
          <a:prstGeom prst="rect">
            <a:avLst/>
          </a:prstGeom>
          <a:noFill/>
        </p:spPr>
        <p:txBody>
          <a:bodyPr wrap="square">
            <a:spAutoFit/>
          </a:bodyPr>
          <a:lstStyle/>
          <a:p>
            <a:pPr marL="0" algn="l" rtl="0" eaLnBrk="1" fontAlgn="t" latinLnBrk="0" hangingPunct="1">
              <a:spcBef>
                <a:spcPts val="0"/>
              </a:spcBef>
              <a:spcAft>
                <a:spcPts val="0"/>
              </a:spcAft>
            </a:pPr>
            <a:endParaRPr lang="en-IN" sz="1800" b="0" i="0" u="none" strike="noStrike">
              <a:effectLst/>
            </a:endParaRPr>
          </a:p>
        </p:txBody>
      </p:sp>
    </p:spTree>
    <p:extLst>
      <p:ext uri="{BB962C8B-B14F-4D97-AF65-F5344CB8AC3E}">
        <p14:creationId xmlns:p14="http://schemas.microsoft.com/office/powerpoint/2010/main" xmlns="" val="388946355"/>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D44B9-26F4-9945-9B74-697B6A34D8DB}"/>
              </a:ext>
            </a:extLst>
          </p:cNvPr>
          <p:cNvSpPr>
            <a:spLocks noGrp="1"/>
          </p:cNvSpPr>
          <p:nvPr>
            <p:ph type="title"/>
          </p:nvPr>
        </p:nvSpPr>
        <p:spPr>
          <a:xfrm>
            <a:off x="446568" y="232108"/>
            <a:ext cx="8229600" cy="1143000"/>
          </a:xfrm>
        </p:spPr>
        <p:txBody>
          <a:bodyPr/>
          <a:lstStyle/>
          <a:p>
            <a:r>
              <a:rPr lang="en-US" i="1" u="sng" dirty="0">
                <a:latin typeface="+mn-lt"/>
              </a:rPr>
              <a:t>M</a:t>
            </a:r>
            <a:r>
              <a:rPr lang="en-US" i="1" u="sng" dirty="0" smtClean="0">
                <a:latin typeface="+mn-lt"/>
              </a:rPr>
              <a:t>odules</a:t>
            </a:r>
            <a:endParaRPr lang="en-US" i="1" u="sng" dirty="0">
              <a:latin typeface="+mn-lt"/>
            </a:endParaRPr>
          </a:p>
        </p:txBody>
      </p:sp>
      <p:sp>
        <p:nvSpPr>
          <p:cNvPr id="3" name="Content Placeholder 2">
            <a:extLst>
              <a:ext uri="{FF2B5EF4-FFF2-40B4-BE49-F238E27FC236}">
                <a16:creationId xmlns="" xmlns:a16="http://schemas.microsoft.com/office/drawing/2014/main" id="{FE479101-AF09-8341-9714-F1D8AB106C5B}"/>
              </a:ext>
            </a:extLst>
          </p:cNvPr>
          <p:cNvSpPr>
            <a:spLocks noGrp="1"/>
          </p:cNvSpPr>
          <p:nvPr>
            <p:ph idx="1"/>
          </p:nvPr>
        </p:nvSpPr>
        <p:spPr>
          <a:xfrm>
            <a:off x="561975" y="1545267"/>
            <a:ext cx="8353425" cy="4779333"/>
          </a:xfrm>
        </p:spPr>
        <p:txBody>
          <a:bodyPr>
            <a:normAutofit/>
          </a:bodyPr>
          <a:lstStyle/>
          <a:p>
            <a:pPr>
              <a:buNone/>
            </a:pPr>
            <a:r>
              <a:rPr lang="en-US" sz="2400" i="1" u="sng" dirty="0"/>
              <a:t>W</a:t>
            </a:r>
            <a:r>
              <a:rPr lang="en-US" sz="2400" i="1" u="sng" smtClean="0"/>
              <a:t>ebsite_blocker.py</a:t>
            </a:r>
            <a:r>
              <a:rPr lang="en-US" sz="2400" i="1" dirty="0" smtClean="0"/>
              <a:t>:</a:t>
            </a:r>
          </a:p>
          <a:p>
            <a:r>
              <a:rPr lang="en-US" sz="2400" i="1" dirty="0" smtClean="0"/>
              <a:t>This module is used to run the website blocker application to block the websites as the local administrator wishes.</a:t>
            </a:r>
          </a:p>
          <a:p>
            <a:r>
              <a:rPr lang="en-US" sz="2400" i="1" dirty="0" smtClean="0"/>
              <a:t>This module is responsible for finding the </a:t>
            </a:r>
            <a:r>
              <a:rPr lang="en-US" sz="2400" i="1" dirty="0" err="1" smtClean="0"/>
              <a:t>hostfile</a:t>
            </a:r>
            <a:r>
              <a:rPr lang="en-US" sz="2400" i="1" dirty="0" smtClean="0"/>
              <a:t> path for the OS used in the system , building a simple GUI window for application and writing the website name to the </a:t>
            </a:r>
            <a:r>
              <a:rPr lang="en-US" sz="2400" i="1" dirty="0" err="1" smtClean="0"/>
              <a:t>hostfile</a:t>
            </a:r>
            <a:r>
              <a:rPr lang="en-US" sz="2400" i="1" dirty="0" smtClean="0"/>
              <a:t>.</a:t>
            </a:r>
          </a:p>
          <a:p>
            <a:r>
              <a:rPr lang="en-US" sz="2400" i="1" dirty="0" smtClean="0"/>
              <a:t>Sub modules used in website_blocker.py:</a:t>
            </a:r>
          </a:p>
          <a:p>
            <a:pPr>
              <a:buNone/>
            </a:pPr>
            <a:r>
              <a:rPr lang="en-US" sz="2400" i="1" dirty="0" smtClean="0"/>
              <a:t>                                        1. </a:t>
            </a:r>
            <a:r>
              <a:rPr lang="en-US" sz="2400" i="1" dirty="0" err="1" smtClean="0"/>
              <a:t>hostfilePath</a:t>
            </a:r>
            <a:endParaRPr lang="en-US" sz="2400" i="1" dirty="0" smtClean="0"/>
          </a:p>
          <a:p>
            <a:pPr>
              <a:buNone/>
            </a:pPr>
            <a:r>
              <a:rPr lang="en-US" sz="2400" i="1" dirty="0" smtClean="0"/>
              <a:t>                                        2. </a:t>
            </a:r>
            <a:r>
              <a:rPr lang="en-US" sz="2400" i="1" dirty="0" err="1" smtClean="0"/>
              <a:t>runapp</a:t>
            </a:r>
            <a:endParaRPr lang="en-US" sz="2400" i="1" dirty="0" smtClean="0"/>
          </a:p>
          <a:p>
            <a:pPr>
              <a:buNone/>
            </a:pPr>
            <a:r>
              <a:rPr lang="en-US" sz="2400" i="1" dirty="0" smtClean="0"/>
              <a:t>                                        3. Blocker</a:t>
            </a:r>
          </a:p>
          <a:p>
            <a:endParaRPr lang="en-US" sz="2400" i="1" dirty="0" smtClean="0"/>
          </a:p>
        </p:txBody>
      </p:sp>
    </p:spTree>
    <p:extLst>
      <p:ext uri="{BB962C8B-B14F-4D97-AF65-F5344CB8AC3E}">
        <p14:creationId xmlns:p14="http://schemas.microsoft.com/office/powerpoint/2010/main" xmlns="" val="87631248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D44B9-26F4-9945-9B74-697B6A34D8DB}"/>
              </a:ext>
            </a:extLst>
          </p:cNvPr>
          <p:cNvSpPr>
            <a:spLocks noGrp="1"/>
          </p:cNvSpPr>
          <p:nvPr>
            <p:ph type="title"/>
          </p:nvPr>
        </p:nvSpPr>
        <p:spPr>
          <a:xfrm>
            <a:off x="446568" y="232108"/>
            <a:ext cx="8229600" cy="1143000"/>
          </a:xfrm>
        </p:spPr>
        <p:txBody>
          <a:bodyPr/>
          <a:lstStyle/>
          <a:p>
            <a:r>
              <a:rPr lang="en-US" i="1" u="sng" dirty="0">
                <a:latin typeface="+mn-lt"/>
              </a:rPr>
              <a:t>M</a:t>
            </a:r>
            <a:r>
              <a:rPr lang="en-US" i="1" u="sng" dirty="0" smtClean="0">
                <a:latin typeface="+mn-lt"/>
              </a:rPr>
              <a:t>odules</a:t>
            </a:r>
            <a:endParaRPr lang="en-US" i="1" u="sng" dirty="0">
              <a:latin typeface="+mn-lt"/>
            </a:endParaRPr>
          </a:p>
        </p:txBody>
      </p:sp>
      <p:sp>
        <p:nvSpPr>
          <p:cNvPr id="3" name="Content Placeholder 2">
            <a:extLst>
              <a:ext uri="{FF2B5EF4-FFF2-40B4-BE49-F238E27FC236}">
                <a16:creationId xmlns="" xmlns:a16="http://schemas.microsoft.com/office/drawing/2014/main" id="{FE479101-AF09-8341-9714-F1D8AB106C5B}"/>
              </a:ext>
            </a:extLst>
          </p:cNvPr>
          <p:cNvSpPr>
            <a:spLocks noGrp="1"/>
          </p:cNvSpPr>
          <p:nvPr>
            <p:ph idx="1"/>
          </p:nvPr>
        </p:nvSpPr>
        <p:spPr>
          <a:xfrm>
            <a:off x="595423" y="1545267"/>
            <a:ext cx="8176437" cy="4865058"/>
          </a:xfrm>
        </p:spPr>
        <p:txBody>
          <a:bodyPr>
            <a:normAutofit fontScale="92500" lnSpcReduction="10000"/>
          </a:bodyPr>
          <a:lstStyle/>
          <a:p>
            <a:pPr>
              <a:buNone/>
            </a:pPr>
            <a:r>
              <a:rPr lang="en-US" sz="2400" i="1" u="sng" dirty="0"/>
              <a:t>W</a:t>
            </a:r>
            <a:r>
              <a:rPr lang="en-US" sz="2400" i="1" u="sng" smtClean="0"/>
              <a:t>ebsite_unblocker.py</a:t>
            </a:r>
            <a:r>
              <a:rPr lang="en-US" sz="2400" i="1" dirty="0" smtClean="0"/>
              <a:t>:</a:t>
            </a:r>
          </a:p>
          <a:p>
            <a:r>
              <a:rPr lang="en-US" sz="2800" i="1" dirty="0" smtClean="0"/>
              <a:t>This module is used to run the website </a:t>
            </a:r>
            <a:r>
              <a:rPr lang="en-US" sz="2800" i="1" dirty="0" err="1" smtClean="0"/>
              <a:t>unblocker</a:t>
            </a:r>
            <a:r>
              <a:rPr lang="en-US" sz="2800" i="1" dirty="0" smtClean="0"/>
              <a:t> application to unblock the websites as the local administrator wishes.</a:t>
            </a:r>
          </a:p>
          <a:p>
            <a:r>
              <a:rPr lang="en-US" sz="2800" i="1" dirty="0" smtClean="0"/>
              <a:t>This module is responsible for finding the </a:t>
            </a:r>
            <a:r>
              <a:rPr lang="en-US" sz="2800" i="1" dirty="0" err="1" smtClean="0"/>
              <a:t>hostfile</a:t>
            </a:r>
            <a:r>
              <a:rPr lang="en-US" sz="2800" i="1" dirty="0" smtClean="0"/>
              <a:t> path for the OS used in the system , building a simple GUI window for application and removing the website name to the </a:t>
            </a:r>
            <a:r>
              <a:rPr lang="en-US" sz="2800" i="1" dirty="0" err="1" smtClean="0"/>
              <a:t>hostfile</a:t>
            </a:r>
            <a:r>
              <a:rPr lang="en-US" sz="2800" i="1" dirty="0" smtClean="0"/>
              <a:t>.</a:t>
            </a:r>
          </a:p>
          <a:p>
            <a:r>
              <a:rPr lang="en-US" sz="2800" i="1" dirty="0" smtClean="0"/>
              <a:t>Sub modules used in website_unblocker.py:</a:t>
            </a:r>
          </a:p>
          <a:p>
            <a:pPr>
              <a:buNone/>
            </a:pPr>
            <a:r>
              <a:rPr lang="en-US" sz="2800" i="1" dirty="0" smtClean="0"/>
              <a:t>                                        1. </a:t>
            </a:r>
            <a:r>
              <a:rPr lang="en-US" sz="2800" i="1" dirty="0" err="1" smtClean="0"/>
              <a:t>hostfilePath</a:t>
            </a:r>
            <a:endParaRPr lang="en-US" sz="2800" i="1" dirty="0" smtClean="0"/>
          </a:p>
          <a:p>
            <a:pPr>
              <a:buNone/>
            </a:pPr>
            <a:r>
              <a:rPr lang="en-US" sz="2800" i="1" dirty="0" smtClean="0"/>
              <a:t>                                        2. </a:t>
            </a:r>
            <a:r>
              <a:rPr lang="en-US" sz="2800" i="1" dirty="0" err="1" smtClean="0"/>
              <a:t>runapp</a:t>
            </a:r>
            <a:endParaRPr lang="en-US" sz="2800" i="1" dirty="0" smtClean="0"/>
          </a:p>
          <a:p>
            <a:pPr>
              <a:buNone/>
            </a:pPr>
            <a:r>
              <a:rPr lang="en-US" sz="2800" i="1" dirty="0" smtClean="0"/>
              <a:t>                                        3. </a:t>
            </a:r>
            <a:r>
              <a:rPr lang="en-US" sz="2800" i="1" dirty="0" err="1" smtClean="0"/>
              <a:t>Unblocker</a:t>
            </a:r>
            <a:endParaRPr lang="en-US" sz="2800" i="1" dirty="0" smtClean="0"/>
          </a:p>
          <a:p>
            <a:endParaRPr lang="en-US" sz="2400" i="1" dirty="0" smtClean="0"/>
          </a:p>
        </p:txBody>
      </p:sp>
    </p:spTree>
    <p:extLst>
      <p:ext uri="{BB962C8B-B14F-4D97-AF65-F5344CB8AC3E}">
        <p14:creationId xmlns:p14="http://schemas.microsoft.com/office/powerpoint/2010/main" xmlns="" val="876312480"/>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D44B9-26F4-9945-9B74-697B6A34D8DB}"/>
              </a:ext>
            </a:extLst>
          </p:cNvPr>
          <p:cNvSpPr>
            <a:spLocks noGrp="1"/>
          </p:cNvSpPr>
          <p:nvPr>
            <p:ph type="title"/>
          </p:nvPr>
        </p:nvSpPr>
        <p:spPr/>
        <p:txBody>
          <a:bodyPr/>
          <a:lstStyle/>
          <a:p>
            <a:r>
              <a:rPr lang="en-US" i="1" u="sng" dirty="0">
                <a:latin typeface="+mn-lt"/>
              </a:rPr>
              <a:t>M</a:t>
            </a:r>
            <a:r>
              <a:rPr lang="en-US" i="1" u="sng" dirty="0" smtClean="0">
                <a:latin typeface="+mn-lt"/>
              </a:rPr>
              <a:t>odules</a:t>
            </a:r>
            <a:endParaRPr lang="en-US" i="1" u="sng" dirty="0">
              <a:latin typeface="+mn-lt"/>
            </a:endParaRPr>
          </a:p>
        </p:txBody>
      </p:sp>
      <p:sp>
        <p:nvSpPr>
          <p:cNvPr id="3" name="Content Placeholder 2">
            <a:extLst>
              <a:ext uri="{FF2B5EF4-FFF2-40B4-BE49-F238E27FC236}">
                <a16:creationId xmlns="" xmlns:a16="http://schemas.microsoft.com/office/drawing/2014/main" id="{FE479101-AF09-8341-9714-F1D8AB106C5B}"/>
              </a:ext>
            </a:extLst>
          </p:cNvPr>
          <p:cNvSpPr>
            <a:spLocks noGrp="1"/>
          </p:cNvSpPr>
          <p:nvPr>
            <p:ph idx="1"/>
          </p:nvPr>
        </p:nvSpPr>
        <p:spPr>
          <a:xfrm>
            <a:off x="472706" y="1560994"/>
            <a:ext cx="8176437" cy="4735031"/>
          </a:xfrm>
        </p:spPr>
        <p:txBody>
          <a:bodyPr>
            <a:normAutofit fontScale="92500"/>
          </a:bodyPr>
          <a:lstStyle/>
          <a:p>
            <a:pPr>
              <a:buNone/>
            </a:pPr>
            <a:r>
              <a:rPr lang="en-US" i="1" u="sng" dirty="0" err="1"/>
              <a:t>H</a:t>
            </a:r>
            <a:r>
              <a:rPr lang="en-US" i="1" u="sng" smtClean="0"/>
              <a:t>ostfilePath</a:t>
            </a:r>
            <a:r>
              <a:rPr lang="en-US" i="1" u="sng" dirty="0" smtClean="0"/>
              <a:t>:</a:t>
            </a:r>
            <a:endParaRPr lang="en-US" i="1" u="sng" dirty="0"/>
          </a:p>
          <a:p>
            <a:r>
              <a:rPr lang="en-US" sz="2400" i="1" dirty="0" smtClean="0"/>
              <a:t>This module returns the absolute path location of host file in the currently working system.</a:t>
            </a:r>
          </a:p>
          <a:p>
            <a:r>
              <a:rPr lang="en-US" sz="2400" i="1" dirty="0" smtClean="0"/>
              <a:t>First it finds the OS of the working system using in-built python module ‘ platform ’ and based on the OS , host file path is returned to the application</a:t>
            </a:r>
          </a:p>
          <a:p>
            <a:r>
              <a:rPr lang="en-US" sz="2400" i="1" dirty="0" smtClean="0"/>
              <a:t>If the OS of the working system is Windows then it returns the host file path as C:\windows \system32\drivers\etc\hosts to run</a:t>
            </a:r>
          </a:p>
          <a:p>
            <a:r>
              <a:rPr lang="en-US" sz="2400" i="1" dirty="0" smtClean="0"/>
              <a:t>If the OS of the working system is Linux (or) Mac then it returns the host file path as /etc/hosts </a:t>
            </a:r>
          </a:p>
          <a:p>
            <a:r>
              <a:rPr lang="en-US" sz="2400" i="1" dirty="0" smtClean="0"/>
              <a:t>If the OS of the working system is not identified then it displays ‘ Operating system cannot be recognized in this system ’ .</a:t>
            </a:r>
            <a:endParaRPr lang="en-US" sz="2400" i="1" dirty="0"/>
          </a:p>
        </p:txBody>
      </p:sp>
    </p:spTree>
    <p:extLst>
      <p:ext uri="{BB962C8B-B14F-4D97-AF65-F5344CB8AC3E}">
        <p14:creationId xmlns:p14="http://schemas.microsoft.com/office/powerpoint/2010/main" xmlns="" val="876312480"/>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D44B9-26F4-9945-9B74-697B6A34D8DB}"/>
              </a:ext>
            </a:extLst>
          </p:cNvPr>
          <p:cNvSpPr>
            <a:spLocks noGrp="1"/>
          </p:cNvSpPr>
          <p:nvPr>
            <p:ph type="title"/>
          </p:nvPr>
        </p:nvSpPr>
        <p:spPr/>
        <p:txBody>
          <a:bodyPr>
            <a:normAutofit/>
          </a:bodyPr>
          <a:lstStyle/>
          <a:p>
            <a:r>
              <a:rPr lang="en-US" sz="4800" i="1" u="sng" dirty="0">
                <a:latin typeface="+mn-lt"/>
              </a:rPr>
              <a:t>M</a:t>
            </a:r>
            <a:r>
              <a:rPr lang="en-US" sz="4800" i="1" u="sng" dirty="0" smtClean="0">
                <a:latin typeface="+mn-lt"/>
              </a:rPr>
              <a:t>odules</a:t>
            </a:r>
            <a:endParaRPr lang="en-US" sz="4800" i="1" u="sng" dirty="0">
              <a:latin typeface="+mn-lt"/>
            </a:endParaRPr>
          </a:p>
        </p:txBody>
      </p:sp>
      <p:sp>
        <p:nvSpPr>
          <p:cNvPr id="3" name="Content Placeholder 2">
            <a:extLst>
              <a:ext uri="{FF2B5EF4-FFF2-40B4-BE49-F238E27FC236}">
                <a16:creationId xmlns="" xmlns:a16="http://schemas.microsoft.com/office/drawing/2014/main" id="{FE479101-AF09-8341-9714-F1D8AB106C5B}"/>
              </a:ext>
            </a:extLst>
          </p:cNvPr>
          <p:cNvSpPr>
            <a:spLocks noGrp="1"/>
          </p:cNvSpPr>
          <p:nvPr>
            <p:ph idx="1"/>
          </p:nvPr>
        </p:nvSpPr>
        <p:spPr>
          <a:xfrm>
            <a:off x="776177" y="1481472"/>
            <a:ext cx="7517219" cy="4302640"/>
          </a:xfrm>
        </p:spPr>
        <p:txBody>
          <a:bodyPr>
            <a:noAutofit/>
          </a:bodyPr>
          <a:lstStyle/>
          <a:p>
            <a:pPr>
              <a:buNone/>
            </a:pPr>
            <a:r>
              <a:rPr lang="en-US" sz="2400" i="1" u="sng" dirty="0" err="1"/>
              <a:t>R</a:t>
            </a:r>
            <a:r>
              <a:rPr lang="en-US" sz="2400" i="1" u="sng" smtClean="0"/>
              <a:t>unapp</a:t>
            </a:r>
            <a:r>
              <a:rPr lang="en-US" sz="2400" i="1" u="sng" dirty="0" smtClean="0"/>
              <a:t>:</a:t>
            </a:r>
          </a:p>
          <a:p>
            <a:r>
              <a:rPr lang="en-US" sz="2400" i="1" dirty="0" smtClean="0"/>
              <a:t>This module builds up the GUI for the website_blocker.py module and website_unblocker.py module.</a:t>
            </a:r>
          </a:p>
          <a:p>
            <a:r>
              <a:rPr lang="en-US" sz="2400" i="1" dirty="0" smtClean="0"/>
              <a:t>After retrieving the absolute path of host file , the </a:t>
            </a:r>
            <a:r>
              <a:rPr lang="en-US" sz="2400" i="1" dirty="0" err="1" smtClean="0"/>
              <a:t>runapp</a:t>
            </a:r>
            <a:r>
              <a:rPr lang="en-US" sz="2400" i="1" dirty="0" smtClean="0"/>
              <a:t> module starts to build a simple GUI window  using the python in-built module ‘</a:t>
            </a:r>
            <a:r>
              <a:rPr lang="en-US" sz="2400" i="1" dirty="0" err="1" smtClean="0"/>
              <a:t>tkinter</a:t>
            </a:r>
            <a:r>
              <a:rPr lang="en-US" sz="2400" i="1" dirty="0" smtClean="0"/>
              <a:t>’  .</a:t>
            </a:r>
          </a:p>
          <a:p>
            <a:r>
              <a:rPr lang="en-US" sz="2400" i="1" dirty="0" smtClean="0"/>
              <a:t>The GUI window contains </a:t>
            </a:r>
            <a:r>
              <a:rPr lang="en-US" sz="2400" i="1" dirty="0" err="1" smtClean="0"/>
              <a:t>tkinter</a:t>
            </a:r>
            <a:r>
              <a:rPr lang="en-US" sz="2400" i="1" dirty="0" smtClean="0"/>
              <a:t> elements like </a:t>
            </a:r>
            <a:r>
              <a:rPr lang="en-US" sz="2400" i="1" dirty="0" err="1" smtClean="0"/>
              <a:t>textarea</a:t>
            </a:r>
            <a:r>
              <a:rPr lang="en-US" sz="2400" i="1" dirty="0" smtClean="0"/>
              <a:t> , window </a:t>
            </a:r>
            <a:r>
              <a:rPr lang="en-US" sz="2400" i="1" dirty="0" err="1" smtClean="0"/>
              <a:t>titlename</a:t>
            </a:r>
            <a:r>
              <a:rPr lang="en-US" sz="2400" i="1" dirty="0" smtClean="0"/>
              <a:t> , label and a button .</a:t>
            </a:r>
          </a:p>
          <a:p>
            <a:r>
              <a:rPr lang="en-US" sz="2400" i="1" dirty="0" smtClean="0"/>
              <a:t>This GUI window also displays </a:t>
            </a:r>
            <a:r>
              <a:rPr lang="en-US" sz="2400" i="1" dirty="0" err="1" smtClean="0"/>
              <a:t>messagebox</a:t>
            </a:r>
            <a:r>
              <a:rPr lang="en-US" sz="2400" i="1" dirty="0" smtClean="0"/>
              <a:t> using the in-built python module ‘</a:t>
            </a:r>
            <a:r>
              <a:rPr lang="en-US" sz="2400" i="1" dirty="0" err="1" smtClean="0"/>
              <a:t>tkinter.messagebox</a:t>
            </a:r>
            <a:r>
              <a:rPr lang="en-US" sz="2400" i="1" dirty="0" smtClean="0"/>
              <a:t>’  to display the website is already blocked/unblocked (or) website is blocked/unblocked successfully.</a:t>
            </a:r>
          </a:p>
        </p:txBody>
      </p:sp>
    </p:spTree>
    <p:extLst>
      <p:ext uri="{BB962C8B-B14F-4D97-AF65-F5344CB8AC3E}">
        <p14:creationId xmlns:p14="http://schemas.microsoft.com/office/powerpoint/2010/main" xmlns="" val="876312480"/>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D44B9-26F4-9945-9B74-697B6A34D8DB}"/>
              </a:ext>
            </a:extLst>
          </p:cNvPr>
          <p:cNvSpPr>
            <a:spLocks noGrp="1"/>
          </p:cNvSpPr>
          <p:nvPr>
            <p:ph type="title"/>
          </p:nvPr>
        </p:nvSpPr>
        <p:spPr/>
        <p:txBody>
          <a:bodyPr/>
          <a:lstStyle/>
          <a:p>
            <a:r>
              <a:rPr lang="en-US" i="1" u="sng" dirty="0" smtClean="0">
                <a:latin typeface="+mn-lt"/>
              </a:rPr>
              <a:t>Modules</a:t>
            </a:r>
            <a:endParaRPr lang="en-US" i="1" u="sng" dirty="0">
              <a:latin typeface="+mn-lt"/>
            </a:endParaRPr>
          </a:p>
        </p:txBody>
      </p:sp>
      <p:sp>
        <p:nvSpPr>
          <p:cNvPr id="3" name="Content Placeholder 2">
            <a:extLst>
              <a:ext uri="{FF2B5EF4-FFF2-40B4-BE49-F238E27FC236}">
                <a16:creationId xmlns="" xmlns:a16="http://schemas.microsoft.com/office/drawing/2014/main" id="{FE479101-AF09-8341-9714-F1D8AB106C5B}"/>
              </a:ext>
            </a:extLst>
          </p:cNvPr>
          <p:cNvSpPr>
            <a:spLocks noGrp="1"/>
          </p:cNvSpPr>
          <p:nvPr>
            <p:ph idx="1"/>
          </p:nvPr>
        </p:nvSpPr>
        <p:spPr>
          <a:xfrm>
            <a:off x="839972" y="1906773"/>
            <a:ext cx="7517219" cy="4047459"/>
          </a:xfrm>
        </p:spPr>
        <p:txBody>
          <a:bodyPr>
            <a:normAutofit/>
          </a:bodyPr>
          <a:lstStyle/>
          <a:p>
            <a:pPr>
              <a:buNone/>
            </a:pPr>
            <a:r>
              <a:rPr lang="en-US" sz="3600" i="1" u="sng" dirty="0" smtClean="0"/>
              <a:t>Blocker:</a:t>
            </a:r>
            <a:endParaRPr lang="en-US" sz="3600" i="1" dirty="0" smtClean="0"/>
          </a:p>
          <a:p>
            <a:r>
              <a:rPr lang="en-US" sz="2400" i="1" dirty="0" smtClean="0"/>
              <a:t>This module gets the website to be blocked from the user by matching the host website </a:t>
            </a:r>
            <a:r>
              <a:rPr lang="en-US" sz="2400" i="1" dirty="0" err="1" smtClean="0"/>
              <a:t>ip</a:t>
            </a:r>
            <a:r>
              <a:rPr lang="en-US" sz="2400" i="1" dirty="0" smtClean="0"/>
              <a:t> address to local host </a:t>
            </a:r>
            <a:r>
              <a:rPr lang="en-US" sz="2400" i="1" dirty="0" err="1" smtClean="0"/>
              <a:t>ip</a:t>
            </a:r>
            <a:r>
              <a:rPr lang="en-US" sz="2400" i="1" dirty="0" smtClean="0"/>
              <a:t> address</a:t>
            </a:r>
          </a:p>
          <a:p>
            <a:r>
              <a:rPr lang="en-US" sz="2400" i="1" dirty="0" smtClean="0"/>
              <a:t>After the host website </a:t>
            </a:r>
            <a:r>
              <a:rPr lang="en-US" sz="2400" i="1" dirty="0" err="1" smtClean="0"/>
              <a:t>ip</a:t>
            </a:r>
            <a:r>
              <a:rPr lang="en-US" sz="2400" i="1" dirty="0" smtClean="0"/>
              <a:t> address is matched to local host </a:t>
            </a:r>
            <a:r>
              <a:rPr lang="en-US" sz="2400" i="1" dirty="0" err="1" smtClean="0"/>
              <a:t>ip</a:t>
            </a:r>
            <a:r>
              <a:rPr lang="en-US" sz="2400" i="1" dirty="0" smtClean="0"/>
              <a:t> address it is written to the host file of the respective OS used</a:t>
            </a:r>
          </a:p>
          <a:p>
            <a:r>
              <a:rPr lang="en-US" sz="2400" i="1" dirty="0" smtClean="0"/>
              <a:t>The absolute path of host file is retrieved from the module ‘ </a:t>
            </a:r>
            <a:r>
              <a:rPr lang="en-US" sz="2400" i="1" dirty="0" err="1" smtClean="0"/>
              <a:t>hostfilePath</a:t>
            </a:r>
            <a:r>
              <a:rPr lang="en-US" sz="2400" i="1" dirty="0" smtClean="0"/>
              <a:t> ‘ .</a:t>
            </a:r>
          </a:p>
          <a:p>
            <a:endParaRPr lang="en-US" sz="2400" i="1" dirty="0"/>
          </a:p>
        </p:txBody>
      </p:sp>
    </p:spTree>
    <p:extLst>
      <p:ext uri="{BB962C8B-B14F-4D97-AF65-F5344CB8AC3E}">
        <p14:creationId xmlns:p14="http://schemas.microsoft.com/office/powerpoint/2010/main" xmlns="" val="876312480"/>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D44B9-26F4-9945-9B74-697B6A34D8DB}"/>
              </a:ext>
            </a:extLst>
          </p:cNvPr>
          <p:cNvSpPr>
            <a:spLocks noGrp="1"/>
          </p:cNvSpPr>
          <p:nvPr>
            <p:ph type="title"/>
          </p:nvPr>
        </p:nvSpPr>
        <p:spPr/>
        <p:txBody>
          <a:bodyPr/>
          <a:lstStyle/>
          <a:p>
            <a:r>
              <a:rPr lang="en-US" i="1" u="sng" dirty="0" smtClean="0">
                <a:latin typeface="+mn-lt"/>
              </a:rPr>
              <a:t>Modules</a:t>
            </a:r>
            <a:endParaRPr lang="en-US" i="1" u="sng" dirty="0">
              <a:latin typeface="+mn-lt"/>
            </a:endParaRPr>
          </a:p>
        </p:txBody>
      </p:sp>
      <p:sp>
        <p:nvSpPr>
          <p:cNvPr id="3" name="Content Placeholder 2">
            <a:extLst>
              <a:ext uri="{FF2B5EF4-FFF2-40B4-BE49-F238E27FC236}">
                <a16:creationId xmlns="" xmlns:a16="http://schemas.microsoft.com/office/drawing/2014/main" id="{FE479101-AF09-8341-9714-F1D8AB106C5B}"/>
              </a:ext>
            </a:extLst>
          </p:cNvPr>
          <p:cNvSpPr>
            <a:spLocks noGrp="1"/>
          </p:cNvSpPr>
          <p:nvPr>
            <p:ph idx="1"/>
          </p:nvPr>
        </p:nvSpPr>
        <p:spPr>
          <a:xfrm>
            <a:off x="839972" y="1906773"/>
            <a:ext cx="7517219" cy="4047459"/>
          </a:xfrm>
        </p:spPr>
        <p:txBody>
          <a:bodyPr>
            <a:normAutofit fontScale="92500"/>
          </a:bodyPr>
          <a:lstStyle/>
          <a:p>
            <a:pPr>
              <a:buNone/>
            </a:pPr>
            <a:r>
              <a:rPr lang="en-US" sz="3600" i="1" u="sng" dirty="0" err="1" smtClean="0"/>
              <a:t>Unblocker</a:t>
            </a:r>
            <a:r>
              <a:rPr lang="en-US" sz="3600" i="1" u="sng" dirty="0" smtClean="0"/>
              <a:t>:</a:t>
            </a:r>
            <a:endParaRPr lang="en-US" sz="3600" i="1" dirty="0" smtClean="0"/>
          </a:p>
          <a:p>
            <a:r>
              <a:rPr lang="en-US" sz="2800" i="1" dirty="0" smtClean="0"/>
              <a:t>This module gets the website to be unblocked from the user by matching the website name needed to be unblocked to the websites present in the host file.</a:t>
            </a:r>
          </a:p>
          <a:p>
            <a:r>
              <a:rPr lang="en-US" sz="2800" i="1" dirty="0" smtClean="0"/>
              <a:t>After the website name is matched to host file websites it is removed from the host file of the respective OS used</a:t>
            </a:r>
          </a:p>
          <a:p>
            <a:r>
              <a:rPr lang="en-US" sz="2800" i="1" dirty="0" smtClean="0"/>
              <a:t>The absolute path of host file is retrieved from the module ‘ </a:t>
            </a:r>
            <a:r>
              <a:rPr lang="en-US" sz="2800" i="1" dirty="0" err="1" smtClean="0"/>
              <a:t>hostfilePath</a:t>
            </a:r>
            <a:r>
              <a:rPr lang="en-US" sz="2800" i="1" dirty="0" smtClean="0"/>
              <a:t> ‘ .</a:t>
            </a:r>
          </a:p>
          <a:p>
            <a:endParaRPr lang="en-US" sz="2400" i="1" dirty="0"/>
          </a:p>
        </p:txBody>
      </p:sp>
    </p:spTree>
    <p:extLst>
      <p:ext uri="{BB962C8B-B14F-4D97-AF65-F5344CB8AC3E}">
        <p14:creationId xmlns:p14="http://schemas.microsoft.com/office/powerpoint/2010/main" xmlns="" val="876312480"/>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AD49C9-A3EF-DF43-9EC1-A76B2CB25355}"/>
              </a:ext>
            </a:extLst>
          </p:cNvPr>
          <p:cNvSpPr>
            <a:spLocks noGrp="1"/>
          </p:cNvSpPr>
          <p:nvPr>
            <p:ph type="title"/>
          </p:nvPr>
        </p:nvSpPr>
        <p:spPr/>
        <p:txBody>
          <a:bodyPr/>
          <a:lstStyle/>
          <a:p>
            <a:r>
              <a:rPr lang="en-IN" i="1" u="sng" dirty="0" smtClean="0">
                <a:latin typeface="+mn-lt"/>
                <a:ea typeface="Agency FB" panose="02000000000000000000" pitchFamily="2" charset="0"/>
              </a:rPr>
              <a:t>Algorithm (URL Based Blocking)</a:t>
            </a:r>
            <a:endParaRPr lang="en-US" i="1" u="sng" dirty="0">
              <a:latin typeface="+mn-lt"/>
              <a:ea typeface="Agency FB" panose="02000000000000000000" pitchFamily="2" charset="0"/>
            </a:endParaRPr>
          </a:p>
        </p:txBody>
      </p:sp>
      <p:sp>
        <p:nvSpPr>
          <p:cNvPr id="3" name="Content Placeholder 2">
            <a:extLst>
              <a:ext uri="{FF2B5EF4-FFF2-40B4-BE49-F238E27FC236}">
                <a16:creationId xmlns="" xmlns:a16="http://schemas.microsoft.com/office/drawing/2014/main" id="{04839D34-F68A-1749-969B-763C40618D32}"/>
              </a:ext>
            </a:extLst>
          </p:cNvPr>
          <p:cNvSpPr>
            <a:spLocks noGrp="1"/>
          </p:cNvSpPr>
          <p:nvPr>
            <p:ph idx="1"/>
          </p:nvPr>
        </p:nvSpPr>
        <p:spPr>
          <a:xfrm>
            <a:off x="133350" y="1616150"/>
            <a:ext cx="8886825" cy="4860850"/>
          </a:xfrm>
        </p:spPr>
        <p:txBody>
          <a:bodyPr>
            <a:normAutofit/>
          </a:bodyPr>
          <a:lstStyle/>
          <a:p>
            <a:pPr marL="257175" indent="-257175">
              <a:buNone/>
            </a:pPr>
            <a:r>
              <a:rPr lang="en-US" sz="1800" b="1" i="1" u="sng" dirty="0" smtClean="0"/>
              <a:t>Algorithm for website blocker application:</a:t>
            </a:r>
          </a:p>
          <a:p>
            <a:pPr>
              <a:buFont typeface="+mj-lt"/>
              <a:buAutoNum type="arabicPeriod"/>
            </a:pPr>
            <a:r>
              <a:rPr lang="en-US" sz="2000" i="1" smtClean="0"/>
              <a:t>Local administrator enters multiple websites to block</a:t>
            </a:r>
          </a:p>
          <a:p>
            <a:pPr>
              <a:buFont typeface="+mj-lt"/>
              <a:buAutoNum type="arabicPeriod"/>
            </a:pPr>
            <a:r>
              <a:rPr lang="en-US" sz="2000" i="1" smtClean="0"/>
              <a:t>Then clicking on the block button it will check the condition that if the website is already blocked</a:t>
            </a:r>
          </a:p>
          <a:p>
            <a:pPr>
              <a:buFont typeface="+mj-lt"/>
              <a:buAutoNum type="arabicPeriod"/>
            </a:pPr>
            <a:r>
              <a:rPr lang="en-US" sz="2000" i="1" smtClean="0"/>
              <a:t>If already blocked then it displays ‘already blocked’</a:t>
            </a:r>
          </a:p>
          <a:p>
            <a:pPr>
              <a:buFont typeface="+mj-lt"/>
              <a:buAutoNum type="arabicPeriod"/>
            </a:pPr>
            <a:r>
              <a:rPr lang="en-US" sz="2000" i="1" smtClean="0"/>
              <a:t>Else if blocks all the mentioned websites and displays ‘blocked’</a:t>
            </a:r>
          </a:p>
          <a:p>
            <a:pPr marL="257175" indent="-257175">
              <a:buNone/>
            </a:pPr>
            <a:r>
              <a:rPr lang="en-US" sz="1800" b="1" i="1" u="sng" smtClean="0"/>
              <a:t>Algorithm </a:t>
            </a:r>
            <a:r>
              <a:rPr lang="en-US" sz="1800" b="1" i="1" u="sng" dirty="0" smtClean="0"/>
              <a:t>for website </a:t>
            </a:r>
            <a:r>
              <a:rPr lang="en-US" sz="1800" b="1" i="1" u="sng" dirty="0" err="1" smtClean="0"/>
              <a:t>unblocker</a:t>
            </a:r>
            <a:r>
              <a:rPr lang="en-US" sz="1800" b="1" i="1" u="sng" dirty="0" smtClean="0"/>
              <a:t> application:</a:t>
            </a:r>
          </a:p>
          <a:p>
            <a:pPr>
              <a:buFont typeface="+mj-lt"/>
              <a:buAutoNum type="arabicPeriod"/>
            </a:pPr>
            <a:r>
              <a:rPr lang="en-US" sz="2000" i="1" dirty="0" smtClean="0"/>
              <a:t>Local administrator enters one website at a time to unblock</a:t>
            </a:r>
          </a:p>
          <a:p>
            <a:pPr>
              <a:buFont typeface="+mj-lt"/>
              <a:buAutoNum type="arabicPeriod"/>
            </a:pPr>
            <a:r>
              <a:rPr lang="en-US" sz="2000" i="1" dirty="0" smtClean="0"/>
              <a:t>Then clicking on the unblock button will check the condition that if the website is already unblocked</a:t>
            </a:r>
          </a:p>
          <a:p>
            <a:pPr>
              <a:buFont typeface="+mj-lt"/>
              <a:buAutoNum type="arabicPeriod"/>
            </a:pPr>
            <a:r>
              <a:rPr lang="en-US" sz="2000" i="1" dirty="0" smtClean="0"/>
              <a:t>If already unblocked then it displays ‘already unblocked’</a:t>
            </a:r>
          </a:p>
          <a:p>
            <a:pPr>
              <a:buFont typeface="+mj-lt"/>
              <a:buAutoNum type="arabicPeriod"/>
            </a:pPr>
            <a:r>
              <a:rPr lang="en-US" sz="2000" i="1" dirty="0" smtClean="0"/>
              <a:t>Else if unblocks the mentioned website and displays ‘unblocked’</a:t>
            </a:r>
          </a:p>
          <a:p>
            <a:pPr marL="257175" indent="-257175">
              <a:buNone/>
            </a:pPr>
            <a:endParaRPr lang="en-US" sz="1800" i="1" dirty="0" smtClean="0"/>
          </a:p>
          <a:p>
            <a:pPr marL="257175" indent="-257175">
              <a:buNone/>
            </a:pPr>
            <a:endParaRPr lang="en-IN" sz="1800" i="1" dirty="0"/>
          </a:p>
          <a:p>
            <a:pPr marL="257175" indent="-257175">
              <a:buFont typeface="+mj-lt"/>
              <a:buAutoNum type="arabicPeriod"/>
            </a:pPr>
            <a:endParaRPr lang="en-IN" sz="1050" i="1" dirty="0"/>
          </a:p>
          <a:p>
            <a:pPr marL="257175" indent="-257175">
              <a:buFont typeface="+mj-lt"/>
              <a:buAutoNum type="arabicPeriod"/>
            </a:pPr>
            <a:endParaRPr lang="en-IN" sz="1050" i="1" dirty="0"/>
          </a:p>
          <a:p>
            <a:pPr marL="257175" indent="-257175">
              <a:buFont typeface="+mj-lt"/>
              <a:buAutoNum type="arabicPeriod"/>
            </a:pPr>
            <a:endParaRPr lang="en-US" sz="1050" i="1" dirty="0"/>
          </a:p>
        </p:txBody>
      </p:sp>
    </p:spTree>
    <p:extLst>
      <p:ext uri="{BB962C8B-B14F-4D97-AF65-F5344CB8AC3E}">
        <p14:creationId xmlns:p14="http://schemas.microsoft.com/office/powerpoint/2010/main" xmlns="" val="393703067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FE8CC-6658-544B-8C13-B96E7888998C}"/>
              </a:ext>
            </a:extLst>
          </p:cNvPr>
          <p:cNvSpPr>
            <a:spLocks noGrp="1"/>
          </p:cNvSpPr>
          <p:nvPr>
            <p:ph type="title"/>
          </p:nvPr>
        </p:nvSpPr>
        <p:spPr>
          <a:xfrm>
            <a:off x="2161068" y="695025"/>
            <a:ext cx="4800600" cy="623455"/>
          </a:xfrm>
        </p:spPr>
        <p:txBody>
          <a:bodyPr>
            <a:normAutofit fontScale="90000"/>
          </a:bodyPr>
          <a:lstStyle/>
          <a:p>
            <a:r>
              <a:rPr lang="en-IN" i="1" u="sng" dirty="0" smtClean="0">
                <a:latin typeface="+mn-lt"/>
              </a:rPr>
              <a:t>Abstract</a:t>
            </a:r>
            <a:endParaRPr lang="en-US" i="1" u="sng" dirty="0">
              <a:latin typeface="+mn-lt"/>
            </a:endParaRPr>
          </a:p>
        </p:txBody>
      </p:sp>
      <p:sp>
        <p:nvSpPr>
          <p:cNvPr id="3" name="Content Placeholder 2">
            <a:extLst>
              <a:ext uri="{FF2B5EF4-FFF2-40B4-BE49-F238E27FC236}">
                <a16:creationId xmlns="" xmlns:a16="http://schemas.microsoft.com/office/drawing/2014/main" id="{5FCA7A46-9722-7449-8822-8FC68307E101}"/>
              </a:ext>
            </a:extLst>
          </p:cNvPr>
          <p:cNvSpPr>
            <a:spLocks noGrp="1"/>
          </p:cNvSpPr>
          <p:nvPr>
            <p:ph idx="1"/>
          </p:nvPr>
        </p:nvSpPr>
        <p:spPr>
          <a:xfrm>
            <a:off x="647700" y="1847851"/>
            <a:ext cx="7985937" cy="4170178"/>
          </a:xfrm>
        </p:spPr>
        <p:txBody>
          <a:bodyPr>
            <a:noAutofit/>
          </a:bodyPr>
          <a:lstStyle/>
          <a:p>
            <a:pPr marL="214313" indent="-214313"/>
            <a:r>
              <a:rPr lang="en-IN" sz="2000" dirty="0"/>
              <a:t> </a:t>
            </a:r>
            <a:r>
              <a:rPr lang="en-IN" sz="2800" i="1" dirty="0" smtClean="0"/>
              <a:t>Website Blocker/</a:t>
            </a:r>
            <a:r>
              <a:rPr lang="en-IN" sz="2800" i="1" dirty="0" err="1" smtClean="0"/>
              <a:t>Unblocker</a:t>
            </a:r>
            <a:r>
              <a:rPr lang="en-IN" sz="2800" i="1" dirty="0" smtClean="0"/>
              <a:t> is an application tool that denies and permits access to websites permanently to use the internet safely .</a:t>
            </a:r>
          </a:p>
          <a:p>
            <a:pPr marL="214313" indent="-214313"/>
            <a:r>
              <a:rPr lang="en-IN" sz="2800" i="1" dirty="0" smtClean="0"/>
              <a:t>The local administrator can block all the website as they need via this application. </a:t>
            </a:r>
          </a:p>
          <a:p>
            <a:pPr marL="214313" indent="-214313"/>
            <a:r>
              <a:rPr lang="en-IN" sz="2800" i="1" dirty="0" smtClean="0"/>
              <a:t>If required the local administrator can also unblock all those blocked websites  through this same application</a:t>
            </a:r>
            <a:endParaRPr lang="en-US" sz="2800" dirty="0"/>
          </a:p>
        </p:txBody>
      </p:sp>
    </p:spTree>
    <p:extLst>
      <p:ext uri="{BB962C8B-B14F-4D97-AF65-F5344CB8AC3E}">
        <p14:creationId xmlns:p14="http://schemas.microsoft.com/office/powerpoint/2010/main" xmlns="" val="2572999582"/>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149D7E-9E24-654E-8AAF-93B726E343BF}"/>
              </a:ext>
            </a:extLst>
          </p:cNvPr>
          <p:cNvSpPr>
            <a:spLocks noGrp="1"/>
          </p:cNvSpPr>
          <p:nvPr>
            <p:ph type="title"/>
          </p:nvPr>
        </p:nvSpPr>
        <p:spPr>
          <a:xfrm>
            <a:off x="1211939" y="621222"/>
            <a:ext cx="6517127" cy="1341192"/>
          </a:xfrm>
        </p:spPr>
        <p:txBody>
          <a:bodyPr>
            <a:normAutofit fontScale="90000"/>
          </a:bodyPr>
          <a:lstStyle/>
          <a:p>
            <a:r>
              <a:rPr lang="en-IN" i="1" u="sng" dirty="0" smtClean="0">
                <a:latin typeface="+mn-lt"/>
              </a:rPr>
              <a:t>Architecture Diagram of Project</a:t>
            </a:r>
            <a:endParaRPr lang="en-US" i="1" u="sng" dirty="0">
              <a:latin typeface="+mn-lt"/>
            </a:endParaRPr>
          </a:p>
        </p:txBody>
      </p:sp>
      <p:pic>
        <p:nvPicPr>
          <p:cNvPr id="1026" name="Picture 2" descr="C:\Users\JUSTUS\Downloads\WhatsApp Image 2022-03-19 at 10.35.02 AM.jpeg"/>
          <p:cNvPicPr>
            <a:picLocks noGrp="1" noChangeAspect="1" noChangeArrowheads="1"/>
          </p:cNvPicPr>
          <p:nvPr>
            <p:ph idx="1"/>
          </p:nvPr>
        </p:nvPicPr>
        <p:blipFill>
          <a:blip r:embed="rId2"/>
          <a:srcRect/>
          <a:stretch>
            <a:fillRect/>
          </a:stretch>
        </p:blipFill>
        <p:spPr bwMode="auto">
          <a:xfrm>
            <a:off x="159488" y="2124075"/>
            <a:ext cx="8727337" cy="4352925"/>
          </a:xfrm>
          <a:prstGeom prst="rect">
            <a:avLst/>
          </a:prstGeom>
          <a:noFill/>
        </p:spPr>
      </p:pic>
    </p:spTree>
    <p:extLst>
      <p:ext uri="{BB962C8B-B14F-4D97-AF65-F5344CB8AC3E}">
        <p14:creationId xmlns:p14="http://schemas.microsoft.com/office/powerpoint/2010/main" xmlns="" val="3959142637"/>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C36515-6B03-7849-8E46-42C37AE40851}"/>
              </a:ext>
            </a:extLst>
          </p:cNvPr>
          <p:cNvSpPr>
            <a:spLocks noGrp="1"/>
          </p:cNvSpPr>
          <p:nvPr>
            <p:ph type="title"/>
          </p:nvPr>
        </p:nvSpPr>
        <p:spPr/>
        <p:txBody>
          <a:bodyPr>
            <a:normAutofit/>
          </a:bodyPr>
          <a:lstStyle/>
          <a:p>
            <a:r>
              <a:rPr lang="en-IN" i="1" u="sng"/>
              <a:t>Methodology</a:t>
            </a:r>
            <a:endParaRPr lang="en-US" i="1" u="sng"/>
          </a:p>
        </p:txBody>
      </p:sp>
      <p:sp>
        <p:nvSpPr>
          <p:cNvPr id="3" name="Content Placeholder 2">
            <a:extLst>
              <a:ext uri="{FF2B5EF4-FFF2-40B4-BE49-F238E27FC236}">
                <a16:creationId xmlns="" xmlns:a16="http://schemas.microsoft.com/office/drawing/2014/main" id="{8310FD6C-AAE4-484E-8E19-92EE97FEE1D9}"/>
              </a:ext>
            </a:extLst>
          </p:cNvPr>
          <p:cNvSpPr>
            <a:spLocks noGrp="1"/>
          </p:cNvSpPr>
          <p:nvPr>
            <p:ph idx="1"/>
          </p:nvPr>
        </p:nvSpPr>
        <p:spPr>
          <a:xfrm>
            <a:off x="457200" y="1600200"/>
            <a:ext cx="8229600" cy="4848225"/>
          </a:xfrm>
        </p:spPr>
        <p:txBody>
          <a:bodyPr>
            <a:normAutofit fontScale="62500" lnSpcReduction="20000"/>
          </a:bodyPr>
          <a:lstStyle/>
          <a:p>
            <a:pPr marL="514350" indent="-514350">
              <a:buNone/>
            </a:pPr>
            <a:r>
              <a:rPr lang="en-US" i="1" u="sng" dirty="0" smtClean="0">
                <a:latin typeface="+mj-lt"/>
              </a:rPr>
              <a:t>1.Host file:</a:t>
            </a:r>
          </a:p>
          <a:p>
            <a:pPr marL="514350" indent="-514350"/>
            <a:r>
              <a:rPr lang="en-US" sz="3400" i="1" dirty="0" smtClean="0">
                <a:latin typeface="+mj-lt"/>
              </a:rPr>
              <a:t>Every system has host file whether it is </a:t>
            </a:r>
            <a:r>
              <a:rPr lang="en-US" sz="3400" i="1" dirty="0" err="1" smtClean="0">
                <a:latin typeface="+mj-lt"/>
              </a:rPr>
              <a:t>mac</a:t>
            </a:r>
            <a:r>
              <a:rPr lang="en-US" sz="3400" i="1" dirty="0" smtClean="0">
                <a:latin typeface="+mj-lt"/>
              </a:rPr>
              <a:t>, windows or </a:t>
            </a:r>
            <a:r>
              <a:rPr lang="en-US" sz="3400" i="1" dirty="0" err="1" smtClean="0">
                <a:latin typeface="+mj-lt"/>
              </a:rPr>
              <a:t>linux</a:t>
            </a:r>
            <a:r>
              <a:rPr lang="en-US" sz="3400" i="1" dirty="0" smtClean="0">
                <a:latin typeface="+mj-lt"/>
              </a:rPr>
              <a:t>. </a:t>
            </a:r>
          </a:p>
          <a:p>
            <a:pPr marL="257175" indent="-257175"/>
            <a:r>
              <a:rPr lang="en-US" sz="3400" i="1" dirty="0" smtClean="0">
                <a:latin typeface="+mj-lt"/>
              </a:rPr>
              <a:t>    Host file location in </a:t>
            </a:r>
            <a:r>
              <a:rPr lang="en-US" sz="3400" i="1" dirty="0" err="1" smtClean="0">
                <a:latin typeface="+mj-lt"/>
              </a:rPr>
              <a:t>mac</a:t>
            </a:r>
            <a:r>
              <a:rPr lang="en-US" sz="3400" i="1" dirty="0" smtClean="0">
                <a:latin typeface="+mj-lt"/>
              </a:rPr>
              <a:t> and </a:t>
            </a:r>
            <a:r>
              <a:rPr lang="en-US" sz="3400" i="1" dirty="0" err="1" smtClean="0">
                <a:latin typeface="+mj-lt"/>
              </a:rPr>
              <a:t>linux</a:t>
            </a:r>
            <a:r>
              <a:rPr lang="en-US" sz="3400" i="1" dirty="0" smtClean="0">
                <a:latin typeface="+mj-lt"/>
              </a:rPr>
              <a:t> :</a:t>
            </a:r>
          </a:p>
          <a:p>
            <a:pPr marL="257175" indent="-257175">
              <a:buNone/>
            </a:pPr>
            <a:r>
              <a:rPr lang="en-US" sz="3400" i="1" dirty="0" smtClean="0">
                <a:latin typeface="+mj-lt"/>
              </a:rPr>
              <a:t>          /etc/hosts </a:t>
            </a:r>
          </a:p>
          <a:p>
            <a:pPr marL="257175" indent="-257175"/>
            <a:r>
              <a:rPr lang="en-US" sz="3400" i="1" dirty="0" smtClean="0">
                <a:latin typeface="+mj-lt"/>
              </a:rPr>
              <a:t>    Host file location in windows:</a:t>
            </a:r>
          </a:p>
          <a:p>
            <a:pPr marL="257175" indent="-257175">
              <a:buNone/>
            </a:pPr>
            <a:r>
              <a:rPr lang="en-US" sz="3400" i="1" dirty="0" smtClean="0">
                <a:latin typeface="+mj-lt"/>
              </a:rPr>
              <a:t>          C:\windows \system32\drivers\etc\hosts</a:t>
            </a:r>
          </a:p>
          <a:p>
            <a:pPr marL="257175" indent="-257175">
              <a:buFont typeface="+mj-lt"/>
              <a:buAutoNum type="arabicPeriod"/>
            </a:pPr>
            <a:endParaRPr lang="en-US" i="1" dirty="0" smtClean="0">
              <a:latin typeface="+mj-lt"/>
            </a:endParaRPr>
          </a:p>
          <a:p>
            <a:pPr marL="257175" indent="-257175">
              <a:buNone/>
            </a:pPr>
            <a:r>
              <a:rPr lang="en-US" i="1" u="sng" dirty="0" smtClean="0">
                <a:latin typeface="+mj-lt"/>
              </a:rPr>
              <a:t>2.Working of host file</a:t>
            </a:r>
            <a:r>
              <a:rPr lang="en-US" i="1" dirty="0" smtClean="0">
                <a:latin typeface="+mj-lt"/>
              </a:rPr>
              <a:t>:</a:t>
            </a:r>
          </a:p>
          <a:p>
            <a:pPr marL="257175" indent="-257175"/>
            <a:r>
              <a:rPr lang="en-US" i="1" dirty="0" smtClean="0">
                <a:latin typeface="+mj-lt"/>
              </a:rPr>
              <a:t>Host is an operating system file  which maps hostnames of websites to our </a:t>
            </a:r>
            <a:r>
              <a:rPr lang="en-US" i="1" dirty="0" err="1" smtClean="0">
                <a:latin typeface="+mj-lt"/>
              </a:rPr>
              <a:t>localhost</a:t>
            </a:r>
            <a:r>
              <a:rPr lang="en-US" i="1" dirty="0" smtClean="0">
                <a:latin typeface="+mj-lt"/>
              </a:rPr>
              <a:t> address . </a:t>
            </a:r>
          </a:p>
          <a:p>
            <a:pPr marL="257175" indent="-257175"/>
            <a:r>
              <a:rPr lang="en-US" i="1" dirty="0" smtClean="0">
                <a:latin typeface="+mj-lt"/>
              </a:rPr>
              <a:t>Using python file handling manipulation the hostname will be written in or removed from hosts.txt of the respective </a:t>
            </a:r>
            <a:r>
              <a:rPr lang="en-US" i="1" dirty="0" err="1" smtClean="0">
                <a:latin typeface="+mj-lt"/>
              </a:rPr>
              <a:t>os</a:t>
            </a:r>
            <a:r>
              <a:rPr lang="en-US" i="1" dirty="0" smtClean="0">
                <a:latin typeface="+mj-lt"/>
              </a:rPr>
              <a:t> </a:t>
            </a:r>
          </a:p>
          <a:p>
            <a:pPr marL="257175" indent="-257175"/>
            <a:r>
              <a:rPr lang="en-US" i="1" dirty="0" smtClean="0">
                <a:latin typeface="+mj-lt"/>
              </a:rPr>
              <a:t>After the host file is saved the mentioned websites in the file will be blocked and the websites that aren’t in the file remains unblocked.</a:t>
            </a:r>
          </a:p>
          <a:p>
            <a:pPr marL="257175" indent="-257175">
              <a:buFont typeface="+mj-lt"/>
              <a:buAutoNum type="arabicPeriod"/>
            </a:pPr>
            <a:endParaRPr lang="en-US" i="1" dirty="0">
              <a:latin typeface="+mj-lt"/>
            </a:endParaRPr>
          </a:p>
        </p:txBody>
      </p:sp>
    </p:spTree>
    <p:extLst>
      <p:ext uri="{BB962C8B-B14F-4D97-AF65-F5344CB8AC3E}">
        <p14:creationId xmlns:p14="http://schemas.microsoft.com/office/powerpoint/2010/main" xmlns="" val="3618520104"/>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4AFAAD-0B6E-2B40-B73F-5681AE711DC6}"/>
              </a:ext>
            </a:extLst>
          </p:cNvPr>
          <p:cNvSpPr>
            <a:spLocks noGrp="1"/>
          </p:cNvSpPr>
          <p:nvPr>
            <p:ph type="title"/>
          </p:nvPr>
        </p:nvSpPr>
        <p:spPr/>
        <p:txBody>
          <a:bodyPr/>
          <a:lstStyle/>
          <a:p>
            <a:r>
              <a:rPr lang="en-US" i="1" u="sng" dirty="0">
                <a:latin typeface="+mn-lt"/>
              </a:rPr>
              <a:t>Result </a:t>
            </a:r>
            <a:r>
              <a:rPr lang="en-US" i="1" u="sng" dirty="0" smtClean="0">
                <a:latin typeface="+mn-lt"/>
              </a:rPr>
              <a:t>for Blocker</a:t>
            </a:r>
            <a:endParaRPr lang="en-US" i="1" u="sng" dirty="0">
              <a:latin typeface="+mn-lt"/>
            </a:endParaRPr>
          </a:p>
        </p:txBody>
      </p:sp>
      <p:pic>
        <p:nvPicPr>
          <p:cNvPr id="4" name="Content Placeholder 3" descr="D:\College\Python\miniproject\website blocker-unblocker\op1.PNG"/>
          <p:cNvPicPr>
            <a:picLocks noGrp="1" noChangeAspect="1" noChangeArrowheads="1"/>
          </p:cNvPicPr>
          <p:nvPr>
            <p:ph idx="1"/>
          </p:nvPr>
        </p:nvPicPr>
        <p:blipFill>
          <a:blip r:embed="rId2"/>
          <a:srcRect/>
          <a:stretch>
            <a:fillRect/>
          </a:stretch>
        </p:blipFill>
        <p:spPr bwMode="auto">
          <a:xfrm>
            <a:off x="638176" y="1435395"/>
            <a:ext cx="7915274" cy="5135526"/>
          </a:xfrm>
          <a:prstGeom prst="rect">
            <a:avLst/>
          </a:prstGeom>
          <a:noFill/>
        </p:spPr>
      </p:pic>
    </p:spTree>
    <p:extLst>
      <p:ext uri="{BB962C8B-B14F-4D97-AF65-F5344CB8AC3E}">
        <p14:creationId xmlns:p14="http://schemas.microsoft.com/office/powerpoint/2010/main" xmlns="" val="3175436495"/>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6909CA-8433-2440-91D3-48F433680A40}"/>
              </a:ext>
            </a:extLst>
          </p:cNvPr>
          <p:cNvSpPr>
            <a:spLocks noGrp="1"/>
          </p:cNvSpPr>
          <p:nvPr>
            <p:ph type="title"/>
          </p:nvPr>
        </p:nvSpPr>
        <p:spPr/>
        <p:txBody>
          <a:bodyPr/>
          <a:lstStyle/>
          <a:p>
            <a:r>
              <a:rPr lang="en-US" i="1" u="sng" dirty="0">
                <a:latin typeface="+mn-lt"/>
              </a:rPr>
              <a:t>Result </a:t>
            </a:r>
            <a:r>
              <a:rPr lang="en-US" i="1" u="sng" dirty="0" smtClean="0">
                <a:latin typeface="+mn-lt"/>
              </a:rPr>
              <a:t>for Blocker</a:t>
            </a:r>
            <a:endParaRPr lang="en-US" i="1" u="sng" dirty="0">
              <a:latin typeface="+mn-lt"/>
            </a:endParaRPr>
          </a:p>
        </p:txBody>
      </p:sp>
      <p:pic>
        <p:nvPicPr>
          <p:cNvPr id="4" name="Picture 2" descr="D:\College\Python\miniproject\website blocker-unblocker\op2.PNG"/>
          <p:cNvPicPr>
            <a:picLocks noGrp="1" noChangeAspect="1" noChangeArrowheads="1"/>
          </p:cNvPicPr>
          <p:nvPr>
            <p:ph idx="1"/>
          </p:nvPr>
        </p:nvPicPr>
        <p:blipFill>
          <a:blip r:embed="rId2"/>
          <a:srcRect/>
          <a:stretch>
            <a:fillRect/>
          </a:stretch>
        </p:blipFill>
        <p:spPr bwMode="auto">
          <a:xfrm>
            <a:off x="600076" y="1520456"/>
            <a:ext cx="8143874" cy="5071730"/>
          </a:xfrm>
          <a:prstGeom prst="rect">
            <a:avLst/>
          </a:prstGeom>
          <a:noFill/>
        </p:spPr>
      </p:pic>
    </p:spTree>
    <p:extLst>
      <p:ext uri="{BB962C8B-B14F-4D97-AF65-F5344CB8AC3E}">
        <p14:creationId xmlns:p14="http://schemas.microsoft.com/office/powerpoint/2010/main" xmlns="" val="201346413"/>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DB6FBB-3996-AF4A-8B5B-B2244AFF24B4}"/>
              </a:ext>
            </a:extLst>
          </p:cNvPr>
          <p:cNvSpPr>
            <a:spLocks noGrp="1"/>
          </p:cNvSpPr>
          <p:nvPr>
            <p:ph type="title"/>
          </p:nvPr>
        </p:nvSpPr>
        <p:spPr/>
        <p:txBody>
          <a:bodyPr/>
          <a:lstStyle/>
          <a:p>
            <a:r>
              <a:rPr lang="en-US" i="1" u="sng" dirty="0">
                <a:latin typeface="+mn-lt"/>
              </a:rPr>
              <a:t>Result </a:t>
            </a:r>
            <a:r>
              <a:rPr lang="en-US" i="1" u="sng" dirty="0" smtClean="0">
                <a:latin typeface="+mn-lt"/>
              </a:rPr>
              <a:t>for Blocker</a:t>
            </a:r>
            <a:endParaRPr lang="en-US" i="1" u="sng" dirty="0">
              <a:latin typeface="+mn-lt"/>
            </a:endParaRPr>
          </a:p>
        </p:txBody>
      </p:sp>
      <p:pic>
        <p:nvPicPr>
          <p:cNvPr id="4" name="Picture 2" descr="D:\College\Python\miniproject\website blocker-unblocker\fileop1.PNG"/>
          <p:cNvPicPr>
            <a:picLocks noGrp="1" noChangeAspect="1" noChangeArrowheads="1"/>
          </p:cNvPicPr>
          <p:nvPr>
            <p:ph idx="1"/>
          </p:nvPr>
        </p:nvPicPr>
        <p:blipFill>
          <a:blip r:embed="rId2"/>
          <a:srcRect/>
          <a:stretch>
            <a:fillRect/>
          </a:stretch>
        </p:blipFill>
        <p:spPr bwMode="auto">
          <a:xfrm>
            <a:off x="467833" y="1626781"/>
            <a:ext cx="7931888" cy="4444410"/>
          </a:xfrm>
          <a:prstGeom prst="rect">
            <a:avLst/>
          </a:prstGeom>
          <a:noFill/>
        </p:spPr>
      </p:pic>
    </p:spTree>
    <p:extLst>
      <p:ext uri="{BB962C8B-B14F-4D97-AF65-F5344CB8AC3E}">
        <p14:creationId xmlns:p14="http://schemas.microsoft.com/office/powerpoint/2010/main" xmlns="" val="3681802817"/>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194F69-773B-EF4C-95C8-A38CB6991863}"/>
              </a:ext>
            </a:extLst>
          </p:cNvPr>
          <p:cNvSpPr>
            <a:spLocks noGrp="1"/>
          </p:cNvSpPr>
          <p:nvPr>
            <p:ph type="title"/>
          </p:nvPr>
        </p:nvSpPr>
        <p:spPr/>
        <p:txBody>
          <a:bodyPr/>
          <a:lstStyle/>
          <a:p>
            <a:r>
              <a:rPr lang="en-US" i="1" u="sng" dirty="0">
                <a:latin typeface="+mn-lt"/>
              </a:rPr>
              <a:t>Result </a:t>
            </a:r>
            <a:r>
              <a:rPr lang="en-US" i="1" u="sng" dirty="0" smtClean="0">
                <a:latin typeface="+mn-lt"/>
              </a:rPr>
              <a:t>for Blocker</a:t>
            </a:r>
            <a:endParaRPr lang="en-US" i="1" u="sng" dirty="0">
              <a:latin typeface="+mn-lt"/>
            </a:endParaRPr>
          </a:p>
        </p:txBody>
      </p:sp>
      <p:pic>
        <p:nvPicPr>
          <p:cNvPr id="4" name="Picture 2" descr="D:\College\Python\miniproject\website blocker-unblocker\webisteop1.PNG"/>
          <p:cNvPicPr>
            <a:picLocks noGrp="1" noChangeAspect="1" noChangeArrowheads="1"/>
          </p:cNvPicPr>
          <p:nvPr>
            <p:ph idx="1"/>
          </p:nvPr>
        </p:nvPicPr>
        <p:blipFill>
          <a:blip r:embed="rId2"/>
          <a:srcRect/>
          <a:stretch>
            <a:fillRect/>
          </a:stretch>
        </p:blipFill>
        <p:spPr bwMode="auto">
          <a:xfrm>
            <a:off x="350875" y="1584251"/>
            <a:ext cx="8399720" cy="4774019"/>
          </a:xfrm>
          <a:prstGeom prst="rect">
            <a:avLst/>
          </a:prstGeom>
          <a:noFill/>
        </p:spPr>
      </p:pic>
    </p:spTree>
    <p:extLst>
      <p:ext uri="{BB962C8B-B14F-4D97-AF65-F5344CB8AC3E}">
        <p14:creationId xmlns:p14="http://schemas.microsoft.com/office/powerpoint/2010/main" xmlns="" val="3408623294"/>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F6BCD0-5AAE-DA4B-B130-745332A17955}"/>
              </a:ext>
            </a:extLst>
          </p:cNvPr>
          <p:cNvSpPr>
            <a:spLocks noGrp="1"/>
          </p:cNvSpPr>
          <p:nvPr>
            <p:ph type="title"/>
          </p:nvPr>
        </p:nvSpPr>
        <p:spPr/>
        <p:txBody>
          <a:bodyPr/>
          <a:lstStyle/>
          <a:p>
            <a:r>
              <a:rPr lang="en-US" i="1" u="sng" dirty="0">
                <a:latin typeface="+mn-lt"/>
              </a:rPr>
              <a:t>Result </a:t>
            </a:r>
            <a:r>
              <a:rPr lang="en-US" i="1" u="sng" dirty="0" smtClean="0">
                <a:latin typeface="+mn-lt"/>
              </a:rPr>
              <a:t>for Blocker</a:t>
            </a:r>
            <a:endParaRPr lang="en-US" i="1" u="sng" dirty="0">
              <a:latin typeface="+mn-lt"/>
            </a:endParaRPr>
          </a:p>
        </p:txBody>
      </p:sp>
      <p:pic>
        <p:nvPicPr>
          <p:cNvPr id="4" name="Picture 2" descr="D:\College\Python\miniproject\website blocker-unblocker\websiteop2.PNG"/>
          <p:cNvPicPr>
            <a:picLocks noGrp="1" noChangeAspect="1" noChangeArrowheads="1"/>
          </p:cNvPicPr>
          <p:nvPr>
            <p:ph idx="1"/>
          </p:nvPr>
        </p:nvPicPr>
        <p:blipFill>
          <a:blip r:embed="rId2"/>
          <a:srcRect/>
          <a:stretch>
            <a:fillRect/>
          </a:stretch>
        </p:blipFill>
        <p:spPr bwMode="auto">
          <a:xfrm>
            <a:off x="584791" y="1456661"/>
            <a:ext cx="8261497" cy="4922873"/>
          </a:xfrm>
          <a:prstGeom prst="rect">
            <a:avLst/>
          </a:prstGeom>
          <a:noFill/>
        </p:spPr>
      </p:pic>
    </p:spTree>
    <p:extLst>
      <p:ext uri="{BB962C8B-B14F-4D97-AF65-F5344CB8AC3E}">
        <p14:creationId xmlns:p14="http://schemas.microsoft.com/office/powerpoint/2010/main" xmlns="" val="3003640380"/>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6C0DED-B273-EC48-A2E0-324650761ED1}"/>
              </a:ext>
            </a:extLst>
          </p:cNvPr>
          <p:cNvSpPr>
            <a:spLocks noGrp="1"/>
          </p:cNvSpPr>
          <p:nvPr>
            <p:ph type="title"/>
          </p:nvPr>
        </p:nvSpPr>
        <p:spPr/>
        <p:txBody>
          <a:bodyPr/>
          <a:lstStyle/>
          <a:p>
            <a:r>
              <a:rPr lang="en-US" i="1" u="sng" dirty="0">
                <a:latin typeface="+mn-lt"/>
              </a:rPr>
              <a:t>Result </a:t>
            </a:r>
            <a:r>
              <a:rPr lang="en-US" i="1" u="sng" dirty="0" smtClean="0">
                <a:latin typeface="+mn-lt"/>
              </a:rPr>
              <a:t>for </a:t>
            </a:r>
            <a:r>
              <a:rPr lang="en-US" i="1" u="sng" dirty="0" err="1" smtClean="0">
                <a:latin typeface="+mn-lt"/>
              </a:rPr>
              <a:t>Unblocker</a:t>
            </a:r>
            <a:endParaRPr lang="en-US" i="1" u="sng" dirty="0">
              <a:latin typeface="+mn-lt"/>
            </a:endParaRPr>
          </a:p>
        </p:txBody>
      </p:sp>
      <p:pic>
        <p:nvPicPr>
          <p:cNvPr id="4" name="Picture 2" descr="D:\College\Python\miniproject\website blocker-unblocker\op1u.PNG"/>
          <p:cNvPicPr>
            <a:picLocks noGrp="1" noChangeAspect="1" noChangeArrowheads="1"/>
          </p:cNvPicPr>
          <p:nvPr>
            <p:ph idx="1"/>
          </p:nvPr>
        </p:nvPicPr>
        <p:blipFill>
          <a:blip r:embed="rId2"/>
          <a:srcRect/>
          <a:stretch>
            <a:fillRect/>
          </a:stretch>
        </p:blipFill>
        <p:spPr bwMode="auto">
          <a:xfrm>
            <a:off x="414670" y="1424763"/>
            <a:ext cx="8335925" cy="5156790"/>
          </a:xfrm>
          <a:prstGeom prst="rect">
            <a:avLst/>
          </a:prstGeom>
          <a:noFill/>
        </p:spPr>
      </p:pic>
    </p:spTree>
    <p:extLst>
      <p:ext uri="{BB962C8B-B14F-4D97-AF65-F5344CB8AC3E}">
        <p14:creationId xmlns:p14="http://schemas.microsoft.com/office/powerpoint/2010/main" xmlns="" val="2866411245"/>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525BC2-C89B-224D-8BA2-8835D9C993C7}"/>
              </a:ext>
            </a:extLst>
          </p:cNvPr>
          <p:cNvSpPr>
            <a:spLocks noGrp="1"/>
          </p:cNvSpPr>
          <p:nvPr>
            <p:ph type="title"/>
          </p:nvPr>
        </p:nvSpPr>
        <p:spPr/>
        <p:txBody>
          <a:bodyPr/>
          <a:lstStyle/>
          <a:p>
            <a:r>
              <a:rPr lang="en-US" i="1" u="sng" dirty="0">
                <a:latin typeface="+mn-lt"/>
              </a:rPr>
              <a:t>Result </a:t>
            </a:r>
            <a:r>
              <a:rPr lang="en-US" i="1" u="sng" dirty="0" smtClean="0">
                <a:latin typeface="+mn-lt"/>
              </a:rPr>
              <a:t>for </a:t>
            </a:r>
            <a:r>
              <a:rPr lang="en-US" i="1" u="sng" dirty="0" err="1" smtClean="0">
                <a:latin typeface="+mn-lt"/>
              </a:rPr>
              <a:t>Unblocker</a:t>
            </a:r>
            <a:endParaRPr lang="en-US" i="1" u="sng" dirty="0">
              <a:latin typeface="+mn-lt"/>
            </a:endParaRPr>
          </a:p>
        </p:txBody>
      </p:sp>
      <p:pic>
        <p:nvPicPr>
          <p:cNvPr id="4" name="Picture 2" descr="D:\College\Python\miniproject\website blocker-unblocker\op2u.PNG"/>
          <p:cNvPicPr>
            <a:picLocks noGrp="1" noChangeAspect="1" noChangeArrowheads="1"/>
          </p:cNvPicPr>
          <p:nvPr>
            <p:ph idx="1"/>
          </p:nvPr>
        </p:nvPicPr>
        <p:blipFill>
          <a:blip r:embed="rId2"/>
          <a:srcRect/>
          <a:stretch>
            <a:fillRect/>
          </a:stretch>
        </p:blipFill>
        <p:spPr bwMode="auto">
          <a:xfrm>
            <a:off x="393405" y="1552353"/>
            <a:ext cx="8367823" cy="5007935"/>
          </a:xfrm>
          <a:prstGeom prst="rect">
            <a:avLst/>
          </a:prstGeom>
          <a:noFill/>
        </p:spPr>
      </p:pic>
    </p:spTree>
    <p:extLst>
      <p:ext uri="{BB962C8B-B14F-4D97-AF65-F5344CB8AC3E}">
        <p14:creationId xmlns:p14="http://schemas.microsoft.com/office/powerpoint/2010/main" xmlns="" val="2044179339"/>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525BC2-C89B-224D-8BA2-8835D9C993C7}"/>
              </a:ext>
            </a:extLst>
          </p:cNvPr>
          <p:cNvSpPr>
            <a:spLocks noGrp="1"/>
          </p:cNvSpPr>
          <p:nvPr>
            <p:ph type="title"/>
          </p:nvPr>
        </p:nvSpPr>
        <p:spPr/>
        <p:txBody>
          <a:bodyPr>
            <a:normAutofit/>
          </a:bodyPr>
          <a:lstStyle/>
          <a:p>
            <a:r>
              <a:rPr lang="en-US" i="1" u="sng" dirty="0"/>
              <a:t>Result </a:t>
            </a:r>
            <a:r>
              <a:rPr lang="en-US" i="1" u="sng" dirty="0" smtClean="0"/>
              <a:t>for </a:t>
            </a:r>
            <a:r>
              <a:rPr lang="en-US" i="1" u="sng" dirty="0" err="1" smtClean="0"/>
              <a:t>Unblocker</a:t>
            </a:r>
            <a:endParaRPr lang="en-US" i="1" u="sng" dirty="0"/>
          </a:p>
        </p:txBody>
      </p:sp>
      <p:pic>
        <p:nvPicPr>
          <p:cNvPr id="6" name="Picture 2" descr="D:\College\Python\miniproject\website blocker-unblocker\fileop1u.PNG"/>
          <p:cNvPicPr>
            <a:picLocks noGrp="1" noChangeAspect="1" noChangeArrowheads="1"/>
          </p:cNvPicPr>
          <p:nvPr>
            <p:ph idx="1"/>
          </p:nvPr>
        </p:nvPicPr>
        <p:blipFill>
          <a:blip r:embed="rId2"/>
          <a:srcRect/>
          <a:stretch>
            <a:fillRect/>
          </a:stretch>
        </p:blipFill>
        <p:spPr bwMode="auto">
          <a:xfrm>
            <a:off x="818707" y="2438400"/>
            <a:ext cx="7474688" cy="3271284"/>
          </a:xfrm>
          <a:prstGeom prst="rect">
            <a:avLst/>
          </a:prstGeom>
          <a:noFill/>
        </p:spPr>
      </p:pic>
    </p:spTree>
    <p:extLst>
      <p:ext uri="{BB962C8B-B14F-4D97-AF65-F5344CB8AC3E}">
        <p14:creationId xmlns:p14="http://schemas.microsoft.com/office/powerpoint/2010/main" xmlns="" val="204417933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D738D4-4409-264D-9603-1424ABCE797F}"/>
              </a:ext>
            </a:extLst>
          </p:cNvPr>
          <p:cNvSpPr>
            <a:spLocks noGrp="1"/>
          </p:cNvSpPr>
          <p:nvPr>
            <p:ph type="title"/>
          </p:nvPr>
        </p:nvSpPr>
        <p:spPr>
          <a:xfrm>
            <a:off x="2261018" y="621723"/>
            <a:ext cx="4823570" cy="1233279"/>
          </a:xfrm>
        </p:spPr>
        <p:txBody>
          <a:bodyPr>
            <a:normAutofit/>
          </a:bodyPr>
          <a:lstStyle/>
          <a:p>
            <a:r>
              <a:rPr lang="en-IN" i="1" u="sng" dirty="0" smtClean="0">
                <a:latin typeface="+mn-lt"/>
              </a:rPr>
              <a:t>Introduction </a:t>
            </a:r>
            <a:endParaRPr lang="en-US" i="1" u="sng" dirty="0">
              <a:latin typeface="+mn-lt"/>
            </a:endParaRPr>
          </a:p>
        </p:txBody>
      </p:sp>
      <p:sp>
        <p:nvSpPr>
          <p:cNvPr id="3" name="Content Placeholder 2">
            <a:extLst>
              <a:ext uri="{FF2B5EF4-FFF2-40B4-BE49-F238E27FC236}">
                <a16:creationId xmlns="" xmlns:a16="http://schemas.microsoft.com/office/drawing/2014/main" id="{2B6A65B0-F2F8-E84C-BE57-C89540C61DBC}"/>
              </a:ext>
            </a:extLst>
          </p:cNvPr>
          <p:cNvSpPr>
            <a:spLocks noGrp="1"/>
          </p:cNvSpPr>
          <p:nvPr>
            <p:ph idx="1"/>
          </p:nvPr>
        </p:nvSpPr>
        <p:spPr>
          <a:xfrm>
            <a:off x="754912" y="1990466"/>
            <a:ext cx="7857460" cy="4581784"/>
          </a:xfrm>
        </p:spPr>
        <p:txBody>
          <a:bodyPr>
            <a:noAutofit/>
          </a:bodyPr>
          <a:lstStyle/>
          <a:p>
            <a:pPr marL="214313" indent="-214313">
              <a:buNone/>
            </a:pPr>
            <a:r>
              <a:rPr lang="en-IN" sz="1800" b="1" i="1" u="sng" dirty="0"/>
              <a:t>UTLITY </a:t>
            </a:r>
            <a:r>
              <a:rPr lang="en-IN" sz="1800" b="1" i="1" u="sng" dirty="0" smtClean="0"/>
              <a:t>SOFTWARE</a:t>
            </a:r>
            <a:r>
              <a:rPr lang="en-IN" sz="1600" b="1" i="1" u="sng" dirty="0" smtClean="0"/>
              <a:t>:</a:t>
            </a:r>
            <a:endParaRPr lang="en-IN" sz="1600" dirty="0" smtClean="0"/>
          </a:p>
          <a:p>
            <a:pPr marL="214313" indent="-214313"/>
            <a:r>
              <a:rPr lang="en-US" sz="2000" dirty="0" smtClean="0"/>
              <a:t>Utility  software helps manage, maintain ,control a computer </a:t>
            </a:r>
          </a:p>
          <a:p>
            <a:pPr marL="214313" indent="-214313"/>
            <a:r>
              <a:rPr lang="en-US" sz="2000" dirty="0" smtClean="0"/>
              <a:t>And support it’s infrastructure. </a:t>
            </a:r>
          </a:p>
          <a:p>
            <a:pPr marL="214313" indent="-214313"/>
            <a:r>
              <a:rPr lang="en-US" sz="2000" dirty="0" smtClean="0"/>
              <a:t>Every functionality of the computer uses a utility software. </a:t>
            </a:r>
          </a:p>
          <a:p>
            <a:pPr marL="214313" indent="-214313"/>
            <a:r>
              <a:rPr lang="en-US" sz="2000" dirty="0" smtClean="0"/>
              <a:t>Utility software is set of tools that helps configure, </a:t>
            </a:r>
            <a:r>
              <a:rPr lang="en-US" sz="2000" dirty="0" err="1" smtClean="0"/>
              <a:t>analyse</a:t>
            </a:r>
            <a:r>
              <a:rPr lang="en-US" sz="2000" dirty="0" smtClean="0"/>
              <a:t> and optimize computer resources to help users perform multiple tasks efficiently. </a:t>
            </a:r>
          </a:p>
          <a:p>
            <a:pPr marL="214313" indent="-214313"/>
            <a:r>
              <a:rPr lang="en-US" sz="2000" dirty="0" smtClean="0"/>
              <a:t>Most of the operating systems have input build-in utility tools, but additional software further ensure improved functionality. </a:t>
            </a:r>
          </a:p>
          <a:p>
            <a:pPr marL="214313" indent="-214313"/>
            <a:r>
              <a:rPr lang="en-US" sz="2000" dirty="0" smtClean="0"/>
              <a:t>Utility software focuses on computer components such a hardware, software operating system, network configuration and storage parts. </a:t>
            </a:r>
          </a:p>
          <a:p>
            <a:pPr marL="214313" indent="-214313"/>
            <a:r>
              <a:rPr lang="en-US" sz="2000" dirty="0" smtClean="0"/>
              <a:t>Example : data generators, hex editors, html checkers and merge programs</a:t>
            </a:r>
          </a:p>
          <a:p>
            <a:pPr marL="214313" indent="-214313">
              <a:buNone/>
            </a:pPr>
            <a:endParaRPr lang="en-IN" sz="2000" dirty="0" smtClean="0"/>
          </a:p>
        </p:txBody>
      </p:sp>
    </p:spTree>
    <p:extLst>
      <p:ext uri="{BB962C8B-B14F-4D97-AF65-F5344CB8AC3E}">
        <p14:creationId xmlns:p14="http://schemas.microsoft.com/office/powerpoint/2010/main" xmlns="" val="137398622"/>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525BC2-C89B-224D-8BA2-8835D9C993C7}"/>
              </a:ext>
            </a:extLst>
          </p:cNvPr>
          <p:cNvSpPr>
            <a:spLocks noGrp="1"/>
          </p:cNvSpPr>
          <p:nvPr>
            <p:ph type="title"/>
          </p:nvPr>
        </p:nvSpPr>
        <p:spPr/>
        <p:txBody>
          <a:bodyPr/>
          <a:lstStyle/>
          <a:p>
            <a:r>
              <a:rPr lang="en-US" i="1" u="sng" dirty="0">
                <a:latin typeface="+mn-lt"/>
              </a:rPr>
              <a:t>Result </a:t>
            </a:r>
            <a:r>
              <a:rPr lang="en-US" i="1" u="sng" dirty="0" smtClean="0">
                <a:latin typeface="+mn-lt"/>
              </a:rPr>
              <a:t>for </a:t>
            </a:r>
            <a:r>
              <a:rPr lang="en-US" i="1" u="sng" dirty="0" err="1" smtClean="0">
                <a:latin typeface="+mn-lt"/>
              </a:rPr>
              <a:t>Unblocker</a:t>
            </a:r>
            <a:endParaRPr lang="en-US" i="1" u="sng" dirty="0">
              <a:latin typeface="+mn-lt"/>
            </a:endParaRPr>
          </a:p>
        </p:txBody>
      </p:sp>
      <p:pic>
        <p:nvPicPr>
          <p:cNvPr id="5" name="Picture 2" descr="D:\College\Python\miniproject\website blocker-unblocker\website1u.PNG"/>
          <p:cNvPicPr>
            <a:picLocks noGrp="1" noChangeAspect="1" noChangeArrowheads="1"/>
          </p:cNvPicPr>
          <p:nvPr>
            <p:ph idx="1"/>
          </p:nvPr>
        </p:nvPicPr>
        <p:blipFill>
          <a:blip r:embed="rId2"/>
          <a:srcRect/>
          <a:stretch>
            <a:fillRect/>
          </a:stretch>
        </p:blipFill>
        <p:spPr bwMode="auto">
          <a:xfrm>
            <a:off x="287079" y="1382233"/>
            <a:ext cx="8506047" cy="4922874"/>
          </a:xfrm>
          <a:prstGeom prst="rect">
            <a:avLst/>
          </a:prstGeom>
          <a:noFill/>
        </p:spPr>
      </p:pic>
    </p:spTree>
    <p:extLst>
      <p:ext uri="{BB962C8B-B14F-4D97-AF65-F5344CB8AC3E}">
        <p14:creationId xmlns:p14="http://schemas.microsoft.com/office/powerpoint/2010/main" xmlns="" val="2044179339"/>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525BC2-C89B-224D-8BA2-8835D9C993C7}"/>
              </a:ext>
            </a:extLst>
          </p:cNvPr>
          <p:cNvSpPr>
            <a:spLocks noGrp="1"/>
          </p:cNvSpPr>
          <p:nvPr>
            <p:ph type="title"/>
          </p:nvPr>
        </p:nvSpPr>
        <p:spPr/>
        <p:txBody>
          <a:bodyPr/>
          <a:lstStyle/>
          <a:p>
            <a:r>
              <a:rPr lang="en-US" i="1" u="sng" dirty="0">
                <a:latin typeface="+mn-lt"/>
              </a:rPr>
              <a:t>Result </a:t>
            </a:r>
            <a:r>
              <a:rPr lang="en-US" i="1" u="sng" dirty="0" smtClean="0">
                <a:latin typeface="+mn-lt"/>
              </a:rPr>
              <a:t>for </a:t>
            </a:r>
            <a:r>
              <a:rPr lang="en-US" i="1" u="sng" dirty="0" err="1" smtClean="0">
                <a:latin typeface="+mn-lt"/>
              </a:rPr>
              <a:t>Unblocker</a:t>
            </a:r>
            <a:endParaRPr lang="en-US" i="1" u="sng" dirty="0">
              <a:latin typeface="+mn-lt"/>
            </a:endParaRPr>
          </a:p>
        </p:txBody>
      </p:sp>
      <p:pic>
        <p:nvPicPr>
          <p:cNvPr id="6" name="Content Placeholder 5"/>
          <p:cNvPicPr>
            <a:picLocks noGrp="1" noChangeAspect="1" noChangeArrowheads="1"/>
          </p:cNvPicPr>
          <p:nvPr>
            <p:ph idx="1"/>
          </p:nvPr>
        </p:nvPicPr>
        <p:blipFill>
          <a:blip r:embed="rId2"/>
          <a:srcRect/>
          <a:stretch>
            <a:fillRect/>
          </a:stretch>
        </p:blipFill>
        <p:spPr bwMode="auto">
          <a:xfrm>
            <a:off x="393405" y="1637414"/>
            <a:ext cx="8431618" cy="4890977"/>
          </a:xfrm>
          <a:prstGeom prst="rect">
            <a:avLst/>
          </a:prstGeom>
          <a:noFill/>
          <a:ln w="9525">
            <a:noFill/>
            <a:miter lim="800000"/>
            <a:headEnd/>
            <a:tailEnd/>
          </a:ln>
          <a:effectLst/>
        </p:spPr>
      </p:pic>
    </p:spTree>
    <p:extLst>
      <p:ext uri="{BB962C8B-B14F-4D97-AF65-F5344CB8AC3E}">
        <p14:creationId xmlns:p14="http://schemas.microsoft.com/office/powerpoint/2010/main" xmlns="" val="2044179339"/>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AC614-C4ED-B14A-AAA2-92462FD785CF}"/>
              </a:ext>
            </a:extLst>
          </p:cNvPr>
          <p:cNvSpPr>
            <a:spLocks noGrp="1"/>
          </p:cNvSpPr>
          <p:nvPr>
            <p:ph type="title"/>
          </p:nvPr>
        </p:nvSpPr>
        <p:spPr/>
        <p:txBody>
          <a:bodyPr/>
          <a:lstStyle/>
          <a:p>
            <a:r>
              <a:rPr lang="en-IN" i="1" u="sng" dirty="0" smtClean="0">
                <a:latin typeface="+mn-lt"/>
              </a:rPr>
              <a:t>Conclusion</a:t>
            </a:r>
            <a:endParaRPr lang="en-US" i="1" u="sng" dirty="0">
              <a:latin typeface="+mn-lt"/>
            </a:endParaRPr>
          </a:p>
        </p:txBody>
      </p:sp>
      <p:sp>
        <p:nvSpPr>
          <p:cNvPr id="3" name="Content Placeholder 2">
            <a:extLst>
              <a:ext uri="{FF2B5EF4-FFF2-40B4-BE49-F238E27FC236}">
                <a16:creationId xmlns="" xmlns:a16="http://schemas.microsoft.com/office/drawing/2014/main" id="{A82CC031-5583-4641-8E82-5D87EDD9461B}"/>
              </a:ext>
            </a:extLst>
          </p:cNvPr>
          <p:cNvSpPr>
            <a:spLocks noGrp="1"/>
          </p:cNvSpPr>
          <p:nvPr>
            <p:ph idx="1"/>
          </p:nvPr>
        </p:nvSpPr>
        <p:spPr>
          <a:xfrm>
            <a:off x="428625" y="1590675"/>
            <a:ext cx="8239125" cy="4667249"/>
          </a:xfrm>
        </p:spPr>
        <p:txBody>
          <a:bodyPr>
            <a:normAutofit fontScale="85000" lnSpcReduction="20000"/>
          </a:bodyPr>
          <a:lstStyle/>
          <a:p>
            <a:r>
              <a:rPr lang="en-US" sz="3600" i="1" dirty="0"/>
              <a:t>T</a:t>
            </a:r>
            <a:r>
              <a:rPr lang="en-US" sz="3600" i="1" dirty="0" smtClean="0"/>
              <a:t>his </a:t>
            </a:r>
            <a:r>
              <a:rPr lang="en-US" sz="3600" i="1" dirty="0"/>
              <a:t>project helps to  block and unblock n websites in the system that uses windows/</a:t>
            </a:r>
            <a:r>
              <a:rPr lang="en-US" sz="3600" i="1" dirty="0" err="1"/>
              <a:t>linux</a:t>
            </a:r>
            <a:r>
              <a:rPr lang="en-US" sz="3600" i="1" dirty="0"/>
              <a:t>/</a:t>
            </a:r>
            <a:r>
              <a:rPr lang="en-US" sz="3600" i="1" dirty="0" err="1"/>
              <a:t>mac</a:t>
            </a:r>
            <a:r>
              <a:rPr lang="en-US" sz="3600" i="1" dirty="0"/>
              <a:t> </a:t>
            </a:r>
            <a:r>
              <a:rPr lang="en-US" sz="3600" i="1" dirty="0" err="1"/>
              <a:t>os</a:t>
            </a:r>
            <a:r>
              <a:rPr lang="en-US" sz="3600" i="1" dirty="0"/>
              <a:t>.</a:t>
            </a:r>
          </a:p>
          <a:p>
            <a:r>
              <a:rPr lang="en-US" sz="3600" i="1" dirty="0"/>
              <a:t>The local users cannot access the websites that are blocked by the local administrator of the respective system.</a:t>
            </a:r>
          </a:p>
          <a:p>
            <a:r>
              <a:rPr lang="en-US" sz="3600" i="1" dirty="0"/>
              <a:t>The administrator can block and unblock at his/her own will that doesn’t require scheduling.</a:t>
            </a:r>
          </a:p>
          <a:p>
            <a:r>
              <a:rPr lang="en-US" sz="3600" i="1" dirty="0"/>
              <a:t>Misleading and distractive websites that reduce the productivity of the users can blocked during working hours.</a:t>
            </a:r>
          </a:p>
          <a:p>
            <a:endParaRPr lang="en-US" i="1" dirty="0"/>
          </a:p>
          <a:p>
            <a:endParaRPr lang="en-US" i="1" dirty="0"/>
          </a:p>
        </p:txBody>
      </p:sp>
    </p:spTree>
    <p:extLst>
      <p:ext uri="{BB962C8B-B14F-4D97-AF65-F5344CB8AC3E}">
        <p14:creationId xmlns:p14="http://schemas.microsoft.com/office/powerpoint/2010/main" xmlns="" val="2640146247"/>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latin typeface="+mn-lt"/>
              </a:rPr>
              <a:t>R</a:t>
            </a:r>
            <a:r>
              <a:rPr lang="en-US" i="1" u="sng" dirty="0" smtClean="0">
                <a:latin typeface="+mn-lt"/>
              </a:rPr>
              <a:t>eference</a:t>
            </a:r>
            <a:endParaRPr lang="en-US" i="1" u="sng" dirty="0">
              <a:latin typeface="+mn-lt"/>
            </a:endParaRPr>
          </a:p>
        </p:txBody>
      </p:sp>
      <p:sp>
        <p:nvSpPr>
          <p:cNvPr id="3" name="Content Placeholder 2"/>
          <p:cNvSpPr>
            <a:spLocks noGrp="1"/>
          </p:cNvSpPr>
          <p:nvPr>
            <p:ph idx="1"/>
          </p:nvPr>
        </p:nvSpPr>
        <p:spPr>
          <a:xfrm>
            <a:off x="409575" y="1619251"/>
            <a:ext cx="8458200" cy="4686300"/>
          </a:xfrm>
        </p:spPr>
        <p:txBody>
          <a:bodyPr>
            <a:normAutofit fontScale="47500" lnSpcReduction="20000"/>
          </a:bodyPr>
          <a:lstStyle/>
          <a:p>
            <a:pPr marL="68580">
              <a:buNone/>
            </a:pPr>
            <a:r>
              <a:rPr lang="en-US" i="1" dirty="0" smtClean="0"/>
              <a:t>1</a:t>
            </a:r>
            <a:r>
              <a:rPr lang="en-US" sz="3400" i="1" dirty="0" smtClean="0"/>
              <a:t>. </a:t>
            </a:r>
            <a:r>
              <a:rPr lang="en-US" sz="4400" i="1" dirty="0" smtClean="0"/>
              <a:t>Internet Society Perspectives on Internet Content Blocking : An Overview</a:t>
            </a:r>
            <a:endParaRPr lang="en-IN" sz="4400" i="1" dirty="0" smtClean="0"/>
          </a:p>
          <a:p>
            <a:pPr marL="68580" indent="-342900">
              <a:buNone/>
            </a:pPr>
            <a:r>
              <a:rPr lang="en-US" sz="4400" i="1" dirty="0" smtClean="0"/>
              <a:t> </a:t>
            </a:r>
            <a:r>
              <a:rPr lang="en-US" sz="4400" i="1" dirty="0"/>
              <a:t>- </a:t>
            </a:r>
            <a:r>
              <a:rPr lang="en-US" sz="4400" i="1" dirty="0" smtClean="0"/>
              <a:t>ISOC (Internet Society), </a:t>
            </a:r>
            <a:r>
              <a:rPr lang="en-US" sz="4400" i="1" dirty="0"/>
              <a:t>24 </a:t>
            </a:r>
            <a:r>
              <a:rPr lang="en-US" sz="4400" i="1" dirty="0" smtClean="0"/>
              <a:t>March </a:t>
            </a:r>
            <a:r>
              <a:rPr lang="en-US" sz="4400" i="1" dirty="0"/>
              <a:t>2017</a:t>
            </a:r>
          </a:p>
          <a:p>
            <a:pPr marL="240030" indent="-514350">
              <a:buNone/>
            </a:pPr>
            <a:r>
              <a:rPr lang="en-US" sz="4400" i="1" dirty="0" smtClean="0"/>
              <a:t>2. Internet Content </a:t>
            </a:r>
            <a:r>
              <a:rPr lang="en-US" sz="4400" i="1" dirty="0"/>
              <a:t>F</a:t>
            </a:r>
            <a:r>
              <a:rPr lang="en-US" sz="4400" i="1" dirty="0" smtClean="0"/>
              <a:t>iltering Guideline </a:t>
            </a:r>
            <a:r>
              <a:rPr lang="en-US" sz="4400" i="1" dirty="0"/>
              <a:t>– </a:t>
            </a:r>
            <a:r>
              <a:rPr lang="en-US" sz="4400" i="1" dirty="0" smtClean="0"/>
              <a:t>Department </a:t>
            </a:r>
            <a:r>
              <a:rPr lang="en-US" sz="4400" i="1" dirty="0"/>
              <a:t>of </a:t>
            </a:r>
            <a:r>
              <a:rPr lang="en-US" sz="4400" i="1" dirty="0" smtClean="0"/>
              <a:t>Education </a:t>
            </a:r>
            <a:r>
              <a:rPr lang="en-US" sz="4400" i="1" dirty="0"/>
              <a:t>and </a:t>
            </a:r>
            <a:r>
              <a:rPr lang="en-US" sz="4400" i="1" dirty="0" smtClean="0"/>
              <a:t>Training (Title </a:t>
            </a:r>
            <a:r>
              <a:rPr lang="en-US" sz="4400" i="1" dirty="0"/>
              <a:t>: </a:t>
            </a:r>
            <a:r>
              <a:rPr lang="en-US" sz="4400" i="1" dirty="0" smtClean="0"/>
              <a:t>Guidelines for </a:t>
            </a:r>
            <a:r>
              <a:rPr lang="en-US" sz="4400" i="1" dirty="0"/>
              <a:t>M</a:t>
            </a:r>
            <a:r>
              <a:rPr lang="en-US" sz="4400" i="1" dirty="0" smtClean="0"/>
              <a:t>anaging </a:t>
            </a:r>
            <a:r>
              <a:rPr lang="en-US" sz="4400" i="1" dirty="0"/>
              <a:t>A</a:t>
            </a:r>
            <a:r>
              <a:rPr lang="en-US" sz="4400" i="1" dirty="0" smtClean="0"/>
              <a:t>ccess </a:t>
            </a:r>
            <a:r>
              <a:rPr lang="en-US" sz="4400" i="1" dirty="0"/>
              <a:t>to the </a:t>
            </a:r>
            <a:r>
              <a:rPr lang="en-US" sz="4400" i="1" dirty="0" smtClean="0"/>
              <a:t>Content </a:t>
            </a:r>
            <a:r>
              <a:rPr lang="en-US" sz="4400" i="1" dirty="0"/>
              <a:t>on the </a:t>
            </a:r>
            <a:r>
              <a:rPr lang="en-US" sz="4400" i="1" dirty="0" smtClean="0"/>
              <a:t>Internet</a:t>
            </a:r>
            <a:r>
              <a:rPr lang="en-US" sz="4400" i="1" dirty="0"/>
              <a:t>), </a:t>
            </a:r>
            <a:r>
              <a:rPr lang="en-US" sz="4400" i="1" dirty="0" smtClean="0"/>
              <a:t>Victoria State Government , 22 October </a:t>
            </a:r>
            <a:r>
              <a:rPr lang="en-US" sz="4400" i="1" dirty="0"/>
              <a:t>2018</a:t>
            </a:r>
          </a:p>
          <a:p>
            <a:pPr marL="68580">
              <a:buNone/>
            </a:pPr>
            <a:r>
              <a:rPr lang="en-US" sz="4400" i="1" dirty="0" smtClean="0"/>
              <a:t>3. The Effectiveness </a:t>
            </a:r>
            <a:r>
              <a:rPr lang="en-US" sz="4400" i="1" dirty="0"/>
              <a:t>of </a:t>
            </a:r>
            <a:r>
              <a:rPr lang="en-US" sz="4400" i="1" dirty="0" smtClean="0"/>
              <a:t>Internet Content </a:t>
            </a:r>
            <a:r>
              <a:rPr lang="en-US" sz="4400" i="1" dirty="0"/>
              <a:t>F</a:t>
            </a:r>
            <a:r>
              <a:rPr lang="en-US" sz="4400" i="1" dirty="0" smtClean="0"/>
              <a:t>ilters, </a:t>
            </a:r>
            <a:r>
              <a:rPr lang="en-US" sz="4400" dirty="0" smtClean="0"/>
              <a:t>Philip </a:t>
            </a:r>
            <a:r>
              <a:rPr lang="en-US" sz="4400" dirty="0" err="1" smtClean="0"/>
              <a:t>B.stark</a:t>
            </a:r>
            <a:r>
              <a:rPr lang="en-US" sz="4400" dirty="0" smtClean="0"/>
              <a:t> </a:t>
            </a:r>
            <a:r>
              <a:rPr lang="en-IN" sz="4400" dirty="0" smtClean="0"/>
              <a:t>,</a:t>
            </a:r>
            <a:r>
              <a:rPr lang="en-US" sz="4400" i="1" dirty="0" smtClean="0"/>
              <a:t> </a:t>
            </a:r>
            <a:r>
              <a:rPr lang="en-US" sz="4400" i="1" dirty="0"/>
              <a:t>J</a:t>
            </a:r>
            <a:r>
              <a:rPr lang="en-US" sz="4400" i="1" dirty="0" smtClean="0"/>
              <a:t>anuary </a:t>
            </a:r>
            <a:r>
              <a:rPr lang="en-US" sz="4400" i="1" dirty="0"/>
              <a:t>2008</a:t>
            </a:r>
          </a:p>
          <a:p>
            <a:pPr marL="514350" indent="-514350">
              <a:buNone/>
            </a:pPr>
            <a:r>
              <a:rPr lang="en-US" sz="4400" i="1" dirty="0" smtClean="0"/>
              <a:t>4. RFC </a:t>
            </a:r>
            <a:r>
              <a:rPr lang="en-US" sz="4400" i="1" dirty="0"/>
              <a:t>7754 – </a:t>
            </a:r>
            <a:r>
              <a:rPr lang="en-US" sz="4400" i="1" dirty="0" smtClean="0"/>
              <a:t>Technical </a:t>
            </a:r>
            <a:r>
              <a:rPr lang="en-US" sz="4400" i="1" dirty="0"/>
              <a:t>C</a:t>
            </a:r>
            <a:r>
              <a:rPr lang="en-US" sz="4400" i="1" dirty="0" smtClean="0"/>
              <a:t>onsideration for Internet Service </a:t>
            </a:r>
            <a:r>
              <a:rPr lang="en-US" sz="4400" i="1" dirty="0"/>
              <a:t>B</a:t>
            </a:r>
            <a:r>
              <a:rPr lang="en-US" sz="4400" i="1" dirty="0" smtClean="0"/>
              <a:t>locking and</a:t>
            </a:r>
          </a:p>
          <a:p>
            <a:pPr marL="514350" indent="-514350">
              <a:buNone/>
            </a:pPr>
            <a:r>
              <a:rPr lang="en-US" sz="4400" i="1" dirty="0" smtClean="0"/>
              <a:t>Filtering </a:t>
            </a:r>
            <a:r>
              <a:rPr lang="en-US" sz="4400" i="1" dirty="0"/>
              <a:t>, </a:t>
            </a:r>
            <a:r>
              <a:rPr lang="en-US" sz="4400" i="1" dirty="0" smtClean="0"/>
              <a:t>Richard </a:t>
            </a:r>
            <a:r>
              <a:rPr lang="en-US" sz="4400" i="1" dirty="0" err="1" smtClean="0"/>
              <a:t>barnes</a:t>
            </a:r>
            <a:r>
              <a:rPr lang="en-US" sz="4400" i="1" dirty="0" smtClean="0"/>
              <a:t> , </a:t>
            </a:r>
            <a:r>
              <a:rPr lang="en-US" sz="4400" i="1" dirty="0" err="1" smtClean="0"/>
              <a:t>Alissa</a:t>
            </a:r>
            <a:r>
              <a:rPr lang="en-US" sz="4400" i="1" dirty="0" smtClean="0"/>
              <a:t> cooper , Olaf </a:t>
            </a:r>
            <a:r>
              <a:rPr lang="en-US" sz="4400" i="1" dirty="0" err="1" smtClean="0"/>
              <a:t>kolkman</a:t>
            </a:r>
            <a:r>
              <a:rPr lang="en-US" sz="4400" i="1" dirty="0" smtClean="0"/>
              <a:t> , Dave </a:t>
            </a:r>
            <a:r>
              <a:rPr lang="en-US" sz="4400" i="1" dirty="0" err="1" smtClean="0"/>
              <a:t>thaler</a:t>
            </a:r>
            <a:r>
              <a:rPr lang="en-US" sz="4400" i="1" dirty="0" smtClean="0"/>
              <a:t> and Erik </a:t>
            </a:r>
          </a:p>
          <a:p>
            <a:pPr marL="514350" indent="-514350">
              <a:buNone/>
            </a:pPr>
            <a:r>
              <a:rPr lang="en-US" sz="4400" i="1" dirty="0" err="1" smtClean="0"/>
              <a:t>nordmark</a:t>
            </a:r>
            <a:r>
              <a:rPr lang="en-US" sz="4400" i="1" dirty="0" smtClean="0"/>
              <a:t> , March </a:t>
            </a:r>
            <a:r>
              <a:rPr lang="en-US" sz="4400" i="1" dirty="0"/>
              <a:t>2016</a:t>
            </a:r>
          </a:p>
          <a:p>
            <a:pPr marL="68580" indent="-342900">
              <a:buNone/>
            </a:pPr>
            <a:r>
              <a:rPr lang="en-US" sz="4400" i="1" dirty="0" smtClean="0"/>
              <a:t>5. Comparative  </a:t>
            </a:r>
            <a:r>
              <a:rPr lang="en-US" sz="4400" i="1" dirty="0"/>
              <a:t>study </a:t>
            </a:r>
            <a:r>
              <a:rPr lang="en-US" sz="4400" i="1" dirty="0" smtClean="0"/>
              <a:t>on Blocking ,Filtering </a:t>
            </a:r>
            <a:r>
              <a:rPr lang="en-US" sz="4400" i="1" dirty="0"/>
              <a:t>and  </a:t>
            </a:r>
            <a:r>
              <a:rPr lang="en-US" sz="4400" i="1" dirty="0" smtClean="0"/>
              <a:t>Take </a:t>
            </a:r>
            <a:r>
              <a:rPr lang="en-US" sz="4400" i="1" dirty="0"/>
              <a:t>down  of  I</a:t>
            </a:r>
            <a:r>
              <a:rPr lang="en-US" sz="4400" i="1" dirty="0" smtClean="0"/>
              <a:t>llegal  </a:t>
            </a:r>
            <a:r>
              <a:rPr lang="en-US" sz="4400" i="1" dirty="0"/>
              <a:t>I</a:t>
            </a:r>
            <a:r>
              <a:rPr lang="en-US" sz="4400" i="1" dirty="0" smtClean="0"/>
              <a:t>nternet Content </a:t>
            </a:r>
            <a:r>
              <a:rPr lang="en-US" sz="4400" i="1" dirty="0"/>
              <a:t>, </a:t>
            </a:r>
            <a:r>
              <a:rPr lang="en-US" sz="4400" i="1" dirty="0" smtClean="0"/>
              <a:t>Swiss Institute of Comparative Law , 20 </a:t>
            </a:r>
            <a:r>
              <a:rPr lang="en-US" sz="4400" i="1" dirty="0"/>
              <a:t>December 2015</a:t>
            </a:r>
          </a:p>
          <a:p>
            <a:pPr marL="68580" indent="-342900">
              <a:buFont typeface="+mj-lt"/>
              <a:buAutoNum type="arabicPeriod"/>
            </a:pPr>
            <a:endParaRPr lang="en-US" sz="4400" i="1" dirty="0"/>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034092-6B84-1641-A3E1-965FC88F4CC7}"/>
              </a:ext>
            </a:extLst>
          </p:cNvPr>
          <p:cNvSpPr>
            <a:spLocks noGrp="1"/>
          </p:cNvSpPr>
          <p:nvPr>
            <p:ph type="title" idx="4294967295"/>
          </p:nvPr>
        </p:nvSpPr>
        <p:spPr>
          <a:xfrm>
            <a:off x="1187080" y="2538413"/>
            <a:ext cx="6964325" cy="1223962"/>
          </a:xfrm>
        </p:spPr>
        <p:txBody>
          <a:bodyPr>
            <a:noAutofit/>
          </a:bodyPr>
          <a:lstStyle/>
          <a:p>
            <a:r>
              <a:rPr lang="en-IN" sz="9600" dirty="0" smtClean="0">
                <a:latin typeface="+mn-lt"/>
              </a:rPr>
              <a:t>THANK YOU</a:t>
            </a:r>
            <a:endParaRPr lang="en-US" sz="9600" dirty="0">
              <a:latin typeface="+mn-lt"/>
            </a:endParaRPr>
          </a:p>
        </p:txBody>
      </p:sp>
    </p:spTree>
    <p:extLst>
      <p:ext uri="{BB962C8B-B14F-4D97-AF65-F5344CB8AC3E}">
        <p14:creationId xmlns:p14="http://schemas.microsoft.com/office/powerpoint/2010/main" xmlns="" val="2172053863"/>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77F66-3BF1-5846-81E4-0D653829731F}"/>
              </a:ext>
            </a:extLst>
          </p:cNvPr>
          <p:cNvSpPr>
            <a:spLocks noGrp="1"/>
          </p:cNvSpPr>
          <p:nvPr>
            <p:ph type="title"/>
          </p:nvPr>
        </p:nvSpPr>
        <p:spPr/>
        <p:txBody>
          <a:bodyPr>
            <a:normAutofit/>
          </a:bodyPr>
          <a:lstStyle/>
          <a:p>
            <a:r>
              <a:rPr lang="en-IN" i="1" u="sng" dirty="0" smtClean="0">
                <a:latin typeface="+mn-lt"/>
              </a:rPr>
              <a:t>Existing System</a:t>
            </a:r>
            <a:endParaRPr lang="en-US" i="1" u="sng" dirty="0">
              <a:latin typeface="+mn-lt"/>
            </a:endParaRPr>
          </a:p>
        </p:txBody>
      </p:sp>
      <p:sp>
        <p:nvSpPr>
          <p:cNvPr id="3" name="Content Placeholder 2">
            <a:extLst>
              <a:ext uri="{FF2B5EF4-FFF2-40B4-BE49-F238E27FC236}">
                <a16:creationId xmlns="" xmlns:a16="http://schemas.microsoft.com/office/drawing/2014/main" id="{177532AC-2A31-6641-8772-8D1CC9FA21C1}"/>
              </a:ext>
            </a:extLst>
          </p:cNvPr>
          <p:cNvSpPr>
            <a:spLocks noGrp="1"/>
          </p:cNvSpPr>
          <p:nvPr>
            <p:ph idx="1"/>
          </p:nvPr>
        </p:nvSpPr>
        <p:spPr>
          <a:xfrm rot="10800000" flipV="1">
            <a:off x="903766" y="1809750"/>
            <a:ext cx="7485322" cy="4467225"/>
          </a:xfrm>
        </p:spPr>
        <p:txBody>
          <a:bodyPr>
            <a:normAutofit fontScale="92500" lnSpcReduction="20000"/>
          </a:bodyPr>
          <a:lstStyle/>
          <a:p>
            <a:r>
              <a:rPr lang="en-US" sz="3300" i="1" dirty="0" smtClean="0"/>
              <a:t>The local administrator needs to manually enter to   the website name with </a:t>
            </a:r>
            <a:r>
              <a:rPr lang="en-US" sz="3300" i="1" dirty="0" err="1" smtClean="0"/>
              <a:t>localhost</a:t>
            </a:r>
            <a:r>
              <a:rPr lang="en-US" sz="3300" i="1" dirty="0" smtClean="0"/>
              <a:t> </a:t>
            </a:r>
            <a:r>
              <a:rPr lang="en-US" sz="3300" i="1" dirty="0" err="1" smtClean="0"/>
              <a:t>ip</a:t>
            </a:r>
            <a:r>
              <a:rPr lang="en-US" sz="3300" i="1" dirty="0" smtClean="0"/>
              <a:t> address in the host file to block that particular website. </a:t>
            </a:r>
          </a:p>
          <a:p>
            <a:r>
              <a:rPr lang="en-US" sz="3300" i="1" dirty="0" smtClean="0"/>
              <a:t>Also the local administrator can write a script for blocking the websites but requires  to modify the script if new websites are needed to block. </a:t>
            </a:r>
          </a:p>
          <a:p>
            <a:r>
              <a:rPr lang="en-US" sz="3300" i="1" dirty="0" smtClean="0"/>
              <a:t>The process to change the script will be tedious if the script is automated with </a:t>
            </a:r>
            <a:r>
              <a:rPr lang="en-US" sz="3300" i="1" dirty="0" err="1" smtClean="0"/>
              <a:t>os</a:t>
            </a:r>
            <a:r>
              <a:rPr lang="en-US" sz="3300" i="1" dirty="0" smtClean="0"/>
              <a:t> tasks</a:t>
            </a:r>
          </a:p>
          <a:p>
            <a:endParaRPr lang="en-IN" i="1" dirty="0"/>
          </a:p>
          <a:p>
            <a:pPr>
              <a:buNone/>
            </a:pPr>
            <a:endParaRPr lang="en-IN" i="1" dirty="0"/>
          </a:p>
          <a:p>
            <a:endParaRPr lang="en-IN" i="1" dirty="0"/>
          </a:p>
          <a:p>
            <a:endParaRPr lang="en-US" i="1" dirty="0"/>
          </a:p>
        </p:txBody>
      </p:sp>
    </p:spTree>
    <p:extLst>
      <p:ext uri="{BB962C8B-B14F-4D97-AF65-F5344CB8AC3E}">
        <p14:creationId xmlns:p14="http://schemas.microsoft.com/office/powerpoint/2010/main" xmlns="" val="4073475581"/>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75497D-3D8D-3B42-9C42-31B02F010FC8}"/>
              </a:ext>
            </a:extLst>
          </p:cNvPr>
          <p:cNvSpPr>
            <a:spLocks noGrp="1"/>
          </p:cNvSpPr>
          <p:nvPr>
            <p:ph type="title"/>
          </p:nvPr>
        </p:nvSpPr>
        <p:spPr/>
        <p:txBody>
          <a:bodyPr/>
          <a:lstStyle/>
          <a:p>
            <a:r>
              <a:rPr lang="en-IN" i="1" u="sng" dirty="0" smtClean="0"/>
              <a:t>Disadvantages</a:t>
            </a:r>
            <a:endParaRPr lang="en-US" i="1" u="sng" dirty="0"/>
          </a:p>
        </p:txBody>
      </p:sp>
      <p:sp>
        <p:nvSpPr>
          <p:cNvPr id="3" name="Content Placeholder 2">
            <a:extLst>
              <a:ext uri="{FF2B5EF4-FFF2-40B4-BE49-F238E27FC236}">
                <a16:creationId xmlns="" xmlns:a16="http://schemas.microsoft.com/office/drawing/2014/main" id="{7ABF4F9F-C6FF-3142-B04E-22159DA030BE}"/>
              </a:ext>
            </a:extLst>
          </p:cNvPr>
          <p:cNvSpPr>
            <a:spLocks noGrp="1"/>
          </p:cNvSpPr>
          <p:nvPr>
            <p:ph idx="1"/>
          </p:nvPr>
        </p:nvSpPr>
        <p:spPr>
          <a:xfrm>
            <a:off x="776177" y="1562100"/>
            <a:ext cx="7644809" cy="4762500"/>
          </a:xfrm>
        </p:spPr>
        <p:txBody>
          <a:bodyPr>
            <a:noAutofit/>
          </a:bodyPr>
          <a:lstStyle/>
          <a:p>
            <a:pPr marL="257175" indent="-257175">
              <a:buFont typeface="+mj-lt"/>
              <a:buAutoNum type="arabicPeriod"/>
            </a:pPr>
            <a:r>
              <a:rPr lang="en-US" sz="2800" i="1" dirty="0" smtClean="0">
                <a:latin typeface="+mj-lt"/>
              </a:rPr>
              <a:t>Requires manual operation to add or remove website in host file </a:t>
            </a:r>
          </a:p>
          <a:p>
            <a:pPr marL="257175" indent="-257175">
              <a:buFont typeface="+mj-lt"/>
              <a:buAutoNum type="arabicPeriod"/>
            </a:pPr>
            <a:r>
              <a:rPr lang="en-US" sz="2800" i="1" dirty="0" smtClean="0">
                <a:latin typeface="+mj-lt"/>
              </a:rPr>
              <a:t>The script needs to be modified when new websites are added </a:t>
            </a:r>
          </a:p>
          <a:p>
            <a:pPr marL="257175" indent="-257175">
              <a:buFont typeface="+mj-lt"/>
              <a:buAutoNum type="arabicPeriod"/>
            </a:pPr>
            <a:r>
              <a:rPr lang="en-US" sz="2800" i="1" dirty="0" smtClean="0">
                <a:latin typeface="+mj-lt"/>
              </a:rPr>
              <a:t>Requires more effort if the script is automated with the </a:t>
            </a:r>
            <a:r>
              <a:rPr lang="en-US" sz="2800" i="1" dirty="0" err="1" smtClean="0">
                <a:latin typeface="+mj-lt"/>
              </a:rPr>
              <a:t>os</a:t>
            </a:r>
            <a:r>
              <a:rPr lang="en-US" sz="2800" i="1" dirty="0" smtClean="0">
                <a:latin typeface="+mj-lt"/>
              </a:rPr>
              <a:t> tasks </a:t>
            </a:r>
          </a:p>
          <a:p>
            <a:pPr marL="257175" indent="-257175">
              <a:buFont typeface="+mj-lt"/>
              <a:buAutoNum type="arabicPeriod"/>
            </a:pPr>
            <a:r>
              <a:rPr lang="en-US" sz="2800" i="1" dirty="0" smtClean="0">
                <a:latin typeface="+mj-lt"/>
              </a:rPr>
              <a:t>Once the script is automated websites cannot be unlocked /blocked at any time as per local administrator wishes.</a:t>
            </a:r>
          </a:p>
          <a:p>
            <a:pPr marL="257175" indent="-257175">
              <a:buNone/>
            </a:pPr>
            <a:endParaRPr lang="en-US" sz="2800" i="1" dirty="0">
              <a:latin typeface="+mj-lt"/>
            </a:endParaRPr>
          </a:p>
        </p:txBody>
      </p:sp>
    </p:spTree>
    <p:extLst>
      <p:ext uri="{BB962C8B-B14F-4D97-AF65-F5344CB8AC3E}">
        <p14:creationId xmlns:p14="http://schemas.microsoft.com/office/powerpoint/2010/main" xmlns="" val="392873447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4A6C4-9B11-2B44-9B0B-EBEAF0ED62FF}"/>
              </a:ext>
            </a:extLst>
          </p:cNvPr>
          <p:cNvSpPr>
            <a:spLocks noGrp="1"/>
          </p:cNvSpPr>
          <p:nvPr>
            <p:ph type="title"/>
          </p:nvPr>
        </p:nvSpPr>
        <p:spPr/>
        <p:txBody>
          <a:bodyPr/>
          <a:lstStyle/>
          <a:p>
            <a:r>
              <a:rPr lang="en-IN" i="1" u="sng" dirty="0" smtClean="0">
                <a:latin typeface="+mn-lt"/>
              </a:rPr>
              <a:t>Proposed System</a:t>
            </a:r>
            <a:endParaRPr lang="en-US" i="1" u="sng" dirty="0">
              <a:latin typeface="+mn-lt"/>
            </a:endParaRPr>
          </a:p>
        </p:txBody>
      </p:sp>
      <p:sp>
        <p:nvSpPr>
          <p:cNvPr id="3" name="Content Placeholder 2">
            <a:extLst>
              <a:ext uri="{FF2B5EF4-FFF2-40B4-BE49-F238E27FC236}">
                <a16:creationId xmlns="" xmlns:a16="http://schemas.microsoft.com/office/drawing/2014/main" id="{89738868-EAA1-D146-BDDF-DA936B2936D1}"/>
              </a:ext>
            </a:extLst>
          </p:cNvPr>
          <p:cNvSpPr>
            <a:spLocks noGrp="1"/>
          </p:cNvSpPr>
          <p:nvPr>
            <p:ph idx="1"/>
          </p:nvPr>
        </p:nvSpPr>
        <p:spPr>
          <a:xfrm rot="10800000" flipV="1">
            <a:off x="745518" y="1241837"/>
            <a:ext cx="7644809" cy="4410075"/>
          </a:xfrm>
        </p:spPr>
        <p:txBody>
          <a:bodyPr>
            <a:normAutofit fontScale="70000" lnSpcReduction="20000"/>
          </a:bodyPr>
          <a:lstStyle/>
          <a:p>
            <a:pPr indent="0"/>
            <a:r>
              <a:rPr lang="en-US" sz="3600" i="1" dirty="0" smtClean="0"/>
              <a:t>Using this application project the local administrator just needs to enter the website name to block/unblock using </a:t>
            </a:r>
            <a:r>
              <a:rPr lang="en-US" sz="3600" i="1" dirty="0" err="1" smtClean="0"/>
              <a:t>gui</a:t>
            </a:r>
            <a:r>
              <a:rPr lang="en-US" sz="3600" i="1" dirty="0" smtClean="0"/>
              <a:t>(graphical user interface)</a:t>
            </a:r>
          </a:p>
          <a:p>
            <a:pPr indent="0"/>
            <a:r>
              <a:rPr lang="en-US" sz="3600" i="1" dirty="0" smtClean="0"/>
              <a:t>Once blocked/unblocked the application effect will be permanent in the system</a:t>
            </a:r>
          </a:p>
          <a:p>
            <a:pPr indent="0"/>
            <a:r>
              <a:rPr lang="en-US" sz="3600" i="1" dirty="0" smtClean="0"/>
              <a:t>Local administrator can use this application with ease as it provides with simple </a:t>
            </a:r>
            <a:r>
              <a:rPr lang="en-US" sz="3600" i="1" dirty="0" err="1" smtClean="0"/>
              <a:t>gui</a:t>
            </a:r>
            <a:r>
              <a:rPr lang="en-US" sz="3600" i="1" dirty="0" smtClean="0"/>
              <a:t> </a:t>
            </a:r>
            <a:r>
              <a:rPr lang="en-US" sz="3600" i="1" dirty="0" smtClean="0"/>
              <a:t>layout</a:t>
            </a:r>
          </a:p>
          <a:p>
            <a:pPr indent="0"/>
            <a:r>
              <a:rPr lang="en-US" sz="3600" i="1" dirty="0" smtClean="0"/>
              <a:t>The website will remain blocked </a:t>
            </a:r>
            <a:r>
              <a:rPr lang="en-US" sz="3600" i="1" dirty="0" err="1" smtClean="0"/>
              <a:t>eventhough</a:t>
            </a:r>
            <a:r>
              <a:rPr lang="en-US" sz="3600" i="1" dirty="0" smtClean="0"/>
              <a:t> </a:t>
            </a:r>
            <a:r>
              <a:rPr lang="en-US" sz="3600" i="1" smtClean="0"/>
              <a:t>VPN’s are used.</a:t>
            </a:r>
            <a:endParaRPr lang="en-US" sz="3600" i="1" dirty="0" smtClean="0"/>
          </a:p>
          <a:p>
            <a:pPr indent="0"/>
            <a:r>
              <a:rPr lang="en-US" sz="3600" i="1" dirty="0" smtClean="0"/>
              <a:t>The local administrator does not need to setup a schedule task to block or unblock the website in the system </a:t>
            </a:r>
            <a:endParaRPr lang="en-IN" sz="3600" i="1" dirty="0"/>
          </a:p>
          <a:p>
            <a:endParaRPr lang="en-IN" i="1" dirty="0"/>
          </a:p>
          <a:p>
            <a:endParaRPr lang="en-IN" i="1" dirty="0"/>
          </a:p>
          <a:p>
            <a:pPr marL="51435" indent="-257175">
              <a:buFont typeface="+mj-lt"/>
              <a:buAutoNum type="arabicPeriod"/>
            </a:pPr>
            <a:endParaRPr lang="en-IN" i="1" dirty="0"/>
          </a:p>
          <a:p>
            <a:endParaRPr lang="en-US" i="1" dirty="0"/>
          </a:p>
        </p:txBody>
      </p:sp>
    </p:spTree>
    <p:extLst>
      <p:ext uri="{BB962C8B-B14F-4D97-AF65-F5344CB8AC3E}">
        <p14:creationId xmlns:p14="http://schemas.microsoft.com/office/powerpoint/2010/main" xmlns="" val="325470199"/>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BEA80-896A-2C45-A324-C8DF374CB454}"/>
              </a:ext>
            </a:extLst>
          </p:cNvPr>
          <p:cNvSpPr>
            <a:spLocks noGrp="1"/>
          </p:cNvSpPr>
          <p:nvPr>
            <p:ph type="title"/>
          </p:nvPr>
        </p:nvSpPr>
        <p:spPr/>
        <p:txBody>
          <a:bodyPr/>
          <a:lstStyle/>
          <a:p>
            <a:r>
              <a:rPr lang="en-IN" i="1" u="sng">
                <a:latin typeface="+mn-lt"/>
              </a:rPr>
              <a:t>Advantages</a:t>
            </a:r>
            <a:endParaRPr lang="en-US" i="1" u="sng">
              <a:latin typeface="+mn-lt"/>
            </a:endParaRPr>
          </a:p>
        </p:txBody>
      </p:sp>
      <p:sp>
        <p:nvSpPr>
          <p:cNvPr id="3" name="Content Placeholder 2">
            <a:extLst>
              <a:ext uri="{FF2B5EF4-FFF2-40B4-BE49-F238E27FC236}">
                <a16:creationId xmlns="" xmlns:a16="http://schemas.microsoft.com/office/drawing/2014/main" id="{4CB9E8D0-C828-BC43-BA1D-E9922DDA7E25}"/>
              </a:ext>
            </a:extLst>
          </p:cNvPr>
          <p:cNvSpPr>
            <a:spLocks noGrp="1"/>
          </p:cNvSpPr>
          <p:nvPr>
            <p:ph idx="1"/>
          </p:nvPr>
        </p:nvSpPr>
        <p:spPr>
          <a:xfrm>
            <a:off x="467832" y="1568301"/>
            <a:ext cx="8229600" cy="4525963"/>
          </a:xfrm>
        </p:spPr>
        <p:txBody>
          <a:bodyPr>
            <a:noAutofit/>
          </a:bodyPr>
          <a:lstStyle/>
          <a:p>
            <a:pPr marL="51435" indent="-257175">
              <a:buFont typeface="+mj-lt"/>
              <a:buAutoNum type="arabicPeriod"/>
            </a:pPr>
            <a:r>
              <a:rPr lang="en-US" sz="4000" i="1" smtClean="0"/>
              <a:t>Simple to use </a:t>
            </a:r>
          </a:p>
          <a:p>
            <a:pPr marL="51435" indent="-257175">
              <a:buFont typeface="+mj-lt"/>
              <a:buAutoNum type="arabicPeriod"/>
            </a:pPr>
            <a:r>
              <a:rPr lang="en-US" sz="4000" i="1" smtClean="0"/>
              <a:t>Scheduled </a:t>
            </a:r>
            <a:r>
              <a:rPr lang="en-US" sz="4000" i="1" dirty="0" smtClean="0"/>
              <a:t>blocking is not required </a:t>
            </a:r>
          </a:p>
          <a:p>
            <a:pPr marL="51435" indent="-257175">
              <a:buFont typeface="+mj-lt"/>
              <a:buAutoNum type="arabicPeriod"/>
            </a:pPr>
            <a:r>
              <a:rPr lang="en-US" sz="4000" i="1" smtClean="0"/>
              <a:t>Application effect will be permanent</a:t>
            </a:r>
          </a:p>
          <a:p>
            <a:pPr marL="51435" indent="-257175">
              <a:buFont typeface="+mj-lt"/>
              <a:buAutoNum type="arabicPeriod"/>
            </a:pPr>
            <a:r>
              <a:rPr lang="en-US" sz="4000" i="1" smtClean="0"/>
              <a:t>Websites </a:t>
            </a:r>
            <a:r>
              <a:rPr lang="en-US" sz="4000" i="1" dirty="0" smtClean="0"/>
              <a:t>can be blocked/unblocked at any time as per local administrator thoughts</a:t>
            </a:r>
          </a:p>
          <a:p>
            <a:pPr marL="51435" indent="-257175">
              <a:buNone/>
            </a:pPr>
            <a:endParaRPr lang="en-US" sz="4000" i="1" dirty="0"/>
          </a:p>
        </p:txBody>
      </p:sp>
    </p:spTree>
    <p:extLst>
      <p:ext uri="{BB962C8B-B14F-4D97-AF65-F5344CB8AC3E}">
        <p14:creationId xmlns:p14="http://schemas.microsoft.com/office/powerpoint/2010/main" xmlns="" val="3046551157"/>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69CC90-3517-6543-AB8F-93FCA10D7CDE}"/>
              </a:ext>
            </a:extLst>
          </p:cNvPr>
          <p:cNvSpPr>
            <a:spLocks noGrp="1"/>
          </p:cNvSpPr>
          <p:nvPr>
            <p:ph type="title"/>
          </p:nvPr>
        </p:nvSpPr>
        <p:spPr>
          <a:xfrm>
            <a:off x="414670" y="0"/>
            <a:ext cx="8229600" cy="1143000"/>
          </a:xfrm>
        </p:spPr>
        <p:txBody>
          <a:bodyPr/>
          <a:lstStyle/>
          <a:p>
            <a:r>
              <a:rPr lang="en-US" i="1" u="sng" dirty="0">
                <a:latin typeface="+mn-lt"/>
              </a:rPr>
              <a:t>Literature </a:t>
            </a:r>
            <a:r>
              <a:rPr lang="en-US" i="1" u="sng" dirty="0" smtClean="0">
                <a:latin typeface="+mn-lt"/>
              </a:rPr>
              <a:t>Review</a:t>
            </a:r>
            <a:endParaRPr lang="en-US" i="1" u="sng"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717399271"/>
              </p:ext>
            </p:extLst>
          </p:nvPr>
        </p:nvGraphicFramePr>
        <p:xfrm>
          <a:off x="257175" y="883391"/>
          <a:ext cx="8686800" cy="5835110"/>
        </p:xfrm>
        <a:graphic>
          <a:graphicData uri="http://schemas.openxmlformats.org/drawingml/2006/table">
            <a:tbl>
              <a:tblPr firstRow="1" bandRow="1">
                <a:tableStyleId>{00A15C55-8517-42AA-B614-E9B94910E393}</a:tableStyleId>
              </a:tblPr>
              <a:tblGrid>
                <a:gridCol w="1923361">
                  <a:extLst>
                    <a:ext uri="{9D8B030D-6E8A-4147-A177-3AD203B41FA5}">
                      <a16:colId xmlns="" xmlns:a16="http://schemas.microsoft.com/office/drawing/2014/main" val="20000"/>
                    </a:ext>
                  </a:extLst>
                </a:gridCol>
                <a:gridCol w="1923361"/>
                <a:gridCol w="1120272">
                  <a:extLst>
                    <a:ext uri="{9D8B030D-6E8A-4147-A177-3AD203B41FA5}">
                      <a16:colId xmlns="" xmlns:a16="http://schemas.microsoft.com/office/drawing/2014/main" val="20001"/>
                    </a:ext>
                  </a:extLst>
                </a:gridCol>
                <a:gridCol w="3719806">
                  <a:extLst>
                    <a:ext uri="{9D8B030D-6E8A-4147-A177-3AD203B41FA5}">
                      <a16:colId xmlns="" xmlns:a16="http://schemas.microsoft.com/office/drawing/2014/main" val="20002"/>
                    </a:ext>
                  </a:extLst>
                </a:gridCol>
              </a:tblGrid>
              <a:tr h="514784">
                <a:tc>
                  <a:txBody>
                    <a:bodyPr/>
                    <a:lstStyle/>
                    <a:p>
                      <a:r>
                        <a:rPr lang="en-US" sz="1400" dirty="0" smtClean="0"/>
                        <a:t>Base</a:t>
                      </a:r>
                      <a:r>
                        <a:rPr lang="en-US" sz="1400" baseline="0" dirty="0" smtClean="0"/>
                        <a:t> Paper Name</a:t>
                      </a:r>
                      <a:endParaRPr lang="en-IN" sz="1400" dirty="0">
                        <a:solidFill>
                          <a:schemeClr val="tx1"/>
                        </a:solidFill>
                        <a:latin typeface="+mn-lt"/>
                      </a:endParaRPr>
                    </a:p>
                  </a:txBody>
                  <a:tcPr/>
                </a:tc>
                <a:tc>
                  <a:txBody>
                    <a:bodyPr/>
                    <a:lstStyle/>
                    <a:p>
                      <a:r>
                        <a:rPr lang="en-US" sz="1400" dirty="0" smtClean="0"/>
                        <a:t>Author name /</a:t>
                      </a:r>
                      <a:r>
                        <a:rPr lang="en-US" sz="1400" baseline="0" dirty="0" smtClean="0"/>
                        <a:t> Published by</a:t>
                      </a:r>
                      <a:endParaRPr lang="en-IN" sz="1400" dirty="0">
                        <a:solidFill>
                          <a:schemeClr val="tx1"/>
                        </a:solidFill>
                        <a:latin typeface="+mn-lt"/>
                      </a:endParaRPr>
                    </a:p>
                  </a:txBody>
                  <a:tcPr/>
                </a:tc>
                <a:tc>
                  <a:txBody>
                    <a:bodyPr/>
                    <a:lstStyle/>
                    <a:p>
                      <a:r>
                        <a:rPr lang="en-US" sz="1400" dirty="0" smtClean="0"/>
                        <a:t>Published</a:t>
                      </a:r>
                      <a:r>
                        <a:rPr lang="en-US" sz="1400" baseline="0" dirty="0" smtClean="0"/>
                        <a:t> year</a:t>
                      </a:r>
                      <a:endParaRPr lang="en-IN" sz="1400" dirty="0">
                        <a:solidFill>
                          <a:schemeClr val="tx1"/>
                        </a:solidFill>
                        <a:latin typeface="+mn-lt"/>
                      </a:endParaRPr>
                    </a:p>
                  </a:txBody>
                  <a:tcPr/>
                </a:tc>
                <a:tc>
                  <a:txBody>
                    <a:bodyPr/>
                    <a:lstStyle/>
                    <a:p>
                      <a:r>
                        <a:rPr lang="en-IN" sz="1400" dirty="0" smtClean="0">
                          <a:solidFill>
                            <a:schemeClr val="bg1"/>
                          </a:solidFill>
                          <a:latin typeface="+mn-lt"/>
                        </a:rPr>
                        <a:t>Abstract</a:t>
                      </a:r>
                      <a:endParaRPr lang="en-IN" sz="1400" dirty="0">
                        <a:solidFill>
                          <a:schemeClr val="bg1"/>
                        </a:solidFill>
                        <a:latin typeface="+mn-lt"/>
                      </a:endParaRPr>
                    </a:p>
                  </a:txBody>
                  <a:tcPr/>
                </a:tc>
                <a:extLst>
                  <a:ext uri="{0D108BD9-81ED-4DB2-BD59-A6C34878D82A}">
                    <a16:rowId xmlns="" xmlns:a16="http://schemas.microsoft.com/office/drawing/2014/main" val="10000"/>
                  </a:ext>
                </a:extLst>
              </a:tr>
              <a:tr h="5316950">
                <a:tc>
                  <a:txBody>
                    <a:bodyPr/>
                    <a:lstStyle/>
                    <a:p>
                      <a:r>
                        <a:rPr lang="en-US" sz="1400" baseline="0" dirty="0" smtClean="0"/>
                        <a:t>Internet Society Perspectives on Internet </a:t>
                      </a:r>
                      <a:r>
                        <a:rPr lang="en-US" sz="1400" baseline="0" dirty="0"/>
                        <a:t>C</a:t>
                      </a:r>
                      <a:r>
                        <a:rPr lang="en-US" sz="1400" baseline="0" dirty="0" smtClean="0"/>
                        <a:t>ontent Blocking : An Overview</a:t>
                      </a:r>
                      <a:endParaRPr lang="en-IN" sz="1400" dirty="0">
                        <a:solidFill>
                          <a:schemeClr val="tx1"/>
                        </a:solidFill>
                        <a:latin typeface="+mn-lt"/>
                      </a:endParaRPr>
                    </a:p>
                  </a:txBody>
                  <a:tcPr/>
                </a:tc>
                <a:tc>
                  <a:txBody>
                    <a:bodyPr/>
                    <a:lstStyle/>
                    <a:p>
                      <a:r>
                        <a:rPr lang="en-US" sz="1400" dirty="0" smtClean="0"/>
                        <a:t>Internet</a:t>
                      </a:r>
                      <a:r>
                        <a:rPr lang="en-US" sz="1400" baseline="0" dirty="0" smtClean="0"/>
                        <a:t> Society (ISOC)</a:t>
                      </a:r>
                      <a:endParaRPr lang="en-IN" sz="1400" dirty="0">
                        <a:solidFill>
                          <a:schemeClr val="tx1"/>
                        </a:solidFill>
                        <a:latin typeface="+mn-lt"/>
                      </a:endParaRPr>
                    </a:p>
                  </a:txBody>
                  <a:tcPr/>
                </a:tc>
                <a:tc>
                  <a:txBody>
                    <a:bodyPr/>
                    <a:lstStyle/>
                    <a:p>
                      <a:r>
                        <a:rPr lang="en-US" sz="1400" dirty="0" smtClean="0"/>
                        <a:t>24 March 2017</a:t>
                      </a:r>
                      <a:endParaRPr lang="en-IN" sz="1400" dirty="0">
                        <a:solidFill>
                          <a:schemeClr val="tx1"/>
                        </a:solidFill>
                        <a:latin typeface="+mn-lt"/>
                      </a:endParaRPr>
                    </a:p>
                  </a:txBody>
                  <a:tcPr/>
                </a:tc>
                <a:tc>
                  <a:txBody>
                    <a:bodyPr/>
                    <a:lstStyle/>
                    <a:p>
                      <a:pPr>
                        <a:buFont typeface="Arial" pitchFamily="34" charset="0"/>
                        <a:buChar char="•"/>
                      </a:pPr>
                      <a:r>
                        <a:rPr lang="en-US" sz="1400" b="0" i="0" kern="1200" dirty="0" smtClean="0">
                          <a:solidFill>
                            <a:schemeClr val="dk1"/>
                          </a:solidFill>
                          <a:latin typeface="+mn-lt"/>
                          <a:ea typeface="+mn-ea"/>
                          <a:cs typeface="+mn-cs"/>
                        </a:rPr>
                        <a:t>Understanding the different blocking techniques, their effects and side effects, is important both for policy makers considering the use of such measures and for Internet advocates and others wishing to influence content blocking practices.</a:t>
                      </a:r>
                    </a:p>
                    <a:p>
                      <a:pPr fontAlgn="base">
                        <a:buFont typeface="Arial" pitchFamily="34" charset="0"/>
                        <a:buChar char="•"/>
                      </a:pPr>
                      <a:r>
                        <a:rPr lang="en-US" sz="1400" b="0" i="0" kern="1200" dirty="0" smtClean="0">
                          <a:solidFill>
                            <a:schemeClr val="dk1"/>
                          </a:solidFill>
                          <a:latin typeface="+mn-lt"/>
                          <a:ea typeface="+mn-ea"/>
                          <a:cs typeface="+mn-cs"/>
                        </a:rPr>
                        <a:t>All blocking techniques are prone to two main drawbacks:</a:t>
                      </a:r>
                    </a:p>
                    <a:p>
                      <a:pPr marL="228600" indent="-228600" fontAlgn="base">
                        <a:buAutoNum type="arabicPeriod"/>
                      </a:pPr>
                      <a:r>
                        <a:rPr lang="en-US" sz="1400" b="1" i="0" kern="1200" dirty="0" smtClean="0">
                          <a:solidFill>
                            <a:schemeClr val="dk1"/>
                          </a:solidFill>
                          <a:latin typeface="+mn-lt"/>
                          <a:ea typeface="+mn-ea"/>
                          <a:cs typeface="+mn-cs"/>
                        </a:rPr>
                        <a:t>They do not solve the problem</a:t>
                      </a:r>
                    </a:p>
                    <a:p>
                      <a:pPr marL="228600" indent="-228600" fontAlgn="base">
                        <a:buFont typeface="+mj-lt"/>
                        <a:buAutoNum type="arabicPeriod"/>
                      </a:pPr>
                      <a:r>
                        <a:rPr lang="en-US" sz="1400" b="1" i="0" kern="1200" dirty="0" smtClean="0">
                          <a:solidFill>
                            <a:schemeClr val="dk1"/>
                          </a:solidFill>
                          <a:latin typeface="+mn-lt"/>
                          <a:ea typeface="+mn-ea"/>
                          <a:cs typeface="+mn-cs"/>
                        </a:rPr>
                        <a:t>They inflict collateral damage</a:t>
                      </a:r>
                    </a:p>
                    <a:p>
                      <a:pPr fontAlgn="base">
                        <a:buFont typeface="Arial" pitchFamily="34" charset="0"/>
                        <a:buChar char="•"/>
                      </a:pPr>
                      <a:r>
                        <a:rPr lang="en-US" sz="1400" b="0" i="0" kern="1200" dirty="0" smtClean="0">
                          <a:solidFill>
                            <a:schemeClr val="dk1"/>
                          </a:solidFill>
                          <a:latin typeface="+mn-lt"/>
                          <a:ea typeface="+mn-ea"/>
                          <a:cs typeface="+mn-cs"/>
                        </a:rPr>
                        <a:t>The Internet Society believes the most appropriate way to counteract illegal content and activities on the Internet is to attack them at their source. </a:t>
                      </a:r>
                    </a:p>
                    <a:p>
                      <a:pPr fontAlgn="base">
                        <a:buFont typeface="Arial" pitchFamily="34" charset="0"/>
                        <a:buChar char="•"/>
                      </a:pPr>
                      <a:r>
                        <a:rPr lang="en-US" sz="1400" b="0" i="0" kern="1200" dirty="0" smtClean="0">
                          <a:solidFill>
                            <a:schemeClr val="dk1"/>
                          </a:solidFill>
                          <a:latin typeface="+mn-lt"/>
                          <a:ea typeface="+mn-ea"/>
                          <a:cs typeface="+mn-cs"/>
                        </a:rPr>
                        <a:t>Using filters to block access to online content is inefficient, likely to be ineffective, and is prone to generate collateral damage affecting innocent Internet users.</a:t>
                      </a:r>
                    </a:p>
                    <a:p>
                      <a:pPr fontAlgn="base">
                        <a:buFont typeface="Arial" pitchFamily="34" charset="0"/>
                        <a:buChar char="•"/>
                      </a:pPr>
                      <a:r>
                        <a:rPr lang="en-US" sz="1400" b="0" i="0" kern="1200" dirty="0" smtClean="0">
                          <a:solidFill>
                            <a:schemeClr val="dk1"/>
                          </a:solidFill>
                          <a:latin typeface="+mn-lt"/>
                          <a:ea typeface="+mn-ea"/>
                          <a:cs typeface="+mn-cs"/>
                        </a:rPr>
                        <a:t> two main strategies to</a:t>
                      </a:r>
                      <a:r>
                        <a:rPr lang="en-US" sz="1400" b="0" i="0" kern="1200" baseline="0" dirty="0" smtClean="0">
                          <a:solidFill>
                            <a:schemeClr val="dk1"/>
                          </a:solidFill>
                          <a:latin typeface="+mn-lt"/>
                          <a:ea typeface="+mn-ea"/>
                          <a:cs typeface="+mn-cs"/>
                        </a:rPr>
                        <a:t> counteract the</a:t>
                      </a:r>
                      <a:r>
                        <a:rPr lang="en-US" sz="1400" b="0" i="0" kern="1200" dirty="0" smtClean="0">
                          <a:solidFill>
                            <a:schemeClr val="dk1"/>
                          </a:solidFill>
                          <a:latin typeface="+mn-lt"/>
                          <a:ea typeface="+mn-ea"/>
                          <a:cs typeface="+mn-cs"/>
                        </a:rPr>
                        <a:t> illegal content on the Internet:</a:t>
                      </a:r>
                    </a:p>
                    <a:p>
                      <a:pPr marL="228600" indent="-228600" fontAlgn="base">
                        <a:buFont typeface="+mj-lt"/>
                        <a:buAutoNum type="arabicPeriod"/>
                      </a:pPr>
                      <a:r>
                        <a:rPr lang="en-US" sz="1400" b="1" i="0" kern="1200" dirty="0" smtClean="0">
                          <a:solidFill>
                            <a:schemeClr val="dk1"/>
                          </a:solidFill>
                          <a:latin typeface="+mn-lt"/>
                          <a:ea typeface="+mn-ea"/>
                          <a:cs typeface="+mn-cs"/>
                        </a:rPr>
                        <a:t>Attack the issue at the source</a:t>
                      </a:r>
                    </a:p>
                    <a:p>
                      <a:pPr marL="228600" indent="-228600" fontAlgn="base">
                        <a:buFont typeface="+mj-lt"/>
                        <a:buAutoNum type="arabicPeriod"/>
                      </a:pPr>
                      <a:r>
                        <a:rPr lang="en-US" sz="1400" b="1" i="0" kern="1200" dirty="0" smtClean="0">
                          <a:solidFill>
                            <a:schemeClr val="dk1"/>
                          </a:solidFill>
                          <a:latin typeface="+mn-lt"/>
                          <a:ea typeface="+mn-ea"/>
                          <a:cs typeface="+mn-cs"/>
                        </a:rPr>
                        <a:t> Prioritize and use alternative approaches</a:t>
                      </a:r>
                      <a:endParaRPr lang="en-US" sz="1400" b="0" i="0" kern="1200" dirty="0" smtClean="0">
                        <a:solidFill>
                          <a:schemeClr val="dk1"/>
                        </a:solidFill>
                        <a:latin typeface="+mn-lt"/>
                        <a:ea typeface="+mn-ea"/>
                        <a:cs typeface="+mn-cs"/>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xmlns="" val="153914281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69CC90-3517-6543-AB8F-93FCA10D7CDE}"/>
              </a:ext>
            </a:extLst>
          </p:cNvPr>
          <p:cNvSpPr>
            <a:spLocks noGrp="1"/>
          </p:cNvSpPr>
          <p:nvPr>
            <p:ph type="title"/>
          </p:nvPr>
        </p:nvSpPr>
        <p:spPr>
          <a:xfrm>
            <a:off x="414670" y="0"/>
            <a:ext cx="8062580" cy="800100"/>
          </a:xfrm>
        </p:spPr>
        <p:txBody>
          <a:bodyPr/>
          <a:lstStyle/>
          <a:p>
            <a:r>
              <a:rPr lang="en-US" i="1" u="sng" dirty="0">
                <a:latin typeface="+mn-lt"/>
              </a:rPr>
              <a:t>Literature </a:t>
            </a:r>
            <a:r>
              <a:rPr lang="en-US" i="1" u="sng" dirty="0" smtClean="0">
                <a:latin typeface="+mn-lt"/>
              </a:rPr>
              <a:t>Review</a:t>
            </a:r>
            <a:endParaRPr lang="en-US" i="1" u="sng"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717399271"/>
              </p:ext>
            </p:extLst>
          </p:nvPr>
        </p:nvGraphicFramePr>
        <p:xfrm>
          <a:off x="0" y="765050"/>
          <a:ext cx="9144002" cy="5913120"/>
        </p:xfrm>
        <a:graphic>
          <a:graphicData uri="http://schemas.openxmlformats.org/drawingml/2006/table">
            <a:tbl>
              <a:tblPr firstRow="1" bandRow="1">
                <a:tableStyleId>{00A15C55-8517-42AA-B614-E9B94910E393}</a:tableStyleId>
              </a:tblPr>
              <a:tblGrid>
                <a:gridCol w="1847851">
                  <a:extLst>
                    <a:ext uri="{9D8B030D-6E8A-4147-A177-3AD203B41FA5}">
                      <a16:colId xmlns="" xmlns:a16="http://schemas.microsoft.com/office/drawing/2014/main" val="20000"/>
                    </a:ext>
                  </a:extLst>
                </a:gridCol>
                <a:gridCol w="1485900"/>
                <a:gridCol w="1343025">
                  <a:extLst>
                    <a:ext uri="{9D8B030D-6E8A-4147-A177-3AD203B41FA5}">
                      <a16:colId xmlns="" xmlns:a16="http://schemas.microsoft.com/office/drawing/2014/main" val="20001"/>
                    </a:ext>
                  </a:extLst>
                </a:gridCol>
                <a:gridCol w="4467226">
                  <a:extLst>
                    <a:ext uri="{9D8B030D-6E8A-4147-A177-3AD203B41FA5}">
                      <a16:colId xmlns="" xmlns:a16="http://schemas.microsoft.com/office/drawing/2014/main" val="20002"/>
                    </a:ext>
                  </a:extLst>
                </a:gridCol>
              </a:tblGrid>
              <a:tr h="473822">
                <a:tc>
                  <a:txBody>
                    <a:bodyPr/>
                    <a:lstStyle/>
                    <a:p>
                      <a:r>
                        <a:rPr lang="en-US" sz="1400" dirty="0" smtClean="0"/>
                        <a:t>Base</a:t>
                      </a:r>
                      <a:r>
                        <a:rPr lang="en-US" sz="1400" baseline="0" dirty="0" smtClean="0"/>
                        <a:t> Paper Name</a:t>
                      </a:r>
                      <a:endParaRPr lang="en-IN" sz="1400" dirty="0">
                        <a:solidFill>
                          <a:schemeClr val="tx1"/>
                        </a:solidFill>
                        <a:latin typeface="+mn-lt"/>
                      </a:endParaRPr>
                    </a:p>
                  </a:txBody>
                  <a:tcPr/>
                </a:tc>
                <a:tc>
                  <a:txBody>
                    <a:bodyPr/>
                    <a:lstStyle/>
                    <a:p>
                      <a:r>
                        <a:rPr lang="en-US" sz="1400" dirty="0" smtClean="0"/>
                        <a:t>Author name /</a:t>
                      </a:r>
                      <a:r>
                        <a:rPr lang="en-US" sz="1400" baseline="0" dirty="0" smtClean="0"/>
                        <a:t> Published by</a:t>
                      </a:r>
                      <a:endParaRPr lang="en-IN" sz="1400" dirty="0">
                        <a:solidFill>
                          <a:schemeClr val="tx1"/>
                        </a:solidFill>
                        <a:latin typeface="+mn-lt"/>
                      </a:endParaRPr>
                    </a:p>
                  </a:txBody>
                  <a:tcPr/>
                </a:tc>
                <a:tc>
                  <a:txBody>
                    <a:bodyPr/>
                    <a:lstStyle/>
                    <a:p>
                      <a:r>
                        <a:rPr lang="en-US" sz="1400" dirty="0" smtClean="0"/>
                        <a:t>Published</a:t>
                      </a:r>
                      <a:r>
                        <a:rPr lang="en-US" sz="1400" baseline="0" dirty="0" smtClean="0"/>
                        <a:t> year</a:t>
                      </a:r>
                      <a:endParaRPr lang="en-IN" sz="1400" dirty="0">
                        <a:solidFill>
                          <a:schemeClr val="tx1"/>
                        </a:solidFill>
                        <a:latin typeface="+mn-lt"/>
                      </a:endParaRPr>
                    </a:p>
                  </a:txBody>
                  <a:tcPr/>
                </a:tc>
                <a:tc>
                  <a:txBody>
                    <a:bodyPr/>
                    <a:lstStyle/>
                    <a:p>
                      <a:r>
                        <a:rPr lang="en-IN" sz="1400" dirty="0" smtClean="0">
                          <a:solidFill>
                            <a:schemeClr val="bg1"/>
                          </a:solidFill>
                          <a:latin typeface="+mn-lt"/>
                        </a:rPr>
                        <a:t>Abstract</a:t>
                      </a:r>
                      <a:endParaRPr lang="en-IN" sz="1400" dirty="0">
                        <a:solidFill>
                          <a:schemeClr val="bg1"/>
                        </a:solidFill>
                        <a:latin typeface="+mn-lt"/>
                      </a:endParaRPr>
                    </a:p>
                  </a:txBody>
                  <a:tcPr/>
                </a:tc>
                <a:extLst>
                  <a:ext uri="{0D108BD9-81ED-4DB2-BD59-A6C34878D82A}">
                    <a16:rowId xmlns="" xmlns:a16="http://schemas.microsoft.com/office/drawing/2014/main" val="10000"/>
                  </a:ext>
                </a:extLst>
              </a:tr>
              <a:tr h="4933328">
                <a:tc>
                  <a:txBody>
                    <a:bodyPr/>
                    <a:lstStyle/>
                    <a:p>
                      <a:r>
                        <a:rPr lang="en-IN" sz="1400" dirty="0" smtClean="0">
                          <a:solidFill>
                            <a:schemeClr val="tx1"/>
                          </a:solidFill>
                          <a:latin typeface="+mn-lt"/>
                        </a:rPr>
                        <a:t>The</a:t>
                      </a:r>
                      <a:r>
                        <a:rPr lang="en-IN" sz="1400" baseline="0" dirty="0" smtClean="0">
                          <a:solidFill>
                            <a:schemeClr val="tx1"/>
                          </a:solidFill>
                          <a:latin typeface="+mn-lt"/>
                        </a:rPr>
                        <a:t> Effectiveness of Internet Content Filters</a:t>
                      </a:r>
                      <a:endParaRPr lang="en-IN" sz="1400" dirty="0">
                        <a:solidFill>
                          <a:schemeClr val="tx1"/>
                        </a:solidFill>
                        <a:latin typeface="+mn-lt"/>
                      </a:endParaRPr>
                    </a:p>
                  </a:txBody>
                  <a:tcPr/>
                </a:tc>
                <a:tc>
                  <a:txBody>
                    <a:bodyPr/>
                    <a:lstStyle/>
                    <a:p>
                      <a:r>
                        <a:rPr lang="en-US" sz="1400" dirty="0" smtClean="0">
                          <a:solidFill>
                            <a:schemeClr val="tx1"/>
                          </a:solidFill>
                          <a:latin typeface="+mn-lt"/>
                        </a:rPr>
                        <a:t>Philip</a:t>
                      </a:r>
                      <a:r>
                        <a:rPr lang="en-US" sz="1400" baseline="0" dirty="0" smtClean="0">
                          <a:solidFill>
                            <a:schemeClr val="tx1"/>
                          </a:solidFill>
                          <a:latin typeface="+mn-lt"/>
                        </a:rPr>
                        <a:t> B Stark</a:t>
                      </a:r>
                      <a:endParaRPr lang="en-IN" sz="1400" dirty="0">
                        <a:solidFill>
                          <a:schemeClr val="tx1"/>
                        </a:solidFill>
                        <a:latin typeface="+mn-lt"/>
                      </a:endParaRPr>
                    </a:p>
                  </a:txBody>
                  <a:tcPr/>
                </a:tc>
                <a:tc>
                  <a:txBody>
                    <a:bodyPr/>
                    <a:lstStyle/>
                    <a:p>
                      <a:r>
                        <a:rPr lang="en-IN" sz="1400" dirty="0" smtClean="0">
                          <a:solidFill>
                            <a:schemeClr val="tx1"/>
                          </a:solidFill>
                          <a:latin typeface="+mn-lt"/>
                        </a:rPr>
                        <a:t>January</a:t>
                      </a:r>
                      <a:r>
                        <a:rPr lang="en-IN" sz="1400" baseline="0" dirty="0" smtClean="0">
                          <a:solidFill>
                            <a:schemeClr val="tx1"/>
                          </a:solidFill>
                          <a:latin typeface="+mn-lt"/>
                        </a:rPr>
                        <a:t> 2008</a:t>
                      </a:r>
                      <a:endParaRPr lang="en-IN" sz="1400" dirty="0">
                        <a:solidFill>
                          <a:schemeClr val="tx1"/>
                        </a:solidFill>
                        <a:latin typeface="+mn-lt"/>
                      </a:endParaRPr>
                    </a:p>
                  </a:txBody>
                  <a:tcPr/>
                </a:tc>
                <a:tc>
                  <a:txBody>
                    <a:bodyPr/>
                    <a:lstStyle/>
                    <a:p>
                      <a:pPr>
                        <a:buFont typeface="Arial" pitchFamily="34" charset="0"/>
                        <a:buChar char="•"/>
                      </a:pPr>
                      <a:r>
                        <a:rPr lang="en-US" sz="1200" b="0" i="0" kern="1200" dirty="0" smtClean="0">
                          <a:solidFill>
                            <a:schemeClr val="dk1"/>
                          </a:solidFill>
                          <a:latin typeface="+mn-lt"/>
                          <a:ea typeface="+mn-ea"/>
                          <a:cs typeface="+mn-cs"/>
                        </a:rPr>
                        <a:t>As part of its defense of the Child Online Protection Act, which seeks to prevent minors from viewing commercially published harmful-to-minors material on the World Wide Web, the U.S. Department of Justice commissioned a study of the prevalence of “unwanted" materials and the effectiveness of Internet content filters in blocking them. </a:t>
                      </a:r>
                    </a:p>
                    <a:p>
                      <a:pPr>
                        <a:buFont typeface="Arial" pitchFamily="34" charset="0"/>
                        <a:buChar char="•"/>
                      </a:pPr>
                      <a:r>
                        <a:rPr lang="en-US" sz="1200" b="0" i="0" kern="1200" dirty="0" smtClean="0">
                          <a:solidFill>
                            <a:schemeClr val="dk1"/>
                          </a:solidFill>
                          <a:latin typeface="+mn-lt"/>
                          <a:ea typeface="+mn-ea"/>
                          <a:cs typeface="+mn-cs"/>
                        </a:rPr>
                        <a:t>As of 2005–2006, about 1.1% of </a:t>
                      </a:r>
                      <a:r>
                        <a:rPr lang="en-US" sz="1200" b="0" i="0" kern="1200" dirty="0" err="1" smtClean="0">
                          <a:solidFill>
                            <a:schemeClr val="dk1"/>
                          </a:solidFill>
                          <a:latin typeface="+mn-lt"/>
                          <a:ea typeface="+mn-ea"/>
                          <a:cs typeface="+mn-cs"/>
                        </a:rPr>
                        <a:t>webpages</a:t>
                      </a:r>
                      <a:r>
                        <a:rPr lang="en-US" sz="1200" b="0" i="0" kern="1200" dirty="0" smtClean="0">
                          <a:solidFill>
                            <a:schemeClr val="dk1"/>
                          </a:solidFill>
                          <a:latin typeface="+mn-lt"/>
                          <a:ea typeface="+mn-ea"/>
                          <a:cs typeface="+mn-cs"/>
                        </a:rPr>
                        <a:t> indexed by Google and MSN were unwanted—hundreds of millions of pages</a:t>
                      </a:r>
                      <a:r>
                        <a:rPr lang="en-US" sz="1200" b="0" i="0" kern="1200" baseline="0" dirty="0" smtClean="0">
                          <a:solidFill>
                            <a:schemeClr val="dk1"/>
                          </a:solidFill>
                          <a:latin typeface="+mn-lt"/>
                          <a:ea typeface="+mn-ea"/>
                          <a:cs typeface="+mn-cs"/>
                        </a:rPr>
                        <a:t> and a</a:t>
                      </a:r>
                      <a:r>
                        <a:rPr lang="en-US" sz="1200" b="0" i="0" kern="1200" dirty="0" smtClean="0">
                          <a:solidFill>
                            <a:schemeClr val="dk1"/>
                          </a:solidFill>
                          <a:latin typeface="+mn-lt"/>
                          <a:ea typeface="+mn-ea"/>
                          <a:cs typeface="+mn-cs"/>
                        </a:rPr>
                        <a:t>bout 6% of a set of 1.3 billion searches executed on AOL, MSN and Yahoo! in summer 2005 retrieved at least one unwanted webpage among the first ten results, and about 1.7% of those results are unwanted </a:t>
                      </a:r>
                      <a:r>
                        <a:rPr lang="en-US" sz="1200" b="0" i="0" kern="1200" dirty="0" err="1" smtClean="0">
                          <a:solidFill>
                            <a:schemeClr val="dk1"/>
                          </a:solidFill>
                          <a:latin typeface="+mn-lt"/>
                          <a:ea typeface="+mn-ea"/>
                          <a:cs typeface="+mn-cs"/>
                        </a:rPr>
                        <a:t>webpages</a:t>
                      </a:r>
                      <a:r>
                        <a:rPr lang="en-US" sz="1200" b="0" i="0" kern="1200" dirty="0" smtClean="0">
                          <a:solidFill>
                            <a:schemeClr val="dk1"/>
                          </a:solidFill>
                          <a:latin typeface="+mn-lt"/>
                          <a:ea typeface="+mn-ea"/>
                          <a:cs typeface="+mn-cs"/>
                        </a:rPr>
                        <a:t>. </a:t>
                      </a:r>
                    </a:p>
                    <a:p>
                      <a:pPr>
                        <a:buFont typeface="Arial" pitchFamily="34" charset="0"/>
                        <a:buChar char="•"/>
                      </a:pPr>
                      <a:r>
                        <a:rPr lang="en-US" sz="1200" b="0" i="0" kern="1200" dirty="0" smtClean="0">
                          <a:solidFill>
                            <a:schemeClr val="dk1"/>
                          </a:solidFill>
                          <a:latin typeface="+mn-lt"/>
                          <a:ea typeface="+mn-ea"/>
                          <a:cs typeface="+mn-cs"/>
                        </a:rPr>
                        <a:t>These estimates are based on both simple random samples of </a:t>
                      </a:r>
                      <a:r>
                        <a:rPr lang="en-US" sz="1200" b="0" i="0" kern="1200" dirty="0" err="1" smtClean="0">
                          <a:solidFill>
                            <a:schemeClr val="dk1"/>
                          </a:solidFill>
                          <a:latin typeface="+mn-lt"/>
                          <a:ea typeface="+mn-ea"/>
                          <a:cs typeface="+mn-cs"/>
                        </a:rPr>
                        <a:t>webpages</a:t>
                      </a:r>
                      <a:r>
                        <a:rPr lang="en-US" sz="1200" b="0" i="0" kern="1200" dirty="0" smtClean="0">
                          <a:solidFill>
                            <a:schemeClr val="dk1"/>
                          </a:solidFill>
                          <a:latin typeface="+mn-lt"/>
                          <a:ea typeface="+mn-ea"/>
                          <a:cs typeface="+mn-cs"/>
                        </a:rPr>
                        <a:t> indexed by search engines and on a stratified random sample of searches.</a:t>
                      </a:r>
                    </a:p>
                    <a:p>
                      <a:pPr>
                        <a:buFont typeface="Arial" pitchFamily="34" charset="0"/>
                        <a:buChar char="•"/>
                      </a:pPr>
                      <a:r>
                        <a:rPr lang="en-US" sz="1200" b="0" i="0" kern="1200" dirty="0" err="1" smtClean="0">
                          <a:solidFill>
                            <a:schemeClr val="dk1"/>
                          </a:solidFill>
                          <a:latin typeface="+mn-lt"/>
                          <a:ea typeface="+mn-ea"/>
                          <a:cs typeface="+mn-cs"/>
                        </a:rPr>
                        <a:t>Webpages</a:t>
                      </a:r>
                      <a:r>
                        <a:rPr lang="en-US" sz="1200" b="0" i="0" kern="1200" dirty="0" smtClean="0">
                          <a:solidFill>
                            <a:schemeClr val="dk1"/>
                          </a:solidFill>
                          <a:latin typeface="+mn-lt"/>
                          <a:ea typeface="+mn-ea"/>
                          <a:cs typeface="+mn-cs"/>
                        </a:rPr>
                        <a:t> intended with</a:t>
                      </a:r>
                      <a:r>
                        <a:rPr lang="en-US" sz="1200" b="0" i="0" kern="1200" baseline="0" dirty="0" smtClean="0">
                          <a:solidFill>
                            <a:schemeClr val="dk1"/>
                          </a:solidFill>
                          <a:latin typeface="+mn-lt"/>
                          <a:ea typeface="+mn-ea"/>
                          <a:cs typeface="+mn-cs"/>
                        </a:rPr>
                        <a:t> unwanted content</a:t>
                      </a:r>
                      <a:r>
                        <a:rPr lang="en-US" sz="1200" b="0" i="0" kern="1200" dirty="0" smtClean="0">
                          <a:solidFill>
                            <a:schemeClr val="dk1"/>
                          </a:solidFill>
                          <a:latin typeface="+mn-lt"/>
                          <a:ea typeface="+mn-ea"/>
                          <a:cs typeface="+mn-cs"/>
                        </a:rPr>
                        <a:t> were used to test a variety of Internet content filters for </a:t>
                      </a:r>
                      <a:r>
                        <a:rPr lang="en-US" sz="1200" b="0" i="0" kern="1200" dirty="0" err="1" smtClean="0">
                          <a:solidFill>
                            <a:schemeClr val="dk1"/>
                          </a:solidFill>
                          <a:latin typeface="+mn-lt"/>
                          <a:ea typeface="+mn-ea"/>
                          <a:cs typeface="+mn-cs"/>
                        </a:rPr>
                        <a:t>underblocking</a:t>
                      </a:r>
                      <a:r>
                        <a:rPr lang="en-US" sz="1200" b="0" i="0" kern="1200" dirty="0" smtClean="0">
                          <a:solidFill>
                            <a:schemeClr val="dk1"/>
                          </a:solidFill>
                          <a:latin typeface="+mn-lt"/>
                          <a:ea typeface="+mn-ea"/>
                          <a:cs typeface="+mn-cs"/>
                        </a:rPr>
                        <a:t>—failing to block </a:t>
                      </a:r>
                      <a:r>
                        <a:rPr lang="en-US" sz="1200" b="0" i="0" kern="1200" dirty="0" err="1" smtClean="0">
                          <a:solidFill>
                            <a:schemeClr val="dk1"/>
                          </a:solidFill>
                          <a:latin typeface="+mn-lt"/>
                          <a:ea typeface="+mn-ea"/>
                          <a:cs typeface="+mn-cs"/>
                        </a:rPr>
                        <a:t>webpages</a:t>
                      </a:r>
                      <a:r>
                        <a:rPr lang="en-US" sz="1200" b="0" i="0" kern="1200" dirty="0" smtClean="0">
                          <a:solidFill>
                            <a:schemeClr val="dk1"/>
                          </a:solidFill>
                          <a:latin typeface="+mn-lt"/>
                          <a:ea typeface="+mn-ea"/>
                          <a:cs typeface="+mn-cs"/>
                        </a:rPr>
                        <a:t> that they are intended to block. </a:t>
                      </a:r>
                    </a:p>
                    <a:p>
                      <a:pPr>
                        <a:buFont typeface="Arial" pitchFamily="34" charset="0"/>
                        <a:buChar char="•"/>
                      </a:pPr>
                      <a:r>
                        <a:rPr lang="en-US" sz="1200" b="0" i="0" kern="1200" dirty="0" smtClean="0">
                          <a:solidFill>
                            <a:schemeClr val="dk1"/>
                          </a:solidFill>
                          <a:latin typeface="+mn-lt"/>
                          <a:ea typeface="+mn-ea"/>
                          <a:cs typeface="+mn-cs"/>
                        </a:rPr>
                        <a:t>A random sample of "clean" </a:t>
                      </a:r>
                      <a:r>
                        <a:rPr lang="en-US" sz="1200" b="0" i="0" kern="1200" dirty="0" err="1" smtClean="0">
                          <a:solidFill>
                            <a:schemeClr val="dk1"/>
                          </a:solidFill>
                          <a:latin typeface="+mn-lt"/>
                          <a:ea typeface="+mn-ea"/>
                          <a:cs typeface="+mn-cs"/>
                        </a:rPr>
                        <a:t>webpages</a:t>
                      </a:r>
                      <a:r>
                        <a:rPr lang="en-US" sz="1200" b="0" i="0" kern="1200" dirty="0" smtClean="0">
                          <a:solidFill>
                            <a:schemeClr val="dk1"/>
                          </a:solidFill>
                          <a:latin typeface="+mn-lt"/>
                          <a:ea typeface="+mn-ea"/>
                          <a:cs typeface="+mn-cs"/>
                        </a:rPr>
                        <a:t> with no unwanted content or reference to unwanted</a:t>
                      </a:r>
                      <a:r>
                        <a:rPr lang="en-US" sz="1200" b="0" i="0" kern="1200" baseline="0" dirty="0" smtClean="0">
                          <a:solidFill>
                            <a:schemeClr val="dk1"/>
                          </a:solidFill>
                          <a:latin typeface="+mn-lt"/>
                          <a:ea typeface="+mn-ea"/>
                          <a:cs typeface="+mn-cs"/>
                        </a:rPr>
                        <a:t> content</a:t>
                      </a:r>
                      <a:r>
                        <a:rPr lang="en-US" sz="1200" b="0" i="0" kern="1200" dirty="0" smtClean="0">
                          <a:solidFill>
                            <a:schemeClr val="dk1"/>
                          </a:solidFill>
                          <a:latin typeface="+mn-lt"/>
                          <a:ea typeface="+mn-ea"/>
                          <a:cs typeface="+mn-cs"/>
                        </a:rPr>
                        <a:t> was used to test the filters for </a:t>
                      </a:r>
                      <a:r>
                        <a:rPr lang="en-US" sz="1200" b="0" i="0" kern="1200" dirty="0" err="1" smtClean="0">
                          <a:solidFill>
                            <a:schemeClr val="dk1"/>
                          </a:solidFill>
                          <a:latin typeface="+mn-lt"/>
                          <a:ea typeface="+mn-ea"/>
                          <a:cs typeface="+mn-cs"/>
                        </a:rPr>
                        <a:t>overblocking</a:t>
                      </a:r>
                      <a:r>
                        <a:rPr lang="en-US" sz="1200" b="0" i="0" kern="1200" dirty="0" smtClean="0">
                          <a:solidFill>
                            <a:schemeClr val="dk1"/>
                          </a:solidFill>
                          <a:latin typeface="+mn-lt"/>
                          <a:ea typeface="+mn-ea"/>
                          <a:cs typeface="+mn-cs"/>
                        </a:rPr>
                        <a:t>—blocking </a:t>
                      </a:r>
                      <a:r>
                        <a:rPr lang="en-US" sz="1200" b="0" i="0" kern="1200" dirty="0" err="1" smtClean="0">
                          <a:solidFill>
                            <a:schemeClr val="dk1"/>
                          </a:solidFill>
                          <a:latin typeface="+mn-lt"/>
                          <a:ea typeface="+mn-ea"/>
                          <a:cs typeface="+mn-cs"/>
                        </a:rPr>
                        <a:t>webpages</a:t>
                      </a:r>
                      <a:r>
                        <a:rPr lang="en-US" sz="1200" b="0" i="0" kern="1200" dirty="0" smtClean="0">
                          <a:solidFill>
                            <a:schemeClr val="dk1"/>
                          </a:solidFill>
                          <a:latin typeface="+mn-lt"/>
                          <a:ea typeface="+mn-ea"/>
                          <a:cs typeface="+mn-cs"/>
                        </a:rPr>
                        <a:t> they are not intended to block.</a:t>
                      </a:r>
                    </a:p>
                    <a:p>
                      <a:pPr>
                        <a:buFont typeface="Arial" pitchFamily="34" charset="0"/>
                        <a:buChar char="•"/>
                      </a:pPr>
                      <a:r>
                        <a:rPr lang="en-US" sz="1200" b="0" i="0" kern="1200" dirty="0" smtClean="0">
                          <a:solidFill>
                            <a:schemeClr val="dk1"/>
                          </a:solidFill>
                          <a:latin typeface="+mn-lt"/>
                          <a:ea typeface="+mn-ea"/>
                          <a:cs typeface="+mn-cs"/>
                        </a:rPr>
                        <a:t> </a:t>
                      </a:r>
                      <a:r>
                        <a:rPr lang="en-US" sz="1200" b="0" i="0" kern="1200" dirty="0" err="1" smtClean="0">
                          <a:solidFill>
                            <a:schemeClr val="dk1"/>
                          </a:solidFill>
                          <a:latin typeface="+mn-lt"/>
                          <a:ea typeface="+mn-ea"/>
                          <a:cs typeface="+mn-cs"/>
                        </a:rPr>
                        <a:t>Webpages</a:t>
                      </a:r>
                      <a:r>
                        <a:rPr lang="en-US" sz="1200" b="0" i="0" kern="1200" dirty="0" smtClean="0">
                          <a:solidFill>
                            <a:schemeClr val="dk1"/>
                          </a:solidFill>
                          <a:latin typeface="+mn-lt"/>
                          <a:ea typeface="+mn-ea"/>
                          <a:cs typeface="+mn-cs"/>
                        </a:rPr>
                        <a:t> retrieved by the most popular searches according to </a:t>
                      </a:r>
                      <a:r>
                        <a:rPr lang="en-US" sz="1200" b="0" i="0" kern="1200" dirty="0" err="1" smtClean="0">
                          <a:solidFill>
                            <a:schemeClr val="dk1"/>
                          </a:solidFill>
                          <a:latin typeface="+mn-lt"/>
                          <a:ea typeface="+mn-ea"/>
                          <a:cs typeface="+mn-cs"/>
                        </a:rPr>
                        <a:t>Wordtracker</a:t>
                      </a:r>
                      <a:r>
                        <a:rPr lang="en-US" sz="1200" b="0" i="0" kern="1200" dirty="0" smtClean="0">
                          <a:solidFill>
                            <a:schemeClr val="dk1"/>
                          </a:solidFill>
                          <a:latin typeface="+mn-lt"/>
                          <a:ea typeface="+mn-ea"/>
                          <a:cs typeface="+mn-cs"/>
                        </a:rPr>
                        <a:t> were also categorized and used to test filters. </a:t>
                      </a:r>
                    </a:p>
                    <a:p>
                      <a:pPr>
                        <a:buFont typeface="Arial" pitchFamily="34" charset="0"/>
                        <a:buChar char="•"/>
                      </a:pPr>
                      <a:r>
                        <a:rPr lang="en-US" sz="1200" b="0" i="0" kern="1200" dirty="0" smtClean="0">
                          <a:solidFill>
                            <a:schemeClr val="dk1"/>
                          </a:solidFill>
                          <a:latin typeface="+mn-lt"/>
                          <a:ea typeface="+mn-ea"/>
                          <a:cs typeface="+mn-cs"/>
                        </a:rPr>
                        <a:t>Generally, filters with lower rates of </a:t>
                      </a:r>
                      <a:r>
                        <a:rPr lang="en-US" sz="1200" b="0" i="0" kern="1200" dirty="0" err="1" smtClean="0">
                          <a:solidFill>
                            <a:schemeClr val="dk1"/>
                          </a:solidFill>
                          <a:latin typeface="+mn-lt"/>
                          <a:ea typeface="+mn-ea"/>
                          <a:cs typeface="+mn-cs"/>
                        </a:rPr>
                        <a:t>underblocking</a:t>
                      </a:r>
                      <a:r>
                        <a:rPr lang="en-US" sz="1200" b="0" i="0" kern="1200" dirty="0" smtClean="0">
                          <a:solidFill>
                            <a:schemeClr val="dk1"/>
                          </a:solidFill>
                          <a:latin typeface="+mn-lt"/>
                          <a:ea typeface="+mn-ea"/>
                          <a:cs typeface="+mn-cs"/>
                        </a:rPr>
                        <a:t> had higher rates of </a:t>
                      </a:r>
                      <a:r>
                        <a:rPr lang="en-US" sz="1200" b="0" i="0" kern="1200" dirty="0" err="1" smtClean="0">
                          <a:solidFill>
                            <a:schemeClr val="dk1"/>
                          </a:solidFill>
                          <a:latin typeface="+mn-lt"/>
                          <a:ea typeface="+mn-ea"/>
                          <a:cs typeface="+mn-cs"/>
                        </a:rPr>
                        <a:t>overblocking</a:t>
                      </a:r>
                      <a:r>
                        <a:rPr lang="en-US" sz="1200" b="0" i="0" kern="1200" dirty="0" smtClean="0">
                          <a:solidFill>
                            <a:schemeClr val="dk1"/>
                          </a:solidFill>
                          <a:latin typeface="+mn-lt"/>
                          <a:ea typeface="+mn-ea"/>
                          <a:cs typeface="+mn-cs"/>
                        </a:rPr>
                        <a:t>. </a:t>
                      </a:r>
                    </a:p>
                    <a:p>
                      <a:pPr>
                        <a:buFont typeface="Arial" pitchFamily="34" charset="0"/>
                        <a:buChar char="•"/>
                      </a:pPr>
                      <a:r>
                        <a:rPr lang="en-US" sz="1200" b="0" i="0" kern="1200" dirty="0" smtClean="0">
                          <a:solidFill>
                            <a:schemeClr val="dk1"/>
                          </a:solidFill>
                          <a:latin typeface="+mn-lt"/>
                          <a:ea typeface="+mn-ea"/>
                          <a:cs typeface="+mn-cs"/>
                        </a:rPr>
                        <a:t>If the filter most effective at blocking adult materials were applied to search indexes, typical query results, or the results of popular queries, the number of clean pages blocked in error would exceed the number of adult pages blocked correctly.</a:t>
                      </a: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xmlns="" val="1539142818"/>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651</TotalTime>
  <Words>2414</Words>
  <Application>Microsoft Office PowerPoint</Application>
  <PresentationFormat>On-screen Show (4:3)</PresentationFormat>
  <Paragraphs>220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Website Blocker and Unblocker</vt:lpstr>
      <vt:lpstr>Abstract</vt:lpstr>
      <vt:lpstr>Introduction </vt:lpstr>
      <vt:lpstr>Existing System</vt:lpstr>
      <vt:lpstr>Disadvantages</vt:lpstr>
      <vt:lpstr>Proposed System</vt:lpstr>
      <vt:lpstr>Advantages</vt:lpstr>
      <vt:lpstr>Literature Review</vt:lpstr>
      <vt:lpstr>Literature Review</vt:lpstr>
      <vt:lpstr>Literature Review</vt:lpstr>
      <vt:lpstr>Literature Review</vt:lpstr>
      <vt:lpstr>Literature Review</vt:lpstr>
      <vt:lpstr>Modules</vt:lpstr>
      <vt:lpstr>Modules</vt:lpstr>
      <vt:lpstr>Modules</vt:lpstr>
      <vt:lpstr>Modules</vt:lpstr>
      <vt:lpstr>Modules</vt:lpstr>
      <vt:lpstr>Modules</vt:lpstr>
      <vt:lpstr>Algorithm (URL Based Blocking)</vt:lpstr>
      <vt:lpstr>Architecture Diagram of Project</vt:lpstr>
      <vt:lpstr>Methodology</vt:lpstr>
      <vt:lpstr>Result for Blocker</vt:lpstr>
      <vt:lpstr>Result for Blocker</vt:lpstr>
      <vt:lpstr>Result for Blocker</vt:lpstr>
      <vt:lpstr>Result for Blocker</vt:lpstr>
      <vt:lpstr>Result for Blocker</vt:lpstr>
      <vt:lpstr>Result for Unblocker</vt:lpstr>
      <vt:lpstr>Result for Unblocker</vt:lpstr>
      <vt:lpstr>Result for Unblocker</vt:lpstr>
      <vt:lpstr>Result for Unblocker</vt:lpstr>
      <vt:lpstr>Result for Unblocker</vt:lpstr>
      <vt:lpstr>Conclusion</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JUSTUS</cp:lastModifiedBy>
  <cp:revision>147</cp:revision>
  <dcterms:created xsi:type="dcterms:W3CDTF">2014-09-16T21:33:25Z</dcterms:created>
  <dcterms:modified xsi:type="dcterms:W3CDTF">2022-06-17T04:26:28Z</dcterms:modified>
</cp:coreProperties>
</file>