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Ubuntu Light"/>
      <p:regular r:id="rId33"/>
      <p:bold r:id="rId34"/>
      <p:italic r:id="rId35"/>
      <p:boldItalic r:id="rId36"/>
    </p:embeddedFont>
    <p:embeddedFont>
      <p:font typeface="Roboto"/>
      <p:regular r:id="rId37"/>
      <p:bold r:id="rId38"/>
      <p:italic r:id="rId39"/>
      <p:boldItalic r:id="rId40"/>
    </p:embeddedFont>
    <p:embeddedFont>
      <p:font typeface="Fira Sans"/>
      <p:regular r:id="rId41"/>
      <p:bold r:id="rId42"/>
      <p:italic r:id="rId43"/>
      <p:boldItalic r:id="rId44"/>
    </p:embeddedFont>
    <p:embeddedFont>
      <p:font typeface="Fira Sans Light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9" roundtripDataSignature="AMtx7miWk8M1S10Kx34ShgVTEbUn46SE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72ECCA2-887D-4D41-8B4E-3B773FB1ED9C}">
  <a:tblStyle styleId="{972ECCA2-887D-4D41-8B4E-3B773FB1ED9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1E8"/>
          </a:solidFill>
        </a:fill>
      </a:tcStyle>
    </a:wholeTbl>
    <a:band1H>
      <a:tcTxStyle b="off" i="off"/>
      <a:tcStyle>
        <a:fill>
          <a:solidFill>
            <a:srgbClr val="FFE2CD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FE2CD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42" Type="http://schemas.openxmlformats.org/officeDocument/2006/relationships/font" Target="fonts/FiraSans-bold.fntdata"/><Relationship Id="rId41" Type="http://schemas.openxmlformats.org/officeDocument/2006/relationships/font" Target="fonts/FiraSans-regular.fntdata"/><Relationship Id="rId44" Type="http://schemas.openxmlformats.org/officeDocument/2006/relationships/font" Target="fonts/FiraSans-boldItalic.fntdata"/><Relationship Id="rId43" Type="http://schemas.openxmlformats.org/officeDocument/2006/relationships/font" Target="fonts/FiraSans-italic.fntdata"/><Relationship Id="rId46" Type="http://schemas.openxmlformats.org/officeDocument/2006/relationships/font" Target="fonts/FiraSansLight-bold.fntdata"/><Relationship Id="rId45" Type="http://schemas.openxmlformats.org/officeDocument/2006/relationships/font" Target="fonts/FiraSans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FiraSansLight-boldItalic.fntdata"/><Relationship Id="rId47" Type="http://schemas.openxmlformats.org/officeDocument/2006/relationships/font" Target="fonts/FiraSansLight-italic.fntdata"/><Relationship Id="rId4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font" Target="fonts/UbuntuLight-regular.fntdata"/><Relationship Id="rId32" Type="http://schemas.openxmlformats.org/officeDocument/2006/relationships/slide" Target="slides/slide26.xml"/><Relationship Id="rId35" Type="http://schemas.openxmlformats.org/officeDocument/2006/relationships/font" Target="fonts/UbuntuLight-italic.fntdata"/><Relationship Id="rId34" Type="http://schemas.openxmlformats.org/officeDocument/2006/relationships/font" Target="fonts/UbuntuLight-bold.fntdata"/><Relationship Id="rId37" Type="http://schemas.openxmlformats.org/officeDocument/2006/relationships/font" Target="fonts/Roboto-regular.fntdata"/><Relationship Id="rId36" Type="http://schemas.openxmlformats.org/officeDocument/2006/relationships/font" Target="fonts/UbuntuLight-boldItalic.fntdata"/><Relationship Id="rId39" Type="http://schemas.openxmlformats.org/officeDocument/2006/relationships/font" Target="fonts/Roboto-italic.fntdata"/><Relationship Id="rId38" Type="http://schemas.openxmlformats.org/officeDocument/2006/relationships/font" Target="fonts/Roboto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3e145f62e_7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83e145f62e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4ca6c0603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g74ca6c0603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4ca6c0603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g74ca6c0603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/>
        </p:nvSpPr>
        <p:spPr>
          <a:xfrm>
            <a:off x="428850" y="4801225"/>
            <a:ext cx="1375200" cy="1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950" y="877325"/>
            <a:ext cx="3836101" cy="8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7"/>
          <p:cNvPicPr preferRelativeResize="0"/>
          <p:nvPr/>
        </p:nvPicPr>
        <p:blipFill rotWithShape="1">
          <a:blip r:embed="rId4">
            <a:alphaModFix amt="5000"/>
          </a:blip>
          <a:srcRect b="0" l="0" r="0" t="0"/>
          <a:stretch/>
        </p:blipFill>
        <p:spPr>
          <a:xfrm>
            <a:off x="4425226" y="491400"/>
            <a:ext cx="4154300" cy="400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8"/>
          <p:cNvPicPr preferRelativeResize="0"/>
          <p:nvPr/>
        </p:nvPicPr>
        <p:blipFill rotWithShape="1">
          <a:blip r:embed="rId2">
            <a:alphaModFix/>
          </a:blip>
          <a:srcRect b="84299" l="1303" r="695" t="0"/>
          <a:stretch/>
        </p:blipFill>
        <p:spPr>
          <a:xfrm>
            <a:off x="-19725" y="-34500"/>
            <a:ext cx="9168648" cy="83167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8"/>
          <p:cNvSpPr txBox="1"/>
          <p:nvPr>
            <p:ph type="title"/>
          </p:nvPr>
        </p:nvSpPr>
        <p:spPr>
          <a:xfrm>
            <a:off x="272250" y="-48618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800"/>
              <a:buNone/>
              <a:defRPr sz="1800">
                <a:solidFill>
                  <a:srgbClr val="F9F9F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28"/>
          <p:cNvSpPr txBox="1"/>
          <p:nvPr>
            <p:ph idx="1" type="body"/>
          </p:nvPr>
        </p:nvSpPr>
        <p:spPr>
          <a:xfrm>
            <a:off x="356050" y="1123250"/>
            <a:ext cx="8520600" cy="3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28"/>
          <p:cNvSpPr/>
          <p:nvPr/>
        </p:nvSpPr>
        <p:spPr>
          <a:xfrm>
            <a:off x="-19725" y="797175"/>
            <a:ext cx="9168600" cy="29400"/>
          </a:xfrm>
          <a:prstGeom prst="rect">
            <a:avLst/>
          </a:prstGeom>
          <a:solidFill>
            <a:srgbClr val="3AB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28"/>
          <p:cNvCxnSpPr/>
          <p:nvPr/>
        </p:nvCxnSpPr>
        <p:spPr>
          <a:xfrm>
            <a:off x="395500" y="554550"/>
            <a:ext cx="1704300" cy="0"/>
          </a:xfrm>
          <a:prstGeom prst="straightConnector1">
            <a:avLst/>
          </a:prstGeom>
          <a:noFill/>
          <a:ln cap="flat" cmpd="sng" w="9525">
            <a:solidFill>
              <a:srgbClr val="4FC7E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28"/>
          <p:cNvSpPr txBox="1"/>
          <p:nvPr/>
        </p:nvSpPr>
        <p:spPr>
          <a:xfrm>
            <a:off x="428850" y="4801225"/>
            <a:ext cx="1375200" cy="1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7271" y="4771177"/>
            <a:ext cx="200376" cy="193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9"/>
          <p:cNvPicPr preferRelativeResize="0"/>
          <p:nvPr/>
        </p:nvPicPr>
        <p:blipFill rotWithShape="1">
          <a:blip r:embed="rId2">
            <a:alphaModFix/>
          </a:blip>
          <a:srcRect b="75526" l="1303" r="695" t="0"/>
          <a:stretch/>
        </p:blipFill>
        <p:spPr>
          <a:xfrm>
            <a:off x="-19721" y="-34500"/>
            <a:ext cx="9168648" cy="129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9"/>
          <p:cNvSpPr txBox="1"/>
          <p:nvPr>
            <p:ph type="title"/>
          </p:nvPr>
        </p:nvSpPr>
        <p:spPr>
          <a:xfrm>
            <a:off x="272250" y="32736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2400"/>
              <a:buNone/>
              <a:defRPr sz="2400">
                <a:solidFill>
                  <a:srgbClr val="F9F9F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" type="body"/>
          </p:nvPr>
        </p:nvSpPr>
        <p:spPr>
          <a:xfrm>
            <a:off x="356050" y="1449250"/>
            <a:ext cx="8520600" cy="3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29"/>
          <p:cNvSpPr/>
          <p:nvPr/>
        </p:nvSpPr>
        <p:spPr>
          <a:xfrm>
            <a:off x="-19725" y="1261925"/>
            <a:ext cx="9168600" cy="29400"/>
          </a:xfrm>
          <a:prstGeom prst="rect">
            <a:avLst/>
          </a:prstGeom>
          <a:solidFill>
            <a:srgbClr val="3AB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29"/>
          <p:cNvCxnSpPr/>
          <p:nvPr/>
        </p:nvCxnSpPr>
        <p:spPr>
          <a:xfrm>
            <a:off x="395500" y="853645"/>
            <a:ext cx="1704300" cy="0"/>
          </a:xfrm>
          <a:prstGeom prst="straightConnector1">
            <a:avLst/>
          </a:prstGeom>
          <a:noFill/>
          <a:ln cap="flat" cmpd="sng" w="9525">
            <a:solidFill>
              <a:srgbClr val="4FC7E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29"/>
          <p:cNvSpPr txBox="1"/>
          <p:nvPr/>
        </p:nvSpPr>
        <p:spPr>
          <a:xfrm>
            <a:off x="428850" y="4801225"/>
            <a:ext cx="1375200" cy="1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7271" y="4771177"/>
            <a:ext cx="200376" cy="193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/>
          <p:nvPr>
            <p:ph type="title"/>
          </p:nvPr>
        </p:nvSpPr>
        <p:spPr>
          <a:xfrm>
            <a:off x="828138" y="956375"/>
            <a:ext cx="74742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30"/>
          <p:cNvSpPr txBox="1"/>
          <p:nvPr>
            <p:ph idx="2" type="title"/>
          </p:nvPr>
        </p:nvSpPr>
        <p:spPr>
          <a:xfrm>
            <a:off x="841671" y="1551200"/>
            <a:ext cx="74742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 Light"/>
              <a:buNone/>
              <a:defRPr sz="14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 Light"/>
              <a:buNone/>
              <a:defRPr sz="1200"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 Light"/>
              <a:buNone/>
              <a:defRPr sz="1200"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 Light"/>
              <a:buNone/>
              <a:defRPr sz="1200"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 Light"/>
              <a:buNone/>
              <a:defRPr sz="1200"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 Light"/>
              <a:buNone/>
              <a:defRPr sz="1200"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 Light"/>
              <a:buNone/>
              <a:defRPr sz="1200"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 Light"/>
              <a:buNone/>
              <a:defRPr sz="1200"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 Light"/>
              <a:buNone/>
              <a:defRPr sz="1200"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/>
        </p:txBody>
      </p:sp>
      <p:cxnSp>
        <p:nvCxnSpPr>
          <p:cNvPr id="32" name="Google Shape;32;p30"/>
          <p:cNvCxnSpPr/>
          <p:nvPr/>
        </p:nvCxnSpPr>
        <p:spPr>
          <a:xfrm>
            <a:off x="953334" y="1506887"/>
            <a:ext cx="2138100" cy="0"/>
          </a:xfrm>
          <a:prstGeom prst="straightConnector1">
            <a:avLst/>
          </a:prstGeom>
          <a:noFill/>
          <a:ln cap="flat" cmpd="sng" w="9525">
            <a:solidFill>
              <a:srgbClr val="4FC7E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30"/>
          <p:cNvSpPr txBox="1"/>
          <p:nvPr/>
        </p:nvSpPr>
        <p:spPr>
          <a:xfrm>
            <a:off x="428850" y="4801225"/>
            <a:ext cx="1375200" cy="1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7286" y="4771188"/>
            <a:ext cx="200376" cy="193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0"/>
          <p:cNvPicPr preferRelativeResize="0"/>
          <p:nvPr/>
        </p:nvPicPr>
        <p:blipFill rotWithShape="1">
          <a:blip r:embed="rId3">
            <a:alphaModFix amt="5000"/>
          </a:blip>
          <a:srcRect b="0" l="0" r="0" t="0"/>
          <a:stretch/>
        </p:blipFill>
        <p:spPr>
          <a:xfrm>
            <a:off x="4425226" y="491400"/>
            <a:ext cx="4154300" cy="400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47271" y="4771177"/>
            <a:ext cx="200376" cy="193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 Light"/>
              <a:buNone/>
              <a:defRPr b="0" i="0" sz="280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Char char="●"/>
              <a:defRPr b="0" i="0" sz="1800" u="none" cap="none" strike="noStrik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b="0" i="0" sz="1400" u="none" cap="none" strike="noStrik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 b="0" i="0" sz="1400" u="none" cap="none" strike="noStrik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 b="0" i="0" sz="1400" u="none" cap="none" strike="noStrik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b="0" i="0" sz="1400" u="none" cap="none" strike="noStrik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 b="0" i="0" sz="1400" u="none" cap="none" strike="noStrik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 b="0" i="0" sz="1400" u="none" cap="none" strike="noStrik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b="0" i="0" sz="1400" u="none" cap="none" strike="noStrik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"/>
              <a:buChar char="■"/>
              <a:defRPr b="0" i="0" sz="1400" u="none" cap="none" strike="noStrik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23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mailto:Jo.Sowden@modusbox.com" TargetMode="External"/><Relationship Id="rId4" Type="http://schemas.openxmlformats.org/officeDocument/2006/relationships/hyperlink" Target="mailto:Rob.Reeve@modusbox.com" TargetMode="External"/><Relationship Id="rId5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3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"/>
          <p:cNvSpPr/>
          <p:nvPr/>
        </p:nvSpPr>
        <p:spPr>
          <a:xfrm>
            <a:off x="1818526" y="1924702"/>
            <a:ext cx="578435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Update on  Forex  for Mojaloop and problems we encountered</a:t>
            </a:r>
            <a:endParaRPr b="0" i="0" sz="2400" u="none" cap="none" strike="noStrike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1818526" y="3257102"/>
            <a:ext cx="34884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Jo Sowden &amp; Rob Reeve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/>
          <p:nvPr>
            <p:ph type="title"/>
          </p:nvPr>
        </p:nvSpPr>
        <p:spPr>
          <a:xfrm>
            <a:off x="272250" y="-48618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800"/>
              <a:buNone/>
            </a:pPr>
            <a:r>
              <a:rPr lang="en-GB"/>
              <a:t>Exchange Rates – We risk confusing the customer</a:t>
            </a:r>
            <a:endParaRPr/>
          </a:p>
        </p:txBody>
      </p:sp>
      <p:sp>
        <p:nvSpPr>
          <p:cNvPr id="120" name="Google Shape;120;p8"/>
          <p:cNvSpPr txBox="1"/>
          <p:nvPr>
            <p:ph idx="1" type="body"/>
          </p:nvPr>
        </p:nvSpPr>
        <p:spPr>
          <a:xfrm>
            <a:off x="-156927" y="1277138"/>
            <a:ext cx="8520600" cy="3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                                               </a:t>
            </a:r>
            <a:endParaRPr/>
          </a:p>
        </p:txBody>
      </p:sp>
      <p:sp>
        <p:nvSpPr>
          <p:cNvPr id="121" name="Google Shape;121;p8"/>
          <p:cNvSpPr txBox="1"/>
          <p:nvPr/>
        </p:nvSpPr>
        <p:spPr>
          <a:xfrm>
            <a:off x="267350" y="1123250"/>
            <a:ext cx="37882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Store the Currency Pair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8"/>
          <p:cNvSpPr txBox="1"/>
          <p:nvPr/>
        </p:nvSpPr>
        <p:spPr>
          <a:xfrm>
            <a:off x="809068" y="1600475"/>
            <a:ext cx="4221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Major Currency First? </a:t>
            </a:r>
            <a:r>
              <a:rPr b="0" i="1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EURAUD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Alphabetic First ?  </a:t>
            </a:r>
            <a:r>
              <a:rPr b="0" i="1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AUDEUR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nfused person" id="123" name="Google Shape;12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3088" y="3031230"/>
            <a:ext cx="1310118" cy="131011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8"/>
          <p:cNvSpPr txBox="1"/>
          <p:nvPr/>
        </p:nvSpPr>
        <p:spPr>
          <a:xfrm>
            <a:off x="3464173" y="3276850"/>
            <a:ext cx="5122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Exchange rates for a Currency pair are stored for one direction based on the Base Currency</a:t>
            </a:r>
            <a:r>
              <a:rPr lang="en-GB" sz="1800">
                <a:solidFill>
                  <a:schemeClr val="dk1"/>
                </a:solidFill>
              </a:rPr>
              <a:t> - this is the industry standard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descr="Money" id="125" name="Google Shape;12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8659" y="943310"/>
            <a:ext cx="1628440" cy="1628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/>
          <p:nvPr>
            <p:ph type="title"/>
          </p:nvPr>
        </p:nvSpPr>
        <p:spPr>
          <a:xfrm>
            <a:off x="272250" y="-48618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800"/>
              <a:buNone/>
            </a:pPr>
            <a:r>
              <a:rPr lang="en-GB"/>
              <a:t>Exchange Rates – Another chance to confuse your customer</a:t>
            </a:r>
            <a:endParaRPr/>
          </a:p>
        </p:txBody>
      </p:sp>
      <p:sp>
        <p:nvSpPr>
          <p:cNvPr id="131" name="Google Shape;131;p9"/>
          <p:cNvSpPr txBox="1"/>
          <p:nvPr>
            <p:ph idx="1" type="body"/>
          </p:nvPr>
        </p:nvSpPr>
        <p:spPr>
          <a:xfrm>
            <a:off x="151951" y="1277138"/>
            <a:ext cx="8520600" cy="3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                 </a:t>
            </a:r>
            <a:endParaRPr/>
          </a:p>
        </p:txBody>
      </p:sp>
      <p:sp>
        <p:nvSpPr>
          <p:cNvPr id="132" name="Google Shape;132;p9"/>
          <p:cNvSpPr/>
          <p:nvPr/>
        </p:nvSpPr>
        <p:spPr>
          <a:xfrm>
            <a:off x="775526" y="1041700"/>
            <a:ext cx="708275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Currency Pair is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EURMAD</a:t>
            </a: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      In this case EUR is the Base Rate. </a:t>
            </a:r>
            <a:r>
              <a:rPr lang="en-GB"/>
              <a:t>But they are given as Bid and Offers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3" name="Google Shape;133;p9"/>
          <p:cNvGraphicFramePr/>
          <p:nvPr/>
        </p:nvGraphicFramePr>
        <p:xfrm>
          <a:off x="665825" y="2149268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{972ECCA2-887D-4D41-8B4E-3B773FB1ED9C}</a:tableStyleId>
              </a:tblPr>
              <a:tblGrid>
                <a:gridCol w="3504375"/>
                <a:gridCol w="3610225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 </a:t>
                      </a:r>
                      <a:r>
                        <a:rPr b="1" lang="en-GB" sz="1400" u="none" cap="none" strike="noStrike"/>
                        <a:t>10.412 Spot Bid rate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/>
                        <a:t>10.435 Spot Offer Rate.</a:t>
                      </a:r>
                      <a:r>
                        <a:rPr lang="en-GB" sz="14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This is the rate that the FX Provider sells the Base Rate.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This is the rate that the FX Provider buys the base rate.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i.e. 1 EUR will cost 10.435 MAD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For 1 EUR  sent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10.412 MAD will be received</a:t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For 1 MAD sent 0.09583 EUR will be received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( 1 / Offer Rate)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272250" y="-48618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800"/>
              <a:buNone/>
            </a:pPr>
            <a:r>
              <a:rPr lang="en-GB"/>
              <a:t>Exchange Rates – </a:t>
            </a:r>
            <a:r>
              <a:rPr lang="en-GB"/>
              <a:t>Another chance to confuse your customer ctd</a:t>
            </a:r>
            <a:endParaRPr/>
          </a:p>
        </p:txBody>
      </p: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51951" y="1277138"/>
            <a:ext cx="85206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                 </a:t>
            </a:r>
            <a:endParaRPr/>
          </a:p>
        </p:txBody>
      </p:sp>
      <p:pic>
        <p:nvPicPr>
          <p:cNvPr descr="Man" id="140" name="Google Shape;14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3378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n" id="141" name="Google Shape;14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7317" y="119626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0"/>
          <p:cNvSpPr txBox="1"/>
          <p:nvPr/>
        </p:nvSpPr>
        <p:spPr>
          <a:xfrm>
            <a:off x="39998" y="2182162"/>
            <a:ext cx="1543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</a:t>
            </a: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100 EUR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0"/>
          <p:cNvSpPr txBox="1"/>
          <p:nvPr/>
        </p:nvSpPr>
        <p:spPr>
          <a:xfrm>
            <a:off x="7306557" y="2241108"/>
            <a:ext cx="1846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Receive 1041.20 MAD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ead with gears" id="144" name="Google Shape;14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3780" y="1963652"/>
            <a:ext cx="781987" cy="78198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0"/>
          <p:cNvSpPr txBox="1"/>
          <p:nvPr/>
        </p:nvSpPr>
        <p:spPr>
          <a:xfrm>
            <a:off x="3072570" y="2225718"/>
            <a:ext cx="254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OK - Sort of make sense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0"/>
          <p:cNvSpPr/>
          <p:nvPr/>
        </p:nvSpPr>
        <p:spPr>
          <a:xfrm flipH="1" rot="10800000">
            <a:off x="1003639" y="1633690"/>
            <a:ext cx="6597900" cy="11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0"/>
          <p:cNvSpPr txBox="1"/>
          <p:nvPr/>
        </p:nvSpPr>
        <p:spPr>
          <a:xfrm>
            <a:off x="2622426" y="1263400"/>
            <a:ext cx="299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Exchange Rate = </a:t>
            </a: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10.412 (Bid)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n" id="148" name="Google Shape;1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86" y="3264244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n" id="149" name="Google Shape;1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8997" y="3231819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0"/>
          <p:cNvSpPr txBox="1"/>
          <p:nvPr/>
        </p:nvSpPr>
        <p:spPr>
          <a:xfrm>
            <a:off x="54251" y="4352400"/>
            <a:ext cx="1543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 </a:t>
            </a: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1000 MAD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"/>
          <p:cNvSpPr txBox="1"/>
          <p:nvPr/>
        </p:nvSpPr>
        <p:spPr>
          <a:xfrm>
            <a:off x="7437232" y="4235584"/>
            <a:ext cx="174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Receive 95.83 EUR (1000 / Offer Rate)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0"/>
          <p:cNvSpPr/>
          <p:nvPr/>
        </p:nvSpPr>
        <p:spPr>
          <a:xfrm flipH="1" rot="10800000">
            <a:off x="1062325" y="3664153"/>
            <a:ext cx="6597900" cy="11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0"/>
          <p:cNvSpPr txBox="1"/>
          <p:nvPr/>
        </p:nvSpPr>
        <p:spPr>
          <a:xfrm>
            <a:off x="2681099" y="3293875"/>
            <a:ext cx="286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Exchange Rate = 10.435 (Offer)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nfused person" id="154" name="Google Shape;15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01897" y="3977137"/>
            <a:ext cx="563870" cy="75050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0"/>
          <p:cNvSpPr/>
          <p:nvPr/>
        </p:nvSpPr>
        <p:spPr>
          <a:xfrm>
            <a:off x="2949852" y="3983058"/>
            <a:ext cx="43566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VERY DIFFICULT FOR END USER TO UNDERSTAND RATE USED IF MONEY MOVING MAD -&gt; EUR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272250" y="-48618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800"/>
              <a:buNone/>
            </a:pPr>
            <a:r>
              <a:rPr lang="en-GB"/>
              <a:t>Exchange Rates – A solution for both </a:t>
            </a:r>
            <a:endParaRPr/>
          </a:p>
        </p:txBody>
      </p:sp>
      <p:sp>
        <p:nvSpPr>
          <p:cNvPr id="161" name="Google Shape;161;p11"/>
          <p:cNvSpPr txBox="1"/>
          <p:nvPr>
            <p:ph idx="1" type="body"/>
          </p:nvPr>
        </p:nvSpPr>
        <p:spPr>
          <a:xfrm>
            <a:off x="356050" y="1123250"/>
            <a:ext cx="8520600" cy="3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                                               </a:t>
            </a:r>
            <a:endParaRPr/>
          </a:p>
        </p:txBody>
      </p:sp>
      <p:sp>
        <p:nvSpPr>
          <p:cNvPr id="162" name="Google Shape;162;p11"/>
          <p:cNvSpPr txBox="1"/>
          <p:nvPr/>
        </p:nvSpPr>
        <p:spPr>
          <a:xfrm>
            <a:off x="1270450" y="1201900"/>
            <a:ext cx="711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solution  -  convert the rate into unidirectional pairs 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1"/>
          <p:cNvSpPr/>
          <p:nvPr/>
        </p:nvSpPr>
        <p:spPr>
          <a:xfrm>
            <a:off x="510150" y="2419799"/>
            <a:ext cx="6414600" cy="17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Exchange rate stored twice for each Currency Pair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with base currency as EUR and once with </a:t>
            </a:r>
            <a:r>
              <a:rPr lang="en-GB">
                <a:solidFill>
                  <a:schemeClr val="dk1"/>
                </a:solidFill>
              </a:rPr>
              <a:t>MAD</a:t>
            </a: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the base currency.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will just have buy rates to show the customer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EURMAD Rate = Bid rate ( 10.412)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MADEUR Rate = 1/Offer Rate ( 1/10.435) = 0.9583133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ROUNDING ISSUE FOR CALCULATION MAY CAUSE CONFUSION  i.e. showing 0.9583 for MADEUR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nfused person" id="164" name="Google Shape;16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483" y="269240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ghtbulb and gear" id="165" name="Google Shape;16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350" y="1111822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/>
          <p:nvPr>
            <p:ph type="title"/>
          </p:nvPr>
        </p:nvSpPr>
        <p:spPr>
          <a:xfrm>
            <a:off x="828138" y="956375"/>
            <a:ext cx="74742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Problems we encountered</a:t>
            </a:r>
            <a:endParaRPr/>
          </a:p>
        </p:txBody>
      </p:sp>
      <p:sp>
        <p:nvSpPr>
          <p:cNvPr id="171" name="Google Shape;171;p12"/>
          <p:cNvSpPr txBox="1"/>
          <p:nvPr>
            <p:ph idx="2" type="title"/>
          </p:nvPr>
        </p:nvSpPr>
        <p:spPr>
          <a:xfrm>
            <a:off x="841671" y="1551200"/>
            <a:ext cx="74742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Quotes and Transfers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/>
          <p:nvPr>
            <p:ph type="title"/>
          </p:nvPr>
        </p:nvSpPr>
        <p:spPr>
          <a:xfrm>
            <a:off x="272250" y="-48618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Transaction  – 2 Separate quotes and transfers</a:t>
            </a:r>
            <a:endParaRPr/>
          </a:p>
        </p:txBody>
      </p:sp>
      <p:sp>
        <p:nvSpPr>
          <p:cNvPr id="177" name="Google Shape;177;p13"/>
          <p:cNvSpPr txBox="1"/>
          <p:nvPr>
            <p:ph idx="1" type="body"/>
          </p:nvPr>
        </p:nvSpPr>
        <p:spPr>
          <a:xfrm>
            <a:off x="356050" y="1123250"/>
            <a:ext cx="8520600" cy="3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78" name="Google Shape;178;p13"/>
          <p:cNvSpPr txBox="1"/>
          <p:nvPr/>
        </p:nvSpPr>
        <p:spPr>
          <a:xfrm>
            <a:off x="6345721" y="1771531"/>
            <a:ext cx="2530929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[A] and [B] Represent 2 separate quotes  </a:t>
            </a:r>
            <a:b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&amp; transaction– One for each Currency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Need to be linked together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parenttransferID stored in Extension 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ell phone&#10;&#10;Description automatically generated" id="179" name="Google Shape;17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120" y="959039"/>
            <a:ext cx="4491476" cy="3606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 txBox="1"/>
          <p:nvPr>
            <p:ph type="title"/>
          </p:nvPr>
        </p:nvSpPr>
        <p:spPr>
          <a:xfrm>
            <a:off x="272250" y="-48618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Transaction – Edge Cases </a:t>
            </a:r>
            <a:endParaRPr/>
          </a:p>
        </p:txBody>
      </p:sp>
      <p:sp>
        <p:nvSpPr>
          <p:cNvPr id="185" name="Google Shape;185;p14"/>
          <p:cNvSpPr txBox="1"/>
          <p:nvPr>
            <p:ph idx="1" type="body"/>
          </p:nvPr>
        </p:nvSpPr>
        <p:spPr>
          <a:xfrm>
            <a:off x="311700" y="1156300"/>
            <a:ext cx="8520600" cy="3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Timeouts and other Edge Cases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Telescopic timeouts  - Need to ensure that the timeout for the second leg is less than the timeout for the first leg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If there are failures on Leg B , we need to replicate the failure for Leg A  as either both transactions should complete or neither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-GB"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Where to Commit?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Telescope" id="186" name="Google Shape;18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5737" y="954176"/>
            <a:ext cx="755151" cy="755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fused person" id="187" name="Google Shape;18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4053" y="3498386"/>
            <a:ext cx="755152" cy="755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 txBox="1"/>
          <p:nvPr>
            <p:ph type="title"/>
          </p:nvPr>
        </p:nvSpPr>
        <p:spPr>
          <a:xfrm>
            <a:off x="828138" y="956375"/>
            <a:ext cx="74742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Problems we encountered</a:t>
            </a:r>
            <a:endParaRPr/>
          </a:p>
        </p:txBody>
      </p:sp>
      <p:sp>
        <p:nvSpPr>
          <p:cNvPr id="193" name="Google Shape;193;p16"/>
          <p:cNvSpPr txBox="1"/>
          <p:nvPr>
            <p:ph idx="2" type="title"/>
          </p:nvPr>
        </p:nvSpPr>
        <p:spPr>
          <a:xfrm>
            <a:off x="841671" y="1551200"/>
            <a:ext cx="74742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Settlement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/>
          <p:nvPr>
            <p:ph type="title"/>
          </p:nvPr>
        </p:nvSpPr>
        <p:spPr>
          <a:xfrm>
            <a:off x="272250" y="-48618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Settlement – Logical Vs Physical </a:t>
            </a:r>
            <a:endParaRPr/>
          </a:p>
        </p:txBody>
      </p:sp>
      <p:sp>
        <p:nvSpPr>
          <p:cNvPr id="199" name="Google Shape;199;p17"/>
          <p:cNvSpPr txBox="1"/>
          <p:nvPr>
            <p:ph idx="1" type="body"/>
          </p:nvPr>
        </p:nvSpPr>
        <p:spPr>
          <a:xfrm>
            <a:off x="316317" y="909088"/>
            <a:ext cx="8520600" cy="3737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Currently Logical and Physical settlement are tightly coupled within Mojaloop, however they are two separate processes. Logical settlement is recording money movements within the ledgers.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0" name="Google Shape;2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37" y="2123476"/>
            <a:ext cx="8121425" cy="22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/>
          <p:nvPr>
            <p:ph type="title"/>
          </p:nvPr>
        </p:nvSpPr>
        <p:spPr>
          <a:xfrm>
            <a:off x="272250" y="-48618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Settlement – Logical Vs Physical </a:t>
            </a:r>
            <a:endParaRPr/>
          </a:p>
        </p:txBody>
      </p:sp>
      <p:sp>
        <p:nvSpPr>
          <p:cNvPr id="206" name="Google Shape;206;p18"/>
          <p:cNvSpPr txBox="1"/>
          <p:nvPr>
            <p:ph idx="1" type="body"/>
          </p:nvPr>
        </p:nvSpPr>
        <p:spPr>
          <a:xfrm>
            <a:off x="551481" y="815700"/>
            <a:ext cx="8520600" cy="3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Physical settlement is the actual money  movement in the real world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A close up of a device&#10;&#10;Description automatically generated" id="207" name="Google Shape;20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9421" y="1566024"/>
            <a:ext cx="5536229" cy="2605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"/>
          <p:cNvSpPr txBox="1"/>
          <p:nvPr>
            <p:ph type="title"/>
          </p:nvPr>
        </p:nvSpPr>
        <p:spPr>
          <a:xfrm>
            <a:off x="272250" y="-48618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What problem is Forex trying to solve?</a:t>
            </a:r>
            <a:endParaRPr/>
          </a:p>
        </p:txBody>
      </p:sp>
      <p:sp>
        <p:nvSpPr>
          <p:cNvPr id="49" name="Google Shape;49;p2"/>
          <p:cNvSpPr txBox="1"/>
          <p:nvPr>
            <p:ph idx="1" type="body"/>
          </p:nvPr>
        </p:nvSpPr>
        <p:spPr>
          <a:xfrm>
            <a:off x="356050" y="1123250"/>
            <a:ext cx="8520600" cy="3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Mojaloop only allows transactions to be sent where both parties transact in the same currency and within the same network. To make Mojaloop interoperable</a:t>
            </a: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/>
              <a:t>with the established/existing ecosystem there needs to be the ability to perform cross-network, cross currency transactions. 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started with the assumption that these transactions should be possible with as little modification to the Mojaloop API  and DFSP implementations as possible.</a:t>
            </a:r>
            <a:br>
              <a:rPr lang="en-GB"/>
            </a:b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/>
          <p:nvPr>
            <p:ph type="title"/>
          </p:nvPr>
        </p:nvSpPr>
        <p:spPr>
          <a:xfrm>
            <a:off x="272250" y="-48618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Settlement – Because logical &amp; Physical are linked in Mojaloop</a:t>
            </a:r>
            <a:endParaRPr/>
          </a:p>
        </p:txBody>
      </p:sp>
      <p:sp>
        <p:nvSpPr>
          <p:cNvPr id="213" name="Google Shape;213;p19"/>
          <p:cNvSpPr txBox="1"/>
          <p:nvPr>
            <p:ph idx="1" type="body"/>
          </p:nvPr>
        </p:nvSpPr>
        <p:spPr>
          <a:xfrm>
            <a:off x="356050" y="1123250"/>
            <a:ext cx="8520600" cy="3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4" name="Google Shape;214;p19"/>
          <p:cNvSpPr txBox="1"/>
          <p:nvPr/>
        </p:nvSpPr>
        <p:spPr>
          <a:xfrm>
            <a:off x="6075794" y="2512008"/>
            <a:ext cx="280085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Transaction 2 is included in settlement Window 2.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 2 will be settled at a different exchange Rate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ell phone&#10;&#10;Description automatically generated" id="215" name="Google Shape;21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708" y="1717913"/>
            <a:ext cx="5382387" cy="319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9"/>
          <p:cNvSpPr/>
          <p:nvPr/>
        </p:nvSpPr>
        <p:spPr>
          <a:xfrm>
            <a:off x="3413760" y="2058005"/>
            <a:ext cx="114300" cy="243840"/>
          </a:xfrm>
          <a:prstGeom prst="diamond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9"/>
          <p:cNvSpPr txBox="1"/>
          <p:nvPr/>
        </p:nvSpPr>
        <p:spPr>
          <a:xfrm>
            <a:off x="3413759" y="1626261"/>
            <a:ext cx="141732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Forex trade takes place for window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/>
          <p:nvPr/>
        </p:nvSpPr>
        <p:spPr>
          <a:xfrm>
            <a:off x="267350" y="843188"/>
            <a:ext cx="8413942" cy="81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Mojaloop tightly couples settlement window closures with physical settlement. As a consequence  Window Closure has to match Exchange Rate Expiry if the window is used to define the amounts traded and settled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/>
          <p:nvPr>
            <p:ph type="title"/>
          </p:nvPr>
        </p:nvSpPr>
        <p:spPr>
          <a:xfrm>
            <a:off x="272250" y="-48618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Settlement -  How to resolve this  short term</a:t>
            </a:r>
            <a:endParaRPr/>
          </a:p>
        </p:txBody>
      </p:sp>
      <p:sp>
        <p:nvSpPr>
          <p:cNvPr id="224" name="Google Shape;224;p20"/>
          <p:cNvSpPr txBox="1"/>
          <p:nvPr>
            <p:ph idx="1" type="body"/>
          </p:nvPr>
        </p:nvSpPr>
        <p:spPr>
          <a:xfrm>
            <a:off x="356050" y="1123250"/>
            <a:ext cx="8520600" cy="3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Short Term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Stop transactions being performed in a ‘freeze period’ so that we can be sure that the transaction starts and finishes in the same settlement window.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This freeze period should equal the validity length of  Quote 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However as the  validity period  of a quote may be several minutes this isn’t practical as no transactions can be performed for that time.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/>
          <p:nvPr>
            <p:ph type="title"/>
          </p:nvPr>
        </p:nvSpPr>
        <p:spPr>
          <a:xfrm>
            <a:off x="272250" y="-48618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Settlement -  How to resolve this  medium term</a:t>
            </a:r>
            <a:endParaRPr/>
          </a:p>
        </p:txBody>
      </p:sp>
      <p:sp>
        <p:nvSpPr>
          <p:cNvPr id="230" name="Google Shape;230;p21"/>
          <p:cNvSpPr txBox="1"/>
          <p:nvPr>
            <p:ph idx="1" type="body"/>
          </p:nvPr>
        </p:nvSpPr>
        <p:spPr>
          <a:xfrm>
            <a:off x="311700" y="948589"/>
            <a:ext cx="8520600" cy="3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We introduce the Diminishing Quote expiry Time. As you get closer to the end of the exchange rate Validity period  the Quote expiry length decreases to match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A screenshot of a social media post&#10;&#10;Description automatically generated" id="231" name="Google Shape;23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4541" y="1839758"/>
            <a:ext cx="4554918" cy="2786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/>
          <p:nvPr>
            <p:ph type="title"/>
          </p:nvPr>
        </p:nvSpPr>
        <p:spPr>
          <a:xfrm>
            <a:off x="272250" y="-48618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Settlement -  How to resolve this  long term</a:t>
            </a:r>
            <a:endParaRPr/>
          </a:p>
        </p:txBody>
      </p:sp>
      <p:sp>
        <p:nvSpPr>
          <p:cNvPr id="237" name="Google Shape;237;p22"/>
          <p:cNvSpPr txBox="1"/>
          <p:nvPr>
            <p:ph idx="1" type="body"/>
          </p:nvPr>
        </p:nvSpPr>
        <p:spPr>
          <a:xfrm>
            <a:off x="356050" y="1123250"/>
            <a:ext cx="8520600" cy="3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5252384" y="1088050"/>
            <a:ext cx="3624266" cy="40041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Decouple the settlement window from exchange rate validity period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Logically settle by settlement window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Physically settle by exchange rate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Settlement Window Closure is purely for accounting within the ledgers.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Physical Settlement will be for a FXRate Identifier/Currency Pair  and can happen at any point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ell phone&#10;&#10;Description automatically generated" id="239" name="Google Shape;23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36335"/>
            <a:ext cx="5262165" cy="2706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 txBox="1"/>
          <p:nvPr>
            <p:ph type="title"/>
          </p:nvPr>
        </p:nvSpPr>
        <p:spPr>
          <a:xfrm>
            <a:off x="272250" y="-48618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Settlement – Reconciliation &amp; Rounding</a:t>
            </a:r>
            <a:endParaRPr/>
          </a:p>
        </p:txBody>
      </p:sp>
      <p:sp>
        <p:nvSpPr>
          <p:cNvPr id="245" name="Google Shape;245;p23"/>
          <p:cNvSpPr txBox="1"/>
          <p:nvPr>
            <p:ph idx="1" type="body"/>
          </p:nvPr>
        </p:nvSpPr>
        <p:spPr>
          <a:xfrm>
            <a:off x="356050" y="1123250"/>
            <a:ext cx="8520600" cy="3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We need to reconcile that the transactions the FXP is settling matches those at the Hub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To do this we need to be able to maintain ledgers at both the Hub and FXP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46" name="Google Shape;2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50" y="2456851"/>
            <a:ext cx="8121425" cy="22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"/>
          <p:cNvSpPr txBox="1"/>
          <p:nvPr>
            <p:ph type="title"/>
          </p:nvPr>
        </p:nvSpPr>
        <p:spPr>
          <a:xfrm>
            <a:off x="272250" y="-48618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Settlement – Revenge of the Rounding</a:t>
            </a:r>
            <a:endParaRPr/>
          </a:p>
        </p:txBody>
      </p:sp>
      <p:sp>
        <p:nvSpPr>
          <p:cNvPr id="252" name="Google Shape;252;p24"/>
          <p:cNvSpPr txBox="1"/>
          <p:nvPr>
            <p:ph idx="1" type="body"/>
          </p:nvPr>
        </p:nvSpPr>
        <p:spPr>
          <a:xfrm>
            <a:off x="356051" y="1215721"/>
            <a:ext cx="5108316" cy="3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200"/>
              <a:t>The Sum of the parts does not equal the whole!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sz="1200"/>
              <a:t>So the sum of individual transactions  will not equal the amount that is requested as part of the Forex trade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sz="1200"/>
              <a:t>Exchange Rate Used =  10.4130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253" name="Google Shape;253;p24"/>
          <p:cNvGraphicFramePr/>
          <p:nvPr/>
        </p:nvGraphicFramePr>
        <p:xfrm>
          <a:off x="356051" y="26338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{972ECCA2-887D-4D41-8B4E-3B773FB1ED9C}</a:tableStyleId>
              </a:tblPr>
              <a:tblGrid>
                <a:gridCol w="1224150"/>
                <a:gridCol w="1586475"/>
                <a:gridCol w="1405325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Amount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EUR Amount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MAD Amount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SEND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53.00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551.88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SEND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172.00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1791.03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SEND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1430.00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14890.59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Total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1655.00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F0000"/>
                          </a:solidFill>
                        </a:rPr>
                        <a:t>17233.50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54" name="Google Shape;254;p24"/>
          <p:cNvSpPr txBox="1"/>
          <p:nvPr/>
        </p:nvSpPr>
        <p:spPr>
          <a:xfrm>
            <a:off x="5552502" y="2571750"/>
            <a:ext cx="296002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to be converted = 1655  EUR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the exchange rate this will give :  1655 * 10.4130  = </a:t>
            </a:r>
            <a:r>
              <a:rPr b="0" i="0" lang="en-GB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17233.51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expected amount is different to what will be received by 1 cent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vil face with solid fill" id="255" name="Google Shape;25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6629" y="1333714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"/>
          <p:cNvSpPr txBox="1"/>
          <p:nvPr>
            <p:ph type="title"/>
          </p:nvPr>
        </p:nvSpPr>
        <p:spPr>
          <a:xfrm>
            <a:off x="828138" y="956375"/>
            <a:ext cx="74742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261" name="Google Shape;261;p25"/>
          <p:cNvSpPr txBox="1"/>
          <p:nvPr>
            <p:ph idx="2" type="title"/>
          </p:nvPr>
        </p:nvSpPr>
        <p:spPr>
          <a:xfrm>
            <a:off x="841675" y="1933200"/>
            <a:ext cx="7474200" cy="13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600"/>
              <a:t>Jo Sowden </a:t>
            </a:r>
            <a:r>
              <a:rPr lang="en-GB" sz="1600" u="sng">
                <a:solidFill>
                  <a:schemeClr val="hlink"/>
                </a:solidFill>
                <a:hlinkClick r:id="rId3"/>
              </a:rPr>
              <a:t>Jo.Sowden@modusbox.com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600"/>
              <a:t>Rob Reeve </a:t>
            </a:r>
            <a:r>
              <a:rPr lang="en-GB" sz="1600" u="sng">
                <a:solidFill>
                  <a:schemeClr val="hlink"/>
                </a:solidFill>
                <a:hlinkClick r:id="rId4"/>
              </a:rPr>
              <a:t>Rob.Reeve@modusbox.com</a:t>
            </a:r>
            <a:endParaRPr sz="1600"/>
          </a:p>
        </p:txBody>
      </p:sp>
      <p:pic>
        <p:nvPicPr>
          <p:cNvPr id="262" name="Google Shape;26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14516" y="2133302"/>
            <a:ext cx="1248376" cy="43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 txBox="1"/>
          <p:nvPr>
            <p:ph type="title"/>
          </p:nvPr>
        </p:nvSpPr>
        <p:spPr>
          <a:xfrm>
            <a:off x="272250" y="32736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What is  FXP?</a:t>
            </a:r>
            <a:endParaRPr/>
          </a:p>
        </p:txBody>
      </p:sp>
      <p:sp>
        <p:nvSpPr>
          <p:cNvPr id="55" name="Google Shape;55;p3"/>
          <p:cNvSpPr txBox="1"/>
          <p:nvPr>
            <p:ph idx="1" type="body"/>
          </p:nvPr>
        </p:nvSpPr>
        <p:spPr>
          <a:xfrm>
            <a:off x="356050" y="1449250"/>
            <a:ext cx="8520600" cy="3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Foreign Exchange Provider (FXP) is a service that enables cross-border, cross-currency transactions within a Mojaloop implementation. The service will be responsible for performing the currency conversion calculations based on exchange rates supplied by a Partner Bank.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type="title"/>
          </p:nvPr>
        </p:nvSpPr>
        <p:spPr>
          <a:xfrm>
            <a:off x="272250" y="-48618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How does FXP work</a:t>
            </a:r>
            <a:endParaRPr/>
          </a:p>
        </p:txBody>
      </p:sp>
      <p:pic>
        <p:nvPicPr>
          <p:cNvPr id="61" name="Google Shape;6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9722" y="896690"/>
            <a:ext cx="5648717" cy="4010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/>
          <p:cNvSpPr txBox="1"/>
          <p:nvPr>
            <p:ph type="title"/>
          </p:nvPr>
        </p:nvSpPr>
        <p:spPr>
          <a:xfrm>
            <a:off x="828138" y="956375"/>
            <a:ext cx="74742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Problems we encountered</a:t>
            </a:r>
            <a:endParaRPr/>
          </a:p>
        </p:txBody>
      </p:sp>
      <p:sp>
        <p:nvSpPr>
          <p:cNvPr id="67" name="Google Shape;67;p5"/>
          <p:cNvSpPr txBox="1"/>
          <p:nvPr>
            <p:ph idx="2" type="title"/>
          </p:nvPr>
        </p:nvSpPr>
        <p:spPr>
          <a:xfrm>
            <a:off x="841675" y="1551200"/>
            <a:ext cx="74742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800"/>
              <a:t>Exchang</a:t>
            </a:r>
            <a:r>
              <a:rPr lang="en-GB" sz="1800"/>
              <a:t>e Rates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800"/>
              <a:t>Quotes &amp; Transfers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800"/>
              <a:t>Settlement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3e145f62e_7_2"/>
          <p:cNvSpPr txBox="1"/>
          <p:nvPr>
            <p:ph type="title"/>
          </p:nvPr>
        </p:nvSpPr>
        <p:spPr>
          <a:xfrm>
            <a:off x="828138" y="956375"/>
            <a:ext cx="74742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Problems we encountered</a:t>
            </a:r>
            <a:endParaRPr/>
          </a:p>
        </p:txBody>
      </p:sp>
      <p:sp>
        <p:nvSpPr>
          <p:cNvPr id="73" name="Google Shape;73;g83e145f62e_7_2"/>
          <p:cNvSpPr txBox="1"/>
          <p:nvPr>
            <p:ph idx="2" type="title"/>
          </p:nvPr>
        </p:nvSpPr>
        <p:spPr>
          <a:xfrm>
            <a:off x="841671" y="1551200"/>
            <a:ext cx="74742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Exchange Rates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"/>
          <p:cNvSpPr txBox="1"/>
          <p:nvPr>
            <p:ph type="title"/>
          </p:nvPr>
        </p:nvSpPr>
        <p:spPr>
          <a:xfrm>
            <a:off x="272250" y="-48618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Exchange Rates - Dealing with Real Money in a transfer</a:t>
            </a:r>
            <a:endParaRPr/>
          </a:p>
        </p:txBody>
      </p:sp>
      <p:sp>
        <p:nvSpPr>
          <p:cNvPr id="79" name="Google Shape;79;p6"/>
          <p:cNvSpPr txBox="1"/>
          <p:nvPr>
            <p:ph idx="1" type="body"/>
          </p:nvPr>
        </p:nvSpPr>
        <p:spPr>
          <a:xfrm>
            <a:off x="356050" y="1123250"/>
            <a:ext cx="7611000" cy="3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EURUSD Rate = 1.1090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This means for 1 EUR   I will receive 1.1090 USD 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Sarah wants to send </a:t>
            </a:r>
            <a:r>
              <a:rPr lang="en-GB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57.50</a:t>
            </a:r>
            <a:r>
              <a:rPr lang="en-GB"/>
              <a:t> EUR to Sanjay who has an account in USD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amount to be received will be 57.50 * 1.1090 = 63.7675  USD.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How to round?        63.7</a:t>
            </a:r>
            <a:r>
              <a:rPr b="1" lang="en-GB"/>
              <a:t>6</a:t>
            </a:r>
            <a:r>
              <a:rPr lang="en-GB"/>
              <a:t> or 63.7</a:t>
            </a:r>
            <a:r>
              <a:rPr b="1" lang="en-GB"/>
              <a:t>7</a:t>
            </a:r>
            <a:endParaRPr b="1"/>
          </a:p>
        </p:txBody>
      </p:sp>
      <p:pic>
        <p:nvPicPr>
          <p:cNvPr descr="Euro" id="80" name="Google Shape;8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7750" y="89816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llar" id="81" name="Google Shape;8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2158" y="2422091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6"/>
          <p:cNvSpPr/>
          <p:nvPr/>
        </p:nvSpPr>
        <p:spPr>
          <a:xfrm rot="-2236559">
            <a:off x="7991024" y="1739122"/>
            <a:ext cx="372489" cy="671776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6"/>
          <p:cNvSpPr txBox="1"/>
          <p:nvPr>
            <p:ph idx="1" type="body"/>
          </p:nvPr>
        </p:nvSpPr>
        <p:spPr>
          <a:xfrm>
            <a:off x="356050" y="3498500"/>
            <a:ext cx="85206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-GB">
                <a:solidFill>
                  <a:srgbClr val="FF0000"/>
                </a:solidFill>
              </a:rPr>
              <a:t>Whichever way means there will be a discrepancy when we come to settlement of multiple transfers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4ca6c0603_2_9"/>
          <p:cNvSpPr txBox="1"/>
          <p:nvPr>
            <p:ph type="title"/>
          </p:nvPr>
        </p:nvSpPr>
        <p:spPr>
          <a:xfrm>
            <a:off x="272250" y="-48618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800"/>
              <a:buNone/>
            </a:pPr>
            <a:r>
              <a:rPr lang="en-GB"/>
              <a:t>Exchange Rates – A solution for rounding on a quote</a:t>
            </a:r>
            <a:endParaRPr/>
          </a:p>
        </p:txBody>
      </p:sp>
      <p:sp>
        <p:nvSpPr>
          <p:cNvPr id="89" name="Google Shape;89;g74ca6c0603_2_9"/>
          <p:cNvSpPr txBox="1"/>
          <p:nvPr>
            <p:ph idx="1" type="body"/>
          </p:nvPr>
        </p:nvSpPr>
        <p:spPr>
          <a:xfrm>
            <a:off x="356050" y="1123250"/>
            <a:ext cx="8520600" cy="3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                                               </a:t>
            </a:r>
            <a:endParaRPr/>
          </a:p>
        </p:txBody>
      </p:sp>
      <p:sp>
        <p:nvSpPr>
          <p:cNvPr id="90" name="Google Shape;90;g74ca6c0603_2_9"/>
          <p:cNvSpPr/>
          <p:nvPr/>
        </p:nvSpPr>
        <p:spPr>
          <a:xfrm>
            <a:off x="1364700" y="1540600"/>
            <a:ext cx="7157700" cy="17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That changes dependng on  the type of Quote</a:t>
            </a:r>
            <a:endParaRPr sz="24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ira Sans"/>
              <a:buChar char="●"/>
            </a:pPr>
            <a:r>
              <a:rPr lang="en-GB" sz="24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SEND - FX rate on the Request for Quote (rounding down)</a:t>
            </a:r>
            <a:endParaRPr sz="24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ira Sans"/>
              <a:buChar char="●"/>
            </a:pPr>
            <a:r>
              <a:rPr lang="en-GB" sz="24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RECEIVE - FX rate on the Quote (rounding up)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74ca6c0603_2_9"/>
          <p:cNvSpPr txBox="1"/>
          <p:nvPr/>
        </p:nvSpPr>
        <p:spPr>
          <a:xfrm>
            <a:off x="1270450" y="1201900"/>
            <a:ext cx="711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solution  -  </a:t>
            </a:r>
            <a:r>
              <a:rPr b="1" lang="en-GB" sz="1600"/>
              <a:t>ensure that the least amount extra is quoted </a:t>
            </a:r>
            <a:r>
              <a:rPr b="1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nfused person" id="92" name="Google Shape;92;g74ca6c0603_2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5608" y="157468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ghtbulb and gear" id="93" name="Google Shape;93;g74ca6c0603_2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350" y="1111822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4ca6c0603_2_19"/>
          <p:cNvSpPr txBox="1"/>
          <p:nvPr>
            <p:ph type="title"/>
          </p:nvPr>
        </p:nvSpPr>
        <p:spPr>
          <a:xfrm>
            <a:off x="272250" y="-48618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800"/>
              <a:buNone/>
            </a:pPr>
            <a:r>
              <a:rPr lang="en-GB"/>
              <a:t>Exchange Rates – Rounding Solution in practice</a:t>
            </a:r>
            <a:endParaRPr/>
          </a:p>
        </p:txBody>
      </p:sp>
      <p:sp>
        <p:nvSpPr>
          <p:cNvPr id="99" name="Google Shape;99;g74ca6c0603_2_19"/>
          <p:cNvSpPr txBox="1"/>
          <p:nvPr>
            <p:ph idx="1" type="body"/>
          </p:nvPr>
        </p:nvSpPr>
        <p:spPr>
          <a:xfrm>
            <a:off x="151951" y="1277138"/>
            <a:ext cx="85206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 x 10.415 is rounded down to 10.41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                 </a:t>
            </a:r>
            <a:endParaRPr/>
          </a:p>
        </p:txBody>
      </p:sp>
      <p:pic>
        <p:nvPicPr>
          <p:cNvPr descr="Man" id="100" name="Google Shape;100;g74ca6c0603_2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3378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n" id="101" name="Google Shape;101;g74ca6c0603_2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7317" y="119626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74ca6c0603_2_19"/>
          <p:cNvSpPr txBox="1"/>
          <p:nvPr/>
        </p:nvSpPr>
        <p:spPr>
          <a:xfrm>
            <a:off x="83498" y="1000262"/>
            <a:ext cx="1543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</a:t>
            </a: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 EUR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ead with gears" id="103" name="Google Shape;103;g74ca6c0603_2_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3780" y="1963652"/>
            <a:ext cx="781987" cy="781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74ca6c0603_2_19"/>
          <p:cNvSpPr txBox="1"/>
          <p:nvPr/>
        </p:nvSpPr>
        <p:spPr>
          <a:xfrm>
            <a:off x="3072570" y="2225718"/>
            <a:ext cx="254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OK - Sort of make sense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74ca6c0603_2_19"/>
          <p:cNvSpPr/>
          <p:nvPr/>
        </p:nvSpPr>
        <p:spPr>
          <a:xfrm flipH="1" rot="10800000">
            <a:off x="1003639" y="1633690"/>
            <a:ext cx="6597900" cy="11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74ca6c0603_2_19"/>
          <p:cNvSpPr txBox="1"/>
          <p:nvPr/>
        </p:nvSpPr>
        <p:spPr>
          <a:xfrm>
            <a:off x="5662700" y="876150"/>
            <a:ext cx="219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Exchange Rate = </a:t>
            </a: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10.41</a:t>
            </a:r>
            <a:r>
              <a:rPr lang="en-GB">
                <a:solidFill>
                  <a:schemeClr val="dk1"/>
                </a:solidFill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n" id="107" name="Google Shape;107;g74ca6c0603_2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86" y="3264244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n" id="108" name="Google Shape;108;g74ca6c0603_2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8997" y="3231819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74ca6c0603_2_19"/>
          <p:cNvSpPr txBox="1"/>
          <p:nvPr/>
        </p:nvSpPr>
        <p:spPr>
          <a:xfrm>
            <a:off x="83500" y="2987350"/>
            <a:ext cx="1718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/>
              <a:t>RECEIVE </a:t>
            </a: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1" lang="en-GB" sz="1200"/>
              <a:t>.41</a:t>
            </a: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74ca6c0603_2_19"/>
          <p:cNvSpPr/>
          <p:nvPr/>
        </p:nvSpPr>
        <p:spPr>
          <a:xfrm flipH="1" rot="10800000">
            <a:off x="1062325" y="3664153"/>
            <a:ext cx="6597900" cy="11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nfused person" id="111" name="Google Shape;111;g74ca6c0603_2_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01897" y="3977137"/>
            <a:ext cx="563870" cy="75050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74ca6c0603_2_19"/>
          <p:cNvSpPr txBox="1"/>
          <p:nvPr/>
        </p:nvSpPr>
        <p:spPr>
          <a:xfrm>
            <a:off x="2524500" y="1833113"/>
            <a:ext cx="3775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/>
              <a:t>General Rounding would apply as 10.42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74ca6c0603_2_19"/>
          <p:cNvSpPr txBox="1"/>
          <p:nvPr>
            <p:ph idx="1" type="body"/>
          </p:nvPr>
        </p:nvSpPr>
        <p:spPr>
          <a:xfrm>
            <a:off x="120475" y="3264250"/>
            <a:ext cx="852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10.41 / 10.415 </a:t>
            </a: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rounded up to</a:t>
            </a: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1.00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                 </a:t>
            </a:r>
            <a:endParaRPr/>
          </a:p>
        </p:txBody>
      </p:sp>
      <p:sp>
        <p:nvSpPr>
          <p:cNvPr id="114" name="Google Shape;114;g74ca6c0603_2_19"/>
          <p:cNvSpPr txBox="1"/>
          <p:nvPr/>
        </p:nvSpPr>
        <p:spPr>
          <a:xfrm>
            <a:off x="2644800" y="3778738"/>
            <a:ext cx="3775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/>
              <a:t>General Rounding would also apply as 1.00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GB" sz="1800">
                <a:solidFill>
                  <a:srgbClr val="FF0000"/>
                </a:solidFill>
                <a:latin typeface="Fira Sans"/>
                <a:ea typeface="Fira Sans"/>
                <a:cs typeface="Fira Sans"/>
                <a:sym typeface="Fira Sans"/>
              </a:rPr>
              <a:t>but there are some edge cases</a:t>
            </a:r>
            <a:br>
              <a:rPr b="1" lang="en-GB" sz="1800">
                <a:solidFill>
                  <a:srgbClr val="FF0000"/>
                </a:solidFill>
                <a:latin typeface="Fira Sans"/>
                <a:ea typeface="Fira Sans"/>
                <a:cs typeface="Fira Sans"/>
                <a:sym typeface="Fira Sans"/>
              </a:rPr>
            </a:br>
            <a:r>
              <a:rPr b="1" lang="en-GB" sz="1800">
                <a:solidFill>
                  <a:srgbClr val="FF0000"/>
                </a:solidFill>
                <a:latin typeface="Fira Sans"/>
                <a:ea typeface="Fira Sans"/>
                <a:cs typeface="Fira Sans"/>
                <a:sym typeface="Fira Sans"/>
              </a:rPr>
              <a:t>10.32 /10.415 is rounded up to 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