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58" r:id="rId5"/>
    <p:sldId id="259" r:id="rId6"/>
    <p:sldId id="260" r:id="rId7"/>
    <p:sldId id="261" r:id="rId8"/>
    <p:sldId id="262" r:id="rId9"/>
    <p:sldId id="266" r:id="rId10"/>
    <p:sldId id="263" r:id="rId11"/>
    <p:sldId id="267" r:id="rId12"/>
    <p:sldId id="264" r:id="rId13"/>
    <p:sldId id="265" r:id="rId14"/>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p:restoredTop sz="96327"/>
  </p:normalViewPr>
  <p:slideViewPr>
    <p:cSldViewPr snapToGrid="0" snapToObjects="1">
      <p:cViewPr varScale="1">
        <p:scale>
          <a:sx n="55" d="100"/>
          <a:sy n="55" d="100"/>
        </p:scale>
        <p:origin x="114" y="20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Richards" userId="6afda9a54147f31e" providerId="LiveId" clId="{25CAE490-4AF1-44D2-AA1F-417D8A5C169A}"/>
    <pc:docChg chg="undo custSel modSld">
      <pc:chgData name="Michael Richards" userId="6afda9a54147f31e" providerId="LiveId" clId="{25CAE490-4AF1-44D2-AA1F-417D8A5C169A}" dt="2020-09-11T12:36:33.683" v="582" actId="12"/>
      <pc:docMkLst>
        <pc:docMk/>
      </pc:docMkLst>
      <pc:sldChg chg="modSp mod">
        <pc:chgData name="Michael Richards" userId="6afda9a54147f31e" providerId="LiveId" clId="{25CAE490-4AF1-44D2-AA1F-417D8A5C169A}" dt="2020-09-11T11:29:35.165" v="505" actId="20577"/>
        <pc:sldMkLst>
          <pc:docMk/>
          <pc:sldMk cId="4264265675" sldId="263"/>
        </pc:sldMkLst>
        <pc:spChg chg="mod">
          <ac:chgData name="Michael Richards" userId="6afda9a54147f31e" providerId="LiveId" clId="{25CAE490-4AF1-44D2-AA1F-417D8A5C169A}" dt="2020-09-11T11:29:35.165" v="505" actId="20577"/>
          <ac:spMkLst>
            <pc:docMk/>
            <pc:sldMk cId="4264265675" sldId="263"/>
            <ac:spMk id="3" creationId="{B847010D-A146-C149-BC23-454F01764361}"/>
          </ac:spMkLst>
        </pc:spChg>
      </pc:sldChg>
      <pc:sldChg chg="modSp mod">
        <pc:chgData name="Michael Richards" userId="6afda9a54147f31e" providerId="LiveId" clId="{25CAE490-4AF1-44D2-AA1F-417D8A5C169A}" dt="2020-09-11T12:36:33.683" v="582" actId="12"/>
        <pc:sldMkLst>
          <pc:docMk/>
          <pc:sldMk cId="2336963746" sldId="266"/>
        </pc:sldMkLst>
        <pc:spChg chg="mod">
          <ac:chgData name="Michael Richards" userId="6afda9a54147f31e" providerId="LiveId" clId="{25CAE490-4AF1-44D2-AA1F-417D8A5C169A}" dt="2020-09-11T12:36:33.683" v="582" actId="12"/>
          <ac:spMkLst>
            <pc:docMk/>
            <pc:sldMk cId="2336963746" sldId="266"/>
            <ac:spMk id="3" creationId="{B847010D-A146-C149-BC23-454F01764361}"/>
          </ac:spMkLst>
        </pc:spChg>
      </pc:sldChg>
      <pc:sldChg chg="modSp mod">
        <pc:chgData name="Michael Richards" userId="6afda9a54147f31e" providerId="LiveId" clId="{25CAE490-4AF1-44D2-AA1F-417D8A5C169A}" dt="2020-09-11T11:25:13.680" v="422" actId="20577"/>
        <pc:sldMkLst>
          <pc:docMk/>
          <pc:sldMk cId="2226760503" sldId="267"/>
        </pc:sldMkLst>
        <pc:spChg chg="mod">
          <ac:chgData name="Michael Richards" userId="6afda9a54147f31e" providerId="LiveId" clId="{25CAE490-4AF1-44D2-AA1F-417D8A5C169A}" dt="2020-09-11T11:25:13.680" v="422" actId="20577"/>
          <ac:spMkLst>
            <pc:docMk/>
            <pc:sldMk cId="2226760503" sldId="267"/>
            <ac:spMk id="3" creationId="{B847010D-A146-C149-BC23-454F017643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4">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4">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4">
            <a:alphaModFix amt="28000"/>
          </a:blip>
          <a:stretch>
            <a:fillRect/>
          </a:stretch>
        </p:blipFill>
        <p:spPr>
          <a:xfrm rot="16501011">
            <a:off x="21790063" y="5444756"/>
            <a:ext cx="3699541" cy="3699541"/>
          </a:xfrm>
          <a:prstGeom prst="rect">
            <a:avLst/>
          </a:prstGeom>
          <a:ln w="57150">
            <a:noFill/>
          </a:ln>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91797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descr="A picture containing light&#10;&#10;Description automatically generated">
            <a:extLst>
              <a:ext uri="{FF2B5EF4-FFF2-40B4-BE49-F238E27FC236}">
                <a16:creationId xmlns:a16="http://schemas.microsoft.com/office/drawing/2014/main" id="{CB14EC90-E499-7F40-A81C-63D0DD2592C7}"/>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5">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5">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5">
            <a:alphaModFix amt="28000"/>
          </a:blip>
          <a:stretch>
            <a:fillRect/>
          </a:stretch>
        </p:blipFill>
        <p:spPr>
          <a:xfrm rot="16501011">
            <a:off x="21790063" y="5444756"/>
            <a:ext cx="3699541" cy="3699541"/>
          </a:xfrm>
          <a:prstGeom prst="rect">
            <a:avLst/>
          </a:prstGeom>
          <a:ln w="57150">
            <a:noFill/>
          </a:ln>
        </p:spPr>
      </p:pic>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62D33483-5DC1-4919-B94C-777794C8A760}"/>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B51FDB6C-806C-4135-BCBC-52AC466F483A}"/>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dirty="0"/>
          </a:p>
        </p:txBody>
      </p:sp>
      <p:pic>
        <p:nvPicPr>
          <p:cNvPr id="9" name="Graphic 8">
            <a:extLst>
              <a:ext uri="{FF2B5EF4-FFF2-40B4-BE49-F238E27FC236}">
                <a16:creationId xmlns:a16="http://schemas.microsoft.com/office/drawing/2014/main" id="{759802E9-285F-8F43-B76C-6EF8FC067CAC}"/>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676618" y="12727286"/>
            <a:ext cx="2317605" cy="615353"/>
          </a:xfrm>
          <a:prstGeom prst="rect">
            <a:avLst/>
          </a:prstGeom>
        </p:spPr>
      </p:pic>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rgbClr val="005A83"/>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40E0-9BA0-4725-A6B7-BB7C66F80F01}"/>
              </a:ext>
            </a:extLst>
          </p:cNvPr>
          <p:cNvSpPr>
            <a:spLocks noGrp="1"/>
          </p:cNvSpPr>
          <p:nvPr>
            <p:ph type="ctrTitle"/>
          </p:nvPr>
        </p:nvSpPr>
        <p:spPr>
          <a:xfrm>
            <a:off x="1695847" y="4203903"/>
            <a:ext cx="20856504" cy="4519609"/>
          </a:xfrm>
        </p:spPr>
        <p:txBody>
          <a:bodyPr>
            <a:normAutofit/>
          </a:bodyPr>
          <a:lstStyle/>
          <a:p>
            <a:r>
              <a:rPr lang="en-GB" dirty="0"/>
              <a:t>ISO20022 Workstreams</a:t>
            </a:r>
            <a:endParaRPr lang="en-US" dirty="0"/>
          </a:p>
        </p:txBody>
      </p:sp>
      <p:sp>
        <p:nvSpPr>
          <p:cNvPr id="3" name="Subtitle 2">
            <a:extLst>
              <a:ext uri="{FF2B5EF4-FFF2-40B4-BE49-F238E27FC236}">
                <a16:creationId xmlns:a16="http://schemas.microsoft.com/office/drawing/2014/main" id="{10DB4343-F7E9-4D14-80D2-0940AD571108}"/>
              </a:ext>
            </a:extLst>
          </p:cNvPr>
          <p:cNvSpPr>
            <a:spLocks noGrp="1"/>
          </p:cNvSpPr>
          <p:nvPr>
            <p:ph type="subTitle" idx="1"/>
          </p:nvPr>
        </p:nvSpPr>
        <p:spPr/>
        <p:txBody>
          <a:bodyPr/>
          <a:lstStyle/>
          <a:p>
            <a:r>
              <a:rPr lang="en-US" dirty="0"/>
              <a:t>Program Increment 11 - Mid-PI Update</a:t>
            </a:r>
          </a:p>
        </p:txBody>
      </p:sp>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a:t>
            </a:fld>
            <a:endParaRPr lang="en-US" dirty="0"/>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8A810A5-58AC-704F-B5CC-864EEF941E97}"/>
              </a:ext>
            </a:extLst>
          </p:cNvPr>
          <p:cNvSpPr>
            <a:spLocks noGrp="1"/>
          </p:cNvSpPr>
          <p:nvPr>
            <p:ph type="title"/>
          </p:nvPr>
        </p:nvSpPr>
        <p:spPr>
          <a:xfrm>
            <a:off x="1676619" y="730250"/>
            <a:ext cx="21033938" cy="10634435"/>
          </a:xfrm>
        </p:spPr>
        <p:txBody>
          <a:bodyPr/>
          <a:lstStyle/>
          <a:p>
            <a:pPr algn="ctr"/>
            <a:r>
              <a:rPr lang="en-US" dirty="0"/>
              <a:t>Q&amp;A</a:t>
            </a:r>
          </a:p>
        </p:txBody>
      </p:sp>
      <p:sp>
        <p:nvSpPr>
          <p:cNvPr id="4" name="Slide Number Placeholder 3">
            <a:extLst>
              <a:ext uri="{FF2B5EF4-FFF2-40B4-BE49-F238E27FC236}">
                <a16:creationId xmlns:a16="http://schemas.microsoft.com/office/drawing/2014/main" id="{7247E7EE-46E2-7D48-8171-327A0A335E72}"/>
              </a:ext>
            </a:extLst>
          </p:cNvPr>
          <p:cNvSpPr>
            <a:spLocks noGrp="1"/>
          </p:cNvSpPr>
          <p:nvPr>
            <p:ph type="sldNum" sz="quarter" idx="12"/>
          </p:nvPr>
        </p:nvSpPr>
        <p:spPr/>
        <p:txBody>
          <a:bodyPr/>
          <a:lstStyle/>
          <a:p>
            <a:fld id="{20AF9D7A-5BEE-9245-944A-197F51D542D9}" type="slidenum">
              <a:rPr lang="en-US" smtClean="0"/>
              <a:t>10</a:t>
            </a:fld>
            <a:endParaRPr lang="en-US"/>
          </a:p>
        </p:txBody>
      </p:sp>
    </p:spTree>
    <p:extLst>
      <p:ext uri="{BB962C8B-B14F-4D97-AF65-F5344CB8AC3E}">
        <p14:creationId xmlns:p14="http://schemas.microsoft.com/office/powerpoint/2010/main" val="153239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26FB3A-2D44-A641-A2FA-176A71ACC646}"/>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9BE3B8F6-EE0E-BF46-92B6-A8DBAFB4864A}"/>
              </a:ext>
            </a:extLst>
          </p:cNvPr>
          <p:cNvSpPr>
            <a:spLocks noGrp="1"/>
          </p:cNvSpPr>
          <p:nvPr>
            <p:ph idx="1"/>
          </p:nvPr>
        </p:nvSpPr>
        <p:spPr/>
        <p:txBody>
          <a:bodyPr/>
          <a:lstStyle/>
          <a:p>
            <a:r>
              <a:rPr lang="en-US" dirty="0"/>
              <a:t>Goals</a:t>
            </a:r>
          </a:p>
          <a:p>
            <a:r>
              <a:rPr lang="en-US" dirty="0"/>
              <a:t>Cross-Network Workstream</a:t>
            </a:r>
          </a:p>
          <a:p>
            <a:r>
              <a:rPr lang="en-US" dirty="0"/>
              <a:t>Native Support Workstream</a:t>
            </a:r>
          </a:p>
          <a:p>
            <a:r>
              <a:rPr lang="en-US" dirty="0"/>
              <a:t>ISO20022 Registration Workstream</a:t>
            </a:r>
          </a:p>
        </p:txBody>
      </p:sp>
      <p:sp>
        <p:nvSpPr>
          <p:cNvPr id="4" name="Slide Number Placeholder 3">
            <a:extLst>
              <a:ext uri="{FF2B5EF4-FFF2-40B4-BE49-F238E27FC236}">
                <a16:creationId xmlns:a16="http://schemas.microsoft.com/office/drawing/2014/main" id="{17C84A86-A463-E14D-A5BB-F4BE56931111}"/>
              </a:ext>
            </a:extLst>
          </p:cNvPr>
          <p:cNvSpPr>
            <a:spLocks noGrp="1"/>
          </p:cNvSpPr>
          <p:nvPr>
            <p:ph type="sldNum" sz="quarter" idx="12"/>
          </p:nvPr>
        </p:nvSpPr>
        <p:spPr/>
        <p:txBody>
          <a:bodyPr/>
          <a:lstStyle/>
          <a:p>
            <a:fld id="{20AF9D7A-5BEE-9245-944A-197F51D542D9}" type="slidenum">
              <a:rPr lang="en-US" smtClean="0"/>
              <a:pPr/>
              <a:t>2</a:t>
            </a:fld>
            <a:endParaRPr lang="en-US" dirty="0"/>
          </a:p>
        </p:txBody>
      </p:sp>
    </p:spTree>
    <p:extLst>
      <p:ext uri="{BB962C8B-B14F-4D97-AF65-F5344CB8AC3E}">
        <p14:creationId xmlns:p14="http://schemas.microsoft.com/office/powerpoint/2010/main" val="428167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F442900-D029-48EC-BC34-6469F8391AE5}"/>
              </a:ext>
            </a:extLst>
          </p:cNvPr>
          <p:cNvSpPr>
            <a:spLocks noGrp="1"/>
          </p:cNvSpPr>
          <p:nvPr>
            <p:ph type="title"/>
          </p:nvPr>
        </p:nvSpPr>
        <p:spPr/>
        <p:txBody>
          <a:bodyPr/>
          <a:lstStyle/>
          <a:p>
            <a:r>
              <a:rPr lang="en-US" dirty="0"/>
              <a:t>Some housekeeping</a:t>
            </a:r>
          </a:p>
        </p:txBody>
      </p:sp>
      <p:sp>
        <p:nvSpPr>
          <p:cNvPr id="11" name="Text Placeholder 2">
            <a:extLst>
              <a:ext uri="{FF2B5EF4-FFF2-40B4-BE49-F238E27FC236}">
                <a16:creationId xmlns:a16="http://schemas.microsoft.com/office/drawing/2014/main" id="{6ED806BD-4A3A-4FE9-86AA-6428CED0F1E7}"/>
              </a:ext>
            </a:extLst>
          </p:cNvPr>
          <p:cNvSpPr>
            <a:spLocks noGrp="1"/>
          </p:cNvSpPr>
          <p:nvPr>
            <p:ph type="body" idx="1"/>
          </p:nvPr>
        </p:nvSpPr>
        <p:spPr/>
        <p:txBody>
          <a:bodyPr/>
          <a:lstStyle/>
          <a:p>
            <a:r>
              <a:rPr lang="en-US" dirty="0"/>
              <a:t>Eye-</a:t>
            </a:r>
            <a:r>
              <a:rPr lang="en-US" dirty="0" err="1"/>
              <a:t>zoh</a:t>
            </a:r>
            <a:r>
              <a:rPr lang="en-US" dirty="0"/>
              <a:t> two hundred twenty-two</a:t>
            </a:r>
          </a:p>
        </p:txBody>
      </p:sp>
      <p:sp>
        <p:nvSpPr>
          <p:cNvPr id="13" name="Content Placeholder 3">
            <a:extLst>
              <a:ext uri="{FF2B5EF4-FFF2-40B4-BE49-F238E27FC236}">
                <a16:creationId xmlns:a16="http://schemas.microsoft.com/office/drawing/2014/main" id="{5673E496-B006-4BCA-B1CB-07455D3C7019}"/>
              </a:ext>
            </a:extLst>
          </p:cNvPr>
          <p:cNvSpPr>
            <a:spLocks noGrp="1"/>
          </p:cNvSpPr>
          <p:nvPr>
            <p:ph sz="half" idx="2"/>
          </p:nvPr>
        </p:nvSpPr>
        <p:spPr/>
        <p:txBody>
          <a:bodyPr>
            <a:normAutofit/>
          </a:bodyPr>
          <a:lstStyle/>
          <a:p>
            <a:endParaRPr lang="en-US" dirty="0"/>
          </a:p>
          <a:p>
            <a:r>
              <a:rPr lang="en-US" dirty="0"/>
              <a:t>Breaks 20022 into parts that have obvious visual distinction</a:t>
            </a:r>
          </a:p>
          <a:p>
            <a:r>
              <a:rPr lang="en-US" dirty="0"/>
              <a:t>Can’t be confused with:</a:t>
            </a:r>
            <a:br>
              <a:rPr lang="en-US" dirty="0"/>
            </a:br>
            <a:r>
              <a:rPr lang="en-US" dirty="0"/>
              <a:t>20 0 20 2 </a:t>
            </a:r>
            <a:br>
              <a:rPr lang="en-US" dirty="0"/>
            </a:br>
            <a:r>
              <a:rPr lang="en-US" dirty="0"/>
              <a:t>(twenty-oh twenty-two)</a:t>
            </a:r>
          </a:p>
        </p:txBody>
      </p:sp>
      <p:sp>
        <p:nvSpPr>
          <p:cNvPr id="15" name="Text Placeholder 4">
            <a:extLst>
              <a:ext uri="{FF2B5EF4-FFF2-40B4-BE49-F238E27FC236}">
                <a16:creationId xmlns:a16="http://schemas.microsoft.com/office/drawing/2014/main" id="{EF6AA767-D733-4328-81A3-7FE133EB7012}"/>
              </a:ext>
            </a:extLst>
          </p:cNvPr>
          <p:cNvSpPr>
            <a:spLocks noGrp="1"/>
          </p:cNvSpPr>
          <p:nvPr>
            <p:ph type="body" sz="quarter" idx="3"/>
          </p:nvPr>
        </p:nvSpPr>
        <p:spPr/>
        <p:txBody>
          <a:bodyPr/>
          <a:lstStyle/>
          <a:p>
            <a:r>
              <a:rPr lang="en-US" dirty="0"/>
              <a:t>Eye-</a:t>
            </a:r>
            <a:r>
              <a:rPr lang="en-US" dirty="0" err="1"/>
              <a:t>zoh</a:t>
            </a:r>
            <a:r>
              <a:rPr lang="en-US" dirty="0"/>
              <a:t> twenty oh twenty-two</a:t>
            </a:r>
          </a:p>
        </p:txBody>
      </p:sp>
      <p:sp>
        <p:nvSpPr>
          <p:cNvPr id="17" name="Content Placeholder 5">
            <a:extLst>
              <a:ext uri="{FF2B5EF4-FFF2-40B4-BE49-F238E27FC236}">
                <a16:creationId xmlns:a16="http://schemas.microsoft.com/office/drawing/2014/main" id="{197FE835-7BCD-47E3-A90F-AD8E987A7FEE}"/>
              </a:ext>
            </a:extLst>
          </p:cNvPr>
          <p:cNvSpPr>
            <a:spLocks noGrp="1"/>
          </p:cNvSpPr>
          <p:nvPr>
            <p:ph sz="quarter" idx="4"/>
          </p:nvPr>
        </p:nvSpPr>
        <p:spPr/>
        <p:txBody>
          <a:bodyPr>
            <a:normAutofit/>
          </a:bodyPr>
          <a:lstStyle/>
          <a:p>
            <a:endParaRPr lang="en-US" dirty="0"/>
          </a:p>
          <a:p>
            <a:r>
              <a:rPr lang="en-US" dirty="0"/>
              <a:t>Repetition of the word “twenty” makes it memorable</a:t>
            </a:r>
          </a:p>
          <a:p>
            <a:r>
              <a:rPr lang="en-US" dirty="0"/>
              <a:t>Can’t be confused with 222 (two hundred and twenty-two)</a:t>
            </a:r>
          </a:p>
          <a:p>
            <a:endParaRPr lang="en-US" dirty="0"/>
          </a:p>
        </p:txBody>
      </p:sp>
      <p:sp>
        <p:nvSpPr>
          <p:cNvPr id="4" name="Slide Number Placeholder 3">
            <a:extLst>
              <a:ext uri="{FF2B5EF4-FFF2-40B4-BE49-F238E27FC236}">
                <a16:creationId xmlns:a16="http://schemas.microsoft.com/office/drawing/2014/main" id="{9F61304B-46C5-AE4F-87FD-4811512AEAEC}"/>
              </a:ext>
            </a:extLst>
          </p:cNvPr>
          <p:cNvSpPr>
            <a:spLocks noGrp="1"/>
          </p:cNvSpPr>
          <p:nvPr>
            <p:ph type="sldNum" sz="quarter" idx="12"/>
          </p:nvPr>
        </p:nvSpPr>
        <p:spPr/>
        <p:txBody>
          <a:bodyPr anchor="ctr">
            <a:normAutofit/>
          </a:bodyPr>
          <a:lstStyle/>
          <a:p>
            <a:pPr>
              <a:spcAft>
                <a:spcPts val="600"/>
              </a:spcAft>
            </a:pPr>
            <a:fld id="{20AF9D7A-5BEE-9245-944A-197F51D542D9}" type="slidenum">
              <a:rPr lang="en-US" smtClean="0"/>
              <a:pPr>
                <a:spcAft>
                  <a:spcPts val="600"/>
                </a:spcAft>
              </a:pPr>
              <a:t>3</a:t>
            </a:fld>
            <a:endParaRPr lang="en-US"/>
          </a:p>
        </p:txBody>
      </p:sp>
    </p:spTree>
    <p:extLst>
      <p:ext uri="{BB962C8B-B14F-4D97-AF65-F5344CB8AC3E}">
        <p14:creationId xmlns:p14="http://schemas.microsoft.com/office/powerpoint/2010/main" val="398037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F7C5BE4-DCD1-7D46-9B1A-42FB80C4B3B3}"/>
              </a:ext>
            </a:extLst>
          </p:cNvPr>
          <p:cNvSpPr>
            <a:spLocks noGrp="1"/>
          </p:cNvSpPr>
          <p:nvPr>
            <p:ph type="title"/>
          </p:nvPr>
        </p:nvSpPr>
        <p:spPr/>
        <p:txBody>
          <a:bodyPr/>
          <a:lstStyle/>
          <a:p>
            <a:r>
              <a:rPr lang="en-US" dirty="0"/>
              <a:t>Overarching Goals</a:t>
            </a:r>
          </a:p>
        </p:txBody>
      </p:sp>
      <p:sp>
        <p:nvSpPr>
          <p:cNvPr id="9" name="Content Placeholder 8">
            <a:extLst>
              <a:ext uri="{FF2B5EF4-FFF2-40B4-BE49-F238E27FC236}">
                <a16:creationId xmlns:a16="http://schemas.microsoft.com/office/drawing/2014/main" id="{D95492F0-8BF8-AC42-82E5-A3F145D4C3E9}"/>
              </a:ext>
            </a:extLst>
          </p:cNvPr>
          <p:cNvSpPr>
            <a:spLocks noGrp="1"/>
          </p:cNvSpPr>
          <p:nvPr>
            <p:ph idx="1"/>
          </p:nvPr>
        </p:nvSpPr>
        <p:spPr/>
        <p:txBody>
          <a:bodyPr/>
          <a:lstStyle/>
          <a:p>
            <a:r>
              <a:rPr lang="en-US" dirty="0"/>
              <a:t>Map the Mojaloop messages and flows to existing ISO20022 messages where possible</a:t>
            </a:r>
          </a:p>
          <a:p>
            <a:r>
              <a:rPr lang="en-US" dirty="0"/>
              <a:t>Identify data elements in the Mojaloop messages with no obvious place in the ISO20022 messages</a:t>
            </a:r>
          </a:p>
          <a:p>
            <a:r>
              <a:rPr lang="en-US" dirty="0"/>
              <a:t>Identify deficiencies in the ISO20022 messages in supporting the Mojaloop flows</a:t>
            </a:r>
          </a:p>
          <a:p>
            <a:r>
              <a:rPr lang="en-US" dirty="0"/>
              <a:t>Develop the rationale for submission of new messages to the ISO20022 catalogue to support Mojaloop and similar real-time payments flows</a:t>
            </a:r>
          </a:p>
        </p:txBody>
      </p:sp>
      <p:sp>
        <p:nvSpPr>
          <p:cNvPr id="7" name="Slide Number Placeholder 6">
            <a:extLst>
              <a:ext uri="{FF2B5EF4-FFF2-40B4-BE49-F238E27FC236}">
                <a16:creationId xmlns:a16="http://schemas.microsoft.com/office/drawing/2014/main" id="{019FAB41-105F-474B-BC49-250D4584D6A1}"/>
              </a:ext>
            </a:extLst>
          </p:cNvPr>
          <p:cNvSpPr>
            <a:spLocks noGrp="1"/>
          </p:cNvSpPr>
          <p:nvPr>
            <p:ph type="sldNum" sz="quarter" idx="12"/>
          </p:nvPr>
        </p:nvSpPr>
        <p:spPr/>
        <p:txBody>
          <a:bodyPr/>
          <a:lstStyle/>
          <a:p>
            <a:fld id="{20AF9D7A-5BEE-9245-944A-197F51D542D9}" type="slidenum">
              <a:rPr lang="en-US" smtClean="0"/>
              <a:t>4</a:t>
            </a:fld>
            <a:endParaRPr lang="en-US"/>
          </a:p>
        </p:txBody>
      </p:sp>
    </p:spTree>
    <p:extLst>
      <p:ext uri="{BB962C8B-B14F-4D97-AF65-F5344CB8AC3E}">
        <p14:creationId xmlns:p14="http://schemas.microsoft.com/office/powerpoint/2010/main" val="248964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5BB1-D7AA-3742-B5AF-1B58D91198B2}"/>
              </a:ext>
            </a:extLst>
          </p:cNvPr>
          <p:cNvSpPr>
            <a:spLocks noGrp="1"/>
          </p:cNvSpPr>
          <p:nvPr>
            <p:ph type="title"/>
          </p:nvPr>
        </p:nvSpPr>
        <p:spPr/>
        <p:txBody>
          <a:bodyPr/>
          <a:lstStyle/>
          <a:p>
            <a:r>
              <a:rPr lang="en-US" dirty="0"/>
              <a:t>Cross-Network Stream</a:t>
            </a:r>
          </a:p>
        </p:txBody>
      </p:sp>
      <p:sp>
        <p:nvSpPr>
          <p:cNvPr id="3" name="Content Placeholder 2">
            <a:extLst>
              <a:ext uri="{FF2B5EF4-FFF2-40B4-BE49-F238E27FC236}">
                <a16:creationId xmlns:a16="http://schemas.microsoft.com/office/drawing/2014/main" id="{B847010D-A146-C149-BC23-454F01764361}"/>
              </a:ext>
            </a:extLst>
          </p:cNvPr>
          <p:cNvSpPr>
            <a:spLocks noGrp="1"/>
          </p:cNvSpPr>
          <p:nvPr>
            <p:ph idx="1"/>
          </p:nvPr>
        </p:nvSpPr>
        <p:spPr/>
        <p:txBody>
          <a:bodyPr>
            <a:normAutofit fontScale="92500" lnSpcReduction="10000"/>
          </a:bodyPr>
          <a:lstStyle/>
          <a:p>
            <a:pPr marL="0" indent="0">
              <a:buNone/>
            </a:pPr>
            <a:r>
              <a:rPr lang="en-US" b="1" dirty="0"/>
              <a:t>Scope</a:t>
            </a:r>
          </a:p>
          <a:p>
            <a:r>
              <a:rPr lang="en-US" dirty="0"/>
              <a:t>Develop a POC adapter between Mojaloop and an existing ISO20022-based network</a:t>
            </a:r>
          </a:p>
          <a:p>
            <a:pPr marL="0" indent="0">
              <a:buNone/>
            </a:pPr>
            <a:r>
              <a:rPr lang="en-US" b="1" dirty="0"/>
              <a:t>Goal </a:t>
            </a:r>
          </a:p>
          <a:p>
            <a:r>
              <a:rPr lang="en-US" dirty="0"/>
              <a:t>Identify interoperability challenges that can’t be reconciled through message mapping</a:t>
            </a:r>
          </a:p>
          <a:p>
            <a:r>
              <a:rPr lang="en-US" dirty="0"/>
              <a:t>Add support for ISO20022 to adapter</a:t>
            </a:r>
          </a:p>
          <a:p>
            <a:pPr marL="0" indent="0">
              <a:buNone/>
            </a:pPr>
            <a:r>
              <a:rPr lang="en-US" b="1" dirty="0"/>
              <a:t>Update</a:t>
            </a:r>
          </a:p>
          <a:p>
            <a:r>
              <a:rPr lang="en-US" dirty="0"/>
              <a:t>High level flows have been mapped out in early draft of specification</a:t>
            </a:r>
          </a:p>
          <a:p>
            <a:r>
              <a:rPr lang="en-US" dirty="0"/>
              <a:t>New developers ramping up and setting up development environment</a:t>
            </a:r>
          </a:p>
        </p:txBody>
      </p:sp>
      <p:sp>
        <p:nvSpPr>
          <p:cNvPr id="4" name="Slide Number Placeholder 3">
            <a:extLst>
              <a:ext uri="{FF2B5EF4-FFF2-40B4-BE49-F238E27FC236}">
                <a16:creationId xmlns:a16="http://schemas.microsoft.com/office/drawing/2014/main" id="{94C3990F-09B4-144B-88EC-7D65319A11AC}"/>
              </a:ext>
            </a:extLst>
          </p:cNvPr>
          <p:cNvSpPr>
            <a:spLocks noGrp="1"/>
          </p:cNvSpPr>
          <p:nvPr>
            <p:ph type="sldNum" sz="quarter" idx="12"/>
          </p:nvPr>
        </p:nvSpPr>
        <p:spPr/>
        <p:txBody>
          <a:bodyPr/>
          <a:lstStyle/>
          <a:p>
            <a:fld id="{20AF9D7A-5BEE-9245-944A-197F51D542D9}" type="slidenum">
              <a:rPr lang="en-US" smtClean="0"/>
              <a:t>5</a:t>
            </a:fld>
            <a:endParaRPr lang="en-US"/>
          </a:p>
        </p:txBody>
      </p:sp>
    </p:spTree>
    <p:extLst>
      <p:ext uri="{BB962C8B-B14F-4D97-AF65-F5344CB8AC3E}">
        <p14:creationId xmlns:p14="http://schemas.microsoft.com/office/powerpoint/2010/main" val="131101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5BB1-D7AA-3742-B5AF-1B58D91198B2}"/>
              </a:ext>
            </a:extLst>
          </p:cNvPr>
          <p:cNvSpPr>
            <a:spLocks noGrp="1"/>
          </p:cNvSpPr>
          <p:nvPr>
            <p:ph type="title"/>
          </p:nvPr>
        </p:nvSpPr>
        <p:spPr/>
        <p:txBody>
          <a:bodyPr/>
          <a:lstStyle/>
          <a:p>
            <a:r>
              <a:rPr lang="en-US" dirty="0"/>
              <a:t>Native Support Stream</a:t>
            </a:r>
          </a:p>
        </p:txBody>
      </p:sp>
      <p:sp>
        <p:nvSpPr>
          <p:cNvPr id="3" name="Content Placeholder 2">
            <a:extLst>
              <a:ext uri="{FF2B5EF4-FFF2-40B4-BE49-F238E27FC236}">
                <a16:creationId xmlns:a16="http://schemas.microsoft.com/office/drawing/2014/main" id="{B847010D-A146-C149-BC23-454F01764361}"/>
              </a:ext>
            </a:extLst>
          </p:cNvPr>
          <p:cNvSpPr>
            <a:spLocks noGrp="1"/>
          </p:cNvSpPr>
          <p:nvPr>
            <p:ph idx="1"/>
          </p:nvPr>
        </p:nvSpPr>
        <p:spPr/>
        <p:txBody>
          <a:bodyPr>
            <a:normAutofit/>
          </a:bodyPr>
          <a:lstStyle/>
          <a:p>
            <a:pPr marL="0" indent="0">
              <a:buNone/>
            </a:pPr>
            <a:r>
              <a:rPr lang="en-US" b="1" dirty="0"/>
              <a:t>Scope</a:t>
            </a:r>
          </a:p>
          <a:p>
            <a:r>
              <a:rPr lang="en-GB" sz="4000" b="0" i="0" dirty="0">
                <a:solidFill>
                  <a:srgbClr val="222222"/>
                </a:solidFill>
                <a:effectLst/>
                <a:latin typeface="Arial" panose="020B0604020202020204" pitchFamily="34" charset="0"/>
              </a:rPr>
              <a:t>The existing work being undertaken by the ISO Real-Time Payments Group is explicitly agnostic to “precise details of implementation” and “performance and availability considerations.” These are the functional areas that Mojaloop offers. We therefore want:</a:t>
            </a:r>
          </a:p>
          <a:p>
            <a:pPr lvl="1">
              <a:buFont typeface="Wingdings" panose="05000000000000000000" pitchFamily="2" charset="2"/>
              <a:buChar char="Ø"/>
            </a:pPr>
            <a:r>
              <a:rPr lang="en-GB" sz="3200" b="0" i="0" dirty="0">
                <a:solidFill>
                  <a:srgbClr val="222222"/>
                </a:solidFill>
                <a:effectLst/>
                <a:latin typeface="Arial" panose="020B0604020202020204" pitchFamily="34" charset="0"/>
              </a:rPr>
              <a:t>To demonstrate the feasibility of retaining </a:t>
            </a:r>
            <a:r>
              <a:rPr lang="en-GB" sz="3200" b="0" i="0" dirty="0" err="1">
                <a:solidFill>
                  <a:srgbClr val="222222"/>
                </a:solidFill>
                <a:effectLst/>
                <a:latin typeface="Arial" panose="020B0604020202020204" pitchFamily="34" charset="0"/>
              </a:rPr>
              <a:t>Mojaloop's</a:t>
            </a:r>
            <a:r>
              <a:rPr lang="en-GB" sz="3200" b="0" i="0" dirty="0">
                <a:solidFill>
                  <a:srgbClr val="222222"/>
                </a:solidFill>
                <a:effectLst/>
                <a:latin typeface="Arial" panose="020B0604020202020204" pitchFamily="34" charset="0"/>
              </a:rPr>
              <a:t> implementation of the Level One principles with respect to transfer orchestration and services, while remaining agnostic to message content.</a:t>
            </a:r>
          </a:p>
          <a:p>
            <a:pPr lvl="1">
              <a:buFont typeface="Wingdings" panose="05000000000000000000" pitchFamily="2" charset="2"/>
              <a:buChar char="Ø"/>
            </a:pPr>
            <a:r>
              <a:rPr lang="en-GB" sz="3200" b="0" i="0" dirty="0">
                <a:solidFill>
                  <a:srgbClr val="222222"/>
                </a:solidFill>
                <a:effectLst/>
                <a:latin typeface="Arial" panose="020B0604020202020204" pitchFamily="34" charset="0"/>
              </a:rPr>
              <a:t>To collect and assess real-world implementation evidence about the requirements for new and/or changed ISO20022 messages to support elements of the Mojaloop transfer orchestration process (for instance, the preparation and signature of quotes.)</a:t>
            </a:r>
          </a:p>
          <a:p>
            <a:pPr lvl="1">
              <a:buFont typeface="Wingdings" panose="05000000000000000000" pitchFamily="2" charset="2"/>
              <a:buChar char="Ø"/>
            </a:pPr>
            <a:r>
              <a:rPr lang="en-GB" sz="3200" b="0" i="0" dirty="0">
                <a:solidFill>
                  <a:srgbClr val="222222"/>
                </a:solidFill>
                <a:effectLst/>
                <a:latin typeface="Arial" panose="020B0604020202020204" pitchFamily="34" charset="0"/>
              </a:rPr>
              <a:t>To position Mojaloop as the reference interoperability platform for real time payments systems using ISO20022 messaging.</a:t>
            </a:r>
            <a:endParaRPr lang="en-US" sz="3200" dirty="0"/>
          </a:p>
          <a:p>
            <a:endParaRPr lang="en-US" dirty="0"/>
          </a:p>
        </p:txBody>
      </p:sp>
      <p:sp>
        <p:nvSpPr>
          <p:cNvPr id="4" name="Slide Number Placeholder 3">
            <a:extLst>
              <a:ext uri="{FF2B5EF4-FFF2-40B4-BE49-F238E27FC236}">
                <a16:creationId xmlns:a16="http://schemas.microsoft.com/office/drawing/2014/main" id="{94C3990F-09B4-144B-88EC-7D65319A11AC}"/>
              </a:ext>
            </a:extLst>
          </p:cNvPr>
          <p:cNvSpPr>
            <a:spLocks noGrp="1"/>
          </p:cNvSpPr>
          <p:nvPr>
            <p:ph type="sldNum" sz="quarter" idx="12"/>
          </p:nvPr>
        </p:nvSpPr>
        <p:spPr/>
        <p:txBody>
          <a:bodyPr/>
          <a:lstStyle/>
          <a:p>
            <a:fld id="{20AF9D7A-5BEE-9245-944A-197F51D542D9}" type="slidenum">
              <a:rPr lang="en-US" smtClean="0"/>
              <a:t>6</a:t>
            </a:fld>
            <a:endParaRPr lang="en-US"/>
          </a:p>
        </p:txBody>
      </p:sp>
    </p:spTree>
    <p:extLst>
      <p:ext uri="{BB962C8B-B14F-4D97-AF65-F5344CB8AC3E}">
        <p14:creationId xmlns:p14="http://schemas.microsoft.com/office/powerpoint/2010/main" val="233696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5BB1-D7AA-3742-B5AF-1B58D91198B2}"/>
              </a:ext>
            </a:extLst>
          </p:cNvPr>
          <p:cNvSpPr>
            <a:spLocks noGrp="1"/>
          </p:cNvSpPr>
          <p:nvPr>
            <p:ph type="title"/>
          </p:nvPr>
        </p:nvSpPr>
        <p:spPr/>
        <p:txBody>
          <a:bodyPr/>
          <a:lstStyle/>
          <a:p>
            <a:r>
              <a:rPr lang="en-US" dirty="0"/>
              <a:t>Native Support Stream</a:t>
            </a:r>
          </a:p>
        </p:txBody>
      </p:sp>
      <p:sp>
        <p:nvSpPr>
          <p:cNvPr id="3" name="Content Placeholder 2">
            <a:extLst>
              <a:ext uri="{FF2B5EF4-FFF2-40B4-BE49-F238E27FC236}">
                <a16:creationId xmlns:a16="http://schemas.microsoft.com/office/drawing/2014/main" id="{B847010D-A146-C149-BC23-454F01764361}"/>
              </a:ext>
            </a:extLst>
          </p:cNvPr>
          <p:cNvSpPr>
            <a:spLocks noGrp="1"/>
          </p:cNvSpPr>
          <p:nvPr>
            <p:ph idx="1"/>
          </p:nvPr>
        </p:nvSpPr>
        <p:spPr>
          <a:xfrm>
            <a:off x="1676619" y="3039291"/>
            <a:ext cx="21033938" cy="10241280"/>
          </a:xfrm>
        </p:spPr>
        <p:txBody>
          <a:bodyPr>
            <a:normAutofit fontScale="32500" lnSpcReduction="20000"/>
          </a:bodyPr>
          <a:lstStyle/>
          <a:p>
            <a:pPr marL="0" indent="0">
              <a:buNone/>
            </a:pPr>
            <a:r>
              <a:rPr lang="en-US" sz="16600" b="1" dirty="0"/>
              <a:t>Goals</a:t>
            </a:r>
            <a:r>
              <a:rPr lang="en-US" sz="6700" b="1" dirty="0"/>
              <a:t> </a:t>
            </a:r>
          </a:p>
          <a:p>
            <a:pPr algn="l">
              <a:buFont typeface="Arial" panose="020B0604020202020204" pitchFamily="34" charset="0"/>
              <a:buChar char="•"/>
            </a:pPr>
            <a:r>
              <a:rPr lang="en-GB" sz="11100" b="0" i="0" dirty="0">
                <a:solidFill>
                  <a:srgbClr val="222222"/>
                </a:solidFill>
                <a:effectLst/>
                <a:latin typeface="Arial" panose="020B0604020202020204" pitchFamily="34" charset="0"/>
              </a:rPr>
              <a:t>To map an existing ISO20022 message structure onto the RESTful architecture currently supported by Mojaloop, for an agreed subset of use cases.</a:t>
            </a:r>
          </a:p>
          <a:p>
            <a:pPr algn="l">
              <a:buFont typeface="Arial" panose="020B0604020202020204" pitchFamily="34" charset="0"/>
              <a:buChar char="•"/>
            </a:pPr>
            <a:r>
              <a:rPr lang="en-GB" sz="11100" b="0" i="0" dirty="0">
                <a:solidFill>
                  <a:srgbClr val="222222"/>
                </a:solidFill>
                <a:effectLst/>
                <a:latin typeface="Arial" panose="020B0604020202020204" pitchFamily="34" charset="0"/>
              </a:rPr>
              <a:t>To demonstrate alignment of a reference Mojaloop implementation of the ISO20022 standard with the current Message Usage Guidelines being developed by the ISO20022 RTPG working group, and to document issues with the implementation of these guidelines if and when they arise.</a:t>
            </a:r>
          </a:p>
          <a:p>
            <a:pPr algn="l">
              <a:buFont typeface="Arial" panose="020B0604020202020204" pitchFamily="34" charset="0"/>
              <a:buChar char="•"/>
            </a:pPr>
            <a:r>
              <a:rPr lang="en-GB" sz="11100" b="0" i="0" dirty="0">
                <a:solidFill>
                  <a:srgbClr val="222222"/>
                </a:solidFill>
                <a:effectLst/>
                <a:latin typeface="Arial" panose="020B0604020202020204" pitchFamily="34" charset="0"/>
              </a:rPr>
              <a:t>To support an architecture which will not require the selection of any particular message flavour, but which can be simply configured by a scheme implementer to correspond with an agreed set of messages.</a:t>
            </a:r>
          </a:p>
          <a:p>
            <a:pPr algn="l">
              <a:buFont typeface="Arial" panose="020B0604020202020204" pitchFamily="34" charset="0"/>
              <a:buChar char="•"/>
            </a:pPr>
            <a:r>
              <a:rPr lang="en-GB" sz="11100" b="0" i="0" dirty="0">
                <a:solidFill>
                  <a:srgbClr val="222222"/>
                </a:solidFill>
                <a:effectLst/>
                <a:latin typeface="Arial" panose="020B0604020202020204" pitchFamily="34" charset="0"/>
              </a:rPr>
              <a:t>To integrate ISO20022 RTPG messages into the service structure of the Mojaloop switch as an example message content, and to demonstrate their efficient operation in the Mojaloop processes of address resolution, liquidity management and settlement.</a:t>
            </a:r>
          </a:p>
          <a:p>
            <a:pPr algn="l">
              <a:buFont typeface="Arial" panose="020B0604020202020204" pitchFamily="34" charset="0"/>
              <a:buChar char="•"/>
            </a:pPr>
            <a:r>
              <a:rPr lang="en-GB" sz="11100" b="0" i="0" dirty="0">
                <a:solidFill>
                  <a:srgbClr val="222222"/>
                </a:solidFill>
                <a:effectLst/>
                <a:latin typeface="Arial" panose="020B0604020202020204" pitchFamily="34" charset="0"/>
              </a:rPr>
              <a:t>To construct a detailed analysis, based on real experience, of the requirements for extending the ISO20022/Mojaloop integration to further use cases, in particular:</a:t>
            </a:r>
          </a:p>
          <a:p>
            <a:pPr lvl="1"/>
            <a:r>
              <a:rPr lang="en-GB" sz="9800" b="0" i="0" dirty="0">
                <a:solidFill>
                  <a:srgbClr val="222222"/>
                </a:solidFill>
                <a:effectLst/>
                <a:latin typeface="Arial" panose="020B0604020202020204" pitchFamily="34" charset="0"/>
              </a:rPr>
              <a:t>PISP integration</a:t>
            </a:r>
          </a:p>
          <a:p>
            <a:pPr lvl="1"/>
            <a:r>
              <a:rPr lang="en-GB" sz="9800" dirty="0">
                <a:solidFill>
                  <a:srgbClr val="222222"/>
                </a:solidFill>
                <a:latin typeface="Arial" panose="020B0604020202020204" pitchFamily="34" charset="0"/>
              </a:rPr>
              <a:t>S</a:t>
            </a:r>
            <a:r>
              <a:rPr lang="en-GB" sz="9800" b="0" i="0" dirty="0">
                <a:solidFill>
                  <a:srgbClr val="222222"/>
                </a:solidFill>
                <a:effectLst/>
                <a:latin typeface="Arial" panose="020B0604020202020204" pitchFamily="34" charset="0"/>
              </a:rPr>
              <a:t>upport for use cases where the switch is more engaged in the process, such as bulk transfers.</a:t>
            </a:r>
          </a:p>
          <a:p>
            <a:pPr algn="l">
              <a:buFont typeface="Arial" panose="020B0604020202020204" pitchFamily="34" charset="0"/>
              <a:buChar char="•"/>
            </a:pPr>
            <a:r>
              <a:rPr lang="en-GB" sz="11100" b="0" i="0" dirty="0">
                <a:solidFill>
                  <a:srgbClr val="222222"/>
                </a:solidFill>
                <a:effectLst/>
                <a:latin typeface="Arial" panose="020B0604020202020204" pitchFamily="34" charset="0"/>
              </a:rPr>
              <a:t>To provide detailed material for submission to the ISO20022 RTPG covering proposals for new message types, message content and code lists, including detailed recommendations and real-world justification for the requirements.</a:t>
            </a:r>
            <a:endParaRPr lang="en-GB" sz="9800" b="0" i="0" dirty="0">
              <a:solidFill>
                <a:srgbClr val="222222"/>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94C3990F-09B4-144B-88EC-7D65319A11AC}"/>
              </a:ext>
            </a:extLst>
          </p:cNvPr>
          <p:cNvSpPr>
            <a:spLocks noGrp="1"/>
          </p:cNvSpPr>
          <p:nvPr>
            <p:ph type="sldNum" sz="quarter" idx="12"/>
          </p:nvPr>
        </p:nvSpPr>
        <p:spPr/>
        <p:txBody>
          <a:bodyPr/>
          <a:lstStyle/>
          <a:p>
            <a:fld id="{20AF9D7A-5BEE-9245-944A-197F51D542D9}" type="slidenum">
              <a:rPr lang="en-US" smtClean="0"/>
              <a:t>7</a:t>
            </a:fld>
            <a:endParaRPr lang="en-US"/>
          </a:p>
        </p:txBody>
      </p:sp>
    </p:spTree>
    <p:extLst>
      <p:ext uri="{BB962C8B-B14F-4D97-AF65-F5344CB8AC3E}">
        <p14:creationId xmlns:p14="http://schemas.microsoft.com/office/powerpoint/2010/main" val="426426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5BB1-D7AA-3742-B5AF-1B58D91198B2}"/>
              </a:ext>
            </a:extLst>
          </p:cNvPr>
          <p:cNvSpPr>
            <a:spLocks noGrp="1"/>
          </p:cNvSpPr>
          <p:nvPr>
            <p:ph type="title"/>
          </p:nvPr>
        </p:nvSpPr>
        <p:spPr/>
        <p:txBody>
          <a:bodyPr/>
          <a:lstStyle/>
          <a:p>
            <a:r>
              <a:rPr lang="en-US" dirty="0"/>
              <a:t>Native Support Stream</a:t>
            </a:r>
          </a:p>
        </p:txBody>
      </p:sp>
      <p:sp>
        <p:nvSpPr>
          <p:cNvPr id="3" name="Content Placeholder 2">
            <a:extLst>
              <a:ext uri="{FF2B5EF4-FFF2-40B4-BE49-F238E27FC236}">
                <a16:creationId xmlns:a16="http://schemas.microsoft.com/office/drawing/2014/main" id="{B847010D-A146-C149-BC23-454F01764361}"/>
              </a:ext>
            </a:extLst>
          </p:cNvPr>
          <p:cNvSpPr>
            <a:spLocks noGrp="1"/>
          </p:cNvSpPr>
          <p:nvPr>
            <p:ph idx="1"/>
          </p:nvPr>
        </p:nvSpPr>
        <p:spPr>
          <a:xfrm>
            <a:off x="1676619" y="3039291"/>
            <a:ext cx="21033938" cy="10241280"/>
          </a:xfrm>
        </p:spPr>
        <p:txBody>
          <a:bodyPr>
            <a:normAutofit/>
          </a:bodyPr>
          <a:lstStyle/>
          <a:p>
            <a:pPr marL="0" indent="0">
              <a:buNone/>
            </a:pPr>
            <a:r>
              <a:rPr lang="en-US" sz="5400" b="1" dirty="0"/>
              <a:t>Update</a:t>
            </a:r>
            <a:r>
              <a:rPr lang="en-US" sz="6700" b="1" dirty="0"/>
              <a:t> </a:t>
            </a:r>
          </a:p>
          <a:p>
            <a:r>
              <a:rPr lang="en-US" sz="4800" dirty="0"/>
              <a:t>Story breakdown for P2P happy path POC in progress.</a:t>
            </a:r>
          </a:p>
          <a:p>
            <a:r>
              <a:rPr lang="en-US" sz="4800" dirty="0"/>
              <a:t>Draft initial mapping of Mojaloop messages onto base ISO schema messages proposed.</a:t>
            </a:r>
          </a:p>
          <a:p>
            <a:endParaRPr lang="en-US" sz="4800" dirty="0"/>
          </a:p>
        </p:txBody>
      </p:sp>
      <p:sp>
        <p:nvSpPr>
          <p:cNvPr id="4" name="Slide Number Placeholder 3">
            <a:extLst>
              <a:ext uri="{FF2B5EF4-FFF2-40B4-BE49-F238E27FC236}">
                <a16:creationId xmlns:a16="http://schemas.microsoft.com/office/drawing/2014/main" id="{94C3990F-09B4-144B-88EC-7D65319A11AC}"/>
              </a:ext>
            </a:extLst>
          </p:cNvPr>
          <p:cNvSpPr>
            <a:spLocks noGrp="1"/>
          </p:cNvSpPr>
          <p:nvPr>
            <p:ph type="sldNum" sz="quarter" idx="12"/>
          </p:nvPr>
        </p:nvSpPr>
        <p:spPr/>
        <p:txBody>
          <a:bodyPr/>
          <a:lstStyle/>
          <a:p>
            <a:fld id="{20AF9D7A-5BEE-9245-944A-197F51D542D9}" type="slidenum">
              <a:rPr lang="en-US" smtClean="0"/>
              <a:t>8</a:t>
            </a:fld>
            <a:endParaRPr lang="en-US"/>
          </a:p>
        </p:txBody>
      </p:sp>
    </p:spTree>
    <p:extLst>
      <p:ext uri="{BB962C8B-B14F-4D97-AF65-F5344CB8AC3E}">
        <p14:creationId xmlns:p14="http://schemas.microsoft.com/office/powerpoint/2010/main" val="222676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5BB1-D7AA-3742-B5AF-1B58D91198B2}"/>
              </a:ext>
            </a:extLst>
          </p:cNvPr>
          <p:cNvSpPr>
            <a:spLocks noGrp="1"/>
          </p:cNvSpPr>
          <p:nvPr>
            <p:ph type="title"/>
          </p:nvPr>
        </p:nvSpPr>
        <p:spPr/>
        <p:txBody>
          <a:bodyPr/>
          <a:lstStyle/>
          <a:p>
            <a:r>
              <a:rPr lang="en-US" dirty="0"/>
              <a:t>ISO20022 Registration Stream</a:t>
            </a:r>
          </a:p>
        </p:txBody>
      </p:sp>
      <p:sp>
        <p:nvSpPr>
          <p:cNvPr id="3" name="Content Placeholder 2">
            <a:extLst>
              <a:ext uri="{FF2B5EF4-FFF2-40B4-BE49-F238E27FC236}">
                <a16:creationId xmlns:a16="http://schemas.microsoft.com/office/drawing/2014/main" id="{B847010D-A146-C149-BC23-454F01764361}"/>
              </a:ext>
            </a:extLst>
          </p:cNvPr>
          <p:cNvSpPr>
            <a:spLocks noGrp="1"/>
          </p:cNvSpPr>
          <p:nvPr>
            <p:ph idx="1"/>
          </p:nvPr>
        </p:nvSpPr>
        <p:spPr/>
        <p:txBody>
          <a:bodyPr>
            <a:normAutofit fontScale="92500" lnSpcReduction="10000"/>
          </a:bodyPr>
          <a:lstStyle/>
          <a:p>
            <a:pPr marL="0" indent="0">
              <a:buNone/>
            </a:pPr>
            <a:r>
              <a:rPr lang="en-US" b="1" dirty="0"/>
              <a:t>Scope</a:t>
            </a:r>
          </a:p>
          <a:p>
            <a:r>
              <a:rPr lang="en-US" dirty="0"/>
              <a:t>Submit Business Justification to the ISO20022 RA for addition of Mojaloop messages and flows to the repository</a:t>
            </a:r>
          </a:p>
          <a:p>
            <a:pPr marL="0" indent="0">
              <a:buNone/>
            </a:pPr>
            <a:r>
              <a:rPr lang="en-US" b="1" dirty="0"/>
              <a:t>Goal </a:t>
            </a:r>
          </a:p>
          <a:p>
            <a:r>
              <a:rPr lang="en-US" dirty="0"/>
              <a:t>Addition of new messages and business process documents to the repository that cover the Mojaloop flows</a:t>
            </a:r>
          </a:p>
          <a:p>
            <a:pPr marL="0" indent="0">
              <a:buNone/>
            </a:pPr>
            <a:r>
              <a:rPr lang="en-US" b="1" dirty="0"/>
              <a:t>Update</a:t>
            </a:r>
          </a:p>
          <a:p>
            <a:r>
              <a:rPr lang="en-US" dirty="0"/>
              <a:t>Early investigation of submissions process</a:t>
            </a:r>
          </a:p>
          <a:p>
            <a:r>
              <a:rPr lang="en-US" dirty="0"/>
              <a:t>Attempts to connect with people internal to the RA for guidance on the process and to proactively identify advocates for our submission</a:t>
            </a:r>
          </a:p>
        </p:txBody>
      </p:sp>
      <p:sp>
        <p:nvSpPr>
          <p:cNvPr id="4" name="Slide Number Placeholder 3">
            <a:extLst>
              <a:ext uri="{FF2B5EF4-FFF2-40B4-BE49-F238E27FC236}">
                <a16:creationId xmlns:a16="http://schemas.microsoft.com/office/drawing/2014/main" id="{94C3990F-09B4-144B-88EC-7D65319A11AC}"/>
              </a:ext>
            </a:extLst>
          </p:cNvPr>
          <p:cNvSpPr>
            <a:spLocks noGrp="1"/>
          </p:cNvSpPr>
          <p:nvPr>
            <p:ph type="sldNum" sz="quarter" idx="12"/>
          </p:nvPr>
        </p:nvSpPr>
        <p:spPr/>
        <p:txBody>
          <a:bodyPr/>
          <a:lstStyle/>
          <a:p>
            <a:fld id="{20AF9D7A-5BEE-9245-944A-197F51D542D9}" type="slidenum">
              <a:rPr lang="en-US" smtClean="0"/>
              <a:t>9</a:t>
            </a:fld>
            <a:endParaRPr lang="en-US"/>
          </a:p>
        </p:txBody>
      </p:sp>
    </p:spTree>
    <p:extLst>
      <p:ext uri="{BB962C8B-B14F-4D97-AF65-F5344CB8AC3E}">
        <p14:creationId xmlns:p14="http://schemas.microsoft.com/office/powerpoint/2010/main" val="714627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jaloop" id="{4C600A21-89B1-4C49-B9BB-08DF1144B638}" vid="{D386C28C-1FB0-0C48-B3EA-4D8C96B00B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1" ma:contentTypeDescription="Create a new document." ma:contentTypeScope="" ma:versionID="181c61fe5df22d1f59c38d74292c5168">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bd40b66ef5728273303597190f92243d"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D56013-FFA3-4AA5-BFCF-7C4A0141612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3.xml><?xml version="1.0" encoding="utf-8"?>
<ds:datastoreItem xmlns:ds="http://schemas.openxmlformats.org/officeDocument/2006/customXml" ds:itemID="{3EE3664A-EA3C-4E18-894D-9B94C9B30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2d3ca-d309-4d9b-872e-f669d895b06e"/>
    <ds:schemaRef ds:uri="6354f033-77ec-451f-a4b1-897853096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1409</TotalTime>
  <Words>647</Words>
  <Application>Microsoft Office PowerPoint</Application>
  <PresentationFormat>Custom</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ISO20022 Workstreams</vt:lpstr>
      <vt:lpstr>Agenda</vt:lpstr>
      <vt:lpstr>Some housekeeping</vt:lpstr>
      <vt:lpstr>Overarching Goals</vt:lpstr>
      <vt:lpstr>Cross-Network Stream</vt:lpstr>
      <vt:lpstr>Native Support Stream</vt:lpstr>
      <vt:lpstr>Native Support Stream</vt:lpstr>
      <vt:lpstr>Native Support Stream</vt:lpstr>
      <vt:lpstr>ISO20022 Registration Stream</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ISO20022 Workstreams</dc:title>
  <dc:creator>Adrian Hope-Bailie</dc:creator>
  <cp:lastModifiedBy>Michael Richards</cp:lastModifiedBy>
  <cp:revision>8</cp:revision>
  <dcterms:created xsi:type="dcterms:W3CDTF">2020-09-09T13:14:40Z</dcterms:created>
  <dcterms:modified xsi:type="dcterms:W3CDTF">2020-09-11T12:36:45Z</dcterms:modified>
</cp:coreProperties>
</file>