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7" r:id="rId3"/>
    <p:sldId id="260" r:id="rId4"/>
    <p:sldId id="259" r:id="rId5"/>
    <p:sldId id="262" r:id="rId6"/>
    <p:sldId id="274" r:id="rId7"/>
    <p:sldId id="276" r:id="rId8"/>
    <p:sldId id="278" r:id="rId9"/>
    <p:sldId id="264" r:id="rId10"/>
    <p:sldId id="290" r:id="rId11"/>
    <p:sldId id="277" r:id="rId12"/>
    <p:sldId id="296" r:id="rId13"/>
    <p:sldId id="265" r:id="rId14"/>
    <p:sldId id="291" r:id="rId15"/>
    <p:sldId id="273" r:id="rId16"/>
  </p:sldIdLst>
  <p:sldSz cx="12192000" cy="6858000"/>
  <p:notesSz cx="7103745" cy="10234295"/>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3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charset="-122"/>
                <a:ea typeface="微软雅黑" panose="020B0503020204020204" charset="-122"/>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8" name="Picture Placeholder 7"/>
          <p:cNvSpPr>
            <a:spLocks noGrp="1"/>
          </p:cNvSpPr>
          <p:nvPr>
            <p:ph type="pic" sz="quarter" idx="14"/>
          </p:nvPr>
        </p:nvSpPr>
        <p:spPr>
          <a:xfrm>
            <a:off x="429116" y="1551020"/>
            <a:ext cx="2400000" cy="2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400">
                <a:solidFill>
                  <a:schemeClr val="tx1">
                    <a:lumMod val="85000"/>
                    <a:lumOff val="15000"/>
                  </a:schemeClr>
                </a:solidFill>
              </a:defRPr>
            </a:lvl1pPr>
          </a:lstStyle>
          <a:p>
            <a:pPr marL="0" lvl="0" algn="ctr"/>
            <a:endParaRPr lang="en-US"/>
          </a:p>
        </p:txBody>
      </p:sp>
      <p:sp>
        <p:nvSpPr>
          <p:cNvPr id="49" name="Picture Placeholder 7"/>
          <p:cNvSpPr>
            <a:spLocks noGrp="1"/>
          </p:cNvSpPr>
          <p:nvPr>
            <p:ph type="pic" sz="quarter" idx="15"/>
          </p:nvPr>
        </p:nvSpPr>
        <p:spPr>
          <a:xfrm>
            <a:off x="3420123" y="1551020"/>
            <a:ext cx="2400000" cy="2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400">
                <a:solidFill>
                  <a:schemeClr val="tx1">
                    <a:lumMod val="85000"/>
                    <a:lumOff val="15000"/>
                  </a:schemeClr>
                </a:solidFill>
              </a:defRPr>
            </a:lvl1pPr>
          </a:lstStyle>
          <a:p>
            <a:pPr marL="0" lvl="0" algn="ctr"/>
            <a:endParaRPr lang="en-US"/>
          </a:p>
        </p:txBody>
      </p:sp>
      <p:sp>
        <p:nvSpPr>
          <p:cNvPr id="50" name="Picture Placeholder 7"/>
          <p:cNvSpPr>
            <a:spLocks noGrp="1"/>
          </p:cNvSpPr>
          <p:nvPr>
            <p:ph type="pic" sz="quarter" idx="16"/>
          </p:nvPr>
        </p:nvSpPr>
        <p:spPr>
          <a:xfrm>
            <a:off x="6411129" y="1551020"/>
            <a:ext cx="2400000" cy="2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400">
                <a:solidFill>
                  <a:schemeClr val="tx1">
                    <a:lumMod val="85000"/>
                    <a:lumOff val="15000"/>
                  </a:schemeClr>
                </a:solidFill>
              </a:defRPr>
            </a:lvl1pPr>
          </a:lstStyle>
          <a:p>
            <a:pPr marL="0" lvl="0" algn="ctr"/>
            <a:endParaRPr lang="en-US"/>
          </a:p>
        </p:txBody>
      </p:sp>
      <p:sp>
        <p:nvSpPr>
          <p:cNvPr id="51" name="Picture Placeholder 7"/>
          <p:cNvSpPr>
            <a:spLocks noGrp="1"/>
          </p:cNvSpPr>
          <p:nvPr>
            <p:ph type="pic" sz="quarter" idx="17"/>
          </p:nvPr>
        </p:nvSpPr>
        <p:spPr>
          <a:xfrm>
            <a:off x="9402136" y="1551020"/>
            <a:ext cx="2400000" cy="2400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40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5.jpe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IMG_2191"/>
          <p:cNvPicPr>
            <a:picLocks noChangeAspect="1"/>
          </p:cNvPicPr>
          <p:nvPr/>
        </p:nvPicPr>
        <p:blipFill>
          <a:blip r:embed="rId1"/>
          <a:srcRect l="863" t="2575" b="7288"/>
          <a:stretch>
            <a:fillRect/>
          </a:stretch>
        </p:blipFill>
        <p:spPr>
          <a:xfrm>
            <a:off x="-1693" y="0"/>
            <a:ext cx="12194540" cy="6858000"/>
          </a:xfrm>
          <a:prstGeom prst="rect">
            <a:avLst/>
          </a:prstGeom>
        </p:spPr>
      </p:pic>
      <p:sp>
        <p:nvSpPr>
          <p:cNvPr id="7" name="矩形 6"/>
          <p:cNvSpPr/>
          <p:nvPr/>
        </p:nvSpPr>
        <p:spPr>
          <a:xfrm>
            <a:off x="845185" y="1013460"/>
            <a:ext cx="10501630" cy="4966335"/>
          </a:xfrm>
          <a:prstGeom prst="rect">
            <a:avLst/>
          </a:prstGeom>
          <a:solidFill>
            <a:schemeClr val="accent2">
              <a:lumMod val="20000"/>
              <a:lumOff val="8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3" name="文本框 22"/>
          <p:cNvSpPr txBox="1"/>
          <p:nvPr/>
        </p:nvSpPr>
        <p:spPr>
          <a:xfrm>
            <a:off x="3022599" y="2833699"/>
            <a:ext cx="6146800" cy="993775"/>
          </a:xfrm>
          <a:prstGeom prst="rect">
            <a:avLst/>
          </a:prstGeom>
          <a:noFill/>
        </p:spPr>
        <p:txBody>
          <a:bodyPr wrap="none" rtlCol="0">
            <a:spAutoFit/>
          </a:bodyPr>
          <a:lstStyle/>
          <a:p>
            <a:pPr algn="ctr"/>
            <a:r>
              <a:rPr lang="zh-CN" altLang="en-US" sz="5865" b="1">
                <a:solidFill>
                  <a:srgbClr val="3E3321"/>
                </a:solidFill>
                <a:latin typeface="微软雅黑" panose="020B0503020204020204" charset="-122"/>
                <a:ea typeface="微软雅黑" panose="020B0503020204020204" charset="-122"/>
                <a:cs typeface="微软雅黑" panose="020B0503020204020204" charset="-122"/>
              </a:rPr>
              <a:t>外交与领事关系</a:t>
            </a:r>
            <a:r>
              <a:rPr lang="zh-CN" altLang="en-US" sz="5865" b="1">
                <a:solidFill>
                  <a:srgbClr val="3E3321"/>
                </a:solidFill>
                <a:latin typeface="微软雅黑" panose="020B0503020204020204" charset="-122"/>
                <a:ea typeface="微软雅黑" panose="020B0503020204020204" charset="-122"/>
                <a:cs typeface="微软雅黑" panose="020B0503020204020204" charset="-122"/>
              </a:rPr>
              <a:t>法</a:t>
            </a:r>
            <a:endParaRPr lang="zh-CN" altLang="en-US" sz="5865" b="1">
              <a:solidFill>
                <a:srgbClr val="3E3321"/>
              </a:solidFill>
              <a:latin typeface="微软雅黑" panose="020B0503020204020204" charset="-122"/>
              <a:ea typeface="微软雅黑" panose="020B0503020204020204" charset="-122"/>
              <a:cs typeface="微软雅黑" panose="020B0503020204020204" charset="-122"/>
            </a:endParaRPr>
          </a:p>
        </p:txBody>
      </p:sp>
      <p:sp>
        <p:nvSpPr>
          <p:cNvPr id="25" name="文本框 24"/>
          <p:cNvSpPr txBox="1"/>
          <p:nvPr/>
        </p:nvSpPr>
        <p:spPr>
          <a:xfrm>
            <a:off x="5273990" y="4735589"/>
            <a:ext cx="1845310" cy="378460"/>
          </a:xfrm>
          <a:prstGeom prst="rect">
            <a:avLst/>
          </a:prstGeom>
          <a:noFill/>
        </p:spPr>
        <p:txBody>
          <a:bodyPr wrap="none" rtlCol="0">
            <a:spAutoFit/>
          </a:bodyPr>
          <a:lstStyle/>
          <a:p>
            <a:pPr algn="ctr"/>
            <a:r>
              <a:rPr lang="zh-CN" altLang="en-US" sz="1865">
                <a:solidFill>
                  <a:srgbClr val="3E3321"/>
                </a:solidFill>
                <a:latin typeface="微软雅黑" panose="020B0503020204020204" charset="-122"/>
                <a:ea typeface="微软雅黑" panose="020B0503020204020204" charset="-122"/>
                <a:cs typeface="微软雅黑" panose="020B0503020204020204" charset="-122"/>
              </a:rPr>
              <a:t>汇报人：迟文韬</a:t>
            </a:r>
            <a:endParaRPr lang="zh-CN" altLang="en-US" sz="1865">
              <a:solidFill>
                <a:srgbClr val="3E3321"/>
              </a:solidFill>
              <a:latin typeface="微软雅黑" panose="020B0503020204020204" charset="-122"/>
              <a:ea typeface="微软雅黑" panose="020B0503020204020204" charset="-122"/>
              <a:cs typeface="微软雅黑" panose="020B0503020204020204" charset="-122"/>
            </a:endParaRPr>
          </a:p>
        </p:txBody>
      </p:sp>
      <p:sp>
        <p:nvSpPr>
          <p:cNvPr id="26" name="文本框 25"/>
          <p:cNvSpPr txBox="1"/>
          <p:nvPr/>
        </p:nvSpPr>
        <p:spPr>
          <a:xfrm>
            <a:off x="5273587" y="4357481"/>
            <a:ext cx="1845310" cy="378460"/>
          </a:xfrm>
          <a:prstGeom prst="rect">
            <a:avLst/>
          </a:prstGeom>
          <a:noFill/>
        </p:spPr>
        <p:txBody>
          <a:bodyPr wrap="none" rtlCol="0">
            <a:spAutoFit/>
          </a:bodyPr>
          <a:lstStyle/>
          <a:p>
            <a:r>
              <a:rPr lang="zh-CN" altLang="en-US" sz="1865">
                <a:solidFill>
                  <a:srgbClr val="3E3321"/>
                </a:solidFill>
                <a:latin typeface="微软雅黑" panose="020B0503020204020204" charset="-122"/>
                <a:ea typeface="微软雅黑" panose="020B0503020204020204" charset="-122"/>
                <a:cs typeface="微软雅黑" panose="020B0503020204020204" charset="-122"/>
              </a:rPr>
              <a:t>国际法</a:t>
            </a:r>
            <a:r>
              <a:rPr lang="zh-CN" altLang="en-US" sz="1865">
                <a:solidFill>
                  <a:srgbClr val="3E3321"/>
                </a:solidFill>
                <a:latin typeface="微软雅黑" panose="020B0503020204020204" charset="-122"/>
                <a:ea typeface="微软雅黑" panose="020B0503020204020204" charset="-122"/>
                <a:cs typeface="微软雅黑" panose="020B0503020204020204" charset="-122"/>
              </a:rPr>
              <a:t>案例报告</a:t>
            </a:r>
            <a:endParaRPr lang="zh-CN" altLang="en-US" sz="1865">
              <a:solidFill>
                <a:srgbClr val="3E332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605335" y="5253749"/>
            <a:ext cx="3056255" cy="378460"/>
          </a:xfrm>
          <a:prstGeom prst="rect">
            <a:avLst/>
          </a:prstGeom>
          <a:noFill/>
        </p:spPr>
        <p:txBody>
          <a:bodyPr wrap="none" rtlCol="0">
            <a:spAutoFit/>
          </a:bodyPr>
          <a:p>
            <a:r>
              <a:rPr lang="zh-CN" altLang="en-US" sz="1865">
                <a:solidFill>
                  <a:srgbClr val="3E3321"/>
                </a:solidFill>
                <a:latin typeface="微软雅黑" panose="020B0503020204020204" charset="-122"/>
                <a:ea typeface="微软雅黑" panose="020B0503020204020204" charset="-122"/>
                <a:cs typeface="微软雅黑" panose="020B0503020204020204" charset="-122"/>
              </a:rPr>
              <a:t>汇报日期：</a:t>
            </a:r>
            <a:r>
              <a:rPr lang="en-US" altLang="zh-CN" sz="1865">
                <a:solidFill>
                  <a:srgbClr val="3E3321"/>
                </a:solidFill>
                <a:latin typeface="微软雅黑" panose="020B0503020204020204" charset="-122"/>
                <a:ea typeface="微软雅黑" panose="020B0503020204020204" charset="-122"/>
                <a:cs typeface="微软雅黑" panose="020B0503020204020204" charset="-122"/>
              </a:rPr>
              <a:t>2023</a:t>
            </a:r>
            <a:r>
              <a:rPr lang="zh-CN" altLang="en-US" sz="1865">
                <a:solidFill>
                  <a:srgbClr val="3E3321"/>
                </a:solidFill>
                <a:latin typeface="微软雅黑" panose="020B0503020204020204" charset="-122"/>
                <a:ea typeface="微软雅黑" panose="020B0503020204020204" charset="-122"/>
                <a:cs typeface="微软雅黑" panose="020B0503020204020204" charset="-122"/>
              </a:rPr>
              <a:t>年</a:t>
            </a:r>
            <a:r>
              <a:rPr lang="en-US" altLang="zh-CN" sz="1865">
                <a:solidFill>
                  <a:srgbClr val="3E3321"/>
                </a:solidFill>
                <a:latin typeface="微软雅黑" panose="020B0503020204020204" charset="-122"/>
                <a:ea typeface="微软雅黑" panose="020B0503020204020204" charset="-122"/>
                <a:cs typeface="微软雅黑" panose="020B0503020204020204" charset="-122"/>
              </a:rPr>
              <a:t>5</a:t>
            </a:r>
            <a:r>
              <a:rPr lang="zh-CN" altLang="en-US" sz="1865">
                <a:solidFill>
                  <a:srgbClr val="3E3321"/>
                </a:solidFill>
                <a:latin typeface="微软雅黑" panose="020B0503020204020204" charset="-122"/>
                <a:ea typeface="微软雅黑" panose="020B0503020204020204" charset="-122"/>
                <a:cs typeface="微软雅黑" panose="020B0503020204020204" charset="-122"/>
              </a:rPr>
              <a:t>月</a:t>
            </a:r>
            <a:r>
              <a:rPr lang="en-US" altLang="zh-CN" sz="1865">
                <a:solidFill>
                  <a:srgbClr val="3E3321"/>
                </a:solidFill>
                <a:latin typeface="微软雅黑" panose="020B0503020204020204" charset="-122"/>
                <a:ea typeface="微软雅黑" panose="020B0503020204020204" charset="-122"/>
                <a:cs typeface="微软雅黑" panose="020B0503020204020204" charset="-122"/>
              </a:rPr>
              <a:t>30</a:t>
            </a:r>
            <a:r>
              <a:rPr lang="zh-CN" altLang="en-US" sz="1865">
                <a:solidFill>
                  <a:srgbClr val="3E3321"/>
                </a:solidFill>
                <a:latin typeface="微软雅黑" panose="020B0503020204020204" charset="-122"/>
                <a:ea typeface="微软雅黑" panose="020B0503020204020204" charset="-122"/>
                <a:cs typeface="微软雅黑" panose="020B0503020204020204" charset="-122"/>
              </a:rPr>
              <a:t>日</a:t>
            </a:r>
            <a:endParaRPr lang="zh-CN" altLang="en-US" sz="1865">
              <a:solidFill>
                <a:srgbClr val="3E3321"/>
              </a:solidFill>
              <a:latin typeface="微软雅黑" panose="020B0503020204020204" charset="-122"/>
              <a:ea typeface="微软雅黑" panose="020B0503020204020204" charset="-122"/>
              <a:cs typeface="微软雅黑" panose="020B0503020204020204" charset="-122"/>
            </a:endParaRPr>
          </a:p>
        </p:txBody>
      </p:sp>
      <p:pic>
        <p:nvPicPr>
          <p:cNvPr id="3" name="图片 2" descr="未标题-2"/>
          <p:cNvPicPr>
            <a:picLocks noChangeAspect="1"/>
          </p:cNvPicPr>
          <p:nvPr/>
        </p:nvPicPr>
        <p:blipFill>
          <a:blip r:embed="rId2"/>
          <a:stretch>
            <a:fillRect/>
          </a:stretch>
        </p:blipFill>
        <p:spPr>
          <a:xfrm>
            <a:off x="4431030" y="1304290"/>
            <a:ext cx="2811145" cy="1000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文本框 9"/>
          <p:cNvSpPr txBox="1">
            <a:spLocks noChangeArrowheads="1"/>
          </p:cNvSpPr>
          <p:nvPr/>
        </p:nvSpPr>
        <p:spPr bwMode="auto">
          <a:xfrm>
            <a:off x="1398636" y="348269"/>
            <a:ext cx="255651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l" defTabSz="912495">
              <a:defRPr/>
            </a:pPr>
            <a:r>
              <a:rPr lang="zh-CN" altLang="en-US" sz="2665">
                <a:solidFill>
                  <a:schemeClr val="accent6">
                    <a:lumMod val="75000"/>
                  </a:schemeClr>
                </a:solidFill>
                <a:latin typeface="+mj-lt"/>
                <a:ea typeface="+mj-ea"/>
                <a:sym typeface="+mn-ea"/>
              </a:rPr>
              <a:t>案情分析与实质</a:t>
            </a:r>
            <a:endParaRPr lang="zh-CN" altLang="en-US" sz="2665">
              <a:solidFill>
                <a:schemeClr val="accent4">
                  <a:lumMod val="75000"/>
                </a:schemeClr>
              </a:solidFill>
              <a:latin typeface="+mj-lt"/>
              <a:ea typeface="+mj-ea"/>
            </a:endParaRPr>
          </a:p>
        </p:txBody>
      </p:sp>
      <p:sp>
        <p:nvSpPr>
          <p:cNvPr id="15" name="椭圆 14"/>
          <p:cNvSpPr/>
          <p:nvPr/>
        </p:nvSpPr>
        <p:spPr>
          <a:xfrm>
            <a:off x="422787" y="284638"/>
            <a:ext cx="893300" cy="8933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7" name="直接连接符 16"/>
          <p:cNvCxnSpPr/>
          <p:nvPr/>
        </p:nvCxnSpPr>
        <p:spPr>
          <a:xfrm>
            <a:off x="4252326" y="601886"/>
            <a:ext cx="8002431" cy="756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Group 12"/>
          <p:cNvGrpSpPr>
            <a:grpSpLocks noChangeAspect="1"/>
          </p:cNvGrpSpPr>
          <p:nvPr/>
        </p:nvGrpSpPr>
        <p:grpSpPr bwMode="auto">
          <a:xfrm>
            <a:off x="603747" y="500971"/>
            <a:ext cx="513224" cy="460633"/>
            <a:chOff x="2211" y="1420"/>
            <a:chExt cx="283" cy="254"/>
          </a:xfrm>
          <a:solidFill>
            <a:schemeClr val="bg1"/>
          </a:solidFill>
        </p:grpSpPr>
        <p:sp>
          <p:nvSpPr>
            <p:cNvPr id="19" name="Freeform 13"/>
            <p:cNvSpPr>
              <a:spLocks noEditPoints="1"/>
            </p:cNvSpPr>
            <p:nvPr/>
          </p:nvSpPr>
          <p:spPr bwMode="auto">
            <a:xfrm>
              <a:off x="2211" y="1420"/>
              <a:ext cx="150" cy="254"/>
            </a:xfrm>
            <a:custGeom>
              <a:avLst/>
              <a:gdLst>
                <a:gd name="T0" fmla="*/ 400 w 425"/>
                <a:gd name="T1" fmla="*/ 720 h 720"/>
                <a:gd name="T2" fmla="*/ 395 w 425"/>
                <a:gd name="T3" fmla="*/ 720 h 720"/>
                <a:gd name="T4" fmla="*/ 20 w 425"/>
                <a:gd name="T5" fmla="*/ 620 h 720"/>
                <a:gd name="T6" fmla="*/ 0 w 425"/>
                <a:gd name="T7" fmla="*/ 595 h 720"/>
                <a:gd name="T8" fmla="*/ 0 w 425"/>
                <a:gd name="T9" fmla="*/ 25 h 720"/>
                <a:gd name="T10" fmla="*/ 10 w 425"/>
                <a:gd name="T11" fmla="*/ 5 h 720"/>
                <a:gd name="T12" fmla="*/ 30 w 425"/>
                <a:gd name="T13" fmla="*/ 0 h 720"/>
                <a:gd name="T14" fmla="*/ 405 w 425"/>
                <a:gd name="T15" fmla="*/ 100 h 720"/>
                <a:gd name="T16" fmla="*/ 425 w 425"/>
                <a:gd name="T17" fmla="*/ 125 h 720"/>
                <a:gd name="T18" fmla="*/ 425 w 425"/>
                <a:gd name="T19" fmla="*/ 695 h 720"/>
                <a:gd name="T20" fmla="*/ 415 w 425"/>
                <a:gd name="T21" fmla="*/ 715 h 720"/>
                <a:gd name="T22" fmla="*/ 400 w 425"/>
                <a:gd name="T23" fmla="*/ 720 h 720"/>
                <a:gd name="T24" fmla="*/ 50 w 425"/>
                <a:gd name="T25" fmla="*/ 575 h 720"/>
                <a:gd name="T26" fmla="*/ 375 w 425"/>
                <a:gd name="T27" fmla="*/ 660 h 720"/>
                <a:gd name="T28" fmla="*/ 375 w 425"/>
                <a:gd name="T29" fmla="*/ 145 h 720"/>
                <a:gd name="T30" fmla="*/ 50 w 425"/>
                <a:gd name="T31" fmla="*/ 55 h 720"/>
                <a:gd name="T32" fmla="*/ 50 w 425"/>
                <a:gd name="T33" fmla="*/ 5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0">
                  <a:moveTo>
                    <a:pt x="400" y="720"/>
                  </a:moveTo>
                  <a:cubicBezTo>
                    <a:pt x="395" y="720"/>
                    <a:pt x="395" y="720"/>
                    <a:pt x="395" y="720"/>
                  </a:cubicBezTo>
                  <a:cubicBezTo>
                    <a:pt x="20" y="620"/>
                    <a:pt x="20" y="620"/>
                    <a:pt x="20" y="620"/>
                  </a:cubicBezTo>
                  <a:cubicBezTo>
                    <a:pt x="10" y="620"/>
                    <a:pt x="0" y="610"/>
                    <a:pt x="0" y="595"/>
                  </a:cubicBezTo>
                  <a:cubicBezTo>
                    <a:pt x="0" y="25"/>
                    <a:pt x="0" y="25"/>
                    <a:pt x="0" y="25"/>
                  </a:cubicBezTo>
                  <a:cubicBezTo>
                    <a:pt x="0" y="15"/>
                    <a:pt x="5" y="10"/>
                    <a:pt x="10" y="5"/>
                  </a:cubicBezTo>
                  <a:cubicBezTo>
                    <a:pt x="15" y="0"/>
                    <a:pt x="25" y="0"/>
                    <a:pt x="30" y="0"/>
                  </a:cubicBezTo>
                  <a:cubicBezTo>
                    <a:pt x="405" y="100"/>
                    <a:pt x="405" y="100"/>
                    <a:pt x="405" y="100"/>
                  </a:cubicBezTo>
                  <a:cubicBezTo>
                    <a:pt x="415" y="105"/>
                    <a:pt x="425" y="115"/>
                    <a:pt x="425" y="125"/>
                  </a:cubicBezTo>
                  <a:cubicBezTo>
                    <a:pt x="425" y="695"/>
                    <a:pt x="425" y="695"/>
                    <a:pt x="425" y="695"/>
                  </a:cubicBezTo>
                  <a:cubicBezTo>
                    <a:pt x="425" y="705"/>
                    <a:pt x="420" y="710"/>
                    <a:pt x="415" y="715"/>
                  </a:cubicBezTo>
                  <a:cubicBezTo>
                    <a:pt x="410" y="720"/>
                    <a:pt x="405" y="720"/>
                    <a:pt x="400" y="720"/>
                  </a:cubicBezTo>
                  <a:close/>
                  <a:moveTo>
                    <a:pt x="50" y="575"/>
                  </a:moveTo>
                  <a:cubicBezTo>
                    <a:pt x="375" y="660"/>
                    <a:pt x="375" y="660"/>
                    <a:pt x="375" y="660"/>
                  </a:cubicBezTo>
                  <a:cubicBezTo>
                    <a:pt x="375" y="145"/>
                    <a:pt x="375" y="145"/>
                    <a:pt x="375" y="145"/>
                  </a:cubicBezTo>
                  <a:cubicBezTo>
                    <a:pt x="50" y="55"/>
                    <a:pt x="50" y="55"/>
                    <a:pt x="50" y="55"/>
                  </a:cubicBezTo>
                  <a:cubicBezTo>
                    <a:pt x="50" y="575"/>
                    <a:pt x="50" y="575"/>
                    <a:pt x="50"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14"/>
            <p:cNvSpPr>
              <a:spLocks noEditPoints="1"/>
            </p:cNvSpPr>
            <p:nvPr/>
          </p:nvSpPr>
          <p:spPr bwMode="auto">
            <a:xfrm>
              <a:off x="2239" y="1420"/>
              <a:ext cx="255" cy="254"/>
            </a:xfrm>
            <a:custGeom>
              <a:avLst/>
              <a:gdLst>
                <a:gd name="T0" fmla="*/ 320 w 720"/>
                <a:gd name="T1" fmla="*/ 720 h 720"/>
                <a:gd name="T2" fmla="*/ 305 w 720"/>
                <a:gd name="T3" fmla="*/ 715 h 720"/>
                <a:gd name="T4" fmla="*/ 295 w 720"/>
                <a:gd name="T5" fmla="*/ 695 h 720"/>
                <a:gd name="T6" fmla="*/ 295 w 720"/>
                <a:gd name="T7" fmla="*/ 125 h 720"/>
                <a:gd name="T8" fmla="*/ 315 w 720"/>
                <a:gd name="T9" fmla="*/ 100 h 720"/>
                <a:gd name="T10" fmla="*/ 690 w 720"/>
                <a:gd name="T11" fmla="*/ 0 h 720"/>
                <a:gd name="T12" fmla="*/ 710 w 720"/>
                <a:gd name="T13" fmla="*/ 5 h 720"/>
                <a:gd name="T14" fmla="*/ 720 w 720"/>
                <a:gd name="T15" fmla="*/ 25 h 720"/>
                <a:gd name="T16" fmla="*/ 720 w 720"/>
                <a:gd name="T17" fmla="*/ 595 h 720"/>
                <a:gd name="T18" fmla="*/ 700 w 720"/>
                <a:gd name="T19" fmla="*/ 620 h 720"/>
                <a:gd name="T20" fmla="*/ 325 w 720"/>
                <a:gd name="T21" fmla="*/ 720 h 720"/>
                <a:gd name="T22" fmla="*/ 320 w 720"/>
                <a:gd name="T23" fmla="*/ 720 h 720"/>
                <a:gd name="T24" fmla="*/ 345 w 720"/>
                <a:gd name="T25" fmla="*/ 145 h 720"/>
                <a:gd name="T26" fmla="*/ 345 w 720"/>
                <a:gd name="T27" fmla="*/ 665 h 720"/>
                <a:gd name="T28" fmla="*/ 670 w 720"/>
                <a:gd name="T29" fmla="*/ 580 h 720"/>
                <a:gd name="T30" fmla="*/ 670 w 720"/>
                <a:gd name="T31" fmla="*/ 55 h 720"/>
                <a:gd name="T32" fmla="*/ 345 w 720"/>
                <a:gd name="T33" fmla="*/ 145 h 720"/>
                <a:gd name="T34" fmla="*/ 135 w 720"/>
                <a:gd name="T35" fmla="*/ 225 h 720"/>
                <a:gd name="T36" fmla="*/ 165 w 720"/>
                <a:gd name="T37" fmla="*/ 320 h 720"/>
                <a:gd name="T38" fmla="*/ 265 w 720"/>
                <a:gd name="T39" fmla="*/ 320 h 720"/>
                <a:gd name="T40" fmla="*/ 180 w 720"/>
                <a:gd name="T41" fmla="*/ 380 h 720"/>
                <a:gd name="T42" fmla="*/ 215 w 720"/>
                <a:gd name="T43" fmla="*/ 475 h 720"/>
                <a:gd name="T44" fmla="*/ 135 w 720"/>
                <a:gd name="T45" fmla="*/ 415 h 720"/>
                <a:gd name="T46" fmla="*/ 50 w 720"/>
                <a:gd name="T47" fmla="*/ 475 h 720"/>
                <a:gd name="T48" fmla="*/ 85 w 720"/>
                <a:gd name="T49" fmla="*/ 380 h 720"/>
                <a:gd name="T50" fmla="*/ 0 w 720"/>
                <a:gd name="T51" fmla="*/ 320 h 720"/>
                <a:gd name="T52" fmla="*/ 100 w 720"/>
                <a:gd name="T53" fmla="*/ 320 h 720"/>
                <a:gd name="T54" fmla="*/ 135 w 720"/>
                <a:gd name="T55" fmla="*/ 22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0" h="720">
                  <a:moveTo>
                    <a:pt x="320" y="720"/>
                  </a:moveTo>
                  <a:cubicBezTo>
                    <a:pt x="315" y="720"/>
                    <a:pt x="310" y="720"/>
                    <a:pt x="305" y="715"/>
                  </a:cubicBezTo>
                  <a:cubicBezTo>
                    <a:pt x="300" y="710"/>
                    <a:pt x="295" y="705"/>
                    <a:pt x="295" y="695"/>
                  </a:cubicBezTo>
                  <a:cubicBezTo>
                    <a:pt x="295" y="125"/>
                    <a:pt x="295" y="125"/>
                    <a:pt x="295" y="125"/>
                  </a:cubicBezTo>
                  <a:cubicBezTo>
                    <a:pt x="295" y="115"/>
                    <a:pt x="305" y="105"/>
                    <a:pt x="315" y="100"/>
                  </a:cubicBezTo>
                  <a:cubicBezTo>
                    <a:pt x="690" y="0"/>
                    <a:pt x="690" y="0"/>
                    <a:pt x="690" y="0"/>
                  </a:cubicBezTo>
                  <a:cubicBezTo>
                    <a:pt x="700" y="0"/>
                    <a:pt x="705" y="0"/>
                    <a:pt x="710" y="5"/>
                  </a:cubicBezTo>
                  <a:cubicBezTo>
                    <a:pt x="715" y="10"/>
                    <a:pt x="720" y="15"/>
                    <a:pt x="720" y="25"/>
                  </a:cubicBezTo>
                  <a:cubicBezTo>
                    <a:pt x="720" y="595"/>
                    <a:pt x="720" y="595"/>
                    <a:pt x="720" y="595"/>
                  </a:cubicBezTo>
                  <a:cubicBezTo>
                    <a:pt x="720" y="605"/>
                    <a:pt x="710" y="615"/>
                    <a:pt x="700" y="620"/>
                  </a:cubicBezTo>
                  <a:cubicBezTo>
                    <a:pt x="325" y="720"/>
                    <a:pt x="325" y="720"/>
                    <a:pt x="325" y="720"/>
                  </a:cubicBezTo>
                  <a:lnTo>
                    <a:pt x="320" y="720"/>
                  </a:lnTo>
                  <a:close/>
                  <a:moveTo>
                    <a:pt x="345" y="145"/>
                  </a:moveTo>
                  <a:cubicBezTo>
                    <a:pt x="345" y="665"/>
                    <a:pt x="345" y="665"/>
                    <a:pt x="345" y="665"/>
                  </a:cubicBezTo>
                  <a:cubicBezTo>
                    <a:pt x="670" y="580"/>
                    <a:pt x="670" y="580"/>
                    <a:pt x="670" y="580"/>
                  </a:cubicBezTo>
                  <a:cubicBezTo>
                    <a:pt x="670" y="55"/>
                    <a:pt x="670" y="55"/>
                    <a:pt x="670" y="55"/>
                  </a:cubicBezTo>
                  <a:lnTo>
                    <a:pt x="345" y="145"/>
                  </a:lnTo>
                  <a:close/>
                  <a:moveTo>
                    <a:pt x="135" y="225"/>
                  </a:moveTo>
                  <a:cubicBezTo>
                    <a:pt x="165" y="320"/>
                    <a:pt x="165" y="320"/>
                    <a:pt x="165" y="320"/>
                  </a:cubicBezTo>
                  <a:cubicBezTo>
                    <a:pt x="265" y="320"/>
                    <a:pt x="265" y="320"/>
                    <a:pt x="265" y="320"/>
                  </a:cubicBezTo>
                  <a:cubicBezTo>
                    <a:pt x="180" y="380"/>
                    <a:pt x="180" y="380"/>
                    <a:pt x="180" y="380"/>
                  </a:cubicBezTo>
                  <a:cubicBezTo>
                    <a:pt x="215" y="475"/>
                    <a:pt x="215" y="475"/>
                    <a:pt x="215" y="475"/>
                  </a:cubicBezTo>
                  <a:cubicBezTo>
                    <a:pt x="135" y="415"/>
                    <a:pt x="135" y="415"/>
                    <a:pt x="135" y="415"/>
                  </a:cubicBezTo>
                  <a:cubicBezTo>
                    <a:pt x="50" y="475"/>
                    <a:pt x="50" y="475"/>
                    <a:pt x="50" y="475"/>
                  </a:cubicBezTo>
                  <a:cubicBezTo>
                    <a:pt x="85" y="380"/>
                    <a:pt x="85" y="380"/>
                    <a:pt x="85" y="380"/>
                  </a:cubicBezTo>
                  <a:cubicBezTo>
                    <a:pt x="0" y="320"/>
                    <a:pt x="0" y="320"/>
                    <a:pt x="0" y="320"/>
                  </a:cubicBezTo>
                  <a:cubicBezTo>
                    <a:pt x="100" y="320"/>
                    <a:pt x="100" y="320"/>
                    <a:pt x="100" y="320"/>
                  </a:cubicBezTo>
                  <a:lnTo>
                    <a:pt x="135" y="2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15"/>
            <p:cNvSpPr>
              <a:spLocks noEditPoints="1"/>
            </p:cNvSpPr>
            <p:nvPr/>
          </p:nvSpPr>
          <p:spPr bwMode="auto">
            <a:xfrm>
              <a:off x="2382" y="1483"/>
              <a:ext cx="80" cy="132"/>
            </a:xfrm>
            <a:custGeom>
              <a:avLst/>
              <a:gdLst>
                <a:gd name="T0" fmla="*/ 30 w 225"/>
                <a:gd name="T1" fmla="*/ 100 h 375"/>
                <a:gd name="T2" fmla="*/ 5 w 225"/>
                <a:gd name="T3" fmla="*/ 80 h 375"/>
                <a:gd name="T4" fmla="*/ 20 w 225"/>
                <a:gd name="T5" fmla="*/ 50 h 375"/>
                <a:gd name="T6" fmla="*/ 185 w 225"/>
                <a:gd name="T7" fmla="*/ 5 h 375"/>
                <a:gd name="T8" fmla="*/ 215 w 225"/>
                <a:gd name="T9" fmla="*/ 25 h 375"/>
                <a:gd name="T10" fmla="*/ 195 w 225"/>
                <a:gd name="T11" fmla="*/ 55 h 375"/>
                <a:gd name="T12" fmla="*/ 30 w 225"/>
                <a:gd name="T13" fmla="*/ 100 h 375"/>
                <a:gd name="T14" fmla="*/ 30 w 225"/>
                <a:gd name="T15" fmla="*/ 100 h 375"/>
                <a:gd name="T16" fmla="*/ 30 w 225"/>
                <a:gd name="T17" fmla="*/ 235 h 375"/>
                <a:gd name="T18" fmla="*/ 5 w 225"/>
                <a:gd name="T19" fmla="*/ 215 h 375"/>
                <a:gd name="T20" fmla="*/ 25 w 225"/>
                <a:gd name="T21" fmla="*/ 185 h 375"/>
                <a:gd name="T22" fmla="*/ 190 w 225"/>
                <a:gd name="T23" fmla="*/ 140 h 375"/>
                <a:gd name="T24" fmla="*/ 220 w 225"/>
                <a:gd name="T25" fmla="*/ 160 h 375"/>
                <a:gd name="T26" fmla="*/ 200 w 225"/>
                <a:gd name="T27" fmla="*/ 190 h 375"/>
                <a:gd name="T28" fmla="*/ 35 w 225"/>
                <a:gd name="T29" fmla="*/ 235 h 375"/>
                <a:gd name="T30" fmla="*/ 30 w 225"/>
                <a:gd name="T31" fmla="*/ 235 h 375"/>
                <a:gd name="T32" fmla="*/ 30 w 225"/>
                <a:gd name="T33" fmla="*/ 375 h 375"/>
                <a:gd name="T34" fmla="*/ 5 w 225"/>
                <a:gd name="T35" fmla="*/ 355 h 375"/>
                <a:gd name="T36" fmla="*/ 25 w 225"/>
                <a:gd name="T37" fmla="*/ 325 h 375"/>
                <a:gd name="T38" fmla="*/ 190 w 225"/>
                <a:gd name="T39" fmla="*/ 280 h 375"/>
                <a:gd name="T40" fmla="*/ 220 w 225"/>
                <a:gd name="T41" fmla="*/ 300 h 375"/>
                <a:gd name="T42" fmla="*/ 200 w 225"/>
                <a:gd name="T43" fmla="*/ 330 h 375"/>
                <a:gd name="T44" fmla="*/ 35 w 225"/>
                <a:gd name="T45" fmla="*/ 375 h 375"/>
                <a:gd name="T46" fmla="*/ 30 w 225"/>
                <a:gd name="T4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75">
                  <a:moveTo>
                    <a:pt x="30" y="100"/>
                  </a:moveTo>
                  <a:cubicBezTo>
                    <a:pt x="20" y="100"/>
                    <a:pt x="10" y="95"/>
                    <a:pt x="5" y="80"/>
                  </a:cubicBezTo>
                  <a:cubicBezTo>
                    <a:pt x="0" y="65"/>
                    <a:pt x="10" y="55"/>
                    <a:pt x="20" y="50"/>
                  </a:cubicBezTo>
                  <a:cubicBezTo>
                    <a:pt x="185" y="5"/>
                    <a:pt x="185" y="5"/>
                    <a:pt x="185" y="5"/>
                  </a:cubicBezTo>
                  <a:cubicBezTo>
                    <a:pt x="200" y="0"/>
                    <a:pt x="210" y="10"/>
                    <a:pt x="215" y="25"/>
                  </a:cubicBezTo>
                  <a:cubicBezTo>
                    <a:pt x="220" y="40"/>
                    <a:pt x="210" y="50"/>
                    <a:pt x="195" y="55"/>
                  </a:cubicBezTo>
                  <a:cubicBezTo>
                    <a:pt x="30" y="100"/>
                    <a:pt x="30" y="100"/>
                    <a:pt x="30" y="100"/>
                  </a:cubicBezTo>
                  <a:cubicBezTo>
                    <a:pt x="35" y="100"/>
                    <a:pt x="30" y="100"/>
                    <a:pt x="30" y="100"/>
                  </a:cubicBezTo>
                  <a:close/>
                  <a:moveTo>
                    <a:pt x="30" y="235"/>
                  </a:moveTo>
                  <a:cubicBezTo>
                    <a:pt x="15" y="235"/>
                    <a:pt x="5" y="230"/>
                    <a:pt x="5" y="215"/>
                  </a:cubicBezTo>
                  <a:cubicBezTo>
                    <a:pt x="0" y="200"/>
                    <a:pt x="10" y="190"/>
                    <a:pt x="25" y="185"/>
                  </a:cubicBezTo>
                  <a:cubicBezTo>
                    <a:pt x="190" y="140"/>
                    <a:pt x="190" y="140"/>
                    <a:pt x="190" y="140"/>
                  </a:cubicBezTo>
                  <a:cubicBezTo>
                    <a:pt x="205" y="135"/>
                    <a:pt x="215" y="145"/>
                    <a:pt x="220" y="160"/>
                  </a:cubicBezTo>
                  <a:cubicBezTo>
                    <a:pt x="225" y="175"/>
                    <a:pt x="215" y="185"/>
                    <a:pt x="200" y="190"/>
                  </a:cubicBezTo>
                  <a:cubicBezTo>
                    <a:pt x="35" y="235"/>
                    <a:pt x="35" y="235"/>
                    <a:pt x="35" y="235"/>
                  </a:cubicBezTo>
                  <a:lnTo>
                    <a:pt x="30" y="235"/>
                  </a:lnTo>
                  <a:close/>
                  <a:moveTo>
                    <a:pt x="30" y="375"/>
                  </a:moveTo>
                  <a:cubicBezTo>
                    <a:pt x="20" y="375"/>
                    <a:pt x="10" y="370"/>
                    <a:pt x="5" y="355"/>
                  </a:cubicBezTo>
                  <a:cubicBezTo>
                    <a:pt x="0" y="340"/>
                    <a:pt x="10" y="330"/>
                    <a:pt x="25" y="325"/>
                  </a:cubicBezTo>
                  <a:cubicBezTo>
                    <a:pt x="190" y="280"/>
                    <a:pt x="190" y="280"/>
                    <a:pt x="190" y="280"/>
                  </a:cubicBezTo>
                  <a:cubicBezTo>
                    <a:pt x="205" y="275"/>
                    <a:pt x="215" y="285"/>
                    <a:pt x="220" y="300"/>
                  </a:cubicBezTo>
                  <a:cubicBezTo>
                    <a:pt x="225" y="315"/>
                    <a:pt x="215" y="325"/>
                    <a:pt x="200" y="330"/>
                  </a:cubicBezTo>
                  <a:cubicBezTo>
                    <a:pt x="35" y="375"/>
                    <a:pt x="35" y="375"/>
                    <a:pt x="35" y="375"/>
                  </a:cubicBezTo>
                  <a:cubicBezTo>
                    <a:pt x="35" y="370"/>
                    <a:pt x="30" y="375"/>
                    <a:pt x="30"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2" name="矩形 1"/>
          <p:cNvSpPr/>
          <p:nvPr/>
        </p:nvSpPr>
        <p:spPr>
          <a:xfrm>
            <a:off x="276860" y="1172845"/>
            <a:ext cx="11777345" cy="4987925"/>
          </a:xfrm>
          <a:prstGeom prst="rect">
            <a:avLst/>
          </a:prstGeom>
          <a:solidFill>
            <a:schemeClr val="bg2">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 name="文本框 3"/>
          <p:cNvSpPr txBox="1"/>
          <p:nvPr/>
        </p:nvSpPr>
        <p:spPr>
          <a:xfrm>
            <a:off x="422910" y="1463040"/>
            <a:ext cx="11701145" cy="4406900"/>
          </a:xfrm>
          <a:prstGeom prst="rect">
            <a:avLst/>
          </a:prstGeom>
          <a:noFill/>
        </p:spPr>
        <p:txBody>
          <a:bodyPr wrap="square" rtlCol="0">
            <a:noAutofit/>
          </a:bodyPr>
          <a:p>
            <a:pPr>
              <a:lnSpc>
                <a:spcPct val="130000"/>
              </a:lnSpc>
            </a:pPr>
            <a:r>
              <a:rPr lang="en-US" altLang="zh-CN" dirty="0">
                <a:latin typeface="Arial" panose="020B0604020202020204" pitchFamily="34" charset="0"/>
                <a:ea typeface="思源黑体 CN Medium" panose="020B0600000000000000" pitchFamily="34" charset="-122"/>
                <a:cs typeface="+mn-ea"/>
                <a:sym typeface="+mn-lt"/>
              </a:rPr>
              <a:t> </a:t>
            </a:r>
            <a:endParaRPr lang="en-US" altLang="zh-CN" dirty="0">
              <a:latin typeface="Arial" panose="020B0604020202020204" pitchFamily="34" charset="0"/>
              <a:ea typeface="思源黑体 CN Medium" panose="020B0600000000000000" pitchFamily="34" charset="-122"/>
              <a:cs typeface="+mn-ea"/>
              <a:sym typeface="+mn-lt"/>
            </a:endParaRPr>
          </a:p>
          <a:p>
            <a:pPr>
              <a:lnSpc>
                <a:spcPct val="130000"/>
              </a:lnSpc>
            </a:pPr>
            <a:r>
              <a:rPr lang="en-US" altLang="zh-CN" dirty="0">
                <a:latin typeface="Arial" panose="020B0604020202020204" pitchFamily="34" charset="0"/>
                <a:ea typeface="思源黑体 CN Medium" panose="020B0600000000000000" pitchFamily="34" charset="-122"/>
                <a:cs typeface="+mn-ea"/>
                <a:sym typeface="+mn-lt"/>
              </a:rPr>
              <a:t>       </a:t>
            </a:r>
            <a:r>
              <a:rPr lang="zh-CN" altLang="en-US" dirty="0">
                <a:latin typeface="Arial" panose="020B0604020202020204" pitchFamily="34" charset="0"/>
                <a:ea typeface="思源黑体 CN Medium" panose="020B0600000000000000" pitchFamily="34" charset="-122"/>
                <a:cs typeface="+mn-ea"/>
                <a:sym typeface="+mn-lt"/>
              </a:rPr>
              <a:t>终了来看，此事件</a:t>
            </a:r>
            <a:r>
              <a:rPr lang="zh-CN" altLang="en-US" dirty="0">
                <a:latin typeface="Arial" panose="020B0604020202020204" pitchFamily="34" charset="0"/>
                <a:ea typeface="思源黑体 CN Medium" panose="020B0600000000000000" pitchFamily="34" charset="-122"/>
                <a:cs typeface="+mn-ea"/>
                <a:sym typeface="+mn-lt"/>
              </a:rPr>
              <a:t>无可否认是对外交关系与领事关系的不法践踏。　</a:t>
            </a:r>
            <a:r>
              <a:rPr lang="en-US" altLang="zh-CN" dirty="0">
                <a:latin typeface="Arial" panose="020B0604020202020204" pitchFamily="34" charset="0"/>
                <a:ea typeface="思源黑体 CN Medium" panose="020B0600000000000000" pitchFamily="34" charset="-122"/>
                <a:cs typeface="+mn-ea"/>
                <a:sym typeface="+mn-lt"/>
              </a:rPr>
              <a:t>      </a:t>
            </a:r>
            <a:endParaRPr lang="en-US" altLang="zh-CN" dirty="0">
              <a:latin typeface="Arial" panose="020B0604020202020204" pitchFamily="34" charset="0"/>
              <a:ea typeface="思源黑体 CN Medium" panose="020B0600000000000000" pitchFamily="34" charset="-122"/>
              <a:cs typeface="+mn-ea"/>
              <a:sym typeface="+mn-lt"/>
            </a:endParaRPr>
          </a:p>
          <a:p>
            <a:pPr>
              <a:lnSpc>
                <a:spcPct val="130000"/>
              </a:lnSpc>
            </a:pPr>
            <a:r>
              <a:rPr lang="en-US" altLang="zh-CN" dirty="0">
                <a:latin typeface="Arial" panose="020B0604020202020204" pitchFamily="34" charset="0"/>
                <a:ea typeface="思源黑体 CN Medium" panose="020B0600000000000000" pitchFamily="34" charset="-122"/>
                <a:cs typeface="+mn-ea"/>
                <a:sym typeface="+mn-lt"/>
              </a:rPr>
              <a:t>       </a:t>
            </a:r>
            <a:r>
              <a:rPr lang="zh-CN" altLang="en-US" dirty="0">
                <a:latin typeface="Arial" panose="020B0604020202020204" pitchFamily="34" charset="0"/>
                <a:ea typeface="思源黑体 CN Medium" panose="020B0600000000000000" pitchFamily="34" charset="-122"/>
                <a:cs typeface="+mn-ea"/>
                <a:sym typeface="+mn-lt"/>
              </a:rPr>
              <a:t>在第一个阶段，证据尚不足以说明该事情可以归因于伊朗国家。但在美国大使馆请求伊朗当局给予援助和保护的时候，伊朗采取</a:t>
            </a:r>
            <a:r>
              <a:rPr lang="zh-CN" altLang="en-US" dirty="0">
                <a:solidFill>
                  <a:srgbClr val="FF0000"/>
                </a:solidFill>
                <a:latin typeface="Arial" panose="020B0604020202020204" pitchFamily="34" charset="0"/>
                <a:ea typeface="思源黑体 CN Medium" panose="020B0600000000000000" pitchFamily="34" charset="-122"/>
                <a:cs typeface="+mn-ea"/>
                <a:sym typeface="+mn-lt"/>
              </a:rPr>
              <a:t>不作为</a:t>
            </a:r>
            <a:r>
              <a:rPr lang="zh-CN" altLang="en-US" dirty="0">
                <a:latin typeface="Arial" panose="020B0604020202020204" pitchFamily="34" charset="0"/>
                <a:ea typeface="思源黑体 CN Medium" panose="020B0600000000000000" pitchFamily="34" charset="-122"/>
                <a:cs typeface="+mn-ea"/>
                <a:sym typeface="+mn-lt"/>
              </a:rPr>
              <a:t>的态度，这种不作为，与伊朗当局同一时期在几个类似场合的行为形成了对比。在那些场合伊朗当局采取了适当措施，由于接受国有义务保护他国公民，其做法对外国人所受到的侵害有间接责任，毫无疑问</a:t>
            </a:r>
            <a:r>
              <a:rPr lang="zh-CN" altLang="en-US" dirty="0">
                <a:solidFill>
                  <a:srgbClr val="FF0000"/>
                </a:solidFill>
                <a:latin typeface="Arial" panose="020B0604020202020204" pitchFamily="34" charset="0"/>
                <a:ea typeface="思源黑体 CN Medium" panose="020B0600000000000000" pitchFamily="34" charset="-122"/>
                <a:cs typeface="+mn-ea"/>
                <a:sym typeface="+mn-lt"/>
              </a:rPr>
              <a:t>伊朗清楚义务但未予履行</a:t>
            </a:r>
            <a:r>
              <a:rPr lang="zh-CN" altLang="en-US" dirty="0">
                <a:latin typeface="Arial" panose="020B0604020202020204" pitchFamily="34" charset="0"/>
                <a:ea typeface="思源黑体 CN Medium" panose="020B0600000000000000" pitchFamily="34" charset="-122"/>
                <a:cs typeface="+mn-ea"/>
                <a:sym typeface="+mn-lt"/>
              </a:rPr>
              <a:t>。</a:t>
            </a: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r>
              <a:rPr lang="zh-CN" altLang="en-US" dirty="0">
                <a:latin typeface="Arial" panose="020B0604020202020204" pitchFamily="34" charset="0"/>
                <a:ea typeface="思源黑体 CN Medium" panose="020B0600000000000000" pitchFamily="34" charset="-122"/>
                <a:cs typeface="+mn-ea"/>
                <a:sym typeface="+mn-lt"/>
              </a:rPr>
              <a:t> </a:t>
            </a:r>
            <a:r>
              <a:rPr lang="en-US" altLang="zh-CN" dirty="0">
                <a:latin typeface="Arial" panose="020B0604020202020204" pitchFamily="34" charset="0"/>
                <a:ea typeface="思源黑体 CN Medium" panose="020B0600000000000000" pitchFamily="34" charset="-122"/>
                <a:cs typeface="+mn-ea"/>
                <a:sym typeface="+mn-lt"/>
              </a:rPr>
              <a:t>      </a:t>
            </a:r>
            <a:r>
              <a:rPr lang="zh-CN" altLang="en-US" dirty="0">
                <a:latin typeface="Arial" panose="020B0604020202020204" pitchFamily="34" charset="0"/>
                <a:ea typeface="思源黑体 CN Medium" panose="020B0600000000000000" pitchFamily="34" charset="-122"/>
                <a:cs typeface="+mn-ea"/>
                <a:sym typeface="+mn-lt"/>
              </a:rPr>
              <a:t>到了案件的的第二个阶段，伊朗国家领导人的态度，以及其将扣押人质与美国政府干涉伊朗内政的行为联系起来，这无疑说明侵犯外交人员的行为是</a:t>
            </a:r>
            <a:r>
              <a:rPr lang="zh-CN" altLang="en-US" dirty="0">
                <a:solidFill>
                  <a:srgbClr val="FF0000"/>
                </a:solidFill>
                <a:latin typeface="Arial" panose="020B0604020202020204" pitchFamily="34" charset="0"/>
                <a:ea typeface="思源黑体 CN Medium" panose="020B0600000000000000" pitchFamily="34" charset="-122"/>
                <a:cs typeface="+mn-ea"/>
                <a:sym typeface="+mn-lt"/>
              </a:rPr>
              <a:t>伊朗当局纵容和支持</a:t>
            </a:r>
            <a:r>
              <a:rPr lang="zh-CN" altLang="en-US" dirty="0">
                <a:latin typeface="Arial" panose="020B0604020202020204" pitchFamily="34" charset="0"/>
                <a:ea typeface="思源黑体 CN Medium" panose="020B0600000000000000" pitchFamily="34" charset="-122"/>
                <a:cs typeface="+mn-ea"/>
                <a:sym typeface="+mn-lt"/>
              </a:rPr>
              <a:t>的。这时候对于伊朗不法行为的可归因性就非常明朗可彰了。</a:t>
            </a: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r>
              <a:rPr lang="zh-CN" altLang="en-US" dirty="0">
                <a:latin typeface="Arial" panose="020B0604020202020204" pitchFamily="34" charset="0"/>
                <a:ea typeface="思源黑体 CN Medium" panose="020B0600000000000000" pitchFamily="34" charset="-122"/>
                <a:cs typeface="+mn-ea"/>
                <a:sym typeface="+mn-lt"/>
              </a:rPr>
              <a:t>　　</a:t>
            </a:r>
            <a:endParaRPr lang="zh-CN" altLang="en-US" dirty="0">
              <a:latin typeface="Arial" panose="020B0604020202020204" pitchFamily="34" charset="0"/>
              <a:ea typeface="思源黑体 CN Medium" panose="020B0600000000000000" pitchFamily="34" charset="-122"/>
              <a:cs typeface="+mn-ea"/>
              <a:sym typeface="+mn-lt"/>
            </a:endParaRPr>
          </a:p>
        </p:txBody>
      </p:sp>
    </p:spTree>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文本框 9"/>
          <p:cNvSpPr txBox="1">
            <a:spLocks noChangeArrowheads="1"/>
          </p:cNvSpPr>
          <p:nvPr/>
        </p:nvSpPr>
        <p:spPr bwMode="auto">
          <a:xfrm>
            <a:off x="1398636" y="348269"/>
            <a:ext cx="255651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l" defTabSz="912495">
              <a:defRPr/>
            </a:pPr>
            <a:r>
              <a:rPr lang="zh-CN" altLang="en-US" sz="2665">
                <a:solidFill>
                  <a:schemeClr val="accent6">
                    <a:lumMod val="75000"/>
                  </a:schemeClr>
                </a:solidFill>
                <a:latin typeface="+mj-lt"/>
                <a:ea typeface="+mj-ea"/>
                <a:sym typeface="+mn-ea"/>
              </a:rPr>
              <a:t>案情分析与实质</a:t>
            </a:r>
            <a:endParaRPr lang="zh-CN" altLang="en-US" sz="2665">
              <a:solidFill>
                <a:schemeClr val="accent4">
                  <a:lumMod val="75000"/>
                </a:schemeClr>
              </a:solidFill>
              <a:latin typeface="+mj-lt"/>
              <a:ea typeface="+mj-ea"/>
            </a:endParaRPr>
          </a:p>
        </p:txBody>
      </p:sp>
      <p:sp>
        <p:nvSpPr>
          <p:cNvPr id="15" name="椭圆 14"/>
          <p:cNvSpPr/>
          <p:nvPr/>
        </p:nvSpPr>
        <p:spPr>
          <a:xfrm>
            <a:off x="422787" y="284638"/>
            <a:ext cx="893300" cy="8933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7" name="直接连接符 16"/>
          <p:cNvCxnSpPr/>
          <p:nvPr/>
        </p:nvCxnSpPr>
        <p:spPr>
          <a:xfrm>
            <a:off x="4252326" y="601886"/>
            <a:ext cx="8002431" cy="756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Group 12"/>
          <p:cNvGrpSpPr>
            <a:grpSpLocks noChangeAspect="1"/>
          </p:cNvGrpSpPr>
          <p:nvPr/>
        </p:nvGrpSpPr>
        <p:grpSpPr bwMode="auto">
          <a:xfrm>
            <a:off x="603747" y="500971"/>
            <a:ext cx="513224" cy="460633"/>
            <a:chOff x="2211" y="1420"/>
            <a:chExt cx="283" cy="254"/>
          </a:xfrm>
          <a:solidFill>
            <a:schemeClr val="bg1"/>
          </a:solidFill>
        </p:grpSpPr>
        <p:sp>
          <p:nvSpPr>
            <p:cNvPr id="19" name="Freeform 13"/>
            <p:cNvSpPr>
              <a:spLocks noEditPoints="1"/>
            </p:cNvSpPr>
            <p:nvPr/>
          </p:nvSpPr>
          <p:spPr bwMode="auto">
            <a:xfrm>
              <a:off x="2211" y="1420"/>
              <a:ext cx="150" cy="254"/>
            </a:xfrm>
            <a:custGeom>
              <a:avLst/>
              <a:gdLst>
                <a:gd name="T0" fmla="*/ 400 w 425"/>
                <a:gd name="T1" fmla="*/ 720 h 720"/>
                <a:gd name="T2" fmla="*/ 395 w 425"/>
                <a:gd name="T3" fmla="*/ 720 h 720"/>
                <a:gd name="T4" fmla="*/ 20 w 425"/>
                <a:gd name="T5" fmla="*/ 620 h 720"/>
                <a:gd name="T6" fmla="*/ 0 w 425"/>
                <a:gd name="T7" fmla="*/ 595 h 720"/>
                <a:gd name="T8" fmla="*/ 0 w 425"/>
                <a:gd name="T9" fmla="*/ 25 h 720"/>
                <a:gd name="T10" fmla="*/ 10 w 425"/>
                <a:gd name="T11" fmla="*/ 5 h 720"/>
                <a:gd name="T12" fmla="*/ 30 w 425"/>
                <a:gd name="T13" fmla="*/ 0 h 720"/>
                <a:gd name="T14" fmla="*/ 405 w 425"/>
                <a:gd name="T15" fmla="*/ 100 h 720"/>
                <a:gd name="T16" fmla="*/ 425 w 425"/>
                <a:gd name="T17" fmla="*/ 125 h 720"/>
                <a:gd name="T18" fmla="*/ 425 w 425"/>
                <a:gd name="T19" fmla="*/ 695 h 720"/>
                <a:gd name="T20" fmla="*/ 415 w 425"/>
                <a:gd name="T21" fmla="*/ 715 h 720"/>
                <a:gd name="T22" fmla="*/ 400 w 425"/>
                <a:gd name="T23" fmla="*/ 720 h 720"/>
                <a:gd name="T24" fmla="*/ 50 w 425"/>
                <a:gd name="T25" fmla="*/ 575 h 720"/>
                <a:gd name="T26" fmla="*/ 375 w 425"/>
                <a:gd name="T27" fmla="*/ 660 h 720"/>
                <a:gd name="T28" fmla="*/ 375 w 425"/>
                <a:gd name="T29" fmla="*/ 145 h 720"/>
                <a:gd name="T30" fmla="*/ 50 w 425"/>
                <a:gd name="T31" fmla="*/ 55 h 720"/>
                <a:gd name="T32" fmla="*/ 50 w 425"/>
                <a:gd name="T33" fmla="*/ 5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0">
                  <a:moveTo>
                    <a:pt x="400" y="720"/>
                  </a:moveTo>
                  <a:cubicBezTo>
                    <a:pt x="395" y="720"/>
                    <a:pt x="395" y="720"/>
                    <a:pt x="395" y="720"/>
                  </a:cubicBezTo>
                  <a:cubicBezTo>
                    <a:pt x="20" y="620"/>
                    <a:pt x="20" y="620"/>
                    <a:pt x="20" y="620"/>
                  </a:cubicBezTo>
                  <a:cubicBezTo>
                    <a:pt x="10" y="620"/>
                    <a:pt x="0" y="610"/>
                    <a:pt x="0" y="595"/>
                  </a:cubicBezTo>
                  <a:cubicBezTo>
                    <a:pt x="0" y="25"/>
                    <a:pt x="0" y="25"/>
                    <a:pt x="0" y="25"/>
                  </a:cubicBezTo>
                  <a:cubicBezTo>
                    <a:pt x="0" y="15"/>
                    <a:pt x="5" y="10"/>
                    <a:pt x="10" y="5"/>
                  </a:cubicBezTo>
                  <a:cubicBezTo>
                    <a:pt x="15" y="0"/>
                    <a:pt x="25" y="0"/>
                    <a:pt x="30" y="0"/>
                  </a:cubicBezTo>
                  <a:cubicBezTo>
                    <a:pt x="405" y="100"/>
                    <a:pt x="405" y="100"/>
                    <a:pt x="405" y="100"/>
                  </a:cubicBezTo>
                  <a:cubicBezTo>
                    <a:pt x="415" y="105"/>
                    <a:pt x="425" y="115"/>
                    <a:pt x="425" y="125"/>
                  </a:cubicBezTo>
                  <a:cubicBezTo>
                    <a:pt x="425" y="695"/>
                    <a:pt x="425" y="695"/>
                    <a:pt x="425" y="695"/>
                  </a:cubicBezTo>
                  <a:cubicBezTo>
                    <a:pt x="425" y="705"/>
                    <a:pt x="420" y="710"/>
                    <a:pt x="415" y="715"/>
                  </a:cubicBezTo>
                  <a:cubicBezTo>
                    <a:pt x="410" y="720"/>
                    <a:pt x="405" y="720"/>
                    <a:pt x="400" y="720"/>
                  </a:cubicBezTo>
                  <a:close/>
                  <a:moveTo>
                    <a:pt x="50" y="575"/>
                  </a:moveTo>
                  <a:cubicBezTo>
                    <a:pt x="375" y="660"/>
                    <a:pt x="375" y="660"/>
                    <a:pt x="375" y="660"/>
                  </a:cubicBezTo>
                  <a:cubicBezTo>
                    <a:pt x="375" y="145"/>
                    <a:pt x="375" y="145"/>
                    <a:pt x="375" y="145"/>
                  </a:cubicBezTo>
                  <a:cubicBezTo>
                    <a:pt x="50" y="55"/>
                    <a:pt x="50" y="55"/>
                    <a:pt x="50" y="55"/>
                  </a:cubicBezTo>
                  <a:cubicBezTo>
                    <a:pt x="50" y="575"/>
                    <a:pt x="50" y="575"/>
                    <a:pt x="50"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14"/>
            <p:cNvSpPr>
              <a:spLocks noEditPoints="1"/>
            </p:cNvSpPr>
            <p:nvPr/>
          </p:nvSpPr>
          <p:spPr bwMode="auto">
            <a:xfrm>
              <a:off x="2239" y="1420"/>
              <a:ext cx="255" cy="254"/>
            </a:xfrm>
            <a:custGeom>
              <a:avLst/>
              <a:gdLst>
                <a:gd name="T0" fmla="*/ 320 w 720"/>
                <a:gd name="T1" fmla="*/ 720 h 720"/>
                <a:gd name="T2" fmla="*/ 305 w 720"/>
                <a:gd name="T3" fmla="*/ 715 h 720"/>
                <a:gd name="T4" fmla="*/ 295 w 720"/>
                <a:gd name="T5" fmla="*/ 695 h 720"/>
                <a:gd name="T6" fmla="*/ 295 w 720"/>
                <a:gd name="T7" fmla="*/ 125 h 720"/>
                <a:gd name="T8" fmla="*/ 315 w 720"/>
                <a:gd name="T9" fmla="*/ 100 h 720"/>
                <a:gd name="T10" fmla="*/ 690 w 720"/>
                <a:gd name="T11" fmla="*/ 0 h 720"/>
                <a:gd name="T12" fmla="*/ 710 w 720"/>
                <a:gd name="T13" fmla="*/ 5 h 720"/>
                <a:gd name="T14" fmla="*/ 720 w 720"/>
                <a:gd name="T15" fmla="*/ 25 h 720"/>
                <a:gd name="T16" fmla="*/ 720 w 720"/>
                <a:gd name="T17" fmla="*/ 595 h 720"/>
                <a:gd name="T18" fmla="*/ 700 w 720"/>
                <a:gd name="T19" fmla="*/ 620 h 720"/>
                <a:gd name="T20" fmla="*/ 325 w 720"/>
                <a:gd name="T21" fmla="*/ 720 h 720"/>
                <a:gd name="T22" fmla="*/ 320 w 720"/>
                <a:gd name="T23" fmla="*/ 720 h 720"/>
                <a:gd name="T24" fmla="*/ 345 w 720"/>
                <a:gd name="T25" fmla="*/ 145 h 720"/>
                <a:gd name="T26" fmla="*/ 345 w 720"/>
                <a:gd name="T27" fmla="*/ 665 h 720"/>
                <a:gd name="T28" fmla="*/ 670 w 720"/>
                <a:gd name="T29" fmla="*/ 580 h 720"/>
                <a:gd name="T30" fmla="*/ 670 w 720"/>
                <a:gd name="T31" fmla="*/ 55 h 720"/>
                <a:gd name="T32" fmla="*/ 345 w 720"/>
                <a:gd name="T33" fmla="*/ 145 h 720"/>
                <a:gd name="T34" fmla="*/ 135 w 720"/>
                <a:gd name="T35" fmla="*/ 225 h 720"/>
                <a:gd name="T36" fmla="*/ 165 w 720"/>
                <a:gd name="T37" fmla="*/ 320 h 720"/>
                <a:gd name="T38" fmla="*/ 265 w 720"/>
                <a:gd name="T39" fmla="*/ 320 h 720"/>
                <a:gd name="T40" fmla="*/ 180 w 720"/>
                <a:gd name="T41" fmla="*/ 380 h 720"/>
                <a:gd name="T42" fmla="*/ 215 w 720"/>
                <a:gd name="T43" fmla="*/ 475 h 720"/>
                <a:gd name="T44" fmla="*/ 135 w 720"/>
                <a:gd name="T45" fmla="*/ 415 h 720"/>
                <a:gd name="T46" fmla="*/ 50 w 720"/>
                <a:gd name="T47" fmla="*/ 475 h 720"/>
                <a:gd name="T48" fmla="*/ 85 w 720"/>
                <a:gd name="T49" fmla="*/ 380 h 720"/>
                <a:gd name="T50" fmla="*/ 0 w 720"/>
                <a:gd name="T51" fmla="*/ 320 h 720"/>
                <a:gd name="T52" fmla="*/ 100 w 720"/>
                <a:gd name="T53" fmla="*/ 320 h 720"/>
                <a:gd name="T54" fmla="*/ 135 w 720"/>
                <a:gd name="T55" fmla="*/ 22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0" h="720">
                  <a:moveTo>
                    <a:pt x="320" y="720"/>
                  </a:moveTo>
                  <a:cubicBezTo>
                    <a:pt x="315" y="720"/>
                    <a:pt x="310" y="720"/>
                    <a:pt x="305" y="715"/>
                  </a:cubicBezTo>
                  <a:cubicBezTo>
                    <a:pt x="300" y="710"/>
                    <a:pt x="295" y="705"/>
                    <a:pt x="295" y="695"/>
                  </a:cubicBezTo>
                  <a:cubicBezTo>
                    <a:pt x="295" y="125"/>
                    <a:pt x="295" y="125"/>
                    <a:pt x="295" y="125"/>
                  </a:cubicBezTo>
                  <a:cubicBezTo>
                    <a:pt x="295" y="115"/>
                    <a:pt x="305" y="105"/>
                    <a:pt x="315" y="100"/>
                  </a:cubicBezTo>
                  <a:cubicBezTo>
                    <a:pt x="690" y="0"/>
                    <a:pt x="690" y="0"/>
                    <a:pt x="690" y="0"/>
                  </a:cubicBezTo>
                  <a:cubicBezTo>
                    <a:pt x="700" y="0"/>
                    <a:pt x="705" y="0"/>
                    <a:pt x="710" y="5"/>
                  </a:cubicBezTo>
                  <a:cubicBezTo>
                    <a:pt x="715" y="10"/>
                    <a:pt x="720" y="15"/>
                    <a:pt x="720" y="25"/>
                  </a:cubicBezTo>
                  <a:cubicBezTo>
                    <a:pt x="720" y="595"/>
                    <a:pt x="720" y="595"/>
                    <a:pt x="720" y="595"/>
                  </a:cubicBezTo>
                  <a:cubicBezTo>
                    <a:pt x="720" y="605"/>
                    <a:pt x="710" y="615"/>
                    <a:pt x="700" y="620"/>
                  </a:cubicBezTo>
                  <a:cubicBezTo>
                    <a:pt x="325" y="720"/>
                    <a:pt x="325" y="720"/>
                    <a:pt x="325" y="720"/>
                  </a:cubicBezTo>
                  <a:lnTo>
                    <a:pt x="320" y="720"/>
                  </a:lnTo>
                  <a:close/>
                  <a:moveTo>
                    <a:pt x="345" y="145"/>
                  </a:moveTo>
                  <a:cubicBezTo>
                    <a:pt x="345" y="665"/>
                    <a:pt x="345" y="665"/>
                    <a:pt x="345" y="665"/>
                  </a:cubicBezTo>
                  <a:cubicBezTo>
                    <a:pt x="670" y="580"/>
                    <a:pt x="670" y="580"/>
                    <a:pt x="670" y="580"/>
                  </a:cubicBezTo>
                  <a:cubicBezTo>
                    <a:pt x="670" y="55"/>
                    <a:pt x="670" y="55"/>
                    <a:pt x="670" y="55"/>
                  </a:cubicBezTo>
                  <a:lnTo>
                    <a:pt x="345" y="145"/>
                  </a:lnTo>
                  <a:close/>
                  <a:moveTo>
                    <a:pt x="135" y="225"/>
                  </a:moveTo>
                  <a:cubicBezTo>
                    <a:pt x="165" y="320"/>
                    <a:pt x="165" y="320"/>
                    <a:pt x="165" y="320"/>
                  </a:cubicBezTo>
                  <a:cubicBezTo>
                    <a:pt x="265" y="320"/>
                    <a:pt x="265" y="320"/>
                    <a:pt x="265" y="320"/>
                  </a:cubicBezTo>
                  <a:cubicBezTo>
                    <a:pt x="180" y="380"/>
                    <a:pt x="180" y="380"/>
                    <a:pt x="180" y="380"/>
                  </a:cubicBezTo>
                  <a:cubicBezTo>
                    <a:pt x="215" y="475"/>
                    <a:pt x="215" y="475"/>
                    <a:pt x="215" y="475"/>
                  </a:cubicBezTo>
                  <a:cubicBezTo>
                    <a:pt x="135" y="415"/>
                    <a:pt x="135" y="415"/>
                    <a:pt x="135" y="415"/>
                  </a:cubicBezTo>
                  <a:cubicBezTo>
                    <a:pt x="50" y="475"/>
                    <a:pt x="50" y="475"/>
                    <a:pt x="50" y="475"/>
                  </a:cubicBezTo>
                  <a:cubicBezTo>
                    <a:pt x="85" y="380"/>
                    <a:pt x="85" y="380"/>
                    <a:pt x="85" y="380"/>
                  </a:cubicBezTo>
                  <a:cubicBezTo>
                    <a:pt x="0" y="320"/>
                    <a:pt x="0" y="320"/>
                    <a:pt x="0" y="320"/>
                  </a:cubicBezTo>
                  <a:cubicBezTo>
                    <a:pt x="100" y="320"/>
                    <a:pt x="100" y="320"/>
                    <a:pt x="100" y="320"/>
                  </a:cubicBezTo>
                  <a:lnTo>
                    <a:pt x="135" y="2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15"/>
            <p:cNvSpPr>
              <a:spLocks noEditPoints="1"/>
            </p:cNvSpPr>
            <p:nvPr/>
          </p:nvSpPr>
          <p:spPr bwMode="auto">
            <a:xfrm>
              <a:off x="2382" y="1483"/>
              <a:ext cx="80" cy="132"/>
            </a:xfrm>
            <a:custGeom>
              <a:avLst/>
              <a:gdLst>
                <a:gd name="T0" fmla="*/ 30 w 225"/>
                <a:gd name="T1" fmla="*/ 100 h 375"/>
                <a:gd name="T2" fmla="*/ 5 w 225"/>
                <a:gd name="T3" fmla="*/ 80 h 375"/>
                <a:gd name="T4" fmla="*/ 20 w 225"/>
                <a:gd name="T5" fmla="*/ 50 h 375"/>
                <a:gd name="T6" fmla="*/ 185 w 225"/>
                <a:gd name="T7" fmla="*/ 5 h 375"/>
                <a:gd name="T8" fmla="*/ 215 w 225"/>
                <a:gd name="T9" fmla="*/ 25 h 375"/>
                <a:gd name="T10" fmla="*/ 195 w 225"/>
                <a:gd name="T11" fmla="*/ 55 h 375"/>
                <a:gd name="T12" fmla="*/ 30 w 225"/>
                <a:gd name="T13" fmla="*/ 100 h 375"/>
                <a:gd name="T14" fmla="*/ 30 w 225"/>
                <a:gd name="T15" fmla="*/ 100 h 375"/>
                <a:gd name="T16" fmla="*/ 30 w 225"/>
                <a:gd name="T17" fmla="*/ 235 h 375"/>
                <a:gd name="T18" fmla="*/ 5 w 225"/>
                <a:gd name="T19" fmla="*/ 215 h 375"/>
                <a:gd name="T20" fmla="*/ 25 w 225"/>
                <a:gd name="T21" fmla="*/ 185 h 375"/>
                <a:gd name="T22" fmla="*/ 190 w 225"/>
                <a:gd name="T23" fmla="*/ 140 h 375"/>
                <a:gd name="T24" fmla="*/ 220 w 225"/>
                <a:gd name="T25" fmla="*/ 160 h 375"/>
                <a:gd name="T26" fmla="*/ 200 w 225"/>
                <a:gd name="T27" fmla="*/ 190 h 375"/>
                <a:gd name="T28" fmla="*/ 35 w 225"/>
                <a:gd name="T29" fmla="*/ 235 h 375"/>
                <a:gd name="T30" fmla="*/ 30 w 225"/>
                <a:gd name="T31" fmla="*/ 235 h 375"/>
                <a:gd name="T32" fmla="*/ 30 w 225"/>
                <a:gd name="T33" fmla="*/ 375 h 375"/>
                <a:gd name="T34" fmla="*/ 5 w 225"/>
                <a:gd name="T35" fmla="*/ 355 h 375"/>
                <a:gd name="T36" fmla="*/ 25 w 225"/>
                <a:gd name="T37" fmla="*/ 325 h 375"/>
                <a:gd name="T38" fmla="*/ 190 w 225"/>
                <a:gd name="T39" fmla="*/ 280 h 375"/>
                <a:gd name="T40" fmla="*/ 220 w 225"/>
                <a:gd name="T41" fmla="*/ 300 h 375"/>
                <a:gd name="T42" fmla="*/ 200 w 225"/>
                <a:gd name="T43" fmla="*/ 330 h 375"/>
                <a:gd name="T44" fmla="*/ 35 w 225"/>
                <a:gd name="T45" fmla="*/ 375 h 375"/>
                <a:gd name="T46" fmla="*/ 30 w 225"/>
                <a:gd name="T4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75">
                  <a:moveTo>
                    <a:pt x="30" y="100"/>
                  </a:moveTo>
                  <a:cubicBezTo>
                    <a:pt x="20" y="100"/>
                    <a:pt x="10" y="95"/>
                    <a:pt x="5" y="80"/>
                  </a:cubicBezTo>
                  <a:cubicBezTo>
                    <a:pt x="0" y="65"/>
                    <a:pt x="10" y="55"/>
                    <a:pt x="20" y="50"/>
                  </a:cubicBezTo>
                  <a:cubicBezTo>
                    <a:pt x="185" y="5"/>
                    <a:pt x="185" y="5"/>
                    <a:pt x="185" y="5"/>
                  </a:cubicBezTo>
                  <a:cubicBezTo>
                    <a:pt x="200" y="0"/>
                    <a:pt x="210" y="10"/>
                    <a:pt x="215" y="25"/>
                  </a:cubicBezTo>
                  <a:cubicBezTo>
                    <a:pt x="220" y="40"/>
                    <a:pt x="210" y="50"/>
                    <a:pt x="195" y="55"/>
                  </a:cubicBezTo>
                  <a:cubicBezTo>
                    <a:pt x="30" y="100"/>
                    <a:pt x="30" y="100"/>
                    <a:pt x="30" y="100"/>
                  </a:cubicBezTo>
                  <a:cubicBezTo>
                    <a:pt x="35" y="100"/>
                    <a:pt x="30" y="100"/>
                    <a:pt x="30" y="100"/>
                  </a:cubicBezTo>
                  <a:close/>
                  <a:moveTo>
                    <a:pt x="30" y="235"/>
                  </a:moveTo>
                  <a:cubicBezTo>
                    <a:pt x="15" y="235"/>
                    <a:pt x="5" y="230"/>
                    <a:pt x="5" y="215"/>
                  </a:cubicBezTo>
                  <a:cubicBezTo>
                    <a:pt x="0" y="200"/>
                    <a:pt x="10" y="190"/>
                    <a:pt x="25" y="185"/>
                  </a:cubicBezTo>
                  <a:cubicBezTo>
                    <a:pt x="190" y="140"/>
                    <a:pt x="190" y="140"/>
                    <a:pt x="190" y="140"/>
                  </a:cubicBezTo>
                  <a:cubicBezTo>
                    <a:pt x="205" y="135"/>
                    <a:pt x="215" y="145"/>
                    <a:pt x="220" y="160"/>
                  </a:cubicBezTo>
                  <a:cubicBezTo>
                    <a:pt x="225" y="175"/>
                    <a:pt x="215" y="185"/>
                    <a:pt x="200" y="190"/>
                  </a:cubicBezTo>
                  <a:cubicBezTo>
                    <a:pt x="35" y="235"/>
                    <a:pt x="35" y="235"/>
                    <a:pt x="35" y="235"/>
                  </a:cubicBezTo>
                  <a:lnTo>
                    <a:pt x="30" y="235"/>
                  </a:lnTo>
                  <a:close/>
                  <a:moveTo>
                    <a:pt x="30" y="375"/>
                  </a:moveTo>
                  <a:cubicBezTo>
                    <a:pt x="20" y="375"/>
                    <a:pt x="10" y="370"/>
                    <a:pt x="5" y="355"/>
                  </a:cubicBezTo>
                  <a:cubicBezTo>
                    <a:pt x="0" y="340"/>
                    <a:pt x="10" y="330"/>
                    <a:pt x="25" y="325"/>
                  </a:cubicBezTo>
                  <a:cubicBezTo>
                    <a:pt x="190" y="280"/>
                    <a:pt x="190" y="280"/>
                    <a:pt x="190" y="280"/>
                  </a:cubicBezTo>
                  <a:cubicBezTo>
                    <a:pt x="205" y="275"/>
                    <a:pt x="215" y="285"/>
                    <a:pt x="220" y="300"/>
                  </a:cubicBezTo>
                  <a:cubicBezTo>
                    <a:pt x="225" y="315"/>
                    <a:pt x="215" y="325"/>
                    <a:pt x="200" y="330"/>
                  </a:cubicBezTo>
                  <a:cubicBezTo>
                    <a:pt x="35" y="375"/>
                    <a:pt x="35" y="375"/>
                    <a:pt x="35" y="375"/>
                  </a:cubicBezTo>
                  <a:cubicBezTo>
                    <a:pt x="35" y="370"/>
                    <a:pt x="30" y="375"/>
                    <a:pt x="30"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2" name="矩形 1"/>
          <p:cNvSpPr/>
          <p:nvPr/>
        </p:nvSpPr>
        <p:spPr>
          <a:xfrm>
            <a:off x="-635" y="1172845"/>
            <a:ext cx="12054840" cy="4987925"/>
          </a:xfrm>
          <a:prstGeom prst="rect">
            <a:avLst/>
          </a:prstGeom>
          <a:solidFill>
            <a:schemeClr val="bg2">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4" name="文本框 3"/>
          <p:cNvSpPr txBox="1"/>
          <p:nvPr/>
        </p:nvSpPr>
        <p:spPr>
          <a:xfrm>
            <a:off x="127635" y="1057910"/>
            <a:ext cx="12064365" cy="4406900"/>
          </a:xfrm>
          <a:prstGeom prst="rect">
            <a:avLst/>
          </a:prstGeom>
          <a:noFill/>
        </p:spPr>
        <p:txBody>
          <a:bodyPr wrap="square" rtlCol="0">
            <a:noAutofit/>
          </a:bodyPr>
          <a:p>
            <a:pPr>
              <a:lnSpc>
                <a:spcPct val="130000"/>
              </a:lnSpc>
            </a:pPr>
            <a:r>
              <a:rPr lang="en-US" dirty="0">
                <a:latin typeface="Arial" panose="020B0604020202020204" pitchFamily="34" charset="0"/>
                <a:ea typeface="思源黑体 CN Medium" panose="020B0600000000000000" pitchFamily="34" charset="-122"/>
                <a:cs typeface="+mn-ea"/>
                <a:sym typeface="+mn-lt"/>
              </a:rPr>
              <a:t>        </a:t>
            </a:r>
            <a:r>
              <a:rPr dirty="0">
                <a:latin typeface="Arial" panose="020B0604020202020204" pitchFamily="34" charset="0"/>
                <a:ea typeface="思源黑体 CN Medium" panose="020B0600000000000000" pitchFamily="34" charset="-122"/>
                <a:cs typeface="+mn-ea"/>
                <a:sym typeface="+mn-lt"/>
              </a:rPr>
              <a:t>领馆和使馆之所以享有特权和豁免权，根据1963年维也纳公约之序言及1961年维也纳公约之序言，可以</a:t>
            </a:r>
            <a:r>
              <a:rPr lang="zh-CN" dirty="0">
                <a:latin typeface="Arial" panose="020B0604020202020204" pitchFamily="34" charset="0"/>
                <a:ea typeface="思源黑体 CN Medium" panose="020B0600000000000000" pitchFamily="34" charset="-122"/>
                <a:cs typeface="+mn-ea"/>
                <a:sym typeface="+mn-lt"/>
              </a:rPr>
              <a:t>归结</a:t>
            </a:r>
            <a:r>
              <a:rPr dirty="0">
                <a:latin typeface="Arial" panose="020B0604020202020204" pitchFamily="34" charset="0"/>
                <a:ea typeface="思源黑体 CN Medium" panose="020B0600000000000000" pitchFamily="34" charset="-122"/>
                <a:cs typeface="+mn-ea"/>
                <a:sym typeface="+mn-lt"/>
              </a:rPr>
              <a:t>为“职务需要(functional necessity)说”</a:t>
            </a:r>
            <a:r>
              <a:rPr lang="zh-CN" dirty="0">
                <a:latin typeface="Arial" panose="020B0604020202020204" pitchFamily="34" charset="0"/>
                <a:ea typeface="思源黑体 CN Medium" panose="020B0600000000000000" pitchFamily="34" charset="-122"/>
                <a:cs typeface="+mn-ea"/>
                <a:sym typeface="+mn-lt"/>
              </a:rPr>
              <a:t>以及</a:t>
            </a:r>
            <a:r>
              <a:rPr lang="en-US" altLang="zh-CN" dirty="0">
                <a:latin typeface="Arial" panose="020B0604020202020204" pitchFamily="34" charset="0"/>
                <a:ea typeface="思源黑体 CN Medium" panose="020B0600000000000000" pitchFamily="34" charset="-122"/>
                <a:cs typeface="+mn-ea"/>
                <a:sym typeface="+mn-lt"/>
              </a:rPr>
              <a:t>“</a:t>
            </a:r>
            <a:r>
              <a:rPr lang="zh-CN" dirty="0">
                <a:latin typeface="Arial" panose="020B0604020202020204" pitchFamily="34" charset="0"/>
                <a:ea typeface="思源黑体 CN Medium" panose="020B0600000000000000" pitchFamily="34" charset="-122"/>
                <a:cs typeface="+mn-ea"/>
                <a:sym typeface="+mn-lt"/>
              </a:rPr>
              <a:t>代表性说</a:t>
            </a:r>
            <a:r>
              <a:rPr lang="en-US" altLang="zh-CN" dirty="0">
                <a:latin typeface="Arial" panose="020B0604020202020204" pitchFamily="34" charset="0"/>
                <a:ea typeface="思源黑体 CN Medium" panose="020B0600000000000000" pitchFamily="34" charset="-122"/>
                <a:cs typeface="+mn-ea"/>
                <a:sym typeface="+mn-lt"/>
              </a:rPr>
              <a:t>”</a:t>
            </a:r>
            <a:endParaRPr lang="en-US" altLang="zh-CN" dirty="0">
              <a:latin typeface="Arial" panose="020B0604020202020204" pitchFamily="34" charset="0"/>
              <a:ea typeface="思源黑体 CN Medium" panose="020B0600000000000000" pitchFamily="34" charset="-122"/>
              <a:cs typeface="+mn-ea"/>
              <a:sym typeface="+mn-lt"/>
            </a:endParaRPr>
          </a:p>
          <a:p>
            <a:pPr>
              <a:lnSpc>
                <a:spcPct val="130000"/>
              </a:lnSpc>
            </a:pPr>
            <a:r>
              <a:rPr dirty="0">
                <a:latin typeface="Arial" panose="020B0604020202020204" pitchFamily="34" charset="0"/>
                <a:ea typeface="思源黑体 CN Medium" panose="020B0600000000000000" pitchFamily="34" charset="-122"/>
                <a:cs typeface="+mn-ea"/>
                <a:sym typeface="+mn-lt"/>
              </a:rPr>
              <a:t>（一）代表性说</a:t>
            </a:r>
            <a:r>
              <a:rPr lang="zh-CN" dirty="0">
                <a:latin typeface="Arial" panose="020B0604020202020204" pitchFamily="34" charset="0"/>
                <a:ea typeface="思源黑体 CN Medium" panose="020B0600000000000000" pitchFamily="34" charset="-122"/>
                <a:cs typeface="+mn-ea"/>
                <a:sym typeface="+mn-lt"/>
              </a:rPr>
              <a:t>：</a:t>
            </a:r>
            <a:r>
              <a:rPr dirty="0">
                <a:latin typeface="Arial" panose="020B0604020202020204" pitchFamily="34" charset="0"/>
                <a:ea typeface="思源黑体 CN Medium" panose="020B0600000000000000" pitchFamily="34" charset="-122"/>
                <a:cs typeface="+mn-ea"/>
                <a:sym typeface="+mn-lt"/>
              </a:rPr>
              <a:t>外交代表是派遣国的代表，国家是平等的主权者，而根据“平等者之间无管辖权”的原则，外交代表是不受接受国的管辖的。</a:t>
            </a:r>
            <a:endParaRPr dirty="0">
              <a:latin typeface="Arial" panose="020B0604020202020204" pitchFamily="34" charset="0"/>
              <a:ea typeface="思源黑体 CN Medium" panose="020B0600000000000000" pitchFamily="34" charset="-122"/>
              <a:cs typeface="+mn-ea"/>
              <a:sym typeface="+mn-lt"/>
            </a:endParaRPr>
          </a:p>
          <a:p>
            <a:pPr>
              <a:lnSpc>
                <a:spcPct val="130000"/>
              </a:lnSpc>
            </a:pPr>
            <a:r>
              <a:rPr lang="zh-CN" dirty="0">
                <a:latin typeface="Arial" panose="020B0604020202020204" pitchFamily="34" charset="0"/>
                <a:ea typeface="思源黑体 CN Medium" panose="020B0600000000000000" pitchFamily="34" charset="-122"/>
                <a:cs typeface="+mn-ea"/>
                <a:sym typeface="+mn-lt"/>
              </a:rPr>
              <a:t>（二）</a:t>
            </a:r>
            <a:r>
              <a:rPr dirty="0">
                <a:latin typeface="Arial" panose="020B0604020202020204" pitchFamily="34" charset="0"/>
                <a:ea typeface="思源黑体 CN Medium" panose="020B0600000000000000" pitchFamily="34" charset="-122"/>
                <a:cs typeface="+mn-ea"/>
                <a:sym typeface="+mn-lt"/>
              </a:rPr>
              <a:t>职务需要说</a:t>
            </a:r>
            <a:r>
              <a:rPr lang="zh-CN" dirty="0">
                <a:latin typeface="Arial" panose="020B0604020202020204" pitchFamily="34" charset="0"/>
                <a:ea typeface="思源黑体 CN Medium" panose="020B0600000000000000" pitchFamily="34" charset="-122"/>
                <a:cs typeface="+mn-ea"/>
                <a:sym typeface="+mn-lt"/>
              </a:rPr>
              <a:t>：</a:t>
            </a:r>
            <a:r>
              <a:rPr dirty="0">
                <a:latin typeface="Arial" panose="020B0604020202020204" pitchFamily="34" charset="0"/>
                <a:ea typeface="思源黑体 CN Medium" panose="020B0600000000000000" pitchFamily="34" charset="-122"/>
                <a:cs typeface="+mn-ea"/>
                <a:sym typeface="+mn-lt"/>
              </a:rPr>
              <a:t>为保证使馆和外交代表正常地、自由地从事外交活动，顺利地执行职务，应当赋予其外交特权与豁免。</a:t>
            </a:r>
            <a:endParaRPr dirty="0">
              <a:latin typeface="Arial" panose="020B0604020202020204" pitchFamily="34" charset="0"/>
              <a:ea typeface="思源黑体 CN Medium" panose="020B0600000000000000" pitchFamily="34" charset="-122"/>
              <a:cs typeface="+mn-ea"/>
              <a:sym typeface="+mn-lt"/>
            </a:endParaRPr>
          </a:p>
          <a:p>
            <a:pPr>
              <a:lnSpc>
                <a:spcPct val="130000"/>
              </a:lnSpc>
            </a:pPr>
            <a:r>
              <a:rPr lang="en-US" altLang="zh-CN" dirty="0">
                <a:latin typeface="Arial" panose="020B0604020202020204" pitchFamily="34" charset="0"/>
                <a:ea typeface="思源黑体 CN Medium" panose="020B0600000000000000" pitchFamily="34" charset="-122"/>
                <a:cs typeface="+mn-ea"/>
                <a:sym typeface="+mn-lt"/>
              </a:rPr>
              <a:t>       </a:t>
            </a:r>
            <a:r>
              <a:rPr lang="zh-CN" dirty="0">
                <a:latin typeface="Arial" panose="020B0604020202020204" pitchFamily="34" charset="0"/>
                <a:ea typeface="思源黑体 CN Medium" panose="020B0600000000000000" pitchFamily="34" charset="-122"/>
                <a:cs typeface="+mn-ea"/>
                <a:sym typeface="+mn-lt"/>
              </a:rPr>
              <a:t>特权与豁免权保障了外交人员在接受国进行外交活动的必要权利，案件中美方外交人员行动自由、通讯自由受限；外交人员多项人身权利受到侵犯；美方馆舍、馆舍财产及档案</a:t>
            </a:r>
            <a:r>
              <a:rPr lang="zh-CN" dirty="0">
                <a:latin typeface="Arial" panose="020B0604020202020204" pitchFamily="34" charset="0"/>
                <a:ea typeface="思源黑体 CN Medium" panose="020B0600000000000000" pitchFamily="34" charset="-122"/>
                <a:cs typeface="+mn-ea"/>
                <a:sym typeface="+mn-lt"/>
              </a:rPr>
              <a:t>遭到严重侵犯</a:t>
            </a:r>
            <a:r>
              <a:rPr lang="en-US" altLang="zh-CN" dirty="0">
                <a:latin typeface="Arial" panose="020B0604020202020204" pitchFamily="34" charset="0"/>
                <a:ea typeface="思源黑体 CN Medium" panose="020B0600000000000000" pitchFamily="34" charset="-122"/>
                <a:cs typeface="+mn-ea"/>
                <a:sym typeface="+mn-lt"/>
              </a:rPr>
              <a:t>——</a:t>
            </a:r>
            <a:r>
              <a:rPr lang="zh-CN" altLang="en-US" dirty="0">
                <a:latin typeface="Arial" panose="020B0604020202020204" pitchFamily="34" charset="0"/>
                <a:ea typeface="思源黑体 CN Medium" panose="020B0600000000000000" pitchFamily="34" charset="-122"/>
                <a:cs typeface="+mn-ea"/>
                <a:sym typeface="+mn-lt"/>
              </a:rPr>
              <a:t>美方人员的特权与豁免权被完全剥去</a:t>
            </a:r>
            <a:r>
              <a:rPr lang="zh-CN" dirty="0">
                <a:latin typeface="Arial" panose="020B0604020202020204" pitchFamily="34" charset="0"/>
                <a:ea typeface="思源黑体 CN Medium" panose="020B0600000000000000" pitchFamily="34" charset="-122"/>
                <a:cs typeface="+mn-ea"/>
                <a:sym typeface="+mn-lt"/>
              </a:rPr>
              <a:t>。</a:t>
            </a:r>
            <a:endParaRPr lang="zh-CN" dirty="0">
              <a:latin typeface="Arial" panose="020B0604020202020204" pitchFamily="34" charset="0"/>
              <a:ea typeface="思源黑体 CN Medium" panose="020B0600000000000000" pitchFamily="34" charset="-122"/>
              <a:cs typeface="+mn-ea"/>
              <a:sym typeface="+mn-lt"/>
            </a:endParaRPr>
          </a:p>
          <a:p>
            <a:pPr>
              <a:lnSpc>
                <a:spcPct val="130000"/>
              </a:lnSpc>
            </a:pPr>
            <a:r>
              <a:rPr lang="zh-CN" dirty="0">
                <a:latin typeface="Arial" panose="020B0604020202020204" pitchFamily="34" charset="0"/>
                <a:ea typeface="思源黑体 CN Medium" panose="020B0600000000000000" pitchFamily="34" charset="-122"/>
                <a:cs typeface="+mn-ea"/>
                <a:sym typeface="+mn-lt"/>
              </a:rPr>
              <a:t> </a:t>
            </a:r>
            <a:r>
              <a:rPr lang="en-US" altLang="zh-CN" dirty="0">
                <a:latin typeface="Arial" panose="020B0604020202020204" pitchFamily="34" charset="0"/>
                <a:ea typeface="思源黑体 CN Medium" panose="020B0600000000000000" pitchFamily="34" charset="-122"/>
                <a:cs typeface="+mn-ea"/>
                <a:sym typeface="+mn-lt"/>
              </a:rPr>
              <a:t>      </a:t>
            </a:r>
            <a:r>
              <a:rPr lang="zh-CN" dirty="0">
                <a:latin typeface="Arial" panose="020B0604020202020204" pitchFamily="34" charset="0"/>
                <a:ea typeface="思源黑体 CN Medium" panose="020B0600000000000000" pitchFamily="34" charset="-122"/>
                <a:cs typeface="+mn-ea"/>
                <a:sym typeface="+mn-lt"/>
              </a:rPr>
              <a:t>伊朗方面的不作为及后续处理事件的表态是对外交关系与领事关系的漠视。是所谓</a:t>
            </a:r>
            <a:r>
              <a:rPr lang="en-US" altLang="zh-CN" dirty="0">
                <a:latin typeface="Arial" panose="020B0604020202020204" pitchFamily="34" charset="0"/>
                <a:ea typeface="思源黑体 CN Medium" panose="020B0600000000000000" pitchFamily="34" charset="-122"/>
                <a:cs typeface="+mn-ea"/>
                <a:sym typeface="+mn-lt"/>
              </a:rPr>
              <a:t>“</a:t>
            </a:r>
            <a:r>
              <a:rPr lang="zh-CN" altLang="en-US" dirty="0">
                <a:latin typeface="Arial" panose="020B0604020202020204" pitchFamily="34" charset="0"/>
                <a:ea typeface="思源黑体 CN Medium" panose="020B0600000000000000" pitchFamily="34" charset="-122"/>
                <a:cs typeface="+mn-ea"/>
                <a:sym typeface="+mn-lt"/>
              </a:rPr>
              <a:t>两国交兵，不斩来使</a:t>
            </a:r>
            <a:r>
              <a:rPr lang="en-US" altLang="zh-CN" dirty="0">
                <a:latin typeface="Arial" panose="020B0604020202020204" pitchFamily="34" charset="0"/>
                <a:ea typeface="思源黑体 CN Medium" panose="020B0600000000000000" pitchFamily="34" charset="-122"/>
                <a:cs typeface="+mn-ea"/>
                <a:sym typeface="+mn-lt"/>
              </a:rPr>
              <a:t>”</a:t>
            </a:r>
            <a:r>
              <a:rPr lang="zh-CN" altLang="en-US" dirty="0">
                <a:latin typeface="Arial" panose="020B0604020202020204" pitchFamily="34" charset="0"/>
                <a:ea typeface="思源黑体 CN Medium" panose="020B0600000000000000" pitchFamily="34" charset="-122"/>
                <a:cs typeface="+mn-ea"/>
                <a:sym typeface="+mn-lt"/>
              </a:rPr>
              <a:t>，</a:t>
            </a:r>
            <a:r>
              <a:rPr lang="zh-CN" altLang="en-US" dirty="0">
                <a:latin typeface="Arial" panose="020B0604020202020204" pitchFamily="34" charset="0"/>
                <a:ea typeface="思源黑体 CN Medium" panose="020B0600000000000000" pitchFamily="34" charset="-122"/>
                <a:cs typeface="+mn-ea"/>
                <a:sym typeface="+mn-lt"/>
              </a:rPr>
              <a:t>尽管</a:t>
            </a:r>
            <a:r>
              <a:rPr lang="zh-CN" altLang="en-US" i="1" dirty="0">
                <a:latin typeface="Arial" panose="020B0604020202020204" pitchFamily="34" charset="0"/>
                <a:ea typeface="思源黑体 CN Medium" panose="020B0600000000000000" pitchFamily="34" charset="-122"/>
                <a:cs typeface="+mn-ea"/>
                <a:sym typeface="+mn-lt"/>
              </a:rPr>
              <a:t>伊朗指称该事情是美国二十五年来干涉伊朗内政的结果，是美国外交人员从事犯罪活动、美国拒绝引渡伊朗前国王及交还其财产的结果，</a:t>
            </a:r>
            <a:r>
              <a:rPr lang="zh-CN" altLang="en-US" dirty="0">
                <a:latin typeface="Arial" panose="020B0604020202020204" pitchFamily="34" charset="0"/>
                <a:ea typeface="思源黑体 CN Medium" panose="020B0600000000000000" pitchFamily="34" charset="-122"/>
                <a:cs typeface="+mn-ea"/>
                <a:sym typeface="+mn-lt"/>
              </a:rPr>
              <a:t>正如国际法院所说的，即使这些事实都是真实，也不能说明伊朗的做法是正确的，伊朗完全清楚根据现行有效公约所承担的义务，也清楚对于美方外交人员合法权益的保障急需采取行动，在有能力履行其义务的前提下</a:t>
            </a:r>
            <a:r>
              <a:rPr lang="zh-CN" altLang="en-US" dirty="0">
                <a:latin typeface="Arial" panose="020B0604020202020204" pitchFamily="34" charset="0"/>
                <a:ea typeface="思源黑体 CN Medium" panose="020B0600000000000000" pitchFamily="34" charset="-122"/>
                <a:cs typeface="+mn-ea"/>
                <a:sym typeface="+mn-lt"/>
              </a:rPr>
              <a:t>毫不作为。</a:t>
            </a: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endParaRPr lang="zh-CN" altLang="en-US" dirty="0">
              <a:latin typeface="Arial" panose="020B0604020202020204" pitchFamily="34" charset="0"/>
              <a:ea typeface="思源黑体 CN Medium" panose="020B0600000000000000" pitchFamily="34" charset="-122"/>
              <a:cs typeface="+mn-ea"/>
              <a:sym typeface="+mn-lt"/>
            </a:endParaRP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6386830" y="1718310"/>
            <a:ext cx="5391785" cy="402653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p>
        </p:txBody>
      </p:sp>
      <p:sp>
        <p:nvSpPr>
          <p:cNvPr id="22" name="文本框 21"/>
          <p:cNvSpPr txBox="1"/>
          <p:nvPr/>
        </p:nvSpPr>
        <p:spPr>
          <a:xfrm>
            <a:off x="6709494" y="1875840"/>
            <a:ext cx="3027680" cy="583565"/>
          </a:xfrm>
          <a:prstGeom prst="rect">
            <a:avLst/>
          </a:prstGeom>
          <a:noFill/>
        </p:spPr>
        <p:txBody>
          <a:bodyPr wrap="none" rtlCol="0">
            <a:spAutoFit/>
          </a:bodyPr>
          <a:lstStyle/>
          <a:p>
            <a:r>
              <a:rPr lang="zh-CN" altLang="en-US" sz="3200" b="1">
                <a:solidFill>
                  <a:schemeClr val="bg1"/>
                </a:solidFill>
                <a:latin typeface="+mn-ea"/>
              </a:rPr>
              <a:t>国际法院的</a:t>
            </a:r>
            <a:r>
              <a:rPr lang="zh-CN" altLang="en-US" sz="3200" b="1">
                <a:solidFill>
                  <a:schemeClr val="bg1"/>
                </a:solidFill>
                <a:latin typeface="+mn-ea"/>
              </a:rPr>
              <a:t>裁决</a:t>
            </a:r>
            <a:endParaRPr lang="zh-CN" altLang="en-US" sz="3200" b="1">
              <a:solidFill>
                <a:schemeClr val="bg1"/>
              </a:solidFill>
              <a:latin typeface="+mn-ea"/>
            </a:endParaRPr>
          </a:p>
        </p:txBody>
      </p:sp>
      <p:sp>
        <p:nvSpPr>
          <p:cNvPr id="7" name="椭圆 6"/>
          <p:cNvSpPr/>
          <p:nvPr/>
        </p:nvSpPr>
        <p:spPr>
          <a:xfrm>
            <a:off x="6536088" y="2469338"/>
            <a:ext cx="620728" cy="620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椭圆 24"/>
          <p:cNvSpPr/>
          <p:nvPr/>
        </p:nvSpPr>
        <p:spPr>
          <a:xfrm>
            <a:off x="6558313" y="4754079"/>
            <a:ext cx="620728" cy="6207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文本框 25"/>
          <p:cNvSpPr txBox="1"/>
          <p:nvPr/>
        </p:nvSpPr>
        <p:spPr>
          <a:xfrm>
            <a:off x="7240270" y="2459355"/>
            <a:ext cx="4429760" cy="2584450"/>
          </a:xfrm>
          <a:prstGeom prst="rect">
            <a:avLst/>
          </a:prstGeom>
          <a:noFill/>
        </p:spPr>
        <p:txBody>
          <a:bodyPr wrap="square" rtlCol="0">
            <a:spAutoFit/>
          </a:bodyPr>
          <a:lstStyle/>
          <a:p>
            <a:pPr algn="just"/>
            <a:r>
              <a:rPr lang="en-US" altLang="zh-CN" sz="900">
                <a:solidFill>
                  <a:schemeClr val="bg1"/>
                </a:solidFill>
                <a:latin typeface="微软雅黑" panose="020B0503020204020204" charset="-122"/>
                <a:ea typeface="微软雅黑" panose="020B0503020204020204" charset="-122"/>
                <a:sym typeface="+mn-ea"/>
              </a:rPr>
              <a:t>      </a:t>
            </a:r>
            <a:r>
              <a:rPr lang="zh-CN" altLang="en-US" sz="900">
                <a:solidFill>
                  <a:schemeClr val="bg1"/>
                </a:solidFill>
                <a:latin typeface="微软雅黑" panose="020B0503020204020204" charset="-122"/>
                <a:ea typeface="微软雅黑" panose="020B0503020204020204" charset="-122"/>
                <a:sym typeface="+mn-ea"/>
              </a:rPr>
              <a:t>1、伊朗伊斯兰共和国由于本院在此判决中已叙明的举动，已经在数个方面违反了、并且仍在违反它根据两国之间的有效国际公约，以及根据久已确立的一般国际法规则，对美国所负义务；</a:t>
            </a:r>
            <a:endParaRPr lang="zh-CN" altLang="en-US" sz="900">
              <a:solidFill>
                <a:schemeClr val="bg1"/>
              </a:solidFill>
              <a:latin typeface="微软雅黑" panose="020B0503020204020204" charset="-122"/>
              <a:ea typeface="微软雅黑" panose="020B0503020204020204" charset="-122"/>
            </a:endParaRPr>
          </a:p>
          <a:p>
            <a:pPr algn="just"/>
            <a:r>
              <a:rPr lang="zh-CN" altLang="en-US" sz="900">
                <a:solidFill>
                  <a:schemeClr val="bg1"/>
                </a:solidFill>
                <a:latin typeface="微软雅黑" panose="020B0503020204020204" charset="-122"/>
                <a:ea typeface="微软雅黑" panose="020B0503020204020204" charset="-122"/>
                <a:sym typeface="+mn-ea"/>
              </a:rPr>
              <a:t>　　2、违反这些义务的行为引起伊朗伊斯兰共和国依照国际法对美国的责任；</a:t>
            </a:r>
            <a:endParaRPr lang="zh-CN" altLang="en-US" sz="900">
              <a:solidFill>
                <a:schemeClr val="bg1"/>
              </a:solidFill>
              <a:latin typeface="微软雅黑" panose="020B0503020204020204" charset="-122"/>
              <a:ea typeface="微软雅黑" panose="020B0503020204020204" charset="-122"/>
            </a:endParaRPr>
          </a:p>
          <a:p>
            <a:pPr algn="just"/>
            <a:r>
              <a:rPr lang="zh-CN" altLang="en-US" sz="900">
                <a:solidFill>
                  <a:schemeClr val="bg1"/>
                </a:solidFill>
                <a:latin typeface="微软雅黑" panose="020B0503020204020204" charset="-122"/>
                <a:ea typeface="微软雅黑" panose="020B0503020204020204" charset="-122"/>
                <a:sym typeface="+mn-ea"/>
              </a:rPr>
              <a:t>　　3、伊朗伊斯兰共和国必须立即采取一切步骤，改变1979年11月4日各项事件所造成的状况，消除这些事件所造成的后果，为此：（1）必须立即终止非法拘留美国代办和其他外交和领事人员，以及现在在伊朗被扣作为人质的其他美国国民，并必须立即全都予以释放和托付给保护国（1961年《维也纳外交关系公约》第45条）；（2）必须确保所有上述人员有离开伊朗领土的必要手段，包括运辅手段；（3）必须立即将在德黑兰的美国大使馆和在伊朗的美国各领事馆的馆舍、财产、档案及文件，交由保护国保管；</a:t>
            </a:r>
            <a:endParaRPr lang="zh-CN" altLang="en-US" sz="900">
              <a:solidFill>
                <a:schemeClr val="bg1"/>
              </a:solidFill>
              <a:latin typeface="微软雅黑" panose="020B0503020204020204" charset="-122"/>
              <a:ea typeface="微软雅黑" panose="020B0503020204020204" charset="-122"/>
            </a:endParaRPr>
          </a:p>
          <a:p>
            <a:pPr algn="just"/>
            <a:r>
              <a:rPr lang="zh-CN" altLang="en-US" sz="900">
                <a:solidFill>
                  <a:schemeClr val="bg1"/>
                </a:solidFill>
                <a:latin typeface="微软雅黑" panose="020B0503020204020204" charset="-122"/>
                <a:ea typeface="微软雅黑" panose="020B0503020204020204" charset="-122"/>
                <a:sym typeface="+mn-ea"/>
              </a:rPr>
              <a:t>　　4、美国外交或领事人员的任何成员都不得被留在伊朗接受任何形式的司法诉讼程序或作为证人参加该程序；</a:t>
            </a:r>
            <a:endParaRPr lang="zh-CN" altLang="en-US" sz="900">
              <a:solidFill>
                <a:schemeClr val="bg1"/>
              </a:solidFill>
              <a:latin typeface="微软雅黑" panose="020B0503020204020204" charset="-122"/>
              <a:ea typeface="微软雅黑" panose="020B0503020204020204" charset="-122"/>
            </a:endParaRPr>
          </a:p>
          <a:p>
            <a:pPr algn="just"/>
            <a:r>
              <a:rPr lang="zh-CN" altLang="en-US" sz="900">
                <a:solidFill>
                  <a:schemeClr val="bg1"/>
                </a:solidFill>
                <a:latin typeface="微软雅黑" panose="020B0503020204020204" charset="-122"/>
                <a:ea typeface="微软雅黑" panose="020B0503020204020204" charset="-122"/>
                <a:sym typeface="+mn-ea"/>
              </a:rPr>
              <a:t>　　5、伊朗伊斯兰共和国政府有义务对由于1979年11月4日诸事件以及这些事件的后果而使美国蒙受的损害，向美国政府赔偿；</a:t>
            </a:r>
            <a:endParaRPr lang="zh-CN" altLang="en-US" sz="900">
              <a:solidFill>
                <a:schemeClr val="bg1"/>
              </a:solidFill>
              <a:latin typeface="微软雅黑" panose="020B0503020204020204" charset="-122"/>
              <a:ea typeface="微软雅黑" panose="020B0503020204020204" charset="-122"/>
            </a:endParaRPr>
          </a:p>
          <a:p>
            <a:pPr algn="just"/>
            <a:r>
              <a:rPr lang="zh-CN" altLang="en-US" sz="900">
                <a:solidFill>
                  <a:schemeClr val="bg1"/>
                </a:solidFill>
                <a:latin typeface="微软雅黑" panose="020B0503020204020204" charset="-122"/>
                <a:ea typeface="微软雅黑" panose="020B0503020204020204" charset="-122"/>
                <a:sym typeface="+mn-ea"/>
              </a:rPr>
              <a:t>　　6、这种赔偿的形式和数额，由于各当事国之间不能达成协议，应由本法院解决，并为此目的保留本案的以后程序。</a:t>
            </a:r>
            <a:endParaRPr lang="zh-CN" altLang="en-US" sz="900">
              <a:solidFill>
                <a:schemeClr val="bg1"/>
              </a:solidFill>
              <a:latin typeface="微软雅黑" panose="020B0503020204020204" charset="-122"/>
              <a:ea typeface="微软雅黑" panose="020B0503020204020204" charset="-122"/>
            </a:endParaRPr>
          </a:p>
          <a:p>
            <a:pPr algn="just" defTabSz="912495">
              <a:defRPr/>
            </a:pPr>
            <a:endParaRPr lang="zh-CN" altLang="en-US" sz="900">
              <a:solidFill>
                <a:schemeClr val="bg1"/>
              </a:solidFill>
              <a:latin typeface="微软雅黑" panose="020B0503020204020204" charset="-122"/>
              <a:ea typeface="微软雅黑" panose="020B0503020204020204" charset="-122"/>
            </a:endParaRPr>
          </a:p>
        </p:txBody>
      </p:sp>
      <p:sp>
        <p:nvSpPr>
          <p:cNvPr id="18" name="AutoShape 112"/>
          <p:cNvSpPr/>
          <p:nvPr/>
        </p:nvSpPr>
        <p:spPr bwMode="auto">
          <a:xfrm>
            <a:off x="6679012" y="4896944"/>
            <a:ext cx="335203" cy="33372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6">
              <a:lumMod val="75000"/>
            </a:schemeClr>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nvGrpSpPr>
          <p:cNvPr id="19" name="组合 18"/>
          <p:cNvGrpSpPr/>
          <p:nvPr/>
        </p:nvGrpSpPr>
        <p:grpSpPr>
          <a:xfrm>
            <a:off x="6760176" y="2573638"/>
            <a:ext cx="229579" cy="334659"/>
            <a:chOff x="2528974" y="2863357"/>
            <a:chExt cx="246811" cy="359779"/>
          </a:xfrm>
          <a:solidFill>
            <a:schemeClr val="accent6">
              <a:lumMod val="75000"/>
            </a:schemeClr>
          </a:solidFill>
        </p:grpSpPr>
        <p:sp>
          <p:nvSpPr>
            <p:cNvPr id="20"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23"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pic>
        <p:nvPicPr>
          <p:cNvPr id="2" name="图片 1" descr="IMG_2195"/>
          <p:cNvPicPr>
            <a:picLocks noChangeAspect="1"/>
          </p:cNvPicPr>
          <p:nvPr/>
        </p:nvPicPr>
        <p:blipFill>
          <a:blip r:embed="rId2"/>
          <a:srcRect l="3418" t="13183" r="17784" b="676"/>
          <a:stretch>
            <a:fillRect/>
          </a:stretch>
        </p:blipFill>
        <p:spPr>
          <a:xfrm>
            <a:off x="568325" y="1718945"/>
            <a:ext cx="5884545" cy="4025900"/>
          </a:xfrm>
          <a:prstGeom prst="rect">
            <a:avLst/>
          </a:prstGeom>
        </p:spPr>
      </p:pic>
      <p:sp>
        <p:nvSpPr>
          <p:cNvPr id="4" name="文本框 3"/>
          <p:cNvSpPr txBox="1"/>
          <p:nvPr/>
        </p:nvSpPr>
        <p:spPr>
          <a:xfrm>
            <a:off x="7284720" y="4897120"/>
            <a:ext cx="3961765" cy="506730"/>
          </a:xfrm>
          <a:prstGeom prst="rect">
            <a:avLst/>
          </a:prstGeom>
          <a:noFill/>
        </p:spPr>
        <p:txBody>
          <a:bodyPr wrap="square" rtlCol="0">
            <a:spAutoFit/>
          </a:bodyPr>
          <a:p>
            <a:pPr algn="l" defTabSz="912495">
              <a:defRPr/>
            </a:pPr>
            <a:r>
              <a:rPr lang="zh-CN" altLang="en-US" sz="900">
                <a:solidFill>
                  <a:schemeClr val="bg1"/>
                </a:solidFill>
                <a:latin typeface="微软雅黑" panose="020B0503020204020204" charset="-122"/>
                <a:ea typeface="微软雅黑" panose="020B0503020204020204" charset="-122"/>
              </a:rPr>
              <a:t>如前所述，最终此事件的是在</a:t>
            </a:r>
            <a:r>
              <a:rPr lang="zh-CN" altLang="en-US" sz="900">
                <a:solidFill>
                  <a:schemeClr val="bg1"/>
                </a:solidFill>
                <a:latin typeface="微软雅黑" panose="020B0503020204020204" charset="-122"/>
                <a:ea typeface="微软雅黑" panose="020B0503020204020204" charset="-122"/>
                <a:sym typeface="+mn-lt"/>
              </a:rPr>
              <a:t>1981年1月19日，双方缔结了《美伊协定》才得到解决。裁决的效用并不是那么大。</a:t>
            </a:r>
            <a:endParaRPr lang="zh-CN" altLang="en-US" sz="900" dirty="0">
              <a:latin typeface="Arial" panose="020B0604020202020204" pitchFamily="34" charset="0"/>
              <a:ea typeface="思源黑体 CN Medium" panose="020B0600000000000000" pitchFamily="34" charset="-122"/>
              <a:cs typeface="+mn-ea"/>
              <a:sym typeface="+mn-lt"/>
            </a:endParaRPr>
          </a:p>
          <a:p>
            <a:pPr algn="l" defTabSz="912495">
              <a:defRPr/>
            </a:pPr>
            <a:endParaRPr lang="zh-CN" altLang="en-US" sz="900">
              <a:solidFill>
                <a:schemeClr val="bg1"/>
              </a:solidFill>
              <a:latin typeface="微软雅黑" panose="020B0503020204020204" charset="-122"/>
              <a:ea typeface="微软雅黑" panose="020B0503020204020204" charset="-122"/>
            </a:endParaRPr>
          </a:p>
        </p:txBody>
      </p:sp>
      <p:sp>
        <p:nvSpPr>
          <p:cNvPr id="8" name="文本框 7"/>
          <p:cNvSpPr txBox="1">
            <a:spLocks noChangeArrowheads="1"/>
          </p:cNvSpPr>
          <p:nvPr/>
        </p:nvSpPr>
        <p:spPr bwMode="auto">
          <a:xfrm>
            <a:off x="1398636" y="348269"/>
            <a:ext cx="255651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l" defTabSz="912495">
              <a:defRPr/>
            </a:pPr>
            <a:r>
              <a:rPr lang="zh-CN" altLang="en-US" sz="2665">
                <a:solidFill>
                  <a:schemeClr val="accent6">
                    <a:lumMod val="75000"/>
                  </a:schemeClr>
                </a:solidFill>
                <a:latin typeface="+mj-lt"/>
                <a:ea typeface="+mj-ea"/>
                <a:sym typeface="+mn-ea"/>
              </a:rPr>
              <a:t>案情分析与实质</a:t>
            </a:r>
            <a:endParaRPr lang="zh-CN" altLang="en-US" sz="2665">
              <a:solidFill>
                <a:schemeClr val="accent6">
                  <a:lumMod val="75000"/>
                </a:schemeClr>
              </a:solidFill>
              <a:latin typeface="+mj-lt"/>
              <a:ea typeface="+mj-ea"/>
            </a:endParaRPr>
          </a:p>
        </p:txBody>
      </p:sp>
      <p:sp>
        <p:nvSpPr>
          <p:cNvPr id="9" name="椭圆 8"/>
          <p:cNvSpPr/>
          <p:nvPr/>
        </p:nvSpPr>
        <p:spPr>
          <a:xfrm>
            <a:off x="505337" y="235108"/>
            <a:ext cx="893300" cy="8933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4" name="Group 12"/>
          <p:cNvGrpSpPr>
            <a:grpSpLocks noChangeAspect="1"/>
          </p:cNvGrpSpPr>
          <p:nvPr/>
        </p:nvGrpSpPr>
        <p:grpSpPr bwMode="auto">
          <a:xfrm>
            <a:off x="686297" y="451441"/>
            <a:ext cx="513224" cy="460633"/>
            <a:chOff x="2211" y="1420"/>
            <a:chExt cx="283" cy="254"/>
          </a:xfrm>
          <a:solidFill>
            <a:schemeClr val="bg1"/>
          </a:solidFill>
        </p:grpSpPr>
        <p:sp>
          <p:nvSpPr>
            <p:cNvPr id="27" name="Freeform 13"/>
            <p:cNvSpPr>
              <a:spLocks noEditPoints="1"/>
            </p:cNvSpPr>
            <p:nvPr/>
          </p:nvSpPr>
          <p:spPr bwMode="auto">
            <a:xfrm>
              <a:off x="2211" y="1420"/>
              <a:ext cx="150" cy="254"/>
            </a:xfrm>
            <a:custGeom>
              <a:avLst/>
              <a:gdLst>
                <a:gd name="T0" fmla="*/ 400 w 425"/>
                <a:gd name="T1" fmla="*/ 720 h 720"/>
                <a:gd name="T2" fmla="*/ 395 w 425"/>
                <a:gd name="T3" fmla="*/ 720 h 720"/>
                <a:gd name="T4" fmla="*/ 20 w 425"/>
                <a:gd name="T5" fmla="*/ 620 h 720"/>
                <a:gd name="T6" fmla="*/ 0 w 425"/>
                <a:gd name="T7" fmla="*/ 595 h 720"/>
                <a:gd name="T8" fmla="*/ 0 w 425"/>
                <a:gd name="T9" fmla="*/ 25 h 720"/>
                <a:gd name="T10" fmla="*/ 10 w 425"/>
                <a:gd name="T11" fmla="*/ 5 h 720"/>
                <a:gd name="T12" fmla="*/ 30 w 425"/>
                <a:gd name="T13" fmla="*/ 0 h 720"/>
                <a:gd name="T14" fmla="*/ 405 w 425"/>
                <a:gd name="T15" fmla="*/ 100 h 720"/>
                <a:gd name="T16" fmla="*/ 425 w 425"/>
                <a:gd name="T17" fmla="*/ 125 h 720"/>
                <a:gd name="T18" fmla="*/ 425 w 425"/>
                <a:gd name="T19" fmla="*/ 695 h 720"/>
                <a:gd name="T20" fmla="*/ 415 w 425"/>
                <a:gd name="T21" fmla="*/ 715 h 720"/>
                <a:gd name="T22" fmla="*/ 400 w 425"/>
                <a:gd name="T23" fmla="*/ 720 h 720"/>
                <a:gd name="T24" fmla="*/ 50 w 425"/>
                <a:gd name="T25" fmla="*/ 575 h 720"/>
                <a:gd name="T26" fmla="*/ 375 w 425"/>
                <a:gd name="T27" fmla="*/ 660 h 720"/>
                <a:gd name="T28" fmla="*/ 375 w 425"/>
                <a:gd name="T29" fmla="*/ 145 h 720"/>
                <a:gd name="T30" fmla="*/ 50 w 425"/>
                <a:gd name="T31" fmla="*/ 55 h 720"/>
                <a:gd name="T32" fmla="*/ 50 w 425"/>
                <a:gd name="T33" fmla="*/ 5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0">
                  <a:moveTo>
                    <a:pt x="400" y="720"/>
                  </a:moveTo>
                  <a:cubicBezTo>
                    <a:pt x="395" y="720"/>
                    <a:pt x="395" y="720"/>
                    <a:pt x="395" y="720"/>
                  </a:cubicBezTo>
                  <a:cubicBezTo>
                    <a:pt x="20" y="620"/>
                    <a:pt x="20" y="620"/>
                    <a:pt x="20" y="620"/>
                  </a:cubicBezTo>
                  <a:cubicBezTo>
                    <a:pt x="10" y="620"/>
                    <a:pt x="0" y="610"/>
                    <a:pt x="0" y="595"/>
                  </a:cubicBezTo>
                  <a:cubicBezTo>
                    <a:pt x="0" y="25"/>
                    <a:pt x="0" y="25"/>
                    <a:pt x="0" y="25"/>
                  </a:cubicBezTo>
                  <a:cubicBezTo>
                    <a:pt x="0" y="15"/>
                    <a:pt x="5" y="10"/>
                    <a:pt x="10" y="5"/>
                  </a:cubicBezTo>
                  <a:cubicBezTo>
                    <a:pt x="15" y="0"/>
                    <a:pt x="25" y="0"/>
                    <a:pt x="30" y="0"/>
                  </a:cubicBezTo>
                  <a:cubicBezTo>
                    <a:pt x="405" y="100"/>
                    <a:pt x="405" y="100"/>
                    <a:pt x="405" y="100"/>
                  </a:cubicBezTo>
                  <a:cubicBezTo>
                    <a:pt x="415" y="105"/>
                    <a:pt x="425" y="115"/>
                    <a:pt x="425" y="125"/>
                  </a:cubicBezTo>
                  <a:cubicBezTo>
                    <a:pt x="425" y="695"/>
                    <a:pt x="425" y="695"/>
                    <a:pt x="425" y="695"/>
                  </a:cubicBezTo>
                  <a:cubicBezTo>
                    <a:pt x="425" y="705"/>
                    <a:pt x="420" y="710"/>
                    <a:pt x="415" y="715"/>
                  </a:cubicBezTo>
                  <a:cubicBezTo>
                    <a:pt x="410" y="720"/>
                    <a:pt x="405" y="720"/>
                    <a:pt x="400" y="720"/>
                  </a:cubicBezTo>
                  <a:close/>
                  <a:moveTo>
                    <a:pt x="50" y="575"/>
                  </a:moveTo>
                  <a:cubicBezTo>
                    <a:pt x="375" y="660"/>
                    <a:pt x="375" y="660"/>
                    <a:pt x="375" y="660"/>
                  </a:cubicBezTo>
                  <a:cubicBezTo>
                    <a:pt x="375" y="145"/>
                    <a:pt x="375" y="145"/>
                    <a:pt x="375" y="145"/>
                  </a:cubicBezTo>
                  <a:cubicBezTo>
                    <a:pt x="50" y="55"/>
                    <a:pt x="50" y="55"/>
                    <a:pt x="50" y="55"/>
                  </a:cubicBezTo>
                  <a:cubicBezTo>
                    <a:pt x="50" y="575"/>
                    <a:pt x="50" y="575"/>
                    <a:pt x="50"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8" name="Freeform 14"/>
            <p:cNvSpPr>
              <a:spLocks noEditPoints="1"/>
            </p:cNvSpPr>
            <p:nvPr/>
          </p:nvSpPr>
          <p:spPr bwMode="auto">
            <a:xfrm>
              <a:off x="2239" y="1420"/>
              <a:ext cx="255" cy="254"/>
            </a:xfrm>
            <a:custGeom>
              <a:avLst/>
              <a:gdLst>
                <a:gd name="T0" fmla="*/ 320 w 720"/>
                <a:gd name="T1" fmla="*/ 720 h 720"/>
                <a:gd name="T2" fmla="*/ 305 w 720"/>
                <a:gd name="T3" fmla="*/ 715 h 720"/>
                <a:gd name="T4" fmla="*/ 295 w 720"/>
                <a:gd name="T5" fmla="*/ 695 h 720"/>
                <a:gd name="T6" fmla="*/ 295 w 720"/>
                <a:gd name="T7" fmla="*/ 125 h 720"/>
                <a:gd name="T8" fmla="*/ 315 w 720"/>
                <a:gd name="T9" fmla="*/ 100 h 720"/>
                <a:gd name="T10" fmla="*/ 690 w 720"/>
                <a:gd name="T11" fmla="*/ 0 h 720"/>
                <a:gd name="T12" fmla="*/ 710 w 720"/>
                <a:gd name="T13" fmla="*/ 5 h 720"/>
                <a:gd name="T14" fmla="*/ 720 w 720"/>
                <a:gd name="T15" fmla="*/ 25 h 720"/>
                <a:gd name="T16" fmla="*/ 720 w 720"/>
                <a:gd name="T17" fmla="*/ 595 h 720"/>
                <a:gd name="T18" fmla="*/ 700 w 720"/>
                <a:gd name="T19" fmla="*/ 620 h 720"/>
                <a:gd name="T20" fmla="*/ 325 w 720"/>
                <a:gd name="T21" fmla="*/ 720 h 720"/>
                <a:gd name="T22" fmla="*/ 320 w 720"/>
                <a:gd name="T23" fmla="*/ 720 h 720"/>
                <a:gd name="T24" fmla="*/ 345 w 720"/>
                <a:gd name="T25" fmla="*/ 145 h 720"/>
                <a:gd name="T26" fmla="*/ 345 w 720"/>
                <a:gd name="T27" fmla="*/ 665 h 720"/>
                <a:gd name="T28" fmla="*/ 670 w 720"/>
                <a:gd name="T29" fmla="*/ 580 h 720"/>
                <a:gd name="T30" fmla="*/ 670 w 720"/>
                <a:gd name="T31" fmla="*/ 55 h 720"/>
                <a:gd name="T32" fmla="*/ 345 w 720"/>
                <a:gd name="T33" fmla="*/ 145 h 720"/>
                <a:gd name="T34" fmla="*/ 135 w 720"/>
                <a:gd name="T35" fmla="*/ 225 h 720"/>
                <a:gd name="T36" fmla="*/ 165 w 720"/>
                <a:gd name="T37" fmla="*/ 320 h 720"/>
                <a:gd name="T38" fmla="*/ 265 w 720"/>
                <a:gd name="T39" fmla="*/ 320 h 720"/>
                <a:gd name="T40" fmla="*/ 180 w 720"/>
                <a:gd name="T41" fmla="*/ 380 h 720"/>
                <a:gd name="T42" fmla="*/ 215 w 720"/>
                <a:gd name="T43" fmla="*/ 475 h 720"/>
                <a:gd name="T44" fmla="*/ 135 w 720"/>
                <a:gd name="T45" fmla="*/ 415 h 720"/>
                <a:gd name="T46" fmla="*/ 50 w 720"/>
                <a:gd name="T47" fmla="*/ 475 h 720"/>
                <a:gd name="T48" fmla="*/ 85 w 720"/>
                <a:gd name="T49" fmla="*/ 380 h 720"/>
                <a:gd name="T50" fmla="*/ 0 w 720"/>
                <a:gd name="T51" fmla="*/ 320 h 720"/>
                <a:gd name="T52" fmla="*/ 100 w 720"/>
                <a:gd name="T53" fmla="*/ 320 h 720"/>
                <a:gd name="T54" fmla="*/ 135 w 720"/>
                <a:gd name="T55" fmla="*/ 22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0" h="720">
                  <a:moveTo>
                    <a:pt x="320" y="720"/>
                  </a:moveTo>
                  <a:cubicBezTo>
                    <a:pt x="315" y="720"/>
                    <a:pt x="310" y="720"/>
                    <a:pt x="305" y="715"/>
                  </a:cubicBezTo>
                  <a:cubicBezTo>
                    <a:pt x="300" y="710"/>
                    <a:pt x="295" y="705"/>
                    <a:pt x="295" y="695"/>
                  </a:cubicBezTo>
                  <a:cubicBezTo>
                    <a:pt x="295" y="125"/>
                    <a:pt x="295" y="125"/>
                    <a:pt x="295" y="125"/>
                  </a:cubicBezTo>
                  <a:cubicBezTo>
                    <a:pt x="295" y="115"/>
                    <a:pt x="305" y="105"/>
                    <a:pt x="315" y="100"/>
                  </a:cubicBezTo>
                  <a:cubicBezTo>
                    <a:pt x="690" y="0"/>
                    <a:pt x="690" y="0"/>
                    <a:pt x="690" y="0"/>
                  </a:cubicBezTo>
                  <a:cubicBezTo>
                    <a:pt x="700" y="0"/>
                    <a:pt x="705" y="0"/>
                    <a:pt x="710" y="5"/>
                  </a:cubicBezTo>
                  <a:cubicBezTo>
                    <a:pt x="715" y="10"/>
                    <a:pt x="720" y="15"/>
                    <a:pt x="720" y="25"/>
                  </a:cubicBezTo>
                  <a:cubicBezTo>
                    <a:pt x="720" y="595"/>
                    <a:pt x="720" y="595"/>
                    <a:pt x="720" y="595"/>
                  </a:cubicBezTo>
                  <a:cubicBezTo>
                    <a:pt x="720" y="605"/>
                    <a:pt x="710" y="615"/>
                    <a:pt x="700" y="620"/>
                  </a:cubicBezTo>
                  <a:cubicBezTo>
                    <a:pt x="325" y="720"/>
                    <a:pt x="325" y="720"/>
                    <a:pt x="325" y="720"/>
                  </a:cubicBezTo>
                  <a:lnTo>
                    <a:pt x="320" y="720"/>
                  </a:lnTo>
                  <a:close/>
                  <a:moveTo>
                    <a:pt x="345" y="145"/>
                  </a:moveTo>
                  <a:cubicBezTo>
                    <a:pt x="345" y="665"/>
                    <a:pt x="345" y="665"/>
                    <a:pt x="345" y="665"/>
                  </a:cubicBezTo>
                  <a:cubicBezTo>
                    <a:pt x="670" y="580"/>
                    <a:pt x="670" y="580"/>
                    <a:pt x="670" y="580"/>
                  </a:cubicBezTo>
                  <a:cubicBezTo>
                    <a:pt x="670" y="55"/>
                    <a:pt x="670" y="55"/>
                    <a:pt x="670" y="55"/>
                  </a:cubicBezTo>
                  <a:lnTo>
                    <a:pt x="345" y="145"/>
                  </a:lnTo>
                  <a:close/>
                  <a:moveTo>
                    <a:pt x="135" y="225"/>
                  </a:moveTo>
                  <a:cubicBezTo>
                    <a:pt x="165" y="320"/>
                    <a:pt x="165" y="320"/>
                    <a:pt x="165" y="320"/>
                  </a:cubicBezTo>
                  <a:cubicBezTo>
                    <a:pt x="265" y="320"/>
                    <a:pt x="265" y="320"/>
                    <a:pt x="265" y="320"/>
                  </a:cubicBezTo>
                  <a:cubicBezTo>
                    <a:pt x="180" y="380"/>
                    <a:pt x="180" y="380"/>
                    <a:pt x="180" y="380"/>
                  </a:cubicBezTo>
                  <a:cubicBezTo>
                    <a:pt x="215" y="475"/>
                    <a:pt x="215" y="475"/>
                    <a:pt x="215" y="475"/>
                  </a:cubicBezTo>
                  <a:cubicBezTo>
                    <a:pt x="135" y="415"/>
                    <a:pt x="135" y="415"/>
                    <a:pt x="135" y="415"/>
                  </a:cubicBezTo>
                  <a:cubicBezTo>
                    <a:pt x="50" y="475"/>
                    <a:pt x="50" y="475"/>
                    <a:pt x="50" y="475"/>
                  </a:cubicBezTo>
                  <a:cubicBezTo>
                    <a:pt x="85" y="380"/>
                    <a:pt x="85" y="380"/>
                    <a:pt x="85" y="380"/>
                  </a:cubicBezTo>
                  <a:cubicBezTo>
                    <a:pt x="0" y="320"/>
                    <a:pt x="0" y="320"/>
                    <a:pt x="0" y="320"/>
                  </a:cubicBezTo>
                  <a:cubicBezTo>
                    <a:pt x="100" y="320"/>
                    <a:pt x="100" y="320"/>
                    <a:pt x="100" y="320"/>
                  </a:cubicBezTo>
                  <a:lnTo>
                    <a:pt x="135" y="2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9" name="Freeform 15"/>
            <p:cNvSpPr>
              <a:spLocks noEditPoints="1"/>
            </p:cNvSpPr>
            <p:nvPr/>
          </p:nvSpPr>
          <p:spPr bwMode="auto">
            <a:xfrm>
              <a:off x="2382" y="1483"/>
              <a:ext cx="80" cy="132"/>
            </a:xfrm>
            <a:custGeom>
              <a:avLst/>
              <a:gdLst>
                <a:gd name="T0" fmla="*/ 30 w 225"/>
                <a:gd name="T1" fmla="*/ 100 h 375"/>
                <a:gd name="T2" fmla="*/ 5 w 225"/>
                <a:gd name="T3" fmla="*/ 80 h 375"/>
                <a:gd name="T4" fmla="*/ 20 w 225"/>
                <a:gd name="T5" fmla="*/ 50 h 375"/>
                <a:gd name="T6" fmla="*/ 185 w 225"/>
                <a:gd name="T7" fmla="*/ 5 h 375"/>
                <a:gd name="T8" fmla="*/ 215 w 225"/>
                <a:gd name="T9" fmla="*/ 25 h 375"/>
                <a:gd name="T10" fmla="*/ 195 w 225"/>
                <a:gd name="T11" fmla="*/ 55 h 375"/>
                <a:gd name="T12" fmla="*/ 30 w 225"/>
                <a:gd name="T13" fmla="*/ 100 h 375"/>
                <a:gd name="T14" fmla="*/ 30 w 225"/>
                <a:gd name="T15" fmla="*/ 100 h 375"/>
                <a:gd name="T16" fmla="*/ 30 w 225"/>
                <a:gd name="T17" fmla="*/ 235 h 375"/>
                <a:gd name="T18" fmla="*/ 5 w 225"/>
                <a:gd name="T19" fmla="*/ 215 h 375"/>
                <a:gd name="T20" fmla="*/ 25 w 225"/>
                <a:gd name="T21" fmla="*/ 185 h 375"/>
                <a:gd name="T22" fmla="*/ 190 w 225"/>
                <a:gd name="T23" fmla="*/ 140 h 375"/>
                <a:gd name="T24" fmla="*/ 220 w 225"/>
                <a:gd name="T25" fmla="*/ 160 h 375"/>
                <a:gd name="T26" fmla="*/ 200 w 225"/>
                <a:gd name="T27" fmla="*/ 190 h 375"/>
                <a:gd name="T28" fmla="*/ 35 w 225"/>
                <a:gd name="T29" fmla="*/ 235 h 375"/>
                <a:gd name="T30" fmla="*/ 30 w 225"/>
                <a:gd name="T31" fmla="*/ 235 h 375"/>
                <a:gd name="T32" fmla="*/ 30 w 225"/>
                <a:gd name="T33" fmla="*/ 375 h 375"/>
                <a:gd name="T34" fmla="*/ 5 w 225"/>
                <a:gd name="T35" fmla="*/ 355 h 375"/>
                <a:gd name="T36" fmla="*/ 25 w 225"/>
                <a:gd name="T37" fmla="*/ 325 h 375"/>
                <a:gd name="T38" fmla="*/ 190 w 225"/>
                <a:gd name="T39" fmla="*/ 280 h 375"/>
                <a:gd name="T40" fmla="*/ 220 w 225"/>
                <a:gd name="T41" fmla="*/ 300 h 375"/>
                <a:gd name="T42" fmla="*/ 200 w 225"/>
                <a:gd name="T43" fmla="*/ 330 h 375"/>
                <a:gd name="T44" fmla="*/ 35 w 225"/>
                <a:gd name="T45" fmla="*/ 375 h 375"/>
                <a:gd name="T46" fmla="*/ 30 w 225"/>
                <a:gd name="T4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75">
                  <a:moveTo>
                    <a:pt x="30" y="100"/>
                  </a:moveTo>
                  <a:cubicBezTo>
                    <a:pt x="20" y="100"/>
                    <a:pt x="10" y="95"/>
                    <a:pt x="5" y="80"/>
                  </a:cubicBezTo>
                  <a:cubicBezTo>
                    <a:pt x="0" y="65"/>
                    <a:pt x="10" y="55"/>
                    <a:pt x="20" y="50"/>
                  </a:cubicBezTo>
                  <a:cubicBezTo>
                    <a:pt x="185" y="5"/>
                    <a:pt x="185" y="5"/>
                    <a:pt x="185" y="5"/>
                  </a:cubicBezTo>
                  <a:cubicBezTo>
                    <a:pt x="200" y="0"/>
                    <a:pt x="210" y="10"/>
                    <a:pt x="215" y="25"/>
                  </a:cubicBezTo>
                  <a:cubicBezTo>
                    <a:pt x="220" y="40"/>
                    <a:pt x="210" y="50"/>
                    <a:pt x="195" y="55"/>
                  </a:cubicBezTo>
                  <a:cubicBezTo>
                    <a:pt x="30" y="100"/>
                    <a:pt x="30" y="100"/>
                    <a:pt x="30" y="100"/>
                  </a:cubicBezTo>
                  <a:cubicBezTo>
                    <a:pt x="35" y="100"/>
                    <a:pt x="30" y="100"/>
                    <a:pt x="30" y="100"/>
                  </a:cubicBezTo>
                  <a:close/>
                  <a:moveTo>
                    <a:pt x="30" y="235"/>
                  </a:moveTo>
                  <a:cubicBezTo>
                    <a:pt x="15" y="235"/>
                    <a:pt x="5" y="230"/>
                    <a:pt x="5" y="215"/>
                  </a:cubicBezTo>
                  <a:cubicBezTo>
                    <a:pt x="0" y="200"/>
                    <a:pt x="10" y="190"/>
                    <a:pt x="25" y="185"/>
                  </a:cubicBezTo>
                  <a:cubicBezTo>
                    <a:pt x="190" y="140"/>
                    <a:pt x="190" y="140"/>
                    <a:pt x="190" y="140"/>
                  </a:cubicBezTo>
                  <a:cubicBezTo>
                    <a:pt x="205" y="135"/>
                    <a:pt x="215" y="145"/>
                    <a:pt x="220" y="160"/>
                  </a:cubicBezTo>
                  <a:cubicBezTo>
                    <a:pt x="225" y="175"/>
                    <a:pt x="215" y="185"/>
                    <a:pt x="200" y="190"/>
                  </a:cubicBezTo>
                  <a:cubicBezTo>
                    <a:pt x="35" y="235"/>
                    <a:pt x="35" y="235"/>
                    <a:pt x="35" y="235"/>
                  </a:cubicBezTo>
                  <a:lnTo>
                    <a:pt x="30" y="235"/>
                  </a:lnTo>
                  <a:close/>
                  <a:moveTo>
                    <a:pt x="30" y="375"/>
                  </a:moveTo>
                  <a:cubicBezTo>
                    <a:pt x="20" y="375"/>
                    <a:pt x="10" y="370"/>
                    <a:pt x="5" y="355"/>
                  </a:cubicBezTo>
                  <a:cubicBezTo>
                    <a:pt x="0" y="340"/>
                    <a:pt x="10" y="330"/>
                    <a:pt x="25" y="325"/>
                  </a:cubicBezTo>
                  <a:cubicBezTo>
                    <a:pt x="190" y="280"/>
                    <a:pt x="190" y="280"/>
                    <a:pt x="190" y="280"/>
                  </a:cubicBezTo>
                  <a:cubicBezTo>
                    <a:pt x="205" y="275"/>
                    <a:pt x="215" y="285"/>
                    <a:pt x="220" y="300"/>
                  </a:cubicBezTo>
                  <a:cubicBezTo>
                    <a:pt x="225" y="315"/>
                    <a:pt x="215" y="325"/>
                    <a:pt x="200" y="330"/>
                  </a:cubicBezTo>
                  <a:cubicBezTo>
                    <a:pt x="35" y="375"/>
                    <a:pt x="35" y="375"/>
                    <a:pt x="35" y="375"/>
                  </a:cubicBezTo>
                  <a:cubicBezTo>
                    <a:pt x="35" y="370"/>
                    <a:pt x="30" y="375"/>
                    <a:pt x="30"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cxnSp>
        <p:nvCxnSpPr>
          <p:cNvPr id="30" name="直接连接符 29"/>
          <p:cNvCxnSpPr/>
          <p:nvPr/>
        </p:nvCxnSpPr>
        <p:spPr>
          <a:xfrm>
            <a:off x="4196715" y="805180"/>
            <a:ext cx="799528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文本框 9"/>
          <p:cNvSpPr txBox="1">
            <a:spLocks noChangeArrowheads="1"/>
          </p:cNvSpPr>
          <p:nvPr/>
        </p:nvSpPr>
        <p:spPr bwMode="auto">
          <a:xfrm>
            <a:off x="1398636" y="348269"/>
            <a:ext cx="153924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defTabSz="912495">
              <a:defRPr/>
            </a:pPr>
            <a:r>
              <a:rPr lang="zh-CN" altLang="en-US" sz="2665">
                <a:solidFill>
                  <a:schemeClr val="accent4">
                    <a:lumMod val="75000"/>
                  </a:schemeClr>
                </a:solidFill>
                <a:latin typeface="+mj-lt"/>
                <a:ea typeface="+mj-ea"/>
              </a:rPr>
              <a:t>案件</a:t>
            </a:r>
            <a:r>
              <a:rPr lang="zh-CN" altLang="en-US" sz="2665">
                <a:solidFill>
                  <a:schemeClr val="accent4">
                    <a:lumMod val="75000"/>
                  </a:schemeClr>
                </a:solidFill>
                <a:latin typeface="+mj-lt"/>
                <a:ea typeface="+mj-ea"/>
              </a:rPr>
              <a:t>思考</a:t>
            </a:r>
            <a:endParaRPr lang="zh-CN" altLang="en-US" sz="2665">
              <a:solidFill>
                <a:schemeClr val="accent4">
                  <a:lumMod val="75000"/>
                </a:schemeClr>
              </a:solidFill>
              <a:latin typeface="+mj-lt"/>
              <a:ea typeface="+mj-ea"/>
            </a:endParaRPr>
          </a:p>
        </p:txBody>
      </p:sp>
      <p:sp>
        <p:nvSpPr>
          <p:cNvPr id="15" name="椭圆 14"/>
          <p:cNvSpPr/>
          <p:nvPr/>
        </p:nvSpPr>
        <p:spPr>
          <a:xfrm>
            <a:off x="422787" y="284638"/>
            <a:ext cx="893300" cy="8933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7" name="直接连接符 16"/>
          <p:cNvCxnSpPr/>
          <p:nvPr/>
        </p:nvCxnSpPr>
        <p:spPr>
          <a:xfrm>
            <a:off x="4252326" y="601886"/>
            <a:ext cx="8002431" cy="756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Group 12"/>
          <p:cNvGrpSpPr>
            <a:grpSpLocks noChangeAspect="1"/>
          </p:cNvGrpSpPr>
          <p:nvPr/>
        </p:nvGrpSpPr>
        <p:grpSpPr bwMode="auto">
          <a:xfrm>
            <a:off x="603747" y="500971"/>
            <a:ext cx="513224" cy="460633"/>
            <a:chOff x="2211" y="1420"/>
            <a:chExt cx="283" cy="254"/>
          </a:xfrm>
          <a:solidFill>
            <a:schemeClr val="bg1"/>
          </a:solidFill>
        </p:grpSpPr>
        <p:sp>
          <p:nvSpPr>
            <p:cNvPr id="19" name="Freeform 13"/>
            <p:cNvSpPr>
              <a:spLocks noEditPoints="1"/>
            </p:cNvSpPr>
            <p:nvPr/>
          </p:nvSpPr>
          <p:spPr bwMode="auto">
            <a:xfrm>
              <a:off x="2211" y="1420"/>
              <a:ext cx="150" cy="254"/>
            </a:xfrm>
            <a:custGeom>
              <a:avLst/>
              <a:gdLst>
                <a:gd name="T0" fmla="*/ 400 w 425"/>
                <a:gd name="T1" fmla="*/ 720 h 720"/>
                <a:gd name="T2" fmla="*/ 395 w 425"/>
                <a:gd name="T3" fmla="*/ 720 h 720"/>
                <a:gd name="T4" fmla="*/ 20 w 425"/>
                <a:gd name="T5" fmla="*/ 620 h 720"/>
                <a:gd name="T6" fmla="*/ 0 w 425"/>
                <a:gd name="T7" fmla="*/ 595 h 720"/>
                <a:gd name="T8" fmla="*/ 0 w 425"/>
                <a:gd name="T9" fmla="*/ 25 h 720"/>
                <a:gd name="T10" fmla="*/ 10 w 425"/>
                <a:gd name="T11" fmla="*/ 5 h 720"/>
                <a:gd name="T12" fmla="*/ 30 w 425"/>
                <a:gd name="T13" fmla="*/ 0 h 720"/>
                <a:gd name="T14" fmla="*/ 405 w 425"/>
                <a:gd name="T15" fmla="*/ 100 h 720"/>
                <a:gd name="T16" fmla="*/ 425 w 425"/>
                <a:gd name="T17" fmla="*/ 125 h 720"/>
                <a:gd name="T18" fmla="*/ 425 w 425"/>
                <a:gd name="T19" fmla="*/ 695 h 720"/>
                <a:gd name="T20" fmla="*/ 415 w 425"/>
                <a:gd name="T21" fmla="*/ 715 h 720"/>
                <a:gd name="T22" fmla="*/ 400 w 425"/>
                <a:gd name="T23" fmla="*/ 720 h 720"/>
                <a:gd name="T24" fmla="*/ 50 w 425"/>
                <a:gd name="T25" fmla="*/ 575 h 720"/>
                <a:gd name="T26" fmla="*/ 375 w 425"/>
                <a:gd name="T27" fmla="*/ 660 h 720"/>
                <a:gd name="T28" fmla="*/ 375 w 425"/>
                <a:gd name="T29" fmla="*/ 145 h 720"/>
                <a:gd name="T30" fmla="*/ 50 w 425"/>
                <a:gd name="T31" fmla="*/ 55 h 720"/>
                <a:gd name="T32" fmla="*/ 50 w 425"/>
                <a:gd name="T33" fmla="*/ 5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0">
                  <a:moveTo>
                    <a:pt x="400" y="720"/>
                  </a:moveTo>
                  <a:cubicBezTo>
                    <a:pt x="395" y="720"/>
                    <a:pt x="395" y="720"/>
                    <a:pt x="395" y="720"/>
                  </a:cubicBezTo>
                  <a:cubicBezTo>
                    <a:pt x="20" y="620"/>
                    <a:pt x="20" y="620"/>
                    <a:pt x="20" y="620"/>
                  </a:cubicBezTo>
                  <a:cubicBezTo>
                    <a:pt x="10" y="620"/>
                    <a:pt x="0" y="610"/>
                    <a:pt x="0" y="595"/>
                  </a:cubicBezTo>
                  <a:cubicBezTo>
                    <a:pt x="0" y="25"/>
                    <a:pt x="0" y="25"/>
                    <a:pt x="0" y="25"/>
                  </a:cubicBezTo>
                  <a:cubicBezTo>
                    <a:pt x="0" y="15"/>
                    <a:pt x="5" y="10"/>
                    <a:pt x="10" y="5"/>
                  </a:cubicBezTo>
                  <a:cubicBezTo>
                    <a:pt x="15" y="0"/>
                    <a:pt x="25" y="0"/>
                    <a:pt x="30" y="0"/>
                  </a:cubicBezTo>
                  <a:cubicBezTo>
                    <a:pt x="405" y="100"/>
                    <a:pt x="405" y="100"/>
                    <a:pt x="405" y="100"/>
                  </a:cubicBezTo>
                  <a:cubicBezTo>
                    <a:pt x="415" y="105"/>
                    <a:pt x="425" y="115"/>
                    <a:pt x="425" y="125"/>
                  </a:cubicBezTo>
                  <a:cubicBezTo>
                    <a:pt x="425" y="695"/>
                    <a:pt x="425" y="695"/>
                    <a:pt x="425" y="695"/>
                  </a:cubicBezTo>
                  <a:cubicBezTo>
                    <a:pt x="425" y="705"/>
                    <a:pt x="420" y="710"/>
                    <a:pt x="415" y="715"/>
                  </a:cubicBezTo>
                  <a:cubicBezTo>
                    <a:pt x="410" y="720"/>
                    <a:pt x="405" y="720"/>
                    <a:pt x="400" y="720"/>
                  </a:cubicBezTo>
                  <a:close/>
                  <a:moveTo>
                    <a:pt x="50" y="575"/>
                  </a:moveTo>
                  <a:cubicBezTo>
                    <a:pt x="375" y="660"/>
                    <a:pt x="375" y="660"/>
                    <a:pt x="375" y="660"/>
                  </a:cubicBezTo>
                  <a:cubicBezTo>
                    <a:pt x="375" y="145"/>
                    <a:pt x="375" y="145"/>
                    <a:pt x="375" y="145"/>
                  </a:cubicBezTo>
                  <a:cubicBezTo>
                    <a:pt x="50" y="55"/>
                    <a:pt x="50" y="55"/>
                    <a:pt x="50" y="55"/>
                  </a:cubicBezTo>
                  <a:cubicBezTo>
                    <a:pt x="50" y="575"/>
                    <a:pt x="50" y="575"/>
                    <a:pt x="50"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14"/>
            <p:cNvSpPr>
              <a:spLocks noEditPoints="1"/>
            </p:cNvSpPr>
            <p:nvPr/>
          </p:nvSpPr>
          <p:spPr bwMode="auto">
            <a:xfrm>
              <a:off x="2239" y="1420"/>
              <a:ext cx="255" cy="254"/>
            </a:xfrm>
            <a:custGeom>
              <a:avLst/>
              <a:gdLst>
                <a:gd name="T0" fmla="*/ 320 w 720"/>
                <a:gd name="T1" fmla="*/ 720 h 720"/>
                <a:gd name="T2" fmla="*/ 305 w 720"/>
                <a:gd name="T3" fmla="*/ 715 h 720"/>
                <a:gd name="T4" fmla="*/ 295 w 720"/>
                <a:gd name="T5" fmla="*/ 695 h 720"/>
                <a:gd name="T6" fmla="*/ 295 w 720"/>
                <a:gd name="T7" fmla="*/ 125 h 720"/>
                <a:gd name="T8" fmla="*/ 315 w 720"/>
                <a:gd name="T9" fmla="*/ 100 h 720"/>
                <a:gd name="T10" fmla="*/ 690 w 720"/>
                <a:gd name="T11" fmla="*/ 0 h 720"/>
                <a:gd name="T12" fmla="*/ 710 w 720"/>
                <a:gd name="T13" fmla="*/ 5 h 720"/>
                <a:gd name="T14" fmla="*/ 720 w 720"/>
                <a:gd name="T15" fmla="*/ 25 h 720"/>
                <a:gd name="T16" fmla="*/ 720 w 720"/>
                <a:gd name="T17" fmla="*/ 595 h 720"/>
                <a:gd name="T18" fmla="*/ 700 w 720"/>
                <a:gd name="T19" fmla="*/ 620 h 720"/>
                <a:gd name="T20" fmla="*/ 325 w 720"/>
                <a:gd name="T21" fmla="*/ 720 h 720"/>
                <a:gd name="T22" fmla="*/ 320 w 720"/>
                <a:gd name="T23" fmla="*/ 720 h 720"/>
                <a:gd name="T24" fmla="*/ 345 w 720"/>
                <a:gd name="T25" fmla="*/ 145 h 720"/>
                <a:gd name="T26" fmla="*/ 345 w 720"/>
                <a:gd name="T27" fmla="*/ 665 h 720"/>
                <a:gd name="T28" fmla="*/ 670 w 720"/>
                <a:gd name="T29" fmla="*/ 580 h 720"/>
                <a:gd name="T30" fmla="*/ 670 w 720"/>
                <a:gd name="T31" fmla="*/ 55 h 720"/>
                <a:gd name="T32" fmla="*/ 345 w 720"/>
                <a:gd name="T33" fmla="*/ 145 h 720"/>
                <a:gd name="T34" fmla="*/ 135 w 720"/>
                <a:gd name="T35" fmla="*/ 225 h 720"/>
                <a:gd name="T36" fmla="*/ 165 w 720"/>
                <a:gd name="T37" fmla="*/ 320 h 720"/>
                <a:gd name="T38" fmla="*/ 265 w 720"/>
                <a:gd name="T39" fmla="*/ 320 h 720"/>
                <a:gd name="T40" fmla="*/ 180 w 720"/>
                <a:gd name="T41" fmla="*/ 380 h 720"/>
                <a:gd name="T42" fmla="*/ 215 w 720"/>
                <a:gd name="T43" fmla="*/ 475 h 720"/>
                <a:gd name="T44" fmla="*/ 135 w 720"/>
                <a:gd name="T45" fmla="*/ 415 h 720"/>
                <a:gd name="T46" fmla="*/ 50 w 720"/>
                <a:gd name="T47" fmla="*/ 475 h 720"/>
                <a:gd name="T48" fmla="*/ 85 w 720"/>
                <a:gd name="T49" fmla="*/ 380 h 720"/>
                <a:gd name="T50" fmla="*/ 0 w 720"/>
                <a:gd name="T51" fmla="*/ 320 h 720"/>
                <a:gd name="T52" fmla="*/ 100 w 720"/>
                <a:gd name="T53" fmla="*/ 320 h 720"/>
                <a:gd name="T54" fmla="*/ 135 w 720"/>
                <a:gd name="T55" fmla="*/ 22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0" h="720">
                  <a:moveTo>
                    <a:pt x="320" y="720"/>
                  </a:moveTo>
                  <a:cubicBezTo>
                    <a:pt x="315" y="720"/>
                    <a:pt x="310" y="720"/>
                    <a:pt x="305" y="715"/>
                  </a:cubicBezTo>
                  <a:cubicBezTo>
                    <a:pt x="300" y="710"/>
                    <a:pt x="295" y="705"/>
                    <a:pt x="295" y="695"/>
                  </a:cubicBezTo>
                  <a:cubicBezTo>
                    <a:pt x="295" y="125"/>
                    <a:pt x="295" y="125"/>
                    <a:pt x="295" y="125"/>
                  </a:cubicBezTo>
                  <a:cubicBezTo>
                    <a:pt x="295" y="115"/>
                    <a:pt x="305" y="105"/>
                    <a:pt x="315" y="100"/>
                  </a:cubicBezTo>
                  <a:cubicBezTo>
                    <a:pt x="690" y="0"/>
                    <a:pt x="690" y="0"/>
                    <a:pt x="690" y="0"/>
                  </a:cubicBezTo>
                  <a:cubicBezTo>
                    <a:pt x="700" y="0"/>
                    <a:pt x="705" y="0"/>
                    <a:pt x="710" y="5"/>
                  </a:cubicBezTo>
                  <a:cubicBezTo>
                    <a:pt x="715" y="10"/>
                    <a:pt x="720" y="15"/>
                    <a:pt x="720" y="25"/>
                  </a:cubicBezTo>
                  <a:cubicBezTo>
                    <a:pt x="720" y="595"/>
                    <a:pt x="720" y="595"/>
                    <a:pt x="720" y="595"/>
                  </a:cubicBezTo>
                  <a:cubicBezTo>
                    <a:pt x="720" y="605"/>
                    <a:pt x="710" y="615"/>
                    <a:pt x="700" y="620"/>
                  </a:cubicBezTo>
                  <a:cubicBezTo>
                    <a:pt x="325" y="720"/>
                    <a:pt x="325" y="720"/>
                    <a:pt x="325" y="720"/>
                  </a:cubicBezTo>
                  <a:lnTo>
                    <a:pt x="320" y="720"/>
                  </a:lnTo>
                  <a:close/>
                  <a:moveTo>
                    <a:pt x="345" y="145"/>
                  </a:moveTo>
                  <a:cubicBezTo>
                    <a:pt x="345" y="665"/>
                    <a:pt x="345" y="665"/>
                    <a:pt x="345" y="665"/>
                  </a:cubicBezTo>
                  <a:cubicBezTo>
                    <a:pt x="670" y="580"/>
                    <a:pt x="670" y="580"/>
                    <a:pt x="670" y="580"/>
                  </a:cubicBezTo>
                  <a:cubicBezTo>
                    <a:pt x="670" y="55"/>
                    <a:pt x="670" y="55"/>
                    <a:pt x="670" y="55"/>
                  </a:cubicBezTo>
                  <a:lnTo>
                    <a:pt x="345" y="145"/>
                  </a:lnTo>
                  <a:close/>
                  <a:moveTo>
                    <a:pt x="135" y="225"/>
                  </a:moveTo>
                  <a:cubicBezTo>
                    <a:pt x="165" y="320"/>
                    <a:pt x="165" y="320"/>
                    <a:pt x="165" y="320"/>
                  </a:cubicBezTo>
                  <a:cubicBezTo>
                    <a:pt x="265" y="320"/>
                    <a:pt x="265" y="320"/>
                    <a:pt x="265" y="320"/>
                  </a:cubicBezTo>
                  <a:cubicBezTo>
                    <a:pt x="180" y="380"/>
                    <a:pt x="180" y="380"/>
                    <a:pt x="180" y="380"/>
                  </a:cubicBezTo>
                  <a:cubicBezTo>
                    <a:pt x="215" y="475"/>
                    <a:pt x="215" y="475"/>
                    <a:pt x="215" y="475"/>
                  </a:cubicBezTo>
                  <a:cubicBezTo>
                    <a:pt x="135" y="415"/>
                    <a:pt x="135" y="415"/>
                    <a:pt x="135" y="415"/>
                  </a:cubicBezTo>
                  <a:cubicBezTo>
                    <a:pt x="50" y="475"/>
                    <a:pt x="50" y="475"/>
                    <a:pt x="50" y="475"/>
                  </a:cubicBezTo>
                  <a:cubicBezTo>
                    <a:pt x="85" y="380"/>
                    <a:pt x="85" y="380"/>
                    <a:pt x="85" y="380"/>
                  </a:cubicBezTo>
                  <a:cubicBezTo>
                    <a:pt x="0" y="320"/>
                    <a:pt x="0" y="320"/>
                    <a:pt x="0" y="320"/>
                  </a:cubicBezTo>
                  <a:cubicBezTo>
                    <a:pt x="100" y="320"/>
                    <a:pt x="100" y="320"/>
                    <a:pt x="100" y="320"/>
                  </a:cubicBezTo>
                  <a:lnTo>
                    <a:pt x="135" y="2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15"/>
            <p:cNvSpPr>
              <a:spLocks noEditPoints="1"/>
            </p:cNvSpPr>
            <p:nvPr/>
          </p:nvSpPr>
          <p:spPr bwMode="auto">
            <a:xfrm>
              <a:off x="2382" y="1483"/>
              <a:ext cx="80" cy="132"/>
            </a:xfrm>
            <a:custGeom>
              <a:avLst/>
              <a:gdLst>
                <a:gd name="T0" fmla="*/ 30 w 225"/>
                <a:gd name="T1" fmla="*/ 100 h 375"/>
                <a:gd name="T2" fmla="*/ 5 w 225"/>
                <a:gd name="T3" fmla="*/ 80 h 375"/>
                <a:gd name="T4" fmla="*/ 20 w 225"/>
                <a:gd name="T5" fmla="*/ 50 h 375"/>
                <a:gd name="T6" fmla="*/ 185 w 225"/>
                <a:gd name="T7" fmla="*/ 5 h 375"/>
                <a:gd name="T8" fmla="*/ 215 w 225"/>
                <a:gd name="T9" fmla="*/ 25 h 375"/>
                <a:gd name="T10" fmla="*/ 195 w 225"/>
                <a:gd name="T11" fmla="*/ 55 h 375"/>
                <a:gd name="T12" fmla="*/ 30 w 225"/>
                <a:gd name="T13" fmla="*/ 100 h 375"/>
                <a:gd name="T14" fmla="*/ 30 w 225"/>
                <a:gd name="T15" fmla="*/ 100 h 375"/>
                <a:gd name="T16" fmla="*/ 30 w 225"/>
                <a:gd name="T17" fmla="*/ 235 h 375"/>
                <a:gd name="T18" fmla="*/ 5 w 225"/>
                <a:gd name="T19" fmla="*/ 215 h 375"/>
                <a:gd name="T20" fmla="*/ 25 w 225"/>
                <a:gd name="T21" fmla="*/ 185 h 375"/>
                <a:gd name="T22" fmla="*/ 190 w 225"/>
                <a:gd name="T23" fmla="*/ 140 h 375"/>
                <a:gd name="T24" fmla="*/ 220 w 225"/>
                <a:gd name="T25" fmla="*/ 160 h 375"/>
                <a:gd name="T26" fmla="*/ 200 w 225"/>
                <a:gd name="T27" fmla="*/ 190 h 375"/>
                <a:gd name="T28" fmla="*/ 35 w 225"/>
                <a:gd name="T29" fmla="*/ 235 h 375"/>
                <a:gd name="T30" fmla="*/ 30 w 225"/>
                <a:gd name="T31" fmla="*/ 235 h 375"/>
                <a:gd name="T32" fmla="*/ 30 w 225"/>
                <a:gd name="T33" fmla="*/ 375 h 375"/>
                <a:gd name="T34" fmla="*/ 5 w 225"/>
                <a:gd name="T35" fmla="*/ 355 h 375"/>
                <a:gd name="T36" fmla="*/ 25 w 225"/>
                <a:gd name="T37" fmla="*/ 325 h 375"/>
                <a:gd name="T38" fmla="*/ 190 w 225"/>
                <a:gd name="T39" fmla="*/ 280 h 375"/>
                <a:gd name="T40" fmla="*/ 220 w 225"/>
                <a:gd name="T41" fmla="*/ 300 h 375"/>
                <a:gd name="T42" fmla="*/ 200 w 225"/>
                <a:gd name="T43" fmla="*/ 330 h 375"/>
                <a:gd name="T44" fmla="*/ 35 w 225"/>
                <a:gd name="T45" fmla="*/ 375 h 375"/>
                <a:gd name="T46" fmla="*/ 30 w 225"/>
                <a:gd name="T4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75">
                  <a:moveTo>
                    <a:pt x="30" y="100"/>
                  </a:moveTo>
                  <a:cubicBezTo>
                    <a:pt x="20" y="100"/>
                    <a:pt x="10" y="95"/>
                    <a:pt x="5" y="80"/>
                  </a:cubicBezTo>
                  <a:cubicBezTo>
                    <a:pt x="0" y="65"/>
                    <a:pt x="10" y="55"/>
                    <a:pt x="20" y="50"/>
                  </a:cubicBezTo>
                  <a:cubicBezTo>
                    <a:pt x="185" y="5"/>
                    <a:pt x="185" y="5"/>
                    <a:pt x="185" y="5"/>
                  </a:cubicBezTo>
                  <a:cubicBezTo>
                    <a:pt x="200" y="0"/>
                    <a:pt x="210" y="10"/>
                    <a:pt x="215" y="25"/>
                  </a:cubicBezTo>
                  <a:cubicBezTo>
                    <a:pt x="220" y="40"/>
                    <a:pt x="210" y="50"/>
                    <a:pt x="195" y="55"/>
                  </a:cubicBezTo>
                  <a:cubicBezTo>
                    <a:pt x="30" y="100"/>
                    <a:pt x="30" y="100"/>
                    <a:pt x="30" y="100"/>
                  </a:cubicBezTo>
                  <a:cubicBezTo>
                    <a:pt x="35" y="100"/>
                    <a:pt x="30" y="100"/>
                    <a:pt x="30" y="100"/>
                  </a:cubicBezTo>
                  <a:close/>
                  <a:moveTo>
                    <a:pt x="30" y="235"/>
                  </a:moveTo>
                  <a:cubicBezTo>
                    <a:pt x="15" y="235"/>
                    <a:pt x="5" y="230"/>
                    <a:pt x="5" y="215"/>
                  </a:cubicBezTo>
                  <a:cubicBezTo>
                    <a:pt x="0" y="200"/>
                    <a:pt x="10" y="190"/>
                    <a:pt x="25" y="185"/>
                  </a:cubicBezTo>
                  <a:cubicBezTo>
                    <a:pt x="190" y="140"/>
                    <a:pt x="190" y="140"/>
                    <a:pt x="190" y="140"/>
                  </a:cubicBezTo>
                  <a:cubicBezTo>
                    <a:pt x="205" y="135"/>
                    <a:pt x="215" y="145"/>
                    <a:pt x="220" y="160"/>
                  </a:cubicBezTo>
                  <a:cubicBezTo>
                    <a:pt x="225" y="175"/>
                    <a:pt x="215" y="185"/>
                    <a:pt x="200" y="190"/>
                  </a:cubicBezTo>
                  <a:cubicBezTo>
                    <a:pt x="35" y="235"/>
                    <a:pt x="35" y="235"/>
                    <a:pt x="35" y="235"/>
                  </a:cubicBezTo>
                  <a:lnTo>
                    <a:pt x="30" y="235"/>
                  </a:lnTo>
                  <a:close/>
                  <a:moveTo>
                    <a:pt x="30" y="375"/>
                  </a:moveTo>
                  <a:cubicBezTo>
                    <a:pt x="20" y="375"/>
                    <a:pt x="10" y="370"/>
                    <a:pt x="5" y="355"/>
                  </a:cubicBezTo>
                  <a:cubicBezTo>
                    <a:pt x="0" y="340"/>
                    <a:pt x="10" y="330"/>
                    <a:pt x="25" y="325"/>
                  </a:cubicBezTo>
                  <a:cubicBezTo>
                    <a:pt x="190" y="280"/>
                    <a:pt x="190" y="280"/>
                    <a:pt x="190" y="280"/>
                  </a:cubicBezTo>
                  <a:cubicBezTo>
                    <a:pt x="205" y="275"/>
                    <a:pt x="215" y="285"/>
                    <a:pt x="220" y="300"/>
                  </a:cubicBezTo>
                  <a:cubicBezTo>
                    <a:pt x="225" y="315"/>
                    <a:pt x="215" y="325"/>
                    <a:pt x="200" y="330"/>
                  </a:cubicBezTo>
                  <a:cubicBezTo>
                    <a:pt x="35" y="375"/>
                    <a:pt x="35" y="375"/>
                    <a:pt x="35" y="375"/>
                  </a:cubicBezTo>
                  <a:cubicBezTo>
                    <a:pt x="35" y="370"/>
                    <a:pt x="30" y="375"/>
                    <a:pt x="30"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3" name="文本框 2"/>
          <p:cNvSpPr txBox="1"/>
          <p:nvPr/>
        </p:nvSpPr>
        <p:spPr>
          <a:xfrm>
            <a:off x="654685" y="1225550"/>
            <a:ext cx="10978515" cy="4406900"/>
          </a:xfrm>
          <a:prstGeom prst="rect">
            <a:avLst/>
          </a:prstGeom>
          <a:noFill/>
        </p:spPr>
        <p:txBody>
          <a:bodyPr wrap="square" rtlCol="0">
            <a:noAutofit/>
          </a:bodyPr>
          <a:p>
            <a:pPr>
              <a:lnSpc>
                <a:spcPct val="130000"/>
              </a:lnSpc>
            </a:pPr>
            <a:r>
              <a:rPr lang="zh-CN" altLang="en-US" dirty="0">
                <a:latin typeface="Arial" panose="020B0604020202020204" pitchFamily="34" charset="0"/>
                <a:ea typeface="思源黑体 CN Medium" panose="020B0600000000000000" pitchFamily="34" charset="-122"/>
                <a:cs typeface="+mn-ea"/>
                <a:sym typeface="+mn-lt"/>
              </a:rPr>
              <a:t>　　值得注意的点</a:t>
            </a: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r>
              <a:rPr lang="en-US" altLang="zh-CN" dirty="0">
                <a:latin typeface="Arial" panose="020B0604020202020204" pitchFamily="34" charset="0"/>
                <a:ea typeface="思源黑体 CN Medium" panose="020B0600000000000000" pitchFamily="34" charset="-122"/>
                <a:cs typeface="+mn-ea"/>
                <a:sym typeface="+mn-lt"/>
              </a:rPr>
              <a:t>       </a:t>
            </a:r>
            <a:r>
              <a:rPr lang="zh-CN" altLang="en-US" dirty="0">
                <a:latin typeface="Arial" panose="020B0604020202020204" pitchFamily="34" charset="0"/>
                <a:ea typeface="思源黑体 CN Medium" panose="020B0600000000000000" pitchFamily="34" charset="-122"/>
                <a:cs typeface="+mn-ea"/>
                <a:sym typeface="+mn-lt"/>
              </a:rPr>
              <a:t>美国部队在1980年4月24日—25日侵入伊朗</a:t>
            </a:r>
            <a:r>
              <a:rPr lang="zh-CN" altLang="en-US" dirty="0">
                <a:latin typeface="Arial" panose="020B0604020202020204" pitchFamily="34" charset="0"/>
                <a:ea typeface="思源黑体 CN Medium" panose="020B0600000000000000" pitchFamily="34" charset="-122"/>
                <a:cs typeface="+mn-ea"/>
                <a:sym typeface="+mn-lt"/>
              </a:rPr>
              <a:t>以营救人质不过失败了。因美国并未请求法院对这点作出宣告，法院声明它不会对该行动的合法性问题作出评论。不过法院表示对案情实质作出判决，是迫在眉睫的事情，但庭审却因美国的请求而推迟，美国在法院进行诉讼期间的这种行为“在国际关系上可以认为是一种有损于尊重司法程序的行为”</a:t>
            </a: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r>
              <a:rPr lang="en-US" altLang="zh-CN" dirty="0">
                <a:latin typeface="Arial" panose="020B0604020202020204" pitchFamily="34" charset="0"/>
                <a:ea typeface="思源黑体 CN Medium" panose="020B0600000000000000" pitchFamily="34" charset="-122"/>
                <a:cs typeface="+mn-ea"/>
                <a:sym typeface="+mn-lt"/>
              </a:rPr>
              <a:t>       </a:t>
            </a:r>
            <a:r>
              <a:rPr lang="zh-CN" altLang="en-US" dirty="0">
                <a:latin typeface="Arial" panose="020B0604020202020204" pitchFamily="34" charset="0"/>
                <a:ea typeface="思源黑体 CN Medium" panose="020B0600000000000000" pitchFamily="34" charset="-122"/>
                <a:cs typeface="+mn-ea"/>
                <a:sym typeface="+mn-lt"/>
              </a:rPr>
              <a:t>此外1979年伊朗伊斯兰革命，随即爆发伊朗人质危机之后，美国和伊朗随后在</a:t>
            </a:r>
            <a:r>
              <a:rPr lang="en-US" altLang="zh-CN" dirty="0">
                <a:latin typeface="Arial" panose="020B0604020202020204" pitchFamily="34" charset="0"/>
                <a:ea typeface="思源黑体 CN Medium" panose="020B0600000000000000" pitchFamily="34" charset="-122"/>
                <a:cs typeface="+mn-ea"/>
                <a:sym typeface="+mn-lt"/>
              </a:rPr>
              <a:t>1980</a:t>
            </a:r>
            <a:r>
              <a:rPr lang="zh-CN" altLang="en-US" dirty="0">
                <a:latin typeface="Arial" panose="020B0604020202020204" pitchFamily="34" charset="0"/>
                <a:ea typeface="思源黑体 CN Medium" panose="020B0600000000000000" pitchFamily="34" charset="-122"/>
                <a:cs typeface="+mn-ea"/>
                <a:sym typeface="+mn-lt"/>
              </a:rPr>
              <a:t>年便断绝了外交关系，而且敌对了超过40年时间。但是美国直到</a:t>
            </a:r>
            <a:r>
              <a:rPr lang="en-US" altLang="zh-CN" dirty="0">
                <a:latin typeface="Arial" panose="020B0604020202020204" pitchFamily="34" charset="0"/>
                <a:ea typeface="思源黑体 CN Medium" panose="020B0600000000000000" pitchFamily="34" charset="-122"/>
                <a:cs typeface="+mn-ea"/>
                <a:sym typeface="+mn-lt"/>
              </a:rPr>
              <a:t>2018</a:t>
            </a:r>
            <a:r>
              <a:rPr lang="zh-CN" altLang="en-US" dirty="0">
                <a:latin typeface="Arial" panose="020B0604020202020204" pitchFamily="34" charset="0"/>
                <a:ea typeface="思源黑体 CN Medium" panose="020B0600000000000000" pitchFamily="34" charset="-122"/>
                <a:cs typeface="+mn-ea"/>
                <a:sym typeface="+mn-lt"/>
              </a:rPr>
              <a:t>年才退出《美伊友好条约》，退出的缘由是因为伊朗根据该条约针对特朗普政府政府</a:t>
            </a:r>
            <a:r>
              <a:rPr lang="en-US" altLang="zh-CN" dirty="0">
                <a:latin typeface="Arial" panose="020B0604020202020204" pitchFamily="34" charset="0"/>
                <a:ea typeface="思源黑体 CN Medium" panose="020B0600000000000000" pitchFamily="34" charset="-122"/>
                <a:cs typeface="+mn-ea"/>
                <a:sym typeface="+mn-lt"/>
              </a:rPr>
              <a:t>2018</a:t>
            </a:r>
            <a:r>
              <a:rPr lang="zh-CN" altLang="en-US" dirty="0">
                <a:latin typeface="Arial" panose="020B0604020202020204" pitchFamily="34" charset="0"/>
                <a:ea typeface="思源黑体 CN Medium" panose="020B0600000000000000" pitchFamily="34" charset="-122"/>
                <a:cs typeface="+mn-ea"/>
                <a:sym typeface="+mn-lt"/>
              </a:rPr>
              <a:t>年５月８日颁布的制裁向国际法院寻求裁决。</a:t>
            </a: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r>
              <a:rPr lang="en-US" altLang="zh-CN" dirty="0">
                <a:latin typeface="Arial" panose="020B0604020202020204" pitchFamily="34" charset="0"/>
                <a:ea typeface="思源黑体 CN Medium" panose="020B0600000000000000" pitchFamily="34" charset="-122"/>
                <a:cs typeface="+mn-ea"/>
                <a:sym typeface="+mn-lt"/>
              </a:rPr>
              <a:t>       </a:t>
            </a:r>
            <a:r>
              <a:rPr lang="zh-CN" altLang="en-US" dirty="0">
                <a:latin typeface="Arial" panose="020B0604020202020204" pitchFamily="34" charset="0"/>
                <a:ea typeface="思源黑体 CN Medium" panose="020B0600000000000000" pitchFamily="34" charset="-122"/>
                <a:cs typeface="+mn-ea"/>
                <a:sym typeface="+mn-lt"/>
              </a:rPr>
              <a:t>那么为何美国看起来忘记了这个条约的存在呢。其实就是因为伊朗人质危机之后这一条约是一系列涉及到伊朗人质危机诉讼的重要的法律依据之一，美国一直同伊朗就赔偿问题拉扯，只不过一直没讨得赔偿。不过最后美国还是想到了办法，</a:t>
            </a:r>
            <a:r>
              <a:rPr lang="en-US" altLang="zh-CN" dirty="0">
                <a:latin typeface="Arial" panose="020B0604020202020204" pitchFamily="34" charset="0"/>
                <a:ea typeface="思源黑体 CN Medium" panose="020B0600000000000000" pitchFamily="34" charset="-122"/>
                <a:cs typeface="+mn-ea"/>
                <a:sym typeface="+mn-lt"/>
              </a:rPr>
              <a:t> </a:t>
            </a:r>
            <a:r>
              <a:rPr lang="zh-CN" altLang="en-US" dirty="0">
                <a:latin typeface="Arial" panose="020B0604020202020204" pitchFamily="34" charset="0"/>
                <a:ea typeface="思源黑体 CN Medium" panose="020B0600000000000000" pitchFamily="34" charset="-122"/>
                <a:cs typeface="+mn-ea"/>
                <a:sym typeface="+mn-lt"/>
              </a:rPr>
              <a:t>在</a:t>
            </a:r>
            <a:r>
              <a:rPr lang="en-US" altLang="zh-CN" dirty="0">
                <a:latin typeface="Arial" panose="020B0604020202020204" pitchFamily="34" charset="0"/>
                <a:ea typeface="思源黑体 CN Medium" panose="020B0600000000000000" pitchFamily="34" charset="-122"/>
                <a:cs typeface="+mn-ea"/>
                <a:sym typeface="+mn-lt"/>
              </a:rPr>
              <a:t>2014</a:t>
            </a:r>
            <a:r>
              <a:rPr lang="zh-CN" altLang="en-US" dirty="0">
                <a:latin typeface="Arial" panose="020B0604020202020204" pitchFamily="34" charset="0"/>
                <a:ea typeface="思源黑体 CN Medium" panose="020B0600000000000000" pitchFamily="34" charset="-122"/>
                <a:cs typeface="+mn-ea"/>
                <a:sym typeface="+mn-lt"/>
              </a:rPr>
              <a:t>年通过对跟伊朗有资金流转的法国巴黎银行进行一笔重罚，将这部分羊毛已经薅了回来，所以最后当伊朗想再利用这份条约对美国</a:t>
            </a:r>
            <a:r>
              <a:rPr lang="en-US" altLang="zh-CN" dirty="0">
                <a:latin typeface="Arial" panose="020B0604020202020204" pitchFamily="34" charset="0"/>
                <a:ea typeface="思源黑体 CN Medium" panose="020B0600000000000000" pitchFamily="34" charset="-122"/>
                <a:cs typeface="+mn-ea"/>
                <a:sym typeface="+mn-lt"/>
              </a:rPr>
              <a:t>“</a:t>
            </a:r>
            <a:r>
              <a:rPr lang="zh-CN" altLang="en-US" dirty="0">
                <a:latin typeface="Arial" panose="020B0604020202020204" pitchFamily="34" charset="0"/>
                <a:ea typeface="思源黑体 CN Medium" panose="020B0600000000000000" pitchFamily="34" charset="-122"/>
                <a:cs typeface="+mn-ea"/>
                <a:sym typeface="+mn-lt"/>
              </a:rPr>
              <a:t>不利</a:t>
            </a:r>
            <a:r>
              <a:rPr lang="en-US" altLang="zh-CN" dirty="0">
                <a:latin typeface="Arial" panose="020B0604020202020204" pitchFamily="34" charset="0"/>
                <a:ea typeface="思源黑体 CN Medium" panose="020B0600000000000000" pitchFamily="34" charset="-122"/>
                <a:cs typeface="+mn-ea"/>
                <a:sym typeface="+mn-lt"/>
              </a:rPr>
              <a:t>”</a:t>
            </a:r>
            <a:r>
              <a:rPr lang="zh-CN" altLang="en-US" dirty="0">
                <a:latin typeface="Arial" panose="020B0604020202020204" pitchFamily="34" charset="0"/>
                <a:ea typeface="思源黑体 CN Medium" panose="020B0600000000000000" pitchFamily="34" charset="-122"/>
                <a:cs typeface="+mn-ea"/>
                <a:sym typeface="+mn-lt"/>
              </a:rPr>
              <a:t>时，美国选择直接退出。</a:t>
            </a: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r>
              <a:rPr lang="en-US" altLang="zh-CN" dirty="0">
                <a:latin typeface="Arial" panose="020B0604020202020204" pitchFamily="34" charset="0"/>
                <a:ea typeface="思源黑体 CN Medium" panose="020B0600000000000000" pitchFamily="34" charset="-122"/>
                <a:cs typeface="+mn-ea"/>
                <a:sym typeface="+mn-lt"/>
              </a:rPr>
              <a:t>      </a:t>
            </a:r>
            <a:endParaRPr lang="zh-CN" altLang="en-US" dirty="0">
              <a:latin typeface="Arial" panose="020B0604020202020204" pitchFamily="34" charset="0"/>
              <a:ea typeface="思源黑体 CN Medium" panose="020B0600000000000000" pitchFamily="34" charset="-122"/>
              <a:cs typeface="+mn-ea"/>
              <a:sym typeface="+mn-lt"/>
            </a:endParaRPr>
          </a:p>
        </p:txBody>
      </p:sp>
      <p:sp>
        <p:nvSpPr>
          <p:cNvPr id="4" name="云形标注 3"/>
          <p:cNvSpPr/>
          <p:nvPr/>
        </p:nvSpPr>
        <p:spPr>
          <a:xfrm>
            <a:off x="821055" y="1995805"/>
            <a:ext cx="4624705" cy="2866390"/>
          </a:xfrm>
          <a:prstGeom prst="cloudCallout">
            <a:avLst>
              <a:gd name="adj1" fmla="val 23898"/>
              <a:gd name="adj2" fmla="val 59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随着全球性挑战增多，加强全球治理、推进全球治理体制变革已是大势所趋。这不仅事关应对各种全球性挑战，而且事关给国际秩序和国际体系定规则、定方向；不仅事关对发展制高点的争夺，而且事关各国在国际秩序和国际体系长远制度性安排中的地位和作用。”</a:t>
            </a:r>
            <a:endParaRPr lang="zh-CN" altLang="en-US" sz="1400"/>
          </a:p>
        </p:txBody>
      </p:sp>
      <p:sp>
        <p:nvSpPr>
          <p:cNvPr id="5" name="云形标注 4"/>
          <p:cNvSpPr/>
          <p:nvPr/>
        </p:nvSpPr>
        <p:spPr>
          <a:xfrm>
            <a:off x="6857365" y="2045335"/>
            <a:ext cx="3834130" cy="262636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rgbClr val="FF0000"/>
                </a:solidFill>
              </a:rPr>
              <a:t>推动完善</a:t>
            </a:r>
            <a:r>
              <a:rPr lang="zh-CN" altLang="en-US" sz="1400"/>
              <a:t>国际法是</a:t>
            </a:r>
            <a:r>
              <a:rPr lang="zh-CN" altLang="en-US" sz="1400">
                <a:solidFill>
                  <a:srgbClr val="FF0000"/>
                </a:solidFill>
              </a:rPr>
              <a:t>改变不公正不合理的</a:t>
            </a:r>
            <a:r>
              <a:rPr lang="zh-CN" altLang="en-US" sz="1400"/>
              <a:t>全球治理体制、推动构建更加公正合理的国际秩序和国际体系的重要途径</a:t>
            </a:r>
            <a:endParaRPr lang="zh-CN" altLang="en-US" sz="1400"/>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IMG_2191"/>
          <p:cNvPicPr>
            <a:picLocks noChangeAspect="1"/>
          </p:cNvPicPr>
          <p:nvPr/>
        </p:nvPicPr>
        <p:blipFill>
          <a:blip r:embed="rId1"/>
          <a:srcRect l="863" t="2575" b="7288"/>
          <a:stretch>
            <a:fillRect/>
          </a:stretch>
        </p:blipFill>
        <p:spPr>
          <a:xfrm>
            <a:off x="-1693" y="0"/>
            <a:ext cx="12194540" cy="6858000"/>
          </a:xfrm>
          <a:prstGeom prst="rect">
            <a:avLst/>
          </a:prstGeom>
        </p:spPr>
      </p:pic>
      <p:sp>
        <p:nvSpPr>
          <p:cNvPr id="7" name="矩形 6"/>
          <p:cNvSpPr/>
          <p:nvPr/>
        </p:nvSpPr>
        <p:spPr>
          <a:xfrm>
            <a:off x="845185" y="1013460"/>
            <a:ext cx="10501630" cy="4966335"/>
          </a:xfrm>
          <a:prstGeom prst="rect">
            <a:avLst/>
          </a:prstGeom>
          <a:solidFill>
            <a:schemeClr val="accent2">
              <a:lumMod val="20000"/>
              <a:lumOff val="8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3" name="文本框 22"/>
          <p:cNvSpPr txBox="1"/>
          <p:nvPr/>
        </p:nvSpPr>
        <p:spPr>
          <a:xfrm>
            <a:off x="4048759" y="2833699"/>
            <a:ext cx="4094480" cy="993775"/>
          </a:xfrm>
          <a:prstGeom prst="rect">
            <a:avLst/>
          </a:prstGeom>
          <a:noFill/>
        </p:spPr>
        <p:txBody>
          <a:bodyPr wrap="none" rtlCol="0">
            <a:spAutoFit/>
          </a:bodyPr>
          <a:lstStyle/>
          <a:p>
            <a:pPr algn="ctr"/>
            <a:r>
              <a:rPr lang="en-US" altLang="zh-CN" sz="5865" b="1">
                <a:solidFill>
                  <a:srgbClr val="3E3321"/>
                </a:solidFill>
                <a:latin typeface="微软雅黑" panose="020B0503020204020204" charset="-122"/>
                <a:ea typeface="微软雅黑" panose="020B0503020204020204" charset="-122"/>
                <a:cs typeface="微软雅黑" panose="020B0503020204020204" charset="-122"/>
              </a:rPr>
              <a:t>Thank </a:t>
            </a:r>
            <a:r>
              <a:rPr lang="en-US" altLang="zh-CN" sz="5865" b="1">
                <a:solidFill>
                  <a:srgbClr val="3E3321"/>
                </a:solidFill>
                <a:latin typeface="微软雅黑" panose="020B0503020204020204" charset="-122"/>
                <a:ea typeface="微软雅黑" panose="020B0503020204020204" charset="-122"/>
                <a:cs typeface="微软雅黑" panose="020B0503020204020204" charset="-122"/>
              </a:rPr>
              <a:t>You</a:t>
            </a:r>
            <a:endParaRPr lang="en-US" altLang="zh-CN" sz="5865" b="1">
              <a:solidFill>
                <a:srgbClr val="3E3321"/>
              </a:solidFill>
              <a:latin typeface="微软雅黑" panose="020B0503020204020204" charset="-122"/>
              <a:ea typeface="微软雅黑" panose="020B0503020204020204" charset="-122"/>
              <a:cs typeface="微软雅黑" panose="020B0503020204020204" charset="-122"/>
            </a:endParaRPr>
          </a:p>
        </p:txBody>
      </p:sp>
      <p:pic>
        <p:nvPicPr>
          <p:cNvPr id="3" name="图片 2" descr="未标题-2"/>
          <p:cNvPicPr>
            <a:picLocks noChangeAspect="1"/>
          </p:cNvPicPr>
          <p:nvPr/>
        </p:nvPicPr>
        <p:blipFill>
          <a:blip r:embed="rId2"/>
          <a:stretch>
            <a:fillRect/>
          </a:stretch>
        </p:blipFill>
        <p:spPr>
          <a:xfrm>
            <a:off x="4431030" y="1304290"/>
            <a:ext cx="2811145" cy="1000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b="-8000"/>
          </a:stretch>
        </a:blipFill>
        <a:effectLst/>
      </p:bgPr>
    </p:bg>
    <p:spTree>
      <p:nvGrpSpPr>
        <p:cNvPr id="1" name=""/>
        <p:cNvGrpSpPr/>
        <p:nvPr/>
      </p:nvGrpSpPr>
      <p:grpSpPr>
        <a:xfrm>
          <a:off x="0" y="0"/>
          <a:ext cx="0" cy="0"/>
          <a:chOff x="0" y="0"/>
          <a:chExt cx="0" cy="0"/>
        </a:xfrm>
      </p:grpSpPr>
      <p:sp>
        <p:nvSpPr>
          <p:cNvPr id="7" name="矩形 6"/>
          <p:cNvSpPr/>
          <p:nvPr/>
        </p:nvSpPr>
        <p:spPr>
          <a:xfrm>
            <a:off x="0" y="1920875"/>
            <a:ext cx="8214360" cy="3046730"/>
          </a:xfrm>
          <a:prstGeom prst="rect">
            <a:avLst/>
          </a:prstGeom>
          <a:solidFill>
            <a:schemeClr val="accent2">
              <a:lumMod val="20000"/>
              <a:lumOff val="80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2" name="文本框 11"/>
          <p:cNvSpPr txBox="1"/>
          <p:nvPr/>
        </p:nvSpPr>
        <p:spPr>
          <a:xfrm>
            <a:off x="-262890" y="2145665"/>
            <a:ext cx="8477250" cy="1374140"/>
          </a:xfrm>
          <a:prstGeom prst="rect">
            <a:avLst/>
          </a:prstGeom>
          <a:noFill/>
        </p:spPr>
        <p:txBody>
          <a:bodyPr wrap="none" rtlCol="0">
            <a:noAutofit/>
          </a:bodyPr>
          <a:lstStyle/>
          <a:p>
            <a:pPr algn="ctr"/>
            <a:r>
              <a:rPr lang="zh-CN" altLang="en-US" sz="6000" b="1">
                <a:solidFill>
                  <a:schemeClr val="accent4">
                    <a:lumMod val="75000"/>
                  </a:schemeClr>
                </a:solidFill>
                <a:latin typeface="+mj-ea"/>
                <a:ea typeface="+mj-ea"/>
              </a:rPr>
              <a:t>德黑兰的美国外</a:t>
            </a:r>
            <a:endParaRPr lang="zh-CN" altLang="en-US" sz="6000" b="1">
              <a:solidFill>
                <a:schemeClr val="accent4">
                  <a:lumMod val="75000"/>
                </a:schemeClr>
              </a:solidFill>
              <a:latin typeface="+mj-ea"/>
              <a:ea typeface="+mj-ea"/>
            </a:endParaRPr>
          </a:p>
          <a:p>
            <a:pPr algn="ctr"/>
            <a:r>
              <a:rPr lang="zh-CN" altLang="en-US" sz="6000" b="1">
                <a:solidFill>
                  <a:schemeClr val="accent4">
                    <a:lumMod val="75000"/>
                  </a:schemeClr>
                </a:solidFill>
                <a:latin typeface="+mj-ea"/>
                <a:ea typeface="+mj-ea"/>
              </a:rPr>
              <a:t>交和领事人员案</a:t>
            </a:r>
            <a:endParaRPr lang="zh-CN" altLang="en-US" sz="6000" b="1">
              <a:solidFill>
                <a:schemeClr val="accent4">
                  <a:lumMod val="75000"/>
                </a:schemeClr>
              </a:solidFill>
              <a:latin typeface="+mj-ea"/>
              <a:ea typeface="+mj-ea"/>
            </a:endParaRPr>
          </a:p>
        </p:txBody>
      </p:sp>
      <p:sp>
        <p:nvSpPr>
          <p:cNvPr id="17" name="文本框 16"/>
          <p:cNvSpPr txBox="1"/>
          <p:nvPr/>
        </p:nvSpPr>
        <p:spPr>
          <a:xfrm>
            <a:off x="1302688" y="3919413"/>
            <a:ext cx="5060950" cy="666115"/>
          </a:xfrm>
          <a:prstGeom prst="rect">
            <a:avLst/>
          </a:prstGeom>
          <a:noFill/>
        </p:spPr>
        <p:txBody>
          <a:bodyPr wrap="none" rtlCol="0">
            <a:spAutoFit/>
          </a:bodyPr>
          <a:lstStyle/>
          <a:p>
            <a:r>
              <a:rPr lang="en-US" altLang="zh-CN" sz="3735">
                <a:solidFill>
                  <a:schemeClr val="accent4">
                    <a:lumMod val="75000"/>
                  </a:schemeClr>
                </a:solidFill>
                <a:latin typeface="+mj-lt"/>
              </a:rPr>
              <a:t>PRESENTATION ONE</a:t>
            </a:r>
            <a:endParaRPr lang="en-US" altLang="zh-CN" sz="3735">
              <a:solidFill>
                <a:schemeClr val="accent4">
                  <a:lumMod val="75000"/>
                </a:schemeClr>
              </a:solidFill>
              <a:latin typeface="+mj-lt"/>
            </a:endParaRPr>
          </a:p>
        </p:txBody>
      </p:sp>
      <p:sp>
        <p:nvSpPr>
          <p:cNvPr id="2" name="矩形 1"/>
          <p:cNvSpPr/>
          <p:nvPr/>
        </p:nvSpPr>
        <p:spPr>
          <a:xfrm>
            <a:off x="239185" y="2272861"/>
            <a:ext cx="741781" cy="231227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4400550" cy="6858000"/>
          </a:xfrm>
          <a:prstGeom prst="rect">
            <a:avLst/>
          </a:prstGeom>
          <a:blipFill rotWithShape="1">
            <a:blip r:embed="rId2"/>
            <a:stretch>
              <a:fillRect b="-5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矩形 8"/>
          <p:cNvSpPr/>
          <p:nvPr/>
        </p:nvSpPr>
        <p:spPr>
          <a:xfrm>
            <a:off x="-635" y="1857375"/>
            <a:ext cx="4401185" cy="2932430"/>
          </a:xfrm>
          <a:prstGeom prst="rect">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5" name="矩形 14"/>
          <p:cNvSpPr/>
          <p:nvPr/>
        </p:nvSpPr>
        <p:spPr bwMode="auto">
          <a:xfrm>
            <a:off x="892702" y="2390365"/>
            <a:ext cx="2548890" cy="1322070"/>
          </a:xfrm>
          <a:prstGeom prst="rect">
            <a:avLst/>
          </a:prstGeom>
        </p:spPr>
        <p:txBody>
          <a:bodyPr wrap="none">
            <a:spAutoFit/>
          </a:bodyPr>
          <a:lstStyle/>
          <a:p>
            <a:pPr algn="ctr">
              <a:defRPr/>
            </a:pPr>
            <a:r>
              <a:rPr lang="zh-CN" altLang="en-US" sz="8000" b="1" kern="100">
                <a:solidFill>
                  <a:schemeClr val="bg1"/>
                </a:solidFill>
                <a:latin typeface="微软雅黑" panose="020B0503020204020204" charset="-122"/>
                <a:ea typeface="微软雅黑" panose="020B0503020204020204" charset="-122"/>
                <a:cs typeface="Times New Roman" panose="02020603050405020304" pitchFamily="18" charset="0"/>
              </a:rPr>
              <a:t>目 录</a:t>
            </a:r>
            <a:endParaRPr lang="zh-CN" altLang="en-US" sz="8000" b="1" kern="100">
              <a:solidFill>
                <a:schemeClr val="bg1"/>
              </a:solidFill>
              <a:latin typeface="微软雅黑" panose="020B0503020204020204" charset="-122"/>
              <a:ea typeface="微软雅黑" panose="020B0503020204020204" charset="-122"/>
              <a:cs typeface="Times New Roman" panose="02020603050405020304" pitchFamily="18" charset="0"/>
            </a:endParaRPr>
          </a:p>
        </p:txBody>
      </p:sp>
      <p:sp>
        <p:nvSpPr>
          <p:cNvPr id="16" name="矩形 15"/>
          <p:cNvSpPr/>
          <p:nvPr/>
        </p:nvSpPr>
        <p:spPr bwMode="auto">
          <a:xfrm>
            <a:off x="987000" y="3618339"/>
            <a:ext cx="2349500" cy="583565"/>
          </a:xfrm>
          <a:prstGeom prst="rect">
            <a:avLst/>
          </a:prstGeom>
        </p:spPr>
        <p:txBody>
          <a:bodyPr wrap="none">
            <a:spAutoFit/>
          </a:bodyPr>
          <a:lstStyle/>
          <a:p>
            <a:pPr>
              <a:defRPr/>
            </a:pPr>
            <a:r>
              <a:rPr lang="en-US" altLang="zh-CN" sz="3200" kern="100">
                <a:solidFill>
                  <a:schemeClr val="bg1"/>
                </a:solidFill>
                <a:latin typeface="+mj-lt"/>
                <a:ea typeface="微软雅黑" panose="020B0503020204020204" charset="-122"/>
                <a:cs typeface="Times New Roman" panose="02020603050405020304" pitchFamily="18" charset="0"/>
              </a:rPr>
              <a:t>CONTENTS</a:t>
            </a:r>
            <a:endParaRPr lang="zh-CN" altLang="en-US" sz="3200" kern="100">
              <a:solidFill>
                <a:schemeClr val="bg1"/>
              </a:solidFill>
              <a:latin typeface="+mj-lt"/>
              <a:ea typeface="微软雅黑" panose="020B0503020204020204" charset="-122"/>
              <a:cs typeface="Times New Roman" panose="02020603050405020304" pitchFamily="18" charset="0"/>
            </a:endParaRPr>
          </a:p>
        </p:txBody>
      </p:sp>
      <p:sp>
        <p:nvSpPr>
          <p:cNvPr id="3" name="椭圆 2"/>
          <p:cNvSpPr/>
          <p:nvPr/>
        </p:nvSpPr>
        <p:spPr>
          <a:xfrm>
            <a:off x="5680075" y="776650"/>
            <a:ext cx="840828" cy="84082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35">
                <a:latin typeface="+mj-lt"/>
              </a:rPr>
              <a:t>1</a:t>
            </a:r>
            <a:endParaRPr lang="zh-CN" altLang="en-US" sz="3735">
              <a:latin typeface="+mj-lt"/>
            </a:endParaRPr>
          </a:p>
        </p:txBody>
      </p:sp>
      <p:sp>
        <p:nvSpPr>
          <p:cNvPr id="18" name="文本框 17"/>
          <p:cNvSpPr txBox="1"/>
          <p:nvPr/>
        </p:nvSpPr>
        <p:spPr>
          <a:xfrm>
            <a:off x="6690261" y="898543"/>
            <a:ext cx="2011680" cy="645160"/>
          </a:xfrm>
          <a:prstGeom prst="rect">
            <a:avLst/>
          </a:prstGeom>
          <a:noFill/>
        </p:spPr>
        <p:txBody>
          <a:bodyPr wrap="none" rtlCol="0">
            <a:spAutoFit/>
          </a:bodyPr>
          <a:lstStyle/>
          <a:p>
            <a:pPr algn="l" defTabSz="912495">
              <a:defRPr/>
            </a:pPr>
            <a:r>
              <a:rPr lang="zh-CN" altLang="en-US" sz="3600">
                <a:solidFill>
                  <a:schemeClr val="accent2">
                    <a:lumMod val="50000"/>
                  </a:schemeClr>
                </a:solidFill>
                <a:latin typeface="微软雅黑" panose="020B0503020204020204" charset="-122"/>
                <a:ea typeface="微软雅黑" panose="020B0503020204020204" charset="-122"/>
              </a:rPr>
              <a:t>案情</a:t>
            </a:r>
            <a:r>
              <a:rPr lang="zh-CN" altLang="en-US" sz="3600">
                <a:solidFill>
                  <a:schemeClr val="accent2">
                    <a:lumMod val="50000"/>
                  </a:schemeClr>
                </a:solidFill>
                <a:latin typeface="微软雅黑" panose="020B0503020204020204" charset="-122"/>
                <a:ea typeface="微软雅黑" panose="020B0503020204020204" charset="-122"/>
              </a:rPr>
              <a:t>总述</a:t>
            </a:r>
            <a:endParaRPr lang="zh-CN" altLang="en-US" sz="3600">
              <a:solidFill>
                <a:schemeClr val="accent2">
                  <a:lumMod val="50000"/>
                </a:schemeClr>
              </a:solidFill>
              <a:latin typeface="微软雅黑" panose="020B0503020204020204" charset="-122"/>
              <a:ea typeface="微软雅黑" panose="020B0503020204020204" charset="-122"/>
            </a:endParaRPr>
          </a:p>
        </p:txBody>
      </p:sp>
      <p:sp>
        <p:nvSpPr>
          <p:cNvPr id="19" name="椭圆 18"/>
          <p:cNvSpPr/>
          <p:nvPr/>
        </p:nvSpPr>
        <p:spPr>
          <a:xfrm>
            <a:off x="5680075" y="2239107"/>
            <a:ext cx="840828" cy="84082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35">
                <a:latin typeface="+mj-lt"/>
              </a:rPr>
              <a:t>2</a:t>
            </a:r>
            <a:endParaRPr lang="zh-CN" altLang="en-US" sz="3735">
              <a:latin typeface="+mj-lt"/>
            </a:endParaRPr>
          </a:p>
        </p:txBody>
      </p:sp>
      <p:sp>
        <p:nvSpPr>
          <p:cNvPr id="20" name="文本框 19"/>
          <p:cNvSpPr txBox="1"/>
          <p:nvPr/>
        </p:nvSpPr>
        <p:spPr>
          <a:xfrm>
            <a:off x="6690261" y="2426047"/>
            <a:ext cx="2926080" cy="645160"/>
          </a:xfrm>
          <a:prstGeom prst="rect">
            <a:avLst/>
          </a:prstGeom>
          <a:noFill/>
        </p:spPr>
        <p:txBody>
          <a:bodyPr wrap="none" rtlCol="0">
            <a:spAutoFit/>
          </a:bodyPr>
          <a:lstStyle/>
          <a:p>
            <a:pPr algn="l" defTabSz="912495">
              <a:defRPr/>
            </a:pPr>
            <a:r>
              <a:rPr lang="zh-CN" altLang="en-US" sz="3600">
                <a:solidFill>
                  <a:schemeClr val="accent2">
                    <a:lumMod val="50000"/>
                  </a:schemeClr>
                </a:solidFill>
                <a:latin typeface="微软雅黑" panose="020B0503020204020204" charset="-122"/>
                <a:ea typeface="微软雅黑" panose="020B0503020204020204" charset="-122"/>
              </a:rPr>
              <a:t>法院的</a:t>
            </a:r>
            <a:r>
              <a:rPr lang="zh-CN" altLang="en-US" sz="3600">
                <a:solidFill>
                  <a:schemeClr val="accent2">
                    <a:lumMod val="50000"/>
                  </a:schemeClr>
                </a:solidFill>
                <a:latin typeface="微软雅黑" panose="020B0503020204020204" charset="-122"/>
                <a:ea typeface="微软雅黑" panose="020B0503020204020204" charset="-122"/>
              </a:rPr>
              <a:t>管辖权</a:t>
            </a:r>
            <a:endParaRPr lang="zh-CN" altLang="en-US" sz="3600">
              <a:solidFill>
                <a:schemeClr val="accent2">
                  <a:lumMod val="50000"/>
                </a:schemeClr>
              </a:solidFill>
              <a:latin typeface="微软雅黑" panose="020B0503020204020204" charset="-122"/>
              <a:ea typeface="微软雅黑" panose="020B0503020204020204" charset="-122"/>
            </a:endParaRPr>
          </a:p>
        </p:txBody>
      </p:sp>
      <p:sp>
        <p:nvSpPr>
          <p:cNvPr id="21" name="椭圆 20"/>
          <p:cNvSpPr/>
          <p:nvPr/>
        </p:nvSpPr>
        <p:spPr>
          <a:xfrm>
            <a:off x="5680075" y="3701564"/>
            <a:ext cx="840828" cy="84082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35">
                <a:latin typeface="+mj-lt"/>
              </a:rPr>
              <a:t>3</a:t>
            </a:r>
            <a:endParaRPr lang="zh-CN" altLang="en-US" sz="3735">
              <a:latin typeface="+mj-lt"/>
            </a:endParaRPr>
          </a:p>
        </p:txBody>
      </p:sp>
      <p:sp>
        <p:nvSpPr>
          <p:cNvPr id="22" name="文本框 21"/>
          <p:cNvSpPr txBox="1"/>
          <p:nvPr/>
        </p:nvSpPr>
        <p:spPr>
          <a:xfrm>
            <a:off x="6690261" y="3855980"/>
            <a:ext cx="3383280" cy="645160"/>
          </a:xfrm>
          <a:prstGeom prst="rect">
            <a:avLst/>
          </a:prstGeom>
          <a:noFill/>
        </p:spPr>
        <p:txBody>
          <a:bodyPr wrap="none" rtlCol="0">
            <a:spAutoFit/>
          </a:bodyPr>
          <a:lstStyle/>
          <a:p>
            <a:pPr algn="l" defTabSz="912495">
              <a:defRPr/>
            </a:pPr>
            <a:r>
              <a:rPr lang="zh-CN" altLang="en-US" sz="3600">
                <a:solidFill>
                  <a:schemeClr val="accent2">
                    <a:lumMod val="50000"/>
                  </a:schemeClr>
                </a:solidFill>
                <a:latin typeface="微软雅黑" panose="020B0503020204020204" charset="-122"/>
                <a:ea typeface="微软雅黑" panose="020B0503020204020204" charset="-122"/>
              </a:rPr>
              <a:t>案情分析</a:t>
            </a:r>
            <a:r>
              <a:rPr lang="zh-CN" altLang="en-US" sz="3600">
                <a:solidFill>
                  <a:schemeClr val="accent2">
                    <a:lumMod val="50000"/>
                  </a:schemeClr>
                </a:solidFill>
                <a:latin typeface="微软雅黑" panose="020B0503020204020204" charset="-122"/>
                <a:ea typeface="微软雅黑" panose="020B0503020204020204" charset="-122"/>
              </a:rPr>
              <a:t>与实质</a:t>
            </a:r>
            <a:endParaRPr lang="zh-CN" altLang="en-US" sz="3600">
              <a:solidFill>
                <a:schemeClr val="accent2">
                  <a:lumMod val="50000"/>
                </a:schemeClr>
              </a:solidFill>
              <a:latin typeface="微软雅黑" panose="020B0503020204020204" charset="-122"/>
              <a:ea typeface="微软雅黑" panose="020B0503020204020204" charset="-122"/>
            </a:endParaRPr>
          </a:p>
        </p:txBody>
      </p:sp>
      <p:sp>
        <p:nvSpPr>
          <p:cNvPr id="23" name="椭圆 22"/>
          <p:cNvSpPr/>
          <p:nvPr/>
        </p:nvSpPr>
        <p:spPr>
          <a:xfrm>
            <a:off x="5680075" y="5164022"/>
            <a:ext cx="840828" cy="84082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735">
                <a:latin typeface="+mj-lt"/>
              </a:rPr>
              <a:t>4</a:t>
            </a:r>
            <a:endParaRPr lang="zh-CN" altLang="en-US" sz="3735">
              <a:latin typeface="+mj-lt"/>
            </a:endParaRPr>
          </a:p>
        </p:txBody>
      </p:sp>
      <p:sp>
        <p:nvSpPr>
          <p:cNvPr id="24" name="文本框 23"/>
          <p:cNvSpPr txBox="1"/>
          <p:nvPr/>
        </p:nvSpPr>
        <p:spPr>
          <a:xfrm>
            <a:off x="6690261" y="5285915"/>
            <a:ext cx="2011680" cy="645160"/>
          </a:xfrm>
          <a:prstGeom prst="rect">
            <a:avLst/>
          </a:prstGeom>
          <a:noFill/>
        </p:spPr>
        <p:txBody>
          <a:bodyPr wrap="none" rtlCol="0">
            <a:spAutoFit/>
          </a:bodyPr>
          <a:lstStyle/>
          <a:p>
            <a:pPr algn="l" defTabSz="912495">
              <a:defRPr/>
            </a:pPr>
            <a:r>
              <a:rPr lang="zh-CN" altLang="en-US" sz="3600">
                <a:solidFill>
                  <a:schemeClr val="accent2">
                    <a:lumMod val="50000"/>
                  </a:schemeClr>
                </a:solidFill>
                <a:latin typeface="微软雅黑" panose="020B0503020204020204" charset="-122"/>
                <a:ea typeface="微软雅黑" panose="020B0503020204020204" charset="-122"/>
              </a:rPr>
              <a:t>案件</a:t>
            </a:r>
            <a:r>
              <a:rPr lang="zh-CN" altLang="en-US" sz="3600">
                <a:solidFill>
                  <a:schemeClr val="accent2">
                    <a:lumMod val="50000"/>
                  </a:schemeClr>
                </a:solidFill>
                <a:latin typeface="微软雅黑" panose="020B0503020204020204" charset="-122"/>
                <a:ea typeface="微软雅黑" panose="020B0503020204020204" charset="-122"/>
              </a:rPr>
              <a:t>思考</a:t>
            </a:r>
            <a:endParaRPr lang="zh-CN" altLang="en-US" sz="3600">
              <a:solidFill>
                <a:schemeClr val="accent2">
                  <a:lumMod val="50000"/>
                </a:schemeClr>
              </a:solidFill>
              <a:latin typeface="微软雅黑" panose="020B0503020204020204" charset="-122"/>
              <a:ea typeface="微软雅黑" panose="020B0503020204020204" charset="-122"/>
            </a:endParaRPr>
          </a:p>
        </p:txBody>
      </p:sp>
      <p:cxnSp>
        <p:nvCxnSpPr>
          <p:cNvPr id="5" name="直接连接符 4"/>
          <p:cNvCxnSpPr/>
          <p:nvPr/>
        </p:nvCxnSpPr>
        <p:spPr>
          <a:xfrm>
            <a:off x="1158151" y="4263995"/>
            <a:ext cx="28027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文本框 9"/>
          <p:cNvSpPr txBox="1">
            <a:spLocks noChangeArrowheads="1"/>
          </p:cNvSpPr>
          <p:nvPr/>
        </p:nvSpPr>
        <p:spPr bwMode="auto">
          <a:xfrm>
            <a:off x="1398636" y="348269"/>
            <a:ext cx="153924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defTabSz="912495">
              <a:defRPr/>
            </a:pPr>
            <a:r>
              <a:rPr lang="zh-CN" altLang="en-US" sz="2665">
                <a:solidFill>
                  <a:schemeClr val="accent4">
                    <a:lumMod val="75000"/>
                  </a:schemeClr>
                </a:solidFill>
                <a:latin typeface="+mj-lt"/>
                <a:ea typeface="+mj-ea"/>
              </a:rPr>
              <a:t>案情</a:t>
            </a:r>
            <a:r>
              <a:rPr lang="zh-CN" altLang="en-US" sz="2665">
                <a:solidFill>
                  <a:srgbClr val="FF0000"/>
                </a:solidFill>
                <a:latin typeface="+mj-lt"/>
                <a:ea typeface="+mj-ea"/>
              </a:rPr>
              <a:t>总述</a:t>
            </a:r>
            <a:endParaRPr lang="zh-CN" altLang="en-US" sz="2665">
              <a:solidFill>
                <a:srgbClr val="FF0000"/>
              </a:solidFill>
              <a:latin typeface="+mj-lt"/>
              <a:ea typeface="+mj-ea"/>
            </a:endParaRPr>
          </a:p>
        </p:txBody>
      </p:sp>
      <p:sp>
        <p:nvSpPr>
          <p:cNvPr id="15" name="椭圆 14"/>
          <p:cNvSpPr/>
          <p:nvPr/>
        </p:nvSpPr>
        <p:spPr>
          <a:xfrm>
            <a:off x="422787" y="284638"/>
            <a:ext cx="893300" cy="8933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7" name="直接连接符 16"/>
          <p:cNvCxnSpPr/>
          <p:nvPr/>
        </p:nvCxnSpPr>
        <p:spPr>
          <a:xfrm>
            <a:off x="4252326" y="601886"/>
            <a:ext cx="8002431" cy="756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Group 12"/>
          <p:cNvGrpSpPr>
            <a:grpSpLocks noChangeAspect="1"/>
          </p:cNvGrpSpPr>
          <p:nvPr/>
        </p:nvGrpSpPr>
        <p:grpSpPr bwMode="auto">
          <a:xfrm>
            <a:off x="603747" y="500971"/>
            <a:ext cx="513224" cy="460633"/>
            <a:chOff x="2211" y="1420"/>
            <a:chExt cx="283" cy="254"/>
          </a:xfrm>
          <a:solidFill>
            <a:schemeClr val="bg1"/>
          </a:solidFill>
        </p:grpSpPr>
        <p:sp>
          <p:nvSpPr>
            <p:cNvPr id="19" name="Freeform 13"/>
            <p:cNvSpPr>
              <a:spLocks noEditPoints="1"/>
            </p:cNvSpPr>
            <p:nvPr/>
          </p:nvSpPr>
          <p:spPr bwMode="auto">
            <a:xfrm>
              <a:off x="2211" y="1420"/>
              <a:ext cx="150" cy="254"/>
            </a:xfrm>
            <a:custGeom>
              <a:avLst/>
              <a:gdLst>
                <a:gd name="T0" fmla="*/ 400 w 425"/>
                <a:gd name="T1" fmla="*/ 720 h 720"/>
                <a:gd name="T2" fmla="*/ 395 w 425"/>
                <a:gd name="T3" fmla="*/ 720 h 720"/>
                <a:gd name="T4" fmla="*/ 20 w 425"/>
                <a:gd name="T5" fmla="*/ 620 h 720"/>
                <a:gd name="T6" fmla="*/ 0 w 425"/>
                <a:gd name="T7" fmla="*/ 595 h 720"/>
                <a:gd name="T8" fmla="*/ 0 w 425"/>
                <a:gd name="T9" fmla="*/ 25 h 720"/>
                <a:gd name="T10" fmla="*/ 10 w 425"/>
                <a:gd name="T11" fmla="*/ 5 h 720"/>
                <a:gd name="T12" fmla="*/ 30 w 425"/>
                <a:gd name="T13" fmla="*/ 0 h 720"/>
                <a:gd name="T14" fmla="*/ 405 w 425"/>
                <a:gd name="T15" fmla="*/ 100 h 720"/>
                <a:gd name="T16" fmla="*/ 425 w 425"/>
                <a:gd name="T17" fmla="*/ 125 h 720"/>
                <a:gd name="T18" fmla="*/ 425 w 425"/>
                <a:gd name="T19" fmla="*/ 695 h 720"/>
                <a:gd name="T20" fmla="*/ 415 w 425"/>
                <a:gd name="T21" fmla="*/ 715 h 720"/>
                <a:gd name="T22" fmla="*/ 400 w 425"/>
                <a:gd name="T23" fmla="*/ 720 h 720"/>
                <a:gd name="T24" fmla="*/ 50 w 425"/>
                <a:gd name="T25" fmla="*/ 575 h 720"/>
                <a:gd name="T26" fmla="*/ 375 w 425"/>
                <a:gd name="T27" fmla="*/ 660 h 720"/>
                <a:gd name="T28" fmla="*/ 375 w 425"/>
                <a:gd name="T29" fmla="*/ 145 h 720"/>
                <a:gd name="T30" fmla="*/ 50 w 425"/>
                <a:gd name="T31" fmla="*/ 55 h 720"/>
                <a:gd name="T32" fmla="*/ 50 w 425"/>
                <a:gd name="T33" fmla="*/ 5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0">
                  <a:moveTo>
                    <a:pt x="400" y="720"/>
                  </a:moveTo>
                  <a:cubicBezTo>
                    <a:pt x="395" y="720"/>
                    <a:pt x="395" y="720"/>
                    <a:pt x="395" y="720"/>
                  </a:cubicBezTo>
                  <a:cubicBezTo>
                    <a:pt x="20" y="620"/>
                    <a:pt x="20" y="620"/>
                    <a:pt x="20" y="620"/>
                  </a:cubicBezTo>
                  <a:cubicBezTo>
                    <a:pt x="10" y="620"/>
                    <a:pt x="0" y="610"/>
                    <a:pt x="0" y="595"/>
                  </a:cubicBezTo>
                  <a:cubicBezTo>
                    <a:pt x="0" y="25"/>
                    <a:pt x="0" y="25"/>
                    <a:pt x="0" y="25"/>
                  </a:cubicBezTo>
                  <a:cubicBezTo>
                    <a:pt x="0" y="15"/>
                    <a:pt x="5" y="10"/>
                    <a:pt x="10" y="5"/>
                  </a:cubicBezTo>
                  <a:cubicBezTo>
                    <a:pt x="15" y="0"/>
                    <a:pt x="25" y="0"/>
                    <a:pt x="30" y="0"/>
                  </a:cubicBezTo>
                  <a:cubicBezTo>
                    <a:pt x="405" y="100"/>
                    <a:pt x="405" y="100"/>
                    <a:pt x="405" y="100"/>
                  </a:cubicBezTo>
                  <a:cubicBezTo>
                    <a:pt x="415" y="105"/>
                    <a:pt x="425" y="115"/>
                    <a:pt x="425" y="125"/>
                  </a:cubicBezTo>
                  <a:cubicBezTo>
                    <a:pt x="425" y="695"/>
                    <a:pt x="425" y="695"/>
                    <a:pt x="425" y="695"/>
                  </a:cubicBezTo>
                  <a:cubicBezTo>
                    <a:pt x="425" y="705"/>
                    <a:pt x="420" y="710"/>
                    <a:pt x="415" y="715"/>
                  </a:cubicBezTo>
                  <a:cubicBezTo>
                    <a:pt x="410" y="720"/>
                    <a:pt x="405" y="720"/>
                    <a:pt x="400" y="720"/>
                  </a:cubicBezTo>
                  <a:close/>
                  <a:moveTo>
                    <a:pt x="50" y="575"/>
                  </a:moveTo>
                  <a:cubicBezTo>
                    <a:pt x="375" y="660"/>
                    <a:pt x="375" y="660"/>
                    <a:pt x="375" y="660"/>
                  </a:cubicBezTo>
                  <a:cubicBezTo>
                    <a:pt x="375" y="145"/>
                    <a:pt x="375" y="145"/>
                    <a:pt x="375" y="145"/>
                  </a:cubicBezTo>
                  <a:cubicBezTo>
                    <a:pt x="50" y="55"/>
                    <a:pt x="50" y="55"/>
                    <a:pt x="50" y="55"/>
                  </a:cubicBezTo>
                  <a:cubicBezTo>
                    <a:pt x="50" y="575"/>
                    <a:pt x="50" y="575"/>
                    <a:pt x="50"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14"/>
            <p:cNvSpPr>
              <a:spLocks noEditPoints="1"/>
            </p:cNvSpPr>
            <p:nvPr/>
          </p:nvSpPr>
          <p:spPr bwMode="auto">
            <a:xfrm>
              <a:off x="2239" y="1420"/>
              <a:ext cx="255" cy="254"/>
            </a:xfrm>
            <a:custGeom>
              <a:avLst/>
              <a:gdLst>
                <a:gd name="T0" fmla="*/ 320 w 720"/>
                <a:gd name="T1" fmla="*/ 720 h 720"/>
                <a:gd name="T2" fmla="*/ 305 w 720"/>
                <a:gd name="T3" fmla="*/ 715 h 720"/>
                <a:gd name="T4" fmla="*/ 295 w 720"/>
                <a:gd name="T5" fmla="*/ 695 h 720"/>
                <a:gd name="T6" fmla="*/ 295 w 720"/>
                <a:gd name="T7" fmla="*/ 125 h 720"/>
                <a:gd name="T8" fmla="*/ 315 w 720"/>
                <a:gd name="T9" fmla="*/ 100 h 720"/>
                <a:gd name="T10" fmla="*/ 690 w 720"/>
                <a:gd name="T11" fmla="*/ 0 h 720"/>
                <a:gd name="T12" fmla="*/ 710 w 720"/>
                <a:gd name="T13" fmla="*/ 5 h 720"/>
                <a:gd name="T14" fmla="*/ 720 w 720"/>
                <a:gd name="T15" fmla="*/ 25 h 720"/>
                <a:gd name="T16" fmla="*/ 720 w 720"/>
                <a:gd name="T17" fmla="*/ 595 h 720"/>
                <a:gd name="T18" fmla="*/ 700 w 720"/>
                <a:gd name="T19" fmla="*/ 620 h 720"/>
                <a:gd name="T20" fmla="*/ 325 w 720"/>
                <a:gd name="T21" fmla="*/ 720 h 720"/>
                <a:gd name="T22" fmla="*/ 320 w 720"/>
                <a:gd name="T23" fmla="*/ 720 h 720"/>
                <a:gd name="T24" fmla="*/ 345 w 720"/>
                <a:gd name="T25" fmla="*/ 145 h 720"/>
                <a:gd name="T26" fmla="*/ 345 w 720"/>
                <a:gd name="T27" fmla="*/ 665 h 720"/>
                <a:gd name="T28" fmla="*/ 670 w 720"/>
                <a:gd name="T29" fmla="*/ 580 h 720"/>
                <a:gd name="T30" fmla="*/ 670 w 720"/>
                <a:gd name="T31" fmla="*/ 55 h 720"/>
                <a:gd name="T32" fmla="*/ 345 w 720"/>
                <a:gd name="T33" fmla="*/ 145 h 720"/>
                <a:gd name="T34" fmla="*/ 135 w 720"/>
                <a:gd name="T35" fmla="*/ 225 h 720"/>
                <a:gd name="T36" fmla="*/ 165 w 720"/>
                <a:gd name="T37" fmla="*/ 320 h 720"/>
                <a:gd name="T38" fmla="*/ 265 w 720"/>
                <a:gd name="T39" fmla="*/ 320 h 720"/>
                <a:gd name="T40" fmla="*/ 180 w 720"/>
                <a:gd name="T41" fmla="*/ 380 h 720"/>
                <a:gd name="T42" fmla="*/ 215 w 720"/>
                <a:gd name="T43" fmla="*/ 475 h 720"/>
                <a:gd name="T44" fmla="*/ 135 w 720"/>
                <a:gd name="T45" fmla="*/ 415 h 720"/>
                <a:gd name="T46" fmla="*/ 50 w 720"/>
                <a:gd name="T47" fmla="*/ 475 h 720"/>
                <a:gd name="T48" fmla="*/ 85 w 720"/>
                <a:gd name="T49" fmla="*/ 380 h 720"/>
                <a:gd name="T50" fmla="*/ 0 w 720"/>
                <a:gd name="T51" fmla="*/ 320 h 720"/>
                <a:gd name="T52" fmla="*/ 100 w 720"/>
                <a:gd name="T53" fmla="*/ 320 h 720"/>
                <a:gd name="T54" fmla="*/ 135 w 720"/>
                <a:gd name="T55" fmla="*/ 22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0" h="720">
                  <a:moveTo>
                    <a:pt x="320" y="720"/>
                  </a:moveTo>
                  <a:cubicBezTo>
                    <a:pt x="315" y="720"/>
                    <a:pt x="310" y="720"/>
                    <a:pt x="305" y="715"/>
                  </a:cubicBezTo>
                  <a:cubicBezTo>
                    <a:pt x="300" y="710"/>
                    <a:pt x="295" y="705"/>
                    <a:pt x="295" y="695"/>
                  </a:cubicBezTo>
                  <a:cubicBezTo>
                    <a:pt x="295" y="125"/>
                    <a:pt x="295" y="125"/>
                    <a:pt x="295" y="125"/>
                  </a:cubicBezTo>
                  <a:cubicBezTo>
                    <a:pt x="295" y="115"/>
                    <a:pt x="305" y="105"/>
                    <a:pt x="315" y="100"/>
                  </a:cubicBezTo>
                  <a:cubicBezTo>
                    <a:pt x="690" y="0"/>
                    <a:pt x="690" y="0"/>
                    <a:pt x="690" y="0"/>
                  </a:cubicBezTo>
                  <a:cubicBezTo>
                    <a:pt x="700" y="0"/>
                    <a:pt x="705" y="0"/>
                    <a:pt x="710" y="5"/>
                  </a:cubicBezTo>
                  <a:cubicBezTo>
                    <a:pt x="715" y="10"/>
                    <a:pt x="720" y="15"/>
                    <a:pt x="720" y="25"/>
                  </a:cubicBezTo>
                  <a:cubicBezTo>
                    <a:pt x="720" y="595"/>
                    <a:pt x="720" y="595"/>
                    <a:pt x="720" y="595"/>
                  </a:cubicBezTo>
                  <a:cubicBezTo>
                    <a:pt x="720" y="605"/>
                    <a:pt x="710" y="615"/>
                    <a:pt x="700" y="620"/>
                  </a:cubicBezTo>
                  <a:cubicBezTo>
                    <a:pt x="325" y="720"/>
                    <a:pt x="325" y="720"/>
                    <a:pt x="325" y="720"/>
                  </a:cubicBezTo>
                  <a:lnTo>
                    <a:pt x="320" y="720"/>
                  </a:lnTo>
                  <a:close/>
                  <a:moveTo>
                    <a:pt x="345" y="145"/>
                  </a:moveTo>
                  <a:cubicBezTo>
                    <a:pt x="345" y="665"/>
                    <a:pt x="345" y="665"/>
                    <a:pt x="345" y="665"/>
                  </a:cubicBezTo>
                  <a:cubicBezTo>
                    <a:pt x="670" y="580"/>
                    <a:pt x="670" y="580"/>
                    <a:pt x="670" y="580"/>
                  </a:cubicBezTo>
                  <a:cubicBezTo>
                    <a:pt x="670" y="55"/>
                    <a:pt x="670" y="55"/>
                    <a:pt x="670" y="55"/>
                  </a:cubicBezTo>
                  <a:lnTo>
                    <a:pt x="345" y="145"/>
                  </a:lnTo>
                  <a:close/>
                  <a:moveTo>
                    <a:pt x="135" y="225"/>
                  </a:moveTo>
                  <a:cubicBezTo>
                    <a:pt x="165" y="320"/>
                    <a:pt x="165" y="320"/>
                    <a:pt x="165" y="320"/>
                  </a:cubicBezTo>
                  <a:cubicBezTo>
                    <a:pt x="265" y="320"/>
                    <a:pt x="265" y="320"/>
                    <a:pt x="265" y="320"/>
                  </a:cubicBezTo>
                  <a:cubicBezTo>
                    <a:pt x="180" y="380"/>
                    <a:pt x="180" y="380"/>
                    <a:pt x="180" y="380"/>
                  </a:cubicBezTo>
                  <a:cubicBezTo>
                    <a:pt x="215" y="475"/>
                    <a:pt x="215" y="475"/>
                    <a:pt x="215" y="475"/>
                  </a:cubicBezTo>
                  <a:cubicBezTo>
                    <a:pt x="135" y="415"/>
                    <a:pt x="135" y="415"/>
                    <a:pt x="135" y="415"/>
                  </a:cubicBezTo>
                  <a:cubicBezTo>
                    <a:pt x="50" y="475"/>
                    <a:pt x="50" y="475"/>
                    <a:pt x="50" y="475"/>
                  </a:cubicBezTo>
                  <a:cubicBezTo>
                    <a:pt x="85" y="380"/>
                    <a:pt x="85" y="380"/>
                    <a:pt x="85" y="380"/>
                  </a:cubicBezTo>
                  <a:cubicBezTo>
                    <a:pt x="0" y="320"/>
                    <a:pt x="0" y="320"/>
                    <a:pt x="0" y="320"/>
                  </a:cubicBezTo>
                  <a:cubicBezTo>
                    <a:pt x="100" y="320"/>
                    <a:pt x="100" y="320"/>
                    <a:pt x="100" y="320"/>
                  </a:cubicBezTo>
                  <a:lnTo>
                    <a:pt x="135" y="2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15"/>
            <p:cNvSpPr>
              <a:spLocks noEditPoints="1"/>
            </p:cNvSpPr>
            <p:nvPr/>
          </p:nvSpPr>
          <p:spPr bwMode="auto">
            <a:xfrm>
              <a:off x="2382" y="1483"/>
              <a:ext cx="80" cy="132"/>
            </a:xfrm>
            <a:custGeom>
              <a:avLst/>
              <a:gdLst>
                <a:gd name="T0" fmla="*/ 30 w 225"/>
                <a:gd name="T1" fmla="*/ 100 h 375"/>
                <a:gd name="T2" fmla="*/ 5 w 225"/>
                <a:gd name="T3" fmla="*/ 80 h 375"/>
                <a:gd name="T4" fmla="*/ 20 w 225"/>
                <a:gd name="T5" fmla="*/ 50 h 375"/>
                <a:gd name="T6" fmla="*/ 185 w 225"/>
                <a:gd name="T7" fmla="*/ 5 h 375"/>
                <a:gd name="T8" fmla="*/ 215 w 225"/>
                <a:gd name="T9" fmla="*/ 25 h 375"/>
                <a:gd name="T10" fmla="*/ 195 w 225"/>
                <a:gd name="T11" fmla="*/ 55 h 375"/>
                <a:gd name="T12" fmla="*/ 30 w 225"/>
                <a:gd name="T13" fmla="*/ 100 h 375"/>
                <a:gd name="T14" fmla="*/ 30 w 225"/>
                <a:gd name="T15" fmla="*/ 100 h 375"/>
                <a:gd name="T16" fmla="*/ 30 w 225"/>
                <a:gd name="T17" fmla="*/ 235 h 375"/>
                <a:gd name="T18" fmla="*/ 5 w 225"/>
                <a:gd name="T19" fmla="*/ 215 h 375"/>
                <a:gd name="T20" fmla="*/ 25 w 225"/>
                <a:gd name="T21" fmla="*/ 185 h 375"/>
                <a:gd name="T22" fmla="*/ 190 w 225"/>
                <a:gd name="T23" fmla="*/ 140 h 375"/>
                <a:gd name="T24" fmla="*/ 220 w 225"/>
                <a:gd name="T25" fmla="*/ 160 h 375"/>
                <a:gd name="T26" fmla="*/ 200 w 225"/>
                <a:gd name="T27" fmla="*/ 190 h 375"/>
                <a:gd name="T28" fmla="*/ 35 w 225"/>
                <a:gd name="T29" fmla="*/ 235 h 375"/>
                <a:gd name="T30" fmla="*/ 30 w 225"/>
                <a:gd name="T31" fmla="*/ 235 h 375"/>
                <a:gd name="T32" fmla="*/ 30 w 225"/>
                <a:gd name="T33" fmla="*/ 375 h 375"/>
                <a:gd name="T34" fmla="*/ 5 w 225"/>
                <a:gd name="T35" fmla="*/ 355 h 375"/>
                <a:gd name="T36" fmla="*/ 25 w 225"/>
                <a:gd name="T37" fmla="*/ 325 h 375"/>
                <a:gd name="T38" fmla="*/ 190 w 225"/>
                <a:gd name="T39" fmla="*/ 280 h 375"/>
                <a:gd name="T40" fmla="*/ 220 w 225"/>
                <a:gd name="T41" fmla="*/ 300 h 375"/>
                <a:gd name="T42" fmla="*/ 200 w 225"/>
                <a:gd name="T43" fmla="*/ 330 h 375"/>
                <a:gd name="T44" fmla="*/ 35 w 225"/>
                <a:gd name="T45" fmla="*/ 375 h 375"/>
                <a:gd name="T46" fmla="*/ 30 w 225"/>
                <a:gd name="T4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75">
                  <a:moveTo>
                    <a:pt x="30" y="100"/>
                  </a:moveTo>
                  <a:cubicBezTo>
                    <a:pt x="20" y="100"/>
                    <a:pt x="10" y="95"/>
                    <a:pt x="5" y="80"/>
                  </a:cubicBezTo>
                  <a:cubicBezTo>
                    <a:pt x="0" y="65"/>
                    <a:pt x="10" y="55"/>
                    <a:pt x="20" y="50"/>
                  </a:cubicBezTo>
                  <a:cubicBezTo>
                    <a:pt x="185" y="5"/>
                    <a:pt x="185" y="5"/>
                    <a:pt x="185" y="5"/>
                  </a:cubicBezTo>
                  <a:cubicBezTo>
                    <a:pt x="200" y="0"/>
                    <a:pt x="210" y="10"/>
                    <a:pt x="215" y="25"/>
                  </a:cubicBezTo>
                  <a:cubicBezTo>
                    <a:pt x="220" y="40"/>
                    <a:pt x="210" y="50"/>
                    <a:pt x="195" y="55"/>
                  </a:cubicBezTo>
                  <a:cubicBezTo>
                    <a:pt x="30" y="100"/>
                    <a:pt x="30" y="100"/>
                    <a:pt x="30" y="100"/>
                  </a:cubicBezTo>
                  <a:cubicBezTo>
                    <a:pt x="35" y="100"/>
                    <a:pt x="30" y="100"/>
                    <a:pt x="30" y="100"/>
                  </a:cubicBezTo>
                  <a:close/>
                  <a:moveTo>
                    <a:pt x="30" y="235"/>
                  </a:moveTo>
                  <a:cubicBezTo>
                    <a:pt x="15" y="235"/>
                    <a:pt x="5" y="230"/>
                    <a:pt x="5" y="215"/>
                  </a:cubicBezTo>
                  <a:cubicBezTo>
                    <a:pt x="0" y="200"/>
                    <a:pt x="10" y="190"/>
                    <a:pt x="25" y="185"/>
                  </a:cubicBezTo>
                  <a:cubicBezTo>
                    <a:pt x="190" y="140"/>
                    <a:pt x="190" y="140"/>
                    <a:pt x="190" y="140"/>
                  </a:cubicBezTo>
                  <a:cubicBezTo>
                    <a:pt x="205" y="135"/>
                    <a:pt x="215" y="145"/>
                    <a:pt x="220" y="160"/>
                  </a:cubicBezTo>
                  <a:cubicBezTo>
                    <a:pt x="225" y="175"/>
                    <a:pt x="215" y="185"/>
                    <a:pt x="200" y="190"/>
                  </a:cubicBezTo>
                  <a:cubicBezTo>
                    <a:pt x="35" y="235"/>
                    <a:pt x="35" y="235"/>
                    <a:pt x="35" y="235"/>
                  </a:cubicBezTo>
                  <a:lnTo>
                    <a:pt x="30" y="235"/>
                  </a:lnTo>
                  <a:close/>
                  <a:moveTo>
                    <a:pt x="30" y="375"/>
                  </a:moveTo>
                  <a:cubicBezTo>
                    <a:pt x="20" y="375"/>
                    <a:pt x="10" y="370"/>
                    <a:pt x="5" y="355"/>
                  </a:cubicBezTo>
                  <a:cubicBezTo>
                    <a:pt x="0" y="340"/>
                    <a:pt x="10" y="330"/>
                    <a:pt x="25" y="325"/>
                  </a:cubicBezTo>
                  <a:cubicBezTo>
                    <a:pt x="190" y="280"/>
                    <a:pt x="190" y="280"/>
                    <a:pt x="190" y="280"/>
                  </a:cubicBezTo>
                  <a:cubicBezTo>
                    <a:pt x="205" y="275"/>
                    <a:pt x="215" y="285"/>
                    <a:pt x="220" y="300"/>
                  </a:cubicBezTo>
                  <a:cubicBezTo>
                    <a:pt x="225" y="315"/>
                    <a:pt x="215" y="325"/>
                    <a:pt x="200" y="330"/>
                  </a:cubicBezTo>
                  <a:cubicBezTo>
                    <a:pt x="35" y="375"/>
                    <a:pt x="35" y="375"/>
                    <a:pt x="35" y="375"/>
                  </a:cubicBezTo>
                  <a:cubicBezTo>
                    <a:pt x="35" y="370"/>
                    <a:pt x="30" y="375"/>
                    <a:pt x="30"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2" name="矩形 1"/>
          <p:cNvSpPr/>
          <p:nvPr/>
        </p:nvSpPr>
        <p:spPr>
          <a:xfrm>
            <a:off x="358775" y="1172845"/>
            <a:ext cx="11633200" cy="5003800"/>
          </a:xfrm>
          <a:prstGeom prst="rect">
            <a:avLst/>
          </a:prstGeom>
          <a:solidFill>
            <a:schemeClr val="bg2">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3" name="文本框 2"/>
          <p:cNvSpPr txBox="1"/>
          <p:nvPr/>
        </p:nvSpPr>
        <p:spPr>
          <a:xfrm>
            <a:off x="421640" y="1348105"/>
            <a:ext cx="11306175" cy="4588510"/>
          </a:xfrm>
          <a:prstGeom prst="rect">
            <a:avLst/>
          </a:prstGeom>
          <a:noFill/>
        </p:spPr>
        <p:txBody>
          <a:bodyPr wrap="square" rtlCol="0">
            <a:noAutofit/>
          </a:bodyPr>
          <a:p>
            <a:pPr>
              <a:lnSpc>
                <a:spcPct val="130000"/>
              </a:lnSpc>
            </a:pPr>
            <a:r>
              <a:rPr lang="zh-CN" altLang="en-US" dirty="0">
                <a:latin typeface="Arial" panose="020B0604020202020204" pitchFamily="34" charset="0"/>
                <a:ea typeface="思源黑体 CN Medium" panose="020B0600000000000000" pitchFamily="34" charset="-122"/>
                <a:cs typeface="+mn-ea"/>
                <a:sym typeface="+mn-lt"/>
              </a:rPr>
              <a:t>　　1979年11月4日，在德黑兰美国驻伊朗大使馆门前发生大规模的群众示威游行。伊朗当局</a:t>
            </a:r>
            <a:r>
              <a:rPr lang="zh-CN" altLang="en-US" dirty="0">
                <a:solidFill>
                  <a:srgbClr val="FF0000"/>
                </a:solidFill>
                <a:latin typeface="Arial" panose="020B0604020202020204" pitchFamily="34" charset="0"/>
                <a:ea typeface="思源黑体 CN Medium" panose="020B0600000000000000" pitchFamily="34" charset="-122"/>
                <a:cs typeface="+mn-ea"/>
                <a:sym typeface="+mn-lt"/>
              </a:rPr>
              <a:t>没有采取干预</a:t>
            </a:r>
            <a:r>
              <a:rPr lang="zh-CN" altLang="en-US" dirty="0">
                <a:latin typeface="Arial" panose="020B0604020202020204" pitchFamily="34" charset="0"/>
                <a:ea typeface="思源黑体 CN Medium" panose="020B0600000000000000" pitchFamily="34" charset="-122"/>
                <a:cs typeface="+mn-ea"/>
                <a:sym typeface="+mn-lt"/>
              </a:rPr>
              <a:t>或保护措施结果示威队伍闯进大使馆，扣留了使馆内的美国使馆人员、领事人员及非美籍的工作人员共五十多人当作人质，并将使馆的档案文件捣毁。11月5日，在伊朗大不里士和设拉子的美国领事馆也发生了同样的情形。自那时起，占领者一直控制着上述美国使领馆，洗劫了使馆及其领事部的档案和文件。扣押人质者在11月18日和20日先后释放了13名人质，此后拒绝释放其他人质，以迫使美国满足他们提出的各种要求。</a:t>
            </a: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r>
              <a:rPr lang="zh-CN" altLang="en-US" dirty="0">
                <a:latin typeface="Arial" panose="020B0604020202020204" pitchFamily="34" charset="0"/>
                <a:ea typeface="思源黑体 CN Medium" panose="020B0600000000000000" pitchFamily="34" charset="-122"/>
                <a:cs typeface="+mn-ea"/>
                <a:sym typeface="+mn-lt"/>
              </a:rPr>
              <a:t>　　自美国使馆遭到占领之后，伊朗政府未采取任何措施来终止对美使馆馆舍及其人员的侵犯行为，也未对美使馆及有关人员遭受的损害进行赔偿，相反却对伊朗人占领使馆和扣押人质的行为表示赞同和认可，并</a:t>
            </a:r>
            <a:r>
              <a:rPr lang="zh-CN" altLang="en-US" dirty="0">
                <a:solidFill>
                  <a:srgbClr val="FF0000"/>
                </a:solidFill>
                <a:latin typeface="Arial" panose="020B0604020202020204" pitchFamily="34" charset="0"/>
                <a:ea typeface="思源黑体 CN Medium" panose="020B0600000000000000" pitchFamily="34" charset="-122"/>
                <a:cs typeface="+mn-ea"/>
                <a:sym typeface="+mn-lt"/>
              </a:rPr>
              <a:t>拒绝</a:t>
            </a:r>
            <a:r>
              <a:rPr lang="zh-CN" altLang="en-US" dirty="0">
                <a:latin typeface="Arial" panose="020B0604020202020204" pitchFamily="34" charset="0"/>
                <a:ea typeface="思源黑体 CN Medium" panose="020B0600000000000000" pitchFamily="34" charset="-122"/>
                <a:cs typeface="+mn-ea"/>
                <a:sym typeface="+mn-lt"/>
              </a:rPr>
              <a:t>与美国就此问题进行</a:t>
            </a:r>
            <a:r>
              <a:rPr lang="zh-CN" altLang="en-US" dirty="0">
                <a:solidFill>
                  <a:srgbClr val="FF0000"/>
                </a:solidFill>
                <a:latin typeface="Arial" panose="020B0604020202020204" pitchFamily="34" charset="0"/>
                <a:ea typeface="思源黑体 CN Medium" panose="020B0600000000000000" pitchFamily="34" charset="-122"/>
                <a:cs typeface="+mn-ea"/>
                <a:sym typeface="+mn-lt"/>
              </a:rPr>
              <a:t>谈判</a:t>
            </a:r>
            <a:r>
              <a:rPr lang="zh-CN" altLang="en-US" dirty="0">
                <a:latin typeface="Arial" panose="020B0604020202020204" pitchFamily="34" charset="0"/>
                <a:ea typeface="思源黑体 CN Medium" panose="020B0600000000000000" pitchFamily="34" charset="-122"/>
                <a:cs typeface="+mn-ea"/>
                <a:sym typeface="+mn-lt"/>
              </a:rPr>
              <a:t>。</a:t>
            </a:r>
            <a:endParaRPr lang="zh-CN" altLang="en-US" dirty="0">
              <a:latin typeface="Arial" panose="020B0604020202020204" pitchFamily="34" charset="0"/>
              <a:ea typeface="思源黑体 CN Medium" panose="020B0600000000000000" pitchFamily="34" charset="-122"/>
              <a:cs typeface="+mn-ea"/>
              <a:sym typeface="+mn-lt"/>
            </a:endParaRPr>
          </a:p>
          <a:p>
            <a:pPr>
              <a:lnSpc>
                <a:spcPct val="130000"/>
              </a:lnSpc>
            </a:pPr>
            <a:r>
              <a:rPr lang="zh-CN" altLang="en-US" dirty="0">
                <a:latin typeface="Arial" panose="020B0604020202020204" pitchFamily="34" charset="0"/>
                <a:ea typeface="思源黑体 CN Medium" panose="020B0600000000000000" pitchFamily="34" charset="-122"/>
                <a:cs typeface="+mn-ea"/>
                <a:sym typeface="+mn-lt"/>
              </a:rPr>
              <a:t>　　1979年11月29日，美国政府向国际法院书记处递交申请书，对伊朗提起诉讼。同年12月9日，伊朗外交部长代表</a:t>
            </a:r>
            <a:r>
              <a:rPr lang="zh-CN" altLang="en-US" dirty="0">
                <a:solidFill>
                  <a:srgbClr val="FF0000"/>
                </a:solidFill>
                <a:latin typeface="Arial" panose="020B0604020202020204" pitchFamily="34" charset="0"/>
                <a:ea typeface="思源黑体 CN Medium" panose="020B0600000000000000" pitchFamily="34" charset="-122"/>
                <a:cs typeface="+mn-ea"/>
                <a:sym typeface="+mn-lt"/>
              </a:rPr>
              <a:t>伊朗政府致函国际法院。认为法院“不能、也不应审理此案”</a:t>
            </a:r>
            <a:r>
              <a:rPr lang="zh-CN" altLang="en-US" dirty="0">
                <a:latin typeface="Arial" panose="020B0604020202020204" pitchFamily="34" charset="0"/>
                <a:ea typeface="思源黑体 CN Medium" panose="020B0600000000000000" pitchFamily="34" charset="-122"/>
                <a:cs typeface="+mn-ea"/>
                <a:sym typeface="+mn-lt"/>
              </a:rPr>
              <a:t>。1979年12月10日，国际法院在伊朗未出庭的情况下开庭审理</a:t>
            </a:r>
            <a:r>
              <a:rPr lang="zh-CN" altLang="en-US" dirty="0">
                <a:latin typeface="Arial" panose="020B0604020202020204" pitchFamily="34" charset="0"/>
                <a:ea typeface="思源黑体 CN Medium" panose="020B0600000000000000" pitchFamily="34" charset="-122"/>
                <a:cs typeface="+mn-ea"/>
                <a:sym typeface="+mn-lt"/>
              </a:rPr>
              <a:t>此案。次年5月24日，法院就本案作出判决指出伊朗方应释放人质并进行赔偿。然而伊朗方面没有作为。该事件直到1981年1月19日，</a:t>
            </a:r>
            <a:r>
              <a:rPr lang="zh-CN" altLang="en-US" dirty="0">
                <a:latin typeface="Arial" panose="020B0604020202020204" pitchFamily="34" charset="0"/>
                <a:ea typeface="思源黑体 CN Medium" panose="020B0600000000000000" pitchFamily="34" charset="-122"/>
                <a:cs typeface="+mn-ea"/>
                <a:sym typeface="+mn-lt"/>
              </a:rPr>
              <a:t>美伊双方缔结了《美伊协定》才</a:t>
            </a:r>
            <a:r>
              <a:rPr lang="zh-CN" altLang="en-US" dirty="0">
                <a:latin typeface="Arial" panose="020B0604020202020204" pitchFamily="34" charset="0"/>
                <a:ea typeface="思源黑体 CN Medium" panose="020B0600000000000000" pitchFamily="34" charset="-122"/>
                <a:cs typeface="+mn-ea"/>
                <a:sym typeface="+mn-lt"/>
              </a:rPr>
              <a:t>告一段落。</a:t>
            </a:r>
            <a:endParaRPr lang="zh-CN" altLang="en-US" dirty="0">
              <a:latin typeface="Arial" panose="020B0604020202020204" pitchFamily="34" charset="0"/>
              <a:ea typeface="思源黑体 CN Medium" panose="020B0600000000000000" pitchFamily="34" charset="-122"/>
              <a:cs typeface="+mn-ea"/>
              <a:sym typeface="+mn-lt"/>
            </a:endParaRP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文本框 9"/>
          <p:cNvSpPr txBox="1">
            <a:spLocks noChangeArrowheads="1"/>
          </p:cNvSpPr>
          <p:nvPr/>
        </p:nvSpPr>
        <p:spPr bwMode="auto">
          <a:xfrm>
            <a:off x="1398636" y="348269"/>
            <a:ext cx="221742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defTabSz="912495">
              <a:defRPr/>
            </a:pPr>
            <a:r>
              <a:rPr lang="zh-CN" altLang="en-US" sz="2665">
                <a:solidFill>
                  <a:schemeClr val="accent4">
                    <a:lumMod val="75000"/>
                  </a:schemeClr>
                </a:solidFill>
                <a:latin typeface="+mj-lt"/>
                <a:ea typeface="+mj-ea"/>
              </a:rPr>
              <a:t>法院</a:t>
            </a:r>
            <a:r>
              <a:rPr lang="zh-CN" altLang="en-US" sz="2665">
                <a:solidFill>
                  <a:schemeClr val="accent4">
                    <a:lumMod val="75000"/>
                  </a:schemeClr>
                </a:solidFill>
                <a:latin typeface="+mj-lt"/>
                <a:ea typeface="+mj-ea"/>
              </a:rPr>
              <a:t>的管辖权</a:t>
            </a:r>
            <a:endParaRPr lang="zh-CN" altLang="en-US" sz="2665">
              <a:solidFill>
                <a:schemeClr val="accent4">
                  <a:lumMod val="75000"/>
                </a:schemeClr>
              </a:solidFill>
              <a:latin typeface="+mj-lt"/>
              <a:ea typeface="+mj-ea"/>
            </a:endParaRPr>
          </a:p>
        </p:txBody>
      </p:sp>
      <p:sp>
        <p:nvSpPr>
          <p:cNvPr id="15" name="椭圆 14"/>
          <p:cNvSpPr/>
          <p:nvPr/>
        </p:nvSpPr>
        <p:spPr>
          <a:xfrm>
            <a:off x="422787" y="284638"/>
            <a:ext cx="893300" cy="8933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7" name="直接连接符 16"/>
          <p:cNvCxnSpPr/>
          <p:nvPr/>
        </p:nvCxnSpPr>
        <p:spPr>
          <a:xfrm>
            <a:off x="4252326" y="601886"/>
            <a:ext cx="8002431" cy="756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Group 12"/>
          <p:cNvGrpSpPr>
            <a:grpSpLocks noChangeAspect="1"/>
          </p:cNvGrpSpPr>
          <p:nvPr/>
        </p:nvGrpSpPr>
        <p:grpSpPr bwMode="auto">
          <a:xfrm>
            <a:off x="603747" y="500971"/>
            <a:ext cx="513224" cy="460633"/>
            <a:chOff x="2211" y="1420"/>
            <a:chExt cx="283" cy="254"/>
          </a:xfrm>
          <a:solidFill>
            <a:schemeClr val="bg1"/>
          </a:solidFill>
        </p:grpSpPr>
        <p:sp>
          <p:nvSpPr>
            <p:cNvPr id="19" name="Freeform 13"/>
            <p:cNvSpPr>
              <a:spLocks noEditPoints="1"/>
            </p:cNvSpPr>
            <p:nvPr/>
          </p:nvSpPr>
          <p:spPr bwMode="auto">
            <a:xfrm>
              <a:off x="2211" y="1420"/>
              <a:ext cx="150" cy="254"/>
            </a:xfrm>
            <a:custGeom>
              <a:avLst/>
              <a:gdLst>
                <a:gd name="T0" fmla="*/ 400 w 425"/>
                <a:gd name="T1" fmla="*/ 720 h 720"/>
                <a:gd name="T2" fmla="*/ 395 w 425"/>
                <a:gd name="T3" fmla="*/ 720 h 720"/>
                <a:gd name="T4" fmla="*/ 20 w 425"/>
                <a:gd name="T5" fmla="*/ 620 h 720"/>
                <a:gd name="T6" fmla="*/ 0 w 425"/>
                <a:gd name="T7" fmla="*/ 595 h 720"/>
                <a:gd name="T8" fmla="*/ 0 w 425"/>
                <a:gd name="T9" fmla="*/ 25 h 720"/>
                <a:gd name="T10" fmla="*/ 10 w 425"/>
                <a:gd name="T11" fmla="*/ 5 h 720"/>
                <a:gd name="T12" fmla="*/ 30 w 425"/>
                <a:gd name="T13" fmla="*/ 0 h 720"/>
                <a:gd name="T14" fmla="*/ 405 w 425"/>
                <a:gd name="T15" fmla="*/ 100 h 720"/>
                <a:gd name="T16" fmla="*/ 425 w 425"/>
                <a:gd name="T17" fmla="*/ 125 h 720"/>
                <a:gd name="T18" fmla="*/ 425 w 425"/>
                <a:gd name="T19" fmla="*/ 695 h 720"/>
                <a:gd name="T20" fmla="*/ 415 w 425"/>
                <a:gd name="T21" fmla="*/ 715 h 720"/>
                <a:gd name="T22" fmla="*/ 400 w 425"/>
                <a:gd name="T23" fmla="*/ 720 h 720"/>
                <a:gd name="T24" fmla="*/ 50 w 425"/>
                <a:gd name="T25" fmla="*/ 575 h 720"/>
                <a:gd name="T26" fmla="*/ 375 w 425"/>
                <a:gd name="T27" fmla="*/ 660 h 720"/>
                <a:gd name="T28" fmla="*/ 375 w 425"/>
                <a:gd name="T29" fmla="*/ 145 h 720"/>
                <a:gd name="T30" fmla="*/ 50 w 425"/>
                <a:gd name="T31" fmla="*/ 55 h 720"/>
                <a:gd name="T32" fmla="*/ 50 w 425"/>
                <a:gd name="T33" fmla="*/ 5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0">
                  <a:moveTo>
                    <a:pt x="400" y="720"/>
                  </a:moveTo>
                  <a:cubicBezTo>
                    <a:pt x="395" y="720"/>
                    <a:pt x="395" y="720"/>
                    <a:pt x="395" y="720"/>
                  </a:cubicBezTo>
                  <a:cubicBezTo>
                    <a:pt x="20" y="620"/>
                    <a:pt x="20" y="620"/>
                    <a:pt x="20" y="620"/>
                  </a:cubicBezTo>
                  <a:cubicBezTo>
                    <a:pt x="10" y="620"/>
                    <a:pt x="0" y="610"/>
                    <a:pt x="0" y="595"/>
                  </a:cubicBezTo>
                  <a:cubicBezTo>
                    <a:pt x="0" y="25"/>
                    <a:pt x="0" y="25"/>
                    <a:pt x="0" y="25"/>
                  </a:cubicBezTo>
                  <a:cubicBezTo>
                    <a:pt x="0" y="15"/>
                    <a:pt x="5" y="10"/>
                    <a:pt x="10" y="5"/>
                  </a:cubicBezTo>
                  <a:cubicBezTo>
                    <a:pt x="15" y="0"/>
                    <a:pt x="25" y="0"/>
                    <a:pt x="30" y="0"/>
                  </a:cubicBezTo>
                  <a:cubicBezTo>
                    <a:pt x="405" y="100"/>
                    <a:pt x="405" y="100"/>
                    <a:pt x="405" y="100"/>
                  </a:cubicBezTo>
                  <a:cubicBezTo>
                    <a:pt x="415" y="105"/>
                    <a:pt x="425" y="115"/>
                    <a:pt x="425" y="125"/>
                  </a:cubicBezTo>
                  <a:cubicBezTo>
                    <a:pt x="425" y="695"/>
                    <a:pt x="425" y="695"/>
                    <a:pt x="425" y="695"/>
                  </a:cubicBezTo>
                  <a:cubicBezTo>
                    <a:pt x="425" y="705"/>
                    <a:pt x="420" y="710"/>
                    <a:pt x="415" y="715"/>
                  </a:cubicBezTo>
                  <a:cubicBezTo>
                    <a:pt x="410" y="720"/>
                    <a:pt x="405" y="720"/>
                    <a:pt x="400" y="720"/>
                  </a:cubicBezTo>
                  <a:close/>
                  <a:moveTo>
                    <a:pt x="50" y="575"/>
                  </a:moveTo>
                  <a:cubicBezTo>
                    <a:pt x="375" y="660"/>
                    <a:pt x="375" y="660"/>
                    <a:pt x="375" y="660"/>
                  </a:cubicBezTo>
                  <a:cubicBezTo>
                    <a:pt x="375" y="145"/>
                    <a:pt x="375" y="145"/>
                    <a:pt x="375" y="145"/>
                  </a:cubicBezTo>
                  <a:cubicBezTo>
                    <a:pt x="50" y="55"/>
                    <a:pt x="50" y="55"/>
                    <a:pt x="50" y="55"/>
                  </a:cubicBezTo>
                  <a:cubicBezTo>
                    <a:pt x="50" y="575"/>
                    <a:pt x="50" y="575"/>
                    <a:pt x="50"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14"/>
            <p:cNvSpPr>
              <a:spLocks noEditPoints="1"/>
            </p:cNvSpPr>
            <p:nvPr/>
          </p:nvSpPr>
          <p:spPr bwMode="auto">
            <a:xfrm>
              <a:off x="2239" y="1420"/>
              <a:ext cx="255" cy="254"/>
            </a:xfrm>
            <a:custGeom>
              <a:avLst/>
              <a:gdLst>
                <a:gd name="T0" fmla="*/ 320 w 720"/>
                <a:gd name="T1" fmla="*/ 720 h 720"/>
                <a:gd name="T2" fmla="*/ 305 w 720"/>
                <a:gd name="T3" fmla="*/ 715 h 720"/>
                <a:gd name="T4" fmla="*/ 295 w 720"/>
                <a:gd name="T5" fmla="*/ 695 h 720"/>
                <a:gd name="T6" fmla="*/ 295 w 720"/>
                <a:gd name="T7" fmla="*/ 125 h 720"/>
                <a:gd name="T8" fmla="*/ 315 w 720"/>
                <a:gd name="T9" fmla="*/ 100 h 720"/>
                <a:gd name="T10" fmla="*/ 690 w 720"/>
                <a:gd name="T11" fmla="*/ 0 h 720"/>
                <a:gd name="T12" fmla="*/ 710 w 720"/>
                <a:gd name="T13" fmla="*/ 5 h 720"/>
                <a:gd name="T14" fmla="*/ 720 w 720"/>
                <a:gd name="T15" fmla="*/ 25 h 720"/>
                <a:gd name="T16" fmla="*/ 720 w 720"/>
                <a:gd name="T17" fmla="*/ 595 h 720"/>
                <a:gd name="T18" fmla="*/ 700 w 720"/>
                <a:gd name="T19" fmla="*/ 620 h 720"/>
                <a:gd name="T20" fmla="*/ 325 w 720"/>
                <a:gd name="T21" fmla="*/ 720 h 720"/>
                <a:gd name="T22" fmla="*/ 320 w 720"/>
                <a:gd name="T23" fmla="*/ 720 h 720"/>
                <a:gd name="T24" fmla="*/ 345 w 720"/>
                <a:gd name="T25" fmla="*/ 145 h 720"/>
                <a:gd name="T26" fmla="*/ 345 w 720"/>
                <a:gd name="T27" fmla="*/ 665 h 720"/>
                <a:gd name="T28" fmla="*/ 670 w 720"/>
                <a:gd name="T29" fmla="*/ 580 h 720"/>
                <a:gd name="T30" fmla="*/ 670 w 720"/>
                <a:gd name="T31" fmla="*/ 55 h 720"/>
                <a:gd name="T32" fmla="*/ 345 w 720"/>
                <a:gd name="T33" fmla="*/ 145 h 720"/>
                <a:gd name="T34" fmla="*/ 135 w 720"/>
                <a:gd name="T35" fmla="*/ 225 h 720"/>
                <a:gd name="T36" fmla="*/ 165 w 720"/>
                <a:gd name="T37" fmla="*/ 320 h 720"/>
                <a:gd name="T38" fmla="*/ 265 w 720"/>
                <a:gd name="T39" fmla="*/ 320 h 720"/>
                <a:gd name="T40" fmla="*/ 180 w 720"/>
                <a:gd name="T41" fmla="*/ 380 h 720"/>
                <a:gd name="T42" fmla="*/ 215 w 720"/>
                <a:gd name="T43" fmla="*/ 475 h 720"/>
                <a:gd name="T44" fmla="*/ 135 w 720"/>
                <a:gd name="T45" fmla="*/ 415 h 720"/>
                <a:gd name="T46" fmla="*/ 50 w 720"/>
                <a:gd name="T47" fmla="*/ 475 h 720"/>
                <a:gd name="T48" fmla="*/ 85 w 720"/>
                <a:gd name="T49" fmla="*/ 380 h 720"/>
                <a:gd name="T50" fmla="*/ 0 w 720"/>
                <a:gd name="T51" fmla="*/ 320 h 720"/>
                <a:gd name="T52" fmla="*/ 100 w 720"/>
                <a:gd name="T53" fmla="*/ 320 h 720"/>
                <a:gd name="T54" fmla="*/ 135 w 720"/>
                <a:gd name="T55" fmla="*/ 22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0" h="720">
                  <a:moveTo>
                    <a:pt x="320" y="720"/>
                  </a:moveTo>
                  <a:cubicBezTo>
                    <a:pt x="315" y="720"/>
                    <a:pt x="310" y="720"/>
                    <a:pt x="305" y="715"/>
                  </a:cubicBezTo>
                  <a:cubicBezTo>
                    <a:pt x="300" y="710"/>
                    <a:pt x="295" y="705"/>
                    <a:pt x="295" y="695"/>
                  </a:cubicBezTo>
                  <a:cubicBezTo>
                    <a:pt x="295" y="125"/>
                    <a:pt x="295" y="125"/>
                    <a:pt x="295" y="125"/>
                  </a:cubicBezTo>
                  <a:cubicBezTo>
                    <a:pt x="295" y="115"/>
                    <a:pt x="305" y="105"/>
                    <a:pt x="315" y="100"/>
                  </a:cubicBezTo>
                  <a:cubicBezTo>
                    <a:pt x="690" y="0"/>
                    <a:pt x="690" y="0"/>
                    <a:pt x="690" y="0"/>
                  </a:cubicBezTo>
                  <a:cubicBezTo>
                    <a:pt x="700" y="0"/>
                    <a:pt x="705" y="0"/>
                    <a:pt x="710" y="5"/>
                  </a:cubicBezTo>
                  <a:cubicBezTo>
                    <a:pt x="715" y="10"/>
                    <a:pt x="720" y="15"/>
                    <a:pt x="720" y="25"/>
                  </a:cubicBezTo>
                  <a:cubicBezTo>
                    <a:pt x="720" y="595"/>
                    <a:pt x="720" y="595"/>
                    <a:pt x="720" y="595"/>
                  </a:cubicBezTo>
                  <a:cubicBezTo>
                    <a:pt x="720" y="605"/>
                    <a:pt x="710" y="615"/>
                    <a:pt x="700" y="620"/>
                  </a:cubicBezTo>
                  <a:cubicBezTo>
                    <a:pt x="325" y="720"/>
                    <a:pt x="325" y="720"/>
                    <a:pt x="325" y="720"/>
                  </a:cubicBezTo>
                  <a:lnTo>
                    <a:pt x="320" y="720"/>
                  </a:lnTo>
                  <a:close/>
                  <a:moveTo>
                    <a:pt x="345" y="145"/>
                  </a:moveTo>
                  <a:cubicBezTo>
                    <a:pt x="345" y="665"/>
                    <a:pt x="345" y="665"/>
                    <a:pt x="345" y="665"/>
                  </a:cubicBezTo>
                  <a:cubicBezTo>
                    <a:pt x="670" y="580"/>
                    <a:pt x="670" y="580"/>
                    <a:pt x="670" y="580"/>
                  </a:cubicBezTo>
                  <a:cubicBezTo>
                    <a:pt x="670" y="55"/>
                    <a:pt x="670" y="55"/>
                    <a:pt x="670" y="55"/>
                  </a:cubicBezTo>
                  <a:lnTo>
                    <a:pt x="345" y="145"/>
                  </a:lnTo>
                  <a:close/>
                  <a:moveTo>
                    <a:pt x="135" y="225"/>
                  </a:moveTo>
                  <a:cubicBezTo>
                    <a:pt x="165" y="320"/>
                    <a:pt x="165" y="320"/>
                    <a:pt x="165" y="320"/>
                  </a:cubicBezTo>
                  <a:cubicBezTo>
                    <a:pt x="265" y="320"/>
                    <a:pt x="265" y="320"/>
                    <a:pt x="265" y="320"/>
                  </a:cubicBezTo>
                  <a:cubicBezTo>
                    <a:pt x="180" y="380"/>
                    <a:pt x="180" y="380"/>
                    <a:pt x="180" y="380"/>
                  </a:cubicBezTo>
                  <a:cubicBezTo>
                    <a:pt x="215" y="475"/>
                    <a:pt x="215" y="475"/>
                    <a:pt x="215" y="475"/>
                  </a:cubicBezTo>
                  <a:cubicBezTo>
                    <a:pt x="135" y="415"/>
                    <a:pt x="135" y="415"/>
                    <a:pt x="135" y="415"/>
                  </a:cubicBezTo>
                  <a:cubicBezTo>
                    <a:pt x="50" y="475"/>
                    <a:pt x="50" y="475"/>
                    <a:pt x="50" y="475"/>
                  </a:cubicBezTo>
                  <a:cubicBezTo>
                    <a:pt x="85" y="380"/>
                    <a:pt x="85" y="380"/>
                    <a:pt x="85" y="380"/>
                  </a:cubicBezTo>
                  <a:cubicBezTo>
                    <a:pt x="0" y="320"/>
                    <a:pt x="0" y="320"/>
                    <a:pt x="0" y="320"/>
                  </a:cubicBezTo>
                  <a:cubicBezTo>
                    <a:pt x="100" y="320"/>
                    <a:pt x="100" y="320"/>
                    <a:pt x="100" y="320"/>
                  </a:cubicBezTo>
                  <a:lnTo>
                    <a:pt x="135" y="2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15"/>
            <p:cNvSpPr>
              <a:spLocks noEditPoints="1"/>
            </p:cNvSpPr>
            <p:nvPr/>
          </p:nvSpPr>
          <p:spPr bwMode="auto">
            <a:xfrm>
              <a:off x="2382" y="1483"/>
              <a:ext cx="80" cy="132"/>
            </a:xfrm>
            <a:custGeom>
              <a:avLst/>
              <a:gdLst>
                <a:gd name="T0" fmla="*/ 30 w 225"/>
                <a:gd name="T1" fmla="*/ 100 h 375"/>
                <a:gd name="T2" fmla="*/ 5 w 225"/>
                <a:gd name="T3" fmla="*/ 80 h 375"/>
                <a:gd name="T4" fmla="*/ 20 w 225"/>
                <a:gd name="T5" fmla="*/ 50 h 375"/>
                <a:gd name="T6" fmla="*/ 185 w 225"/>
                <a:gd name="T7" fmla="*/ 5 h 375"/>
                <a:gd name="T8" fmla="*/ 215 w 225"/>
                <a:gd name="T9" fmla="*/ 25 h 375"/>
                <a:gd name="T10" fmla="*/ 195 w 225"/>
                <a:gd name="T11" fmla="*/ 55 h 375"/>
                <a:gd name="T12" fmla="*/ 30 w 225"/>
                <a:gd name="T13" fmla="*/ 100 h 375"/>
                <a:gd name="T14" fmla="*/ 30 w 225"/>
                <a:gd name="T15" fmla="*/ 100 h 375"/>
                <a:gd name="T16" fmla="*/ 30 w 225"/>
                <a:gd name="T17" fmla="*/ 235 h 375"/>
                <a:gd name="T18" fmla="*/ 5 w 225"/>
                <a:gd name="T19" fmla="*/ 215 h 375"/>
                <a:gd name="T20" fmla="*/ 25 w 225"/>
                <a:gd name="T21" fmla="*/ 185 h 375"/>
                <a:gd name="T22" fmla="*/ 190 w 225"/>
                <a:gd name="T23" fmla="*/ 140 h 375"/>
                <a:gd name="T24" fmla="*/ 220 w 225"/>
                <a:gd name="T25" fmla="*/ 160 h 375"/>
                <a:gd name="T26" fmla="*/ 200 w 225"/>
                <a:gd name="T27" fmla="*/ 190 h 375"/>
                <a:gd name="T28" fmla="*/ 35 w 225"/>
                <a:gd name="T29" fmla="*/ 235 h 375"/>
                <a:gd name="T30" fmla="*/ 30 w 225"/>
                <a:gd name="T31" fmla="*/ 235 h 375"/>
                <a:gd name="T32" fmla="*/ 30 w 225"/>
                <a:gd name="T33" fmla="*/ 375 h 375"/>
                <a:gd name="T34" fmla="*/ 5 w 225"/>
                <a:gd name="T35" fmla="*/ 355 h 375"/>
                <a:gd name="T36" fmla="*/ 25 w 225"/>
                <a:gd name="T37" fmla="*/ 325 h 375"/>
                <a:gd name="T38" fmla="*/ 190 w 225"/>
                <a:gd name="T39" fmla="*/ 280 h 375"/>
                <a:gd name="T40" fmla="*/ 220 w 225"/>
                <a:gd name="T41" fmla="*/ 300 h 375"/>
                <a:gd name="T42" fmla="*/ 200 w 225"/>
                <a:gd name="T43" fmla="*/ 330 h 375"/>
                <a:gd name="T44" fmla="*/ 35 w 225"/>
                <a:gd name="T45" fmla="*/ 375 h 375"/>
                <a:gd name="T46" fmla="*/ 30 w 225"/>
                <a:gd name="T4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75">
                  <a:moveTo>
                    <a:pt x="30" y="100"/>
                  </a:moveTo>
                  <a:cubicBezTo>
                    <a:pt x="20" y="100"/>
                    <a:pt x="10" y="95"/>
                    <a:pt x="5" y="80"/>
                  </a:cubicBezTo>
                  <a:cubicBezTo>
                    <a:pt x="0" y="65"/>
                    <a:pt x="10" y="55"/>
                    <a:pt x="20" y="50"/>
                  </a:cubicBezTo>
                  <a:cubicBezTo>
                    <a:pt x="185" y="5"/>
                    <a:pt x="185" y="5"/>
                    <a:pt x="185" y="5"/>
                  </a:cubicBezTo>
                  <a:cubicBezTo>
                    <a:pt x="200" y="0"/>
                    <a:pt x="210" y="10"/>
                    <a:pt x="215" y="25"/>
                  </a:cubicBezTo>
                  <a:cubicBezTo>
                    <a:pt x="220" y="40"/>
                    <a:pt x="210" y="50"/>
                    <a:pt x="195" y="55"/>
                  </a:cubicBezTo>
                  <a:cubicBezTo>
                    <a:pt x="30" y="100"/>
                    <a:pt x="30" y="100"/>
                    <a:pt x="30" y="100"/>
                  </a:cubicBezTo>
                  <a:cubicBezTo>
                    <a:pt x="35" y="100"/>
                    <a:pt x="30" y="100"/>
                    <a:pt x="30" y="100"/>
                  </a:cubicBezTo>
                  <a:close/>
                  <a:moveTo>
                    <a:pt x="30" y="235"/>
                  </a:moveTo>
                  <a:cubicBezTo>
                    <a:pt x="15" y="235"/>
                    <a:pt x="5" y="230"/>
                    <a:pt x="5" y="215"/>
                  </a:cubicBezTo>
                  <a:cubicBezTo>
                    <a:pt x="0" y="200"/>
                    <a:pt x="10" y="190"/>
                    <a:pt x="25" y="185"/>
                  </a:cubicBezTo>
                  <a:cubicBezTo>
                    <a:pt x="190" y="140"/>
                    <a:pt x="190" y="140"/>
                    <a:pt x="190" y="140"/>
                  </a:cubicBezTo>
                  <a:cubicBezTo>
                    <a:pt x="205" y="135"/>
                    <a:pt x="215" y="145"/>
                    <a:pt x="220" y="160"/>
                  </a:cubicBezTo>
                  <a:cubicBezTo>
                    <a:pt x="225" y="175"/>
                    <a:pt x="215" y="185"/>
                    <a:pt x="200" y="190"/>
                  </a:cubicBezTo>
                  <a:cubicBezTo>
                    <a:pt x="35" y="235"/>
                    <a:pt x="35" y="235"/>
                    <a:pt x="35" y="235"/>
                  </a:cubicBezTo>
                  <a:lnTo>
                    <a:pt x="30" y="235"/>
                  </a:lnTo>
                  <a:close/>
                  <a:moveTo>
                    <a:pt x="30" y="375"/>
                  </a:moveTo>
                  <a:cubicBezTo>
                    <a:pt x="20" y="375"/>
                    <a:pt x="10" y="370"/>
                    <a:pt x="5" y="355"/>
                  </a:cubicBezTo>
                  <a:cubicBezTo>
                    <a:pt x="0" y="340"/>
                    <a:pt x="10" y="330"/>
                    <a:pt x="25" y="325"/>
                  </a:cubicBezTo>
                  <a:cubicBezTo>
                    <a:pt x="190" y="280"/>
                    <a:pt x="190" y="280"/>
                    <a:pt x="190" y="280"/>
                  </a:cubicBezTo>
                  <a:cubicBezTo>
                    <a:pt x="205" y="275"/>
                    <a:pt x="215" y="285"/>
                    <a:pt x="220" y="300"/>
                  </a:cubicBezTo>
                  <a:cubicBezTo>
                    <a:pt x="225" y="315"/>
                    <a:pt x="215" y="325"/>
                    <a:pt x="200" y="330"/>
                  </a:cubicBezTo>
                  <a:cubicBezTo>
                    <a:pt x="35" y="375"/>
                    <a:pt x="35" y="375"/>
                    <a:pt x="35" y="375"/>
                  </a:cubicBezTo>
                  <a:cubicBezTo>
                    <a:pt x="35" y="370"/>
                    <a:pt x="30" y="375"/>
                    <a:pt x="30"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21" name="文本框 20"/>
          <p:cNvSpPr txBox="1"/>
          <p:nvPr/>
        </p:nvSpPr>
        <p:spPr>
          <a:xfrm>
            <a:off x="1316355" y="1430655"/>
            <a:ext cx="9319260" cy="3997325"/>
          </a:xfrm>
          <a:prstGeom prst="rect">
            <a:avLst/>
          </a:prstGeom>
          <a:noFill/>
        </p:spPr>
        <p:txBody>
          <a:bodyPr wrap="square" rtlCol="0">
            <a:noAutofit/>
          </a:bodyPr>
          <a:p>
            <a:pPr algn="l" defTabSz="912495">
              <a:lnSpc>
                <a:spcPct val="100000"/>
              </a:lnSpc>
              <a:defRPr/>
            </a:pPr>
            <a:r>
              <a:rPr lang="en-US" altLang="zh-CN" sz="2000" dirty="0">
                <a:latin typeface="Arial" panose="020B0604020202020204" pitchFamily="34" charset="0"/>
                <a:ea typeface="思源黑体 CN Medium" panose="020B0600000000000000" pitchFamily="34" charset="-122"/>
                <a:cs typeface="+mn-ea"/>
                <a:sym typeface="+mn-lt"/>
              </a:rPr>
              <a:t>       </a:t>
            </a:r>
            <a:r>
              <a:rPr lang="zh-CN" altLang="en-US" sz="2000" dirty="0">
                <a:latin typeface="Arial" panose="020B0604020202020204" pitchFamily="34" charset="0"/>
                <a:ea typeface="思源黑体 CN Medium" panose="020B0600000000000000" pitchFamily="34" charset="-122"/>
                <a:cs typeface="+mn-ea"/>
                <a:sym typeface="+mn-lt"/>
              </a:rPr>
              <a:t>鉴于伊朗没有提交辩诉状和没有出庭，法院根据《国际法院规约》第53条开庭审理、</a:t>
            </a:r>
            <a:r>
              <a:rPr lang="zh-CN" altLang="en-US" sz="2000" dirty="0">
                <a:latin typeface="Arial" panose="020B0604020202020204" pitchFamily="34" charset="0"/>
                <a:ea typeface="思源黑体 CN Medium" panose="020B0600000000000000" pitchFamily="34" charset="-122"/>
                <a:cs typeface="+mn-ea"/>
                <a:sym typeface="+mn-lt"/>
              </a:rPr>
              <a:t>进行缺席判决。</a:t>
            </a:r>
            <a:endParaRPr lang="zh-CN" altLang="en-US" sz="2000"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zh-CN" altLang="en-US" sz="2000" dirty="0">
                <a:latin typeface="Arial" panose="020B0604020202020204" pitchFamily="34" charset="0"/>
                <a:ea typeface="思源黑体 CN Medium" panose="020B0600000000000000" pitchFamily="34" charset="-122"/>
                <a:cs typeface="+mn-ea"/>
                <a:sym typeface="+mn-lt"/>
              </a:rPr>
              <a:t>　　对于本案，法院行使管辖权的基础有以下</a:t>
            </a:r>
            <a:r>
              <a:rPr lang="zh-CN" altLang="en-US" sz="2000" dirty="0">
                <a:latin typeface="Arial" panose="020B0604020202020204" pitchFamily="34" charset="0"/>
                <a:ea typeface="思源黑体 CN Medium" panose="020B0600000000000000" pitchFamily="34" charset="-122"/>
                <a:cs typeface="+mn-ea"/>
                <a:sym typeface="+mn-lt"/>
              </a:rPr>
              <a:t>文件。</a:t>
            </a:r>
            <a:endParaRPr lang="zh-CN" altLang="en-US" sz="2000"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zh-CN" altLang="en-US" sz="2000" dirty="0">
                <a:latin typeface="Arial" panose="020B0604020202020204" pitchFamily="34" charset="0"/>
                <a:ea typeface="思源黑体 CN Medium" panose="020B0600000000000000" pitchFamily="34" charset="-122"/>
                <a:cs typeface="+mn-ea"/>
                <a:sym typeface="+mn-lt"/>
              </a:rPr>
              <a:t>(1)1961年的《维也纳外交关系公约》关于强制解决争端之任择议定书</a:t>
            </a:r>
            <a:r>
              <a:rPr lang="zh-CN" altLang="en-US" sz="2000" dirty="0">
                <a:latin typeface="Arial" panose="020B0604020202020204" pitchFamily="34" charset="0"/>
                <a:ea typeface="思源黑体 CN Medium" panose="020B0600000000000000" pitchFamily="34" charset="-122"/>
                <a:cs typeface="+mn-ea"/>
                <a:sym typeface="+mn-lt"/>
              </a:rPr>
              <a:t>第一条；</a:t>
            </a:r>
            <a:endParaRPr lang="zh-CN" altLang="en-US" sz="2000"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zh-CN" altLang="en-US" sz="2000" b="1" i="1" dirty="0">
                <a:latin typeface="Arial" panose="020B0604020202020204" pitchFamily="34" charset="0"/>
                <a:ea typeface="思源黑体 CN Medium" panose="020B0600000000000000" pitchFamily="34" charset="-122"/>
                <a:cs typeface="+mn-ea"/>
                <a:sym typeface="+mn-lt"/>
              </a:rPr>
              <a:t>公约解释或适用上发生之争端均属国际法院强制管辖范围，因此争端之任何一造如系本议定书之当事国，得以请求书将争端提交国际法院。</a:t>
            </a:r>
            <a:endParaRPr lang="zh-CN" altLang="en-US" sz="2000" b="1" i="1"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zh-CN" altLang="en-US" sz="2000" dirty="0">
                <a:latin typeface="Arial" panose="020B0604020202020204" pitchFamily="34" charset="0"/>
                <a:ea typeface="思源黑体 CN Medium" panose="020B0600000000000000" pitchFamily="34" charset="-122"/>
                <a:cs typeface="+mn-ea"/>
                <a:sym typeface="+mn-lt"/>
              </a:rPr>
              <a:t>(2)1963年的《维也纳领事关系公约》</a:t>
            </a:r>
            <a:r>
              <a:rPr lang="zh-CN" altLang="en-US" sz="2000" dirty="0">
                <a:latin typeface="Arial" panose="020B0604020202020204" pitchFamily="34" charset="0"/>
                <a:ea typeface="思源黑体 CN Medium" panose="020B0600000000000000" pitchFamily="34" charset="-122"/>
                <a:cs typeface="+mn-ea"/>
                <a:sym typeface="+mn-lt"/>
              </a:rPr>
              <a:t>关于强制解决争端之任择议定书第</a:t>
            </a:r>
            <a:r>
              <a:rPr lang="zh-CN" altLang="en-US" sz="2000" dirty="0">
                <a:latin typeface="Arial" panose="020B0604020202020204" pitchFamily="34" charset="0"/>
                <a:ea typeface="思源黑体 CN Medium" panose="020B0600000000000000" pitchFamily="34" charset="-122"/>
                <a:cs typeface="+mn-ea"/>
                <a:sym typeface="+mn-lt"/>
              </a:rPr>
              <a:t>三条</a:t>
            </a:r>
            <a:r>
              <a:rPr lang="zh-CN" altLang="en-US" sz="2000" dirty="0">
                <a:latin typeface="Arial" panose="020B0604020202020204" pitchFamily="34" charset="0"/>
                <a:ea typeface="思源黑体 CN Medium" panose="020B0600000000000000" pitchFamily="34" charset="-122"/>
                <a:cs typeface="+mn-ea"/>
                <a:sym typeface="+mn-lt"/>
              </a:rPr>
              <a:t>；</a:t>
            </a:r>
            <a:endParaRPr lang="zh-CN" altLang="en-US" sz="2000"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zh-CN" altLang="en-US" sz="2000" b="1" i="1" dirty="0">
                <a:latin typeface="Arial" panose="020B0604020202020204" pitchFamily="34" charset="0"/>
                <a:ea typeface="思源黑体 CN Medium" panose="020B0600000000000000" pitchFamily="34" charset="-122"/>
                <a:cs typeface="+mn-ea"/>
                <a:sym typeface="+mn-lt"/>
              </a:rPr>
              <a:t>1. 当事各方得于同一两个月期间内协议在将争端提交国际法院前采用和解程序。</a:t>
            </a:r>
            <a:endParaRPr lang="zh-CN" altLang="en-US" sz="2000" b="1" i="1"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zh-CN" altLang="en-US" sz="2000" b="1" i="1" dirty="0">
                <a:latin typeface="Arial" panose="020B0604020202020204" pitchFamily="34" charset="0"/>
                <a:ea typeface="思源黑体 CN Medium" panose="020B0600000000000000" pitchFamily="34" charset="-122"/>
                <a:cs typeface="+mn-ea"/>
                <a:sym typeface="+mn-lt"/>
              </a:rPr>
              <a:t>2. 和解委员会应于派设后五个月内作成建议。争端各造倘于建议提出后两个月内未予接受，任何一造得以请求书将争端提交国际法院。</a:t>
            </a:r>
            <a:endParaRPr lang="zh-CN" altLang="en-US" sz="2000" b="1" i="1"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zh-CN" altLang="en-US" sz="2000" dirty="0">
                <a:latin typeface="Arial" panose="020B0604020202020204" pitchFamily="34" charset="0"/>
                <a:ea typeface="思源黑体 CN Medium" panose="020B0600000000000000" pitchFamily="34" charset="-122"/>
                <a:cs typeface="+mn-ea"/>
                <a:sym typeface="+mn-lt"/>
              </a:rPr>
              <a:t>(3)1955年的《美伊友好、经济合作和领事关系条约》同样指出对于争端采取提交仲裁或司法解决的</a:t>
            </a:r>
            <a:r>
              <a:rPr lang="zh-CN" altLang="en-US" sz="2000" dirty="0">
                <a:latin typeface="Arial" panose="020B0604020202020204" pitchFamily="34" charset="0"/>
                <a:ea typeface="思源黑体 CN Medium" panose="020B0600000000000000" pitchFamily="34" charset="-122"/>
                <a:cs typeface="+mn-ea"/>
                <a:sym typeface="+mn-lt"/>
              </a:rPr>
              <a:t>手段。</a:t>
            </a:r>
            <a:endParaRPr lang="zh-CN" altLang="en-US" sz="1600">
              <a:solidFill>
                <a:schemeClr val="accent1">
                  <a:lumMod val="75000"/>
                </a:schemeClr>
              </a:solidFill>
              <a:latin typeface="微软雅黑" panose="020B0503020204020204" charset="-122"/>
              <a:ea typeface="微软雅黑" panose="020B0503020204020204" charset="-122"/>
              <a:sym typeface="+mn-lt"/>
            </a:endParaRP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文本框 9"/>
          <p:cNvSpPr txBox="1">
            <a:spLocks noChangeArrowheads="1"/>
          </p:cNvSpPr>
          <p:nvPr/>
        </p:nvSpPr>
        <p:spPr bwMode="auto">
          <a:xfrm>
            <a:off x="1398636" y="348269"/>
            <a:ext cx="221742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defTabSz="912495">
              <a:defRPr/>
            </a:pPr>
            <a:r>
              <a:rPr lang="zh-CN" altLang="en-US" sz="2665">
                <a:solidFill>
                  <a:schemeClr val="accent4">
                    <a:lumMod val="75000"/>
                  </a:schemeClr>
                </a:solidFill>
                <a:latin typeface="+mj-lt"/>
                <a:ea typeface="+mj-ea"/>
              </a:rPr>
              <a:t>法院</a:t>
            </a:r>
            <a:r>
              <a:rPr lang="zh-CN" altLang="en-US" sz="2665">
                <a:solidFill>
                  <a:schemeClr val="accent4">
                    <a:lumMod val="75000"/>
                  </a:schemeClr>
                </a:solidFill>
                <a:latin typeface="+mj-lt"/>
                <a:ea typeface="+mj-ea"/>
              </a:rPr>
              <a:t>的管辖权</a:t>
            </a:r>
            <a:endParaRPr lang="zh-CN" altLang="en-US" sz="2665">
              <a:solidFill>
                <a:schemeClr val="accent4">
                  <a:lumMod val="75000"/>
                </a:schemeClr>
              </a:solidFill>
              <a:latin typeface="+mj-lt"/>
              <a:ea typeface="+mj-ea"/>
            </a:endParaRPr>
          </a:p>
        </p:txBody>
      </p:sp>
      <p:sp>
        <p:nvSpPr>
          <p:cNvPr id="15" name="椭圆 14"/>
          <p:cNvSpPr/>
          <p:nvPr/>
        </p:nvSpPr>
        <p:spPr>
          <a:xfrm>
            <a:off x="422787" y="284638"/>
            <a:ext cx="893300" cy="8933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7" name="直接连接符 16"/>
          <p:cNvCxnSpPr/>
          <p:nvPr/>
        </p:nvCxnSpPr>
        <p:spPr>
          <a:xfrm>
            <a:off x="4252326" y="601886"/>
            <a:ext cx="8002431" cy="756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Group 12"/>
          <p:cNvGrpSpPr>
            <a:grpSpLocks noChangeAspect="1"/>
          </p:cNvGrpSpPr>
          <p:nvPr/>
        </p:nvGrpSpPr>
        <p:grpSpPr bwMode="auto">
          <a:xfrm>
            <a:off x="603747" y="500971"/>
            <a:ext cx="513224" cy="460633"/>
            <a:chOff x="2211" y="1420"/>
            <a:chExt cx="283" cy="254"/>
          </a:xfrm>
          <a:solidFill>
            <a:schemeClr val="bg1"/>
          </a:solidFill>
        </p:grpSpPr>
        <p:sp>
          <p:nvSpPr>
            <p:cNvPr id="19" name="Freeform 13"/>
            <p:cNvSpPr>
              <a:spLocks noEditPoints="1"/>
            </p:cNvSpPr>
            <p:nvPr/>
          </p:nvSpPr>
          <p:spPr bwMode="auto">
            <a:xfrm>
              <a:off x="2211" y="1420"/>
              <a:ext cx="150" cy="254"/>
            </a:xfrm>
            <a:custGeom>
              <a:avLst/>
              <a:gdLst>
                <a:gd name="T0" fmla="*/ 400 w 425"/>
                <a:gd name="T1" fmla="*/ 720 h 720"/>
                <a:gd name="T2" fmla="*/ 395 w 425"/>
                <a:gd name="T3" fmla="*/ 720 h 720"/>
                <a:gd name="T4" fmla="*/ 20 w 425"/>
                <a:gd name="T5" fmla="*/ 620 h 720"/>
                <a:gd name="T6" fmla="*/ 0 w 425"/>
                <a:gd name="T7" fmla="*/ 595 h 720"/>
                <a:gd name="T8" fmla="*/ 0 w 425"/>
                <a:gd name="T9" fmla="*/ 25 h 720"/>
                <a:gd name="T10" fmla="*/ 10 w 425"/>
                <a:gd name="T11" fmla="*/ 5 h 720"/>
                <a:gd name="T12" fmla="*/ 30 w 425"/>
                <a:gd name="T13" fmla="*/ 0 h 720"/>
                <a:gd name="T14" fmla="*/ 405 w 425"/>
                <a:gd name="T15" fmla="*/ 100 h 720"/>
                <a:gd name="T16" fmla="*/ 425 w 425"/>
                <a:gd name="T17" fmla="*/ 125 h 720"/>
                <a:gd name="T18" fmla="*/ 425 w 425"/>
                <a:gd name="T19" fmla="*/ 695 h 720"/>
                <a:gd name="T20" fmla="*/ 415 w 425"/>
                <a:gd name="T21" fmla="*/ 715 h 720"/>
                <a:gd name="T22" fmla="*/ 400 w 425"/>
                <a:gd name="T23" fmla="*/ 720 h 720"/>
                <a:gd name="T24" fmla="*/ 50 w 425"/>
                <a:gd name="T25" fmla="*/ 575 h 720"/>
                <a:gd name="T26" fmla="*/ 375 w 425"/>
                <a:gd name="T27" fmla="*/ 660 h 720"/>
                <a:gd name="T28" fmla="*/ 375 w 425"/>
                <a:gd name="T29" fmla="*/ 145 h 720"/>
                <a:gd name="T30" fmla="*/ 50 w 425"/>
                <a:gd name="T31" fmla="*/ 55 h 720"/>
                <a:gd name="T32" fmla="*/ 50 w 425"/>
                <a:gd name="T33" fmla="*/ 5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0">
                  <a:moveTo>
                    <a:pt x="400" y="720"/>
                  </a:moveTo>
                  <a:cubicBezTo>
                    <a:pt x="395" y="720"/>
                    <a:pt x="395" y="720"/>
                    <a:pt x="395" y="720"/>
                  </a:cubicBezTo>
                  <a:cubicBezTo>
                    <a:pt x="20" y="620"/>
                    <a:pt x="20" y="620"/>
                    <a:pt x="20" y="620"/>
                  </a:cubicBezTo>
                  <a:cubicBezTo>
                    <a:pt x="10" y="620"/>
                    <a:pt x="0" y="610"/>
                    <a:pt x="0" y="595"/>
                  </a:cubicBezTo>
                  <a:cubicBezTo>
                    <a:pt x="0" y="25"/>
                    <a:pt x="0" y="25"/>
                    <a:pt x="0" y="25"/>
                  </a:cubicBezTo>
                  <a:cubicBezTo>
                    <a:pt x="0" y="15"/>
                    <a:pt x="5" y="10"/>
                    <a:pt x="10" y="5"/>
                  </a:cubicBezTo>
                  <a:cubicBezTo>
                    <a:pt x="15" y="0"/>
                    <a:pt x="25" y="0"/>
                    <a:pt x="30" y="0"/>
                  </a:cubicBezTo>
                  <a:cubicBezTo>
                    <a:pt x="405" y="100"/>
                    <a:pt x="405" y="100"/>
                    <a:pt x="405" y="100"/>
                  </a:cubicBezTo>
                  <a:cubicBezTo>
                    <a:pt x="415" y="105"/>
                    <a:pt x="425" y="115"/>
                    <a:pt x="425" y="125"/>
                  </a:cubicBezTo>
                  <a:cubicBezTo>
                    <a:pt x="425" y="695"/>
                    <a:pt x="425" y="695"/>
                    <a:pt x="425" y="695"/>
                  </a:cubicBezTo>
                  <a:cubicBezTo>
                    <a:pt x="425" y="705"/>
                    <a:pt x="420" y="710"/>
                    <a:pt x="415" y="715"/>
                  </a:cubicBezTo>
                  <a:cubicBezTo>
                    <a:pt x="410" y="720"/>
                    <a:pt x="405" y="720"/>
                    <a:pt x="400" y="720"/>
                  </a:cubicBezTo>
                  <a:close/>
                  <a:moveTo>
                    <a:pt x="50" y="575"/>
                  </a:moveTo>
                  <a:cubicBezTo>
                    <a:pt x="375" y="660"/>
                    <a:pt x="375" y="660"/>
                    <a:pt x="375" y="660"/>
                  </a:cubicBezTo>
                  <a:cubicBezTo>
                    <a:pt x="375" y="145"/>
                    <a:pt x="375" y="145"/>
                    <a:pt x="375" y="145"/>
                  </a:cubicBezTo>
                  <a:cubicBezTo>
                    <a:pt x="50" y="55"/>
                    <a:pt x="50" y="55"/>
                    <a:pt x="50" y="55"/>
                  </a:cubicBezTo>
                  <a:cubicBezTo>
                    <a:pt x="50" y="575"/>
                    <a:pt x="50" y="575"/>
                    <a:pt x="50"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14"/>
            <p:cNvSpPr>
              <a:spLocks noEditPoints="1"/>
            </p:cNvSpPr>
            <p:nvPr/>
          </p:nvSpPr>
          <p:spPr bwMode="auto">
            <a:xfrm>
              <a:off x="2239" y="1420"/>
              <a:ext cx="255" cy="254"/>
            </a:xfrm>
            <a:custGeom>
              <a:avLst/>
              <a:gdLst>
                <a:gd name="T0" fmla="*/ 320 w 720"/>
                <a:gd name="T1" fmla="*/ 720 h 720"/>
                <a:gd name="T2" fmla="*/ 305 w 720"/>
                <a:gd name="T3" fmla="*/ 715 h 720"/>
                <a:gd name="T4" fmla="*/ 295 w 720"/>
                <a:gd name="T5" fmla="*/ 695 h 720"/>
                <a:gd name="T6" fmla="*/ 295 w 720"/>
                <a:gd name="T7" fmla="*/ 125 h 720"/>
                <a:gd name="T8" fmla="*/ 315 w 720"/>
                <a:gd name="T9" fmla="*/ 100 h 720"/>
                <a:gd name="T10" fmla="*/ 690 w 720"/>
                <a:gd name="T11" fmla="*/ 0 h 720"/>
                <a:gd name="T12" fmla="*/ 710 w 720"/>
                <a:gd name="T13" fmla="*/ 5 h 720"/>
                <a:gd name="T14" fmla="*/ 720 w 720"/>
                <a:gd name="T15" fmla="*/ 25 h 720"/>
                <a:gd name="T16" fmla="*/ 720 w 720"/>
                <a:gd name="T17" fmla="*/ 595 h 720"/>
                <a:gd name="T18" fmla="*/ 700 w 720"/>
                <a:gd name="T19" fmla="*/ 620 h 720"/>
                <a:gd name="T20" fmla="*/ 325 w 720"/>
                <a:gd name="T21" fmla="*/ 720 h 720"/>
                <a:gd name="T22" fmla="*/ 320 w 720"/>
                <a:gd name="T23" fmla="*/ 720 h 720"/>
                <a:gd name="T24" fmla="*/ 345 w 720"/>
                <a:gd name="T25" fmla="*/ 145 h 720"/>
                <a:gd name="T26" fmla="*/ 345 w 720"/>
                <a:gd name="T27" fmla="*/ 665 h 720"/>
                <a:gd name="T28" fmla="*/ 670 w 720"/>
                <a:gd name="T29" fmla="*/ 580 h 720"/>
                <a:gd name="T30" fmla="*/ 670 w 720"/>
                <a:gd name="T31" fmla="*/ 55 h 720"/>
                <a:gd name="T32" fmla="*/ 345 w 720"/>
                <a:gd name="T33" fmla="*/ 145 h 720"/>
                <a:gd name="T34" fmla="*/ 135 w 720"/>
                <a:gd name="T35" fmla="*/ 225 h 720"/>
                <a:gd name="T36" fmla="*/ 165 w 720"/>
                <a:gd name="T37" fmla="*/ 320 h 720"/>
                <a:gd name="T38" fmla="*/ 265 w 720"/>
                <a:gd name="T39" fmla="*/ 320 h 720"/>
                <a:gd name="T40" fmla="*/ 180 w 720"/>
                <a:gd name="T41" fmla="*/ 380 h 720"/>
                <a:gd name="T42" fmla="*/ 215 w 720"/>
                <a:gd name="T43" fmla="*/ 475 h 720"/>
                <a:gd name="T44" fmla="*/ 135 w 720"/>
                <a:gd name="T45" fmla="*/ 415 h 720"/>
                <a:gd name="T46" fmla="*/ 50 w 720"/>
                <a:gd name="T47" fmla="*/ 475 h 720"/>
                <a:gd name="T48" fmla="*/ 85 w 720"/>
                <a:gd name="T49" fmla="*/ 380 h 720"/>
                <a:gd name="T50" fmla="*/ 0 w 720"/>
                <a:gd name="T51" fmla="*/ 320 h 720"/>
                <a:gd name="T52" fmla="*/ 100 w 720"/>
                <a:gd name="T53" fmla="*/ 320 h 720"/>
                <a:gd name="T54" fmla="*/ 135 w 720"/>
                <a:gd name="T55" fmla="*/ 22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0" h="720">
                  <a:moveTo>
                    <a:pt x="320" y="720"/>
                  </a:moveTo>
                  <a:cubicBezTo>
                    <a:pt x="315" y="720"/>
                    <a:pt x="310" y="720"/>
                    <a:pt x="305" y="715"/>
                  </a:cubicBezTo>
                  <a:cubicBezTo>
                    <a:pt x="300" y="710"/>
                    <a:pt x="295" y="705"/>
                    <a:pt x="295" y="695"/>
                  </a:cubicBezTo>
                  <a:cubicBezTo>
                    <a:pt x="295" y="125"/>
                    <a:pt x="295" y="125"/>
                    <a:pt x="295" y="125"/>
                  </a:cubicBezTo>
                  <a:cubicBezTo>
                    <a:pt x="295" y="115"/>
                    <a:pt x="305" y="105"/>
                    <a:pt x="315" y="100"/>
                  </a:cubicBezTo>
                  <a:cubicBezTo>
                    <a:pt x="690" y="0"/>
                    <a:pt x="690" y="0"/>
                    <a:pt x="690" y="0"/>
                  </a:cubicBezTo>
                  <a:cubicBezTo>
                    <a:pt x="700" y="0"/>
                    <a:pt x="705" y="0"/>
                    <a:pt x="710" y="5"/>
                  </a:cubicBezTo>
                  <a:cubicBezTo>
                    <a:pt x="715" y="10"/>
                    <a:pt x="720" y="15"/>
                    <a:pt x="720" y="25"/>
                  </a:cubicBezTo>
                  <a:cubicBezTo>
                    <a:pt x="720" y="595"/>
                    <a:pt x="720" y="595"/>
                    <a:pt x="720" y="595"/>
                  </a:cubicBezTo>
                  <a:cubicBezTo>
                    <a:pt x="720" y="605"/>
                    <a:pt x="710" y="615"/>
                    <a:pt x="700" y="620"/>
                  </a:cubicBezTo>
                  <a:cubicBezTo>
                    <a:pt x="325" y="720"/>
                    <a:pt x="325" y="720"/>
                    <a:pt x="325" y="720"/>
                  </a:cubicBezTo>
                  <a:lnTo>
                    <a:pt x="320" y="720"/>
                  </a:lnTo>
                  <a:close/>
                  <a:moveTo>
                    <a:pt x="345" y="145"/>
                  </a:moveTo>
                  <a:cubicBezTo>
                    <a:pt x="345" y="665"/>
                    <a:pt x="345" y="665"/>
                    <a:pt x="345" y="665"/>
                  </a:cubicBezTo>
                  <a:cubicBezTo>
                    <a:pt x="670" y="580"/>
                    <a:pt x="670" y="580"/>
                    <a:pt x="670" y="580"/>
                  </a:cubicBezTo>
                  <a:cubicBezTo>
                    <a:pt x="670" y="55"/>
                    <a:pt x="670" y="55"/>
                    <a:pt x="670" y="55"/>
                  </a:cubicBezTo>
                  <a:lnTo>
                    <a:pt x="345" y="145"/>
                  </a:lnTo>
                  <a:close/>
                  <a:moveTo>
                    <a:pt x="135" y="225"/>
                  </a:moveTo>
                  <a:cubicBezTo>
                    <a:pt x="165" y="320"/>
                    <a:pt x="165" y="320"/>
                    <a:pt x="165" y="320"/>
                  </a:cubicBezTo>
                  <a:cubicBezTo>
                    <a:pt x="265" y="320"/>
                    <a:pt x="265" y="320"/>
                    <a:pt x="265" y="320"/>
                  </a:cubicBezTo>
                  <a:cubicBezTo>
                    <a:pt x="180" y="380"/>
                    <a:pt x="180" y="380"/>
                    <a:pt x="180" y="380"/>
                  </a:cubicBezTo>
                  <a:cubicBezTo>
                    <a:pt x="215" y="475"/>
                    <a:pt x="215" y="475"/>
                    <a:pt x="215" y="475"/>
                  </a:cubicBezTo>
                  <a:cubicBezTo>
                    <a:pt x="135" y="415"/>
                    <a:pt x="135" y="415"/>
                    <a:pt x="135" y="415"/>
                  </a:cubicBezTo>
                  <a:cubicBezTo>
                    <a:pt x="50" y="475"/>
                    <a:pt x="50" y="475"/>
                    <a:pt x="50" y="475"/>
                  </a:cubicBezTo>
                  <a:cubicBezTo>
                    <a:pt x="85" y="380"/>
                    <a:pt x="85" y="380"/>
                    <a:pt x="85" y="380"/>
                  </a:cubicBezTo>
                  <a:cubicBezTo>
                    <a:pt x="0" y="320"/>
                    <a:pt x="0" y="320"/>
                    <a:pt x="0" y="320"/>
                  </a:cubicBezTo>
                  <a:cubicBezTo>
                    <a:pt x="100" y="320"/>
                    <a:pt x="100" y="320"/>
                    <a:pt x="100" y="320"/>
                  </a:cubicBezTo>
                  <a:lnTo>
                    <a:pt x="135" y="2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15"/>
            <p:cNvSpPr>
              <a:spLocks noEditPoints="1"/>
            </p:cNvSpPr>
            <p:nvPr/>
          </p:nvSpPr>
          <p:spPr bwMode="auto">
            <a:xfrm>
              <a:off x="2382" y="1483"/>
              <a:ext cx="80" cy="132"/>
            </a:xfrm>
            <a:custGeom>
              <a:avLst/>
              <a:gdLst>
                <a:gd name="T0" fmla="*/ 30 w 225"/>
                <a:gd name="T1" fmla="*/ 100 h 375"/>
                <a:gd name="T2" fmla="*/ 5 w 225"/>
                <a:gd name="T3" fmla="*/ 80 h 375"/>
                <a:gd name="T4" fmla="*/ 20 w 225"/>
                <a:gd name="T5" fmla="*/ 50 h 375"/>
                <a:gd name="T6" fmla="*/ 185 w 225"/>
                <a:gd name="T7" fmla="*/ 5 h 375"/>
                <a:gd name="T8" fmla="*/ 215 w 225"/>
                <a:gd name="T9" fmla="*/ 25 h 375"/>
                <a:gd name="T10" fmla="*/ 195 w 225"/>
                <a:gd name="T11" fmla="*/ 55 h 375"/>
                <a:gd name="T12" fmla="*/ 30 w 225"/>
                <a:gd name="T13" fmla="*/ 100 h 375"/>
                <a:gd name="T14" fmla="*/ 30 w 225"/>
                <a:gd name="T15" fmla="*/ 100 h 375"/>
                <a:gd name="T16" fmla="*/ 30 w 225"/>
                <a:gd name="T17" fmla="*/ 235 h 375"/>
                <a:gd name="T18" fmla="*/ 5 w 225"/>
                <a:gd name="T19" fmla="*/ 215 h 375"/>
                <a:gd name="T20" fmla="*/ 25 w 225"/>
                <a:gd name="T21" fmla="*/ 185 h 375"/>
                <a:gd name="T22" fmla="*/ 190 w 225"/>
                <a:gd name="T23" fmla="*/ 140 h 375"/>
                <a:gd name="T24" fmla="*/ 220 w 225"/>
                <a:gd name="T25" fmla="*/ 160 h 375"/>
                <a:gd name="T26" fmla="*/ 200 w 225"/>
                <a:gd name="T27" fmla="*/ 190 h 375"/>
                <a:gd name="T28" fmla="*/ 35 w 225"/>
                <a:gd name="T29" fmla="*/ 235 h 375"/>
                <a:gd name="T30" fmla="*/ 30 w 225"/>
                <a:gd name="T31" fmla="*/ 235 h 375"/>
                <a:gd name="T32" fmla="*/ 30 w 225"/>
                <a:gd name="T33" fmla="*/ 375 h 375"/>
                <a:gd name="T34" fmla="*/ 5 w 225"/>
                <a:gd name="T35" fmla="*/ 355 h 375"/>
                <a:gd name="T36" fmla="*/ 25 w 225"/>
                <a:gd name="T37" fmla="*/ 325 h 375"/>
                <a:gd name="T38" fmla="*/ 190 w 225"/>
                <a:gd name="T39" fmla="*/ 280 h 375"/>
                <a:gd name="T40" fmla="*/ 220 w 225"/>
                <a:gd name="T41" fmla="*/ 300 h 375"/>
                <a:gd name="T42" fmla="*/ 200 w 225"/>
                <a:gd name="T43" fmla="*/ 330 h 375"/>
                <a:gd name="T44" fmla="*/ 35 w 225"/>
                <a:gd name="T45" fmla="*/ 375 h 375"/>
                <a:gd name="T46" fmla="*/ 30 w 225"/>
                <a:gd name="T4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75">
                  <a:moveTo>
                    <a:pt x="30" y="100"/>
                  </a:moveTo>
                  <a:cubicBezTo>
                    <a:pt x="20" y="100"/>
                    <a:pt x="10" y="95"/>
                    <a:pt x="5" y="80"/>
                  </a:cubicBezTo>
                  <a:cubicBezTo>
                    <a:pt x="0" y="65"/>
                    <a:pt x="10" y="55"/>
                    <a:pt x="20" y="50"/>
                  </a:cubicBezTo>
                  <a:cubicBezTo>
                    <a:pt x="185" y="5"/>
                    <a:pt x="185" y="5"/>
                    <a:pt x="185" y="5"/>
                  </a:cubicBezTo>
                  <a:cubicBezTo>
                    <a:pt x="200" y="0"/>
                    <a:pt x="210" y="10"/>
                    <a:pt x="215" y="25"/>
                  </a:cubicBezTo>
                  <a:cubicBezTo>
                    <a:pt x="220" y="40"/>
                    <a:pt x="210" y="50"/>
                    <a:pt x="195" y="55"/>
                  </a:cubicBezTo>
                  <a:cubicBezTo>
                    <a:pt x="30" y="100"/>
                    <a:pt x="30" y="100"/>
                    <a:pt x="30" y="100"/>
                  </a:cubicBezTo>
                  <a:cubicBezTo>
                    <a:pt x="35" y="100"/>
                    <a:pt x="30" y="100"/>
                    <a:pt x="30" y="100"/>
                  </a:cubicBezTo>
                  <a:close/>
                  <a:moveTo>
                    <a:pt x="30" y="235"/>
                  </a:moveTo>
                  <a:cubicBezTo>
                    <a:pt x="15" y="235"/>
                    <a:pt x="5" y="230"/>
                    <a:pt x="5" y="215"/>
                  </a:cubicBezTo>
                  <a:cubicBezTo>
                    <a:pt x="0" y="200"/>
                    <a:pt x="10" y="190"/>
                    <a:pt x="25" y="185"/>
                  </a:cubicBezTo>
                  <a:cubicBezTo>
                    <a:pt x="190" y="140"/>
                    <a:pt x="190" y="140"/>
                    <a:pt x="190" y="140"/>
                  </a:cubicBezTo>
                  <a:cubicBezTo>
                    <a:pt x="205" y="135"/>
                    <a:pt x="215" y="145"/>
                    <a:pt x="220" y="160"/>
                  </a:cubicBezTo>
                  <a:cubicBezTo>
                    <a:pt x="225" y="175"/>
                    <a:pt x="215" y="185"/>
                    <a:pt x="200" y="190"/>
                  </a:cubicBezTo>
                  <a:cubicBezTo>
                    <a:pt x="35" y="235"/>
                    <a:pt x="35" y="235"/>
                    <a:pt x="35" y="235"/>
                  </a:cubicBezTo>
                  <a:lnTo>
                    <a:pt x="30" y="235"/>
                  </a:lnTo>
                  <a:close/>
                  <a:moveTo>
                    <a:pt x="30" y="375"/>
                  </a:moveTo>
                  <a:cubicBezTo>
                    <a:pt x="20" y="375"/>
                    <a:pt x="10" y="370"/>
                    <a:pt x="5" y="355"/>
                  </a:cubicBezTo>
                  <a:cubicBezTo>
                    <a:pt x="0" y="340"/>
                    <a:pt x="10" y="330"/>
                    <a:pt x="25" y="325"/>
                  </a:cubicBezTo>
                  <a:cubicBezTo>
                    <a:pt x="190" y="280"/>
                    <a:pt x="190" y="280"/>
                    <a:pt x="190" y="280"/>
                  </a:cubicBezTo>
                  <a:cubicBezTo>
                    <a:pt x="205" y="275"/>
                    <a:pt x="215" y="285"/>
                    <a:pt x="220" y="300"/>
                  </a:cubicBezTo>
                  <a:cubicBezTo>
                    <a:pt x="225" y="315"/>
                    <a:pt x="215" y="325"/>
                    <a:pt x="200" y="330"/>
                  </a:cubicBezTo>
                  <a:cubicBezTo>
                    <a:pt x="35" y="375"/>
                    <a:pt x="35" y="375"/>
                    <a:pt x="35" y="375"/>
                  </a:cubicBezTo>
                  <a:cubicBezTo>
                    <a:pt x="35" y="370"/>
                    <a:pt x="30" y="375"/>
                    <a:pt x="30"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21" name="文本框 20"/>
          <p:cNvSpPr txBox="1"/>
          <p:nvPr/>
        </p:nvSpPr>
        <p:spPr>
          <a:xfrm>
            <a:off x="1116965" y="1553845"/>
            <a:ext cx="9319260" cy="3997325"/>
          </a:xfrm>
          <a:prstGeom prst="rect">
            <a:avLst/>
          </a:prstGeom>
          <a:noFill/>
        </p:spPr>
        <p:txBody>
          <a:bodyPr wrap="square" rtlCol="0">
            <a:noAutofit/>
          </a:bodyPr>
          <a:p>
            <a:pPr algn="l" defTabSz="912495">
              <a:lnSpc>
                <a:spcPct val="100000"/>
              </a:lnSpc>
              <a:defRPr/>
            </a:pPr>
            <a:r>
              <a:rPr lang="zh-CN" altLang="en-US" sz="2000" dirty="0">
                <a:latin typeface="Arial" panose="020B0604020202020204" pitchFamily="34" charset="0"/>
                <a:ea typeface="思源黑体 CN Medium" panose="020B0600000000000000" pitchFamily="34" charset="-122"/>
                <a:cs typeface="+mn-ea"/>
                <a:sym typeface="+mn-lt"/>
              </a:rPr>
              <a:t>　　法院认为这三个文件可以作为法院行使管辖权的基础，因为这些</a:t>
            </a:r>
            <a:r>
              <a:rPr lang="zh-CN" altLang="en-US" sz="2000" dirty="0">
                <a:latin typeface="Arial" panose="020B0604020202020204" pitchFamily="34" charset="0"/>
                <a:ea typeface="思源黑体 CN Medium" panose="020B0600000000000000" pitchFamily="34" charset="-122"/>
                <a:cs typeface="+mn-ea"/>
                <a:sym typeface="+mn-lt"/>
              </a:rPr>
              <a:t>文件都有把争端提交仲裁或司法解决的规定，</a:t>
            </a:r>
            <a:endParaRPr lang="zh-CN" altLang="en-US" sz="2000"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zh-CN" altLang="en-US" sz="2000" dirty="0">
                <a:latin typeface="Arial" panose="020B0604020202020204" pitchFamily="34" charset="0"/>
                <a:ea typeface="思源黑体 CN Medium" panose="020B0600000000000000" pitchFamily="34" charset="-122"/>
                <a:cs typeface="+mn-ea"/>
                <a:sym typeface="+mn-lt"/>
              </a:rPr>
              <a:t>　　</a:t>
            </a:r>
            <a:r>
              <a:rPr lang="zh-CN" altLang="en-US" sz="2000" dirty="0">
                <a:solidFill>
                  <a:srgbClr val="FF0000"/>
                </a:solidFill>
                <a:latin typeface="Arial" panose="020B0604020202020204" pitchFamily="34" charset="0"/>
                <a:ea typeface="思源黑体 CN Medium" panose="020B0600000000000000" pitchFamily="34" charset="-122"/>
                <a:cs typeface="+mn-ea"/>
                <a:sym typeface="+mn-lt"/>
              </a:rPr>
              <a:t>补充</a:t>
            </a:r>
            <a:r>
              <a:rPr lang="zh-CN" altLang="en-US" sz="2000" dirty="0">
                <a:latin typeface="Arial" panose="020B0604020202020204" pitchFamily="34" charset="0"/>
                <a:ea typeface="思源黑体 CN Medium" panose="020B0600000000000000" pitchFamily="34" charset="-122"/>
                <a:cs typeface="+mn-ea"/>
                <a:sym typeface="+mn-lt"/>
              </a:rPr>
              <a:t>：值得注意的是，除此之外还有</a:t>
            </a:r>
            <a:r>
              <a:rPr lang="en-US" altLang="zh-CN" sz="2000" dirty="0">
                <a:latin typeface="Arial" panose="020B0604020202020204" pitchFamily="34" charset="0"/>
                <a:ea typeface="思源黑体 CN Medium" panose="020B0600000000000000" pitchFamily="34" charset="-122"/>
                <a:cs typeface="+mn-ea"/>
                <a:sym typeface="+mn-lt"/>
              </a:rPr>
              <a:t>1973</a:t>
            </a:r>
            <a:r>
              <a:rPr lang="zh-CN" altLang="en-US" sz="2000" dirty="0">
                <a:latin typeface="Arial" panose="020B0604020202020204" pitchFamily="34" charset="0"/>
                <a:ea typeface="思源黑体 CN Medium" panose="020B0600000000000000" pitchFamily="34" charset="-122"/>
                <a:cs typeface="+mn-ea"/>
                <a:sym typeface="+mn-lt"/>
              </a:rPr>
              <a:t>年《关于防止和惩处侵害应受国际保护人员包括外交代表的罪行的公约》的第十三条</a:t>
            </a:r>
            <a:r>
              <a:rPr lang="zh-CN" altLang="en-US" sz="2000" b="1" i="1" dirty="0">
                <a:latin typeface="Arial" panose="020B0604020202020204" pitchFamily="34" charset="0"/>
                <a:ea typeface="思源黑体 CN Medium" panose="020B0600000000000000" pitchFamily="34" charset="-122"/>
                <a:cs typeface="+mn-ea"/>
                <a:sym typeface="+mn-lt"/>
              </a:rPr>
              <a:t>1.两个以上缔约国间在本公约的解释或适用上所发生的任何争端，如未经以谈判方式解决，经缔约国一方要求，应交付仲裁。如果自要求仲裁之日起6个月内当事各方不能就仲裁的组成达成协议，任何一方得依照国际法院规约提出请求，将争端提交国际法院处理</a:t>
            </a:r>
            <a:r>
              <a:rPr lang="zh-CN" altLang="en-US" sz="2000" dirty="0">
                <a:latin typeface="Arial" panose="020B0604020202020204" pitchFamily="34" charset="0"/>
                <a:ea typeface="思源黑体 CN Medium" panose="020B0600000000000000" pitchFamily="34" charset="-122"/>
                <a:cs typeface="+mn-ea"/>
                <a:sym typeface="+mn-lt"/>
              </a:rPr>
              <a:t>可供参考，但法院认为该条没有考虑之必要</a:t>
            </a:r>
            <a:r>
              <a:rPr lang="zh-CN" altLang="en-US" sz="2000" dirty="0">
                <a:latin typeface="Arial" panose="020B0604020202020204" pitchFamily="34" charset="0"/>
                <a:ea typeface="思源黑体 CN Medium" panose="020B0600000000000000" pitchFamily="34" charset="-122"/>
                <a:cs typeface="+mn-ea"/>
                <a:sym typeface="+mn-lt"/>
              </a:rPr>
              <a:t>了。</a:t>
            </a:r>
            <a:endParaRPr lang="zh-CN" altLang="en-US" sz="2000"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zh-CN" altLang="en-US" sz="1600">
                <a:solidFill>
                  <a:schemeClr val="accent1">
                    <a:lumMod val="75000"/>
                  </a:schemeClr>
                </a:solidFill>
                <a:latin typeface="微软雅黑" panose="020B0503020204020204" charset="-122"/>
                <a:ea typeface="微软雅黑" panose="020B0503020204020204" charset="-122"/>
                <a:sym typeface="+mn-lt"/>
              </a:rPr>
              <a:t>　　</a:t>
            </a:r>
            <a:r>
              <a:rPr lang="zh-CN" altLang="en-US" sz="2000">
                <a:solidFill>
                  <a:schemeClr val="accent1">
                    <a:lumMod val="75000"/>
                  </a:schemeClr>
                </a:solidFill>
                <a:latin typeface="微软雅黑" panose="020B0503020204020204" charset="-122"/>
                <a:ea typeface="微软雅黑" panose="020B0503020204020204" charset="-122"/>
                <a:sym typeface="+mn-lt"/>
              </a:rPr>
              <a:t>对于本案的法院管辖权，准确来说国际法院只用了相关条约上的</a:t>
            </a:r>
            <a:r>
              <a:rPr lang="en-US" altLang="zh-CN" sz="2000">
                <a:solidFill>
                  <a:schemeClr val="accent1">
                    <a:lumMod val="75000"/>
                  </a:schemeClr>
                </a:solidFill>
                <a:latin typeface="微软雅黑" panose="020B0503020204020204" charset="-122"/>
                <a:ea typeface="微软雅黑" panose="020B0503020204020204" charset="-122"/>
                <a:sym typeface="+mn-lt"/>
              </a:rPr>
              <a:t>“</a:t>
            </a:r>
            <a:r>
              <a:rPr lang="zh-CN" altLang="en-US" sz="2000">
                <a:solidFill>
                  <a:schemeClr val="accent1">
                    <a:lumMod val="75000"/>
                  </a:schemeClr>
                </a:solidFill>
                <a:latin typeface="微软雅黑" panose="020B0503020204020204" charset="-122"/>
                <a:ea typeface="微软雅黑" panose="020B0503020204020204" charset="-122"/>
                <a:sym typeface="+mn-lt"/>
              </a:rPr>
              <a:t>任择条款</a:t>
            </a:r>
            <a:r>
              <a:rPr lang="en-US" altLang="zh-CN" sz="2000">
                <a:solidFill>
                  <a:schemeClr val="accent1">
                    <a:lumMod val="75000"/>
                  </a:schemeClr>
                </a:solidFill>
                <a:latin typeface="微软雅黑" panose="020B0503020204020204" charset="-122"/>
                <a:ea typeface="微软雅黑" panose="020B0503020204020204" charset="-122"/>
                <a:sym typeface="+mn-lt"/>
              </a:rPr>
              <a:t>”</a:t>
            </a:r>
            <a:r>
              <a:rPr lang="zh-CN" altLang="en-US" sz="2000">
                <a:solidFill>
                  <a:schemeClr val="accent1">
                    <a:lumMod val="75000"/>
                  </a:schemeClr>
                </a:solidFill>
                <a:latin typeface="微软雅黑" panose="020B0503020204020204" charset="-122"/>
                <a:ea typeface="微软雅黑" panose="020B0503020204020204" charset="-122"/>
                <a:sym typeface="+mn-lt"/>
              </a:rPr>
              <a:t>来作为行使管辖权的依据。这是当时的紧张形势的迫切</a:t>
            </a:r>
            <a:r>
              <a:rPr lang="zh-CN" altLang="en-US" sz="2000">
                <a:solidFill>
                  <a:schemeClr val="accent1">
                    <a:lumMod val="75000"/>
                  </a:schemeClr>
                </a:solidFill>
                <a:latin typeface="微软雅黑" panose="020B0503020204020204" charset="-122"/>
                <a:ea typeface="微软雅黑" panose="020B0503020204020204" charset="-122"/>
                <a:sym typeface="+mn-lt"/>
              </a:rPr>
              <a:t>需要；至于法理层面，我们或许只能说勉强支持。</a:t>
            </a:r>
            <a:endParaRPr lang="zh-CN" altLang="en-US" sz="2000">
              <a:solidFill>
                <a:schemeClr val="accent1">
                  <a:lumMod val="75000"/>
                </a:schemeClr>
              </a:solidFill>
              <a:latin typeface="微软雅黑" panose="020B0503020204020204" charset="-122"/>
              <a:ea typeface="微软雅黑" panose="020B0503020204020204" charset="-122"/>
              <a:sym typeface="+mn-lt"/>
            </a:endParaRPr>
          </a:p>
          <a:p>
            <a:pPr algn="l" defTabSz="912495">
              <a:lnSpc>
                <a:spcPct val="100000"/>
              </a:lnSpc>
              <a:defRPr/>
            </a:pPr>
            <a:r>
              <a:rPr lang="zh-CN" altLang="en-US" sz="2000" b="1" i="1" dirty="0">
                <a:latin typeface="Arial" panose="020B0604020202020204" pitchFamily="34" charset="0"/>
                <a:ea typeface="思源黑体 CN Medium" panose="020B0600000000000000" pitchFamily="34" charset="-122"/>
                <a:cs typeface="+mn-ea"/>
                <a:sym typeface="+mn-lt"/>
              </a:rPr>
              <a:t>国际法院获得管辖权的一个途径是声明承认法院之管辖具有强制性(任择条款)，即国家发表接受管辖权声明，并交存联合国秘书长。《规约》第 36 条第 2款对声明作出了规定－－安东尼奥·奥古斯托·坎萨多·特林达德法官</a:t>
            </a:r>
            <a:endParaRPr lang="zh-CN" altLang="en-US" sz="2000" b="1" i="1"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endParaRPr lang="zh-CN" altLang="en-US" sz="2000" b="1" i="1" dirty="0">
              <a:latin typeface="Arial" panose="020B0604020202020204" pitchFamily="34" charset="0"/>
              <a:ea typeface="思源黑体 CN Medium" panose="020B0600000000000000" pitchFamily="34" charset="-122"/>
              <a:cs typeface="+mn-ea"/>
              <a:sym typeface="+mn-lt"/>
            </a:endParaRP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 name="文本框 9"/>
          <p:cNvSpPr txBox="1">
            <a:spLocks noChangeArrowheads="1"/>
          </p:cNvSpPr>
          <p:nvPr/>
        </p:nvSpPr>
        <p:spPr bwMode="auto">
          <a:xfrm>
            <a:off x="1398636" y="348269"/>
            <a:ext cx="221742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defTabSz="912495">
              <a:defRPr/>
            </a:pPr>
            <a:r>
              <a:rPr lang="zh-CN" altLang="en-US" sz="2665">
                <a:solidFill>
                  <a:schemeClr val="accent4">
                    <a:lumMod val="75000"/>
                  </a:schemeClr>
                </a:solidFill>
                <a:latin typeface="+mj-lt"/>
                <a:ea typeface="+mj-ea"/>
              </a:rPr>
              <a:t>法院</a:t>
            </a:r>
            <a:r>
              <a:rPr lang="zh-CN" altLang="en-US" sz="2665">
                <a:solidFill>
                  <a:schemeClr val="accent4">
                    <a:lumMod val="75000"/>
                  </a:schemeClr>
                </a:solidFill>
                <a:latin typeface="+mj-lt"/>
                <a:ea typeface="+mj-ea"/>
              </a:rPr>
              <a:t>的管辖权</a:t>
            </a:r>
            <a:endParaRPr lang="zh-CN" altLang="en-US" sz="2665">
              <a:solidFill>
                <a:schemeClr val="accent4">
                  <a:lumMod val="75000"/>
                </a:schemeClr>
              </a:solidFill>
              <a:latin typeface="+mj-lt"/>
              <a:ea typeface="+mj-ea"/>
            </a:endParaRPr>
          </a:p>
        </p:txBody>
      </p:sp>
      <p:sp>
        <p:nvSpPr>
          <p:cNvPr id="15" name="椭圆 14"/>
          <p:cNvSpPr/>
          <p:nvPr/>
        </p:nvSpPr>
        <p:spPr>
          <a:xfrm>
            <a:off x="422787" y="284638"/>
            <a:ext cx="893300" cy="8933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7" name="直接连接符 16"/>
          <p:cNvCxnSpPr/>
          <p:nvPr/>
        </p:nvCxnSpPr>
        <p:spPr>
          <a:xfrm>
            <a:off x="4252326" y="601886"/>
            <a:ext cx="8002431" cy="756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18" name="Group 12"/>
          <p:cNvGrpSpPr>
            <a:grpSpLocks noChangeAspect="1"/>
          </p:cNvGrpSpPr>
          <p:nvPr/>
        </p:nvGrpSpPr>
        <p:grpSpPr bwMode="auto">
          <a:xfrm>
            <a:off x="603747" y="500971"/>
            <a:ext cx="513224" cy="460633"/>
            <a:chOff x="2211" y="1420"/>
            <a:chExt cx="283" cy="254"/>
          </a:xfrm>
          <a:solidFill>
            <a:schemeClr val="bg1"/>
          </a:solidFill>
        </p:grpSpPr>
        <p:sp>
          <p:nvSpPr>
            <p:cNvPr id="19" name="Freeform 13"/>
            <p:cNvSpPr>
              <a:spLocks noEditPoints="1"/>
            </p:cNvSpPr>
            <p:nvPr/>
          </p:nvSpPr>
          <p:spPr bwMode="auto">
            <a:xfrm>
              <a:off x="2211" y="1420"/>
              <a:ext cx="150" cy="254"/>
            </a:xfrm>
            <a:custGeom>
              <a:avLst/>
              <a:gdLst>
                <a:gd name="T0" fmla="*/ 400 w 425"/>
                <a:gd name="T1" fmla="*/ 720 h 720"/>
                <a:gd name="T2" fmla="*/ 395 w 425"/>
                <a:gd name="T3" fmla="*/ 720 h 720"/>
                <a:gd name="T4" fmla="*/ 20 w 425"/>
                <a:gd name="T5" fmla="*/ 620 h 720"/>
                <a:gd name="T6" fmla="*/ 0 w 425"/>
                <a:gd name="T7" fmla="*/ 595 h 720"/>
                <a:gd name="T8" fmla="*/ 0 w 425"/>
                <a:gd name="T9" fmla="*/ 25 h 720"/>
                <a:gd name="T10" fmla="*/ 10 w 425"/>
                <a:gd name="T11" fmla="*/ 5 h 720"/>
                <a:gd name="T12" fmla="*/ 30 w 425"/>
                <a:gd name="T13" fmla="*/ 0 h 720"/>
                <a:gd name="T14" fmla="*/ 405 w 425"/>
                <a:gd name="T15" fmla="*/ 100 h 720"/>
                <a:gd name="T16" fmla="*/ 425 w 425"/>
                <a:gd name="T17" fmla="*/ 125 h 720"/>
                <a:gd name="T18" fmla="*/ 425 w 425"/>
                <a:gd name="T19" fmla="*/ 695 h 720"/>
                <a:gd name="T20" fmla="*/ 415 w 425"/>
                <a:gd name="T21" fmla="*/ 715 h 720"/>
                <a:gd name="T22" fmla="*/ 400 w 425"/>
                <a:gd name="T23" fmla="*/ 720 h 720"/>
                <a:gd name="T24" fmla="*/ 50 w 425"/>
                <a:gd name="T25" fmla="*/ 575 h 720"/>
                <a:gd name="T26" fmla="*/ 375 w 425"/>
                <a:gd name="T27" fmla="*/ 660 h 720"/>
                <a:gd name="T28" fmla="*/ 375 w 425"/>
                <a:gd name="T29" fmla="*/ 145 h 720"/>
                <a:gd name="T30" fmla="*/ 50 w 425"/>
                <a:gd name="T31" fmla="*/ 55 h 720"/>
                <a:gd name="T32" fmla="*/ 50 w 425"/>
                <a:gd name="T33" fmla="*/ 5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0">
                  <a:moveTo>
                    <a:pt x="400" y="720"/>
                  </a:moveTo>
                  <a:cubicBezTo>
                    <a:pt x="395" y="720"/>
                    <a:pt x="395" y="720"/>
                    <a:pt x="395" y="720"/>
                  </a:cubicBezTo>
                  <a:cubicBezTo>
                    <a:pt x="20" y="620"/>
                    <a:pt x="20" y="620"/>
                    <a:pt x="20" y="620"/>
                  </a:cubicBezTo>
                  <a:cubicBezTo>
                    <a:pt x="10" y="620"/>
                    <a:pt x="0" y="610"/>
                    <a:pt x="0" y="595"/>
                  </a:cubicBezTo>
                  <a:cubicBezTo>
                    <a:pt x="0" y="25"/>
                    <a:pt x="0" y="25"/>
                    <a:pt x="0" y="25"/>
                  </a:cubicBezTo>
                  <a:cubicBezTo>
                    <a:pt x="0" y="15"/>
                    <a:pt x="5" y="10"/>
                    <a:pt x="10" y="5"/>
                  </a:cubicBezTo>
                  <a:cubicBezTo>
                    <a:pt x="15" y="0"/>
                    <a:pt x="25" y="0"/>
                    <a:pt x="30" y="0"/>
                  </a:cubicBezTo>
                  <a:cubicBezTo>
                    <a:pt x="405" y="100"/>
                    <a:pt x="405" y="100"/>
                    <a:pt x="405" y="100"/>
                  </a:cubicBezTo>
                  <a:cubicBezTo>
                    <a:pt x="415" y="105"/>
                    <a:pt x="425" y="115"/>
                    <a:pt x="425" y="125"/>
                  </a:cubicBezTo>
                  <a:cubicBezTo>
                    <a:pt x="425" y="695"/>
                    <a:pt x="425" y="695"/>
                    <a:pt x="425" y="695"/>
                  </a:cubicBezTo>
                  <a:cubicBezTo>
                    <a:pt x="425" y="705"/>
                    <a:pt x="420" y="710"/>
                    <a:pt x="415" y="715"/>
                  </a:cubicBezTo>
                  <a:cubicBezTo>
                    <a:pt x="410" y="720"/>
                    <a:pt x="405" y="720"/>
                    <a:pt x="400" y="720"/>
                  </a:cubicBezTo>
                  <a:close/>
                  <a:moveTo>
                    <a:pt x="50" y="575"/>
                  </a:moveTo>
                  <a:cubicBezTo>
                    <a:pt x="375" y="660"/>
                    <a:pt x="375" y="660"/>
                    <a:pt x="375" y="660"/>
                  </a:cubicBezTo>
                  <a:cubicBezTo>
                    <a:pt x="375" y="145"/>
                    <a:pt x="375" y="145"/>
                    <a:pt x="375" y="145"/>
                  </a:cubicBezTo>
                  <a:cubicBezTo>
                    <a:pt x="50" y="55"/>
                    <a:pt x="50" y="55"/>
                    <a:pt x="50" y="55"/>
                  </a:cubicBezTo>
                  <a:cubicBezTo>
                    <a:pt x="50" y="575"/>
                    <a:pt x="50" y="575"/>
                    <a:pt x="50"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14"/>
            <p:cNvSpPr>
              <a:spLocks noEditPoints="1"/>
            </p:cNvSpPr>
            <p:nvPr/>
          </p:nvSpPr>
          <p:spPr bwMode="auto">
            <a:xfrm>
              <a:off x="2239" y="1420"/>
              <a:ext cx="255" cy="254"/>
            </a:xfrm>
            <a:custGeom>
              <a:avLst/>
              <a:gdLst>
                <a:gd name="T0" fmla="*/ 320 w 720"/>
                <a:gd name="T1" fmla="*/ 720 h 720"/>
                <a:gd name="T2" fmla="*/ 305 w 720"/>
                <a:gd name="T3" fmla="*/ 715 h 720"/>
                <a:gd name="T4" fmla="*/ 295 w 720"/>
                <a:gd name="T5" fmla="*/ 695 h 720"/>
                <a:gd name="T6" fmla="*/ 295 w 720"/>
                <a:gd name="T7" fmla="*/ 125 h 720"/>
                <a:gd name="T8" fmla="*/ 315 w 720"/>
                <a:gd name="T9" fmla="*/ 100 h 720"/>
                <a:gd name="T10" fmla="*/ 690 w 720"/>
                <a:gd name="T11" fmla="*/ 0 h 720"/>
                <a:gd name="T12" fmla="*/ 710 w 720"/>
                <a:gd name="T13" fmla="*/ 5 h 720"/>
                <a:gd name="T14" fmla="*/ 720 w 720"/>
                <a:gd name="T15" fmla="*/ 25 h 720"/>
                <a:gd name="T16" fmla="*/ 720 w 720"/>
                <a:gd name="T17" fmla="*/ 595 h 720"/>
                <a:gd name="T18" fmla="*/ 700 w 720"/>
                <a:gd name="T19" fmla="*/ 620 h 720"/>
                <a:gd name="T20" fmla="*/ 325 w 720"/>
                <a:gd name="T21" fmla="*/ 720 h 720"/>
                <a:gd name="T22" fmla="*/ 320 w 720"/>
                <a:gd name="T23" fmla="*/ 720 h 720"/>
                <a:gd name="T24" fmla="*/ 345 w 720"/>
                <a:gd name="T25" fmla="*/ 145 h 720"/>
                <a:gd name="T26" fmla="*/ 345 w 720"/>
                <a:gd name="T27" fmla="*/ 665 h 720"/>
                <a:gd name="T28" fmla="*/ 670 w 720"/>
                <a:gd name="T29" fmla="*/ 580 h 720"/>
                <a:gd name="T30" fmla="*/ 670 w 720"/>
                <a:gd name="T31" fmla="*/ 55 h 720"/>
                <a:gd name="T32" fmla="*/ 345 w 720"/>
                <a:gd name="T33" fmla="*/ 145 h 720"/>
                <a:gd name="T34" fmla="*/ 135 w 720"/>
                <a:gd name="T35" fmla="*/ 225 h 720"/>
                <a:gd name="T36" fmla="*/ 165 w 720"/>
                <a:gd name="T37" fmla="*/ 320 h 720"/>
                <a:gd name="T38" fmla="*/ 265 w 720"/>
                <a:gd name="T39" fmla="*/ 320 h 720"/>
                <a:gd name="T40" fmla="*/ 180 w 720"/>
                <a:gd name="T41" fmla="*/ 380 h 720"/>
                <a:gd name="T42" fmla="*/ 215 w 720"/>
                <a:gd name="T43" fmla="*/ 475 h 720"/>
                <a:gd name="T44" fmla="*/ 135 w 720"/>
                <a:gd name="T45" fmla="*/ 415 h 720"/>
                <a:gd name="T46" fmla="*/ 50 w 720"/>
                <a:gd name="T47" fmla="*/ 475 h 720"/>
                <a:gd name="T48" fmla="*/ 85 w 720"/>
                <a:gd name="T49" fmla="*/ 380 h 720"/>
                <a:gd name="T50" fmla="*/ 0 w 720"/>
                <a:gd name="T51" fmla="*/ 320 h 720"/>
                <a:gd name="T52" fmla="*/ 100 w 720"/>
                <a:gd name="T53" fmla="*/ 320 h 720"/>
                <a:gd name="T54" fmla="*/ 135 w 720"/>
                <a:gd name="T55" fmla="*/ 22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0" h="720">
                  <a:moveTo>
                    <a:pt x="320" y="720"/>
                  </a:moveTo>
                  <a:cubicBezTo>
                    <a:pt x="315" y="720"/>
                    <a:pt x="310" y="720"/>
                    <a:pt x="305" y="715"/>
                  </a:cubicBezTo>
                  <a:cubicBezTo>
                    <a:pt x="300" y="710"/>
                    <a:pt x="295" y="705"/>
                    <a:pt x="295" y="695"/>
                  </a:cubicBezTo>
                  <a:cubicBezTo>
                    <a:pt x="295" y="125"/>
                    <a:pt x="295" y="125"/>
                    <a:pt x="295" y="125"/>
                  </a:cubicBezTo>
                  <a:cubicBezTo>
                    <a:pt x="295" y="115"/>
                    <a:pt x="305" y="105"/>
                    <a:pt x="315" y="100"/>
                  </a:cubicBezTo>
                  <a:cubicBezTo>
                    <a:pt x="690" y="0"/>
                    <a:pt x="690" y="0"/>
                    <a:pt x="690" y="0"/>
                  </a:cubicBezTo>
                  <a:cubicBezTo>
                    <a:pt x="700" y="0"/>
                    <a:pt x="705" y="0"/>
                    <a:pt x="710" y="5"/>
                  </a:cubicBezTo>
                  <a:cubicBezTo>
                    <a:pt x="715" y="10"/>
                    <a:pt x="720" y="15"/>
                    <a:pt x="720" y="25"/>
                  </a:cubicBezTo>
                  <a:cubicBezTo>
                    <a:pt x="720" y="595"/>
                    <a:pt x="720" y="595"/>
                    <a:pt x="720" y="595"/>
                  </a:cubicBezTo>
                  <a:cubicBezTo>
                    <a:pt x="720" y="605"/>
                    <a:pt x="710" y="615"/>
                    <a:pt x="700" y="620"/>
                  </a:cubicBezTo>
                  <a:cubicBezTo>
                    <a:pt x="325" y="720"/>
                    <a:pt x="325" y="720"/>
                    <a:pt x="325" y="720"/>
                  </a:cubicBezTo>
                  <a:lnTo>
                    <a:pt x="320" y="720"/>
                  </a:lnTo>
                  <a:close/>
                  <a:moveTo>
                    <a:pt x="345" y="145"/>
                  </a:moveTo>
                  <a:cubicBezTo>
                    <a:pt x="345" y="665"/>
                    <a:pt x="345" y="665"/>
                    <a:pt x="345" y="665"/>
                  </a:cubicBezTo>
                  <a:cubicBezTo>
                    <a:pt x="670" y="580"/>
                    <a:pt x="670" y="580"/>
                    <a:pt x="670" y="580"/>
                  </a:cubicBezTo>
                  <a:cubicBezTo>
                    <a:pt x="670" y="55"/>
                    <a:pt x="670" y="55"/>
                    <a:pt x="670" y="55"/>
                  </a:cubicBezTo>
                  <a:lnTo>
                    <a:pt x="345" y="145"/>
                  </a:lnTo>
                  <a:close/>
                  <a:moveTo>
                    <a:pt x="135" y="225"/>
                  </a:moveTo>
                  <a:cubicBezTo>
                    <a:pt x="165" y="320"/>
                    <a:pt x="165" y="320"/>
                    <a:pt x="165" y="320"/>
                  </a:cubicBezTo>
                  <a:cubicBezTo>
                    <a:pt x="265" y="320"/>
                    <a:pt x="265" y="320"/>
                    <a:pt x="265" y="320"/>
                  </a:cubicBezTo>
                  <a:cubicBezTo>
                    <a:pt x="180" y="380"/>
                    <a:pt x="180" y="380"/>
                    <a:pt x="180" y="380"/>
                  </a:cubicBezTo>
                  <a:cubicBezTo>
                    <a:pt x="215" y="475"/>
                    <a:pt x="215" y="475"/>
                    <a:pt x="215" y="475"/>
                  </a:cubicBezTo>
                  <a:cubicBezTo>
                    <a:pt x="135" y="415"/>
                    <a:pt x="135" y="415"/>
                    <a:pt x="135" y="415"/>
                  </a:cubicBezTo>
                  <a:cubicBezTo>
                    <a:pt x="50" y="475"/>
                    <a:pt x="50" y="475"/>
                    <a:pt x="50" y="475"/>
                  </a:cubicBezTo>
                  <a:cubicBezTo>
                    <a:pt x="85" y="380"/>
                    <a:pt x="85" y="380"/>
                    <a:pt x="85" y="380"/>
                  </a:cubicBezTo>
                  <a:cubicBezTo>
                    <a:pt x="0" y="320"/>
                    <a:pt x="0" y="320"/>
                    <a:pt x="0" y="320"/>
                  </a:cubicBezTo>
                  <a:cubicBezTo>
                    <a:pt x="100" y="320"/>
                    <a:pt x="100" y="320"/>
                    <a:pt x="100" y="320"/>
                  </a:cubicBezTo>
                  <a:lnTo>
                    <a:pt x="135" y="2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15"/>
            <p:cNvSpPr>
              <a:spLocks noEditPoints="1"/>
            </p:cNvSpPr>
            <p:nvPr/>
          </p:nvSpPr>
          <p:spPr bwMode="auto">
            <a:xfrm>
              <a:off x="2382" y="1483"/>
              <a:ext cx="80" cy="132"/>
            </a:xfrm>
            <a:custGeom>
              <a:avLst/>
              <a:gdLst>
                <a:gd name="T0" fmla="*/ 30 w 225"/>
                <a:gd name="T1" fmla="*/ 100 h 375"/>
                <a:gd name="T2" fmla="*/ 5 w 225"/>
                <a:gd name="T3" fmla="*/ 80 h 375"/>
                <a:gd name="T4" fmla="*/ 20 w 225"/>
                <a:gd name="T5" fmla="*/ 50 h 375"/>
                <a:gd name="T6" fmla="*/ 185 w 225"/>
                <a:gd name="T7" fmla="*/ 5 h 375"/>
                <a:gd name="T8" fmla="*/ 215 w 225"/>
                <a:gd name="T9" fmla="*/ 25 h 375"/>
                <a:gd name="T10" fmla="*/ 195 w 225"/>
                <a:gd name="T11" fmla="*/ 55 h 375"/>
                <a:gd name="T12" fmla="*/ 30 w 225"/>
                <a:gd name="T13" fmla="*/ 100 h 375"/>
                <a:gd name="T14" fmla="*/ 30 w 225"/>
                <a:gd name="T15" fmla="*/ 100 h 375"/>
                <a:gd name="T16" fmla="*/ 30 w 225"/>
                <a:gd name="T17" fmla="*/ 235 h 375"/>
                <a:gd name="T18" fmla="*/ 5 w 225"/>
                <a:gd name="T19" fmla="*/ 215 h 375"/>
                <a:gd name="T20" fmla="*/ 25 w 225"/>
                <a:gd name="T21" fmla="*/ 185 h 375"/>
                <a:gd name="T22" fmla="*/ 190 w 225"/>
                <a:gd name="T23" fmla="*/ 140 h 375"/>
                <a:gd name="T24" fmla="*/ 220 w 225"/>
                <a:gd name="T25" fmla="*/ 160 h 375"/>
                <a:gd name="T26" fmla="*/ 200 w 225"/>
                <a:gd name="T27" fmla="*/ 190 h 375"/>
                <a:gd name="T28" fmla="*/ 35 w 225"/>
                <a:gd name="T29" fmla="*/ 235 h 375"/>
                <a:gd name="T30" fmla="*/ 30 w 225"/>
                <a:gd name="T31" fmla="*/ 235 h 375"/>
                <a:gd name="T32" fmla="*/ 30 w 225"/>
                <a:gd name="T33" fmla="*/ 375 h 375"/>
                <a:gd name="T34" fmla="*/ 5 w 225"/>
                <a:gd name="T35" fmla="*/ 355 h 375"/>
                <a:gd name="T36" fmla="*/ 25 w 225"/>
                <a:gd name="T37" fmla="*/ 325 h 375"/>
                <a:gd name="T38" fmla="*/ 190 w 225"/>
                <a:gd name="T39" fmla="*/ 280 h 375"/>
                <a:gd name="T40" fmla="*/ 220 w 225"/>
                <a:gd name="T41" fmla="*/ 300 h 375"/>
                <a:gd name="T42" fmla="*/ 200 w 225"/>
                <a:gd name="T43" fmla="*/ 330 h 375"/>
                <a:gd name="T44" fmla="*/ 35 w 225"/>
                <a:gd name="T45" fmla="*/ 375 h 375"/>
                <a:gd name="T46" fmla="*/ 30 w 225"/>
                <a:gd name="T4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75">
                  <a:moveTo>
                    <a:pt x="30" y="100"/>
                  </a:moveTo>
                  <a:cubicBezTo>
                    <a:pt x="20" y="100"/>
                    <a:pt x="10" y="95"/>
                    <a:pt x="5" y="80"/>
                  </a:cubicBezTo>
                  <a:cubicBezTo>
                    <a:pt x="0" y="65"/>
                    <a:pt x="10" y="55"/>
                    <a:pt x="20" y="50"/>
                  </a:cubicBezTo>
                  <a:cubicBezTo>
                    <a:pt x="185" y="5"/>
                    <a:pt x="185" y="5"/>
                    <a:pt x="185" y="5"/>
                  </a:cubicBezTo>
                  <a:cubicBezTo>
                    <a:pt x="200" y="0"/>
                    <a:pt x="210" y="10"/>
                    <a:pt x="215" y="25"/>
                  </a:cubicBezTo>
                  <a:cubicBezTo>
                    <a:pt x="220" y="40"/>
                    <a:pt x="210" y="50"/>
                    <a:pt x="195" y="55"/>
                  </a:cubicBezTo>
                  <a:cubicBezTo>
                    <a:pt x="30" y="100"/>
                    <a:pt x="30" y="100"/>
                    <a:pt x="30" y="100"/>
                  </a:cubicBezTo>
                  <a:cubicBezTo>
                    <a:pt x="35" y="100"/>
                    <a:pt x="30" y="100"/>
                    <a:pt x="30" y="100"/>
                  </a:cubicBezTo>
                  <a:close/>
                  <a:moveTo>
                    <a:pt x="30" y="235"/>
                  </a:moveTo>
                  <a:cubicBezTo>
                    <a:pt x="15" y="235"/>
                    <a:pt x="5" y="230"/>
                    <a:pt x="5" y="215"/>
                  </a:cubicBezTo>
                  <a:cubicBezTo>
                    <a:pt x="0" y="200"/>
                    <a:pt x="10" y="190"/>
                    <a:pt x="25" y="185"/>
                  </a:cubicBezTo>
                  <a:cubicBezTo>
                    <a:pt x="190" y="140"/>
                    <a:pt x="190" y="140"/>
                    <a:pt x="190" y="140"/>
                  </a:cubicBezTo>
                  <a:cubicBezTo>
                    <a:pt x="205" y="135"/>
                    <a:pt x="215" y="145"/>
                    <a:pt x="220" y="160"/>
                  </a:cubicBezTo>
                  <a:cubicBezTo>
                    <a:pt x="225" y="175"/>
                    <a:pt x="215" y="185"/>
                    <a:pt x="200" y="190"/>
                  </a:cubicBezTo>
                  <a:cubicBezTo>
                    <a:pt x="35" y="235"/>
                    <a:pt x="35" y="235"/>
                    <a:pt x="35" y="235"/>
                  </a:cubicBezTo>
                  <a:lnTo>
                    <a:pt x="30" y="235"/>
                  </a:lnTo>
                  <a:close/>
                  <a:moveTo>
                    <a:pt x="30" y="375"/>
                  </a:moveTo>
                  <a:cubicBezTo>
                    <a:pt x="20" y="375"/>
                    <a:pt x="10" y="370"/>
                    <a:pt x="5" y="355"/>
                  </a:cubicBezTo>
                  <a:cubicBezTo>
                    <a:pt x="0" y="340"/>
                    <a:pt x="10" y="330"/>
                    <a:pt x="25" y="325"/>
                  </a:cubicBezTo>
                  <a:cubicBezTo>
                    <a:pt x="190" y="280"/>
                    <a:pt x="190" y="280"/>
                    <a:pt x="190" y="280"/>
                  </a:cubicBezTo>
                  <a:cubicBezTo>
                    <a:pt x="205" y="275"/>
                    <a:pt x="215" y="285"/>
                    <a:pt x="220" y="300"/>
                  </a:cubicBezTo>
                  <a:cubicBezTo>
                    <a:pt x="225" y="315"/>
                    <a:pt x="215" y="325"/>
                    <a:pt x="200" y="330"/>
                  </a:cubicBezTo>
                  <a:cubicBezTo>
                    <a:pt x="35" y="375"/>
                    <a:pt x="35" y="375"/>
                    <a:pt x="35" y="375"/>
                  </a:cubicBezTo>
                  <a:cubicBezTo>
                    <a:pt x="35" y="370"/>
                    <a:pt x="30" y="375"/>
                    <a:pt x="30"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21" name="文本框 20"/>
          <p:cNvSpPr txBox="1"/>
          <p:nvPr/>
        </p:nvSpPr>
        <p:spPr>
          <a:xfrm>
            <a:off x="1116965" y="1551940"/>
            <a:ext cx="9319260" cy="3997325"/>
          </a:xfrm>
          <a:prstGeom prst="rect">
            <a:avLst/>
          </a:prstGeom>
          <a:noFill/>
        </p:spPr>
        <p:txBody>
          <a:bodyPr wrap="square" rtlCol="0">
            <a:noAutofit/>
          </a:bodyPr>
          <a:p>
            <a:pPr algn="l" defTabSz="912495">
              <a:lnSpc>
                <a:spcPct val="100000"/>
              </a:lnSpc>
              <a:defRPr/>
            </a:pPr>
            <a:r>
              <a:rPr lang="zh-CN" altLang="en-US" sz="2000" dirty="0">
                <a:latin typeface="Arial" panose="020B0604020202020204" pitchFamily="34" charset="0"/>
                <a:ea typeface="思源黑体 CN Medium" panose="020B0600000000000000" pitchFamily="34" charset="-122"/>
                <a:cs typeface="+mn-ea"/>
                <a:sym typeface="+mn-lt"/>
              </a:rPr>
              <a:t>　　实际上国际法院的这种通过任择条款作为依据进而获取的任选强制管辖权在当时是没有先例的，毕竟接受国际法院管辖权的国家并不在多数。伊朗和美国就不在其列（数据直到</a:t>
            </a:r>
            <a:r>
              <a:rPr lang="en-US" altLang="zh-CN" sz="2000" dirty="0">
                <a:latin typeface="Arial" panose="020B0604020202020204" pitchFamily="34" charset="0"/>
                <a:ea typeface="思源黑体 CN Medium" panose="020B0600000000000000" pitchFamily="34" charset="-122"/>
                <a:cs typeface="+mn-ea"/>
                <a:sym typeface="+mn-lt"/>
              </a:rPr>
              <a:t>2014</a:t>
            </a:r>
            <a:r>
              <a:rPr lang="zh-CN" altLang="en-US" sz="2000" dirty="0">
                <a:latin typeface="Arial" panose="020B0604020202020204" pitchFamily="34" charset="0"/>
                <a:ea typeface="思源黑体 CN Medium" panose="020B0600000000000000" pitchFamily="34" charset="-122"/>
                <a:cs typeface="+mn-ea"/>
                <a:sym typeface="+mn-lt"/>
              </a:rPr>
              <a:t>年初，最新的数据通过国际法院官网文件索引只能得到丢失页，</a:t>
            </a:r>
            <a:r>
              <a:rPr lang="zh-CN" altLang="en-US" sz="2000" dirty="0">
                <a:latin typeface="Arial" panose="020B0604020202020204" pitchFamily="34" charset="0"/>
                <a:ea typeface="思源黑体 CN Medium" panose="020B0600000000000000" pitchFamily="34" charset="-122"/>
                <a:cs typeface="+mn-ea"/>
                <a:sym typeface="+mn-lt"/>
              </a:rPr>
              <a:t>如右）</a:t>
            </a:r>
            <a:endParaRPr lang="zh-CN" altLang="en-US" sz="2000"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endParaRPr lang="zh-CN" altLang="en-US" sz="2000" b="1" i="1"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endParaRPr lang="zh-CN" altLang="en-US" sz="2000" b="1" i="1"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zh-CN" altLang="en-US" sz="2000" dirty="0">
                <a:latin typeface="Arial" panose="020B0604020202020204" pitchFamily="34" charset="0"/>
                <a:ea typeface="思源黑体 CN Medium" panose="020B0600000000000000" pitchFamily="34" charset="-122"/>
                <a:cs typeface="+mn-ea"/>
                <a:sym typeface="+mn-lt"/>
              </a:rPr>
              <a:t>　　</a:t>
            </a:r>
            <a:r>
              <a:rPr lang="zh-CN" altLang="en-US" sz="2000" dirty="0">
                <a:highlight>
                  <a:srgbClr val="FFFF00"/>
                </a:highlight>
                <a:latin typeface="Arial" panose="020B0604020202020204" pitchFamily="34" charset="0"/>
                <a:ea typeface="思源黑体 CN Medium" panose="020B0600000000000000" pitchFamily="34" charset="-122"/>
                <a:cs typeface="+mn-ea"/>
                <a:sym typeface="+mn-lt"/>
              </a:rPr>
              <a:t>补充</a:t>
            </a:r>
            <a:r>
              <a:rPr lang="zh-CN" altLang="en-US" sz="2000" dirty="0">
                <a:latin typeface="Arial" panose="020B0604020202020204" pitchFamily="34" charset="0"/>
                <a:ea typeface="思源黑体 CN Medium" panose="020B0600000000000000" pitchFamily="34" charset="-122"/>
                <a:cs typeface="+mn-ea"/>
                <a:sym typeface="+mn-lt"/>
              </a:rPr>
              <a:t>：由于国际法院全程是在伊朗缺席的情形下判决的，虽然如前所述可以依据国际法规约的</a:t>
            </a:r>
            <a:r>
              <a:rPr lang="en-US" altLang="zh-CN" sz="2000" dirty="0">
                <a:latin typeface="Arial" panose="020B0604020202020204" pitchFamily="34" charset="0"/>
                <a:ea typeface="思源黑体 CN Medium" panose="020B0600000000000000" pitchFamily="34" charset="-122"/>
                <a:cs typeface="+mn-ea"/>
                <a:sym typeface="+mn-lt"/>
              </a:rPr>
              <a:t>53</a:t>
            </a:r>
            <a:r>
              <a:rPr lang="zh-CN" altLang="en-US" sz="2000" dirty="0">
                <a:latin typeface="Arial" panose="020B0604020202020204" pitchFamily="34" charset="0"/>
                <a:ea typeface="思源黑体 CN Medium" panose="020B0600000000000000" pitchFamily="34" charset="-122"/>
                <a:cs typeface="+mn-ea"/>
                <a:sym typeface="+mn-lt"/>
              </a:rPr>
              <a:t>条进行缺席判决，但是最后国际法院</a:t>
            </a:r>
            <a:r>
              <a:rPr lang="zh-CN" altLang="en-US" sz="2000" dirty="0">
                <a:latin typeface="Arial" panose="020B0604020202020204" pitchFamily="34" charset="0"/>
                <a:ea typeface="思源黑体 CN Medium" panose="020B0600000000000000" pitchFamily="34" charset="-122"/>
                <a:cs typeface="+mn-ea"/>
                <a:sym typeface="+mn-lt"/>
              </a:rPr>
              <a:t>的判决很大程度上没有对现实的</a:t>
            </a:r>
            <a:r>
              <a:rPr lang="zh-CN" altLang="en-US" sz="2000" dirty="0">
                <a:latin typeface="Arial" panose="020B0604020202020204" pitchFamily="34" charset="0"/>
                <a:ea typeface="思源黑体 CN Medium" panose="020B0600000000000000" pitchFamily="34" charset="-122"/>
                <a:cs typeface="+mn-ea"/>
                <a:sym typeface="+mn-lt"/>
              </a:rPr>
              <a:t>冲突起到实质性的作用</a:t>
            </a:r>
            <a:endParaRPr lang="zh-CN" altLang="en-US" sz="2000"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en-US" altLang="zh-CN" sz="2000" dirty="0">
                <a:latin typeface="Arial" panose="020B0604020202020204" pitchFamily="34" charset="0"/>
                <a:ea typeface="思源黑体 CN Medium" panose="020B0600000000000000" pitchFamily="34" charset="-122"/>
                <a:cs typeface="+mn-ea"/>
                <a:sym typeface="+mn-lt"/>
              </a:rPr>
              <a:t>       </a:t>
            </a:r>
            <a:endParaRPr lang="en-US" altLang="zh-CN" sz="2000" dirty="0">
              <a:latin typeface="Arial" panose="020B0604020202020204" pitchFamily="34" charset="0"/>
              <a:ea typeface="思源黑体 CN Medium" panose="020B0600000000000000" pitchFamily="34" charset="-122"/>
              <a:cs typeface="+mn-ea"/>
              <a:sym typeface="+mn-lt"/>
            </a:endParaRPr>
          </a:p>
          <a:p>
            <a:pPr algn="l" defTabSz="912495">
              <a:lnSpc>
                <a:spcPct val="100000"/>
              </a:lnSpc>
              <a:defRPr/>
            </a:pPr>
            <a:r>
              <a:rPr lang="en-US" altLang="zh-CN" sz="2000" dirty="0">
                <a:latin typeface="Arial" panose="020B0604020202020204" pitchFamily="34" charset="0"/>
                <a:ea typeface="思源黑体 CN Medium" panose="020B0600000000000000" pitchFamily="34" charset="-122"/>
                <a:cs typeface="+mn-ea"/>
                <a:sym typeface="+mn-lt"/>
              </a:rPr>
              <a:t>       </a:t>
            </a:r>
            <a:r>
              <a:rPr lang="zh-CN" altLang="en-US" sz="2000" dirty="0">
                <a:latin typeface="Arial" panose="020B0604020202020204" pitchFamily="34" charset="0"/>
                <a:ea typeface="思源黑体 CN Medium" panose="020B0600000000000000" pitchFamily="34" charset="-122"/>
                <a:cs typeface="+mn-ea"/>
                <a:sym typeface="+mn-lt"/>
              </a:rPr>
              <a:t>至于可受理性，由于美国所主张所依据的指控事实和主要事实是完全一致的，而且在国际法院将材料送交伊朗后而未引起否认，且伊朗方所陈述的观点不能成为国际法院不应处理此案件的依据。所以</a:t>
            </a:r>
            <a:r>
              <a:rPr lang="zh-CN" altLang="en-US" sz="2000" dirty="0">
                <a:latin typeface="Arial" panose="020B0604020202020204" pitchFamily="34" charset="0"/>
                <a:ea typeface="思源黑体 CN Medium" panose="020B0600000000000000" pitchFamily="34" charset="-122"/>
                <a:cs typeface="+mn-ea"/>
                <a:sym typeface="+mn-lt"/>
              </a:rPr>
              <a:t>本案件具有可受理性。</a:t>
            </a:r>
            <a:endParaRPr lang="zh-CN" altLang="en-US" sz="2000" dirty="0">
              <a:latin typeface="Arial" panose="020B0604020202020204" pitchFamily="34" charset="0"/>
              <a:ea typeface="思源黑体 CN Medium" panose="020B0600000000000000" pitchFamily="34" charset="-122"/>
              <a:cs typeface="+mn-ea"/>
              <a:sym typeface="+mn-lt"/>
            </a:endParaRPr>
          </a:p>
        </p:txBody>
      </p:sp>
      <p:pic>
        <p:nvPicPr>
          <p:cNvPr id="2" name="图片 1"/>
          <p:cNvPicPr>
            <a:picLocks noChangeAspect="1"/>
          </p:cNvPicPr>
          <p:nvPr/>
        </p:nvPicPr>
        <p:blipFill>
          <a:blip r:embed="rId2"/>
          <a:stretch>
            <a:fillRect/>
          </a:stretch>
        </p:blipFill>
        <p:spPr>
          <a:xfrm>
            <a:off x="3067050" y="2529840"/>
            <a:ext cx="6057900" cy="563880"/>
          </a:xfrm>
          <a:prstGeom prst="rect">
            <a:avLst/>
          </a:prstGeom>
        </p:spPr>
      </p:pic>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1" name="文本框 10"/>
          <p:cNvSpPr txBox="1">
            <a:spLocks noChangeArrowheads="1"/>
          </p:cNvSpPr>
          <p:nvPr/>
        </p:nvSpPr>
        <p:spPr bwMode="auto">
          <a:xfrm>
            <a:off x="1398636" y="348269"/>
            <a:ext cx="255651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defTabSz="912495">
              <a:defRPr/>
            </a:pPr>
            <a:r>
              <a:rPr lang="zh-CN" altLang="en-US" sz="2665">
                <a:solidFill>
                  <a:schemeClr val="accent6">
                    <a:lumMod val="75000"/>
                  </a:schemeClr>
                </a:solidFill>
                <a:latin typeface="+mj-lt"/>
                <a:ea typeface="+mj-ea"/>
              </a:rPr>
              <a:t>案情分析与</a:t>
            </a:r>
            <a:r>
              <a:rPr lang="zh-CN" altLang="en-US" sz="2665">
                <a:solidFill>
                  <a:schemeClr val="accent6">
                    <a:lumMod val="75000"/>
                  </a:schemeClr>
                </a:solidFill>
                <a:latin typeface="+mj-lt"/>
                <a:ea typeface="+mj-ea"/>
              </a:rPr>
              <a:t>实质</a:t>
            </a:r>
            <a:endParaRPr lang="zh-CN" altLang="en-US" sz="2665">
              <a:solidFill>
                <a:schemeClr val="accent6">
                  <a:lumMod val="75000"/>
                </a:schemeClr>
              </a:solidFill>
              <a:latin typeface="+mj-lt"/>
              <a:ea typeface="+mj-ea"/>
            </a:endParaRPr>
          </a:p>
        </p:txBody>
      </p:sp>
      <p:sp>
        <p:nvSpPr>
          <p:cNvPr id="12" name="椭圆 11"/>
          <p:cNvSpPr/>
          <p:nvPr/>
        </p:nvSpPr>
        <p:spPr>
          <a:xfrm>
            <a:off x="505337" y="235108"/>
            <a:ext cx="893300" cy="8933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3" name="直接连接符 12"/>
          <p:cNvCxnSpPr/>
          <p:nvPr/>
        </p:nvCxnSpPr>
        <p:spPr>
          <a:xfrm>
            <a:off x="4196715" y="805180"/>
            <a:ext cx="799528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2"/>
          <p:cNvGrpSpPr>
            <a:grpSpLocks noChangeAspect="1"/>
          </p:cNvGrpSpPr>
          <p:nvPr/>
        </p:nvGrpSpPr>
        <p:grpSpPr bwMode="auto">
          <a:xfrm>
            <a:off x="686297" y="451441"/>
            <a:ext cx="513224" cy="460633"/>
            <a:chOff x="2211" y="1420"/>
            <a:chExt cx="283" cy="254"/>
          </a:xfrm>
          <a:solidFill>
            <a:schemeClr val="bg1"/>
          </a:solidFill>
        </p:grpSpPr>
        <p:sp>
          <p:nvSpPr>
            <p:cNvPr id="15" name="Freeform 13"/>
            <p:cNvSpPr>
              <a:spLocks noEditPoints="1"/>
            </p:cNvSpPr>
            <p:nvPr/>
          </p:nvSpPr>
          <p:spPr bwMode="auto">
            <a:xfrm>
              <a:off x="2211" y="1420"/>
              <a:ext cx="150" cy="254"/>
            </a:xfrm>
            <a:custGeom>
              <a:avLst/>
              <a:gdLst>
                <a:gd name="T0" fmla="*/ 400 w 425"/>
                <a:gd name="T1" fmla="*/ 720 h 720"/>
                <a:gd name="T2" fmla="*/ 395 w 425"/>
                <a:gd name="T3" fmla="*/ 720 h 720"/>
                <a:gd name="T4" fmla="*/ 20 w 425"/>
                <a:gd name="T5" fmla="*/ 620 h 720"/>
                <a:gd name="T6" fmla="*/ 0 w 425"/>
                <a:gd name="T7" fmla="*/ 595 h 720"/>
                <a:gd name="T8" fmla="*/ 0 w 425"/>
                <a:gd name="T9" fmla="*/ 25 h 720"/>
                <a:gd name="T10" fmla="*/ 10 w 425"/>
                <a:gd name="T11" fmla="*/ 5 h 720"/>
                <a:gd name="T12" fmla="*/ 30 w 425"/>
                <a:gd name="T13" fmla="*/ 0 h 720"/>
                <a:gd name="T14" fmla="*/ 405 w 425"/>
                <a:gd name="T15" fmla="*/ 100 h 720"/>
                <a:gd name="T16" fmla="*/ 425 w 425"/>
                <a:gd name="T17" fmla="*/ 125 h 720"/>
                <a:gd name="T18" fmla="*/ 425 w 425"/>
                <a:gd name="T19" fmla="*/ 695 h 720"/>
                <a:gd name="T20" fmla="*/ 415 w 425"/>
                <a:gd name="T21" fmla="*/ 715 h 720"/>
                <a:gd name="T22" fmla="*/ 400 w 425"/>
                <a:gd name="T23" fmla="*/ 720 h 720"/>
                <a:gd name="T24" fmla="*/ 50 w 425"/>
                <a:gd name="T25" fmla="*/ 575 h 720"/>
                <a:gd name="T26" fmla="*/ 375 w 425"/>
                <a:gd name="T27" fmla="*/ 660 h 720"/>
                <a:gd name="T28" fmla="*/ 375 w 425"/>
                <a:gd name="T29" fmla="*/ 145 h 720"/>
                <a:gd name="T30" fmla="*/ 50 w 425"/>
                <a:gd name="T31" fmla="*/ 55 h 720"/>
                <a:gd name="T32" fmla="*/ 50 w 425"/>
                <a:gd name="T33" fmla="*/ 5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0">
                  <a:moveTo>
                    <a:pt x="400" y="720"/>
                  </a:moveTo>
                  <a:cubicBezTo>
                    <a:pt x="395" y="720"/>
                    <a:pt x="395" y="720"/>
                    <a:pt x="395" y="720"/>
                  </a:cubicBezTo>
                  <a:cubicBezTo>
                    <a:pt x="20" y="620"/>
                    <a:pt x="20" y="620"/>
                    <a:pt x="20" y="620"/>
                  </a:cubicBezTo>
                  <a:cubicBezTo>
                    <a:pt x="10" y="620"/>
                    <a:pt x="0" y="610"/>
                    <a:pt x="0" y="595"/>
                  </a:cubicBezTo>
                  <a:cubicBezTo>
                    <a:pt x="0" y="25"/>
                    <a:pt x="0" y="25"/>
                    <a:pt x="0" y="25"/>
                  </a:cubicBezTo>
                  <a:cubicBezTo>
                    <a:pt x="0" y="15"/>
                    <a:pt x="5" y="10"/>
                    <a:pt x="10" y="5"/>
                  </a:cubicBezTo>
                  <a:cubicBezTo>
                    <a:pt x="15" y="0"/>
                    <a:pt x="25" y="0"/>
                    <a:pt x="30" y="0"/>
                  </a:cubicBezTo>
                  <a:cubicBezTo>
                    <a:pt x="405" y="100"/>
                    <a:pt x="405" y="100"/>
                    <a:pt x="405" y="100"/>
                  </a:cubicBezTo>
                  <a:cubicBezTo>
                    <a:pt x="415" y="105"/>
                    <a:pt x="425" y="115"/>
                    <a:pt x="425" y="125"/>
                  </a:cubicBezTo>
                  <a:cubicBezTo>
                    <a:pt x="425" y="695"/>
                    <a:pt x="425" y="695"/>
                    <a:pt x="425" y="695"/>
                  </a:cubicBezTo>
                  <a:cubicBezTo>
                    <a:pt x="425" y="705"/>
                    <a:pt x="420" y="710"/>
                    <a:pt x="415" y="715"/>
                  </a:cubicBezTo>
                  <a:cubicBezTo>
                    <a:pt x="410" y="720"/>
                    <a:pt x="405" y="720"/>
                    <a:pt x="400" y="720"/>
                  </a:cubicBezTo>
                  <a:close/>
                  <a:moveTo>
                    <a:pt x="50" y="575"/>
                  </a:moveTo>
                  <a:cubicBezTo>
                    <a:pt x="375" y="660"/>
                    <a:pt x="375" y="660"/>
                    <a:pt x="375" y="660"/>
                  </a:cubicBezTo>
                  <a:cubicBezTo>
                    <a:pt x="375" y="145"/>
                    <a:pt x="375" y="145"/>
                    <a:pt x="375" y="145"/>
                  </a:cubicBezTo>
                  <a:cubicBezTo>
                    <a:pt x="50" y="55"/>
                    <a:pt x="50" y="55"/>
                    <a:pt x="50" y="55"/>
                  </a:cubicBezTo>
                  <a:cubicBezTo>
                    <a:pt x="50" y="575"/>
                    <a:pt x="50" y="575"/>
                    <a:pt x="50"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6" name="Freeform 14"/>
            <p:cNvSpPr>
              <a:spLocks noEditPoints="1"/>
            </p:cNvSpPr>
            <p:nvPr/>
          </p:nvSpPr>
          <p:spPr bwMode="auto">
            <a:xfrm>
              <a:off x="2239" y="1420"/>
              <a:ext cx="255" cy="254"/>
            </a:xfrm>
            <a:custGeom>
              <a:avLst/>
              <a:gdLst>
                <a:gd name="T0" fmla="*/ 320 w 720"/>
                <a:gd name="T1" fmla="*/ 720 h 720"/>
                <a:gd name="T2" fmla="*/ 305 w 720"/>
                <a:gd name="T3" fmla="*/ 715 h 720"/>
                <a:gd name="T4" fmla="*/ 295 w 720"/>
                <a:gd name="T5" fmla="*/ 695 h 720"/>
                <a:gd name="T6" fmla="*/ 295 w 720"/>
                <a:gd name="T7" fmla="*/ 125 h 720"/>
                <a:gd name="T8" fmla="*/ 315 w 720"/>
                <a:gd name="T9" fmla="*/ 100 h 720"/>
                <a:gd name="T10" fmla="*/ 690 w 720"/>
                <a:gd name="T11" fmla="*/ 0 h 720"/>
                <a:gd name="T12" fmla="*/ 710 w 720"/>
                <a:gd name="T13" fmla="*/ 5 h 720"/>
                <a:gd name="T14" fmla="*/ 720 w 720"/>
                <a:gd name="T15" fmla="*/ 25 h 720"/>
                <a:gd name="T16" fmla="*/ 720 w 720"/>
                <a:gd name="T17" fmla="*/ 595 h 720"/>
                <a:gd name="T18" fmla="*/ 700 w 720"/>
                <a:gd name="T19" fmla="*/ 620 h 720"/>
                <a:gd name="T20" fmla="*/ 325 w 720"/>
                <a:gd name="T21" fmla="*/ 720 h 720"/>
                <a:gd name="T22" fmla="*/ 320 w 720"/>
                <a:gd name="T23" fmla="*/ 720 h 720"/>
                <a:gd name="T24" fmla="*/ 345 w 720"/>
                <a:gd name="T25" fmla="*/ 145 h 720"/>
                <a:gd name="T26" fmla="*/ 345 w 720"/>
                <a:gd name="T27" fmla="*/ 665 h 720"/>
                <a:gd name="T28" fmla="*/ 670 w 720"/>
                <a:gd name="T29" fmla="*/ 580 h 720"/>
                <a:gd name="T30" fmla="*/ 670 w 720"/>
                <a:gd name="T31" fmla="*/ 55 h 720"/>
                <a:gd name="T32" fmla="*/ 345 w 720"/>
                <a:gd name="T33" fmla="*/ 145 h 720"/>
                <a:gd name="T34" fmla="*/ 135 w 720"/>
                <a:gd name="T35" fmla="*/ 225 h 720"/>
                <a:gd name="T36" fmla="*/ 165 w 720"/>
                <a:gd name="T37" fmla="*/ 320 h 720"/>
                <a:gd name="T38" fmla="*/ 265 w 720"/>
                <a:gd name="T39" fmla="*/ 320 h 720"/>
                <a:gd name="T40" fmla="*/ 180 w 720"/>
                <a:gd name="T41" fmla="*/ 380 h 720"/>
                <a:gd name="T42" fmla="*/ 215 w 720"/>
                <a:gd name="T43" fmla="*/ 475 h 720"/>
                <a:gd name="T44" fmla="*/ 135 w 720"/>
                <a:gd name="T45" fmla="*/ 415 h 720"/>
                <a:gd name="T46" fmla="*/ 50 w 720"/>
                <a:gd name="T47" fmla="*/ 475 h 720"/>
                <a:gd name="T48" fmla="*/ 85 w 720"/>
                <a:gd name="T49" fmla="*/ 380 h 720"/>
                <a:gd name="T50" fmla="*/ 0 w 720"/>
                <a:gd name="T51" fmla="*/ 320 h 720"/>
                <a:gd name="T52" fmla="*/ 100 w 720"/>
                <a:gd name="T53" fmla="*/ 320 h 720"/>
                <a:gd name="T54" fmla="*/ 135 w 720"/>
                <a:gd name="T55" fmla="*/ 22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0" h="720">
                  <a:moveTo>
                    <a:pt x="320" y="720"/>
                  </a:moveTo>
                  <a:cubicBezTo>
                    <a:pt x="315" y="720"/>
                    <a:pt x="310" y="720"/>
                    <a:pt x="305" y="715"/>
                  </a:cubicBezTo>
                  <a:cubicBezTo>
                    <a:pt x="300" y="710"/>
                    <a:pt x="295" y="705"/>
                    <a:pt x="295" y="695"/>
                  </a:cubicBezTo>
                  <a:cubicBezTo>
                    <a:pt x="295" y="125"/>
                    <a:pt x="295" y="125"/>
                    <a:pt x="295" y="125"/>
                  </a:cubicBezTo>
                  <a:cubicBezTo>
                    <a:pt x="295" y="115"/>
                    <a:pt x="305" y="105"/>
                    <a:pt x="315" y="100"/>
                  </a:cubicBezTo>
                  <a:cubicBezTo>
                    <a:pt x="690" y="0"/>
                    <a:pt x="690" y="0"/>
                    <a:pt x="690" y="0"/>
                  </a:cubicBezTo>
                  <a:cubicBezTo>
                    <a:pt x="700" y="0"/>
                    <a:pt x="705" y="0"/>
                    <a:pt x="710" y="5"/>
                  </a:cubicBezTo>
                  <a:cubicBezTo>
                    <a:pt x="715" y="10"/>
                    <a:pt x="720" y="15"/>
                    <a:pt x="720" y="25"/>
                  </a:cubicBezTo>
                  <a:cubicBezTo>
                    <a:pt x="720" y="595"/>
                    <a:pt x="720" y="595"/>
                    <a:pt x="720" y="595"/>
                  </a:cubicBezTo>
                  <a:cubicBezTo>
                    <a:pt x="720" y="605"/>
                    <a:pt x="710" y="615"/>
                    <a:pt x="700" y="620"/>
                  </a:cubicBezTo>
                  <a:cubicBezTo>
                    <a:pt x="325" y="720"/>
                    <a:pt x="325" y="720"/>
                    <a:pt x="325" y="720"/>
                  </a:cubicBezTo>
                  <a:lnTo>
                    <a:pt x="320" y="720"/>
                  </a:lnTo>
                  <a:close/>
                  <a:moveTo>
                    <a:pt x="345" y="145"/>
                  </a:moveTo>
                  <a:cubicBezTo>
                    <a:pt x="345" y="665"/>
                    <a:pt x="345" y="665"/>
                    <a:pt x="345" y="665"/>
                  </a:cubicBezTo>
                  <a:cubicBezTo>
                    <a:pt x="670" y="580"/>
                    <a:pt x="670" y="580"/>
                    <a:pt x="670" y="580"/>
                  </a:cubicBezTo>
                  <a:cubicBezTo>
                    <a:pt x="670" y="55"/>
                    <a:pt x="670" y="55"/>
                    <a:pt x="670" y="55"/>
                  </a:cubicBezTo>
                  <a:lnTo>
                    <a:pt x="345" y="145"/>
                  </a:lnTo>
                  <a:close/>
                  <a:moveTo>
                    <a:pt x="135" y="225"/>
                  </a:moveTo>
                  <a:cubicBezTo>
                    <a:pt x="165" y="320"/>
                    <a:pt x="165" y="320"/>
                    <a:pt x="165" y="320"/>
                  </a:cubicBezTo>
                  <a:cubicBezTo>
                    <a:pt x="265" y="320"/>
                    <a:pt x="265" y="320"/>
                    <a:pt x="265" y="320"/>
                  </a:cubicBezTo>
                  <a:cubicBezTo>
                    <a:pt x="180" y="380"/>
                    <a:pt x="180" y="380"/>
                    <a:pt x="180" y="380"/>
                  </a:cubicBezTo>
                  <a:cubicBezTo>
                    <a:pt x="215" y="475"/>
                    <a:pt x="215" y="475"/>
                    <a:pt x="215" y="475"/>
                  </a:cubicBezTo>
                  <a:cubicBezTo>
                    <a:pt x="135" y="415"/>
                    <a:pt x="135" y="415"/>
                    <a:pt x="135" y="415"/>
                  </a:cubicBezTo>
                  <a:cubicBezTo>
                    <a:pt x="50" y="475"/>
                    <a:pt x="50" y="475"/>
                    <a:pt x="50" y="475"/>
                  </a:cubicBezTo>
                  <a:cubicBezTo>
                    <a:pt x="85" y="380"/>
                    <a:pt x="85" y="380"/>
                    <a:pt x="85" y="380"/>
                  </a:cubicBezTo>
                  <a:cubicBezTo>
                    <a:pt x="0" y="320"/>
                    <a:pt x="0" y="320"/>
                    <a:pt x="0" y="320"/>
                  </a:cubicBezTo>
                  <a:cubicBezTo>
                    <a:pt x="100" y="320"/>
                    <a:pt x="100" y="320"/>
                    <a:pt x="100" y="320"/>
                  </a:cubicBezTo>
                  <a:lnTo>
                    <a:pt x="135" y="2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7" name="Freeform 15"/>
            <p:cNvSpPr>
              <a:spLocks noEditPoints="1"/>
            </p:cNvSpPr>
            <p:nvPr/>
          </p:nvSpPr>
          <p:spPr bwMode="auto">
            <a:xfrm>
              <a:off x="2382" y="1483"/>
              <a:ext cx="80" cy="132"/>
            </a:xfrm>
            <a:custGeom>
              <a:avLst/>
              <a:gdLst>
                <a:gd name="T0" fmla="*/ 30 w 225"/>
                <a:gd name="T1" fmla="*/ 100 h 375"/>
                <a:gd name="T2" fmla="*/ 5 w 225"/>
                <a:gd name="T3" fmla="*/ 80 h 375"/>
                <a:gd name="T4" fmla="*/ 20 w 225"/>
                <a:gd name="T5" fmla="*/ 50 h 375"/>
                <a:gd name="T6" fmla="*/ 185 w 225"/>
                <a:gd name="T7" fmla="*/ 5 h 375"/>
                <a:gd name="T8" fmla="*/ 215 w 225"/>
                <a:gd name="T9" fmla="*/ 25 h 375"/>
                <a:gd name="T10" fmla="*/ 195 w 225"/>
                <a:gd name="T11" fmla="*/ 55 h 375"/>
                <a:gd name="T12" fmla="*/ 30 w 225"/>
                <a:gd name="T13" fmla="*/ 100 h 375"/>
                <a:gd name="T14" fmla="*/ 30 w 225"/>
                <a:gd name="T15" fmla="*/ 100 h 375"/>
                <a:gd name="T16" fmla="*/ 30 w 225"/>
                <a:gd name="T17" fmla="*/ 235 h 375"/>
                <a:gd name="T18" fmla="*/ 5 w 225"/>
                <a:gd name="T19" fmla="*/ 215 h 375"/>
                <a:gd name="T20" fmla="*/ 25 w 225"/>
                <a:gd name="T21" fmla="*/ 185 h 375"/>
                <a:gd name="T22" fmla="*/ 190 w 225"/>
                <a:gd name="T23" fmla="*/ 140 h 375"/>
                <a:gd name="T24" fmla="*/ 220 w 225"/>
                <a:gd name="T25" fmla="*/ 160 h 375"/>
                <a:gd name="T26" fmla="*/ 200 w 225"/>
                <a:gd name="T27" fmla="*/ 190 h 375"/>
                <a:gd name="T28" fmla="*/ 35 w 225"/>
                <a:gd name="T29" fmla="*/ 235 h 375"/>
                <a:gd name="T30" fmla="*/ 30 w 225"/>
                <a:gd name="T31" fmla="*/ 235 h 375"/>
                <a:gd name="T32" fmla="*/ 30 w 225"/>
                <a:gd name="T33" fmla="*/ 375 h 375"/>
                <a:gd name="T34" fmla="*/ 5 w 225"/>
                <a:gd name="T35" fmla="*/ 355 h 375"/>
                <a:gd name="T36" fmla="*/ 25 w 225"/>
                <a:gd name="T37" fmla="*/ 325 h 375"/>
                <a:gd name="T38" fmla="*/ 190 w 225"/>
                <a:gd name="T39" fmla="*/ 280 h 375"/>
                <a:gd name="T40" fmla="*/ 220 w 225"/>
                <a:gd name="T41" fmla="*/ 300 h 375"/>
                <a:gd name="T42" fmla="*/ 200 w 225"/>
                <a:gd name="T43" fmla="*/ 330 h 375"/>
                <a:gd name="T44" fmla="*/ 35 w 225"/>
                <a:gd name="T45" fmla="*/ 375 h 375"/>
                <a:gd name="T46" fmla="*/ 30 w 225"/>
                <a:gd name="T4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75">
                  <a:moveTo>
                    <a:pt x="30" y="100"/>
                  </a:moveTo>
                  <a:cubicBezTo>
                    <a:pt x="20" y="100"/>
                    <a:pt x="10" y="95"/>
                    <a:pt x="5" y="80"/>
                  </a:cubicBezTo>
                  <a:cubicBezTo>
                    <a:pt x="0" y="65"/>
                    <a:pt x="10" y="55"/>
                    <a:pt x="20" y="50"/>
                  </a:cubicBezTo>
                  <a:cubicBezTo>
                    <a:pt x="185" y="5"/>
                    <a:pt x="185" y="5"/>
                    <a:pt x="185" y="5"/>
                  </a:cubicBezTo>
                  <a:cubicBezTo>
                    <a:pt x="200" y="0"/>
                    <a:pt x="210" y="10"/>
                    <a:pt x="215" y="25"/>
                  </a:cubicBezTo>
                  <a:cubicBezTo>
                    <a:pt x="220" y="40"/>
                    <a:pt x="210" y="50"/>
                    <a:pt x="195" y="55"/>
                  </a:cubicBezTo>
                  <a:cubicBezTo>
                    <a:pt x="30" y="100"/>
                    <a:pt x="30" y="100"/>
                    <a:pt x="30" y="100"/>
                  </a:cubicBezTo>
                  <a:cubicBezTo>
                    <a:pt x="35" y="100"/>
                    <a:pt x="30" y="100"/>
                    <a:pt x="30" y="100"/>
                  </a:cubicBezTo>
                  <a:close/>
                  <a:moveTo>
                    <a:pt x="30" y="235"/>
                  </a:moveTo>
                  <a:cubicBezTo>
                    <a:pt x="15" y="235"/>
                    <a:pt x="5" y="230"/>
                    <a:pt x="5" y="215"/>
                  </a:cubicBezTo>
                  <a:cubicBezTo>
                    <a:pt x="0" y="200"/>
                    <a:pt x="10" y="190"/>
                    <a:pt x="25" y="185"/>
                  </a:cubicBezTo>
                  <a:cubicBezTo>
                    <a:pt x="190" y="140"/>
                    <a:pt x="190" y="140"/>
                    <a:pt x="190" y="140"/>
                  </a:cubicBezTo>
                  <a:cubicBezTo>
                    <a:pt x="205" y="135"/>
                    <a:pt x="215" y="145"/>
                    <a:pt x="220" y="160"/>
                  </a:cubicBezTo>
                  <a:cubicBezTo>
                    <a:pt x="225" y="175"/>
                    <a:pt x="215" y="185"/>
                    <a:pt x="200" y="190"/>
                  </a:cubicBezTo>
                  <a:cubicBezTo>
                    <a:pt x="35" y="235"/>
                    <a:pt x="35" y="235"/>
                    <a:pt x="35" y="235"/>
                  </a:cubicBezTo>
                  <a:lnTo>
                    <a:pt x="30" y="235"/>
                  </a:lnTo>
                  <a:close/>
                  <a:moveTo>
                    <a:pt x="30" y="375"/>
                  </a:moveTo>
                  <a:cubicBezTo>
                    <a:pt x="20" y="375"/>
                    <a:pt x="10" y="370"/>
                    <a:pt x="5" y="355"/>
                  </a:cubicBezTo>
                  <a:cubicBezTo>
                    <a:pt x="0" y="340"/>
                    <a:pt x="10" y="330"/>
                    <a:pt x="25" y="325"/>
                  </a:cubicBezTo>
                  <a:cubicBezTo>
                    <a:pt x="190" y="280"/>
                    <a:pt x="190" y="280"/>
                    <a:pt x="190" y="280"/>
                  </a:cubicBezTo>
                  <a:cubicBezTo>
                    <a:pt x="205" y="275"/>
                    <a:pt x="215" y="285"/>
                    <a:pt x="220" y="300"/>
                  </a:cubicBezTo>
                  <a:cubicBezTo>
                    <a:pt x="225" y="315"/>
                    <a:pt x="215" y="325"/>
                    <a:pt x="200" y="330"/>
                  </a:cubicBezTo>
                  <a:cubicBezTo>
                    <a:pt x="35" y="375"/>
                    <a:pt x="35" y="375"/>
                    <a:pt x="35" y="375"/>
                  </a:cubicBezTo>
                  <a:cubicBezTo>
                    <a:pt x="35" y="370"/>
                    <a:pt x="30" y="375"/>
                    <a:pt x="30"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2" name="圆角矩形 1"/>
          <p:cNvSpPr/>
          <p:nvPr/>
        </p:nvSpPr>
        <p:spPr>
          <a:xfrm>
            <a:off x="686297" y="1786200"/>
            <a:ext cx="2562905" cy="3947851"/>
          </a:xfrm>
          <a:prstGeom prst="roundRect">
            <a:avLst>
              <a:gd name="adj" fmla="val 122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圆角矩形 37"/>
          <p:cNvSpPr/>
          <p:nvPr/>
        </p:nvSpPr>
        <p:spPr>
          <a:xfrm>
            <a:off x="3502940" y="1786200"/>
            <a:ext cx="2562905" cy="3947851"/>
          </a:xfrm>
          <a:prstGeom prst="roundRect">
            <a:avLst>
              <a:gd name="adj" fmla="val 12242"/>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圆角矩形 38"/>
          <p:cNvSpPr/>
          <p:nvPr/>
        </p:nvSpPr>
        <p:spPr>
          <a:xfrm>
            <a:off x="6319583" y="1786200"/>
            <a:ext cx="2562905" cy="3947851"/>
          </a:xfrm>
          <a:prstGeom prst="roundRect">
            <a:avLst>
              <a:gd name="adj" fmla="val 1224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圆角矩形 39"/>
          <p:cNvSpPr/>
          <p:nvPr/>
        </p:nvSpPr>
        <p:spPr>
          <a:xfrm>
            <a:off x="9136227" y="1786200"/>
            <a:ext cx="2562905" cy="3947851"/>
          </a:xfrm>
          <a:prstGeom prst="roundRect">
            <a:avLst>
              <a:gd name="adj" fmla="val 1224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椭圆 2"/>
          <p:cNvSpPr/>
          <p:nvPr/>
        </p:nvSpPr>
        <p:spPr>
          <a:xfrm>
            <a:off x="1376724" y="2096683"/>
            <a:ext cx="1182052" cy="1182052"/>
          </a:xfrm>
          <a:prstGeom prst="ellipse">
            <a:avLst/>
          </a:prstGeom>
          <a:solidFill>
            <a:schemeClr val="bg1"/>
          </a:solid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a:latin typeface="+mj-lt"/>
            </a:endParaRPr>
          </a:p>
        </p:txBody>
      </p:sp>
      <p:sp>
        <p:nvSpPr>
          <p:cNvPr id="41" name="椭圆 40"/>
          <p:cNvSpPr/>
          <p:nvPr/>
        </p:nvSpPr>
        <p:spPr>
          <a:xfrm>
            <a:off x="4193367" y="2096683"/>
            <a:ext cx="1182052" cy="1182052"/>
          </a:xfrm>
          <a:prstGeom prst="ellipse">
            <a:avLst/>
          </a:prstGeom>
          <a:solidFill>
            <a:schemeClr val="bg1"/>
          </a:solid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a:latin typeface="+mj-lt"/>
            </a:endParaRPr>
          </a:p>
        </p:txBody>
      </p:sp>
      <p:sp>
        <p:nvSpPr>
          <p:cNvPr id="54" name="椭圆 53"/>
          <p:cNvSpPr/>
          <p:nvPr/>
        </p:nvSpPr>
        <p:spPr>
          <a:xfrm>
            <a:off x="7010009" y="2096683"/>
            <a:ext cx="1182052" cy="1182052"/>
          </a:xfrm>
          <a:prstGeom prst="ellipse">
            <a:avLst/>
          </a:prstGeom>
          <a:solidFill>
            <a:schemeClr val="bg1"/>
          </a:solid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a:latin typeface="+mj-lt"/>
            </a:endParaRPr>
          </a:p>
        </p:txBody>
      </p:sp>
      <p:sp>
        <p:nvSpPr>
          <p:cNvPr id="55" name="椭圆 54"/>
          <p:cNvSpPr/>
          <p:nvPr/>
        </p:nvSpPr>
        <p:spPr>
          <a:xfrm>
            <a:off x="9826653" y="2096683"/>
            <a:ext cx="1182052" cy="1182052"/>
          </a:xfrm>
          <a:prstGeom prst="ellipse">
            <a:avLst/>
          </a:prstGeom>
          <a:solidFill>
            <a:schemeClr val="bg1"/>
          </a:solid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a:latin typeface="+mj-lt"/>
            </a:endParaRPr>
          </a:p>
        </p:txBody>
      </p:sp>
      <p:sp>
        <p:nvSpPr>
          <p:cNvPr id="57" name="矩形 5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21690" y="3660140"/>
            <a:ext cx="2292985" cy="1568450"/>
          </a:xfrm>
          <a:prstGeom prst="rect">
            <a:avLst/>
          </a:prstGeom>
        </p:spPr>
        <p:txBody>
          <a:bodyPr wrap="square">
            <a:spAutoFit/>
          </a:bodyPr>
          <a:lstStyle/>
          <a:p>
            <a:pPr algn="l" defTabSz="912495">
              <a:lnSpc>
                <a:spcPct val="100000"/>
              </a:lnSpc>
              <a:defRPr/>
            </a:pPr>
            <a:r>
              <a:rPr lang="zh-CN" altLang="en-US" sz="1200">
                <a:solidFill>
                  <a:schemeClr val="bg1"/>
                </a:solidFill>
                <a:latin typeface="微软雅黑" panose="020B0503020204020204" charset="-122"/>
                <a:ea typeface="微软雅黑" panose="020B0503020204020204" charset="-122"/>
                <a:sym typeface="+mn-ea"/>
              </a:rPr>
              <a:t>虽然事件</a:t>
            </a:r>
            <a:r>
              <a:rPr lang="zh-CN" altLang="en-US" sz="1200">
                <a:solidFill>
                  <a:srgbClr val="FF0000"/>
                </a:solidFill>
                <a:latin typeface="微软雅黑" panose="020B0503020204020204" charset="-122"/>
                <a:ea typeface="微软雅黑" panose="020B0503020204020204" charset="-122"/>
                <a:sym typeface="+mn-ea"/>
              </a:rPr>
              <a:t>不能直接归因于</a:t>
            </a:r>
            <a:r>
              <a:rPr lang="zh-CN" altLang="en-US" sz="1200">
                <a:solidFill>
                  <a:schemeClr val="bg1"/>
                </a:solidFill>
                <a:latin typeface="微软雅黑" panose="020B0503020204020204" charset="-122"/>
                <a:ea typeface="微软雅黑" panose="020B0503020204020204" charset="-122"/>
                <a:sym typeface="+mn-ea"/>
              </a:rPr>
              <a:t>伊朗，因为不能证明这些行为是代表国家或国家机关所作，但是这中间的事件完全</a:t>
            </a:r>
            <a:r>
              <a:rPr lang="zh-CN" altLang="en-US" sz="1200">
                <a:solidFill>
                  <a:srgbClr val="FF0000"/>
                </a:solidFill>
                <a:latin typeface="微软雅黑" panose="020B0503020204020204" charset="-122"/>
                <a:ea typeface="微软雅黑" panose="020B0503020204020204" charset="-122"/>
                <a:sym typeface="+mn-ea"/>
              </a:rPr>
              <a:t>可以间接归因</a:t>
            </a:r>
            <a:r>
              <a:rPr lang="zh-CN" altLang="en-US" sz="1200">
                <a:solidFill>
                  <a:schemeClr val="bg1"/>
                </a:solidFill>
                <a:latin typeface="微软雅黑" panose="020B0503020204020204" charset="-122"/>
                <a:ea typeface="微软雅黑" panose="020B0503020204020204" charset="-122"/>
                <a:sym typeface="+mn-ea"/>
              </a:rPr>
              <a:t>于伊朗，伊朗表现出来的行为完全与它所承担的国际义务不相符</a:t>
            </a:r>
            <a:endParaRPr lang="zh-CN" altLang="en-US" sz="1200">
              <a:sym typeface="+mn-ea"/>
            </a:endParaRPr>
          </a:p>
          <a:p>
            <a:pPr algn="l" defTabSz="912495">
              <a:lnSpc>
                <a:spcPct val="100000"/>
              </a:lnSpc>
              <a:defRPr/>
            </a:pPr>
            <a:endParaRPr lang="zh-CN" altLang="en-US" sz="1200">
              <a:solidFill>
                <a:schemeClr val="bg1"/>
              </a:solidFill>
              <a:latin typeface="微软雅黑" panose="020B0503020204020204" charset="-122"/>
              <a:ea typeface="微软雅黑" panose="020B0503020204020204" charset="-122"/>
              <a:sym typeface="+mn-ea"/>
            </a:endParaRPr>
          </a:p>
        </p:txBody>
      </p:sp>
      <p:grpSp>
        <p:nvGrpSpPr>
          <p:cNvPr id="68" name="Group 69"/>
          <p:cNvGrpSpPr/>
          <p:nvPr/>
        </p:nvGrpSpPr>
        <p:grpSpPr>
          <a:xfrm>
            <a:off x="10135240" y="2422651"/>
            <a:ext cx="564877" cy="530116"/>
            <a:chOff x="10074275" y="1647825"/>
            <a:chExt cx="464344" cy="435769"/>
          </a:xfrm>
          <a:solidFill>
            <a:schemeClr val="accent1">
              <a:lumMod val="75000"/>
            </a:schemeClr>
          </a:solidFill>
        </p:grpSpPr>
        <p:sp>
          <p:nvSpPr>
            <p:cNvPr id="6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3"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4"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5"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6"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7"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78" name="Group 26"/>
          <p:cNvGrpSpPr>
            <a:grpSpLocks noChangeAspect="1"/>
          </p:cNvGrpSpPr>
          <p:nvPr/>
        </p:nvGrpSpPr>
        <p:grpSpPr bwMode="auto">
          <a:xfrm>
            <a:off x="1651308" y="2398784"/>
            <a:ext cx="632884" cy="577849"/>
            <a:chOff x="652" y="2627"/>
            <a:chExt cx="299" cy="273"/>
          </a:xfrm>
          <a:solidFill>
            <a:schemeClr val="accent6">
              <a:lumMod val="75000"/>
            </a:schemeClr>
          </a:solidFill>
        </p:grpSpPr>
        <p:sp>
          <p:nvSpPr>
            <p:cNvPr id="79" name="Freeform 27"/>
            <p:cNvSpPr>
              <a:spLocks noEditPoints="1"/>
            </p:cNvSpPr>
            <p:nvPr/>
          </p:nvSpPr>
          <p:spPr bwMode="auto">
            <a:xfrm>
              <a:off x="812" y="2627"/>
              <a:ext cx="139" cy="273"/>
            </a:xfrm>
            <a:custGeom>
              <a:avLst/>
              <a:gdLst>
                <a:gd name="T0" fmla="*/ 317 w 330"/>
                <a:gd name="T1" fmla="*/ 626 h 650"/>
                <a:gd name="T2" fmla="*/ 287 w 330"/>
                <a:gd name="T3" fmla="*/ 626 h 650"/>
                <a:gd name="T4" fmla="*/ 296 w 330"/>
                <a:gd name="T5" fmla="*/ 623 h 650"/>
                <a:gd name="T6" fmla="*/ 324 w 330"/>
                <a:gd name="T7" fmla="*/ 573 h 650"/>
                <a:gd name="T8" fmla="*/ 179 w 330"/>
                <a:gd name="T9" fmla="*/ 30 h 650"/>
                <a:gd name="T10" fmla="*/ 139 w 330"/>
                <a:gd name="T11" fmla="*/ 0 h 650"/>
                <a:gd name="T12" fmla="*/ 129 w 330"/>
                <a:gd name="T13" fmla="*/ 1 h 650"/>
                <a:gd name="T14" fmla="*/ 34 w 330"/>
                <a:gd name="T15" fmla="*/ 27 h 650"/>
                <a:gd name="T16" fmla="*/ 6 w 330"/>
                <a:gd name="T17" fmla="*/ 77 h 650"/>
                <a:gd name="T18" fmla="*/ 151 w 330"/>
                <a:gd name="T19" fmla="*/ 620 h 650"/>
                <a:gd name="T20" fmla="*/ 153 w 330"/>
                <a:gd name="T21" fmla="*/ 626 h 650"/>
                <a:gd name="T22" fmla="*/ 138 w 330"/>
                <a:gd name="T23" fmla="*/ 626 h 650"/>
                <a:gd name="T24" fmla="*/ 126 w 330"/>
                <a:gd name="T25" fmla="*/ 638 h 650"/>
                <a:gd name="T26" fmla="*/ 138 w 330"/>
                <a:gd name="T27" fmla="*/ 650 h 650"/>
                <a:gd name="T28" fmla="*/ 317 w 330"/>
                <a:gd name="T29" fmla="*/ 650 h 650"/>
                <a:gd name="T30" fmla="*/ 329 w 330"/>
                <a:gd name="T31" fmla="*/ 638 h 650"/>
                <a:gd name="T32" fmla="*/ 317 w 330"/>
                <a:gd name="T33" fmla="*/ 626 h 650"/>
                <a:gd name="T34" fmla="*/ 45 w 330"/>
                <a:gd name="T35" fmla="*/ 140 h 650"/>
                <a:gd name="T36" fmla="*/ 177 w 330"/>
                <a:gd name="T37" fmla="*/ 105 h 650"/>
                <a:gd name="T38" fmla="*/ 282 w 330"/>
                <a:gd name="T39" fmla="*/ 495 h 650"/>
                <a:gd name="T40" fmla="*/ 149 w 330"/>
                <a:gd name="T41" fmla="*/ 530 h 650"/>
                <a:gd name="T42" fmla="*/ 45 w 330"/>
                <a:gd name="T43" fmla="*/ 140 h 650"/>
                <a:gd name="T44" fmla="*/ 28 w 330"/>
                <a:gd name="T45" fmla="*/ 56 h 650"/>
                <a:gd name="T46" fmla="*/ 40 w 330"/>
                <a:gd name="T47" fmla="*/ 47 h 650"/>
                <a:gd name="T48" fmla="*/ 134 w 330"/>
                <a:gd name="T49" fmla="*/ 22 h 650"/>
                <a:gd name="T50" fmla="*/ 139 w 330"/>
                <a:gd name="T51" fmla="*/ 21 h 650"/>
                <a:gd name="T52" fmla="*/ 139 w 330"/>
                <a:gd name="T53" fmla="*/ 21 h 650"/>
                <a:gd name="T54" fmla="*/ 158 w 330"/>
                <a:gd name="T55" fmla="*/ 36 h 650"/>
                <a:gd name="T56" fmla="*/ 172 w 330"/>
                <a:gd name="T57" fmla="*/ 84 h 650"/>
                <a:gd name="T58" fmla="*/ 39 w 330"/>
                <a:gd name="T59" fmla="*/ 120 h 650"/>
                <a:gd name="T60" fmla="*/ 26 w 330"/>
                <a:gd name="T61" fmla="*/ 71 h 650"/>
                <a:gd name="T62" fmla="*/ 28 w 330"/>
                <a:gd name="T63" fmla="*/ 56 h 650"/>
                <a:gd name="T64" fmla="*/ 172 w 330"/>
                <a:gd name="T65" fmla="*/ 614 h 650"/>
                <a:gd name="T66" fmla="*/ 155 w 330"/>
                <a:gd name="T67" fmla="*/ 551 h 650"/>
                <a:gd name="T68" fmla="*/ 287 w 330"/>
                <a:gd name="T69" fmla="*/ 515 h 650"/>
                <a:gd name="T70" fmla="*/ 304 w 330"/>
                <a:gd name="T71" fmla="*/ 579 h 650"/>
                <a:gd name="T72" fmla="*/ 302 w 330"/>
                <a:gd name="T73" fmla="*/ 594 h 650"/>
                <a:gd name="T74" fmla="*/ 290 w 330"/>
                <a:gd name="T75" fmla="*/ 603 h 650"/>
                <a:gd name="T76" fmla="*/ 206 w 330"/>
                <a:gd name="T77" fmla="*/ 626 h 650"/>
                <a:gd name="T78" fmla="*/ 180 w 330"/>
                <a:gd name="T79" fmla="*/ 626 h 650"/>
                <a:gd name="T80" fmla="*/ 172 w 330"/>
                <a:gd name="T81" fmla="*/ 61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650">
                  <a:moveTo>
                    <a:pt x="317" y="626"/>
                  </a:moveTo>
                  <a:cubicBezTo>
                    <a:pt x="287" y="626"/>
                    <a:pt x="287" y="626"/>
                    <a:pt x="287" y="626"/>
                  </a:cubicBezTo>
                  <a:cubicBezTo>
                    <a:pt x="296" y="623"/>
                    <a:pt x="296" y="623"/>
                    <a:pt x="296" y="623"/>
                  </a:cubicBezTo>
                  <a:cubicBezTo>
                    <a:pt x="317" y="617"/>
                    <a:pt x="330" y="595"/>
                    <a:pt x="324" y="573"/>
                  </a:cubicBezTo>
                  <a:cubicBezTo>
                    <a:pt x="179" y="30"/>
                    <a:pt x="179" y="30"/>
                    <a:pt x="179" y="30"/>
                  </a:cubicBezTo>
                  <a:cubicBezTo>
                    <a:pt x="174" y="12"/>
                    <a:pt x="158" y="0"/>
                    <a:pt x="139" y="0"/>
                  </a:cubicBezTo>
                  <a:cubicBezTo>
                    <a:pt x="136" y="0"/>
                    <a:pt x="132" y="0"/>
                    <a:pt x="129" y="1"/>
                  </a:cubicBezTo>
                  <a:cubicBezTo>
                    <a:pt x="34" y="27"/>
                    <a:pt x="34" y="27"/>
                    <a:pt x="34" y="27"/>
                  </a:cubicBezTo>
                  <a:cubicBezTo>
                    <a:pt x="13" y="32"/>
                    <a:pt x="0" y="55"/>
                    <a:pt x="6" y="77"/>
                  </a:cubicBezTo>
                  <a:cubicBezTo>
                    <a:pt x="151" y="620"/>
                    <a:pt x="151" y="620"/>
                    <a:pt x="151" y="620"/>
                  </a:cubicBezTo>
                  <a:cubicBezTo>
                    <a:pt x="152" y="622"/>
                    <a:pt x="152" y="624"/>
                    <a:pt x="153" y="626"/>
                  </a:cubicBezTo>
                  <a:cubicBezTo>
                    <a:pt x="138" y="626"/>
                    <a:pt x="138" y="626"/>
                    <a:pt x="138" y="626"/>
                  </a:cubicBezTo>
                  <a:cubicBezTo>
                    <a:pt x="131" y="626"/>
                    <a:pt x="126" y="631"/>
                    <a:pt x="126" y="638"/>
                  </a:cubicBezTo>
                  <a:cubicBezTo>
                    <a:pt x="126" y="645"/>
                    <a:pt x="131" y="650"/>
                    <a:pt x="138" y="650"/>
                  </a:cubicBezTo>
                  <a:cubicBezTo>
                    <a:pt x="317" y="650"/>
                    <a:pt x="317" y="650"/>
                    <a:pt x="317" y="650"/>
                  </a:cubicBezTo>
                  <a:cubicBezTo>
                    <a:pt x="324" y="650"/>
                    <a:pt x="329" y="645"/>
                    <a:pt x="329" y="638"/>
                  </a:cubicBezTo>
                  <a:cubicBezTo>
                    <a:pt x="329" y="631"/>
                    <a:pt x="324" y="626"/>
                    <a:pt x="317" y="626"/>
                  </a:cubicBezTo>
                  <a:close/>
                  <a:moveTo>
                    <a:pt x="45" y="140"/>
                  </a:moveTo>
                  <a:cubicBezTo>
                    <a:pt x="177" y="105"/>
                    <a:pt x="177" y="105"/>
                    <a:pt x="177" y="105"/>
                  </a:cubicBezTo>
                  <a:cubicBezTo>
                    <a:pt x="282" y="495"/>
                    <a:pt x="282" y="495"/>
                    <a:pt x="282" y="495"/>
                  </a:cubicBezTo>
                  <a:cubicBezTo>
                    <a:pt x="149" y="530"/>
                    <a:pt x="149" y="530"/>
                    <a:pt x="149" y="530"/>
                  </a:cubicBezTo>
                  <a:lnTo>
                    <a:pt x="45" y="140"/>
                  </a:lnTo>
                  <a:close/>
                  <a:moveTo>
                    <a:pt x="28" y="56"/>
                  </a:moveTo>
                  <a:cubicBezTo>
                    <a:pt x="31" y="52"/>
                    <a:pt x="35" y="48"/>
                    <a:pt x="40" y="47"/>
                  </a:cubicBezTo>
                  <a:cubicBezTo>
                    <a:pt x="134" y="22"/>
                    <a:pt x="134" y="22"/>
                    <a:pt x="134" y="22"/>
                  </a:cubicBezTo>
                  <a:cubicBezTo>
                    <a:pt x="136" y="21"/>
                    <a:pt x="138" y="21"/>
                    <a:pt x="139" y="21"/>
                  </a:cubicBezTo>
                  <a:cubicBezTo>
                    <a:pt x="139" y="21"/>
                    <a:pt x="139" y="21"/>
                    <a:pt x="139" y="21"/>
                  </a:cubicBezTo>
                  <a:cubicBezTo>
                    <a:pt x="148" y="21"/>
                    <a:pt x="156" y="27"/>
                    <a:pt x="158" y="36"/>
                  </a:cubicBezTo>
                  <a:cubicBezTo>
                    <a:pt x="172" y="84"/>
                    <a:pt x="172" y="84"/>
                    <a:pt x="172" y="84"/>
                  </a:cubicBezTo>
                  <a:cubicBezTo>
                    <a:pt x="39" y="120"/>
                    <a:pt x="39" y="120"/>
                    <a:pt x="39" y="120"/>
                  </a:cubicBezTo>
                  <a:cubicBezTo>
                    <a:pt x="26" y="71"/>
                    <a:pt x="26" y="71"/>
                    <a:pt x="26" y="71"/>
                  </a:cubicBezTo>
                  <a:cubicBezTo>
                    <a:pt x="25" y="66"/>
                    <a:pt x="25" y="61"/>
                    <a:pt x="28" y="56"/>
                  </a:cubicBezTo>
                  <a:close/>
                  <a:moveTo>
                    <a:pt x="172" y="614"/>
                  </a:moveTo>
                  <a:cubicBezTo>
                    <a:pt x="155" y="551"/>
                    <a:pt x="155" y="551"/>
                    <a:pt x="155" y="551"/>
                  </a:cubicBezTo>
                  <a:cubicBezTo>
                    <a:pt x="287" y="515"/>
                    <a:pt x="287" y="515"/>
                    <a:pt x="287" y="515"/>
                  </a:cubicBezTo>
                  <a:cubicBezTo>
                    <a:pt x="304" y="579"/>
                    <a:pt x="304" y="579"/>
                    <a:pt x="304" y="579"/>
                  </a:cubicBezTo>
                  <a:cubicBezTo>
                    <a:pt x="305" y="584"/>
                    <a:pt x="305" y="589"/>
                    <a:pt x="302" y="594"/>
                  </a:cubicBezTo>
                  <a:cubicBezTo>
                    <a:pt x="299" y="598"/>
                    <a:pt x="295" y="602"/>
                    <a:pt x="290" y="603"/>
                  </a:cubicBezTo>
                  <a:cubicBezTo>
                    <a:pt x="206" y="626"/>
                    <a:pt x="206" y="626"/>
                    <a:pt x="206" y="626"/>
                  </a:cubicBezTo>
                  <a:cubicBezTo>
                    <a:pt x="180" y="626"/>
                    <a:pt x="180" y="626"/>
                    <a:pt x="180" y="626"/>
                  </a:cubicBezTo>
                  <a:cubicBezTo>
                    <a:pt x="176" y="623"/>
                    <a:pt x="173" y="619"/>
                    <a:pt x="172" y="6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0" name="Freeform 28"/>
            <p:cNvSpPr>
              <a:spLocks noEditPoints="1"/>
            </p:cNvSpPr>
            <p:nvPr/>
          </p:nvSpPr>
          <p:spPr bwMode="auto">
            <a:xfrm>
              <a:off x="652" y="2629"/>
              <a:ext cx="203" cy="271"/>
            </a:xfrm>
            <a:custGeom>
              <a:avLst/>
              <a:gdLst>
                <a:gd name="T0" fmla="*/ 380 w 481"/>
                <a:gd name="T1" fmla="*/ 620 h 644"/>
                <a:gd name="T2" fmla="*/ 383 w 481"/>
                <a:gd name="T3" fmla="*/ 41 h 644"/>
                <a:gd name="T4" fmla="*/ 245 w 481"/>
                <a:gd name="T5" fmla="*/ 0 h 644"/>
                <a:gd name="T6" fmla="*/ 204 w 481"/>
                <a:gd name="T7" fmla="*/ 603 h 644"/>
                <a:gd name="T8" fmla="*/ 176 w 481"/>
                <a:gd name="T9" fmla="*/ 620 h 644"/>
                <a:gd name="T10" fmla="*/ 180 w 481"/>
                <a:gd name="T11" fmla="*/ 41 h 644"/>
                <a:gd name="T12" fmla="*/ 41 w 481"/>
                <a:gd name="T13" fmla="*/ 0 h 644"/>
                <a:gd name="T14" fmla="*/ 0 w 481"/>
                <a:gd name="T15" fmla="*/ 603 h 644"/>
                <a:gd name="T16" fmla="*/ 0 w 481"/>
                <a:gd name="T17" fmla="*/ 632 h 644"/>
                <a:gd name="T18" fmla="*/ 41 w 481"/>
                <a:gd name="T19" fmla="*/ 644 h 644"/>
                <a:gd name="T20" fmla="*/ 245 w 481"/>
                <a:gd name="T21" fmla="*/ 644 h 644"/>
                <a:gd name="T22" fmla="*/ 469 w 481"/>
                <a:gd name="T23" fmla="*/ 644 h 644"/>
                <a:gd name="T24" fmla="*/ 469 w 481"/>
                <a:gd name="T25" fmla="*/ 620 h 644"/>
                <a:gd name="T26" fmla="*/ 362 w 481"/>
                <a:gd name="T27" fmla="*/ 161 h 644"/>
                <a:gd name="T28" fmla="*/ 225 w 481"/>
                <a:gd name="T29" fmla="*/ 468 h 644"/>
                <a:gd name="T30" fmla="*/ 362 w 481"/>
                <a:gd name="T31" fmla="*/ 139 h 644"/>
                <a:gd name="T32" fmla="*/ 225 w 481"/>
                <a:gd name="T33" fmla="*/ 113 h 644"/>
                <a:gd name="T34" fmla="*/ 362 w 481"/>
                <a:gd name="T35" fmla="*/ 139 h 644"/>
                <a:gd name="T36" fmla="*/ 362 w 481"/>
                <a:gd name="T37" fmla="*/ 490 h 644"/>
                <a:gd name="T38" fmla="*/ 225 w 481"/>
                <a:gd name="T39" fmla="*/ 516 h 644"/>
                <a:gd name="T40" fmla="*/ 245 w 481"/>
                <a:gd name="T41" fmla="*/ 21 h 644"/>
                <a:gd name="T42" fmla="*/ 362 w 481"/>
                <a:gd name="T43" fmla="*/ 41 h 644"/>
                <a:gd name="T44" fmla="*/ 225 w 481"/>
                <a:gd name="T45" fmla="*/ 91 h 644"/>
                <a:gd name="T46" fmla="*/ 245 w 481"/>
                <a:gd name="T47" fmla="*/ 21 h 644"/>
                <a:gd name="T48" fmla="*/ 225 w 481"/>
                <a:gd name="T49" fmla="*/ 537 h 644"/>
                <a:gd name="T50" fmla="*/ 362 w 481"/>
                <a:gd name="T51" fmla="*/ 603 h 644"/>
                <a:gd name="T52" fmla="*/ 234 w 481"/>
                <a:gd name="T53" fmla="*/ 620 h 644"/>
                <a:gd name="T54" fmla="*/ 30 w 481"/>
                <a:gd name="T55" fmla="*/ 620 h 644"/>
                <a:gd name="T56" fmla="*/ 21 w 481"/>
                <a:gd name="T57" fmla="*/ 537 h 644"/>
                <a:gd name="T58" fmla="*/ 158 w 481"/>
                <a:gd name="T59" fmla="*/ 603 h 644"/>
                <a:gd name="T60" fmla="*/ 30 w 481"/>
                <a:gd name="T61" fmla="*/ 620 h 644"/>
                <a:gd name="T62" fmla="*/ 21 w 481"/>
                <a:gd name="T63" fmla="*/ 516 h 644"/>
                <a:gd name="T64" fmla="*/ 158 w 481"/>
                <a:gd name="T65" fmla="*/ 113 h 644"/>
                <a:gd name="T66" fmla="*/ 41 w 481"/>
                <a:gd name="T67" fmla="*/ 21 h 644"/>
                <a:gd name="T68" fmla="*/ 158 w 481"/>
                <a:gd name="T69" fmla="*/ 41 h 644"/>
                <a:gd name="T70" fmla="*/ 21 w 481"/>
                <a:gd name="T71" fmla="*/ 91 h 644"/>
                <a:gd name="T72" fmla="*/ 41 w 481"/>
                <a:gd name="T73" fmla="*/ 21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1" h="644">
                  <a:moveTo>
                    <a:pt x="469" y="620"/>
                  </a:moveTo>
                  <a:cubicBezTo>
                    <a:pt x="380" y="620"/>
                    <a:pt x="380" y="620"/>
                    <a:pt x="380" y="620"/>
                  </a:cubicBezTo>
                  <a:cubicBezTo>
                    <a:pt x="382" y="615"/>
                    <a:pt x="383" y="609"/>
                    <a:pt x="383" y="603"/>
                  </a:cubicBezTo>
                  <a:cubicBezTo>
                    <a:pt x="383" y="41"/>
                    <a:pt x="383" y="41"/>
                    <a:pt x="383" y="41"/>
                  </a:cubicBezTo>
                  <a:cubicBezTo>
                    <a:pt x="383" y="18"/>
                    <a:pt x="365" y="0"/>
                    <a:pt x="343" y="0"/>
                  </a:cubicBezTo>
                  <a:cubicBezTo>
                    <a:pt x="245" y="0"/>
                    <a:pt x="245" y="0"/>
                    <a:pt x="245" y="0"/>
                  </a:cubicBezTo>
                  <a:cubicBezTo>
                    <a:pt x="222" y="0"/>
                    <a:pt x="204" y="18"/>
                    <a:pt x="204" y="41"/>
                  </a:cubicBezTo>
                  <a:cubicBezTo>
                    <a:pt x="204" y="603"/>
                    <a:pt x="204" y="603"/>
                    <a:pt x="204" y="603"/>
                  </a:cubicBezTo>
                  <a:cubicBezTo>
                    <a:pt x="204" y="609"/>
                    <a:pt x="205" y="615"/>
                    <a:pt x="207" y="620"/>
                  </a:cubicBezTo>
                  <a:cubicBezTo>
                    <a:pt x="176" y="620"/>
                    <a:pt x="176" y="620"/>
                    <a:pt x="176" y="620"/>
                  </a:cubicBezTo>
                  <a:cubicBezTo>
                    <a:pt x="178" y="615"/>
                    <a:pt x="180" y="609"/>
                    <a:pt x="180" y="603"/>
                  </a:cubicBezTo>
                  <a:cubicBezTo>
                    <a:pt x="180" y="41"/>
                    <a:pt x="180" y="41"/>
                    <a:pt x="180" y="41"/>
                  </a:cubicBezTo>
                  <a:cubicBezTo>
                    <a:pt x="180" y="18"/>
                    <a:pt x="161" y="0"/>
                    <a:pt x="139" y="0"/>
                  </a:cubicBezTo>
                  <a:cubicBezTo>
                    <a:pt x="41" y="0"/>
                    <a:pt x="41" y="0"/>
                    <a:pt x="41" y="0"/>
                  </a:cubicBezTo>
                  <a:cubicBezTo>
                    <a:pt x="18" y="0"/>
                    <a:pt x="0" y="18"/>
                    <a:pt x="0" y="41"/>
                  </a:cubicBezTo>
                  <a:cubicBezTo>
                    <a:pt x="0" y="603"/>
                    <a:pt x="0" y="603"/>
                    <a:pt x="0" y="603"/>
                  </a:cubicBezTo>
                  <a:cubicBezTo>
                    <a:pt x="0" y="610"/>
                    <a:pt x="2" y="617"/>
                    <a:pt x="5" y="622"/>
                  </a:cubicBezTo>
                  <a:cubicBezTo>
                    <a:pt x="2" y="625"/>
                    <a:pt x="0" y="628"/>
                    <a:pt x="0" y="632"/>
                  </a:cubicBezTo>
                  <a:cubicBezTo>
                    <a:pt x="0" y="639"/>
                    <a:pt x="6" y="644"/>
                    <a:pt x="12" y="644"/>
                  </a:cubicBezTo>
                  <a:cubicBezTo>
                    <a:pt x="41" y="644"/>
                    <a:pt x="41" y="644"/>
                    <a:pt x="41" y="644"/>
                  </a:cubicBezTo>
                  <a:cubicBezTo>
                    <a:pt x="139" y="644"/>
                    <a:pt x="139" y="644"/>
                    <a:pt x="139" y="644"/>
                  </a:cubicBezTo>
                  <a:cubicBezTo>
                    <a:pt x="245" y="644"/>
                    <a:pt x="245" y="644"/>
                    <a:pt x="245" y="644"/>
                  </a:cubicBezTo>
                  <a:cubicBezTo>
                    <a:pt x="343" y="644"/>
                    <a:pt x="343" y="644"/>
                    <a:pt x="343" y="644"/>
                  </a:cubicBezTo>
                  <a:cubicBezTo>
                    <a:pt x="469" y="644"/>
                    <a:pt x="469" y="644"/>
                    <a:pt x="469" y="644"/>
                  </a:cubicBezTo>
                  <a:cubicBezTo>
                    <a:pt x="476" y="644"/>
                    <a:pt x="481" y="639"/>
                    <a:pt x="481" y="632"/>
                  </a:cubicBezTo>
                  <a:cubicBezTo>
                    <a:pt x="481" y="625"/>
                    <a:pt x="476" y="620"/>
                    <a:pt x="469" y="620"/>
                  </a:cubicBezTo>
                  <a:close/>
                  <a:moveTo>
                    <a:pt x="225" y="161"/>
                  </a:moveTo>
                  <a:cubicBezTo>
                    <a:pt x="362" y="161"/>
                    <a:pt x="362" y="161"/>
                    <a:pt x="362" y="161"/>
                  </a:cubicBezTo>
                  <a:cubicBezTo>
                    <a:pt x="362" y="468"/>
                    <a:pt x="362" y="468"/>
                    <a:pt x="362" y="468"/>
                  </a:cubicBezTo>
                  <a:cubicBezTo>
                    <a:pt x="225" y="468"/>
                    <a:pt x="225" y="468"/>
                    <a:pt x="225" y="468"/>
                  </a:cubicBezTo>
                  <a:lnTo>
                    <a:pt x="225" y="161"/>
                  </a:lnTo>
                  <a:close/>
                  <a:moveTo>
                    <a:pt x="362" y="139"/>
                  </a:moveTo>
                  <a:cubicBezTo>
                    <a:pt x="225" y="139"/>
                    <a:pt x="225" y="139"/>
                    <a:pt x="225" y="139"/>
                  </a:cubicBezTo>
                  <a:cubicBezTo>
                    <a:pt x="225" y="113"/>
                    <a:pt x="225" y="113"/>
                    <a:pt x="225" y="113"/>
                  </a:cubicBezTo>
                  <a:cubicBezTo>
                    <a:pt x="362" y="113"/>
                    <a:pt x="362" y="113"/>
                    <a:pt x="362" y="113"/>
                  </a:cubicBezTo>
                  <a:lnTo>
                    <a:pt x="362" y="139"/>
                  </a:lnTo>
                  <a:close/>
                  <a:moveTo>
                    <a:pt x="225" y="490"/>
                  </a:moveTo>
                  <a:cubicBezTo>
                    <a:pt x="362" y="490"/>
                    <a:pt x="362" y="490"/>
                    <a:pt x="362" y="490"/>
                  </a:cubicBezTo>
                  <a:cubicBezTo>
                    <a:pt x="362" y="516"/>
                    <a:pt x="362" y="516"/>
                    <a:pt x="362" y="516"/>
                  </a:cubicBezTo>
                  <a:cubicBezTo>
                    <a:pt x="225" y="516"/>
                    <a:pt x="225" y="516"/>
                    <a:pt x="225" y="516"/>
                  </a:cubicBezTo>
                  <a:lnTo>
                    <a:pt x="225" y="490"/>
                  </a:lnTo>
                  <a:close/>
                  <a:moveTo>
                    <a:pt x="245" y="21"/>
                  </a:moveTo>
                  <a:cubicBezTo>
                    <a:pt x="343" y="21"/>
                    <a:pt x="343" y="21"/>
                    <a:pt x="343" y="21"/>
                  </a:cubicBezTo>
                  <a:cubicBezTo>
                    <a:pt x="353" y="21"/>
                    <a:pt x="362" y="30"/>
                    <a:pt x="362" y="41"/>
                  </a:cubicBezTo>
                  <a:cubicBezTo>
                    <a:pt x="362" y="91"/>
                    <a:pt x="362" y="91"/>
                    <a:pt x="362" y="91"/>
                  </a:cubicBezTo>
                  <a:cubicBezTo>
                    <a:pt x="225" y="91"/>
                    <a:pt x="225" y="91"/>
                    <a:pt x="225" y="91"/>
                  </a:cubicBezTo>
                  <a:cubicBezTo>
                    <a:pt x="225" y="41"/>
                    <a:pt x="225" y="41"/>
                    <a:pt x="225" y="41"/>
                  </a:cubicBezTo>
                  <a:cubicBezTo>
                    <a:pt x="225" y="30"/>
                    <a:pt x="234" y="21"/>
                    <a:pt x="245" y="21"/>
                  </a:cubicBezTo>
                  <a:close/>
                  <a:moveTo>
                    <a:pt x="225" y="603"/>
                  </a:moveTo>
                  <a:cubicBezTo>
                    <a:pt x="225" y="537"/>
                    <a:pt x="225" y="537"/>
                    <a:pt x="225" y="537"/>
                  </a:cubicBezTo>
                  <a:cubicBezTo>
                    <a:pt x="362" y="537"/>
                    <a:pt x="362" y="537"/>
                    <a:pt x="362" y="537"/>
                  </a:cubicBezTo>
                  <a:cubicBezTo>
                    <a:pt x="362" y="603"/>
                    <a:pt x="362" y="603"/>
                    <a:pt x="362" y="603"/>
                  </a:cubicBezTo>
                  <a:cubicBezTo>
                    <a:pt x="362" y="610"/>
                    <a:pt x="359" y="616"/>
                    <a:pt x="354" y="620"/>
                  </a:cubicBezTo>
                  <a:cubicBezTo>
                    <a:pt x="234" y="620"/>
                    <a:pt x="234" y="620"/>
                    <a:pt x="234" y="620"/>
                  </a:cubicBezTo>
                  <a:cubicBezTo>
                    <a:pt x="229" y="616"/>
                    <a:pt x="225" y="610"/>
                    <a:pt x="225" y="603"/>
                  </a:cubicBezTo>
                  <a:close/>
                  <a:moveTo>
                    <a:pt x="30" y="620"/>
                  </a:moveTo>
                  <a:cubicBezTo>
                    <a:pt x="25" y="616"/>
                    <a:pt x="21" y="610"/>
                    <a:pt x="21" y="603"/>
                  </a:cubicBezTo>
                  <a:cubicBezTo>
                    <a:pt x="21" y="537"/>
                    <a:pt x="21" y="537"/>
                    <a:pt x="21" y="537"/>
                  </a:cubicBezTo>
                  <a:cubicBezTo>
                    <a:pt x="158" y="537"/>
                    <a:pt x="158" y="537"/>
                    <a:pt x="158" y="537"/>
                  </a:cubicBezTo>
                  <a:cubicBezTo>
                    <a:pt x="158" y="603"/>
                    <a:pt x="158" y="603"/>
                    <a:pt x="158" y="603"/>
                  </a:cubicBezTo>
                  <a:cubicBezTo>
                    <a:pt x="158" y="610"/>
                    <a:pt x="155" y="616"/>
                    <a:pt x="150" y="620"/>
                  </a:cubicBezTo>
                  <a:lnTo>
                    <a:pt x="30" y="620"/>
                  </a:lnTo>
                  <a:close/>
                  <a:moveTo>
                    <a:pt x="158" y="516"/>
                  </a:moveTo>
                  <a:cubicBezTo>
                    <a:pt x="21" y="516"/>
                    <a:pt x="21" y="516"/>
                    <a:pt x="21" y="516"/>
                  </a:cubicBezTo>
                  <a:cubicBezTo>
                    <a:pt x="21" y="113"/>
                    <a:pt x="21" y="113"/>
                    <a:pt x="21" y="113"/>
                  </a:cubicBezTo>
                  <a:cubicBezTo>
                    <a:pt x="158" y="113"/>
                    <a:pt x="158" y="113"/>
                    <a:pt x="158" y="113"/>
                  </a:cubicBezTo>
                  <a:lnTo>
                    <a:pt x="158" y="516"/>
                  </a:lnTo>
                  <a:close/>
                  <a:moveTo>
                    <a:pt x="41" y="21"/>
                  </a:moveTo>
                  <a:cubicBezTo>
                    <a:pt x="139" y="21"/>
                    <a:pt x="139" y="21"/>
                    <a:pt x="139" y="21"/>
                  </a:cubicBezTo>
                  <a:cubicBezTo>
                    <a:pt x="150" y="21"/>
                    <a:pt x="158" y="30"/>
                    <a:pt x="158" y="41"/>
                  </a:cubicBezTo>
                  <a:cubicBezTo>
                    <a:pt x="158" y="91"/>
                    <a:pt x="158" y="91"/>
                    <a:pt x="158" y="91"/>
                  </a:cubicBezTo>
                  <a:cubicBezTo>
                    <a:pt x="21" y="91"/>
                    <a:pt x="21" y="91"/>
                    <a:pt x="21" y="91"/>
                  </a:cubicBezTo>
                  <a:cubicBezTo>
                    <a:pt x="21" y="41"/>
                    <a:pt x="21" y="41"/>
                    <a:pt x="21" y="41"/>
                  </a:cubicBezTo>
                  <a:cubicBezTo>
                    <a:pt x="21" y="30"/>
                    <a:pt x="30" y="21"/>
                    <a:pt x="4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81" name="Group 38"/>
          <p:cNvGrpSpPr>
            <a:grpSpLocks noChangeAspect="1"/>
          </p:cNvGrpSpPr>
          <p:nvPr/>
        </p:nvGrpSpPr>
        <p:grpSpPr bwMode="auto">
          <a:xfrm>
            <a:off x="4491605" y="2353773"/>
            <a:ext cx="585573" cy="667869"/>
            <a:chOff x="1643" y="2607"/>
            <a:chExt cx="370" cy="422"/>
          </a:xfrm>
          <a:solidFill>
            <a:schemeClr val="accent6">
              <a:lumMod val="60000"/>
              <a:lumOff val="40000"/>
            </a:schemeClr>
          </a:solidFill>
        </p:grpSpPr>
        <p:sp>
          <p:nvSpPr>
            <p:cNvPr id="82" name="Freeform 39"/>
            <p:cNvSpPr>
              <a:spLocks noEditPoints="1"/>
            </p:cNvSpPr>
            <p:nvPr/>
          </p:nvSpPr>
          <p:spPr bwMode="auto">
            <a:xfrm>
              <a:off x="1643" y="2607"/>
              <a:ext cx="370" cy="422"/>
            </a:xfrm>
            <a:custGeom>
              <a:avLst/>
              <a:gdLst>
                <a:gd name="T0" fmla="*/ 627 w 639"/>
                <a:gd name="T1" fmla="*/ 707 h 730"/>
                <a:gd name="T2" fmla="*/ 615 w 639"/>
                <a:gd name="T3" fmla="*/ 707 h 730"/>
                <a:gd name="T4" fmla="*/ 615 w 639"/>
                <a:gd name="T5" fmla="*/ 615 h 730"/>
                <a:gd name="T6" fmla="*/ 638 w 639"/>
                <a:gd name="T7" fmla="*/ 593 h 730"/>
                <a:gd name="T8" fmla="*/ 638 w 639"/>
                <a:gd name="T9" fmla="*/ 46 h 730"/>
                <a:gd name="T10" fmla="*/ 593 w 639"/>
                <a:gd name="T11" fmla="*/ 0 h 730"/>
                <a:gd name="T12" fmla="*/ 45 w 639"/>
                <a:gd name="T13" fmla="*/ 0 h 730"/>
                <a:gd name="T14" fmla="*/ 0 w 639"/>
                <a:gd name="T15" fmla="*/ 46 h 730"/>
                <a:gd name="T16" fmla="*/ 0 w 639"/>
                <a:gd name="T17" fmla="*/ 661 h 730"/>
                <a:gd name="T18" fmla="*/ 68 w 639"/>
                <a:gd name="T19" fmla="*/ 730 h 730"/>
                <a:gd name="T20" fmla="*/ 627 w 639"/>
                <a:gd name="T21" fmla="*/ 730 h 730"/>
                <a:gd name="T22" fmla="*/ 639 w 639"/>
                <a:gd name="T23" fmla="*/ 718 h 730"/>
                <a:gd name="T24" fmla="*/ 627 w 639"/>
                <a:gd name="T25" fmla="*/ 707 h 730"/>
                <a:gd name="T26" fmla="*/ 33 w 639"/>
                <a:gd name="T27" fmla="*/ 56 h 730"/>
                <a:gd name="T28" fmla="*/ 33 w 639"/>
                <a:gd name="T29" fmla="*/ 56 h 730"/>
                <a:gd name="T30" fmla="*/ 56 w 639"/>
                <a:gd name="T31" fmla="*/ 33 h 730"/>
                <a:gd name="T32" fmla="*/ 91 w 639"/>
                <a:gd name="T33" fmla="*/ 33 h 730"/>
                <a:gd name="T34" fmla="*/ 91 w 639"/>
                <a:gd name="T35" fmla="*/ 582 h 730"/>
                <a:gd name="T36" fmla="*/ 68 w 639"/>
                <a:gd name="T37" fmla="*/ 582 h 730"/>
                <a:gd name="T38" fmla="*/ 33 w 639"/>
                <a:gd name="T39" fmla="*/ 592 h 730"/>
                <a:gd name="T40" fmla="*/ 33 w 639"/>
                <a:gd name="T41" fmla="*/ 56 h 730"/>
                <a:gd name="T42" fmla="*/ 582 w 639"/>
                <a:gd name="T43" fmla="*/ 697 h 730"/>
                <a:gd name="T44" fmla="*/ 68 w 639"/>
                <a:gd name="T45" fmla="*/ 697 h 730"/>
                <a:gd name="T46" fmla="*/ 31 w 639"/>
                <a:gd name="T47" fmla="*/ 656 h 730"/>
                <a:gd name="T48" fmla="*/ 68 w 639"/>
                <a:gd name="T49" fmla="*/ 616 h 730"/>
                <a:gd name="T50" fmla="*/ 582 w 639"/>
                <a:gd name="T51" fmla="*/ 616 h 730"/>
                <a:gd name="T52" fmla="*/ 582 w 639"/>
                <a:gd name="T53" fmla="*/ 697 h 730"/>
                <a:gd name="T54" fmla="*/ 605 w 639"/>
                <a:gd name="T55" fmla="*/ 582 h 730"/>
                <a:gd name="T56" fmla="*/ 125 w 639"/>
                <a:gd name="T57" fmla="*/ 582 h 730"/>
                <a:gd name="T58" fmla="*/ 125 w 639"/>
                <a:gd name="T59" fmla="*/ 33 h 730"/>
                <a:gd name="T60" fmla="*/ 582 w 639"/>
                <a:gd name="T61" fmla="*/ 33 h 730"/>
                <a:gd name="T62" fmla="*/ 605 w 639"/>
                <a:gd name="T63" fmla="*/ 56 h 730"/>
                <a:gd name="T64" fmla="*/ 605 w 639"/>
                <a:gd name="T65" fmla="*/ 582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9" h="730">
                  <a:moveTo>
                    <a:pt x="627" y="707"/>
                  </a:moveTo>
                  <a:cubicBezTo>
                    <a:pt x="615" y="707"/>
                    <a:pt x="615" y="707"/>
                    <a:pt x="615" y="707"/>
                  </a:cubicBezTo>
                  <a:cubicBezTo>
                    <a:pt x="615" y="615"/>
                    <a:pt x="615" y="615"/>
                    <a:pt x="615" y="615"/>
                  </a:cubicBezTo>
                  <a:cubicBezTo>
                    <a:pt x="628" y="616"/>
                    <a:pt x="638" y="605"/>
                    <a:pt x="638" y="593"/>
                  </a:cubicBezTo>
                  <a:cubicBezTo>
                    <a:pt x="638" y="46"/>
                    <a:pt x="638" y="46"/>
                    <a:pt x="638" y="46"/>
                  </a:cubicBezTo>
                  <a:cubicBezTo>
                    <a:pt x="638" y="21"/>
                    <a:pt x="618" y="0"/>
                    <a:pt x="593" y="0"/>
                  </a:cubicBezTo>
                  <a:cubicBezTo>
                    <a:pt x="45" y="0"/>
                    <a:pt x="45" y="0"/>
                    <a:pt x="45" y="0"/>
                  </a:cubicBezTo>
                  <a:cubicBezTo>
                    <a:pt x="20" y="0"/>
                    <a:pt x="0" y="21"/>
                    <a:pt x="0" y="46"/>
                  </a:cubicBezTo>
                  <a:cubicBezTo>
                    <a:pt x="0" y="661"/>
                    <a:pt x="0" y="661"/>
                    <a:pt x="0" y="661"/>
                  </a:cubicBezTo>
                  <a:cubicBezTo>
                    <a:pt x="0" y="699"/>
                    <a:pt x="31" y="730"/>
                    <a:pt x="68" y="730"/>
                  </a:cubicBezTo>
                  <a:cubicBezTo>
                    <a:pt x="627" y="730"/>
                    <a:pt x="627" y="730"/>
                    <a:pt x="627" y="730"/>
                  </a:cubicBezTo>
                  <a:cubicBezTo>
                    <a:pt x="633" y="730"/>
                    <a:pt x="639" y="725"/>
                    <a:pt x="639" y="718"/>
                  </a:cubicBezTo>
                  <a:cubicBezTo>
                    <a:pt x="639" y="712"/>
                    <a:pt x="633" y="707"/>
                    <a:pt x="627" y="707"/>
                  </a:cubicBezTo>
                  <a:close/>
                  <a:moveTo>
                    <a:pt x="33" y="56"/>
                  </a:moveTo>
                  <a:cubicBezTo>
                    <a:pt x="33" y="56"/>
                    <a:pt x="33" y="56"/>
                    <a:pt x="33" y="56"/>
                  </a:cubicBezTo>
                  <a:cubicBezTo>
                    <a:pt x="33" y="44"/>
                    <a:pt x="44" y="33"/>
                    <a:pt x="56" y="33"/>
                  </a:cubicBezTo>
                  <a:cubicBezTo>
                    <a:pt x="91" y="33"/>
                    <a:pt x="91" y="33"/>
                    <a:pt x="91" y="33"/>
                  </a:cubicBezTo>
                  <a:cubicBezTo>
                    <a:pt x="91" y="582"/>
                    <a:pt x="91" y="582"/>
                    <a:pt x="91" y="582"/>
                  </a:cubicBezTo>
                  <a:cubicBezTo>
                    <a:pt x="68" y="582"/>
                    <a:pt x="68" y="582"/>
                    <a:pt x="68" y="582"/>
                  </a:cubicBezTo>
                  <a:cubicBezTo>
                    <a:pt x="51" y="582"/>
                    <a:pt x="47" y="582"/>
                    <a:pt x="33" y="592"/>
                  </a:cubicBezTo>
                  <a:lnTo>
                    <a:pt x="33" y="56"/>
                  </a:lnTo>
                  <a:close/>
                  <a:moveTo>
                    <a:pt x="582" y="697"/>
                  </a:moveTo>
                  <a:cubicBezTo>
                    <a:pt x="68" y="697"/>
                    <a:pt x="68" y="697"/>
                    <a:pt x="68" y="697"/>
                  </a:cubicBezTo>
                  <a:cubicBezTo>
                    <a:pt x="43" y="697"/>
                    <a:pt x="31" y="681"/>
                    <a:pt x="31" y="656"/>
                  </a:cubicBezTo>
                  <a:cubicBezTo>
                    <a:pt x="31" y="631"/>
                    <a:pt x="43" y="616"/>
                    <a:pt x="68" y="616"/>
                  </a:cubicBezTo>
                  <a:cubicBezTo>
                    <a:pt x="582" y="616"/>
                    <a:pt x="582" y="616"/>
                    <a:pt x="582" y="616"/>
                  </a:cubicBezTo>
                  <a:lnTo>
                    <a:pt x="582" y="697"/>
                  </a:lnTo>
                  <a:close/>
                  <a:moveTo>
                    <a:pt x="605" y="582"/>
                  </a:moveTo>
                  <a:cubicBezTo>
                    <a:pt x="125" y="582"/>
                    <a:pt x="125" y="582"/>
                    <a:pt x="125" y="582"/>
                  </a:cubicBezTo>
                  <a:cubicBezTo>
                    <a:pt x="125" y="33"/>
                    <a:pt x="125" y="33"/>
                    <a:pt x="125" y="33"/>
                  </a:cubicBezTo>
                  <a:cubicBezTo>
                    <a:pt x="582" y="33"/>
                    <a:pt x="582" y="33"/>
                    <a:pt x="582" y="33"/>
                  </a:cubicBezTo>
                  <a:cubicBezTo>
                    <a:pt x="595" y="33"/>
                    <a:pt x="605" y="44"/>
                    <a:pt x="605" y="56"/>
                  </a:cubicBezTo>
                  <a:lnTo>
                    <a:pt x="605" y="5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3" name="Freeform 40"/>
            <p:cNvSpPr/>
            <p:nvPr/>
          </p:nvSpPr>
          <p:spPr bwMode="auto">
            <a:xfrm>
              <a:off x="1758" y="2775"/>
              <a:ext cx="139" cy="15"/>
            </a:xfrm>
            <a:custGeom>
              <a:avLst/>
              <a:gdLst>
                <a:gd name="T0" fmla="*/ 228 w 240"/>
                <a:gd name="T1" fmla="*/ 0 h 25"/>
                <a:gd name="T2" fmla="*/ 12 w 240"/>
                <a:gd name="T3" fmla="*/ 0 h 25"/>
                <a:gd name="T4" fmla="*/ 0 w 240"/>
                <a:gd name="T5" fmla="*/ 12 h 25"/>
                <a:gd name="T6" fmla="*/ 12 w 240"/>
                <a:gd name="T7" fmla="*/ 25 h 25"/>
                <a:gd name="T8" fmla="*/ 228 w 240"/>
                <a:gd name="T9" fmla="*/ 25 h 25"/>
                <a:gd name="T10" fmla="*/ 240 w 240"/>
                <a:gd name="T11" fmla="*/ 12 h 25"/>
                <a:gd name="T12" fmla="*/ 228 w 24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40" h="25">
                  <a:moveTo>
                    <a:pt x="228" y="0"/>
                  </a:moveTo>
                  <a:cubicBezTo>
                    <a:pt x="12" y="0"/>
                    <a:pt x="12" y="0"/>
                    <a:pt x="12" y="0"/>
                  </a:cubicBezTo>
                  <a:cubicBezTo>
                    <a:pt x="5" y="0"/>
                    <a:pt x="0" y="5"/>
                    <a:pt x="0" y="12"/>
                  </a:cubicBezTo>
                  <a:cubicBezTo>
                    <a:pt x="0" y="20"/>
                    <a:pt x="5" y="25"/>
                    <a:pt x="12" y="25"/>
                  </a:cubicBezTo>
                  <a:cubicBezTo>
                    <a:pt x="228" y="25"/>
                    <a:pt x="228" y="25"/>
                    <a:pt x="228" y="25"/>
                  </a:cubicBezTo>
                  <a:cubicBezTo>
                    <a:pt x="234" y="25"/>
                    <a:pt x="240" y="20"/>
                    <a:pt x="240" y="12"/>
                  </a:cubicBezTo>
                  <a:cubicBezTo>
                    <a:pt x="240" y="5"/>
                    <a:pt x="234" y="0"/>
                    <a:pt x="2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4" name="Freeform 41"/>
            <p:cNvSpPr/>
            <p:nvPr/>
          </p:nvSpPr>
          <p:spPr bwMode="auto">
            <a:xfrm>
              <a:off x="1758" y="2735"/>
              <a:ext cx="185" cy="15"/>
            </a:xfrm>
            <a:custGeom>
              <a:avLst/>
              <a:gdLst>
                <a:gd name="T0" fmla="*/ 308 w 320"/>
                <a:gd name="T1" fmla="*/ 0 h 26"/>
                <a:gd name="T2" fmla="*/ 12 w 320"/>
                <a:gd name="T3" fmla="*/ 0 h 26"/>
                <a:gd name="T4" fmla="*/ 0 w 320"/>
                <a:gd name="T5" fmla="*/ 13 h 26"/>
                <a:gd name="T6" fmla="*/ 12 w 320"/>
                <a:gd name="T7" fmla="*/ 26 h 26"/>
                <a:gd name="T8" fmla="*/ 308 w 320"/>
                <a:gd name="T9" fmla="*/ 26 h 26"/>
                <a:gd name="T10" fmla="*/ 320 w 320"/>
                <a:gd name="T11" fmla="*/ 13 h 26"/>
                <a:gd name="T12" fmla="*/ 308 w 320"/>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0" h="26">
                  <a:moveTo>
                    <a:pt x="308" y="0"/>
                  </a:moveTo>
                  <a:cubicBezTo>
                    <a:pt x="12" y="0"/>
                    <a:pt x="12" y="0"/>
                    <a:pt x="12" y="0"/>
                  </a:cubicBezTo>
                  <a:cubicBezTo>
                    <a:pt x="5" y="0"/>
                    <a:pt x="0" y="6"/>
                    <a:pt x="0" y="13"/>
                  </a:cubicBezTo>
                  <a:cubicBezTo>
                    <a:pt x="0" y="20"/>
                    <a:pt x="5" y="26"/>
                    <a:pt x="12" y="26"/>
                  </a:cubicBezTo>
                  <a:cubicBezTo>
                    <a:pt x="308" y="26"/>
                    <a:pt x="308" y="26"/>
                    <a:pt x="308" y="26"/>
                  </a:cubicBezTo>
                  <a:cubicBezTo>
                    <a:pt x="314" y="26"/>
                    <a:pt x="320" y="20"/>
                    <a:pt x="320" y="13"/>
                  </a:cubicBezTo>
                  <a:cubicBezTo>
                    <a:pt x="320" y="6"/>
                    <a:pt x="314" y="0"/>
                    <a:pt x="30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5" name="Freeform 42"/>
            <p:cNvSpPr/>
            <p:nvPr/>
          </p:nvSpPr>
          <p:spPr bwMode="auto">
            <a:xfrm>
              <a:off x="1758" y="2696"/>
              <a:ext cx="93" cy="14"/>
            </a:xfrm>
            <a:custGeom>
              <a:avLst/>
              <a:gdLst>
                <a:gd name="T0" fmla="*/ 12 w 160"/>
                <a:gd name="T1" fmla="*/ 25 h 25"/>
                <a:gd name="T2" fmla="*/ 148 w 160"/>
                <a:gd name="T3" fmla="*/ 25 h 25"/>
                <a:gd name="T4" fmla="*/ 160 w 160"/>
                <a:gd name="T5" fmla="*/ 13 h 25"/>
                <a:gd name="T6" fmla="*/ 148 w 160"/>
                <a:gd name="T7" fmla="*/ 0 h 25"/>
                <a:gd name="T8" fmla="*/ 12 w 160"/>
                <a:gd name="T9" fmla="*/ 0 h 25"/>
                <a:gd name="T10" fmla="*/ 0 w 160"/>
                <a:gd name="T11" fmla="*/ 13 h 25"/>
                <a:gd name="T12" fmla="*/ 12 w 160"/>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60" h="25">
                  <a:moveTo>
                    <a:pt x="12" y="25"/>
                  </a:moveTo>
                  <a:cubicBezTo>
                    <a:pt x="148" y="25"/>
                    <a:pt x="148" y="25"/>
                    <a:pt x="148" y="25"/>
                  </a:cubicBezTo>
                  <a:cubicBezTo>
                    <a:pt x="155" y="25"/>
                    <a:pt x="160" y="19"/>
                    <a:pt x="160" y="13"/>
                  </a:cubicBezTo>
                  <a:cubicBezTo>
                    <a:pt x="160" y="6"/>
                    <a:pt x="155" y="0"/>
                    <a:pt x="148" y="0"/>
                  </a:cubicBezTo>
                  <a:cubicBezTo>
                    <a:pt x="12" y="0"/>
                    <a:pt x="12" y="0"/>
                    <a:pt x="12" y="0"/>
                  </a:cubicBezTo>
                  <a:cubicBezTo>
                    <a:pt x="5" y="0"/>
                    <a:pt x="0" y="6"/>
                    <a:pt x="0" y="13"/>
                  </a:cubicBezTo>
                  <a:cubicBezTo>
                    <a:pt x="0" y="19"/>
                    <a:pt x="5" y="25"/>
                    <a:pt x="1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86" name="Group 15"/>
          <p:cNvGrpSpPr>
            <a:grpSpLocks noChangeAspect="1"/>
          </p:cNvGrpSpPr>
          <p:nvPr/>
        </p:nvGrpSpPr>
        <p:grpSpPr bwMode="auto">
          <a:xfrm>
            <a:off x="7249033" y="2335707"/>
            <a:ext cx="704003" cy="704003"/>
            <a:chOff x="3279" y="3379"/>
            <a:chExt cx="563" cy="563"/>
          </a:xfrm>
          <a:solidFill>
            <a:schemeClr val="accent3">
              <a:lumMod val="75000"/>
            </a:schemeClr>
          </a:solidFill>
        </p:grpSpPr>
        <p:sp>
          <p:nvSpPr>
            <p:cNvPr id="87" name="Freeform 16"/>
            <p:cNvSpPr>
              <a:spLocks noEditPoints="1"/>
            </p:cNvSpPr>
            <p:nvPr/>
          </p:nvSpPr>
          <p:spPr bwMode="auto">
            <a:xfrm>
              <a:off x="3279" y="3451"/>
              <a:ext cx="563" cy="491"/>
            </a:xfrm>
            <a:custGeom>
              <a:avLst/>
              <a:gdLst>
                <a:gd name="T0" fmla="*/ 346 w 692"/>
                <a:gd name="T1" fmla="*/ 73 h 604"/>
                <a:gd name="T2" fmla="*/ 0 w 692"/>
                <a:gd name="T3" fmla="*/ 11 h 604"/>
                <a:gd name="T4" fmla="*/ 37 w 692"/>
                <a:gd name="T5" fmla="*/ 517 h 604"/>
                <a:gd name="T6" fmla="*/ 346 w 692"/>
                <a:gd name="T7" fmla="*/ 604 h 604"/>
                <a:gd name="T8" fmla="*/ 642 w 692"/>
                <a:gd name="T9" fmla="*/ 517 h 604"/>
                <a:gd name="T10" fmla="*/ 692 w 692"/>
                <a:gd name="T11" fmla="*/ 11 h 604"/>
                <a:gd name="T12" fmla="*/ 346 w 692"/>
                <a:gd name="T13" fmla="*/ 73 h 604"/>
                <a:gd name="T14" fmla="*/ 321 w 692"/>
                <a:gd name="T15" fmla="*/ 542 h 604"/>
                <a:gd name="T16" fmla="*/ 74 w 692"/>
                <a:gd name="T17" fmla="*/ 480 h 604"/>
                <a:gd name="T18" fmla="*/ 49 w 692"/>
                <a:gd name="T19" fmla="*/ 48 h 604"/>
                <a:gd name="T20" fmla="*/ 321 w 692"/>
                <a:gd name="T21" fmla="*/ 122 h 604"/>
                <a:gd name="T22" fmla="*/ 321 w 692"/>
                <a:gd name="T23" fmla="*/ 542 h 604"/>
                <a:gd name="T24" fmla="*/ 618 w 692"/>
                <a:gd name="T25" fmla="*/ 480 h 604"/>
                <a:gd name="T26" fmla="*/ 370 w 692"/>
                <a:gd name="T27" fmla="*/ 542 h 604"/>
                <a:gd name="T28" fmla="*/ 370 w 692"/>
                <a:gd name="T29" fmla="*/ 122 h 604"/>
                <a:gd name="T30" fmla="*/ 655 w 692"/>
                <a:gd name="T31" fmla="*/ 48 h 604"/>
                <a:gd name="T32" fmla="*/ 618 w 692"/>
                <a:gd name="T33" fmla="*/ 48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2" h="604">
                  <a:moveTo>
                    <a:pt x="346" y="73"/>
                  </a:moveTo>
                  <a:cubicBezTo>
                    <a:pt x="346" y="73"/>
                    <a:pt x="190" y="0"/>
                    <a:pt x="0" y="11"/>
                  </a:cubicBezTo>
                  <a:cubicBezTo>
                    <a:pt x="37" y="517"/>
                    <a:pt x="37" y="517"/>
                    <a:pt x="37" y="517"/>
                  </a:cubicBezTo>
                  <a:cubicBezTo>
                    <a:pt x="37" y="517"/>
                    <a:pt x="178" y="503"/>
                    <a:pt x="346" y="604"/>
                  </a:cubicBezTo>
                  <a:cubicBezTo>
                    <a:pt x="346" y="604"/>
                    <a:pt x="494" y="507"/>
                    <a:pt x="642" y="517"/>
                  </a:cubicBezTo>
                  <a:cubicBezTo>
                    <a:pt x="692" y="11"/>
                    <a:pt x="692" y="11"/>
                    <a:pt x="692" y="11"/>
                  </a:cubicBezTo>
                  <a:cubicBezTo>
                    <a:pt x="692" y="11"/>
                    <a:pt x="552" y="0"/>
                    <a:pt x="346" y="73"/>
                  </a:cubicBezTo>
                  <a:close/>
                  <a:moveTo>
                    <a:pt x="321" y="542"/>
                  </a:moveTo>
                  <a:cubicBezTo>
                    <a:pt x="205" y="479"/>
                    <a:pt x="74" y="480"/>
                    <a:pt x="74" y="480"/>
                  </a:cubicBezTo>
                  <a:cubicBezTo>
                    <a:pt x="49" y="48"/>
                    <a:pt x="49" y="48"/>
                    <a:pt x="49" y="48"/>
                  </a:cubicBezTo>
                  <a:cubicBezTo>
                    <a:pt x="183" y="41"/>
                    <a:pt x="321" y="122"/>
                    <a:pt x="321" y="122"/>
                  </a:cubicBezTo>
                  <a:lnTo>
                    <a:pt x="321" y="542"/>
                  </a:lnTo>
                  <a:close/>
                  <a:moveTo>
                    <a:pt x="618" y="480"/>
                  </a:moveTo>
                  <a:cubicBezTo>
                    <a:pt x="501" y="468"/>
                    <a:pt x="370" y="542"/>
                    <a:pt x="370" y="542"/>
                  </a:cubicBezTo>
                  <a:cubicBezTo>
                    <a:pt x="370" y="122"/>
                    <a:pt x="370" y="122"/>
                    <a:pt x="370" y="122"/>
                  </a:cubicBezTo>
                  <a:cubicBezTo>
                    <a:pt x="506" y="44"/>
                    <a:pt x="655" y="48"/>
                    <a:pt x="655" y="48"/>
                  </a:cubicBezTo>
                  <a:lnTo>
                    <a:pt x="618" y="4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8" name="Freeform 17"/>
            <p:cNvSpPr/>
            <p:nvPr/>
          </p:nvSpPr>
          <p:spPr bwMode="auto">
            <a:xfrm>
              <a:off x="3319" y="3419"/>
              <a:ext cx="171" cy="71"/>
            </a:xfrm>
            <a:custGeom>
              <a:avLst/>
              <a:gdLst>
                <a:gd name="T0" fmla="*/ 0 w 210"/>
                <a:gd name="T1" fmla="*/ 0 h 87"/>
                <a:gd name="T2" fmla="*/ 0 w 210"/>
                <a:gd name="T3" fmla="*/ 25 h 87"/>
                <a:gd name="T4" fmla="*/ 148 w 210"/>
                <a:gd name="T5" fmla="*/ 62 h 87"/>
                <a:gd name="T6" fmla="*/ 210 w 210"/>
                <a:gd name="T7" fmla="*/ 87 h 87"/>
                <a:gd name="T8" fmla="*/ 0 w 210"/>
                <a:gd name="T9" fmla="*/ 0 h 87"/>
              </a:gdLst>
              <a:ahLst/>
              <a:cxnLst>
                <a:cxn ang="0">
                  <a:pos x="T0" y="T1"/>
                </a:cxn>
                <a:cxn ang="0">
                  <a:pos x="T2" y="T3"/>
                </a:cxn>
                <a:cxn ang="0">
                  <a:pos x="T4" y="T5"/>
                </a:cxn>
                <a:cxn ang="0">
                  <a:pos x="T6" y="T7"/>
                </a:cxn>
                <a:cxn ang="0">
                  <a:pos x="T8" y="T9"/>
                </a:cxn>
              </a:cxnLst>
              <a:rect l="0" t="0" r="r" b="b"/>
              <a:pathLst>
                <a:path w="210" h="87">
                  <a:moveTo>
                    <a:pt x="0" y="0"/>
                  </a:moveTo>
                  <a:cubicBezTo>
                    <a:pt x="0" y="25"/>
                    <a:pt x="0" y="25"/>
                    <a:pt x="0" y="25"/>
                  </a:cubicBezTo>
                  <a:cubicBezTo>
                    <a:pt x="0" y="25"/>
                    <a:pt x="124" y="44"/>
                    <a:pt x="148" y="62"/>
                  </a:cubicBezTo>
                  <a:cubicBezTo>
                    <a:pt x="210" y="87"/>
                    <a:pt x="210" y="87"/>
                    <a:pt x="210" y="87"/>
                  </a:cubicBezTo>
                  <a:cubicBezTo>
                    <a:pt x="210" y="87"/>
                    <a:pt x="175"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9" name="Freeform 18"/>
            <p:cNvSpPr/>
            <p:nvPr/>
          </p:nvSpPr>
          <p:spPr bwMode="auto">
            <a:xfrm>
              <a:off x="3339" y="3379"/>
              <a:ext cx="211" cy="121"/>
            </a:xfrm>
            <a:custGeom>
              <a:avLst/>
              <a:gdLst>
                <a:gd name="T0" fmla="*/ 0 w 259"/>
                <a:gd name="T1" fmla="*/ 0 h 148"/>
                <a:gd name="T2" fmla="*/ 12 w 259"/>
                <a:gd name="T3" fmla="*/ 37 h 148"/>
                <a:gd name="T4" fmla="*/ 222 w 259"/>
                <a:gd name="T5" fmla="*/ 148 h 148"/>
                <a:gd name="T6" fmla="*/ 259 w 259"/>
                <a:gd name="T7" fmla="*/ 148 h 148"/>
                <a:gd name="T8" fmla="*/ 0 w 259"/>
                <a:gd name="T9" fmla="*/ 0 h 148"/>
              </a:gdLst>
              <a:ahLst/>
              <a:cxnLst>
                <a:cxn ang="0">
                  <a:pos x="T0" y="T1"/>
                </a:cxn>
                <a:cxn ang="0">
                  <a:pos x="T2" y="T3"/>
                </a:cxn>
                <a:cxn ang="0">
                  <a:pos x="T4" y="T5"/>
                </a:cxn>
                <a:cxn ang="0">
                  <a:pos x="T6" y="T7"/>
                </a:cxn>
                <a:cxn ang="0">
                  <a:pos x="T8" y="T9"/>
                </a:cxn>
              </a:cxnLst>
              <a:rect l="0" t="0" r="r" b="b"/>
              <a:pathLst>
                <a:path w="259" h="148">
                  <a:moveTo>
                    <a:pt x="0" y="0"/>
                  </a:moveTo>
                  <a:cubicBezTo>
                    <a:pt x="12" y="37"/>
                    <a:pt x="12" y="37"/>
                    <a:pt x="12" y="37"/>
                  </a:cubicBezTo>
                  <a:cubicBezTo>
                    <a:pt x="12" y="37"/>
                    <a:pt x="179" y="63"/>
                    <a:pt x="222" y="148"/>
                  </a:cubicBezTo>
                  <a:cubicBezTo>
                    <a:pt x="259" y="148"/>
                    <a:pt x="259" y="148"/>
                    <a:pt x="259" y="148"/>
                  </a:cubicBezTo>
                  <a:cubicBezTo>
                    <a:pt x="259" y="148"/>
                    <a:pt x="161" y="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0" name="Freeform 19"/>
            <p:cNvSpPr/>
            <p:nvPr/>
          </p:nvSpPr>
          <p:spPr bwMode="auto">
            <a:xfrm>
              <a:off x="3631" y="3419"/>
              <a:ext cx="171" cy="71"/>
            </a:xfrm>
            <a:custGeom>
              <a:avLst/>
              <a:gdLst>
                <a:gd name="T0" fmla="*/ 0 w 210"/>
                <a:gd name="T1" fmla="*/ 87 h 87"/>
                <a:gd name="T2" fmla="*/ 62 w 210"/>
                <a:gd name="T3" fmla="*/ 62 h 87"/>
                <a:gd name="T4" fmla="*/ 210 w 210"/>
                <a:gd name="T5" fmla="*/ 25 h 87"/>
                <a:gd name="T6" fmla="*/ 210 w 210"/>
                <a:gd name="T7" fmla="*/ 0 h 87"/>
                <a:gd name="T8" fmla="*/ 0 w 210"/>
                <a:gd name="T9" fmla="*/ 87 h 87"/>
              </a:gdLst>
              <a:ahLst/>
              <a:cxnLst>
                <a:cxn ang="0">
                  <a:pos x="T0" y="T1"/>
                </a:cxn>
                <a:cxn ang="0">
                  <a:pos x="T2" y="T3"/>
                </a:cxn>
                <a:cxn ang="0">
                  <a:pos x="T4" y="T5"/>
                </a:cxn>
                <a:cxn ang="0">
                  <a:pos x="T6" y="T7"/>
                </a:cxn>
                <a:cxn ang="0">
                  <a:pos x="T8" y="T9"/>
                </a:cxn>
              </a:cxnLst>
              <a:rect l="0" t="0" r="r" b="b"/>
              <a:pathLst>
                <a:path w="210" h="87">
                  <a:moveTo>
                    <a:pt x="0" y="87"/>
                  </a:moveTo>
                  <a:cubicBezTo>
                    <a:pt x="62" y="62"/>
                    <a:pt x="62" y="62"/>
                    <a:pt x="62" y="62"/>
                  </a:cubicBezTo>
                  <a:cubicBezTo>
                    <a:pt x="87" y="44"/>
                    <a:pt x="210" y="25"/>
                    <a:pt x="210" y="25"/>
                  </a:cubicBezTo>
                  <a:cubicBezTo>
                    <a:pt x="210" y="0"/>
                    <a:pt x="210" y="0"/>
                    <a:pt x="210" y="0"/>
                  </a:cubicBezTo>
                  <a:cubicBezTo>
                    <a:pt x="36" y="7"/>
                    <a:pt x="0" y="87"/>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1" name="Freeform 20"/>
            <p:cNvSpPr/>
            <p:nvPr/>
          </p:nvSpPr>
          <p:spPr bwMode="auto">
            <a:xfrm>
              <a:off x="3570" y="3379"/>
              <a:ext cx="212" cy="121"/>
            </a:xfrm>
            <a:custGeom>
              <a:avLst/>
              <a:gdLst>
                <a:gd name="T0" fmla="*/ 0 w 260"/>
                <a:gd name="T1" fmla="*/ 148 h 148"/>
                <a:gd name="T2" fmla="*/ 37 w 260"/>
                <a:gd name="T3" fmla="*/ 148 h 148"/>
                <a:gd name="T4" fmla="*/ 247 w 260"/>
                <a:gd name="T5" fmla="*/ 37 h 148"/>
                <a:gd name="T6" fmla="*/ 260 w 260"/>
                <a:gd name="T7" fmla="*/ 0 h 148"/>
                <a:gd name="T8" fmla="*/ 0 w 260"/>
                <a:gd name="T9" fmla="*/ 148 h 148"/>
              </a:gdLst>
              <a:ahLst/>
              <a:cxnLst>
                <a:cxn ang="0">
                  <a:pos x="T0" y="T1"/>
                </a:cxn>
                <a:cxn ang="0">
                  <a:pos x="T2" y="T3"/>
                </a:cxn>
                <a:cxn ang="0">
                  <a:pos x="T4" y="T5"/>
                </a:cxn>
                <a:cxn ang="0">
                  <a:pos x="T6" y="T7"/>
                </a:cxn>
                <a:cxn ang="0">
                  <a:pos x="T8" y="T9"/>
                </a:cxn>
              </a:cxnLst>
              <a:rect l="0" t="0" r="r" b="b"/>
              <a:pathLst>
                <a:path w="260" h="148">
                  <a:moveTo>
                    <a:pt x="0" y="148"/>
                  </a:moveTo>
                  <a:cubicBezTo>
                    <a:pt x="37" y="148"/>
                    <a:pt x="37" y="148"/>
                    <a:pt x="37" y="148"/>
                  </a:cubicBezTo>
                  <a:cubicBezTo>
                    <a:pt x="80" y="63"/>
                    <a:pt x="247" y="37"/>
                    <a:pt x="247" y="37"/>
                  </a:cubicBezTo>
                  <a:cubicBezTo>
                    <a:pt x="260" y="0"/>
                    <a:pt x="260" y="0"/>
                    <a:pt x="260" y="0"/>
                  </a:cubicBezTo>
                  <a:cubicBezTo>
                    <a:pt x="99" y="5"/>
                    <a:pt x="0" y="148"/>
                    <a:pt x="0"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5" name="矩形 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636645" y="3663315"/>
            <a:ext cx="2292985" cy="1568450"/>
          </a:xfrm>
          <a:prstGeom prst="rect">
            <a:avLst/>
          </a:prstGeom>
        </p:spPr>
        <p:txBody>
          <a:bodyPr wrap="square">
            <a:spAutoFit/>
          </a:bodyPr>
          <a:lstStyle/>
          <a:p>
            <a:pPr algn="l" defTabSz="912495">
              <a:lnSpc>
                <a:spcPct val="100000"/>
              </a:lnSpc>
              <a:defRPr/>
            </a:pPr>
            <a:r>
              <a:rPr lang="zh-CN" altLang="en-US" sz="1200" b="1">
                <a:solidFill>
                  <a:srgbClr val="FF0000"/>
                </a:solidFill>
                <a:latin typeface="微软雅黑" panose="020B0503020204020204" charset="-122"/>
                <a:ea typeface="微软雅黑" panose="020B0503020204020204" charset="-122"/>
                <a:sym typeface="+mn-lt"/>
              </a:rPr>
              <a:t>《维也纳外交关系公约》</a:t>
            </a:r>
            <a:r>
              <a:rPr lang="zh-CN" altLang="en-US" sz="1200">
                <a:solidFill>
                  <a:schemeClr val="bg1"/>
                </a:solidFill>
                <a:latin typeface="微软雅黑" panose="020B0503020204020204" charset="-122"/>
                <a:ea typeface="微软雅黑" panose="020B0503020204020204" charset="-122"/>
                <a:sym typeface="+mn-lt"/>
              </a:rPr>
              <a:t>庄严宣告使馆的不可侵犯权，第22条明确规定：</a:t>
            </a:r>
            <a:r>
              <a:rPr lang="zh-CN" altLang="en-US" sz="1200">
                <a:solidFill>
                  <a:schemeClr val="bg1"/>
                </a:solidFill>
                <a:latin typeface="微软雅黑" panose="020B0503020204020204" charset="-122"/>
                <a:ea typeface="微软雅黑" panose="020B0503020204020204" charset="-122"/>
                <a:sym typeface="+mn-ea"/>
              </a:rPr>
              <a:t>“</a:t>
            </a:r>
            <a:r>
              <a:rPr lang="zh-CN" altLang="en-US" sz="1200" b="1" i="1">
                <a:solidFill>
                  <a:schemeClr val="bg1"/>
                </a:solidFill>
                <a:latin typeface="微软雅黑" panose="020B0503020204020204" charset="-122"/>
                <a:ea typeface="微软雅黑" panose="020B0503020204020204" charset="-122"/>
                <a:sym typeface="+mn-ea"/>
              </a:rPr>
              <a:t>接受国负有特殊责任，采取一切步骤保护使馆馆舍免受侵入或损害，并防止一切扰乱使馆安宁或有损使馆尊严之情事。</a:t>
            </a:r>
            <a:r>
              <a:rPr lang="zh-CN" altLang="en-US" sz="1200">
                <a:solidFill>
                  <a:schemeClr val="bg1"/>
                </a:solidFill>
                <a:latin typeface="微软雅黑" panose="020B0503020204020204" charset="-122"/>
                <a:ea typeface="微软雅黑" panose="020B0503020204020204" charset="-122"/>
                <a:sym typeface="+mn-ea"/>
              </a:rPr>
              <a:t>”</a:t>
            </a:r>
            <a:endParaRPr lang="zh-CN" altLang="en-US" sz="1200">
              <a:solidFill>
                <a:schemeClr val="bg1"/>
              </a:solidFill>
              <a:latin typeface="微软雅黑" panose="020B0503020204020204" charset="-122"/>
              <a:ea typeface="微软雅黑" panose="020B0503020204020204" charset="-122"/>
              <a:sym typeface="+mn-ea"/>
            </a:endParaRPr>
          </a:p>
          <a:p>
            <a:pPr algn="l" defTabSz="912495">
              <a:lnSpc>
                <a:spcPct val="100000"/>
              </a:lnSpc>
              <a:defRPr/>
            </a:pPr>
            <a:endParaRPr lang="zh-CN" altLang="en-US" sz="1200">
              <a:solidFill>
                <a:schemeClr val="bg1"/>
              </a:solidFill>
              <a:latin typeface="微软雅黑" panose="020B0503020204020204" charset="-122"/>
              <a:ea typeface="微软雅黑" panose="020B0503020204020204" charset="-122"/>
              <a:sym typeface="+mn-ea"/>
            </a:endParaRPr>
          </a:p>
        </p:txBody>
      </p:sp>
      <p:sp>
        <p:nvSpPr>
          <p:cNvPr id="6"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6454775" y="3749675"/>
            <a:ext cx="2292985" cy="1568450"/>
          </a:xfrm>
          <a:prstGeom prst="rect">
            <a:avLst/>
          </a:prstGeom>
        </p:spPr>
        <p:txBody>
          <a:bodyPr wrap="square">
            <a:spAutoFit/>
          </a:bodyPr>
          <a:lstStyle/>
          <a:p>
            <a:pPr algn="l" defTabSz="912495">
              <a:lnSpc>
                <a:spcPct val="100000"/>
              </a:lnSpc>
              <a:defRPr/>
            </a:pPr>
            <a:r>
              <a:rPr lang="zh-CN" altLang="en-US" sz="1200">
                <a:solidFill>
                  <a:schemeClr val="bg1"/>
                </a:solidFill>
                <a:latin typeface="微软雅黑" panose="020B0503020204020204" charset="-122"/>
                <a:ea typeface="微软雅黑" panose="020B0503020204020204" charset="-122"/>
                <a:sym typeface="+mn-lt"/>
              </a:rPr>
              <a:t>第29条又明确规定：“</a:t>
            </a:r>
            <a:r>
              <a:rPr lang="zh-CN" altLang="en-US" sz="1200" b="1" i="1">
                <a:solidFill>
                  <a:schemeClr val="bg1"/>
                </a:solidFill>
                <a:latin typeface="微软雅黑" panose="020B0503020204020204" charset="-122"/>
                <a:ea typeface="微软雅黑" panose="020B0503020204020204" charset="-122"/>
                <a:sym typeface="+mn-lt"/>
              </a:rPr>
              <a:t>接受国对外交代表应待别尊重，并应采取一切适当步骤以防止人身、自由或尊严受有任何侵犯。</a:t>
            </a:r>
            <a:r>
              <a:rPr lang="zh-CN" altLang="en-US" sz="1200">
                <a:solidFill>
                  <a:schemeClr val="bg1"/>
                </a:solidFill>
                <a:latin typeface="微软雅黑" panose="020B0503020204020204" charset="-122"/>
                <a:ea typeface="微软雅黑" panose="020B0503020204020204" charset="-122"/>
                <a:sym typeface="+mn-lt"/>
              </a:rPr>
              <a:t>”此外，公约第25、26条指出了使馆档案、文件不受侵犯的权利；接受国有义务对</a:t>
            </a:r>
            <a:r>
              <a:rPr lang="zh-CN" altLang="en-US" sz="1200">
                <a:solidFill>
                  <a:schemeClr val="bg1"/>
                </a:solidFill>
                <a:latin typeface="微软雅黑" panose="020B0503020204020204" charset="-122"/>
                <a:ea typeface="微软雅黑" panose="020B0503020204020204" charset="-122"/>
                <a:sym typeface="+mn-lt"/>
              </a:rPr>
              <a:t>其给予保护。</a:t>
            </a:r>
            <a:endParaRPr lang="zh-CN" altLang="en-US" sz="1200">
              <a:solidFill>
                <a:schemeClr val="bg1"/>
              </a:solidFill>
              <a:latin typeface="微软雅黑" panose="020B0503020204020204" charset="-122"/>
              <a:ea typeface="微软雅黑" panose="020B0503020204020204" charset="-122"/>
              <a:sym typeface="+mn-lt"/>
            </a:endParaRPr>
          </a:p>
        </p:txBody>
      </p:sp>
      <p:sp>
        <p:nvSpPr>
          <p:cNvPr id="7" name="矩形 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9308465" y="3448685"/>
            <a:ext cx="2292985" cy="2122805"/>
          </a:xfrm>
          <a:prstGeom prst="rect">
            <a:avLst/>
          </a:prstGeom>
        </p:spPr>
        <p:txBody>
          <a:bodyPr wrap="square">
            <a:spAutoFit/>
          </a:bodyPr>
          <a:lstStyle/>
          <a:p>
            <a:pPr algn="l" defTabSz="912495">
              <a:lnSpc>
                <a:spcPct val="100000"/>
              </a:lnSpc>
              <a:defRPr/>
            </a:pPr>
            <a:r>
              <a:rPr lang="zh-CN" altLang="en-US" sz="1200">
                <a:solidFill>
                  <a:schemeClr val="bg1"/>
                </a:solidFill>
                <a:latin typeface="微软雅黑" panose="020B0503020204020204" charset="-122"/>
                <a:ea typeface="微软雅黑" panose="020B0503020204020204" charset="-122"/>
                <a:sym typeface="+mn-lt"/>
              </a:rPr>
              <a:t>同样地，</a:t>
            </a:r>
            <a:r>
              <a:rPr lang="zh-CN" altLang="en-US" sz="1200">
                <a:solidFill>
                  <a:srgbClr val="FF0000"/>
                </a:solidFill>
                <a:latin typeface="微软雅黑" panose="020B0503020204020204" charset="-122"/>
                <a:ea typeface="微软雅黑" panose="020B0503020204020204" charset="-122"/>
                <a:sym typeface="+mn-lt"/>
              </a:rPr>
              <a:t>《维也纳领事关系公约》</a:t>
            </a:r>
            <a:r>
              <a:rPr lang="zh-CN" altLang="en-US" sz="1200">
                <a:solidFill>
                  <a:schemeClr val="bg1"/>
                </a:solidFill>
                <a:latin typeface="微软雅黑" panose="020B0503020204020204" charset="-122"/>
                <a:ea typeface="微软雅黑" panose="020B0503020204020204" charset="-122"/>
                <a:sym typeface="+mn-lt"/>
              </a:rPr>
              <a:t>等若干</a:t>
            </a:r>
            <a:r>
              <a:rPr lang="zh-CN" altLang="en-US" sz="1200">
                <a:solidFill>
                  <a:schemeClr val="bg1"/>
                </a:solidFill>
                <a:latin typeface="微软雅黑" panose="020B0503020204020204" charset="-122"/>
                <a:ea typeface="微软雅黑" panose="020B0503020204020204" charset="-122"/>
                <a:sym typeface="+mn-lt"/>
              </a:rPr>
              <a:t>条例对领事馆及领事人员的不可侵犯权</a:t>
            </a:r>
            <a:r>
              <a:rPr lang="zh-CN" altLang="en-US" sz="1200">
                <a:solidFill>
                  <a:schemeClr val="bg1"/>
                </a:solidFill>
                <a:latin typeface="微软雅黑" panose="020B0503020204020204" charset="-122"/>
                <a:ea typeface="微软雅黑" panose="020B0503020204020204" charset="-122"/>
                <a:sym typeface="+mn-lt"/>
              </a:rPr>
              <a:t>也有类似的规定。</a:t>
            </a:r>
            <a:endParaRPr lang="zh-CN" altLang="en-US"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endParaRPr lang="zh-CN" altLang="en-US"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r>
              <a:rPr lang="zh-CN" altLang="en-US" sz="1200">
                <a:solidFill>
                  <a:schemeClr val="bg1"/>
                </a:solidFill>
                <a:latin typeface="微软雅黑" panose="020B0503020204020204" charset="-122"/>
                <a:ea typeface="微软雅黑" panose="020B0503020204020204" charset="-122"/>
                <a:sym typeface="+mn-lt"/>
              </a:rPr>
              <a:t>1979年11月4日和5日的事件发生后，可以看到尽管美国使馆请求伊朗当局给予援助和保护，但伊朗当局没有采取适当步骤保护使领馆及其人员，</a:t>
            </a:r>
            <a:r>
              <a:rPr lang="zh-CN" altLang="en-US" sz="1200">
                <a:solidFill>
                  <a:schemeClr val="bg1"/>
                </a:solidFill>
                <a:latin typeface="微软雅黑" panose="020B0503020204020204" charset="-122"/>
                <a:ea typeface="微软雅黑" panose="020B0503020204020204" charset="-122"/>
                <a:sym typeface="+mn-lt"/>
              </a:rPr>
              <a:t>也没有制止事态的发展。</a:t>
            </a:r>
            <a:endParaRPr lang="zh-CN" altLang="en-US" sz="1200">
              <a:solidFill>
                <a:schemeClr val="bg1"/>
              </a:solidFill>
              <a:latin typeface="微软雅黑" panose="020B0503020204020204" charset="-122"/>
              <a:ea typeface="微软雅黑" panose="020B0503020204020204" charset="-122"/>
              <a:sym typeface="+mn-lt"/>
            </a:endParaRPr>
          </a:p>
        </p:txBody>
      </p:sp>
      <p:sp>
        <p:nvSpPr>
          <p:cNvPr id="9" name="文本框 8"/>
          <p:cNvSpPr txBox="1"/>
          <p:nvPr/>
        </p:nvSpPr>
        <p:spPr>
          <a:xfrm>
            <a:off x="927100" y="1257300"/>
            <a:ext cx="10314305" cy="368300"/>
          </a:xfrm>
          <a:prstGeom prst="rect">
            <a:avLst/>
          </a:prstGeom>
          <a:noFill/>
        </p:spPr>
        <p:txBody>
          <a:bodyPr wrap="square" rtlCol="0">
            <a:spAutoFit/>
          </a:bodyPr>
          <a:p>
            <a:r>
              <a:rPr lang="zh-CN" altLang="en-US"/>
              <a:t>法院认为整个案件可以被剖分为两个部分，第一个阶段为事件爆发后，</a:t>
            </a:r>
            <a:endParaRPr lang="zh-CN" altLang="en-US"/>
          </a:p>
        </p:txBody>
      </p:sp>
      <p:sp>
        <p:nvSpPr>
          <p:cNvPr id="18" name="文本框 17"/>
          <p:cNvSpPr txBox="1"/>
          <p:nvPr/>
        </p:nvSpPr>
        <p:spPr>
          <a:xfrm>
            <a:off x="1398905" y="5911850"/>
            <a:ext cx="6990080" cy="706755"/>
          </a:xfrm>
          <a:prstGeom prst="rect">
            <a:avLst/>
          </a:prstGeom>
          <a:noFill/>
        </p:spPr>
        <p:txBody>
          <a:bodyPr wrap="square" rtlCol="0">
            <a:spAutoFit/>
          </a:bodyPr>
          <a:p>
            <a:r>
              <a:rPr lang="zh-CN" altLang="en-US" sz="2000">
                <a:solidFill>
                  <a:schemeClr val="accent1">
                    <a:lumMod val="75000"/>
                  </a:schemeClr>
                </a:solidFill>
                <a:latin typeface="微软雅黑" panose="020B0503020204020204" charset="-122"/>
                <a:ea typeface="微软雅黑" panose="020B0503020204020204" charset="-122"/>
              </a:rPr>
              <a:t>归结来看，尽管伊朗有保护美国使馆及其领事人员的义务，但是完全没有履行相应的义务</a:t>
            </a:r>
            <a:endParaRPr lang="zh-CN" altLang="en-US" sz="2000">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1" name="文本框 10"/>
          <p:cNvSpPr txBox="1">
            <a:spLocks noChangeArrowheads="1"/>
          </p:cNvSpPr>
          <p:nvPr/>
        </p:nvSpPr>
        <p:spPr bwMode="auto">
          <a:xfrm>
            <a:off x="1398636" y="348269"/>
            <a:ext cx="255651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l" defTabSz="912495">
              <a:defRPr/>
            </a:pPr>
            <a:r>
              <a:rPr lang="zh-CN" altLang="en-US" sz="2665">
                <a:solidFill>
                  <a:schemeClr val="accent6">
                    <a:lumMod val="75000"/>
                  </a:schemeClr>
                </a:solidFill>
                <a:latin typeface="+mj-lt"/>
                <a:ea typeface="+mj-ea"/>
                <a:sym typeface="+mn-ea"/>
              </a:rPr>
              <a:t>案情分析与实质</a:t>
            </a:r>
            <a:endParaRPr lang="zh-CN" altLang="en-US" sz="2665">
              <a:solidFill>
                <a:schemeClr val="accent6">
                  <a:lumMod val="75000"/>
                </a:schemeClr>
              </a:solidFill>
              <a:latin typeface="+mj-lt"/>
              <a:ea typeface="+mj-ea"/>
            </a:endParaRPr>
          </a:p>
        </p:txBody>
      </p:sp>
      <p:sp>
        <p:nvSpPr>
          <p:cNvPr id="12" name="椭圆 11"/>
          <p:cNvSpPr/>
          <p:nvPr/>
        </p:nvSpPr>
        <p:spPr>
          <a:xfrm>
            <a:off x="505337" y="235108"/>
            <a:ext cx="893300" cy="8933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13" name="直接连接符 12"/>
          <p:cNvCxnSpPr/>
          <p:nvPr/>
        </p:nvCxnSpPr>
        <p:spPr>
          <a:xfrm>
            <a:off x="4196715" y="805180"/>
            <a:ext cx="7995285"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2"/>
          <p:cNvGrpSpPr>
            <a:grpSpLocks noChangeAspect="1"/>
          </p:cNvGrpSpPr>
          <p:nvPr/>
        </p:nvGrpSpPr>
        <p:grpSpPr bwMode="auto">
          <a:xfrm>
            <a:off x="686297" y="451441"/>
            <a:ext cx="513224" cy="460633"/>
            <a:chOff x="2211" y="1420"/>
            <a:chExt cx="283" cy="254"/>
          </a:xfrm>
          <a:solidFill>
            <a:schemeClr val="bg1"/>
          </a:solidFill>
        </p:grpSpPr>
        <p:sp>
          <p:nvSpPr>
            <p:cNvPr id="15" name="Freeform 13"/>
            <p:cNvSpPr>
              <a:spLocks noEditPoints="1"/>
            </p:cNvSpPr>
            <p:nvPr/>
          </p:nvSpPr>
          <p:spPr bwMode="auto">
            <a:xfrm>
              <a:off x="2211" y="1420"/>
              <a:ext cx="150" cy="254"/>
            </a:xfrm>
            <a:custGeom>
              <a:avLst/>
              <a:gdLst>
                <a:gd name="T0" fmla="*/ 400 w 425"/>
                <a:gd name="T1" fmla="*/ 720 h 720"/>
                <a:gd name="T2" fmla="*/ 395 w 425"/>
                <a:gd name="T3" fmla="*/ 720 h 720"/>
                <a:gd name="T4" fmla="*/ 20 w 425"/>
                <a:gd name="T5" fmla="*/ 620 h 720"/>
                <a:gd name="T6" fmla="*/ 0 w 425"/>
                <a:gd name="T7" fmla="*/ 595 h 720"/>
                <a:gd name="T8" fmla="*/ 0 w 425"/>
                <a:gd name="T9" fmla="*/ 25 h 720"/>
                <a:gd name="T10" fmla="*/ 10 w 425"/>
                <a:gd name="T11" fmla="*/ 5 h 720"/>
                <a:gd name="T12" fmla="*/ 30 w 425"/>
                <a:gd name="T13" fmla="*/ 0 h 720"/>
                <a:gd name="T14" fmla="*/ 405 w 425"/>
                <a:gd name="T15" fmla="*/ 100 h 720"/>
                <a:gd name="T16" fmla="*/ 425 w 425"/>
                <a:gd name="T17" fmla="*/ 125 h 720"/>
                <a:gd name="T18" fmla="*/ 425 w 425"/>
                <a:gd name="T19" fmla="*/ 695 h 720"/>
                <a:gd name="T20" fmla="*/ 415 w 425"/>
                <a:gd name="T21" fmla="*/ 715 h 720"/>
                <a:gd name="T22" fmla="*/ 400 w 425"/>
                <a:gd name="T23" fmla="*/ 720 h 720"/>
                <a:gd name="T24" fmla="*/ 50 w 425"/>
                <a:gd name="T25" fmla="*/ 575 h 720"/>
                <a:gd name="T26" fmla="*/ 375 w 425"/>
                <a:gd name="T27" fmla="*/ 660 h 720"/>
                <a:gd name="T28" fmla="*/ 375 w 425"/>
                <a:gd name="T29" fmla="*/ 145 h 720"/>
                <a:gd name="T30" fmla="*/ 50 w 425"/>
                <a:gd name="T31" fmla="*/ 55 h 720"/>
                <a:gd name="T32" fmla="*/ 50 w 425"/>
                <a:gd name="T33" fmla="*/ 5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0">
                  <a:moveTo>
                    <a:pt x="400" y="720"/>
                  </a:moveTo>
                  <a:cubicBezTo>
                    <a:pt x="395" y="720"/>
                    <a:pt x="395" y="720"/>
                    <a:pt x="395" y="720"/>
                  </a:cubicBezTo>
                  <a:cubicBezTo>
                    <a:pt x="20" y="620"/>
                    <a:pt x="20" y="620"/>
                    <a:pt x="20" y="620"/>
                  </a:cubicBezTo>
                  <a:cubicBezTo>
                    <a:pt x="10" y="620"/>
                    <a:pt x="0" y="610"/>
                    <a:pt x="0" y="595"/>
                  </a:cubicBezTo>
                  <a:cubicBezTo>
                    <a:pt x="0" y="25"/>
                    <a:pt x="0" y="25"/>
                    <a:pt x="0" y="25"/>
                  </a:cubicBezTo>
                  <a:cubicBezTo>
                    <a:pt x="0" y="15"/>
                    <a:pt x="5" y="10"/>
                    <a:pt x="10" y="5"/>
                  </a:cubicBezTo>
                  <a:cubicBezTo>
                    <a:pt x="15" y="0"/>
                    <a:pt x="25" y="0"/>
                    <a:pt x="30" y="0"/>
                  </a:cubicBezTo>
                  <a:cubicBezTo>
                    <a:pt x="405" y="100"/>
                    <a:pt x="405" y="100"/>
                    <a:pt x="405" y="100"/>
                  </a:cubicBezTo>
                  <a:cubicBezTo>
                    <a:pt x="415" y="105"/>
                    <a:pt x="425" y="115"/>
                    <a:pt x="425" y="125"/>
                  </a:cubicBezTo>
                  <a:cubicBezTo>
                    <a:pt x="425" y="695"/>
                    <a:pt x="425" y="695"/>
                    <a:pt x="425" y="695"/>
                  </a:cubicBezTo>
                  <a:cubicBezTo>
                    <a:pt x="425" y="705"/>
                    <a:pt x="420" y="710"/>
                    <a:pt x="415" y="715"/>
                  </a:cubicBezTo>
                  <a:cubicBezTo>
                    <a:pt x="410" y="720"/>
                    <a:pt x="405" y="720"/>
                    <a:pt x="400" y="720"/>
                  </a:cubicBezTo>
                  <a:close/>
                  <a:moveTo>
                    <a:pt x="50" y="575"/>
                  </a:moveTo>
                  <a:cubicBezTo>
                    <a:pt x="375" y="660"/>
                    <a:pt x="375" y="660"/>
                    <a:pt x="375" y="660"/>
                  </a:cubicBezTo>
                  <a:cubicBezTo>
                    <a:pt x="375" y="145"/>
                    <a:pt x="375" y="145"/>
                    <a:pt x="375" y="145"/>
                  </a:cubicBezTo>
                  <a:cubicBezTo>
                    <a:pt x="50" y="55"/>
                    <a:pt x="50" y="55"/>
                    <a:pt x="50" y="55"/>
                  </a:cubicBezTo>
                  <a:cubicBezTo>
                    <a:pt x="50" y="575"/>
                    <a:pt x="50" y="575"/>
                    <a:pt x="50" y="5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6" name="Freeform 14"/>
            <p:cNvSpPr>
              <a:spLocks noEditPoints="1"/>
            </p:cNvSpPr>
            <p:nvPr/>
          </p:nvSpPr>
          <p:spPr bwMode="auto">
            <a:xfrm>
              <a:off x="2239" y="1420"/>
              <a:ext cx="255" cy="254"/>
            </a:xfrm>
            <a:custGeom>
              <a:avLst/>
              <a:gdLst>
                <a:gd name="T0" fmla="*/ 320 w 720"/>
                <a:gd name="T1" fmla="*/ 720 h 720"/>
                <a:gd name="T2" fmla="*/ 305 w 720"/>
                <a:gd name="T3" fmla="*/ 715 h 720"/>
                <a:gd name="T4" fmla="*/ 295 w 720"/>
                <a:gd name="T5" fmla="*/ 695 h 720"/>
                <a:gd name="T6" fmla="*/ 295 w 720"/>
                <a:gd name="T7" fmla="*/ 125 h 720"/>
                <a:gd name="T8" fmla="*/ 315 w 720"/>
                <a:gd name="T9" fmla="*/ 100 h 720"/>
                <a:gd name="T10" fmla="*/ 690 w 720"/>
                <a:gd name="T11" fmla="*/ 0 h 720"/>
                <a:gd name="T12" fmla="*/ 710 w 720"/>
                <a:gd name="T13" fmla="*/ 5 h 720"/>
                <a:gd name="T14" fmla="*/ 720 w 720"/>
                <a:gd name="T15" fmla="*/ 25 h 720"/>
                <a:gd name="T16" fmla="*/ 720 w 720"/>
                <a:gd name="T17" fmla="*/ 595 h 720"/>
                <a:gd name="T18" fmla="*/ 700 w 720"/>
                <a:gd name="T19" fmla="*/ 620 h 720"/>
                <a:gd name="T20" fmla="*/ 325 w 720"/>
                <a:gd name="T21" fmla="*/ 720 h 720"/>
                <a:gd name="T22" fmla="*/ 320 w 720"/>
                <a:gd name="T23" fmla="*/ 720 h 720"/>
                <a:gd name="T24" fmla="*/ 345 w 720"/>
                <a:gd name="T25" fmla="*/ 145 h 720"/>
                <a:gd name="T26" fmla="*/ 345 w 720"/>
                <a:gd name="T27" fmla="*/ 665 h 720"/>
                <a:gd name="T28" fmla="*/ 670 w 720"/>
                <a:gd name="T29" fmla="*/ 580 h 720"/>
                <a:gd name="T30" fmla="*/ 670 w 720"/>
                <a:gd name="T31" fmla="*/ 55 h 720"/>
                <a:gd name="T32" fmla="*/ 345 w 720"/>
                <a:gd name="T33" fmla="*/ 145 h 720"/>
                <a:gd name="T34" fmla="*/ 135 w 720"/>
                <a:gd name="T35" fmla="*/ 225 h 720"/>
                <a:gd name="T36" fmla="*/ 165 w 720"/>
                <a:gd name="T37" fmla="*/ 320 h 720"/>
                <a:gd name="T38" fmla="*/ 265 w 720"/>
                <a:gd name="T39" fmla="*/ 320 h 720"/>
                <a:gd name="T40" fmla="*/ 180 w 720"/>
                <a:gd name="T41" fmla="*/ 380 h 720"/>
                <a:gd name="T42" fmla="*/ 215 w 720"/>
                <a:gd name="T43" fmla="*/ 475 h 720"/>
                <a:gd name="T44" fmla="*/ 135 w 720"/>
                <a:gd name="T45" fmla="*/ 415 h 720"/>
                <a:gd name="T46" fmla="*/ 50 w 720"/>
                <a:gd name="T47" fmla="*/ 475 h 720"/>
                <a:gd name="T48" fmla="*/ 85 w 720"/>
                <a:gd name="T49" fmla="*/ 380 h 720"/>
                <a:gd name="T50" fmla="*/ 0 w 720"/>
                <a:gd name="T51" fmla="*/ 320 h 720"/>
                <a:gd name="T52" fmla="*/ 100 w 720"/>
                <a:gd name="T53" fmla="*/ 320 h 720"/>
                <a:gd name="T54" fmla="*/ 135 w 720"/>
                <a:gd name="T55" fmla="*/ 22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0" h="720">
                  <a:moveTo>
                    <a:pt x="320" y="720"/>
                  </a:moveTo>
                  <a:cubicBezTo>
                    <a:pt x="315" y="720"/>
                    <a:pt x="310" y="720"/>
                    <a:pt x="305" y="715"/>
                  </a:cubicBezTo>
                  <a:cubicBezTo>
                    <a:pt x="300" y="710"/>
                    <a:pt x="295" y="705"/>
                    <a:pt x="295" y="695"/>
                  </a:cubicBezTo>
                  <a:cubicBezTo>
                    <a:pt x="295" y="125"/>
                    <a:pt x="295" y="125"/>
                    <a:pt x="295" y="125"/>
                  </a:cubicBezTo>
                  <a:cubicBezTo>
                    <a:pt x="295" y="115"/>
                    <a:pt x="305" y="105"/>
                    <a:pt x="315" y="100"/>
                  </a:cubicBezTo>
                  <a:cubicBezTo>
                    <a:pt x="690" y="0"/>
                    <a:pt x="690" y="0"/>
                    <a:pt x="690" y="0"/>
                  </a:cubicBezTo>
                  <a:cubicBezTo>
                    <a:pt x="700" y="0"/>
                    <a:pt x="705" y="0"/>
                    <a:pt x="710" y="5"/>
                  </a:cubicBezTo>
                  <a:cubicBezTo>
                    <a:pt x="715" y="10"/>
                    <a:pt x="720" y="15"/>
                    <a:pt x="720" y="25"/>
                  </a:cubicBezTo>
                  <a:cubicBezTo>
                    <a:pt x="720" y="595"/>
                    <a:pt x="720" y="595"/>
                    <a:pt x="720" y="595"/>
                  </a:cubicBezTo>
                  <a:cubicBezTo>
                    <a:pt x="720" y="605"/>
                    <a:pt x="710" y="615"/>
                    <a:pt x="700" y="620"/>
                  </a:cubicBezTo>
                  <a:cubicBezTo>
                    <a:pt x="325" y="720"/>
                    <a:pt x="325" y="720"/>
                    <a:pt x="325" y="720"/>
                  </a:cubicBezTo>
                  <a:lnTo>
                    <a:pt x="320" y="720"/>
                  </a:lnTo>
                  <a:close/>
                  <a:moveTo>
                    <a:pt x="345" y="145"/>
                  </a:moveTo>
                  <a:cubicBezTo>
                    <a:pt x="345" y="665"/>
                    <a:pt x="345" y="665"/>
                    <a:pt x="345" y="665"/>
                  </a:cubicBezTo>
                  <a:cubicBezTo>
                    <a:pt x="670" y="580"/>
                    <a:pt x="670" y="580"/>
                    <a:pt x="670" y="580"/>
                  </a:cubicBezTo>
                  <a:cubicBezTo>
                    <a:pt x="670" y="55"/>
                    <a:pt x="670" y="55"/>
                    <a:pt x="670" y="55"/>
                  </a:cubicBezTo>
                  <a:lnTo>
                    <a:pt x="345" y="145"/>
                  </a:lnTo>
                  <a:close/>
                  <a:moveTo>
                    <a:pt x="135" y="225"/>
                  </a:moveTo>
                  <a:cubicBezTo>
                    <a:pt x="165" y="320"/>
                    <a:pt x="165" y="320"/>
                    <a:pt x="165" y="320"/>
                  </a:cubicBezTo>
                  <a:cubicBezTo>
                    <a:pt x="265" y="320"/>
                    <a:pt x="265" y="320"/>
                    <a:pt x="265" y="320"/>
                  </a:cubicBezTo>
                  <a:cubicBezTo>
                    <a:pt x="180" y="380"/>
                    <a:pt x="180" y="380"/>
                    <a:pt x="180" y="380"/>
                  </a:cubicBezTo>
                  <a:cubicBezTo>
                    <a:pt x="215" y="475"/>
                    <a:pt x="215" y="475"/>
                    <a:pt x="215" y="475"/>
                  </a:cubicBezTo>
                  <a:cubicBezTo>
                    <a:pt x="135" y="415"/>
                    <a:pt x="135" y="415"/>
                    <a:pt x="135" y="415"/>
                  </a:cubicBezTo>
                  <a:cubicBezTo>
                    <a:pt x="50" y="475"/>
                    <a:pt x="50" y="475"/>
                    <a:pt x="50" y="475"/>
                  </a:cubicBezTo>
                  <a:cubicBezTo>
                    <a:pt x="85" y="380"/>
                    <a:pt x="85" y="380"/>
                    <a:pt x="85" y="380"/>
                  </a:cubicBezTo>
                  <a:cubicBezTo>
                    <a:pt x="0" y="320"/>
                    <a:pt x="0" y="320"/>
                    <a:pt x="0" y="320"/>
                  </a:cubicBezTo>
                  <a:cubicBezTo>
                    <a:pt x="100" y="320"/>
                    <a:pt x="100" y="320"/>
                    <a:pt x="100" y="320"/>
                  </a:cubicBezTo>
                  <a:lnTo>
                    <a:pt x="135" y="2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7" name="Freeform 15"/>
            <p:cNvSpPr>
              <a:spLocks noEditPoints="1"/>
            </p:cNvSpPr>
            <p:nvPr/>
          </p:nvSpPr>
          <p:spPr bwMode="auto">
            <a:xfrm>
              <a:off x="2382" y="1483"/>
              <a:ext cx="80" cy="132"/>
            </a:xfrm>
            <a:custGeom>
              <a:avLst/>
              <a:gdLst>
                <a:gd name="T0" fmla="*/ 30 w 225"/>
                <a:gd name="T1" fmla="*/ 100 h 375"/>
                <a:gd name="T2" fmla="*/ 5 w 225"/>
                <a:gd name="T3" fmla="*/ 80 h 375"/>
                <a:gd name="T4" fmla="*/ 20 w 225"/>
                <a:gd name="T5" fmla="*/ 50 h 375"/>
                <a:gd name="T6" fmla="*/ 185 w 225"/>
                <a:gd name="T7" fmla="*/ 5 h 375"/>
                <a:gd name="T8" fmla="*/ 215 w 225"/>
                <a:gd name="T9" fmla="*/ 25 h 375"/>
                <a:gd name="T10" fmla="*/ 195 w 225"/>
                <a:gd name="T11" fmla="*/ 55 h 375"/>
                <a:gd name="T12" fmla="*/ 30 w 225"/>
                <a:gd name="T13" fmla="*/ 100 h 375"/>
                <a:gd name="T14" fmla="*/ 30 w 225"/>
                <a:gd name="T15" fmla="*/ 100 h 375"/>
                <a:gd name="T16" fmla="*/ 30 w 225"/>
                <a:gd name="T17" fmla="*/ 235 h 375"/>
                <a:gd name="T18" fmla="*/ 5 w 225"/>
                <a:gd name="T19" fmla="*/ 215 h 375"/>
                <a:gd name="T20" fmla="*/ 25 w 225"/>
                <a:gd name="T21" fmla="*/ 185 h 375"/>
                <a:gd name="T22" fmla="*/ 190 w 225"/>
                <a:gd name="T23" fmla="*/ 140 h 375"/>
                <a:gd name="T24" fmla="*/ 220 w 225"/>
                <a:gd name="T25" fmla="*/ 160 h 375"/>
                <a:gd name="T26" fmla="*/ 200 w 225"/>
                <a:gd name="T27" fmla="*/ 190 h 375"/>
                <a:gd name="T28" fmla="*/ 35 w 225"/>
                <a:gd name="T29" fmla="*/ 235 h 375"/>
                <a:gd name="T30" fmla="*/ 30 w 225"/>
                <a:gd name="T31" fmla="*/ 235 h 375"/>
                <a:gd name="T32" fmla="*/ 30 w 225"/>
                <a:gd name="T33" fmla="*/ 375 h 375"/>
                <a:gd name="T34" fmla="*/ 5 w 225"/>
                <a:gd name="T35" fmla="*/ 355 h 375"/>
                <a:gd name="T36" fmla="*/ 25 w 225"/>
                <a:gd name="T37" fmla="*/ 325 h 375"/>
                <a:gd name="T38" fmla="*/ 190 w 225"/>
                <a:gd name="T39" fmla="*/ 280 h 375"/>
                <a:gd name="T40" fmla="*/ 220 w 225"/>
                <a:gd name="T41" fmla="*/ 300 h 375"/>
                <a:gd name="T42" fmla="*/ 200 w 225"/>
                <a:gd name="T43" fmla="*/ 330 h 375"/>
                <a:gd name="T44" fmla="*/ 35 w 225"/>
                <a:gd name="T45" fmla="*/ 375 h 375"/>
                <a:gd name="T46" fmla="*/ 30 w 225"/>
                <a:gd name="T47" fmla="*/ 375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375">
                  <a:moveTo>
                    <a:pt x="30" y="100"/>
                  </a:moveTo>
                  <a:cubicBezTo>
                    <a:pt x="20" y="100"/>
                    <a:pt x="10" y="95"/>
                    <a:pt x="5" y="80"/>
                  </a:cubicBezTo>
                  <a:cubicBezTo>
                    <a:pt x="0" y="65"/>
                    <a:pt x="10" y="55"/>
                    <a:pt x="20" y="50"/>
                  </a:cubicBezTo>
                  <a:cubicBezTo>
                    <a:pt x="185" y="5"/>
                    <a:pt x="185" y="5"/>
                    <a:pt x="185" y="5"/>
                  </a:cubicBezTo>
                  <a:cubicBezTo>
                    <a:pt x="200" y="0"/>
                    <a:pt x="210" y="10"/>
                    <a:pt x="215" y="25"/>
                  </a:cubicBezTo>
                  <a:cubicBezTo>
                    <a:pt x="220" y="40"/>
                    <a:pt x="210" y="50"/>
                    <a:pt x="195" y="55"/>
                  </a:cubicBezTo>
                  <a:cubicBezTo>
                    <a:pt x="30" y="100"/>
                    <a:pt x="30" y="100"/>
                    <a:pt x="30" y="100"/>
                  </a:cubicBezTo>
                  <a:cubicBezTo>
                    <a:pt x="35" y="100"/>
                    <a:pt x="30" y="100"/>
                    <a:pt x="30" y="100"/>
                  </a:cubicBezTo>
                  <a:close/>
                  <a:moveTo>
                    <a:pt x="30" y="235"/>
                  </a:moveTo>
                  <a:cubicBezTo>
                    <a:pt x="15" y="235"/>
                    <a:pt x="5" y="230"/>
                    <a:pt x="5" y="215"/>
                  </a:cubicBezTo>
                  <a:cubicBezTo>
                    <a:pt x="0" y="200"/>
                    <a:pt x="10" y="190"/>
                    <a:pt x="25" y="185"/>
                  </a:cubicBezTo>
                  <a:cubicBezTo>
                    <a:pt x="190" y="140"/>
                    <a:pt x="190" y="140"/>
                    <a:pt x="190" y="140"/>
                  </a:cubicBezTo>
                  <a:cubicBezTo>
                    <a:pt x="205" y="135"/>
                    <a:pt x="215" y="145"/>
                    <a:pt x="220" y="160"/>
                  </a:cubicBezTo>
                  <a:cubicBezTo>
                    <a:pt x="225" y="175"/>
                    <a:pt x="215" y="185"/>
                    <a:pt x="200" y="190"/>
                  </a:cubicBezTo>
                  <a:cubicBezTo>
                    <a:pt x="35" y="235"/>
                    <a:pt x="35" y="235"/>
                    <a:pt x="35" y="235"/>
                  </a:cubicBezTo>
                  <a:lnTo>
                    <a:pt x="30" y="235"/>
                  </a:lnTo>
                  <a:close/>
                  <a:moveTo>
                    <a:pt x="30" y="375"/>
                  </a:moveTo>
                  <a:cubicBezTo>
                    <a:pt x="20" y="375"/>
                    <a:pt x="10" y="370"/>
                    <a:pt x="5" y="355"/>
                  </a:cubicBezTo>
                  <a:cubicBezTo>
                    <a:pt x="0" y="340"/>
                    <a:pt x="10" y="330"/>
                    <a:pt x="25" y="325"/>
                  </a:cubicBezTo>
                  <a:cubicBezTo>
                    <a:pt x="190" y="280"/>
                    <a:pt x="190" y="280"/>
                    <a:pt x="190" y="280"/>
                  </a:cubicBezTo>
                  <a:cubicBezTo>
                    <a:pt x="205" y="275"/>
                    <a:pt x="215" y="285"/>
                    <a:pt x="220" y="300"/>
                  </a:cubicBezTo>
                  <a:cubicBezTo>
                    <a:pt x="225" y="315"/>
                    <a:pt x="215" y="325"/>
                    <a:pt x="200" y="330"/>
                  </a:cubicBezTo>
                  <a:cubicBezTo>
                    <a:pt x="35" y="375"/>
                    <a:pt x="35" y="375"/>
                    <a:pt x="35" y="375"/>
                  </a:cubicBezTo>
                  <a:cubicBezTo>
                    <a:pt x="35" y="370"/>
                    <a:pt x="30" y="375"/>
                    <a:pt x="30" y="3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2" name="圆角矩形 1"/>
          <p:cNvSpPr/>
          <p:nvPr/>
        </p:nvSpPr>
        <p:spPr>
          <a:xfrm>
            <a:off x="686297" y="1786200"/>
            <a:ext cx="2562905" cy="3947851"/>
          </a:xfrm>
          <a:prstGeom prst="roundRect">
            <a:avLst>
              <a:gd name="adj" fmla="val 122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圆角矩形 37"/>
          <p:cNvSpPr/>
          <p:nvPr/>
        </p:nvSpPr>
        <p:spPr>
          <a:xfrm>
            <a:off x="3502940" y="1786200"/>
            <a:ext cx="2562905" cy="3947851"/>
          </a:xfrm>
          <a:prstGeom prst="roundRect">
            <a:avLst>
              <a:gd name="adj" fmla="val 12242"/>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圆角矩形 38"/>
          <p:cNvSpPr/>
          <p:nvPr/>
        </p:nvSpPr>
        <p:spPr>
          <a:xfrm>
            <a:off x="6319583" y="1786200"/>
            <a:ext cx="2562905" cy="3947851"/>
          </a:xfrm>
          <a:prstGeom prst="roundRect">
            <a:avLst>
              <a:gd name="adj" fmla="val 1224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圆角矩形 39"/>
          <p:cNvSpPr/>
          <p:nvPr/>
        </p:nvSpPr>
        <p:spPr>
          <a:xfrm>
            <a:off x="9136227" y="1786200"/>
            <a:ext cx="2562905" cy="3947851"/>
          </a:xfrm>
          <a:prstGeom prst="roundRect">
            <a:avLst>
              <a:gd name="adj" fmla="val 1224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椭圆 2"/>
          <p:cNvSpPr/>
          <p:nvPr/>
        </p:nvSpPr>
        <p:spPr>
          <a:xfrm>
            <a:off x="1266234" y="1927773"/>
            <a:ext cx="1182052" cy="1182052"/>
          </a:xfrm>
          <a:prstGeom prst="ellipse">
            <a:avLst/>
          </a:prstGeom>
          <a:solidFill>
            <a:schemeClr val="bg1"/>
          </a:solid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a:latin typeface="+mj-lt"/>
            </a:endParaRPr>
          </a:p>
        </p:txBody>
      </p:sp>
      <p:sp>
        <p:nvSpPr>
          <p:cNvPr id="41" name="椭圆 40"/>
          <p:cNvSpPr/>
          <p:nvPr/>
        </p:nvSpPr>
        <p:spPr>
          <a:xfrm>
            <a:off x="4193367" y="1890308"/>
            <a:ext cx="1182052" cy="1182052"/>
          </a:xfrm>
          <a:prstGeom prst="ellipse">
            <a:avLst/>
          </a:prstGeom>
          <a:solidFill>
            <a:schemeClr val="bg1"/>
          </a:solid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a:latin typeface="+mj-lt"/>
            </a:endParaRPr>
          </a:p>
        </p:txBody>
      </p:sp>
      <p:sp>
        <p:nvSpPr>
          <p:cNvPr id="54" name="椭圆 53"/>
          <p:cNvSpPr/>
          <p:nvPr/>
        </p:nvSpPr>
        <p:spPr>
          <a:xfrm>
            <a:off x="7046839" y="1794423"/>
            <a:ext cx="1182052" cy="1182052"/>
          </a:xfrm>
          <a:prstGeom prst="ellipse">
            <a:avLst/>
          </a:prstGeom>
          <a:solidFill>
            <a:schemeClr val="bg1"/>
          </a:solid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a:latin typeface="+mj-lt"/>
            </a:endParaRPr>
          </a:p>
        </p:txBody>
      </p:sp>
      <p:sp>
        <p:nvSpPr>
          <p:cNvPr id="55" name="椭圆 54"/>
          <p:cNvSpPr/>
          <p:nvPr/>
        </p:nvSpPr>
        <p:spPr>
          <a:xfrm>
            <a:off x="9826653" y="1847128"/>
            <a:ext cx="1182052" cy="1182052"/>
          </a:xfrm>
          <a:prstGeom prst="ellipse">
            <a:avLst/>
          </a:prstGeom>
          <a:solidFill>
            <a:schemeClr val="bg1"/>
          </a:solidFill>
          <a:ln w="190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265">
              <a:latin typeface="+mj-lt"/>
            </a:endParaRPr>
          </a:p>
        </p:txBody>
      </p:sp>
      <p:sp>
        <p:nvSpPr>
          <p:cNvPr id="57" name="矩形 5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865505" y="3131185"/>
            <a:ext cx="2427605" cy="2676525"/>
          </a:xfrm>
          <a:prstGeom prst="rect">
            <a:avLst/>
          </a:prstGeom>
        </p:spPr>
        <p:txBody>
          <a:bodyPr wrap="square">
            <a:spAutoFit/>
          </a:bodyPr>
          <a:lstStyle/>
          <a:p>
            <a:pPr algn="l" defTabSz="912495">
              <a:lnSpc>
                <a:spcPct val="100000"/>
              </a:lnSpc>
              <a:defRPr/>
            </a:pPr>
            <a:r>
              <a:rPr lang="zh-CN" altLang="en-US" sz="1200">
                <a:solidFill>
                  <a:schemeClr val="bg1"/>
                </a:solidFill>
                <a:latin typeface="微软雅黑" panose="020B0503020204020204" charset="-122"/>
                <a:ea typeface="微软雅黑" panose="020B0503020204020204" charset="-122"/>
                <a:sym typeface="+mn-lt"/>
              </a:rPr>
              <a:t>伊朗外交部长雅兹第在11月5日的记者招待会上</a:t>
            </a:r>
            <a:r>
              <a:rPr lang="zh-CN" altLang="en-US" sz="1200">
                <a:solidFill>
                  <a:srgbClr val="FF0000"/>
                </a:solidFill>
                <a:latin typeface="微软雅黑" panose="020B0503020204020204" charset="-122"/>
                <a:ea typeface="微软雅黑" panose="020B0503020204020204" charset="-122"/>
                <a:sym typeface="+mn-lt"/>
              </a:rPr>
              <a:t>完全没有提到伊朗有义务保护</a:t>
            </a:r>
            <a:r>
              <a:rPr lang="zh-CN" altLang="en-US" sz="1200">
                <a:solidFill>
                  <a:schemeClr val="bg1"/>
                </a:solidFill>
                <a:latin typeface="微软雅黑" panose="020B0503020204020204" charset="-122"/>
                <a:ea typeface="微软雅黑" panose="020B0503020204020204" charset="-122"/>
                <a:sym typeface="+mn-lt"/>
              </a:rPr>
              <a:t>大使和外交人员，他甚至表示：“学生们很欣赏政府的赞同和支持，因为</a:t>
            </a:r>
            <a:r>
              <a:rPr lang="zh-CN" altLang="en-US" sz="1200">
                <a:solidFill>
                  <a:srgbClr val="FF0000"/>
                </a:solidFill>
                <a:latin typeface="微软雅黑" panose="020B0503020204020204" charset="-122"/>
                <a:ea typeface="微软雅黑" panose="020B0503020204020204" charset="-122"/>
                <a:sym typeface="+mn-lt"/>
              </a:rPr>
              <a:t>美国自己应对这件事件负责</a:t>
            </a:r>
            <a:r>
              <a:rPr lang="zh-CN" altLang="en-US" sz="1200">
                <a:solidFill>
                  <a:schemeClr val="bg1"/>
                </a:solidFill>
                <a:latin typeface="微软雅黑" panose="020B0503020204020204" charset="-122"/>
                <a:ea typeface="微软雅黑" panose="020B0503020204020204" charset="-122"/>
                <a:sym typeface="+mn-lt"/>
              </a:rPr>
              <a:t>。”</a:t>
            </a:r>
            <a:endParaRPr lang="zh-CN" altLang="en-US"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r>
              <a:rPr lang="zh-CN" altLang="en-US" sz="1200">
                <a:solidFill>
                  <a:schemeClr val="bg1"/>
                </a:solidFill>
                <a:latin typeface="微软雅黑" panose="020B0503020204020204" charset="-122"/>
                <a:ea typeface="微软雅黑" panose="020B0503020204020204" charset="-122"/>
                <a:sym typeface="+mn-lt"/>
              </a:rPr>
              <a:t>伊朗总理阿雅托拉哈·霍梅尼在招待会上一方面</a:t>
            </a:r>
            <a:r>
              <a:rPr lang="zh-CN" altLang="en-US" sz="1200">
                <a:solidFill>
                  <a:srgbClr val="FF0000"/>
                </a:solidFill>
                <a:latin typeface="微软雅黑" panose="020B0503020204020204" charset="-122"/>
                <a:ea typeface="微软雅黑" panose="020B0503020204020204" charset="-122"/>
                <a:sym typeface="+mn-lt"/>
              </a:rPr>
              <a:t>证实了武力分子占领了使馆</a:t>
            </a:r>
            <a:r>
              <a:rPr lang="zh-CN" altLang="en-US" sz="1200">
                <a:solidFill>
                  <a:schemeClr val="bg1"/>
                </a:solidFill>
                <a:latin typeface="微软雅黑" panose="020B0503020204020204" charset="-122"/>
                <a:ea typeface="微软雅黑" panose="020B0503020204020204" charset="-122"/>
                <a:sym typeface="+mn-lt"/>
              </a:rPr>
              <a:t>；另一方面又</a:t>
            </a:r>
            <a:r>
              <a:rPr lang="zh-CN" altLang="en-US" sz="1200">
                <a:solidFill>
                  <a:srgbClr val="FF0000"/>
                </a:solidFill>
                <a:latin typeface="微软雅黑" panose="020B0503020204020204" charset="-122"/>
                <a:ea typeface="微软雅黑" panose="020B0503020204020204" charset="-122"/>
                <a:sym typeface="+mn-lt"/>
              </a:rPr>
              <a:t>把美国使馆说成是“间谍中心</a:t>
            </a:r>
            <a:r>
              <a:rPr lang="zh-CN" altLang="en-US" sz="1200">
                <a:solidFill>
                  <a:schemeClr val="bg1"/>
                </a:solidFill>
                <a:latin typeface="微软雅黑" panose="020B0503020204020204" charset="-122"/>
                <a:ea typeface="微软雅黑" panose="020B0503020204020204" charset="-122"/>
                <a:sym typeface="+mn-lt"/>
              </a:rPr>
              <a:t>”。他宣称：</a:t>
            </a:r>
            <a:r>
              <a:rPr lang="zh-CN" altLang="en-US" sz="1200">
                <a:solidFill>
                  <a:srgbClr val="FF0000"/>
                </a:solidFill>
                <a:latin typeface="微软雅黑" panose="020B0503020204020204" charset="-122"/>
                <a:ea typeface="微软雅黑" panose="020B0503020204020204" charset="-122"/>
                <a:sym typeface="+mn-lt"/>
              </a:rPr>
              <a:t>人质应继续扣留，直到</a:t>
            </a:r>
            <a:r>
              <a:rPr lang="zh-CN" altLang="en-US" sz="1200">
                <a:solidFill>
                  <a:schemeClr val="bg1"/>
                </a:solidFill>
                <a:latin typeface="微软雅黑" panose="020B0503020204020204" charset="-122"/>
                <a:ea typeface="微软雅黑" panose="020B0503020204020204" charset="-122"/>
                <a:sym typeface="+mn-lt"/>
              </a:rPr>
              <a:t>美国把前伊朗国王和他的财产归还伊朗，并</a:t>
            </a:r>
            <a:r>
              <a:rPr lang="zh-CN" altLang="en-US" sz="1200">
                <a:solidFill>
                  <a:srgbClr val="FF0000"/>
                </a:solidFill>
                <a:latin typeface="微软雅黑" panose="020B0503020204020204" charset="-122"/>
                <a:ea typeface="微软雅黑" panose="020B0503020204020204" charset="-122"/>
                <a:sym typeface="+mn-lt"/>
              </a:rPr>
              <a:t>禁止与美国在这个问题上进行谈判</a:t>
            </a:r>
            <a:r>
              <a:rPr lang="zh-CN" altLang="en-US" sz="1200">
                <a:solidFill>
                  <a:schemeClr val="bg1"/>
                </a:solidFill>
                <a:latin typeface="微软雅黑" panose="020B0503020204020204" charset="-122"/>
                <a:ea typeface="微软雅黑" panose="020B0503020204020204" charset="-122"/>
                <a:sym typeface="+mn-lt"/>
              </a:rPr>
              <a:t>。</a:t>
            </a:r>
            <a:endParaRPr lang="zh-CN" altLang="en-US" sz="1200">
              <a:solidFill>
                <a:schemeClr val="bg1"/>
              </a:solidFill>
              <a:latin typeface="微软雅黑" panose="020B0503020204020204" charset="-122"/>
              <a:ea typeface="微软雅黑" panose="020B0503020204020204" charset="-122"/>
              <a:sym typeface="+mn-lt"/>
            </a:endParaRPr>
          </a:p>
        </p:txBody>
      </p:sp>
      <p:grpSp>
        <p:nvGrpSpPr>
          <p:cNvPr id="68" name="Group 69"/>
          <p:cNvGrpSpPr/>
          <p:nvPr/>
        </p:nvGrpSpPr>
        <p:grpSpPr>
          <a:xfrm>
            <a:off x="10165085" y="2164841"/>
            <a:ext cx="564877" cy="530116"/>
            <a:chOff x="10074275" y="1647825"/>
            <a:chExt cx="464344" cy="435769"/>
          </a:xfrm>
          <a:solidFill>
            <a:schemeClr val="accent1">
              <a:lumMod val="75000"/>
            </a:schemeClr>
          </a:solidFill>
        </p:grpSpPr>
        <p:sp>
          <p:nvSpPr>
            <p:cNvPr id="69" name="AutoShape 69"/>
            <p:cNvSpPr/>
            <p:nvPr/>
          </p:nvSpPr>
          <p:spPr bwMode="auto">
            <a:xfrm>
              <a:off x="10074275" y="1647825"/>
              <a:ext cx="464344"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0" name="AutoShape 70"/>
            <p:cNvSpPr/>
            <p:nvPr/>
          </p:nvSpPr>
          <p:spPr bwMode="auto">
            <a:xfrm>
              <a:off x="10291763" y="1734344"/>
              <a:ext cx="873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1" name="AutoShape 71"/>
            <p:cNvSpPr/>
            <p:nvPr/>
          </p:nvSpPr>
          <p:spPr bwMode="auto">
            <a:xfrm>
              <a:off x="10291763" y="1778000"/>
              <a:ext cx="87313"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2" name="AutoShape 72"/>
            <p:cNvSpPr/>
            <p:nvPr/>
          </p:nvSpPr>
          <p:spPr bwMode="auto">
            <a:xfrm>
              <a:off x="10291763" y="1821657"/>
              <a:ext cx="188913"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3" name="AutoShape 73"/>
            <p:cNvSpPr/>
            <p:nvPr/>
          </p:nvSpPr>
          <p:spPr bwMode="auto">
            <a:xfrm>
              <a:off x="10132219" y="1908969"/>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4" name="AutoShape 74"/>
            <p:cNvSpPr/>
            <p:nvPr/>
          </p:nvSpPr>
          <p:spPr bwMode="auto">
            <a:xfrm>
              <a:off x="10132219" y="1952625"/>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5" name="AutoShape 75"/>
            <p:cNvSpPr/>
            <p:nvPr/>
          </p:nvSpPr>
          <p:spPr bwMode="auto">
            <a:xfrm>
              <a:off x="10132219" y="1996282"/>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6" name="AutoShape 76"/>
            <p:cNvSpPr/>
            <p:nvPr/>
          </p:nvSpPr>
          <p:spPr bwMode="auto">
            <a:xfrm>
              <a:off x="10132219" y="1865313"/>
              <a:ext cx="348456"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sp>
          <p:nvSpPr>
            <p:cNvPr id="77" name="AutoShape 77"/>
            <p:cNvSpPr/>
            <p:nvPr/>
          </p:nvSpPr>
          <p:spPr bwMode="auto">
            <a:xfrm>
              <a:off x="10132219" y="1720057"/>
              <a:ext cx="130969"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panose="020B0502020104020203" charset="0"/>
                <a:sym typeface="Gill Sans" panose="020B0502020104020203" charset="0"/>
              </a:endParaRPr>
            </a:p>
          </p:txBody>
        </p:sp>
      </p:grpSp>
      <p:grpSp>
        <p:nvGrpSpPr>
          <p:cNvPr id="78" name="Group 26"/>
          <p:cNvGrpSpPr>
            <a:grpSpLocks noChangeAspect="1"/>
          </p:cNvGrpSpPr>
          <p:nvPr/>
        </p:nvGrpSpPr>
        <p:grpSpPr bwMode="auto">
          <a:xfrm>
            <a:off x="1613208" y="2165104"/>
            <a:ext cx="632884" cy="577849"/>
            <a:chOff x="652" y="2627"/>
            <a:chExt cx="299" cy="273"/>
          </a:xfrm>
          <a:solidFill>
            <a:schemeClr val="accent6">
              <a:lumMod val="75000"/>
            </a:schemeClr>
          </a:solidFill>
        </p:grpSpPr>
        <p:sp>
          <p:nvSpPr>
            <p:cNvPr id="79" name="Freeform 27"/>
            <p:cNvSpPr>
              <a:spLocks noEditPoints="1"/>
            </p:cNvSpPr>
            <p:nvPr/>
          </p:nvSpPr>
          <p:spPr bwMode="auto">
            <a:xfrm>
              <a:off x="812" y="2627"/>
              <a:ext cx="139" cy="273"/>
            </a:xfrm>
            <a:custGeom>
              <a:avLst/>
              <a:gdLst>
                <a:gd name="T0" fmla="*/ 317 w 330"/>
                <a:gd name="T1" fmla="*/ 626 h 650"/>
                <a:gd name="T2" fmla="*/ 287 w 330"/>
                <a:gd name="T3" fmla="*/ 626 h 650"/>
                <a:gd name="T4" fmla="*/ 296 w 330"/>
                <a:gd name="T5" fmla="*/ 623 h 650"/>
                <a:gd name="T6" fmla="*/ 324 w 330"/>
                <a:gd name="T7" fmla="*/ 573 h 650"/>
                <a:gd name="T8" fmla="*/ 179 w 330"/>
                <a:gd name="T9" fmla="*/ 30 h 650"/>
                <a:gd name="T10" fmla="*/ 139 w 330"/>
                <a:gd name="T11" fmla="*/ 0 h 650"/>
                <a:gd name="T12" fmla="*/ 129 w 330"/>
                <a:gd name="T13" fmla="*/ 1 h 650"/>
                <a:gd name="T14" fmla="*/ 34 w 330"/>
                <a:gd name="T15" fmla="*/ 27 h 650"/>
                <a:gd name="T16" fmla="*/ 6 w 330"/>
                <a:gd name="T17" fmla="*/ 77 h 650"/>
                <a:gd name="T18" fmla="*/ 151 w 330"/>
                <a:gd name="T19" fmla="*/ 620 h 650"/>
                <a:gd name="T20" fmla="*/ 153 w 330"/>
                <a:gd name="T21" fmla="*/ 626 h 650"/>
                <a:gd name="T22" fmla="*/ 138 w 330"/>
                <a:gd name="T23" fmla="*/ 626 h 650"/>
                <a:gd name="T24" fmla="*/ 126 w 330"/>
                <a:gd name="T25" fmla="*/ 638 h 650"/>
                <a:gd name="T26" fmla="*/ 138 w 330"/>
                <a:gd name="T27" fmla="*/ 650 h 650"/>
                <a:gd name="T28" fmla="*/ 317 w 330"/>
                <a:gd name="T29" fmla="*/ 650 h 650"/>
                <a:gd name="T30" fmla="*/ 329 w 330"/>
                <a:gd name="T31" fmla="*/ 638 h 650"/>
                <a:gd name="T32" fmla="*/ 317 w 330"/>
                <a:gd name="T33" fmla="*/ 626 h 650"/>
                <a:gd name="T34" fmla="*/ 45 w 330"/>
                <a:gd name="T35" fmla="*/ 140 h 650"/>
                <a:gd name="T36" fmla="*/ 177 w 330"/>
                <a:gd name="T37" fmla="*/ 105 h 650"/>
                <a:gd name="T38" fmla="*/ 282 w 330"/>
                <a:gd name="T39" fmla="*/ 495 h 650"/>
                <a:gd name="T40" fmla="*/ 149 w 330"/>
                <a:gd name="T41" fmla="*/ 530 h 650"/>
                <a:gd name="T42" fmla="*/ 45 w 330"/>
                <a:gd name="T43" fmla="*/ 140 h 650"/>
                <a:gd name="T44" fmla="*/ 28 w 330"/>
                <a:gd name="T45" fmla="*/ 56 h 650"/>
                <a:gd name="T46" fmla="*/ 40 w 330"/>
                <a:gd name="T47" fmla="*/ 47 h 650"/>
                <a:gd name="T48" fmla="*/ 134 w 330"/>
                <a:gd name="T49" fmla="*/ 22 h 650"/>
                <a:gd name="T50" fmla="*/ 139 w 330"/>
                <a:gd name="T51" fmla="*/ 21 h 650"/>
                <a:gd name="T52" fmla="*/ 139 w 330"/>
                <a:gd name="T53" fmla="*/ 21 h 650"/>
                <a:gd name="T54" fmla="*/ 158 w 330"/>
                <a:gd name="T55" fmla="*/ 36 h 650"/>
                <a:gd name="T56" fmla="*/ 172 w 330"/>
                <a:gd name="T57" fmla="*/ 84 h 650"/>
                <a:gd name="T58" fmla="*/ 39 w 330"/>
                <a:gd name="T59" fmla="*/ 120 h 650"/>
                <a:gd name="T60" fmla="*/ 26 w 330"/>
                <a:gd name="T61" fmla="*/ 71 h 650"/>
                <a:gd name="T62" fmla="*/ 28 w 330"/>
                <a:gd name="T63" fmla="*/ 56 h 650"/>
                <a:gd name="T64" fmla="*/ 172 w 330"/>
                <a:gd name="T65" fmla="*/ 614 h 650"/>
                <a:gd name="T66" fmla="*/ 155 w 330"/>
                <a:gd name="T67" fmla="*/ 551 h 650"/>
                <a:gd name="T68" fmla="*/ 287 w 330"/>
                <a:gd name="T69" fmla="*/ 515 h 650"/>
                <a:gd name="T70" fmla="*/ 304 w 330"/>
                <a:gd name="T71" fmla="*/ 579 h 650"/>
                <a:gd name="T72" fmla="*/ 302 w 330"/>
                <a:gd name="T73" fmla="*/ 594 h 650"/>
                <a:gd name="T74" fmla="*/ 290 w 330"/>
                <a:gd name="T75" fmla="*/ 603 h 650"/>
                <a:gd name="T76" fmla="*/ 206 w 330"/>
                <a:gd name="T77" fmla="*/ 626 h 650"/>
                <a:gd name="T78" fmla="*/ 180 w 330"/>
                <a:gd name="T79" fmla="*/ 626 h 650"/>
                <a:gd name="T80" fmla="*/ 172 w 330"/>
                <a:gd name="T81" fmla="*/ 614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0" h="650">
                  <a:moveTo>
                    <a:pt x="317" y="626"/>
                  </a:moveTo>
                  <a:cubicBezTo>
                    <a:pt x="287" y="626"/>
                    <a:pt x="287" y="626"/>
                    <a:pt x="287" y="626"/>
                  </a:cubicBezTo>
                  <a:cubicBezTo>
                    <a:pt x="296" y="623"/>
                    <a:pt x="296" y="623"/>
                    <a:pt x="296" y="623"/>
                  </a:cubicBezTo>
                  <a:cubicBezTo>
                    <a:pt x="317" y="617"/>
                    <a:pt x="330" y="595"/>
                    <a:pt x="324" y="573"/>
                  </a:cubicBezTo>
                  <a:cubicBezTo>
                    <a:pt x="179" y="30"/>
                    <a:pt x="179" y="30"/>
                    <a:pt x="179" y="30"/>
                  </a:cubicBezTo>
                  <a:cubicBezTo>
                    <a:pt x="174" y="12"/>
                    <a:pt x="158" y="0"/>
                    <a:pt x="139" y="0"/>
                  </a:cubicBezTo>
                  <a:cubicBezTo>
                    <a:pt x="136" y="0"/>
                    <a:pt x="132" y="0"/>
                    <a:pt x="129" y="1"/>
                  </a:cubicBezTo>
                  <a:cubicBezTo>
                    <a:pt x="34" y="27"/>
                    <a:pt x="34" y="27"/>
                    <a:pt x="34" y="27"/>
                  </a:cubicBezTo>
                  <a:cubicBezTo>
                    <a:pt x="13" y="32"/>
                    <a:pt x="0" y="55"/>
                    <a:pt x="6" y="77"/>
                  </a:cubicBezTo>
                  <a:cubicBezTo>
                    <a:pt x="151" y="620"/>
                    <a:pt x="151" y="620"/>
                    <a:pt x="151" y="620"/>
                  </a:cubicBezTo>
                  <a:cubicBezTo>
                    <a:pt x="152" y="622"/>
                    <a:pt x="152" y="624"/>
                    <a:pt x="153" y="626"/>
                  </a:cubicBezTo>
                  <a:cubicBezTo>
                    <a:pt x="138" y="626"/>
                    <a:pt x="138" y="626"/>
                    <a:pt x="138" y="626"/>
                  </a:cubicBezTo>
                  <a:cubicBezTo>
                    <a:pt x="131" y="626"/>
                    <a:pt x="126" y="631"/>
                    <a:pt x="126" y="638"/>
                  </a:cubicBezTo>
                  <a:cubicBezTo>
                    <a:pt x="126" y="645"/>
                    <a:pt x="131" y="650"/>
                    <a:pt x="138" y="650"/>
                  </a:cubicBezTo>
                  <a:cubicBezTo>
                    <a:pt x="317" y="650"/>
                    <a:pt x="317" y="650"/>
                    <a:pt x="317" y="650"/>
                  </a:cubicBezTo>
                  <a:cubicBezTo>
                    <a:pt x="324" y="650"/>
                    <a:pt x="329" y="645"/>
                    <a:pt x="329" y="638"/>
                  </a:cubicBezTo>
                  <a:cubicBezTo>
                    <a:pt x="329" y="631"/>
                    <a:pt x="324" y="626"/>
                    <a:pt x="317" y="626"/>
                  </a:cubicBezTo>
                  <a:close/>
                  <a:moveTo>
                    <a:pt x="45" y="140"/>
                  </a:moveTo>
                  <a:cubicBezTo>
                    <a:pt x="177" y="105"/>
                    <a:pt x="177" y="105"/>
                    <a:pt x="177" y="105"/>
                  </a:cubicBezTo>
                  <a:cubicBezTo>
                    <a:pt x="282" y="495"/>
                    <a:pt x="282" y="495"/>
                    <a:pt x="282" y="495"/>
                  </a:cubicBezTo>
                  <a:cubicBezTo>
                    <a:pt x="149" y="530"/>
                    <a:pt x="149" y="530"/>
                    <a:pt x="149" y="530"/>
                  </a:cubicBezTo>
                  <a:lnTo>
                    <a:pt x="45" y="140"/>
                  </a:lnTo>
                  <a:close/>
                  <a:moveTo>
                    <a:pt x="28" y="56"/>
                  </a:moveTo>
                  <a:cubicBezTo>
                    <a:pt x="31" y="52"/>
                    <a:pt x="35" y="48"/>
                    <a:pt x="40" y="47"/>
                  </a:cubicBezTo>
                  <a:cubicBezTo>
                    <a:pt x="134" y="22"/>
                    <a:pt x="134" y="22"/>
                    <a:pt x="134" y="22"/>
                  </a:cubicBezTo>
                  <a:cubicBezTo>
                    <a:pt x="136" y="21"/>
                    <a:pt x="138" y="21"/>
                    <a:pt x="139" y="21"/>
                  </a:cubicBezTo>
                  <a:cubicBezTo>
                    <a:pt x="139" y="21"/>
                    <a:pt x="139" y="21"/>
                    <a:pt x="139" y="21"/>
                  </a:cubicBezTo>
                  <a:cubicBezTo>
                    <a:pt x="148" y="21"/>
                    <a:pt x="156" y="27"/>
                    <a:pt x="158" y="36"/>
                  </a:cubicBezTo>
                  <a:cubicBezTo>
                    <a:pt x="172" y="84"/>
                    <a:pt x="172" y="84"/>
                    <a:pt x="172" y="84"/>
                  </a:cubicBezTo>
                  <a:cubicBezTo>
                    <a:pt x="39" y="120"/>
                    <a:pt x="39" y="120"/>
                    <a:pt x="39" y="120"/>
                  </a:cubicBezTo>
                  <a:cubicBezTo>
                    <a:pt x="26" y="71"/>
                    <a:pt x="26" y="71"/>
                    <a:pt x="26" y="71"/>
                  </a:cubicBezTo>
                  <a:cubicBezTo>
                    <a:pt x="25" y="66"/>
                    <a:pt x="25" y="61"/>
                    <a:pt x="28" y="56"/>
                  </a:cubicBezTo>
                  <a:close/>
                  <a:moveTo>
                    <a:pt x="172" y="614"/>
                  </a:moveTo>
                  <a:cubicBezTo>
                    <a:pt x="155" y="551"/>
                    <a:pt x="155" y="551"/>
                    <a:pt x="155" y="551"/>
                  </a:cubicBezTo>
                  <a:cubicBezTo>
                    <a:pt x="287" y="515"/>
                    <a:pt x="287" y="515"/>
                    <a:pt x="287" y="515"/>
                  </a:cubicBezTo>
                  <a:cubicBezTo>
                    <a:pt x="304" y="579"/>
                    <a:pt x="304" y="579"/>
                    <a:pt x="304" y="579"/>
                  </a:cubicBezTo>
                  <a:cubicBezTo>
                    <a:pt x="305" y="584"/>
                    <a:pt x="305" y="589"/>
                    <a:pt x="302" y="594"/>
                  </a:cubicBezTo>
                  <a:cubicBezTo>
                    <a:pt x="299" y="598"/>
                    <a:pt x="295" y="602"/>
                    <a:pt x="290" y="603"/>
                  </a:cubicBezTo>
                  <a:cubicBezTo>
                    <a:pt x="206" y="626"/>
                    <a:pt x="206" y="626"/>
                    <a:pt x="206" y="626"/>
                  </a:cubicBezTo>
                  <a:cubicBezTo>
                    <a:pt x="180" y="626"/>
                    <a:pt x="180" y="626"/>
                    <a:pt x="180" y="626"/>
                  </a:cubicBezTo>
                  <a:cubicBezTo>
                    <a:pt x="176" y="623"/>
                    <a:pt x="173" y="619"/>
                    <a:pt x="172" y="6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0" name="Freeform 28"/>
            <p:cNvSpPr>
              <a:spLocks noEditPoints="1"/>
            </p:cNvSpPr>
            <p:nvPr/>
          </p:nvSpPr>
          <p:spPr bwMode="auto">
            <a:xfrm>
              <a:off x="652" y="2629"/>
              <a:ext cx="203" cy="271"/>
            </a:xfrm>
            <a:custGeom>
              <a:avLst/>
              <a:gdLst>
                <a:gd name="T0" fmla="*/ 380 w 481"/>
                <a:gd name="T1" fmla="*/ 620 h 644"/>
                <a:gd name="T2" fmla="*/ 383 w 481"/>
                <a:gd name="T3" fmla="*/ 41 h 644"/>
                <a:gd name="T4" fmla="*/ 245 w 481"/>
                <a:gd name="T5" fmla="*/ 0 h 644"/>
                <a:gd name="T6" fmla="*/ 204 w 481"/>
                <a:gd name="T7" fmla="*/ 603 h 644"/>
                <a:gd name="T8" fmla="*/ 176 w 481"/>
                <a:gd name="T9" fmla="*/ 620 h 644"/>
                <a:gd name="T10" fmla="*/ 180 w 481"/>
                <a:gd name="T11" fmla="*/ 41 h 644"/>
                <a:gd name="T12" fmla="*/ 41 w 481"/>
                <a:gd name="T13" fmla="*/ 0 h 644"/>
                <a:gd name="T14" fmla="*/ 0 w 481"/>
                <a:gd name="T15" fmla="*/ 603 h 644"/>
                <a:gd name="T16" fmla="*/ 0 w 481"/>
                <a:gd name="T17" fmla="*/ 632 h 644"/>
                <a:gd name="T18" fmla="*/ 41 w 481"/>
                <a:gd name="T19" fmla="*/ 644 h 644"/>
                <a:gd name="T20" fmla="*/ 245 w 481"/>
                <a:gd name="T21" fmla="*/ 644 h 644"/>
                <a:gd name="T22" fmla="*/ 469 w 481"/>
                <a:gd name="T23" fmla="*/ 644 h 644"/>
                <a:gd name="T24" fmla="*/ 469 w 481"/>
                <a:gd name="T25" fmla="*/ 620 h 644"/>
                <a:gd name="T26" fmla="*/ 362 w 481"/>
                <a:gd name="T27" fmla="*/ 161 h 644"/>
                <a:gd name="T28" fmla="*/ 225 w 481"/>
                <a:gd name="T29" fmla="*/ 468 h 644"/>
                <a:gd name="T30" fmla="*/ 362 w 481"/>
                <a:gd name="T31" fmla="*/ 139 h 644"/>
                <a:gd name="T32" fmla="*/ 225 w 481"/>
                <a:gd name="T33" fmla="*/ 113 h 644"/>
                <a:gd name="T34" fmla="*/ 362 w 481"/>
                <a:gd name="T35" fmla="*/ 139 h 644"/>
                <a:gd name="T36" fmla="*/ 362 w 481"/>
                <a:gd name="T37" fmla="*/ 490 h 644"/>
                <a:gd name="T38" fmla="*/ 225 w 481"/>
                <a:gd name="T39" fmla="*/ 516 h 644"/>
                <a:gd name="T40" fmla="*/ 245 w 481"/>
                <a:gd name="T41" fmla="*/ 21 h 644"/>
                <a:gd name="T42" fmla="*/ 362 w 481"/>
                <a:gd name="T43" fmla="*/ 41 h 644"/>
                <a:gd name="T44" fmla="*/ 225 w 481"/>
                <a:gd name="T45" fmla="*/ 91 h 644"/>
                <a:gd name="T46" fmla="*/ 245 w 481"/>
                <a:gd name="T47" fmla="*/ 21 h 644"/>
                <a:gd name="T48" fmla="*/ 225 w 481"/>
                <a:gd name="T49" fmla="*/ 537 h 644"/>
                <a:gd name="T50" fmla="*/ 362 w 481"/>
                <a:gd name="T51" fmla="*/ 603 h 644"/>
                <a:gd name="T52" fmla="*/ 234 w 481"/>
                <a:gd name="T53" fmla="*/ 620 h 644"/>
                <a:gd name="T54" fmla="*/ 30 w 481"/>
                <a:gd name="T55" fmla="*/ 620 h 644"/>
                <a:gd name="T56" fmla="*/ 21 w 481"/>
                <a:gd name="T57" fmla="*/ 537 h 644"/>
                <a:gd name="T58" fmla="*/ 158 w 481"/>
                <a:gd name="T59" fmla="*/ 603 h 644"/>
                <a:gd name="T60" fmla="*/ 30 w 481"/>
                <a:gd name="T61" fmla="*/ 620 h 644"/>
                <a:gd name="T62" fmla="*/ 21 w 481"/>
                <a:gd name="T63" fmla="*/ 516 h 644"/>
                <a:gd name="T64" fmla="*/ 158 w 481"/>
                <a:gd name="T65" fmla="*/ 113 h 644"/>
                <a:gd name="T66" fmla="*/ 41 w 481"/>
                <a:gd name="T67" fmla="*/ 21 h 644"/>
                <a:gd name="T68" fmla="*/ 158 w 481"/>
                <a:gd name="T69" fmla="*/ 41 h 644"/>
                <a:gd name="T70" fmla="*/ 21 w 481"/>
                <a:gd name="T71" fmla="*/ 91 h 644"/>
                <a:gd name="T72" fmla="*/ 41 w 481"/>
                <a:gd name="T73" fmla="*/ 21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1" h="644">
                  <a:moveTo>
                    <a:pt x="469" y="620"/>
                  </a:moveTo>
                  <a:cubicBezTo>
                    <a:pt x="380" y="620"/>
                    <a:pt x="380" y="620"/>
                    <a:pt x="380" y="620"/>
                  </a:cubicBezTo>
                  <a:cubicBezTo>
                    <a:pt x="382" y="615"/>
                    <a:pt x="383" y="609"/>
                    <a:pt x="383" y="603"/>
                  </a:cubicBezTo>
                  <a:cubicBezTo>
                    <a:pt x="383" y="41"/>
                    <a:pt x="383" y="41"/>
                    <a:pt x="383" y="41"/>
                  </a:cubicBezTo>
                  <a:cubicBezTo>
                    <a:pt x="383" y="18"/>
                    <a:pt x="365" y="0"/>
                    <a:pt x="343" y="0"/>
                  </a:cubicBezTo>
                  <a:cubicBezTo>
                    <a:pt x="245" y="0"/>
                    <a:pt x="245" y="0"/>
                    <a:pt x="245" y="0"/>
                  </a:cubicBezTo>
                  <a:cubicBezTo>
                    <a:pt x="222" y="0"/>
                    <a:pt x="204" y="18"/>
                    <a:pt x="204" y="41"/>
                  </a:cubicBezTo>
                  <a:cubicBezTo>
                    <a:pt x="204" y="603"/>
                    <a:pt x="204" y="603"/>
                    <a:pt x="204" y="603"/>
                  </a:cubicBezTo>
                  <a:cubicBezTo>
                    <a:pt x="204" y="609"/>
                    <a:pt x="205" y="615"/>
                    <a:pt x="207" y="620"/>
                  </a:cubicBezTo>
                  <a:cubicBezTo>
                    <a:pt x="176" y="620"/>
                    <a:pt x="176" y="620"/>
                    <a:pt x="176" y="620"/>
                  </a:cubicBezTo>
                  <a:cubicBezTo>
                    <a:pt x="178" y="615"/>
                    <a:pt x="180" y="609"/>
                    <a:pt x="180" y="603"/>
                  </a:cubicBezTo>
                  <a:cubicBezTo>
                    <a:pt x="180" y="41"/>
                    <a:pt x="180" y="41"/>
                    <a:pt x="180" y="41"/>
                  </a:cubicBezTo>
                  <a:cubicBezTo>
                    <a:pt x="180" y="18"/>
                    <a:pt x="161" y="0"/>
                    <a:pt x="139" y="0"/>
                  </a:cubicBezTo>
                  <a:cubicBezTo>
                    <a:pt x="41" y="0"/>
                    <a:pt x="41" y="0"/>
                    <a:pt x="41" y="0"/>
                  </a:cubicBezTo>
                  <a:cubicBezTo>
                    <a:pt x="18" y="0"/>
                    <a:pt x="0" y="18"/>
                    <a:pt x="0" y="41"/>
                  </a:cubicBezTo>
                  <a:cubicBezTo>
                    <a:pt x="0" y="603"/>
                    <a:pt x="0" y="603"/>
                    <a:pt x="0" y="603"/>
                  </a:cubicBezTo>
                  <a:cubicBezTo>
                    <a:pt x="0" y="610"/>
                    <a:pt x="2" y="617"/>
                    <a:pt x="5" y="622"/>
                  </a:cubicBezTo>
                  <a:cubicBezTo>
                    <a:pt x="2" y="625"/>
                    <a:pt x="0" y="628"/>
                    <a:pt x="0" y="632"/>
                  </a:cubicBezTo>
                  <a:cubicBezTo>
                    <a:pt x="0" y="639"/>
                    <a:pt x="6" y="644"/>
                    <a:pt x="12" y="644"/>
                  </a:cubicBezTo>
                  <a:cubicBezTo>
                    <a:pt x="41" y="644"/>
                    <a:pt x="41" y="644"/>
                    <a:pt x="41" y="644"/>
                  </a:cubicBezTo>
                  <a:cubicBezTo>
                    <a:pt x="139" y="644"/>
                    <a:pt x="139" y="644"/>
                    <a:pt x="139" y="644"/>
                  </a:cubicBezTo>
                  <a:cubicBezTo>
                    <a:pt x="245" y="644"/>
                    <a:pt x="245" y="644"/>
                    <a:pt x="245" y="644"/>
                  </a:cubicBezTo>
                  <a:cubicBezTo>
                    <a:pt x="343" y="644"/>
                    <a:pt x="343" y="644"/>
                    <a:pt x="343" y="644"/>
                  </a:cubicBezTo>
                  <a:cubicBezTo>
                    <a:pt x="469" y="644"/>
                    <a:pt x="469" y="644"/>
                    <a:pt x="469" y="644"/>
                  </a:cubicBezTo>
                  <a:cubicBezTo>
                    <a:pt x="476" y="644"/>
                    <a:pt x="481" y="639"/>
                    <a:pt x="481" y="632"/>
                  </a:cubicBezTo>
                  <a:cubicBezTo>
                    <a:pt x="481" y="625"/>
                    <a:pt x="476" y="620"/>
                    <a:pt x="469" y="620"/>
                  </a:cubicBezTo>
                  <a:close/>
                  <a:moveTo>
                    <a:pt x="225" y="161"/>
                  </a:moveTo>
                  <a:cubicBezTo>
                    <a:pt x="362" y="161"/>
                    <a:pt x="362" y="161"/>
                    <a:pt x="362" y="161"/>
                  </a:cubicBezTo>
                  <a:cubicBezTo>
                    <a:pt x="362" y="468"/>
                    <a:pt x="362" y="468"/>
                    <a:pt x="362" y="468"/>
                  </a:cubicBezTo>
                  <a:cubicBezTo>
                    <a:pt x="225" y="468"/>
                    <a:pt x="225" y="468"/>
                    <a:pt x="225" y="468"/>
                  </a:cubicBezTo>
                  <a:lnTo>
                    <a:pt x="225" y="161"/>
                  </a:lnTo>
                  <a:close/>
                  <a:moveTo>
                    <a:pt x="362" y="139"/>
                  </a:moveTo>
                  <a:cubicBezTo>
                    <a:pt x="225" y="139"/>
                    <a:pt x="225" y="139"/>
                    <a:pt x="225" y="139"/>
                  </a:cubicBezTo>
                  <a:cubicBezTo>
                    <a:pt x="225" y="113"/>
                    <a:pt x="225" y="113"/>
                    <a:pt x="225" y="113"/>
                  </a:cubicBezTo>
                  <a:cubicBezTo>
                    <a:pt x="362" y="113"/>
                    <a:pt x="362" y="113"/>
                    <a:pt x="362" y="113"/>
                  </a:cubicBezTo>
                  <a:lnTo>
                    <a:pt x="362" y="139"/>
                  </a:lnTo>
                  <a:close/>
                  <a:moveTo>
                    <a:pt x="225" y="490"/>
                  </a:moveTo>
                  <a:cubicBezTo>
                    <a:pt x="362" y="490"/>
                    <a:pt x="362" y="490"/>
                    <a:pt x="362" y="490"/>
                  </a:cubicBezTo>
                  <a:cubicBezTo>
                    <a:pt x="362" y="516"/>
                    <a:pt x="362" y="516"/>
                    <a:pt x="362" y="516"/>
                  </a:cubicBezTo>
                  <a:cubicBezTo>
                    <a:pt x="225" y="516"/>
                    <a:pt x="225" y="516"/>
                    <a:pt x="225" y="516"/>
                  </a:cubicBezTo>
                  <a:lnTo>
                    <a:pt x="225" y="490"/>
                  </a:lnTo>
                  <a:close/>
                  <a:moveTo>
                    <a:pt x="245" y="21"/>
                  </a:moveTo>
                  <a:cubicBezTo>
                    <a:pt x="343" y="21"/>
                    <a:pt x="343" y="21"/>
                    <a:pt x="343" y="21"/>
                  </a:cubicBezTo>
                  <a:cubicBezTo>
                    <a:pt x="353" y="21"/>
                    <a:pt x="362" y="30"/>
                    <a:pt x="362" y="41"/>
                  </a:cubicBezTo>
                  <a:cubicBezTo>
                    <a:pt x="362" y="91"/>
                    <a:pt x="362" y="91"/>
                    <a:pt x="362" y="91"/>
                  </a:cubicBezTo>
                  <a:cubicBezTo>
                    <a:pt x="225" y="91"/>
                    <a:pt x="225" y="91"/>
                    <a:pt x="225" y="91"/>
                  </a:cubicBezTo>
                  <a:cubicBezTo>
                    <a:pt x="225" y="41"/>
                    <a:pt x="225" y="41"/>
                    <a:pt x="225" y="41"/>
                  </a:cubicBezTo>
                  <a:cubicBezTo>
                    <a:pt x="225" y="30"/>
                    <a:pt x="234" y="21"/>
                    <a:pt x="245" y="21"/>
                  </a:cubicBezTo>
                  <a:close/>
                  <a:moveTo>
                    <a:pt x="225" y="603"/>
                  </a:moveTo>
                  <a:cubicBezTo>
                    <a:pt x="225" y="537"/>
                    <a:pt x="225" y="537"/>
                    <a:pt x="225" y="537"/>
                  </a:cubicBezTo>
                  <a:cubicBezTo>
                    <a:pt x="362" y="537"/>
                    <a:pt x="362" y="537"/>
                    <a:pt x="362" y="537"/>
                  </a:cubicBezTo>
                  <a:cubicBezTo>
                    <a:pt x="362" y="603"/>
                    <a:pt x="362" y="603"/>
                    <a:pt x="362" y="603"/>
                  </a:cubicBezTo>
                  <a:cubicBezTo>
                    <a:pt x="362" y="610"/>
                    <a:pt x="359" y="616"/>
                    <a:pt x="354" y="620"/>
                  </a:cubicBezTo>
                  <a:cubicBezTo>
                    <a:pt x="234" y="620"/>
                    <a:pt x="234" y="620"/>
                    <a:pt x="234" y="620"/>
                  </a:cubicBezTo>
                  <a:cubicBezTo>
                    <a:pt x="229" y="616"/>
                    <a:pt x="225" y="610"/>
                    <a:pt x="225" y="603"/>
                  </a:cubicBezTo>
                  <a:close/>
                  <a:moveTo>
                    <a:pt x="30" y="620"/>
                  </a:moveTo>
                  <a:cubicBezTo>
                    <a:pt x="25" y="616"/>
                    <a:pt x="21" y="610"/>
                    <a:pt x="21" y="603"/>
                  </a:cubicBezTo>
                  <a:cubicBezTo>
                    <a:pt x="21" y="537"/>
                    <a:pt x="21" y="537"/>
                    <a:pt x="21" y="537"/>
                  </a:cubicBezTo>
                  <a:cubicBezTo>
                    <a:pt x="158" y="537"/>
                    <a:pt x="158" y="537"/>
                    <a:pt x="158" y="537"/>
                  </a:cubicBezTo>
                  <a:cubicBezTo>
                    <a:pt x="158" y="603"/>
                    <a:pt x="158" y="603"/>
                    <a:pt x="158" y="603"/>
                  </a:cubicBezTo>
                  <a:cubicBezTo>
                    <a:pt x="158" y="610"/>
                    <a:pt x="155" y="616"/>
                    <a:pt x="150" y="620"/>
                  </a:cubicBezTo>
                  <a:lnTo>
                    <a:pt x="30" y="620"/>
                  </a:lnTo>
                  <a:close/>
                  <a:moveTo>
                    <a:pt x="158" y="516"/>
                  </a:moveTo>
                  <a:cubicBezTo>
                    <a:pt x="21" y="516"/>
                    <a:pt x="21" y="516"/>
                    <a:pt x="21" y="516"/>
                  </a:cubicBezTo>
                  <a:cubicBezTo>
                    <a:pt x="21" y="113"/>
                    <a:pt x="21" y="113"/>
                    <a:pt x="21" y="113"/>
                  </a:cubicBezTo>
                  <a:cubicBezTo>
                    <a:pt x="158" y="113"/>
                    <a:pt x="158" y="113"/>
                    <a:pt x="158" y="113"/>
                  </a:cubicBezTo>
                  <a:lnTo>
                    <a:pt x="158" y="516"/>
                  </a:lnTo>
                  <a:close/>
                  <a:moveTo>
                    <a:pt x="41" y="21"/>
                  </a:moveTo>
                  <a:cubicBezTo>
                    <a:pt x="139" y="21"/>
                    <a:pt x="139" y="21"/>
                    <a:pt x="139" y="21"/>
                  </a:cubicBezTo>
                  <a:cubicBezTo>
                    <a:pt x="150" y="21"/>
                    <a:pt x="158" y="30"/>
                    <a:pt x="158" y="41"/>
                  </a:cubicBezTo>
                  <a:cubicBezTo>
                    <a:pt x="158" y="91"/>
                    <a:pt x="158" y="91"/>
                    <a:pt x="158" y="91"/>
                  </a:cubicBezTo>
                  <a:cubicBezTo>
                    <a:pt x="21" y="91"/>
                    <a:pt x="21" y="91"/>
                    <a:pt x="21" y="91"/>
                  </a:cubicBezTo>
                  <a:cubicBezTo>
                    <a:pt x="21" y="41"/>
                    <a:pt x="21" y="41"/>
                    <a:pt x="21" y="41"/>
                  </a:cubicBezTo>
                  <a:cubicBezTo>
                    <a:pt x="21" y="30"/>
                    <a:pt x="30" y="21"/>
                    <a:pt x="4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81" name="Group 38"/>
          <p:cNvGrpSpPr>
            <a:grpSpLocks noChangeAspect="1"/>
          </p:cNvGrpSpPr>
          <p:nvPr/>
        </p:nvGrpSpPr>
        <p:grpSpPr bwMode="auto">
          <a:xfrm>
            <a:off x="4491605" y="2168988"/>
            <a:ext cx="585573" cy="667869"/>
            <a:chOff x="1643" y="2607"/>
            <a:chExt cx="370" cy="422"/>
          </a:xfrm>
          <a:solidFill>
            <a:schemeClr val="accent6">
              <a:lumMod val="60000"/>
              <a:lumOff val="40000"/>
            </a:schemeClr>
          </a:solidFill>
        </p:grpSpPr>
        <p:sp>
          <p:nvSpPr>
            <p:cNvPr id="82" name="Freeform 39"/>
            <p:cNvSpPr>
              <a:spLocks noEditPoints="1"/>
            </p:cNvSpPr>
            <p:nvPr/>
          </p:nvSpPr>
          <p:spPr bwMode="auto">
            <a:xfrm>
              <a:off x="1643" y="2607"/>
              <a:ext cx="370" cy="422"/>
            </a:xfrm>
            <a:custGeom>
              <a:avLst/>
              <a:gdLst>
                <a:gd name="T0" fmla="*/ 627 w 639"/>
                <a:gd name="T1" fmla="*/ 707 h 730"/>
                <a:gd name="T2" fmla="*/ 615 w 639"/>
                <a:gd name="T3" fmla="*/ 707 h 730"/>
                <a:gd name="T4" fmla="*/ 615 w 639"/>
                <a:gd name="T5" fmla="*/ 615 h 730"/>
                <a:gd name="T6" fmla="*/ 638 w 639"/>
                <a:gd name="T7" fmla="*/ 593 h 730"/>
                <a:gd name="T8" fmla="*/ 638 w 639"/>
                <a:gd name="T9" fmla="*/ 46 h 730"/>
                <a:gd name="T10" fmla="*/ 593 w 639"/>
                <a:gd name="T11" fmla="*/ 0 h 730"/>
                <a:gd name="T12" fmla="*/ 45 w 639"/>
                <a:gd name="T13" fmla="*/ 0 h 730"/>
                <a:gd name="T14" fmla="*/ 0 w 639"/>
                <a:gd name="T15" fmla="*/ 46 h 730"/>
                <a:gd name="T16" fmla="*/ 0 w 639"/>
                <a:gd name="T17" fmla="*/ 661 h 730"/>
                <a:gd name="T18" fmla="*/ 68 w 639"/>
                <a:gd name="T19" fmla="*/ 730 h 730"/>
                <a:gd name="T20" fmla="*/ 627 w 639"/>
                <a:gd name="T21" fmla="*/ 730 h 730"/>
                <a:gd name="T22" fmla="*/ 639 w 639"/>
                <a:gd name="T23" fmla="*/ 718 h 730"/>
                <a:gd name="T24" fmla="*/ 627 w 639"/>
                <a:gd name="T25" fmla="*/ 707 h 730"/>
                <a:gd name="T26" fmla="*/ 33 w 639"/>
                <a:gd name="T27" fmla="*/ 56 h 730"/>
                <a:gd name="T28" fmla="*/ 33 w 639"/>
                <a:gd name="T29" fmla="*/ 56 h 730"/>
                <a:gd name="T30" fmla="*/ 56 w 639"/>
                <a:gd name="T31" fmla="*/ 33 h 730"/>
                <a:gd name="T32" fmla="*/ 91 w 639"/>
                <a:gd name="T33" fmla="*/ 33 h 730"/>
                <a:gd name="T34" fmla="*/ 91 w 639"/>
                <a:gd name="T35" fmla="*/ 582 h 730"/>
                <a:gd name="T36" fmla="*/ 68 w 639"/>
                <a:gd name="T37" fmla="*/ 582 h 730"/>
                <a:gd name="T38" fmla="*/ 33 w 639"/>
                <a:gd name="T39" fmla="*/ 592 h 730"/>
                <a:gd name="T40" fmla="*/ 33 w 639"/>
                <a:gd name="T41" fmla="*/ 56 h 730"/>
                <a:gd name="T42" fmla="*/ 582 w 639"/>
                <a:gd name="T43" fmla="*/ 697 h 730"/>
                <a:gd name="T44" fmla="*/ 68 w 639"/>
                <a:gd name="T45" fmla="*/ 697 h 730"/>
                <a:gd name="T46" fmla="*/ 31 w 639"/>
                <a:gd name="T47" fmla="*/ 656 h 730"/>
                <a:gd name="T48" fmla="*/ 68 w 639"/>
                <a:gd name="T49" fmla="*/ 616 h 730"/>
                <a:gd name="T50" fmla="*/ 582 w 639"/>
                <a:gd name="T51" fmla="*/ 616 h 730"/>
                <a:gd name="T52" fmla="*/ 582 w 639"/>
                <a:gd name="T53" fmla="*/ 697 h 730"/>
                <a:gd name="T54" fmla="*/ 605 w 639"/>
                <a:gd name="T55" fmla="*/ 582 h 730"/>
                <a:gd name="T56" fmla="*/ 125 w 639"/>
                <a:gd name="T57" fmla="*/ 582 h 730"/>
                <a:gd name="T58" fmla="*/ 125 w 639"/>
                <a:gd name="T59" fmla="*/ 33 h 730"/>
                <a:gd name="T60" fmla="*/ 582 w 639"/>
                <a:gd name="T61" fmla="*/ 33 h 730"/>
                <a:gd name="T62" fmla="*/ 605 w 639"/>
                <a:gd name="T63" fmla="*/ 56 h 730"/>
                <a:gd name="T64" fmla="*/ 605 w 639"/>
                <a:gd name="T65" fmla="*/ 582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39" h="730">
                  <a:moveTo>
                    <a:pt x="627" y="707"/>
                  </a:moveTo>
                  <a:cubicBezTo>
                    <a:pt x="615" y="707"/>
                    <a:pt x="615" y="707"/>
                    <a:pt x="615" y="707"/>
                  </a:cubicBezTo>
                  <a:cubicBezTo>
                    <a:pt x="615" y="615"/>
                    <a:pt x="615" y="615"/>
                    <a:pt x="615" y="615"/>
                  </a:cubicBezTo>
                  <a:cubicBezTo>
                    <a:pt x="628" y="616"/>
                    <a:pt x="638" y="605"/>
                    <a:pt x="638" y="593"/>
                  </a:cubicBezTo>
                  <a:cubicBezTo>
                    <a:pt x="638" y="46"/>
                    <a:pt x="638" y="46"/>
                    <a:pt x="638" y="46"/>
                  </a:cubicBezTo>
                  <a:cubicBezTo>
                    <a:pt x="638" y="21"/>
                    <a:pt x="618" y="0"/>
                    <a:pt x="593" y="0"/>
                  </a:cubicBezTo>
                  <a:cubicBezTo>
                    <a:pt x="45" y="0"/>
                    <a:pt x="45" y="0"/>
                    <a:pt x="45" y="0"/>
                  </a:cubicBezTo>
                  <a:cubicBezTo>
                    <a:pt x="20" y="0"/>
                    <a:pt x="0" y="21"/>
                    <a:pt x="0" y="46"/>
                  </a:cubicBezTo>
                  <a:cubicBezTo>
                    <a:pt x="0" y="661"/>
                    <a:pt x="0" y="661"/>
                    <a:pt x="0" y="661"/>
                  </a:cubicBezTo>
                  <a:cubicBezTo>
                    <a:pt x="0" y="699"/>
                    <a:pt x="31" y="730"/>
                    <a:pt x="68" y="730"/>
                  </a:cubicBezTo>
                  <a:cubicBezTo>
                    <a:pt x="627" y="730"/>
                    <a:pt x="627" y="730"/>
                    <a:pt x="627" y="730"/>
                  </a:cubicBezTo>
                  <a:cubicBezTo>
                    <a:pt x="633" y="730"/>
                    <a:pt x="639" y="725"/>
                    <a:pt x="639" y="718"/>
                  </a:cubicBezTo>
                  <a:cubicBezTo>
                    <a:pt x="639" y="712"/>
                    <a:pt x="633" y="707"/>
                    <a:pt x="627" y="707"/>
                  </a:cubicBezTo>
                  <a:close/>
                  <a:moveTo>
                    <a:pt x="33" y="56"/>
                  </a:moveTo>
                  <a:cubicBezTo>
                    <a:pt x="33" y="56"/>
                    <a:pt x="33" y="56"/>
                    <a:pt x="33" y="56"/>
                  </a:cubicBezTo>
                  <a:cubicBezTo>
                    <a:pt x="33" y="44"/>
                    <a:pt x="44" y="33"/>
                    <a:pt x="56" y="33"/>
                  </a:cubicBezTo>
                  <a:cubicBezTo>
                    <a:pt x="91" y="33"/>
                    <a:pt x="91" y="33"/>
                    <a:pt x="91" y="33"/>
                  </a:cubicBezTo>
                  <a:cubicBezTo>
                    <a:pt x="91" y="582"/>
                    <a:pt x="91" y="582"/>
                    <a:pt x="91" y="582"/>
                  </a:cubicBezTo>
                  <a:cubicBezTo>
                    <a:pt x="68" y="582"/>
                    <a:pt x="68" y="582"/>
                    <a:pt x="68" y="582"/>
                  </a:cubicBezTo>
                  <a:cubicBezTo>
                    <a:pt x="51" y="582"/>
                    <a:pt x="47" y="582"/>
                    <a:pt x="33" y="592"/>
                  </a:cubicBezTo>
                  <a:lnTo>
                    <a:pt x="33" y="56"/>
                  </a:lnTo>
                  <a:close/>
                  <a:moveTo>
                    <a:pt x="582" y="697"/>
                  </a:moveTo>
                  <a:cubicBezTo>
                    <a:pt x="68" y="697"/>
                    <a:pt x="68" y="697"/>
                    <a:pt x="68" y="697"/>
                  </a:cubicBezTo>
                  <a:cubicBezTo>
                    <a:pt x="43" y="697"/>
                    <a:pt x="31" y="681"/>
                    <a:pt x="31" y="656"/>
                  </a:cubicBezTo>
                  <a:cubicBezTo>
                    <a:pt x="31" y="631"/>
                    <a:pt x="43" y="616"/>
                    <a:pt x="68" y="616"/>
                  </a:cubicBezTo>
                  <a:cubicBezTo>
                    <a:pt x="582" y="616"/>
                    <a:pt x="582" y="616"/>
                    <a:pt x="582" y="616"/>
                  </a:cubicBezTo>
                  <a:lnTo>
                    <a:pt x="582" y="697"/>
                  </a:lnTo>
                  <a:close/>
                  <a:moveTo>
                    <a:pt x="605" y="582"/>
                  </a:moveTo>
                  <a:cubicBezTo>
                    <a:pt x="125" y="582"/>
                    <a:pt x="125" y="582"/>
                    <a:pt x="125" y="582"/>
                  </a:cubicBezTo>
                  <a:cubicBezTo>
                    <a:pt x="125" y="33"/>
                    <a:pt x="125" y="33"/>
                    <a:pt x="125" y="33"/>
                  </a:cubicBezTo>
                  <a:cubicBezTo>
                    <a:pt x="582" y="33"/>
                    <a:pt x="582" y="33"/>
                    <a:pt x="582" y="33"/>
                  </a:cubicBezTo>
                  <a:cubicBezTo>
                    <a:pt x="595" y="33"/>
                    <a:pt x="605" y="44"/>
                    <a:pt x="605" y="56"/>
                  </a:cubicBezTo>
                  <a:lnTo>
                    <a:pt x="605" y="5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3" name="Freeform 40"/>
            <p:cNvSpPr/>
            <p:nvPr/>
          </p:nvSpPr>
          <p:spPr bwMode="auto">
            <a:xfrm>
              <a:off x="1758" y="2775"/>
              <a:ext cx="139" cy="15"/>
            </a:xfrm>
            <a:custGeom>
              <a:avLst/>
              <a:gdLst>
                <a:gd name="T0" fmla="*/ 228 w 240"/>
                <a:gd name="T1" fmla="*/ 0 h 25"/>
                <a:gd name="T2" fmla="*/ 12 w 240"/>
                <a:gd name="T3" fmla="*/ 0 h 25"/>
                <a:gd name="T4" fmla="*/ 0 w 240"/>
                <a:gd name="T5" fmla="*/ 12 h 25"/>
                <a:gd name="T6" fmla="*/ 12 w 240"/>
                <a:gd name="T7" fmla="*/ 25 h 25"/>
                <a:gd name="T8" fmla="*/ 228 w 240"/>
                <a:gd name="T9" fmla="*/ 25 h 25"/>
                <a:gd name="T10" fmla="*/ 240 w 240"/>
                <a:gd name="T11" fmla="*/ 12 h 25"/>
                <a:gd name="T12" fmla="*/ 228 w 240"/>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40" h="25">
                  <a:moveTo>
                    <a:pt x="228" y="0"/>
                  </a:moveTo>
                  <a:cubicBezTo>
                    <a:pt x="12" y="0"/>
                    <a:pt x="12" y="0"/>
                    <a:pt x="12" y="0"/>
                  </a:cubicBezTo>
                  <a:cubicBezTo>
                    <a:pt x="5" y="0"/>
                    <a:pt x="0" y="5"/>
                    <a:pt x="0" y="12"/>
                  </a:cubicBezTo>
                  <a:cubicBezTo>
                    <a:pt x="0" y="20"/>
                    <a:pt x="5" y="25"/>
                    <a:pt x="12" y="25"/>
                  </a:cubicBezTo>
                  <a:cubicBezTo>
                    <a:pt x="228" y="25"/>
                    <a:pt x="228" y="25"/>
                    <a:pt x="228" y="25"/>
                  </a:cubicBezTo>
                  <a:cubicBezTo>
                    <a:pt x="234" y="25"/>
                    <a:pt x="240" y="20"/>
                    <a:pt x="240" y="12"/>
                  </a:cubicBezTo>
                  <a:cubicBezTo>
                    <a:pt x="240" y="5"/>
                    <a:pt x="234" y="0"/>
                    <a:pt x="2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4" name="Freeform 41"/>
            <p:cNvSpPr/>
            <p:nvPr/>
          </p:nvSpPr>
          <p:spPr bwMode="auto">
            <a:xfrm>
              <a:off x="1758" y="2735"/>
              <a:ext cx="185" cy="15"/>
            </a:xfrm>
            <a:custGeom>
              <a:avLst/>
              <a:gdLst>
                <a:gd name="T0" fmla="*/ 308 w 320"/>
                <a:gd name="T1" fmla="*/ 0 h 26"/>
                <a:gd name="T2" fmla="*/ 12 w 320"/>
                <a:gd name="T3" fmla="*/ 0 h 26"/>
                <a:gd name="T4" fmla="*/ 0 w 320"/>
                <a:gd name="T5" fmla="*/ 13 h 26"/>
                <a:gd name="T6" fmla="*/ 12 w 320"/>
                <a:gd name="T7" fmla="*/ 26 h 26"/>
                <a:gd name="T8" fmla="*/ 308 w 320"/>
                <a:gd name="T9" fmla="*/ 26 h 26"/>
                <a:gd name="T10" fmla="*/ 320 w 320"/>
                <a:gd name="T11" fmla="*/ 13 h 26"/>
                <a:gd name="T12" fmla="*/ 308 w 320"/>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320" h="26">
                  <a:moveTo>
                    <a:pt x="308" y="0"/>
                  </a:moveTo>
                  <a:cubicBezTo>
                    <a:pt x="12" y="0"/>
                    <a:pt x="12" y="0"/>
                    <a:pt x="12" y="0"/>
                  </a:cubicBezTo>
                  <a:cubicBezTo>
                    <a:pt x="5" y="0"/>
                    <a:pt x="0" y="6"/>
                    <a:pt x="0" y="13"/>
                  </a:cubicBezTo>
                  <a:cubicBezTo>
                    <a:pt x="0" y="20"/>
                    <a:pt x="5" y="26"/>
                    <a:pt x="12" y="26"/>
                  </a:cubicBezTo>
                  <a:cubicBezTo>
                    <a:pt x="308" y="26"/>
                    <a:pt x="308" y="26"/>
                    <a:pt x="308" y="26"/>
                  </a:cubicBezTo>
                  <a:cubicBezTo>
                    <a:pt x="314" y="26"/>
                    <a:pt x="320" y="20"/>
                    <a:pt x="320" y="13"/>
                  </a:cubicBezTo>
                  <a:cubicBezTo>
                    <a:pt x="320" y="6"/>
                    <a:pt x="314" y="0"/>
                    <a:pt x="30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5" name="Freeform 42"/>
            <p:cNvSpPr/>
            <p:nvPr/>
          </p:nvSpPr>
          <p:spPr bwMode="auto">
            <a:xfrm>
              <a:off x="1758" y="2696"/>
              <a:ext cx="93" cy="14"/>
            </a:xfrm>
            <a:custGeom>
              <a:avLst/>
              <a:gdLst>
                <a:gd name="T0" fmla="*/ 12 w 160"/>
                <a:gd name="T1" fmla="*/ 25 h 25"/>
                <a:gd name="T2" fmla="*/ 148 w 160"/>
                <a:gd name="T3" fmla="*/ 25 h 25"/>
                <a:gd name="T4" fmla="*/ 160 w 160"/>
                <a:gd name="T5" fmla="*/ 13 h 25"/>
                <a:gd name="T6" fmla="*/ 148 w 160"/>
                <a:gd name="T7" fmla="*/ 0 h 25"/>
                <a:gd name="T8" fmla="*/ 12 w 160"/>
                <a:gd name="T9" fmla="*/ 0 h 25"/>
                <a:gd name="T10" fmla="*/ 0 w 160"/>
                <a:gd name="T11" fmla="*/ 13 h 25"/>
                <a:gd name="T12" fmla="*/ 12 w 160"/>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60" h="25">
                  <a:moveTo>
                    <a:pt x="12" y="25"/>
                  </a:moveTo>
                  <a:cubicBezTo>
                    <a:pt x="148" y="25"/>
                    <a:pt x="148" y="25"/>
                    <a:pt x="148" y="25"/>
                  </a:cubicBezTo>
                  <a:cubicBezTo>
                    <a:pt x="155" y="25"/>
                    <a:pt x="160" y="19"/>
                    <a:pt x="160" y="13"/>
                  </a:cubicBezTo>
                  <a:cubicBezTo>
                    <a:pt x="160" y="6"/>
                    <a:pt x="155" y="0"/>
                    <a:pt x="148" y="0"/>
                  </a:cubicBezTo>
                  <a:cubicBezTo>
                    <a:pt x="12" y="0"/>
                    <a:pt x="12" y="0"/>
                    <a:pt x="12" y="0"/>
                  </a:cubicBezTo>
                  <a:cubicBezTo>
                    <a:pt x="5" y="0"/>
                    <a:pt x="0" y="6"/>
                    <a:pt x="0" y="13"/>
                  </a:cubicBezTo>
                  <a:cubicBezTo>
                    <a:pt x="0" y="19"/>
                    <a:pt x="5" y="25"/>
                    <a:pt x="1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grpSp>
        <p:nvGrpSpPr>
          <p:cNvPr id="86" name="Group 15"/>
          <p:cNvGrpSpPr>
            <a:grpSpLocks noChangeAspect="1"/>
          </p:cNvGrpSpPr>
          <p:nvPr/>
        </p:nvGrpSpPr>
        <p:grpSpPr bwMode="auto">
          <a:xfrm>
            <a:off x="7304278" y="2093137"/>
            <a:ext cx="704003" cy="704003"/>
            <a:chOff x="3279" y="3379"/>
            <a:chExt cx="563" cy="563"/>
          </a:xfrm>
          <a:solidFill>
            <a:schemeClr val="accent3">
              <a:lumMod val="75000"/>
            </a:schemeClr>
          </a:solidFill>
        </p:grpSpPr>
        <p:sp>
          <p:nvSpPr>
            <p:cNvPr id="87" name="Freeform 16"/>
            <p:cNvSpPr>
              <a:spLocks noEditPoints="1"/>
            </p:cNvSpPr>
            <p:nvPr/>
          </p:nvSpPr>
          <p:spPr bwMode="auto">
            <a:xfrm>
              <a:off x="3279" y="3451"/>
              <a:ext cx="563" cy="491"/>
            </a:xfrm>
            <a:custGeom>
              <a:avLst/>
              <a:gdLst>
                <a:gd name="T0" fmla="*/ 346 w 692"/>
                <a:gd name="T1" fmla="*/ 73 h 604"/>
                <a:gd name="T2" fmla="*/ 0 w 692"/>
                <a:gd name="T3" fmla="*/ 11 h 604"/>
                <a:gd name="T4" fmla="*/ 37 w 692"/>
                <a:gd name="T5" fmla="*/ 517 h 604"/>
                <a:gd name="T6" fmla="*/ 346 w 692"/>
                <a:gd name="T7" fmla="*/ 604 h 604"/>
                <a:gd name="T8" fmla="*/ 642 w 692"/>
                <a:gd name="T9" fmla="*/ 517 h 604"/>
                <a:gd name="T10" fmla="*/ 692 w 692"/>
                <a:gd name="T11" fmla="*/ 11 h 604"/>
                <a:gd name="T12" fmla="*/ 346 w 692"/>
                <a:gd name="T13" fmla="*/ 73 h 604"/>
                <a:gd name="T14" fmla="*/ 321 w 692"/>
                <a:gd name="T15" fmla="*/ 542 h 604"/>
                <a:gd name="T16" fmla="*/ 74 w 692"/>
                <a:gd name="T17" fmla="*/ 480 h 604"/>
                <a:gd name="T18" fmla="*/ 49 w 692"/>
                <a:gd name="T19" fmla="*/ 48 h 604"/>
                <a:gd name="T20" fmla="*/ 321 w 692"/>
                <a:gd name="T21" fmla="*/ 122 h 604"/>
                <a:gd name="T22" fmla="*/ 321 w 692"/>
                <a:gd name="T23" fmla="*/ 542 h 604"/>
                <a:gd name="T24" fmla="*/ 618 w 692"/>
                <a:gd name="T25" fmla="*/ 480 h 604"/>
                <a:gd name="T26" fmla="*/ 370 w 692"/>
                <a:gd name="T27" fmla="*/ 542 h 604"/>
                <a:gd name="T28" fmla="*/ 370 w 692"/>
                <a:gd name="T29" fmla="*/ 122 h 604"/>
                <a:gd name="T30" fmla="*/ 655 w 692"/>
                <a:gd name="T31" fmla="*/ 48 h 604"/>
                <a:gd name="T32" fmla="*/ 618 w 692"/>
                <a:gd name="T33" fmla="*/ 48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2" h="604">
                  <a:moveTo>
                    <a:pt x="346" y="73"/>
                  </a:moveTo>
                  <a:cubicBezTo>
                    <a:pt x="346" y="73"/>
                    <a:pt x="190" y="0"/>
                    <a:pt x="0" y="11"/>
                  </a:cubicBezTo>
                  <a:cubicBezTo>
                    <a:pt x="37" y="517"/>
                    <a:pt x="37" y="517"/>
                    <a:pt x="37" y="517"/>
                  </a:cubicBezTo>
                  <a:cubicBezTo>
                    <a:pt x="37" y="517"/>
                    <a:pt x="178" y="503"/>
                    <a:pt x="346" y="604"/>
                  </a:cubicBezTo>
                  <a:cubicBezTo>
                    <a:pt x="346" y="604"/>
                    <a:pt x="494" y="507"/>
                    <a:pt x="642" y="517"/>
                  </a:cubicBezTo>
                  <a:cubicBezTo>
                    <a:pt x="692" y="11"/>
                    <a:pt x="692" y="11"/>
                    <a:pt x="692" y="11"/>
                  </a:cubicBezTo>
                  <a:cubicBezTo>
                    <a:pt x="692" y="11"/>
                    <a:pt x="552" y="0"/>
                    <a:pt x="346" y="73"/>
                  </a:cubicBezTo>
                  <a:close/>
                  <a:moveTo>
                    <a:pt x="321" y="542"/>
                  </a:moveTo>
                  <a:cubicBezTo>
                    <a:pt x="205" y="479"/>
                    <a:pt x="74" y="480"/>
                    <a:pt x="74" y="480"/>
                  </a:cubicBezTo>
                  <a:cubicBezTo>
                    <a:pt x="49" y="48"/>
                    <a:pt x="49" y="48"/>
                    <a:pt x="49" y="48"/>
                  </a:cubicBezTo>
                  <a:cubicBezTo>
                    <a:pt x="183" y="41"/>
                    <a:pt x="321" y="122"/>
                    <a:pt x="321" y="122"/>
                  </a:cubicBezTo>
                  <a:lnTo>
                    <a:pt x="321" y="542"/>
                  </a:lnTo>
                  <a:close/>
                  <a:moveTo>
                    <a:pt x="618" y="480"/>
                  </a:moveTo>
                  <a:cubicBezTo>
                    <a:pt x="501" y="468"/>
                    <a:pt x="370" y="542"/>
                    <a:pt x="370" y="542"/>
                  </a:cubicBezTo>
                  <a:cubicBezTo>
                    <a:pt x="370" y="122"/>
                    <a:pt x="370" y="122"/>
                    <a:pt x="370" y="122"/>
                  </a:cubicBezTo>
                  <a:cubicBezTo>
                    <a:pt x="506" y="44"/>
                    <a:pt x="655" y="48"/>
                    <a:pt x="655" y="48"/>
                  </a:cubicBezTo>
                  <a:lnTo>
                    <a:pt x="618" y="4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8" name="Freeform 17"/>
            <p:cNvSpPr/>
            <p:nvPr/>
          </p:nvSpPr>
          <p:spPr bwMode="auto">
            <a:xfrm>
              <a:off x="3319" y="3419"/>
              <a:ext cx="171" cy="71"/>
            </a:xfrm>
            <a:custGeom>
              <a:avLst/>
              <a:gdLst>
                <a:gd name="T0" fmla="*/ 0 w 210"/>
                <a:gd name="T1" fmla="*/ 0 h 87"/>
                <a:gd name="T2" fmla="*/ 0 w 210"/>
                <a:gd name="T3" fmla="*/ 25 h 87"/>
                <a:gd name="T4" fmla="*/ 148 w 210"/>
                <a:gd name="T5" fmla="*/ 62 h 87"/>
                <a:gd name="T6" fmla="*/ 210 w 210"/>
                <a:gd name="T7" fmla="*/ 87 h 87"/>
                <a:gd name="T8" fmla="*/ 0 w 210"/>
                <a:gd name="T9" fmla="*/ 0 h 87"/>
              </a:gdLst>
              <a:ahLst/>
              <a:cxnLst>
                <a:cxn ang="0">
                  <a:pos x="T0" y="T1"/>
                </a:cxn>
                <a:cxn ang="0">
                  <a:pos x="T2" y="T3"/>
                </a:cxn>
                <a:cxn ang="0">
                  <a:pos x="T4" y="T5"/>
                </a:cxn>
                <a:cxn ang="0">
                  <a:pos x="T6" y="T7"/>
                </a:cxn>
                <a:cxn ang="0">
                  <a:pos x="T8" y="T9"/>
                </a:cxn>
              </a:cxnLst>
              <a:rect l="0" t="0" r="r" b="b"/>
              <a:pathLst>
                <a:path w="210" h="87">
                  <a:moveTo>
                    <a:pt x="0" y="0"/>
                  </a:moveTo>
                  <a:cubicBezTo>
                    <a:pt x="0" y="25"/>
                    <a:pt x="0" y="25"/>
                    <a:pt x="0" y="25"/>
                  </a:cubicBezTo>
                  <a:cubicBezTo>
                    <a:pt x="0" y="25"/>
                    <a:pt x="124" y="44"/>
                    <a:pt x="148" y="62"/>
                  </a:cubicBezTo>
                  <a:cubicBezTo>
                    <a:pt x="210" y="87"/>
                    <a:pt x="210" y="87"/>
                    <a:pt x="210" y="87"/>
                  </a:cubicBezTo>
                  <a:cubicBezTo>
                    <a:pt x="210" y="87"/>
                    <a:pt x="175" y="7"/>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89" name="Freeform 18"/>
            <p:cNvSpPr/>
            <p:nvPr/>
          </p:nvSpPr>
          <p:spPr bwMode="auto">
            <a:xfrm>
              <a:off x="3339" y="3379"/>
              <a:ext cx="211" cy="121"/>
            </a:xfrm>
            <a:custGeom>
              <a:avLst/>
              <a:gdLst>
                <a:gd name="T0" fmla="*/ 0 w 259"/>
                <a:gd name="T1" fmla="*/ 0 h 148"/>
                <a:gd name="T2" fmla="*/ 12 w 259"/>
                <a:gd name="T3" fmla="*/ 37 h 148"/>
                <a:gd name="T4" fmla="*/ 222 w 259"/>
                <a:gd name="T5" fmla="*/ 148 h 148"/>
                <a:gd name="T6" fmla="*/ 259 w 259"/>
                <a:gd name="T7" fmla="*/ 148 h 148"/>
                <a:gd name="T8" fmla="*/ 0 w 259"/>
                <a:gd name="T9" fmla="*/ 0 h 148"/>
              </a:gdLst>
              <a:ahLst/>
              <a:cxnLst>
                <a:cxn ang="0">
                  <a:pos x="T0" y="T1"/>
                </a:cxn>
                <a:cxn ang="0">
                  <a:pos x="T2" y="T3"/>
                </a:cxn>
                <a:cxn ang="0">
                  <a:pos x="T4" y="T5"/>
                </a:cxn>
                <a:cxn ang="0">
                  <a:pos x="T6" y="T7"/>
                </a:cxn>
                <a:cxn ang="0">
                  <a:pos x="T8" y="T9"/>
                </a:cxn>
              </a:cxnLst>
              <a:rect l="0" t="0" r="r" b="b"/>
              <a:pathLst>
                <a:path w="259" h="148">
                  <a:moveTo>
                    <a:pt x="0" y="0"/>
                  </a:moveTo>
                  <a:cubicBezTo>
                    <a:pt x="12" y="37"/>
                    <a:pt x="12" y="37"/>
                    <a:pt x="12" y="37"/>
                  </a:cubicBezTo>
                  <a:cubicBezTo>
                    <a:pt x="12" y="37"/>
                    <a:pt x="179" y="63"/>
                    <a:pt x="222" y="148"/>
                  </a:cubicBezTo>
                  <a:cubicBezTo>
                    <a:pt x="259" y="148"/>
                    <a:pt x="259" y="148"/>
                    <a:pt x="259" y="148"/>
                  </a:cubicBezTo>
                  <a:cubicBezTo>
                    <a:pt x="259" y="148"/>
                    <a:pt x="161" y="5"/>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0" name="Freeform 19"/>
            <p:cNvSpPr/>
            <p:nvPr/>
          </p:nvSpPr>
          <p:spPr bwMode="auto">
            <a:xfrm>
              <a:off x="3631" y="3419"/>
              <a:ext cx="171" cy="71"/>
            </a:xfrm>
            <a:custGeom>
              <a:avLst/>
              <a:gdLst>
                <a:gd name="T0" fmla="*/ 0 w 210"/>
                <a:gd name="T1" fmla="*/ 87 h 87"/>
                <a:gd name="T2" fmla="*/ 62 w 210"/>
                <a:gd name="T3" fmla="*/ 62 h 87"/>
                <a:gd name="T4" fmla="*/ 210 w 210"/>
                <a:gd name="T5" fmla="*/ 25 h 87"/>
                <a:gd name="T6" fmla="*/ 210 w 210"/>
                <a:gd name="T7" fmla="*/ 0 h 87"/>
                <a:gd name="T8" fmla="*/ 0 w 210"/>
                <a:gd name="T9" fmla="*/ 87 h 87"/>
              </a:gdLst>
              <a:ahLst/>
              <a:cxnLst>
                <a:cxn ang="0">
                  <a:pos x="T0" y="T1"/>
                </a:cxn>
                <a:cxn ang="0">
                  <a:pos x="T2" y="T3"/>
                </a:cxn>
                <a:cxn ang="0">
                  <a:pos x="T4" y="T5"/>
                </a:cxn>
                <a:cxn ang="0">
                  <a:pos x="T6" y="T7"/>
                </a:cxn>
                <a:cxn ang="0">
                  <a:pos x="T8" y="T9"/>
                </a:cxn>
              </a:cxnLst>
              <a:rect l="0" t="0" r="r" b="b"/>
              <a:pathLst>
                <a:path w="210" h="87">
                  <a:moveTo>
                    <a:pt x="0" y="87"/>
                  </a:moveTo>
                  <a:cubicBezTo>
                    <a:pt x="62" y="62"/>
                    <a:pt x="62" y="62"/>
                    <a:pt x="62" y="62"/>
                  </a:cubicBezTo>
                  <a:cubicBezTo>
                    <a:pt x="87" y="44"/>
                    <a:pt x="210" y="25"/>
                    <a:pt x="210" y="25"/>
                  </a:cubicBezTo>
                  <a:cubicBezTo>
                    <a:pt x="210" y="0"/>
                    <a:pt x="210" y="0"/>
                    <a:pt x="210" y="0"/>
                  </a:cubicBezTo>
                  <a:cubicBezTo>
                    <a:pt x="36" y="7"/>
                    <a:pt x="0" y="87"/>
                    <a:pt x="0"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1" name="Freeform 20"/>
            <p:cNvSpPr/>
            <p:nvPr/>
          </p:nvSpPr>
          <p:spPr bwMode="auto">
            <a:xfrm>
              <a:off x="3570" y="3379"/>
              <a:ext cx="212" cy="121"/>
            </a:xfrm>
            <a:custGeom>
              <a:avLst/>
              <a:gdLst>
                <a:gd name="T0" fmla="*/ 0 w 260"/>
                <a:gd name="T1" fmla="*/ 148 h 148"/>
                <a:gd name="T2" fmla="*/ 37 w 260"/>
                <a:gd name="T3" fmla="*/ 148 h 148"/>
                <a:gd name="T4" fmla="*/ 247 w 260"/>
                <a:gd name="T5" fmla="*/ 37 h 148"/>
                <a:gd name="T6" fmla="*/ 260 w 260"/>
                <a:gd name="T7" fmla="*/ 0 h 148"/>
                <a:gd name="T8" fmla="*/ 0 w 260"/>
                <a:gd name="T9" fmla="*/ 148 h 148"/>
              </a:gdLst>
              <a:ahLst/>
              <a:cxnLst>
                <a:cxn ang="0">
                  <a:pos x="T0" y="T1"/>
                </a:cxn>
                <a:cxn ang="0">
                  <a:pos x="T2" y="T3"/>
                </a:cxn>
                <a:cxn ang="0">
                  <a:pos x="T4" y="T5"/>
                </a:cxn>
                <a:cxn ang="0">
                  <a:pos x="T6" y="T7"/>
                </a:cxn>
                <a:cxn ang="0">
                  <a:pos x="T8" y="T9"/>
                </a:cxn>
              </a:cxnLst>
              <a:rect l="0" t="0" r="r" b="b"/>
              <a:pathLst>
                <a:path w="260" h="148">
                  <a:moveTo>
                    <a:pt x="0" y="148"/>
                  </a:moveTo>
                  <a:cubicBezTo>
                    <a:pt x="37" y="148"/>
                    <a:pt x="37" y="148"/>
                    <a:pt x="37" y="148"/>
                  </a:cubicBezTo>
                  <a:cubicBezTo>
                    <a:pt x="80" y="63"/>
                    <a:pt x="247" y="37"/>
                    <a:pt x="247" y="37"/>
                  </a:cubicBezTo>
                  <a:cubicBezTo>
                    <a:pt x="260" y="0"/>
                    <a:pt x="260" y="0"/>
                    <a:pt x="260" y="0"/>
                  </a:cubicBezTo>
                  <a:cubicBezTo>
                    <a:pt x="99" y="5"/>
                    <a:pt x="0" y="148"/>
                    <a:pt x="0"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5" name="矩形 4"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3727450" y="3277235"/>
            <a:ext cx="2292985" cy="2122805"/>
          </a:xfrm>
          <a:prstGeom prst="rect">
            <a:avLst/>
          </a:prstGeom>
        </p:spPr>
        <p:txBody>
          <a:bodyPr wrap="square">
            <a:spAutoFit/>
          </a:bodyPr>
          <a:lstStyle/>
          <a:p>
            <a:pPr algn="l" defTabSz="912495">
              <a:lnSpc>
                <a:spcPct val="100000"/>
              </a:lnSpc>
              <a:defRPr/>
            </a:pPr>
            <a:r>
              <a:rPr lang="en-US" altLang="zh-CN" sz="1200">
                <a:solidFill>
                  <a:schemeClr val="bg1"/>
                </a:solidFill>
                <a:latin typeface="微软雅黑" panose="020B0503020204020204" charset="-122"/>
                <a:ea typeface="微软雅黑" panose="020B0503020204020204" charset="-122"/>
                <a:sym typeface="+mn-lt"/>
              </a:rPr>
              <a:t>       </a:t>
            </a:r>
            <a:r>
              <a:rPr lang="zh-CN" altLang="en-US" sz="1200">
                <a:solidFill>
                  <a:schemeClr val="bg1"/>
                </a:solidFill>
                <a:latin typeface="微软雅黑" panose="020B0503020204020204" charset="-122"/>
                <a:ea typeface="微软雅黑" panose="020B0503020204020204" charset="-122"/>
                <a:sym typeface="+mn-lt"/>
              </a:rPr>
              <a:t>伊朗的国家部门证实了这些行动并决定继续这样做以作为对美国的压力，这些行为转化为伊朗方面的国家行为，在某种层面上这些武力分子成了国家指使的人，毫无疑问</a:t>
            </a:r>
            <a:r>
              <a:rPr lang="zh-CN" altLang="en-US" sz="1200">
                <a:solidFill>
                  <a:schemeClr val="bg1"/>
                </a:solidFill>
                <a:latin typeface="微软雅黑" panose="020B0503020204020204" charset="-122"/>
                <a:ea typeface="微软雅黑" panose="020B0503020204020204" charset="-122"/>
                <a:sym typeface="+mn-lt"/>
              </a:rPr>
              <a:t>伊朗需要承担国际责任。</a:t>
            </a:r>
            <a:endParaRPr lang="zh-CN" altLang="en-US"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r>
              <a:rPr lang="en-US" altLang="zh-CN" sz="1200">
                <a:solidFill>
                  <a:schemeClr val="bg1"/>
                </a:solidFill>
                <a:latin typeface="微软雅黑" panose="020B0503020204020204" charset="-122"/>
                <a:ea typeface="微软雅黑" panose="020B0503020204020204" charset="-122"/>
                <a:sym typeface="+mn-lt"/>
              </a:rPr>
              <a:t>       </a:t>
            </a:r>
            <a:r>
              <a:rPr lang="zh-CN" altLang="en-US" sz="1200">
                <a:solidFill>
                  <a:schemeClr val="bg1"/>
                </a:solidFill>
                <a:latin typeface="微软雅黑" panose="020B0503020204020204" charset="-122"/>
                <a:ea typeface="微软雅黑" panose="020B0503020204020204" charset="-122"/>
                <a:sym typeface="+mn-lt"/>
              </a:rPr>
              <a:t>然而伊朗外交部长在给国际法院的两封信中认为美国曾在伊朗进行犯罪活动，因而伊朗的行为是合理的。</a:t>
            </a:r>
            <a:endParaRPr lang="zh-CN" altLang="en-US" sz="1200">
              <a:solidFill>
                <a:schemeClr val="bg1"/>
              </a:solidFill>
              <a:latin typeface="微软雅黑" panose="020B0503020204020204" charset="-122"/>
              <a:ea typeface="微软雅黑" panose="020B0503020204020204" charset="-122"/>
              <a:sym typeface="+mn-lt"/>
            </a:endParaRPr>
          </a:p>
        </p:txBody>
      </p:sp>
      <p:sp>
        <p:nvSpPr>
          <p:cNvPr id="6" name="矩形 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6353810" y="2946400"/>
            <a:ext cx="2528570" cy="2861310"/>
          </a:xfrm>
          <a:prstGeom prst="rect">
            <a:avLst/>
          </a:prstGeom>
        </p:spPr>
        <p:txBody>
          <a:bodyPr wrap="square">
            <a:spAutoFit/>
          </a:bodyPr>
          <a:lstStyle/>
          <a:p>
            <a:pPr algn="l" defTabSz="912495">
              <a:lnSpc>
                <a:spcPct val="100000"/>
              </a:lnSpc>
              <a:defRPr/>
            </a:pPr>
            <a:r>
              <a:rPr lang="zh-CN" altLang="en-US" sz="1200">
                <a:solidFill>
                  <a:schemeClr val="bg1"/>
                </a:solidFill>
                <a:latin typeface="微软雅黑" panose="020B0503020204020204" charset="-122"/>
                <a:ea typeface="微软雅黑" panose="020B0503020204020204" charset="-122"/>
                <a:sym typeface="+mn-lt"/>
              </a:rPr>
              <a:t>国际法院认为即使证实美国的确在过往对</a:t>
            </a:r>
            <a:r>
              <a:rPr lang="zh-CN" altLang="en-US" sz="1200">
                <a:solidFill>
                  <a:schemeClr val="bg1"/>
                </a:solidFill>
                <a:latin typeface="微软雅黑" panose="020B0503020204020204" charset="-122"/>
                <a:ea typeface="微软雅黑" panose="020B0503020204020204" charset="-122"/>
                <a:sym typeface="+mn-lt"/>
              </a:rPr>
              <a:t>伊朗有犯罪行为，也不能作为伊朗扣押美国外交人员作为人质的借口。</a:t>
            </a:r>
            <a:endParaRPr lang="zh-CN" altLang="en-US"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r>
              <a:rPr lang="zh-CN" altLang="en-US" sz="1200">
                <a:solidFill>
                  <a:schemeClr val="bg1"/>
                </a:solidFill>
                <a:latin typeface="微软雅黑" panose="020B0503020204020204" charset="-122"/>
                <a:ea typeface="微软雅黑" panose="020B0503020204020204" charset="-122"/>
                <a:sym typeface="+mn-lt"/>
              </a:rPr>
              <a:t>《维也纳外交关系公约》</a:t>
            </a:r>
            <a:r>
              <a:rPr lang="zh-CN" altLang="en-US" sz="1200">
                <a:solidFill>
                  <a:schemeClr val="bg1"/>
                </a:solidFill>
                <a:latin typeface="微软雅黑" panose="020B0503020204020204" charset="-122"/>
                <a:ea typeface="微软雅黑" panose="020B0503020204020204" charset="-122"/>
                <a:sym typeface="+mn-lt"/>
              </a:rPr>
              <a:t>第9条规定</a:t>
            </a:r>
            <a:r>
              <a:rPr lang="zh-CN" altLang="en-US" sz="1200" b="1" i="1">
                <a:solidFill>
                  <a:schemeClr val="bg1"/>
                </a:solidFill>
                <a:latin typeface="微软雅黑" panose="020B0503020204020204" charset="-122"/>
                <a:ea typeface="微软雅黑" panose="020B0503020204020204" charset="-122"/>
                <a:sym typeface="+mn-lt"/>
              </a:rPr>
              <a:t>接受国得随时不具解释通知派遣国宣告使馆馆长或使馆任何外交职员为不受欢迎人员或使馆任何其他职员为不能接受</a:t>
            </a:r>
            <a:r>
              <a:rPr lang="zh-CN" altLang="en-US" sz="1200">
                <a:solidFill>
                  <a:schemeClr val="bg1"/>
                </a:solidFill>
                <a:latin typeface="微软雅黑" panose="020B0503020204020204" charset="-122"/>
                <a:ea typeface="微软雅黑" panose="020B0503020204020204" charset="-122"/>
                <a:sym typeface="+mn-lt"/>
              </a:rPr>
              <a:t>伊朗选择了错误的手段，一再违反国际义务，国际法院认为伊朗有义务赔偿美国的损失，然而由于违反义务的行为仍在继续进行中，赔偿款额尚无法确定。（</a:t>
            </a:r>
            <a:r>
              <a:rPr lang="zh-CN" altLang="en-US" sz="1200">
                <a:solidFill>
                  <a:schemeClr val="bg1"/>
                </a:solidFill>
                <a:latin typeface="微软雅黑" panose="020B0503020204020204" charset="-122"/>
                <a:ea typeface="微软雅黑" panose="020B0503020204020204" charset="-122"/>
                <a:sym typeface="+mn-lt"/>
              </a:rPr>
              <a:t>后续此事件在解决后伊朗方面一直未履</a:t>
            </a:r>
            <a:r>
              <a:rPr lang="zh-CN" altLang="en-US" sz="1200">
                <a:solidFill>
                  <a:schemeClr val="bg1"/>
                </a:solidFill>
                <a:latin typeface="微软雅黑" panose="020B0503020204020204" charset="-122"/>
                <a:ea typeface="微软雅黑" panose="020B0503020204020204" charset="-122"/>
                <a:sym typeface="+mn-lt"/>
              </a:rPr>
              <a:t>行赔偿责任）</a:t>
            </a:r>
            <a:endParaRPr lang="zh-CN" altLang="en-US" sz="1200">
              <a:solidFill>
                <a:schemeClr val="bg1"/>
              </a:solidFill>
              <a:latin typeface="微软雅黑" panose="020B0503020204020204" charset="-122"/>
              <a:ea typeface="微软雅黑" panose="020B0503020204020204" charset="-122"/>
              <a:sym typeface="+mn-lt"/>
            </a:endParaRPr>
          </a:p>
        </p:txBody>
      </p:sp>
      <p:sp>
        <p:nvSpPr>
          <p:cNvPr id="7" name="矩形 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9271635" y="2797175"/>
            <a:ext cx="2426970" cy="2491740"/>
          </a:xfrm>
          <a:prstGeom prst="rect">
            <a:avLst/>
          </a:prstGeom>
        </p:spPr>
        <p:txBody>
          <a:bodyPr wrap="square">
            <a:spAutoFit/>
          </a:bodyPr>
          <a:lstStyle/>
          <a:p>
            <a:pPr algn="l" defTabSz="912495">
              <a:lnSpc>
                <a:spcPct val="100000"/>
              </a:lnSpc>
              <a:defRPr/>
            </a:pPr>
            <a:endParaRPr lang="zh-CN" altLang="en-US"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r>
              <a:rPr lang="zh-CN" altLang="en-US" sz="1200">
                <a:solidFill>
                  <a:schemeClr val="bg1"/>
                </a:solidFill>
                <a:latin typeface="微软雅黑" panose="020B0503020204020204" charset="-122"/>
                <a:ea typeface="微软雅黑" panose="020B0503020204020204" charset="-122"/>
                <a:sym typeface="+mn-lt"/>
              </a:rPr>
              <a:t>综合来看，国际法院指出。在这个事件过程中伊朗政府选择继续占据使馆和继续扣留人质，一再违反</a:t>
            </a:r>
            <a:r>
              <a:rPr lang="zh-CN" altLang="en-US" sz="1200">
                <a:solidFill>
                  <a:schemeClr val="bg1"/>
                </a:solidFill>
                <a:latin typeface="微软雅黑" panose="020B0503020204020204" charset="-122"/>
                <a:ea typeface="微软雅黑" panose="020B0503020204020204" charset="-122"/>
                <a:sym typeface="+mn-lt"/>
              </a:rPr>
              <a:t>多条条约义务</a:t>
            </a:r>
            <a:endParaRPr lang="zh-CN" altLang="en-US"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r>
              <a:rPr lang="zh-CN" altLang="en-US" sz="1200">
                <a:solidFill>
                  <a:schemeClr val="bg1"/>
                </a:solidFill>
                <a:latin typeface="微软雅黑" panose="020B0503020204020204" charset="-122"/>
                <a:ea typeface="微软雅黑" panose="020B0503020204020204" charset="-122"/>
                <a:sym typeface="+mn-lt"/>
              </a:rPr>
              <a:t>1．《维也纳外交关系公约》第22</a:t>
            </a:r>
            <a:r>
              <a:rPr lang="en-GB" altLang="zh-CN" sz="1200">
                <a:solidFill>
                  <a:schemeClr val="bg1"/>
                </a:solidFill>
                <a:latin typeface="微软雅黑" panose="020B0503020204020204" charset="-122"/>
                <a:ea typeface="微软雅黑" panose="020B0503020204020204" charset="-122"/>
                <a:sym typeface="+mn-lt"/>
              </a:rPr>
              <a:t>(2)</a:t>
            </a:r>
            <a:r>
              <a:rPr lang="zh-CN" altLang="en-US" sz="1200">
                <a:solidFill>
                  <a:schemeClr val="bg1"/>
                </a:solidFill>
                <a:latin typeface="微软雅黑" panose="020B0503020204020204" charset="-122"/>
                <a:ea typeface="微软雅黑" panose="020B0503020204020204" charset="-122"/>
                <a:sym typeface="+mn-lt"/>
              </a:rPr>
              <a:t>、</a:t>
            </a:r>
            <a:r>
              <a:rPr lang="zh-CN" altLang="en-US" sz="1200">
                <a:solidFill>
                  <a:schemeClr val="bg1"/>
                </a:solidFill>
                <a:latin typeface="微软雅黑" panose="020B0503020204020204" charset="-122"/>
                <a:ea typeface="微软雅黑" panose="020B0503020204020204" charset="-122"/>
                <a:sym typeface="+mn-lt"/>
              </a:rPr>
              <a:t>24、25、26、27、29条</a:t>
            </a:r>
            <a:r>
              <a:rPr lang="zh-CN" altLang="en-US" sz="1200">
                <a:solidFill>
                  <a:schemeClr val="bg1"/>
                </a:solidFill>
                <a:latin typeface="微软雅黑" panose="020B0503020204020204" charset="-122"/>
                <a:ea typeface="微软雅黑" panose="020B0503020204020204" charset="-122"/>
                <a:sym typeface="+mn-lt"/>
              </a:rPr>
              <a:t>；</a:t>
            </a:r>
            <a:endParaRPr lang="zh-CN" altLang="en-US"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endParaRPr lang="zh-CN" altLang="en-US"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r>
              <a:rPr lang="en-US" altLang="zh-CN" sz="1200">
                <a:solidFill>
                  <a:schemeClr val="bg1"/>
                </a:solidFill>
                <a:latin typeface="微软雅黑" panose="020B0503020204020204" charset="-122"/>
                <a:ea typeface="微软雅黑" panose="020B0503020204020204" charset="-122"/>
                <a:sym typeface="+mn-lt"/>
              </a:rPr>
              <a:t>2.</a:t>
            </a:r>
            <a:r>
              <a:rPr lang="zh-CN" altLang="en-US" sz="1200">
                <a:solidFill>
                  <a:schemeClr val="bg1"/>
                </a:solidFill>
                <a:latin typeface="微软雅黑" panose="020B0503020204020204" charset="-122"/>
                <a:ea typeface="微软雅黑" panose="020B0503020204020204" charset="-122"/>
                <a:sym typeface="+mn-lt"/>
              </a:rPr>
              <a:t>《维也纳领事关系公约》第</a:t>
            </a:r>
            <a:r>
              <a:rPr lang="en-US" altLang="zh-CN" sz="1200">
                <a:solidFill>
                  <a:schemeClr val="bg1"/>
                </a:solidFill>
                <a:latin typeface="微软雅黑" panose="020B0503020204020204" charset="-122"/>
                <a:ea typeface="微软雅黑" panose="020B0503020204020204" charset="-122"/>
                <a:sym typeface="+mn-lt"/>
              </a:rPr>
              <a:t>5</a:t>
            </a:r>
            <a:r>
              <a:rPr lang="zh-CN" altLang="en-US" sz="1200">
                <a:solidFill>
                  <a:schemeClr val="bg1"/>
                </a:solidFill>
                <a:latin typeface="微软雅黑" panose="020B0503020204020204" charset="-122"/>
                <a:ea typeface="微软雅黑" panose="020B0503020204020204" charset="-122"/>
                <a:sym typeface="+mn-lt"/>
              </a:rPr>
              <a:t>条及</a:t>
            </a:r>
            <a:r>
              <a:rPr lang="en-US" altLang="zh-CN" sz="1200">
                <a:solidFill>
                  <a:schemeClr val="bg1"/>
                </a:solidFill>
                <a:latin typeface="微软雅黑" panose="020B0503020204020204" charset="-122"/>
                <a:ea typeface="微软雅黑" panose="020B0503020204020204" charset="-122"/>
                <a:sym typeface="+mn-lt"/>
              </a:rPr>
              <a:t>36</a:t>
            </a:r>
            <a:r>
              <a:rPr lang="zh-CN" altLang="en-US" sz="1200">
                <a:solidFill>
                  <a:schemeClr val="bg1"/>
                </a:solidFill>
                <a:latin typeface="微软雅黑" panose="020B0503020204020204" charset="-122"/>
                <a:ea typeface="微软雅黑" panose="020B0503020204020204" charset="-122"/>
                <a:sym typeface="+mn-lt"/>
              </a:rPr>
              <a:t>条</a:t>
            </a:r>
            <a:endParaRPr lang="zh-CN" altLang="en-US"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endParaRPr lang="en-US" altLang="zh-CN" sz="1200">
              <a:solidFill>
                <a:schemeClr val="bg1"/>
              </a:solidFill>
              <a:latin typeface="微软雅黑" panose="020B0503020204020204" charset="-122"/>
              <a:ea typeface="微软雅黑" panose="020B0503020204020204" charset="-122"/>
              <a:sym typeface="+mn-lt"/>
            </a:endParaRPr>
          </a:p>
          <a:p>
            <a:pPr algn="l" defTabSz="912495">
              <a:lnSpc>
                <a:spcPct val="100000"/>
              </a:lnSpc>
              <a:defRPr/>
            </a:pPr>
            <a:r>
              <a:rPr lang="en-US" altLang="zh-CN" sz="1200">
                <a:solidFill>
                  <a:schemeClr val="bg1"/>
                </a:solidFill>
                <a:latin typeface="微软雅黑" panose="020B0503020204020204" charset="-122"/>
                <a:ea typeface="微软雅黑" panose="020B0503020204020204" charset="-122"/>
                <a:sym typeface="+mn-lt"/>
              </a:rPr>
              <a:t>3.</a:t>
            </a:r>
            <a:r>
              <a:rPr lang="zh-CN" altLang="en-US" sz="1200">
                <a:solidFill>
                  <a:schemeClr val="bg1"/>
                </a:solidFill>
                <a:latin typeface="微软雅黑" panose="020B0503020204020204" charset="-122"/>
                <a:ea typeface="微软雅黑" panose="020B0503020204020204" charset="-122"/>
                <a:sym typeface="+mn-lt"/>
              </a:rPr>
              <a:t>1955年《美伊友好、经济合作和领事关系条约》第2条（</a:t>
            </a:r>
            <a:r>
              <a:rPr lang="en-US" altLang="zh-CN" sz="1200">
                <a:solidFill>
                  <a:schemeClr val="bg1"/>
                </a:solidFill>
                <a:latin typeface="微软雅黑" panose="020B0503020204020204" charset="-122"/>
                <a:ea typeface="微软雅黑" panose="020B0503020204020204" charset="-122"/>
                <a:sym typeface="+mn-lt"/>
              </a:rPr>
              <a:t>4</a:t>
            </a:r>
            <a:r>
              <a:rPr lang="zh-CN" altLang="en-US" sz="1200">
                <a:solidFill>
                  <a:schemeClr val="bg1"/>
                </a:solidFill>
                <a:latin typeface="微软雅黑" panose="020B0503020204020204" charset="-122"/>
                <a:ea typeface="微软雅黑" panose="020B0503020204020204" charset="-122"/>
                <a:sym typeface="+mn-lt"/>
              </a:rPr>
              <a:t>）</a:t>
            </a:r>
            <a:r>
              <a:rPr lang="zh-CN" altLang="en-US" sz="1200">
                <a:solidFill>
                  <a:schemeClr val="bg1"/>
                </a:solidFill>
                <a:latin typeface="微软雅黑" panose="020B0503020204020204" charset="-122"/>
                <a:ea typeface="微软雅黑" panose="020B0503020204020204" charset="-122"/>
                <a:sym typeface="+mn-lt"/>
              </a:rPr>
              <a:t>款。</a:t>
            </a:r>
            <a:endParaRPr lang="zh-CN" altLang="en-US" sz="1200">
              <a:solidFill>
                <a:schemeClr val="bg1"/>
              </a:solidFill>
              <a:latin typeface="微软雅黑" panose="020B0503020204020204" charset="-122"/>
              <a:ea typeface="微软雅黑" panose="020B0503020204020204" charset="-122"/>
              <a:sym typeface="+mn-lt"/>
            </a:endParaRPr>
          </a:p>
        </p:txBody>
      </p:sp>
      <p:sp>
        <p:nvSpPr>
          <p:cNvPr id="4" name="文本框 3"/>
          <p:cNvSpPr txBox="1"/>
          <p:nvPr/>
        </p:nvSpPr>
        <p:spPr>
          <a:xfrm>
            <a:off x="1042670" y="1186815"/>
            <a:ext cx="9617075" cy="645160"/>
          </a:xfrm>
          <a:prstGeom prst="rect">
            <a:avLst/>
          </a:prstGeom>
          <a:noFill/>
        </p:spPr>
        <p:txBody>
          <a:bodyPr wrap="square" rtlCol="0">
            <a:spAutoFit/>
          </a:bodyPr>
          <a:p>
            <a:r>
              <a:rPr lang="zh-CN" altLang="en-US"/>
              <a:t>第二阶段是当武力分子完全占据了大使馆和领事馆，外交人员和领事人员被扣作人质之后，尽管伊朗有义务立即结束该事件并进行相应的后续处理，却</a:t>
            </a:r>
            <a:r>
              <a:rPr lang="zh-CN" altLang="en-US"/>
              <a:t>毫不作为</a:t>
            </a:r>
            <a:endParaRPr lang="zh-CN" altLang="en-US"/>
          </a:p>
        </p:txBody>
      </p:sp>
      <p:sp>
        <p:nvSpPr>
          <p:cNvPr id="8" name="燕尾形箭头 7"/>
          <p:cNvSpPr/>
          <p:nvPr/>
        </p:nvSpPr>
        <p:spPr>
          <a:xfrm>
            <a:off x="3249295" y="4111625"/>
            <a:ext cx="396240" cy="19431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398905" y="5981700"/>
            <a:ext cx="8337550" cy="706755"/>
          </a:xfrm>
          <a:prstGeom prst="rect">
            <a:avLst/>
          </a:prstGeom>
          <a:noFill/>
        </p:spPr>
        <p:txBody>
          <a:bodyPr wrap="square" rtlCol="0">
            <a:spAutoFit/>
          </a:bodyPr>
          <a:p>
            <a:r>
              <a:rPr lang="zh-CN" altLang="en-US" sz="2000">
                <a:solidFill>
                  <a:schemeClr val="accent1">
                    <a:lumMod val="75000"/>
                  </a:schemeClr>
                </a:solidFill>
                <a:latin typeface="微软雅黑" panose="020B0503020204020204" charset="-122"/>
                <a:ea typeface="微软雅黑" panose="020B0503020204020204" charset="-122"/>
              </a:rPr>
              <a:t>法院指出，在处理国家关系上，没有比外交使节以及大使馆不受侵权更基本的先决条件了。外交的领事特权与豁免在这一事件上没有得到彰显</a:t>
            </a:r>
            <a:endParaRPr lang="zh-CN" altLang="en-US" sz="2000">
              <a:solidFill>
                <a:schemeClr val="accent1">
                  <a:lumMod val="75000"/>
                </a:schemeClr>
              </a:solidFill>
              <a:latin typeface="微软雅黑" panose="020B0503020204020204" charset="-122"/>
              <a:ea typeface="微软雅黑" panose="020B0503020204020204" charset="-122"/>
            </a:endParaRPr>
          </a:p>
        </p:txBody>
      </p:sp>
      <p:sp>
        <p:nvSpPr>
          <p:cNvPr id="18" name="燕尾形箭头 17"/>
          <p:cNvSpPr/>
          <p:nvPr/>
        </p:nvSpPr>
        <p:spPr>
          <a:xfrm rot="17160000">
            <a:off x="5533390" y="4236085"/>
            <a:ext cx="1235075" cy="20447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wipe dir="r"/>
  </p:transition>
</p:sld>
</file>

<file path=ppt/tags/tag1.xml><?xml version="1.0" encoding="utf-8"?>
<p:tagLst xmlns:p="http://schemas.openxmlformats.org/presentationml/2006/main">
  <p:tag name="KSO_WPP_MARK_KEY" val="acdde086-0e86-4fe5-9ef0-06321a066e46"/>
  <p:tag name="COMMONDATA" val="eyJoZGlkIjoiYmE1ODliMzIzMzhlNzAyZTAwMTc3YzAyOGRlMGViMmMifQ=="/>
</p:tagLst>
</file>

<file path=ppt/theme/theme1.xml><?xml version="1.0" encoding="utf-8"?>
<a:theme xmlns:a="http://schemas.openxmlformats.org/drawingml/2006/main" name="Office 主题">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5202</Words>
  <Application>WPS 演示</Application>
  <PresentationFormat>宽屏</PresentationFormat>
  <Paragraphs>155</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微软雅黑</vt:lpstr>
      <vt:lpstr>Times New Roman</vt:lpstr>
      <vt:lpstr>Calibri</vt:lpstr>
      <vt:lpstr>思源黑体 CN Medium</vt:lpstr>
      <vt:lpstr>黑体</vt:lpstr>
      <vt:lpstr>Gill Sans</vt:lpstr>
      <vt:lpstr>Verdana</vt:lpstr>
      <vt:lpstr>Arial Unicode MS</vt:lpstr>
      <vt:lpstr>Yu Gothic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sylviako</dc:creator>
  <cp:lastModifiedBy>迟文韬</cp:lastModifiedBy>
  <cp:revision>32</cp:revision>
  <dcterms:created xsi:type="dcterms:W3CDTF">2021-08-12T09:15:00Z</dcterms:created>
  <dcterms:modified xsi:type="dcterms:W3CDTF">2023-06-20T18:25:12Z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A23B1F42DFD84CDAAC4A13A9D894E73C_12</vt:lpwstr>
  </property>
</Properties>
</file>