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8" r:id="rId2"/>
    <p:sldId id="362" r:id="rId3"/>
    <p:sldId id="308" r:id="rId4"/>
    <p:sldId id="354" r:id="rId5"/>
    <p:sldId id="353" r:id="rId6"/>
    <p:sldId id="323" r:id="rId7"/>
    <p:sldId id="324" r:id="rId8"/>
    <p:sldId id="325" r:id="rId9"/>
    <p:sldId id="326" r:id="rId10"/>
    <p:sldId id="327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42" r:id="rId20"/>
    <p:sldId id="338" r:id="rId21"/>
    <p:sldId id="343" r:id="rId22"/>
    <p:sldId id="344" r:id="rId23"/>
    <p:sldId id="341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56127A"/>
    <a:srgbClr val="FF99FF"/>
    <a:srgbClr val="8164A3"/>
    <a:srgbClr val="006600"/>
    <a:srgbClr val="BC38DB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06" autoAdjust="0"/>
  </p:normalViewPr>
  <p:slideViewPr>
    <p:cSldViewPr>
      <p:cViewPr varScale="1">
        <p:scale>
          <a:sx n="90" d="100"/>
          <a:sy n="90" d="100"/>
        </p:scale>
        <p:origin x="22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5C3D-BF16-4555-89C5-ECEE3F4FB646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CB87-4621-4893-88BD-DA6C3FBE38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9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5DF2F-EEE1-4B95-B46B-23A78FA5E02D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4FB1-D411-464B-BF4F-EA05FB1D4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4FB1-D411-464B-BF4F-EA05FB1D48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81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2FF69-F849-0046-A91D-1E1050443861}" type="slidenum">
              <a:rPr lang="en-US"/>
              <a:pPr/>
              <a:t>20</a:t>
            </a:fld>
            <a:endParaRPr lang="en-US"/>
          </a:p>
        </p:txBody>
      </p:sp>
      <p:sp>
        <p:nvSpPr>
          <p:cNvPr id="1916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8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AE971-92C2-D04B-84A8-FE3C7300E5A1}" type="slidenum">
              <a:rPr lang="en-US"/>
              <a:pPr/>
              <a:t>23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F668A-0428-1F48-A995-0EDD6CE0DBEC}" type="slidenum">
              <a:rPr lang="en-US"/>
              <a:pPr/>
              <a:t>24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4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B6411-A0F8-9C4E-9025-0297A6BF579C}" type="slidenum">
              <a:rPr lang="en-US"/>
              <a:pPr/>
              <a:t>25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B3090-1185-B04C-B483-87124E8D1F3E}" type="slidenum">
              <a:rPr lang="en-US"/>
              <a:pPr/>
              <a:t>26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54D1E-94F1-3144-8BFD-F6347376B55C}" type="slidenum">
              <a:rPr lang="en-US"/>
              <a:pPr/>
              <a:t>27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2CB2F-B324-3F41-B4F6-399B05A54E6D}" type="slidenum">
              <a:rPr lang="en-US"/>
              <a:pPr/>
              <a:t>28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26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46C62-D333-1741-876A-37F38F0BDDD2}" type="slidenum">
              <a:rPr lang="en-US"/>
              <a:pPr/>
              <a:t>29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2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165C8-283A-2E41-B1FB-2B6606BF47D5}" type="slidenum">
              <a:rPr lang="en-US"/>
              <a:pPr/>
              <a:t>30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3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97E0E-ACF2-8448-966A-4320D399F8D5}" type="slidenum">
              <a:rPr lang="en-US"/>
              <a:pPr/>
              <a:t>31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7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5CA69-36F3-3949-B2C6-C8774F835091}" type="slidenum">
              <a:rPr lang="en-US"/>
              <a:pPr/>
              <a:t>11</a:t>
            </a:fld>
            <a:endParaRPr lang="en-US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1BD57-690C-8248-9AAD-5D6EC09F14D7}" type="slidenum">
              <a:rPr lang="en-US"/>
              <a:pPr/>
              <a:t>13</a:t>
            </a:fld>
            <a:endParaRPr lang="en-US"/>
          </a:p>
        </p:txBody>
      </p:sp>
      <p:sp>
        <p:nvSpPr>
          <p:cNvPr id="8192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1DB94-9DA1-9E4C-9848-1FD4C398B453}" type="slidenum">
              <a:rPr lang="en-US"/>
              <a:pPr/>
              <a:t>14</a:t>
            </a:fld>
            <a:endParaRPr lang="en-US"/>
          </a:p>
        </p:txBody>
      </p:sp>
      <p:sp>
        <p:nvSpPr>
          <p:cNvPr id="7987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9B3E8-B002-3E4C-AF96-414D7DF5172F}" type="slidenum">
              <a:rPr lang="en-US"/>
              <a:pPr/>
              <a:t>15</a:t>
            </a:fld>
            <a:endParaRPr lang="en-US"/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r>
              <a:rPr lang="en-US"/>
              <a:t>Ilustrates how one feature alone may not help – happens today when people study single new idea in a very detailed model.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880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D955C-3A40-E14D-96D8-27DC8F4CEC32}" type="slidenum">
              <a:rPr lang="en-US"/>
              <a:pPr/>
              <a:t>16</a:t>
            </a:fld>
            <a:endParaRPr lang="en-US"/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1DB94-9DA1-9E4C-9848-1FD4C398B453}" type="slidenum">
              <a:rPr lang="en-US"/>
              <a:pPr/>
              <a:t>17</a:t>
            </a:fld>
            <a:endParaRPr lang="en-US"/>
          </a:p>
        </p:txBody>
      </p:sp>
      <p:sp>
        <p:nvSpPr>
          <p:cNvPr id="7987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DE970-54EF-5045-9E1B-C73ECCA7290A}" type="slidenum">
              <a:rPr lang="en-US"/>
              <a:pPr/>
              <a:t>18</a:t>
            </a:fld>
            <a:endParaRPr lang="en-US"/>
          </a:p>
        </p:txBody>
      </p:sp>
      <p:sp>
        <p:nvSpPr>
          <p:cNvPr id="1914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4FB1-D411-464B-BF4F-EA05FB1D48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2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CSE 140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</a:br>
            <a:r>
              <a:rPr lang="en-US" dirty="0"/>
              <a:t>Computer Architecture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Lecture 13 – Register Renaming</a:t>
            </a:r>
          </a:p>
        </p:txBody>
      </p:sp>
    </p:spTree>
    <p:extLst>
      <p:ext uri="{BB962C8B-B14F-4D97-AF65-F5344CB8AC3E}">
        <p14:creationId xmlns:p14="http://schemas.microsoft.com/office/powerpoint/2010/main" val="40610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 for In-order Issues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0725" y="762000"/>
            <a:ext cx="8245475" cy="58144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endParaRPr lang="en-US" sz="28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Busy[FU#] : </a:t>
            </a:r>
            <a:r>
              <a:rPr lang="en-US" sz="2400" dirty="0">
                <a:latin typeface="Calibri"/>
                <a:cs typeface="Calibri"/>
              </a:rPr>
              <a:t>a bit-vector to indicate FU’s availability.</a:t>
            </a:r>
          </a:p>
          <a:p>
            <a:pPr lvl="4" algn="l">
              <a:spcBef>
                <a:spcPct val="0"/>
              </a:spcBef>
            </a:pPr>
            <a:r>
              <a:rPr lang="en-US" sz="2400" dirty="0">
                <a:latin typeface="Calibri"/>
                <a:cs typeface="Calibri"/>
              </a:rPr>
              <a:t>  (FU = </a:t>
            </a:r>
            <a:r>
              <a:rPr lang="en-US" sz="2400" dirty="0" err="1">
                <a:latin typeface="Calibri"/>
                <a:cs typeface="Calibri"/>
              </a:rPr>
              <a:t>Int</a:t>
            </a:r>
            <a:r>
              <a:rPr lang="en-US" sz="2400" dirty="0">
                <a:latin typeface="Calibri"/>
                <a:cs typeface="Calibri"/>
              </a:rPr>
              <a:t>, Add, </a:t>
            </a:r>
            <a:r>
              <a:rPr lang="en-US" sz="2400" dirty="0" err="1">
                <a:latin typeface="Calibri"/>
                <a:cs typeface="Calibri"/>
              </a:rPr>
              <a:t>Mult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Div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 lvl="1"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These bits are hardwired to FU's.</a:t>
            </a:r>
          </a:p>
          <a:p>
            <a:pPr lvl="4" algn="l">
              <a:spcBef>
                <a:spcPct val="0"/>
              </a:spcBef>
            </a:pPr>
            <a:endParaRPr lang="en-US" dirty="0">
              <a:solidFill>
                <a:srgbClr val="56127A"/>
              </a:solidFill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WP[</a:t>
            </a:r>
            <a:r>
              <a:rPr lang="en-US" sz="2800" dirty="0" err="1">
                <a:latin typeface="Calibri"/>
                <a:cs typeface="Calibri"/>
              </a:rPr>
              <a:t>reg</a:t>
            </a:r>
            <a:r>
              <a:rPr lang="en-US" sz="2800" dirty="0">
                <a:latin typeface="Calibri"/>
                <a:cs typeface="Calibri"/>
              </a:rPr>
              <a:t>#] : </a:t>
            </a:r>
            <a:r>
              <a:rPr lang="en-US" sz="2400" dirty="0">
                <a:latin typeface="Calibri"/>
                <a:cs typeface="Calibri"/>
              </a:rPr>
              <a:t>a bit-vector to record the registers for which writes are pending. </a:t>
            </a:r>
          </a:p>
          <a:p>
            <a:pPr lvl="1"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These bits are set by Issue stage and cleared by WB stage</a:t>
            </a:r>
          </a:p>
          <a:p>
            <a:pPr algn="l">
              <a:spcBef>
                <a:spcPct val="0"/>
              </a:spcBef>
            </a:pPr>
            <a:endParaRPr lang="en-US" sz="1800" dirty="0">
              <a:solidFill>
                <a:srgbClr val="56127A"/>
              </a:solidFill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Issue checks the instruction (</a:t>
            </a:r>
            <a:r>
              <a:rPr lang="en-US" sz="2800" dirty="0" err="1">
                <a:latin typeface="Calibri"/>
                <a:cs typeface="Calibri"/>
              </a:rPr>
              <a:t>opcode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dest</a:t>
            </a:r>
            <a:r>
              <a:rPr lang="en-US" sz="2800" dirty="0">
                <a:latin typeface="Calibri"/>
                <a:cs typeface="Calibri"/>
              </a:rPr>
              <a:t> src1 src2) 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against the scoreboard (Busy &amp; WP) to dispatch</a:t>
            </a:r>
            <a:endParaRPr lang="en-US" sz="2400" dirty="0">
              <a:solidFill>
                <a:srgbClr val="56127A"/>
              </a:solidFill>
              <a:latin typeface="Calibri"/>
              <a:cs typeface="Calibri"/>
            </a:endParaRPr>
          </a:p>
          <a:p>
            <a:pPr lvl="2"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		FU available? 	</a:t>
            </a:r>
          </a:p>
          <a:p>
            <a:pPr lvl="2"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		RAW?		</a:t>
            </a:r>
          </a:p>
          <a:p>
            <a:pPr lvl="2"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		WAR?</a:t>
            </a:r>
            <a:endParaRPr lang="en-US" sz="2400" i="1" dirty="0">
              <a:solidFill>
                <a:srgbClr val="56127A"/>
              </a:solidFill>
              <a:latin typeface="Calibri"/>
              <a:cs typeface="Calibri"/>
            </a:endParaRPr>
          </a:p>
          <a:p>
            <a:pPr lvl="2"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		WAW?</a:t>
            </a:r>
            <a:r>
              <a:rPr lang="en-US" sz="2800" dirty="0">
                <a:latin typeface="Calibri"/>
                <a:cs typeface="Calibri"/>
              </a:rPr>
              <a:t>		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73811" y="4907340"/>
            <a:ext cx="2879589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Busy[FU#]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WP[src1] or WP[src2]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cannot arise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WP[</a:t>
            </a:r>
            <a:r>
              <a:rPr lang="en-US" sz="2400" dirty="0" err="1">
                <a:solidFill>
                  <a:srgbClr val="FF0000"/>
                </a:solidFill>
                <a:latin typeface="Calibri"/>
                <a:cs typeface="Calibri"/>
              </a:rPr>
              <a:t>dest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85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826500" cy="927100"/>
          </a:xfrm>
          <a:noFill/>
        </p:spPr>
        <p:txBody>
          <a:bodyPr lIns="90488" tIns="44450" rIns="90488" bIns="44450"/>
          <a:lstStyle/>
          <a:p>
            <a:pPr>
              <a:lnSpc>
                <a:spcPct val="85000"/>
              </a:lnSpc>
            </a:pPr>
            <a:r>
              <a:rPr lang="en-US" dirty="0"/>
              <a:t>Scoreboard Dynamics</a:t>
            </a:r>
          </a:p>
        </p:txBody>
      </p:sp>
      <p:sp>
        <p:nvSpPr>
          <p:cNvPr id="76806" name="Rectangle 3"/>
          <p:cNvSpPr>
            <a:spLocks noChangeArrowheads="1"/>
          </p:cNvSpPr>
          <p:nvPr/>
        </p:nvSpPr>
        <p:spPr bwMode="auto">
          <a:xfrm>
            <a:off x="3658178" y="4953000"/>
            <a:ext cx="5028622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i="1" dirty="0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latin typeface="Verdana" charset="0"/>
              </a:rPr>
              <a:t>1 	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DIV.D		f6, 	f6,	f4</a:t>
            </a:r>
          </a:p>
          <a:p>
            <a:pPr algn="l">
              <a:spcBef>
                <a:spcPct val="0"/>
              </a:spcBef>
            </a:pPr>
            <a:r>
              <a:rPr lang="en-US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	 LD		f2,	45(x3) </a:t>
            </a:r>
          </a:p>
          <a:p>
            <a:pPr algn="l">
              <a:spcBef>
                <a:spcPct val="0"/>
              </a:spcBef>
            </a:pPr>
            <a:r>
              <a:rPr lang="en-US" i="1" dirty="0">
                <a:solidFill>
                  <a:srgbClr val="0066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006600"/>
                </a:solidFill>
                <a:latin typeface="Verdana" charset="0"/>
              </a:rPr>
              <a:t>3</a:t>
            </a:r>
            <a:r>
              <a:rPr lang="en-US" dirty="0">
                <a:solidFill>
                  <a:srgbClr val="006600"/>
                </a:solidFill>
                <a:latin typeface="Verdana" charset="0"/>
              </a:rPr>
              <a:t>	 MULT.D	f0,	f2,	f4</a:t>
            </a:r>
          </a:p>
          <a:p>
            <a:pPr algn="l">
              <a:spcBef>
                <a:spcPct val="0"/>
              </a:spcBef>
            </a:pPr>
            <a:r>
              <a:rPr lang="en-US" i="1" dirty="0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16E8E3"/>
                </a:solidFill>
                <a:latin typeface="Verdana" charset="0"/>
              </a:rPr>
              <a:t>4</a:t>
            </a:r>
            <a:r>
              <a:rPr lang="en-US" dirty="0">
                <a:solidFill>
                  <a:srgbClr val="16E8E3"/>
                </a:solidFill>
                <a:latin typeface="Verdana" charset="0"/>
              </a:rPr>
              <a:t>	 DIV.D		f8,	f6,	f2</a:t>
            </a:r>
          </a:p>
          <a:p>
            <a:pPr algn="l">
              <a:spcBef>
                <a:spcPct val="0"/>
              </a:spcBef>
            </a:pPr>
            <a:r>
              <a:rPr lang="en-US" i="1" dirty="0">
                <a:solidFill>
                  <a:srgbClr val="66003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660033"/>
                </a:solidFill>
                <a:latin typeface="Verdana" charset="0"/>
              </a:rPr>
              <a:t>5</a:t>
            </a:r>
            <a:r>
              <a:rPr lang="en-US" dirty="0">
                <a:solidFill>
                  <a:srgbClr val="660033"/>
                </a:solidFill>
                <a:latin typeface="Verdana" charset="0"/>
              </a:rPr>
              <a:t>	 SUB.D		f10,	f0,	f6</a:t>
            </a:r>
          </a:p>
          <a:p>
            <a:pPr algn="l">
              <a:spcBef>
                <a:spcPct val="0"/>
              </a:spcBef>
            </a:pPr>
            <a:r>
              <a:rPr lang="en-US" i="1" dirty="0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3118E6"/>
                </a:solidFill>
                <a:latin typeface="Verdana" charset="0"/>
              </a:rPr>
              <a:t>6</a:t>
            </a:r>
            <a:r>
              <a:rPr lang="en-US" dirty="0">
                <a:solidFill>
                  <a:srgbClr val="3118E6"/>
                </a:solidFill>
                <a:latin typeface="Verdana" charset="0"/>
              </a:rPr>
              <a:t>	 ADD.D		f6,	f8,	f2</a:t>
            </a: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736600" y="533400"/>
            <a:ext cx="7848600" cy="6985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lvl="1"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Functional Unit Status	  	   Registers Reserved </a:t>
            </a:r>
          </a:p>
          <a:p>
            <a:pPr lvl="1" algn="l">
              <a:spcBef>
                <a:spcPct val="0"/>
              </a:spcBef>
            </a:pPr>
            <a:r>
              <a:rPr lang="en-US" sz="1800">
                <a:latin typeface="Verdana" charset="0"/>
              </a:rPr>
              <a:t>Int(1) Add(1)  Mult(3)   Div(4)    WB	</a:t>
            </a:r>
            <a:r>
              <a:rPr lang="en-US" sz="2000">
                <a:latin typeface="Verdana" charset="0"/>
              </a:rPr>
              <a:t>for Writes</a:t>
            </a:r>
            <a:endParaRPr lang="en-US" sz="1800">
              <a:latin typeface="Verdana" charset="0"/>
            </a:endParaRPr>
          </a:p>
        </p:txBody>
      </p:sp>
      <p:grpSp>
        <p:nvGrpSpPr>
          <p:cNvPr id="76808" name="Group 5"/>
          <p:cNvGrpSpPr>
            <a:grpSpLocks/>
          </p:cNvGrpSpPr>
          <p:nvPr/>
        </p:nvGrpSpPr>
        <p:grpSpPr bwMode="auto">
          <a:xfrm>
            <a:off x="615950" y="533400"/>
            <a:ext cx="7778750" cy="4343400"/>
            <a:chOff x="388" y="480"/>
            <a:chExt cx="4900" cy="2736"/>
          </a:xfrm>
        </p:grpSpPr>
        <p:sp>
          <p:nvSpPr>
            <p:cNvPr id="76810" name="Line 6"/>
            <p:cNvSpPr>
              <a:spLocks noChangeShapeType="1"/>
            </p:cNvSpPr>
            <p:nvPr/>
          </p:nvSpPr>
          <p:spPr bwMode="auto">
            <a:xfrm>
              <a:off x="433" y="917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1" name="Line 7"/>
            <p:cNvSpPr>
              <a:spLocks noChangeShapeType="1"/>
            </p:cNvSpPr>
            <p:nvPr/>
          </p:nvSpPr>
          <p:spPr bwMode="auto">
            <a:xfrm>
              <a:off x="423" y="1114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2" name="Line 8"/>
            <p:cNvSpPr>
              <a:spLocks noChangeShapeType="1"/>
            </p:cNvSpPr>
            <p:nvPr/>
          </p:nvSpPr>
          <p:spPr bwMode="auto">
            <a:xfrm>
              <a:off x="413" y="1308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3" name="Line 9"/>
            <p:cNvSpPr>
              <a:spLocks noChangeShapeType="1"/>
            </p:cNvSpPr>
            <p:nvPr/>
          </p:nvSpPr>
          <p:spPr bwMode="auto">
            <a:xfrm>
              <a:off x="403" y="1511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4" name="Line 10"/>
            <p:cNvSpPr>
              <a:spLocks noChangeShapeType="1"/>
            </p:cNvSpPr>
            <p:nvPr/>
          </p:nvSpPr>
          <p:spPr bwMode="auto">
            <a:xfrm>
              <a:off x="393" y="1695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5" name="Line 11"/>
            <p:cNvSpPr>
              <a:spLocks noChangeShapeType="1"/>
            </p:cNvSpPr>
            <p:nvPr/>
          </p:nvSpPr>
          <p:spPr bwMode="auto">
            <a:xfrm>
              <a:off x="400" y="1890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6" name="Line 12"/>
            <p:cNvSpPr>
              <a:spLocks noChangeShapeType="1"/>
            </p:cNvSpPr>
            <p:nvPr/>
          </p:nvSpPr>
          <p:spPr bwMode="auto">
            <a:xfrm>
              <a:off x="408" y="2083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7" name="Line 13"/>
            <p:cNvSpPr>
              <a:spLocks noChangeShapeType="1"/>
            </p:cNvSpPr>
            <p:nvPr/>
          </p:nvSpPr>
          <p:spPr bwMode="auto">
            <a:xfrm>
              <a:off x="390" y="2277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8" name="Line 14"/>
            <p:cNvSpPr>
              <a:spLocks noChangeShapeType="1"/>
            </p:cNvSpPr>
            <p:nvPr/>
          </p:nvSpPr>
          <p:spPr bwMode="auto">
            <a:xfrm>
              <a:off x="388" y="246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6819" name="Group 15"/>
            <p:cNvGrpSpPr>
              <a:grpSpLocks/>
            </p:cNvGrpSpPr>
            <p:nvPr/>
          </p:nvGrpSpPr>
          <p:grpSpPr bwMode="auto">
            <a:xfrm>
              <a:off x="2016" y="912"/>
              <a:ext cx="960" cy="2304"/>
              <a:chOff x="2016" y="912"/>
              <a:chExt cx="960" cy="2304"/>
            </a:xfrm>
          </p:grpSpPr>
          <p:sp>
            <p:nvSpPr>
              <p:cNvPr id="76830" name="Line 16"/>
              <p:cNvSpPr>
                <a:spLocks noChangeShapeType="1"/>
              </p:cNvSpPr>
              <p:nvPr/>
            </p:nvSpPr>
            <p:spPr bwMode="auto">
              <a:xfrm flipH="1">
                <a:off x="2016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31" name="Line 1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32" name="Line 18"/>
              <p:cNvSpPr>
                <a:spLocks noChangeShapeType="1"/>
              </p:cNvSpPr>
              <p:nvPr/>
            </p:nvSpPr>
            <p:spPr bwMode="auto">
              <a:xfrm>
                <a:off x="2592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33" name="Line 19"/>
              <p:cNvSpPr>
                <a:spLocks noChangeShapeType="1"/>
              </p:cNvSpPr>
              <p:nvPr/>
            </p:nvSpPr>
            <p:spPr bwMode="auto">
              <a:xfrm flipH="1">
                <a:off x="2784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34" name="Line 20"/>
              <p:cNvSpPr>
                <a:spLocks noChangeShapeType="1"/>
              </p:cNvSpPr>
              <p:nvPr/>
            </p:nvSpPr>
            <p:spPr bwMode="auto">
              <a:xfrm flipH="1">
                <a:off x="2976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820" name="Line 21"/>
            <p:cNvSpPr>
              <a:spLocks noChangeShapeType="1"/>
            </p:cNvSpPr>
            <p:nvPr/>
          </p:nvSpPr>
          <p:spPr bwMode="auto">
            <a:xfrm>
              <a:off x="396" y="266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1" name="Line 22"/>
            <p:cNvSpPr>
              <a:spLocks noChangeShapeType="1"/>
            </p:cNvSpPr>
            <p:nvPr/>
          </p:nvSpPr>
          <p:spPr bwMode="auto">
            <a:xfrm>
              <a:off x="420" y="2838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2" name="Line 23"/>
            <p:cNvSpPr>
              <a:spLocks noChangeShapeType="1"/>
            </p:cNvSpPr>
            <p:nvPr/>
          </p:nvSpPr>
          <p:spPr bwMode="auto">
            <a:xfrm flipH="1">
              <a:off x="768" y="480"/>
              <a:ext cx="0" cy="2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3" name="Line 24"/>
            <p:cNvSpPr>
              <a:spLocks noChangeShapeType="1"/>
            </p:cNvSpPr>
            <p:nvPr/>
          </p:nvSpPr>
          <p:spPr bwMode="auto">
            <a:xfrm>
              <a:off x="3534" y="480"/>
              <a:ext cx="0" cy="2736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4" name="Line 25"/>
            <p:cNvSpPr>
              <a:spLocks noChangeShapeType="1"/>
            </p:cNvSpPr>
            <p:nvPr/>
          </p:nvSpPr>
          <p:spPr bwMode="auto">
            <a:xfrm>
              <a:off x="1248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5" name="Line 26"/>
            <p:cNvSpPr>
              <a:spLocks noChangeShapeType="1"/>
            </p:cNvSpPr>
            <p:nvPr/>
          </p:nvSpPr>
          <p:spPr bwMode="auto">
            <a:xfrm flipH="1">
              <a:off x="1824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6" name="Line 27"/>
            <p:cNvSpPr>
              <a:spLocks noChangeShapeType="1"/>
            </p:cNvSpPr>
            <p:nvPr/>
          </p:nvSpPr>
          <p:spPr bwMode="auto">
            <a:xfrm>
              <a:off x="2400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>
              <a:off x="3186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8" name="Line 29"/>
            <p:cNvSpPr>
              <a:spLocks noChangeShapeType="1"/>
            </p:cNvSpPr>
            <p:nvPr/>
          </p:nvSpPr>
          <p:spPr bwMode="auto">
            <a:xfrm>
              <a:off x="404" y="302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9" name="Line 30"/>
            <p:cNvSpPr>
              <a:spLocks noChangeShapeType="1"/>
            </p:cNvSpPr>
            <p:nvPr/>
          </p:nvSpPr>
          <p:spPr bwMode="auto">
            <a:xfrm flipV="1">
              <a:off x="432" y="3216"/>
              <a:ext cx="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72575" name="Rectangle 31"/>
          <p:cNvSpPr>
            <a:spLocks noChangeArrowheads="1"/>
          </p:cNvSpPr>
          <p:nvPr/>
        </p:nvSpPr>
        <p:spPr bwMode="auto">
          <a:xfrm>
            <a:off x="381000" y="1219200"/>
            <a:ext cx="8193088" cy="37461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t0  </a:t>
            </a:r>
            <a:r>
              <a:rPr lang="en-US" i="1" dirty="0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latin typeface="Verdana" charset="0"/>
              </a:rPr>
              <a:t>1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 			        f6		  	f6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t1  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   f2</a:t>
            </a:r>
            <a:r>
              <a:rPr lang="en-US" sz="1800" dirty="0">
                <a:latin typeface="Verdana" charset="0"/>
              </a:rPr>
              <a:t>		         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f2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t2		    	            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     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f2</a:t>
            </a:r>
            <a:r>
              <a:rPr lang="en-US" sz="1800" dirty="0">
                <a:latin typeface="Verdana" charset="0"/>
              </a:rPr>
              <a:t>   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f2		</a:t>
            </a:r>
            <a:r>
              <a:rPr lang="en-US" i="1" u="sng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endParaRPr lang="en-US" sz="1800" dirty="0">
              <a:solidFill>
                <a:srgbClr val="56127A"/>
              </a:solidFill>
              <a:latin typeface="Verdana" charset="0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t3  </a:t>
            </a:r>
            <a:r>
              <a:rPr lang="en-US" i="1" dirty="0">
                <a:solidFill>
                  <a:srgbClr val="0066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006600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		        f0</a:t>
            </a:r>
            <a:r>
              <a:rPr lang="en-US" sz="1800" dirty="0">
                <a:latin typeface="Verdana" charset="0"/>
              </a:rPr>
              <a:t>		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     f6</a:t>
            </a:r>
            <a:r>
              <a:rPr lang="en-US" sz="1800" dirty="0">
                <a:latin typeface="Verdana" charset="0"/>
              </a:rPr>
              <a:t>	   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Verdana" charset="0"/>
              </a:rPr>
              <a:t>f0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t4		           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latin typeface="Verdana" charset="0"/>
              </a:rPr>
              <a:t>   	         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   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Verdana" charset="0"/>
              </a:rPr>
              <a:t>f0</a:t>
            </a:r>
            <a:r>
              <a:rPr lang="en-US" sz="1800" dirty="0">
                <a:latin typeface="Verdana" charset="0"/>
              </a:rPr>
              <a:t>		</a:t>
            </a:r>
            <a:r>
              <a:rPr lang="en-US" i="1" u="sng" dirty="0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latin typeface="Verdana" charset="0"/>
              </a:rPr>
              <a:t>1</a:t>
            </a:r>
            <a:endParaRPr lang="en-US" sz="1800" dirty="0">
              <a:solidFill>
                <a:srgbClr val="FF0000"/>
              </a:solidFill>
              <a:latin typeface="Verdana" charset="0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t5  </a:t>
            </a:r>
            <a:r>
              <a:rPr lang="en-US" i="1" dirty="0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16E8E3"/>
                </a:solidFill>
                <a:latin typeface="Verdana" charset="0"/>
              </a:rPr>
              <a:t>4</a:t>
            </a:r>
            <a:r>
              <a:rPr lang="en-US" sz="1800" dirty="0">
                <a:latin typeface="Verdana" charset="0"/>
              </a:rPr>
              <a:t>		               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latin typeface="Verdana" charset="0"/>
              </a:rPr>
              <a:t>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		   	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t6			           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	 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 </a:t>
            </a:r>
            <a:r>
              <a:rPr lang="en-US" sz="1800" dirty="0">
                <a:latin typeface="Verdana" charset="0"/>
              </a:rPr>
              <a:t>  	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		</a:t>
            </a:r>
            <a:r>
              <a:rPr lang="en-US" i="1" u="sng" dirty="0">
                <a:solidFill>
                  <a:srgbClr val="0066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006600"/>
                </a:solidFill>
                <a:latin typeface="Verdana" charset="0"/>
              </a:rPr>
              <a:t>3</a:t>
            </a:r>
            <a:endParaRPr lang="en-US" sz="1800" dirty="0">
              <a:solidFill>
                <a:srgbClr val="006600"/>
              </a:solidFill>
              <a:latin typeface="Verdana" charset="0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t7  </a:t>
            </a:r>
            <a:r>
              <a:rPr lang="en-US" i="1" dirty="0">
                <a:solidFill>
                  <a:srgbClr val="66003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660033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660033"/>
                </a:solidFill>
                <a:latin typeface="Verdana" charset="0"/>
              </a:rPr>
              <a:t>	        f10</a:t>
            </a:r>
            <a:r>
              <a:rPr lang="en-US" sz="1800" dirty="0">
                <a:latin typeface="Verdana" charset="0"/>
              </a:rPr>
              <a:t>		   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	   	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rgbClr val="660033"/>
                </a:solidFill>
                <a:latin typeface="Verdana" charset="0"/>
              </a:rPr>
              <a:t>f10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t8				       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 </a:t>
            </a:r>
            <a:r>
              <a:rPr lang="en-US" sz="1800" dirty="0">
                <a:solidFill>
                  <a:srgbClr val="660033"/>
                </a:solidFill>
                <a:latin typeface="Verdana" charset="0"/>
              </a:rPr>
              <a:t>f10</a:t>
            </a:r>
            <a:r>
              <a:rPr lang="en-US" sz="1800" dirty="0">
                <a:latin typeface="Verdana" charset="0"/>
              </a:rPr>
              <a:t>   	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, </a:t>
            </a:r>
            <a:r>
              <a:rPr lang="en-US" sz="1800" dirty="0">
                <a:solidFill>
                  <a:srgbClr val="660033"/>
                </a:solidFill>
                <a:latin typeface="Verdana" charset="0"/>
              </a:rPr>
              <a:t>f10</a:t>
            </a:r>
            <a:r>
              <a:rPr lang="en-US" sz="1800" dirty="0">
                <a:latin typeface="Verdana" charset="0"/>
              </a:rPr>
              <a:t>		</a:t>
            </a:r>
            <a:r>
              <a:rPr lang="en-US" i="1" u="sng" dirty="0">
                <a:solidFill>
                  <a:srgbClr val="66003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660033"/>
                </a:solidFill>
                <a:latin typeface="Verdana" charset="0"/>
              </a:rPr>
              <a:t>5</a:t>
            </a:r>
            <a:endParaRPr lang="en-US" sz="1800" dirty="0">
              <a:solidFill>
                <a:srgbClr val="660033"/>
              </a:solidFill>
              <a:latin typeface="Verdana" charset="0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 t9				           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   	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latin typeface="Verdana" charset="0"/>
              </a:rPr>
              <a:t>		</a:t>
            </a:r>
            <a:r>
              <a:rPr lang="en-US" i="1" u="sng" dirty="0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16E8E3"/>
                </a:solidFill>
                <a:latin typeface="Verdana" charset="0"/>
              </a:rPr>
              <a:t>4</a:t>
            </a:r>
            <a:endParaRPr lang="en-US" sz="1800" dirty="0">
              <a:solidFill>
                <a:srgbClr val="16E8E3"/>
              </a:solidFill>
              <a:latin typeface="Verdana" charset="0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t10 </a:t>
            </a:r>
            <a:r>
              <a:rPr lang="en-US" i="1" dirty="0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3118E6"/>
                </a:solidFill>
                <a:latin typeface="Verdana" charset="0"/>
              </a:rPr>
              <a:t>6</a:t>
            </a:r>
            <a:r>
              <a:rPr lang="en-US" sz="1800" dirty="0">
                <a:latin typeface="Verdana" charset="0"/>
              </a:rPr>
              <a:t>	        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				    	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t11	       			            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    	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 dirty="0">
                <a:latin typeface="Verdana" charset="0"/>
              </a:rPr>
              <a:t>		</a:t>
            </a:r>
            <a:r>
              <a:rPr lang="en-US" i="1" u="sng" dirty="0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3118E6"/>
                </a:solidFill>
                <a:latin typeface="Verdana" charset="0"/>
              </a:rPr>
              <a:t>6</a:t>
            </a:r>
            <a:endParaRPr lang="en-US" sz="18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4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5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Issue Limitations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03334"/>
            <a:ext cx="6189784" cy="34188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					        latency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	LD		f2, 	34(x2)		</a:t>
            </a:r>
            <a:r>
              <a:rPr lang="en-US" sz="2000" i="1" dirty="0">
                <a:latin typeface="Calibri"/>
                <a:cs typeface="Calibri"/>
              </a:rPr>
              <a:t>1</a:t>
            </a: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	LD		f4,	45(x3)		</a:t>
            </a:r>
            <a:r>
              <a:rPr lang="en-US" sz="2000" i="1" dirty="0">
                <a:latin typeface="Calibri"/>
                <a:cs typeface="Calibri"/>
              </a:rPr>
              <a:t>long</a:t>
            </a: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3</a:t>
            </a:r>
            <a:r>
              <a:rPr lang="en-US" sz="2000" dirty="0">
                <a:latin typeface="Calibri"/>
                <a:cs typeface="Calibri"/>
              </a:rPr>
              <a:t>	MULT.D		f6,	f4,	f2	</a:t>
            </a:r>
            <a:r>
              <a:rPr lang="en-US" sz="2000" i="1" dirty="0">
                <a:latin typeface="Calibri"/>
                <a:cs typeface="Calibri"/>
              </a:rPr>
              <a:t>3</a:t>
            </a: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4</a:t>
            </a:r>
            <a:r>
              <a:rPr lang="en-US" sz="2000" dirty="0">
                <a:latin typeface="Calibri"/>
                <a:cs typeface="Calibri"/>
              </a:rPr>
              <a:t>	SUB.D		f8,	f2,	f2	</a:t>
            </a:r>
            <a:r>
              <a:rPr lang="en-US" sz="2000" i="1" dirty="0">
                <a:latin typeface="Calibri"/>
                <a:cs typeface="Calibri"/>
              </a:rPr>
              <a:t>1</a:t>
            </a: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5</a:t>
            </a:r>
            <a:r>
              <a:rPr lang="en-US" sz="2000" dirty="0">
                <a:latin typeface="Calibri"/>
                <a:cs typeface="Calibri"/>
              </a:rPr>
              <a:t>	DIV.D		f4,	f2,	f8	</a:t>
            </a:r>
            <a:r>
              <a:rPr lang="en-US" sz="2000" i="1" dirty="0">
                <a:latin typeface="Calibri"/>
                <a:cs typeface="Calibri"/>
              </a:rPr>
              <a:t>4</a:t>
            </a: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6</a:t>
            </a:r>
            <a:r>
              <a:rPr lang="en-US" sz="2000" dirty="0">
                <a:latin typeface="Calibri"/>
                <a:cs typeface="Calibri"/>
              </a:rPr>
              <a:t>	ADD.D		f10,	f6,	f4	</a:t>
            </a:r>
            <a:r>
              <a:rPr lang="en-US" sz="2000" i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813" y="5213347"/>
            <a:ext cx="729366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latin typeface="Verdana" charset="0"/>
              </a:rPr>
              <a:t>In-order:	  1 (2,</a:t>
            </a:r>
            <a:r>
              <a:rPr lang="en-US" sz="1800" u="sng" dirty="0">
                <a:latin typeface="Verdana" charset="0"/>
              </a:rPr>
              <a:t>1</a:t>
            </a:r>
            <a:r>
              <a:rPr lang="en-US" sz="1800" dirty="0">
                <a:latin typeface="Verdana" charset="0"/>
              </a:rPr>
              <a:t>) .  .  .  .  .  .  </a:t>
            </a:r>
            <a:r>
              <a:rPr lang="en-US" sz="1800" u="sng" dirty="0">
                <a:latin typeface="Verdana" charset="0"/>
              </a:rPr>
              <a:t>2</a:t>
            </a:r>
            <a:r>
              <a:rPr lang="en-US" sz="1800" dirty="0">
                <a:latin typeface="Verdana" charset="0"/>
              </a:rPr>
              <a:t> 3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4</a:t>
            </a:r>
            <a:r>
              <a:rPr lang="en-US" sz="1800" dirty="0">
                <a:latin typeface="Verdana" charset="0"/>
              </a:rPr>
              <a:t> </a:t>
            </a:r>
            <a:r>
              <a:rPr lang="en-US" sz="1800" u="sng" dirty="0">
                <a:latin typeface="Verdana" charset="0"/>
              </a:rPr>
              <a:t>4</a:t>
            </a:r>
            <a:r>
              <a:rPr lang="en-US" sz="1800" dirty="0">
                <a:latin typeface="Verdana" charset="0"/>
              </a:rPr>
              <a:t>  </a:t>
            </a:r>
            <a:r>
              <a:rPr lang="en-US" sz="1800" u="sng" dirty="0">
                <a:latin typeface="Verdana" charset="0"/>
              </a:rPr>
              <a:t>3</a:t>
            </a:r>
            <a:r>
              <a:rPr lang="en-US" sz="1800" dirty="0">
                <a:latin typeface="Verdana" charset="0"/>
              </a:rPr>
              <a:t> 5 .  .  . </a:t>
            </a:r>
            <a:r>
              <a:rPr lang="en-US" sz="1800" u="sng" dirty="0">
                <a:latin typeface="Verdana" charset="0"/>
              </a:rPr>
              <a:t>5</a:t>
            </a:r>
            <a:r>
              <a:rPr lang="en-US" sz="1800" dirty="0">
                <a:latin typeface="Verdana" charset="0"/>
              </a:rPr>
              <a:t> 6 </a:t>
            </a:r>
            <a:r>
              <a:rPr lang="en-US" sz="1800" u="sng" dirty="0">
                <a:latin typeface="Verdana" charset="0"/>
              </a:rPr>
              <a:t>6</a:t>
            </a:r>
            <a:endParaRPr lang="en-US" sz="1800" dirty="0">
              <a:latin typeface="Verdana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010400" y="1354134"/>
            <a:ext cx="1790700" cy="3563938"/>
            <a:chOff x="4416" y="816"/>
            <a:chExt cx="1128" cy="2245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416" y="816"/>
              <a:ext cx="320" cy="344"/>
              <a:chOff x="4416" y="816"/>
              <a:chExt cx="320" cy="344"/>
            </a:xfrm>
          </p:grpSpPr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4447" y="868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1</a:t>
                </a: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5224" y="816"/>
              <a:ext cx="320" cy="344"/>
              <a:chOff x="5224" y="816"/>
              <a:chExt cx="320" cy="344"/>
            </a:xfrm>
          </p:grpSpPr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5224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5271" y="860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2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5224" y="1504"/>
              <a:ext cx="320" cy="344"/>
              <a:chOff x="5224" y="1504"/>
              <a:chExt cx="320" cy="344"/>
            </a:xfrm>
          </p:grpSpPr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5224" y="1504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5263" y="1556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3</a:t>
                </a: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4424" y="1520"/>
              <a:ext cx="320" cy="344"/>
              <a:chOff x="4424" y="1520"/>
              <a:chExt cx="320" cy="344"/>
            </a:xfrm>
          </p:grpSpPr>
          <p:sp>
            <p:nvSpPr>
              <p:cNvPr id="24" name="Oval 16"/>
              <p:cNvSpPr>
                <a:spLocks noChangeArrowheads="1"/>
              </p:cNvSpPr>
              <p:nvPr/>
            </p:nvSpPr>
            <p:spPr bwMode="auto">
              <a:xfrm>
                <a:off x="4424" y="1520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463" y="15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4</a:t>
                </a:r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4416" y="2216"/>
              <a:ext cx="320" cy="357"/>
              <a:chOff x="4416" y="2216"/>
              <a:chExt cx="320" cy="357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4416" y="22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4455" y="2284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5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4888" y="2712"/>
              <a:ext cx="320" cy="349"/>
              <a:chOff x="4888" y="2712"/>
              <a:chExt cx="320" cy="349"/>
            </a:xfrm>
          </p:grpSpPr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4888" y="2712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4927" y="27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6</a:t>
                </a:r>
              </a:p>
            </p:txBody>
          </p:sp>
        </p:grp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4568" y="117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568" y="188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5384" y="116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4688" y="1144"/>
              <a:ext cx="552" cy="4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4672" y="2536"/>
              <a:ext cx="264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H="1">
              <a:off x="5104" y="1864"/>
              <a:ext cx="264" cy="8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4696" y="1792"/>
              <a:ext cx="568" cy="488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277131" y="5494337"/>
            <a:ext cx="5410031" cy="1058863"/>
            <a:chOff x="2066" y="3424"/>
            <a:chExt cx="3168" cy="667"/>
          </a:xfrm>
        </p:grpSpPr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155" y="3568"/>
              <a:ext cx="3079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In-order issue restriction prevents instruction 4 from being dispatched</a:t>
              </a:r>
              <a:endParaRPr lang="en-US" sz="2400" i="1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2066" y="3424"/>
              <a:ext cx="144" cy="192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6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5200"/>
            <a:ext cx="8229600" cy="2692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Issue stage buffer holds multiple instructions waiting to issue.</a:t>
            </a:r>
          </a:p>
          <a:p>
            <a:r>
              <a:rPr lang="en-US" dirty="0"/>
              <a:t>Decode adds next instruction to buffer </a:t>
            </a:r>
            <a:r>
              <a:rPr lang="en-US" dirty="0">
                <a:solidFill>
                  <a:srgbClr val="00B050"/>
                </a:solidFill>
              </a:rPr>
              <a:t>if there is space and the instruction does not cause a WAR or WAW hazard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WAR possible again because issue is out-of-order (WAR not possible with in-order issue and latching of input operands at functional unit)</a:t>
            </a:r>
          </a:p>
          <a:p>
            <a:r>
              <a:rPr lang="en-US" dirty="0"/>
              <a:t>Any instruction in buffer whose RAW hazards are satisfied can be issued (for now at most one dispatch per cycle). On a write back (WB), new instructions may get enabled.</a:t>
            </a: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Issue</a:t>
            </a:r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3733800" y="824197"/>
            <a:ext cx="4732337" cy="2587625"/>
            <a:chOff x="1344" y="888"/>
            <a:chExt cx="2597" cy="1246"/>
          </a:xfrm>
        </p:grpSpPr>
        <p:grpSp>
          <p:nvGrpSpPr>
            <p:cNvPr id="80904" name="Group 5"/>
            <p:cNvGrpSpPr>
              <a:grpSpLocks/>
            </p:cNvGrpSpPr>
            <p:nvPr/>
          </p:nvGrpSpPr>
          <p:grpSpPr bwMode="auto">
            <a:xfrm>
              <a:off x="1344" y="1232"/>
              <a:ext cx="248" cy="248"/>
              <a:chOff x="1436" y="1058"/>
              <a:chExt cx="248" cy="248"/>
            </a:xfrm>
          </p:grpSpPr>
          <p:sp>
            <p:nvSpPr>
              <p:cNvPr id="80935" name="Rectangle 6"/>
              <p:cNvSpPr>
                <a:spLocks noChangeArrowheads="1"/>
              </p:cNvSpPr>
              <p:nvPr/>
            </p:nvSpPr>
            <p:spPr bwMode="auto">
              <a:xfrm>
                <a:off x="1436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80936" name="Rectangle 7"/>
              <p:cNvSpPr>
                <a:spLocks noChangeArrowheads="1"/>
              </p:cNvSpPr>
              <p:nvPr/>
            </p:nvSpPr>
            <p:spPr bwMode="auto">
              <a:xfrm>
                <a:off x="1492" y="1109"/>
                <a:ext cx="151" cy="17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defTabSz="228600">
                  <a:spcBef>
                    <a:spcPct val="0"/>
                  </a:spcBef>
                </a:pPr>
                <a:r>
                  <a:rPr lang="en-US" sz="2000" dirty="0">
                    <a:latin typeface="Calibri"/>
                    <a:cs typeface="Calibri"/>
                  </a:rPr>
                  <a:t>IF</a:t>
                </a:r>
              </a:p>
            </p:txBody>
          </p:sp>
        </p:grpSp>
        <p:sp>
          <p:nvSpPr>
            <p:cNvPr id="80905" name="Rectangle 8"/>
            <p:cNvSpPr>
              <a:spLocks noChangeArrowheads="1"/>
            </p:cNvSpPr>
            <p:nvPr/>
          </p:nvSpPr>
          <p:spPr bwMode="auto">
            <a:xfrm>
              <a:off x="1785" y="1283"/>
              <a:ext cx="224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 sz="2000">
                  <a:latin typeface="Calibri"/>
                  <a:cs typeface="Calibri"/>
                </a:rPr>
                <a:t>ID</a:t>
              </a:r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>
              <a:off x="1600" y="1364"/>
              <a:ext cx="15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07" name="Rectangle 10"/>
            <p:cNvSpPr>
              <a:spLocks noChangeArrowheads="1"/>
            </p:cNvSpPr>
            <p:nvPr/>
          </p:nvSpPr>
          <p:spPr bwMode="auto">
            <a:xfrm>
              <a:off x="1768" y="1240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08" name="Rectangle 11"/>
            <p:cNvSpPr>
              <a:spLocks noChangeArrowheads="1"/>
            </p:cNvSpPr>
            <p:nvPr/>
          </p:nvSpPr>
          <p:spPr bwMode="auto">
            <a:xfrm>
              <a:off x="2144" y="1232"/>
              <a:ext cx="292" cy="2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0909" name="Group 12"/>
            <p:cNvGrpSpPr>
              <a:grpSpLocks/>
            </p:cNvGrpSpPr>
            <p:nvPr/>
          </p:nvGrpSpPr>
          <p:grpSpPr bwMode="auto">
            <a:xfrm>
              <a:off x="3568" y="1232"/>
              <a:ext cx="261" cy="248"/>
              <a:chOff x="3564" y="1058"/>
              <a:chExt cx="261" cy="248"/>
            </a:xfrm>
          </p:grpSpPr>
          <p:sp>
            <p:nvSpPr>
              <p:cNvPr id="80933" name="Rectangle 13"/>
              <p:cNvSpPr>
                <a:spLocks noChangeArrowheads="1"/>
              </p:cNvSpPr>
              <p:nvPr/>
            </p:nvSpPr>
            <p:spPr bwMode="auto">
              <a:xfrm>
                <a:off x="3564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80934" name="Rectangle 14"/>
              <p:cNvSpPr>
                <a:spLocks noChangeArrowheads="1"/>
              </p:cNvSpPr>
              <p:nvPr/>
            </p:nvSpPr>
            <p:spPr bwMode="auto">
              <a:xfrm>
                <a:off x="3572" y="1109"/>
                <a:ext cx="253" cy="17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defTabSz="228600">
                  <a:spcBef>
                    <a:spcPct val="0"/>
                  </a:spcBef>
                </a:pPr>
                <a:r>
                  <a:rPr lang="en-US" sz="2000">
                    <a:latin typeface="Calibri"/>
                    <a:cs typeface="Calibri"/>
                  </a:rPr>
                  <a:t>WB</a:t>
                </a:r>
              </a:p>
            </p:txBody>
          </p:sp>
        </p:grpSp>
        <p:sp>
          <p:nvSpPr>
            <p:cNvPr id="80910" name="Rectangle 15"/>
            <p:cNvSpPr>
              <a:spLocks noChangeArrowheads="1"/>
            </p:cNvSpPr>
            <p:nvPr/>
          </p:nvSpPr>
          <p:spPr bwMode="auto">
            <a:xfrm>
              <a:off x="2644" y="992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11" name="Rectangle 16"/>
            <p:cNvSpPr>
              <a:spLocks noChangeArrowheads="1"/>
            </p:cNvSpPr>
            <p:nvPr/>
          </p:nvSpPr>
          <p:spPr bwMode="auto">
            <a:xfrm>
              <a:off x="2636" y="1043"/>
              <a:ext cx="282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 sz="2000">
                  <a:latin typeface="Calibri"/>
                  <a:cs typeface="Calibri"/>
                </a:rPr>
                <a:t>ALU</a:t>
              </a:r>
            </a:p>
          </p:txBody>
        </p:sp>
        <p:sp>
          <p:nvSpPr>
            <p:cNvPr id="80912" name="Rectangle 17"/>
            <p:cNvSpPr>
              <a:spLocks noChangeArrowheads="1"/>
            </p:cNvSpPr>
            <p:nvPr/>
          </p:nvSpPr>
          <p:spPr bwMode="auto">
            <a:xfrm>
              <a:off x="3048" y="992"/>
              <a:ext cx="360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13" name="Rectangle 18"/>
            <p:cNvSpPr>
              <a:spLocks noChangeArrowheads="1"/>
            </p:cNvSpPr>
            <p:nvPr/>
          </p:nvSpPr>
          <p:spPr bwMode="auto">
            <a:xfrm>
              <a:off x="3061" y="1043"/>
              <a:ext cx="354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 sz="2000">
                  <a:latin typeface="Calibri"/>
                  <a:cs typeface="Calibri"/>
                </a:rPr>
                <a:t>Mem</a:t>
              </a:r>
            </a:p>
          </p:txBody>
        </p:sp>
        <p:sp>
          <p:nvSpPr>
            <p:cNvPr id="80914" name="Rectangle 19"/>
            <p:cNvSpPr>
              <a:spLocks noChangeArrowheads="1"/>
            </p:cNvSpPr>
            <p:nvPr/>
          </p:nvSpPr>
          <p:spPr bwMode="auto">
            <a:xfrm>
              <a:off x="2644" y="1364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15" name="Rectangle 20"/>
            <p:cNvSpPr>
              <a:spLocks noChangeArrowheads="1"/>
            </p:cNvSpPr>
            <p:nvPr/>
          </p:nvSpPr>
          <p:spPr bwMode="auto">
            <a:xfrm>
              <a:off x="2730" y="1415"/>
              <a:ext cx="331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 sz="2000">
                  <a:latin typeface="Calibri"/>
                  <a:cs typeface="Calibri"/>
                </a:rPr>
                <a:t>Fadd</a:t>
              </a:r>
            </a:p>
          </p:txBody>
        </p:sp>
        <p:sp>
          <p:nvSpPr>
            <p:cNvPr id="80916" name="Rectangle 21"/>
            <p:cNvSpPr>
              <a:spLocks noChangeArrowheads="1"/>
            </p:cNvSpPr>
            <p:nvPr/>
          </p:nvSpPr>
          <p:spPr bwMode="auto">
            <a:xfrm>
              <a:off x="2644" y="1676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17" name="Rectangle 22"/>
            <p:cNvSpPr>
              <a:spLocks noChangeArrowheads="1"/>
            </p:cNvSpPr>
            <p:nvPr/>
          </p:nvSpPr>
          <p:spPr bwMode="auto">
            <a:xfrm>
              <a:off x="2730" y="1727"/>
              <a:ext cx="334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 sz="2000">
                  <a:latin typeface="Calibri"/>
                  <a:cs typeface="Calibri"/>
                </a:rPr>
                <a:t>Fmul</a:t>
              </a:r>
            </a:p>
          </p:txBody>
        </p:sp>
        <p:sp>
          <p:nvSpPr>
            <p:cNvPr id="80918" name="Oval 23"/>
            <p:cNvSpPr>
              <a:spLocks noChangeArrowheads="1"/>
            </p:cNvSpPr>
            <p:nvPr/>
          </p:nvSpPr>
          <p:spPr bwMode="auto">
            <a:xfrm>
              <a:off x="2872" y="1972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19" name="Oval 24"/>
            <p:cNvSpPr>
              <a:spLocks noChangeArrowheads="1"/>
            </p:cNvSpPr>
            <p:nvPr/>
          </p:nvSpPr>
          <p:spPr bwMode="auto">
            <a:xfrm>
              <a:off x="2870" y="201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0" name="Oval 25"/>
            <p:cNvSpPr>
              <a:spLocks noChangeArrowheads="1"/>
            </p:cNvSpPr>
            <p:nvPr/>
          </p:nvSpPr>
          <p:spPr bwMode="auto">
            <a:xfrm>
              <a:off x="2872" y="206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1" name="Oval 26"/>
            <p:cNvSpPr>
              <a:spLocks noChangeArrowheads="1"/>
            </p:cNvSpPr>
            <p:nvPr/>
          </p:nvSpPr>
          <p:spPr bwMode="auto">
            <a:xfrm>
              <a:off x="2870" y="2114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2" name="Freeform 27"/>
            <p:cNvSpPr>
              <a:spLocks/>
            </p:cNvSpPr>
            <p:nvPr/>
          </p:nvSpPr>
          <p:spPr bwMode="auto">
            <a:xfrm>
              <a:off x="2440" y="1104"/>
              <a:ext cx="201" cy="249"/>
            </a:xfrm>
            <a:custGeom>
              <a:avLst/>
              <a:gdLst>
                <a:gd name="T0" fmla="*/ 0 w 201"/>
                <a:gd name="T1" fmla="*/ 248 h 249"/>
                <a:gd name="T2" fmla="*/ 200 w 201"/>
                <a:gd name="T3" fmla="*/ 0 h 249"/>
                <a:gd name="T4" fmla="*/ 0 60000 65536"/>
                <a:gd name="T5" fmla="*/ 0 60000 65536"/>
                <a:gd name="T6" fmla="*/ 0 w 201"/>
                <a:gd name="T7" fmla="*/ 0 h 249"/>
                <a:gd name="T8" fmla="*/ 201 w 201"/>
                <a:gd name="T9" fmla="*/ 249 h 2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249">
                  <a:moveTo>
                    <a:pt x="0" y="248"/>
                  </a:moveTo>
                  <a:lnTo>
                    <a:pt x="20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3" name="Freeform 28"/>
            <p:cNvSpPr>
              <a:spLocks/>
            </p:cNvSpPr>
            <p:nvPr/>
          </p:nvSpPr>
          <p:spPr bwMode="auto">
            <a:xfrm>
              <a:off x="2440" y="1348"/>
              <a:ext cx="201" cy="113"/>
            </a:xfrm>
            <a:custGeom>
              <a:avLst/>
              <a:gdLst>
                <a:gd name="T0" fmla="*/ 0 w 201"/>
                <a:gd name="T1" fmla="*/ 0 h 113"/>
                <a:gd name="T2" fmla="*/ 200 w 201"/>
                <a:gd name="T3" fmla="*/ 112 h 113"/>
                <a:gd name="T4" fmla="*/ 0 60000 65536"/>
                <a:gd name="T5" fmla="*/ 0 60000 65536"/>
                <a:gd name="T6" fmla="*/ 0 w 201"/>
                <a:gd name="T7" fmla="*/ 0 h 113"/>
                <a:gd name="T8" fmla="*/ 201 w 201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13">
                  <a:moveTo>
                    <a:pt x="0" y="0"/>
                  </a:moveTo>
                  <a:lnTo>
                    <a:pt x="200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4" name="Freeform 29"/>
            <p:cNvSpPr>
              <a:spLocks/>
            </p:cNvSpPr>
            <p:nvPr/>
          </p:nvSpPr>
          <p:spPr bwMode="auto">
            <a:xfrm>
              <a:off x="2444" y="1360"/>
              <a:ext cx="193" cy="441"/>
            </a:xfrm>
            <a:custGeom>
              <a:avLst/>
              <a:gdLst>
                <a:gd name="T0" fmla="*/ 0 w 193"/>
                <a:gd name="T1" fmla="*/ 0 h 441"/>
                <a:gd name="T2" fmla="*/ 192 w 193"/>
                <a:gd name="T3" fmla="*/ 440 h 441"/>
                <a:gd name="T4" fmla="*/ 0 60000 65536"/>
                <a:gd name="T5" fmla="*/ 0 60000 65536"/>
                <a:gd name="T6" fmla="*/ 0 w 193"/>
                <a:gd name="T7" fmla="*/ 0 h 441"/>
                <a:gd name="T8" fmla="*/ 193 w 193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441">
                  <a:moveTo>
                    <a:pt x="0" y="0"/>
                  </a:moveTo>
                  <a:lnTo>
                    <a:pt x="192" y="44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5" name="Freeform 30"/>
            <p:cNvSpPr>
              <a:spLocks/>
            </p:cNvSpPr>
            <p:nvPr/>
          </p:nvSpPr>
          <p:spPr bwMode="auto">
            <a:xfrm>
              <a:off x="3416" y="1108"/>
              <a:ext cx="145" cy="149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0 h 149"/>
                <a:gd name="T4" fmla="*/ 0 60000 65536"/>
                <a:gd name="T5" fmla="*/ 0 60000 65536"/>
                <a:gd name="T6" fmla="*/ 0 w 145"/>
                <a:gd name="T7" fmla="*/ 0 h 149"/>
                <a:gd name="T8" fmla="*/ 145 w 145"/>
                <a:gd name="T9" fmla="*/ 149 h 1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5" h="149">
                  <a:moveTo>
                    <a:pt x="144" y="148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6" name="Freeform 31"/>
            <p:cNvSpPr>
              <a:spLocks/>
            </p:cNvSpPr>
            <p:nvPr/>
          </p:nvSpPr>
          <p:spPr bwMode="auto">
            <a:xfrm>
              <a:off x="3172" y="1408"/>
              <a:ext cx="385" cy="389"/>
            </a:xfrm>
            <a:custGeom>
              <a:avLst/>
              <a:gdLst>
                <a:gd name="T0" fmla="*/ 384 w 385"/>
                <a:gd name="T1" fmla="*/ 0 h 389"/>
                <a:gd name="T2" fmla="*/ 0 w 385"/>
                <a:gd name="T3" fmla="*/ 388 h 389"/>
                <a:gd name="T4" fmla="*/ 0 60000 65536"/>
                <a:gd name="T5" fmla="*/ 0 60000 65536"/>
                <a:gd name="T6" fmla="*/ 0 w 385"/>
                <a:gd name="T7" fmla="*/ 0 h 389"/>
                <a:gd name="T8" fmla="*/ 385 w 385"/>
                <a:gd name="T9" fmla="*/ 389 h 3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" h="389">
                  <a:moveTo>
                    <a:pt x="384" y="0"/>
                  </a:moveTo>
                  <a:lnTo>
                    <a:pt x="0" y="3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7" name="Freeform 32"/>
            <p:cNvSpPr>
              <a:spLocks/>
            </p:cNvSpPr>
            <p:nvPr/>
          </p:nvSpPr>
          <p:spPr bwMode="auto">
            <a:xfrm>
              <a:off x="2904" y="1112"/>
              <a:ext cx="653" cy="197"/>
            </a:xfrm>
            <a:custGeom>
              <a:avLst/>
              <a:gdLst>
                <a:gd name="T0" fmla="*/ 0 w 653"/>
                <a:gd name="T1" fmla="*/ 0 h 197"/>
                <a:gd name="T2" fmla="*/ 48 w 653"/>
                <a:gd name="T3" fmla="*/ 0 h 197"/>
                <a:gd name="T4" fmla="*/ 48 w 653"/>
                <a:gd name="T5" fmla="*/ 196 h 197"/>
                <a:gd name="T6" fmla="*/ 652 w 653"/>
                <a:gd name="T7" fmla="*/ 196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97"/>
                <a:gd name="T14" fmla="*/ 653 w 653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97">
                  <a:moveTo>
                    <a:pt x="0" y="0"/>
                  </a:moveTo>
                  <a:lnTo>
                    <a:pt x="48" y="0"/>
                  </a:lnTo>
                  <a:lnTo>
                    <a:pt x="48" y="196"/>
                  </a:lnTo>
                  <a:lnTo>
                    <a:pt x="652" y="1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8" name="Line 33"/>
            <p:cNvSpPr>
              <a:spLocks noChangeShapeType="1"/>
            </p:cNvSpPr>
            <p:nvPr/>
          </p:nvSpPr>
          <p:spPr bwMode="auto">
            <a:xfrm>
              <a:off x="2952" y="1112"/>
              <a:ext cx="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29" name="Freeform 34"/>
            <p:cNvSpPr>
              <a:spLocks/>
            </p:cNvSpPr>
            <p:nvPr/>
          </p:nvSpPr>
          <p:spPr bwMode="auto">
            <a:xfrm>
              <a:off x="2308" y="888"/>
              <a:ext cx="1633" cy="469"/>
            </a:xfrm>
            <a:custGeom>
              <a:avLst/>
              <a:gdLst>
                <a:gd name="T0" fmla="*/ 1516 w 1633"/>
                <a:gd name="T1" fmla="*/ 468 h 469"/>
                <a:gd name="T2" fmla="*/ 1632 w 1633"/>
                <a:gd name="T3" fmla="*/ 468 h 469"/>
                <a:gd name="T4" fmla="*/ 1632 w 1633"/>
                <a:gd name="T5" fmla="*/ 0 h 469"/>
                <a:gd name="T6" fmla="*/ 0 w 1633"/>
                <a:gd name="T7" fmla="*/ 0 h 469"/>
                <a:gd name="T8" fmla="*/ 0 w 1633"/>
                <a:gd name="T9" fmla="*/ 34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"/>
                <a:gd name="T16" fmla="*/ 0 h 469"/>
                <a:gd name="T17" fmla="*/ 1633 w 1633"/>
                <a:gd name="T18" fmla="*/ 469 h 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" h="469">
                  <a:moveTo>
                    <a:pt x="1516" y="468"/>
                  </a:moveTo>
                  <a:lnTo>
                    <a:pt x="1632" y="468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30" name="Rectangle 35"/>
            <p:cNvSpPr>
              <a:spLocks noChangeArrowheads="1"/>
            </p:cNvSpPr>
            <p:nvPr/>
          </p:nvSpPr>
          <p:spPr bwMode="auto">
            <a:xfrm>
              <a:off x="2139" y="1283"/>
              <a:ext cx="372" cy="1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 dirty="0">
                  <a:latin typeface="Calibri"/>
                  <a:cs typeface="Calibri"/>
                </a:rPr>
                <a:t>Issue</a:t>
              </a:r>
            </a:p>
          </p:txBody>
        </p:sp>
        <p:sp>
          <p:nvSpPr>
            <p:cNvPr id="80931" name="Line 36"/>
            <p:cNvSpPr>
              <a:spLocks noChangeShapeType="1"/>
            </p:cNvSpPr>
            <p:nvPr/>
          </p:nvSpPr>
          <p:spPr bwMode="auto">
            <a:xfrm flipV="1">
              <a:off x="2016" y="1364"/>
              <a:ext cx="148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0932" name="Freeform 37"/>
            <p:cNvSpPr>
              <a:spLocks/>
            </p:cNvSpPr>
            <p:nvPr/>
          </p:nvSpPr>
          <p:spPr bwMode="auto">
            <a:xfrm>
              <a:off x="3172" y="1376"/>
              <a:ext cx="385" cy="129"/>
            </a:xfrm>
            <a:custGeom>
              <a:avLst/>
              <a:gdLst>
                <a:gd name="T0" fmla="*/ 384 w 385"/>
                <a:gd name="T1" fmla="*/ 0 h 129"/>
                <a:gd name="T2" fmla="*/ 0 w 385"/>
                <a:gd name="T3" fmla="*/ 128 h 129"/>
                <a:gd name="T4" fmla="*/ 0 60000 65536"/>
                <a:gd name="T5" fmla="*/ 0 60000 65536"/>
                <a:gd name="T6" fmla="*/ 0 w 385"/>
                <a:gd name="T7" fmla="*/ 0 h 129"/>
                <a:gd name="T8" fmla="*/ 385 w 385"/>
                <a:gd name="T9" fmla="*/ 129 h 1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" h="129">
                  <a:moveTo>
                    <a:pt x="384" y="0"/>
                  </a:moveTo>
                  <a:lnTo>
                    <a:pt x="0" y="12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66ED67B7-B940-428A-9176-A5ED01CEC786}"/>
              </a:ext>
            </a:extLst>
          </p:cNvPr>
          <p:cNvSpPr/>
          <p:nvPr/>
        </p:nvSpPr>
        <p:spPr>
          <a:xfrm>
            <a:off x="4850607" y="1206558"/>
            <a:ext cx="1222940" cy="1380555"/>
          </a:xfrm>
          <a:prstGeom prst="ellipse">
            <a:avLst/>
          </a:prstGeom>
          <a:noFill/>
          <a:ln w="254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60632" cy="736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Issue Limitations: In-Order and Out-of-Order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381000" y="838200"/>
            <a:ext cx="6189784" cy="34188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					        latency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LD		f2, 	34(x2)	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LD		f4,	45(x3)	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long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MULT.D		f6,	f4,	f2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SUB.D		f8,	f2,	f2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DIV.D		f4,	f2,	f8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ADD.D		f10,	f6,	f4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8855" name="Rectangle 4"/>
          <p:cNvSpPr>
            <a:spLocks noChangeArrowheads="1"/>
          </p:cNvSpPr>
          <p:nvPr/>
        </p:nvSpPr>
        <p:spPr bwMode="auto">
          <a:xfrm>
            <a:off x="404813" y="4748213"/>
            <a:ext cx="729366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In-order:	  1 (2,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) .  .  .  .  .  . 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 3 4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4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 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 5 .  .  .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 6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6</a:t>
            </a:r>
            <a:endParaRPr lang="en-US" sz="1800" dirty="0">
              <a:solidFill>
                <a:schemeClr val="bg1"/>
              </a:solidFill>
              <a:latin typeface="Verdana" charset="0"/>
            </a:endParaRPr>
          </a:p>
        </p:txBody>
      </p:sp>
      <p:grpSp>
        <p:nvGrpSpPr>
          <p:cNvPr id="78856" name="Group 5"/>
          <p:cNvGrpSpPr>
            <a:grpSpLocks/>
          </p:cNvGrpSpPr>
          <p:nvPr/>
        </p:nvGrpSpPr>
        <p:grpSpPr bwMode="auto">
          <a:xfrm>
            <a:off x="7010400" y="889000"/>
            <a:ext cx="1790700" cy="3563938"/>
            <a:chOff x="4416" y="816"/>
            <a:chExt cx="1128" cy="2245"/>
          </a:xfrm>
        </p:grpSpPr>
        <p:grpSp>
          <p:nvGrpSpPr>
            <p:cNvPr id="78860" name="Group 6"/>
            <p:cNvGrpSpPr>
              <a:grpSpLocks/>
            </p:cNvGrpSpPr>
            <p:nvPr/>
          </p:nvGrpSpPr>
          <p:grpSpPr bwMode="auto">
            <a:xfrm>
              <a:off x="4416" y="816"/>
              <a:ext cx="320" cy="344"/>
              <a:chOff x="4416" y="816"/>
              <a:chExt cx="320" cy="344"/>
            </a:xfrm>
          </p:grpSpPr>
          <p:sp>
            <p:nvSpPr>
              <p:cNvPr id="78883" name="Oval 7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84" name="Rectangle 8"/>
              <p:cNvSpPr>
                <a:spLocks noChangeArrowheads="1"/>
              </p:cNvSpPr>
              <p:nvPr/>
            </p:nvSpPr>
            <p:spPr bwMode="auto">
              <a:xfrm>
                <a:off x="4447" y="868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1</a:t>
                </a:r>
              </a:p>
            </p:txBody>
          </p:sp>
        </p:grpSp>
        <p:grpSp>
          <p:nvGrpSpPr>
            <p:cNvPr id="78861" name="Group 9"/>
            <p:cNvGrpSpPr>
              <a:grpSpLocks/>
            </p:cNvGrpSpPr>
            <p:nvPr/>
          </p:nvGrpSpPr>
          <p:grpSpPr bwMode="auto">
            <a:xfrm>
              <a:off x="5224" y="816"/>
              <a:ext cx="320" cy="344"/>
              <a:chOff x="5224" y="816"/>
              <a:chExt cx="320" cy="344"/>
            </a:xfrm>
          </p:grpSpPr>
          <p:sp>
            <p:nvSpPr>
              <p:cNvPr id="78881" name="Oval 10"/>
              <p:cNvSpPr>
                <a:spLocks noChangeArrowheads="1"/>
              </p:cNvSpPr>
              <p:nvPr/>
            </p:nvSpPr>
            <p:spPr bwMode="auto">
              <a:xfrm>
                <a:off x="5224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82" name="Rectangle 11"/>
              <p:cNvSpPr>
                <a:spLocks noChangeArrowheads="1"/>
              </p:cNvSpPr>
              <p:nvPr/>
            </p:nvSpPr>
            <p:spPr bwMode="auto">
              <a:xfrm>
                <a:off x="5271" y="860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2</a:t>
                </a:r>
              </a:p>
            </p:txBody>
          </p:sp>
        </p:grpSp>
        <p:grpSp>
          <p:nvGrpSpPr>
            <p:cNvPr id="78862" name="Group 12"/>
            <p:cNvGrpSpPr>
              <a:grpSpLocks/>
            </p:cNvGrpSpPr>
            <p:nvPr/>
          </p:nvGrpSpPr>
          <p:grpSpPr bwMode="auto">
            <a:xfrm>
              <a:off x="5224" y="1504"/>
              <a:ext cx="320" cy="344"/>
              <a:chOff x="5224" y="1504"/>
              <a:chExt cx="320" cy="344"/>
            </a:xfrm>
          </p:grpSpPr>
          <p:sp>
            <p:nvSpPr>
              <p:cNvPr id="78879" name="Oval 13"/>
              <p:cNvSpPr>
                <a:spLocks noChangeArrowheads="1"/>
              </p:cNvSpPr>
              <p:nvPr/>
            </p:nvSpPr>
            <p:spPr bwMode="auto">
              <a:xfrm>
                <a:off x="5224" y="1504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80" name="Rectangle 14"/>
              <p:cNvSpPr>
                <a:spLocks noChangeArrowheads="1"/>
              </p:cNvSpPr>
              <p:nvPr/>
            </p:nvSpPr>
            <p:spPr bwMode="auto">
              <a:xfrm>
                <a:off x="5263" y="1556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3</a:t>
                </a:r>
              </a:p>
            </p:txBody>
          </p:sp>
        </p:grpSp>
        <p:grpSp>
          <p:nvGrpSpPr>
            <p:cNvPr id="78863" name="Group 15"/>
            <p:cNvGrpSpPr>
              <a:grpSpLocks/>
            </p:cNvGrpSpPr>
            <p:nvPr/>
          </p:nvGrpSpPr>
          <p:grpSpPr bwMode="auto">
            <a:xfrm>
              <a:off x="4424" y="1520"/>
              <a:ext cx="320" cy="344"/>
              <a:chOff x="4424" y="1520"/>
              <a:chExt cx="320" cy="344"/>
            </a:xfrm>
          </p:grpSpPr>
          <p:sp>
            <p:nvSpPr>
              <p:cNvPr id="78877" name="Oval 16"/>
              <p:cNvSpPr>
                <a:spLocks noChangeArrowheads="1"/>
              </p:cNvSpPr>
              <p:nvPr/>
            </p:nvSpPr>
            <p:spPr bwMode="auto">
              <a:xfrm>
                <a:off x="4424" y="1520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78" name="Rectangle 17"/>
              <p:cNvSpPr>
                <a:spLocks noChangeArrowheads="1"/>
              </p:cNvSpPr>
              <p:nvPr/>
            </p:nvSpPr>
            <p:spPr bwMode="auto">
              <a:xfrm>
                <a:off x="4463" y="15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4</a:t>
                </a:r>
              </a:p>
            </p:txBody>
          </p:sp>
        </p:grpSp>
        <p:grpSp>
          <p:nvGrpSpPr>
            <p:cNvPr id="78864" name="Group 18"/>
            <p:cNvGrpSpPr>
              <a:grpSpLocks/>
            </p:cNvGrpSpPr>
            <p:nvPr/>
          </p:nvGrpSpPr>
          <p:grpSpPr bwMode="auto">
            <a:xfrm>
              <a:off x="4416" y="2216"/>
              <a:ext cx="320" cy="357"/>
              <a:chOff x="4416" y="2216"/>
              <a:chExt cx="320" cy="357"/>
            </a:xfrm>
          </p:grpSpPr>
          <p:sp>
            <p:nvSpPr>
              <p:cNvPr id="78875" name="Oval 19"/>
              <p:cNvSpPr>
                <a:spLocks noChangeArrowheads="1"/>
              </p:cNvSpPr>
              <p:nvPr/>
            </p:nvSpPr>
            <p:spPr bwMode="auto">
              <a:xfrm>
                <a:off x="4416" y="22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76" name="Rectangle 20"/>
              <p:cNvSpPr>
                <a:spLocks noChangeArrowheads="1"/>
              </p:cNvSpPr>
              <p:nvPr/>
            </p:nvSpPr>
            <p:spPr bwMode="auto">
              <a:xfrm>
                <a:off x="4455" y="2284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5</a:t>
                </a:r>
              </a:p>
            </p:txBody>
          </p:sp>
        </p:grpSp>
        <p:grpSp>
          <p:nvGrpSpPr>
            <p:cNvPr id="78865" name="Group 21"/>
            <p:cNvGrpSpPr>
              <a:grpSpLocks/>
            </p:cNvGrpSpPr>
            <p:nvPr/>
          </p:nvGrpSpPr>
          <p:grpSpPr bwMode="auto">
            <a:xfrm>
              <a:off x="4888" y="2712"/>
              <a:ext cx="320" cy="349"/>
              <a:chOff x="4888" y="2712"/>
              <a:chExt cx="320" cy="349"/>
            </a:xfrm>
          </p:grpSpPr>
          <p:sp>
            <p:nvSpPr>
              <p:cNvPr id="78873" name="Oval 22"/>
              <p:cNvSpPr>
                <a:spLocks noChangeArrowheads="1"/>
              </p:cNvSpPr>
              <p:nvPr/>
            </p:nvSpPr>
            <p:spPr bwMode="auto">
              <a:xfrm>
                <a:off x="4888" y="2712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74" name="Rectangle 23"/>
              <p:cNvSpPr>
                <a:spLocks noChangeArrowheads="1"/>
              </p:cNvSpPr>
              <p:nvPr/>
            </p:nvSpPr>
            <p:spPr bwMode="auto">
              <a:xfrm>
                <a:off x="4927" y="27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6</a:t>
                </a:r>
              </a:p>
            </p:txBody>
          </p:sp>
        </p:grpSp>
        <p:sp>
          <p:nvSpPr>
            <p:cNvPr id="78866" name="Line 24"/>
            <p:cNvSpPr>
              <a:spLocks noChangeShapeType="1"/>
            </p:cNvSpPr>
            <p:nvPr/>
          </p:nvSpPr>
          <p:spPr bwMode="auto">
            <a:xfrm>
              <a:off x="4568" y="1176"/>
              <a:ext cx="0" cy="33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67" name="Line 25"/>
            <p:cNvSpPr>
              <a:spLocks noChangeShapeType="1"/>
            </p:cNvSpPr>
            <p:nvPr/>
          </p:nvSpPr>
          <p:spPr bwMode="auto">
            <a:xfrm>
              <a:off x="4568" y="1880"/>
              <a:ext cx="0" cy="33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68" name="Line 26"/>
            <p:cNvSpPr>
              <a:spLocks noChangeShapeType="1"/>
            </p:cNvSpPr>
            <p:nvPr/>
          </p:nvSpPr>
          <p:spPr bwMode="auto">
            <a:xfrm>
              <a:off x="5384" y="1168"/>
              <a:ext cx="0" cy="33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69" name="Line 27"/>
            <p:cNvSpPr>
              <a:spLocks noChangeShapeType="1"/>
            </p:cNvSpPr>
            <p:nvPr/>
          </p:nvSpPr>
          <p:spPr bwMode="auto">
            <a:xfrm>
              <a:off x="4688" y="1144"/>
              <a:ext cx="552" cy="424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70" name="Line 28"/>
            <p:cNvSpPr>
              <a:spLocks noChangeShapeType="1"/>
            </p:cNvSpPr>
            <p:nvPr/>
          </p:nvSpPr>
          <p:spPr bwMode="auto">
            <a:xfrm>
              <a:off x="4672" y="2536"/>
              <a:ext cx="264" cy="21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71" name="Line 29"/>
            <p:cNvSpPr>
              <a:spLocks noChangeShapeType="1"/>
            </p:cNvSpPr>
            <p:nvPr/>
          </p:nvSpPr>
          <p:spPr bwMode="auto">
            <a:xfrm flipH="1">
              <a:off x="5104" y="1864"/>
              <a:ext cx="264" cy="85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72" name="Line 30"/>
            <p:cNvSpPr>
              <a:spLocks noChangeShapeType="1"/>
            </p:cNvSpPr>
            <p:nvPr/>
          </p:nvSpPr>
          <p:spPr bwMode="auto">
            <a:xfrm flipH="1">
              <a:off x="4696" y="1792"/>
              <a:ext cx="568" cy="488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04813" y="5078413"/>
            <a:ext cx="72955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Out-of-order: 	  1 (2,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) </a:t>
            </a:r>
            <a:r>
              <a:rPr lang="en-US" sz="1800" dirty="0">
                <a:solidFill>
                  <a:srgbClr val="00B050"/>
                </a:solidFill>
                <a:latin typeface="Verdana" charset="0"/>
              </a:rPr>
              <a:t>4 </a:t>
            </a:r>
            <a:r>
              <a:rPr lang="en-US" sz="1800" u="sng" dirty="0">
                <a:solidFill>
                  <a:srgbClr val="00B050"/>
                </a:solidFill>
                <a:latin typeface="Verdana" charset="0"/>
              </a:rPr>
              <a:t>4</a:t>
            </a:r>
            <a:r>
              <a:rPr lang="en-US" sz="1800" dirty="0">
                <a:solidFill>
                  <a:srgbClr val="00B050"/>
                </a:solidFill>
                <a:latin typeface="Verdana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.  .  .  . 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 3  .  . 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 5 .  .  .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Verdana" charset="0"/>
              </a:rPr>
              <a:t> 6 </a:t>
            </a:r>
            <a:r>
              <a:rPr lang="en-US" sz="1800" u="sng" dirty="0">
                <a:solidFill>
                  <a:schemeClr val="bg1"/>
                </a:solidFill>
                <a:latin typeface="Verdana" charset="0"/>
              </a:rPr>
              <a:t>6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5613400"/>
            <a:ext cx="852264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Out-of-order execution did not allow any significant improvement!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8734" y="6154738"/>
            <a:ext cx="227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  <a:cs typeface="Calibri"/>
              </a:rPr>
              <a:t>Antidependence</a:t>
            </a:r>
            <a:r>
              <a:rPr lang="en-US" sz="2400" i="1" dirty="0">
                <a:solidFill>
                  <a:srgbClr val="FF0000"/>
                </a:solidFill>
                <a:cs typeface="Calibri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1452" y="295199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WAR</a:t>
            </a:r>
          </a:p>
        </p:txBody>
      </p:sp>
      <p:sp>
        <p:nvSpPr>
          <p:cNvPr id="4" name="Oval 3"/>
          <p:cNvSpPr/>
          <p:nvPr/>
        </p:nvSpPr>
        <p:spPr>
          <a:xfrm>
            <a:off x="5715000" y="5078413"/>
            <a:ext cx="609600" cy="369332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958B4E-3663-40B3-9665-DDDFD6DFE638}"/>
              </a:ext>
            </a:extLst>
          </p:cNvPr>
          <p:cNvSpPr/>
          <p:nvPr/>
        </p:nvSpPr>
        <p:spPr>
          <a:xfrm rot="18594655">
            <a:off x="2762408" y="2555234"/>
            <a:ext cx="2104031" cy="646477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3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2" grpId="0"/>
      <p:bldP spid="3" grpId="0"/>
      <p:bldP spid="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01600"/>
            <a:ext cx="7162800" cy="1143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How many instructions can be in the pipeline?</a:t>
            </a:r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760413" y="1473200"/>
            <a:ext cx="6697347" cy="26750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Which features of an ISA limit the number of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instructions in the pipeline?</a:t>
            </a:r>
          </a:p>
          <a:p>
            <a:pPr algn="l">
              <a:spcBef>
                <a:spcPct val="0"/>
              </a:spcBef>
            </a:pPr>
            <a:endParaRPr lang="en-US" sz="28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8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8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84999" name="Line 5"/>
          <p:cNvSpPr>
            <a:spLocks noChangeShapeType="1"/>
          </p:cNvSpPr>
          <p:nvPr/>
        </p:nvSpPr>
        <p:spPr bwMode="auto">
          <a:xfrm>
            <a:off x="4756150" y="2930525"/>
            <a:ext cx="3586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0439" name="Text Box 7"/>
          <p:cNvSpPr txBox="1">
            <a:spLocks noChangeArrowheads="1"/>
          </p:cNvSpPr>
          <p:nvPr/>
        </p:nvSpPr>
        <p:spPr bwMode="auto">
          <a:xfrm>
            <a:off x="762000" y="4038600"/>
            <a:ext cx="800100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Calibri"/>
                <a:cs typeface="Calibri"/>
              </a:rPr>
              <a:t>Out-of-order dispatch by itself does not provide any significant performance improvement!</a:t>
            </a:r>
            <a:endParaRPr lang="en-US" sz="2800" i="1">
              <a:latin typeface="Calibri"/>
              <a:cs typeface="Calibri"/>
            </a:endParaRPr>
          </a:p>
        </p:txBody>
      </p:sp>
      <p:sp>
        <p:nvSpPr>
          <p:cNvPr id="1810440" name="Text Box 8"/>
          <p:cNvSpPr txBox="1">
            <a:spLocks noChangeArrowheads="1"/>
          </p:cNvSpPr>
          <p:nvPr/>
        </p:nvSpPr>
        <p:spPr bwMode="auto">
          <a:xfrm>
            <a:off x="4760495" y="2363788"/>
            <a:ext cx="323774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Number of Registers</a:t>
            </a:r>
          </a:p>
        </p:txBody>
      </p:sp>
    </p:spTree>
    <p:extLst>
      <p:ext uri="{BB962C8B-B14F-4D97-AF65-F5344CB8AC3E}">
        <p14:creationId xmlns:p14="http://schemas.microsoft.com/office/powerpoint/2010/main" val="290917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0439" grpId="0" autoUpdateAnimBg="0"/>
      <p:bldP spid="181044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5900"/>
            <a:ext cx="7175500" cy="9779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Overcoming the Lack of Register Names</a:t>
            </a:r>
          </a:p>
        </p:txBody>
      </p:sp>
      <p:sp>
        <p:nvSpPr>
          <p:cNvPr id="87046" name="Rectangle 3"/>
          <p:cNvSpPr>
            <a:spLocks noChangeArrowheads="1"/>
          </p:cNvSpPr>
          <p:nvPr/>
        </p:nvSpPr>
        <p:spPr bwMode="auto">
          <a:xfrm>
            <a:off x="533400" y="1524000"/>
            <a:ext cx="8229600" cy="45217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It was observed that </a:t>
            </a:r>
            <a:r>
              <a:rPr lang="is-IS" sz="2800" dirty="0">
                <a:latin typeface="Calibri"/>
                <a:cs typeface="Calibri"/>
              </a:rPr>
              <a:t>… </a:t>
            </a:r>
            <a:r>
              <a:rPr lang="en-US" sz="2800" dirty="0">
                <a:latin typeface="Calibri"/>
                <a:cs typeface="Calibri"/>
              </a:rPr>
              <a:t>Floating Point pipelines often cannot be kept filled with small number of registers.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	</a:t>
            </a:r>
            <a:r>
              <a:rPr lang="en-US" sz="2400" dirty="0">
                <a:latin typeface="Calibri"/>
                <a:cs typeface="Calibri"/>
              </a:rPr>
              <a:t>IBM 360 had only 4 floating-point registers (double)</a:t>
            </a:r>
          </a:p>
          <a:p>
            <a:pPr algn="l">
              <a:spcBef>
                <a:spcPct val="0"/>
              </a:spcBef>
            </a:pPr>
            <a:endParaRPr lang="en-US" sz="24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800" i="1" dirty="0">
                <a:latin typeface="Calibri"/>
                <a:cs typeface="Calibri"/>
              </a:rPr>
              <a:t>Can a microarchitecture use more registers than </a:t>
            </a:r>
          </a:p>
          <a:p>
            <a:pPr algn="l">
              <a:spcBef>
                <a:spcPct val="0"/>
              </a:spcBef>
            </a:pPr>
            <a:r>
              <a:rPr lang="en-US" sz="2800" i="1" dirty="0">
                <a:latin typeface="Calibri"/>
                <a:cs typeface="Calibri"/>
              </a:rPr>
              <a:t>specified by the ISA without loss of ISA compatibility ?</a:t>
            </a:r>
          </a:p>
          <a:p>
            <a:pPr algn="l">
              <a:spcBef>
                <a:spcPct val="0"/>
              </a:spcBef>
            </a:pPr>
            <a:endParaRPr lang="en-US" sz="2800" i="1" dirty="0">
              <a:latin typeface="Calibri"/>
              <a:cs typeface="Calibri"/>
            </a:endParaRPr>
          </a:p>
          <a:p>
            <a:pPr lvl="2" algn="l">
              <a:spcBef>
                <a:spcPct val="0"/>
              </a:spcBef>
            </a:pPr>
            <a:r>
              <a:rPr lang="en-US" sz="2400" dirty="0">
                <a:latin typeface="Calibri"/>
                <a:cs typeface="Calibri"/>
              </a:rPr>
              <a:t>Robert </a:t>
            </a:r>
            <a:r>
              <a:rPr lang="en-US" sz="2400" dirty="0" err="1">
                <a:latin typeface="Calibri"/>
                <a:cs typeface="Calibri"/>
              </a:rPr>
              <a:t>Tomasulo</a:t>
            </a:r>
            <a:r>
              <a:rPr lang="en-US" sz="2400" dirty="0">
                <a:latin typeface="Calibri"/>
                <a:cs typeface="Calibri"/>
              </a:rPr>
              <a:t> of IBM suggested an ingenious solution in 1967 using on-the-fly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cs typeface="Calibri"/>
              </a:rPr>
              <a:t>Register Renaming</a:t>
            </a:r>
          </a:p>
          <a:p>
            <a:pPr lvl="2" algn="l">
              <a:spcBef>
                <a:spcPct val="0"/>
              </a:spcBef>
            </a:pPr>
            <a:endParaRPr lang="en-US" sz="2400" i="1" dirty="0">
              <a:latin typeface="Calibri"/>
              <a:cs typeface="Calibri"/>
            </a:endParaRPr>
          </a:p>
          <a:p>
            <a:pPr lvl="2" algn="l"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(more physical registers than “architected” registers)</a:t>
            </a:r>
          </a:p>
        </p:txBody>
      </p:sp>
    </p:spTree>
    <p:extLst>
      <p:ext uri="{BB962C8B-B14F-4D97-AF65-F5344CB8AC3E}">
        <p14:creationId xmlns:p14="http://schemas.microsoft.com/office/powerpoint/2010/main" val="1890711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736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Issue Limitations: In-Order and Out-of-Order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381000" y="838200"/>
            <a:ext cx="6189784" cy="34188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					        latency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LD		f2, 	34(x2)	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LD		f4,	45(x3)	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long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MULT.D		f6,	f4,	f2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SUB.D		f8,	f2,	f2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DIV.D		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f4’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,	f2,	f8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ADD.D		f10,	f6,	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f4’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lang="en-US" sz="2000" i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</a:p>
        </p:txBody>
      </p:sp>
      <p:grpSp>
        <p:nvGrpSpPr>
          <p:cNvPr id="78856" name="Group 5"/>
          <p:cNvGrpSpPr>
            <a:grpSpLocks/>
          </p:cNvGrpSpPr>
          <p:nvPr/>
        </p:nvGrpSpPr>
        <p:grpSpPr bwMode="auto">
          <a:xfrm>
            <a:off x="7010400" y="889000"/>
            <a:ext cx="1790700" cy="3563938"/>
            <a:chOff x="4416" y="816"/>
            <a:chExt cx="1128" cy="2245"/>
          </a:xfrm>
        </p:grpSpPr>
        <p:grpSp>
          <p:nvGrpSpPr>
            <p:cNvPr id="78860" name="Group 6"/>
            <p:cNvGrpSpPr>
              <a:grpSpLocks/>
            </p:cNvGrpSpPr>
            <p:nvPr/>
          </p:nvGrpSpPr>
          <p:grpSpPr bwMode="auto">
            <a:xfrm>
              <a:off x="4416" y="816"/>
              <a:ext cx="320" cy="344"/>
              <a:chOff x="4416" y="816"/>
              <a:chExt cx="320" cy="344"/>
            </a:xfrm>
          </p:grpSpPr>
          <p:sp>
            <p:nvSpPr>
              <p:cNvPr id="78883" name="Oval 7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84" name="Rectangle 8"/>
              <p:cNvSpPr>
                <a:spLocks noChangeArrowheads="1"/>
              </p:cNvSpPr>
              <p:nvPr/>
            </p:nvSpPr>
            <p:spPr bwMode="auto">
              <a:xfrm>
                <a:off x="4447" y="868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1</a:t>
                </a:r>
              </a:p>
            </p:txBody>
          </p:sp>
        </p:grpSp>
        <p:grpSp>
          <p:nvGrpSpPr>
            <p:cNvPr id="78861" name="Group 9"/>
            <p:cNvGrpSpPr>
              <a:grpSpLocks/>
            </p:cNvGrpSpPr>
            <p:nvPr/>
          </p:nvGrpSpPr>
          <p:grpSpPr bwMode="auto">
            <a:xfrm>
              <a:off x="5224" y="816"/>
              <a:ext cx="320" cy="344"/>
              <a:chOff x="5224" y="816"/>
              <a:chExt cx="320" cy="344"/>
            </a:xfrm>
          </p:grpSpPr>
          <p:sp>
            <p:nvSpPr>
              <p:cNvPr id="78881" name="Oval 10"/>
              <p:cNvSpPr>
                <a:spLocks noChangeArrowheads="1"/>
              </p:cNvSpPr>
              <p:nvPr/>
            </p:nvSpPr>
            <p:spPr bwMode="auto">
              <a:xfrm>
                <a:off x="5224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82" name="Rectangle 11"/>
              <p:cNvSpPr>
                <a:spLocks noChangeArrowheads="1"/>
              </p:cNvSpPr>
              <p:nvPr/>
            </p:nvSpPr>
            <p:spPr bwMode="auto">
              <a:xfrm>
                <a:off x="5271" y="860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2</a:t>
                </a:r>
              </a:p>
            </p:txBody>
          </p:sp>
        </p:grpSp>
        <p:grpSp>
          <p:nvGrpSpPr>
            <p:cNvPr id="78862" name="Group 12"/>
            <p:cNvGrpSpPr>
              <a:grpSpLocks/>
            </p:cNvGrpSpPr>
            <p:nvPr/>
          </p:nvGrpSpPr>
          <p:grpSpPr bwMode="auto">
            <a:xfrm>
              <a:off x="5224" y="1504"/>
              <a:ext cx="320" cy="344"/>
              <a:chOff x="5224" y="1504"/>
              <a:chExt cx="320" cy="344"/>
            </a:xfrm>
          </p:grpSpPr>
          <p:sp>
            <p:nvSpPr>
              <p:cNvPr id="78879" name="Oval 13"/>
              <p:cNvSpPr>
                <a:spLocks noChangeArrowheads="1"/>
              </p:cNvSpPr>
              <p:nvPr/>
            </p:nvSpPr>
            <p:spPr bwMode="auto">
              <a:xfrm>
                <a:off x="5224" y="1504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80" name="Rectangle 14"/>
              <p:cNvSpPr>
                <a:spLocks noChangeArrowheads="1"/>
              </p:cNvSpPr>
              <p:nvPr/>
            </p:nvSpPr>
            <p:spPr bwMode="auto">
              <a:xfrm>
                <a:off x="5263" y="1556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3</a:t>
                </a:r>
              </a:p>
            </p:txBody>
          </p:sp>
        </p:grpSp>
        <p:grpSp>
          <p:nvGrpSpPr>
            <p:cNvPr id="78863" name="Group 15"/>
            <p:cNvGrpSpPr>
              <a:grpSpLocks/>
            </p:cNvGrpSpPr>
            <p:nvPr/>
          </p:nvGrpSpPr>
          <p:grpSpPr bwMode="auto">
            <a:xfrm>
              <a:off x="4424" y="1520"/>
              <a:ext cx="320" cy="344"/>
              <a:chOff x="4424" y="1520"/>
              <a:chExt cx="320" cy="344"/>
            </a:xfrm>
          </p:grpSpPr>
          <p:sp>
            <p:nvSpPr>
              <p:cNvPr id="78877" name="Oval 16"/>
              <p:cNvSpPr>
                <a:spLocks noChangeArrowheads="1"/>
              </p:cNvSpPr>
              <p:nvPr/>
            </p:nvSpPr>
            <p:spPr bwMode="auto">
              <a:xfrm>
                <a:off x="4424" y="1520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78" name="Rectangle 17"/>
              <p:cNvSpPr>
                <a:spLocks noChangeArrowheads="1"/>
              </p:cNvSpPr>
              <p:nvPr/>
            </p:nvSpPr>
            <p:spPr bwMode="auto">
              <a:xfrm>
                <a:off x="4463" y="15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4</a:t>
                </a:r>
              </a:p>
            </p:txBody>
          </p:sp>
        </p:grpSp>
        <p:grpSp>
          <p:nvGrpSpPr>
            <p:cNvPr id="78864" name="Group 18"/>
            <p:cNvGrpSpPr>
              <a:grpSpLocks/>
            </p:cNvGrpSpPr>
            <p:nvPr/>
          </p:nvGrpSpPr>
          <p:grpSpPr bwMode="auto">
            <a:xfrm>
              <a:off x="4416" y="2216"/>
              <a:ext cx="320" cy="357"/>
              <a:chOff x="4416" y="2216"/>
              <a:chExt cx="320" cy="357"/>
            </a:xfrm>
          </p:grpSpPr>
          <p:sp>
            <p:nvSpPr>
              <p:cNvPr id="78875" name="Oval 19"/>
              <p:cNvSpPr>
                <a:spLocks noChangeArrowheads="1"/>
              </p:cNvSpPr>
              <p:nvPr/>
            </p:nvSpPr>
            <p:spPr bwMode="auto">
              <a:xfrm>
                <a:off x="4416" y="22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76" name="Rectangle 20"/>
              <p:cNvSpPr>
                <a:spLocks noChangeArrowheads="1"/>
              </p:cNvSpPr>
              <p:nvPr/>
            </p:nvSpPr>
            <p:spPr bwMode="auto">
              <a:xfrm>
                <a:off x="4455" y="2284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5</a:t>
                </a:r>
              </a:p>
            </p:txBody>
          </p:sp>
        </p:grpSp>
        <p:grpSp>
          <p:nvGrpSpPr>
            <p:cNvPr id="78865" name="Group 21"/>
            <p:cNvGrpSpPr>
              <a:grpSpLocks/>
            </p:cNvGrpSpPr>
            <p:nvPr/>
          </p:nvGrpSpPr>
          <p:grpSpPr bwMode="auto">
            <a:xfrm>
              <a:off x="4888" y="2712"/>
              <a:ext cx="320" cy="349"/>
              <a:chOff x="4888" y="2712"/>
              <a:chExt cx="320" cy="349"/>
            </a:xfrm>
          </p:grpSpPr>
          <p:sp>
            <p:nvSpPr>
              <p:cNvPr id="78873" name="Oval 22"/>
              <p:cNvSpPr>
                <a:spLocks noChangeArrowheads="1"/>
              </p:cNvSpPr>
              <p:nvPr/>
            </p:nvSpPr>
            <p:spPr bwMode="auto">
              <a:xfrm>
                <a:off x="4888" y="2712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8874" name="Rectangle 23"/>
              <p:cNvSpPr>
                <a:spLocks noChangeArrowheads="1"/>
              </p:cNvSpPr>
              <p:nvPr/>
            </p:nvSpPr>
            <p:spPr bwMode="auto">
              <a:xfrm>
                <a:off x="4927" y="27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400" i="1">
                    <a:latin typeface="Calibri"/>
                    <a:cs typeface="Calibri"/>
                  </a:rPr>
                  <a:t>6</a:t>
                </a:r>
              </a:p>
            </p:txBody>
          </p:sp>
        </p:grpSp>
        <p:sp>
          <p:nvSpPr>
            <p:cNvPr id="78866" name="Line 24"/>
            <p:cNvSpPr>
              <a:spLocks noChangeShapeType="1"/>
            </p:cNvSpPr>
            <p:nvPr/>
          </p:nvSpPr>
          <p:spPr bwMode="auto">
            <a:xfrm>
              <a:off x="4568" y="117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67" name="Line 25"/>
            <p:cNvSpPr>
              <a:spLocks noChangeShapeType="1"/>
            </p:cNvSpPr>
            <p:nvPr/>
          </p:nvSpPr>
          <p:spPr bwMode="auto">
            <a:xfrm>
              <a:off x="4568" y="188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68" name="Line 26"/>
            <p:cNvSpPr>
              <a:spLocks noChangeShapeType="1"/>
            </p:cNvSpPr>
            <p:nvPr/>
          </p:nvSpPr>
          <p:spPr bwMode="auto">
            <a:xfrm>
              <a:off x="5384" y="116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69" name="Line 27"/>
            <p:cNvSpPr>
              <a:spLocks noChangeShapeType="1"/>
            </p:cNvSpPr>
            <p:nvPr/>
          </p:nvSpPr>
          <p:spPr bwMode="auto">
            <a:xfrm>
              <a:off x="4688" y="1144"/>
              <a:ext cx="552" cy="4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70" name="Line 28"/>
            <p:cNvSpPr>
              <a:spLocks noChangeShapeType="1"/>
            </p:cNvSpPr>
            <p:nvPr/>
          </p:nvSpPr>
          <p:spPr bwMode="auto">
            <a:xfrm>
              <a:off x="4672" y="2536"/>
              <a:ext cx="264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71" name="Line 29"/>
            <p:cNvSpPr>
              <a:spLocks noChangeShapeType="1"/>
            </p:cNvSpPr>
            <p:nvPr/>
          </p:nvSpPr>
          <p:spPr bwMode="auto">
            <a:xfrm flipH="1">
              <a:off x="5104" y="1864"/>
              <a:ext cx="264" cy="8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78872" name="Line 30"/>
            <p:cNvSpPr>
              <a:spLocks noChangeShapeType="1"/>
            </p:cNvSpPr>
            <p:nvPr/>
          </p:nvSpPr>
          <p:spPr bwMode="auto">
            <a:xfrm flipH="1">
              <a:off x="4696" y="1792"/>
              <a:ext cx="568" cy="488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1627350" y="5253916"/>
            <a:ext cx="7288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>
                <a:solidFill>
                  <a:schemeClr val="bg1"/>
                </a:solidFill>
                <a:latin typeface="Calibri"/>
                <a:cs typeface="Calibri"/>
              </a:rPr>
              <a:t>Any </a:t>
            </a:r>
            <a:r>
              <a:rPr lang="en-US" sz="2400" i="1" dirty="0" err="1">
                <a:solidFill>
                  <a:schemeClr val="bg1"/>
                </a:solidFill>
                <a:latin typeface="Calibri"/>
                <a:cs typeface="Calibri"/>
              </a:rPr>
              <a:t>antidependence</a:t>
            </a:r>
            <a:r>
              <a:rPr lang="en-US" sz="2400" i="1" dirty="0">
                <a:solidFill>
                  <a:schemeClr val="bg1"/>
                </a:solidFill>
                <a:latin typeface="Calibri"/>
                <a:cs typeface="Calibri"/>
              </a:rPr>
              <a:t> can be eliminated by renaming.</a:t>
            </a:r>
          </a:p>
          <a:p>
            <a:pPr lvl="2" algn="l">
              <a:spcBef>
                <a:spcPct val="0"/>
              </a:spcBef>
            </a:pPr>
            <a:r>
              <a:rPr lang="en-US" sz="2400" i="1" dirty="0">
                <a:solidFill>
                  <a:schemeClr val="bg1"/>
                </a:solidFill>
                <a:latin typeface="Calibri"/>
                <a:cs typeface="Calibri"/>
              </a:rPr>
              <a:t>Compiler could be smarter about register use.   </a:t>
            </a:r>
          </a:p>
          <a:p>
            <a:pPr lvl="2" algn="l">
              <a:spcBef>
                <a:spcPct val="0"/>
              </a:spcBef>
            </a:pPr>
            <a:r>
              <a:rPr lang="en-US" sz="2400" i="1" dirty="0">
                <a:solidFill>
                  <a:schemeClr val="bg1"/>
                </a:solidFill>
                <a:latin typeface="Calibri"/>
                <a:cs typeface="Calibri"/>
              </a:rPr>
              <a:t>Can it be done in hardware?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7328062" y="5996920"/>
            <a:ext cx="863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7656512" y="2482850"/>
            <a:ext cx="496888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FF0000"/>
                </a:solidFill>
                <a:latin typeface="Verdana" charset="0"/>
              </a:rPr>
              <a:t>X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33400" y="4343400"/>
            <a:ext cx="6951423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In-order:	  1 (2,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) .  .  .  .  .  . 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3 4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5 .  .  .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6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Out-of-order: 	  1 (2,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) 4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5  .  .  . 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(3,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)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6 </a:t>
            </a:r>
            <a:r>
              <a:rPr lang="en-US" sz="2400" u="sng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  <a:endParaRPr lang="en-US"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31452" y="295199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WAR</a:t>
            </a:r>
          </a:p>
        </p:txBody>
      </p:sp>
    </p:spTree>
    <p:extLst>
      <p:ext uri="{BB962C8B-B14F-4D97-AF65-F5344CB8AC3E}">
        <p14:creationId xmlns:p14="http://schemas.microsoft.com/office/powerpoint/2010/main" val="3052628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233738"/>
            <a:ext cx="8534400" cy="2921000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Decode performs register renaming and adds instructions to the issue-stage </a:t>
            </a:r>
            <a:r>
              <a:rPr lang="en-US" b="1" dirty="0"/>
              <a:t>instruction</a:t>
            </a:r>
            <a:r>
              <a:rPr lang="en-US" dirty="0"/>
              <a:t> </a:t>
            </a:r>
            <a:r>
              <a:rPr lang="en-US" b="1" dirty="0"/>
              <a:t>reorder buffer </a:t>
            </a:r>
            <a:r>
              <a:rPr lang="en-US" dirty="0"/>
              <a:t>(ROB)</a:t>
            </a:r>
          </a:p>
          <a:p>
            <a:pPr marL="342900" indent="-342900">
              <a:buFontTx/>
              <a:buNone/>
            </a:pPr>
            <a:r>
              <a:rPr lang="en-US" dirty="0"/>
              <a:t> 	 	</a:t>
            </a:r>
            <a:r>
              <a:rPr lang="en-US" dirty="0">
                <a:latin typeface="Symbol" charset="2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renaming makes WAR or WAW hazards impossible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pPr marL="342900" indent="-342900"/>
            <a:r>
              <a:rPr lang="en-US" dirty="0"/>
              <a:t>Any instruction in ROB whose RAW hazards have been satisfied can be dispatched. </a:t>
            </a:r>
          </a:p>
          <a:p>
            <a:pPr marL="342900" indent="-342900"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Symbol" charset="2"/>
              </a:rPr>
              <a:t>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Out-of-order or dataflow execution (</a:t>
            </a:r>
            <a:r>
              <a:rPr lang="en-US" b="1" i="1" dirty="0">
                <a:solidFill>
                  <a:srgbClr val="00B050"/>
                </a:solidFill>
              </a:rPr>
              <a:t>Dynamic pipeline scheduling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292975" cy="736600"/>
          </a:xfrm>
        </p:spPr>
        <p:txBody>
          <a:bodyPr/>
          <a:lstStyle/>
          <a:p>
            <a:r>
              <a:rPr lang="en-US"/>
              <a:t>Register Renaming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812800"/>
            <a:ext cx="4953000" cy="2320925"/>
            <a:chOff x="1344" y="888"/>
            <a:chExt cx="2597" cy="124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44" y="1232"/>
              <a:ext cx="248" cy="248"/>
              <a:chOff x="1436" y="1058"/>
              <a:chExt cx="248" cy="248"/>
            </a:xfrm>
          </p:grpSpPr>
          <p:sp>
            <p:nvSpPr>
              <p:cNvPr id="1913862" name="Rectangle 6"/>
              <p:cNvSpPr>
                <a:spLocks noChangeArrowheads="1"/>
              </p:cNvSpPr>
              <p:nvPr/>
            </p:nvSpPr>
            <p:spPr bwMode="auto">
              <a:xfrm>
                <a:off x="1436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Calibri"/>
                  <a:cs typeface="Calibri"/>
                </a:endParaRPr>
              </a:p>
            </p:txBody>
          </p:sp>
          <p:sp>
            <p:nvSpPr>
              <p:cNvPr id="1913863" name="Rectangle 7"/>
              <p:cNvSpPr>
                <a:spLocks noChangeArrowheads="1"/>
              </p:cNvSpPr>
              <p:nvPr/>
            </p:nvSpPr>
            <p:spPr bwMode="auto">
              <a:xfrm>
                <a:off x="1490" y="1109"/>
                <a:ext cx="151" cy="1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defTabSz="228600">
                  <a:spcBef>
                    <a:spcPct val="0"/>
                  </a:spcBef>
                </a:pPr>
                <a:r>
                  <a:rPr lang="en-US">
                    <a:latin typeface="Calibri"/>
                    <a:cs typeface="Calibri"/>
                  </a:rPr>
                  <a:t>IF</a:t>
                </a:r>
              </a:p>
            </p:txBody>
          </p:sp>
        </p:grpSp>
        <p:sp>
          <p:nvSpPr>
            <p:cNvPr id="1913864" name="Rectangle 8"/>
            <p:cNvSpPr>
              <a:spLocks noChangeArrowheads="1"/>
            </p:cNvSpPr>
            <p:nvPr/>
          </p:nvSpPr>
          <p:spPr bwMode="auto">
            <a:xfrm>
              <a:off x="1785" y="1283"/>
              <a:ext cx="224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>
                  <a:latin typeface="Calibri"/>
                  <a:cs typeface="Calibri"/>
                </a:rPr>
                <a:t>ID</a:t>
              </a:r>
            </a:p>
          </p:txBody>
        </p:sp>
        <p:sp>
          <p:nvSpPr>
            <p:cNvPr id="1913865" name="Line 9"/>
            <p:cNvSpPr>
              <a:spLocks noChangeShapeType="1"/>
            </p:cNvSpPr>
            <p:nvPr/>
          </p:nvSpPr>
          <p:spPr bwMode="auto">
            <a:xfrm>
              <a:off x="1592" y="1352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66" name="Rectangle 10"/>
            <p:cNvSpPr>
              <a:spLocks noChangeArrowheads="1"/>
            </p:cNvSpPr>
            <p:nvPr/>
          </p:nvSpPr>
          <p:spPr bwMode="auto">
            <a:xfrm>
              <a:off x="1768" y="1240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67" name="Rectangle 11"/>
            <p:cNvSpPr>
              <a:spLocks noChangeArrowheads="1"/>
            </p:cNvSpPr>
            <p:nvPr/>
          </p:nvSpPr>
          <p:spPr bwMode="auto">
            <a:xfrm>
              <a:off x="2144" y="1232"/>
              <a:ext cx="292" cy="2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568" y="1232"/>
              <a:ext cx="255" cy="248"/>
              <a:chOff x="3564" y="1058"/>
              <a:chExt cx="255" cy="248"/>
            </a:xfrm>
          </p:grpSpPr>
          <p:sp>
            <p:nvSpPr>
              <p:cNvPr id="1913869" name="Rectangle 13"/>
              <p:cNvSpPr>
                <a:spLocks noChangeArrowheads="1"/>
              </p:cNvSpPr>
              <p:nvPr/>
            </p:nvSpPr>
            <p:spPr bwMode="auto">
              <a:xfrm>
                <a:off x="3564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>
                  <a:latin typeface="Calibri"/>
                  <a:cs typeface="Calibri"/>
                </a:endParaRPr>
              </a:p>
            </p:txBody>
          </p:sp>
          <p:sp>
            <p:nvSpPr>
              <p:cNvPr id="1913870" name="Rectangle 14"/>
              <p:cNvSpPr>
                <a:spLocks noChangeArrowheads="1"/>
              </p:cNvSpPr>
              <p:nvPr/>
            </p:nvSpPr>
            <p:spPr bwMode="auto">
              <a:xfrm>
                <a:off x="3575" y="1109"/>
                <a:ext cx="244" cy="1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defTabSz="228600">
                  <a:spcBef>
                    <a:spcPct val="0"/>
                  </a:spcBef>
                </a:pPr>
                <a:r>
                  <a:rPr lang="en-US">
                    <a:latin typeface="Calibri"/>
                    <a:cs typeface="Calibri"/>
                  </a:rPr>
                  <a:t>WB</a:t>
                </a:r>
              </a:p>
            </p:txBody>
          </p:sp>
        </p:grpSp>
        <p:sp>
          <p:nvSpPr>
            <p:cNvPr id="1913871" name="Rectangle 15"/>
            <p:cNvSpPr>
              <a:spLocks noChangeArrowheads="1"/>
            </p:cNvSpPr>
            <p:nvPr/>
          </p:nvSpPr>
          <p:spPr bwMode="auto">
            <a:xfrm>
              <a:off x="2644" y="992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72" name="Rectangle 16"/>
            <p:cNvSpPr>
              <a:spLocks noChangeArrowheads="1"/>
            </p:cNvSpPr>
            <p:nvPr/>
          </p:nvSpPr>
          <p:spPr bwMode="auto">
            <a:xfrm>
              <a:off x="2640" y="1043"/>
              <a:ext cx="271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>
                  <a:latin typeface="Calibri"/>
                  <a:cs typeface="Calibri"/>
                </a:rPr>
                <a:t>ALU</a:t>
              </a:r>
            </a:p>
          </p:txBody>
        </p:sp>
        <p:sp>
          <p:nvSpPr>
            <p:cNvPr id="1913873" name="Rectangle 17"/>
            <p:cNvSpPr>
              <a:spLocks noChangeArrowheads="1"/>
            </p:cNvSpPr>
            <p:nvPr/>
          </p:nvSpPr>
          <p:spPr bwMode="auto">
            <a:xfrm>
              <a:off x="3048" y="992"/>
              <a:ext cx="360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74" name="Rectangle 18"/>
            <p:cNvSpPr>
              <a:spLocks noChangeArrowheads="1"/>
            </p:cNvSpPr>
            <p:nvPr/>
          </p:nvSpPr>
          <p:spPr bwMode="auto">
            <a:xfrm>
              <a:off x="3068" y="1043"/>
              <a:ext cx="337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>
                  <a:latin typeface="Calibri"/>
                  <a:cs typeface="Calibri"/>
                </a:rPr>
                <a:t>Mem</a:t>
              </a:r>
            </a:p>
          </p:txBody>
        </p:sp>
        <p:sp>
          <p:nvSpPr>
            <p:cNvPr id="1913875" name="Rectangle 19"/>
            <p:cNvSpPr>
              <a:spLocks noChangeArrowheads="1"/>
            </p:cNvSpPr>
            <p:nvPr/>
          </p:nvSpPr>
          <p:spPr bwMode="auto">
            <a:xfrm>
              <a:off x="2644" y="1364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76" name="Rectangle 20"/>
            <p:cNvSpPr>
              <a:spLocks noChangeArrowheads="1"/>
            </p:cNvSpPr>
            <p:nvPr/>
          </p:nvSpPr>
          <p:spPr bwMode="auto">
            <a:xfrm>
              <a:off x="2736" y="1415"/>
              <a:ext cx="316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>
                  <a:latin typeface="Calibri"/>
                  <a:cs typeface="Calibri"/>
                </a:rPr>
                <a:t>Fadd</a:t>
              </a:r>
            </a:p>
          </p:txBody>
        </p:sp>
        <p:sp>
          <p:nvSpPr>
            <p:cNvPr id="1913877" name="Rectangle 21"/>
            <p:cNvSpPr>
              <a:spLocks noChangeArrowheads="1"/>
            </p:cNvSpPr>
            <p:nvPr/>
          </p:nvSpPr>
          <p:spPr bwMode="auto">
            <a:xfrm>
              <a:off x="2644" y="1676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78" name="Rectangle 22"/>
            <p:cNvSpPr>
              <a:spLocks noChangeArrowheads="1"/>
            </p:cNvSpPr>
            <p:nvPr/>
          </p:nvSpPr>
          <p:spPr bwMode="auto">
            <a:xfrm>
              <a:off x="2736" y="1727"/>
              <a:ext cx="319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>
                  <a:latin typeface="Calibri"/>
                  <a:cs typeface="Calibri"/>
                </a:rPr>
                <a:t>Fmul</a:t>
              </a:r>
            </a:p>
          </p:txBody>
        </p:sp>
        <p:sp>
          <p:nvSpPr>
            <p:cNvPr id="1913879" name="Oval 23"/>
            <p:cNvSpPr>
              <a:spLocks noChangeArrowheads="1"/>
            </p:cNvSpPr>
            <p:nvPr/>
          </p:nvSpPr>
          <p:spPr bwMode="auto">
            <a:xfrm>
              <a:off x="2872" y="1972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0" name="Oval 24"/>
            <p:cNvSpPr>
              <a:spLocks noChangeArrowheads="1"/>
            </p:cNvSpPr>
            <p:nvPr/>
          </p:nvSpPr>
          <p:spPr bwMode="auto">
            <a:xfrm>
              <a:off x="2870" y="201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1" name="Oval 25"/>
            <p:cNvSpPr>
              <a:spLocks noChangeArrowheads="1"/>
            </p:cNvSpPr>
            <p:nvPr/>
          </p:nvSpPr>
          <p:spPr bwMode="auto">
            <a:xfrm>
              <a:off x="2872" y="206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2" name="Oval 26"/>
            <p:cNvSpPr>
              <a:spLocks noChangeArrowheads="1"/>
            </p:cNvSpPr>
            <p:nvPr/>
          </p:nvSpPr>
          <p:spPr bwMode="auto">
            <a:xfrm>
              <a:off x="2870" y="2114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3" name="Freeform 27"/>
            <p:cNvSpPr>
              <a:spLocks/>
            </p:cNvSpPr>
            <p:nvPr/>
          </p:nvSpPr>
          <p:spPr bwMode="auto">
            <a:xfrm>
              <a:off x="2440" y="1104"/>
              <a:ext cx="201" cy="249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200" y="0"/>
                </a:cxn>
              </a:cxnLst>
              <a:rect l="0" t="0" r="r" b="b"/>
              <a:pathLst>
                <a:path w="201" h="249">
                  <a:moveTo>
                    <a:pt x="0" y="248"/>
                  </a:moveTo>
                  <a:lnTo>
                    <a:pt x="20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4" name="Freeform 28"/>
            <p:cNvSpPr>
              <a:spLocks/>
            </p:cNvSpPr>
            <p:nvPr/>
          </p:nvSpPr>
          <p:spPr bwMode="auto">
            <a:xfrm>
              <a:off x="2440" y="1348"/>
              <a:ext cx="20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0" y="112"/>
                </a:cxn>
              </a:cxnLst>
              <a:rect l="0" t="0" r="r" b="b"/>
              <a:pathLst>
                <a:path w="201" h="113">
                  <a:moveTo>
                    <a:pt x="0" y="0"/>
                  </a:moveTo>
                  <a:lnTo>
                    <a:pt x="20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5" name="Freeform 29"/>
            <p:cNvSpPr>
              <a:spLocks/>
            </p:cNvSpPr>
            <p:nvPr/>
          </p:nvSpPr>
          <p:spPr bwMode="auto">
            <a:xfrm>
              <a:off x="2444" y="1360"/>
              <a:ext cx="193" cy="4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40"/>
                </a:cxn>
              </a:cxnLst>
              <a:rect l="0" t="0" r="r" b="b"/>
              <a:pathLst>
                <a:path w="193" h="441">
                  <a:moveTo>
                    <a:pt x="0" y="0"/>
                  </a:moveTo>
                  <a:lnTo>
                    <a:pt x="192" y="4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6" name="Freeform 30"/>
            <p:cNvSpPr>
              <a:spLocks/>
            </p:cNvSpPr>
            <p:nvPr/>
          </p:nvSpPr>
          <p:spPr bwMode="auto">
            <a:xfrm>
              <a:off x="3416" y="1108"/>
              <a:ext cx="145" cy="149"/>
            </a:xfrm>
            <a:custGeom>
              <a:avLst/>
              <a:gdLst/>
              <a:ahLst/>
              <a:cxnLst>
                <a:cxn ang="0">
                  <a:pos x="144" y="148"/>
                </a:cxn>
                <a:cxn ang="0">
                  <a:pos x="0" y="0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7" name="Freeform 31"/>
            <p:cNvSpPr>
              <a:spLocks/>
            </p:cNvSpPr>
            <p:nvPr/>
          </p:nvSpPr>
          <p:spPr bwMode="auto">
            <a:xfrm>
              <a:off x="3172" y="1408"/>
              <a:ext cx="385" cy="38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388"/>
                </a:cxn>
              </a:cxnLst>
              <a:rect l="0" t="0" r="r" b="b"/>
              <a:pathLst>
                <a:path w="385" h="389">
                  <a:moveTo>
                    <a:pt x="384" y="0"/>
                  </a:moveTo>
                  <a:lnTo>
                    <a:pt x="0" y="3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8" name="Freeform 32"/>
            <p:cNvSpPr>
              <a:spLocks/>
            </p:cNvSpPr>
            <p:nvPr/>
          </p:nvSpPr>
          <p:spPr bwMode="auto">
            <a:xfrm>
              <a:off x="2904" y="1112"/>
              <a:ext cx="653" cy="1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48" y="196"/>
                </a:cxn>
                <a:cxn ang="0">
                  <a:pos x="652" y="196"/>
                </a:cxn>
              </a:cxnLst>
              <a:rect l="0" t="0" r="r" b="b"/>
              <a:pathLst>
                <a:path w="653" h="197">
                  <a:moveTo>
                    <a:pt x="0" y="0"/>
                  </a:moveTo>
                  <a:lnTo>
                    <a:pt x="48" y="0"/>
                  </a:lnTo>
                  <a:lnTo>
                    <a:pt x="48" y="196"/>
                  </a:lnTo>
                  <a:lnTo>
                    <a:pt x="652" y="1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89" name="Line 33"/>
            <p:cNvSpPr>
              <a:spLocks noChangeShapeType="1"/>
            </p:cNvSpPr>
            <p:nvPr/>
          </p:nvSpPr>
          <p:spPr bwMode="auto">
            <a:xfrm>
              <a:off x="2952" y="1112"/>
              <a:ext cx="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90" name="Freeform 34"/>
            <p:cNvSpPr>
              <a:spLocks/>
            </p:cNvSpPr>
            <p:nvPr/>
          </p:nvSpPr>
          <p:spPr bwMode="auto">
            <a:xfrm>
              <a:off x="2308" y="888"/>
              <a:ext cx="1633" cy="469"/>
            </a:xfrm>
            <a:custGeom>
              <a:avLst/>
              <a:gdLst/>
              <a:ahLst/>
              <a:cxnLst>
                <a:cxn ang="0">
                  <a:pos x="1516" y="468"/>
                </a:cxn>
                <a:cxn ang="0">
                  <a:pos x="1632" y="468"/>
                </a:cxn>
                <a:cxn ang="0">
                  <a:pos x="1632" y="0"/>
                </a:cxn>
                <a:cxn ang="0">
                  <a:pos x="0" y="0"/>
                </a:cxn>
                <a:cxn ang="0">
                  <a:pos x="0" y="340"/>
                </a:cxn>
              </a:cxnLst>
              <a:rect l="0" t="0" r="r" b="b"/>
              <a:pathLst>
                <a:path w="1633" h="469">
                  <a:moveTo>
                    <a:pt x="1516" y="468"/>
                  </a:moveTo>
                  <a:lnTo>
                    <a:pt x="1632" y="468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91" name="Rectangle 35"/>
            <p:cNvSpPr>
              <a:spLocks noChangeArrowheads="1"/>
            </p:cNvSpPr>
            <p:nvPr/>
          </p:nvSpPr>
          <p:spPr bwMode="auto">
            <a:xfrm>
              <a:off x="2141" y="1283"/>
              <a:ext cx="332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6038" tIns="23812" rIns="46038" bIns="23812">
              <a:prstTxWarp prst="textNoShape">
                <a:avLst/>
              </a:prstTxWarp>
              <a:spAutoFit/>
            </a:bodyPr>
            <a:lstStyle/>
            <a:p>
              <a:pPr defTabSz="228600">
                <a:spcBef>
                  <a:spcPct val="0"/>
                </a:spcBef>
              </a:pPr>
              <a:r>
                <a:rPr lang="en-US">
                  <a:latin typeface="Calibri"/>
                  <a:cs typeface="Calibri"/>
                </a:rPr>
                <a:t>Issue</a:t>
              </a:r>
            </a:p>
          </p:txBody>
        </p:sp>
        <p:sp>
          <p:nvSpPr>
            <p:cNvPr id="1913892" name="Line 36"/>
            <p:cNvSpPr>
              <a:spLocks noChangeShapeType="1"/>
            </p:cNvSpPr>
            <p:nvPr/>
          </p:nvSpPr>
          <p:spPr bwMode="auto">
            <a:xfrm flipV="1">
              <a:off x="2016" y="1364"/>
              <a:ext cx="148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913893" name="Freeform 37"/>
            <p:cNvSpPr>
              <a:spLocks/>
            </p:cNvSpPr>
            <p:nvPr/>
          </p:nvSpPr>
          <p:spPr bwMode="auto">
            <a:xfrm>
              <a:off x="3172" y="1376"/>
              <a:ext cx="385" cy="12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128"/>
                </a:cxn>
              </a:cxnLst>
              <a:rect l="0" t="0" r="r" b="b"/>
              <a:pathLst>
                <a:path w="385" h="129">
                  <a:moveTo>
                    <a:pt x="384" y="0"/>
                  </a:move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52400"/>
            <a:ext cx="7292975" cy="736600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Renaming Structures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74447" y="716202"/>
            <a:ext cx="151835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Renaming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table &amp;</a:t>
            </a:r>
          </a:p>
          <a:p>
            <a:pPr algn="l">
              <a:spcBef>
                <a:spcPct val="0"/>
              </a:spcBef>
            </a:pPr>
            <a:r>
              <a:rPr lang="en-US" sz="2400" i="1" dirty="0" err="1">
                <a:latin typeface="Calibri"/>
                <a:cs typeface="Calibri"/>
              </a:rPr>
              <a:t>regfile</a:t>
            </a:r>
            <a:endParaRPr lang="en-US" sz="2400" i="1" dirty="0">
              <a:latin typeface="Calibri"/>
              <a:cs typeface="Calibri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30984" y="2318629"/>
            <a:ext cx="1245447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Reorder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buffer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63875" y="825500"/>
            <a:ext cx="1206500" cy="1054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082925" y="1085850"/>
            <a:ext cx="1187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082925" y="1622425"/>
            <a:ext cx="1187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02000" y="835025"/>
            <a:ext cx="0" cy="1050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359275" y="3975100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514975" y="3975100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670675" y="3975100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213100" y="3984625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136775" y="1211263"/>
            <a:ext cx="6642100" cy="3848100"/>
          </a:xfrm>
          <a:custGeom>
            <a:avLst/>
            <a:gdLst/>
            <a:ahLst/>
            <a:cxnLst>
              <a:cxn ang="0">
                <a:pos x="0" y="2424"/>
              </a:cxn>
              <a:cxn ang="0">
                <a:pos x="4184" y="2424"/>
              </a:cxn>
              <a:cxn ang="0">
                <a:pos x="4184" y="0"/>
              </a:cxn>
              <a:cxn ang="0">
                <a:pos x="1750" y="4"/>
              </a:cxn>
              <a:cxn ang="0">
                <a:pos x="1334" y="4"/>
              </a:cxn>
            </a:cxnLst>
            <a:rect l="0" t="0" r="r" b="b"/>
            <a:pathLst>
              <a:path w="4184" h="2424">
                <a:moveTo>
                  <a:pt x="0" y="2424"/>
                </a:moveTo>
                <a:lnTo>
                  <a:pt x="4184" y="2424"/>
                </a:lnTo>
                <a:lnTo>
                  <a:pt x="4184" y="0"/>
                </a:lnTo>
                <a:lnTo>
                  <a:pt x="1750" y="4"/>
                </a:lnTo>
                <a:lnTo>
                  <a:pt x="1334" y="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06775" y="3708400"/>
            <a:ext cx="3441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3609975" y="4721225"/>
            <a:ext cx="15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1"/>
              </a:cxn>
            </a:cxnLst>
            <a:rect l="0" t="0" r="r" b="b"/>
            <a:pathLst>
              <a:path w="1" h="222">
                <a:moveTo>
                  <a:pt x="0" y="0"/>
                </a:moveTo>
                <a:lnTo>
                  <a:pt x="0" y="2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765675" y="4711700"/>
            <a:ext cx="15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1"/>
              </a:cxn>
            </a:cxnLst>
            <a:rect l="0" t="0" r="r" b="b"/>
            <a:pathLst>
              <a:path w="1" h="222">
                <a:moveTo>
                  <a:pt x="0" y="0"/>
                </a:moveTo>
                <a:lnTo>
                  <a:pt x="0" y="2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5934075" y="4711700"/>
            <a:ext cx="15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1"/>
              </a:cxn>
            </a:cxnLst>
            <a:rect l="0" t="0" r="r" b="b"/>
            <a:pathLst>
              <a:path w="1" h="222">
                <a:moveTo>
                  <a:pt x="0" y="0"/>
                </a:moveTo>
                <a:lnTo>
                  <a:pt x="0" y="2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762375" y="3556000"/>
            <a:ext cx="341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856288" y="3363913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202488" y="3355975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406775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49675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587875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930775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743575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086475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61175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204075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899150" y="1223963"/>
            <a:ext cx="1303338" cy="760412"/>
            <a:chOff x="3482" y="656"/>
            <a:chExt cx="821" cy="887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482" y="656"/>
              <a:ext cx="0" cy="8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303" y="657"/>
              <a:ext cx="0" cy="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249613" y="4025900"/>
            <a:ext cx="68480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Load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 Unit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4510088" y="4143375"/>
            <a:ext cx="479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>
                <a:latin typeface="Verdana" charset="0"/>
              </a:rPr>
              <a:t>FU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653088" y="4156075"/>
            <a:ext cx="46514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Calibri"/>
                <a:cs typeface="Calibri"/>
              </a:rPr>
              <a:t>FU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6681788" y="4029075"/>
            <a:ext cx="738785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Calibri"/>
                <a:cs typeface="Calibri"/>
              </a:rPr>
              <a:t>Store</a:t>
            </a:r>
          </a:p>
          <a:p>
            <a:pPr algn="l">
              <a:spcBef>
                <a:spcPct val="0"/>
              </a:spcBef>
            </a:pPr>
            <a:r>
              <a:rPr lang="en-US" sz="2000">
                <a:latin typeface="Calibri"/>
                <a:cs typeface="Calibri"/>
              </a:rPr>
              <a:t> Unit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858000" y="4648200"/>
            <a:ext cx="159418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latin typeface="Calibri"/>
                <a:cs typeface="Calibri"/>
              </a:rPr>
              <a:t>&lt; t, result &gt;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008313" y="1946275"/>
            <a:ext cx="472135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Ins</a:t>
            </a:r>
            <a:r>
              <a:rPr lang="en-US" dirty="0">
                <a:latin typeface="Verdana" charset="0"/>
              </a:rPr>
              <a:t>#  use exec  op   p1  src1   p2   src2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7874000" y="1928813"/>
            <a:ext cx="357471" cy="1474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lang="en-US"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lang="en-US" sz="2000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i="1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000" i="1" baseline="-25000" dirty="0" err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lang="en-US" sz="20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065463" y="2019300"/>
            <a:ext cx="4743450" cy="1316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3074988" y="22606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3074988" y="25400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3063875" y="28067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3074988" y="30607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3713163" y="2032000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4170363" y="2027238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553200" y="2022475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5695950" y="202565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6881813" y="2016125"/>
            <a:ext cx="0" cy="128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4729163" y="2033588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5380038" y="2022475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1453813" y="5257800"/>
            <a:ext cx="7613987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 Instruction template (i.e., tag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) is allocated by the Decode stage, which also associates tag with register in </a:t>
            </a:r>
            <a:r>
              <a:rPr lang="en-US" sz="2400" dirty="0" err="1">
                <a:latin typeface="Calibri"/>
                <a:cs typeface="Calibri"/>
              </a:rPr>
              <a:t>regfile</a:t>
            </a:r>
            <a:endParaRPr lang="en-US" sz="24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 When an instruction completes, its tag is </a:t>
            </a:r>
            <a:r>
              <a:rPr lang="en-US" sz="2400" dirty="0" err="1">
                <a:latin typeface="Calibri"/>
                <a:cs typeface="Calibri"/>
              </a:rPr>
              <a:t>deallocated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381000" y="3276600"/>
            <a:ext cx="2070098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Replacing the 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tag by its value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is an expensive 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7651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new assignment this week</a:t>
            </a:r>
          </a:p>
          <a:p>
            <a:pPr lvl="1"/>
            <a:r>
              <a:rPr lang="en-US" dirty="0"/>
              <a:t>Wrap up HW #3 and Project #1 in labs</a:t>
            </a:r>
          </a:p>
          <a:p>
            <a:r>
              <a:rPr lang="en-US" dirty="0"/>
              <a:t>Project #1</a:t>
            </a:r>
          </a:p>
          <a:p>
            <a:pPr lvl="1"/>
            <a:r>
              <a:rPr lang="en-US" dirty="0"/>
              <a:t>Due 10/11 (Friday) at 11:59pm</a:t>
            </a:r>
          </a:p>
          <a:p>
            <a:r>
              <a:rPr lang="en-US" dirty="0"/>
              <a:t>Midterm #1</a:t>
            </a:r>
          </a:p>
          <a:p>
            <a:pPr lvl="1"/>
            <a:r>
              <a:rPr lang="en-US" dirty="0"/>
              <a:t>10/17, during lecture (not 10/10)</a:t>
            </a:r>
          </a:p>
          <a:p>
            <a:pPr lvl="1"/>
            <a:r>
              <a:rPr lang="en-US" dirty="0"/>
              <a:t>Lectures #1 - #8 (No virtual memory)</a:t>
            </a:r>
          </a:p>
          <a:p>
            <a:pPr lvl="1"/>
            <a:r>
              <a:rPr lang="en-US" dirty="0"/>
              <a:t>HW #1 - #3</a:t>
            </a:r>
          </a:p>
          <a:p>
            <a:pPr lvl="1"/>
            <a:r>
              <a:rPr lang="en-US" dirty="0"/>
              <a:t>Review on 10/15</a:t>
            </a:r>
          </a:p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4.9, 4.10, 4.12</a:t>
            </a:r>
          </a:p>
          <a:p>
            <a:pPr lvl="2"/>
            <a:r>
              <a:rPr lang="en-US" dirty="0"/>
              <a:t>Do all </a:t>
            </a:r>
            <a:r>
              <a:rPr lang="en-US" dirty="0">
                <a:solidFill>
                  <a:srgbClr val="FF0000"/>
                </a:solidFill>
              </a:rPr>
              <a:t>Participation Activities</a:t>
            </a:r>
            <a:r>
              <a:rPr lang="en-US" dirty="0"/>
              <a:t> in each section</a:t>
            </a:r>
          </a:p>
          <a:p>
            <a:pPr lvl="2"/>
            <a:r>
              <a:rPr lang="en-US" dirty="0"/>
              <a:t>Due Thursday (10/10) at 11:59pm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53804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-76200"/>
            <a:ext cx="7937500" cy="10541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Reorder Buffer Management</a:t>
            </a:r>
          </a:p>
        </p:txBody>
      </p:sp>
      <p:sp>
        <p:nvSpPr>
          <p:cNvPr id="1915907" name="Rectangle 3"/>
          <p:cNvSpPr>
            <a:spLocks noChangeArrowheads="1"/>
          </p:cNvSpPr>
          <p:nvPr/>
        </p:nvSpPr>
        <p:spPr bwMode="auto">
          <a:xfrm>
            <a:off x="901701" y="5178389"/>
            <a:ext cx="8141204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Instruction slot is candidate for execution when:</a:t>
            </a:r>
          </a:p>
          <a:p>
            <a:pPr marL="1143000" lvl="2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It holds a valid instruction (“use” bit is set)</a:t>
            </a:r>
          </a:p>
          <a:p>
            <a:pPr marL="1143000" lvl="2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It has not already started execution (“exec” bit is clear)</a:t>
            </a:r>
          </a:p>
          <a:p>
            <a:pPr marL="1143000" lvl="2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Both operands are available (p1 and p2 are set)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938" y="685800"/>
            <a:ext cx="7159811" cy="3441557"/>
            <a:chOff x="857251" y="838200"/>
            <a:chExt cx="7159811" cy="3441557"/>
          </a:xfrm>
        </p:grpSpPr>
        <p:sp>
          <p:nvSpPr>
            <p:cNvPr id="1915909" name="Rectangle 5"/>
            <p:cNvSpPr>
              <a:spLocks noChangeArrowheads="1"/>
            </p:cNvSpPr>
            <p:nvPr/>
          </p:nvSpPr>
          <p:spPr bwMode="auto">
            <a:xfrm>
              <a:off x="7629525" y="1143000"/>
              <a:ext cx="387537" cy="31367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i="1" dirty="0">
                  <a:latin typeface="Calibri"/>
                  <a:cs typeface="Calibri"/>
                </a:rPr>
                <a:t>t</a:t>
              </a:r>
              <a:r>
                <a:rPr lang="en-US" sz="1800" i="1" baseline="-25000" dirty="0">
                  <a:latin typeface="Calibri"/>
                  <a:cs typeface="Calibri"/>
                </a:rPr>
                <a:t>1</a:t>
              </a:r>
              <a:endParaRPr lang="en-US" sz="1800" i="1" dirty="0">
                <a:latin typeface="Calibri"/>
                <a:cs typeface="Calibri"/>
              </a:endParaRPr>
            </a:p>
            <a:p>
              <a:pPr algn="l">
                <a:spcBef>
                  <a:spcPct val="0"/>
                </a:spcBef>
              </a:pPr>
              <a:r>
                <a:rPr lang="en-US" sz="1800" i="1" dirty="0">
                  <a:latin typeface="Calibri"/>
                  <a:cs typeface="Calibri"/>
                </a:rPr>
                <a:t>t</a:t>
              </a:r>
              <a:r>
                <a:rPr lang="en-US" sz="1800" i="1" baseline="-25000" dirty="0">
                  <a:latin typeface="Calibri"/>
                  <a:cs typeface="Calibri"/>
                </a:rPr>
                <a:t>2</a:t>
              </a:r>
              <a:endParaRPr lang="en-US" sz="1800" i="1" dirty="0">
                <a:latin typeface="Calibri"/>
                <a:cs typeface="Calibri"/>
              </a:endParaRPr>
            </a:p>
            <a:p>
              <a:pPr algn="l">
                <a:spcBef>
                  <a:spcPct val="0"/>
                </a:spcBef>
              </a:pPr>
              <a:r>
                <a:rPr lang="en-US" sz="1800" i="1" dirty="0">
                  <a:latin typeface="Calibri"/>
                  <a:cs typeface="Calibri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sz="1800" i="1" dirty="0">
                  <a:latin typeface="Calibri"/>
                  <a:cs typeface="Calibri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sz="1800" i="1" dirty="0">
                  <a:latin typeface="Calibri"/>
                  <a:cs typeface="Calibri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endParaRPr lang="en-US" sz="1800" i="1" dirty="0">
                <a:latin typeface="Calibri"/>
                <a:cs typeface="Calibri"/>
              </a:endParaRPr>
            </a:p>
            <a:p>
              <a:pPr algn="l">
                <a:spcBef>
                  <a:spcPct val="0"/>
                </a:spcBef>
              </a:pPr>
              <a:endParaRPr lang="en-US" sz="1800" i="1" dirty="0">
                <a:latin typeface="Calibri"/>
                <a:cs typeface="Calibri"/>
              </a:endParaRPr>
            </a:p>
            <a:p>
              <a:pPr algn="l">
                <a:spcBef>
                  <a:spcPct val="0"/>
                </a:spcBef>
              </a:pPr>
              <a:endParaRPr lang="en-US" sz="1800" i="1" dirty="0">
                <a:latin typeface="Calibri"/>
                <a:cs typeface="Calibri"/>
              </a:endParaRPr>
            </a:p>
            <a:p>
              <a:pPr algn="l">
                <a:spcBef>
                  <a:spcPct val="0"/>
                </a:spcBef>
              </a:pPr>
              <a:endParaRPr lang="en-US" sz="1800" i="1" dirty="0">
                <a:latin typeface="Calibri"/>
                <a:cs typeface="Calibri"/>
              </a:endParaRPr>
            </a:p>
            <a:p>
              <a:pPr algn="l">
                <a:spcBef>
                  <a:spcPct val="0"/>
                </a:spcBef>
              </a:pPr>
              <a:r>
                <a:rPr lang="en-US" sz="1800" i="1" dirty="0" err="1">
                  <a:latin typeface="Calibri"/>
                  <a:cs typeface="Calibri"/>
                </a:rPr>
                <a:t>t</a:t>
              </a:r>
              <a:r>
                <a:rPr lang="en-US" sz="1800" i="1" baseline="-25000" dirty="0" err="1">
                  <a:latin typeface="Calibri"/>
                  <a:cs typeface="Calibri"/>
                </a:rPr>
                <a:t>n</a:t>
              </a:r>
              <a:endParaRPr lang="en-US" sz="1800" i="1" dirty="0">
                <a:latin typeface="Calibri"/>
                <a:cs typeface="Calibri"/>
              </a:endParaRPr>
            </a:p>
            <a:p>
              <a:pPr algn="l" latinLnBrk="1">
                <a:spcBef>
                  <a:spcPct val="0"/>
                </a:spcBef>
              </a:pPr>
              <a:endParaRPr lang="en-US" sz="1800" i="1" dirty="0">
                <a:latin typeface="Calibri"/>
                <a:cs typeface="Calibri"/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857251" y="838200"/>
              <a:ext cx="6735763" cy="3106738"/>
              <a:chOff x="516" y="992"/>
              <a:chExt cx="4243" cy="1957"/>
            </a:xfrm>
          </p:grpSpPr>
          <p:sp>
            <p:nvSpPr>
              <p:cNvPr id="1915911" name="Rectangle 7"/>
              <p:cNvSpPr>
                <a:spLocks noChangeArrowheads="1"/>
              </p:cNvSpPr>
              <p:nvPr/>
            </p:nvSpPr>
            <p:spPr bwMode="auto">
              <a:xfrm>
                <a:off x="1736" y="1568"/>
                <a:ext cx="3016" cy="1032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12" name="Line 8"/>
              <p:cNvSpPr>
                <a:spLocks noChangeShapeType="1"/>
              </p:cNvSpPr>
              <p:nvPr/>
            </p:nvSpPr>
            <p:spPr bwMode="auto">
              <a:xfrm>
                <a:off x="1425" y="1644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13" name="Line 9"/>
              <p:cNvSpPr>
                <a:spLocks noChangeShapeType="1"/>
              </p:cNvSpPr>
              <p:nvPr/>
            </p:nvSpPr>
            <p:spPr bwMode="auto">
              <a:xfrm>
                <a:off x="1444" y="2669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14" name="Rectangle 10"/>
              <p:cNvSpPr>
                <a:spLocks noChangeArrowheads="1"/>
              </p:cNvSpPr>
              <p:nvPr/>
            </p:nvSpPr>
            <p:spPr bwMode="auto">
              <a:xfrm>
                <a:off x="609" y="1136"/>
                <a:ext cx="940" cy="7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latin typeface="Calibri"/>
                    <a:cs typeface="Calibri"/>
                  </a:rPr>
                  <a:t>ptr</a:t>
                </a:r>
                <a:r>
                  <a:rPr lang="en-US" sz="2400" baseline="-25000" dirty="0"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latin typeface="Calibri"/>
                    <a:cs typeface="Calibri"/>
                  </a:rPr>
                  <a:t>next to 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 err="1">
                    <a:latin typeface="Calibri"/>
                    <a:cs typeface="Calibri"/>
                  </a:rPr>
                  <a:t>deallocate</a:t>
                </a:r>
                <a:endParaRPr lang="en-US" sz="2400" dirty="0">
                  <a:latin typeface="Calibri"/>
                  <a:cs typeface="Calibri"/>
                </a:endParaRPr>
              </a:p>
            </p:txBody>
          </p:sp>
          <p:sp>
            <p:nvSpPr>
              <p:cNvPr id="1915915" name="Rectangle 11"/>
              <p:cNvSpPr>
                <a:spLocks noChangeArrowheads="1"/>
              </p:cNvSpPr>
              <p:nvPr/>
            </p:nvSpPr>
            <p:spPr bwMode="auto">
              <a:xfrm>
                <a:off x="516" y="2152"/>
                <a:ext cx="999" cy="7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latin typeface="Calibri"/>
                    <a:cs typeface="Calibri"/>
                  </a:rPr>
                  <a:t>	ptr</a:t>
                </a:r>
                <a:r>
                  <a:rPr lang="en-US" sz="2400" baseline="-25000" dirty="0">
                    <a:latin typeface="Calibri"/>
                    <a:cs typeface="Calibri"/>
                  </a:rPr>
                  <a:t>1</a:t>
                </a:r>
                <a:endParaRPr lang="en-US" sz="2400" dirty="0">
                  <a:latin typeface="Calibri"/>
                  <a:cs typeface="Calibri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latin typeface="Calibri"/>
                    <a:cs typeface="Calibri"/>
                  </a:rPr>
                  <a:t>next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latin typeface="Calibri"/>
                    <a:cs typeface="Calibri"/>
                  </a:rPr>
                  <a:t>available</a:t>
                </a:r>
              </a:p>
            </p:txBody>
          </p:sp>
          <p:sp>
            <p:nvSpPr>
              <p:cNvPr id="1915916" name="Rectangle 12"/>
              <p:cNvSpPr>
                <a:spLocks noChangeArrowheads="1"/>
              </p:cNvSpPr>
              <p:nvPr/>
            </p:nvSpPr>
            <p:spPr bwMode="auto">
              <a:xfrm>
                <a:off x="1699" y="992"/>
                <a:ext cx="295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Ins#     use   exec      op     p1     src1      p2      src2</a:t>
                </a:r>
              </a:p>
            </p:txBody>
          </p:sp>
          <p:sp>
            <p:nvSpPr>
              <p:cNvPr id="1915917" name="Line 13"/>
              <p:cNvSpPr>
                <a:spLocks noChangeShapeType="1"/>
              </p:cNvSpPr>
              <p:nvPr/>
            </p:nvSpPr>
            <p:spPr bwMode="auto">
              <a:xfrm>
                <a:off x="2145" y="1245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18" name="Line 14"/>
              <p:cNvSpPr>
                <a:spLocks noChangeShapeType="1"/>
              </p:cNvSpPr>
              <p:nvPr/>
            </p:nvSpPr>
            <p:spPr bwMode="auto">
              <a:xfrm>
                <a:off x="2433" y="1239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19" name="Line 15"/>
              <p:cNvSpPr>
                <a:spLocks noChangeShapeType="1"/>
              </p:cNvSpPr>
              <p:nvPr/>
            </p:nvSpPr>
            <p:spPr bwMode="auto">
              <a:xfrm>
                <a:off x="3960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20" name="Line 16"/>
              <p:cNvSpPr>
                <a:spLocks noChangeShapeType="1"/>
              </p:cNvSpPr>
              <p:nvPr/>
            </p:nvSpPr>
            <p:spPr bwMode="auto">
              <a:xfrm>
                <a:off x="3369" y="1228"/>
                <a:ext cx="0" cy="1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21" name="Line 17"/>
              <p:cNvSpPr>
                <a:spLocks noChangeShapeType="1"/>
              </p:cNvSpPr>
              <p:nvPr/>
            </p:nvSpPr>
            <p:spPr bwMode="auto">
              <a:xfrm>
                <a:off x="4141" y="1229"/>
                <a:ext cx="0" cy="17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22" name="Line 18"/>
              <p:cNvSpPr>
                <a:spLocks noChangeShapeType="1"/>
              </p:cNvSpPr>
              <p:nvPr/>
            </p:nvSpPr>
            <p:spPr bwMode="auto">
              <a:xfrm>
                <a:off x="2772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923" name="Line 19"/>
              <p:cNvSpPr>
                <a:spLocks noChangeShapeType="1"/>
              </p:cNvSpPr>
              <p:nvPr/>
            </p:nvSpPr>
            <p:spPr bwMode="auto">
              <a:xfrm>
                <a:off x="3195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" name="Group 20"/>
              <p:cNvGrpSpPr>
                <a:grpSpLocks/>
              </p:cNvGrpSpPr>
              <p:nvPr/>
            </p:nvGrpSpPr>
            <p:grpSpPr bwMode="auto">
              <a:xfrm>
                <a:off x="1736" y="1382"/>
                <a:ext cx="3010" cy="1392"/>
                <a:chOff x="1736" y="1382"/>
                <a:chExt cx="3010" cy="1392"/>
              </a:xfrm>
            </p:grpSpPr>
            <p:sp>
              <p:nvSpPr>
                <p:cNvPr id="1915925" name="Line 21"/>
                <p:cNvSpPr>
                  <a:spLocks noChangeShapeType="1"/>
                </p:cNvSpPr>
                <p:nvPr/>
              </p:nvSpPr>
              <p:spPr bwMode="auto">
                <a:xfrm>
                  <a:off x="1743" y="1382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26" name="Line 22"/>
                <p:cNvSpPr>
                  <a:spLocks noChangeShapeType="1"/>
                </p:cNvSpPr>
                <p:nvPr/>
              </p:nvSpPr>
              <p:spPr bwMode="auto">
                <a:xfrm>
                  <a:off x="1743" y="1558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27" name="Line 23"/>
                <p:cNvSpPr>
                  <a:spLocks noChangeShapeType="1"/>
                </p:cNvSpPr>
                <p:nvPr/>
              </p:nvSpPr>
              <p:spPr bwMode="auto">
                <a:xfrm>
                  <a:off x="1736" y="172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28" name="Line 24"/>
                <p:cNvSpPr>
                  <a:spLocks noChangeShapeType="1"/>
                </p:cNvSpPr>
                <p:nvPr/>
              </p:nvSpPr>
              <p:spPr bwMode="auto">
                <a:xfrm>
                  <a:off x="1743" y="188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29" name="Line 25"/>
                <p:cNvSpPr>
                  <a:spLocks noChangeShapeType="1"/>
                </p:cNvSpPr>
                <p:nvPr/>
              </p:nvSpPr>
              <p:spPr bwMode="auto">
                <a:xfrm>
                  <a:off x="1743" y="2070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30" name="Line 26"/>
                <p:cNvSpPr>
                  <a:spLocks noChangeShapeType="1"/>
                </p:cNvSpPr>
                <p:nvPr/>
              </p:nvSpPr>
              <p:spPr bwMode="auto">
                <a:xfrm>
                  <a:off x="1743" y="2230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31" name="Line 27"/>
                <p:cNvSpPr>
                  <a:spLocks noChangeShapeType="1"/>
                </p:cNvSpPr>
                <p:nvPr/>
              </p:nvSpPr>
              <p:spPr bwMode="auto">
                <a:xfrm>
                  <a:off x="1736" y="260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32" name="Line 28"/>
                <p:cNvSpPr>
                  <a:spLocks noChangeShapeType="1"/>
                </p:cNvSpPr>
                <p:nvPr/>
              </p:nvSpPr>
              <p:spPr bwMode="auto">
                <a:xfrm>
                  <a:off x="1736" y="2774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5933" name="Line 29"/>
                <p:cNvSpPr>
                  <a:spLocks noChangeShapeType="1"/>
                </p:cNvSpPr>
                <p:nvPr/>
              </p:nvSpPr>
              <p:spPr bwMode="auto">
                <a:xfrm>
                  <a:off x="1750" y="2414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15934" name="Rectangle 30"/>
              <p:cNvSpPr>
                <a:spLocks noChangeArrowheads="1"/>
              </p:cNvSpPr>
              <p:nvPr/>
            </p:nvSpPr>
            <p:spPr bwMode="auto">
              <a:xfrm>
                <a:off x="1737" y="1230"/>
                <a:ext cx="3022" cy="17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7010400" y="1905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Destination registers are renamed to the instruction’s slot tag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rot="16200000" flipV="1">
            <a:off x="7162800" y="1524000"/>
            <a:ext cx="4572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04800" y="3886200"/>
            <a:ext cx="8095166" cy="13331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ROB managed circularly</a:t>
            </a:r>
          </a:p>
          <a:p>
            <a:pPr lvl="1" algn="l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“exec” bit is set when instruction begins execution </a:t>
            </a:r>
          </a:p>
          <a:p>
            <a:pPr lvl="1" algn="l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When an instruction completes its “use” bit is marked free</a:t>
            </a:r>
          </a:p>
          <a:p>
            <a:pPr lvl="1" algn="l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ptr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is incremented only if the “use” bit is marked free</a:t>
            </a:r>
          </a:p>
        </p:txBody>
      </p:sp>
    </p:spTree>
    <p:extLst>
      <p:ext uri="{BB962C8B-B14F-4D97-AF65-F5344CB8AC3E}">
        <p14:creationId xmlns:p14="http://schemas.microsoft.com/office/powerpoint/2010/main" val="3047041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7937500" cy="10541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Renaming &amp; Out-of-order Issue</a:t>
            </a:r>
            <a:br>
              <a:rPr lang="en-US"/>
            </a:br>
            <a:r>
              <a:rPr lang="en-US" sz="2000" i="1"/>
              <a:t>An example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49763" y="4691063"/>
            <a:ext cx="4198937" cy="1308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 i="1">
                <a:latin typeface="Verdana" charset="0"/>
              </a:rPr>
              <a:t> When are tags in sources </a:t>
            </a:r>
          </a:p>
          <a:p>
            <a:pPr algn="l">
              <a:spcBef>
                <a:spcPct val="0"/>
              </a:spcBef>
            </a:pPr>
            <a:r>
              <a:rPr lang="en-US" sz="2000" i="1">
                <a:latin typeface="Verdana" charset="0"/>
              </a:rPr>
              <a:t>   replaced by data?</a:t>
            </a:r>
          </a:p>
          <a:p>
            <a:pPr algn="l">
              <a:spcBef>
                <a:spcPct val="0"/>
              </a:spcBef>
            </a:pPr>
            <a:endParaRPr lang="en-US" sz="2000" i="1">
              <a:latin typeface="Verdana" charset="0"/>
            </a:endParaRP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 i="1">
                <a:latin typeface="Verdana" charset="0"/>
              </a:rPr>
              <a:t> When can a name be reused?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1288" y="4500563"/>
            <a:ext cx="4097164" cy="193642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LD		f2, 	34(x2)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LD		f4,	45(x3)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MULT.D	f6,	f4,	f2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SUB.D		f8,	f2,	f2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DIV.D		f4,	f2,	f8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ADD.D		f10,	f6,	f4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955675" y="903288"/>
            <a:ext cx="7685088" cy="3460750"/>
            <a:chOff x="602" y="736"/>
            <a:chExt cx="4841" cy="218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02" y="736"/>
              <a:ext cx="1373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latin typeface="Verdana" charset="0"/>
                </a:rPr>
                <a:t>Renaming table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72" y="736"/>
              <a:ext cx="1283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latin typeface="Verdana" charset="0"/>
                </a:rPr>
                <a:t>Reorder buffer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160" y="951"/>
              <a:ext cx="2947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Ins# use exec   op  p1   src1   p2  src2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209" y="1107"/>
              <a:ext cx="234" cy="12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i="1" dirty="0">
                  <a:latin typeface="Verdana" charset="0"/>
                </a:rPr>
                <a:t>t</a:t>
              </a:r>
              <a:r>
                <a:rPr lang="en-US" i="1" baseline="-25000" dirty="0">
                  <a:latin typeface="Verdana" charset="0"/>
                </a:rPr>
                <a:t>1</a:t>
              </a:r>
              <a:endParaRPr lang="en-US" i="1" dirty="0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i="1" dirty="0">
                  <a:latin typeface="Verdana" charset="0"/>
                </a:rPr>
                <a:t>t</a:t>
              </a:r>
              <a:r>
                <a:rPr lang="en-US" i="1" baseline="-25000" dirty="0">
                  <a:latin typeface="Verdana" charset="0"/>
                </a:rPr>
                <a:t>2</a:t>
              </a:r>
              <a:endParaRPr lang="en-US" i="1" dirty="0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i="1" dirty="0"/>
                <a:t>t</a:t>
              </a:r>
              <a:r>
                <a:rPr lang="en-US" i="1" baseline="-25000" dirty="0"/>
                <a:t>3</a:t>
              </a:r>
            </a:p>
            <a:p>
              <a:pPr algn="l">
                <a:spcBef>
                  <a:spcPct val="0"/>
                </a:spcBef>
              </a:pPr>
              <a:r>
                <a:rPr lang="en-US" i="1" dirty="0"/>
                <a:t>t</a:t>
              </a:r>
              <a:r>
                <a:rPr lang="en-US" i="1" baseline="-25000" dirty="0"/>
                <a:t>4</a:t>
              </a:r>
            </a:p>
            <a:p>
              <a:pPr algn="l">
                <a:spcBef>
                  <a:spcPct val="0"/>
                </a:spcBef>
              </a:pPr>
              <a:r>
                <a:rPr lang="en-US" i="1" dirty="0"/>
                <a:t>t</a:t>
              </a:r>
              <a:r>
                <a:rPr lang="en-US" i="1" baseline="-25000" dirty="0"/>
                <a:t>5</a:t>
              </a:r>
            </a:p>
            <a:p>
              <a:pPr algn="l">
                <a:spcBef>
                  <a:spcPct val="0"/>
                </a:spcBef>
              </a:pPr>
              <a:r>
                <a:rPr lang="en-US" i="1" dirty="0">
                  <a:latin typeface="Verdana" charset="0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i="1" dirty="0">
                  <a:latin typeface="Verdana" charset="0"/>
                </a:rPr>
                <a:t>.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80" y="1164"/>
              <a:ext cx="2988" cy="1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588" y="1179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76" y="1173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403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812" y="1162"/>
              <a:ext cx="0" cy="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584" y="1163"/>
              <a:ext cx="0" cy="17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2179" y="1316"/>
              <a:ext cx="2976" cy="1392"/>
              <a:chOff x="2181" y="1347"/>
              <a:chExt cx="2976" cy="1392"/>
            </a:xfrm>
          </p:grpSpPr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2188" y="1347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2188" y="1523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2181" y="169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2188" y="185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2188" y="2035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2188" y="2195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2181" y="257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2181" y="2739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2195" y="2379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937" y="2685"/>
              <a:ext cx="69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data / </a:t>
              </a:r>
              <a:r>
                <a:rPr lang="en-US" sz="1800" dirty="0" err="1">
                  <a:latin typeface="Verdana" charset="0"/>
                </a:rPr>
                <a:t>t</a:t>
              </a:r>
              <a:r>
                <a:rPr lang="en-US" sz="1800" baseline="-25000" dirty="0" err="1">
                  <a:latin typeface="Verdana" charset="0"/>
                </a:rPr>
                <a:t>i</a:t>
              </a:r>
              <a:endParaRPr lang="en-US" sz="1800" baseline="-25000" dirty="0">
                <a:latin typeface="Verdana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672" y="951"/>
              <a:ext cx="979" cy="16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     p    data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f1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f2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f3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f4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f5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f6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f7</a:t>
              </a:r>
            </a:p>
            <a:p>
              <a:pPr algn="l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f8</a:t>
              </a:r>
            </a:p>
          </p:txBody>
        </p: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953" y="1173"/>
              <a:ext cx="760" cy="1368"/>
              <a:chOff x="955" y="1204"/>
              <a:chExt cx="760" cy="1368"/>
            </a:xfrm>
          </p:grpSpPr>
          <p:grpSp>
            <p:nvGrpSpPr>
              <p:cNvPr id="26" name="Group 29"/>
              <p:cNvGrpSpPr>
                <a:grpSpLocks/>
              </p:cNvGrpSpPr>
              <p:nvPr/>
            </p:nvGrpSpPr>
            <p:grpSpPr bwMode="auto">
              <a:xfrm>
                <a:off x="955" y="1204"/>
                <a:ext cx="760" cy="1368"/>
                <a:chOff x="955" y="1204"/>
                <a:chExt cx="760" cy="1368"/>
              </a:xfrm>
            </p:grpSpPr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>
                  <a:off x="955" y="1204"/>
                  <a:ext cx="760" cy="136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31"/>
                <p:cNvSpPr>
                  <a:spLocks noChangeShapeType="1"/>
                </p:cNvSpPr>
                <p:nvPr/>
              </p:nvSpPr>
              <p:spPr bwMode="auto">
                <a:xfrm>
                  <a:off x="967" y="1368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32"/>
                <p:cNvSpPr>
                  <a:spLocks noChangeShapeType="1"/>
                </p:cNvSpPr>
                <p:nvPr/>
              </p:nvSpPr>
              <p:spPr bwMode="auto">
                <a:xfrm>
                  <a:off x="967" y="1540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33"/>
                <p:cNvSpPr>
                  <a:spLocks noChangeShapeType="1"/>
                </p:cNvSpPr>
                <p:nvPr/>
              </p:nvSpPr>
              <p:spPr bwMode="auto">
                <a:xfrm>
                  <a:off x="967" y="1706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/>
              </p:nvSpPr>
              <p:spPr bwMode="auto">
                <a:xfrm>
                  <a:off x="967" y="1878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35"/>
                <p:cNvSpPr>
                  <a:spLocks noChangeShapeType="1"/>
                </p:cNvSpPr>
                <p:nvPr/>
              </p:nvSpPr>
              <p:spPr bwMode="auto">
                <a:xfrm>
                  <a:off x="967" y="2050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36"/>
                <p:cNvSpPr>
                  <a:spLocks noChangeShapeType="1"/>
                </p:cNvSpPr>
                <p:nvPr/>
              </p:nvSpPr>
              <p:spPr bwMode="auto">
                <a:xfrm>
                  <a:off x="967" y="2222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37"/>
                <p:cNvSpPr>
                  <a:spLocks noChangeShapeType="1"/>
                </p:cNvSpPr>
                <p:nvPr/>
              </p:nvSpPr>
              <p:spPr bwMode="auto">
                <a:xfrm>
                  <a:off x="955" y="2401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1105" y="1210"/>
                <a:ext cx="0" cy="13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1344" y="2296"/>
              <a:ext cx="1" cy="43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0"/>
                </a:cxn>
              </a:cxnLst>
              <a:rect l="0" t="0" r="r" b="b"/>
              <a:pathLst>
                <a:path w="1" h="433">
                  <a:moveTo>
                    <a:pt x="0" y="432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0"/>
            <p:cNvSpPr>
              <a:spLocks/>
            </p:cNvSpPr>
            <p:nvPr/>
          </p:nvSpPr>
          <p:spPr bwMode="auto">
            <a:xfrm>
              <a:off x="1668" y="2796"/>
              <a:ext cx="24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6" y="0"/>
                </a:cxn>
              </a:cxnLst>
              <a:rect l="0" t="0" r="r" b="b"/>
              <a:pathLst>
                <a:path w="2427" h="1">
                  <a:moveTo>
                    <a:pt x="0" y="0"/>
                  </a:moveTo>
                  <a:lnTo>
                    <a:pt x="242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>
              <a:off x="3215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3638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921250" y="5280025"/>
            <a:ext cx="379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 dirty="0">
                <a:solidFill>
                  <a:srgbClr val="FF0000"/>
                </a:solidFill>
                <a:latin typeface="Verdana" charset="0"/>
              </a:rPr>
              <a:t>Whenever an FU produces data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4937125" y="5905500"/>
            <a:ext cx="42449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>
                <a:solidFill>
                  <a:srgbClr val="FF0000"/>
                </a:solidFill>
                <a:latin typeface="Verdana" charset="0"/>
              </a:rPr>
              <a:t>Whenever an instruction completes</a:t>
            </a:r>
          </a:p>
        </p:txBody>
      </p:sp>
      <p:sp>
        <p:nvSpPr>
          <p:cNvPr id="87" name="Text Box 45"/>
          <p:cNvSpPr txBox="1">
            <a:spLocks noChangeArrowheads="1"/>
          </p:cNvSpPr>
          <p:nvPr/>
        </p:nvSpPr>
        <p:spPr bwMode="auto">
          <a:xfrm>
            <a:off x="1870075" y="1839913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t1</a:t>
            </a:r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3448050" y="155733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1          1        0        LD     </a:t>
            </a:r>
          </a:p>
        </p:txBody>
      </p:sp>
      <p:sp>
        <p:nvSpPr>
          <p:cNvPr id="89" name="Text Box 47"/>
          <p:cNvSpPr txBox="1">
            <a:spLocks noChangeArrowheads="1"/>
          </p:cNvSpPr>
          <p:nvPr/>
        </p:nvSpPr>
        <p:spPr bwMode="auto">
          <a:xfrm>
            <a:off x="1887538" y="2382838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t2</a:t>
            </a:r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3448050" y="18319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2          1        0        LD     </a:t>
            </a:r>
          </a:p>
        </p:txBody>
      </p:sp>
      <p:sp>
        <p:nvSpPr>
          <p:cNvPr id="91" name="Text Box 49"/>
          <p:cNvSpPr txBox="1">
            <a:spLocks noChangeArrowheads="1"/>
          </p:cNvSpPr>
          <p:nvPr/>
        </p:nvSpPr>
        <p:spPr bwMode="auto">
          <a:xfrm>
            <a:off x="3448050" y="260985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5          1        0        DIV       1        v1           0         t4     </a:t>
            </a:r>
          </a:p>
        </p:txBody>
      </p:sp>
      <p:sp>
        <p:nvSpPr>
          <p:cNvPr id="92" name="Text Box 50"/>
          <p:cNvSpPr txBox="1">
            <a:spLocks noChangeArrowheads="1"/>
          </p:cNvSpPr>
          <p:nvPr/>
        </p:nvSpPr>
        <p:spPr bwMode="auto">
          <a:xfrm>
            <a:off x="3448050" y="237490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4          1        0        SUB     1        v1           1         v1</a:t>
            </a:r>
          </a:p>
        </p:txBody>
      </p:sp>
      <p:sp>
        <p:nvSpPr>
          <p:cNvPr id="93" name="Text Box 51"/>
          <p:cNvSpPr txBox="1">
            <a:spLocks noChangeArrowheads="1"/>
          </p:cNvSpPr>
          <p:nvPr/>
        </p:nvSpPr>
        <p:spPr bwMode="auto">
          <a:xfrm>
            <a:off x="1870075" y="3482975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t4</a:t>
            </a: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3448050" y="208915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3          1        0        MUL     0        t2            1         v1</a:t>
            </a:r>
          </a:p>
        </p:txBody>
      </p:sp>
      <p:sp>
        <p:nvSpPr>
          <p:cNvPr id="95" name="Text Box 53"/>
          <p:cNvSpPr txBox="1">
            <a:spLocks noChangeArrowheads="1"/>
          </p:cNvSpPr>
          <p:nvPr/>
        </p:nvSpPr>
        <p:spPr bwMode="auto">
          <a:xfrm>
            <a:off x="1870075" y="2925763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t3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1928813" y="2359025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t5</a:t>
            </a:r>
          </a:p>
        </p:txBody>
      </p:sp>
      <p:sp>
        <p:nvSpPr>
          <p:cNvPr id="97" name="Text Box 56"/>
          <p:cNvSpPr txBox="1">
            <a:spLocks noChangeArrowheads="1"/>
          </p:cNvSpPr>
          <p:nvPr/>
        </p:nvSpPr>
        <p:spPr bwMode="auto">
          <a:xfrm>
            <a:off x="1876425" y="1824038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v1</a:t>
            </a: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3443288" y="15652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1          1        1        LD     </a:t>
            </a:r>
          </a:p>
        </p:txBody>
      </p: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451225" y="155098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            0</a:t>
            </a:r>
          </a:p>
        </p:txBody>
      </p:sp>
      <p:sp>
        <p:nvSpPr>
          <p:cNvPr id="100" name="Text Box 59"/>
          <p:cNvSpPr txBox="1">
            <a:spLocks noChangeArrowheads="1"/>
          </p:cNvSpPr>
          <p:nvPr/>
        </p:nvSpPr>
        <p:spPr bwMode="auto">
          <a:xfrm>
            <a:off x="3441700" y="237013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4          1        1        SUB     1        v1           1         v1</a:t>
            </a:r>
          </a:p>
        </p:txBody>
      </p: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3438525" y="23780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56127A"/>
                </a:solidFill>
                <a:latin typeface="Arial" charset="0"/>
              </a:rPr>
              <a:t>   4           0</a:t>
            </a:r>
          </a:p>
        </p:txBody>
      </p:sp>
      <p:sp>
        <p:nvSpPr>
          <p:cNvPr id="102" name="Text Box 61"/>
          <p:cNvSpPr txBox="1">
            <a:spLocks noChangeArrowheads="1"/>
          </p:cNvSpPr>
          <p:nvPr/>
        </p:nvSpPr>
        <p:spPr bwMode="auto">
          <a:xfrm>
            <a:off x="1876425" y="3457575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v4</a:t>
            </a:r>
          </a:p>
        </p:txBody>
      </p:sp>
      <p:sp>
        <p:nvSpPr>
          <p:cNvPr id="103" name="Text Box 62"/>
          <p:cNvSpPr txBox="1">
            <a:spLocks noChangeArrowheads="1"/>
          </p:cNvSpPr>
          <p:nvPr/>
        </p:nvSpPr>
        <p:spPr bwMode="auto">
          <a:xfrm>
            <a:off x="3455988" y="261778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56127A"/>
                </a:solidFill>
                <a:latin typeface="Arial" charset="0"/>
              </a:rPr>
              <a:t>   5          1        0        DIV       1        v1           1         v4     </a:t>
            </a:r>
          </a:p>
        </p:txBody>
      </p:sp>
      <p:sp>
        <p:nvSpPr>
          <p:cNvPr id="104" name="Text Box 63"/>
          <p:cNvSpPr txBox="1">
            <a:spLocks noChangeArrowheads="1"/>
          </p:cNvSpPr>
          <p:nvPr/>
        </p:nvSpPr>
        <p:spPr bwMode="auto">
          <a:xfrm>
            <a:off x="3455988" y="181610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2          1        1        LD     </a:t>
            </a:r>
          </a:p>
        </p:txBody>
      </p:sp>
      <p:sp>
        <p:nvSpPr>
          <p:cNvPr id="105" name="Text Box 64"/>
          <p:cNvSpPr txBox="1">
            <a:spLocks noChangeArrowheads="1"/>
          </p:cNvSpPr>
          <p:nvPr/>
        </p:nvSpPr>
        <p:spPr bwMode="auto">
          <a:xfrm>
            <a:off x="3432175" y="182245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56127A"/>
                </a:solidFill>
                <a:latin typeface="Arial" charset="0"/>
              </a:rPr>
              <a:t>   2           0     </a:t>
            </a:r>
          </a:p>
        </p:txBody>
      </p:sp>
      <p:sp>
        <p:nvSpPr>
          <p:cNvPr id="106" name="Text Box 65"/>
          <p:cNvSpPr txBox="1">
            <a:spLocks noChangeArrowheads="1"/>
          </p:cNvSpPr>
          <p:nvPr/>
        </p:nvSpPr>
        <p:spPr bwMode="auto">
          <a:xfrm>
            <a:off x="3432175" y="20859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56127A"/>
                </a:solidFill>
                <a:latin typeface="Arial" charset="0"/>
              </a:rPr>
              <a:t>   3          1        0        MUL     1        v2            1         v1</a:t>
            </a:r>
          </a:p>
        </p:txBody>
      </p:sp>
    </p:spTree>
    <p:extLst>
      <p:ext uri="{BB962C8B-B14F-4D97-AF65-F5344CB8AC3E}">
        <p14:creationId xmlns:p14="http://schemas.microsoft.com/office/powerpoint/2010/main" val="17211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  <p:bldP spid="87" grpId="0"/>
      <p:bldP spid="87" grpId="1"/>
      <p:bldP spid="87" grpId="2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/>
      <p:bldP spid="98" grpId="1"/>
      <p:bldP spid="99" grpId="0"/>
      <p:bldP spid="100" grpId="0"/>
      <p:bldP spid="100" grpId="1"/>
      <p:bldP spid="101" grpId="0"/>
      <p:bldP spid="102" grpId="0"/>
      <p:bldP spid="103" grpId="0"/>
      <p:bldP spid="104" grpId="0"/>
      <p:bldP spid="104" grpId="1"/>
      <p:bldP spid="104" grpId="2"/>
      <p:bldP spid="105" grpId="0"/>
      <p:bldP spid="105" grpId="1"/>
      <p:bldP spid="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92975" cy="7366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IBM 360/91 Floating-Point Unit</a:t>
            </a:r>
            <a:br>
              <a:rPr lang="en-US"/>
            </a:br>
            <a:r>
              <a:rPr lang="en-US" sz="2000" i="1"/>
              <a:t>R. M. Tomasulo, 1967</a:t>
            </a:r>
          </a:p>
        </p:txBody>
      </p:sp>
      <p:sp>
        <p:nvSpPr>
          <p:cNvPr id="6" name="Freeform 23"/>
          <p:cNvSpPr>
            <a:spLocks/>
          </p:cNvSpPr>
          <p:nvPr/>
        </p:nvSpPr>
        <p:spPr bwMode="auto">
          <a:xfrm>
            <a:off x="5103813" y="3992563"/>
            <a:ext cx="1906587" cy="655637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700" y="0"/>
              </a:cxn>
              <a:cxn ang="0">
                <a:pos x="600" y="82"/>
              </a:cxn>
              <a:cxn ang="0">
                <a:pos x="500" y="0"/>
              </a:cxn>
              <a:cxn ang="0">
                <a:pos x="0" y="0"/>
              </a:cxn>
              <a:cxn ang="0">
                <a:pos x="300" y="412"/>
              </a:cxn>
              <a:cxn ang="0">
                <a:pos x="900" y="412"/>
              </a:cxn>
              <a:cxn ang="0">
                <a:pos x="1200" y="0"/>
              </a:cxn>
            </a:cxnLst>
            <a:rect l="0" t="0" r="r" b="b"/>
            <a:pathLst>
              <a:path w="1201" h="413">
                <a:moveTo>
                  <a:pt x="1200" y="0"/>
                </a:moveTo>
                <a:lnTo>
                  <a:pt x="700" y="0"/>
                </a:lnTo>
                <a:lnTo>
                  <a:pt x="600" y="82"/>
                </a:lnTo>
                <a:lnTo>
                  <a:pt x="500" y="0"/>
                </a:lnTo>
                <a:lnTo>
                  <a:pt x="0" y="0"/>
                </a:lnTo>
                <a:lnTo>
                  <a:pt x="300" y="412"/>
                </a:lnTo>
                <a:lnTo>
                  <a:pt x="900" y="412"/>
                </a:lnTo>
                <a:lnTo>
                  <a:pt x="120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729288" y="4205288"/>
            <a:ext cx="581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Calibri"/>
                <a:cs typeface="Calibri"/>
              </a:rPr>
              <a:t>Mult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607050" y="4718050"/>
            <a:ext cx="927100" cy="190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800600" y="3276600"/>
            <a:ext cx="2997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>
                <a:latin typeface="Calibri"/>
                <a:cs typeface="Calibri"/>
              </a:rPr>
              <a:t>1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439863" y="914400"/>
            <a:ext cx="286738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3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5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6</a:t>
            </a:r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819400" y="990600"/>
            <a:ext cx="1138659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load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buffers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(from 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memory)</a:t>
            </a: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5791200" y="1012036"/>
            <a:ext cx="29973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3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4</a:t>
            </a:r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>
            <a:off x="6089650" y="4951413"/>
            <a:ext cx="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2114550" y="2343150"/>
            <a:ext cx="0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3511550" y="4926013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6" name="Freeform 51"/>
          <p:cNvSpPr>
            <a:spLocks/>
          </p:cNvSpPr>
          <p:nvPr/>
        </p:nvSpPr>
        <p:spPr bwMode="auto">
          <a:xfrm>
            <a:off x="2525713" y="3979863"/>
            <a:ext cx="1906587" cy="655637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700" y="0"/>
              </a:cxn>
              <a:cxn ang="0">
                <a:pos x="600" y="82"/>
              </a:cxn>
              <a:cxn ang="0">
                <a:pos x="500" y="0"/>
              </a:cxn>
              <a:cxn ang="0">
                <a:pos x="0" y="0"/>
              </a:cxn>
              <a:cxn ang="0">
                <a:pos x="300" y="412"/>
              </a:cxn>
              <a:cxn ang="0">
                <a:pos x="900" y="412"/>
              </a:cxn>
              <a:cxn ang="0">
                <a:pos x="1200" y="0"/>
              </a:cxn>
            </a:cxnLst>
            <a:rect l="0" t="0" r="r" b="b"/>
            <a:pathLst>
              <a:path w="1201" h="413">
                <a:moveTo>
                  <a:pt x="1200" y="0"/>
                </a:moveTo>
                <a:lnTo>
                  <a:pt x="700" y="0"/>
                </a:lnTo>
                <a:lnTo>
                  <a:pt x="600" y="82"/>
                </a:lnTo>
                <a:lnTo>
                  <a:pt x="500" y="0"/>
                </a:lnTo>
                <a:lnTo>
                  <a:pt x="0" y="0"/>
                </a:lnTo>
                <a:lnTo>
                  <a:pt x="300" y="412"/>
                </a:lnTo>
                <a:lnTo>
                  <a:pt x="900" y="412"/>
                </a:lnTo>
                <a:lnTo>
                  <a:pt x="120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7" name="Rectangle 52"/>
          <p:cNvSpPr>
            <a:spLocks noChangeArrowheads="1"/>
          </p:cNvSpPr>
          <p:nvPr/>
        </p:nvSpPr>
        <p:spPr bwMode="auto">
          <a:xfrm>
            <a:off x="3151188" y="4192588"/>
            <a:ext cx="69069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Calibri"/>
                <a:cs typeface="Calibri"/>
              </a:rPr>
              <a:t>Adder</a:t>
            </a: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3028950" y="4705350"/>
            <a:ext cx="927100" cy="190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auto">
          <a:xfrm>
            <a:off x="2239963" y="2971800"/>
            <a:ext cx="29973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3</a:t>
            </a:r>
          </a:p>
          <a:p>
            <a:pPr algn="l" eaLnBrk="1" hangingPunct="1">
              <a:spcBef>
                <a:spcPct val="0"/>
              </a:spcBef>
            </a:pP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0" name="Line 59"/>
          <p:cNvSpPr>
            <a:spLocks noChangeShapeType="1"/>
          </p:cNvSpPr>
          <p:nvPr/>
        </p:nvSpPr>
        <p:spPr bwMode="auto">
          <a:xfrm>
            <a:off x="4083050" y="2578100"/>
            <a:ext cx="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1" name="Line 60"/>
          <p:cNvSpPr>
            <a:spLocks noChangeShapeType="1"/>
          </p:cNvSpPr>
          <p:nvPr/>
        </p:nvSpPr>
        <p:spPr bwMode="auto">
          <a:xfrm>
            <a:off x="5873750" y="25654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2" name="Line 61"/>
          <p:cNvSpPr>
            <a:spLocks noChangeShapeType="1"/>
          </p:cNvSpPr>
          <p:nvPr/>
        </p:nvSpPr>
        <p:spPr bwMode="auto">
          <a:xfrm>
            <a:off x="6838950" y="2032000"/>
            <a:ext cx="0" cy="132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3" name="Line 62"/>
          <p:cNvSpPr>
            <a:spLocks noChangeShapeType="1"/>
          </p:cNvSpPr>
          <p:nvPr/>
        </p:nvSpPr>
        <p:spPr bwMode="auto">
          <a:xfrm>
            <a:off x="3930650" y="2373313"/>
            <a:ext cx="0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4" name="Line 63"/>
          <p:cNvSpPr>
            <a:spLocks noChangeShapeType="1"/>
          </p:cNvSpPr>
          <p:nvPr/>
        </p:nvSpPr>
        <p:spPr bwMode="auto">
          <a:xfrm>
            <a:off x="5657850" y="23685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5" name="Line 64"/>
          <p:cNvSpPr>
            <a:spLocks noChangeShapeType="1"/>
          </p:cNvSpPr>
          <p:nvPr/>
        </p:nvSpPr>
        <p:spPr bwMode="auto">
          <a:xfrm>
            <a:off x="6521450" y="23685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6" name="Rectangle 65"/>
          <p:cNvSpPr>
            <a:spLocks noChangeArrowheads="1"/>
          </p:cNvSpPr>
          <p:nvPr/>
        </p:nvSpPr>
        <p:spPr bwMode="auto">
          <a:xfrm>
            <a:off x="7239000" y="685800"/>
            <a:ext cx="167640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Floating-Point</a:t>
            </a:r>
          </a:p>
          <a:p>
            <a:pPr algn="l">
              <a:spcBef>
                <a:spcPct val="0"/>
              </a:spcBef>
            </a:pPr>
            <a:r>
              <a:rPr lang="en-US" sz="2000" dirty="0" err="1">
                <a:latin typeface="Calibri"/>
                <a:cs typeface="Calibri"/>
              </a:rPr>
              <a:t>Regfile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220262" y="5335900"/>
            <a:ext cx="1521226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store buffers</a:t>
            </a:r>
          </a:p>
          <a:p>
            <a:pPr algn="r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(to memory)</a:t>
            </a:r>
          </a:p>
        </p:txBody>
      </p:sp>
      <p:sp>
        <p:nvSpPr>
          <p:cNvPr id="28" name="Oval 67"/>
          <p:cNvSpPr>
            <a:spLocks noChangeArrowheads="1"/>
          </p:cNvSpPr>
          <p:nvPr/>
        </p:nvSpPr>
        <p:spPr bwMode="auto">
          <a:xfrm>
            <a:off x="5873750" y="2533650"/>
            <a:ext cx="19050" cy="19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grpSp>
        <p:nvGrpSpPr>
          <p:cNvPr id="29" name="Group 68"/>
          <p:cNvGrpSpPr>
            <a:grpSpLocks/>
          </p:cNvGrpSpPr>
          <p:nvPr/>
        </p:nvGrpSpPr>
        <p:grpSpPr bwMode="auto">
          <a:xfrm>
            <a:off x="4132265" y="1039813"/>
            <a:ext cx="1052513" cy="1230311"/>
            <a:chOff x="2531" y="719"/>
            <a:chExt cx="663" cy="775"/>
          </a:xfrm>
        </p:grpSpPr>
        <p:sp>
          <p:nvSpPr>
            <p:cNvPr id="30" name="Rectangle 69"/>
            <p:cNvSpPr>
              <a:spLocks noChangeArrowheads="1"/>
            </p:cNvSpPr>
            <p:nvPr/>
          </p:nvSpPr>
          <p:spPr bwMode="auto">
            <a:xfrm>
              <a:off x="2570" y="759"/>
              <a:ext cx="624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>
              <a:off x="2573" y="978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2581" y="1074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3" name="Line 72"/>
            <p:cNvSpPr>
              <a:spLocks noChangeShapeType="1"/>
            </p:cNvSpPr>
            <p:nvPr/>
          </p:nvSpPr>
          <p:spPr bwMode="auto">
            <a:xfrm>
              <a:off x="2581" y="1186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>
              <a:off x="2573" y="1298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5" name="Line 74"/>
            <p:cNvSpPr>
              <a:spLocks noChangeShapeType="1"/>
            </p:cNvSpPr>
            <p:nvPr/>
          </p:nvSpPr>
          <p:spPr bwMode="auto">
            <a:xfrm>
              <a:off x="2573" y="866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6" name="Rectangle 75"/>
            <p:cNvSpPr>
              <a:spLocks noChangeArrowheads="1"/>
            </p:cNvSpPr>
            <p:nvPr/>
          </p:nvSpPr>
          <p:spPr bwMode="auto">
            <a:xfrm>
              <a:off x="2577" y="1166"/>
              <a:ext cx="286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Calibri"/>
                  <a:cs typeface="Calibri"/>
                </a:rPr>
                <a:t>...</a:t>
              </a:r>
            </a:p>
          </p:txBody>
        </p:sp>
        <p:sp>
          <p:nvSpPr>
            <p:cNvPr id="37" name="Rectangle 76"/>
            <p:cNvSpPr>
              <a:spLocks noChangeArrowheads="1"/>
            </p:cNvSpPr>
            <p:nvPr/>
          </p:nvSpPr>
          <p:spPr bwMode="auto">
            <a:xfrm>
              <a:off x="2531" y="719"/>
              <a:ext cx="65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latin typeface="Calibri"/>
                  <a:cs typeface="Calibri"/>
                </a:rPr>
                <a:t>instructions</a:t>
              </a:r>
            </a:p>
          </p:txBody>
        </p:sp>
      </p:grpSp>
      <p:sp>
        <p:nvSpPr>
          <p:cNvPr id="38" name="Freeform 77"/>
          <p:cNvSpPr>
            <a:spLocks/>
          </p:cNvSpPr>
          <p:nvPr/>
        </p:nvSpPr>
        <p:spPr bwMode="auto">
          <a:xfrm>
            <a:off x="2108200" y="2349500"/>
            <a:ext cx="5373688" cy="2871788"/>
          </a:xfrm>
          <a:custGeom>
            <a:avLst/>
            <a:gdLst/>
            <a:ahLst/>
            <a:cxnLst>
              <a:cxn ang="0">
                <a:pos x="0" y="1808"/>
              </a:cxn>
              <a:cxn ang="0">
                <a:pos x="3384" y="1808"/>
              </a:cxn>
              <a:cxn ang="0">
                <a:pos x="3384" y="0"/>
              </a:cxn>
              <a:cxn ang="0">
                <a:pos x="568" y="0"/>
              </a:cxn>
              <a:cxn ang="0">
                <a:pos x="568" y="480"/>
              </a:cxn>
            </a:cxnLst>
            <a:rect l="0" t="0" r="r" b="b"/>
            <a:pathLst>
              <a:path w="3385" h="1809">
                <a:moveTo>
                  <a:pt x="0" y="1808"/>
                </a:moveTo>
                <a:lnTo>
                  <a:pt x="3384" y="1808"/>
                </a:lnTo>
                <a:lnTo>
                  <a:pt x="3384" y="0"/>
                </a:lnTo>
                <a:lnTo>
                  <a:pt x="568" y="0"/>
                </a:lnTo>
                <a:lnTo>
                  <a:pt x="568" y="4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39" name="Line 78"/>
          <p:cNvSpPr>
            <a:spLocks noChangeShapeType="1"/>
          </p:cNvSpPr>
          <p:nvPr/>
        </p:nvSpPr>
        <p:spPr bwMode="auto">
          <a:xfrm>
            <a:off x="2427288" y="5262563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0" name="Freeform 79"/>
          <p:cNvSpPr>
            <a:spLocks/>
          </p:cNvSpPr>
          <p:nvPr/>
        </p:nvSpPr>
        <p:spPr bwMode="auto">
          <a:xfrm>
            <a:off x="2286000" y="2552700"/>
            <a:ext cx="4560888" cy="2986088"/>
          </a:xfrm>
          <a:custGeom>
            <a:avLst/>
            <a:gdLst/>
            <a:ahLst/>
            <a:cxnLst>
              <a:cxn ang="0">
                <a:pos x="2872" y="0"/>
              </a:cxn>
              <a:cxn ang="0">
                <a:pos x="0" y="0"/>
              </a:cxn>
              <a:cxn ang="0">
                <a:pos x="0" y="1880"/>
              </a:cxn>
            </a:cxnLst>
            <a:rect l="0" t="0" r="r" b="b"/>
            <a:pathLst>
              <a:path w="2873" h="1881">
                <a:moveTo>
                  <a:pt x="2872" y="0"/>
                </a:moveTo>
                <a:lnTo>
                  <a:pt x="0" y="0"/>
                </a:lnTo>
                <a:lnTo>
                  <a:pt x="0" y="188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1" name="Oval 80"/>
          <p:cNvSpPr>
            <a:spLocks noChangeArrowheads="1"/>
          </p:cNvSpPr>
          <p:nvPr/>
        </p:nvSpPr>
        <p:spPr bwMode="auto">
          <a:xfrm>
            <a:off x="7467600" y="23114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515100" y="23241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3" name="Oval 82"/>
          <p:cNvSpPr>
            <a:spLocks noChangeArrowheads="1"/>
          </p:cNvSpPr>
          <p:nvPr/>
        </p:nvSpPr>
        <p:spPr bwMode="auto">
          <a:xfrm>
            <a:off x="5651500" y="23241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4" name="Oval 83"/>
          <p:cNvSpPr>
            <a:spLocks noChangeArrowheads="1"/>
          </p:cNvSpPr>
          <p:nvPr/>
        </p:nvSpPr>
        <p:spPr bwMode="auto">
          <a:xfrm>
            <a:off x="3911600" y="23241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5" name="Oval 84"/>
          <p:cNvSpPr>
            <a:spLocks noChangeArrowheads="1"/>
          </p:cNvSpPr>
          <p:nvPr/>
        </p:nvSpPr>
        <p:spPr bwMode="auto">
          <a:xfrm>
            <a:off x="2420938" y="523875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6" name="Oval 85"/>
          <p:cNvSpPr>
            <a:spLocks noChangeArrowheads="1"/>
          </p:cNvSpPr>
          <p:nvPr/>
        </p:nvSpPr>
        <p:spPr bwMode="auto">
          <a:xfrm>
            <a:off x="6832600" y="25273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7" name="Oval 86"/>
          <p:cNvSpPr>
            <a:spLocks noChangeArrowheads="1"/>
          </p:cNvSpPr>
          <p:nvPr/>
        </p:nvSpPr>
        <p:spPr bwMode="auto">
          <a:xfrm>
            <a:off x="3232150" y="2559050"/>
            <a:ext cx="19050" cy="190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8" name="Oval 87"/>
          <p:cNvSpPr>
            <a:spLocks noChangeArrowheads="1"/>
          </p:cNvSpPr>
          <p:nvPr/>
        </p:nvSpPr>
        <p:spPr bwMode="auto">
          <a:xfrm>
            <a:off x="4083050" y="2546350"/>
            <a:ext cx="19050" cy="19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9" name="Rectangle 88"/>
          <p:cNvSpPr>
            <a:spLocks noChangeArrowheads="1"/>
          </p:cNvSpPr>
          <p:nvPr/>
        </p:nvSpPr>
        <p:spPr bwMode="auto">
          <a:xfrm>
            <a:off x="2971800" y="5410200"/>
            <a:ext cx="617220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Common bus ensures that data is made available immediately to all the instructions waiting for it.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Match tag, if equal, copy value &amp; set presence “p”.</a:t>
            </a:r>
          </a:p>
        </p:txBody>
      </p:sp>
      <p:sp>
        <p:nvSpPr>
          <p:cNvPr id="50" name="Rectangle 89"/>
          <p:cNvSpPr>
            <a:spLocks noChangeArrowheads="1"/>
          </p:cNvSpPr>
          <p:nvPr/>
        </p:nvSpPr>
        <p:spPr bwMode="auto">
          <a:xfrm>
            <a:off x="381000" y="2667000"/>
            <a:ext cx="1598633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Distribute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instruction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templates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by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functional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units</a:t>
            </a:r>
          </a:p>
        </p:txBody>
      </p:sp>
      <p:sp>
        <p:nvSpPr>
          <p:cNvPr id="52" name="Line 91"/>
          <p:cNvSpPr>
            <a:spLocks noChangeShapeType="1"/>
          </p:cNvSpPr>
          <p:nvPr/>
        </p:nvSpPr>
        <p:spPr bwMode="auto">
          <a:xfrm>
            <a:off x="3240088" y="2568575"/>
            <a:ext cx="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3962400" y="4876800"/>
            <a:ext cx="18883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latin typeface="Calibri"/>
                <a:cs typeface="Calibri"/>
              </a:rPr>
              <a:t>&lt; tag, result &gt;</a:t>
            </a:r>
          </a:p>
        </p:txBody>
      </p:sp>
      <p:sp>
        <p:nvSpPr>
          <p:cNvPr id="54" name="Freeform 101"/>
          <p:cNvSpPr>
            <a:spLocks/>
          </p:cNvSpPr>
          <p:nvPr/>
        </p:nvSpPr>
        <p:spPr bwMode="auto">
          <a:xfrm>
            <a:off x="7226300" y="1460500"/>
            <a:ext cx="266700" cy="88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0"/>
              </a:cxn>
              <a:cxn ang="0">
                <a:pos x="168" y="560"/>
              </a:cxn>
            </a:cxnLst>
            <a:rect l="0" t="0" r="r" b="b"/>
            <a:pathLst>
              <a:path w="168" h="560">
                <a:moveTo>
                  <a:pt x="0" y="0"/>
                </a:moveTo>
                <a:lnTo>
                  <a:pt x="168" y="0"/>
                </a:lnTo>
                <a:lnTo>
                  <a:pt x="168" y="56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grpSp>
        <p:nvGrpSpPr>
          <p:cNvPr id="55" name="Group 108"/>
          <p:cNvGrpSpPr>
            <a:grpSpLocks/>
          </p:cNvGrpSpPr>
          <p:nvPr/>
        </p:nvGrpSpPr>
        <p:grpSpPr bwMode="auto">
          <a:xfrm>
            <a:off x="1676400" y="990600"/>
            <a:ext cx="1143000" cy="228600"/>
            <a:chOff x="4896" y="2112"/>
            <a:chExt cx="768" cy="192"/>
          </a:xfrm>
        </p:grpSpPr>
        <p:sp>
          <p:nvSpPr>
            <p:cNvPr id="56" name="Rectangle 10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57" name="Rectangle 10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58" name="Group 133"/>
          <p:cNvGrpSpPr>
            <a:grpSpLocks/>
          </p:cNvGrpSpPr>
          <p:nvPr/>
        </p:nvGrpSpPr>
        <p:grpSpPr bwMode="auto">
          <a:xfrm>
            <a:off x="1676400" y="1219200"/>
            <a:ext cx="1143000" cy="228600"/>
            <a:chOff x="4896" y="2112"/>
            <a:chExt cx="768" cy="192"/>
          </a:xfrm>
        </p:grpSpPr>
        <p:sp>
          <p:nvSpPr>
            <p:cNvPr id="59" name="Rectangle 134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60" name="Rectangle 135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1" name="Group 136"/>
          <p:cNvGrpSpPr>
            <a:grpSpLocks/>
          </p:cNvGrpSpPr>
          <p:nvPr/>
        </p:nvGrpSpPr>
        <p:grpSpPr bwMode="auto">
          <a:xfrm>
            <a:off x="1676400" y="1447800"/>
            <a:ext cx="1143000" cy="228600"/>
            <a:chOff x="4896" y="2112"/>
            <a:chExt cx="768" cy="192"/>
          </a:xfrm>
        </p:grpSpPr>
        <p:sp>
          <p:nvSpPr>
            <p:cNvPr id="62" name="Rectangle 137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63" name="Rectangle 138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4" name="Group 139"/>
          <p:cNvGrpSpPr>
            <a:grpSpLocks/>
          </p:cNvGrpSpPr>
          <p:nvPr/>
        </p:nvGrpSpPr>
        <p:grpSpPr bwMode="auto">
          <a:xfrm>
            <a:off x="2514600" y="3124200"/>
            <a:ext cx="1143000" cy="228600"/>
            <a:chOff x="4896" y="2112"/>
            <a:chExt cx="768" cy="192"/>
          </a:xfrm>
        </p:grpSpPr>
        <p:sp>
          <p:nvSpPr>
            <p:cNvPr id="65" name="Rectangle 140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66" name="Rectangle 141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7" name="Group 142"/>
          <p:cNvGrpSpPr>
            <a:grpSpLocks/>
          </p:cNvGrpSpPr>
          <p:nvPr/>
        </p:nvGrpSpPr>
        <p:grpSpPr bwMode="auto">
          <a:xfrm>
            <a:off x="2514600" y="3352800"/>
            <a:ext cx="1143000" cy="228600"/>
            <a:chOff x="4896" y="2112"/>
            <a:chExt cx="768" cy="192"/>
          </a:xfrm>
        </p:grpSpPr>
        <p:sp>
          <p:nvSpPr>
            <p:cNvPr id="68" name="Rectangle 143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69" name="Rectangle 144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0" name="Group 145"/>
          <p:cNvGrpSpPr>
            <a:grpSpLocks/>
          </p:cNvGrpSpPr>
          <p:nvPr/>
        </p:nvGrpSpPr>
        <p:grpSpPr bwMode="auto">
          <a:xfrm>
            <a:off x="2514600" y="3581400"/>
            <a:ext cx="1143000" cy="228600"/>
            <a:chOff x="4896" y="2112"/>
            <a:chExt cx="768" cy="192"/>
          </a:xfrm>
        </p:grpSpPr>
        <p:sp>
          <p:nvSpPr>
            <p:cNvPr id="71" name="Rectangle 14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72" name="Rectangle 14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3" name="Group 148"/>
          <p:cNvGrpSpPr>
            <a:grpSpLocks/>
          </p:cNvGrpSpPr>
          <p:nvPr/>
        </p:nvGrpSpPr>
        <p:grpSpPr bwMode="auto">
          <a:xfrm>
            <a:off x="3657600" y="3124200"/>
            <a:ext cx="1143000" cy="228600"/>
            <a:chOff x="4896" y="2112"/>
            <a:chExt cx="768" cy="192"/>
          </a:xfrm>
        </p:grpSpPr>
        <p:sp>
          <p:nvSpPr>
            <p:cNvPr id="74" name="Rectangle 149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75" name="Rectangle 150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6" name="Group 151"/>
          <p:cNvGrpSpPr>
            <a:grpSpLocks/>
          </p:cNvGrpSpPr>
          <p:nvPr/>
        </p:nvGrpSpPr>
        <p:grpSpPr bwMode="auto">
          <a:xfrm>
            <a:off x="3657600" y="3352800"/>
            <a:ext cx="1143000" cy="228600"/>
            <a:chOff x="4896" y="2112"/>
            <a:chExt cx="768" cy="192"/>
          </a:xfrm>
        </p:grpSpPr>
        <p:sp>
          <p:nvSpPr>
            <p:cNvPr id="77" name="Rectangle 152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78" name="Rectangle 153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9" name="Group 154"/>
          <p:cNvGrpSpPr>
            <a:grpSpLocks/>
          </p:cNvGrpSpPr>
          <p:nvPr/>
        </p:nvGrpSpPr>
        <p:grpSpPr bwMode="auto">
          <a:xfrm>
            <a:off x="3657600" y="3581400"/>
            <a:ext cx="1143000" cy="228600"/>
            <a:chOff x="4896" y="2112"/>
            <a:chExt cx="768" cy="192"/>
          </a:xfrm>
        </p:grpSpPr>
        <p:sp>
          <p:nvSpPr>
            <p:cNvPr id="80" name="Rectangle 155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81" name="Rectangle 156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82" name="Group 160"/>
          <p:cNvGrpSpPr>
            <a:grpSpLocks/>
          </p:cNvGrpSpPr>
          <p:nvPr/>
        </p:nvGrpSpPr>
        <p:grpSpPr bwMode="auto">
          <a:xfrm>
            <a:off x="5029200" y="3352800"/>
            <a:ext cx="1143000" cy="228600"/>
            <a:chOff x="4896" y="2112"/>
            <a:chExt cx="768" cy="192"/>
          </a:xfrm>
        </p:grpSpPr>
        <p:sp>
          <p:nvSpPr>
            <p:cNvPr id="83" name="Rectangle 161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84" name="Rectangle 162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85" name="Group 163"/>
          <p:cNvGrpSpPr>
            <a:grpSpLocks/>
          </p:cNvGrpSpPr>
          <p:nvPr/>
        </p:nvGrpSpPr>
        <p:grpSpPr bwMode="auto">
          <a:xfrm>
            <a:off x="5029200" y="3581400"/>
            <a:ext cx="1143000" cy="228600"/>
            <a:chOff x="4896" y="2112"/>
            <a:chExt cx="768" cy="192"/>
          </a:xfrm>
        </p:grpSpPr>
        <p:sp>
          <p:nvSpPr>
            <p:cNvPr id="86" name="Rectangle 164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87" name="Rectangle 165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88" name="Group 169"/>
          <p:cNvGrpSpPr>
            <a:grpSpLocks/>
          </p:cNvGrpSpPr>
          <p:nvPr/>
        </p:nvGrpSpPr>
        <p:grpSpPr bwMode="auto">
          <a:xfrm>
            <a:off x="6172200" y="3352800"/>
            <a:ext cx="1143000" cy="228600"/>
            <a:chOff x="4896" y="2112"/>
            <a:chExt cx="768" cy="192"/>
          </a:xfrm>
        </p:grpSpPr>
        <p:sp>
          <p:nvSpPr>
            <p:cNvPr id="89" name="Rectangle 170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90" name="Rectangle 171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91" name="Group 172"/>
          <p:cNvGrpSpPr>
            <a:grpSpLocks/>
          </p:cNvGrpSpPr>
          <p:nvPr/>
        </p:nvGrpSpPr>
        <p:grpSpPr bwMode="auto">
          <a:xfrm>
            <a:off x="6172200" y="3581400"/>
            <a:ext cx="1143000" cy="228600"/>
            <a:chOff x="4896" y="2112"/>
            <a:chExt cx="768" cy="192"/>
          </a:xfrm>
        </p:grpSpPr>
        <p:sp>
          <p:nvSpPr>
            <p:cNvPr id="92" name="Rectangle 173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93" name="Rectangle 174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sp>
        <p:nvSpPr>
          <p:cNvPr id="94" name="Rectangle 175"/>
          <p:cNvSpPr>
            <a:spLocks noChangeArrowheads="1"/>
          </p:cNvSpPr>
          <p:nvPr/>
        </p:nvSpPr>
        <p:spPr bwMode="auto">
          <a:xfrm>
            <a:off x="4800600" y="3505200"/>
            <a:ext cx="2997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>
                <a:latin typeface="Calibri"/>
                <a:cs typeface="Calibri"/>
              </a:rPr>
              <a:t>2</a:t>
            </a:r>
          </a:p>
        </p:txBody>
      </p:sp>
      <p:grpSp>
        <p:nvGrpSpPr>
          <p:cNvPr id="95" name="Group 176"/>
          <p:cNvGrpSpPr>
            <a:grpSpLocks/>
          </p:cNvGrpSpPr>
          <p:nvPr/>
        </p:nvGrpSpPr>
        <p:grpSpPr bwMode="auto">
          <a:xfrm>
            <a:off x="1752600" y="5562600"/>
            <a:ext cx="1143000" cy="228600"/>
            <a:chOff x="4896" y="2112"/>
            <a:chExt cx="768" cy="192"/>
          </a:xfrm>
        </p:grpSpPr>
        <p:sp>
          <p:nvSpPr>
            <p:cNvPr id="96" name="Rectangle 177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alibri"/>
                  <a:cs typeface="Calibri"/>
                </a:rPr>
                <a:t> p</a:t>
              </a:r>
            </a:p>
          </p:txBody>
        </p:sp>
        <p:sp>
          <p:nvSpPr>
            <p:cNvPr id="97" name="Rectangle 178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alibri"/>
                  <a:cs typeface="Calibri"/>
                </a:rPr>
                <a:t> tag/data</a:t>
              </a:r>
            </a:p>
          </p:txBody>
        </p:sp>
      </p:grpSp>
      <p:grpSp>
        <p:nvGrpSpPr>
          <p:cNvPr id="98" name="Group 179"/>
          <p:cNvGrpSpPr>
            <a:grpSpLocks/>
          </p:cNvGrpSpPr>
          <p:nvPr/>
        </p:nvGrpSpPr>
        <p:grpSpPr bwMode="auto">
          <a:xfrm>
            <a:off x="1752600" y="5791200"/>
            <a:ext cx="1143000" cy="228600"/>
            <a:chOff x="4896" y="2112"/>
            <a:chExt cx="768" cy="192"/>
          </a:xfrm>
        </p:grpSpPr>
        <p:sp>
          <p:nvSpPr>
            <p:cNvPr id="99" name="Rectangle 180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alibri"/>
                  <a:cs typeface="Calibri"/>
                </a:rPr>
                <a:t> p</a:t>
              </a:r>
            </a:p>
          </p:txBody>
        </p:sp>
        <p:sp>
          <p:nvSpPr>
            <p:cNvPr id="100" name="Rectangle 181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alibri"/>
                  <a:cs typeface="Calibri"/>
                </a:rPr>
                <a:t> tag/data</a:t>
              </a:r>
            </a:p>
          </p:txBody>
        </p:sp>
      </p:grpSp>
      <p:grpSp>
        <p:nvGrpSpPr>
          <p:cNvPr id="101" name="Group 182"/>
          <p:cNvGrpSpPr>
            <a:grpSpLocks/>
          </p:cNvGrpSpPr>
          <p:nvPr/>
        </p:nvGrpSpPr>
        <p:grpSpPr bwMode="auto">
          <a:xfrm>
            <a:off x="1752600" y="6019800"/>
            <a:ext cx="1143000" cy="228600"/>
            <a:chOff x="4896" y="2112"/>
            <a:chExt cx="768" cy="192"/>
          </a:xfrm>
        </p:grpSpPr>
        <p:sp>
          <p:nvSpPr>
            <p:cNvPr id="102" name="Rectangle 183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alibri"/>
                  <a:cs typeface="Calibri"/>
                </a:rPr>
                <a:t> p</a:t>
              </a:r>
            </a:p>
          </p:txBody>
        </p:sp>
        <p:sp>
          <p:nvSpPr>
            <p:cNvPr id="103" name="Rectangle 184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alibri"/>
                  <a:cs typeface="Calibri"/>
                </a:rPr>
                <a:t> tag/data</a:t>
              </a:r>
            </a:p>
          </p:txBody>
        </p:sp>
      </p:grpSp>
      <p:grpSp>
        <p:nvGrpSpPr>
          <p:cNvPr id="104" name="Group 185"/>
          <p:cNvGrpSpPr>
            <a:grpSpLocks/>
          </p:cNvGrpSpPr>
          <p:nvPr/>
        </p:nvGrpSpPr>
        <p:grpSpPr bwMode="auto">
          <a:xfrm>
            <a:off x="1676400" y="1676400"/>
            <a:ext cx="1143000" cy="228600"/>
            <a:chOff x="4896" y="2112"/>
            <a:chExt cx="768" cy="192"/>
          </a:xfrm>
        </p:grpSpPr>
        <p:sp>
          <p:nvSpPr>
            <p:cNvPr id="105" name="Rectangle 18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06" name="Rectangle 18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07" name="Group 188"/>
          <p:cNvGrpSpPr>
            <a:grpSpLocks/>
          </p:cNvGrpSpPr>
          <p:nvPr/>
        </p:nvGrpSpPr>
        <p:grpSpPr bwMode="auto">
          <a:xfrm>
            <a:off x="1676400" y="1905000"/>
            <a:ext cx="1143000" cy="228600"/>
            <a:chOff x="4896" y="2112"/>
            <a:chExt cx="768" cy="192"/>
          </a:xfrm>
        </p:grpSpPr>
        <p:sp>
          <p:nvSpPr>
            <p:cNvPr id="108" name="Rectangle 189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09" name="Rectangle 190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0" name="Group 191"/>
          <p:cNvGrpSpPr>
            <a:grpSpLocks/>
          </p:cNvGrpSpPr>
          <p:nvPr/>
        </p:nvGrpSpPr>
        <p:grpSpPr bwMode="auto">
          <a:xfrm>
            <a:off x="1676400" y="2133600"/>
            <a:ext cx="1143000" cy="228600"/>
            <a:chOff x="4896" y="2112"/>
            <a:chExt cx="768" cy="192"/>
          </a:xfrm>
        </p:grpSpPr>
        <p:sp>
          <p:nvSpPr>
            <p:cNvPr id="111" name="Rectangle 192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12" name="Rectangle 193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3" name="Group 195"/>
          <p:cNvGrpSpPr>
            <a:grpSpLocks/>
          </p:cNvGrpSpPr>
          <p:nvPr/>
        </p:nvGrpSpPr>
        <p:grpSpPr bwMode="auto">
          <a:xfrm>
            <a:off x="6096000" y="1143000"/>
            <a:ext cx="1143000" cy="228600"/>
            <a:chOff x="4896" y="2112"/>
            <a:chExt cx="768" cy="192"/>
          </a:xfrm>
        </p:grpSpPr>
        <p:sp>
          <p:nvSpPr>
            <p:cNvPr id="114" name="Rectangle 19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15" name="Rectangle 19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6" name="Group 198"/>
          <p:cNvGrpSpPr>
            <a:grpSpLocks/>
          </p:cNvGrpSpPr>
          <p:nvPr/>
        </p:nvGrpSpPr>
        <p:grpSpPr bwMode="auto">
          <a:xfrm>
            <a:off x="6096000" y="1371600"/>
            <a:ext cx="1143000" cy="228600"/>
            <a:chOff x="4896" y="2112"/>
            <a:chExt cx="768" cy="192"/>
          </a:xfrm>
        </p:grpSpPr>
        <p:sp>
          <p:nvSpPr>
            <p:cNvPr id="117" name="Rectangle 199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18" name="Rectangle 200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9" name="Group 201"/>
          <p:cNvGrpSpPr>
            <a:grpSpLocks/>
          </p:cNvGrpSpPr>
          <p:nvPr/>
        </p:nvGrpSpPr>
        <p:grpSpPr bwMode="auto">
          <a:xfrm>
            <a:off x="6096000" y="1600200"/>
            <a:ext cx="1143000" cy="228600"/>
            <a:chOff x="4896" y="2112"/>
            <a:chExt cx="768" cy="192"/>
          </a:xfrm>
        </p:grpSpPr>
        <p:sp>
          <p:nvSpPr>
            <p:cNvPr id="120" name="Rectangle 202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21" name="Rectangle 203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22" name="Group 204"/>
          <p:cNvGrpSpPr>
            <a:grpSpLocks/>
          </p:cNvGrpSpPr>
          <p:nvPr/>
        </p:nvGrpSpPr>
        <p:grpSpPr bwMode="auto">
          <a:xfrm>
            <a:off x="6096000" y="1828800"/>
            <a:ext cx="1143000" cy="228600"/>
            <a:chOff x="4896" y="2112"/>
            <a:chExt cx="768" cy="192"/>
          </a:xfrm>
        </p:grpSpPr>
        <p:sp>
          <p:nvSpPr>
            <p:cNvPr id="123" name="Rectangle 205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24" name="Rectangle 206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4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304800"/>
            <a:ext cx="71628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Effectiveness?</a:t>
            </a:r>
          </a:p>
        </p:txBody>
      </p:sp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747713" y="1319213"/>
            <a:ext cx="8156575" cy="439864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Renaming and Out-of-order execution was first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implemented in 1969 in IBM 360/91 but did not show up in the subsequent models until mid-Nineties.</a:t>
            </a:r>
          </a:p>
          <a:p>
            <a:pPr algn="l">
              <a:spcBef>
                <a:spcPct val="0"/>
              </a:spcBef>
            </a:pPr>
            <a:r>
              <a:rPr lang="en-US" sz="2800" i="1" dirty="0">
                <a:latin typeface="Calibri"/>
                <a:cs typeface="Calibri"/>
              </a:rPr>
              <a:t>Why ?</a:t>
            </a:r>
          </a:p>
          <a:p>
            <a:pPr algn="l">
              <a:spcBef>
                <a:spcPct val="0"/>
              </a:spcBef>
            </a:pPr>
            <a:r>
              <a:rPr lang="en-US" sz="2800" i="1" dirty="0">
                <a:latin typeface="Calibri"/>
                <a:cs typeface="Calibri"/>
              </a:rPr>
              <a:t>Reasons</a:t>
            </a:r>
            <a:endParaRPr lang="en-US" sz="2800" dirty="0">
              <a:latin typeface="Calibri"/>
              <a:cs typeface="Calibri"/>
            </a:endParaRPr>
          </a:p>
          <a:p>
            <a:pPr lvl="2"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1. Effective on a very small class of programs</a:t>
            </a:r>
          </a:p>
          <a:p>
            <a:pPr lvl="2"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2. Memory latency a much bigger problem</a:t>
            </a:r>
          </a:p>
          <a:p>
            <a:pPr lvl="2"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3. Exceptions not precise!</a:t>
            </a:r>
            <a:br>
              <a:rPr lang="en-US" sz="2800" dirty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  <a:p>
            <a:pPr lvl="2" algn="l">
              <a:spcBef>
                <a:spcPct val="0"/>
              </a:spcBef>
            </a:pPr>
            <a:r>
              <a:rPr lang="en-US" sz="2800" dirty="0">
                <a:latin typeface="Calibri"/>
                <a:cs typeface="Calibri"/>
              </a:rPr>
              <a:t>	One more problem needed to be solved</a:t>
            </a:r>
          </a:p>
        </p:txBody>
      </p:sp>
      <p:sp>
        <p:nvSpPr>
          <p:cNvPr id="1830916" name="Line 4"/>
          <p:cNvSpPr>
            <a:spLocks noChangeShapeType="1"/>
          </p:cNvSpPr>
          <p:nvPr/>
        </p:nvSpPr>
        <p:spPr bwMode="auto">
          <a:xfrm>
            <a:off x="4446588" y="6135688"/>
            <a:ext cx="367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0917" name="Text Box 5"/>
          <p:cNvSpPr txBox="1">
            <a:spLocks noChangeArrowheads="1"/>
          </p:cNvSpPr>
          <p:nvPr/>
        </p:nvSpPr>
        <p:spPr bwMode="auto">
          <a:xfrm>
            <a:off x="4775200" y="5640388"/>
            <a:ext cx="424186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Verdana" charset="0"/>
              </a:rPr>
              <a:t>Control transfers (branch)</a:t>
            </a:r>
          </a:p>
        </p:txBody>
      </p:sp>
    </p:spTree>
    <p:extLst>
      <p:ext uri="{BB962C8B-B14F-4D97-AF65-F5344CB8AC3E}">
        <p14:creationId xmlns:p14="http://schemas.microsoft.com/office/powerpoint/2010/main" val="2710235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916" grpId="0" animBg="1"/>
      <p:bldP spid="18309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342900"/>
            <a:ext cx="7162800" cy="863600"/>
          </a:xfrm>
          <a:noFill/>
          <a:ln/>
        </p:spPr>
        <p:txBody>
          <a:bodyPr lIns="90488" tIns="44450" rIns="90488" bIns="44450"/>
          <a:lstStyle/>
          <a:p>
            <a:r>
              <a:rPr lang="en-US" sz="4000"/>
              <a:t>Precise Interrupts</a:t>
            </a:r>
          </a:p>
        </p:txBody>
      </p:sp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869950" y="1725613"/>
            <a:ext cx="8007350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>
                <a:latin typeface="Verdana" charset="0"/>
              </a:rPr>
              <a:t>It must appear as if an interrupt is taken between two instructions</a:t>
            </a:r>
            <a:r>
              <a:rPr lang="en-US" sz="2400" dirty="0">
                <a:latin typeface="Verdana" charset="0"/>
              </a:rPr>
              <a:t>  (say I</a:t>
            </a:r>
            <a:r>
              <a:rPr lang="en-US" sz="2400" baseline="-25000" dirty="0">
                <a:latin typeface="Verdana" charset="0"/>
              </a:rPr>
              <a:t>i</a:t>
            </a:r>
            <a:r>
              <a:rPr lang="en-US" sz="2400" dirty="0">
                <a:latin typeface="Verdana" charset="0"/>
              </a:rPr>
              <a:t> and I</a:t>
            </a:r>
            <a:r>
              <a:rPr lang="en-US" sz="2400" baseline="-25000" dirty="0">
                <a:latin typeface="Verdana" charset="0"/>
              </a:rPr>
              <a:t>i+1</a:t>
            </a:r>
            <a:r>
              <a:rPr lang="en-US" sz="2400" dirty="0">
                <a:latin typeface="Verdana" charset="0"/>
              </a:rPr>
              <a:t>)</a:t>
            </a:r>
          </a:p>
          <a:p>
            <a:pPr algn="l">
              <a:spcBef>
                <a:spcPct val="0"/>
              </a:spcBef>
            </a:pPr>
            <a:endParaRPr lang="en-US" sz="2400" dirty="0">
              <a:latin typeface="Verdana" charset="0"/>
            </a:endParaRP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the effect of all instructions up to and including I</a:t>
            </a:r>
            <a:r>
              <a:rPr lang="en-US" sz="2000" baseline="-25000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is totally complete</a:t>
            </a: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no effect of any instruction after I</a:t>
            </a:r>
            <a:r>
              <a:rPr lang="en-US" sz="2000" baseline="-25000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 has taken place</a:t>
            </a:r>
          </a:p>
          <a:p>
            <a:pPr lvl="1" algn="l">
              <a:spcBef>
                <a:spcPct val="0"/>
              </a:spcBef>
            </a:pPr>
            <a:endParaRPr lang="en-US" sz="2000" dirty="0">
              <a:solidFill>
                <a:srgbClr val="56127A"/>
              </a:solidFill>
              <a:latin typeface="Verdana" charset="0"/>
            </a:endParaRPr>
          </a:p>
          <a:p>
            <a:pPr algn="l">
              <a:spcBef>
                <a:spcPct val="0"/>
              </a:spcBef>
            </a:pPr>
            <a:r>
              <a:rPr lang="en-US" sz="2400" dirty="0">
                <a:latin typeface="Verdana" charset="0"/>
              </a:rPr>
              <a:t>The interrupt handler either aborts the program or 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latin typeface="Verdana" charset="0"/>
              </a:rPr>
              <a:t>restarts it at I</a:t>
            </a:r>
            <a:r>
              <a:rPr lang="en-US" sz="2400" baseline="-25000" dirty="0">
                <a:latin typeface="Verdana" charset="0"/>
              </a:rPr>
              <a:t>i+1 </a:t>
            </a:r>
            <a:r>
              <a:rPr lang="en-US" sz="2400" dirty="0">
                <a:latin typeface="Verdana" charset="0"/>
              </a:rPr>
              <a:t>.</a:t>
            </a:r>
            <a:endParaRPr lang="en-US" sz="2400" i="1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47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6225"/>
            <a:ext cx="7435850" cy="935038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Effect on Interrupts</a:t>
            </a:r>
            <a:br>
              <a:rPr lang="en-US" sz="2000"/>
            </a:br>
            <a:r>
              <a:rPr lang="en-US" sz="2000" i="1"/>
              <a:t>Out-of-order Completion</a:t>
            </a:r>
          </a:p>
        </p:txBody>
      </p:sp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2128838" y="1485900"/>
            <a:ext cx="5052666" cy="19364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i="1" baseline="-25000" dirty="0">
                <a:solidFill>
                  <a:srgbClr val="56127A"/>
                </a:solidFill>
                <a:latin typeface="Verdana" charset="0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	DIV.D		f6, 	f6,	f4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	LD		f2,	45(r3)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i="1" baseline="-25000" dirty="0">
                <a:solidFill>
                  <a:srgbClr val="56127A"/>
                </a:solidFill>
                <a:latin typeface="Verdana" charset="0"/>
              </a:rPr>
              <a:t>3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	MULT.D	f0,	f2,	f4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i="1" baseline="-25000" dirty="0">
                <a:solidFill>
                  <a:srgbClr val="56127A"/>
                </a:solidFill>
                <a:latin typeface="Verdana" charset="0"/>
              </a:rPr>
              <a:t>4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	DIV.D		f8,	f6,	f2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i="1" baseline="-25000" dirty="0">
                <a:solidFill>
                  <a:srgbClr val="56127A"/>
                </a:solidFill>
                <a:latin typeface="Verdana" charset="0"/>
              </a:rPr>
              <a:t>5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	SUB.D		f10,	f0,	f6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sz="2000" i="1" baseline="-25000" dirty="0">
                <a:solidFill>
                  <a:srgbClr val="56127A"/>
                </a:solidFill>
                <a:latin typeface="Verdana" charset="0"/>
              </a:rPr>
              <a:t>6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	ADD.D		f6,	f8,	f2</a:t>
            </a: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385763" y="3760788"/>
            <a:ext cx="7877157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latin typeface="Verdana" charset="0"/>
              </a:rPr>
              <a:t>out-of-order comp	</a:t>
            </a:r>
            <a:r>
              <a:rPr lang="en-US" sz="2000" dirty="0">
                <a:latin typeface="Verdana" charset="0"/>
              </a:rPr>
              <a:t>1   2   </a:t>
            </a:r>
            <a:r>
              <a:rPr lang="en-US" sz="2000" u="sng" dirty="0">
                <a:latin typeface="Verdana" charset="0"/>
              </a:rPr>
              <a:t>2</a:t>
            </a:r>
            <a:r>
              <a:rPr lang="en-US" sz="2000" dirty="0">
                <a:latin typeface="Verdana" charset="0"/>
              </a:rPr>
              <a:t>   3   </a:t>
            </a:r>
            <a:r>
              <a:rPr lang="en-US" sz="2000" u="sng" dirty="0">
                <a:latin typeface="Verdana" charset="0"/>
              </a:rPr>
              <a:t>1</a:t>
            </a:r>
            <a:r>
              <a:rPr lang="en-US" sz="2000" dirty="0">
                <a:latin typeface="Verdana" charset="0"/>
              </a:rPr>
              <a:t>   4   </a:t>
            </a:r>
            <a:r>
              <a:rPr lang="en-US" sz="2000" u="sng" dirty="0">
                <a:latin typeface="Verdana" charset="0"/>
              </a:rPr>
              <a:t>3</a:t>
            </a:r>
            <a:r>
              <a:rPr lang="en-US" sz="2000" dirty="0">
                <a:latin typeface="Verdana" charset="0"/>
              </a:rPr>
              <a:t>   5   </a:t>
            </a:r>
            <a:r>
              <a:rPr lang="en-US" sz="2000" u="sng" dirty="0">
                <a:latin typeface="Verdana" charset="0"/>
              </a:rPr>
              <a:t>5</a:t>
            </a:r>
            <a:r>
              <a:rPr lang="en-US" sz="2000" dirty="0">
                <a:latin typeface="Verdana" charset="0"/>
              </a:rPr>
              <a:t>   </a:t>
            </a:r>
            <a:r>
              <a:rPr lang="en-US" sz="2000" u="sng" dirty="0">
                <a:latin typeface="Verdana" charset="0"/>
              </a:rPr>
              <a:t>4</a:t>
            </a:r>
            <a:r>
              <a:rPr lang="en-US" sz="2000" dirty="0">
                <a:latin typeface="Verdana" charset="0"/>
              </a:rPr>
              <a:t>   6   </a:t>
            </a:r>
            <a:r>
              <a:rPr lang="en-US" sz="2000" u="sng" dirty="0">
                <a:latin typeface="Verdana" charset="0"/>
              </a:rPr>
              <a:t>6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Verdana" charset="0"/>
              </a:rPr>
              <a:t>				       </a:t>
            </a:r>
            <a:r>
              <a:rPr lang="en-US" sz="2000" i="1" dirty="0">
                <a:latin typeface="Verdana" charset="0"/>
              </a:rPr>
              <a:t>	</a:t>
            </a:r>
            <a:endParaRPr lang="en-US" sz="2000" dirty="0">
              <a:latin typeface="Verdana" charset="0"/>
            </a:endParaRP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Consider interrupts</a:t>
            </a:r>
          </a:p>
          <a:p>
            <a:pPr algn="l">
              <a:spcBef>
                <a:spcPct val="0"/>
              </a:spcBef>
            </a:pPr>
            <a:endParaRPr lang="en-US" sz="2000" i="1" dirty="0">
              <a:latin typeface="Verdana" charset="0"/>
            </a:endParaRP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Precise interrupts are difficult to implement at high speed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	- want to start execution of later instructions before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Verdana" charset="0"/>
              </a:rPr>
              <a:t>	  exception checks finished on earlier instructions</a:t>
            </a:r>
          </a:p>
        </p:txBody>
      </p:sp>
      <p:sp>
        <p:nvSpPr>
          <p:cNvPr id="1837062" name="Freeform 6"/>
          <p:cNvSpPr>
            <a:spLocks/>
          </p:cNvSpPr>
          <p:nvPr/>
        </p:nvSpPr>
        <p:spPr bwMode="auto">
          <a:xfrm>
            <a:off x="3441700" y="4103688"/>
            <a:ext cx="1355725" cy="622300"/>
          </a:xfrm>
          <a:custGeom>
            <a:avLst/>
            <a:gdLst/>
            <a:ahLst/>
            <a:cxnLst>
              <a:cxn ang="0">
                <a:pos x="0" y="391"/>
              </a:cxn>
              <a:cxn ang="0">
                <a:pos x="853" y="391"/>
              </a:cxn>
              <a:cxn ang="0">
                <a:pos x="853" y="0"/>
              </a:cxn>
            </a:cxnLst>
            <a:rect l="0" t="0" r="r" b="b"/>
            <a:pathLst>
              <a:path w="854" h="392">
                <a:moveTo>
                  <a:pt x="0" y="391"/>
                </a:moveTo>
                <a:lnTo>
                  <a:pt x="853" y="391"/>
                </a:lnTo>
                <a:lnTo>
                  <a:pt x="853" y="0"/>
                </a:lnTo>
              </a:path>
            </a:pathLst>
          </a:custGeom>
          <a:noFill/>
          <a:ln w="12700" cap="rnd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7063" name="Freeform 7"/>
          <p:cNvSpPr>
            <a:spLocks/>
          </p:cNvSpPr>
          <p:nvPr/>
        </p:nvSpPr>
        <p:spPr bwMode="auto">
          <a:xfrm>
            <a:off x="3438525" y="4186238"/>
            <a:ext cx="3532188" cy="622300"/>
          </a:xfrm>
          <a:custGeom>
            <a:avLst/>
            <a:gdLst/>
            <a:ahLst/>
            <a:cxnLst>
              <a:cxn ang="0">
                <a:pos x="0" y="391"/>
              </a:cxn>
              <a:cxn ang="0">
                <a:pos x="2224" y="391"/>
              </a:cxn>
              <a:cxn ang="0">
                <a:pos x="2224" y="0"/>
              </a:cxn>
            </a:cxnLst>
            <a:rect l="0" t="0" r="r" b="b"/>
            <a:pathLst>
              <a:path w="2225" h="392">
                <a:moveTo>
                  <a:pt x="0" y="391"/>
                </a:moveTo>
                <a:lnTo>
                  <a:pt x="2224" y="391"/>
                </a:lnTo>
                <a:lnTo>
                  <a:pt x="2224" y="0"/>
                </a:lnTo>
              </a:path>
            </a:pathLst>
          </a:custGeom>
          <a:noFill/>
          <a:ln w="12700" cap="rnd" cmpd="sng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2AE306-499D-4EF5-8275-4486A378D1BA}"/>
              </a:ext>
            </a:extLst>
          </p:cNvPr>
          <p:cNvSpPr/>
          <p:nvPr/>
        </p:nvSpPr>
        <p:spPr>
          <a:xfrm>
            <a:off x="4863526" y="4172257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Verdana" charset="0"/>
              </a:rPr>
              <a:t>restore f2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77C55-0951-4BE5-A434-40246B2E2B9E}"/>
              </a:ext>
            </a:extLst>
          </p:cNvPr>
          <p:cNvSpPr/>
          <p:nvPr/>
        </p:nvSpPr>
        <p:spPr>
          <a:xfrm>
            <a:off x="7090253" y="4172257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Verdana" charset="0"/>
              </a:rPr>
              <a:t>restore f10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7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62" grpId="0" animBg="1"/>
      <p:bldP spid="1837063" grpId="0" animBg="1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1016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Exception Handling</a:t>
            </a:r>
            <a:br>
              <a:rPr lang="en-US"/>
            </a:br>
            <a:r>
              <a:rPr lang="en-US" sz="2400" i="1"/>
              <a:t>(In-Order Five-Stage Pipeline)</a:t>
            </a:r>
          </a:p>
        </p:txBody>
      </p:sp>
      <p:sp>
        <p:nvSpPr>
          <p:cNvPr id="1839108" name="Text Box 4"/>
          <p:cNvSpPr txBox="1">
            <a:spLocks noChangeArrowheads="1"/>
          </p:cNvSpPr>
          <p:nvPr/>
        </p:nvSpPr>
        <p:spPr bwMode="auto">
          <a:xfrm>
            <a:off x="457200" y="4824413"/>
            <a:ext cx="83820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Hold exception flags in pipeline until commit point (M stage)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Exceptions in earlier pipe stages override later exceptions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Inject external interrupts at commit point (override others)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If exception at commit: update Cause and EPC registers, kill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 all stages, inject handler PC into fetch stage</a:t>
            </a:r>
          </a:p>
        </p:txBody>
      </p:sp>
      <p:grpSp>
        <p:nvGrpSpPr>
          <p:cNvPr id="1839196" name="Group 92"/>
          <p:cNvGrpSpPr>
            <a:grpSpLocks/>
          </p:cNvGrpSpPr>
          <p:nvPr/>
        </p:nvGrpSpPr>
        <p:grpSpPr bwMode="auto">
          <a:xfrm>
            <a:off x="254000" y="330200"/>
            <a:ext cx="8991600" cy="4470400"/>
            <a:chOff x="160" y="352"/>
            <a:chExt cx="5664" cy="2816"/>
          </a:xfrm>
        </p:grpSpPr>
        <p:sp>
          <p:nvSpPr>
            <p:cNvPr id="1839110" name="Freeform 6"/>
            <p:cNvSpPr>
              <a:spLocks/>
            </p:cNvSpPr>
            <p:nvPr/>
          </p:nvSpPr>
          <p:spPr bwMode="auto">
            <a:xfrm>
              <a:off x="784" y="1216"/>
              <a:ext cx="912" cy="9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4"/>
                </a:cxn>
                <a:cxn ang="0">
                  <a:pos x="1056" y="1104"/>
                </a:cxn>
              </a:cxnLst>
              <a:rect l="0" t="0" r="r" b="b"/>
              <a:pathLst>
                <a:path w="1056" h="1104">
                  <a:moveTo>
                    <a:pt x="0" y="0"/>
                  </a:moveTo>
                  <a:lnTo>
                    <a:pt x="0" y="1104"/>
                  </a:lnTo>
                  <a:lnTo>
                    <a:pt x="1056" y="110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11" name="Freeform 7"/>
            <p:cNvSpPr>
              <a:spLocks/>
            </p:cNvSpPr>
            <p:nvPr/>
          </p:nvSpPr>
          <p:spPr bwMode="auto">
            <a:xfrm>
              <a:off x="4096" y="1232"/>
              <a:ext cx="384" cy="8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2"/>
                </a:cxn>
                <a:cxn ang="0">
                  <a:pos x="192" y="624"/>
                </a:cxn>
              </a:cxnLst>
              <a:rect l="0" t="0" r="r" b="b"/>
              <a:pathLst>
                <a:path w="192" h="624">
                  <a:moveTo>
                    <a:pt x="0" y="0"/>
                  </a:moveTo>
                  <a:lnTo>
                    <a:pt x="0" y="432"/>
                  </a:lnTo>
                  <a:lnTo>
                    <a:pt x="192" y="62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12" name="Line 8"/>
            <p:cNvSpPr>
              <a:spLocks noChangeShapeType="1"/>
            </p:cNvSpPr>
            <p:nvPr/>
          </p:nvSpPr>
          <p:spPr bwMode="auto">
            <a:xfrm flipV="1">
              <a:off x="4432" y="237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13" name="Text Box 9"/>
            <p:cNvSpPr txBox="1">
              <a:spLocks noChangeArrowheads="1"/>
            </p:cNvSpPr>
            <p:nvPr/>
          </p:nvSpPr>
          <p:spPr bwMode="auto">
            <a:xfrm>
              <a:off x="3904" y="2760"/>
              <a:ext cx="1056" cy="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>
                  <a:solidFill>
                    <a:srgbClr val="FF0000"/>
                  </a:solidFill>
                  <a:latin typeface="Verdana" charset="0"/>
                </a:rPr>
                <a:t>Asynchronous Interrupts</a:t>
              </a:r>
            </a:p>
          </p:txBody>
        </p:sp>
        <p:grpSp>
          <p:nvGrpSpPr>
            <p:cNvPr id="1839114" name="Group 10"/>
            <p:cNvGrpSpPr>
              <a:grpSpLocks/>
            </p:cNvGrpSpPr>
            <p:nvPr/>
          </p:nvGrpSpPr>
          <p:grpSpPr bwMode="auto">
            <a:xfrm>
              <a:off x="1696" y="1896"/>
              <a:ext cx="192" cy="528"/>
              <a:chOff x="336" y="1200"/>
              <a:chExt cx="144" cy="720"/>
            </a:xfrm>
          </p:grpSpPr>
          <p:sp>
            <p:nvSpPr>
              <p:cNvPr id="1839115" name="Rectangle 11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 err="1">
                    <a:latin typeface="Verdana" charset="0"/>
                  </a:rPr>
                  <a:t>Exc</a:t>
                </a:r>
                <a:endParaRPr lang="en-US" sz="1400" dirty="0">
                  <a:latin typeface="Verdana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D</a:t>
                </a:r>
              </a:p>
            </p:txBody>
          </p:sp>
          <p:sp>
            <p:nvSpPr>
              <p:cNvPr id="1839116" name="Freeform 12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9117" name="Group 13"/>
            <p:cNvGrpSpPr>
              <a:grpSpLocks/>
            </p:cNvGrpSpPr>
            <p:nvPr/>
          </p:nvGrpSpPr>
          <p:grpSpPr bwMode="auto">
            <a:xfrm>
              <a:off x="1696" y="2472"/>
              <a:ext cx="192" cy="528"/>
              <a:chOff x="336" y="1200"/>
              <a:chExt cx="144" cy="720"/>
            </a:xfrm>
          </p:grpSpPr>
          <p:sp>
            <p:nvSpPr>
              <p:cNvPr id="1839118" name="Rectangle 1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PC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D</a:t>
                </a:r>
              </a:p>
            </p:txBody>
          </p:sp>
          <p:sp>
            <p:nvSpPr>
              <p:cNvPr id="1839119" name="Freeform 1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9120" name="Freeform 16"/>
            <p:cNvSpPr>
              <a:spLocks/>
            </p:cNvSpPr>
            <p:nvPr/>
          </p:nvSpPr>
          <p:spPr bwMode="auto">
            <a:xfrm>
              <a:off x="544" y="1224"/>
              <a:ext cx="1152" cy="1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32"/>
                </a:cxn>
                <a:cxn ang="0">
                  <a:pos x="1200" y="1632"/>
                </a:cxn>
              </a:cxnLst>
              <a:rect l="0" t="0" r="r" b="b"/>
              <a:pathLst>
                <a:path w="1200" h="1632">
                  <a:moveTo>
                    <a:pt x="0" y="0"/>
                  </a:moveTo>
                  <a:lnTo>
                    <a:pt x="0" y="1632"/>
                  </a:lnTo>
                  <a:lnTo>
                    <a:pt x="1200" y="163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39121" name="Group 17"/>
            <p:cNvGrpSpPr>
              <a:grpSpLocks/>
            </p:cNvGrpSpPr>
            <p:nvPr/>
          </p:nvGrpSpPr>
          <p:grpSpPr bwMode="auto">
            <a:xfrm>
              <a:off x="312" y="832"/>
              <a:ext cx="5232" cy="768"/>
              <a:chOff x="240" y="672"/>
              <a:chExt cx="5232" cy="768"/>
            </a:xfrm>
          </p:grpSpPr>
          <p:sp>
            <p:nvSpPr>
              <p:cNvPr id="1839122" name="Line 18"/>
              <p:cNvSpPr>
                <a:spLocks noChangeShapeType="1"/>
              </p:cNvSpPr>
              <p:nvPr/>
            </p:nvSpPr>
            <p:spPr bwMode="auto">
              <a:xfrm>
                <a:off x="3264" y="1056"/>
                <a:ext cx="2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123" name="Line 19"/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2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39124" name="Group 20"/>
              <p:cNvGrpSpPr>
                <a:grpSpLocks/>
              </p:cNvGrpSpPr>
              <p:nvPr/>
            </p:nvGrpSpPr>
            <p:grpSpPr bwMode="auto">
              <a:xfrm>
                <a:off x="240" y="672"/>
                <a:ext cx="192" cy="768"/>
                <a:chOff x="336" y="1200"/>
                <a:chExt cx="144" cy="720"/>
              </a:xfrm>
            </p:grpSpPr>
            <p:sp>
              <p:nvSpPr>
                <p:cNvPr id="183912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" y="1200"/>
                  <a:ext cx="144" cy="7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dirty="0">
                      <a:latin typeface="Verdana" charset="0"/>
                    </a:rPr>
                    <a:t>PC</a:t>
                  </a:r>
                </a:p>
              </p:txBody>
            </p:sp>
            <p:sp>
              <p:nvSpPr>
                <p:cNvPr id="1839126" name="Freeform 22"/>
                <p:cNvSpPr>
                  <a:spLocks/>
                </p:cNvSpPr>
                <p:nvPr/>
              </p:nvSpPr>
              <p:spPr bwMode="auto">
                <a:xfrm>
                  <a:off x="336" y="1785"/>
                  <a:ext cx="144" cy="135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96" y="0"/>
                    </a:cxn>
                    <a:cxn ang="0">
                      <a:pos x="192" y="144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96" y="0"/>
                      </a:lnTo>
                      <a:lnTo>
                        <a:pt x="192" y="144"/>
                      </a:lnTo>
                    </a:path>
                  </a:pathLst>
                </a:cu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9127" name="Rectangle 23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576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Inst. Mem</a:t>
                </a:r>
              </a:p>
            </p:txBody>
          </p:sp>
          <p:grpSp>
            <p:nvGrpSpPr>
              <p:cNvPr id="1839128" name="Group 24"/>
              <p:cNvGrpSpPr>
                <a:grpSpLocks/>
              </p:cNvGrpSpPr>
              <p:nvPr/>
            </p:nvGrpSpPr>
            <p:grpSpPr bwMode="auto">
              <a:xfrm>
                <a:off x="1632" y="672"/>
                <a:ext cx="192" cy="768"/>
                <a:chOff x="336" y="1200"/>
                <a:chExt cx="144" cy="720"/>
              </a:xfrm>
            </p:grpSpPr>
            <p:sp>
              <p:nvSpPr>
                <p:cNvPr id="1839129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" y="1200"/>
                  <a:ext cx="144" cy="7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>
                      <a:latin typeface="Verdana" charset="0"/>
                    </a:rPr>
                    <a:t>D</a:t>
                  </a:r>
                </a:p>
              </p:txBody>
            </p:sp>
            <p:sp>
              <p:nvSpPr>
                <p:cNvPr id="1839130" name="Freeform 26"/>
                <p:cNvSpPr>
                  <a:spLocks/>
                </p:cNvSpPr>
                <p:nvPr/>
              </p:nvSpPr>
              <p:spPr bwMode="auto">
                <a:xfrm>
                  <a:off x="336" y="1785"/>
                  <a:ext cx="144" cy="135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96" y="0"/>
                    </a:cxn>
                    <a:cxn ang="0">
                      <a:pos x="192" y="144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96" y="0"/>
                      </a:lnTo>
                      <a:lnTo>
                        <a:pt x="192" y="144"/>
                      </a:lnTo>
                    </a:path>
                  </a:pathLst>
                </a:cu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9131" name="Rectangle 27"/>
              <p:cNvSpPr>
                <a:spLocks noChangeArrowheads="1"/>
              </p:cNvSpPr>
              <p:nvPr/>
            </p:nvSpPr>
            <p:spPr bwMode="auto">
              <a:xfrm>
                <a:off x="1920" y="720"/>
                <a:ext cx="67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Decode</a:t>
                </a:r>
              </a:p>
            </p:txBody>
          </p:sp>
          <p:grpSp>
            <p:nvGrpSpPr>
              <p:cNvPr id="1839132" name="Group 28"/>
              <p:cNvGrpSpPr>
                <a:grpSpLocks/>
              </p:cNvGrpSpPr>
              <p:nvPr/>
            </p:nvGrpSpPr>
            <p:grpSpPr bwMode="auto">
              <a:xfrm>
                <a:off x="2736" y="672"/>
                <a:ext cx="192" cy="768"/>
                <a:chOff x="336" y="1200"/>
                <a:chExt cx="144" cy="720"/>
              </a:xfrm>
            </p:grpSpPr>
            <p:sp>
              <p:nvSpPr>
                <p:cNvPr id="1839133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" y="1200"/>
                  <a:ext cx="144" cy="7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>
                      <a:latin typeface="Verdana" charset="0"/>
                    </a:rPr>
                    <a:t>E</a:t>
                  </a:r>
                </a:p>
              </p:txBody>
            </p:sp>
            <p:sp>
              <p:nvSpPr>
                <p:cNvPr id="1839134" name="Freeform 30"/>
                <p:cNvSpPr>
                  <a:spLocks/>
                </p:cNvSpPr>
                <p:nvPr/>
              </p:nvSpPr>
              <p:spPr bwMode="auto">
                <a:xfrm>
                  <a:off x="336" y="1785"/>
                  <a:ext cx="144" cy="135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96" y="0"/>
                    </a:cxn>
                    <a:cxn ang="0">
                      <a:pos x="192" y="144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96" y="0"/>
                      </a:lnTo>
                      <a:lnTo>
                        <a:pt x="192" y="144"/>
                      </a:lnTo>
                    </a:path>
                  </a:pathLst>
                </a:cu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9135" name="Freeform 31"/>
              <p:cNvSpPr>
                <a:spLocks/>
              </p:cNvSpPr>
              <p:nvPr/>
            </p:nvSpPr>
            <p:spPr bwMode="auto">
              <a:xfrm>
                <a:off x="3024" y="720"/>
                <a:ext cx="240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8"/>
                  </a:cxn>
                  <a:cxn ang="0">
                    <a:pos x="48" y="336"/>
                  </a:cxn>
                  <a:cxn ang="0">
                    <a:pos x="0" y="384"/>
                  </a:cxn>
                  <a:cxn ang="0">
                    <a:pos x="0" y="672"/>
                  </a:cxn>
                  <a:cxn ang="0">
                    <a:pos x="240" y="480"/>
                  </a:cxn>
                  <a:cxn ang="0">
                    <a:pos x="240" y="144"/>
                  </a:cxn>
                  <a:cxn ang="0">
                    <a:pos x="0" y="0"/>
                  </a:cxn>
                </a:cxnLst>
                <a:rect l="0" t="0" r="r" b="b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39136" name="Group 32"/>
              <p:cNvGrpSpPr>
                <a:grpSpLocks/>
              </p:cNvGrpSpPr>
              <p:nvPr/>
            </p:nvGrpSpPr>
            <p:grpSpPr bwMode="auto">
              <a:xfrm>
                <a:off x="3600" y="672"/>
                <a:ext cx="192" cy="768"/>
                <a:chOff x="336" y="1200"/>
                <a:chExt cx="144" cy="720"/>
              </a:xfrm>
            </p:grpSpPr>
            <p:sp>
              <p:nvSpPr>
                <p:cNvPr id="1839137" name="Rectangle 33"/>
                <p:cNvSpPr>
                  <a:spLocks noChangeArrowheads="1"/>
                </p:cNvSpPr>
                <p:nvPr/>
              </p:nvSpPr>
              <p:spPr bwMode="auto">
                <a:xfrm>
                  <a:off x="336" y="1200"/>
                  <a:ext cx="144" cy="7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dirty="0">
                      <a:latin typeface="Verdana" charset="0"/>
                    </a:rPr>
                    <a:t>M</a:t>
                  </a:r>
                </a:p>
              </p:txBody>
            </p:sp>
            <p:sp>
              <p:nvSpPr>
                <p:cNvPr id="1839138" name="Freeform 34"/>
                <p:cNvSpPr>
                  <a:spLocks/>
                </p:cNvSpPr>
                <p:nvPr/>
              </p:nvSpPr>
              <p:spPr bwMode="auto">
                <a:xfrm>
                  <a:off x="336" y="1785"/>
                  <a:ext cx="144" cy="135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96" y="0"/>
                    </a:cxn>
                    <a:cxn ang="0">
                      <a:pos x="192" y="144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96" y="0"/>
                      </a:lnTo>
                      <a:lnTo>
                        <a:pt x="192" y="144"/>
                      </a:lnTo>
                    </a:path>
                  </a:pathLst>
                </a:cu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9139" name="Rectangle 35"/>
              <p:cNvSpPr>
                <a:spLocks noChangeArrowheads="1"/>
              </p:cNvSpPr>
              <p:nvPr/>
            </p:nvSpPr>
            <p:spPr bwMode="auto">
              <a:xfrm>
                <a:off x="4464" y="720"/>
                <a:ext cx="576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latin typeface="Verdana" charset="0"/>
                  </a:rPr>
                  <a:t>Data Mem</a:t>
                </a:r>
              </a:p>
            </p:txBody>
          </p:sp>
          <p:grpSp>
            <p:nvGrpSpPr>
              <p:cNvPr id="1839140" name="Group 36"/>
              <p:cNvGrpSpPr>
                <a:grpSpLocks/>
              </p:cNvGrpSpPr>
              <p:nvPr/>
            </p:nvGrpSpPr>
            <p:grpSpPr bwMode="auto">
              <a:xfrm>
                <a:off x="5136" y="672"/>
                <a:ext cx="192" cy="768"/>
                <a:chOff x="336" y="1200"/>
                <a:chExt cx="144" cy="720"/>
              </a:xfrm>
            </p:grpSpPr>
            <p:sp>
              <p:nvSpPr>
                <p:cNvPr id="1839141" name="Rectangle 37"/>
                <p:cNvSpPr>
                  <a:spLocks noChangeArrowheads="1"/>
                </p:cNvSpPr>
                <p:nvPr/>
              </p:nvSpPr>
              <p:spPr bwMode="auto">
                <a:xfrm>
                  <a:off x="336" y="1200"/>
                  <a:ext cx="144" cy="7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dirty="0">
                      <a:latin typeface="Verdana" charset="0"/>
                    </a:rPr>
                    <a:t>W</a:t>
                  </a:r>
                </a:p>
              </p:txBody>
            </p:sp>
            <p:sp>
              <p:nvSpPr>
                <p:cNvPr id="1839142" name="Freeform 38"/>
                <p:cNvSpPr>
                  <a:spLocks/>
                </p:cNvSpPr>
                <p:nvPr/>
              </p:nvSpPr>
              <p:spPr bwMode="auto">
                <a:xfrm>
                  <a:off x="336" y="1785"/>
                  <a:ext cx="144" cy="135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96" y="0"/>
                    </a:cxn>
                    <a:cxn ang="0">
                      <a:pos x="192" y="144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96" y="0"/>
                      </a:lnTo>
                      <a:lnTo>
                        <a:pt x="192" y="144"/>
                      </a:lnTo>
                    </a:path>
                  </a:pathLst>
                </a:cu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9143" name="Line 39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144" name="Line 40"/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145" name="Text Box 41"/>
              <p:cNvSpPr txBox="1">
                <a:spLocks noChangeArrowheads="1"/>
              </p:cNvSpPr>
              <p:nvPr/>
            </p:nvSpPr>
            <p:spPr bwMode="auto">
              <a:xfrm>
                <a:off x="3057" y="960"/>
                <a:ext cx="22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Verdana" charset="0"/>
                  </a:rPr>
                  <a:t>+</a:t>
                </a:r>
              </a:p>
            </p:txBody>
          </p:sp>
          <p:sp>
            <p:nvSpPr>
              <p:cNvPr id="1839146" name="Oval 42"/>
              <p:cNvSpPr>
                <a:spLocks noChangeArrowheads="1"/>
              </p:cNvSpPr>
              <p:nvPr/>
            </p:nvSpPr>
            <p:spPr bwMode="auto">
              <a:xfrm>
                <a:off x="3840" y="1152"/>
                <a:ext cx="384" cy="24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147" name="Oval 43"/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384" cy="24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9148" name="Group 44"/>
            <p:cNvGrpSpPr>
              <a:grpSpLocks/>
            </p:cNvGrpSpPr>
            <p:nvPr/>
          </p:nvGrpSpPr>
          <p:grpSpPr bwMode="auto">
            <a:xfrm>
              <a:off x="2800" y="1896"/>
              <a:ext cx="192" cy="528"/>
              <a:chOff x="336" y="1200"/>
              <a:chExt cx="144" cy="720"/>
            </a:xfrm>
          </p:grpSpPr>
          <p:sp>
            <p:nvSpPr>
              <p:cNvPr id="1839149" name="Rectangle 45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dirty="0" err="1">
                    <a:latin typeface="Verdana" charset="0"/>
                  </a:rPr>
                  <a:t>Exc</a:t>
                </a:r>
                <a:endParaRPr lang="en-US" sz="1400" dirty="0">
                  <a:latin typeface="Verdana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E</a:t>
                </a:r>
              </a:p>
            </p:txBody>
          </p:sp>
          <p:sp>
            <p:nvSpPr>
              <p:cNvPr id="1839150" name="Freeform 46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9151" name="Group 47"/>
            <p:cNvGrpSpPr>
              <a:grpSpLocks/>
            </p:cNvGrpSpPr>
            <p:nvPr/>
          </p:nvGrpSpPr>
          <p:grpSpPr bwMode="auto">
            <a:xfrm>
              <a:off x="2800" y="2472"/>
              <a:ext cx="192" cy="528"/>
              <a:chOff x="336" y="1200"/>
              <a:chExt cx="144" cy="720"/>
            </a:xfrm>
          </p:grpSpPr>
          <p:sp>
            <p:nvSpPr>
              <p:cNvPr id="1839152" name="Rectangle 4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PC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E</a:t>
                </a:r>
              </a:p>
            </p:txBody>
          </p:sp>
          <p:sp>
            <p:nvSpPr>
              <p:cNvPr id="1839153" name="Freeform 4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9154" name="Group 50"/>
            <p:cNvGrpSpPr>
              <a:grpSpLocks/>
            </p:cNvGrpSpPr>
            <p:nvPr/>
          </p:nvGrpSpPr>
          <p:grpSpPr bwMode="auto">
            <a:xfrm>
              <a:off x="3664" y="1896"/>
              <a:ext cx="192" cy="528"/>
              <a:chOff x="336" y="1200"/>
              <a:chExt cx="144" cy="720"/>
            </a:xfrm>
          </p:grpSpPr>
          <p:sp>
            <p:nvSpPr>
              <p:cNvPr id="1839155" name="Rectangle 51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 err="1">
                    <a:latin typeface="Verdana" charset="0"/>
                  </a:rPr>
                  <a:t>Exc</a:t>
                </a:r>
                <a:endParaRPr lang="en-US" sz="1400" dirty="0">
                  <a:latin typeface="Verdana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M</a:t>
                </a:r>
              </a:p>
            </p:txBody>
          </p:sp>
          <p:sp>
            <p:nvSpPr>
              <p:cNvPr id="1839156" name="Freeform 52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9157" name="Group 53"/>
            <p:cNvGrpSpPr>
              <a:grpSpLocks/>
            </p:cNvGrpSpPr>
            <p:nvPr/>
          </p:nvGrpSpPr>
          <p:grpSpPr bwMode="auto">
            <a:xfrm>
              <a:off x="3664" y="2472"/>
              <a:ext cx="192" cy="528"/>
              <a:chOff x="336" y="1200"/>
              <a:chExt cx="144" cy="720"/>
            </a:xfrm>
          </p:grpSpPr>
          <p:sp>
            <p:nvSpPr>
              <p:cNvPr id="1839158" name="Rectangle 5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PC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1400" dirty="0">
                    <a:latin typeface="Verdana" charset="0"/>
                  </a:rPr>
                  <a:t>M</a:t>
                </a:r>
              </a:p>
            </p:txBody>
          </p:sp>
          <p:sp>
            <p:nvSpPr>
              <p:cNvPr id="1839159" name="Freeform 5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9160" name="Group 56"/>
            <p:cNvGrpSpPr>
              <a:grpSpLocks/>
            </p:cNvGrpSpPr>
            <p:nvPr/>
          </p:nvGrpSpPr>
          <p:grpSpPr bwMode="auto">
            <a:xfrm>
              <a:off x="5152" y="1896"/>
              <a:ext cx="192" cy="528"/>
              <a:chOff x="336" y="1200"/>
              <a:chExt cx="144" cy="720"/>
            </a:xfrm>
          </p:grpSpPr>
          <p:sp>
            <p:nvSpPr>
              <p:cNvPr id="1839161" name="Rectangle 57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endParaRPr lang="en-US" sz="1400">
                  <a:latin typeface="Verdana" charset="0"/>
                </a:endParaRPr>
              </a:p>
            </p:txBody>
          </p:sp>
          <p:sp>
            <p:nvSpPr>
              <p:cNvPr id="1839162" name="Freeform 58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9163" name="Group 59"/>
            <p:cNvGrpSpPr>
              <a:grpSpLocks/>
            </p:cNvGrpSpPr>
            <p:nvPr/>
          </p:nvGrpSpPr>
          <p:grpSpPr bwMode="auto">
            <a:xfrm>
              <a:off x="5152" y="2472"/>
              <a:ext cx="192" cy="528"/>
              <a:chOff x="336" y="1200"/>
              <a:chExt cx="144" cy="720"/>
            </a:xfrm>
          </p:grpSpPr>
          <p:sp>
            <p:nvSpPr>
              <p:cNvPr id="1839164" name="Rectangle 60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endParaRPr lang="en-US" sz="1400">
                  <a:latin typeface="Verdana" charset="0"/>
                </a:endParaRPr>
              </a:p>
            </p:txBody>
          </p:sp>
          <p:sp>
            <p:nvSpPr>
              <p:cNvPr id="1839165" name="Freeform 61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9166" name="Line 62"/>
            <p:cNvSpPr>
              <a:spLocks noChangeShapeType="1"/>
            </p:cNvSpPr>
            <p:nvPr/>
          </p:nvSpPr>
          <p:spPr bwMode="auto">
            <a:xfrm>
              <a:off x="1888" y="271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67" name="Line 63"/>
            <p:cNvSpPr>
              <a:spLocks noChangeShapeType="1"/>
            </p:cNvSpPr>
            <p:nvPr/>
          </p:nvSpPr>
          <p:spPr bwMode="auto">
            <a:xfrm>
              <a:off x="2992" y="27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68" name="Line 64"/>
            <p:cNvSpPr>
              <a:spLocks noChangeShapeType="1"/>
            </p:cNvSpPr>
            <p:nvPr/>
          </p:nvSpPr>
          <p:spPr bwMode="auto">
            <a:xfrm>
              <a:off x="3856" y="27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69" name="Line 65"/>
            <p:cNvSpPr>
              <a:spLocks noChangeShapeType="1"/>
            </p:cNvSpPr>
            <p:nvPr/>
          </p:nvSpPr>
          <p:spPr bwMode="auto">
            <a:xfrm>
              <a:off x="1888" y="218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70" name="Line 66"/>
            <p:cNvSpPr>
              <a:spLocks noChangeShapeType="1"/>
            </p:cNvSpPr>
            <p:nvPr/>
          </p:nvSpPr>
          <p:spPr bwMode="auto">
            <a:xfrm>
              <a:off x="2992" y="21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71" name="Line 67"/>
            <p:cNvSpPr>
              <a:spLocks noChangeShapeType="1"/>
            </p:cNvSpPr>
            <p:nvPr/>
          </p:nvSpPr>
          <p:spPr bwMode="auto">
            <a:xfrm>
              <a:off x="3856" y="218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72" name="Oval 68"/>
            <p:cNvSpPr>
              <a:spLocks noChangeArrowheads="1"/>
            </p:cNvSpPr>
            <p:nvPr/>
          </p:nvSpPr>
          <p:spPr bwMode="auto">
            <a:xfrm>
              <a:off x="2128" y="1992"/>
              <a:ext cx="384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73" name="Oval 69"/>
            <p:cNvSpPr>
              <a:spLocks noChangeArrowheads="1"/>
            </p:cNvSpPr>
            <p:nvPr/>
          </p:nvSpPr>
          <p:spPr bwMode="auto">
            <a:xfrm>
              <a:off x="3088" y="1992"/>
              <a:ext cx="384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74" name="Oval 70"/>
            <p:cNvSpPr>
              <a:spLocks noChangeArrowheads="1"/>
            </p:cNvSpPr>
            <p:nvPr/>
          </p:nvSpPr>
          <p:spPr bwMode="auto">
            <a:xfrm>
              <a:off x="4432" y="2040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175" name="Text Box 71"/>
            <p:cNvSpPr txBox="1">
              <a:spLocks noChangeArrowheads="1"/>
            </p:cNvSpPr>
            <p:nvPr/>
          </p:nvSpPr>
          <p:spPr bwMode="auto">
            <a:xfrm>
              <a:off x="5325" y="2040"/>
              <a:ext cx="499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>
                  <a:latin typeface="Verdana" charset="0"/>
                </a:rPr>
                <a:t>Cause</a:t>
              </a:r>
            </a:p>
          </p:txBody>
        </p:sp>
        <p:sp>
          <p:nvSpPr>
            <p:cNvPr id="1839176" name="Text Box 72"/>
            <p:cNvSpPr txBox="1">
              <a:spLocks noChangeArrowheads="1"/>
            </p:cNvSpPr>
            <p:nvPr/>
          </p:nvSpPr>
          <p:spPr bwMode="auto">
            <a:xfrm>
              <a:off x="5366" y="2584"/>
              <a:ext cx="33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>
                  <a:latin typeface="Verdana" charset="0"/>
                </a:rPr>
                <a:t>EPC</a:t>
              </a:r>
            </a:p>
          </p:txBody>
        </p:sp>
        <p:sp>
          <p:nvSpPr>
            <p:cNvPr id="1839177" name="Freeform 73"/>
            <p:cNvSpPr>
              <a:spLocks/>
            </p:cNvSpPr>
            <p:nvPr/>
          </p:nvSpPr>
          <p:spPr bwMode="auto">
            <a:xfrm>
              <a:off x="160" y="1368"/>
              <a:ext cx="4752" cy="1776"/>
            </a:xfrm>
            <a:custGeom>
              <a:avLst/>
              <a:gdLst/>
              <a:ahLst/>
              <a:cxnLst>
                <a:cxn ang="0">
                  <a:pos x="4608" y="960"/>
                </a:cxn>
                <a:cxn ang="0">
                  <a:pos x="4752" y="1104"/>
                </a:cxn>
                <a:cxn ang="0">
                  <a:pos x="4752" y="1968"/>
                </a:cxn>
                <a:cxn ang="0">
                  <a:pos x="0" y="1968"/>
                </a:cxn>
                <a:cxn ang="0">
                  <a:pos x="0" y="0"/>
                </a:cxn>
              </a:cxnLst>
              <a:rect l="0" t="0" r="r" b="b"/>
              <a:pathLst>
                <a:path w="4752" h="1968">
                  <a:moveTo>
                    <a:pt x="4608" y="960"/>
                  </a:moveTo>
                  <a:lnTo>
                    <a:pt x="4752" y="1104"/>
                  </a:lnTo>
                  <a:lnTo>
                    <a:pt x="4752" y="1968"/>
                  </a:lnTo>
                  <a:lnTo>
                    <a:pt x="0" y="1968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39178" name="Line 74"/>
            <p:cNvSpPr>
              <a:spLocks noChangeShapeType="1"/>
            </p:cNvSpPr>
            <p:nvPr/>
          </p:nvSpPr>
          <p:spPr bwMode="auto">
            <a:xfrm flipH="1" flipV="1">
              <a:off x="2704" y="2808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39179" name="Text Box 75"/>
            <p:cNvSpPr txBox="1">
              <a:spLocks noChangeArrowheads="1"/>
            </p:cNvSpPr>
            <p:nvPr/>
          </p:nvSpPr>
          <p:spPr bwMode="auto">
            <a:xfrm>
              <a:off x="2176" y="2760"/>
              <a:ext cx="604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 dirty="0">
                  <a:solidFill>
                    <a:srgbClr val="FF0000"/>
                  </a:solidFill>
                  <a:latin typeface="Verdana" charset="0"/>
                </a:rPr>
                <a:t>Kill ID Stage</a:t>
              </a:r>
            </a:p>
          </p:txBody>
        </p:sp>
        <p:sp>
          <p:nvSpPr>
            <p:cNvPr id="1839180" name="Line 76"/>
            <p:cNvSpPr>
              <a:spLocks noChangeShapeType="1"/>
            </p:cNvSpPr>
            <p:nvPr/>
          </p:nvSpPr>
          <p:spPr bwMode="auto">
            <a:xfrm flipH="1" flipV="1">
              <a:off x="1600" y="2808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39181" name="Text Box 77"/>
            <p:cNvSpPr txBox="1">
              <a:spLocks noChangeArrowheads="1"/>
            </p:cNvSpPr>
            <p:nvPr/>
          </p:nvSpPr>
          <p:spPr bwMode="auto">
            <a:xfrm>
              <a:off x="1072" y="2760"/>
              <a:ext cx="604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 dirty="0">
                  <a:solidFill>
                    <a:srgbClr val="FF0000"/>
                  </a:solidFill>
                  <a:latin typeface="Verdana" charset="0"/>
                </a:rPr>
                <a:t>Kill IF Stage</a:t>
              </a:r>
            </a:p>
          </p:txBody>
        </p:sp>
        <p:sp>
          <p:nvSpPr>
            <p:cNvPr id="1839182" name="Line 78"/>
            <p:cNvSpPr>
              <a:spLocks noChangeShapeType="1"/>
            </p:cNvSpPr>
            <p:nvPr/>
          </p:nvSpPr>
          <p:spPr bwMode="auto">
            <a:xfrm flipH="1" flipV="1">
              <a:off x="3520" y="2808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39183" name="Text Box 79"/>
            <p:cNvSpPr txBox="1">
              <a:spLocks noChangeArrowheads="1"/>
            </p:cNvSpPr>
            <p:nvPr/>
          </p:nvSpPr>
          <p:spPr bwMode="auto">
            <a:xfrm>
              <a:off x="2992" y="2760"/>
              <a:ext cx="604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 dirty="0">
                  <a:solidFill>
                    <a:srgbClr val="FF0000"/>
                  </a:solidFill>
                  <a:latin typeface="Verdana" charset="0"/>
                </a:rPr>
                <a:t>Kill EXE Stage</a:t>
              </a:r>
            </a:p>
          </p:txBody>
        </p:sp>
        <p:grpSp>
          <p:nvGrpSpPr>
            <p:cNvPr id="1839184" name="Group 80"/>
            <p:cNvGrpSpPr>
              <a:grpSpLocks/>
            </p:cNvGrpSpPr>
            <p:nvPr/>
          </p:nvGrpSpPr>
          <p:grpSpPr bwMode="auto">
            <a:xfrm>
              <a:off x="160" y="1464"/>
              <a:ext cx="5539" cy="661"/>
              <a:chOff x="48" y="1307"/>
              <a:chExt cx="5539" cy="801"/>
            </a:xfrm>
          </p:grpSpPr>
          <p:sp>
            <p:nvSpPr>
              <p:cNvPr id="1839185" name="Freeform 81"/>
              <p:cNvSpPr>
                <a:spLocks/>
              </p:cNvSpPr>
              <p:nvPr/>
            </p:nvSpPr>
            <p:spPr bwMode="auto">
              <a:xfrm>
                <a:off x="2016" y="1344"/>
                <a:ext cx="192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44" y="336"/>
                  </a:cxn>
                </a:cxnLst>
                <a:rect l="0" t="0" r="r" b="b"/>
                <a:pathLst>
                  <a:path w="144" h="336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186" name="Text Box 82"/>
              <p:cNvSpPr txBox="1">
                <a:spLocks noChangeArrowheads="1"/>
              </p:cNvSpPr>
              <p:nvPr/>
            </p:nvSpPr>
            <p:spPr bwMode="auto">
              <a:xfrm>
                <a:off x="2000" y="1307"/>
                <a:ext cx="730" cy="49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i="1" dirty="0">
                    <a:solidFill>
                      <a:srgbClr val="FF0000"/>
                    </a:solidFill>
                    <a:latin typeface="Verdana" charset="0"/>
                  </a:rPr>
                  <a:t>Illegal Opcode</a:t>
                </a:r>
                <a:endParaRPr lang="en-US" dirty="0">
                  <a:solidFill>
                    <a:srgbClr val="FF0000"/>
                  </a:solidFill>
                  <a:latin typeface="Verdana" charset="0"/>
                </a:endParaRPr>
              </a:p>
            </p:txBody>
          </p:sp>
          <p:sp>
            <p:nvSpPr>
              <p:cNvPr id="1839187" name="Freeform 83"/>
              <p:cNvSpPr>
                <a:spLocks/>
              </p:cNvSpPr>
              <p:nvPr/>
            </p:nvSpPr>
            <p:spPr bwMode="auto">
              <a:xfrm>
                <a:off x="3072" y="1344"/>
                <a:ext cx="96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6"/>
                  </a:cxn>
                  <a:cxn ang="0">
                    <a:pos x="48" y="576"/>
                  </a:cxn>
                </a:cxnLst>
                <a:rect l="0" t="0" r="r" b="b"/>
                <a:pathLst>
                  <a:path w="48" h="576">
                    <a:moveTo>
                      <a:pt x="0" y="0"/>
                    </a:moveTo>
                    <a:lnTo>
                      <a:pt x="0" y="336"/>
                    </a:lnTo>
                    <a:lnTo>
                      <a:pt x="48" y="57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188" name="Text Box 84"/>
              <p:cNvSpPr txBox="1">
                <a:spLocks noChangeArrowheads="1"/>
              </p:cNvSpPr>
              <p:nvPr/>
            </p:nvSpPr>
            <p:spPr bwMode="auto">
              <a:xfrm>
                <a:off x="3014" y="1465"/>
                <a:ext cx="686" cy="25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i="1">
                    <a:solidFill>
                      <a:srgbClr val="FF0000"/>
                    </a:solidFill>
                    <a:latin typeface="Verdana" charset="0"/>
                  </a:rPr>
                  <a:t>Overflow</a:t>
                </a:r>
                <a:endParaRPr lang="en-US">
                  <a:solidFill>
                    <a:srgbClr val="FF0000"/>
                  </a:solidFill>
                  <a:latin typeface="Verdana" charset="0"/>
                </a:endParaRPr>
              </a:p>
            </p:txBody>
          </p:sp>
          <p:sp>
            <p:nvSpPr>
              <p:cNvPr id="1839189" name="Text Box 85"/>
              <p:cNvSpPr txBox="1">
                <a:spLocks noChangeArrowheads="1"/>
              </p:cNvSpPr>
              <p:nvPr/>
            </p:nvSpPr>
            <p:spPr bwMode="auto">
              <a:xfrm>
                <a:off x="3888" y="1354"/>
                <a:ext cx="1015" cy="44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i="1">
                    <a:solidFill>
                      <a:srgbClr val="FF0000"/>
                    </a:solidFill>
                    <a:latin typeface="Verdana" charset="0"/>
                  </a:rPr>
                  <a:t>Data Addr Except</a:t>
                </a:r>
                <a:endParaRPr lang="en-US">
                  <a:solidFill>
                    <a:srgbClr val="FF0000"/>
                  </a:solidFill>
                  <a:latin typeface="Verdana" charset="0"/>
                </a:endParaRPr>
              </a:p>
            </p:txBody>
          </p:sp>
          <p:sp>
            <p:nvSpPr>
              <p:cNvPr id="1839190" name="Text Box 86"/>
              <p:cNvSpPr txBox="1">
                <a:spLocks noChangeArrowheads="1"/>
              </p:cNvSpPr>
              <p:nvPr/>
            </p:nvSpPr>
            <p:spPr bwMode="auto">
              <a:xfrm>
                <a:off x="624" y="1713"/>
                <a:ext cx="1015" cy="39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i="1">
                    <a:solidFill>
                      <a:srgbClr val="FF0000"/>
                    </a:solidFill>
                    <a:latin typeface="Verdana" charset="0"/>
                  </a:rPr>
                  <a:t>PC Address Exceptions</a:t>
                </a:r>
                <a:endParaRPr lang="en-US" sz="1400">
                  <a:solidFill>
                    <a:srgbClr val="FF0000"/>
                  </a:solidFill>
                  <a:latin typeface="Verdana" charset="0"/>
                </a:endParaRPr>
              </a:p>
            </p:txBody>
          </p:sp>
          <p:sp>
            <p:nvSpPr>
              <p:cNvPr id="1839191" name="Line 87"/>
              <p:cNvSpPr>
                <a:spLocks noChangeShapeType="1"/>
              </p:cNvSpPr>
              <p:nvPr/>
            </p:nvSpPr>
            <p:spPr bwMode="auto">
              <a:xfrm flipV="1">
                <a:off x="4704" y="1344"/>
                <a:ext cx="240" cy="72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192" name="Text Box 88"/>
              <p:cNvSpPr txBox="1">
                <a:spLocks noChangeArrowheads="1"/>
              </p:cNvSpPr>
              <p:nvPr/>
            </p:nvSpPr>
            <p:spPr bwMode="auto">
              <a:xfrm>
                <a:off x="4656" y="1440"/>
                <a:ext cx="931" cy="49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i="1" dirty="0">
                    <a:solidFill>
                      <a:srgbClr val="FF0000"/>
                    </a:solidFill>
                    <a:latin typeface="Verdana" charset="0"/>
                  </a:rPr>
                  <a:t>Kill </a:t>
                </a:r>
                <a:r>
                  <a:rPr lang="en-US" i="1" dirty="0" err="1">
                    <a:solidFill>
                      <a:srgbClr val="FF0000"/>
                    </a:solidFill>
                    <a:latin typeface="Verdana" charset="0"/>
                  </a:rPr>
                  <a:t>Writeback</a:t>
                </a:r>
                <a:endParaRPr lang="en-US" i="1" dirty="0">
                  <a:solidFill>
                    <a:srgbClr val="FF0000"/>
                  </a:solidFill>
                  <a:latin typeface="Verdana" charset="0"/>
                </a:endParaRPr>
              </a:p>
            </p:txBody>
          </p:sp>
          <p:sp>
            <p:nvSpPr>
              <p:cNvPr id="1839193" name="Text Box 89"/>
              <p:cNvSpPr txBox="1">
                <a:spLocks noChangeArrowheads="1"/>
              </p:cNvSpPr>
              <p:nvPr/>
            </p:nvSpPr>
            <p:spPr bwMode="auto">
              <a:xfrm>
                <a:off x="48" y="1537"/>
                <a:ext cx="604" cy="55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i="1">
                    <a:solidFill>
                      <a:srgbClr val="FF0000"/>
                    </a:solidFill>
                    <a:latin typeface="Verdana" charset="0"/>
                  </a:rPr>
                  <a:t>Select Handler PC</a:t>
                </a:r>
              </a:p>
            </p:txBody>
          </p:sp>
        </p:grpSp>
        <p:sp>
          <p:nvSpPr>
            <p:cNvPr id="1839194" name="Line 90"/>
            <p:cNvSpPr>
              <a:spLocks noChangeShapeType="1"/>
            </p:cNvSpPr>
            <p:nvPr/>
          </p:nvSpPr>
          <p:spPr bwMode="auto">
            <a:xfrm>
              <a:off x="5016" y="576"/>
              <a:ext cx="0" cy="25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39195" name="Text Box 91"/>
            <p:cNvSpPr txBox="1">
              <a:spLocks noChangeArrowheads="1"/>
            </p:cNvSpPr>
            <p:nvPr/>
          </p:nvSpPr>
          <p:spPr bwMode="auto">
            <a:xfrm>
              <a:off x="4360" y="352"/>
              <a:ext cx="809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i="1">
                  <a:solidFill>
                    <a:schemeClr val="hlink"/>
                  </a:solidFill>
                  <a:latin typeface="Verdana" charset="0"/>
                </a:rPr>
                <a:t>Commit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09823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7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50800"/>
            <a:ext cx="7759700" cy="889000"/>
          </a:xfrm>
        </p:spPr>
        <p:txBody>
          <a:bodyPr/>
          <a:lstStyle/>
          <a:p>
            <a:r>
              <a:rPr lang="en-US" dirty="0"/>
              <a:t>Phases of Instruction Execution</a:t>
            </a:r>
          </a:p>
        </p:txBody>
      </p:sp>
      <p:grpSp>
        <p:nvGrpSpPr>
          <p:cNvPr id="1841154" name="Group 2"/>
          <p:cNvGrpSpPr>
            <a:grpSpLocks/>
          </p:cNvGrpSpPr>
          <p:nvPr/>
        </p:nvGrpSpPr>
        <p:grpSpPr bwMode="auto">
          <a:xfrm>
            <a:off x="1066800" y="966788"/>
            <a:ext cx="7239000" cy="1014412"/>
            <a:chOff x="672" y="897"/>
            <a:chExt cx="4560" cy="752"/>
          </a:xfrm>
        </p:grpSpPr>
        <p:sp>
          <p:nvSpPr>
            <p:cNvPr id="1841155" name="Rectangle 3"/>
            <p:cNvSpPr>
              <a:spLocks noChangeArrowheads="1"/>
            </p:cNvSpPr>
            <p:nvPr/>
          </p:nvSpPr>
          <p:spPr bwMode="auto">
            <a:xfrm>
              <a:off x="672" y="897"/>
              <a:ext cx="4560" cy="7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2000" i="1">
                <a:solidFill>
                  <a:srgbClr val="FFCC66"/>
                </a:solidFill>
                <a:latin typeface="Verdana" charset="0"/>
              </a:endParaRPr>
            </a:p>
          </p:txBody>
        </p:sp>
        <p:sp>
          <p:nvSpPr>
            <p:cNvPr id="1841156" name="Text Box 4"/>
            <p:cNvSpPr txBox="1">
              <a:spLocks noChangeArrowheads="1"/>
            </p:cNvSpPr>
            <p:nvPr/>
          </p:nvSpPr>
          <p:spPr bwMode="auto">
            <a:xfrm>
              <a:off x="1616" y="1034"/>
              <a:ext cx="2968" cy="5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i="1" dirty="0">
                  <a:solidFill>
                    <a:srgbClr val="35FF35"/>
                  </a:solidFill>
                  <a:latin typeface="Verdana" charset="0"/>
                </a:rPr>
                <a:t>Fetch</a:t>
              </a:r>
              <a:r>
                <a:rPr lang="en-US" sz="2000" i="1" dirty="0">
                  <a:latin typeface="Verdana" charset="0"/>
                </a:rPr>
                <a:t>: Instruction bits retrieved from cache.</a:t>
              </a:r>
            </a:p>
          </p:txBody>
        </p:sp>
      </p:grpSp>
      <p:sp>
        <p:nvSpPr>
          <p:cNvPr id="1841158" name="Rectangle 6"/>
          <p:cNvSpPr>
            <a:spLocks noChangeArrowheads="1"/>
          </p:cNvSpPr>
          <p:nvPr/>
        </p:nvSpPr>
        <p:spPr bwMode="auto">
          <a:xfrm>
            <a:off x="1066800" y="4876800"/>
            <a:ext cx="7239000" cy="11239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hlink"/>
              </a:solidFill>
              <a:latin typeface="Verdana" charset="0"/>
            </a:endParaRPr>
          </a:p>
        </p:txBody>
      </p:sp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1066800" y="3429001"/>
            <a:ext cx="7239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hlink"/>
              </a:solidFill>
              <a:latin typeface="Verdana" charset="0"/>
            </a:endParaRPr>
          </a:p>
        </p:txBody>
      </p:sp>
      <p:sp>
        <p:nvSpPr>
          <p:cNvPr id="1841160" name="Rectangle 8"/>
          <p:cNvSpPr>
            <a:spLocks noChangeArrowheads="1"/>
          </p:cNvSpPr>
          <p:nvPr/>
        </p:nvSpPr>
        <p:spPr bwMode="auto">
          <a:xfrm>
            <a:off x="1066800" y="2209800"/>
            <a:ext cx="7239000" cy="974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hlink"/>
              </a:solidFill>
              <a:latin typeface="Verdana" charset="0"/>
            </a:endParaRPr>
          </a:p>
        </p:txBody>
      </p:sp>
      <p:sp>
        <p:nvSpPr>
          <p:cNvPr id="1841161" name="Rectangle 9"/>
          <p:cNvSpPr>
            <a:spLocks noChangeArrowheads="1"/>
          </p:cNvSpPr>
          <p:nvPr/>
        </p:nvSpPr>
        <p:spPr bwMode="auto">
          <a:xfrm>
            <a:off x="762000" y="1295401"/>
            <a:ext cx="1295400" cy="381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I-cache</a:t>
            </a:r>
          </a:p>
        </p:txBody>
      </p:sp>
      <p:sp>
        <p:nvSpPr>
          <p:cNvPr id="1841162" name="Rectangle 10"/>
          <p:cNvSpPr>
            <a:spLocks noChangeArrowheads="1"/>
          </p:cNvSpPr>
          <p:nvPr/>
        </p:nvSpPr>
        <p:spPr bwMode="auto">
          <a:xfrm>
            <a:off x="609600" y="1828800"/>
            <a:ext cx="1752600" cy="4175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Fetch Buffer</a:t>
            </a:r>
          </a:p>
        </p:txBody>
      </p:sp>
      <p:sp>
        <p:nvSpPr>
          <p:cNvPr id="1841163" name="Rectangle 11"/>
          <p:cNvSpPr>
            <a:spLocks noChangeArrowheads="1"/>
          </p:cNvSpPr>
          <p:nvPr/>
        </p:nvSpPr>
        <p:spPr bwMode="auto">
          <a:xfrm>
            <a:off x="609600" y="3048000"/>
            <a:ext cx="1752600" cy="561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Issue Buffer</a:t>
            </a:r>
          </a:p>
        </p:txBody>
      </p:sp>
      <p:sp>
        <p:nvSpPr>
          <p:cNvPr id="1841164" name="Rectangle 12"/>
          <p:cNvSpPr>
            <a:spLocks noChangeArrowheads="1"/>
          </p:cNvSpPr>
          <p:nvPr/>
        </p:nvSpPr>
        <p:spPr bwMode="auto">
          <a:xfrm>
            <a:off x="381000" y="3810000"/>
            <a:ext cx="2133600" cy="555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Functional Units</a:t>
            </a:r>
          </a:p>
        </p:txBody>
      </p:sp>
      <p:sp>
        <p:nvSpPr>
          <p:cNvPr id="1841165" name="Rectangle 13"/>
          <p:cNvSpPr>
            <a:spLocks noChangeArrowheads="1"/>
          </p:cNvSpPr>
          <p:nvPr/>
        </p:nvSpPr>
        <p:spPr bwMode="auto">
          <a:xfrm>
            <a:off x="609600" y="5791200"/>
            <a:ext cx="1752600" cy="561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Architectural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State</a:t>
            </a:r>
          </a:p>
        </p:txBody>
      </p:sp>
      <p:sp>
        <p:nvSpPr>
          <p:cNvPr id="1841166" name="Line 14"/>
          <p:cNvSpPr>
            <a:spLocks noChangeShapeType="1"/>
          </p:cNvSpPr>
          <p:nvPr/>
        </p:nvSpPr>
        <p:spPr bwMode="auto">
          <a:xfrm rot="-16200000">
            <a:off x="1342231" y="1248569"/>
            <a:ext cx="211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1167" name="Line 15"/>
          <p:cNvSpPr>
            <a:spLocks noChangeShapeType="1"/>
          </p:cNvSpPr>
          <p:nvPr/>
        </p:nvSpPr>
        <p:spPr bwMode="auto">
          <a:xfrm>
            <a:off x="1447800" y="1676400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1168" name="Line 16"/>
          <p:cNvSpPr>
            <a:spLocks noChangeShapeType="1"/>
          </p:cNvSpPr>
          <p:nvPr/>
        </p:nvSpPr>
        <p:spPr bwMode="auto">
          <a:xfrm>
            <a:off x="1828800" y="25828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1169" name="Line 17"/>
          <p:cNvSpPr>
            <a:spLocks noChangeShapeType="1"/>
          </p:cNvSpPr>
          <p:nvPr/>
        </p:nvSpPr>
        <p:spPr bwMode="auto">
          <a:xfrm>
            <a:off x="1447800" y="358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1170" name="Text Box 18"/>
          <p:cNvSpPr txBox="1">
            <a:spLocks noChangeArrowheads="1"/>
          </p:cNvSpPr>
          <p:nvPr/>
        </p:nvSpPr>
        <p:spPr bwMode="auto">
          <a:xfrm>
            <a:off x="2590800" y="3413125"/>
            <a:ext cx="57150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35FF35"/>
                </a:solidFill>
                <a:latin typeface="Verdana" charset="0"/>
              </a:rPr>
              <a:t>Execute</a:t>
            </a:r>
            <a:r>
              <a:rPr lang="en-US" sz="2000" i="1" dirty="0">
                <a:latin typeface="Verdana" charset="0"/>
              </a:rPr>
              <a:t>: Instructions and operands </a:t>
            </a:r>
            <a:r>
              <a:rPr lang="en-US" sz="2000" i="1" dirty="0">
                <a:solidFill>
                  <a:srgbClr val="35FF35"/>
                </a:solidFill>
                <a:latin typeface="Verdana" charset="0"/>
              </a:rPr>
              <a:t>issued</a:t>
            </a:r>
            <a:r>
              <a:rPr lang="en-US" sz="2000" i="1" dirty="0">
                <a:latin typeface="Verdana" charset="0"/>
              </a:rPr>
              <a:t> to execution units. 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Verdana" charset="0"/>
              </a:rPr>
              <a:t>When execution </a:t>
            </a:r>
            <a:r>
              <a:rPr 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 charset="0"/>
              </a:rPr>
              <a:t>completes</a:t>
            </a:r>
            <a:r>
              <a:rPr lang="en-US" sz="2000" i="1" dirty="0">
                <a:latin typeface="Verdana" charset="0"/>
              </a:rPr>
              <a:t>, all results and exception flags are available.</a:t>
            </a:r>
          </a:p>
        </p:txBody>
      </p:sp>
      <p:sp>
        <p:nvSpPr>
          <p:cNvPr id="1841171" name="Text Box 19"/>
          <p:cNvSpPr txBox="1">
            <a:spLocks noChangeArrowheads="1"/>
          </p:cNvSpPr>
          <p:nvPr/>
        </p:nvSpPr>
        <p:spPr bwMode="auto">
          <a:xfrm>
            <a:off x="2565400" y="2371725"/>
            <a:ext cx="575310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35FF35"/>
                </a:solidFill>
                <a:latin typeface="Verdana" charset="0"/>
              </a:rPr>
              <a:t>Decode</a:t>
            </a:r>
            <a:r>
              <a:rPr lang="en-US" sz="2000" i="1" dirty="0">
                <a:latin typeface="Verdana" charset="0"/>
              </a:rPr>
              <a:t>: Instructions </a:t>
            </a:r>
            <a:r>
              <a:rPr lang="en-US" sz="2000" i="1" dirty="0">
                <a:solidFill>
                  <a:srgbClr val="35FF35"/>
                </a:solidFill>
                <a:latin typeface="Verdana" charset="0"/>
              </a:rPr>
              <a:t>dispatched</a:t>
            </a:r>
            <a:r>
              <a:rPr lang="en-US" sz="2000" i="1" dirty="0">
                <a:latin typeface="Verdana" charset="0"/>
              </a:rPr>
              <a:t> to appropriate issue-stage buffer</a:t>
            </a:r>
          </a:p>
        </p:txBody>
      </p:sp>
      <p:sp>
        <p:nvSpPr>
          <p:cNvPr id="1841172" name="Rectangle 20"/>
          <p:cNvSpPr>
            <a:spLocks noChangeArrowheads="1"/>
          </p:cNvSpPr>
          <p:nvPr/>
        </p:nvSpPr>
        <p:spPr bwMode="auto">
          <a:xfrm>
            <a:off x="609600" y="4572000"/>
            <a:ext cx="1752600" cy="452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Result Buffer</a:t>
            </a:r>
          </a:p>
        </p:txBody>
      </p:sp>
      <p:sp>
        <p:nvSpPr>
          <p:cNvPr id="1841173" name="Line 21"/>
          <p:cNvSpPr>
            <a:spLocks noChangeShapeType="1"/>
          </p:cNvSpPr>
          <p:nvPr/>
        </p:nvSpPr>
        <p:spPr bwMode="auto">
          <a:xfrm>
            <a:off x="1447800" y="4343400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1175" name="Text Box 23"/>
          <p:cNvSpPr txBox="1">
            <a:spLocks noChangeArrowheads="1"/>
          </p:cNvSpPr>
          <p:nvPr/>
        </p:nvSpPr>
        <p:spPr bwMode="auto">
          <a:xfrm>
            <a:off x="2590800" y="5105400"/>
            <a:ext cx="5637213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35FF35"/>
                </a:solidFill>
                <a:latin typeface="Verdana" charset="0"/>
              </a:rPr>
              <a:t>Commit</a:t>
            </a:r>
            <a:r>
              <a:rPr lang="en-US" sz="2000" i="1" dirty="0">
                <a:latin typeface="Verdana" charset="0"/>
              </a:rPr>
              <a:t>: Instruction irrevocably updates architectural state (aka “</a:t>
            </a:r>
            <a:r>
              <a:rPr lang="en-US" sz="2000" i="1" dirty="0">
                <a:solidFill>
                  <a:srgbClr val="35FF35"/>
                </a:solidFill>
                <a:latin typeface="Verdana" charset="0"/>
              </a:rPr>
              <a:t>graduation</a:t>
            </a:r>
            <a:r>
              <a:rPr lang="en-US" sz="2000" i="1" dirty="0">
                <a:latin typeface="Verdana" charset="0"/>
              </a:rPr>
              <a:t>”).</a:t>
            </a:r>
          </a:p>
        </p:txBody>
      </p:sp>
      <p:sp>
        <p:nvSpPr>
          <p:cNvPr id="1841176" name="Rectangle 24"/>
          <p:cNvSpPr>
            <a:spLocks noChangeArrowheads="1"/>
          </p:cNvSpPr>
          <p:nvPr/>
        </p:nvSpPr>
        <p:spPr bwMode="auto">
          <a:xfrm>
            <a:off x="914400" y="838200"/>
            <a:ext cx="1066800" cy="2809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PC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33400" y="5153026"/>
            <a:ext cx="19050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Commit</a:t>
            </a:r>
          </a:p>
        </p:txBody>
      </p:sp>
      <p:sp>
        <p:nvSpPr>
          <p:cNvPr id="1841174" name="Line 22"/>
          <p:cNvSpPr>
            <a:spLocks noChangeShapeType="1"/>
          </p:cNvSpPr>
          <p:nvPr/>
        </p:nvSpPr>
        <p:spPr bwMode="auto">
          <a:xfrm>
            <a:off x="1447800" y="5024438"/>
            <a:ext cx="0" cy="157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447800" y="5610225"/>
            <a:ext cx="0" cy="18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381000" y="2438400"/>
            <a:ext cx="2133600" cy="4032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Verdana" charset="0"/>
              </a:rPr>
              <a:t>Decode/Rename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447800" y="2227262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447800" y="2836862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86741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In-Order Commit for Precise Exceptions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73100" y="3914775"/>
            <a:ext cx="8305800" cy="2422386"/>
            <a:chOff x="673100" y="3914775"/>
            <a:chExt cx="8305800" cy="2422386"/>
          </a:xfrm>
        </p:grpSpPr>
        <p:sp>
          <p:nvSpPr>
            <p:cNvPr id="1843203" name="Text Box 3"/>
            <p:cNvSpPr txBox="1">
              <a:spLocks noChangeArrowheads="1"/>
            </p:cNvSpPr>
            <p:nvPr/>
          </p:nvSpPr>
          <p:spPr bwMode="auto">
            <a:xfrm>
              <a:off x="673100" y="3914775"/>
              <a:ext cx="8305800" cy="16160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  <a:buFontTx/>
                <a:buChar char="•"/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Instructions fetched and decoded into instruction</a:t>
              </a:r>
            </a:p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 reorder buffer in-order</a:t>
              </a:r>
            </a:p>
            <a:p>
              <a:pPr algn="l">
                <a:spcBef>
                  <a:spcPct val="0"/>
                </a:spcBef>
                <a:buFontTx/>
                <a:buChar char="•"/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Execution is out-of-order ( </a:t>
              </a:r>
              <a:r>
                <a:rPr lang="en-US" sz="2000" dirty="0" err="1">
                  <a:solidFill>
                    <a:srgbClr val="56127A"/>
                  </a:solidFill>
                  <a:latin typeface="Verdana" charset="0"/>
                  <a:sym typeface="Symbol" charset="2"/>
                </a:rPr>
                <a:t></a:t>
              </a: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out-of-order completion)</a:t>
              </a:r>
            </a:p>
            <a:p>
              <a:pPr algn="l">
                <a:spcBef>
                  <a:spcPct val="0"/>
                </a:spcBef>
                <a:buFontTx/>
                <a:buChar char="•"/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</a:t>
              </a:r>
              <a:r>
                <a:rPr lang="en-US" sz="2000" i="1" dirty="0">
                  <a:solidFill>
                    <a:srgbClr val="56127A"/>
                  </a:solidFill>
                  <a:latin typeface="Verdana" charset="0"/>
                </a:rPr>
                <a:t>Commit </a:t>
              </a: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(write-back to architectural state, i.e., </a:t>
              </a:r>
              <a:r>
                <a:rPr lang="en-US" sz="2000" dirty="0" err="1">
                  <a:solidFill>
                    <a:srgbClr val="56127A"/>
                  </a:solidFill>
                  <a:latin typeface="Verdana" charset="0"/>
                </a:rPr>
                <a:t>regfile</a:t>
              </a: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&amp;</a:t>
              </a:r>
            </a:p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 memory, is in-order</a:t>
              </a:r>
            </a:p>
          </p:txBody>
        </p:sp>
        <p:sp>
          <p:nvSpPr>
            <p:cNvPr id="1843204" name="Text Box 4"/>
            <p:cNvSpPr txBox="1">
              <a:spLocks noChangeArrowheads="1"/>
            </p:cNvSpPr>
            <p:nvPr/>
          </p:nvSpPr>
          <p:spPr bwMode="auto">
            <a:xfrm>
              <a:off x="2057400" y="5629275"/>
              <a:ext cx="6578600" cy="707886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 dirty="0">
                  <a:latin typeface="Verdana" charset="0"/>
                </a:rPr>
                <a:t>Temporary storage needed to hold results before commit (shadow registers and store buffers)</a:t>
              </a:r>
            </a:p>
          </p:txBody>
        </p:sp>
      </p:grpSp>
      <p:sp>
        <p:nvSpPr>
          <p:cNvPr id="1843205" name="Rectangle 5"/>
          <p:cNvSpPr>
            <a:spLocks noChangeArrowheads="1"/>
          </p:cNvSpPr>
          <p:nvPr/>
        </p:nvSpPr>
        <p:spPr bwMode="auto">
          <a:xfrm>
            <a:off x="533400" y="1463675"/>
            <a:ext cx="990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Fetch</a:t>
            </a:r>
          </a:p>
        </p:txBody>
      </p:sp>
      <p:sp>
        <p:nvSpPr>
          <p:cNvPr id="1843206" name="Rectangle 6"/>
          <p:cNvSpPr>
            <a:spLocks noChangeArrowheads="1"/>
          </p:cNvSpPr>
          <p:nvPr/>
        </p:nvSpPr>
        <p:spPr bwMode="auto">
          <a:xfrm>
            <a:off x="2057400" y="1463675"/>
            <a:ext cx="12192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Decode</a:t>
            </a:r>
          </a:p>
        </p:txBody>
      </p:sp>
      <p:sp>
        <p:nvSpPr>
          <p:cNvPr id="1843207" name="Rectangle 7"/>
          <p:cNvSpPr>
            <a:spLocks noChangeArrowheads="1"/>
          </p:cNvSpPr>
          <p:nvPr/>
        </p:nvSpPr>
        <p:spPr bwMode="auto">
          <a:xfrm>
            <a:off x="4572000" y="2682875"/>
            <a:ext cx="1219200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Execute</a:t>
            </a:r>
          </a:p>
        </p:txBody>
      </p:sp>
      <p:sp>
        <p:nvSpPr>
          <p:cNvPr id="1843208" name="Rectangle 8"/>
          <p:cNvSpPr>
            <a:spLocks noChangeArrowheads="1"/>
          </p:cNvSpPr>
          <p:nvPr/>
        </p:nvSpPr>
        <p:spPr bwMode="auto">
          <a:xfrm>
            <a:off x="7086600" y="1387475"/>
            <a:ext cx="12954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Commit</a:t>
            </a:r>
          </a:p>
        </p:txBody>
      </p:sp>
      <p:sp>
        <p:nvSpPr>
          <p:cNvPr id="1843209" name="Line 9"/>
          <p:cNvSpPr>
            <a:spLocks noChangeShapeType="1"/>
          </p:cNvSpPr>
          <p:nvPr/>
        </p:nvSpPr>
        <p:spPr bwMode="auto">
          <a:xfrm>
            <a:off x="1524000" y="17684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210" name="Line 10"/>
          <p:cNvSpPr>
            <a:spLocks noChangeShapeType="1"/>
          </p:cNvSpPr>
          <p:nvPr/>
        </p:nvSpPr>
        <p:spPr bwMode="auto">
          <a:xfrm>
            <a:off x="3276600" y="18446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211" name="Rectangle 11"/>
          <p:cNvSpPr>
            <a:spLocks noChangeArrowheads="1"/>
          </p:cNvSpPr>
          <p:nvPr/>
        </p:nvSpPr>
        <p:spPr bwMode="auto">
          <a:xfrm>
            <a:off x="3962400" y="1463675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Reorder Buffer</a:t>
            </a:r>
          </a:p>
        </p:txBody>
      </p:sp>
      <p:sp>
        <p:nvSpPr>
          <p:cNvPr id="1843212" name="Line 12"/>
          <p:cNvSpPr>
            <a:spLocks noChangeShapeType="1"/>
          </p:cNvSpPr>
          <p:nvPr/>
        </p:nvSpPr>
        <p:spPr bwMode="auto">
          <a:xfrm>
            <a:off x="6324600" y="18446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213" name="Text Box 13"/>
          <p:cNvSpPr txBox="1">
            <a:spLocks noChangeArrowheads="1"/>
          </p:cNvSpPr>
          <p:nvPr/>
        </p:nvSpPr>
        <p:spPr bwMode="auto">
          <a:xfrm>
            <a:off x="1295400" y="990600"/>
            <a:ext cx="12477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In-order</a:t>
            </a:r>
          </a:p>
        </p:txBody>
      </p:sp>
      <p:sp>
        <p:nvSpPr>
          <p:cNvPr id="1843214" name="Text Box 14"/>
          <p:cNvSpPr txBox="1">
            <a:spLocks noChangeArrowheads="1"/>
          </p:cNvSpPr>
          <p:nvPr/>
        </p:nvSpPr>
        <p:spPr bwMode="auto">
          <a:xfrm>
            <a:off x="7239000" y="990600"/>
            <a:ext cx="12477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In-order</a:t>
            </a:r>
          </a:p>
        </p:txBody>
      </p:sp>
      <p:sp>
        <p:nvSpPr>
          <p:cNvPr id="1843215" name="Line 15"/>
          <p:cNvSpPr>
            <a:spLocks noChangeShapeType="1"/>
          </p:cNvSpPr>
          <p:nvPr/>
        </p:nvSpPr>
        <p:spPr bwMode="auto">
          <a:xfrm>
            <a:off x="4800600" y="2149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216" name="Line 16"/>
          <p:cNvSpPr>
            <a:spLocks noChangeShapeType="1"/>
          </p:cNvSpPr>
          <p:nvPr/>
        </p:nvSpPr>
        <p:spPr bwMode="auto">
          <a:xfrm flipV="1">
            <a:off x="5562600" y="2149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221" name="Text Box 21"/>
          <p:cNvSpPr txBox="1">
            <a:spLocks noChangeArrowheads="1"/>
          </p:cNvSpPr>
          <p:nvPr/>
        </p:nvSpPr>
        <p:spPr bwMode="auto">
          <a:xfrm>
            <a:off x="4343400" y="990600"/>
            <a:ext cx="18002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Out-of-order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0" y="1844675"/>
            <a:ext cx="2133600" cy="1981200"/>
            <a:chOff x="6096000" y="1844675"/>
            <a:chExt cx="2133600" cy="1981200"/>
          </a:xfrm>
        </p:grpSpPr>
        <p:sp>
          <p:nvSpPr>
            <p:cNvPr id="1843217" name="Line 17"/>
            <p:cNvSpPr>
              <a:spLocks noChangeShapeType="1"/>
            </p:cNvSpPr>
            <p:nvPr/>
          </p:nvSpPr>
          <p:spPr bwMode="auto">
            <a:xfrm>
              <a:off x="6629400" y="1844675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25" name="AutoShape 25"/>
            <p:cNvSpPr>
              <a:spLocks noChangeArrowheads="1"/>
            </p:cNvSpPr>
            <p:nvPr/>
          </p:nvSpPr>
          <p:spPr bwMode="auto">
            <a:xfrm>
              <a:off x="6096000" y="2606675"/>
              <a:ext cx="2133600" cy="12192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Verdana" charset="0"/>
                </a:rPr>
                <a:t>Exception?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5800" y="2149475"/>
            <a:ext cx="5876925" cy="1511300"/>
            <a:chOff x="685800" y="2149475"/>
            <a:chExt cx="5876925" cy="1511300"/>
          </a:xfrm>
        </p:grpSpPr>
        <p:sp>
          <p:nvSpPr>
            <p:cNvPr id="1843218" name="Line 18"/>
            <p:cNvSpPr>
              <a:spLocks noChangeShapeType="1"/>
            </p:cNvSpPr>
            <p:nvPr/>
          </p:nvSpPr>
          <p:spPr bwMode="auto">
            <a:xfrm flipH="1" flipV="1">
              <a:off x="5867400" y="2225675"/>
              <a:ext cx="6096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19" name="Line 19"/>
            <p:cNvSpPr>
              <a:spLocks noChangeShapeType="1"/>
            </p:cNvSpPr>
            <p:nvPr/>
          </p:nvSpPr>
          <p:spPr bwMode="auto">
            <a:xfrm flipH="1" flipV="1">
              <a:off x="3276600" y="2149475"/>
              <a:ext cx="3124200" cy="762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20" name="Line 20"/>
            <p:cNvSpPr>
              <a:spLocks noChangeShapeType="1"/>
            </p:cNvSpPr>
            <p:nvPr/>
          </p:nvSpPr>
          <p:spPr bwMode="auto">
            <a:xfrm flipH="1" flipV="1">
              <a:off x="1524000" y="2225675"/>
              <a:ext cx="4800600" cy="990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22" name="Text Box 22"/>
            <p:cNvSpPr txBox="1">
              <a:spLocks noChangeArrowheads="1"/>
            </p:cNvSpPr>
            <p:nvPr/>
          </p:nvSpPr>
          <p:spPr bwMode="auto">
            <a:xfrm>
              <a:off x="2667000" y="2530475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</a:rPr>
                <a:t>Kill</a:t>
              </a:r>
            </a:p>
          </p:txBody>
        </p:sp>
        <p:sp>
          <p:nvSpPr>
            <p:cNvPr id="1843223" name="Text Box 23"/>
            <p:cNvSpPr txBox="1">
              <a:spLocks noChangeArrowheads="1"/>
            </p:cNvSpPr>
            <p:nvPr/>
          </p:nvSpPr>
          <p:spPr bwMode="auto">
            <a:xfrm>
              <a:off x="3505200" y="2225675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</a:rPr>
                <a:t>Kill</a:t>
              </a:r>
            </a:p>
          </p:txBody>
        </p:sp>
        <p:sp>
          <p:nvSpPr>
            <p:cNvPr id="1843224" name="Text Box 24"/>
            <p:cNvSpPr txBox="1">
              <a:spLocks noChangeArrowheads="1"/>
            </p:cNvSpPr>
            <p:nvPr/>
          </p:nvSpPr>
          <p:spPr bwMode="auto">
            <a:xfrm>
              <a:off x="5943600" y="2149475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</a:rPr>
                <a:t>Kill</a:t>
              </a:r>
            </a:p>
          </p:txBody>
        </p:sp>
        <p:sp>
          <p:nvSpPr>
            <p:cNvPr id="1843226" name="Freeform 26"/>
            <p:cNvSpPr>
              <a:spLocks/>
            </p:cNvSpPr>
            <p:nvPr/>
          </p:nvSpPr>
          <p:spPr bwMode="auto">
            <a:xfrm>
              <a:off x="685800" y="2301875"/>
              <a:ext cx="5876925" cy="1358900"/>
            </a:xfrm>
            <a:custGeom>
              <a:avLst/>
              <a:gdLst/>
              <a:ahLst/>
              <a:cxnLst>
                <a:cxn ang="0">
                  <a:pos x="3702" y="785"/>
                </a:cxn>
                <a:cxn ang="0">
                  <a:pos x="2577" y="812"/>
                </a:cxn>
                <a:cxn ang="0">
                  <a:pos x="911" y="796"/>
                </a:cxn>
                <a:cxn ang="0">
                  <a:pos x="471" y="728"/>
                </a:cxn>
                <a:cxn ang="0">
                  <a:pos x="409" y="696"/>
                </a:cxn>
                <a:cxn ang="0">
                  <a:pos x="335" y="623"/>
                </a:cxn>
                <a:cxn ang="0">
                  <a:pos x="299" y="560"/>
                </a:cxn>
                <a:cxn ang="0">
                  <a:pos x="273" y="492"/>
                </a:cxn>
                <a:cxn ang="0">
                  <a:pos x="252" y="477"/>
                </a:cxn>
                <a:cxn ang="0">
                  <a:pos x="220" y="440"/>
                </a:cxn>
                <a:cxn ang="0">
                  <a:pos x="126" y="335"/>
                </a:cxn>
                <a:cxn ang="0">
                  <a:pos x="94" y="293"/>
                </a:cxn>
                <a:cxn ang="0">
                  <a:pos x="74" y="251"/>
                </a:cxn>
                <a:cxn ang="0">
                  <a:pos x="53" y="209"/>
                </a:cxn>
                <a:cxn ang="0">
                  <a:pos x="16" y="115"/>
                </a:cxn>
                <a:cxn ang="0">
                  <a:pos x="0" y="0"/>
                </a:cxn>
              </a:cxnLst>
              <a:rect l="0" t="0" r="r" b="b"/>
              <a:pathLst>
                <a:path w="3702" h="856">
                  <a:moveTo>
                    <a:pt x="3702" y="785"/>
                  </a:moveTo>
                  <a:cubicBezTo>
                    <a:pt x="3331" y="824"/>
                    <a:pt x="2947" y="809"/>
                    <a:pt x="2577" y="812"/>
                  </a:cubicBezTo>
                  <a:cubicBezTo>
                    <a:pt x="2028" y="856"/>
                    <a:pt x="1463" y="840"/>
                    <a:pt x="911" y="796"/>
                  </a:cubicBezTo>
                  <a:cubicBezTo>
                    <a:pt x="767" y="771"/>
                    <a:pt x="611" y="772"/>
                    <a:pt x="471" y="728"/>
                  </a:cubicBezTo>
                  <a:cubicBezTo>
                    <a:pt x="445" y="707"/>
                    <a:pt x="444" y="703"/>
                    <a:pt x="409" y="696"/>
                  </a:cubicBezTo>
                  <a:cubicBezTo>
                    <a:pt x="383" y="673"/>
                    <a:pt x="353" y="654"/>
                    <a:pt x="335" y="623"/>
                  </a:cubicBezTo>
                  <a:cubicBezTo>
                    <a:pt x="286" y="539"/>
                    <a:pt x="337" y="613"/>
                    <a:pt x="299" y="560"/>
                  </a:cubicBezTo>
                  <a:cubicBezTo>
                    <a:pt x="295" y="549"/>
                    <a:pt x="278" y="499"/>
                    <a:pt x="273" y="492"/>
                  </a:cubicBezTo>
                  <a:cubicBezTo>
                    <a:pt x="268" y="485"/>
                    <a:pt x="258" y="483"/>
                    <a:pt x="252" y="477"/>
                  </a:cubicBezTo>
                  <a:cubicBezTo>
                    <a:pt x="240" y="466"/>
                    <a:pt x="230" y="453"/>
                    <a:pt x="220" y="440"/>
                  </a:cubicBezTo>
                  <a:cubicBezTo>
                    <a:pt x="191" y="405"/>
                    <a:pt x="152" y="370"/>
                    <a:pt x="126" y="335"/>
                  </a:cubicBezTo>
                  <a:cubicBezTo>
                    <a:pt x="94" y="292"/>
                    <a:pt x="117" y="316"/>
                    <a:pt x="94" y="293"/>
                  </a:cubicBezTo>
                  <a:cubicBezTo>
                    <a:pt x="82" y="257"/>
                    <a:pt x="91" y="270"/>
                    <a:pt x="74" y="251"/>
                  </a:cubicBezTo>
                  <a:cubicBezTo>
                    <a:pt x="67" y="235"/>
                    <a:pt x="65" y="222"/>
                    <a:pt x="53" y="209"/>
                  </a:cubicBezTo>
                  <a:cubicBezTo>
                    <a:pt x="40" y="178"/>
                    <a:pt x="39" y="141"/>
                    <a:pt x="16" y="115"/>
                  </a:cubicBezTo>
                  <a:cubicBezTo>
                    <a:pt x="8" y="71"/>
                    <a:pt x="0" y="4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3227" name="Text Box 27"/>
            <p:cNvSpPr txBox="1">
              <a:spLocks noChangeArrowheads="1"/>
            </p:cNvSpPr>
            <p:nvPr/>
          </p:nvSpPr>
          <p:spPr bwMode="auto">
            <a:xfrm>
              <a:off x="1295400" y="3063875"/>
              <a:ext cx="239395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</a:rPr>
                <a:t>Inject handler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4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228600"/>
            <a:ext cx="7937500" cy="6858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Extensions for Precise Exceptions</a:t>
            </a: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3835400" y="4013200"/>
            <a:ext cx="24066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>
                <a:latin typeface="Verdana" charset="0"/>
              </a:rPr>
              <a:t>Reorder buffer</a:t>
            </a:r>
          </a:p>
        </p:txBody>
      </p:sp>
      <p:sp>
        <p:nvSpPr>
          <p:cNvPr id="1845252" name="Line 4"/>
          <p:cNvSpPr>
            <a:spLocks noChangeShapeType="1"/>
          </p:cNvSpPr>
          <p:nvPr/>
        </p:nvSpPr>
        <p:spPr bwMode="auto">
          <a:xfrm>
            <a:off x="1320800" y="184150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53" name="Line 5"/>
          <p:cNvSpPr>
            <a:spLocks noChangeShapeType="1"/>
          </p:cNvSpPr>
          <p:nvPr/>
        </p:nvSpPr>
        <p:spPr bwMode="auto">
          <a:xfrm>
            <a:off x="1320800" y="313690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54" name="Rectangle 6"/>
          <p:cNvSpPr>
            <a:spLocks noChangeArrowheads="1"/>
          </p:cNvSpPr>
          <p:nvPr/>
        </p:nvSpPr>
        <p:spPr bwMode="auto">
          <a:xfrm>
            <a:off x="0" y="2611438"/>
            <a:ext cx="23510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315913" y="1689100"/>
            <a:ext cx="1131887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>
                <a:latin typeface="Verdana" charset="0"/>
              </a:rPr>
              <a:t>ptr</a:t>
            </a:r>
            <a:r>
              <a:rPr lang="en-US" sz="2000" baseline="-25000">
                <a:latin typeface="Verdana" charset="0"/>
              </a:rPr>
              <a:t>2</a:t>
            </a:r>
            <a:endParaRPr lang="en-US" sz="2000">
              <a:latin typeface="Verdana" charset="0"/>
            </a:endParaRPr>
          </a:p>
          <a:p>
            <a:pPr algn="r">
              <a:spcBef>
                <a:spcPct val="0"/>
              </a:spcBef>
            </a:pPr>
            <a:r>
              <a:rPr lang="en-US" sz="2000">
                <a:latin typeface="Verdana" charset="0"/>
              </a:rPr>
              <a:t>next to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Verdana" charset="0"/>
              </a:rPr>
              <a:t>commit</a:t>
            </a:r>
          </a:p>
        </p:txBody>
      </p:sp>
      <p:sp>
        <p:nvSpPr>
          <p:cNvPr id="1845256" name="Rectangle 8"/>
          <p:cNvSpPr>
            <a:spLocks noChangeArrowheads="1"/>
          </p:cNvSpPr>
          <p:nvPr/>
        </p:nvSpPr>
        <p:spPr bwMode="auto">
          <a:xfrm>
            <a:off x="195263" y="3006725"/>
            <a:ext cx="1308100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>
                <a:latin typeface="Verdana" charset="0"/>
              </a:rPr>
              <a:t>ptr</a:t>
            </a:r>
            <a:r>
              <a:rPr lang="en-US" sz="2000" baseline="-25000">
                <a:latin typeface="Verdana" charset="0"/>
              </a:rPr>
              <a:t>1</a:t>
            </a:r>
            <a:endParaRPr lang="en-US" sz="2000">
              <a:latin typeface="Verdana" charset="0"/>
            </a:endParaRPr>
          </a:p>
          <a:p>
            <a:pPr algn="r">
              <a:spcBef>
                <a:spcPct val="0"/>
              </a:spcBef>
            </a:pPr>
            <a:r>
              <a:rPr lang="en-US" sz="2000">
                <a:latin typeface="Verdana" charset="0"/>
              </a:rPr>
              <a:t>next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Verdana" charset="0"/>
              </a:rPr>
              <a:t>available</a:t>
            </a:r>
          </a:p>
        </p:txBody>
      </p:sp>
      <p:sp>
        <p:nvSpPr>
          <p:cNvPr id="1845257" name="Rectangle 9"/>
          <p:cNvSpPr>
            <a:spLocks noChangeArrowheads="1"/>
          </p:cNvSpPr>
          <p:nvPr/>
        </p:nvSpPr>
        <p:spPr bwMode="auto">
          <a:xfrm>
            <a:off x="558800" y="4597400"/>
            <a:ext cx="8318500" cy="161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add &lt;pd, dest, data, cause&gt; fields in the instruction template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commit instructions to reg file and memory in program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 order </a:t>
            </a:r>
            <a:r>
              <a:rPr lang="en-US" sz="2000">
                <a:solidFill>
                  <a:srgbClr val="56127A"/>
                </a:solidFill>
                <a:latin typeface="Symbol" charset="2"/>
              </a:rPr>
              <a:t></a:t>
            </a:r>
            <a:r>
              <a:rPr lang="en-US" sz="2000">
                <a:solidFill>
                  <a:srgbClr val="56127A"/>
                </a:solidFill>
                <a:latin typeface="Verdana" charset="0"/>
              </a:rPr>
              <a:t> buffers can be maintained circularly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 on exception, clear reorder buffer by resetting ptr</a:t>
            </a:r>
            <a:r>
              <a:rPr lang="en-US" sz="2800" baseline="-25000">
                <a:solidFill>
                  <a:srgbClr val="56127A"/>
                </a:solidFill>
                <a:latin typeface="Verdana" charset="0"/>
              </a:rPr>
              <a:t>1</a:t>
            </a:r>
            <a:r>
              <a:rPr lang="en-US" sz="2000">
                <a:solidFill>
                  <a:srgbClr val="56127A"/>
                </a:solidFill>
                <a:latin typeface="Verdana" charset="0"/>
              </a:rPr>
              <a:t>=ptr</a:t>
            </a:r>
            <a:r>
              <a:rPr lang="en-US" sz="2800" baseline="-25000">
                <a:solidFill>
                  <a:srgbClr val="56127A"/>
                </a:solidFill>
                <a:latin typeface="Verdana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	(stores must wait for commit before updating memory)</a:t>
            </a:r>
            <a:endParaRPr lang="en-US" sz="2000">
              <a:solidFill>
                <a:srgbClr val="56127A"/>
              </a:solidFill>
              <a:latin typeface="Verdana" charset="0"/>
            </a:endParaRPr>
          </a:p>
        </p:txBody>
      </p:sp>
      <p:sp>
        <p:nvSpPr>
          <p:cNvPr id="1845258" name="Rectangle 10"/>
          <p:cNvSpPr>
            <a:spLocks noChangeArrowheads="1"/>
          </p:cNvSpPr>
          <p:nvPr/>
        </p:nvSpPr>
        <p:spPr bwMode="auto">
          <a:xfrm>
            <a:off x="1689100" y="927100"/>
            <a:ext cx="759874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56127A"/>
                </a:solidFill>
                <a:latin typeface="Verdana" charset="0"/>
              </a:rPr>
              <a:t>Inst# use exec op    p1  src1   p2  src2    </a:t>
            </a:r>
            <a:r>
              <a:rPr lang="en-US" dirty="0" err="1">
                <a:solidFill>
                  <a:srgbClr val="56127A"/>
                </a:solidFill>
                <a:latin typeface="Verdana" charset="0"/>
              </a:rPr>
              <a:t>pd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 </a:t>
            </a:r>
            <a:r>
              <a:rPr lang="en-US" dirty="0" err="1">
                <a:solidFill>
                  <a:srgbClr val="56127A"/>
                </a:solidFill>
                <a:latin typeface="Verdana" charset="0"/>
              </a:rPr>
              <a:t>dest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   data  cause</a:t>
            </a:r>
          </a:p>
        </p:txBody>
      </p:sp>
      <p:grpSp>
        <p:nvGrpSpPr>
          <p:cNvPr id="1845259" name="Group 11"/>
          <p:cNvGrpSpPr>
            <a:grpSpLocks/>
          </p:cNvGrpSpPr>
          <p:nvPr/>
        </p:nvGrpSpPr>
        <p:grpSpPr bwMode="auto">
          <a:xfrm>
            <a:off x="1778000" y="1231900"/>
            <a:ext cx="7162800" cy="2743200"/>
            <a:chOff x="1120" y="952"/>
            <a:chExt cx="4512" cy="1728"/>
          </a:xfrm>
        </p:grpSpPr>
        <p:sp>
          <p:nvSpPr>
            <p:cNvPr id="1845260" name="Rectangle 12" descr="Dark upward diagonal"/>
            <p:cNvSpPr>
              <a:spLocks noChangeArrowheads="1"/>
            </p:cNvSpPr>
            <p:nvPr/>
          </p:nvSpPr>
          <p:spPr bwMode="auto">
            <a:xfrm>
              <a:off x="4136" y="960"/>
              <a:ext cx="1488" cy="1712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5261" name="Group 13"/>
            <p:cNvGrpSpPr>
              <a:grpSpLocks/>
            </p:cNvGrpSpPr>
            <p:nvPr/>
          </p:nvGrpSpPr>
          <p:grpSpPr bwMode="auto">
            <a:xfrm>
              <a:off x="1120" y="952"/>
              <a:ext cx="4512" cy="1728"/>
              <a:chOff x="1120" y="952"/>
              <a:chExt cx="4512" cy="1728"/>
            </a:xfrm>
          </p:grpSpPr>
          <p:sp>
            <p:nvSpPr>
              <p:cNvPr id="1845262" name="Rectangle 14"/>
              <p:cNvSpPr>
                <a:spLocks noChangeArrowheads="1"/>
              </p:cNvSpPr>
              <p:nvPr/>
            </p:nvSpPr>
            <p:spPr bwMode="auto">
              <a:xfrm>
                <a:off x="1120" y="952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63" name="Rectangle 15"/>
              <p:cNvSpPr>
                <a:spLocks noChangeArrowheads="1"/>
              </p:cNvSpPr>
              <p:nvPr/>
            </p:nvSpPr>
            <p:spPr bwMode="auto">
              <a:xfrm>
                <a:off x="1552" y="952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64" name="Rectangle 16"/>
              <p:cNvSpPr>
                <a:spLocks noChangeArrowheads="1"/>
              </p:cNvSpPr>
              <p:nvPr/>
            </p:nvSpPr>
            <p:spPr bwMode="auto">
              <a:xfrm>
                <a:off x="1840" y="952"/>
                <a:ext cx="33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65" name="Rectangle 17"/>
              <p:cNvSpPr>
                <a:spLocks noChangeArrowheads="1"/>
              </p:cNvSpPr>
              <p:nvPr/>
            </p:nvSpPr>
            <p:spPr bwMode="auto">
              <a:xfrm>
                <a:off x="2176" y="952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66" name="Rectangle 18"/>
              <p:cNvSpPr>
                <a:spLocks noChangeArrowheads="1"/>
              </p:cNvSpPr>
              <p:nvPr/>
            </p:nvSpPr>
            <p:spPr bwMode="auto">
              <a:xfrm>
                <a:off x="2608" y="95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67" name="Rectangle 19"/>
              <p:cNvSpPr>
                <a:spLocks noChangeArrowheads="1"/>
              </p:cNvSpPr>
              <p:nvPr/>
            </p:nvSpPr>
            <p:spPr bwMode="auto">
              <a:xfrm>
                <a:off x="2800" y="952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68" name="Rectangle 20"/>
              <p:cNvSpPr>
                <a:spLocks noChangeArrowheads="1"/>
              </p:cNvSpPr>
              <p:nvPr/>
            </p:nvSpPr>
            <p:spPr bwMode="auto">
              <a:xfrm>
                <a:off x="3376" y="95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69" name="Rectangle 21"/>
              <p:cNvSpPr>
                <a:spLocks noChangeArrowheads="1"/>
              </p:cNvSpPr>
              <p:nvPr/>
            </p:nvSpPr>
            <p:spPr bwMode="auto">
              <a:xfrm>
                <a:off x="3568" y="952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0" name="Rectangle 22" descr="Wide upward diagonal"/>
              <p:cNvSpPr>
                <a:spLocks noChangeArrowheads="1"/>
              </p:cNvSpPr>
              <p:nvPr/>
            </p:nvSpPr>
            <p:spPr bwMode="auto">
              <a:xfrm>
                <a:off x="4144" y="95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1" name="Rectangle 23" descr="Wide upward diagonal"/>
              <p:cNvSpPr>
                <a:spLocks noChangeArrowheads="1"/>
              </p:cNvSpPr>
              <p:nvPr/>
            </p:nvSpPr>
            <p:spPr bwMode="auto">
              <a:xfrm>
                <a:off x="4768" y="952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2" name="Rectangle 24" descr="Wide upward diagonal"/>
              <p:cNvSpPr>
                <a:spLocks noChangeArrowheads="1"/>
              </p:cNvSpPr>
              <p:nvPr/>
            </p:nvSpPr>
            <p:spPr bwMode="auto">
              <a:xfrm>
                <a:off x="4336" y="952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3" name="Rectangle 25" descr="Wide upward diagonal"/>
              <p:cNvSpPr>
                <a:spLocks noChangeArrowheads="1"/>
              </p:cNvSpPr>
              <p:nvPr/>
            </p:nvSpPr>
            <p:spPr bwMode="auto">
              <a:xfrm>
                <a:off x="5344" y="952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4" name="Rectangle 26"/>
              <p:cNvSpPr>
                <a:spLocks noChangeArrowheads="1"/>
              </p:cNvSpPr>
              <p:nvPr/>
            </p:nvSpPr>
            <p:spPr bwMode="auto">
              <a:xfrm>
                <a:off x="1120" y="1096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5" name="Rectangle 27"/>
              <p:cNvSpPr>
                <a:spLocks noChangeArrowheads="1"/>
              </p:cNvSpPr>
              <p:nvPr/>
            </p:nvSpPr>
            <p:spPr bwMode="auto">
              <a:xfrm>
                <a:off x="1552" y="1096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6" name="Rectangle 28"/>
              <p:cNvSpPr>
                <a:spLocks noChangeArrowheads="1"/>
              </p:cNvSpPr>
              <p:nvPr/>
            </p:nvSpPr>
            <p:spPr bwMode="auto">
              <a:xfrm>
                <a:off x="1840" y="1096"/>
                <a:ext cx="33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7" name="Rectangle 29"/>
              <p:cNvSpPr>
                <a:spLocks noChangeArrowheads="1"/>
              </p:cNvSpPr>
              <p:nvPr/>
            </p:nvSpPr>
            <p:spPr bwMode="auto">
              <a:xfrm>
                <a:off x="2176" y="1096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8" name="Rectangle 30"/>
              <p:cNvSpPr>
                <a:spLocks noChangeArrowheads="1"/>
              </p:cNvSpPr>
              <p:nvPr/>
            </p:nvSpPr>
            <p:spPr bwMode="auto">
              <a:xfrm>
                <a:off x="2608" y="1096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79" name="Rectangle 31"/>
              <p:cNvSpPr>
                <a:spLocks noChangeArrowheads="1"/>
              </p:cNvSpPr>
              <p:nvPr/>
            </p:nvSpPr>
            <p:spPr bwMode="auto">
              <a:xfrm>
                <a:off x="2800" y="109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0" name="Rectangle 32"/>
              <p:cNvSpPr>
                <a:spLocks noChangeArrowheads="1"/>
              </p:cNvSpPr>
              <p:nvPr/>
            </p:nvSpPr>
            <p:spPr bwMode="auto">
              <a:xfrm>
                <a:off x="3376" y="1096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1" name="Rectangle 33"/>
              <p:cNvSpPr>
                <a:spLocks noChangeArrowheads="1"/>
              </p:cNvSpPr>
              <p:nvPr/>
            </p:nvSpPr>
            <p:spPr bwMode="auto">
              <a:xfrm>
                <a:off x="3568" y="109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2" name="Rectangle 34" descr="Wide upward diagonal"/>
              <p:cNvSpPr>
                <a:spLocks noChangeArrowheads="1"/>
              </p:cNvSpPr>
              <p:nvPr/>
            </p:nvSpPr>
            <p:spPr bwMode="auto">
              <a:xfrm>
                <a:off x="4144" y="1096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3" name="Rectangle 35" descr="Wide upward diagonal"/>
              <p:cNvSpPr>
                <a:spLocks noChangeArrowheads="1"/>
              </p:cNvSpPr>
              <p:nvPr/>
            </p:nvSpPr>
            <p:spPr bwMode="auto">
              <a:xfrm>
                <a:off x="4768" y="109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4" name="Rectangle 36" descr="Wide upward diagonal"/>
              <p:cNvSpPr>
                <a:spLocks noChangeArrowheads="1"/>
              </p:cNvSpPr>
              <p:nvPr/>
            </p:nvSpPr>
            <p:spPr bwMode="auto">
              <a:xfrm>
                <a:off x="4336" y="1096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5" name="Rectangle 37" descr="Wide upward diagonal"/>
              <p:cNvSpPr>
                <a:spLocks noChangeArrowheads="1"/>
              </p:cNvSpPr>
              <p:nvPr/>
            </p:nvSpPr>
            <p:spPr bwMode="auto">
              <a:xfrm>
                <a:off x="5344" y="1096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6" name="Rectangle 38"/>
              <p:cNvSpPr>
                <a:spLocks noChangeArrowheads="1"/>
              </p:cNvSpPr>
              <p:nvPr/>
            </p:nvSpPr>
            <p:spPr bwMode="auto">
              <a:xfrm>
                <a:off x="1120" y="1240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7" name="Rectangle 39"/>
              <p:cNvSpPr>
                <a:spLocks noChangeArrowheads="1"/>
              </p:cNvSpPr>
              <p:nvPr/>
            </p:nvSpPr>
            <p:spPr bwMode="auto">
              <a:xfrm>
                <a:off x="1552" y="1240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8" name="Rectangle 40"/>
              <p:cNvSpPr>
                <a:spLocks noChangeArrowheads="1"/>
              </p:cNvSpPr>
              <p:nvPr/>
            </p:nvSpPr>
            <p:spPr bwMode="auto">
              <a:xfrm>
                <a:off x="1840" y="1240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89" name="Rectangle 41"/>
              <p:cNvSpPr>
                <a:spLocks noChangeArrowheads="1"/>
              </p:cNvSpPr>
              <p:nvPr/>
            </p:nvSpPr>
            <p:spPr bwMode="auto">
              <a:xfrm>
                <a:off x="2176" y="1240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0" name="Rectangle 42"/>
              <p:cNvSpPr>
                <a:spLocks noChangeArrowheads="1"/>
              </p:cNvSpPr>
              <p:nvPr/>
            </p:nvSpPr>
            <p:spPr bwMode="auto">
              <a:xfrm>
                <a:off x="2608" y="1240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1" name="Rectangle 43"/>
              <p:cNvSpPr>
                <a:spLocks noChangeArrowheads="1"/>
              </p:cNvSpPr>
              <p:nvPr/>
            </p:nvSpPr>
            <p:spPr bwMode="auto">
              <a:xfrm>
                <a:off x="2800" y="1240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2" name="Rectangle 44"/>
              <p:cNvSpPr>
                <a:spLocks noChangeArrowheads="1"/>
              </p:cNvSpPr>
              <p:nvPr/>
            </p:nvSpPr>
            <p:spPr bwMode="auto">
              <a:xfrm>
                <a:off x="3376" y="1240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3" name="Rectangle 45"/>
              <p:cNvSpPr>
                <a:spLocks noChangeArrowheads="1"/>
              </p:cNvSpPr>
              <p:nvPr/>
            </p:nvSpPr>
            <p:spPr bwMode="auto">
              <a:xfrm>
                <a:off x="3568" y="1240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4" name="Rectangle 46" descr="Wide upward diagonal"/>
              <p:cNvSpPr>
                <a:spLocks noChangeArrowheads="1"/>
              </p:cNvSpPr>
              <p:nvPr/>
            </p:nvSpPr>
            <p:spPr bwMode="auto">
              <a:xfrm>
                <a:off x="4144" y="124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5" name="Rectangle 47" descr="Wide upward diagonal"/>
              <p:cNvSpPr>
                <a:spLocks noChangeArrowheads="1"/>
              </p:cNvSpPr>
              <p:nvPr/>
            </p:nvSpPr>
            <p:spPr bwMode="auto">
              <a:xfrm>
                <a:off x="4768" y="1240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6" name="Rectangle 48" descr="Wide upward diagonal"/>
              <p:cNvSpPr>
                <a:spLocks noChangeArrowheads="1"/>
              </p:cNvSpPr>
              <p:nvPr/>
            </p:nvSpPr>
            <p:spPr bwMode="auto">
              <a:xfrm>
                <a:off x="4336" y="1240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7" name="Rectangle 49" descr="Wide upward diagonal"/>
              <p:cNvSpPr>
                <a:spLocks noChangeArrowheads="1"/>
              </p:cNvSpPr>
              <p:nvPr/>
            </p:nvSpPr>
            <p:spPr bwMode="auto">
              <a:xfrm>
                <a:off x="5344" y="1240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8" name="Rectangle 50"/>
              <p:cNvSpPr>
                <a:spLocks noChangeArrowheads="1"/>
              </p:cNvSpPr>
              <p:nvPr/>
            </p:nvSpPr>
            <p:spPr bwMode="auto">
              <a:xfrm>
                <a:off x="1120" y="1384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99" name="Rectangle 51"/>
              <p:cNvSpPr>
                <a:spLocks noChangeArrowheads="1"/>
              </p:cNvSpPr>
              <p:nvPr/>
            </p:nvSpPr>
            <p:spPr bwMode="auto">
              <a:xfrm>
                <a:off x="1552" y="138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0" name="Rectangle 52"/>
              <p:cNvSpPr>
                <a:spLocks noChangeArrowheads="1"/>
              </p:cNvSpPr>
              <p:nvPr/>
            </p:nvSpPr>
            <p:spPr bwMode="auto">
              <a:xfrm>
                <a:off x="1840" y="1384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1" name="Rectangle 53"/>
              <p:cNvSpPr>
                <a:spLocks noChangeArrowheads="1"/>
              </p:cNvSpPr>
              <p:nvPr/>
            </p:nvSpPr>
            <p:spPr bwMode="auto">
              <a:xfrm>
                <a:off x="2176" y="1384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2" name="Rectangle 54"/>
              <p:cNvSpPr>
                <a:spLocks noChangeArrowheads="1"/>
              </p:cNvSpPr>
              <p:nvPr/>
            </p:nvSpPr>
            <p:spPr bwMode="auto">
              <a:xfrm>
                <a:off x="2608" y="1384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3" name="Rectangle 55"/>
              <p:cNvSpPr>
                <a:spLocks noChangeArrowheads="1"/>
              </p:cNvSpPr>
              <p:nvPr/>
            </p:nvSpPr>
            <p:spPr bwMode="auto">
              <a:xfrm>
                <a:off x="2800" y="1384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4" name="Rectangle 56"/>
              <p:cNvSpPr>
                <a:spLocks noChangeArrowheads="1"/>
              </p:cNvSpPr>
              <p:nvPr/>
            </p:nvSpPr>
            <p:spPr bwMode="auto">
              <a:xfrm>
                <a:off x="3376" y="1384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5" name="Rectangle 57"/>
              <p:cNvSpPr>
                <a:spLocks noChangeArrowheads="1"/>
              </p:cNvSpPr>
              <p:nvPr/>
            </p:nvSpPr>
            <p:spPr bwMode="auto">
              <a:xfrm>
                <a:off x="3568" y="1384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6" name="Rectangle 58" descr="Wide upward diagonal"/>
              <p:cNvSpPr>
                <a:spLocks noChangeArrowheads="1"/>
              </p:cNvSpPr>
              <p:nvPr/>
            </p:nvSpPr>
            <p:spPr bwMode="auto">
              <a:xfrm>
                <a:off x="4144" y="1384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7" name="Rectangle 59" descr="Wide upward diagonal"/>
              <p:cNvSpPr>
                <a:spLocks noChangeArrowheads="1"/>
              </p:cNvSpPr>
              <p:nvPr/>
            </p:nvSpPr>
            <p:spPr bwMode="auto">
              <a:xfrm>
                <a:off x="4768" y="1384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8" name="Rectangle 60" descr="Wide upward diagonal"/>
              <p:cNvSpPr>
                <a:spLocks noChangeArrowheads="1"/>
              </p:cNvSpPr>
              <p:nvPr/>
            </p:nvSpPr>
            <p:spPr bwMode="auto">
              <a:xfrm>
                <a:off x="4336" y="1384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09" name="Rectangle 61" descr="Wide upward diagonal"/>
              <p:cNvSpPr>
                <a:spLocks noChangeArrowheads="1"/>
              </p:cNvSpPr>
              <p:nvPr/>
            </p:nvSpPr>
            <p:spPr bwMode="auto">
              <a:xfrm>
                <a:off x="5344" y="1384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0" name="Rectangle 62"/>
              <p:cNvSpPr>
                <a:spLocks noChangeArrowheads="1"/>
              </p:cNvSpPr>
              <p:nvPr/>
            </p:nvSpPr>
            <p:spPr bwMode="auto">
              <a:xfrm>
                <a:off x="1120" y="1528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1" name="Rectangle 63"/>
              <p:cNvSpPr>
                <a:spLocks noChangeArrowheads="1"/>
              </p:cNvSpPr>
              <p:nvPr/>
            </p:nvSpPr>
            <p:spPr bwMode="auto">
              <a:xfrm>
                <a:off x="1552" y="1528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2" name="Rectangle 64"/>
              <p:cNvSpPr>
                <a:spLocks noChangeArrowheads="1"/>
              </p:cNvSpPr>
              <p:nvPr/>
            </p:nvSpPr>
            <p:spPr bwMode="auto">
              <a:xfrm>
                <a:off x="1840" y="1528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3" name="Rectangle 65"/>
              <p:cNvSpPr>
                <a:spLocks noChangeArrowheads="1"/>
              </p:cNvSpPr>
              <p:nvPr/>
            </p:nvSpPr>
            <p:spPr bwMode="auto">
              <a:xfrm>
                <a:off x="2176" y="1528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4" name="Rectangle 66"/>
              <p:cNvSpPr>
                <a:spLocks noChangeArrowheads="1"/>
              </p:cNvSpPr>
              <p:nvPr/>
            </p:nvSpPr>
            <p:spPr bwMode="auto">
              <a:xfrm>
                <a:off x="2608" y="1528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5" name="Rectangle 67"/>
              <p:cNvSpPr>
                <a:spLocks noChangeArrowheads="1"/>
              </p:cNvSpPr>
              <p:nvPr/>
            </p:nvSpPr>
            <p:spPr bwMode="auto">
              <a:xfrm>
                <a:off x="2800" y="1528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6" name="Rectangle 68"/>
              <p:cNvSpPr>
                <a:spLocks noChangeArrowheads="1"/>
              </p:cNvSpPr>
              <p:nvPr/>
            </p:nvSpPr>
            <p:spPr bwMode="auto">
              <a:xfrm>
                <a:off x="3376" y="1528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7" name="Rectangle 69"/>
              <p:cNvSpPr>
                <a:spLocks noChangeArrowheads="1"/>
              </p:cNvSpPr>
              <p:nvPr/>
            </p:nvSpPr>
            <p:spPr bwMode="auto">
              <a:xfrm>
                <a:off x="3568" y="1528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8" name="Rectangle 70" descr="Wide upward diagonal"/>
              <p:cNvSpPr>
                <a:spLocks noChangeArrowheads="1"/>
              </p:cNvSpPr>
              <p:nvPr/>
            </p:nvSpPr>
            <p:spPr bwMode="auto">
              <a:xfrm>
                <a:off x="4144" y="152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19" name="Rectangle 71" descr="Wide upward diagonal"/>
              <p:cNvSpPr>
                <a:spLocks noChangeArrowheads="1"/>
              </p:cNvSpPr>
              <p:nvPr/>
            </p:nvSpPr>
            <p:spPr bwMode="auto">
              <a:xfrm>
                <a:off x="4768" y="1528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0" name="Rectangle 72" descr="Wide upward diagonal"/>
              <p:cNvSpPr>
                <a:spLocks noChangeArrowheads="1"/>
              </p:cNvSpPr>
              <p:nvPr/>
            </p:nvSpPr>
            <p:spPr bwMode="auto">
              <a:xfrm>
                <a:off x="4336" y="1528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1" name="Rectangle 73" descr="Wide upward diagonal"/>
              <p:cNvSpPr>
                <a:spLocks noChangeArrowheads="1"/>
              </p:cNvSpPr>
              <p:nvPr/>
            </p:nvSpPr>
            <p:spPr bwMode="auto">
              <a:xfrm>
                <a:off x="5344" y="1528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2" name="Rectangle 74"/>
              <p:cNvSpPr>
                <a:spLocks noChangeArrowheads="1"/>
              </p:cNvSpPr>
              <p:nvPr/>
            </p:nvSpPr>
            <p:spPr bwMode="auto">
              <a:xfrm>
                <a:off x="1120" y="1672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3" name="Rectangle 75"/>
              <p:cNvSpPr>
                <a:spLocks noChangeArrowheads="1"/>
              </p:cNvSpPr>
              <p:nvPr/>
            </p:nvSpPr>
            <p:spPr bwMode="auto">
              <a:xfrm>
                <a:off x="1552" y="16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4" name="Rectangle 76"/>
              <p:cNvSpPr>
                <a:spLocks noChangeArrowheads="1"/>
              </p:cNvSpPr>
              <p:nvPr/>
            </p:nvSpPr>
            <p:spPr bwMode="auto">
              <a:xfrm>
                <a:off x="1840" y="1672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5" name="Rectangle 77"/>
              <p:cNvSpPr>
                <a:spLocks noChangeArrowheads="1"/>
              </p:cNvSpPr>
              <p:nvPr/>
            </p:nvSpPr>
            <p:spPr bwMode="auto">
              <a:xfrm>
                <a:off x="2176" y="1672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6" name="Rectangle 78"/>
              <p:cNvSpPr>
                <a:spLocks noChangeArrowheads="1"/>
              </p:cNvSpPr>
              <p:nvPr/>
            </p:nvSpPr>
            <p:spPr bwMode="auto">
              <a:xfrm>
                <a:off x="2608" y="1672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7" name="Rectangle 79"/>
              <p:cNvSpPr>
                <a:spLocks noChangeArrowheads="1"/>
              </p:cNvSpPr>
              <p:nvPr/>
            </p:nvSpPr>
            <p:spPr bwMode="auto">
              <a:xfrm>
                <a:off x="2800" y="1672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8" name="Rectangle 80"/>
              <p:cNvSpPr>
                <a:spLocks noChangeArrowheads="1"/>
              </p:cNvSpPr>
              <p:nvPr/>
            </p:nvSpPr>
            <p:spPr bwMode="auto">
              <a:xfrm>
                <a:off x="3376" y="1672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29" name="Rectangle 81"/>
              <p:cNvSpPr>
                <a:spLocks noChangeArrowheads="1"/>
              </p:cNvSpPr>
              <p:nvPr/>
            </p:nvSpPr>
            <p:spPr bwMode="auto">
              <a:xfrm>
                <a:off x="3568" y="1672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0" name="Rectangle 82" descr="Wide upward diagonal"/>
              <p:cNvSpPr>
                <a:spLocks noChangeArrowheads="1"/>
              </p:cNvSpPr>
              <p:nvPr/>
            </p:nvSpPr>
            <p:spPr bwMode="auto">
              <a:xfrm>
                <a:off x="4144" y="167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1" name="Rectangle 83" descr="Wide upward diagonal"/>
              <p:cNvSpPr>
                <a:spLocks noChangeArrowheads="1"/>
              </p:cNvSpPr>
              <p:nvPr/>
            </p:nvSpPr>
            <p:spPr bwMode="auto">
              <a:xfrm>
                <a:off x="4768" y="1672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2" name="Rectangle 84" descr="Wide upward diagonal"/>
              <p:cNvSpPr>
                <a:spLocks noChangeArrowheads="1"/>
              </p:cNvSpPr>
              <p:nvPr/>
            </p:nvSpPr>
            <p:spPr bwMode="auto">
              <a:xfrm>
                <a:off x="4336" y="1672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3" name="Rectangle 85" descr="Wide upward diagonal"/>
              <p:cNvSpPr>
                <a:spLocks noChangeArrowheads="1"/>
              </p:cNvSpPr>
              <p:nvPr/>
            </p:nvSpPr>
            <p:spPr bwMode="auto">
              <a:xfrm>
                <a:off x="5344" y="1672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4" name="Rectangle 86"/>
              <p:cNvSpPr>
                <a:spLocks noChangeArrowheads="1"/>
              </p:cNvSpPr>
              <p:nvPr/>
            </p:nvSpPr>
            <p:spPr bwMode="auto">
              <a:xfrm>
                <a:off x="1120" y="1816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5" name="Rectangle 87"/>
              <p:cNvSpPr>
                <a:spLocks noChangeArrowheads="1"/>
              </p:cNvSpPr>
              <p:nvPr/>
            </p:nvSpPr>
            <p:spPr bwMode="auto">
              <a:xfrm>
                <a:off x="1552" y="181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6" name="Rectangle 88"/>
              <p:cNvSpPr>
                <a:spLocks noChangeArrowheads="1"/>
              </p:cNvSpPr>
              <p:nvPr/>
            </p:nvSpPr>
            <p:spPr bwMode="auto">
              <a:xfrm>
                <a:off x="1840" y="1816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7" name="Rectangle 89"/>
              <p:cNvSpPr>
                <a:spLocks noChangeArrowheads="1"/>
              </p:cNvSpPr>
              <p:nvPr/>
            </p:nvSpPr>
            <p:spPr bwMode="auto">
              <a:xfrm>
                <a:off x="2176" y="1816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8" name="Rectangle 90"/>
              <p:cNvSpPr>
                <a:spLocks noChangeArrowheads="1"/>
              </p:cNvSpPr>
              <p:nvPr/>
            </p:nvSpPr>
            <p:spPr bwMode="auto">
              <a:xfrm>
                <a:off x="2608" y="181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39" name="Rectangle 91"/>
              <p:cNvSpPr>
                <a:spLocks noChangeArrowheads="1"/>
              </p:cNvSpPr>
              <p:nvPr/>
            </p:nvSpPr>
            <p:spPr bwMode="auto">
              <a:xfrm>
                <a:off x="2800" y="1816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0" name="Rectangle 92"/>
              <p:cNvSpPr>
                <a:spLocks noChangeArrowheads="1"/>
              </p:cNvSpPr>
              <p:nvPr/>
            </p:nvSpPr>
            <p:spPr bwMode="auto">
              <a:xfrm>
                <a:off x="3376" y="181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1" name="Rectangle 93"/>
              <p:cNvSpPr>
                <a:spLocks noChangeArrowheads="1"/>
              </p:cNvSpPr>
              <p:nvPr/>
            </p:nvSpPr>
            <p:spPr bwMode="auto">
              <a:xfrm>
                <a:off x="3568" y="1816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2" name="Rectangle 94" descr="Wide upward diagonal"/>
              <p:cNvSpPr>
                <a:spLocks noChangeArrowheads="1"/>
              </p:cNvSpPr>
              <p:nvPr/>
            </p:nvSpPr>
            <p:spPr bwMode="auto">
              <a:xfrm>
                <a:off x="4144" y="1816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3" name="Rectangle 95" descr="Wide upward diagonal"/>
              <p:cNvSpPr>
                <a:spLocks noChangeArrowheads="1"/>
              </p:cNvSpPr>
              <p:nvPr/>
            </p:nvSpPr>
            <p:spPr bwMode="auto">
              <a:xfrm>
                <a:off x="4768" y="181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4" name="Rectangle 96" descr="Wide upward diagonal"/>
              <p:cNvSpPr>
                <a:spLocks noChangeArrowheads="1"/>
              </p:cNvSpPr>
              <p:nvPr/>
            </p:nvSpPr>
            <p:spPr bwMode="auto">
              <a:xfrm>
                <a:off x="4336" y="1816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5" name="Rectangle 97" descr="Wide upward diagonal"/>
              <p:cNvSpPr>
                <a:spLocks noChangeArrowheads="1"/>
              </p:cNvSpPr>
              <p:nvPr/>
            </p:nvSpPr>
            <p:spPr bwMode="auto">
              <a:xfrm>
                <a:off x="5344" y="1816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6" name="Rectangle 98"/>
              <p:cNvSpPr>
                <a:spLocks noChangeArrowheads="1"/>
              </p:cNvSpPr>
              <p:nvPr/>
            </p:nvSpPr>
            <p:spPr bwMode="auto">
              <a:xfrm>
                <a:off x="1120" y="1960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7" name="Rectangle 99"/>
              <p:cNvSpPr>
                <a:spLocks noChangeArrowheads="1"/>
              </p:cNvSpPr>
              <p:nvPr/>
            </p:nvSpPr>
            <p:spPr bwMode="auto">
              <a:xfrm>
                <a:off x="1552" y="1960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8" name="Rectangle 100"/>
              <p:cNvSpPr>
                <a:spLocks noChangeArrowheads="1"/>
              </p:cNvSpPr>
              <p:nvPr/>
            </p:nvSpPr>
            <p:spPr bwMode="auto">
              <a:xfrm>
                <a:off x="1840" y="1960"/>
                <a:ext cx="33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49" name="Rectangle 101"/>
              <p:cNvSpPr>
                <a:spLocks noChangeArrowheads="1"/>
              </p:cNvSpPr>
              <p:nvPr/>
            </p:nvSpPr>
            <p:spPr bwMode="auto">
              <a:xfrm>
                <a:off x="2176" y="1960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0" name="Rectangle 102"/>
              <p:cNvSpPr>
                <a:spLocks noChangeArrowheads="1"/>
              </p:cNvSpPr>
              <p:nvPr/>
            </p:nvSpPr>
            <p:spPr bwMode="auto">
              <a:xfrm>
                <a:off x="2608" y="1960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1" name="Rectangle 103"/>
              <p:cNvSpPr>
                <a:spLocks noChangeArrowheads="1"/>
              </p:cNvSpPr>
              <p:nvPr/>
            </p:nvSpPr>
            <p:spPr bwMode="auto">
              <a:xfrm>
                <a:off x="2800" y="1960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2" name="Rectangle 104"/>
              <p:cNvSpPr>
                <a:spLocks noChangeArrowheads="1"/>
              </p:cNvSpPr>
              <p:nvPr/>
            </p:nvSpPr>
            <p:spPr bwMode="auto">
              <a:xfrm>
                <a:off x="3376" y="1960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3" name="Rectangle 105"/>
              <p:cNvSpPr>
                <a:spLocks noChangeArrowheads="1"/>
              </p:cNvSpPr>
              <p:nvPr/>
            </p:nvSpPr>
            <p:spPr bwMode="auto">
              <a:xfrm>
                <a:off x="3568" y="1960"/>
                <a:ext cx="576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4" name="Rectangle 106" descr="Wide upward diagonal"/>
              <p:cNvSpPr>
                <a:spLocks noChangeArrowheads="1"/>
              </p:cNvSpPr>
              <p:nvPr/>
            </p:nvSpPr>
            <p:spPr bwMode="auto">
              <a:xfrm>
                <a:off x="4144" y="19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5" name="Rectangle 107" descr="Wide upward diagonal"/>
              <p:cNvSpPr>
                <a:spLocks noChangeArrowheads="1"/>
              </p:cNvSpPr>
              <p:nvPr/>
            </p:nvSpPr>
            <p:spPr bwMode="auto">
              <a:xfrm>
                <a:off x="4768" y="1960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6" name="Rectangle 108" descr="Wide upward diagonal"/>
              <p:cNvSpPr>
                <a:spLocks noChangeArrowheads="1"/>
              </p:cNvSpPr>
              <p:nvPr/>
            </p:nvSpPr>
            <p:spPr bwMode="auto">
              <a:xfrm>
                <a:off x="4336" y="1960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7" name="Rectangle 109" descr="Wide upward diagonal"/>
              <p:cNvSpPr>
                <a:spLocks noChangeArrowheads="1"/>
              </p:cNvSpPr>
              <p:nvPr/>
            </p:nvSpPr>
            <p:spPr bwMode="auto">
              <a:xfrm>
                <a:off x="5344" y="1960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8" name="Rectangle 110"/>
              <p:cNvSpPr>
                <a:spLocks noChangeArrowheads="1"/>
              </p:cNvSpPr>
              <p:nvPr/>
            </p:nvSpPr>
            <p:spPr bwMode="auto">
              <a:xfrm>
                <a:off x="1120" y="2104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59" name="Rectangle 111"/>
              <p:cNvSpPr>
                <a:spLocks noChangeArrowheads="1"/>
              </p:cNvSpPr>
              <p:nvPr/>
            </p:nvSpPr>
            <p:spPr bwMode="auto">
              <a:xfrm>
                <a:off x="1552" y="2104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0" name="Rectangle 112"/>
              <p:cNvSpPr>
                <a:spLocks noChangeArrowheads="1"/>
              </p:cNvSpPr>
              <p:nvPr/>
            </p:nvSpPr>
            <p:spPr bwMode="auto">
              <a:xfrm>
                <a:off x="1840" y="2104"/>
                <a:ext cx="33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1" name="Rectangle 113"/>
              <p:cNvSpPr>
                <a:spLocks noChangeArrowheads="1"/>
              </p:cNvSpPr>
              <p:nvPr/>
            </p:nvSpPr>
            <p:spPr bwMode="auto">
              <a:xfrm>
                <a:off x="2176" y="2104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2" name="Rectangle 114"/>
              <p:cNvSpPr>
                <a:spLocks noChangeArrowheads="1"/>
              </p:cNvSpPr>
              <p:nvPr/>
            </p:nvSpPr>
            <p:spPr bwMode="auto">
              <a:xfrm>
                <a:off x="2608" y="2104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3" name="Rectangle 115"/>
              <p:cNvSpPr>
                <a:spLocks noChangeArrowheads="1"/>
              </p:cNvSpPr>
              <p:nvPr/>
            </p:nvSpPr>
            <p:spPr bwMode="auto">
              <a:xfrm>
                <a:off x="2800" y="2104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4" name="Rectangle 116"/>
              <p:cNvSpPr>
                <a:spLocks noChangeArrowheads="1"/>
              </p:cNvSpPr>
              <p:nvPr/>
            </p:nvSpPr>
            <p:spPr bwMode="auto">
              <a:xfrm>
                <a:off x="3376" y="2104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5" name="Rectangle 117"/>
              <p:cNvSpPr>
                <a:spLocks noChangeArrowheads="1"/>
              </p:cNvSpPr>
              <p:nvPr/>
            </p:nvSpPr>
            <p:spPr bwMode="auto">
              <a:xfrm>
                <a:off x="3568" y="2104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6" name="Rectangle 118" descr="Wide upward diagonal"/>
              <p:cNvSpPr>
                <a:spLocks noChangeArrowheads="1"/>
              </p:cNvSpPr>
              <p:nvPr/>
            </p:nvSpPr>
            <p:spPr bwMode="auto">
              <a:xfrm>
                <a:off x="4144" y="2104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7" name="Rectangle 119" descr="Wide upward diagonal"/>
              <p:cNvSpPr>
                <a:spLocks noChangeArrowheads="1"/>
              </p:cNvSpPr>
              <p:nvPr/>
            </p:nvSpPr>
            <p:spPr bwMode="auto">
              <a:xfrm>
                <a:off x="4768" y="2104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8" name="Rectangle 120" descr="Wide upward diagonal"/>
              <p:cNvSpPr>
                <a:spLocks noChangeArrowheads="1"/>
              </p:cNvSpPr>
              <p:nvPr/>
            </p:nvSpPr>
            <p:spPr bwMode="auto">
              <a:xfrm>
                <a:off x="4336" y="2104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69" name="Rectangle 121" descr="Wide upward diagonal"/>
              <p:cNvSpPr>
                <a:spLocks noChangeArrowheads="1"/>
              </p:cNvSpPr>
              <p:nvPr/>
            </p:nvSpPr>
            <p:spPr bwMode="auto">
              <a:xfrm>
                <a:off x="5344" y="2104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0" name="Rectangle 122"/>
              <p:cNvSpPr>
                <a:spLocks noChangeArrowheads="1"/>
              </p:cNvSpPr>
              <p:nvPr/>
            </p:nvSpPr>
            <p:spPr bwMode="auto">
              <a:xfrm>
                <a:off x="1120" y="2248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1" name="Rectangle 123"/>
              <p:cNvSpPr>
                <a:spLocks noChangeArrowheads="1"/>
              </p:cNvSpPr>
              <p:nvPr/>
            </p:nvSpPr>
            <p:spPr bwMode="auto">
              <a:xfrm>
                <a:off x="1552" y="2248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2" name="Rectangle 124"/>
              <p:cNvSpPr>
                <a:spLocks noChangeArrowheads="1"/>
              </p:cNvSpPr>
              <p:nvPr/>
            </p:nvSpPr>
            <p:spPr bwMode="auto">
              <a:xfrm>
                <a:off x="1840" y="2248"/>
                <a:ext cx="33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3" name="Rectangle 125"/>
              <p:cNvSpPr>
                <a:spLocks noChangeArrowheads="1"/>
              </p:cNvSpPr>
              <p:nvPr/>
            </p:nvSpPr>
            <p:spPr bwMode="auto">
              <a:xfrm>
                <a:off x="2176" y="2248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4" name="Rectangle 126"/>
              <p:cNvSpPr>
                <a:spLocks noChangeArrowheads="1"/>
              </p:cNvSpPr>
              <p:nvPr/>
            </p:nvSpPr>
            <p:spPr bwMode="auto">
              <a:xfrm>
                <a:off x="2608" y="224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5" name="Rectangle 127"/>
              <p:cNvSpPr>
                <a:spLocks noChangeArrowheads="1"/>
              </p:cNvSpPr>
              <p:nvPr/>
            </p:nvSpPr>
            <p:spPr bwMode="auto">
              <a:xfrm>
                <a:off x="2800" y="2248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6" name="Rectangle 128"/>
              <p:cNvSpPr>
                <a:spLocks noChangeArrowheads="1"/>
              </p:cNvSpPr>
              <p:nvPr/>
            </p:nvSpPr>
            <p:spPr bwMode="auto">
              <a:xfrm>
                <a:off x="3376" y="224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7" name="Rectangle 129"/>
              <p:cNvSpPr>
                <a:spLocks noChangeArrowheads="1"/>
              </p:cNvSpPr>
              <p:nvPr/>
            </p:nvSpPr>
            <p:spPr bwMode="auto">
              <a:xfrm>
                <a:off x="3568" y="2248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8" name="Rectangle 130" descr="Wide upward diagonal"/>
              <p:cNvSpPr>
                <a:spLocks noChangeArrowheads="1"/>
              </p:cNvSpPr>
              <p:nvPr/>
            </p:nvSpPr>
            <p:spPr bwMode="auto">
              <a:xfrm>
                <a:off x="4144" y="224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79" name="Rectangle 131" descr="Wide upward diagonal"/>
              <p:cNvSpPr>
                <a:spLocks noChangeArrowheads="1"/>
              </p:cNvSpPr>
              <p:nvPr/>
            </p:nvSpPr>
            <p:spPr bwMode="auto">
              <a:xfrm>
                <a:off x="4768" y="2248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0" name="Rectangle 132" descr="Wide upward diagonal"/>
              <p:cNvSpPr>
                <a:spLocks noChangeArrowheads="1"/>
              </p:cNvSpPr>
              <p:nvPr/>
            </p:nvSpPr>
            <p:spPr bwMode="auto">
              <a:xfrm>
                <a:off x="4336" y="2248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1" name="Rectangle 133" descr="Wide upward diagonal"/>
              <p:cNvSpPr>
                <a:spLocks noChangeArrowheads="1"/>
              </p:cNvSpPr>
              <p:nvPr/>
            </p:nvSpPr>
            <p:spPr bwMode="auto">
              <a:xfrm>
                <a:off x="5344" y="2248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2" name="Rectangle 134"/>
              <p:cNvSpPr>
                <a:spLocks noChangeArrowheads="1"/>
              </p:cNvSpPr>
              <p:nvPr/>
            </p:nvSpPr>
            <p:spPr bwMode="auto">
              <a:xfrm>
                <a:off x="1120" y="2392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3" name="Rectangle 135"/>
              <p:cNvSpPr>
                <a:spLocks noChangeArrowheads="1"/>
              </p:cNvSpPr>
              <p:nvPr/>
            </p:nvSpPr>
            <p:spPr bwMode="auto">
              <a:xfrm>
                <a:off x="1552" y="2392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4" name="Rectangle 136"/>
              <p:cNvSpPr>
                <a:spLocks noChangeArrowheads="1"/>
              </p:cNvSpPr>
              <p:nvPr/>
            </p:nvSpPr>
            <p:spPr bwMode="auto">
              <a:xfrm>
                <a:off x="1840" y="2392"/>
                <a:ext cx="33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5" name="Rectangle 137"/>
              <p:cNvSpPr>
                <a:spLocks noChangeArrowheads="1"/>
              </p:cNvSpPr>
              <p:nvPr/>
            </p:nvSpPr>
            <p:spPr bwMode="auto">
              <a:xfrm>
                <a:off x="2176" y="2392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6" name="Rectangle 138"/>
              <p:cNvSpPr>
                <a:spLocks noChangeArrowheads="1"/>
              </p:cNvSpPr>
              <p:nvPr/>
            </p:nvSpPr>
            <p:spPr bwMode="auto">
              <a:xfrm>
                <a:off x="2608" y="239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7" name="Rectangle 139"/>
              <p:cNvSpPr>
                <a:spLocks noChangeArrowheads="1"/>
              </p:cNvSpPr>
              <p:nvPr/>
            </p:nvSpPr>
            <p:spPr bwMode="auto">
              <a:xfrm>
                <a:off x="2800" y="2392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8" name="Rectangle 140"/>
              <p:cNvSpPr>
                <a:spLocks noChangeArrowheads="1"/>
              </p:cNvSpPr>
              <p:nvPr/>
            </p:nvSpPr>
            <p:spPr bwMode="auto">
              <a:xfrm>
                <a:off x="3376" y="239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89" name="Rectangle 141"/>
              <p:cNvSpPr>
                <a:spLocks noChangeArrowheads="1"/>
              </p:cNvSpPr>
              <p:nvPr/>
            </p:nvSpPr>
            <p:spPr bwMode="auto">
              <a:xfrm>
                <a:off x="3568" y="2392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0" name="Rectangle 142" descr="Wide upward diagonal"/>
              <p:cNvSpPr>
                <a:spLocks noChangeArrowheads="1"/>
              </p:cNvSpPr>
              <p:nvPr/>
            </p:nvSpPr>
            <p:spPr bwMode="auto">
              <a:xfrm>
                <a:off x="4144" y="239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1" name="Rectangle 143" descr="Wide upward diagonal"/>
              <p:cNvSpPr>
                <a:spLocks noChangeArrowheads="1"/>
              </p:cNvSpPr>
              <p:nvPr/>
            </p:nvSpPr>
            <p:spPr bwMode="auto">
              <a:xfrm>
                <a:off x="4768" y="2392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2" name="Rectangle 144" descr="Wide upward diagonal"/>
              <p:cNvSpPr>
                <a:spLocks noChangeArrowheads="1"/>
              </p:cNvSpPr>
              <p:nvPr/>
            </p:nvSpPr>
            <p:spPr bwMode="auto">
              <a:xfrm>
                <a:off x="4336" y="2392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3" name="Rectangle 145" descr="Wide upward diagonal"/>
              <p:cNvSpPr>
                <a:spLocks noChangeArrowheads="1"/>
              </p:cNvSpPr>
              <p:nvPr/>
            </p:nvSpPr>
            <p:spPr bwMode="auto">
              <a:xfrm>
                <a:off x="5344" y="2392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4" name="Rectangle 146"/>
              <p:cNvSpPr>
                <a:spLocks noChangeArrowheads="1"/>
              </p:cNvSpPr>
              <p:nvPr/>
            </p:nvSpPr>
            <p:spPr bwMode="auto">
              <a:xfrm>
                <a:off x="1120" y="2536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5" name="Rectangle 147"/>
              <p:cNvSpPr>
                <a:spLocks noChangeArrowheads="1"/>
              </p:cNvSpPr>
              <p:nvPr/>
            </p:nvSpPr>
            <p:spPr bwMode="auto">
              <a:xfrm>
                <a:off x="1552" y="2536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6" name="Rectangle 148"/>
              <p:cNvSpPr>
                <a:spLocks noChangeArrowheads="1"/>
              </p:cNvSpPr>
              <p:nvPr/>
            </p:nvSpPr>
            <p:spPr bwMode="auto">
              <a:xfrm>
                <a:off x="1840" y="2536"/>
                <a:ext cx="33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7" name="Rectangle 149"/>
              <p:cNvSpPr>
                <a:spLocks noChangeArrowheads="1"/>
              </p:cNvSpPr>
              <p:nvPr/>
            </p:nvSpPr>
            <p:spPr bwMode="auto">
              <a:xfrm>
                <a:off x="2176" y="2536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8" name="Rectangle 150"/>
              <p:cNvSpPr>
                <a:spLocks noChangeArrowheads="1"/>
              </p:cNvSpPr>
              <p:nvPr/>
            </p:nvSpPr>
            <p:spPr bwMode="auto">
              <a:xfrm>
                <a:off x="2608" y="2536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99" name="Rectangle 151"/>
              <p:cNvSpPr>
                <a:spLocks noChangeArrowheads="1"/>
              </p:cNvSpPr>
              <p:nvPr/>
            </p:nvSpPr>
            <p:spPr bwMode="auto">
              <a:xfrm>
                <a:off x="2800" y="253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00" name="Rectangle 152"/>
              <p:cNvSpPr>
                <a:spLocks noChangeArrowheads="1"/>
              </p:cNvSpPr>
              <p:nvPr/>
            </p:nvSpPr>
            <p:spPr bwMode="auto">
              <a:xfrm>
                <a:off x="3376" y="2536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01" name="Rectangle 153"/>
              <p:cNvSpPr>
                <a:spLocks noChangeArrowheads="1"/>
              </p:cNvSpPr>
              <p:nvPr/>
            </p:nvSpPr>
            <p:spPr bwMode="auto">
              <a:xfrm>
                <a:off x="3568" y="253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02" name="Rectangle 154" descr="Wide upward diagonal"/>
              <p:cNvSpPr>
                <a:spLocks noChangeArrowheads="1"/>
              </p:cNvSpPr>
              <p:nvPr/>
            </p:nvSpPr>
            <p:spPr bwMode="auto">
              <a:xfrm>
                <a:off x="4144" y="2536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03" name="Rectangle 155" descr="Wide upward diagonal"/>
              <p:cNvSpPr>
                <a:spLocks noChangeArrowheads="1"/>
              </p:cNvSpPr>
              <p:nvPr/>
            </p:nvSpPr>
            <p:spPr bwMode="auto">
              <a:xfrm>
                <a:off x="4768" y="253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04" name="Rectangle 156" descr="Wide upward diagonal"/>
              <p:cNvSpPr>
                <a:spLocks noChangeArrowheads="1"/>
              </p:cNvSpPr>
              <p:nvPr/>
            </p:nvSpPr>
            <p:spPr bwMode="auto">
              <a:xfrm>
                <a:off x="4336" y="2536"/>
                <a:ext cx="43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05" name="Rectangle 157" descr="Wide upward diagonal"/>
              <p:cNvSpPr>
                <a:spLocks noChangeArrowheads="1"/>
              </p:cNvSpPr>
              <p:nvPr/>
            </p:nvSpPr>
            <p:spPr bwMode="auto">
              <a:xfrm>
                <a:off x="5344" y="2536"/>
                <a:ext cx="288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625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 becomes complex when we want high performance in the presence of:</a:t>
            </a:r>
          </a:p>
          <a:p>
            <a:pPr lvl="1"/>
            <a:r>
              <a:rPr lang="en-US" dirty="0"/>
              <a:t>Long latency or partially pipelined floating-point units</a:t>
            </a:r>
          </a:p>
          <a:p>
            <a:pPr lvl="1"/>
            <a:r>
              <a:rPr lang="en-US" dirty="0"/>
              <a:t>Memory systems with variable access time</a:t>
            </a:r>
          </a:p>
          <a:p>
            <a:pPr lvl="1"/>
            <a:r>
              <a:rPr lang="en-US" dirty="0"/>
              <a:t>Multiple arithmetic and memory units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Pipelining: Motivation</a:t>
            </a:r>
          </a:p>
        </p:txBody>
      </p:sp>
    </p:spTree>
    <p:extLst>
      <p:ext uri="{BB962C8B-B14F-4D97-AF65-F5344CB8AC3E}">
        <p14:creationId xmlns:p14="http://schemas.microsoft.com/office/powerpoint/2010/main" val="33793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937500" cy="9017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Rollback and Renaming</a:t>
            </a:r>
          </a:p>
        </p:txBody>
      </p:sp>
      <p:sp>
        <p:nvSpPr>
          <p:cNvPr id="1847299" name="Rectangle 3"/>
          <p:cNvSpPr>
            <a:spLocks noChangeArrowheads="1"/>
          </p:cNvSpPr>
          <p:nvPr/>
        </p:nvSpPr>
        <p:spPr bwMode="auto">
          <a:xfrm>
            <a:off x="496888" y="5176838"/>
            <a:ext cx="7997825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Register file does not contain renaming tags any more.</a:t>
            </a:r>
            <a:endParaRPr lang="en-US" sz="2000" i="1">
              <a:solidFill>
                <a:srgbClr val="56127A"/>
              </a:solidFill>
              <a:latin typeface="Verdana" charset="0"/>
            </a:endParaRPr>
          </a:p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How does the decode stage find the tag of a source register?</a:t>
            </a:r>
          </a:p>
        </p:txBody>
      </p:sp>
      <p:sp>
        <p:nvSpPr>
          <p:cNvPr id="1847300" name="Text Box 4"/>
          <p:cNvSpPr txBox="1">
            <a:spLocks noChangeArrowheads="1"/>
          </p:cNvSpPr>
          <p:nvPr/>
        </p:nvSpPr>
        <p:spPr bwMode="auto">
          <a:xfrm>
            <a:off x="2730500" y="5797550"/>
            <a:ext cx="57531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>
                <a:solidFill>
                  <a:srgbClr val="FF0000"/>
                </a:solidFill>
                <a:latin typeface="Verdana" charset="0"/>
              </a:rPr>
              <a:t>Search the “dest” field in the reorder buffer</a:t>
            </a:r>
          </a:p>
        </p:txBody>
      </p:sp>
      <p:sp>
        <p:nvSpPr>
          <p:cNvPr id="1847301" name="Text Box 5"/>
          <p:cNvSpPr txBox="1">
            <a:spLocks noChangeArrowheads="1"/>
          </p:cNvSpPr>
          <p:nvPr/>
        </p:nvSpPr>
        <p:spPr bwMode="auto">
          <a:xfrm>
            <a:off x="187325" y="901700"/>
            <a:ext cx="2543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Register File</a:t>
            </a:r>
          </a:p>
          <a:p>
            <a:pPr algn="l"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</a:rPr>
              <a:t>(now holds only committed state)</a:t>
            </a:r>
          </a:p>
        </p:txBody>
      </p:sp>
      <p:grpSp>
        <p:nvGrpSpPr>
          <p:cNvPr id="1847302" name="Group 6"/>
          <p:cNvGrpSpPr>
            <a:grpSpLocks/>
          </p:cNvGrpSpPr>
          <p:nvPr/>
        </p:nvGrpSpPr>
        <p:grpSpPr bwMode="auto">
          <a:xfrm>
            <a:off x="87313" y="1781175"/>
            <a:ext cx="8831262" cy="3416300"/>
            <a:chOff x="55" y="1406"/>
            <a:chExt cx="5563" cy="2152"/>
          </a:xfrm>
        </p:grpSpPr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55" y="1818"/>
              <a:ext cx="749" cy="4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</a:rPr>
                <a:t>Reorder</a:t>
              </a:r>
            </a:p>
            <a:p>
              <a:pPr algn="r"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</a:rPr>
                <a:t>buffer</a:t>
              </a:r>
            </a:p>
          </p:txBody>
        </p:sp>
        <p:sp>
          <p:nvSpPr>
            <p:cNvPr id="1847304" name="Rectangle 8"/>
            <p:cNvSpPr>
              <a:spLocks noChangeArrowheads="1"/>
            </p:cNvSpPr>
            <p:nvPr/>
          </p:nvSpPr>
          <p:spPr bwMode="auto">
            <a:xfrm>
              <a:off x="1738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05" name="Rectangle 9"/>
            <p:cNvSpPr>
              <a:spLocks noChangeArrowheads="1"/>
            </p:cNvSpPr>
            <p:nvPr/>
          </p:nvSpPr>
          <p:spPr bwMode="auto">
            <a:xfrm>
              <a:off x="2466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3194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07" name="Rectangle 11"/>
            <p:cNvSpPr>
              <a:spLocks noChangeArrowheads="1"/>
            </p:cNvSpPr>
            <p:nvPr/>
          </p:nvSpPr>
          <p:spPr bwMode="auto">
            <a:xfrm>
              <a:off x="3922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08" name="Rectangle 12"/>
            <p:cNvSpPr>
              <a:spLocks noChangeArrowheads="1"/>
            </p:cNvSpPr>
            <p:nvPr/>
          </p:nvSpPr>
          <p:spPr bwMode="auto">
            <a:xfrm>
              <a:off x="1066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1866" y="2695"/>
              <a:ext cx="21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7310" name="Group 14"/>
            <p:cNvGrpSpPr>
              <a:grpSpLocks/>
            </p:cNvGrpSpPr>
            <p:nvPr/>
          </p:nvGrpSpPr>
          <p:grpSpPr bwMode="auto">
            <a:xfrm>
              <a:off x="1322" y="3312"/>
              <a:ext cx="2137" cy="228"/>
              <a:chOff x="1368" y="3261"/>
              <a:chExt cx="2137" cy="228"/>
            </a:xfrm>
          </p:grpSpPr>
          <p:sp>
            <p:nvSpPr>
              <p:cNvPr id="1847311" name="Freeform 15"/>
              <p:cNvSpPr>
                <a:spLocks/>
              </p:cNvSpPr>
              <p:nvPr/>
            </p:nvSpPr>
            <p:spPr bwMode="auto">
              <a:xfrm>
                <a:off x="2040" y="3267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12" name="Freeform 16"/>
              <p:cNvSpPr>
                <a:spLocks/>
              </p:cNvSpPr>
              <p:nvPr/>
            </p:nvSpPr>
            <p:spPr bwMode="auto">
              <a:xfrm>
                <a:off x="1368" y="3261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13" name="Freeform 17"/>
              <p:cNvSpPr>
                <a:spLocks/>
              </p:cNvSpPr>
              <p:nvPr/>
            </p:nvSpPr>
            <p:spPr bwMode="auto">
              <a:xfrm>
                <a:off x="2768" y="3261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14" name="Freeform 18"/>
              <p:cNvSpPr>
                <a:spLocks/>
              </p:cNvSpPr>
              <p:nvPr/>
            </p:nvSpPr>
            <p:spPr bwMode="auto">
              <a:xfrm>
                <a:off x="3504" y="3261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2090" y="2599"/>
              <a:ext cx="21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16" name="Line 20"/>
            <p:cNvSpPr>
              <a:spLocks noChangeShapeType="1"/>
            </p:cNvSpPr>
            <p:nvPr/>
          </p:nvSpPr>
          <p:spPr bwMode="auto">
            <a:xfrm>
              <a:off x="2978" y="2478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17" name="Line 21"/>
            <p:cNvSpPr>
              <a:spLocks noChangeShapeType="1"/>
            </p:cNvSpPr>
            <p:nvPr/>
          </p:nvSpPr>
          <p:spPr bwMode="auto">
            <a:xfrm>
              <a:off x="3698" y="247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18" name="Line 22"/>
            <p:cNvSpPr>
              <a:spLocks noChangeShapeType="1"/>
            </p:cNvSpPr>
            <p:nvPr/>
          </p:nvSpPr>
          <p:spPr bwMode="auto">
            <a:xfrm>
              <a:off x="1866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19" name="Line 23"/>
            <p:cNvSpPr>
              <a:spLocks noChangeShapeType="1"/>
            </p:cNvSpPr>
            <p:nvPr/>
          </p:nvSpPr>
          <p:spPr bwMode="auto">
            <a:xfrm>
              <a:off x="2082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0" name="Line 24"/>
            <p:cNvSpPr>
              <a:spLocks noChangeShapeType="1"/>
            </p:cNvSpPr>
            <p:nvPr/>
          </p:nvSpPr>
          <p:spPr bwMode="auto">
            <a:xfrm>
              <a:off x="2610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2826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2" name="Line 26"/>
            <p:cNvSpPr>
              <a:spLocks noChangeShapeType="1"/>
            </p:cNvSpPr>
            <p:nvPr/>
          </p:nvSpPr>
          <p:spPr bwMode="auto">
            <a:xfrm>
              <a:off x="3338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3" name="Line 27"/>
            <p:cNvSpPr>
              <a:spLocks noChangeShapeType="1"/>
            </p:cNvSpPr>
            <p:nvPr/>
          </p:nvSpPr>
          <p:spPr bwMode="auto">
            <a:xfrm>
              <a:off x="3554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4" name="Line 28"/>
            <p:cNvSpPr>
              <a:spLocks noChangeShapeType="1"/>
            </p:cNvSpPr>
            <p:nvPr/>
          </p:nvSpPr>
          <p:spPr bwMode="auto">
            <a:xfrm>
              <a:off x="4042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5" name="Line 29"/>
            <p:cNvSpPr>
              <a:spLocks noChangeShapeType="1"/>
            </p:cNvSpPr>
            <p:nvPr/>
          </p:nvSpPr>
          <p:spPr bwMode="auto">
            <a:xfrm>
              <a:off x="4258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6" name="Freeform 30"/>
            <p:cNvSpPr>
              <a:spLocks/>
            </p:cNvSpPr>
            <p:nvPr/>
          </p:nvSpPr>
          <p:spPr bwMode="auto">
            <a:xfrm>
              <a:off x="1258" y="2695"/>
              <a:ext cx="601" cy="169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0"/>
                </a:cxn>
                <a:cxn ang="0">
                  <a:pos x="0" y="168"/>
                </a:cxn>
              </a:cxnLst>
              <a:rect l="0" t="0" r="r" b="b"/>
              <a:pathLst>
                <a:path w="601" h="169">
                  <a:moveTo>
                    <a:pt x="600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7" name="Freeform 31"/>
            <p:cNvSpPr>
              <a:spLocks/>
            </p:cNvSpPr>
            <p:nvPr/>
          </p:nvSpPr>
          <p:spPr bwMode="auto">
            <a:xfrm>
              <a:off x="1434" y="2599"/>
              <a:ext cx="633" cy="273"/>
            </a:xfrm>
            <a:custGeom>
              <a:avLst/>
              <a:gdLst/>
              <a:ahLst/>
              <a:cxnLst>
                <a:cxn ang="0">
                  <a:pos x="632" y="0"/>
                </a:cxn>
                <a:cxn ang="0">
                  <a:pos x="0" y="0"/>
                </a:cxn>
                <a:cxn ang="0">
                  <a:pos x="0" y="272"/>
                </a:cxn>
              </a:cxnLst>
              <a:rect l="0" t="0" r="r" b="b"/>
              <a:pathLst>
                <a:path w="633" h="273">
                  <a:moveTo>
                    <a:pt x="632" y="0"/>
                  </a:moveTo>
                  <a:lnTo>
                    <a:pt x="0" y="0"/>
                  </a:lnTo>
                  <a:lnTo>
                    <a:pt x="0" y="2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28" name="Rectangle 32"/>
            <p:cNvSpPr>
              <a:spLocks noChangeArrowheads="1"/>
            </p:cNvSpPr>
            <p:nvPr/>
          </p:nvSpPr>
          <p:spPr bwMode="auto">
            <a:xfrm>
              <a:off x="1089" y="2889"/>
              <a:ext cx="458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Load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 Unit</a:t>
              </a:r>
            </a:p>
          </p:txBody>
        </p:sp>
        <p:sp>
          <p:nvSpPr>
            <p:cNvPr id="1847329" name="Rectangle 33"/>
            <p:cNvSpPr>
              <a:spLocks noChangeArrowheads="1"/>
            </p:cNvSpPr>
            <p:nvPr/>
          </p:nvSpPr>
          <p:spPr bwMode="auto">
            <a:xfrm>
              <a:off x="1841" y="2969"/>
              <a:ext cx="3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FU</a:t>
              </a:r>
            </a:p>
          </p:txBody>
        </p:sp>
        <p:sp>
          <p:nvSpPr>
            <p:cNvPr id="1847330" name="Rectangle 34"/>
            <p:cNvSpPr>
              <a:spLocks noChangeArrowheads="1"/>
            </p:cNvSpPr>
            <p:nvPr/>
          </p:nvSpPr>
          <p:spPr bwMode="auto">
            <a:xfrm>
              <a:off x="2561" y="2969"/>
              <a:ext cx="3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FU</a:t>
              </a:r>
            </a:p>
          </p:txBody>
        </p:sp>
        <p:sp>
          <p:nvSpPr>
            <p:cNvPr id="1847331" name="Rectangle 35"/>
            <p:cNvSpPr>
              <a:spLocks noChangeArrowheads="1"/>
            </p:cNvSpPr>
            <p:nvPr/>
          </p:nvSpPr>
          <p:spPr bwMode="auto">
            <a:xfrm>
              <a:off x="3281" y="2977"/>
              <a:ext cx="3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FU</a:t>
              </a:r>
            </a:p>
          </p:txBody>
        </p:sp>
        <p:sp>
          <p:nvSpPr>
            <p:cNvPr id="1847332" name="Rectangle 36"/>
            <p:cNvSpPr>
              <a:spLocks noChangeArrowheads="1"/>
            </p:cNvSpPr>
            <p:nvPr/>
          </p:nvSpPr>
          <p:spPr bwMode="auto">
            <a:xfrm>
              <a:off x="3929" y="2897"/>
              <a:ext cx="504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Store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 Unit</a:t>
              </a:r>
            </a:p>
          </p:txBody>
        </p:sp>
        <p:sp>
          <p:nvSpPr>
            <p:cNvPr id="1847333" name="Rectangle 37"/>
            <p:cNvSpPr>
              <a:spLocks noChangeArrowheads="1"/>
            </p:cNvSpPr>
            <p:nvPr/>
          </p:nvSpPr>
          <p:spPr bwMode="auto">
            <a:xfrm>
              <a:off x="4233" y="3310"/>
              <a:ext cx="1121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latin typeface="Verdana" charset="0"/>
                </a:rPr>
                <a:t>&lt; t, result &gt;</a:t>
              </a:r>
            </a:p>
          </p:txBody>
        </p:sp>
        <p:sp>
          <p:nvSpPr>
            <p:cNvPr id="1847334" name="Rectangle 38"/>
            <p:cNvSpPr>
              <a:spLocks noChangeArrowheads="1"/>
            </p:cNvSpPr>
            <p:nvPr/>
          </p:nvSpPr>
          <p:spPr bwMode="auto">
            <a:xfrm>
              <a:off x="5182" y="1584"/>
              <a:ext cx="232" cy="9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t</a:t>
              </a:r>
              <a:r>
                <a:rPr lang="en-US" sz="1800" i="1" baseline="-25000">
                  <a:latin typeface="Verdana" charset="0"/>
                </a:rPr>
                <a:t>1</a:t>
              </a:r>
              <a:endParaRPr lang="en-US" sz="1800" i="1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t</a:t>
              </a:r>
              <a:r>
                <a:rPr lang="en-US" sz="1800" i="1" baseline="-25000">
                  <a:latin typeface="Verdana" charset="0"/>
                </a:rPr>
                <a:t>2</a:t>
              </a:r>
              <a:endParaRPr lang="en-US" sz="1800" i="1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t</a:t>
              </a:r>
              <a:r>
                <a:rPr lang="en-US" sz="1800" i="1" baseline="-25000">
                  <a:latin typeface="Verdana" charset="0"/>
                </a:rPr>
                <a:t>n</a:t>
              </a:r>
            </a:p>
          </p:txBody>
        </p:sp>
        <p:grpSp>
          <p:nvGrpSpPr>
            <p:cNvPr id="1847335" name="Group 39"/>
            <p:cNvGrpSpPr>
              <a:grpSpLocks/>
            </p:cNvGrpSpPr>
            <p:nvPr/>
          </p:nvGrpSpPr>
          <p:grpSpPr bwMode="auto">
            <a:xfrm>
              <a:off x="912" y="1584"/>
              <a:ext cx="4243" cy="902"/>
              <a:chOff x="1324" y="924"/>
              <a:chExt cx="4243" cy="902"/>
            </a:xfrm>
          </p:grpSpPr>
          <p:grpSp>
            <p:nvGrpSpPr>
              <p:cNvPr id="1847336" name="Group 40"/>
              <p:cNvGrpSpPr>
                <a:grpSpLocks/>
              </p:cNvGrpSpPr>
              <p:nvPr/>
            </p:nvGrpSpPr>
            <p:grpSpPr bwMode="auto">
              <a:xfrm>
                <a:off x="1762" y="959"/>
                <a:ext cx="3798" cy="856"/>
                <a:chOff x="1762" y="959"/>
                <a:chExt cx="3798" cy="1726"/>
              </a:xfrm>
            </p:grpSpPr>
            <p:sp>
              <p:nvSpPr>
                <p:cNvPr id="1847337" name="Rectangle 41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68" y="984"/>
                  <a:ext cx="1192" cy="1696"/>
                </a:xfrm>
                <a:prstGeom prst="rect">
                  <a:avLst/>
                </a:prstGeom>
                <a:pattFill prst="wdDnDiag">
                  <a:fgClr>
                    <a:schemeClr val="bg2"/>
                  </a:fgClr>
                  <a:bgClr>
                    <a:schemeClr val="bg1"/>
                  </a:bgClr>
                </a:patt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38" name="Line 42"/>
                <p:cNvSpPr>
                  <a:spLocks noChangeShapeType="1"/>
                </p:cNvSpPr>
                <p:nvPr/>
              </p:nvSpPr>
              <p:spPr bwMode="auto">
                <a:xfrm>
                  <a:off x="1762" y="981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39" name="Line 43"/>
                <p:cNvSpPr>
                  <a:spLocks noChangeShapeType="1"/>
                </p:cNvSpPr>
                <p:nvPr/>
              </p:nvSpPr>
              <p:spPr bwMode="auto">
                <a:xfrm>
                  <a:off x="2050" y="975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40" name="Line 44"/>
                <p:cNvSpPr>
                  <a:spLocks noChangeShapeType="1"/>
                </p:cNvSpPr>
                <p:nvPr/>
              </p:nvSpPr>
              <p:spPr bwMode="auto">
                <a:xfrm>
                  <a:off x="3577" y="968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41" name="Line 45"/>
                <p:cNvSpPr>
                  <a:spLocks noChangeShapeType="1"/>
                </p:cNvSpPr>
                <p:nvPr/>
              </p:nvSpPr>
              <p:spPr bwMode="auto">
                <a:xfrm>
                  <a:off x="3052" y="964"/>
                  <a:ext cx="0" cy="17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42" name="Line 46"/>
                <p:cNvSpPr>
                  <a:spLocks noChangeShapeType="1"/>
                </p:cNvSpPr>
                <p:nvPr/>
              </p:nvSpPr>
              <p:spPr bwMode="auto">
                <a:xfrm>
                  <a:off x="3758" y="965"/>
                  <a:ext cx="0" cy="17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43" name="Line 47"/>
                <p:cNvSpPr>
                  <a:spLocks noChangeShapeType="1"/>
                </p:cNvSpPr>
                <p:nvPr/>
              </p:nvSpPr>
              <p:spPr bwMode="auto">
                <a:xfrm>
                  <a:off x="2428" y="968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44" name="Line 48"/>
                <p:cNvSpPr>
                  <a:spLocks noChangeShapeType="1"/>
                </p:cNvSpPr>
                <p:nvPr/>
              </p:nvSpPr>
              <p:spPr bwMode="auto">
                <a:xfrm>
                  <a:off x="2812" y="968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45" name="Line 49"/>
                <p:cNvSpPr>
                  <a:spLocks noChangeShapeType="1"/>
                </p:cNvSpPr>
                <p:nvPr/>
              </p:nvSpPr>
              <p:spPr bwMode="auto">
                <a:xfrm>
                  <a:off x="4532" y="965"/>
                  <a:ext cx="0" cy="17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46" name="Line 50"/>
                <p:cNvSpPr>
                  <a:spLocks noChangeShapeType="1"/>
                </p:cNvSpPr>
                <p:nvPr/>
              </p:nvSpPr>
              <p:spPr bwMode="auto">
                <a:xfrm>
                  <a:off x="4948" y="959"/>
                  <a:ext cx="0" cy="17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47347" name="Rectangle 51"/>
              <p:cNvSpPr>
                <a:spLocks noChangeArrowheads="1"/>
              </p:cNvSpPr>
              <p:nvPr/>
            </p:nvSpPr>
            <p:spPr bwMode="auto">
              <a:xfrm>
                <a:off x="1324" y="924"/>
                <a:ext cx="4209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dirty="0">
                    <a:latin typeface="Verdana" charset="0"/>
                  </a:rPr>
                  <a:t>Ins# use exec op    p1   src1  p2  src2    </a:t>
                </a:r>
                <a:r>
                  <a:rPr lang="en-US" dirty="0" err="1">
                    <a:latin typeface="Verdana" charset="0"/>
                  </a:rPr>
                  <a:t>pd</a:t>
                </a:r>
                <a:r>
                  <a:rPr lang="en-US" dirty="0">
                    <a:latin typeface="Verdana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charset="0"/>
                  </a:rPr>
                  <a:t>dest</a:t>
                </a:r>
                <a:r>
                  <a:rPr lang="en-US" dirty="0">
                    <a:solidFill>
                      <a:srgbClr val="FF0000"/>
                    </a:solidFill>
                    <a:latin typeface="Verdana" charset="0"/>
                  </a:rPr>
                  <a:t> </a:t>
                </a:r>
                <a:r>
                  <a:rPr lang="en-US" dirty="0">
                    <a:latin typeface="Verdana" charset="0"/>
                  </a:rPr>
                  <a:t>   data</a:t>
                </a:r>
              </a:p>
            </p:txBody>
          </p:sp>
          <p:sp>
            <p:nvSpPr>
              <p:cNvPr id="1847348" name="Rectangle 52"/>
              <p:cNvSpPr>
                <a:spLocks noChangeArrowheads="1"/>
              </p:cNvSpPr>
              <p:nvPr/>
            </p:nvSpPr>
            <p:spPr bwMode="auto">
              <a:xfrm>
                <a:off x="1354" y="966"/>
                <a:ext cx="4210" cy="8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49" name="Line 53"/>
              <p:cNvSpPr>
                <a:spLocks noChangeShapeType="1"/>
              </p:cNvSpPr>
              <p:nvPr/>
            </p:nvSpPr>
            <p:spPr bwMode="auto">
              <a:xfrm>
                <a:off x="1363" y="1118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50" name="Line 54"/>
              <p:cNvSpPr>
                <a:spLocks noChangeShapeType="1"/>
              </p:cNvSpPr>
              <p:nvPr/>
            </p:nvSpPr>
            <p:spPr bwMode="auto">
              <a:xfrm>
                <a:off x="1363" y="1294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51" name="Line 55"/>
              <p:cNvSpPr>
                <a:spLocks noChangeShapeType="1"/>
              </p:cNvSpPr>
              <p:nvPr/>
            </p:nvSpPr>
            <p:spPr bwMode="auto">
              <a:xfrm>
                <a:off x="1353" y="1462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52" name="Line 56"/>
              <p:cNvSpPr>
                <a:spLocks noChangeShapeType="1"/>
              </p:cNvSpPr>
              <p:nvPr/>
            </p:nvSpPr>
            <p:spPr bwMode="auto">
              <a:xfrm>
                <a:off x="1363" y="1622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53" name="Line 57"/>
              <p:cNvSpPr>
                <a:spLocks noChangeShapeType="1"/>
              </p:cNvSpPr>
              <p:nvPr/>
            </p:nvSpPr>
            <p:spPr bwMode="auto">
              <a:xfrm>
                <a:off x="4357" y="968"/>
                <a:ext cx="0" cy="8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7354" name="Freeform 58"/>
            <p:cNvSpPr>
              <a:spLocks/>
            </p:cNvSpPr>
            <p:nvPr/>
          </p:nvSpPr>
          <p:spPr bwMode="auto">
            <a:xfrm>
              <a:off x="1058" y="1410"/>
              <a:ext cx="4560" cy="2112"/>
            </a:xfrm>
            <a:custGeom>
              <a:avLst/>
              <a:gdLst/>
              <a:ahLst/>
              <a:cxnLst>
                <a:cxn ang="0">
                  <a:pos x="0" y="2112"/>
                </a:cxn>
                <a:cxn ang="0">
                  <a:pos x="4560" y="2112"/>
                </a:cxn>
                <a:cxn ang="0">
                  <a:pos x="4560" y="0"/>
                </a:cxn>
                <a:cxn ang="0">
                  <a:pos x="1824" y="0"/>
                </a:cxn>
                <a:cxn ang="0">
                  <a:pos x="1816" y="223"/>
                </a:cxn>
              </a:cxnLst>
              <a:rect l="0" t="0" r="r" b="b"/>
              <a:pathLst>
                <a:path w="4560" h="2112">
                  <a:moveTo>
                    <a:pt x="0" y="2112"/>
                  </a:moveTo>
                  <a:lnTo>
                    <a:pt x="4560" y="2112"/>
                  </a:lnTo>
                  <a:lnTo>
                    <a:pt x="4560" y="0"/>
                  </a:lnTo>
                  <a:lnTo>
                    <a:pt x="1824" y="0"/>
                  </a:lnTo>
                  <a:lnTo>
                    <a:pt x="1816" y="223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55" name="Freeform 59"/>
            <p:cNvSpPr>
              <a:spLocks/>
            </p:cNvSpPr>
            <p:nvPr/>
          </p:nvSpPr>
          <p:spPr bwMode="auto">
            <a:xfrm>
              <a:off x="3598" y="1406"/>
              <a:ext cx="5" cy="1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96"/>
                </a:cxn>
              </a:cxnLst>
              <a:rect l="0" t="0" r="r" b="b"/>
              <a:pathLst>
                <a:path w="5" h="196">
                  <a:moveTo>
                    <a:pt x="0" y="0"/>
                  </a:moveTo>
                  <a:lnTo>
                    <a:pt x="5" y="196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56" name="Line 60"/>
            <p:cNvSpPr>
              <a:spLocks noChangeShapeType="1"/>
            </p:cNvSpPr>
            <p:nvPr/>
          </p:nvSpPr>
          <p:spPr bwMode="auto">
            <a:xfrm>
              <a:off x="4802" y="141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7357" name="Rectangle 61"/>
            <p:cNvSpPr>
              <a:spLocks noChangeArrowheads="1"/>
            </p:cNvSpPr>
            <p:nvPr/>
          </p:nvSpPr>
          <p:spPr bwMode="auto">
            <a:xfrm>
              <a:off x="4610" y="2754"/>
              <a:ext cx="624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Commit</a:t>
              </a:r>
            </a:p>
          </p:txBody>
        </p:sp>
        <p:sp>
          <p:nvSpPr>
            <p:cNvPr id="1847358" name="Line 62"/>
            <p:cNvSpPr>
              <a:spLocks noChangeShapeType="1"/>
            </p:cNvSpPr>
            <p:nvPr/>
          </p:nvSpPr>
          <p:spPr bwMode="auto">
            <a:xfrm>
              <a:off x="4850" y="246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7359" name="Group 63"/>
          <p:cNvGrpSpPr>
            <a:grpSpLocks/>
          </p:cNvGrpSpPr>
          <p:nvPr/>
        </p:nvGrpSpPr>
        <p:grpSpPr bwMode="auto">
          <a:xfrm>
            <a:off x="2781300" y="987425"/>
            <a:ext cx="1098550" cy="896938"/>
            <a:chOff x="4272" y="674"/>
            <a:chExt cx="692" cy="613"/>
          </a:xfrm>
        </p:grpSpPr>
        <p:sp>
          <p:nvSpPr>
            <p:cNvPr id="1847360" name="Rectangle 64"/>
            <p:cNvSpPr>
              <a:spLocks noChangeArrowheads="1"/>
            </p:cNvSpPr>
            <p:nvPr/>
          </p:nvSpPr>
          <p:spPr bwMode="auto">
            <a:xfrm>
              <a:off x="4272" y="674"/>
              <a:ext cx="688" cy="6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7361" name="Group 65"/>
            <p:cNvGrpSpPr>
              <a:grpSpLocks/>
            </p:cNvGrpSpPr>
            <p:nvPr/>
          </p:nvGrpSpPr>
          <p:grpSpPr bwMode="auto">
            <a:xfrm>
              <a:off x="4272" y="843"/>
              <a:ext cx="692" cy="295"/>
              <a:chOff x="4272" y="843"/>
              <a:chExt cx="756" cy="295"/>
            </a:xfrm>
          </p:grpSpPr>
          <p:sp>
            <p:nvSpPr>
              <p:cNvPr id="1847362" name="Line 66"/>
              <p:cNvSpPr>
                <a:spLocks noChangeShapeType="1"/>
              </p:cNvSpPr>
              <p:nvPr/>
            </p:nvSpPr>
            <p:spPr bwMode="auto">
              <a:xfrm>
                <a:off x="4280" y="843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63" name="Line 67"/>
              <p:cNvSpPr>
                <a:spLocks noChangeShapeType="1"/>
              </p:cNvSpPr>
              <p:nvPr/>
            </p:nvSpPr>
            <p:spPr bwMode="auto">
              <a:xfrm>
                <a:off x="4280" y="1138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364" name="Line 68"/>
              <p:cNvSpPr>
                <a:spLocks noChangeShapeType="1"/>
              </p:cNvSpPr>
              <p:nvPr/>
            </p:nvSpPr>
            <p:spPr bwMode="auto">
              <a:xfrm>
                <a:off x="4272" y="978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7365" name="Freeform 69"/>
          <p:cNvSpPr>
            <a:spLocks/>
          </p:cNvSpPr>
          <p:nvPr/>
        </p:nvSpPr>
        <p:spPr bwMode="auto">
          <a:xfrm>
            <a:off x="3886200" y="1174750"/>
            <a:ext cx="4762500" cy="3644900"/>
          </a:xfrm>
          <a:custGeom>
            <a:avLst/>
            <a:gdLst/>
            <a:ahLst/>
            <a:cxnLst>
              <a:cxn ang="0">
                <a:pos x="2416" y="2168"/>
              </a:cxn>
              <a:cxn ang="0">
                <a:pos x="2416" y="2296"/>
              </a:cxn>
              <a:cxn ang="0">
                <a:pos x="3000" y="2296"/>
              </a:cxn>
              <a:cxn ang="0">
                <a:pos x="3000" y="0"/>
              </a:cxn>
              <a:cxn ang="0">
                <a:pos x="0" y="0"/>
              </a:cxn>
            </a:cxnLst>
            <a:rect l="0" t="0" r="r" b="b"/>
            <a:pathLst>
              <a:path w="3000" h="2296">
                <a:moveTo>
                  <a:pt x="2416" y="2168"/>
                </a:moveTo>
                <a:lnTo>
                  <a:pt x="2416" y="2296"/>
                </a:lnTo>
                <a:lnTo>
                  <a:pt x="3000" y="2296"/>
                </a:lnTo>
                <a:lnTo>
                  <a:pt x="300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4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3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937500" cy="10541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Renaming Table</a:t>
            </a: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4905375" y="841375"/>
            <a:ext cx="16002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Register File</a:t>
            </a:r>
            <a:endParaRPr lang="en-US" sz="1800" i="1">
              <a:solidFill>
                <a:srgbClr val="56127A"/>
              </a:solidFill>
              <a:latin typeface="Verdana" charset="0"/>
            </a:endParaRPr>
          </a:p>
        </p:txBody>
      </p:sp>
      <p:grpSp>
        <p:nvGrpSpPr>
          <p:cNvPr id="1849348" name="Group 4"/>
          <p:cNvGrpSpPr>
            <a:grpSpLocks/>
          </p:cNvGrpSpPr>
          <p:nvPr/>
        </p:nvGrpSpPr>
        <p:grpSpPr bwMode="auto">
          <a:xfrm>
            <a:off x="0" y="1736725"/>
            <a:ext cx="8918575" cy="3416300"/>
            <a:chOff x="0" y="1406"/>
            <a:chExt cx="5618" cy="2152"/>
          </a:xfrm>
        </p:grpSpPr>
        <p:sp>
          <p:nvSpPr>
            <p:cNvPr id="1849349" name="Rectangle 5"/>
            <p:cNvSpPr>
              <a:spLocks noChangeArrowheads="1"/>
            </p:cNvSpPr>
            <p:nvPr/>
          </p:nvSpPr>
          <p:spPr bwMode="auto">
            <a:xfrm>
              <a:off x="0" y="1818"/>
              <a:ext cx="805" cy="4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</a:rPr>
                <a:t>Reorder </a:t>
              </a:r>
            </a:p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</a:rPr>
                <a:t>buffer</a:t>
              </a:r>
            </a:p>
          </p:txBody>
        </p:sp>
        <p:sp>
          <p:nvSpPr>
            <p:cNvPr id="1849350" name="Rectangle 6"/>
            <p:cNvSpPr>
              <a:spLocks noChangeArrowheads="1"/>
            </p:cNvSpPr>
            <p:nvPr/>
          </p:nvSpPr>
          <p:spPr bwMode="auto">
            <a:xfrm>
              <a:off x="1738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51" name="Rectangle 7"/>
            <p:cNvSpPr>
              <a:spLocks noChangeArrowheads="1"/>
            </p:cNvSpPr>
            <p:nvPr/>
          </p:nvSpPr>
          <p:spPr bwMode="auto">
            <a:xfrm>
              <a:off x="2466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52" name="Rectangle 8"/>
            <p:cNvSpPr>
              <a:spLocks noChangeArrowheads="1"/>
            </p:cNvSpPr>
            <p:nvPr/>
          </p:nvSpPr>
          <p:spPr bwMode="auto">
            <a:xfrm>
              <a:off x="3194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922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54" name="Rectangle 10"/>
            <p:cNvSpPr>
              <a:spLocks noChangeArrowheads="1"/>
            </p:cNvSpPr>
            <p:nvPr/>
          </p:nvSpPr>
          <p:spPr bwMode="auto">
            <a:xfrm>
              <a:off x="1066" y="2863"/>
              <a:ext cx="496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55" name="Line 11"/>
            <p:cNvSpPr>
              <a:spLocks noChangeShapeType="1"/>
            </p:cNvSpPr>
            <p:nvPr/>
          </p:nvSpPr>
          <p:spPr bwMode="auto">
            <a:xfrm>
              <a:off x="1866" y="2695"/>
              <a:ext cx="21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9356" name="Group 12"/>
            <p:cNvGrpSpPr>
              <a:grpSpLocks/>
            </p:cNvGrpSpPr>
            <p:nvPr/>
          </p:nvGrpSpPr>
          <p:grpSpPr bwMode="auto">
            <a:xfrm>
              <a:off x="1322" y="3312"/>
              <a:ext cx="2137" cy="228"/>
              <a:chOff x="1368" y="3261"/>
              <a:chExt cx="2137" cy="228"/>
            </a:xfrm>
          </p:grpSpPr>
          <p:sp>
            <p:nvSpPr>
              <p:cNvPr id="1849357" name="Freeform 13"/>
              <p:cNvSpPr>
                <a:spLocks/>
              </p:cNvSpPr>
              <p:nvPr/>
            </p:nvSpPr>
            <p:spPr bwMode="auto">
              <a:xfrm>
                <a:off x="2040" y="3267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58" name="Freeform 14"/>
              <p:cNvSpPr>
                <a:spLocks/>
              </p:cNvSpPr>
              <p:nvPr/>
            </p:nvSpPr>
            <p:spPr bwMode="auto">
              <a:xfrm>
                <a:off x="1368" y="3261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59" name="Freeform 15"/>
              <p:cNvSpPr>
                <a:spLocks/>
              </p:cNvSpPr>
              <p:nvPr/>
            </p:nvSpPr>
            <p:spPr bwMode="auto">
              <a:xfrm>
                <a:off x="2768" y="3261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60" name="Freeform 16"/>
              <p:cNvSpPr>
                <a:spLocks/>
              </p:cNvSpPr>
              <p:nvPr/>
            </p:nvSpPr>
            <p:spPr bwMode="auto">
              <a:xfrm>
                <a:off x="3504" y="3261"/>
                <a:ext cx="1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2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9361" name="Line 17"/>
            <p:cNvSpPr>
              <a:spLocks noChangeShapeType="1"/>
            </p:cNvSpPr>
            <p:nvPr/>
          </p:nvSpPr>
          <p:spPr bwMode="auto">
            <a:xfrm>
              <a:off x="2090" y="2599"/>
              <a:ext cx="21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2" name="Line 18"/>
            <p:cNvSpPr>
              <a:spLocks noChangeShapeType="1"/>
            </p:cNvSpPr>
            <p:nvPr/>
          </p:nvSpPr>
          <p:spPr bwMode="auto">
            <a:xfrm>
              <a:off x="2978" y="2478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3" name="Line 19"/>
            <p:cNvSpPr>
              <a:spLocks noChangeShapeType="1"/>
            </p:cNvSpPr>
            <p:nvPr/>
          </p:nvSpPr>
          <p:spPr bwMode="auto">
            <a:xfrm>
              <a:off x="3698" y="247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4" name="Line 20"/>
            <p:cNvSpPr>
              <a:spLocks noChangeShapeType="1"/>
            </p:cNvSpPr>
            <p:nvPr/>
          </p:nvSpPr>
          <p:spPr bwMode="auto">
            <a:xfrm>
              <a:off x="1866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2082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6" name="Line 22"/>
            <p:cNvSpPr>
              <a:spLocks noChangeShapeType="1"/>
            </p:cNvSpPr>
            <p:nvPr/>
          </p:nvSpPr>
          <p:spPr bwMode="auto">
            <a:xfrm>
              <a:off x="2610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7" name="Line 23"/>
            <p:cNvSpPr>
              <a:spLocks noChangeShapeType="1"/>
            </p:cNvSpPr>
            <p:nvPr/>
          </p:nvSpPr>
          <p:spPr bwMode="auto">
            <a:xfrm>
              <a:off x="2826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8" name="Line 24"/>
            <p:cNvSpPr>
              <a:spLocks noChangeShapeType="1"/>
            </p:cNvSpPr>
            <p:nvPr/>
          </p:nvSpPr>
          <p:spPr bwMode="auto">
            <a:xfrm>
              <a:off x="3338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69" name="Line 25"/>
            <p:cNvSpPr>
              <a:spLocks noChangeShapeType="1"/>
            </p:cNvSpPr>
            <p:nvPr/>
          </p:nvSpPr>
          <p:spPr bwMode="auto">
            <a:xfrm>
              <a:off x="3554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70" name="Line 26"/>
            <p:cNvSpPr>
              <a:spLocks noChangeShapeType="1"/>
            </p:cNvSpPr>
            <p:nvPr/>
          </p:nvSpPr>
          <p:spPr bwMode="auto">
            <a:xfrm>
              <a:off x="4042" y="2703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4258" y="2599"/>
              <a:ext cx="0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72" name="Freeform 28"/>
            <p:cNvSpPr>
              <a:spLocks/>
            </p:cNvSpPr>
            <p:nvPr/>
          </p:nvSpPr>
          <p:spPr bwMode="auto">
            <a:xfrm>
              <a:off x="1258" y="2695"/>
              <a:ext cx="601" cy="169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0"/>
                </a:cxn>
                <a:cxn ang="0">
                  <a:pos x="0" y="168"/>
                </a:cxn>
              </a:cxnLst>
              <a:rect l="0" t="0" r="r" b="b"/>
              <a:pathLst>
                <a:path w="601" h="169">
                  <a:moveTo>
                    <a:pt x="600" y="0"/>
                  </a:moveTo>
                  <a:lnTo>
                    <a:pt x="0" y="0"/>
                  </a:lnTo>
                  <a:lnTo>
                    <a:pt x="0" y="16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73" name="Freeform 29"/>
            <p:cNvSpPr>
              <a:spLocks/>
            </p:cNvSpPr>
            <p:nvPr/>
          </p:nvSpPr>
          <p:spPr bwMode="auto">
            <a:xfrm>
              <a:off x="1434" y="2599"/>
              <a:ext cx="633" cy="273"/>
            </a:xfrm>
            <a:custGeom>
              <a:avLst/>
              <a:gdLst/>
              <a:ahLst/>
              <a:cxnLst>
                <a:cxn ang="0">
                  <a:pos x="632" y="0"/>
                </a:cxn>
                <a:cxn ang="0">
                  <a:pos x="0" y="0"/>
                </a:cxn>
                <a:cxn ang="0">
                  <a:pos x="0" y="272"/>
                </a:cxn>
              </a:cxnLst>
              <a:rect l="0" t="0" r="r" b="b"/>
              <a:pathLst>
                <a:path w="633" h="273">
                  <a:moveTo>
                    <a:pt x="632" y="0"/>
                  </a:moveTo>
                  <a:lnTo>
                    <a:pt x="0" y="0"/>
                  </a:lnTo>
                  <a:lnTo>
                    <a:pt x="0" y="2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74" name="Rectangle 30"/>
            <p:cNvSpPr>
              <a:spLocks noChangeArrowheads="1"/>
            </p:cNvSpPr>
            <p:nvPr/>
          </p:nvSpPr>
          <p:spPr bwMode="auto">
            <a:xfrm>
              <a:off x="1089" y="2889"/>
              <a:ext cx="458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Load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 Unit</a:t>
              </a:r>
            </a:p>
          </p:txBody>
        </p:sp>
        <p:sp>
          <p:nvSpPr>
            <p:cNvPr id="1849375" name="Rectangle 31"/>
            <p:cNvSpPr>
              <a:spLocks noChangeArrowheads="1"/>
            </p:cNvSpPr>
            <p:nvPr/>
          </p:nvSpPr>
          <p:spPr bwMode="auto">
            <a:xfrm>
              <a:off x="1841" y="2969"/>
              <a:ext cx="3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FU</a:t>
              </a:r>
            </a:p>
          </p:txBody>
        </p:sp>
        <p:sp>
          <p:nvSpPr>
            <p:cNvPr id="1849376" name="Rectangle 32"/>
            <p:cNvSpPr>
              <a:spLocks noChangeArrowheads="1"/>
            </p:cNvSpPr>
            <p:nvPr/>
          </p:nvSpPr>
          <p:spPr bwMode="auto">
            <a:xfrm>
              <a:off x="2561" y="2969"/>
              <a:ext cx="3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FU</a:t>
              </a:r>
            </a:p>
          </p:txBody>
        </p:sp>
        <p:sp>
          <p:nvSpPr>
            <p:cNvPr id="1849377" name="Rectangle 33"/>
            <p:cNvSpPr>
              <a:spLocks noChangeArrowheads="1"/>
            </p:cNvSpPr>
            <p:nvPr/>
          </p:nvSpPr>
          <p:spPr bwMode="auto">
            <a:xfrm>
              <a:off x="3281" y="2977"/>
              <a:ext cx="30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FU</a:t>
              </a:r>
            </a:p>
          </p:txBody>
        </p:sp>
        <p:sp>
          <p:nvSpPr>
            <p:cNvPr id="1849378" name="Rectangle 34"/>
            <p:cNvSpPr>
              <a:spLocks noChangeArrowheads="1"/>
            </p:cNvSpPr>
            <p:nvPr/>
          </p:nvSpPr>
          <p:spPr bwMode="auto">
            <a:xfrm>
              <a:off x="3929" y="2897"/>
              <a:ext cx="504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Store</a:t>
              </a:r>
            </a:p>
            <a:p>
              <a:pPr algn="l"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 Unit</a:t>
              </a:r>
            </a:p>
          </p:txBody>
        </p:sp>
        <p:sp>
          <p:nvSpPr>
            <p:cNvPr id="1849379" name="Rectangle 35"/>
            <p:cNvSpPr>
              <a:spLocks noChangeArrowheads="1"/>
            </p:cNvSpPr>
            <p:nvPr/>
          </p:nvSpPr>
          <p:spPr bwMode="auto">
            <a:xfrm>
              <a:off x="4233" y="3310"/>
              <a:ext cx="1121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latin typeface="Verdana" charset="0"/>
                </a:rPr>
                <a:t>&lt; t, result &gt;</a:t>
              </a:r>
            </a:p>
          </p:txBody>
        </p:sp>
        <p:sp>
          <p:nvSpPr>
            <p:cNvPr id="1849380" name="Rectangle 36"/>
            <p:cNvSpPr>
              <a:spLocks noChangeArrowheads="1"/>
            </p:cNvSpPr>
            <p:nvPr/>
          </p:nvSpPr>
          <p:spPr bwMode="auto">
            <a:xfrm>
              <a:off x="5182" y="1584"/>
              <a:ext cx="232" cy="9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t</a:t>
              </a:r>
              <a:r>
                <a:rPr lang="en-US" sz="1800" i="1" baseline="-25000">
                  <a:latin typeface="Verdana" charset="0"/>
                </a:rPr>
                <a:t>1</a:t>
              </a:r>
              <a:endParaRPr lang="en-US" sz="1800" i="1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t</a:t>
              </a:r>
              <a:r>
                <a:rPr lang="en-US" sz="1800" i="1" baseline="-25000">
                  <a:latin typeface="Verdana" charset="0"/>
                </a:rPr>
                <a:t>2</a:t>
              </a:r>
              <a:endParaRPr lang="en-US" sz="1800" i="1"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t</a:t>
              </a:r>
              <a:r>
                <a:rPr lang="en-US" sz="1800" i="1" baseline="-25000">
                  <a:latin typeface="Verdana" charset="0"/>
                </a:rPr>
                <a:t>n</a:t>
              </a:r>
            </a:p>
          </p:txBody>
        </p:sp>
        <p:grpSp>
          <p:nvGrpSpPr>
            <p:cNvPr id="1849381" name="Group 37"/>
            <p:cNvGrpSpPr>
              <a:grpSpLocks/>
            </p:cNvGrpSpPr>
            <p:nvPr/>
          </p:nvGrpSpPr>
          <p:grpSpPr bwMode="auto">
            <a:xfrm>
              <a:off x="912" y="1584"/>
              <a:ext cx="4243" cy="902"/>
              <a:chOff x="1324" y="924"/>
              <a:chExt cx="4243" cy="902"/>
            </a:xfrm>
          </p:grpSpPr>
          <p:grpSp>
            <p:nvGrpSpPr>
              <p:cNvPr id="1849382" name="Group 38"/>
              <p:cNvGrpSpPr>
                <a:grpSpLocks/>
              </p:cNvGrpSpPr>
              <p:nvPr/>
            </p:nvGrpSpPr>
            <p:grpSpPr bwMode="auto">
              <a:xfrm>
                <a:off x="1762" y="959"/>
                <a:ext cx="3798" cy="856"/>
                <a:chOff x="1762" y="959"/>
                <a:chExt cx="3798" cy="1726"/>
              </a:xfrm>
            </p:grpSpPr>
            <p:sp>
              <p:nvSpPr>
                <p:cNvPr id="1849383" name="Rectangle 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4368" y="984"/>
                  <a:ext cx="1192" cy="1696"/>
                </a:xfrm>
                <a:prstGeom prst="rect">
                  <a:avLst/>
                </a:prstGeom>
                <a:pattFill prst="wdDnDiag">
                  <a:fgClr>
                    <a:schemeClr val="bg2"/>
                  </a:fgClr>
                  <a:bgClr>
                    <a:schemeClr val="bg1"/>
                  </a:bgClr>
                </a:patt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84" name="Line 40"/>
                <p:cNvSpPr>
                  <a:spLocks noChangeShapeType="1"/>
                </p:cNvSpPr>
                <p:nvPr/>
              </p:nvSpPr>
              <p:spPr bwMode="auto">
                <a:xfrm>
                  <a:off x="1762" y="981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85" name="Line 41"/>
                <p:cNvSpPr>
                  <a:spLocks noChangeShapeType="1"/>
                </p:cNvSpPr>
                <p:nvPr/>
              </p:nvSpPr>
              <p:spPr bwMode="auto">
                <a:xfrm>
                  <a:off x="2050" y="975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86" name="Line 42"/>
                <p:cNvSpPr>
                  <a:spLocks noChangeShapeType="1"/>
                </p:cNvSpPr>
                <p:nvPr/>
              </p:nvSpPr>
              <p:spPr bwMode="auto">
                <a:xfrm>
                  <a:off x="3577" y="968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87" name="Line 43"/>
                <p:cNvSpPr>
                  <a:spLocks noChangeShapeType="1"/>
                </p:cNvSpPr>
                <p:nvPr/>
              </p:nvSpPr>
              <p:spPr bwMode="auto">
                <a:xfrm>
                  <a:off x="3004" y="964"/>
                  <a:ext cx="0" cy="17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88" name="Line 44"/>
                <p:cNvSpPr>
                  <a:spLocks noChangeShapeType="1"/>
                </p:cNvSpPr>
                <p:nvPr/>
              </p:nvSpPr>
              <p:spPr bwMode="auto">
                <a:xfrm>
                  <a:off x="3758" y="965"/>
                  <a:ext cx="0" cy="17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89" name="Line 45"/>
                <p:cNvSpPr>
                  <a:spLocks noChangeShapeType="1"/>
                </p:cNvSpPr>
                <p:nvPr/>
              </p:nvSpPr>
              <p:spPr bwMode="auto">
                <a:xfrm>
                  <a:off x="2428" y="968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90" name="Line 46"/>
                <p:cNvSpPr>
                  <a:spLocks noChangeShapeType="1"/>
                </p:cNvSpPr>
                <p:nvPr/>
              </p:nvSpPr>
              <p:spPr bwMode="auto">
                <a:xfrm>
                  <a:off x="2812" y="968"/>
                  <a:ext cx="0" cy="17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91" name="Line 47"/>
                <p:cNvSpPr>
                  <a:spLocks noChangeShapeType="1"/>
                </p:cNvSpPr>
                <p:nvPr/>
              </p:nvSpPr>
              <p:spPr bwMode="auto">
                <a:xfrm>
                  <a:off x="4588" y="965"/>
                  <a:ext cx="0" cy="17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392" name="Line 48"/>
                <p:cNvSpPr>
                  <a:spLocks noChangeShapeType="1"/>
                </p:cNvSpPr>
                <p:nvPr/>
              </p:nvSpPr>
              <p:spPr bwMode="auto">
                <a:xfrm>
                  <a:off x="4948" y="959"/>
                  <a:ext cx="0" cy="17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49393" name="Rectangle 49"/>
              <p:cNvSpPr>
                <a:spLocks noChangeArrowheads="1"/>
              </p:cNvSpPr>
              <p:nvPr/>
            </p:nvSpPr>
            <p:spPr bwMode="auto">
              <a:xfrm>
                <a:off x="1324" y="924"/>
                <a:ext cx="4209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dirty="0">
                    <a:latin typeface="Verdana" charset="0"/>
                  </a:rPr>
                  <a:t>Ins# use exec  op   p1  src1   p2   src2   </a:t>
                </a:r>
                <a:r>
                  <a:rPr lang="en-US" dirty="0" err="1">
                    <a:latin typeface="Verdana" charset="0"/>
                  </a:rPr>
                  <a:t>pd</a:t>
                </a:r>
                <a:r>
                  <a:rPr lang="en-US" dirty="0">
                    <a:latin typeface="Verdana" charset="0"/>
                  </a:rPr>
                  <a:t> </a:t>
                </a:r>
                <a:r>
                  <a:rPr lang="en-US" dirty="0" err="1">
                    <a:latin typeface="Verdana" charset="0"/>
                  </a:rPr>
                  <a:t>dest</a:t>
                </a:r>
                <a:r>
                  <a:rPr lang="en-US">
                    <a:latin typeface="Verdana" charset="0"/>
                  </a:rPr>
                  <a:t>   data</a:t>
                </a:r>
                <a:endParaRPr lang="en-US" dirty="0">
                  <a:latin typeface="Verdana" charset="0"/>
                </a:endParaRPr>
              </a:p>
            </p:txBody>
          </p:sp>
          <p:sp>
            <p:nvSpPr>
              <p:cNvPr id="1849394" name="Rectangle 50"/>
              <p:cNvSpPr>
                <a:spLocks noChangeArrowheads="1"/>
              </p:cNvSpPr>
              <p:nvPr/>
            </p:nvSpPr>
            <p:spPr bwMode="auto">
              <a:xfrm>
                <a:off x="1354" y="966"/>
                <a:ext cx="4210" cy="8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95" name="Line 51"/>
              <p:cNvSpPr>
                <a:spLocks noChangeShapeType="1"/>
              </p:cNvSpPr>
              <p:nvPr/>
            </p:nvSpPr>
            <p:spPr bwMode="auto">
              <a:xfrm>
                <a:off x="1363" y="1118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96" name="Line 52"/>
              <p:cNvSpPr>
                <a:spLocks noChangeShapeType="1"/>
              </p:cNvSpPr>
              <p:nvPr/>
            </p:nvSpPr>
            <p:spPr bwMode="auto">
              <a:xfrm>
                <a:off x="1363" y="1294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97" name="Line 53"/>
              <p:cNvSpPr>
                <a:spLocks noChangeShapeType="1"/>
              </p:cNvSpPr>
              <p:nvPr/>
            </p:nvSpPr>
            <p:spPr bwMode="auto">
              <a:xfrm>
                <a:off x="1353" y="1462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98" name="Line 54"/>
              <p:cNvSpPr>
                <a:spLocks noChangeShapeType="1"/>
              </p:cNvSpPr>
              <p:nvPr/>
            </p:nvSpPr>
            <p:spPr bwMode="auto">
              <a:xfrm>
                <a:off x="1363" y="1622"/>
                <a:ext cx="4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99" name="Line 55"/>
              <p:cNvSpPr>
                <a:spLocks noChangeShapeType="1"/>
              </p:cNvSpPr>
              <p:nvPr/>
            </p:nvSpPr>
            <p:spPr bwMode="auto">
              <a:xfrm>
                <a:off x="4357" y="968"/>
                <a:ext cx="0" cy="8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9400" name="Freeform 56"/>
            <p:cNvSpPr>
              <a:spLocks/>
            </p:cNvSpPr>
            <p:nvPr/>
          </p:nvSpPr>
          <p:spPr bwMode="auto">
            <a:xfrm>
              <a:off x="1058" y="1410"/>
              <a:ext cx="4560" cy="2112"/>
            </a:xfrm>
            <a:custGeom>
              <a:avLst/>
              <a:gdLst/>
              <a:ahLst/>
              <a:cxnLst>
                <a:cxn ang="0">
                  <a:pos x="0" y="2112"/>
                </a:cxn>
                <a:cxn ang="0">
                  <a:pos x="4560" y="2112"/>
                </a:cxn>
                <a:cxn ang="0">
                  <a:pos x="4560" y="0"/>
                </a:cxn>
                <a:cxn ang="0">
                  <a:pos x="1824" y="0"/>
                </a:cxn>
                <a:cxn ang="0">
                  <a:pos x="1816" y="223"/>
                </a:cxn>
              </a:cxnLst>
              <a:rect l="0" t="0" r="r" b="b"/>
              <a:pathLst>
                <a:path w="4560" h="2112">
                  <a:moveTo>
                    <a:pt x="0" y="2112"/>
                  </a:moveTo>
                  <a:lnTo>
                    <a:pt x="4560" y="2112"/>
                  </a:lnTo>
                  <a:lnTo>
                    <a:pt x="4560" y="0"/>
                  </a:lnTo>
                  <a:lnTo>
                    <a:pt x="1824" y="0"/>
                  </a:lnTo>
                  <a:lnTo>
                    <a:pt x="1816" y="223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401" name="Freeform 57"/>
            <p:cNvSpPr>
              <a:spLocks/>
            </p:cNvSpPr>
            <p:nvPr/>
          </p:nvSpPr>
          <p:spPr bwMode="auto">
            <a:xfrm>
              <a:off x="3598" y="1406"/>
              <a:ext cx="5" cy="1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96"/>
                </a:cxn>
              </a:cxnLst>
              <a:rect l="0" t="0" r="r" b="b"/>
              <a:pathLst>
                <a:path w="5" h="196">
                  <a:moveTo>
                    <a:pt x="0" y="0"/>
                  </a:moveTo>
                  <a:lnTo>
                    <a:pt x="5" y="196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402" name="Line 58"/>
            <p:cNvSpPr>
              <a:spLocks noChangeShapeType="1"/>
            </p:cNvSpPr>
            <p:nvPr/>
          </p:nvSpPr>
          <p:spPr bwMode="auto">
            <a:xfrm>
              <a:off x="4802" y="141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403" name="Rectangle 59"/>
            <p:cNvSpPr>
              <a:spLocks noChangeArrowheads="1"/>
            </p:cNvSpPr>
            <p:nvPr/>
          </p:nvSpPr>
          <p:spPr bwMode="auto">
            <a:xfrm>
              <a:off x="4610" y="2754"/>
              <a:ext cx="624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latin typeface="Verdana" charset="0"/>
                </a:rPr>
                <a:t>Commit</a:t>
              </a:r>
            </a:p>
          </p:txBody>
        </p:sp>
        <p:sp>
          <p:nvSpPr>
            <p:cNvPr id="1849404" name="Line 60"/>
            <p:cNvSpPr>
              <a:spLocks noChangeShapeType="1"/>
            </p:cNvSpPr>
            <p:nvPr/>
          </p:nvSpPr>
          <p:spPr bwMode="auto">
            <a:xfrm>
              <a:off x="4850" y="246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9405" name="Group 61"/>
          <p:cNvGrpSpPr>
            <a:grpSpLocks/>
          </p:cNvGrpSpPr>
          <p:nvPr/>
        </p:nvGrpSpPr>
        <p:grpSpPr bwMode="auto">
          <a:xfrm>
            <a:off x="6616700" y="790575"/>
            <a:ext cx="1098550" cy="896938"/>
            <a:chOff x="4272" y="674"/>
            <a:chExt cx="692" cy="613"/>
          </a:xfrm>
        </p:grpSpPr>
        <p:sp>
          <p:nvSpPr>
            <p:cNvPr id="1849406" name="Rectangle 62"/>
            <p:cNvSpPr>
              <a:spLocks noChangeArrowheads="1"/>
            </p:cNvSpPr>
            <p:nvPr/>
          </p:nvSpPr>
          <p:spPr bwMode="auto">
            <a:xfrm>
              <a:off x="4272" y="674"/>
              <a:ext cx="688" cy="6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9407" name="Group 63"/>
            <p:cNvGrpSpPr>
              <a:grpSpLocks/>
            </p:cNvGrpSpPr>
            <p:nvPr/>
          </p:nvGrpSpPr>
          <p:grpSpPr bwMode="auto">
            <a:xfrm>
              <a:off x="4272" y="843"/>
              <a:ext cx="692" cy="295"/>
              <a:chOff x="4272" y="843"/>
              <a:chExt cx="756" cy="295"/>
            </a:xfrm>
          </p:grpSpPr>
          <p:sp>
            <p:nvSpPr>
              <p:cNvPr id="1849408" name="Line 64"/>
              <p:cNvSpPr>
                <a:spLocks noChangeShapeType="1"/>
              </p:cNvSpPr>
              <p:nvPr/>
            </p:nvSpPr>
            <p:spPr bwMode="auto">
              <a:xfrm>
                <a:off x="4280" y="843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409" name="Line 65"/>
              <p:cNvSpPr>
                <a:spLocks noChangeShapeType="1"/>
              </p:cNvSpPr>
              <p:nvPr/>
            </p:nvSpPr>
            <p:spPr bwMode="auto">
              <a:xfrm>
                <a:off x="4280" y="1138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410" name="Line 66"/>
              <p:cNvSpPr>
                <a:spLocks noChangeShapeType="1"/>
              </p:cNvSpPr>
              <p:nvPr/>
            </p:nvSpPr>
            <p:spPr bwMode="auto">
              <a:xfrm>
                <a:off x="4272" y="978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9411" name="Rectangle 67"/>
          <p:cNvSpPr>
            <a:spLocks noChangeArrowheads="1"/>
          </p:cNvSpPr>
          <p:nvPr/>
        </p:nvSpPr>
        <p:spPr bwMode="auto">
          <a:xfrm>
            <a:off x="168275" y="892175"/>
            <a:ext cx="1309688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Rename </a:t>
            </a:r>
          </a:p>
          <a:p>
            <a:pPr algn="l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</a:rPr>
              <a:t>Table</a:t>
            </a:r>
          </a:p>
        </p:txBody>
      </p:sp>
      <p:sp>
        <p:nvSpPr>
          <p:cNvPr id="1849412" name="Rectangle 68"/>
          <p:cNvSpPr>
            <a:spLocks noChangeArrowheads="1"/>
          </p:cNvSpPr>
          <p:nvPr/>
        </p:nvSpPr>
        <p:spPr bwMode="auto">
          <a:xfrm>
            <a:off x="365125" y="5092700"/>
            <a:ext cx="8372475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Renaming table is a cache to speed up register name look up. It needs to be cleared after each exception taken. 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</a:rPr>
              <a:t>When else are valid bits cleared? </a:t>
            </a:r>
          </a:p>
        </p:txBody>
      </p:sp>
      <p:sp>
        <p:nvSpPr>
          <p:cNvPr id="1849413" name="Text Box 69"/>
          <p:cNvSpPr txBox="1">
            <a:spLocks noChangeArrowheads="1"/>
          </p:cNvSpPr>
          <p:nvPr/>
        </p:nvSpPr>
        <p:spPr bwMode="auto">
          <a:xfrm>
            <a:off x="5889625" y="5781815"/>
            <a:ext cx="302895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Verdana" charset="0"/>
              </a:rPr>
              <a:t>Control transfers (branches)</a:t>
            </a:r>
          </a:p>
        </p:txBody>
      </p:sp>
      <p:grpSp>
        <p:nvGrpSpPr>
          <p:cNvPr id="1849414" name="Group 70"/>
          <p:cNvGrpSpPr>
            <a:grpSpLocks/>
          </p:cNvGrpSpPr>
          <p:nvPr/>
        </p:nvGrpSpPr>
        <p:grpSpPr bwMode="auto">
          <a:xfrm>
            <a:off x="1552575" y="762000"/>
            <a:ext cx="2874963" cy="1196975"/>
            <a:chOff x="1098" y="648"/>
            <a:chExt cx="1811" cy="754"/>
          </a:xfrm>
        </p:grpSpPr>
        <p:sp>
          <p:nvSpPr>
            <p:cNvPr id="1849415" name="Rectangle 71"/>
            <p:cNvSpPr>
              <a:spLocks noChangeArrowheads="1"/>
            </p:cNvSpPr>
            <p:nvPr/>
          </p:nvSpPr>
          <p:spPr bwMode="auto">
            <a:xfrm>
              <a:off x="1098" y="666"/>
              <a:ext cx="24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r</a:t>
              </a:r>
              <a:r>
                <a:rPr lang="en-US" sz="1800" i="1" baseline="-25000">
                  <a:latin typeface="Verdana" charset="0"/>
                </a:rPr>
                <a:t>1 </a:t>
              </a:r>
            </a:p>
          </p:txBody>
        </p:sp>
        <p:grpSp>
          <p:nvGrpSpPr>
            <p:cNvPr id="1849416" name="Group 72"/>
            <p:cNvGrpSpPr>
              <a:grpSpLocks/>
            </p:cNvGrpSpPr>
            <p:nvPr/>
          </p:nvGrpSpPr>
          <p:grpSpPr bwMode="auto">
            <a:xfrm>
              <a:off x="1298" y="690"/>
              <a:ext cx="624" cy="712"/>
              <a:chOff x="1338" y="714"/>
              <a:chExt cx="624" cy="720"/>
            </a:xfrm>
          </p:grpSpPr>
          <p:sp>
            <p:nvSpPr>
              <p:cNvPr id="1849417" name="Rectangle 73"/>
              <p:cNvSpPr>
                <a:spLocks noChangeArrowheads="1"/>
              </p:cNvSpPr>
              <p:nvPr/>
            </p:nvSpPr>
            <p:spPr bwMode="auto">
              <a:xfrm>
                <a:off x="1338" y="762"/>
                <a:ext cx="432" cy="6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418" name="Rectangle 74"/>
              <p:cNvSpPr>
                <a:spLocks noChangeArrowheads="1"/>
              </p:cNvSpPr>
              <p:nvPr/>
            </p:nvSpPr>
            <p:spPr bwMode="auto">
              <a:xfrm>
                <a:off x="1338" y="714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i="1">
                    <a:latin typeface="Verdana" charset="0"/>
                  </a:rPr>
                  <a:t>t</a:t>
                </a:r>
                <a:endParaRPr lang="en-US" sz="1800" i="1" baseline="-25000">
                  <a:latin typeface="Verdana" charset="0"/>
                </a:endParaRPr>
              </a:p>
            </p:txBody>
          </p:sp>
          <p:sp>
            <p:nvSpPr>
              <p:cNvPr id="1849419" name="Rectangle 75"/>
              <p:cNvSpPr>
                <a:spLocks noChangeArrowheads="1"/>
              </p:cNvSpPr>
              <p:nvPr/>
            </p:nvSpPr>
            <p:spPr bwMode="auto">
              <a:xfrm>
                <a:off x="1338" y="906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420" name="Rectangle 76"/>
              <p:cNvSpPr>
                <a:spLocks noChangeArrowheads="1"/>
              </p:cNvSpPr>
              <p:nvPr/>
            </p:nvSpPr>
            <p:spPr bwMode="auto">
              <a:xfrm>
                <a:off x="1338" y="1290"/>
                <a:ext cx="43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421" name="Rectangle 77"/>
              <p:cNvSpPr>
                <a:spLocks noChangeArrowheads="1"/>
              </p:cNvSpPr>
              <p:nvPr/>
            </p:nvSpPr>
            <p:spPr bwMode="auto">
              <a:xfrm>
                <a:off x="1770" y="71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i="1">
                    <a:latin typeface="Verdana" charset="0"/>
                  </a:rPr>
                  <a:t>v</a:t>
                </a:r>
                <a:endParaRPr lang="en-US" sz="2000" i="1" baseline="-25000">
                  <a:latin typeface="Verdana" charset="0"/>
                </a:endParaRPr>
              </a:p>
            </p:txBody>
          </p:sp>
          <p:sp>
            <p:nvSpPr>
              <p:cNvPr id="1849422" name="Rectangle 78"/>
              <p:cNvSpPr>
                <a:spLocks noChangeArrowheads="1"/>
              </p:cNvSpPr>
              <p:nvPr/>
            </p:nvSpPr>
            <p:spPr bwMode="auto">
              <a:xfrm>
                <a:off x="1770" y="90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423" name="Rectangle 79"/>
              <p:cNvSpPr>
                <a:spLocks noChangeArrowheads="1"/>
              </p:cNvSpPr>
              <p:nvPr/>
            </p:nvSpPr>
            <p:spPr bwMode="auto">
              <a:xfrm>
                <a:off x="1770" y="105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424" name="Rectangle 80"/>
              <p:cNvSpPr>
                <a:spLocks noChangeArrowheads="1"/>
              </p:cNvSpPr>
              <p:nvPr/>
            </p:nvSpPr>
            <p:spPr bwMode="auto">
              <a:xfrm>
                <a:off x="1770" y="1290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9425" name="Rectangle 81"/>
            <p:cNvSpPr>
              <a:spLocks noChangeArrowheads="1"/>
            </p:cNvSpPr>
            <p:nvPr/>
          </p:nvSpPr>
          <p:spPr bwMode="auto">
            <a:xfrm>
              <a:off x="1098" y="858"/>
              <a:ext cx="24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800" i="1">
                  <a:latin typeface="Verdana" charset="0"/>
                </a:rPr>
                <a:t>r</a:t>
              </a:r>
              <a:r>
                <a:rPr lang="en-US" sz="1800" i="1" baseline="-25000">
                  <a:latin typeface="Verdana" charset="0"/>
                </a:rPr>
                <a:t>2 </a:t>
              </a:r>
            </a:p>
          </p:txBody>
        </p:sp>
        <p:sp>
          <p:nvSpPr>
            <p:cNvPr id="1849426" name="Text Box 82"/>
            <p:cNvSpPr txBox="1">
              <a:spLocks noChangeArrowheads="1"/>
            </p:cNvSpPr>
            <p:nvPr/>
          </p:nvSpPr>
          <p:spPr bwMode="auto">
            <a:xfrm>
              <a:off x="2152" y="648"/>
              <a:ext cx="757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latin typeface="Verdana" charset="0"/>
                </a:rPr>
                <a:t>tag</a:t>
              </a:r>
            </a:p>
            <a:p>
              <a:pPr algn="l">
                <a:spcBef>
                  <a:spcPct val="0"/>
                </a:spcBef>
              </a:pPr>
              <a:r>
                <a:rPr lang="en-US" sz="2000" i="1">
                  <a:latin typeface="Verdana" charset="0"/>
                </a:rPr>
                <a:t>valid bit</a:t>
              </a:r>
            </a:p>
          </p:txBody>
        </p:sp>
        <p:sp>
          <p:nvSpPr>
            <p:cNvPr id="1849427" name="Freeform 83"/>
            <p:cNvSpPr>
              <a:spLocks/>
            </p:cNvSpPr>
            <p:nvPr/>
          </p:nvSpPr>
          <p:spPr bwMode="auto">
            <a:xfrm>
              <a:off x="1624" y="648"/>
              <a:ext cx="52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88" y="0"/>
                </a:cxn>
                <a:cxn ang="0">
                  <a:pos x="528" y="96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100" y="48"/>
                    <a:pt x="200" y="0"/>
                    <a:pt x="288" y="0"/>
                  </a:cubicBezTo>
                  <a:cubicBezTo>
                    <a:pt x="376" y="0"/>
                    <a:pt x="488" y="80"/>
                    <a:pt x="528" y="9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428" name="Line 84"/>
            <p:cNvSpPr>
              <a:spLocks noChangeShapeType="1"/>
            </p:cNvSpPr>
            <p:nvPr/>
          </p:nvSpPr>
          <p:spPr bwMode="auto">
            <a:xfrm>
              <a:off x="1912" y="840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9429" name="Freeform 85"/>
          <p:cNvSpPr>
            <a:spLocks/>
          </p:cNvSpPr>
          <p:nvPr/>
        </p:nvSpPr>
        <p:spPr bwMode="auto">
          <a:xfrm>
            <a:off x="7721600" y="1143000"/>
            <a:ext cx="927100" cy="3644900"/>
          </a:xfrm>
          <a:custGeom>
            <a:avLst/>
            <a:gdLst/>
            <a:ahLst/>
            <a:cxnLst>
              <a:cxn ang="0">
                <a:pos x="0" y="2168"/>
              </a:cxn>
              <a:cxn ang="0">
                <a:pos x="0" y="2296"/>
              </a:cxn>
              <a:cxn ang="0">
                <a:pos x="584" y="2296"/>
              </a:cxn>
              <a:cxn ang="0">
                <a:pos x="584" y="0"/>
              </a:cxn>
              <a:cxn ang="0">
                <a:pos x="8" y="0"/>
              </a:cxn>
            </a:cxnLst>
            <a:rect l="0" t="0" r="r" b="b"/>
            <a:pathLst>
              <a:path w="584" h="2296">
                <a:moveTo>
                  <a:pt x="0" y="2168"/>
                </a:moveTo>
                <a:lnTo>
                  <a:pt x="0" y="2296"/>
                </a:lnTo>
                <a:lnTo>
                  <a:pt x="584" y="2296"/>
                </a:lnTo>
                <a:lnTo>
                  <a:pt x="584" y="0"/>
                </a:lnTo>
                <a:lnTo>
                  <a:pt x="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78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4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90600" y="1420858"/>
            <a:ext cx="7951788" cy="4978400"/>
            <a:chOff x="317500" y="762000"/>
            <a:chExt cx="7951788" cy="49784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317500" y="1841500"/>
              <a:ext cx="812800" cy="812800"/>
              <a:chOff x="200" y="1584"/>
              <a:chExt cx="512" cy="512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00" y="1584"/>
                <a:ext cx="512" cy="5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41" y="1711"/>
                <a:ext cx="253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>
                    <a:solidFill>
                      <a:srgbClr val="56127A"/>
                    </a:solidFill>
                    <a:latin typeface="Calibri"/>
                    <a:cs typeface="Calibri"/>
                  </a:rPr>
                  <a:t>IF</a:t>
                </a:r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28763" y="2043113"/>
              <a:ext cx="65722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ID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143000" y="22352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35100" y="1866900"/>
              <a:ext cx="8128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54300" y="1841500"/>
              <a:ext cx="850900" cy="8509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7073900" y="1841500"/>
              <a:ext cx="812800" cy="812800"/>
              <a:chOff x="4456" y="1584"/>
              <a:chExt cx="512" cy="512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456" y="1584"/>
                <a:ext cx="512" cy="5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530" y="1711"/>
                <a:ext cx="393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>
                    <a:solidFill>
                      <a:srgbClr val="56127A"/>
                    </a:solidFill>
                    <a:latin typeface="Calibri"/>
                    <a:cs typeface="Calibri"/>
                  </a:rPr>
                  <a:t>WB</a:t>
                </a: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140200" y="1079500"/>
              <a:ext cx="8128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224981" y="1281113"/>
              <a:ext cx="68768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ALU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22900" y="1079500"/>
              <a:ext cx="11684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05296" y="1281113"/>
              <a:ext cx="844884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Mem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140200" y="22606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51537" y="2462213"/>
              <a:ext cx="79499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Fadd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40200" y="32512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46267" y="3452813"/>
              <a:ext cx="802354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Fmul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40200" y="49276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600386" y="5129213"/>
              <a:ext cx="695704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Fdiv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870450" y="419735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8768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70450" y="450215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768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505200" y="1447800"/>
              <a:ext cx="636588" cy="3836988"/>
              <a:chOff x="2208" y="1336"/>
              <a:chExt cx="401" cy="2417"/>
            </a:xfrm>
          </p:grpSpPr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208" y="1336"/>
                <a:ext cx="401" cy="497"/>
              </a:xfrm>
              <a:custGeom>
                <a:avLst/>
                <a:gdLst>
                  <a:gd name="T0" fmla="*/ 0 w 401"/>
                  <a:gd name="T1" fmla="*/ 496 h 497"/>
                  <a:gd name="T2" fmla="*/ 400 w 401"/>
                  <a:gd name="T3" fmla="*/ 0 h 497"/>
                  <a:gd name="T4" fmla="*/ 0 60000 65536"/>
                  <a:gd name="T5" fmla="*/ 0 60000 65536"/>
                  <a:gd name="T6" fmla="*/ 0 w 401"/>
                  <a:gd name="T7" fmla="*/ 0 h 497"/>
                  <a:gd name="T8" fmla="*/ 401 w 401"/>
                  <a:gd name="T9" fmla="*/ 497 h 4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497">
                    <a:moveTo>
                      <a:pt x="0" y="496"/>
                    </a:moveTo>
                    <a:lnTo>
                      <a:pt x="40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208" y="1824"/>
                <a:ext cx="401" cy="225"/>
              </a:xfrm>
              <a:custGeom>
                <a:avLst/>
                <a:gdLst>
                  <a:gd name="T0" fmla="*/ 0 w 401"/>
                  <a:gd name="T1" fmla="*/ 0 h 225"/>
                  <a:gd name="T2" fmla="*/ 400 w 401"/>
                  <a:gd name="T3" fmla="*/ 224 h 225"/>
                  <a:gd name="T4" fmla="*/ 0 60000 65536"/>
                  <a:gd name="T5" fmla="*/ 0 60000 65536"/>
                  <a:gd name="T6" fmla="*/ 0 w 401"/>
                  <a:gd name="T7" fmla="*/ 0 h 225"/>
                  <a:gd name="T8" fmla="*/ 401 w 401"/>
                  <a:gd name="T9" fmla="*/ 225 h 2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225">
                    <a:moveTo>
                      <a:pt x="0" y="0"/>
                    </a:moveTo>
                    <a:lnTo>
                      <a:pt x="400" y="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2208" y="1824"/>
                <a:ext cx="401" cy="841"/>
              </a:xfrm>
              <a:custGeom>
                <a:avLst/>
                <a:gdLst>
                  <a:gd name="T0" fmla="*/ 0 w 401"/>
                  <a:gd name="T1" fmla="*/ 0 h 841"/>
                  <a:gd name="T2" fmla="*/ 400 w 401"/>
                  <a:gd name="T3" fmla="*/ 840 h 841"/>
                  <a:gd name="T4" fmla="*/ 0 60000 65536"/>
                  <a:gd name="T5" fmla="*/ 0 60000 65536"/>
                  <a:gd name="T6" fmla="*/ 0 w 401"/>
                  <a:gd name="T7" fmla="*/ 0 h 841"/>
                  <a:gd name="T8" fmla="*/ 401 w 401"/>
                  <a:gd name="T9" fmla="*/ 841 h 84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841">
                    <a:moveTo>
                      <a:pt x="0" y="0"/>
                    </a:moveTo>
                    <a:lnTo>
                      <a:pt x="400" y="84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2208" y="1832"/>
                <a:ext cx="393" cy="1921"/>
              </a:xfrm>
              <a:custGeom>
                <a:avLst/>
                <a:gdLst>
                  <a:gd name="T0" fmla="*/ 0 w 393"/>
                  <a:gd name="T1" fmla="*/ 0 h 1921"/>
                  <a:gd name="T2" fmla="*/ 392 w 393"/>
                  <a:gd name="T3" fmla="*/ 1920 h 1921"/>
                  <a:gd name="T4" fmla="*/ 0 60000 65536"/>
                  <a:gd name="T5" fmla="*/ 0 60000 65536"/>
                  <a:gd name="T6" fmla="*/ 0 w 393"/>
                  <a:gd name="T7" fmla="*/ 0 h 1921"/>
                  <a:gd name="T8" fmla="*/ 393 w 393"/>
                  <a:gd name="T9" fmla="*/ 1921 h 19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1921">
                    <a:moveTo>
                      <a:pt x="0" y="0"/>
                    </a:moveTo>
                    <a:lnTo>
                      <a:pt x="392" y="19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</p:grp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604000" y="1460500"/>
              <a:ext cx="446088" cy="484188"/>
            </a:xfrm>
            <a:custGeom>
              <a:avLst/>
              <a:gdLst>
                <a:gd name="T0" fmla="*/ 280 w 281"/>
                <a:gd name="T1" fmla="*/ 304 h 305"/>
                <a:gd name="T2" fmla="*/ 0 w 281"/>
                <a:gd name="T3" fmla="*/ 0 h 305"/>
                <a:gd name="T4" fmla="*/ 0 60000 65536"/>
                <a:gd name="T5" fmla="*/ 0 60000 65536"/>
                <a:gd name="T6" fmla="*/ 0 w 281"/>
                <a:gd name="T7" fmla="*/ 0 h 305"/>
                <a:gd name="T8" fmla="*/ 281 w 281"/>
                <a:gd name="T9" fmla="*/ 305 h 3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1" h="305">
                  <a:moveTo>
                    <a:pt x="280" y="304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803900" y="2273300"/>
              <a:ext cx="1233488" cy="331788"/>
            </a:xfrm>
            <a:custGeom>
              <a:avLst/>
              <a:gdLst>
                <a:gd name="T0" fmla="*/ 776 w 777"/>
                <a:gd name="T1" fmla="*/ 0 h 209"/>
                <a:gd name="T2" fmla="*/ 0 w 777"/>
                <a:gd name="T3" fmla="*/ 208 h 209"/>
                <a:gd name="T4" fmla="*/ 0 60000 65536"/>
                <a:gd name="T5" fmla="*/ 0 60000 65536"/>
                <a:gd name="T6" fmla="*/ 0 w 777"/>
                <a:gd name="T7" fmla="*/ 0 h 209"/>
                <a:gd name="T8" fmla="*/ 777 w 777"/>
                <a:gd name="T9" fmla="*/ 209 h 2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7" h="209">
                  <a:moveTo>
                    <a:pt x="776" y="0"/>
                  </a:moveTo>
                  <a:lnTo>
                    <a:pt x="0" y="2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803900" y="2438400"/>
              <a:ext cx="1246188" cy="1144588"/>
            </a:xfrm>
            <a:custGeom>
              <a:avLst/>
              <a:gdLst>
                <a:gd name="T0" fmla="*/ 784 w 785"/>
                <a:gd name="T1" fmla="*/ 0 h 721"/>
                <a:gd name="T2" fmla="*/ 0 w 785"/>
                <a:gd name="T3" fmla="*/ 720 h 721"/>
                <a:gd name="T4" fmla="*/ 0 60000 65536"/>
                <a:gd name="T5" fmla="*/ 0 60000 65536"/>
                <a:gd name="T6" fmla="*/ 0 w 785"/>
                <a:gd name="T7" fmla="*/ 0 h 721"/>
                <a:gd name="T8" fmla="*/ 785 w 785"/>
                <a:gd name="T9" fmla="*/ 721 h 7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5" h="721">
                  <a:moveTo>
                    <a:pt x="784" y="0"/>
                  </a:moveTo>
                  <a:lnTo>
                    <a:pt x="0" y="72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816600" y="2590800"/>
              <a:ext cx="1233488" cy="2719388"/>
            </a:xfrm>
            <a:custGeom>
              <a:avLst/>
              <a:gdLst>
                <a:gd name="T0" fmla="*/ 776 w 777"/>
                <a:gd name="T1" fmla="*/ 0 h 1713"/>
                <a:gd name="T2" fmla="*/ 0 w 777"/>
                <a:gd name="T3" fmla="*/ 1712 h 1713"/>
                <a:gd name="T4" fmla="*/ 0 60000 65536"/>
                <a:gd name="T5" fmla="*/ 0 60000 65536"/>
                <a:gd name="T6" fmla="*/ 0 w 777"/>
                <a:gd name="T7" fmla="*/ 0 h 1713"/>
                <a:gd name="T8" fmla="*/ 777 w 777"/>
                <a:gd name="T9" fmla="*/ 1713 h 17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7" h="1713">
                  <a:moveTo>
                    <a:pt x="776" y="0"/>
                  </a:moveTo>
                  <a:lnTo>
                    <a:pt x="0" y="1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965700" y="1460500"/>
              <a:ext cx="2084388" cy="623888"/>
            </a:xfrm>
            <a:custGeom>
              <a:avLst/>
              <a:gdLst>
                <a:gd name="T0" fmla="*/ 0 w 1313"/>
                <a:gd name="T1" fmla="*/ 0 h 393"/>
                <a:gd name="T2" fmla="*/ 120 w 1313"/>
                <a:gd name="T3" fmla="*/ 0 h 393"/>
                <a:gd name="T4" fmla="*/ 120 w 1313"/>
                <a:gd name="T5" fmla="*/ 392 h 393"/>
                <a:gd name="T6" fmla="*/ 1312 w 1313"/>
                <a:gd name="T7" fmla="*/ 392 h 3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3"/>
                <a:gd name="T13" fmla="*/ 0 h 393"/>
                <a:gd name="T14" fmla="*/ 1313 w 1313"/>
                <a:gd name="T15" fmla="*/ 393 h 3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3" h="393">
                  <a:moveTo>
                    <a:pt x="0" y="0"/>
                  </a:moveTo>
                  <a:lnTo>
                    <a:pt x="120" y="0"/>
                  </a:lnTo>
                  <a:lnTo>
                    <a:pt x="120" y="392"/>
                  </a:lnTo>
                  <a:lnTo>
                    <a:pt x="1312" y="39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168900" y="1460500"/>
              <a:ext cx="241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086100" y="762000"/>
              <a:ext cx="5183188" cy="1487488"/>
            </a:xfrm>
            <a:custGeom>
              <a:avLst/>
              <a:gdLst>
                <a:gd name="T0" fmla="*/ 3032 w 3265"/>
                <a:gd name="T1" fmla="*/ 936 h 937"/>
                <a:gd name="T2" fmla="*/ 3264 w 3265"/>
                <a:gd name="T3" fmla="*/ 936 h 937"/>
                <a:gd name="T4" fmla="*/ 3264 w 3265"/>
                <a:gd name="T5" fmla="*/ 0 h 937"/>
                <a:gd name="T6" fmla="*/ 0 w 3265"/>
                <a:gd name="T7" fmla="*/ 0 h 937"/>
                <a:gd name="T8" fmla="*/ 0 w 3265"/>
                <a:gd name="T9" fmla="*/ 680 h 9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5"/>
                <a:gd name="T16" fmla="*/ 0 h 937"/>
                <a:gd name="T17" fmla="*/ 3265 w 3265"/>
                <a:gd name="T18" fmla="*/ 937 h 9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5" h="937">
                  <a:moveTo>
                    <a:pt x="3032" y="936"/>
                  </a:moveTo>
                  <a:lnTo>
                    <a:pt x="3264" y="936"/>
                  </a:lnTo>
                  <a:lnTo>
                    <a:pt x="3264" y="0"/>
                  </a:lnTo>
                  <a:lnTo>
                    <a:pt x="0" y="0"/>
                  </a:lnTo>
                  <a:lnTo>
                    <a:pt x="0" y="68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582863" y="2043113"/>
              <a:ext cx="100012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Issue</a:t>
              </a: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273300" y="2273300"/>
              <a:ext cx="368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605088" y="2746375"/>
              <a:ext cx="900187" cy="8284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GPR’s</a:t>
              </a:r>
            </a:p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FPR’s</a:t>
              </a:r>
            </a:p>
          </p:txBody>
        </p: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34182" y="3496336"/>
            <a:ext cx="32940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Can we solve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cs typeface="Calibri"/>
              </a:rPr>
              <a:t>hazards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 without equalizing all pipeline depths and without bypassing?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44E762-520A-4C11-B712-328F468148AB}"/>
              </a:ext>
            </a:extLst>
          </p:cNvPr>
          <p:cNvSpPr/>
          <p:nvPr/>
        </p:nvSpPr>
        <p:spPr>
          <a:xfrm>
            <a:off x="929638" y="5574314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Out-of-order execution!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Completion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1132" y="1120502"/>
            <a:ext cx="7001868" cy="3783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						       Latency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I</a:t>
            </a:r>
            <a:r>
              <a:rPr lang="en-US" sz="2000" i="1" baseline="-25000" dirty="0">
                <a:latin typeface="Calibri"/>
                <a:cs typeface="Calibri"/>
              </a:rPr>
              <a:t>1 	</a:t>
            </a:r>
            <a:r>
              <a:rPr lang="en-US" sz="2000" dirty="0">
                <a:latin typeface="Calibri"/>
                <a:cs typeface="Calibri"/>
              </a:rPr>
              <a:t>DIV.D		f6, 	f6,	f4 		</a:t>
            </a:r>
            <a:r>
              <a:rPr lang="en-US" sz="2000" i="1" dirty="0">
                <a:latin typeface="Calibri"/>
                <a:cs typeface="Calibri"/>
              </a:rPr>
              <a:t>4</a:t>
            </a: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I</a:t>
            </a:r>
            <a:r>
              <a:rPr lang="en-US" sz="2000" i="1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	LD		f2,	45(x3)			</a:t>
            </a:r>
            <a:r>
              <a:rPr lang="en-US" sz="2000" i="1" dirty="0">
                <a:latin typeface="Calibri"/>
                <a:cs typeface="Calibri"/>
              </a:rPr>
              <a:t>1</a:t>
            </a: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I</a:t>
            </a:r>
            <a:r>
              <a:rPr lang="en-US" sz="2000" i="1" baseline="-25000" dirty="0">
                <a:latin typeface="Calibri"/>
                <a:cs typeface="Calibri"/>
              </a:rPr>
              <a:t>3</a:t>
            </a:r>
            <a:r>
              <a:rPr lang="en-US" sz="2000" dirty="0">
                <a:latin typeface="Calibri"/>
                <a:cs typeface="Calibri"/>
              </a:rPr>
              <a:t>	MULT.D		f0,	f2,	f4		</a:t>
            </a:r>
            <a:r>
              <a:rPr lang="en-US" sz="2000" i="1" dirty="0">
                <a:latin typeface="Calibri"/>
                <a:cs typeface="Calibri"/>
              </a:rPr>
              <a:t>3</a:t>
            </a: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I</a:t>
            </a:r>
            <a:r>
              <a:rPr lang="en-US" sz="2000" i="1" baseline="-25000" dirty="0">
                <a:latin typeface="Calibri"/>
                <a:cs typeface="Calibri"/>
              </a:rPr>
              <a:t>4</a:t>
            </a:r>
            <a:r>
              <a:rPr lang="en-US" sz="2000" dirty="0">
                <a:latin typeface="Calibri"/>
                <a:cs typeface="Calibri"/>
              </a:rPr>
              <a:t>	DIV.D		f8,	f6,	f2		</a:t>
            </a:r>
            <a:r>
              <a:rPr lang="en-US" sz="2000" i="1" dirty="0">
                <a:latin typeface="Calibri"/>
                <a:cs typeface="Calibri"/>
              </a:rPr>
              <a:t>4</a:t>
            </a: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I</a:t>
            </a:r>
            <a:r>
              <a:rPr lang="en-US" sz="2000" i="1" baseline="-25000" dirty="0">
                <a:latin typeface="Calibri"/>
                <a:cs typeface="Calibri"/>
              </a:rPr>
              <a:t>5</a:t>
            </a:r>
            <a:r>
              <a:rPr lang="en-US" sz="2000" dirty="0">
                <a:latin typeface="Calibri"/>
                <a:cs typeface="Calibri"/>
              </a:rPr>
              <a:t>	SUB.D		f10,	f0,	f6		</a:t>
            </a:r>
            <a:r>
              <a:rPr lang="en-US" sz="2000" i="1" dirty="0">
                <a:latin typeface="Calibri"/>
                <a:cs typeface="Calibri"/>
              </a:rPr>
              <a:t>1</a:t>
            </a: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endParaRPr lang="en-US" sz="2000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I</a:t>
            </a:r>
            <a:r>
              <a:rPr lang="en-US" sz="2000" i="1" baseline="-25000" dirty="0">
                <a:latin typeface="Calibri"/>
                <a:cs typeface="Calibri"/>
              </a:rPr>
              <a:t>6</a:t>
            </a:r>
            <a:r>
              <a:rPr lang="en-US" sz="2000" dirty="0">
                <a:latin typeface="Calibri"/>
                <a:cs typeface="Calibri"/>
              </a:rPr>
              <a:t>	ADD.D		f6,	f8,	f2		</a:t>
            </a:r>
            <a:r>
              <a:rPr lang="en-US" sz="2000" i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5159102"/>
            <a:ext cx="274320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in-order comp</a:t>
            </a:r>
            <a:r>
              <a:rPr lang="en-US" sz="2000" dirty="0">
                <a:latin typeface="Calibri"/>
                <a:cs typeface="Calibri"/>
              </a:rPr>
              <a:t>	   1   2</a:t>
            </a:r>
          </a:p>
          <a:p>
            <a:pPr algn="l">
              <a:spcBef>
                <a:spcPct val="0"/>
              </a:spcBef>
            </a:pPr>
            <a:endParaRPr lang="en-US" sz="2000" u="sng" dirty="0">
              <a:latin typeface="Calibri"/>
              <a:cs typeface="Calibri"/>
            </a:endParaRPr>
          </a:p>
          <a:p>
            <a:pPr algn="l">
              <a:spcBef>
                <a:spcPct val="0"/>
              </a:spcBef>
            </a:pPr>
            <a:r>
              <a:rPr lang="en-US" sz="2000" i="1" dirty="0">
                <a:latin typeface="Calibri"/>
                <a:cs typeface="Calibri"/>
              </a:rPr>
              <a:t>out-of-order comp  </a:t>
            </a:r>
            <a:r>
              <a:rPr lang="en-US" sz="2000" dirty="0">
                <a:latin typeface="Calibri"/>
                <a:cs typeface="Calibri"/>
              </a:rPr>
              <a:t>1   2</a:t>
            </a:r>
            <a:endParaRPr lang="en-US" sz="2000" u="sng" dirty="0">
              <a:latin typeface="Calibri"/>
              <a:cs typeface="Calibri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6266" y="5159102"/>
            <a:ext cx="334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   </a:t>
            </a:r>
            <a:r>
              <a:rPr lang="en-US" sz="2000" u="sng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   3   4        </a:t>
            </a:r>
            <a:r>
              <a:rPr lang="en-US" sz="2000" u="sng" dirty="0">
                <a:latin typeface="Calibri"/>
                <a:cs typeface="Calibri"/>
              </a:rPr>
              <a:t>3</a:t>
            </a:r>
            <a:r>
              <a:rPr lang="en-US" sz="2000" dirty="0">
                <a:latin typeface="Calibri"/>
                <a:cs typeface="Calibri"/>
              </a:rPr>
              <a:t>   5   </a:t>
            </a:r>
            <a:r>
              <a:rPr lang="en-US" sz="2000" u="sng" dirty="0">
                <a:latin typeface="Calibri"/>
                <a:cs typeface="Calibri"/>
              </a:rPr>
              <a:t>4</a:t>
            </a:r>
            <a:r>
              <a:rPr lang="en-US" sz="2000" dirty="0">
                <a:latin typeface="Calibri"/>
                <a:cs typeface="Calibri"/>
              </a:rPr>
              <a:t>   6   </a:t>
            </a:r>
            <a:r>
              <a:rPr lang="en-US" sz="2000" u="sng" dirty="0">
                <a:latin typeface="Calibri"/>
                <a:cs typeface="Calibri"/>
              </a:rPr>
              <a:t>5</a:t>
            </a:r>
            <a:r>
              <a:rPr lang="en-US" sz="2000" dirty="0">
                <a:latin typeface="Calibri"/>
                <a:cs typeface="Calibri"/>
              </a:rPr>
              <a:t>   </a:t>
            </a:r>
            <a:r>
              <a:rPr lang="en-US" sz="2000" u="sng" dirty="0">
                <a:latin typeface="Calibri"/>
                <a:cs typeface="Calibri"/>
              </a:rPr>
              <a:t>6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66666" y="5768702"/>
            <a:ext cx="3050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u="sng" dirty="0">
                <a:solidFill>
                  <a:srgbClr val="00B05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  3   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   4   </a:t>
            </a:r>
            <a:r>
              <a:rPr lang="en-US" sz="2000" u="sng" dirty="0">
                <a:latin typeface="Calibri"/>
                <a:cs typeface="Calibri"/>
              </a:rPr>
              <a:t>3</a:t>
            </a:r>
            <a:r>
              <a:rPr lang="en-US" sz="2000" dirty="0">
                <a:latin typeface="Calibri"/>
                <a:cs typeface="Calibri"/>
              </a:rPr>
              <a:t>   5   </a:t>
            </a:r>
            <a:r>
              <a:rPr lang="en-US" sz="2000" b="1" u="sng" dirty="0">
                <a:solidFill>
                  <a:srgbClr val="00B05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latin typeface="Calibri"/>
                <a:cs typeface="Calibri"/>
              </a:rPr>
              <a:t>   </a:t>
            </a:r>
            <a:r>
              <a:rPr lang="en-US" sz="2000" u="sng" dirty="0">
                <a:latin typeface="Calibri"/>
                <a:cs typeface="Calibri"/>
              </a:rPr>
              <a:t>4</a:t>
            </a:r>
            <a:r>
              <a:rPr lang="en-US" sz="2000" dirty="0">
                <a:latin typeface="Calibri"/>
                <a:cs typeface="Calibri"/>
              </a:rPr>
              <a:t>   6   </a:t>
            </a:r>
            <a:r>
              <a:rPr lang="en-US" sz="2000" u="sng" dirty="0">
                <a:latin typeface="Calibri"/>
                <a:cs typeface="Calibri"/>
              </a:rPr>
              <a:t>6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5439" y="634502"/>
            <a:ext cx="2162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In-order Issue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3668249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Completion order has to follow instr. order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0600" y="4648200"/>
            <a:ext cx="9906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34" y="5230093"/>
            <a:ext cx="15240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Completion order doesn’t need s to follow instr. order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0134" y="6168813"/>
            <a:ext cx="1452066" cy="2887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Suppose a data structure keeps track of all the instructions in all the functional units</a:t>
            </a:r>
          </a:p>
          <a:p>
            <a:r>
              <a:rPr lang="en-US" dirty="0"/>
              <a:t>The following checks need to be made before the Issue stage can dispatch an instruction</a:t>
            </a:r>
          </a:p>
          <a:p>
            <a:pPr lvl="1"/>
            <a:r>
              <a:rPr lang="en-US" dirty="0"/>
              <a:t>Is the required functional unit available?</a:t>
            </a:r>
          </a:p>
          <a:p>
            <a:pPr lvl="1"/>
            <a:r>
              <a:rPr lang="en-US" dirty="0"/>
              <a:t>Is the input data available?   → RAW?</a:t>
            </a:r>
          </a:p>
          <a:p>
            <a:pPr lvl="1"/>
            <a:r>
              <a:rPr lang="en-US" dirty="0"/>
              <a:t>Is it safe to write the destination? → WAR?  WAW?</a:t>
            </a:r>
          </a:p>
          <a:p>
            <a:pPr lvl="1"/>
            <a:r>
              <a:rPr lang="en-US" dirty="0"/>
              <a:t>Is there a structural conflict at the WB stage?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is it Safe to Issue an Instruction?</a:t>
            </a:r>
          </a:p>
        </p:txBody>
      </p:sp>
    </p:spTree>
    <p:extLst>
      <p:ext uri="{BB962C8B-B14F-4D97-AF65-F5344CB8AC3E}">
        <p14:creationId xmlns:p14="http://schemas.microsoft.com/office/powerpoint/2010/main" val="5643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dirty="0"/>
              <a:t>A Data Structure for Correct Issues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2359" y="3840162"/>
            <a:ext cx="7959681" cy="25519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/>
              <a:t>The instruction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i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i="1" dirty="0"/>
              <a:t>at the Issue stage consults this table</a:t>
            </a:r>
          </a:p>
          <a:p>
            <a:pPr algn="l">
              <a:spcBef>
                <a:spcPct val="0"/>
              </a:spcBef>
            </a:pPr>
            <a:endParaRPr lang="en-US" sz="800" i="1" dirty="0"/>
          </a:p>
          <a:p>
            <a:pPr lvl="1" algn="l">
              <a:spcBef>
                <a:spcPct val="0"/>
              </a:spcBef>
            </a:pPr>
            <a:r>
              <a:rPr lang="en-US" sz="1800" dirty="0">
                <a:solidFill>
                  <a:srgbClr val="00B050"/>
                </a:solidFill>
              </a:rPr>
              <a:t>FU available? 		check the busy column</a:t>
            </a:r>
          </a:p>
          <a:p>
            <a:pPr lvl="1" algn="l">
              <a:spcBef>
                <a:spcPct val="0"/>
              </a:spcBef>
            </a:pPr>
            <a:r>
              <a:rPr lang="en-US" sz="1800" dirty="0">
                <a:solidFill>
                  <a:srgbClr val="FF0000"/>
                </a:solidFill>
              </a:rPr>
              <a:t>RAW?		search the </a:t>
            </a:r>
            <a:r>
              <a:rPr lang="en-US" sz="1800" dirty="0" err="1">
                <a:solidFill>
                  <a:srgbClr val="FF0000"/>
                </a:solidFill>
              </a:rPr>
              <a:t>dest</a:t>
            </a:r>
            <a:r>
              <a:rPr lang="en-US" sz="1800" dirty="0">
                <a:solidFill>
                  <a:srgbClr val="FF0000"/>
                </a:solidFill>
              </a:rPr>
              <a:t> column for i’s sources</a:t>
            </a:r>
          </a:p>
          <a:p>
            <a:pPr lvl="1" algn="l">
              <a:spcBef>
                <a:spcPct val="0"/>
              </a:spcBef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WAR?		search the source columns for i’s destination</a:t>
            </a:r>
          </a:p>
          <a:p>
            <a:pPr lvl="1" algn="l">
              <a:spcBef>
                <a:spcPct val="0"/>
              </a:spcBef>
            </a:pPr>
            <a:r>
              <a:rPr lang="en-US" sz="1800" dirty="0">
                <a:solidFill>
                  <a:srgbClr val="0070C0"/>
                </a:solidFill>
              </a:rPr>
              <a:t>WAW?		search the </a:t>
            </a:r>
            <a:r>
              <a:rPr lang="en-US" sz="1800" dirty="0" err="1">
                <a:solidFill>
                  <a:srgbClr val="0070C0"/>
                </a:solidFill>
              </a:rPr>
              <a:t>dest</a:t>
            </a:r>
            <a:r>
              <a:rPr lang="en-US" sz="1800" dirty="0">
                <a:solidFill>
                  <a:srgbClr val="0070C0"/>
                </a:solidFill>
              </a:rPr>
              <a:t> column for i’s destination</a:t>
            </a:r>
          </a:p>
          <a:p>
            <a:pPr lvl="1" algn="l">
              <a:spcBef>
                <a:spcPct val="0"/>
              </a:spcBef>
            </a:pPr>
            <a:endParaRPr lang="en-US" sz="800" i="1" dirty="0"/>
          </a:p>
          <a:p>
            <a:pPr lvl="2">
              <a:spcBef>
                <a:spcPct val="0"/>
              </a:spcBef>
            </a:pPr>
            <a:r>
              <a:rPr lang="en-US" sz="2400" i="1" dirty="0"/>
              <a:t>   An entry is added to the table if no hazard is detected;</a:t>
            </a:r>
          </a:p>
          <a:p>
            <a:pPr lvl="2">
              <a:spcBef>
                <a:spcPct val="0"/>
              </a:spcBef>
            </a:pPr>
            <a:r>
              <a:rPr lang="en-US" sz="2400" i="1" dirty="0"/>
              <a:t>   An entry is removed from the table after Write-Back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55807" y="1371600"/>
            <a:ext cx="7859711" cy="2633663"/>
            <a:chOff x="225" y="802"/>
            <a:chExt cx="5189" cy="179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35" y="812"/>
              <a:ext cx="5028" cy="1786"/>
              <a:chOff x="235" y="812"/>
              <a:chExt cx="5028" cy="1786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48" y="1035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246" y="1406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235" y="1999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242" y="2376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253" y="812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078" y="828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25" y="802"/>
              <a:ext cx="5189" cy="17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i="1" dirty="0">
                  <a:solidFill>
                    <a:srgbClr val="56127A"/>
                  </a:solidFill>
                  <a:latin typeface="Verdana" charset="0"/>
                </a:rPr>
                <a:t>  Unit Name      Busy		Op	</a:t>
              </a:r>
              <a:r>
                <a:rPr lang="en-US" i="1" dirty="0" err="1">
                  <a:solidFill>
                    <a:srgbClr val="56127A"/>
                  </a:solidFill>
                  <a:latin typeface="Verdana" charset="0"/>
                </a:rPr>
                <a:t>Dest</a:t>
              </a:r>
              <a:r>
                <a:rPr lang="en-US" i="1" dirty="0">
                  <a:solidFill>
                    <a:srgbClr val="56127A"/>
                  </a:solidFill>
                  <a:latin typeface="Verdana" charset="0"/>
                </a:rPr>
                <a:t>	Src1	Src2	</a:t>
              </a:r>
              <a:endParaRPr lang="en-US" dirty="0">
                <a:solidFill>
                  <a:srgbClr val="56127A"/>
                </a:solidFill>
                <a:latin typeface="Verdana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56127A"/>
                  </a:solidFill>
                  <a:latin typeface="Verdana" charset="0"/>
                </a:rPr>
                <a:t>      </a:t>
              </a:r>
              <a:r>
                <a:rPr lang="en-US" dirty="0" err="1">
                  <a:solidFill>
                    <a:srgbClr val="56127A"/>
                  </a:solidFill>
                  <a:latin typeface="Verdana" charset="0"/>
                </a:rPr>
                <a:t>Int</a:t>
              </a:r>
              <a:endParaRPr lang="en-US" dirty="0">
                <a:solidFill>
                  <a:srgbClr val="56127A"/>
                </a:solidFill>
                <a:latin typeface="Verdana" charset="0"/>
              </a:endParaRPr>
            </a:p>
            <a:p>
              <a:pPr lvl="1" algn="l">
                <a:spcBef>
                  <a:spcPct val="0"/>
                </a:spcBef>
              </a:pPr>
              <a:r>
                <a:rPr lang="en-US" dirty="0">
                  <a:solidFill>
                    <a:srgbClr val="56127A"/>
                  </a:solidFill>
                  <a:latin typeface="Verdana" charset="0"/>
                </a:rPr>
                <a:t>Mem	</a:t>
              </a:r>
            </a:p>
            <a:p>
              <a:pPr lvl="1" algn="l">
                <a:spcBef>
                  <a:spcPct val="0"/>
                </a:spcBef>
              </a:pPr>
              <a:r>
                <a:rPr lang="en-US" dirty="0">
                  <a:solidFill>
                    <a:srgbClr val="56127A"/>
                  </a:solidFill>
                  <a:latin typeface="Verdana" charset="0"/>
                </a:rPr>
                <a:t>Add1</a:t>
              </a:r>
            </a:p>
            <a:p>
              <a:pPr lvl="1" algn="l">
                <a:spcBef>
                  <a:spcPct val="0"/>
                </a:spcBef>
              </a:pPr>
              <a:r>
                <a:rPr lang="en-US" dirty="0">
                  <a:solidFill>
                    <a:srgbClr val="56127A"/>
                  </a:solidFill>
                  <a:latin typeface="Verdana" charset="0"/>
                </a:rPr>
                <a:t>Add2</a:t>
              </a:r>
            </a:p>
            <a:p>
              <a:pPr lvl="1" algn="l">
                <a:spcBef>
                  <a:spcPct val="0"/>
                </a:spcBef>
              </a:pPr>
              <a:r>
                <a:rPr lang="en-US" dirty="0">
                  <a:solidFill>
                    <a:srgbClr val="56127A"/>
                  </a:solidFill>
                  <a:latin typeface="Verdana" charset="0"/>
                </a:rPr>
                <a:t>Add3</a:t>
              </a:r>
            </a:p>
            <a:p>
              <a:pPr lvl="1" algn="l">
                <a:spcBef>
                  <a:spcPct val="0"/>
                </a:spcBef>
              </a:pPr>
              <a:r>
                <a:rPr lang="en-US" dirty="0">
                  <a:solidFill>
                    <a:srgbClr val="56127A"/>
                  </a:solidFill>
                  <a:latin typeface="Verdana" charset="0"/>
                </a:rPr>
                <a:t>Mult1</a:t>
              </a:r>
            </a:p>
            <a:p>
              <a:pPr lvl="1" algn="l">
                <a:spcBef>
                  <a:spcPct val="0"/>
                </a:spcBef>
              </a:pPr>
              <a:r>
                <a:rPr lang="en-US" dirty="0">
                  <a:solidFill>
                    <a:srgbClr val="56127A"/>
                  </a:solidFill>
                  <a:latin typeface="Verdana" charset="0"/>
                </a:rPr>
                <a:t>Mult2</a:t>
              </a:r>
            </a:p>
            <a:p>
              <a:pPr lvl="1" algn="l">
                <a:spcBef>
                  <a:spcPct val="0"/>
                </a:spcBef>
              </a:pPr>
              <a:r>
                <a:rPr lang="en-US" dirty="0" err="1">
                  <a:solidFill>
                    <a:srgbClr val="56127A"/>
                  </a:solidFill>
                  <a:latin typeface="Verdana" charset="0"/>
                </a:rPr>
                <a:t>Div</a:t>
              </a:r>
              <a:endParaRPr lang="en-US" i="1" dirty="0">
                <a:solidFill>
                  <a:srgbClr val="56127A"/>
                </a:solidFill>
                <a:latin typeface="Verdana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198" y="997110"/>
            <a:ext cx="703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  <a:latin typeface="LucidaSansUnicode"/>
              </a:rPr>
              <a:t>Keeps track of the status of Functional Units</a:t>
            </a:r>
            <a:endParaRPr 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BB5020-111A-4427-A34E-5DAF23A7A81D}"/>
              </a:ext>
            </a:extLst>
          </p:cNvPr>
          <p:cNvSpPr/>
          <p:nvPr/>
        </p:nvSpPr>
        <p:spPr>
          <a:xfrm>
            <a:off x="2612905" y="1371600"/>
            <a:ext cx="1249617" cy="2438400"/>
          </a:xfrm>
          <a:prstGeom prst="ellipse">
            <a:avLst/>
          </a:prstGeom>
          <a:noFill/>
          <a:ln w="254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A9A8F4-0091-495E-B96F-91D27571C510}"/>
              </a:ext>
            </a:extLst>
          </p:cNvPr>
          <p:cNvSpPr/>
          <p:nvPr/>
        </p:nvSpPr>
        <p:spPr>
          <a:xfrm>
            <a:off x="5542969" y="1343738"/>
            <a:ext cx="846050" cy="243840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3FB096-47B5-443E-8E25-883D622F2772}"/>
              </a:ext>
            </a:extLst>
          </p:cNvPr>
          <p:cNvSpPr/>
          <p:nvPr/>
        </p:nvSpPr>
        <p:spPr>
          <a:xfrm>
            <a:off x="6553200" y="1269184"/>
            <a:ext cx="1676396" cy="2540808"/>
          </a:xfrm>
          <a:prstGeom prst="roundRect">
            <a:avLst/>
          </a:prstGeom>
          <a:noFill/>
          <a:ln w="254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367B74-C2BF-4FF0-9E33-227FE090B960}"/>
              </a:ext>
            </a:extLst>
          </p:cNvPr>
          <p:cNvSpPr/>
          <p:nvPr/>
        </p:nvSpPr>
        <p:spPr>
          <a:xfrm>
            <a:off x="5542968" y="1156125"/>
            <a:ext cx="846050" cy="2771212"/>
          </a:xfrm>
          <a:prstGeom prst="ellipse">
            <a:avLst/>
          </a:prstGeom>
          <a:noFill/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Assuming In-order Issue</a:t>
            </a:r>
          </a:p>
          <a:p>
            <a:r>
              <a:rPr lang="en-US" sz="2800" dirty="0">
                <a:cs typeface="Calibri"/>
              </a:rPr>
              <a:t>Suppose the instruction is not dispatched by the Issue stage if a RAW hazard exists or the required FU is busy, and </a:t>
            </a:r>
            <a:r>
              <a:rPr lang="en-US" sz="2800" dirty="0">
                <a:solidFill>
                  <a:srgbClr val="00B050"/>
                </a:solidFill>
                <a:cs typeface="Calibri"/>
              </a:rPr>
              <a:t>that operands are latched by functional unit on issue</a:t>
            </a:r>
            <a:r>
              <a:rPr lang="en-US" sz="2800" dirty="0">
                <a:cs typeface="Calibri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cs typeface="Calibri"/>
              </a:rPr>
              <a:t>Can the dispatched instruction cause a</a:t>
            </a:r>
          </a:p>
          <a:p>
            <a:pPr lvl="2">
              <a:spcBef>
                <a:spcPct val="0"/>
              </a:spcBef>
            </a:pPr>
            <a:r>
              <a:rPr lang="en-US" sz="2400" dirty="0">
                <a:cs typeface="Calibri"/>
              </a:rPr>
              <a:t>WAR hazard?</a:t>
            </a:r>
          </a:p>
          <a:p>
            <a:pPr lvl="3">
              <a:spcBef>
                <a:spcPct val="0"/>
              </a:spcBef>
            </a:pPr>
            <a:r>
              <a:rPr lang="en-US" sz="2200" dirty="0">
                <a:solidFill>
                  <a:srgbClr val="00B050"/>
                </a:solidFill>
                <a:cs typeface="Calibri"/>
              </a:rPr>
              <a:t>NO: Operands read at issue</a:t>
            </a:r>
            <a:endParaRPr lang="en-US" sz="2400" dirty="0">
              <a:solidFill>
                <a:srgbClr val="00B050"/>
              </a:solidFill>
              <a:cs typeface="Calibri"/>
            </a:endParaRPr>
          </a:p>
          <a:p>
            <a:pPr lvl="2">
              <a:spcBef>
                <a:spcPct val="0"/>
              </a:spcBef>
            </a:pPr>
            <a:r>
              <a:rPr lang="en-US" sz="2400" dirty="0">
                <a:cs typeface="Calibri"/>
              </a:rPr>
              <a:t>WAW hazard?</a:t>
            </a:r>
          </a:p>
          <a:p>
            <a:pPr lvl="3">
              <a:spcBef>
                <a:spcPct val="0"/>
              </a:spcBef>
            </a:pPr>
            <a:r>
              <a:rPr lang="en-US" sz="2200" dirty="0">
                <a:solidFill>
                  <a:srgbClr val="FF0000"/>
                </a:solidFill>
                <a:cs typeface="Calibri"/>
              </a:rPr>
              <a:t>YES: Out-of-order completion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lvl="3">
              <a:spcBef>
                <a:spcPct val="0"/>
              </a:spcBef>
            </a:pPr>
            <a:endParaRPr lang="en-US" sz="2200" dirty="0">
              <a:cs typeface="Calibri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3159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WAR hazard </a:t>
            </a:r>
          </a:p>
          <a:p>
            <a:pPr lvl="1"/>
            <a:r>
              <a:rPr lang="en-US" dirty="0"/>
              <a:t>no need to keep src1 and src2</a:t>
            </a:r>
          </a:p>
          <a:p>
            <a:r>
              <a:rPr lang="en-US" dirty="0"/>
              <a:t>The Issue stage does not dispatch an instruction in case of a WAW hazard</a:t>
            </a:r>
          </a:p>
          <a:p>
            <a:pPr lvl="1"/>
            <a:r>
              <a:rPr lang="en-US" dirty="0"/>
              <a:t>a register name can occur at most once in the </a:t>
            </a:r>
            <a:r>
              <a:rPr lang="en-US" dirty="0" err="1"/>
              <a:t>dest</a:t>
            </a:r>
            <a:r>
              <a:rPr lang="en-US" dirty="0"/>
              <a:t> column</a:t>
            </a:r>
          </a:p>
          <a:p>
            <a:r>
              <a:rPr lang="en-US" dirty="0"/>
              <a:t>WP[</a:t>
            </a:r>
            <a:r>
              <a:rPr lang="en-US" dirty="0" err="1"/>
              <a:t>reg</a:t>
            </a:r>
            <a:r>
              <a:rPr lang="en-US" dirty="0"/>
              <a:t>#] : a bit-vector to record the registers for which writes are pending</a:t>
            </a:r>
          </a:p>
          <a:p>
            <a:pPr lvl="1"/>
            <a:r>
              <a:rPr lang="en-US" dirty="0"/>
              <a:t>These bits are set by the Issue stage and cleared by the WB stage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7400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2054</Words>
  <Application>Microsoft Office PowerPoint</Application>
  <PresentationFormat>On-screen Show (4:3)</PresentationFormat>
  <Paragraphs>656</Paragraphs>
  <Slides>31</Slides>
  <Notes>19</Notes>
  <HiddenSlides>13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LucidaSansUnicode</vt:lpstr>
      <vt:lpstr>Arial</vt:lpstr>
      <vt:lpstr>Calibri</vt:lpstr>
      <vt:lpstr>Lucida Sans</vt:lpstr>
      <vt:lpstr>Symbol</vt:lpstr>
      <vt:lpstr>Verdana</vt:lpstr>
      <vt:lpstr>Wingdings 2</vt:lpstr>
      <vt:lpstr>Wingdings 3</vt:lpstr>
      <vt:lpstr>Concourse</vt:lpstr>
      <vt:lpstr>CSE 140 Computer Architecture</vt:lpstr>
      <vt:lpstr>Announcement</vt:lpstr>
      <vt:lpstr>Complex Pipelining: Motivation</vt:lpstr>
      <vt:lpstr>Complex Pipeline</vt:lpstr>
      <vt:lpstr>Out-of-order Completion</vt:lpstr>
      <vt:lpstr>When is it Safe to Issue an Instruction?</vt:lpstr>
      <vt:lpstr>A Data Structure for Correct Issues</vt:lpstr>
      <vt:lpstr>Simplifying the Data Structure</vt:lpstr>
      <vt:lpstr>Simplifying the Data Structure</vt:lpstr>
      <vt:lpstr>Scoreboard for In-order Issues</vt:lpstr>
      <vt:lpstr>Scoreboard Dynamics</vt:lpstr>
      <vt:lpstr>In-Order Issue Limitations</vt:lpstr>
      <vt:lpstr>Out-of-Order Issue</vt:lpstr>
      <vt:lpstr>Issue Limitations: In-Order and Out-of-Order</vt:lpstr>
      <vt:lpstr>How many instructions can be in the pipeline?</vt:lpstr>
      <vt:lpstr>Overcoming the Lack of Register Names</vt:lpstr>
      <vt:lpstr>Issue Limitations: In-Order and Out-of-Order</vt:lpstr>
      <vt:lpstr>Register Renaming</vt:lpstr>
      <vt:lpstr>PowerPoint Presentation</vt:lpstr>
      <vt:lpstr>Reorder Buffer Management</vt:lpstr>
      <vt:lpstr>Renaming &amp; Out-of-order Issue An example</vt:lpstr>
      <vt:lpstr>IBM 360/91 Floating-Point Unit R. M. Tomasulo, 1967</vt:lpstr>
      <vt:lpstr>Effectiveness?</vt:lpstr>
      <vt:lpstr>Precise Interrupts</vt:lpstr>
      <vt:lpstr>Effect on Interrupts Out-of-order Completion</vt:lpstr>
      <vt:lpstr>Exception Handling (In-Order Five-Stage Pipeline)</vt:lpstr>
      <vt:lpstr>Phases of Instruction Execution</vt:lpstr>
      <vt:lpstr>In-Order Commit for Precise Exceptions</vt:lpstr>
      <vt:lpstr>Extensions for Precise Exceptions</vt:lpstr>
      <vt:lpstr>Rollback and Renaming</vt:lpstr>
      <vt:lpstr>Renaming Table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 Intro to Computing II</dc:title>
  <dc:creator>Daniel</dc:creator>
  <cp:lastModifiedBy>Daniel Leung</cp:lastModifiedBy>
  <cp:revision>861</cp:revision>
  <dcterms:created xsi:type="dcterms:W3CDTF">2013-07-02T20:54:39Z</dcterms:created>
  <dcterms:modified xsi:type="dcterms:W3CDTF">2019-10-10T21:46:54Z</dcterms:modified>
</cp:coreProperties>
</file>