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8" r:id="rId6"/>
    <p:sldId id="269" r:id="rId7"/>
    <p:sldId id="356" r:id="rId8"/>
    <p:sldId id="257" r:id="rId9"/>
    <p:sldId id="357" r:id="rId10"/>
    <p:sldId id="259" r:id="rId11"/>
    <p:sldId id="258" r:id="rId12"/>
    <p:sldId id="260" r:id="rId13"/>
    <p:sldId id="266" r:id="rId14"/>
    <p:sldId id="261" r:id="rId15"/>
    <p:sldId id="262" r:id="rId16"/>
    <p:sldId id="345" r:id="rId17"/>
    <p:sldId id="263" r:id="rId18"/>
    <p:sldId id="264" r:id="rId19"/>
    <p:sldId id="347" r:id="rId20"/>
    <p:sldId id="348" r:id="rId21"/>
    <p:sldId id="271" r:id="rId22"/>
    <p:sldId id="270" r:id="rId23"/>
    <p:sldId id="285" r:id="rId24"/>
    <p:sldId id="286" r:id="rId25"/>
    <p:sldId id="287" r:id="rId26"/>
    <p:sldId id="265" r:id="rId27"/>
    <p:sldId id="355" r:id="rId28"/>
    <p:sldId id="292" r:id="rId29"/>
    <p:sldId id="358" r:id="rId30"/>
    <p:sldId id="291" r:id="rId31"/>
    <p:sldId id="293" r:id="rId32"/>
    <p:sldId id="351" r:id="rId33"/>
    <p:sldId id="352" r:id="rId34"/>
    <p:sldId id="353" r:id="rId35"/>
    <p:sldId id="294" r:id="rId36"/>
    <p:sldId id="267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D3A013C6-5F55-B142-9290-64515C9E5C8C}">
          <p14:sldIdLst>
            <p14:sldId id="256"/>
          </p14:sldIdLst>
        </p14:section>
        <p14:section name="Introductie" id="{FA00A26E-548D-464D-A15F-40A49EFC5B77}">
          <p14:sldIdLst>
            <p14:sldId id="268"/>
            <p14:sldId id="269"/>
          </p14:sldIdLst>
        </p14:section>
        <p14:section name="Frequent itemsets" id="{01F31950-DD73-2143-929A-46CBD7226844}">
          <p14:sldIdLst>
            <p14:sldId id="356"/>
            <p14:sldId id="257"/>
            <p14:sldId id="357"/>
            <p14:sldId id="259"/>
            <p14:sldId id="258"/>
            <p14:sldId id="260"/>
            <p14:sldId id="266"/>
            <p14:sldId id="261"/>
            <p14:sldId id="262"/>
            <p14:sldId id="345"/>
            <p14:sldId id="263"/>
            <p14:sldId id="264"/>
            <p14:sldId id="347"/>
            <p14:sldId id="348"/>
            <p14:sldId id="271"/>
            <p14:sldId id="270"/>
            <p14:sldId id="285"/>
            <p14:sldId id="286"/>
            <p14:sldId id="287"/>
            <p14:sldId id="265"/>
            <p14:sldId id="355"/>
            <p14:sldId id="292"/>
            <p14:sldId id="358"/>
            <p14:sldId id="291"/>
            <p14:sldId id="293"/>
            <p14:sldId id="351"/>
            <p14:sldId id="352"/>
            <p14:sldId id="353"/>
            <p14:sldId id="294"/>
          </p14:sldIdLst>
        </p14:section>
        <p14:section name="Einde" id="{E11ED791-6E6C-794B-9D27-0A716434006B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343"/>
    <a:srgbClr val="909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9" autoAdjust="0"/>
    <p:restoredTop sz="94660" autoAdjust="0"/>
  </p:normalViewPr>
  <p:slideViewPr>
    <p:cSldViewPr snapToGrid="0" showGuides="1">
      <p:cViewPr varScale="1">
        <p:scale>
          <a:sx n="113" d="100"/>
          <a:sy n="113" d="100"/>
        </p:scale>
        <p:origin x="208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8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E45A5-A29D-4E3B-B598-F32F75400083}" type="datetimeFigureOut">
              <a:rPr lang="nl-NL" smtClean="0"/>
              <a:t>19-04-2023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F5EA7-A535-4ACE-B87A-C2984926A9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83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8CFED-38D0-4B88-9B36-FF395476E392}" type="datetimeFigureOut">
              <a:rPr lang="nl-NL" smtClean="0"/>
              <a:t>19-04-2023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ACC1F-386F-4E42-8E38-7BACBF4933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17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/>
              <a:t>Klik hier en voeg de afbeelding in, klik vervolgens 'reset' of 'opnieuw instellen' in het menu</a:t>
            </a:r>
          </a:p>
        </p:txBody>
      </p:sp>
      <p:sp>
        <p:nvSpPr>
          <p:cNvPr id="9" name="Tijdelijke aanduiding voor tekst 1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6858000"/>
          </a:xfrm>
          <a:blipFill rotWithShape="1">
            <a:blip r:embed="rId2"/>
            <a:stretch>
              <a:fillRect/>
            </a:stretch>
          </a:blipFill>
        </p:spPr>
        <p:txBody>
          <a:bodyPr lIns="0" tIns="0" rIns="0" bIns="0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620" y="4484914"/>
            <a:ext cx="5876351" cy="1120798"/>
          </a:xfrm>
        </p:spPr>
        <p:txBody>
          <a:bodyPr tIns="0" anchor="b">
            <a:noAutofit/>
          </a:bodyPr>
          <a:lstStyle>
            <a:lvl1pPr algn="l">
              <a:defRPr lang="nl-NL" sz="2800" b="1" kern="1200" cap="all" spc="-5" baseline="0" smtClean="0">
                <a:solidFill>
                  <a:schemeClr val="tx2"/>
                </a:solidFill>
                <a:latin typeface="+mj-lt"/>
                <a:ea typeface="+mn-ea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06620" y="5654426"/>
            <a:ext cx="5876351" cy="760888"/>
          </a:xfrm>
        </p:spPr>
        <p:txBody>
          <a:bodyPr lIns="0" tIns="0" rIns="0" bIns="0"/>
          <a:lstStyle>
            <a:lvl1pPr marL="0" indent="0" algn="l">
              <a:buNone/>
              <a:defRPr lang="nl-NL" sz="1800" kern="1200" spc="-5" dirty="0" smtClean="0">
                <a:solidFill>
                  <a:srgbClr val="213343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8522539" y="2260840"/>
            <a:ext cx="2159000" cy="12080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nl-NL" sz="1300" kern="1200" dirty="0">
                <a:solidFill>
                  <a:srgbClr val="FFFFFF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8522539" y="1103085"/>
            <a:ext cx="2159000" cy="77222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lang="nl-NL" sz="1300" i="1" kern="1200" dirty="0">
                <a:solidFill>
                  <a:srgbClr val="213343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Versie/Datum</a:t>
            </a:r>
          </a:p>
        </p:txBody>
      </p:sp>
    </p:spTree>
    <p:extLst>
      <p:ext uri="{BB962C8B-B14F-4D97-AF65-F5344CB8AC3E}">
        <p14:creationId xmlns:p14="http://schemas.microsoft.com/office/powerpoint/2010/main" val="2880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/>
              <a:t>Klik hier en voeg de afbeelding in, klik vervolgens 'reset' of 'opnieuw instellen' in het menu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9838" y="5321860"/>
            <a:ext cx="9970775" cy="428835"/>
          </a:xfrm>
        </p:spPr>
        <p:txBody>
          <a:bodyPr anchor="b"/>
          <a:lstStyle>
            <a:lvl1pPr>
              <a:defRPr lang="nl-NL" sz="2800" b="1" kern="1200" cap="all" spc="-5" baseline="0" smtClean="0">
                <a:solidFill>
                  <a:srgbClr val="FFFFFF"/>
                </a:solidFill>
                <a:latin typeface="+mj-lt"/>
                <a:ea typeface="+mn-ea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6" name="Tijdelijke aanduiding voor tekst 11"/>
          <p:cNvSpPr>
            <a:spLocks noGrp="1"/>
          </p:cNvSpPr>
          <p:nvPr>
            <p:ph type="body" sz="quarter" idx="11"/>
          </p:nvPr>
        </p:nvSpPr>
        <p:spPr>
          <a:xfrm>
            <a:off x="7923882" y="812880"/>
            <a:ext cx="3456000" cy="3456000"/>
          </a:xfrm>
          <a:blipFill rotWithShape="1">
            <a:blip r:embed="rId2"/>
            <a:stretch>
              <a:fillRect/>
            </a:stretch>
          </a:blipFill>
        </p:spPr>
        <p:txBody>
          <a:bodyPr lIns="0" tIns="0" rIns="0" bIns="0">
            <a:noAutofit/>
          </a:bodyPr>
          <a:lstStyle>
            <a:lvl1pPr marL="0" indent="0" algn="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#"/>
          <p:cNvSpPr>
            <a:spLocks noGrp="1"/>
          </p:cNvSpPr>
          <p:nvPr>
            <p:ph type="body" idx="1" hasCustomPrompt="1"/>
          </p:nvPr>
        </p:nvSpPr>
        <p:spPr>
          <a:xfrm>
            <a:off x="8169275" y="1084233"/>
            <a:ext cx="2978150" cy="2103467"/>
          </a:xfrm>
        </p:spPr>
        <p:txBody>
          <a:bodyPr wrap="none" lIns="0" rIns="0">
            <a:noAutofit/>
          </a:bodyPr>
          <a:lstStyle>
            <a:lvl1pPr marL="0" indent="0" algn="ctr">
              <a:buNone/>
              <a:defRPr sz="139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14" name="#"/>
          <p:cNvSpPr>
            <a:spLocks noGrp="1"/>
          </p:cNvSpPr>
          <p:nvPr>
            <p:ph type="body" idx="15" hasCustomPrompt="1"/>
          </p:nvPr>
        </p:nvSpPr>
        <p:spPr>
          <a:xfrm>
            <a:off x="8153400" y="1198532"/>
            <a:ext cx="2997200" cy="484748"/>
          </a:xfrm>
        </p:spPr>
        <p:txBody>
          <a:bodyPr wrap="square" lIns="0" rIns="0">
            <a:spAutoFit/>
          </a:bodyPr>
          <a:lstStyle>
            <a:lvl1pPr marL="0" indent="0" algn="ctr">
              <a:buNone/>
              <a:defRPr sz="2000" cap="none">
                <a:solidFill>
                  <a:srgbClr val="21334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HOOFDSTUK</a:t>
            </a:r>
          </a:p>
        </p:txBody>
      </p:sp>
    </p:spTree>
    <p:extLst>
      <p:ext uri="{BB962C8B-B14F-4D97-AF65-F5344CB8AC3E}">
        <p14:creationId xmlns:p14="http://schemas.microsoft.com/office/powerpoint/2010/main" val="399319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l">
              <a:defRPr/>
            </a:lvl1pPr>
          </a:lstStyle>
          <a:p>
            <a:r>
              <a:rPr lang="nl-NL" dirty="0"/>
              <a:t>Klik hier en voeg de afbeelding in, klik vervolgens 'reset' of 'opnieuw instellen' in het menu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1"/>
          </p:nvPr>
        </p:nvSpPr>
        <p:spPr>
          <a:xfrm>
            <a:off x="1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6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10800" y="6598800"/>
            <a:ext cx="2743200" cy="17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fld id="{CB7EDABE-B59F-1D42-8F17-BDF847B1D96E}" type="datetime1">
              <a:rPr lang="en-US" smtClean="0"/>
              <a:t>4/19/23</a:t>
            </a:fld>
            <a:endParaRPr lang="en-GB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0800" y="6404400"/>
            <a:ext cx="4114800" cy="19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9" name="Tijdelijke aanduiding voor dianummer 15"/>
          <p:cNvSpPr>
            <a:spLocks noGrp="1"/>
          </p:cNvSpPr>
          <p:nvPr>
            <p:ph type="sldNum" sz="quarter" idx="4"/>
          </p:nvPr>
        </p:nvSpPr>
        <p:spPr>
          <a:xfrm>
            <a:off x="262800" y="6418800"/>
            <a:ext cx="574829" cy="166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r">
              <a:defRPr kumimoji="0" lang="nl-NL" sz="105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‹#›</a:t>
            </a:fld>
            <a:endParaRPr lang="en-GB" dirty="0"/>
          </a:p>
        </p:txBody>
      </p:sp>
      <p:pic>
        <p:nvPicPr>
          <p:cNvPr id="10" name="Afbeelding 9" descr="HHS_NL_groen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00" y="5904000"/>
            <a:ext cx="2880000" cy="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ca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57" y="0"/>
            <a:ext cx="10327343" cy="6858000"/>
          </a:xfrm>
          <a:prstGeom prst="rect">
            <a:avLst/>
          </a:prstGeom>
        </p:spPr>
      </p:pic>
      <p:sp>
        <p:nvSpPr>
          <p:cNvPr id="5" name="object 11"/>
          <p:cNvSpPr txBox="1"/>
          <p:nvPr userDrawn="1"/>
        </p:nvSpPr>
        <p:spPr>
          <a:xfrm>
            <a:off x="2019300" y="1014830"/>
            <a:ext cx="2490051" cy="6350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7820" algn="r">
              <a:lnSpc>
                <a:spcPct val="100000"/>
              </a:lnSpc>
              <a:spcBef>
                <a:spcPts val="259"/>
              </a:spcBef>
            </a:pPr>
            <a:r>
              <a:rPr sz="1200" b="1" dirty="0">
                <a:solidFill>
                  <a:schemeClr val="tx2"/>
                </a:solidFill>
                <a:latin typeface="Arial Black"/>
                <a:cs typeface="Arial Black"/>
              </a:rPr>
              <a:t>HOOF</a:t>
            </a:r>
            <a:r>
              <a:rPr sz="1200" b="1" spc="-45" dirty="0">
                <a:solidFill>
                  <a:schemeClr val="tx2"/>
                </a:solidFill>
                <a:latin typeface="Arial Black"/>
                <a:cs typeface="Arial Black"/>
              </a:rPr>
              <a:t>D</a:t>
            </a:r>
            <a:r>
              <a:rPr sz="1200" b="1" dirty="0">
                <a:solidFill>
                  <a:schemeClr val="tx2"/>
                </a:solidFill>
                <a:latin typeface="Arial Black"/>
                <a:cs typeface="Arial Black"/>
              </a:rPr>
              <a:t>VESTIGING</a:t>
            </a:r>
            <a:endParaRPr sz="1200" dirty="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560070" marR="5080" indent="-548005" algn="r">
              <a:lnSpc>
                <a:spcPct val="111100"/>
              </a:lnSpc>
            </a:pPr>
            <a:r>
              <a:rPr sz="1200" dirty="0">
                <a:solidFill>
                  <a:schemeClr val="tx2"/>
                </a:solidFill>
                <a:latin typeface="Arial"/>
                <a:cs typeface="Arial"/>
              </a:rPr>
              <a:t>Johanna </a:t>
            </a:r>
            <a:r>
              <a:rPr sz="1200" spc="-10" dirty="0">
                <a:solidFill>
                  <a:schemeClr val="tx2"/>
                </a:solidFill>
                <a:latin typeface="Arial"/>
                <a:cs typeface="Arial"/>
              </a:rPr>
              <a:t>Westerdijkplein </a:t>
            </a:r>
            <a:r>
              <a:rPr sz="1200" spc="-5" dirty="0">
                <a:solidFill>
                  <a:schemeClr val="tx2"/>
                </a:solidFill>
                <a:latin typeface="Arial"/>
                <a:cs typeface="Arial"/>
              </a:rPr>
              <a:t>75</a:t>
            </a:r>
            <a:endParaRPr lang="en-US" sz="1200" spc="-5" dirty="0">
              <a:solidFill>
                <a:schemeClr val="tx2"/>
              </a:solidFill>
              <a:latin typeface="Arial"/>
              <a:cs typeface="Arial"/>
            </a:endParaRPr>
          </a:p>
          <a:p>
            <a:pPr marL="560070" marR="5080" indent="-548005" algn="r">
              <a:lnSpc>
                <a:spcPct val="111100"/>
              </a:lnSpc>
            </a:pPr>
            <a:r>
              <a:rPr sz="1200" spc="-5" dirty="0">
                <a:solidFill>
                  <a:schemeClr val="tx2"/>
                </a:solidFill>
                <a:latin typeface="Arial"/>
                <a:cs typeface="Arial"/>
              </a:rPr>
              <a:t>2521 </a:t>
            </a:r>
            <a:r>
              <a:rPr sz="1200" dirty="0">
                <a:solidFill>
                  <a:schemeClr val="tx2"/>
                </a:solidFill>
                <a:latin typeface="Arial"/>
                <a:cs typeface="Arial"/>
              </a:rPr>
              <a:t>EN </a:t>
            </a:r>
            <a:r>
              <a:rPr sz="1200" spc="-5" dirty="0">
                <a:solidFill>
                  <a:schemeClr val="tx2"/>
                </a:solidFill>
                <a:latin typeface="Arial"/>
                <a:cs typeface="Arial"/>
              </a:rPr>
              <a:t>Den</a:t>
            </a:r>
            <a:r>
              <a:rPr sz="1200" spc="-9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tx2"/>
                </a:solidFill>
                <a:latin typeface="Arial"/>
                <a:cs typeface="Arial"/>
              </a:rPr>
              <a:t>Haag</a:t>
            </a:r>
            <a:endParaRPr sz="12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object 12"/>
          <p:cNvSpPr txBox="1"/>
          <p:nvPr userDrawn="1"/>
        </p:nvSpPr>
        <p:spPr>
          <a:xfrm>
            <a:off x="2942413" y="2240499"/>
            <a:ext cx="1567180" cy="6350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259"/>
              </a:spcBef>
            </a:pPr>
            <a:r>
              <a:rPr sz="1200" b="1" dirty="0">
                <a:solidFill>
                  <a:schemeClr val="tx2"/>
                </a:solidFill>
                <a:latin typeface="Arial Black"/>
                <a:cs typeface="Arial Black"/>
              </a:rPr>
              <a:t>VESTIGING</a:t>
            </a:r>
            <a:r>
              <a:rPr sz="1200" b="1" spc="-105" dirty="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chemeClr val="tx2"/>
                </a:solidFill>
                <a:latin typeface="Arial Black"/>
                <a:cs typeface="Arial Black"/>
              </a:rPr>
              <a:t>DELFT</a:t>
            </a:r>
            <a:endParaRPr sz="1200" dirty="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90805" algn="r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solidFill>
                  <a:schemeClr val="tx2"/>
                </a:solidFill>
                <a:latin typeface="Arial"/>
                <a:cs typeface="Arial"/>
              </a:rPr>
              <a:t>Rotterdamseweg</a:t>
            </a:r>
            <a:r>
              <a:rPr sz="1200" spc="-1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tx2"/>
                </a:solidFill>
                <a:latin typeface="Arial"/>
                <a:cs typeface="Arial"/>
              </a:rPr>
              <a:t>137</a:t>
            </a:r>
            <a:endParaRPr sz="12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643890" algn="r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solidFill>
                  <a:schemeClr val="tx2"/>
                </a:solidFill>
                <a:latin typeface="Arial"/>
                <a:cs typeface="Arial"/>
              </a:rPr>
              <a:t>2628 </a:t>
            </a:r>
            <a:r>
              <a:rPr sz="1200" dirty="0">
                <a:solidFill>
                  <a:schemeClr val="tx2"/>
                </a:solidFill>
                <a:latin typeface="Arial"/>
                <a:cs typeface="Arial"/>
              </a:rPr>
              <a:t>AL</a:t>
            </a:r>
            <a:r>
              <a:rPr sz="1200" spc="-204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tx2"/>
                </a:solidFill>
                <a:latin typeface="Arial"/>
                <a:cs typeface="Arial"/>
              </a:rPr>
              <a:t>Delft</a:t>
            </a:r>
            <a:endParaRPr sz="12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object 13"/>
          <p:cNvSpPr txBox="1"/>
          <p:nvPr userDrawn="1"/>
        </p:nvSpPr>
        <p:spPr>
          <a:xfrm>
            <a:off x="1168401" y="3459820"/>
            <a:ext cx="3340846" cy="6540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60"/>
              </a:spcBef>
            </a:pPr>
            <a:r>
              <a:rPr sz="1200" b="1" spc="-10" dirty="0">
                <a:solidFill>
                  <a:schemeClr val="tx2"/>
                </a:solidFill>
                <a:latin typeface="Arial Black"/>
                <a:cs typeface="Arial Black"/>
              </a:rPr>
              <a:t>SPORTCAMPUS</a:t>
            </a:r>
            <a:r>
              <a:rPr sz="1200" b="1" spc="-55" dirty="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200" b="1" spc="-15" dirty="0">
                <a:solidFill>
                  <a:schemeClr val="tx2"/>
                </a:solidFill>
                <a:latin typeface="Arial Black"/>
                <a:cs typeface="Arial Black"/>
              </a:rPr>
              <a:t>ZUIDERPARK</a:t>
            </a:r>
            <a:endParaRPr sz="1200" dirty="0">
              <a:solidFill>
                <a:schemeClr val="tx2"/>
              </a:solidFill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260"/>
              </a:spcBef>
            </a:pPr>
            <a:r>
              <a:rPr lang="nl-NL" sz="1200" dirty="0">
                <a:solidFill>
                  <a:schemeClr val="tx2"/>
                </a:solidFill>
                <a:latin typeface="+mn-lt"/>
                <a:cs typeface="Arial"/>
              </a:rPr>
              <a:t>Meester P. </a:t>
            </a:r>
            <a:r>
              <a:rPr lang="nl-NL" sz="1200" dirty="0" err="1">
                <a:solidFill>
                  <a:schemeClr val="tx2"/>
                </a:solidFill>
                <a:latin typeface="+mn-lt"/>
                <a:cs typeface="Arial"/>
              </a:rPr>
              <a:t>Droogleever</a:t>
            </a:r>
            <a:r>
              <a:rPr lang="nl-NL" sz="1200" baseline="0" dirty="0">
                <a:solidFill>
                  <a:schemeClr val="tx2"/>
                </a:solidFill>
                <a:latin typeface="+mn-lt"/>
                <a:cs typeface="Arial"/>
              </a:rPr>
              <a:t> </a:t>
            </a:r>
            <a:r>
              <a:rPr lang="nl-NL" sz="1200" dirty="0">
                <a:solidFill>
                  <a:schemeClr val="tx2"/>
                </a:solidFill>
                <a:latin typeface="+mn-lt"/>
                <a:cs typeface="Arial"/>
              </a:rPr>
              <a:t>Fortuynweg 22</a:t>
            </a:r>
          </a:p>
          <a:p>
            <a:pPr marR="5080" algn="r">
              <a:lnSpc>
                <a:spcPct val="100000"/>
              </a:lnSpc>
              <a:spcBef>
                <a:spcPts val="260"/>
              </a:spcBef>
            </a:pPr>
            <a:r>
              <a:rPr lang="nl-NL" sz="1200" spc="-5" dirty="0">
                <a:solidFill>
                  <a:schemeClr val="tx2"/>
                </a:solidFill>
                <a:latin typeface="+mn-lt"/>
                <a:cs typeface="Arial"/>
              </a:rPr>
              <a:t>2533 SR Den</a:t>
            </a:r>
            <a:r>
              <a:rPr lang="nl-NL" sz="1200" spc="-100" dirty="0">
                <a:solidFill>
                  <a:schemeClr val="tx2"/>
                </a:solidFill>
                <a:latin typeface="+mn-lt"/>
                <a:cs typeface="Arial"/>
              </a:rPr>
              <a:t> </a:t>
            </a:r>
            <a:r>
              <a:rPr lang="nl-NL" sz="1200" spc="-5" dirty="0">
                <a:solidFill>
                  <a:schemeClr val="tx2"/>
                </a:solidFill>
                <a:latin typeface="+mn-lt"/>
                <a:cs typeface="Arial"/>
              </a:rPr>
              <a:t>Haag</a:t>
            </a:r>
            <a:endParaRPr lang="nl-NL" sz="1200" dirty="0">
              <a:solidFill>
                <a:schemeClr val="tx2"/>
              </a:solidFill>
              <a:latin typeface="+mn-lt"/>
              <a:cs typeface="Arial"/>
            </a:endParaRPr>
          </a:p>
        </p:txBody>
      </p:sp>
      <p:sp>
        <p:nvSpPr>
          <p:cNvPr id="9" name="object 14"/>
          <p:cNvSpPr txBox="1"/>
          <p:nvPr userDrawn="1"/>
        </p:nvSpPr>
        <p:spPr>
          <a:xfrm>
            <a:off x="2316144" y="4679139"/>
            <a:ext cx="2193290" cy="6540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b="1" dirty="0">
                <a:solidFill>
                  <a:schemeClr val="tx2"/>
                </a:solidFill>
                <a:latin typeface="Arial Black"/>
                <a:cs typeface="Arial Black"/>
              </a:rPr>
              <a:t>VESTIGING</a:t>
            </a:r>
            <a:r>
              <a:rPr sz="1200" b="1" spc="-105" dirty="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200" b="1" spc="-5" dirty="0">
                <a:solidFill>
                  <a:schemeClr val="tx2"/>
                </a:solidFill>
                <a:latin typeface="Arial Black"/>
                <a:cs typeface="Arial Black"/>
              </a:rPr>
              <a:t>ZOETERMEER</a:t>
            </a:r>
            <a:endParaRPr sz="1200" dirty="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12700" algn="r">
              <a:lnSpc>
                <a:spcPct val="100000"/>
              </a:lnSpc>
              <a:spcBef>
                <a:spcPts val="260"/>
              </a:spcBef>
            </a:pPr>
            <a:r>
              <a:rPr lang="nl-NL" sz="1200" dirty="0" err="1">
                <a:solidFill>
                  <a:schemeClr val="tx2"/>
                </a:solidFill>
                <a:latin typeface="+mn-lt"/>
                <a:cs typeface="Arial"/>
              </a:rPr>
              <a:t>Bleiswijkseweg</a:t>
            </a:r>
            <a:r>
              <a:rPr lang="nl-NL" sz="1200" dirty="0">
                <a:solidFill>
                  <a:schemeClr val="tx2"/>
                </a:solidFill>
                <a:latin typeface="+mn-lt"/>
                <a:cs typeface="Arial"/>
              </a:rPr>
              <a:t> 37</a:t>
            </a:r>
            <a:endParaRPr lang="nl-NL" sz="1200" spc="-5" dirty="0">
              <a:solidFill>
                <a:schemeClr val="tx2"/>
              </a:solidFill>
              <a:latin typeface="+mn-lt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260"/>
              </a:spcBef>
            </a:pPr>
            <a:r>
              <a:rPr lang="nl-NL" sz="1200" spc="-5" dirty="0">
                <a:solidFill>
                  <a:schemeClr val="tx2"/>
                </a:solidFill>
                <a:latin typeface="+mn-lt"/>
                <a:cs typeface="Arial"/>
              </a:rPr>
              <a:t>2712 BP</a:t>
            </a:r>
            <a:r>
              <a:rPr lang="nl-NL" sz="1200" dirty="0">
                <a:solidFill>
                  <a:schemeClr val="tx2"/>
                </a:solidFill>
                <a:latin typeface="+mn-lt"/>
                <a:cs typeface="Arial"/>
              </a:rPr>
              <a:t> </a:t>
            </a:r>
            <a:r>
              <a:rPr lang="nl-NL" sz="1200" spc="-5" dirty="0">
                <a:solidFill>
                  <a:schemeClr val="tx2"/>
                </a:solidFill>
                <a:latin typeface="+mn-lt"/>
                <a:cs typeface="Arial"/>
              </a:rPr>
              <a:t>Zoetermeer</a:t>
            </a:r>
            <a:endParaRPr lang="nl-NL" sz="1200" dirty="0">
              <a:solidFill>
                <a:schemeClr val="tx2"/>
              </a:solidFill>
              <a:latin typeface="+mn-lt"/>
              <a:cs typeface="Arial"/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1" y="3035031"/>
            <a:ext cx="3510570" cy="10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lets-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ABE5E84-9FB4-4444-8A88-70B122B9A8B9}"/>
              </a:ext>
            </a:extLst>
          </p:cNvPr>
          <p:cNvSpPr/>
          <p:nvPr userDrawn="1"/>
        </p:nvSpPr>
        <p:spPr>
          <a:xfrm>
            <a:off x="3586083" y="3545216"/>
            <a:ext cx="3918128" cy="559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07E8B1-9E11-C744-B50E-FD877C783D31}"/>
              </a:ext>
            </a:extLst>
          </p:cNvPr>
          <p:cNvSpPr/>
          <p:nvPr userDrawn="1"/>
        </p:nvSpPr>
        <p:spPr>
          <a:xfrm>
            <a:off x="4551061" y="3545216"/>
            <a:ext cx="2953150" cy="559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57B2EF0-B8AD-F341-A8A4-AAE423768D41}"/>
              </a:ext>
            </a:extLst>
          </p:cNvPr>
          <p:cNvSpPr/>
          <p:nvPr userDrawn="1"/>
        </p:nvSpPr>
        <p:spPr>
          <a:xfrm>
            <a:off x="5205439" y="3545216"/>
            <a:ext cx="2298772" cy="559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254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10800" y="6598800"/>
            <a:ext cx="2743200" cy="17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fld id="{30E4242E-6C71-7F48-A487-594B772D1DB9}" type="datetime1">
              <a:rPr lang="en-US" smtClean="0"/>
              <a:t>4/19/23</a:t>
            </a:fld>
            <a:endParaRPr lang="en-GB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0800" y="6404400"/>
            <a:ext cx="4114800" cy="19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10" name="Tijdelijke aanduiding voor dianummer 15"/>
          <p:cNvSpPr>
            <a:spLocks noGrp="1"/>
          </p:cNvSpPr>
          <p:nvPr>
            <p:ph type="sldNum" sz="quarter" idx="4"/>
          </p:nvPr>
        </p:nvSpPr>
        <p:spPr>
          <a:xfrm>
            <a:off x="262800" y="6418800"/>
            <a:ext cx="574829" cy="166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r">
              <a:defRPr kumimoji="0" lang="nl-NL" sz="105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5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-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33000"/>
              </a:lnSpc>
              <a:buNone/>
              <a:defRPr/>
            </a:lvl1pPr>
            <a:lvl2pPr marL="261938" indent="-261938">
              <a:lnSpc>
                <a:spcPct val="133000"/>
              </a:lnSpc>
              <a:buFont typeface="Arial" panose="020B0604020202020204" pitchFamily="34" charset="0"/>
              <a:buChar char="•"/>
              <a:defRPr/>
            </a:lvl2pPr>
            <a:lvl3pPr marL="536575" indent="-274638">
              <a:lnSpc>
                <a:spcPct val="133000"/>
              </a:lnSpc>
              <a:defRPr/>
            </a:lvl3pPr>
            <a:lvl4pPr marL="812800" indent="-276225">
              <a:lnSpc>
                <a:spcPct val="133000"/>
              </a:lnSpc>
              <a:defRPr/>
            </a:lvl4pPr>
            <a:lvl5pPr marL="1160463" indent="-255588">
              <a:lnSpc>
                <a:spcPct val="133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10800" y="6598800"/>
            <a:ext cx="2743200" cy="17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fld id="{5E6D818D-BF71-0A42-8B91-3E992CD229B3}" type="datetime1">
              <a:rPr lang="en-US" smtClean="0"/>
              <a:t>4/19/23</a:t>
            </a:fld>
            <a:endParaRPr lang="en-GB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0800" y="6404400"/>
            <a:ext cx="4114800" cy="19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10" name="Tijdelijke aanduiding voor dianummer 15"/>
          <p:cNvSpPr>
            <a:spLocks noGrp="1"/>
          </p:cNvSpPr>
          <p:nvPr>
            <p:ph type="sldNum" sz="quarter" idx="4"/>
          </p:nvPr>
        </p:nvSpPr>
        <p:spPr>
          <a:xfrm>
            <a:off x="262800" y="6418800"/>
            <a:ext cx="574829" cy="166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r">
              <a:defRPr kumimoji="0" lang="nl-NL" sz="105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5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5940" y="1217403"/>
            <a:ext cx="7114540" cy="4288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object 2"/>
          <p:cNvSpPr/>
          <p:nvPr userDrawn="1"/>
        </p:nvSpPr>
        <p:spPr>
          <a:xfrm>
            <a:off x="0" y="474186"/>
            <a:ext cx="1219835" cy="1701800"/>
          </a:xfrm>
          <a:custGeom>
            <a:avLst/>
            <a:gdLst/>
            <a:ahLst/>
            <a:cxnLst/>
            <a:rect l="l" t="t" r="r" b="b"/>
            <a:pathLst>
              <a:path w="1219835" h="1701800">
                <a:moveTo>
                  <a:pt x="0" y="0"/>
                </a:moveTo>
                <a:lnTo>
                  <a:pt x="0" y="1701469"/>
                </a:lnTo>
                <a:lnTo>
                  <a:pt x="975601" y="1558010"/>
                </a:lnTo>
                <a:lnTo>
                  <a:pt x="1219314" y="13548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10800" y="6598800"/>
            <a:ext cx="2743200" cy="17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fld id="{1E809DEF-4B74-1542-A42A-68A1A1CC8623}" type="datetime1">
              <a:rPr lang="en-US" smtClean="0"/>
              <a:t>4/19/23</a:t>
            </a:fld>
            <a:endParaRPr lang="en-GB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0800" y="6404400"/>
            <a:ext cx="4114800" cy="19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12" name="Tijdelijke aanduiding voor dianummer 15"/>
          <p:cNvSpPr>
            <a:spLocks noGrp="1"/>
          </p:cNvSpPr>
          <p:nvPr>
            <p:ph type="sldNum" sz="quarter" idx="4"/>
          </p:nvPr>
        </p:nvSpPr>
        <p:spPr>
          <a:xfrm>
            <a:off x="262800" y="6418800"/>
            <a:ext cx="574829" cy="166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r">
              <a:defRPr kumimoji="0" lang="nl-NL" sz="105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‹#›</a:t>
            </a:fld>
            <a:endParaRPr lang="en-GB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00" y="5904000"/>
            <a:ext cx="2880000" cy="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en object -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5940" y="1217403"/>
            <a:ext cx="7114540" cy="4288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33000"/>
              </a:lnSpc>
              <a:buNone/>
              <a:defRPr/>
            </a:lvl1pPr>
            <a:lvl2pPr marL="261938" indent="-261938">
              <a:lnSpc>
                <a:spcPct val="133000"/>
              </a:lnSpc>
              <a:buFont typeface="Arial" panose="020B0604020202020204" pitchFamily="34" charset="0"/>
              <a:buChar char="•"/>
              <a:defRPr/>
            </a:lvl2pPr>
            <a:lvl3pPr marL="536575" indent="-274638">
              <a:lnSpc>
                <a:spcPct val="133000"/>
              </a:lnSpc>
              <a:defRPr/>
            </a:lvl3pPr>
            <a:lvl4pPr marL="812800" indent="-276225">
              <a:lnSpc>
                <a:spcPct val="133000"/>
              </a:lnSpc>
              <a:defRPr/>
            </a:lvl4pPr>
            <a:lvl5pPr marL="1160463" indent="-255588">
              <a:lnSpc>
                <a:spcPct val="133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object 2"/>
          <p:cNvSpPr/>
          <p:nvPr userDrawn="1"/>
        </p:nvSpPr>
        <p:spPr>
          <a:xfrm>
            <a:off x="0" y="474186"/>
            <a:ext cx="1219835" cy="1701800"/>
          </a:xfrm>
          <a:custGeom>
            <a:avLst/>
            <a:gdLst/>
            <a:ahLst/>
            <a:cxnLst/>
            <a:rect l="l" t="t" r="r" b="b"/>
            <a:pathLst>
              <a:path w="1219835" h="1701800">
                <a:moveTo>
                  <a:pt x="0" y="0"/>
                </a:moveTo>
                <a:lnTo>
                  <a:pt x="0" y="1701469"/>
                </a:lnTo>
                <a:lnTo>
                  <a:pt x="975601" y="1558010"/>
                </a:lnTo>
                <a:lnTo>
                  <a:pt x="1219314" y="13548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10800" y="6598800"/>
            <a:ext cx="2743200" cy="17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fld id="{D758E664-3A2C-6648-9DD1-9775D5F5DB83}" type="datetime1">
              <a:rPr lang="en-US" smtClean="0"/>
              <a:t>4/19/23</a:t>
            </a:fld>
            <a:endParaRPr lang="en-GB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0800" y="6404400"/>
            <a:ext cx="4114800" cy="19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12" name="Tijdelijke aanduiding voor dianummer 15"/>
          <p:cNvSpPr>
            <a:spLocks noGrp="1"/>
          </p:cNvSpPr>
          <p:nvPr>
            <p:ph type="sldNum" sz="quarter" idx="4"/>
          </p:nvPr>
        </p:nvSpPr>
        <p:spPr>
          <a:xfrm>
            <a:off x="262800" y="6418800"/>
            <a:ext cx="574829" cy="166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r">
              <a:defRPr kumimoji="0" lang="nl-NL" sz="105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‹#›</a:t>
            </a:fld>
            <a:endParaRPr lang="en-GB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00" y="5904000"/>
            <a:ext cx="2880000" cy="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links -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2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596" cy="5080494"/>
          </a:xfrm>
          <a:custGeom>
            <a:avLst/>
            <a:gdLst>
              <a:gd name="connsiteX0" fmla="*/ 0 w 6096596"/>
              <a:gd name="connsiteY0" fmla="*/ 0 h 5080494"/>
              <a:gd name="connsiteX1" fmla="*/ 6096596 w 6096596"/>
              <a:gd name="connsiteY1" fmla="*/ 0 h 5080494"/>
              <a:gd name="connsiteX2" fmla="*/ 5908637 w 6096596"/>
              <a:gd name="connsiteY2" fmla="*/ 4479966 h 5080494"/>
              <a:gd name="connsiteX3" fmla="*/ 10 w 6096596"/>
              <a:gd name="connsiteY3" fmla="*/ 5080494 h 5080494"/>
              <a:gd name="connsiteX4" fmla="*/ 0 w 6096596"/>
              <a:gd name="connsiteY4" fmla="*/ 5080494 h 508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596" h="5080494">
                <a:moveTo>
                  <a:pt x="0" y="0"/>
                </a:moveTo>
                <a:lnTo>
                  <a:pt x="6096596" y="0"/>
                </a:lnTo>
                <a:lnTo>
                  <a:pt x="5908637" y="4479966"/>
                </a:lnTo>
                <a:lnTo>
                  <a:pt x="10" y="5080494"/>
                </a:lnTo>
                <a:lnTo>
                  <a:pt x="0" y="508049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93558" y="709001"/>
            <a:ext cx="4091304" cy="705834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93558" y="1848779"/>
            <a:ext cx="4091304" cy="4207374"/>
          </a:xfrm>
        </p:spPr>
        <p:txBody>
          <a:bodyPr/>
          <a:lstStyle>
            <a:lvl1pPr marL="0" indent="0">
              <a:lnSpc>
                <a:spcPct val="133000"/>
              </a:lnSpc>
              <a:buNone/>
              <a:defRPr lang="nl-NL" sz="2000" kern="1200" spc="-5" dirty="0" smtClean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1pPr>
            <a:lvl2pPr marL="261938" indent="-261938">
              <a:lnSpc>
                <a:spcPct val="133000"/>
              </a:lnSpc>
              <a:buFont typeface="Arial" panose="020B0604020202020204" pitchFamily="34" charset="0"/>
              <a:buChar char="•"/>
              <a:defRPr lang="nl-NL" sz="2000" kern="1200" spc="-5" dirty="0" smtClean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2pPr>
            <a:lvl3pPr marL="536575" indent="-274638">
              <a:lnSpc>
                <a:spcPct val="133000"/>
              </a:lnSpc>
              <a:defRPr lang="nl-NL" sz="2000" kern="1200" spc="-5" dirty="0" smtClean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3pPr>
            <a:lvl4pPr marL="812800" indent="-276225">
              <a:lnSpc>
                <a:spcPct val="133000"/>
              </a:lnSpc>
              <a:defRPr lang="nl-NL" sz="2000" kern="1200" spc="-5" dirty="0" smtClean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4pPr>
            <a:lvl5pPr marL="1160463" indent="-255588">
              <a:lnSpc>
                <a:spcPct val="133000"/>
              </a:lnSpc>
              <a:defRPr lang="nl-NL" sz="2000" kern="1200" spc="-5" dirty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object 3"/>
          <p:cNvSpPr/>
          <p:nvPr userDrawn="1"/>
        </p:nvSpPr>
        <p:spPr>
          <a:xfrm>
            <a:off x="0" y="4674059"/>
            <a:ext cx="6299835" cy="2184400"/>
          </a:xfrm>
          <a:custGeom>
            <a:avLst/>
            <a:gdLst/>
            <a:ahLst/>
            <a:cxnLst/>
            <a:rect l="l" t="t" r="r" b="b"/>
            <a:pathLst>
              <a:path w="6299835" h="2184400">
                <a:moveTo>
                  <a:pt x="5893371" y="0"/>
                </a:moveTo>
                <a:lnTo>
                  <a:pt x="0" y="609663"/>
                </a:lnTo>
                <a:lnTo>
                  <a:pt x="0" y="2183942"/>
                </a:lnTo>
                <a:lnTo>
                  <a:pt x="6299809" y="2183942"/>
                </a:lnTo>
                <a:lnTo>
                  <a:pt x="5893371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Afbeelding 12" descr="HHS_NL_groen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00" y="5904000"/>
            <a:ext cx="2880000" cy="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9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fbeelding links -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/>
          <p:cNvSpPr>
            <a:spLocks noGrp="1"/>
          </p:cNvSpPr>
          <p:nvPr>
            <p:ph type="pic" sz="quarter" idx="12"/>
          </p:nvPr>
        </p:nvSpPr>
        <p:spPr>
          <a:xfrm>
            <a:off x="-7620" y="0"/>
            <a:ext cx="5913120" cy="6858000"/>
          </a:xfrm>
          <a:custGeom>
            <a:avLst/>
            <a:gdLst>
              <a:gd name="connsiteX0" fmla="*/ 0 w 5905500"/>
              <a:gd name="connsiteY0" fmla="*/ 4133849 h 6858000"/>
              <a:gd name="connsiteX1" fmla="*/ 5886450 w 5905500"/>
              <a:gd name="connsiteY1" fmla="*/ 4743449 h 6858000"/>
              <a:gd name="connsiteX2" fmla="*/ 5705475 w 5905500"/>
              <a:gd name="connsiteY2" fmla="*/ 6848474 h 6858000"/>
              <a:gd name="connsiteX3" fmla="*/ 5705474 w 5905500"/>
              <a:gd name="connsiteY3" fmla="*/ 6848474 h 6858000"/>
              <a:gd name="connsiteX4" fmla="*/ 5705474 w 5905500"/>
              <a:gd name="connsiteY4" fmla="*/ 6858000 h 6858000"/>
              <a:gd name="connsiteX5" fmla="*/ 0 w 5905500"/>
              <a:gd name="connsiteY5" fmla="*/ 6858000 h 6858000"/>
              <a:gd name="connsiteX6" fmla="*/ 0 w 5905500"/>
              <a:gd name="connsiteY6" fmla="*/ 6315074 h 6858000"/>
              <a:gd name="connsiteX7" fmla="*/ 0 w 5905500"/>
              <a:gd name="connsiteY7" fmla="*/ 0 h 6858000"/>
              <a:gd name="connsiteX8" fmla="*/ 5410200 w 5905500"/>
              <a:gd name="connsiteY8" fmla="*/ 0 h 6858000"/>
              <a:gd name="connsiteX9" fmla="*/ 5410200 w 5905500"/>
              <a:gd name="connsiteY9" fmla="*/ 3174 h 6858000"/>
              <a:gd name="connsiteX10" fmla="*/ 5419725 w 5905500"/>
              <a:gd name="connsiteY10" fmla="*/ 3179 h 6858000"/>
              <a:gd name="connsiteX11" fmla="*/ 5905500 w 5905500"/>
              <a:gd name="connsiteY11" fmla="*/ 4474988 h 6858000"/>
              <a:gd name="connsiteX12" fmla="*/ 0 w 5905500"/>
              <a:gd name="connsiteY12" fmla="*/ 3802483 h 6858000"/>
              <a:gd name="connsiteX13" fmla="*/ 0 w 5905500"/>
              <a:gd name="connsiteY13" fmla="*/ 542925 h 6858000"/>
              <a:gd name="connsiteX0" fmla="*/ 7620 w 5913120"/>
              <a:gd name="connsiteY0" fmla="*/ 4133849 h 6858000"/>
              <a:gd name="connsiteX1" fmla="*/ 5894070 w 5913120"/>
              <a:gd name="connsiteY1" fmla="*/ 4743449 h 6858000"/>
              <a:gd name="connsiteX2" fmla="*/ 5713095 w 5913120"/>
              <a:gd name="connsiteY2" fmla="*/ 6848474 h 6858000"/>
              <a:gd name="connsiteX3" fmla="*/ 5713094 w 5913120"/>
              <a:gd name="connsiteY3" fmla="*/ 6848474 h 6858000"/>
              <a:gd name="connsiteX4" fmla="*/ 5713094 w 5913120"/>
              <a:gd name="connsiteY4" fmla="*/ 6858000 h 6858000"/>
              <a:gd name="connsiteX5" fmla="*/ 7620 w 5913120"/>
              <a:gd name="connsiteY5" fmla="*/ 6858000 h 6858000"/>
              <a:gd name="connsiteX6" fmla="*/ 7620 w 5913120"/>
              <a:gd name="connsiteY6" fmla="*/ 6315074 h 6858000"/>
              <a:gd name="connsiteX7" fmla="*/ 7620 w 5913120"/>
              <a:gd name="connsiteY7" fmla="*/ 4133849 h 6858000"/>
              <a:gd name="connsiteX8" fmla="*/ 7620 w 5913120"/>
              <a:gd name="connsiteY8" fmla="*/ 0 h 6858000"/>
              <a:gd name="connsiteX9" fmla="*/ 5417820 w 5913120"/>
              <a:gd name="connsiteY9" fmla="*/ 0 h 6858000"/>
              <a:gd name="connsiteX10" fmla="*/ 5417820 w 5913120"/>
              <a:gd name="connsiteY10" fmla="*/ 3174 h 6858000"/>
              <a:gd name="connsiteX11" fmla="*/ 5427345 w 5913120"/>
              <a:gd name="connsiteY11" fmla="*/ 3179 h 6858000"/>
              <a:gd name="connsiteX12" fmla="*/ 5913120 w 5913120"/>
              <a:gd name="connsiteY12" fmla="*/ 4474988 h 6858000"/>
              <a:gd name="connsiteX13" fmla="*/ 0 w 5913120"/>
              <a:gd name="connsiteY13" fmla="*/ 3832963 h 6858000"/>
              <a:gd name="connsiteX14" fmla="*/ 7620 w 5913120"/>
              <a:gd name="connsiteY14" fmla="*/ 542925 h 6858000"/>
              <a:gd name="connsiteX15" fmla="*/ 7620 w 5913120"/>
              <a:gd name="connsiteY15" fmla="*/ 0 h 6858000"/>
              <a:gd name="connsiteX0" fmla="*/ 7620 w 5913120"/>
              <a:gd name="connsiteY0" fmla="*/ 4133849 h 6858000"/>
              <a:gd name="connsiteX1" fmla="*/ 5894070 w 5913120"/>
              <a:gd name="connsiteY1" fmla="*/ 4743449 h 6858000"/>
              <a:gd name="connsiteX2" fmla="*/ 5713095 w 5913120"/>
              <a:gd name="connsiteY2" fmla="*/ 6848474 h 6858000"/>
              <a:gd name="connsiteX3" fmla="*/ 5713094 w 5913120"/>
              <a:gd name="connsiteY3" fmla="*/ 6848474 h 6858000"/>
              <a:gd name="connsiteX4" fmla="*/ 5713094 w 5913120"/>
              <a:gd name="connsiteY4" fmla="*/ 6858000 h 6858000"/>
              <a:gd name="connsiteX5" fmla="*/ 7620 w 5913120"/>
              <a:gd name="connsiteY5" fmla="*/ 6858000 h 6858000"/>
              <a:gd name="connsiteX6" fmla="*/ 7620 w 5913120"/>
              <a:gd name="connsiteY6" fmla="*/ 6315074 h 6858000"/>
              <a:gd name="connsiteX7" fmla="*/ 7620 w 5913120"/>
              <a:gd name="connsiteY7" fmla="*/ 4133849 h 6858000"/>
              <a:gd name="connsiteX8" fmla="*/ 7620 w 5913120"/>
              <a:gd name="connsiteY8" fmla="*/ 0 h 6858000"/>
              <a:gd name="connsiteX9" fmla="*/ 5417820 w 5913120"/>
              <a:gd name="connsiteY9" fmla="*/ 0 h 6858000"/>
              <a:gd name="connsiteX10" fmla="*/ 5417820 w 5913120"/>
              <a:gd name="connsiteY10" fmla="*/ 3174 h 6858000"/>
              <a:gd name="connsiteX11" fmla="*/ 5427345 w 5913120"/>
              <a:gd name="connsiteY11" fmla="*/ 3179 h 6858000"/>
              <a:gd name="connsiteX12" fmla="*/ 5913120 w 5913120"/>
              <a:gd name="connsiteY12" fmla="*/ 4474988 h 6858000"/>
              <a:gd name="connsiteX13" fmla="*/ 0 w 5913120"/>
              <a:gd name="connsiteY13" fmla="*/ 3863443 h 6858000"/>
              <a:gd name="connsiteX14" fmla="*/ 7620 w 5913120"/>
              <a:gd name="connsiteY14" fmla="*/ 542925 h 6858000"/>
              <a:gd name="connsiteX15" fmla="*/ 7620 w 5913120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13120" h="6858000">
                <a:moveTo>
                  <a:pt x="7620" y="4133849"/>
                </a:moveTo>
                <a:lnTo>
                  <a:pt x="5894070" y="4743449"/>
                </a:lnTo>
                <a:lnTo>
                  <a:pt x="5713095" y="6848474"/>
                </a:lnTo>
                <a:lnTo>
                  <a:pt x="5713094" y="6848474"/>
                </a:lnTo>
                <a:lnTo>
                  <a:pt x="5713094" y="6858000"/>
                </a:lnTo>
                <a:lnTo>
                  <a:pt x="7620" y="6858000"/>
                </a:lnTo>
                <a:lnTo>
                  <a:pt x="7620" y="6315074"/>
                </a:lnTo>
                <a:lnTo>
                  <a:pt x="7620" y="4133849"/>
                </a:lnTo>
                <a:close/>
                <a:moveTo>
                  <a:pt x="7620" y="0"/>
                </a:moveTo>
                <a:lnTo>
                  <a:pt x="5417820" y="0"/>
                </a:lnTo>
                <a:lnTo>
                  <a:pt x="5417820" y="3174"/>
                </a:lnTo>
                <a:lnTo>
                  <a:pt x="5427345" y="3179"/>
                </a:lnTo>
                <a:lnTo>
                  <a:pt x="5913120" y="4474988"/>
                </a:lnTo>
                <a:lnTo>
                  <a:pt x="0" y="3863443"/>
                </a:lnTo>
                <a:lnTo>
                  <a:pt x="7620" y="542925"/>
                </a:lnTo>
                <a:lnTo>
                  <a:pt x="762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6693558" y="709001"/>
            <a:ext cx="4091304" cy="705834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 userDrawn="1">
            <p:ph idx="1"/>
          </p:nvPr>
        </p:nvSpPr>
        <p:spPr>
          <a:xfrm>
            <a:off x="6693558" y="1848779"/>
            <a:ext cx="4091304" cy="4207374"/>
          </a:xfrm>
        </p:spPr>
        <p:txBody>
          <a:bodyPr/>
          <a:lstStyle>
            <a:lvl1pPr marL="0" indent="0">
              <a:lnSpc>
                <a:spcPct val="133000"/>
              </a:lnSpc>
              <a:buNone/>
              <a:defRPr lang="nl-NL" sz="2000" kern="1200" spc="-5" dirty="0" smtClean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1pPr>
            <a:lvl2pPr marL="261938" indent="-261938">
              <a:lnSpc>
                <a:spcPct val="133000"/>
              </a:lnSpc>
              <a:buFont typeface="Arial" panose="020B0604020202020204" pitchFamily="34" charset="0"/>
              <a:buChar char="•"/>
              <a:defRPr lang="nl-NL" sz="2000" kern="1200" spc="-5" dirty="0" smtClean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2pPr>
            <a:lvl3pPr marL="536575" indent="-274638">
              <a:lnSpc>
                <a:spcPct val="133000"/>
              </a:lnSpc>
              <a:defRPr lang="nl-NL" sz="2000" kern="1200" spc="-5" dirty="0" smtClean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3pPr>
            <a:lvl4pPr marL="812800" indent="-276225">
              <a:lnSpc>
                <a:spcPct val="133000"/>
              </a:lnSpc>
              <a:defRPr lang="nl-NL" sz="2000" kern="1200" spc="-5" dirty="0" smtClean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4pPr>
            <a:lvl5pPr marL="1160463" indent="-255588">
              <a:lnSpc>
                <a:spcPct val="133000"/>
              </a:lnSpc>
              <a:defRPr lang="nl-NL" sz="2000" kern="1200" spc="-5" dirty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pic>
        <p:nvPicPr>
          <p:cNvPr id="12" name="Afbeelding 11" descr="HHS_NL_groen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00" y="5904000"/>
            <a:ext cx="2880000" cy="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>
            <a:extLst>
              <a:ext uri="{FF2B5EF4-FFF2-40B4-BE49-F238E27FC236}">
                <a16:creationId xmlns:a16="http://schemas.microsoft.com/office/drawing/2014/main" id="{4AEF7F14-3D57-4BF3-81AE-57E8C91DCA07}"/>
              </a:ext>
            </a:extLst>
          </p:cNvPr>
          <p:cNvGrpSpPr/>
          <p:nvPr userDrawn="1"/>
        </p:nvGrpSpPr>
        <p:grpSpPr>
          <a:xfrm>
            <a:off x="1219320" y="406440"/>
            <a:ext cx="9754870" cy="5487515"/>
            <a:chOff x="1219320" y="406440"/>
            <a:chExt cx="9754870" cy="5487515"/>
          </a:xfrm>
        </p:grpSpPr>
        <p:grpSp>
          <p:nvGrpSpPr>
            <p:cNvPr id="22" name="Groep 21"/>
            <p:cNvGrpSpPr/>
            <p:nvPr userDrawn="1"/>
          </p:nvGrpSpPr>
          <p:grpSpPr>
            <a:xfrm>
              <a:off x="1219320" y="406440"/>
              <a:ext cx="9754870" cy="5487515"/>
              <a:chOff x="1219320" y="406440"/>
              <a:chExt cx="9754870" cy="5487515"/>
            </a:xfrm>
          </p:grpSpPr>
          <p:sp>
            <p:nvSpPr>
              <p:cNvPr id="11" name="object 2"/>
              <p:cNvSpPr/>
              <p:nvPr userDrawn="1"/>
            </p:nvSpPr>
            <p:spPr>
              <a:xfrm>
                <a:off x="1219320" y="406440"/>
                <a:ext cx="9754870" cy="5283835"/>
              </a:xfrm>
              <a:custGeom>
                <a:avLst/>
                <a:gdLst/>
                <a:ahLst/>
                <a:cxnLst/>
                <a:rect l="l" t="t" r="r" b="b"/>
                <a:pathLst>
                  <a:path w="9754870" h="5283835">
                    <a:moveTo>
                      <a:pt x="0" y="0"/>
                    </a:moveTo>
                    <a:lnTo>
                      <a:pt x="609663" y="5283720"/>
                    </a:lnTo>
                    <a:lnTo>
                      <a:pt x="9144901" y="5080495"/>
                    </a:lnTo>
                    <a:lnTo>
                      <a:pt x="9754565" y="20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3"/>
              <p:cNvSpPr/>
              <p:nvPr userDrawn="1"/>
            </p:nvSpPr>
            <p:spPr>
              <a:xfrm>
                <a:off x="5486939" y="5283720"/>
                <a:ext cx="813435" cy="610235"/>
              </a:xfrm>
              <a:custGeom>
                <a:avLst/>
                <a:gdLst/>
                <a:ahLst/>
                <a:cxnLst/>
                <a:rect l="l" t="t" r="r" b="b"/>
                <a:pathLst>
                  <a:path w="813435" h="610235">
                    <a:moveTo>
                      <a:pt x="812876" y="0"/>
                    </a:moveTo>
                    <a:lnTo>
                      <a:pt x="0" y="0"/>
                    </a:lnTo>
                    <a:lnTo>
                      <a:pt x="412788" y="609650"/>
                    </a:lnTo>
                    <a:lnTo>
                      <a:pt x="812876" y="0"/>
                    </a:lnTo>
                    <a:close/>
                  </a:path>
                </a:pathLst>
              </a:custGeom>
              <a:solidFill>
                <a:srgbClr val="9EA7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916A5A41-70D1-4E19-AA8F-358D4AA192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9424" t="18614" r="34878" b="57624"/>
            <a:stretch/>
          </p:blipFill>
          <p:spPr>
            <a:xfrm>
              <a:off x="1476375" y="514350"/>
              <a:ext cx="975003" cy="762000"/>
            </a:xfrm>
            <a:prstGeom prst="rect">
              <a:avLst/>
            </a:prstGeom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78FE056-EDDC-4031-859F-DBF99481F9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35801" t="59806" r="32463" b="20796"/>
            <a:stretch/>
          </p:blipFill>
          <p:spPr>
            <a:xfrm>
              <a:off x="9344025" y="4686300"/>
              <a:ext cx="866775" cy="622062"/>
            </a:xfrm>
            <a:prstGeom prst="rect">
              <a:avLst/>
            </a:prstGeom>
          </p:spPr>
        </p:pic>
      </p:grpSp>
      <p:sp>
        <p:nvSpPr>
          <p:cNvPr id="15" name="Tijdelijke aanduiding voor tekst 14"/>
          <p:cNvSpPr>
            <a:spLocks noGrp="1"/>
          </p:cNvSpPr>
          <p:nvPr>
            <p:ph type="body" sz="quarter" idx="13"/>
          </p:nvPr>
        </p:nvSpPr>
        <p:spPr>
          <a:xfrm>
            <a:off x="2451378" y="2616188"/>
            <a:ext cx="7239000" cy="864339"/>
          </a:xfrm>
        </p:spPr>
        <p:txBody>
          <a:bodyPr vert="horz" wrap="square" lIns="0" tIns="43180" rIns="0" bIns="0" rtlCol="0" anchor="ctr">
            <a:spAutoFit/>
          </a:bodyPr>
          <a:lstStyle>
            <a:lvl1pPr marL="8890" indent="0" algn="ctr">
              <a:buNone/>
              <a:defRPr lang="nl-NL" sz="2800" b="0" cap="all" spc="-20" baseline="0" dirty="0" smtClean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193675" indent="0">
              <a:buNone/>
              <a:defRPr lang="nl-NL" sz="1800" dirty="0">
                <a:solidFill>
                  <a:schemeClr val="tx1"/>
                </a:solidFill>
                <a:cs typeface="+mn-cs"/>
              </a:defRPr>
            </a:lvl2pPr>
          </a:lstStyle>
          <a:p>
            <a:pPr marL="12065" marR="5080" lvl="0" indent="-3175" algn="ctr">
              <a:lnSpc>
                <a:spcPts val="3200"/>
              </a:lnSpc>
              <a:spcBef>
                <a:spcPts val="34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9" name="Tijdelijke aanduiding voor tekst 18"/>
          <p:cNvSpPr>
            <a:spLocks noGrp="1"/>
          </p:cNvSpPr>
          <p:nvPr>
            <p:ph type="body" sz="quarter" idx="14" hasCustomPrompt="1"/>
          </p:nvPr>
        </p:nvSpPr>
        <p:spPr>
          <a:xfrm>
            <a:off x="1905001" y="5878295"/>
            <a:ext cx="4471386" cy="409343"/>
          </a:xfr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lang="nl-NL" sz="2000" i="1" kern="1200" dirty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Naam, </a:t>
            </a:r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07368" y="5878295"/>
            <a:ext cx="4006632" cy="40934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lang="nl-NL" sz="2000" i="1" kern="1200" dirty="0">
                <a:solidFill>
                  <a:srgbClr val="213343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functietitel</a:t>
            </a:r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10800" y="6598800"/>
            <a:ext cx="2743200" cy="17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fld id="{0ED215E4-9CFD-E94D-A7A4-97D36398FCBA}" type="datetime1">
              <a:rPr lang="en-US" smtClean="0"/>
              <a:t>4/19/23</a:t>
            </a:fld>
            <a:endParaRPr lang="en-GB"/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0800" y="6404400"/>
            <a:ext cx="4114800" cy="19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23" name="Tijdelijke aanduiding voor dianummer 15"/>
          <p:cNvSpPr>
            <a:spLocks noGrp="1"/>
          </p:cNvSpPr>
          <p:nvPr>
            <p:ph type="sldNum" sz="quarter" idx="4"/>
          </p:nvPr>
        </p:nvSpPr>
        <p:spPr>
          <a:xfrm>
            <a:off x="262800" y="6418800"/>
            <a:ext cx="574829" cy="166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r">
              <a:defRPr kumimoji="0" lang="nl-NL" sz="105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‹#›</a:t>
            </a:fld>
            <a:endParaRPr lang="en-GB" dirty="0"/>
          </a:p>
        </p:txBody>
      </p:sp>
      <p:pic>
        <p:nvPicPr>
          <p:cNvPr id="24" name="Afbeelding 23" descr="HHS_NL_groen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00" y="5904000"/>
            <a:ext cx="2880000" cy="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D64AB382-4DC8-4B0F-94C7-AEA099915EC4}"/>
              </a:ext>
            </a:extLst>
          </p:cNvPr>
          <p:cNvGrpSpPr/>
          <p:nvPr userDrawn="1"/>
        </p:nvGrpSpPr>
        <p:grpSpPr>
          <a:xfrm>
            <a:off x="1219315" y="406440"/>
            <a:ext cx="9754870" cy="5283835"/>
            <a:chOff x="1219315" y="406440"/>
            <a:chExt cx="9754870" cy="5283835"/>
          </a:xfrm>
        </p:grpSpPr>
        <p:sp>
          <p:nvSpPr>
            <p:cNvPr id="14" name="object 2"/>
            <p:cNvSpPr/>
            <p:nvPr userDrawn="1"/>
          </p:nvSpPr>
          <p:spPr>
            <a:xfrm>
              <a:off x="1219315" y="406440"/>
              <a:ext cx="9754870" cy="5283835"/>
            </a:xfrm>
            <a:custGeom>
              <a:avLst/>
              <a:gdLst/>
              <a:ahLst/>
              <a:cxnLst/>
              <a:rect l="l" t="t" r="r" b="b"/>
              <a:pathLst>
                <a:path w="9754870" h="5283835">
                  <a:moveTo>
                    <a:pt x="9754565" y="0"/>
                  </a:moveTo>
                  <a:lnTo>
                    <a:pt x="0" y="203225"/>
                  </a:lnTo>
                  <a:lnTo>
                    <a:pt x="609663" y="5080495"/>
                  </a:lnTo>
                  <a:lnTo>
                    <a:pt x="9144901" y="5283720"/>
                  </a:lnTo>
                  <a:lnTo>
                    <a:pt x="9754565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89931C96-1086-46CF-84F0-387E178E54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9424" t="18614" r="34878" b="57624"/>
            <a:stretch/>
          </p:blipFill>
          <p:spPr>
            <a:xfrm>
              <a:off x="1476375" y="741029"/>
              <a:ext cx="975003" cy="762000"/>
            </a:xfrm>
            <a:prstGeom prst="rect">
              <a:avLst/>
            </a:prstGeom>
          </p:spPr>
        </p:pic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BFFF8D0A-3D24-4932-947D-0BF048BD16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35801" t="59806" r="32463" b="20796"/>
            <a:stretch/>
          </p:blipFill>
          <p:spPr>
            <a:xfrm>
              <a:off x="9344025" y="4886325"/>
              <a:ext cx="866775" cy="622062"/>
            </a:xfrm>
            <a:prstGeom prst="rect">
              <a:avLst/>
            </a:prstGeom>
          </p:spPr>
        </p:pic>
      </p:grpSp>
      <p:sp>
        <p:nvSpPr>
          <p:cNvPr id="16" name="object 3"/>
          <p:cNvSpPr/>
          <p:nvPr userDrawn="1"/>
        </p:nvSpPr>
        <p:spPr>
          <a:xfrm>
            <a:off x="5486939" y="5283720"/>
            <a:ext cx="813435" cy="610235"/>
          </a:xfrm>
          <a:custGeom>
            <a:avLst/>
            <a:gdLst/>
            <a:ahLst/>
            <a:cxnLst/>
            <a:rect l="l" t="t" r="r" b="b"/>
            <a:pathLst>
              <a:path w="813435" h="610235">
                <a:moveTo>
                  <a:pt x="812876" y="0"/>
                </a:moveTo>
                <a:lnTo>
                  <a:pt x="0" y="0"/>
                </a:lnTo>
                <a:lnTo>
                  <a:pt x="412788" y="609650"/>
                </a:lnTo>
                <a:lnTo>
                  <a:pt x="812876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3"/>
          </p:nvPr>
        </p:nvSpPr>
        <p:spPr>
          <a:xfrm>
            <a:off x="2451378" y="2616188"/>
            <a:ext cx="7239000" cy="864339"/>
          </a:xfrm>
        </p:spPr>
        <p:txBody>
          <a:bodyPr vert="horz" wrap="square" lIns="0" tIns="43180" rIns="0" bIns="0" rtlCol="0" anchor="ctr">
            <a:spAutoFit/>
          </a:bodyPr>
          <a:lstStyle>
            <a:lvl1pPr marL="8890" indent="0" algn="ctr">
              <a:buNone/>
              <a:defRPr lang="nl-NL" sz="2800" b="0" cap="all" spc="-20" baseline="0" dirty="0" smtClean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193675" indent="0">
              <a:buNone/>
              <a:defRPr lang="nl-NL" sz="1800" dirty="0">
                <a:solidFill>
                  <a:schemeClr val="tx1"/>
                </a:solidFill>
                <a:cs typeface="+mn-cs"/>
              </a:defRPr>
            </a:lvl2pPr>
          </a:lstStyle>
          <a:p>
            <a:pPr marL="12065" marR="5080" lvl="0" indent="-3175" algn="ctr">
              <a:lnSpc>
                <a:spcPts val="3200"/>
              </a:lnSpc>
              <a:spcBef>
                <a:spcPts val="34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9" name="Tijdelijke aanduiding voor tekst 18"/>
          <p:cNvSpPr>
            <a:spLocks noGrp="1"/>
          </p:cNvSpPr>
          <p:nvPr>
            <p:ph type="body" sz="quarter" idx="14" hasCustomPrompt="1"/>
          </p:nvPr>
        </p:nvSpPr>
        <p:spPr>
          <a:xfrm>
            <a:off x="1904400" y="5878295"/>
            <a:ext cx="4471386" cy="409343"/>
          </a:xfr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lang="nl-NL" sz="2000" i="1" kern="1200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Naam, </a:t>
            </a:r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08000" y="5878295"/>
            <a:ext cx="4006632" cy="40934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lang="nl-NL" sz="2000" i="1" kern="1200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functietitel</a:t>
            </a:r>
          </a:p>
        </p:txBody>
      </p:sp>
      <p:sp>
        <p:nvSpPr>
          <p:cNvPr id="1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10800" y="6598800"/>
            <a:ext cx="2743200" cy="17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fld id="{8A3265EF-AFCD-DA48-AA69-2AB22ED3213F}" type="datetime1">
              <a:rPr lang="en-US" smtClean="0"/>
              <a:t>4/19/23</a:t>
            </a:fld>
            <a:endParaRPr lang="en-GB"/>
          </a:p>
        </p:txBody>
      </p:sp>
      <p:sp>
        <p:nvSpPr>
          <p:cNvPr id="2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0800" y="6404400"/>
            <a:ext cx="4114800" cy="19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23" name="Tijdelijke aanduiding voor dianummer 15"/>
          <p:cNvSpPr>
            <a:spLocks noGrp="1"/>
          </p:cNvSpPr>
          <p:nvPr>
            <p:ph type="sldNum" sz="quarter" idx="4"/>
          </p:nvPr>
        </p:nvSpPr>
        <p:spPr>
          <a:xfrm>
            <a:off x="262800" y="6418800"/>
            <a:ext cx="574829" cy="166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r">
              <a:defRPr kumimoji="0" lang="nl-NL" sz="105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‹#›</a:t>
            </a:fld>
            <a:endParaRPr lang="en-GB" dirty="0"/>
          </a:p>
        </p:txBody>
      </p:sp>
      <p:pic>
        <p:nvPicPr>
          <p:cNvPr id="24" name="Afbeelding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00" y="5904000"/>
            <a:ext cx="2880000" cy="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425940" y="1194832"/>
            <a:ext cx="7114540" cy="451406"/>
          </a:xfrm>
          <a:prstGeom prst="rect">
            <a:avLst/>
          </a:prstGeom>
        </p:spPr>
        <p:txBody>
          <a:bodyPr vert="horz" wrap="square" lIns="0" tIns="40640" rIns="0" bIns="0" rtlCol="0" anchor="b">
            <a:spAutoFit/>
          </a:bodyPr>
          <a:lstStyle/>
          <a:p>
            <a:pPr marL="12700" marR="5080" lvl="0" indent="0" fontAlgn="auto">
              <a:lnSpc>
                <a:spcPts val="322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425940" y="2070299"/>
            <a:ext cx="7114540" cy="398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10800" y="6598800"/>
            <a:ext cx="2743200" cy="17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fld id="{98E6E29F-D7A6-8041-A3E9-2FA57F39EAB8}" type="datetime1">
              <a:rPr lang="en-US" smtClean="0"/>
              <a:t>4/19/23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0800" y="6404400"/>
            <a:ext cx="4114800" cy="19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nl-NL" sz="1100" i="1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11" name="object 2"/>
          <p:cNvSpPr/>
          <p:nvPr userDrawn="1"/>
        </p:nvSpPr>
        <p:spPr>
          <a:xfrm>
            <a:off x="0" y="474186"/>
            <a:ext cx="1219835" cy="1701800"/>
          </a:xfrm>
          <a:custGeom>
            <a:avLst/>
            <a:gdLst/>
            <a:ahLst/>
            <a:cxnLst/>
            <a:rect l="l" t="t" r="r" b="b"/>
            <a:pathLst>
              <a:path w="1219835" h="1701800">
                <a:moveTo>
                  <a:pt x="0" y="0"/>
                </a:moveTo>
                <a:lnTo>
                  <a:pt x="0" y="1701469"/>
                </a:lnTo>
                <a:lnTo>
                  <a:pt x="975601" y="1558010"/>
                </a:lnTo>
                <a:lnTo>
                  <a:pt x="1219314" y="135483"/>
                </a:lnTo>
                <a:lnTo>
                  <a:pt x="0" y="0"/>
                </a:lnTo>
                <a:close/>
              </a:path>
            </a:pathLst>
          </a:custGeom>
          <a:solidFill>
            <a:srgbClr val="9E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4"/>
          </p:nvPr>
        </p:nvSpPr>
        <p:spPr>
          <a:xfrm>
            <a:off x="262800" y="6418800"/>
            <a:ext cx="574829" cy="166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r">
              <a:defRPr kumimoji="0" lang="nl-NL" sz="105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‹#›</a:t>
            </a:fld>
            <a:endParaRPr lang="en-GB" dirty="0"/>
          </a:p>
        </p:txBody>
      </p:sp>
      <p:pic>
        <p:nvPicPr>
          <p:cNvPr id="8" name="Afbeelding 7" descr="HHS_NL_groen_HEX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00" y="5904000"/>
            <a:ext cx="2880000" cy="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8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63" r:id="rId7"/>
    <p:sldLayoutId id="2147483664" r:id="rId8"/>
    <p:sldLayoutId id="2147483665" r:id="rId9"/>
    <p:sldLayoutId id="2147483651" r:id="rId10"/>
    <p:sldLayoutId id="2147483656" r:id="rId11"/>
    <p:sldLayoutId id="2147483655" r:id="rId12"/>
    <p:sldLayoutId id="2147483667" r:id="rId13"/>
    <p:sldLayoutId id="214748366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nl-NL" sz="2800" b="1" i="0" u="none" strike="noStrike" kern="0" cap="none" spc="0" normalizeH="0" baseline="0" smtClean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3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536575" indent="-263525" algn="l" defTabSz="914400" rtl="0" eaLnBrk="1" latinLnBrk="0" hangingPunct="1">
        <a:lnSpc>
          <a:spcPct val="133000"/>
        </a:lnSpc>
        <a:spcBef>
          <a:spcPts val="0"/>
        </a:spcBef>
        <a:spcAft>
          <a:spcPts val="0"/>
        </a:spcAft>
        <a:buFont typeface="Calibri" panose="020F0502020204030204" pitchFamily="34" charset="0"/>
        <a:buChar char="−"/>
        <a:defRPr sz="2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809625" indent="-273050" algn="l" defTabSz="914400" rtl="0" eaLnBrk="1" latinLnBrk="0" hangingPunct="1">
        <a:lnSpc>
          <a:spcPct val="133000"/>
        </a:lnSpc>
        <a:spcBef>
          <a:spcPts val="0"/>
        </a:spcBef>
        <a:spcAft>
          <a:spcPts val="0"/>
        </a:spcAft>
        <a:buFont typeface="Calibri" panose="020F0502020204030204" pitchFamily="34" charset="0"/>
        <a:buChar char="−"/>
        <a:defRPr sz="2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073150" indent="-263525" algn="l" defTabSz="914400" rtl="0" eaLnBrk="1" latinLnBrk="0" hangingPunct="1">
        <a:lnSpc>
          <a:spcPct val="133000"/>
        </a:lnSpc>
        <a:spcBef>
          <a:spcPts val="0"/>
        </a:spcBef>
        <a:spcAft>
          <a:spcPts val="0"/>
        </a:spcAft>
        <a:buFont typeface="Calibri" panose="020F0502020204030204" pitchFamily="34" charset="0"/>
        <a:buChar char="−"/>
        <a:defRPr sz="2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44613" indent="-271463" algn="l" defTabSz="914400" rtl="0" eaLnBrk="1" latinLnBrk="0" hangingPunct="1">
        <a:lnSpc>
          <a:spcPct val="133000"/>
        </a:lnSpc>
        <a:spcBef>
          <a:spcPts val="0"/>
        </a:spcBef>
        <a:spcAft>
          <a:spcPts val="0"/>
        </a:spcAft>
        <a:buFont typeface="Calibri" panose="020F0502020204030204" pitchFamily="34" charset="0"/>
        <a:buChar char="−"/>
        <a:defRPr sz="2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Tijdelijke aanduiding voor afbeelding 2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B08BBF5-CD40-4A16-8903-8DF4B0919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0" name="Titel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DEDS HC10-2: Frequent </a:t>
            </a:r>
            <a:r>
              <a:rPr lang="en-GB" dirty="0" err="1"/>
              <a:t>Itemsets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558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D16ECAF0-DDCF-7787-8CF9-514EA463A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ym typeface="Copperplate" charset="0"/>
              </a:rPr>
              <a:t>Rekenkundige</a:t>
            </a:r>
            <a:r>
              <a:rPr lang="en-US" dirty="0">
                <a:sym typeface="Copperplate" charset="0"/>
              </a:rPr>
              <a:t> </a:t>
            </a:r>
            <a:r>
              <a:rPr lang="en-US" dirty="0" err="1">
                <a:sym typeface="Copperplate" charset="0"/>
              </a:rPr>
              <a:t>Complexiteit</a:t>
            </a:r>
            <a:endParaRPr lang="en-US" dirty="0">
              <a:sym typeface="Copperplate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35EDC38-D526-A17C-F1CE-F7B6BC49C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eaLnBrk="1" hangingPunct="1">
              <a:lnSpc>
                <a:spcPct val="90000"/>
              </a:lnSpc>
              <a:buSzPct val="69000"/>
              <a:buFont typeface="Palatino" charset="0"/>
              <a:buChar char="•"/>
              <a:defRPr/>
            </a:pPr>
            <a:r>
              <a:rPr lang="en-US" sz="2400" dirty="0" err="1">
                <a:sym typeface="Palatino" charset="0"/>
              </a:rPr>
              <a:t>gegeven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i="1" dirty="0">
                <a:sym typeface="Palatino" charset="0"/>
              </a:rPr>
              <a:t>d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dirty="0" err="1">
                <a:sym typeface="Palatino" charset="0"/>
              </a:rPr>
              <a:t>unieke</a:t>
            </a:r>
            <a:r>
              <a:rPr lang="en-US" sz="2400" dirty="0">
                <a:sym typeface="Palatino" charset="0"/>
              </a:rPr>
              <a:t> items: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 err="1">
                <a:sym typeface="Palatino" charset="0"/>
              </a:rPr>
              <a:t>Totaal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aantal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itemsets</a:t>
            </a:r>
            <a:r>
              <a:rPr lang="en-US" dirty="0">
                <a:sym typeface="Palatino" charset="0"/>
              </a:rPr>
              <a:t> = 2</a:t>
            </a:r>
            <a:r>
              <a:rPr lang="en-US" i="1" baseline="31000" dirty="0">
                <a:sym typeface="Palatino" charset="0"/>
              </a:rPr>
              <a:t>d</a:t>
            </a:r>
            <a:endParaRPr lang="en-US" i="1" dirty="0">
              <a:sym typeface="Palatino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 err="1">
                <a:sym typeface="Palatino" charset="0"/>
              </a:rPr>
              <a:t>Totaal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aantal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mogelijke</a:t>
            </a:r>
            <a:r>
              <a:rPr lang="en-US" dirty="0">
                <a:sym typeface="Palatino" charset="0"/>
              </a:rPr>
              <a:t> association rules: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60C05E7-836D-633A-A9CC-621434236BB2}"/>
              </a:ext>
            </a:extLst>
          </p:cNvPr>
          <p:cNvSpPr>
            <a:spLocks/>
          </p:cNvSpPr>
          <p:nvPr/>
        </p:nvSpPr>
        <p:spPr bwMode="auto">
          <a:xfrm>
            <a:off x="6843714" y="3503750"/>
            <a:ext cx="3213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Als </a:t>
            </a:r>
            <a:r>
              <a:rPr lang="en-US" altLang="en-NL" sz="20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 </a:t>
            </a: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= 6,  dan </a:t>
            </a:r>
            <a:r>
              <a:rPr lang="en-US" altLang="en-NL" sz="20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= 602 rules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551E0FF-83F5-22FC-A8CB-6C704FEA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" t="1903" r="7143" b="951"/>
          <a:stretch>
            <a:fillRect/>
          </a:stretch>
        </p:blipFill>
        <p:spPr bwMode="auto">
          <a:xfrm>
            <a:off x="2135186" y="3159919"/>
            <a:ext cx="4532312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599F7EEE-D6E2-971F-4FA9-74C9C9B5D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2" t="77034" r="36519" b="820"/>
          <a:stretch/>
        </p:blipFill>
        <p:spPr bwMode="auto">
          <a:xfrm>
            <a:off x="7936089" y="2838873"/>
            <a:ext cx="1433689" cy="30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E16908E8-3396-8741-028D-8BDD914A2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Association Rule Mining: </a:t>
            </a:r>
            <a:r>
              <a:rPr lang="en-US" dirty="0" err="1">
                <a:sym typeface="Copperplate" charset="0"/>
              </a:rPr>
              <a:t>doel</a:t>
            </a:r>
            <a:endParaRPr lang="en-US" dirty="0">
              <a:sym typeface="Copperplate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CD48C00-B9E1-4DA9-7424-67134BC96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buSzPct val="69000"/>
            </a:pPr>
            <a:r>
              <a:rPr lang="en-US" altLang="en-NL" sz="2400" dirty="0" err="1"/>
              <a:t>Gegeven</a:t>
            </a:r>
            <a:r>
              <a:rPr lang="en-US" altLang="en-NL" sz="2400" dirty="0"/>
              <a:t> </a:t>
            </a:r>
            <a:r>
              <a:rPr lang="en-US" altLang="en-NL" sz="2400" dirty="0" err="1"/>
              <a:t>een</a:t>
            </a:r>
            <a:r>
              <a:rPr lang="en-US" altLang="en-NL" sz="2400" dirty="0"/>
              <a:t> set </a:t>
            </a:r>
            <a:r>
              <a:rPr lang="en-US" altLang="en-NL" sz="2400" dirty="0" err="1"/>
              <a:t>transacties</a:t>
            </a:r>
            <a:r>
              <a:rPr lang="en-US" altLang="en-NL" sz="2400" dirty="0"/>
              <a:t> </a:t>
            </a:r>
            <a:r>
              <a:rPr lang="en-US" altLang="en-NL" sz="2400" dirty="0" err="1"/>
              <a:t>vind</a:t>
            </a:r>
            <a:r>
              <a:rPr lang="en-US" altLang="en-NL" sz="2400" dirty="0"/>
              <a:t> alle rules </a:t>
            </a:r>
            <a:r>
              <a:rPr lang="en-US" altLang="en-NL" sz="2400" dirty="0" err="1"/>
              <a:t>waarvoor</a:t>
            </a:r>
            <a:r>
              <a:rPr lang="en-US" altLang="en-NL" sz="2400" dirty="0"/>
              <a:t> </a:t>
            </a:r>
            <a:r>
              <a:rPr lang="en-US" altLang="en-NL" sz="2400" dirty="0" err="1"/>
              <a:t>geldt</a:t>
            </a:r>
            <a:r>
              <a:rPr lang="en-US" altLang="en-NL" sz="2400" dirty="0"/>
              <a:t>: </a:t>
            </a:r>
          </a:p>
          <a:p>
            <a:pPr lvl="1">
              <a:spcBef>
                <a:spcPts val="500"/>
              </a:spcBef>
              <a:buSzPct val="60000"/>
            </a:pPr>
            <a:r>
              <a:rPr lang="en-US" altLang="en-NL" sz="2400" dirty="0"/>
              <a:t>support ≥ </a:t>
            </a:r>
            <a:r>
              <a:rPr lang="en-US" altLang="en-NL" sz="2400" dirty="0" err="1">
                <a:latin typeface="Palatino Italic" pitchFamily="2" charset="77"/>
                <a:sym typeface="Palatino Italic" pitchFamily="2" charset="77"/>
              </a:rPr>
              <a:t>minsup</a:t>
            </a:r>
            <a:r>
              <a:rPr lang="en-US" altLang="en-NL" sz="2400" dirty="0">
                <a:latin typeface="Palatino Italic" pitchFamily="2" charset="77"/>
                <a:sym typeface="Palatino Italic" pitchFamily="2" charset="77"/>
              </a:rPr>
              <a:t> </a:t>
            </a:r>
            <a:r>
              <a:rPr lang="en-US" altLang="en-NL" sz="2400" dirty="0"/>
              <a:t>threshold</a:t>
            </a:r>
          </a:p>
          <a:p>
            <a:pPr lvl="1">
              <a:spcBef>
                <a:spcPts val="500"/>
              </a:spcBef>
              <a:buSzPct val="60000"/>
            </a:pPr>
            <a:r>
              <a:rPr lang="en-US" altLang="en-NL" sz="2400" dirty="0"/>
              <a:t>confidence ≥ </a:t>
            </a:r>
            <a:r>
              <a:rPr lang="en-US" altLang="en-NL" sz="2400" dirty="0" err="1">
                <a:latin typeface="Palatino Italic" pitchFamily="2" charset="77"/>
                <a:sym typeface="Palatino Italic" pitchFamily="2" charset="77"/>
              </a:rPr>
              <a:t>minconf</a:t>
            </a:r>
            <a:r>
              <a:rPr lang="en-US" altLang="en-NL" sz="2400" dirty="0">
                <a:latin typeface="Palatino Italic" pitchFamily="2" charset="77"/>
                <a:sym typeface="Palatino Italic" pitchFamily="2" charset="77"/>
              </a:rPr>
              <a:t> </a:t>
            </a:r>
            <a:r>
              <a:rPr lang="en-US" altLang="en-NL" sz="2400" dirty="0"/>
              <a:t>threshold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29AF93D-BB72-F69A-3345-6FA667CF9B67}"/>
              </a:ext>
            </a:extLst>
          </p:cNvPr>
          <p:cNvSpPr>
            <a:spLocks/>
          </p:cNvSpPr>
          <p:nvPr/>
        </p:nvSpPr>
        <p:spPr bwMode="auto">
          <a:xfrm>
            <a:off x="7454900" y="3412965"/>
            <a:ext cx="47371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r>
              <a:rPr lang="en-US" altLang="en-NL" dirty="0" err="1">
                <a:solidFill>
                  <a:srgbClr val="CC3300"/>
                </a:solidFill>
                <a:ea typeface="ＭＳ Ｐゴシック" panose="020B0600070205080204" pitchFamily="34" charset="-128"/>
              </a:rPr>
              <a:t>Voorbeelden</a:t>
            </a:r>
            <a:r>
              <a:rPr lang="en-US" altLang="en-NL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:</a:t>
            </a:r>
            <a:br>
              <a:rPr lang="en-US" altLang="en-NL" dirty="0">
                <a:solidFill>
                  <a:srgbClr val="CC3300"/>
                </a:solidFill>
                <a:ea typeface="ＭＳ Ｐゴシック" panose="020B0600070205080204" pitchFamily="34" charset="-128"/>
              </a:rPr>
            </a:b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{Milk, Diapers} </a:t>
            </a:r>
            <a:r>
              <a:rPr lang="en-US" altLang="en-NL" sz="20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{Beer} (s=0.4, c=0.67)</a:t>
            </a:r>
            <a:b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{Milk, Beer} </a:t>
            </a:r>
            <a:r>
              <a:rPr lang="en-US" altLang="en-NL" sz="20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{Diapers} (s=0.4, c=1.0)</a:t>
            </a:r>
            <a:endParaRPr lang="en-US" altLang="en-NL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{Diapers, Beer} </a:t>
            </a:r>
            <a:r>
              <a:rPr lang="en-US" altLang="en-NL" sz="20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{Milk} (s=0.4, c=0.67)</a:t>
            </a:r>
            <a:endParaRPr lang="en-US" altLang="en-NL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{Beer} </a:t>
            </a:r>
            <a:r>
              <a:rPr lang="en-US" altLang="en-NL" sz="20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{Milk, Diapers} (s=0.4, c=0.67) </a:t>
            </a:r>
            <a:b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{Diapers} </a:t>
            </a:r>
            <a:r>
              <a:rPr lang="en-US" altLang="en-NL" sz="20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{Milk, Beer} (s=0.4, c=0.5) </a:t>
            </a:r>
            <a:endParaRPr lang="en-US" altLang="en-NL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{Milk} </a:t>
            </a:r>
            <a:r>
              <a:rPr lang="en-US" altLang="en-NL" sz="20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{Diapers, Beer} (s=0.4, c=0.5)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E45B212A-D46D-35A0-7453-69E9A418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85" y="4308668"/>
            <a:ext cx="36671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1F5E368-BB99-C581-9467-639E1D683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Mining Association Rules: </a:t>
            </a:r>
            <a:r>
              <a:rPr lang="en-US" dirty="0" err="1">
                <a:sym typeface="Copperplate" charset="0"/>
              </a:rPr>
              <a:t>aanpak</a:t>
            </a:r>
            <a:endParaRPr lang="en-US" dirty="0">
              <a:sym typeface="Copperplate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0FB1C2-AFF0-F7B1-9DAA-E7CF8D10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40" y="2070299"/>
            <a:ext cx="7114540" cy="211419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Brute-force aanpak:</a:t>
            </a:r>
          </a:p>
          <a:p>
            <a:pPr lvl="1"/>
            <a:r>
              <a:rPr lang="nl-NL" dirty="0"/>
              <a:t>Maak alle mogelijke </a:t>
            </a:r>
            <a:r>
              <a:rPr lang="nl-NL" dirty="0" err="1"/>
              <a:t>rules</a:t>
            </a:r>
            <a:endParaRPr lang="nl-NL" dirty="0"/>
          </a:p>
          <a:p>
            <a:pPr lvl="1"/>
            <a:r>
              <a:rPr lang="nl-NL" dirty="0"/>
              <a:t>Bereken de support en </a:t>
            </a:r>
            <a:r>
              <a:rPr lang="nl-NL" dirty="0" err="1"/>
              <a:t>confidence</a:t>
            </a:r>
            <a:r>
              <a:rPr lang="nl-NL" dirty="0"/>
              <a:t> voor elke </a:t>
            </a:r>
            <a:r>
              <a:rPr lang="nl-NL" dirty="0" err="1"/>
              <a:t>rule</a:t>
            </a:r>
            <a:endParaRPr lang="nl-NL" dirty="0"/>
          </a:p>
          <a:p>
            <a:pPr lvl="1"/>
            <a:r>
              <a:rPr lang="nl-NL" dirty="0"/>
              <a:t>Gooi weg wat de </a:t>
            </a:r>
            <a:r>
              <a:rPr lang="nl-NL" dirty="0" err="1"/>
              <a:t>threshold</a:t>
            </a:r>
            <a:r>
              <a:rPr lang="nl-NL" dirty="0"/>
              <a:t> niet haalt</a:t>
            </a:r>
          </a:p>
          <a:p>
            <a:r>
              <a:rPr lang="nl-NL" dirty="0"/>
              <a:t>Rekenkundig onhaalbaar (combinatorische explosie)</a:t>
            </a:r>
          </a:p>
          <a:p>
            <a:r>
              <a:rPr lang="nl-NL" dirty="0"/>
              <a:t>Kan het beter?</a:t>
            </a:r>
          </a:p>
          <a:p>
            <a:endParaRPr lang="nl-NL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8BA1E29-4AD1-B09F-B973-20AC67300AF2}"/>
              </a:ext>
            </a:extLst>
          </p:cNvPr>
          <p:cNvSpPr>
            <a:spLocks/>
          </p:cNvSpPr>
          <p:nvPr/>
        </p:nvSpPr>
        <p:spPr bwMode="auto">
          <a:xfrm>
            <a:off x="5816600" y="3594100"/>
            <a:ext cx="47371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r>
              <a:rPr lang="en-US" altLang="en-NL">
                <a:solidFill>
                  <a:srgbClr val="CC3300"/>
                </a:solidFill>
                <a:ea typeface="ＭＳ Ｐゴシック" panose="020B0600070205080204" pitchFamily="34" charset="-128"/>
              </a:rPr>
              <a:t>Example of Rules:</a:t>
            </a:r>
            <a:br>
              <a:rPr lang="en-US" altLang="en-NL">
                <a:solidFill>
                  <a:srgbClr val="CC3300"/>
                </a:solidFill>
                <a:ea typeface="ＭＳ Ｐゴシック" panose="020B0600070205080204" pitchFamily="34" charset="-128"/>
              </a:rPr>
            </a:b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{Milk, Diapers}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{Beer} (s=0.4, c=0.67)</a:t>
            </a:r>
            <a:b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{Milk, Beer}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{Diapers} (s=0.4, c=1.0)</a:t>
            </a:r>
            <a:endParaRPr lang="en-US" altLang="en-NL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{Diapers, Beer}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{Milk} (s=0.4, c=0.67)</a:t>
            </a:r>
            <a:endParaRPr lang="en-US" altLang="en-NL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{Beer}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{Milk, Diapers} (s=0.4, c=0.67) </a:t>
            </a:r>
            <a:b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{Diapers}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{Milk, Beer} (s=0.4, c=0.5) </a:t>
            </a:r>
            <a:endParaRPr lang="en-US" altLang="en-NL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{Diapers, Beer} (s=0.4, c=0.5)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AA1445BB-2C5B-3742-F7FE-FA782644F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44" y="4184490"/>
            <a:ext cx="36671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9803E37F-8BB4-5BF1-D598-C23E519B0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Mining Association Rules: </a:t>
            </a:r>
            <a:r>
              <a:rPr lang="en-US" dirty="0" err="1">
                <a:sym typeface="Copperplate" charset="0"/>
              </a:rPr>
              <a:t>aanpak</a:t>
            </a:r>
            <a:endParaRPr lang="en-US" dirty="0">
              <a:sym typeface="Copperplate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DD2C8D-1792-9274-7397-1E6A30A0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40" y="3815643"/>
            <a:ext cx="8102360" cy="2240509"/>
          </a:xfrm>
        </p:spPr>
        <p:txBody>
          <a:bodyPr>
            <a:normAutofit fontScale="92500"/>
          </a:bodyPr>
          <a:lstStyle/>
          <a:p>
            <a:r>
              <a:rPr lang="nl-NL" dirty="0"/>
              <a:t>Observaties:</a:t>
            </a:r>
          </a:p>
          <a:p>
            <a:r>
              <a:rPr lang="nl-NL" dirty="0"/>
              <a:t> Alle </a:t>
            </a:r>
            <a:r>
              <a:rPr lang="nl-NL" dirty="0" err="1"/>
              <a:t>rules</a:t>
            </a:r>
            <a:r>
              <a:rPr lang="nl-NL" dirty="0"/>
              <a:t> zijn </a:t>
            </a:r>
            <a:r>
              <a:rPr lang="nl-NL" dirty="0" err="1"/>
              <a:t>ondervderdelingen</a:t>
            </a:r>
            <a:r>
              <a:rPr lang="nl-NL" dirty="0"/>
              <a:t> van de </a:t>
            </a:r>
            <a:r>
              <a:rPr lang="nl-NL" dirty="0" err="1"/>
              <a:t>itemset</a:t>
            </a:r>
            <a:r>
              <a:rPr lang="nl-NL" dirty="0"/>
              <a:t>: {</a:t>
            </a:r>
            <a:r>
              <a:rPr lang="nl-NL" dirty="0" err="1"/>
              <a:t>Milk</a:t>
            </a:r>
            <a:r>
              <a:rPr lang="nl-NL" dirty="0"/>
              <a:t>, </a:t>
            </a:r>
            <a:r>
              <a:rPr lang="nl-NL" dirty="0" err="1"/>
              <a:t>Diapers</a:t>
            </a:r>
            <a:r>
              <a:rPr lang="nl-NL" dirty="0"/>
              <a:t>, Beer}</a:t>
            </a:r>
          </a:p>
          <a:p>
            <a:r>
              <a:rPr lang="nl-NL" dirty="0"/>
              <a:t> Rules die komen uit dezelfde </a:t>
            </a:r>
            <a:r>
              <a:rPr lang="nl-NL" dirty="0" err="1"/>
              <a:t>itemset</a:t>
            </a:r>
            <a:r>
              <a:rPr lang="nl-NL" dirty="0"/>
              <a:t> hebben dezelfde support, maar mogelijk verschillende </a:t>
            </a:r>
            <a:r>
              <a:rPr lang="nl-NL" dirty="0" err="1"/>
              <a:t>confidences</a:t>
            </a:r>
            <a:endParaRPr lang="nl-NL" dirty="0"/>
          </a:p>
          <a:p>
            <a:r>
              <a:rPr lang="nl-NL" dirty="0">
                <a:sym typeface="Wingdings" pitchFamily="2" charset="2"/>
              </a:rPr>
              <a:t> We kunnen de support en </a:t>
            </a:r>
            <a:r>
              <a:rPr lang="nl-NL" dirty="0" err="1">
                <a:sym typeface="Wingdings" pitchFamily="2" charset="2"/>
              </a:rPr>
              <a:t>confidence</a:t>
            </a:r>
            <a:r>
              <a:rPr lang="nl-NL" dirty="0">
                <a:sym typeface="Wingdings" pitchFamily="2" charset="2"/>
              </a:rPr>
              <a:t> eisen ‘loskoppelen’</a:t>
            </a:r>
            <a:endParaRPr lang="nl-NL" dirty="0"/>
          </a:p>
          <a:p>
            <a:endParaRPr lang="nl-NL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F89136-99BC-3942-97E4-7207A083161C}"/>
              </a:ext>
            </a:extLst>
          </p:cNvPr>
          <p:cNvSpPr>
            <a:spLocks/>
          </p:cNvSpPr>
          <p:nvPr/>
        </p:nvSpPr>
        <p:spPr bwMode="auto">
          <a:xfrm>
            <a:off x="5791200" y="1477963"/>
            <a:ext cx="47371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r>
              <a:rPr lang="en-US" altLang="en-NL">
                <a:solidFill>
                  <a:srgbClr val="CC3300"/>
                </a:solidFill>
                <a:ea typeface="ＭＳ Ｐゴシック" panose="020B0600070205080204" pitchFamily="34" charset="-128"/>
              </a:rPr>
              <a:t>Example of Rules:</a:t>
            </a:r>
            <a:endParaRPr lang="en-US" altLang="en-NL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{Milk, Diapers}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{Beer} (s=0.4, c=0.67)</a:t>
            </a:r>
            <a:b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{Milk, Beer}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{Diapers} (s=0.4, c=1.0)</a:t>
            </a:r>
            <a:endParaRPr lang="en-US" altLang="en-NL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{Diapers, Beer}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{Milk} (s=0.4, c=0.67)</a:t>
            </a:r>
            <a:endParaRPr lang="en-US" altLang="en-NL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{Beer}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{Milk, Diapers} (s=0.4, c=0.67) </a:t>
            </a:r>
            <a:b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{Diapers}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{Milk, Beer} (s=0.4, c=0.5) </a:t>
            </a:r>
            <a:endParaRPr lang="en-US" altLang="en-NL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{Milk} </a:t>
            </a:r>
            <a:r>
              <a:rPr lang="en-US" altLang="en-NL" sz="200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2000">
                <a:solidFill>
                  <a:schemeClr val="tx1"/>
                </a:solidFill>
                <a:ea typeface="ＭＳ Ｐゴシック" panose="020B0600070205080204" pitchFamily="34" charset="-128"/>
              </a:rPr>
              <a:t>{Diapers, Beer} (s=0.4, c=0.5)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950328D1-C46A-D98E-83E4-4EBD389B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628776"/>
            <a:ext cx="36671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3521A189-A6D3-4CD5-9961-59196601E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Mining Association Rules: </a:t>
            </a:r>
            <a:r>
              <a:rPr lang="en-US" dirty="0" err="1">
                <a:sym typeface="Copperplate" charset="0"/>
              </a:rPr>
              <a:t>aanpak</a:t>
            </a:r>
            <a:endParaRPr lang="en-US" dirty="0">
              <a:sym typeface="Copperplate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728CD3E-8BB3-F5E8-BFD4-0C27287BB2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495300" indent="-279400">
              <a:buSzPct val="69000"/>
            </a:pPr>
            <a:r>
              <a:rPr lang="en-US" altLang="en-NL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Tweetraps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NL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aanpak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876300" lvl="1" indent="-457200">
              <a:spcBef>
                <a:spcPts val="500"/>
              </a:spcBef>
              <a:buSzPct val="99000"/>
              <a:buFontTx/>
              <a:buAutoNum type="arabicPeriod"/>
            </a:pP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Frequent Itemset Generation (count support)</a:t>
            </a:r>
          </a:p>
          <a:p>
            <a:pPr marL="1257300" lvl="2" indent="-381000"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US" altLang="en-NL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Genereer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NL" sz="2400" i="1" dirty="0">
                <a:solidFill>
                  <a:schemeClr val="tx1"/>
                </a:solidFill>
                <a:latin typeface="Arial" panose="020B0604020202020204" pitchFamily="34" charset="0"/>
                <a:sym typeface="Palatino Italic" pitchFamily="2" charset="77"/>
              </a:rPr>
              <a:t>alle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NL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itemsets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met support 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≥ </a:t>
            </a:r>
            <a:r>
              <a:rPr lang="en-US" altLang="en-NL" sz="2400" i="1" dirty="0" err="1">
                <a:solidFill>
                  <a:schemeClr val="tx1"/>
                </a:solidFill>
                <a:latin typeface="Arial" panose="020B0604020202020204" pitchFamily="34" charset="0"/>
                <a:sym typeface="Palatino Italic" pitchFamily="2" charset="77"/>
              </a:rPr>
              <a:t>minsup</a:t>
            </a:r>
            <a:endParaRPr lang="en-US" altLang="en-NL" sz="2400" i="1" dirty="0">
              <a:solidFill>
                <a:schemeClr val="tx1"/>
              </a:solidFill>
              <a:latin typeface="Arial" panose="020B0604020202020204" pitchFamily="34" charset="0"/>
              <a:sym typeface="Palatino Italic" pitchFamily="2" charset="77"/>
            </a:endParaRPr>
          </a:p>
          <a:p>
            <a:pPr marL="1257300" lvl="2" indent="-381000">
              <a:spcBef>
                <a:spcPts val="400"/>
              </a:spcBef>
            </a:pPr>
            <a:endParaRPr lang="en-US" altLang="en-NL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76300" lvl="1" indent="-457200">
              <a:spcBef>
                <a:spcPts val="500"/>
              </a:spcBef>
              <a:buSzPct val="99000"/>
              <a:buFontTx/>
              <a:buAutoNum type="arabicPeriod"/>
            </a:pP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Rule Generation (count confidence)</a:t>
            </a:r>
          </a:p>
          <a:p>
            <a:pPr marL="1257300" lvl="2" indent="-381000"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US" altLang="en-NL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Genereer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NL" sz="2400" i="1" dirty="0">
                <a:solidFill>
                  <a:schemeClr val="tx1"/>
                </a:solidFill>
                <a:latin typeface="Arial" panose="020B0604020202020204" pitchFamily="34" charset="0"/>
              </a:rPr>
              <a:t>alle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regels </a:t>
            </a:r>
            <a:r>
              <a:rPr lang="en-US" altLang="en-NL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uit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de </a:t>
            </a:r>
            <a:r>
              <a:rPr lang="en-US" altLang="en-NL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itemsets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die </a:t>
            </a:r>
            <a:r>
              <a:rPr lang="en-US" altLang="en-NL" sz="2400" i="1" dirty="0">
                <a:solidFill>
                  <a:schemeClr val="tx1"/>
                </a:solidFill>
                <a:latin typeface="Arial" panose="020B0604020202020204" pitchFamily="34" charset="0"/>
              </a:rPr>
              <a:t>frequent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NL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zijn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</a:rPr>
              <a:t> met confidence </a:t>
            </a:r>
            <a:r>
              <a:rPr lang="en-US" altLang="en-NL" sz="2400" dirty="0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≥ </a:t>
            </a:r>
            <a:r>
              <a:rPr lang="en-US" altLang="en-NL" sz="2400" i="1" dirty="0" err="1">
                <a:solidFill>
                  <a:schemeClr val="tx1"/>
                </a:solidFill>
                <a:latin typeface="Arial" panose="020B0604020202020204" pitchFamily="34" charset="0"/>
                <a:sym typeface="Symbol" pitchFamily="2" charset="2"/>
              </a:rPr>
              <a:t>minconf</a:t>
            </a:r>
            <a:endParaRPr lang="en-US" altLang="en-NL" sz="24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E2FD6903-FADF-BD4B-E6D0-DE6A582ED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Frequent Itemset Generation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091A4C58-B8A3-6FDE-3475-0DF5009376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496" y="1984023"/>
            <a:ext cx="6048727" cy="463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Rectangle 4">
            <a:extLst>
              <a:ext uri="{FF2B5EF4-FFF2-40B4-BE49-F238E27FC236}">
                <a16:creationId xmlns:a16="http://schemas.microsoft.com/office/drawing/2014/main" id="{59605C36-CE3C-FE33-46A9-4DAD50B407B8}"/>
              </a:ext>
            </a:extLst>
          </p:cNvPr>
          <p:cNvSpPr>
            <a:spLocks/>
          </p:cNvSpPr>
          <p:nvPr/>
        </p:nvSpPr>
        <p:spPr bwMode="auto">
          <a:xfrm>
            <a:off x="2454457" y="2126365"/>
            <a:ext cx="30996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ts val="575"/>
              </a:spcBef>
              <a:buClr>
                <a:srgbClr val="FF0000"/>
              </a:buClr>
              <a:buSzPct val="69000"/>
              <a:defRPr/>
            </a:pPr>
            <a:r>
              <a:rPr lang="en-US" sz="20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Nog</a:t>
            </a:r>
            <a:r>
              <a:rPr lang="en-US" sz="20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 steeds </a:t>
            </a:r>
            <a:r>
              <a:rPr lang="en-US" sz="20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een</a:t>
            </a:r>
            <a:r>
              <a:rPr lang="en-US" sz="20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 ‘dure’ </a:t>
            </a:r>
            <a:r>
              <a:rPr lang="en-US" sz="20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berekening</a:t>
            </a:r>
            <a:r>
              <a:rPr lang="en-US" sz="20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: </a:t>
            </a:r>
            <a:r>
              <a:rPr lang="en-US" sz="2000" i="1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Palatino" charset="0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Palatino" charset="0"/>
              </a:rPr>
              <a:t> items: 2</a:t>
            </a:r>
            <a:r>
              <a:rPr lang="en-US" sz="2000" i="1" baseline="300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Palatino" charset="0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Palatino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Palatino" charset="0"/>
              </a:rPr>
              <a:t>kandidaat</a:t>
            </a:r>
            <a:r>
              <a:rPr lang="en-US" sz="20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Palatino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Palatino" charset="0"/>
              </a:rPr>
              <a:t>itemsets</a:t>
            </a:r>
            <a:endParaRPr lang="en-US" sz="2000" dirty="0">
              <a:solidFill>
                <a:srgbClr val="FF0000"/>
              </a:solidFill>
              <a:latin typeface="Palatino"/>
              <a:ea typeface="ＭＳ Ｐゴシック" charset="0"/>
              <a:cs typeface="Palatino"/>
              <a:sym typeface="Verdana" charset="0"/>
            </a:endParaRPr>
          </a:p>
          <a:p>
            <a:pPr marL="533400" indent="-533400">
              <a:buFont typeface="Arial"/>
              <a:buChar char="•"/>
              <a:defRPr/>
            </a:pPr>
            <a:endParaRPr lang="en-US" sz="2400" dirty="0">
              <a:solidFill>
                <a:srgbClr val="FF0000"/>
              </a:solidFill>
              <a:latin typeface="Palatino" charset="0"/>
              <a:ea typeface="ＭＳ Ｐゴシック" charset="0"/>
              <a:sym typeface="Palatin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D1C44250-D644-42A3-B0D3-FBB33E760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Frequent Itemset Generation: hoe?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2F6B1ED-D0E4-FF65-9642-2B8628AFF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eaLnBrk="1" hangingPunct="1">
              <a:buFont typeface="Palatino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Het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kan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helpen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om:</a:t>
            </a:r>
          </a:p>
          <a:p>
            <a:pPr lvl="1" eaLnBrk="1" hangingPunct="1">
              <a:buFont typeface="Palatino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Het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aantal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kandidaten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te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beperken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sym typeface="Palatino" charset="0"/>
            </a:endParaRPr>
          </a:p>
          <a:p>
            <a:pPr lvl="2" eaLnBrk="1" hangingPunct="1">
              <a:buFont typeface="Palatino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Italic" charset="0"/>
              </a:rPr>
              <a:t>Snoeien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 Italic" charset="0"/>
              </a:rPr>
              <a:t> (van de boom)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sym typeface="Palatino" charset="0"/>
            </a:endParaRPr>
          </a:p>
          <a:p>
            <a:pPr lvl="1" eaLnBrk="1" hangingPunct="1">
              <a:buFont typeface="Palatino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Het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aantal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tellingen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/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vergelijkingen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te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beperken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sym typeface="Palatino" charset="0"/>
            </a:endParaRPr>
          </a:p>
          <a:p>
            <a:pPr lvl="2" eaLnBrk="1" hangingPunct="1">
              <a:buFont typeface="Palatino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Italic" charset="0"/>
              </a:rPr>
              <a:t>Efficiënte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 Italic" charset="0"/>
              </a:rPr>
              <a:t> support counting</a:t>
            </a:r>
          </a:p>
          <a:p>
            <a:pPr lvl="2" eaLnBrk="1" hangingPunct="1">
              <a:buFont typeface="Palatino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Italic" charset="0"/>
              </a:rPr>
              <a:t>Slaan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 Italic" charset="0"/>
              </a:rPr>
              <a:t> we over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BC859BA-3873-0910-5FD1-9170E3DE5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1) </a:t>
            </a:r>
            <a:r>
              <a:rPr lang="en-US" dirty="0" err="1">
                <a:sym typeface="Copperplate" charset="0"/>
              </a:rPr>
              <a:t>Kandidaten</a:t>
            </a:r>
            <a:r>
              <a:rPr lang="en-US" dirty="0">
                <a:sym typeface="Copperplate" charset="0"/>
              </a:rPr>
              <a:t> </a:t>
            </a:r>
            <a:r>
              <a:rPr lang="en-US" dirty="0" err="1">
                <a:sym typeface="Copperplate" charset="0"/>
              </a:rPr>
              <a:t>reduceren</a:t>
            </a:r>
            <a:endParaRPr lang="en-US" dirty="0">
              <a:sym typeface="Copperplate" charset="0"/>
            </a:endParaRP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6C28C63C-25E8-47F3-3DDB-545B7A53D55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276475"/>
            <a:ext cx="6103938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1" name="Rectangle 3">
            <a:extLst>
              <a:ext uri="{FF2B5EF4-FFF2-40B4-BE49-F238E27FC236}">
                <a16:creationId xmlns:a16="http://schemas.microsoft.com/office/drawing/2014/main" id="{CBAADDFE-D8D5-0CDA-CC66-9DBCB0E5ACF8}"/>
              </a:ext>
            </a:extLst>
          </p:cNvPr>
          <p:cNvSpPr>
            <a:spLocks/>
          </p:cNvSpPr>
          <p:nvPr/>
        </p:nvSpPr>
        <p:spPr bwMode="auto">
          <a:xfrm>
            <a:off x="2022476" y="1779866"/>
            <a:ext cx="7097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ts val="575"/>
              </a:spcBef>
              <a:buClr>
                <a:srgbClr val="FF0000"/>
              </a:buClr>
              <a:buSzPct val="69000"/>
              <a:defRPr/>
            </a:pPr>
            <a:r>
              <a:rPr lang="en-US" sz="24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Quiz: </a:t>
            </a:r>
            <a:r>
              <a:rPr lang="en-US" sz="24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Welke</a:t>
            </a:r>
            <a:r>
              <a:rPr lang="en-US" sz="24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itemsets</a:t>
            </a:r>
            <a:r>
              <a:rPr lang="en-US" sz="24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kunnen</a:t>
            </a:r>
            <a:r>
              <a:rPr lang="en-US" sz="24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gesnoeid</a:t>
            </a:r>
            <a:r>
              <a:rPr lang="en-US" sz="24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worden</a:t>
            </a:r>
            <a:r>
              <a:rPr lang="en-US" sz="24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?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941AE681-700C-E989-9DDA-A2FF6DF421C8}"/>
              </a:ext>
            </a:extLst>
          </p:cNvPr>
          <p:cNvSpPr>
            <a:spLocks/>
          </p:cNvSpPr>
          <p:nvPr/>
        </p:nvSpPr>
        <p:spPr bwMode="auto">
          <a:xfrm>
            <a:off x="2832100" y="4245075"/>
            <a:ext cx="12679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r>
              <a:rPr lang="en-US" altLang="en-NL" sz="2000">
                <a:solidFill>
                  <a:schemeClr val="tx1"/>
                </a:solidFill>
                <a:latin typeface="Palatino Bold" pitchFamily="2" charset="77"/>
                <a:ea typeface="ＭＳ Ｐゴシック" panose="020B0600070205080204" pitchFamily="34" charset="-128"/>
                <a:sym typeface="Palatino Bold" pitchFamily="2" charset="77"/>
              </a:rPr>
              <a:t>Infrequent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41ADA99E-2ED8-74DF-DA53-0F28278487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6801" y="4038601"/>
            <a:ext cx="652463" cy="23812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0DDE4BA-E6B3-D586-8B81-AE74F81471D2}"/>
              </a:ext>
            </a:extLst>
          </p:cNvPr>
          <p:cNvSpPr>
            <a:spLocks/>
          </p:cNvSpPr>
          <p:nvPr/>
        </p:nvSpPr>
        <p:spPr bwMode="auto">
          <a:xfrm>
            <a:off x="4295775" y="3736976"/>
            <a:ext cx="3671888" cy="3076575"/>
          </a:xfrm>
          <a:custGeom>
            <a:avLst/>
            <a:gdLst>
              <a:gd name="T0" fmla="*/ 2147483647 w 20196"/>
              <a:gd name="T1" fmla="*/ 2147483647 h 20818"/>
              <a:gd name="T2" fmla="*/ 0 w 20196"/>
              <a:gd name="T3" fmla="*/ 2147483647 h 20818"/>
              <a:gd name="T4" fmla="*/ 2147483647 w 20196"/>
              <a:gd name="T5" fmla="*/ 2147483647 h 20818"/>
              <a:gd name="T6" fmla="*/ 2147483647 w 20196"/>
              <a:gd name="T7" fmla="*/ 2147483647 h 20818"/>
              <a:gd name="T8" fmla="*/ 2147483647 w 20196"/>
              <a:gd name="T9" fmla="*/ 2147483647 h 20818"/>
              <a:gd name="T10" fmla="*/ 2147483647 w 20196"/>
              <a:gd name="T11" fmla="*/ 2147483647 h 20818"/>
              <a:gd name="T12" fmla="*/ 2147483647 w 20196"/>
              <a:gd name="T13" fmla="*/ 2147483647 h 20818"/>
              <a:gd name="T14" fmla="*/ 2147483647 w 20196"/>
              <a:gd name="T15" fmla="*/ 2147483647 h 20818"/>
              <a:gd name="T16" fmla="*/ 2147483647 w 20196"/>
              <a:gd name="T17" fmla="*/ 2147483647 h 208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196" h="20818">
                <a:moveTo>
                  <a:pt x="385" y="7"/>
                </a:moveTo>
                <a:cubicBezTo>
                  <a:pt x="385" y="7"/>
                  <a:pt x="-13" y="377"/>
                  <a:pt x="0" y="970"/>
                </a:cubicBezTo>
                <a:cubicBezTo>
                  <a:pt x="13" y="1563"/>
                  <a:pt x="48" y="4823"/>
                  <a:pt x="48" y="4823"/>
                </a:cubicBezTo>
                <a:cubicBezTo>
                  <a:pt x="48" y="4823"/>
                  <a:pt x="-485" y="12012"/>
                  <a:pt x="3082" y="16724"/>
                </a:cubicBezTo>
                <a:cubicBezTo>
                  <a:pt x="6649" y="21436"/>
                  <a:pt x="17678" y="21200"/>
                  <a:pt x="18924" y="20294"/>
                </a:cubicBezTo>
                <a:cubicBezTo>
                  <a:pt x="21115" y="18700"/>
                  <a:pt x="20157" y="13971"/>
                  <a:pt x="18445" y="13349"/>
                </a:cubicBezTo>
                <a:cubicBezTo>
                  <a:pt x="11685" y="10890"/>
                  <a:pt x="8280" y="5525"/>
                  <a:pt x="5875" y="4370"/>
                </a:cubicBezTo>
                <a:cubicBezTo>
                  <a:pt x="3470" y="3216"/>
                  <a:pt x="3106" y="-164"/>
                  <a:pt x="385" y="7"/>
                </a:cubicBezTo>
                <a:close/>
                <a:moveTo>
                  <a:pt x="385" y="7"/>
                </a:moveTo>
              </a:path>
            </a:pathLst>
          </a:custGeom>
          <a:noFill/>
          <a:ln w="38100" cap="flat">
            <a:solidFill>
              <a:srgbClr val="D90B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66862-3831-3C0D-96CD-A78AB293C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6" y="6269038"/>
            <a:ext cx="253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r>
              <a:rPr lang="en-GB" altLang="en-NL" sz="2000" dirty="0"/>
              <a:t>the </a:t>
            </a:r>
            <a:r>
              <a:rPr lang="en-GB" altLang="en-NL" sz="2000" dirty="0" err="1"/>
              <a:t>Apriori</a:t>
            </a:r>
            <a:r>
              <a:rPr lang="en-GB" altLang="en-NL" sz="2000" dirty="0"/>
              <a:t> principle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D24904B9-5077-CC82-976A-C4B514701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ym typeface="Copperplate" charset="0"/>
              </a:rPr>
              <a:t>Apriori</a:t>
            </a:r>
            <a:r>
              <a:rPr lang="en-US" dirty="0">
                <a:sym typeface="Copperplate" charset="0"/>
              </a:rPr>
              <a:t> </a:t>
            </a:r>
            <a:r>
              <a:rPr lang="en-US" dirty="0" err="1">
                <a:sym typeface="Copperplate" charset="0"/>
              </a:rPr>
              <a:t>Algorithme</a:t>
            </a:r>
            <a:endParaRPr lang="en-US" dirty="0">
              <a:sym typeface="Copperplate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1E63CD4-8EE8-8DF7-6AEA-35BA501F0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704850" lvl="1" indent="-285750">
              <a:lnSpc>
                <a:spcPct val="9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>
                <a:sym typeface="Palatino" charset="0"/>
              </a:rPr>
              <a:t>Start met </a:t>
            </a:r>
            <a:r>
              <a:rPr lang="en-US" i="1" dirty="0">
                <a:sym typeface="Palatino" charset="0"/>
              </a:rPr>
              <a:t>k</a:t>
            </a:r>
            <a:r>
              <a:rPr lang="en-US" dirty="0">
                <a:sym typeface="Palatino" charset="0"/>
              </a:rPr>
              <a:t>=1</a:t>
            </a:r>
          </a:p>
          <a:p>
            <a:pPr marL="704850" lvl="1" indent="-285750">
              <a:lnSpc>
                <a:spcPct val="9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 err="1">
                <a:sym typeface="Palatino" charset="0"/>
              </a:rPr>
              <a:t>Genereer</a:t>
            </a:r>
            <a:r>
              <a:rPr lang="en-US" dirty="0">
                <a:sym typeface="Palatino" charset="0"/>
              </a:rPr>
              <a:t> frequent </a:t>
            </a:r>
            <a:r>
              <a:rPr lang="en-US" dirty="0" err="1">
                <a:sym typeface="Palatino" charset="0"/>
              </a:rPr>
              <a:t>itemsets</a:t>
            </a:r>
            <a:r>
              <a:rPr lang="en-US" dirty="0">
                <a:sym typeface="Palatino" charset="0"/>
              </a:rPr>
              <a:t> van </a:t>
            </a:r>
            <a:r>
              <a:rPr lang="en-US" dirty="0" err="1">
                <a:sym typeface="Palatino" charset="0"/>
              </a:rPr>
              <a:t>lengte</a:t>
            </a:r>
            <a:r>
              <a:rPr lang="en-US" dirty="0">
                <a:sym typeface="Palatino" charset="0"/>
              </a:rPr>
              <a:t> k</a:t>
            </a:r>
          </a:p>
          <a:p>
            <a:pPr marL="704850" lvl="1" indent="-285750">
              <a:lnSpc>
                <a:spcPct val="9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 err="1">
                <a:sym typeface="Palatino" charset="0"/>
              </a:rPr>
              <a:t>Herhaal</a:t>
            </a:r>
            <a:r>
              <a:rPr lang="en-US" dirty="0">
                <a:sym typeface="Palatino" charset="0"/>
              </a:rPr>
              <a:t> tot er </a:t>
            </a:r>
            <a:r>
              <a:rPr lang="en-US" dirty="0" err="1">
                <a:sym typeface="Palatino" charset="0"/>
              </a:rPr>
              <a:t>geen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frequente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itemsets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meer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gevonden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worden</a:t>
            </a:r>
            <a:r>
              <a:rPr lang="en-US" dirty="0">
                <a:sym typeface="Palatino" charset="0"/>
              </a:rPr>
              <a:t>: </a:t>
            </a:r>
          </a:p>
          <a:p>
            <a:pPr marL="1104900" lvl="2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Palatino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Genereer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lengte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+1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Kandidaat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itemsets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uit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lengte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k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frequent itemsets</a:t>
            </a:r>
          </a:p>
          <a:p>
            <a:pPr marL="1104900" lvl="2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Palatino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Snoei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kandidaten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die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een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subset van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lengte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bevatten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" charset="0"/>
              </a:rPr>
              <a:t> die infrequent is</a:t>
            </a:r>
          </a:p>
          <a:p>
            <a:pPr marL="1104900" lvl="2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Palatino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Bereken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 de support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sym typeface="Palatino" charset="0"/>
            </a:endParaRPr>
          </a:p>
          <a:p>
            <a:pPr marL="1104900" lvl="2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Palatino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Verwijder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 infrequent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sym typeface="Palatino Bold" charset="0"/>
              </a:rPr>
              <a:t>intemsets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sym typeface="Palatin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8B971F98-622F-AEEF-B9B1-E4F533CF6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ym typeface="Copperplate" charset="0"/>
              </a:rPr>
              <a:t>Apriori</a:t>
            </a:r>
            <a:r>
              <a:rPr lang="en-US" dirty="0">
                <a:sym typeface="Copperplate" charset="0"/>
              </a:rPr>
              <a:t> Principle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24F654E8-E952-C036-675A-A05A73231DA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09789"/>
            <a:ext cx="228917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795" name="Picture 3">
            <a:extLst>
              <a:ext uri="{FF2B5EF4-FFF2-40B4-BE49-F238E27FC236}">
                <a16:creationId xmlns:a16="http://schemas.microsoft.com/office/drawing/2014/main" id="{8A25F612-78A0-3E03-17FC-DEC82AAE399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2871789"/>
            <a:ext cx="3327400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B39C1F67-EF53-F4C8-1924-0C98B097A46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6" y="5310188"/>
            <a:ext cx="3800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E57E633-CF49-C5D0-E088-D20A2D3E1682}"/>
              </a:ext>
            </a:extLst>
          </p:cNvPr>
          <p:cNvSpPr>
            <a:spLocks/>
          </p:cNvSpPr>
          <p:nvPr/>
        </p:nvSpPr>
        <p:spPr bwMode="auto">
          <a:xfrm>
            <a:off x="4022726" y="2033588"/>
            <a:ext cx="18843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r>
              <a:rPr lang="en-US" altLang="en-NL" sz="180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Items (1-itemsets)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9DC324F2-AD7A-324D-4D3F-038EDB223627}"/>
              </a:ext>
            </a:extLst>
          </p:cNvPr>
          <p:cNvSpPr>
            <a:spLocks/>
          </p:cNvSpPr>
          <p:nvPr/>
        </p:nvSpPr>
        <p:spPr bwMode="auto">
          <a:xfrm>
            <a:off x="7566026" y="2794000"/>
            <a:ext cx="3677289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Pairs (2-itemsets)</a:t>
            </a:r>
            <a:endParaRPr lang="en-US" altLang="en-NL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NL" sz="1800" dirty="0">
              <a:solidFill>
                <a:schemeClr val="tx1"/>
              </a:solidFill>
              <a:ea typeface="ＭＳ Ｐゴシック" panose="020B0600070205080204" pitchFamily="34" charset="-128"/>
              <a:sym typeface="Tahoma" panose="020B0604030504040204" pitchFamily="34" charset="0"/>
            </a:endParaRPr>
          </a:p>
          <a:p>
            <a:pPr eaLnBrk="1" hangingPunct="1"/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(</a:t>
            </a:r>
            <a:r>
              <a:rPr lang="en-US" altLang="en-NL" sz="1800" dirty="0" err="1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Geen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 </a:t>
            </a:r>
            <a:r>
              <a:rPr lang="en-US" altLang="en-NL" sz="1800" dirty="0" err="1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kandidaten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 met coke / eggs)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D3390BFB-0C6A-EE18-8685-8CE85EADBA4F}"/>
              </a:ext>
            </a:extLst>
          </p:cNvPr>
          <p:cNvSpPr>
            <a:spLocks/>
          </p:cNvSpPr>
          <p:nvPr/>
        </p:nvSpPr>
        <p:spPr bwMode="auto">
          <a:xfrm>
            <a:off x="8251825" y="4776788"/>
            <a:ext cx="21097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r>
              <a:rPr lang="en-US" altLang="en-NL" sz="180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Triplets (3-itemsets)</a:t>
            </a:r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0F0AEC0D-1274-C16C-3637-6AFBE5D09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5" y="4776788"/>
            <a:ext cx="304800" cy="304800"/>
          </a:xfrm>
          <a:prstGeom prst="line">
            <a:avLst/>
          </a:prstGeom>
          <a:noFill/>
          <a:ln w="73025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D5BBC688-748A-9CF8-C842-879E2CFC7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9425" y="2719388"/>
            <a:ext cx="304800" cy="304800"/>
          </a:xfrm>
          <a:prstGeom prst="line">
            <a:avLst/>
          </a:prstGeom>
          <a:noFill/>
          <a:ln w="73025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4A7A5C05-629D-3881-0E6D-70CD8EDE5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4225" y="6148388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8EFECAEE-D46C-8C8D-00CB-80D9CF13A7EE}"/>
              </a:ext>
            </a:extLst>
          </p:cNvPr>
          <p:cNvSpPr>
            <a:spLocks/>
          </p:cNvSpPr>
          <p:nvPr/>
        </p:nvSpPr>
        <p:spPr bwMode="auto">
          <a:xfrm>
            <a:off x="2784170" y="5067834"/>
            <a:ext cx="2657779" cy="11849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8100" tIns="38100" rIns="38100" bIns="38100" anchor="ctr">
            <a:spAutoFit/>
          </a:bodyPr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algn="l" eaLnBrk="1" hangingPunct="1"/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Met support </a:t>
            </a:r>
            <a:r>
              <a:rPr lang="en-US" altLang="en-NL" sz="1800" dirty="0" err="1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snoeien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,</a:t>
            </a:r>
            <a:endParaRPr lang="en-US" altLang="en-NL" sz="1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l" eaLnBrk="1" hangingPunct="1"/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    6 + 6 + 1 = 13</a:t>
            </a:r>
          </a:p>
          <a:p>
            <a:pPr algn="l" eaLnBrk="1" hangingPunct="1"/>
            <a:r>
              <a:rPr lang="en-US" altLang="en-NL" sz="1800" dirty="0" err="1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Zonder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 support </a:t>
            </a:r>
            <a:r>
              <a:rPr lang="en-US" altLang="en-NL" sz="1800" dirty="0" err="1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snoeien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, </a:t>
            </a:r>
            <a:endParaRPr lang="en-US" altLang="en-NL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l" eaLnBrk="1" hangingPunct="1"/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    </a:t>
            </a:r>
            <a:r>
              <a:rPr lang="en-US" altLang="en-NL" sz="1800" baseline="300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6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C</a:t>
            </a:r>
            <a:r>
              <a:rPr lang="en-US" altLang="en-NL" sz="1800" baseline="-250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1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 + </a:t>
            </a:r>
            <a:r>
              <a:rPr lang="en-US" altLang="en-NL" sz="1800" baseline="300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6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C</a:t>
            </a:r>
            <a:r>
              <a:rPr lang="en-US" altLang="en-NL" sz="1800" baseline="-250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2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 + </a:t>
            </a:r>
            <a:r>
              <a:rPr lang="en-US" altLang="en-NL" sz="1800" baseline="300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6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C</a:t>
            </a:r>
            <a:r>
              <a:rPr lang="en-US" altLang="en-NL" sz="1800" baseline="-250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3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 = 41</a:t>
            </a:r>
            <a:endParaRPr lang="en-US" altLang="en-NL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828" name="TextBox 1">
            <a:extLst>
              <a:ext uri="{FF2B5EF4-FFF2-40B4-BE49-F238E27FC236}">
                <a16:creationId xmlns:a16="http://schemas.microsoft.com/office/drawing/2014/main" id="{698D6C34-0CD6-BD21-5777-66CA00F5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690" y="1639888"/>
            <a:ext cx="14221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r>
              <a:rPr lang="en-US" altLang="en-NL" sz="2000" i="1" u="sng" dirty="0" err="1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Minsup</a:t>
            </a:r>
            <a:r>
              <a:rPr lang="en-US" altLang="en-NL" sz="2000" i="1" u="sng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 </a:t>
            </a:r>
            <a:r>
              <a:rPr lang="en-US" altLang="en-NL" sz="2000" u="sng" dirty="0">
                <a:solidFill>
                  <a:schemeClr val="tx1"/>
                </a:solidFill>
                <a:ea typeface="ＭＳ Ｐゴシック" panose="020B0600070205080204" pitchFamily="34" charset="-128"/>
                <a:sym typeface="Tahoma" panose="020B0604030504040204" pitchFamily="34" charset="0"/>
              </a:rPr>
              <a:t>=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799" grpId="0"/>
      <p:bldP spid="338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4A90-CC5D-6302-DAE9-040178D7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40" y="1217403"/>
            <a:ext cx="7114540" cy="428835"/>
          </a:xfrm>
        </p:spPr>
        <p:txBody>
          <a:bodyPr/>
          <a:lstStyle/>
          <a:p>
            <a:r>
              <a:rPr lang="nl-NL" dirty="0"/>
              <a:t>Deze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7CC3-AAF6-B210-4308-500ED198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Maandag:</a:t>
            </a:r>
          </a:p>
          <a:p>
            <a:pPr lvl="1"/>
            <a:r>
              <a:rPr lang="nl-NL" dirty="0"/>
              <a:t>Machine Learning basics</a:t>
            </a:r>
          </a:p>
          <a:p>
            <a:pPr lvl="1"/>
            <a:r>
              <a:rPr lang="nl-NL" dirty="0"/>
              <a:t>Classificatie</a:t>
            </a:r>
          </a:p>
          <a:p>
            <a:r>
              <a:rPr lang="nl-NL" dirty="0"/>
              <a:t>Woensdag</a:t>
            </a:r>
          </a:p>
          <a:p>
            <a:pPr lvl="1"/>
            <a:r>
              <a:rPr lang="nl-NL" dirty="0"/>
              <a:t>Regressie</a:t>
            </a:r>
          </a:p>
          <a:p>
            <a:pPr lvl="1"/>
            <a:r>
              <a:rPr lang="nl-NL" dirty="0"/>
              <a:t>Clustering</a:t>
            </a:r>
          </a:p>
          <a:p>
            <a:r>
              <a:rPr lang="nl-NL" b="1" dirty="0"/>
              <a:t>Donderdag</a:t>
            </a:r>
          </a:p>
          <a:p>
            <a:pPr lvl="1"/>
            <a:r>
              <a:rPr lang="nl-NL" b="1" dirty="0"/>
              <a:t>Frequent itemsets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73AC8-2F6F-6F01-C229-07822DD50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6DF32-FCB4-0AAB-7698-CD49BAF16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09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14603FD0-46C0-11F4-4F2C-BB9B2A24A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ym typeface="Copperplate" charset="0"/>
              </a:rPr>
              <a:t>Complexiteitsfactoren</a:t>
            </a:r>
            <a:endParaRPr lang="en-US" dirty="0">
              <a:sym typeface="Copperplate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80B0FC8-4A5F-8C3C-ED08-600A50E04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80000"/>
              </a:lnSpc>
              <a:buSzPct val="69000"/>
              <a:buFont typeface="Palatino" charset="0"/>
              <a:buChar char="•"/>
              <a:defRPr/>
            </a:pPr>
            <a:r>
              <a:rPr lang="en-US" sz="2400" dirty="0">
                <a:sym typeface="Palatino" charset="0"/>
              </a:rPr>
              <a:t>Minimum support threshold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 err="1">
                <a:sym typeface="Palatino" charset="0"/>
              </a:rPr>
              <a:t>Lagere</a:t>
            </a:r>
            <a:r>
              <a:rPr lang="en-US" dirty="0">
                <a:sym typeface="Palatino" charset="0"/>
              </a:rPr>
              <a:t> threshold: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 err="1">
                <a:sym typeface="Palatino" charset="0"/>
              </a:rPr>
              <a:t>meer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frequente</a:t>
            </a:r>
            <a:r>
              <a:rPr lang="en-US" dirty="0">
                <a:sym typeface="Palatino" charset="0"/>
              </a:rPr>
              <a:t> itemsets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 err="1">
                <a:sym typeface="Palatino" charset="0"/>
              </a:rPr>
              <a:t>Grotere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itemsets</a:t>
            </a:r>
            <a:endParaRPr lang="en-US" sz="2400" dirty="0">
              <a:sym typeface="Palatino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SzPct val="69000"/>
              <a:buFont typeface="Palatino" charset="0"/>
              <a:buChar char="•"/>
              <a:defRPr/>
            </a:pPr>
            <a:r>
              <a:rPr lang="en-US" sz="2400" dirty="0" err="1">
                <a:sym typeface="Palatino" charset="0"/>
              </a:rPr>
              <a:t>Aantal</a:t>
            </a:r>
            <a:r>
              <a:rPr lang="en-US" sz="2400" dirty="0">
                <a:sym typeface="Palatino" charset="0"/>
              </a:rPr>
              <a:t> items</a:t>
            </a:r>
          </a:p>
          <a:p>
            <a:pPr>
              <a:lnSpc>
                <a:spcPct val="80000"/>
              </a:lnSpc>
              <a:spcBef>
                <a:spcPts val="600"/>
              </a:spcBef>
              <a:buSzPct val="69000"/>
              <a:buFont typeface="Palatino" charset="0"/>
              <a:buChar char="•"/>
              <a:defRPr/>
            </a:pPr>
            <a:r>
              <a:rPr lang="en-US" sz="2400" dirty="0" err="1">
                <a:sym typeface="Palatino" charset="0"/>
              </a:rPr>
              <a:t>Aantal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dirty="0" err="1">
                <a:sym typeface="Palatino" charset="0"/>
              </a:rPr>
              <a:t>transacties</a:t>
            </a:r>
            <a:endParaRPr lang="en-US" sz="2400" dirty="0">
              <a:sym typeface="Palatino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SzPct val="69000"/>
              <a:buFont typeface="Palatino" charset="0"/>
              <a:buChar char="•"/>
              <a:defRPr/>
            </a:pPr>
            <a:r>
              <a:rPr lang="en-US" sz="2400" dirty="0" err="1">
                <a:sym typeface="Palatino" charset="0"/>
              </a:rPr>
              <a:t>Grootte</a:t>
            </a:r>
            <a:r>
              <a:rPr lang="en-US" sz="2400" dirty="0">
                <a:sym typeface="Palatino" charset="0"/>
              </a:rPr>
              <a:t> van </a:t>
            </a:r>
            <a:r>
              <a:rPr lang="en-US" sz="2400" dirty="0" err="1">
                <a:sym typeface="Palatino" charset="0"/>
              </a:rPr>
              <a:t>transacties</a:t>
            </a:r>
            <a:endParaRPr lang="en-US" sz="2400" dirty="0">
              <a:sym typeface="Palatino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 err="1">
                <a:sym typeface="Palatino" charset="0"/>
              </a:rPr>
              <a:t>Groter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aantal</a:t>
            </a:r>
            <a:r>
              <a:rPr lang="en-US" dirty="0">
                <a:sym typeface="Palatino" charset="0"/>
              </a:rPr>
              <a:t> subsets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dirty="0" err="1">
                <a:sym typeface="Palatino" charset="0"/>
              </a:rPr>
              <a:t>langere</a:t>
            </a:r>
            <a:r>
              <a:rPr lang="en-US" dirty="0">
                <a:sym typeface="Palatino" charset="0"/>
              </a:rPr>
              <a:t> </a:t>
            </a:r>
            <a:r>
              <a:rPr lang="en-US" dirty="0" err="1">
                <a:sym typeface="Palatino" charset="0"/>
              </a:rPr>
              <a:t>itemsets</a:t>
            </a:r>
            <a:endParaRPr lang="en-US" dirty="0">
              <a:sym typeface="Palatin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CC564A17-4E5F-D54A-A30C-A3E085752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ym typeface="Copperplate" charset="0"/>
              </a:rPr>
              <a:t>Terug</a:t>
            </a:r>
            <a:r>
              <a:rPr lang="en-US" dirty="0">
                <a:sym typeface="Copperplate" charset="0"/>
              </a:rPr>
              <a:t> </a:t>
            </a:r>
            <a:r>
              <a:rPr lang="en-US" dirty="0" err="1">
                <a:sym typeface="Copperplate" charset="0"/>
              </a:rPr>
              <a:t>naar</a:t>
            </a:r>
            <a:r>
              <a:rPr lang="en-US" dirty="0">
                <a:sym typeface="Copperplate" charset="0"/>
              </a:rPr>
              <a:t> Association Rules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60883E4-904C-2F34-4CF5-61C12A918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buSzPct val="69000"/>
            </a:pPr>
            <a:r>
              <a:rPr lang="en-US" altLang="en-NL" sz="2400" dirty="0" err="1"/>
              <a:t>Aantal</a:t>
            </a:r>
            <a:r>
              <a:rPr lang="en-US" altLang="en-NL" sz="2400" dirty="0"/>
              <a:t> regels:</a:t>
            </a:r>
          </a:p>
          <a:p>
            <a:pPr lvl="1" eaLnBrk="1" hangingPunct="1">
              <a:buSzPct val="69000"/>
            </a:pPr>
            <a:r>
              <a:rPr lang="en-US" altLang="en-NL" dirty="0"/>
              <a:t>Als {A,B,C,D} </a:t>
            </a:r>
            <a:r>
              <a:rPr lang="en-US" altLang="en-NL" dirty="0" err="1"/>
              <a:t>een</a:t>
            </a:r>
            <a:r>
              <a:rPr lang="en-US" altLang="en-NL" dirty="0"/>
              <a:t> frequent itemset is, </a:t>
            </a:r>
            <a:r>
              <a:rPr lang="en-US" altLang="en-NL" dirty="0" err="1"/>
              <a:t>zijn</a:t>
            </a:r>
            <a:r>
              <a:rPr lang="en-US" altLang="en-NL" dirty="0"/>
              <a:t> de </a:t>
            </a:r>
            <a:r>
              <a:rPr lang="en-US" altLang="en-NL" dirty="0" err="1"/>
              <a:t>kandidaat</a:t>
            </a:r>
            <a:r>
              <a:rPr lang="en-US" altLang="en-NL" dirty="0"/>
              <a:t> rules:</a:t>
            </a:r>
          </a:p>
          <a:p>
            <a:pPr marL="876300" lvl="2" indent="0">
              <a:spcBef>
                <a:spcPts val="400"/>
              </a:spcBef>
              <a:buNone/>
            </a:pPr>
            <a:r>
              <a:rPr lang="en-US" altLang="en-NL" dirty="0"/>
              <a:t>ABC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D, ABD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C, ACD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B, BCD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A,  A 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BCD, 	B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ACD, C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ABD, D 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ABC, AB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CD, AC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BD, AD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BC, BC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AD, BD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AC, CD</a:t>
            </a:r>
            <a:r>
              <a:rPr lang="en-US" altLang="en-NL" dirty="0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  <a:r>
              <a:rPr lang="en-US" altLang="en-NL" dirty="0"/>
              <a:t>AB</a:t>
            </a:r>
          </a:p>
          <a:p>
            <a:pPr>
              <a:spcBef>
                <a:spcPts val="600"/>
              </a:spcBef>
              <a:buSzPct val="69000"/>
            </a:pPr>
            <a:r>
              <a:rPr lang="en-US" altLang="en-NL" sz="2400" dirty="0" err="1"/>
              <a:t>Een</a:t>
            </a:r>
            <a:r>
              <a:rPr lang="en-US" altLang="en-NL" sz="2400" dirty="0"/>
              <a:t> </a:t>
            </a:r>
            <a:r>
              <a:rPr lang="en-US" altLang="en-NL" sz="2400" i="1" dirty="0"/>
              <a:t>k-itemset </a:t>
            </a:r>
            <a:r>
              <a:rPr lang="en-US" altLang="en-NL" sz="2400" dirty="0" err="1"/>
              <a:t>heeft</a:t>
            </a:r>
            <a:r>
              <a:rPr lang="en-US" altLang="en-NL" sz="2400" dirty="0"/>
              <a:t> dan2</a:t>
            </a:r>
            <a:r>
              <a:rPr lang="en-US" altLang="en-NL" sz="2400" i="1" baseline="30000" dirty="0"/>
              <a:t>k</a:t>
            </a:r>
            <a:r>
              <a:rPr lang="en-US" altLang="en-NL" sz="2400" dirty="0"/>
              <a:t> – 2 </a:t>
            </a:r>
            <a:r>
              <a:rPr lang="en-US" altLang="en-NL" sz="2400" dirty="0" err="1"/>
              <a:t>kandidaat</a:t>
            </a:r>
            <a:r>
              <a:rPr lang="en-US" altLang="en-NL" sz="2400" dirty="0"/>
              <a:t> association rules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EE90220A-8FE6-E9FB-B3C8-D1DD14F05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>
                <a:sym typeface="Copperplate" charset="0"/>
              </a:rPr>
              <a:t>Rule Generation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9A92C41-F520-B615-F353-22DDE3327A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558800" indent="-342900">
              <a:lnSpc>
                <a:spcPct val="90000"/>
              </a:lnSpc>
              <a:buSzPct val="69000"/>
            </a:pPr>
            <a:r>
              <a:rPr lang="en-US" altLang="en-NL" sz="2400" dirty="0"/>
              <a:t>Hoe </a:t>
            </a:r>
            <a:r>
              <a:rPr lang="en-US" altLang="en-NL" sz="2400" dirty="0" err="1"/>
              <a:t>krijgen</a:t>
            </a:r>
            <a:r>
              <a:rPr lang="en-US" altLang="en-NL" sz="2400" dirty="0"/>
              <a:t> we nu efficient de regels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60000"/>
            </a:pPr>
            <a:r>
              <a:rPr lang="en-US" altLang="en-NL" dirty="0"/>
              <a:t>Er </a:t>
            </a:r>
            <a:r>
              <a:rPr lang="en-US" altLang="en-NL" dirty="0" err="1"/>
              <a:t>geldt</a:t>
            </a:r>
            <a:r>
              <a:rPr lang="en-US" altLang="en-NL" dirty="0"/>
              <a:t> </a:t>
            </a:r>
            <a:r>
              <a:rPr lang="en-US" altLang="en-NL" dirty="0" err="1"/>
              <a:t>voor</a:t>
            </a:r>
            <a:r>
              <a:rPr lang="en-US" altLang="en-NL" dirty="0"/>
              <a:t> {A,B,C,D}:</a:t>
            </a:r>
          </a:p>
          <a:p>
            <a:pPr marL="536575" lvl="2" indent="0">
              <a:lnSpc>
                <a:spcPct val="90000"/>
              </a:lnSpc>
              <a:spcBef>
                <a:spcPts val="500"/>
              </a:spcBef>
              <a:buSzPct val="60000"/>
              <a:buNone/>
            </a:pPr>
            <a:r>
              <a:rPr lang="en-US" altLang="en-NL" dirty="0"/>
              <a:t>	c(ABC </a:t>
            </a:r>
            <a:r>
              <a:rPr lang="en-US" altLang="en-NL" dirty="0"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dirty="0"/>
              <a:t>D) </a:t>
            </a:r>
            <a:r>
              <a:rPr lang="en-US" altLang="en-NL" dirty="0">
                <a:ea typeface="ＭＳ Ｐゴシック" panose="020B0600070205080204" pitchFamily="34" charset="-128"/>
                <a:sym typeface="Symbol" pitchFamily="2" charset="2"/>
              </a:rPr>
              <a:t>≥ </a:t>
            </a:r>
            <a:r>
              <a:rPr lang="en-US" altLang="en-NL" dirty="0"/>
              <a:t>c(AB </a:t>
            </a:r>
            <a:r>
              <a:rPr lang="en-US" altLang="en-NL" dirty="0"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dirty="0"/>
              <a:t>CD) </a:t>
            </a:r>
            <a:r>
              <a:rPr lang="en-US" altLang="en-NL" dirty="0">
                <a:ea typeface="ＭＳ Ｐゴシック" panose="020B0600070205080204" pitchFamily="34" charset="-128"/>
                <a:sym typeface="Symbol" pitchFamily="2" charset="2"/>
              </a:rPr>
              <a:t>≥ </a:t>
            </a:r>
            <a:r>
              <a:rPr lang="en-US" altLang="en-NL" dirty="0"/>
              <a:t>c(A </a:t>
            </a:r>
            <a:r>
              <a:rPr lang="en-US" altLang="en-NL" dirty="0"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dirty="0"/>
              <a:t>BCD)</a:t>
            </a:r>
            <a:r>
              <a:rPr lang="en-US" altLang="en-NL" sz="24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38C4E412-E3AF-C7C2-9F6A-52BA7D720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>
                <a:sym typeface="Copperplate" charset="0"/>
              </a:rPr>
              <a:t>Rule Generation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6FAFFC45-F5B1-F09B-44A2-064A6C90BF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16139"/>
            <a:ext cx="76200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5" name="Line 3">
            <a:extLst>
              <a:ext uri="{FF2B5EF4-FFF2-40B4-BE49-F238E27FC236}">
                <a16:creationId xmlns:a16="http://schemas.microsoft.com/office/drawing/2014/main" id="{A465FF99-398F-1FF2-64E9-685824259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82913"/>
            <a:ext cx="9144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EE388F25-060E-1643-4E6A-383B0FE10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2106613"/>
            <a:ext cx="7620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6">
            <a:extLst>
              <a:ext uri="{FF2B5EF4-FFF2-40B4-BE49-F238E27FC236}">
                <a16:creationId xmlns:a16="http://schemas.microsoft.com/office/drawing/2014/main" id="{1867B830-3047-F8F1-8ADC-76475D3F3B1B}"/>
              </a:ext>
            </a:extLst>
          </p:cNvPr>
          <p:cNvSpPr>
            <a:spLocks/>
          </p:cNvSpPr>
          <p:nvPr/>
        </p:nvSpPr>
        <p:spPr bwMode="auto">
          <a:xfrm>
            <a:off x="1919289" y="1569135"/>
            <a:ext cx="54269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spcBef>
                <a:spcPts val="575"/>
              </a:spcBef>
              <a:buClr>
                <a:srgbClr val="FF0000"/>
              </a:buClr>
              <a:buSzPct val="69000"/>
              <a:defRPr/>
            </a:pPr>
            <a:r>
              <a:rPr lang="en-US" sz="2400" dirty="0">
                <a:solidFill>
                  <a:srgbClr val="FF0000"/>
                </a:solidFill>
                <a:latin typeface="Palatino"/>
                <a:ea typeface="ＭＳ Ｐゴシック" charset="0"/>
                <a:cs typeface="Palatino"/>
                <a:sym typeface="Verdana" charset="0"/>
              </a:rPr>
              <a:t>Quiz: which rules have low confidence?</a:t>
            </a:r>
          </a:p>
          <a:p>
            <a:pPr marL="533400" indent="-533400">
              <a:defRPr/>
            </a:pPr>
            <a:endParaRPr lang="en-US" dirty="0">
              <a:latin typeface="Palatino" charset="0"/>
              <a:ea typeface="ＭＳ Ｐゴシック" charset="0"/>
              <a:cs typeface="ＭＳ Ｐゴシック" charset="0"/>
              <a:sym typeface="Palatino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F9F270E-370A-956D-0FF7-021AFCB9F3EA}"/>
              </a:ext>
            </a:extLst>
          </p:cNvPr>
          <p:cNvSpPr>
            <a:spLocks/>
          </p:cNvSpPr>
          <p:nvPr/>
        </p:nvSpPr>
        <p:spPr bwMode="auto">
          <a:xfrm>
            <a:off x="1616075" y="2276475"/>
            <a:ext cx="1384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1075"/>
              </a:spcBef>
            </a:pPr>
            <a:r>
              <a:rPr lang="en-US" altLang="en-NL" sz="1800">
                <a:solidFill>
                  <a:schemeClr val="tx1"/>
                </a:solidFill>
                <a:ea typeface="ＭＳ Ｐゴシック" panose="020B0600070205080204" pitchFamily="34" charset="-128"/>
              </a:rPr>
              <a:t>Low Confidence Rule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39CDF7C-E9EF-6150-ADE2-8E09514BAC8E}"/>
              </a:ext>
            </a:extLst>
          </p:cNvPr>
          <p:cNvSpPr>
            <a:spLocks/>
          </p:cNvSpPr>
          <p:nvPr/>
        </p:nvSpPr>
        <p:spPr bwMode="auto">
          <a:xfrm>
            <a:off x="2282826" y="2427289"/>
            <a:ext cx="5724525" cy="4313237"/>
          </a:xfrm>
          <a:custGeom>
            <a:avLst/>
            <a:gdLst>
              <a:gd name="T0" fmla="*/ 832878278 w 20980"/>
              <a:gd name="T1" fmla="*/ 431218197 h 20891"/>
              <a:gd name="T2" fmla="*/ 2147483647 w 20980"/>
              <a:gd name="T3" fmla="*/ 96806579 h 20891"/>
              <a:gd name="T4" fmla="*/ 2147483647 w 20980"/>
              <a:gd name="T5" fmla="*/ 1038487115 h 20891"/>
              <a:gd name="T6" fmla="*/ 2147483647 w 20980"/>
              <a:gd name="T7" fmla="*/ 2024159118 h 20891"/>
              <a:gd name="T8" fmla="*/ 2147483647 w 20980"/>
              <a:gd name="T9" fmla="*/ 2147483647 h 20891"/>
              <a:gd name="T10" fmla="*/ 2147483647 w 20980"/>
              <a:gd name="T11" fmla="*/ 2147483647 h 20891"/>
              <a:gd name="T12" fmla="*/ 2147483647 w 20980"/>
              <a:gd name="T13" fmla="*/ 2147483647 h 20891"/>
              <a:gd name="T14" fmla="*/ 1178254587 w 20980"/>
              <a:gd name="T15" fmla="*/ 2147483647 h 20891"/>
              <a:gd name="T16" fmla="*/ 0 w 20980"/>
              <a:gd name="T17" fmla="*/ 1469705312 h 20891"/>
              <a:gd name="T18" fmla="*/ 832878278 w 20980"/>
              <a:gd name="T19" fmla="*/ 431218197 h 20891"/>
              <a:gd name="T20" fmla="*/ 832878278 w 20980"/>
              <a:gd name="T21" fmla="*/ 431218197 h 208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980" h="20891">
                <a:moveTo>
                  <a:pt x="1404" y="2394"/>
                </a:moveTo>
                <a:cubicBezTo>
                  <a:pt x="2102" y="856"/>
                  <a:pt x="2335" y="-498"/>
                  <a:pt x="4197" y="179"/>
                </a:cubicBezTo>
                <a:cubicBezTo>
                  <a:pt x="6059" y="856"/>
                  <a:pt x="10714" y="4302"/>
                  <a:pt x="12576" y="6456"/>
                </a:cubicBezTo>
                <a:cubicBezTo>
                  <a:pt x="14438" y="8610"/>
                  <a:pt x="14066" y="11317"/>
                  <a:pt x="15369" y="13102"/>
                </a:cubicBezTo>
                <a:cubicBezTo>
                  <a:pt x="16673" y="14887"/>
                  <a:pt x="19698" y="16117"/>
                  <a:pt x="20397" y="17164"/>
                </a:cubicBezTo>
                <a:cubicBezTo>
                  <a:pt x="21095" y="18210"/>
                  <a:pt x="21514" y="18764"/>
                  <a:pt x="19559" y="19379"/>
                </a:cubicBezTo>
                <a:cubicBezTo>
                  <a:pt x="17604" y="19994"/>
                  <a:pt x="11598" y="21102"/>
                  <a:pt x="8666" y="20856"/>
                </a:cubicBezTo>
                <a:cubicBezTo>
                  <a:pt x="5733" y="20610"/>
                  <a:pt x="3405" y="19810"/>
                  <a:pt x="1962" y="17902"/>
                </a:cubicBezTo>
                <a:cubicBezTo>
                  <a:pt x="519" y="15994"/>
                  <a:pt x="100" y="11994"/>
                  <a:pt x="7" y="9410"/>
                </a:cubicBezTo>
                <a:cubicBezTo>
                  <a:pt x="-86" y="6825"/>
                  <a:pt x="705" y="3933"/>
                  <a:pt x="1404" y="2394"/>
                </a:cubicBezTo>
                <a:close/>
                <a:moveTo>
                  <a:pt x="1404" y="2394"/>
                </a:move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45F3-B7EE-16F7-146A-D71A8C8D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>
              <a:defRPr/>
            </a:pPr>
            <a:r>
              <a:rPr lang="en-GB" dirty="0" err="1">
                <a:sym typeface="Copperplate" charset="0"/>
              </a:rPr>
              <a:t>Visualisatie</a:t>
            </a:r>
            <a:r>
              <a:rPr lang="en-GB" dirty="0">
                <a:sym typeface="Copperplate" charset="0"/>
              </a:rPr>
              <a:t>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3D2A-11E4-BA23-8BBF-8524484B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Palatino" charset="0"/>
              <a:buChar char="•"/>
              <a:defRPr/>
            </a:pPr>
            <a:r>
              <a:rPr lang="en-GB" dirty="0">
                <a:sym typeface="Palatino" charset="0"/>
              </a:rPr>
              <a:t>A-priori </a:t>
            </a:r>
            <a:r>
              <a:rPr lang="en-GB" dirty="0" err="1">
                <a:sym typeface="Palatino" charset="0"/>
              </a:rPr>
              <a:t>produceert</a:t>
            </a:r>
            <a:r>
              <a:rPr lang="en-GB" dirty="0">
                <a:sym typeface="Palatino" charset="0"/>
              </a:rPr>
              <a:t> (</a:t>
            </a:r>
            <a:r>
              <a:rPr lang="en-GB" dirty="0" err="1">
                <a:sym typeface="Palatino" charset="0"/>
              </a:rPr>
              <a:t>afhankelijk</a:t>
            </a:r>
            <a:r>
              <a:rPr lang="en-GB" dirty="0">
                <a:sym typeface="Palatino" charset="0"/>
              </a:rPr>
              <a:t> van </a:t>
            </a:r>
            <a:r>
              <a:rPr lang="en-GB" i="1" dirty="0" err="1">
                <a:sym typeface="Palatino" charset="0"/>
              </a:rPr>
              <a:t>minsup</a:t>
            </a:r>
            <a:r>
              <a:rPr lang="en-GB" i="1" dirty="0">
                <a:sym typeface="Palatino" charset="0"/>
              </a:rPr>
              <a:t>/</a:t>
            </a:r>
            <a:r>
              <a:rPr lang="en-GB" i="1" dirty="0" err="1">
                <a:sym typeface="Palatino" charset="0"/>
              </a:rPr>
              <a:t>minconf</a:t>
            </a:r>
            <a:r>
              <a:rPr lang="en-GB" dirty="0">
                <a:sym typeface="Palatino" charset="0"/>
              </a:rPr>
              <a:t>) heel </a:t>
            </a:r>
            <a:r>
              <a:rPr lang="en-GB" dirty="0" err="1">
                <a:sym typeface="Palatino" charset="0"/>
              </a:rPr>
              <a:t>veel</a:t>
            </a:r>
            <a:r>
              <a:rPr lang="en-GB" dirty="0">
                <a:sym typeface="Palatino" charset="0"/>
              </a:rPr>
              <a:t> association rules</a:t>
            </a:r>
          </a:p>
          <a:p>
            <a:pPr>
              <a:buFont typeface="Palatino" charset="0"/>
              <a:buChar char="•"/>
              <a:defRPr/>
            </a:pPr>
            <a:r>
              <a:rPr lang="en-GB" dirty="0" err="1">
                <a:sym typeface="Palatino" charset="0"/>
              </a:rPr>
              <a:t>Kunnen</a:t>
            </a:r>
            <a:r>
              <a:rPr lang="en-GB" dirty="0">
                <a:sym typeface="Palatino" charset="0"/>
              </a:rPr>
              <a:t> we, </a:t>
            </a:r>
            <a:r>
              <a:rPr lang="en-GB" dirty="0" err="1">
                <a:sym typeface="Palatino" charset="0"/>
              </a:rPr>
              <a:t>zonder</a:t>
            </a:r>
            <a:r>
              <a:rPr lang="en-GB" dirty="0">
                <a:sym typeface="Palatino" charset="0"/>
              </a:rPr>
              <a:t> </a:t>
            </a:r>
            <a:r>
              <a:rPr lang="en-GB" dirty="0" err="1">
                <a:sym typeface="Palatino" charset="0"/>
              </a:rPr>
              <a:t>verlies</a:t>
            </a:r>
            <a:r>
              <a:rPr lang="en-GB" dirty="0">
                <a:sym typeface="Palatino" charset="0"/>
              </a:rPr>
              <a:t> van data, </a:t>
            </a:r>
            <a:r>
              <a:rPr lang="en-GB" dirty="0" err="1">
                <a:sym typeface="Palatino" charset="0"/>
              </a:rPr>
              <a:t>een</a:t>
            </a:r>
            <a:r>
              <a:rPr lang="en-GB" dirty="0">
                <a:sym typeface="Palatino" charset="0"/>
              </a:rPr>
              <a:t> </a:t>
            </a:r>
            <a:r>
              <a:rPr lang="en-GB" dirty="0" err="1">
                <a:sym typeface="Palatino" charset="0"/>
              </a:rPr>
              <a:t>kleinere</a:t>
            </a:r>
            <a:r>
              <a:rPr lang="en-GB" dirty="0">
                <a:sym typeface="Palatino" charset="0"/>
              </a:rPr>
              <a:t> set </a:t>
            </a:r>
            <a:r>
              <a:rPr lang="en-GB" dirty="0" err="1">
                <a:sym typeface="Palatino" charset="0"/>
              </a:rPr>
              <a:t>krijgen</a:t>
            </a:r>
            <a:r>
              <a:rPr lang="en-GB" dirty="0">
                <a:sym typeface="Palatino" charset="0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3A77D9F-9022-D6EB-2A97-C8D71502D501}"/>
              </a:ext>
            </a:extLst>
          </p:cNvPr>
          <p:cNvSpPr>
            <a:spLocks/>
          </p:cNvSpPr>
          <p:nvPr/>
        </p:nvSpPr>
        <p:spPr bwMode="auto">
          <a:xfrm>
            <a:off x="8267700" y="2273300"/>
            <a:ext cx="2159000" cy="2971800"/>
          </a:xfrm>
          <a:prstGeom prst="rect">
            <a:avLst/>
          </a:prstGeom>
          <a:solidFill>
            <a:srgbClr val="FDFF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endParaRPr lang="en-GB" altLang="en-NL"/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0A403471-7ACF-921B-5CA2-D3017316AA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1" y="1992314"/>
            <a:ext cx="215741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55" name="Rectangle 3">
            <a:extLst>
              <a:ext uri="{FF2B5EF4-FFF2-40B4-BE49-F238E27FC236}">
                <a16:creationId xmlns:a16="http://schemas.microsoft.com/office/drawing/2014/main" id="{56203BBB-1389-4598-895D-52FAF8BF7458}"/>
              </a:ext>
            </a:extLst>
          </p:cNvPr>
          <p:cNvSpPr>
            <a:spLocks/>
          </p:cNvSpPr>
          <p:nvPr/>
        </p:nvSpPr>
        <p:spPr bwMode="auto">
          <a:xfrm>
            <a:off x="8293100" y="5232400"/>
            <a:ext cx="2108200" cy="1422400"/>
          </a:xfrm>
          <a:prstGeom prst="rect">
            <a:avLst/>
          </a:prstGeom>
          <a:solidFill>
            <a:srgbClr val="FDFF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endParaRPr lang="en-GB" altLang="en-NL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2816513D-11D3-26A9-D2AE-78A09E7B5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Closed Itemset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CECA22DE-2F1E-C574-74CB-FA376F2A8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5940" y="2070299"/>
            <a:ext cx="5865574" cy="3985854"/>
          </a:xfrm>
        </p:spPr>
        <p:txBody>
          <a:bodyPr anchor="t"/>
          <a:lstStyle/>
          <a:p>
            <a:pPr marL="215900" indent="0">
              <a:lnSpc>
                <a:spcPct val="140000"/>
              </a:lnSpc>
              <a:buSzPct val="69000"/>
              <a:buNone/>
              <a:defRPr/>
            </a:pPr>
            <a:r>
              <a:rPr lang="en-US" sz="1900" dirty="0" err="1">
                <a:latin typeface="Arial" panose="020B0604020202020204" pitchFamily="34" charset="0"/>
                <a:sym typeface="Palatino" charset="0"/>
              </a:rPr>
              <a:t>Een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itemset is </a:t>
            </a:r>
            <a:r>
              <a:rPr lang="en-US" sz="1900" i="1" dirty="0">
                <a:latin typeface="Arial" panose="020B0604020202020204" pitchFamily="34" charset="0"/>
                <a:sym typeface="Palatino Italic" charset="0"/>
              </a:rPr>
              <a:t>closed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sym typeface="Palatino" charset="0"/>
              </a:rPr>
              <a:t>als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sym typeface="Palatino Bold" charset="0"/>
              </a:rPr>
              <a:t>geeneen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van de supersets </a:t>
            </a:r>
            <a:r>
              <a:rPr lang="en-US" sz="1900" dirty="0" err="1">
                <a:latin typeface="Arial" panose="020B0604020202020204" pitchFamily="34" charset="0"/>
                <a:sym typeface="Palatino" charset="0"/>
              </a:rPr>
              <a:t>dezelfde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support </a:t>
            </a:r>
            <a:r>
              <a:rPr lang="en-US" sz="1900" dirty="0" err="1">
                <a:latin typeface="Arial" panose="020B0604020202020204" pitchFamily="34" charset="0"/>
                <a:sym typeface="Palatino" charset="0"/>
              </a:rPr>
              <a:t>heeft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.</a:t>
            </a:r>
          </a:p>
          <a:p>
            <a:pPr marL="215900" indent="0">
              <a:lnSpc>
                <a:spcPct val="140000"/>
              </a:lnSpc>
              <a:spcBef>
                <a:spcPts val="600"/>
              </a:spcBef>
              <a:buSzPct val="69000"/>
              <a:buNone/>
              <a:defRPr/>
            </a:pPr>
            <a:r>
              <a:rPr lang="en-US" sz="1900" dirty="0">
                <a:solidFill>
                  <a:srgbClr val="FF0000"/>
                </a:solidFill>
                <a:sym typeface="Palatino" charset="0"/>
              </a:rPr>
              <a:t>Quiz: </a:t>
            </a:r>
            <a:r>
              <a:rPr lang="en-US" sz="1900" dirty="0" err="1">
                <a:solidFill>
                  <a:srgbClr val="FF0000"/>
                </a:solidFill>
                <a:sym typeface="Palatino" charset="0"/>
              </a:rPr>
              <a:t>welke</a:t>
            </a:r>
            <a:r>
              <a:rPr lang="en-US" sz="1900" dirty="0">
                <a:solidFill>
                  <a:srgbClr val="FF0000"/>
                </a:solidFill>
                <a:sym typeface="Palatino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sym typeface="Palatino" charset="0"/>
              </a:rPr>
              <a:t>zijn</a:t>
            </a:r>
            <a:r>
              <a:rPr lang="en-US" sz="1900" dirty="0">
                <a:solidFill>
                  <a:srgbClr val="FF0000"/>
                </a:solidFill>
                <a:sym typeface="Palatino" charset="0"/>
              </a:rPr>
              <a:t> closed?</a:t>
            </a:r>
          </a:p>
        </p:txBody>
      </p:sp>
      <p:pic>
        <p:nvPicPr>
          <p:cNvPr id="49158" name="Picture 6">
            <a:extLst>
              <a:ext uri="{FF2B5EF4-FFF2-40B4-BE49-F238E27FC236}">
                <a16:creationId xmlns:a16="http://schemas.microsoft.com/office/drawing/2014/main" id="{70D763B0-E840-35FA-83B7-A97BD946E07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11" y="3449637"/>
            <a:ext cx="20320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9159" name="Picture 7">
            <a:extLst>
              <a:ext uri="{FF2B5EF4-FFF2-40B4-BE49-F238E27FC236}">
                <a16:creationId xmlns:a16="http://schemas.microsoft.com/office/drawing/2014/main" id="{6A83EA5E-9405-DEE6-8D4B-2F2559C0F8F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0"/>
          <a:stretch>
            <a:fillRect/>
          </a:stretch>
        </p:blipFill>
        <p:spPr bwMode="auto">
          <a:xfrm>
            <a:off x="8269289" y="5232401"/>
            <a:ext cx="21558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2816513D-11D3-26A9-D2AE-78A09E7B5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Closed Itemset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CECA22DE-2F1E-C574-74CB-FA376F2A8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5940" y="2070299"/>
            <a:ext cx="5865574" cy="3985854"/>
          </a:xfrm>
        </p:spPr>
        <p:txBody>
          <a:bodyPr anchor="t"/>
          <a:lstStyle/>
          <a:p>
            <a:pPr marL="215900" indent="0">
              <a:lnSpc>
                <a:spcPct val="140000"/>
              </a:lnSpc>
              <a:buSzPct val="69000"/>
              <a:buNone/>
              <a:defRPr/>
            </a:pPr>
            <a:r>
              <a:rPr lang="en-US" sz="1900" dirty="0" err="1">
                <a:latin typeface="Arial" panose="020B0604020202020204" pitchFamily="34" charset="0"/>
                <a:sym typeface="Palatino" charset="0"/>
              </a:rPr>
              <a:t>Een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itemset is </a:t>
            </a:r>
            <a:r>
              <a:rPr lang="en-US" sz="1900" i="1" dirty="0">
                <a:latin typeface="Arial" panose="020B0604020202020204" pitchFamily="34" charset="0"/>
                <a:sym typeface="Palatino Italic" charset="0"/>
              </a:rPr>
              <a:t>closed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sym typeface="Palatino" charset="0"/>
              </a:rPr>
              <a:t>als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sym typeface="Palatino Bold" charset="0"/>
              </a:rPr>
              <a:t>geeneen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van de supersets </a:t>
            </a:r>
            <a:r>
              <a:rPr lang="en-US" sz="1900" dirty="0" err="1">
                <a:latin typeface="Arial" panose="020B0604020202020204" pitchFamily="34" charset="0"/>
                <a:sym typeface="Palatino" charset="0"/>
              </a:rPr>
              <a:t>dezelfde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 support </a:t>
            </a:r>
            <a:r>
              <a:rPr lang="en-US" sz="1900" dirty="0" err="1">
                <a:latin typeface="Arial" panose="020B0604020202020204" pitchFamily="34" charset="0"/>
                <a:sym typeface="Palatino" charset="0"/>
              </a:rPr>
              <a:t>heeft</a:t>
            </a:r>
            <a:r>
              <a:rPr lang="en-US" sz="1900" dirty="0">
                <a:latin typeface="Arial" panose="020B0604020202020204" pitchFamily="34" charset="0"/>
                <a:sym typeface="Palatino" charset="0"/>
              </a:rPr>
              <a:t>.</a:t>
            </a:r>
          </a:p>
          <a:p>
            <a:pPr marL="215900" indent="0">
              <a:lnSpc>
                <a:spcPct val="140000"/>
              </a:lnSpc>
              <a:spcBef>
                <a:spcPts val="600"/>
              </a:spcBef>
              <a:buSzPct val="69000"/>
              <a:buNone/>
              <a:defRPr/>
            </a:pPr>
            <a:r>
              <a:rPr lang="en-US" sz="1900" dirty="0">
                <a:solidFill>
                  <a:srgbClr val="FF0000"/>
                </a:solidFill>
                <a:sym typeface="Palatino" charset="0"/>
              </a:rPr>
              <a:t>Quiz: </a:t>
            </a:r>
            <a:r>
              <a:rPr lang="en-US" sz="1900" dirty="0" err="1">
                <a:solidFill>
                  <a:srgbClr val="FF0000"/>
                </a:solidFill>
                <a:sym typeface="Palatino" charset="0"/>
              </a:rPr>
              <a:t>welke</a:t>
            </a:r>
            <a:r>
              <a:rPr lang="en-US" sz="1900" dirty="0">
                <a:solidFill>
                  <a:srgbClr val="FF0000"/>
                </a:solidFill>
                <a:sym typeface="Palatino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sym typeface="Palatino" charset="0"/>
              </a:rPr>
              <a:t>zijn</a:t>
            </a:r>
            <a:r>
              <a:rPr lang="en-US" sz="1900" dirty="0">
                <a:solidFill>
                  <a:srgbClr val="FF0000"/>
                </a:solidFill>
                <a:sym typeface="Palatino" charset="0"/>
              </a:rPr>
              <a:t> closed?</a:t>
            </a:r>
          </a:p>
        </p:txBody>
      </p:sp>
      <p:pic>
        <p:nvPicPr>
          <p:cNvPr id="49158" name="Picture 6">
            <a:extLst>
              <a:ext uri="{FF2B5EF4-FFF2-40B4-BE49-F238E27FC236}">
                <a16:creationId xmlns:a16="http://schemas.microsoft.com/office/drawing/2014/main" id="{70D763B0-E840-35FA-83B7-A97BD946E0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11" y="3449637"/>
            <a:ext cx="20320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614057E-6171-08FF-A6DA-A169F1DCB02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1" y="1992314"/>
            <a:ext cx="215741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ABB1F33-2CF3-EF12-8A25-BD05B024CA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0"/>
          <a:stretch>
            <a:fillRect/>
          </a:stretch>
        </p:blipFill>
        <p:spPr bwMode="auto">
          <a:xfrm>
            <a:off x="8269289" y="5257801"/>
            <a:ext cx="21558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69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1353098-C9CC-4D9C-FD8D-144B31BAA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Maximal Frequent Itemset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8F9E03C4-F901-6737-8529-A08C7B7373B7}"/>
              </a:ext>
            </a:extLst>
          </p:cNvPr>
          <p:cNvSpPr>
            <a:spLocks/>
          </p:cNvSpPr>
          <p:nvPr/>
        </p:nvSpPr>
        <p:spPr bwMode="auto">
          <a:xfrm>
            <a:off x="8543925" y="6183313"/>
            <a:ext cx="111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>
                <a:solidFill>
                  <a:schemeClr val="tx1"/>
                </a:solidFill>
                <a:ea typeface="ＭＳ Ｐゴシック" panose="020B0600070205080204" pitchFamily="34" charset="-128"/>
              </a:rPr>
              <a:t>Infrequency border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2E1065-9BD0-D574-59FD-59133FFF833E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4679950"/>
            <a:ext cx="3651250" cy="1720850"/>
            <a:chOff x="684213" y="4679950"/>
            <a:chExt cx="3651250" cy="1720850"/>
          </a:xfrm>
        </p:grpSpPr>
        <p:sp>
          <p:nvSpPr>
            <p:cNvPr id="48139" name="Rectangle 4">
              <a:extLst>
                <a:ext uri="{FF2B5EF4-FFF2-40B4-BE49-F238E27FC236}">
                  <a16:creationId xmlns:a16="http://schemas.microsoft.com/office/drawing/2014/main" id="{71D6ED71-301F-906C-C9D0-D260D799B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5767388"/>
              <a:ext cx="111760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>
              <a:lvl1pPr eaLnBrk="0" hangingPunct="0">
                <a:defRPr sz="2600">
                  <a:solidFill>
                    <a:srgbClr val="3F3F3F"/>
                  </a:solidFill>
                  <a:latin typeface="Palatino" pitchFamily="2" charset="77"/>
                  <a:ea typeface="ヒラギノ明朝 ProN W3" panose="02020300000000000000" pitchFamily="18" charset="-128"/>
                  <a:sym typeface="Palatino" pitchFamily="2" charset="77"/>
                </a:defRPr>
              </a:lvl1pPr>
              <a:lvl2pPr marL="742950" indent="-285750" eaLnBrk="0" hangingPunct="0">
                <a:defRPr sz="2600">
                  <a:solidFill>
                    <a:srgbClr val="3F3F3F"/>
                  </a:solidFill>
                  <a:latin typeface="Palatino" pitchFamily="2" charset="77"/>
                  <a:ea typeface="ヒラギノ明朝 ProN W3" panose="02020300000000000000" pitchFamily="18" charset="-128"/>
                  <a:sym typeface="Palatino" pitchFamily="2" charset="77"/>
                </a:defRPr>
              </a:lvl2pPr>
              <a:lvl3pPr marL="1143000" indent="-228600" eaLnBrk="0" hangingPunct="0">
                <a:defRPr sz="2600">
                  <a:solidFill>
                    <a:srgbClr val="3F3F3F"/>
                  </a:solidFill>
                  <a:latin typeface="Palatino" pitchFamily="2" charset="77"/>
                  <a:ea typeface="ヒラギノ明朝 ProN W3" panose="02020300000000000000" pitchFamily="18" charset="-128"/>
                  <a:sym typeface="Palatino" pitchFamily="2" charset="77"/>
                </a:defRPr>
              </a:lvl3pPr>
              <a:lvl4pPr marL="1600200" indent="-228600" eaLnBrk="0" hangingPunct="0">
                <a:defRPr sz="2600">
                  <a:solidFill>
                    <a:srgbClr val="3F3F3F"/>
                  </a:solidFill>
                  <a:latin typeface="Palatino" pitchFamily="2" charset="77"/>
                  <a:ea typeface="ヒラギノ明朝 ProN W3" panose="02020300000000000000" pitchFamily="18" charset="-128"/>
                  <a:sym typeface="Palatino" pitchFamily="2" charset="77"/>
                </a:defRPr>
              </a:lvl4pPr>
              <a:lvl5pPr marL="2057400" indent="-228600" eaLnBrk="0" hangingPunct="0">
                <a:defRPr sz="2600">
                  <a:solidFill>
                    <a:srgbClr val="3F3F3F"/>
                  </a:solidFill>
                  <a:latin typeface="Palatino" pitchFamily="2" charset="77"/>
                  <a:ea typeface="ヒラギノ明朝 ProN W3" panose="02020300000000000000" pitchFamily="18" charset="-128"/>
                  <a:sym typeface="Palatino" pitchFamily="2" charset="7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3F3F3F"/>
                  </a:solidFill>
                  <a:latin typeface="Palatino" pitchFamily="2" charset="77"/>
                  <a:ea typeface="ヒラギノ明朝 ProN W3" panose="02020300000000000000" pitchFamily="18" charset="-128"/>
                  <a:sym typeface="Palatino" pitchFamily="2" charset="7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3F3F3F"/>
                  </a:solidFill>
                  <a:latin typeface="Palatino" pitchFamily="2" charset="77"/>
                  <a:ea typeface="ヒラギノ明朝 ProN W3" panose="02020300000000000000" pitchFamily="18" charset="-128"/>
                  <a:sym typeface="Palatino" pitchFamily="2" charset="7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3F3F3F"/>
                  </a:solidFill>
                  <a:latin typeface="Palatino" pitchFamily="2" charset="77"/>
                  <a:ea typeface="ヒラギノ明朝 ProN W3" panose="02020300000000000000" pitchFamily="18" charset="-128"/>
                  <a:sym typeface="Palatino" pitchFamily="2" charset="7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3F3F3F"/>
                  </a:solidFill>
                  <a:latin typeface="Palatino" pitchFamily="2" charset="77"/>
                  <a:ea typeface="ヒラギノ明朝 ProN W3" panose="02020300000000000000" pitchFamily="18" charset="-128"/>
                  <a:sym typeface="Palatino" pitchFamily="2" charset="77"/>
                </a:defRPr>
              </a:lvl9pPr>
            </a:lstStyle>
            <a:p>
              <a:pPr eaLnBrk="1" hangingPunct="1">
                <a:spcBef>
                  <a:spcPts val="838"/>
                </a:spcBef>
              </a:pPr>
              <a:r>
                <a:rPr lang="en-US" altLang="en-NL" sz="140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Infrequent Itemsets</a:t>
              </a:r>
            </a:p>
          </p:txBody>
        </p:sp>
        <p:sp>
          <p:nvSpPr>
            <p:cNvPr id="48140" name="Line 5">
              <a:extLst>
                <a:ext uri="{FF2B5EF4-FFF2-40B4-BE49-F238E27FC236}">
                  <a16:creationId xmlns:a16="http://schemas.microsoft.com/office/drawing/2014/main" id="{26B47BEC-8425-9A76-BA9E-9439C27CE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1425" y="4751388"/>
              <a:ext cx="158750" cy="10747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nl-NL"/>
            </a:p>
          </p:txBody>
        </p:sp>
        <p:sp>
          <p:nvSpPr>
            <p:cNvPr id="48141" name="Line 6">
              <a:extLst>
                <a:ext uri="{FF2B5EF4-FFF2-40B4-BE49-F238E27FC236}">
                  <a16:creationId xmlns:a16="http://schemas.microsoft.com/office/drawing/2014/main" id="{4B33231E-7B88-1FB6-E68E-7CC20C962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675" y="4679950"/>
              <a:ext cx="1030288" cy="114617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nl-NL"/>
            </a:p>
          </p:txBody>
        </p:sp>
        <p:sp>
          <p:nvSpPr>
            <p:cNvPr id="48142" name="Line 7">
              <a:extLst>
                <a:ext uri="{FF2B5EF4-FFF2-40B4-BE49-F238E27FC236}">
                  <a16:creationId xmlns:a16="http://schemas.microsoft.com/office/drawing/2014/main" id="{274C93EB-67AF-F202-E1B1-094A4F69C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7050" y="5683250"/>
              <a:ext cx="635000" cy="28575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nl-NL"/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F72717F3-471E-3303-5E9D-F75E1A2E4A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38300" y="6113463"/>
              <a:ext cx="2697163" cy="2873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nl-NL"/>
            </a:p>
          </p:txBody>
        </p:sp>
        <p:sp>
          <p:nvSpPr>
            <p:cNvPr id="48144" name="Line 9">
              <a:extLst>
                <a:ext uri="{FF2B5EF4-FFF2-40B4-BE49-F238E27FC236}">
                  <a16:creationId xmlns:a16="http://schemas.microsoft.com/office/drawing/2014/main" id="{17B20D90-AD79-C8C7-F1E4-3279617C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9550" y="4679950"/>
              <a:ext cx="555625" cy="107315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nl-NL"/>
            </a:p>
          </p:txBody>
        </p:sp>
      </p:grpSp>
      <p:sp>
        <p:nvSpPr>
          <p:cNvPr id="48132" name="Rectangle 10">
            <a:extLst>
              <a:ext uri="{FF2B5EF4-FFF2-40B4-BE49-F238E27FC236}">
                <a16:creationId xmlns:a16="http://schemas.microsoft.com/office/drawing/2014/main" id="{78DBD2D9-1B76-50F2-E5DD-0D0C8218D8C7}"/>
              </a:ext>
            </a:extLst>
          </p:cNvPr>
          <p:cNvSpPr>
            <a:spLocks/>
          </p:cNvSpPr>
          <p:nvPr/>
        </p:nvSpPr>
        <p:spPr bwMode="auto">
          <a:xfrm>
            <a:off x="2208213" y="1579722"/>
            <a:ext cx="895649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NL" sz="20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Een</a:t>
            </a:r>
            <a:r>
              <a:rPr lang="en-US" altLang="en-NL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itemset is </a:t>
            </a:r>
            <a:r>
              <a:rPr lang="en-US" altLang="en-NL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Palatino Italic" pitchFamily="2" charset="77"/>
              </a:rPr>
              <a:t>maximal frequent</a:t>
            </a:r>
            <a:r>
              <a:rPr lang="en-US" altLang="en-NL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NL" sz="20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als</a:t>
            </a:r>
            <a:r>
              <a:rPr lang="en-US" altLang="en-NL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NL" sz="2000" b="1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geeneen</a:t>
            </a:r>
            <a:r>
              <a:rPr lang="en-US" altLang="en-NL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van de supersets frequent is</a:t>
            </a:r>
          </a:p>
        </p:txBody>
      </p:sp>
      <p:pic>
        <p:nvPicPr>
          <p:cNvPr id="48133" name="Picture 11">
            <a:extLst>
              <a:ext uri="{FF2B5EF4-FFF2-40B4-BE49-F238E27FC236}">
                <a16:creationId xmlns:a16="http://schemas.microsoft.com/office/drawing/2014/main" id="{392CD4CE-AD8A-432C-74B7-8636C576C53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903413"/>
            <a:ext cx="7035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8134" name="Freeform 12">
            <a:extLst>
              <a:ext uri="{FF2B5EF4-FFF2-40B4-BE49-F238E27FC236}">
                <a16:creationId xmlns:a16="http://schemas.microsoft.com/office/drawing/2014/main" id="{625EF473-C01C-ABAA-FA3A-DBEA2D18F32D}"/>
              </a:ext>
            </a:extLst>
          </p:cNvPr>
          <p:cNvSpPr>
            <a:spLocks/>
          </p:cNvSpPr>
          <p:nvPr/>
        </p:nvSpPr>
        <p:spPr bwMode="auto">
          <a:xfrm>
            <a:off x="2566989" y="3357563"/>
            <a:ext cx="6148387" cy="3192462"/>
          </a:xfrm>
          <a:custGeom>
            <a:avLst/>
            <a:gdLst>
              <a:gd name="T0" fmla="*/ 0 w 21600"/>
              <a:gd name="T1" fmla="*/ 2147483647 h 21157"/>
              <a:gd name="T2" fmla="*/ 2147483647 w 21600"/>
              <a:gd name="T3" fmla="*/ 2147483647 h 21157"/>
              <a:gd name="T4" fmla="*/ 2147483647 w 21600"/>
              <a:gd name="T5" fmla="*/ 2147483647 h 21157"/>
              <a:gd name="T6" fmla="*/ 2147483647 w 21600"/>
              <a:gd name="T7" fmla="*/ 2147483647 h 21157"/>
              <a:gd name="T8" fmla="*/ 2147483647 w 21600"/>
              <a:gd name="T9" fmla="*/ 2147483647 h 21157"/>
              <a:gd name="T10" fmla="*/ 2147483647 w 21600"/>
              <a:gd name="T11" fmla="*/ 2147483647 h 21157"/>
              <a:gd name="T12" fmla="*/ 2147483647 w 21600"/>
              <a:gd name="T13" fmla="*/ 2147483647 h 21157"/>
              <a:gd name="T14" fmla="*/ 2147483647 w 21600"/>
              <a:gd name="T15" fmla="*/ 2147483647 h 211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157">
                <a:moveTo>
                  <a:pt x="0" y="102"/>
                </a:moveTo>
                <a:cubicBezTo>
                  <a:pt x="0" y="102"/>
                  <a:pt x="1913" y="-443"/>
                  <a:pt x="2312" y="988"/>
                </a:cubicBezTo>
                <a:cubicBezTo>
                  <a:pt x="2711" y="2418"/>
                  <a:pt x="572" y="4426"/>
                  <a:pt x="7244" y="6244"/>
                </a:cubicBezTo>
                <a:cubicBezTo>
                  <a:pt x="11960" y="7529"/>
                  <a:pt x="8797" y="10107"/>
                  <a:pt x="11509" y="11332"/>
                </a:cubicBezTo>
                <a:cubicBezTo>
                  <a:pt x="12856" y="11941"/>
                  <a:pt x="12722" y="9898"/>
                  <a:pt x="12823" y="9635"/>
                </a:cubicBezTo>
                <a:cubicBezTo>
                  <a:pt x="13164" y="8747"/>
                  <a:pt x="13456" y="6720"/>
                  <a:pt x="14448" y="7325"/>
                </a:cubicBezTo>
                <a:cubicBezTo>
                  <a:pt x="15441" y="7929"/>
                  <a:pt x="17807" y="16592"/>
                  <a:pt x="17807" y="16592"/>
                </a:cubicBezTo>
                <a:cubicBezTo>
                  <a:pt x="17807" y="16592"/>
                  <a:pt x="19164" y="21114"/>
                  <a:pt x="21600" y="21157"/>
                </a:cubicBezTo>
              </a:path>
            </a:pathLst>
          </a:custGeom>
          <a:noFill/>
          <a:ln w="38100" cap="flat">
            <a:solidFill>
              <a:srgbClr val="FF2712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48135" name="Rectangle 13">
            <a:extLst>
              <a:ext uri="{FF2B5EF4-FFF2-40B4-BE49-F238E27FC236}">
                <a16:creationId xmlns:a16="http://schemas.microsoft.com/office/drawing/2014/main" id="{E5EA4D56-A906-946D-7437-7A22FEDD7EA9}"/>
              </a:ext>
            </a:extLst>
          </p:cNvPr>
          <p:cNvSpPr>
            <a:spLocks/>
          </p:cNvSpPr>
          <p:nvPr/>
        </p:nvSpPr>
        <p:spPr bwMode="auto">
          <a:xfrm>
            <a:off x="1984375" y="2027240"/>
            <a:ext cx="2184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NL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Quiz: </a:t>
            </a:r>
            <a:r>
              <a:rPr lang="en-US" altLang="en-NL" sz="2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welke</a:t>
            </a:r>
            <a:r>
              <a:rPr lang="en-US" altLang="en-NL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BCA9E3-C442-DF14-AECB-07517DCA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3563939"/>
            <a:ext cx="431800" cy="288925"/>
          </a:xfrm>
          <a:prstGeom prst="ellipse">
            <a:avLst/>
          </a:prstGeom>
          <a:solidFill>
            <a:srgbClr val="3366FF">
              <a:alpha val="38823"/>
            </a:srgbClr>
          </a:solidFill>
          <a:ln w="25400">
            <a:solidFill>
              <a:srgbClr val="40404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endParaRPr lang="en-GB" alt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BD3A04-E7B0-B17E-F00F-62CD6977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4610101"/>
            <a:ext cx="433388" cy="288925"/>
          </a:xfrm>
          <a:prstGeom prst="ellipse">
            <a:avLst/>
          </a:prstGeom>
          <a:solidFill>
            <a:srgbClr val="3366FF">
              <a:alpha val="38823"/>
            </a:srgbClr>
          </a:solidFill>
          <a:ln w="25400">
            <a:solidFill>
              <a:srgbClr val="40404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endParaRPr lang="en-GB" alt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038093-8ED2-799F-D052-BA901D1C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4" y="5661026"/>
            <a:ext cx="631825" cy="288925"/>
          </a:xfrm>
          <a:prstGeom prst="ellipse">
            <a:avLst/>
          </a:prstGeom>
          <a:solidFill>
            <a:srgbClr val="3366FF">
              <a:alpha val="38823"/>
            </a:srgbClr>
          </a:solidFill>
          <a:ln w="25400">
            <a:solidFill>
              <a:srgbClr val="40404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/>
            <a:endParaRPr lang="en-GB" altLang="en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E2B01CE2-002A-123E-498B-593D4D95D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970669"/>
            <a:ext cx="7114540" cy="899733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100" dirty="0">
                <a:sym typeface="Copperplate" charset="0"/>
              </a:rPr>
              <a:t>Quiz: </a:t>
            </a:r>
            <a:r>
              <a:rPr lang="en-US" sz="3100" dirty="0" err="1">
                <a:sym typeface="Copperplate" charset="0"/>
              </a:rPr>
              <a:t>welke</a:t>
            </a:r>
            <a:r>
              <a:rPr lang="en-US" sz="3100" dirty="0">
                <a:sym typeface="Copperplate" charset="0"/>
              </a:rPr>
              <a:t> </a:t>
            </a:r>
            <a:r>
              <a:rPr lang="en-US" sz="3100" dirty="0" err="1">
                <a:sym typeface="Copperplate" charset="0"/>
              </a:rPr>
              <a:t>zijn</a:t>
            </a:r>
            <a:r>
              <a:rPr lang="en-US" sz="3100" dirty="0">
                <a:sym typeface="Copperplate" charset="0"/>
              </a:rPr>
              <a:t> frequent, closed, maximal?</a:t>
            </a:r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57B05A32-73D1-9657-5205-600CD12490E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1600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03" name="Picture 3">
            <a:extLst>
              <a:ext uri="{FF2B5EF4-FFF2-40B4-BE49-F238E27FC236}">
                <a16:creationId xmlns:a16="http://schemas.microsoft.com/office/drawing/2014/main" id="{2E90D5C7-AD2B-BB49-EE69-0F75CF90DF9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524000"/>
            <a:ext cx="7229475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04" name="Rectangle 4">
            <a:extLst>
              <a:ext uri="{FF2B5EF4-FFF2-40B4-BE49-F238E27FC236}">
                <a16:creationId xmlns:a16="http://schemas.microsoft.com/office/drawing/2014/main" id="{9F88F5FC-5F27-E059-6E53-82C554A81C0E}"/>
              </a:ext>
            </a:extLst>
          </p:cNvPr>
          <p:cNvSpPr>
            <a:spLocks/>
          </p:cNvSpPr>
          <p:nvPr/>
        </p:nvSpPr>
        <p:spPr bwMode="auto">
          <a:xfrm>
            <a:off x="8686800" y="1447800"/>
            <a:ext cx="1536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>
                <a:solidFill>
                  <a:schemeClr val="tx1"/>
                </a:solidFill>
                <a:ea typeface="ＭＳ Ｐゴシック" panose="020B0600070205080204" pitchFamily="34" charset="-128"/>
              </a:rPr>
              <a:t>Transaction Ids</a:t>
            </a:r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345155ED-772F-DFBB-C494-56786EBED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1752600"/>
            <a:ext cx="838200" cy="3810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756A45D8-6199-6DF0-9D30-A00E140E53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6400" y="1828800"/>
            <a:ext cx="76200" cy="228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CD5829F-1B7A-BFD4-5F6B-B78347F7D24F}"/>
              </a:ext>
            </a:extLst>
          </p:cNvPr>
          <p:cNvSpPr>
            <a:spLocks/>
          </p:cNvSpPr>
          <p:nvPr/>
        </p:nvSpPr>
        <p:spPr bwMode="auto">
          <a:xfrm>
            <a:off x="3219451" y="6330950"/>
            <a:ext cx="17653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Geen</a:t>
            </a:r>
            <a:r>
              <a:rPr lang="en-US" altLang="en-NL" sz="1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support</a:t>
            </a: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1FAAC30C-0221-CEB5-ABFA-711371D3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477000"/>
            <a:ext cx="2286000" cy="76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BD4022DF-1FE0-B727-9C67-C7FFA6FD5A7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343400" y="5943600"/>
            <a:ext cx="1524000" cy="533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3F41AFBC-77F3-856F-796D-55533EFD8E7B}"/>
              </a:ext>
            </a:extLst>
          </p:cNvPr>
          <p:cNvSpPr>
            <a:spLocks/>
          </p:cNvSpPr>
          <p:nvPr/>
        </p:nvSpPr>
        <p:spPr bwMode="auto">
          <a:xfrm>
            <a:off x="3568700" y="1840971"/>
            <a:ext cx="229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minsup</a:t>
            </a:r>
            <a:r>
              <a:rPr lang="en-US" altLang="en-NL" sz="1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=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8BE6C93A-686B-80FD-7BA3-DA651E9FF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970669"/>
            <a:ext cx="7114540" cy="899733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100" dirty="0">
                <a:sym typeface="Copperplate" charset="0"/>
              </a:rPr>
              <a:t>Quiz: </a:t>
            </a:r>
            <a:r>
              <a:rPr lang="en-US" sz="3100" dirty="0" err="1">
                <a:sym typeface="Copperplate" charset="0"/>
              </a:rPr>
              <a:t>welke</a:t>
            </a:r>
            <a:r>
              <a:rPr lang="en-US" sz="3100" dirty="0">
                <a:sym typeface="Copperplate" charset="0"/>
              </a:rPr>
              <a:t> </a:t>
            </a:r>
            <a:r>
              <a:rPr lang="en-US" sz="3100" dirty="0" err="1">
                <a:sym typeface="Copperplate" charset="0"/>
              </a:rPr>
              <a:t>zijn</a:t>
            </a:r>
            <a:r>
              <a:rPr lang="en-US" sz="3100" dirty="0">
                <a:sym typeface="Copperplate" charset="0"/>
              </a:rPr>
              <a:t> </a:t>
            </a:r>
            <a:r>
              <a:rPr lang="en-US" sz="3100" u="sng" dirty="0">
                <a:sym typeface="Copperplate" charset="0"/>
              </a:rPr>
              <a:t>frequent</a:t>
            </a:r>
            <a:r>
              <a:rPr lang="en-US" sz="3100" dirty="0">
                <a:sym typeface="Copperplate" charset="0"/>
              </a:rPr>
              <a:t>, closed, maximal?</a:t>
            </a:r>
          </a:p>
        </p:txBody>
      </p:sp>
      <p:pic>
        <p:nvPicPr>
          <p:cNvPr id="52226" name="Picture 2">
            <a:extLst>
              <a:ext uri="{FF2B5EF4-FFF2-40B4-BE49-F238E27FC236}">
                <a16:creationId xmlns:a16="http://schemas.microsoft.com/office/drawing/2014/main" id="{4823B2D2-7DE1-D8FA-E322-A6DFACBA6A8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1600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2227" name="Picture 3">
            <a:extLst>
              <a:ext uri="{FF2B5EF4-FFF2-40B4-BE49-F238E27FC236}">
                <a16:creationId xmlns:a16="http://schemas.microsoft.com/office/drawing/2014/main" id="{5958E2FF-0E01-D882-B6D9-065D94BDF16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524000"/>
            <a:ext cx="7229475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2229" name="Line 11">
            <a:extLst>
              <a:ext uri="{FF2B5EF4-FFF2-40B4-BE49-F238E27FC236}">
                <a16:creationId xmlns:a16="http://schemas.microsoft.com/office/drawing/2014/main" id="{B0CBEDE0-6879-5BB1-B6A0-042EDE669BE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665914" y="6450014"/>
            <a:ext cx="865187" cy="34607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0" name="Line 12">
            <a:extLst>
              <a:ext uri="{FF2B5EF4-FFF2-40B4-BE49-F238E27FC236}">
                <a16:creationId xmlns:a16="http://schemas.microsoft.com/office/drawing/2014/main" id="{BBB59AD3-40E5-06C5-51E9-381EBAF863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642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1" name="Line 13">
            <a:extLst>
              <a:ext uri="{FF2B5EF4-FFF2-40B4-BE49-F238E27FC236}">
                <a16:creationId xmlns:a16="http://schemas.microsoft.com/office/drawing/2014/main" id="{608F5A18-94B6-F9BF-FFB2-CDB081BFF11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736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2" name="Line 14">
            <a:extLst>
              <a:ext uri="{FF2B5EF4-FFF2-40B4-BE49-F238E27FC236}">
                <a16:creationId xmlns:a16="http://schemas.microsoft.com/office/drawing/2014/main" id="{618BFB59-698C-9658-BDF7-A466056B4B8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405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3" name="Line 15">
            <a:extLst>
              <a:ext uri="{FF2B5EF4-FFF2-40B4-BE49-F238E27FC236}">
                <a16:creationId xmlns:a16="http://schemas.microsoft.com/office/drawing/2014/main" id="{DC769364-1BE2-B65A-3514-9A99FD8E52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311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4" name="Line 16">
            <a:extLst>
              <a:ext uri="{FF2B5EF4-FFF2-40B4-BE49-F238E27FC236}">
                <a16:creationId xmlns:a16="http://schemas.microsoft.com/office/drawing/2014/main" id="{E934F007-CD11-009C-9259-A0A428E1944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233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5" name="Line 17">
            <a:extLst>
              <a:ext uri="{FF2B5EF4-FFF2-40B4-BE49-F238E27FC236}">
                <a16:creationId xmlns:a16="http://schemas.microsoft.com/office/drawing/2014/main" id="{727CB521-0FB6-3318-88B1-917226658C8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178301" y="455295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6" name="Line 18">
            <a:extLst>
              <a:ext uri="{FF2B5EF4-FFF2-40B4-BE49-F238E27FC236}">
                <a16:creationId xmlns:a16="http://schemas.microsoft.com/office/drawing/2014/main" id="{33F04152-3CF9-E0B3-21E7-3EC433146FC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149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7" name="Line 19">
            <a:extLst>
              <a:ext uri="{FF2B5EF4-FFF2-40B4-BE49-F238E27FC236}">
                <a16:creationId xmlns:a16="http://schemas.microsoft.com/office/drawing/2014/main" id="{9556617E-CFEE-A7CB-E7BB-664D1CACD7A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62701" y="4533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8" name="Line 20">
            <a:extLst>
              <a:ext uri="{FF2B5EF4-FFF2-40B4-BE49-F238E27FC236}">
                <a16:creationId xmlns:a16="http://schemas.microsoft.com/office/drawing/2014/main" id="{531B6364-E514-C365-BF0C-FE84B5D0CEF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993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39" name="Line 21">
            <a:extLst>
              <a:ext uri="{FF2B5EF4-FFF2-40B4-BE49-F238E27FC236}">
                <a16:creationId xmlns:a16="http://schemas.microsoft.com/office/drawing/2014/main" id="{D42A839B-A193-1AC5-1178-FDB18D0A746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35901" y="4533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40" name="Line 22">
            <a:extLst>
              <a:ext uri="{FF2B5EF4-FFF2-40B4-BE49-F238E27FC236}">
                <a16:creationId xmlns:a16="http://schemas.microsoft.com/office/drawing/2014/main" id="{F6972570-5867-5321-BCFB-DCCA508C225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5471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41" name="Line 23">
            <a:extLst>
              <a:ext uri="{FF2B5EF4-FFF2-40B4-BE49-F238E27FC236}">
                <a16:creationId xmlns:a16="http://schemas.microsoft.com/office/drawing/2014/main" id="{35F5ADCF-2D70-F8C1-92C4-7335CDD0085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2837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42" name="Line 24">
            <a:extLst>
              <a:ext uri="{FF2B5EF4-FFF2-40B4-BE49-F238E27FC236}">
                <a16:creationId xmlns:a16="http://schemas.microsoft.com/office/drawing/2014/main" id="{BF71BCFE-872B-3212-87DC-76B46A3A3C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94901" y="4533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43" name="Line 25">
            <a:extLst>
              <a:ext uri="{FF2B5EF4-FFF2-40B4-BE49-F238E27FC236}">
                <a16:creationId xmlns:a16="http://schemas.microsoft.com/office/drawing/2014/main" id="{7B94CACD-26AE-7C30-AC70-67CC86ED940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51501" y="3390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44" name="Line 26">
            <a:extLst>
              <a:ext uri="{FF2B5EF4-FFF2-40B4-BE49-F238E27FC236}">
                <a16:creationId xmlns:a16="http://schemas.microsoft.com/office/drawing/2014/main" id="{95F514EE-ECFC-2F5F-C29A-F390D57D44B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99301" y="3390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2245" name="Line 27">
            <a:extLst>
              <a:ext uri="{FF2B5EF4-FFF2-40B4-BE49-F238E27FC236}">
                <a16:creationId xmlns:a16="http://schemas.microsoft.com/office/drawing/2014/main" id="{EBB77522-D378-4CB7-C073-C7D810490C8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35901" y="3390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6AD4516-5749-DF9D-9A9C-10D990BC19E5}"/>
              </a:ext>
            </a:extLst>
          </p:cNvPr>
          <p:cNvSpPr>
            <a:spLocks/>
          </p:cNvSpPr>
          <p:nvPr/>
        </p:nvSpPr>
        <p:spPr bwMode="auto">
          <a:xfrm>
            <a:off x="3568700" y="1840971"/>
            <a:ext cx="229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minsup</a:t>
            </a:r>
            <a:r>
              <a:rPr lang="en-US" altLang="en-NL" sz="1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=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99E9-859D-AE68-FC70-B789F9DB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40" y="1217403"/>
            <a:ext cx="7114540" cy="428835"/>
          </a:xfrm>
        </p:spPr>
        <p:txBody>
          <a:bodyPr/>
          <a:lstStyle/>
          <a:p>
            <a:r>
              <a:rPr lang="nl-NL" dirty="0"/>
              <a:t>Vandaag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887F-255B-8531-6ECB-F5F5D620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Frequent Itemsets</a:t>
            </a:r>
          </a:p>
          <a:p>
            <a:pPr lvl="1"/>
            <a:r>
              <a:rPr lang="nl-NL" dirty="0"/>
              <a:t>Wat is het?</a:t>
            </a:r>
          </a:p>
          <a:p>
            <a:pPr lvl="1"/>
            <a:r>
              <a:rPr lang="nl-NL" dirty="0"/>
              <a:t>A-priori</a:t>
            </a:r>
          </a:p>
          <a:p>
            <a:pPr lvl="1"/>
            <a:r>
              <a:rPr lang="nl-NL" dirty="0"/>
              <a:t>Selectiecriteria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77B13-64ED-DEE3-55D4-837F2A160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31335-0E68-1530-0575-545F75D0C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09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B65B82A8-7FDE-462A-CBFA-CA12C7609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970669"/>
            <a:ext cx="7114540" cy="899733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100" dirty="0">
                <a:sym typeface="Copperplate" charset="0"/>
              </a:rPr>
              <a:t>Quiz: </a:t>
            </a:r>
            <a:r>
              <a:rPr lang="en-US" sz="3100" dirty="0" err="1">
                <a:sym typeface="Copperplate" charset="0"/>
              </a:rPr>
              <a:t>welke</a:t>
            </a:r>
            <a:r>
              <a:rPr lang="en-US" sz="3100" dirty="0">
                <a:sym typeface="Copperplate" charset="0"/>
              </a:rPr>
              <a:t> </a:t>
            </a:r>
            <a:r>
              <a:rPr lang="en-US" sz="3100" dirty="0" err="1">
                <a:sym typeface="Copperplate" charset="0"/>
              </a:rPr>
              <a:t>zijn</a:t>
            </a:r>
            <a:r>
              <a:rPr lang="en-US" sz="3100" dirty="0">
                <a:sym typeface="Copperplate" charset="0"/>
              </a:rPr>
              <a:t> </a:t>
            </a:r>
            <a:r>
              <a:rPr lang="en-US" sz="3100" u="sng" dirty="0">
                <a:sym typeface="Copperplate" charset="0"/>
              </a:rPr>
              <a:t>frequent</a:t>
            </a:r>
            <a:r>
              <a:rPr lang="en-US" sz="3100" dirty="0">
                <a:sym typeface="Copperplate" charset="0"/>
              </a:rPr>
              <a:t>, </a:t>
            </a:r>
            <a:r>
              <a:rPr lang="en-US" sz="3100" u="sng" dirty="0">
                <a:solidFill>
                  <a:srgbClr val="A40800"/>
                </a:solidFill>
                <a:sym typeface="Copperplate" charset="0"/>
              </a:rPr>
              <a:t>closed</a:t>
            </a:r>
            <a:r>
              <a:rPr lang="en-US" sz="3100" dirty="0">
                <a:sym typeface="Copperplate" charset="0"/>
              </a:rPr>
              <a:t>, maximal?</a:t>
            </a:r>
          </a:p>
        </p:txBody>
      </p:sp>
      <p:pic>
        <p:nvPicPr>
          <p:cNvPr id="53250" name="Picture 2">
            <a:extLst>
              <a:ext uri="{FF2B5EF4-FFF2-40B4-BE49-F238E27FC236}">
                <a16:creationId xmlns:a16="http://schemas.microsoft.com/office/drawing/2014/main" id="{F22FCDF5-5CA6-3D3E-C214-3A53F296426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1600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3251" name="Picture 3">
            <a:extLst>
              <a:ext uri="{FF2B5EF4-FFF2-40B4-BE49-F238E27FC236}">
                <a16:creationId xmlns:a16="http://schemas.microsoft.com/office/drawing/2014/main" id="{67CE284B-3555-2CD2-ED2A-B286110394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524000"/>
            <a:ext cx="7229475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3253" name="Line 11">
            <a:extLst>
              <a:ext uri="{FF2B5EF4-FFF2-40B4-BE49-F238E27FC236}">
                <a16:creationId xmlns:a16="http://schemas.microsoft.com/office/drawing/2014/main" id="{3F817F6A-70A4-231A-BF3A-44A35394465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665914" y="6450014"/>
            <a:ext cx="865187" cy="34607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54" name="Line 12">
            <a:extLst>
              <a:ext uri="{FF2B5EF4-FFF2-40B4-BE49-F238E27FC236}">
                <a16:creationId xmlns:a16="http://schemas.microsoft.com/office/drawing/2014/main" id="{7B06071C-CAA5-5402-9952-F6FE2A506F6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642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55" name="Line 13">
            <a:extLst>
              <a:ext uri="{FF2B5EF4-FFF2-40B4-BE49-F238E27FC236}">
                <a16:creationId xmlns:a16="http://schemas.microsoft.com/office/drawing/2014/main" id="{1D226659-6DF1-C0AA-786F-6DCC5BE7C06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736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56" name="Line 14">
            <a:extLst>
              <a:ext uri="{FF2B5EF4-FFF2-40B4-BE49-F238E27FC236}">
                <a16:creationId xmlns:a16="http://schemas.microsoft.com/office/drawing/2014/main" id="{79BC85DE-0E5F-9203-E531-CAC2C82780C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405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57" name="Line 15">
            <a:extLst>
              <a:ext uri="{FF2B5EF4-FFF2-40B4-BE49-F238E27FC236}">
                <a16:creationId xmlns:a16="http://schemas.microsoft.com/office/drawing/2014/main" id="{B76AC490-79DD-DB50-8BD6-7A99C0D1E68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311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58" name="Line 16">
            <a:extLst>
              <a:ext uri="{FF2B5EF4-FFF2-40B4-BE49-F238E27FC236}">
                <a16:creationId xmlns:a16="http://schemas.microsoft.com/office/drawing/2014/main" id="{6EB8FF74-6475-9969-8925-5F7CE912FBE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233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59" name="Line 17">
            <a:extLst>
              <a:ext uri="{FF2B5EF4-FFF2-40B4-BE49-F238E27FC236}">
                <a16:creationId xmlns:a16="http://schemas.microsoft.com/office/drawing/2014/main" id="{DA9E4637-4404-AF82-0842-A7F6D9964AE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178301" y="455295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0" name="Line 18">
            <a:extLst>
              <a:ext uri="{FF2B5EF4-FFF2-40B4-BE49-F238E27FC236}">
                <a16:creationId xmlns:a16="http://schemas.microsoft.com/office/drawing/2014/main" id="{8CB656FD-25AD-3E98-9058-3F2B5766CA2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149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1" name="Line 19">
            <a:extLst>
              <a:ext uri="{FF2B5EF4-FFF2-40B4-BE49-F238E27FC236}">
                <a16:creationId xmlns:a16="http://schemas.microsoft.com/office/drawing/2014/main" id="{46603A5C-0953-1A5F-2FEA-9F0C111B40C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62701" y="4533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2" name="Line 20">
            <a:extLst>
              <a:ext uri="{FF2B5EF4-FFF2-40B4-BE49-F238E27FC236}">
                <a16:creationId xmlns:a16="http://schemas.microsoft.com/office/drawing/2014/main" id="{3CB0B3FE-9953-88EC-FC74-82D334C3B49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993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3" name="Line 21">
            <a:extLst>
              <a:ext uri="{FF2B5EF4-FFF2-40B4-BE49-F238E27FC236}">
                <a16:creationId xmlns:a16="http://schemas.microsoft.com/office/drawing/2014/main" id="{04212D08-77FB-8801-D00B-8E70A65A7B5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35901" y="4533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4" name="Line 22">
            <a:extLst>
              <a:ext uri="{FF2B5EF4-FFF2-40B4-BE49-F238E27FC236}">
                <a16:creationId xmlns:a16="http://schemas.microsoft.com/office/drawing/2014/main" id="{11C6FDFF-5594-7B41-FF28-C158CF3B94F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5471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5" name="Line 23">
            <a:extLst>
              <a:ext uri="{FF2B5EF4-FFF2-40B4-BE49-F238E27FC236}">
                <a16:creationId xmlns:a16="http://schemas.microsoft.com/office/drawing/2014/main" id="{4DAF1A11-D8FB-D67C-1ECD-EF3C9D189A7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2837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6" name="Line 24">
            <a:extLst>
              <a:ext uri="{FF2B5EF4-FFF2-40B4-BE49-F238E27FC236}">
                <a16:creationId xmlns:a16="http://schemas.microsoft.com/office/drawing/2014/main" id="{9CED7B15-A0BB-D501-8F55-5441099807F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94901" y="4533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7" name="Line 25">
            <a:extLst>
              <a:ext uri="{FF2B5EF4-FFF2-40B4-BE49-F238E27FC236}">
                <a16:creationId xmlns:a16="http://schemas.microsoft.com/office/drawing/2014/main" id="{0B23F368-076C-909D-15DE-5F8C45AEDDD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51501" y="3390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8" name="Line 26">
            <a:extLst>
              <a:ext uri="{FF2B5EF4-FFF2-40B4-BE49-F238E27FC236}">
                <a16:creationId xmlns:a16="http://schemas.microsoft.com/office/drawing/2014/main" id="{9809142D-503B-0AC6-51EB-C708857138D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99301" y="3390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3269" name="Line 27">
            <a:extLst>
              <a:ext uri="{FF2B5EF4-FFF2-40B4-BE49-F238E27FC236}">
                <a16:creationId xmlns:a16="http://schemas.microsoft.com/office/drawing/2014/main" id="{BE3BB24B-34B5-D569-7EEF-3CF4FC20FA3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35901" y="3390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5324" name="Line 28">
            <a:extLst>
              <a:ext uri="{FF2B5EF4-FFF2-40B4-BE49-F238E27FC236}">
                <a16:creationId xmlns:a16="http://schemas.microsoft.com/office/drawing/2014/main" id="{868C6916-4DE6-3636-6946-7FCABA435E2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67101" y="33909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5325" name="Line 29">
            <a:extLst>
              <a:ext uri="{FF2B5EF4-FFF2-40B4-BE49-F238E27FC236}">
                <a16:creationId xmlns:a16="http://schemas.microsoft.com/office/drawing/2014/main" id="{92B1DCAA-5778-CDFB-C692-AA815778384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14901" y="33909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5326" name="Line 30">
            <a:extLst>
              <a:ext uri="{FF2B5EF4-FFF2-40B4-BE49-F238E27FC236}">
                <a16:creationId xmlns:a16="http://schemas.microsoft.com/office/drawing/2014/main" id="{F5CFD40B-8A14-79FE-E83B-C01C25DFC6B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547101" y="33909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5327" name="Line 31">
            <a:extLst>
              <a:ext uri="{FF2B5EF4-FFF2-40B4-BE49-F238E27FC236}">
                <a16:creationId xmlns:a16="http://schemas.microsoft.com/office/drawing/2014/main" id="{D8ABDA85-13EB-324F-4019-BFF75699B1B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787901" y="23368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5CD4E6FB-8FD8-6448-C0E0-6F930553A98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78501" y="23241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4EC0879-6488-BFE9-6545-966EFEAA2CB5}"/>
              </a:ext>
            </a:extLst>
          </p:cNvPr>
          <p:cNvSpPr>
            <a:spLocks/>
          </p:cNvSpPr>
          <p:nvPr/>
        </p:nvSpPr>
        <p:spPr bwMode="auto">
          <a:xfrm>
            <a:off x="3568700" y="1840971"/>
            <a:ext cx="229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minsup</a:t>
            </a:r>
            <a:r>
              <a:rPr lang="en-US" altLang="en-NL" sz="1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=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35AABCD5-630D-8324-B2B6-F13700422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970669"/>
            <a:ext cx="7114540" cy="899733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100" dirty="0">
                <a:sym typeface="Copperplate" charset="0"/>
              </a:rPr>
              <a:t>Quiz: </a:t>
            </a:r>
            <a:r>
              <a:rPr lang="en-US" sz="3100" dirty="0" err="1">
                <a:sym typeface="Copperplate" charset="0"/>
              </a:rPr>
              <a:t>welke</a:t>
            </a:r>
            <a:r>
              <a:rPr lang="en-US" sz="3100" dirty="0">
                <a:sym typeface="Copperplate" charset="0"/>
              </a:rPr>
              <a:t> </a:t>
            </a:r>
            <a:r>
              <a:rPr lang="en-US" sz="3100" dirty="0" err="1">
                <a:sym typeface="Copperplate" charset="0"/>
              </a:rPr>
              <a:t>zijn</a:t>
            </a:r>
            <a:r>
              <a:rPr lang="en-US" sz="3100" dirty="0">
                <a:sym typeface="Copperplate" charset="0"/>
              </a:rPr>
              <a:t> </a:t>
            </a:r>
            <a:r>
              <a:rPr lang="en-US" sz="3100" u="sng" dirty="0">
                <a:sym typeface="Copperplate" charset="0"/>
              </a:rPr>
              <a:t>frequent</a:t>
            </a:r>
            <a:r>
              <a:rPr lang="en-US" sz="3100" dirty="0">
                <a:sym typeface="Copperplate" charset="0"/>
              </a:rPr>
              <a:t>, </a:t>
            </a:r>
            <a:r>
              <a:rPr lang="en-US" sz="3100" u="sng" dirty="0">
                <a:solidFill>
                  <a:srgbClr val="A40800"/>
                </a:solidFill>
                <a:sym typeface="Copperplate" charset="0"/>
              </a:rPr>
              <a:t>closed</a:t>
            </a:r>
            <a:r>
              <a:rPr lang="en-US" sz="3100" dirty="0">
                <a:sym typeface="Copperplate" charset="0"/>
              </a:rPr>
              <a:t>, </a:t>
            </a:r>
            <a:r>
              <a:rPr lang="en-US" sz="3100" u="sng" dirty="0">
                <a:solidFill>
                  <a:srgbClr val="003DCC"/>
                </a:solidFill>
                <a:sym typeface="Copperplate" charset="0"/>
              </a:rPr>
              <a:t>maximal</a:t>
            </a:r>
            <a:r>
              <a:rPr lang="en-US" sz="3100" dirty="0">
                <a:sym typeface="Copperplate" charset="0"/>
              </a:rPr>
              <a:t>?</a:t>
            </a:r>
          </a:p>
        </p:txBody>
      </p:sp>
      <p:pic>
        <p:nvPicPr>
          <p:cNvPr id="54274" name="Picture 2">
            <a:extLst>
              <a:ext uri="{FF2B5EF4-FFF2-40B4-BE49-F238E27FC236}">
                <a16:creationId xmlns:a16="http://schemas.microsoft.com/office/drawing/2014/main" id="{B98D3799-F56A-281A-337B-B9ADFD73A51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1600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4275" name="Picture 3">
            <a:extLst>
              <a:ext uri="{FF2B5EF4-FFF2-40B4-BE49-F238E27FC236}">
                <a16:creationId xmlns:a16="http://schemas.microsoft.com/office/drawing/2014/main" id="{5E73487A-065F-0586-504D-C156F245F69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524000"/>
            <a:ext cx="7229475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4277" name="Line 11">
            <a:extLst>
              <a:ext uri="{FF2B5EF4-FFF2-40B4-BE49-F238E27FC236}">
                <a16:creationId xmlns:a16="http://schemas.microsoft.com/office/drawing/2014/main" id="{15BCB58A-315D-D1B3-21BF-FFD60782461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665914" y="6450014"/>
            <a:ext cx="865187" cy="346075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78" name="Line 12">
            <a:extLst>
              <a:ext uri="{FF2B5EF4-FFF2-40B4-BE49-F238E27FC236}">
                <a16:creationId xmlns:a16="http://schemas.microsoft.com/office/drawing/2014/main" id="{146E498C-9E32-3ABB-2DC9-58BBA1CAEE5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642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79" name="Line 13">
            <a:extLst>
              <a:ext uri="{FF2B5EF4-FFF2-40B4-BE49-F238E27FC236}">
                <a16:creationId xmlns:a16="http://schemas.microsoft.com/office/drawing/2014/main" id="{B54CDA89-1527-4925-D607-3827F111FE1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736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0" name="Line 14">
            <a:extLst>
              <a:ext uri="{FF2B5EF4-FFF2-40B4-BE49-F238E27FC236}">
                <a16:creationId xmlns:a16="http://schemas.microsoft.com/office/drawing/2014/main" id="{8F22A12D-0763-CEC5-F391-68B0F1C5BCA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405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1" name="Line 15">
            <a:extLst>
              <a:ext uri="{FF2B5EF4-FFF2-40B4-BE49-F238E27FC236}">
                <a16:creationId xmlns:a16="http://schemas.microsoft.com/office/drawing/2014/main" id="{4AB8EE08-D9B5-35DA-D38C-460190E9850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311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2" name="Line 16">
            <a:extLst>
              <a:ext uri="{FF2B5EF4-FFF2-40B4-BE49-F238E27FC236}">
                <a16:creationId xmlns:a16="http://schemas.microsoft.com/office/drawing/2014/main" id="{D44EAF3A-A979-4625-A425-CD96D947FF8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23300" y="5600700"/>
            <a:ext cx="863600" cy="34448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3" name="Line 17">
            <a:extLst>
              <a:ext uri="{FF2B5EF4-FFF2-40B4-BE49-F238E27FC236}">
                <a16:creationId xmlns:a16="http://schemas.microsoft.com/office/drawing/2014/main" id="{4E9F633F-F2C8-43B7-3DF3-F7161DD2290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178301" y="455295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4" name="Line 18">
            <a:extLst>
              <a:ext uri="{FF2B5EF4-FFF2-40B4-BE49-F238E27FC236}">
                <a16:creationId xmlns:a16="http://schemas.microsoft.com/office/drawing/2014/main" id="{1FC27D98-C3EE-4DEE-8B16-1ED72192B6B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149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5" name="Line 19">
            <a:extLst>
              <a:ext uri="{FF2B5EF4-FFF2-40B4-BE49-F238E27FC236}">
                <a16:creationId xmlns:a16="http://schemas.microsoft.com/office/drawing/2014/main" id="{798FC8D8-3F8A-3F3F-F88B-34F0F757A60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62701" y="4533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6" name="Line 20">
            <a:extLst>
              <a:ext uri="{FF2B5EF4-FFF2-40B4-BE49-F238E27FC236}">
                <a16:creationId xmlns:a16="http://schemas.microsoft.com/office/drawing/2014/main" id="{3371DD94-337B-C66F-4DD3-5301D8CE285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993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7" name="Line 21">
            <a:extLst>
              <a:ext uri="{FF2B5EF4-FFF2-40B4-BE49-F238E27FC236}">
                <a16:creationId xmlns:a16="http://schemas.microsoft.com/office/drawing/2014/main" id="{3E94DAB6-365B-E1F5-2D46-FBA7361BB5B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35901" y="4533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8" name="Line 22">
            <a:extLst>
              <a:ext uri="{FF2B5EF4-FFF2-40B4-BE49-F238E27FC236}">
                <a16:creationId xmlns:a16="http://schemas.microsoft.com/office/drawing/2014/main" id="{A337D692-EF18-6172-4D24-EC230390FD4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5471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89" name="Line 23">
            <a:extLst>
              <a:ext uri="{FF2B5EF4-FFF2-40B4-BE49-F238E27FC236}">
                <a16:creationId xmlns:a16="http://schemas.microsoft.com/office/drawing/2014/main" id="{B25E70D1-F8AA-360B-6694-856751F5536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283701" y="45593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90" name="Line 24">
            <a:extLst>
              <a:ext uri="{FF2B5EF4-FFF2-40B4-BE49-F238E27FC236}">
                <a16:creationId xmlns:a16="http://schemas.microsoft.com/office/drawing/2014/main" id="{F9DC1797-1790-EB50-87E5-C6C9306CF4C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94901" y="4533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91" name="Line 25">
            <a:extLst>
              <a:ext uri="{FF2B5EF4-FFF2-40B4-BE49-F238E27FC236}">
                <a16:creationId xmlns:a16="http://schemas.microsoft.com/office/drawing/2014/main" id="{088CE57C-B28A-A7F3-6132-B70C1508E5D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51501" y="3390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92" name="Line 26">
            <a:extLst>
              <a:ext uri="{FF2B5EF4-FFF2-40B4-BE49-F238E27FC236}">
                <a16:creationId xmlns:a16="http://schemas.microsoft.com/office/drawing/2014/main" id="{122595F8-4836-918E-4F48-0A0B100A823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99301" y="3390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93" name="Line 27">
            <a:extLst>
              <a:ext uri="{FF2B5EF4-FFF2-40B4-BE49-F238E27FC236}">
                <a16:creationId xmlns:a16="http://schemas.microsoft.com/office/drawing/2014/main" id="{203BDF66-5132-D0A0-8388-A6C614DA6AF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35901" y="3390900"/>
            <a:ext cx="627063" cy="249238"/>
          </a:xfrm>
          <a:prstGeom prst="line">
            <a:avLst/>
          </a:prstGeom>
          <a:noFill/>
          <a:ln w="254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94" name="Line 28">
            <a:extLst>
              <a:ext uri="{FF2B5EF4-FFF2-40B4-BE49-F238E27FC236}">
                <a16:creationId xmlns:a16="http://schemas.microsoft.com/office/drawing/2014/main" id="{0C9157BB-734D-515E-0938-A29BE4EF03B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67101" y="33909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95" name="Line 29">
            <a:extLst>
              <a:ext uri="{FF2B5EF4-FFF2-40B4-BE49-F238E27FC236}">
                <a16:creationId xmlns:a16="http://schemas.microsoft.com/office/drawing/2014/main" id="{8596CADA-7614-9458-29AB-647908881D7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14901" y="33909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96" name="Line 30">
            <a:extLst>
              <a:ext uri="{FF2B5EF4-FFF2-40B4-BE49-F238E27FC236}">
                <a16:creationId xmlns:a16="http://schemas.microsoft.com/office/drawing/2014/main" id="{A656B781-821C-FF0C-DF21-2A9BF6CA9C6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547101" y="33909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97" name="Line 31">
            <a:extLst>
              <a:ext uri="{FF2B5EF4-FFF2-40B4-BE49-F238E27FC236}">
                <a16:creationId xmlns:a16="http://schemas.microsoft.com/office/drawing/2014/main" id="{D2D21624-176D-1250-CA82-1940EFB6FC8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787901" y="23368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4298" name="Line 32">
            <a:extLst>
              <a:ext uri="{FF2B5EF4-FFF2-40B4-BE49-F238E27FC236}">
                <a16:creationId xmlns:a16="http://schemas.microsoft.com/office/drawing/2014/main" id="{9DF173D5-CB1C-3EB9-6171-FD86DBB3D52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78501" y="2324100"/>
            <a:ext cx="627063" cy="249238"/>
          </a:xfrm>
          <a:prstGeom prst="line">
            <a:avLst/>
          </a:prstGeom>
          <a:noFill/>
          <a:ln w="38100">
            <a:solidFill>
              <a:srgbClr val="D90B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6353" name="Line 33">
            <a:extLst>
              <a:ext uri="{FF2B5EF4-FFF2-40B4-BE49-F238E27FC236}">
                <a16:creationId xmlns:a16="http://schemas.microsoft.com/office/drawing/2014/main" id="{23FF0505-8F0A-187D-0E21-F51DDA58048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165601" y="3378200"/>
            <a:ext cx="627063" cy="249238"/>
          </a:xfrm>
          <a:prstGeom prst="line">
            <a:avLst/>
          </a:prstGeom>
          <a:noFill/>
          <a:ln w="38100">
            <a:solidFill>
              <a:srgbClr val="003D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6354" name="Line 34">
            <a:extLst>
              <a:ext uri="{FF2B5EF4-FFF2-40B4-BE49-F238E27FC236}">
                <a16:creationId xmlns:a16="http://schemas.microsoft.com/office/drawing/2014/main" id="{2AF2EB01-8C27-FC84-276A-7322B647D0E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400801" y="3429000"/>
            <a:ext cx="627063" cy="249238"/>
          </a:xfrm>
          <a:prstGeom prst="line">
            <a:avLst/>
          </a:prstGeom>
          <a:noFill/>
          <a:ln w="38100">
            <a:solidFill>
              <a:srgbClr val="003D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6355" name="Line 35">
            <a:extLst>
              <a:ext uri="{FF2B5EF4-FFF2-40B4-BE49-F238E27FC236}">
                <a16:creationId xmlns:a16="http://schemas.microsoft.com/office/drawing/2014/main" id="{B4D433FC-5D74-312A-3CE1-4E11F5ECB4E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756401" y="2324100"/>
            <a:ext cx="627063" cy="249238"/>
          </a:xfrm>
          <a:prstGeom prst="line">
            <a:avLst/>
          </a:prstGeom>
          <a:noFill/>
          <a:ln w="38100">
            <a:solidFill>
              <a:srgbClr val="003D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6356" name="Line 36">
            <a:extLst>
              <a:ext uri="{FF2B5EF4-FFF2-40B4-BE49-F238E27FC236}">
                <a16:creationId xmlns:a16="http://schemas.microsoft.com/office/drawing/2014/main" id="{03CC5EE1-F94D-6A82-29FC-32E0D8EC10B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759701" y="2324100"/>
            <a:ext cx="627063" cy="249238"/>
          </a:xfrm>
          <a:prstGeom prst="line">
            <a:avLst/>
          </a:prstGeom>
          <a:noFill/>
          <a:ln w="38100">
            <a:solidFill>
              <a:srgbClr val="003D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6357" name="Line 37">
            <a:extLst>
              <a:ext uri="{FF2B5EF4-FFF2-40B4-BE49-F238E27FC236}">
                <a16:creationId xmlns:a16="http://schemas.microsoft.com/office/drawing/2014/main" id="{F4C63B70-A850-146D-D0FD-705C4251A67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737601" y="2336800"/>
            <a:ext cx="627063" cy="249238"/>
          </a:xfrm>
          <a:prstGeom prst="line">
            <a:avLst/>
          </a:prstGeom>
          <a:noFill/>
          <a:ln w="38100">
            <a:solidFill>
              <a:srgbClr val="003D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0559282-D3C2-C14D-A926-0BAFC8029294}"/>
              </a:ext>
            </a:extLst>
          </p:cNvPr>
          <p:cNvSpPr>
            <a:spLocks/>
          </p:cNvSpPr>
          <p:nvPr/>
        </p:nvSpPr>
        <p:spPr bwMode="auto">
          <a:xfrm>
            <a:off x="3568700" y="1840971"/>
            <a:ext cx="229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minsup</a:t>
            </a:r>
            <a:r>
              <a:rPr lang="en-US" altLang="en-NL" sz="1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=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">
            <a:extLst>
              <a:ext uri="{FF2B5EF4-FFF2-40B4-BE49-F238E27FC236}">
                <a16:creationId xmlns:a16="http://schemas.microsoft.com/office/drawing/2014/main" id="{ADAE1F00-BE81-1ABB-39F2-274221C32DB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1636713"/>
            <a:ext cx="7086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5299" name="Rectangle 3">
            <a:extLst>
              <a:ext uri="{FF2B5EF4-FFF2-40B4-BE49-F238E27FC236}">
                <a16:creationId xmlns:a16="http://schemas.microsoft.com/office/drawing/2014/main" id="{3891493A-9ADD-4C6D-4B87-EDD7B9A73515}"/>
              </a:ext>
            </a:extLst>
          </p:cNvPr>
          <p:cNvSpPr>
            <a:spLocks/>
          </p:cNvSpPr>
          <p:nvPr/>
        </p:nvSpPr>
        <p:spPr bwMode="auto">
          <a:xfrm>
            <a:off x="9167813" y="6092825"/>
            <a:ext cx="1536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600">
                <a:solidFill>
                  <a:schemeClr val="tx1"/>
                </a:solidFill>
                <a:ea typeface="ＭＳ Ｐゴシック" panose="020B0600070205080204" pitchFamily="34" charset="-128"/>
              </a:rPr>
              <a:t># Closed = 9</a:t>
            </a:r>
            <a:endParaRPr lang="en-US" altLang="en-NL" sz="280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spcBef>
                <a:spcPts val="838"/>
              </a:spcBef>
            </a:pPr>
            <a:r>
              <a:rPr lang="en-US" altLang="en-NL" sz="1600">
                <a:solidFill>
                  <a:schemeClr val="tx1"/>
                </a:solidFill>
                <a:ea typeface="ＭＳ Ｐゴシック" panose="020B0600070205080204" pitchFamily="34" charset="-128"/>
              </a:rPr>
              <a:t># Maximal = 4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E4A1BBB7-9399-DF27-BF52-BA40BB83E019}"/>
              </a:ext>
            </a:extLst>
          </p:cNvPr>
          <p:cNvSpPr>
            <a:spLocks/>
          </p:cNvSpPr>
          <p:nvPr/>
        </p:nvSpPr>
        <p:spPr bwMode="auto">
          <a:xfrm>
            <a:off x="9409113" y="2322513"/>
            <a:ext cx="1231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>
                <a:solidFill>
                  <a:schemeClr val="tx1"/>
                </a:solidFill>
                <a:ea typeface="ＭＳ Ｐゴシック" panose="020B0600070205080204" pitchFamily="34" charset="-128"/>
              </a:rPr>
              <a:t>Closed and maximal</a:t>
            </a: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C2BD44FC-0CAB-C18C-4E37-D064FB4D6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825" y="2847975"/>
            <a:ext cx="298450" cy="541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5CF75C06-7E7F-6E75-C0DE-D0A7242CC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1713" y="2828925"/>
            <a:ext cx="392112" cy="560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068AA7C1-6912-1108-CC1A-E45479E79A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4500" y="1941513"/>
            <a:ext cx="6096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59AF5D5F-DC3C-2D3B-A1E6-F41A3AE4CE09}"/>
              </a:ext>
            </a:extLst>
          </p:cNvPr>
          <p:cNvSpPr>
            <a:spLocks/>
          </p:cNvSpPr>
          <p:nvPr/>
        </p:nvSpPr>
        <p:spPr bwMode="auto">
          <a:xfrm>
            <a:off x="8480425" y="1527175"/>
            <a:ext cx="1231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>
                <a:solidFill>
                  <a:schemeClr val="tx1"/>
                </a:solidFill>
                <a:ea typeface="ＭＳ Ｐゴシック" panose="020B0600070205080204" pitchFamily="34" charset="-128"/>
              </a:rPr>
              <a:t>Closed but not maximal</a:t>
            </a:r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6FF6A492-C51B-F4CB-9989-13C750004A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0100" y="1789113"/>
            <a:ext cx="15240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B7283962-6743-EC59-6EF6-E5EC841A4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2700" y="2017713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pic>
        <p:nvPicPr>
          <p:cNvPr id="55307" name="Picture 11">
            <a:extLst>
              <a:ext uri="{FF2B5EF4-FFF2-40B4-BE49-F238E27FC236}">
                <a16:creationId xmlns:a16="http://schemas.microsoft.com/office/drawing/2014/main" id="{A4D302C5-DF86-D587-9EC6-D1F48680E6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4813"/>
            <a:ext cx="1600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135FAC45-A21A-B9C5-A8E4-AF8A915CA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185343"/>
            <a:ext cx="7114540" cy="47038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100" dirty="0" err="1">
                <a:sym typeface="Copperplate" charset="0"/>
              </a:rPr>
              <a:t>Overgebleven</a:t>
            </a:r>
            <a:r>
              <a:rPr lang="en-US" sz="3100" dirty="0">
                <a:sym typeface="Copperplate" charset="0"/>
              </a:rPr>
              <a:t> frequent </a:t>
            </a:r>
            <a:r>
              <a:rPr lang="en-US" sz="3100" dirty="0" err="1">
                <a:sym typeface="Copperplate" charset="0"/>
              </a:rPr>
              <a:t>itemsets</a:t>
            </a:r>
            <a:endParaRPr lang="en-US" sz="3100" dirty="0">
              <a:sym typeface="Copperplate" charset="0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CD2EE22-EB4C-FA63-0AB6-432C04BFB6A0}"/>
              </a:ext>
            </a:extLst>
          </p:cNvPr>
          <p:cNvSpPr>
            <a:spLocks/>
          </p:cNvSpPr>
          <p:nvPr/>
        </p:nvSpPr>
        <p:spPr bwMode="auto">
          <a:xfrm>
            <a:off x="3568700" y="1840971"/>
            <a:ext cx="229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838"/>
              </a:spcBef>
            </a:pPr>
            <a:r>
              <a:rPr lang="en-US" altLang="en-NL" sz="14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minsup</a:t>
            </a:r>
            <a:r>
              <a:rPr lang="en-US" altLang="en-NL" sz="1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=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5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F28A-9AC7-A107-B9F3-1DBF7EA2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40" y="1217403"/>
            <a:ext cx="7114540" cy="428835"/>
          </a:xfrm>
        </p:spPr>
        <p:txBody>
          <a:bodyPr/>
          <a:lstStyle/>
          <a:p>
            <a:r>
              <a:rPr lang="nl-NL" dirty="0"/>
              <a:t>Frequent itemsets: wat is het?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F63B-4B50-3477-5C6B-BAE1E415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Synoniemen:</a:t>
            </a:r>
          </a:p>
          <a:p>
            <a:pPr lvl="1"/>
            <a:r>
              <a:rPr lang="nl-NL" dirty="0"/>
              <a:t>Frequent </a:t>
            </a:r>
            <a:r>
              <a:rPr lang="nl-NL" dirty="0" err="1"/>
              <a:t>itemset</a:t>
            </a:r>
            <a:r>
              <a:rPr lang="nl-NL" dirty="0"/>
              <a:t> (</a:t>
            </a:r>
            <a:r>
              <a:rPr lang="nl-NL" dirty="0" err="1"/>
              <a:t>mining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Frequent </a:t>
            </a:r>
            <a:r>
              <a:rPr lang="nl-NL" dirty="0" err="1"/>
              <a:t>pattern</a:t>
            </a:r>
            <a:r>
              <a:rPr lang="nl-NL" dirty="0"/>
              <a:t> (</a:t>
            </a:r>
            <a:r>
              <a:rPr lang="nl-NL" dirty="0" err="1"/>
              <a:t>mining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Association </a:t>
            </a:r>
            <a:r>
              <a:rPr lang="nl-NL" dirty="0" err="1"/>
              <a:t>rule</a:t>
            </a:r>
            <a:r>
              <a:rPr lang="nl-NL" dirty="0"/>
              <a:t> (</a:t>
            </a:r>
            <a:r>
              <a:rPr lang="nl-NL" dirty="0" err="1"/>
              <a:t>mining</a:t>
            </a:r>
            <a:r>
              <a:rPr lang="nl-NL" dirty="0"/>
              <a:t>)</a:t>
            </a:r>
          </a:p>
          <a:p>
            <a:r>
              <a:rPr lang="nl-NL" dirty="0"/>
              <a:t>Welke items komen </a:t>
            </a:r>
            <a:r>
              <a:rPr lang="nl-NL" i="1" dirty="0"/>
              <a:t>vaak</a:t>
            </a:r>
            <a:r>
              <a:rPr lang="nl-NL" dirty="0"/>
              <a:t> samen voor in een </a:t>
            </a:r>
            <a:r>
              <a:rPr lang="nl-NL" i="1" dirty="0"/>
              <a:t>collectie / transactie</a:t>
            </a:r>
          </a:p>
          <a:p>
            <a:pPr lvl="1"/>
            <a:r>
              <a:rPr lang="nl-NL" dirty="0"/>
              <a:t>Voorbeeld: winkelmandje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149FA-B96E-515F-7E0F-45A4A5C00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nl-NL"/>
              <a:t>DEDS HC10-2: Regressie &amp; Clustering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FF6D-EFA5-B886-C648-45C43D605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68BC35B1-DB37-4D69-B23B-4C9E9B475BB5}" type="slidenum">
              <a:rPr lang="en-GB" smtClean="0"/>
              <a:pPr marL="25400">
                <a:lnSpc>
                  <a:spcPts val="1425"/>
                </a:lnSpc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95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6A2F0552-CF20-D0E1-57DB-2DA022696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ym typeface="Copperplate" charset="0"/>
              </a:rPr>
              <a:t>Noodzakelijke</a:t>
            </a:r>
            <a:r>
              <a:rPr lang="en-US" dirty="0">
                <a:sym typeface="Copperplate" charset="0"/>
              </a:rPr>
              <a:t> </a:t>
            </a:r>
            <a:r>
              <a:rPr lang="en-US" dirty="0" err="1">
                <a:sym typeface="Copperplate" charset="0"/>
              </a:rPr>
              <a:t>gegevens</a:t>
            </a:r>
            <a:endParaRPr lang="en-US" dirty="0">
              <a:sym typeface="Copperplate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046E371-A9FB-D9ED-F05B-6794BA5E6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sz="2400" dirty="0">
                <a:sym typeface="Palatino" charset="0"/>
              </a:rPr>
              <a:t>Alle </a:t>
            </a:r>
            <a:r>
              <a:rPr lang="en-US" sz="2400" dirty="0" err="1">
                <a:sym typeface="Palatino" charset="0"/>
              </a:rPr>
              <a:t>mogelijke</a:t>
            </a:r>
            <a:r>
              <a:rPr lang="en-US" sz="2400" dirty="0">
                <a:sym typeface="Palatino" charset="0"/>
              </a:rPr>
              <a:t> items</a:t>
            </a:r>
          </a:p>
          <a:p>
            <a:pPr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sz="2400" dirty="0">
                <a:sym typeface="Palatino" charset="0"/>
              </a:rPr>
              <a:t>Database is </a:t>
            </a:r>
            <a:r>
              <a:rPr lang="en-US" sz="2400" dirty="0" err="1">
                <a:sym typeface="Palatino" charset="0"/>
              </a:rPr>
              <a:t>een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dirty="0" err="1">
                <a:sym typeface="Palatino" charset="0"/>
              </a:rPr>
              <a:t>verzameling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dirty="0" err="1">
                <a:sym typeface="Palatino" charset="0"/>
              </a:rPr>
              <a:t>transacties</a:t>
            </a:r>
            <a:endParaRPr lang="en-US" sz="2400" dirty="0">
              <a:sym typeface="Palatino" charset="0"/>
            </a:endParaRPr>
          </a:p>
          <a:p>
            <a:pPr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sz="2400" dirty="0" err="1">
                <a:sym typeface="Palatino" charset="0"/>
              </a:rPr>
              <a:t>Transactie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dirty="0" err="1">
                <a:sym typeface="Palatino" charset="0"/>
              </a:rPr>
              <a:t>heeft</a:t>
            </a:r>
            <a:endParaRPr lang="en-US" sz="2400" i="1" dirty="0">
              <a:latin typeface="Palatino Italic" charset="0"/>
              <a:cs typeface="Palatino Italic" charset="0"/>
              <a:sym typeface="Palatino" charset="0"/>
            </a:endParaRPr>
          </a:p>
          <a:p>
            <a:pPr lvl="1"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sz="2400" dirty="0" err="1">
                <a:sym typeface="Palatino" charset="0"/>
              </a:rPr>
              <a:t>Een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dirty="0" err="1">
                <a:sym typeface="Palatino" charset="0"/>
              </a:rPr>
              <a:t>transactie</a:t>
            </a:r>
            <a:r>
              <a:rPr lang="en-US" sz="2400" dirty="0">
                <a:sym typeface="Palatino" charset="0"/>
              </a:rPr>
              <a:t> ID</a:t>
            </a:r>
          </a:p>
          <a:p>
            <a:pPr lvl="1"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sz="2400" dirty="0">
                <a:sym typeface="Palatino" charset="0"/>
              </a:rPr>
              <a:t>Items in de </a:t>
            </a:r>
            <a:r>
              <a:rPr lang="en-US" sz="2400" dirty="0" err="1">
                <a:sym typeface="Palatino" charset="0"/>
              </a:rPr>
              <a:t>transactie</a:t>
            </a:r>
            <a:endParaRPr lang="en-US" sz="2400" i="1" dirty="0">
              <a:latin typeface="Palatino Italic" charset="0"/>
              <a:sym typeface="Palatino Italic" charset="0"/>
            </a:endParaRPr>
          </a:p>
        </p:txBody>
      </p:sp>
      <p:pic>
        <p:nvPicPr>
          <p:cNvPr id="20489" name="Picture 9">
            <a:extLst>
              <a:ext uri="{FF2B5EF4-FFF2-40B4-BE49-F238E27FC236}">
                <a16:creationId xmlns:a16="http://schemas.microsoft.com/office/drawing/2014/main" id="{9E48532B-750E-E2FB-C4C1-FCBAA4B4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19" y="3524633"/>
            <a:ext cx="41656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6A2F0552-CF20-D0E1-57DB-2DA022696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Data </a:t>
            </a:r>
            <a:r>
              <a:rPr lang="en-US" dirty="0" err="1">
                <a:sym typeface="Copperplate" charset="0"/>
              </a:rPr>
              <a:t>formaat</a:t>
            </a:r>
            <a:endParaRPr lang="en-US" dirty="0">
              <a:sym typeface="Copperplate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046E371-A9FB-D9ED-F05B-6794BA5E6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sz="2400" dirty="0" err="1">
                <a:sym typeface="Palatino" charset="0"/>
              </a:rPr>
              <a:t>Hangt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dirty="0" err="1">
                <a:sym typeface="Palatino" charset="0"/>
              </a:rPr>
              <a:t>af</a:t>
            </a:r>
            <a:r>
              <a:rPr lang="en-US" sz="2400" dirty="0">
                <a:sym typeface="Palatino" charset="0"/>
              </a:rPr>
              <a:t> van library</a:t>
            </a:r>
          </a:p>
          <a:p>
            <a:pPr lvl="1"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sz="2400" dirty="0">
                <a:sym typeface="Palatino" charset="0"/>
              </a:rPr>
              <a:t>JSON-</a:t>
            </a:r>
            <a:r>
              <a:rPr lang="en-US" sz="2400" dirty="0" err="1">
                <a:sym typeface="Palatino" charset="0"/>
              </a:rPr>
              <a:t>achtig</a:t>
            </a:r>
            <a:endParaRPr lang="en-US" sz="2400" dirty="0">
              <a:sym typeface="Palatino" charset="0"/>
            </a:endParaRPr>
          </a:p>
          <a:p>
            <a:pPr lvl="1"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sz="2400" dirty="0">
                <a:sym typeface="Palatino" charset="0"/>
              </a:rPr>
              <a:t>Dummy data</a:t>
            </a:r>
          </a:p>
          <a:p>
            <a:pPr lvl="1"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r>
              <a:rPr lang="en-US" sz="2400" dirty="0">
                <a:sym typeface="Palatino" charset="0"/>
              </a:rPr>
              <a:t>…</a:t>
            </a:r>
          </a:p>
          <a:p>
            <a:pPr lvl="1"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endParaRPr lang="en-US" sz="2400" dirty="0">
              <a:sym typeface="Palatino" charset="0"/>
            </a:endParaRPr>
          </a:p>
          <a:p>
            <a:pPr>
              <a:spcBef>
                <a:spcPts val="500"/>
              </a:spcBef>
              <a:buSzPct val="60000"/>
              <a:buFont typeface="Palatino" charset="0"/>
              <a:buChar char="•"/>
              <a:defRPr/>
            </a:pPr>
            <a:endParaRPr lang="en-US" sz="2400" i="1" dirty="0">
              <a:latin typeface="Palatino Italic" charset="0"/>
              <a:sym typeface="Palatino Italic" charset="0"/>
            </a:endParaRPr>
          </a:p>
        </p:txBody>
      </p:sp>
      <p:pic>
        <p:nvPicPr>
          <p:cNvPr id="20489" name="Picture 9">
            <a:extLst>
              <a:ext uri="{FF2B5EF4-FFF2-40B4-BE49-F238E27FC236}">
                <a16:creationId xmlns:a16="http://schemas.microsoft.com/office/drawing/2014/main" id="{9E48532B-750E-E2FB-C4C1-FCBAA4B4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80" y="1206117"/>
            <a:ext cx="41656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211019-9A82-4C07-7671-FE5E7226E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73806"/>
              </p:ext>
            </p:extLst>
          </p:nvPr>
        </p:nvGraphicFramePr>
        <p:xfrm>
          <a:off x="5776845" y="3429000"/>
          <a:ext cx="5846435" cy="208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05">
                  <a:extLst>
                    <a:ext uri="{9D8B030D-6E8A-4147-A177-3AD203B41FA5}">
                      <a16:colId xmlns:a16="http://schemas.microsoft.com/office/drawing/2014/main" val="1275140500"/>
                    </a:ext>
                  </a:extLst>
                </a:gridCol>
                <a:gridCol w="835205">
                  <a:extLst>
                    <a:ext uri="{9D8B030D-6E8A-4147-A177-3AD203B41FA5}">
                      <a16:colId xmlns:a16="http://schemas.microsoft.com/office/drawing/2014/main" val="2345790006"/>
                    </a:ext>
                  </a:extLst>
                </a:gridCol>
                <a:gridCol w="835205">
                  <a:extLst>
                    <a:ext uri="{9D8B030D-6E8A-4147-A177-3AD203B41FA5}">
                      <a16:colId xmlns:a16="http://schemas.microsoft.com/office/drawing/2014/main" val="145229597"/>
                    </a:ext>
                  </a:extLst>
                </a:gridCol>
                <a:gridCol w="835205">
                  <a:extLst>
                    <a:ext uri="{9D8B030D-6E8A-4147-A177-3AD203B41FA5}">
                      <a16:colId xmlns:a16="http://schemas.microsoft.com/office/drawing/2014/main" val="28420950"/>
                    </a:ext>
                  </a:extLst>
                </a:gridCol>
                <a:gridCol w="835205">
                  <a:extLst>
                    <a:ext uri="{9D8B030D-6E8A-4147-A177-3AD203B41FA5}">
                      <a16:colId xmlns:a16="http://schemas.microsoft.com/office/drawing/2014/main" val="1964773867"/>
                    </a:ext>
                  </a:extLst>
                </a:gridCol>
                <a:gridCol w="835205">
                  <a:extLst>
                    <a:ext uri="{9D8B030D-6E8A-4147-A177-3AD203B41FA5}">
                      <a16:colId xmlns:a16="http://schemas.microsoft.com/office/drawing/2014/main" val="569364480"/>
                    </a:ext>
                  </a:extLst>
                </a:gridCol>
                <a:gridCol w="835205">
                  <a:extLst>
                    <a:ext uri="{9D8B030D-6E8A-4147-A177-3AD203B41FA5}">
                      <a16:colId xmlns:a16="http://schemas.microsoft.com/office/drawing/2014/main" val="458915520"/>
                    </a:ext>
                  </a:extLst>
                </a:gridCol>
              </a:tblGrid>
              <a:tr h="528532">
                <a:tc>
                  <a:txBody>
                    <a:bodyPr/>
                    <a:lstStyle/>
                    <a:p>
                      <a:r>
                        <a:rPr lang="nl-NL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Bread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Milk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Diapers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Eggs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15793"/>
                  </a:ext>
                </a:extLst>
              </a:tr>
              <a:tr h="310901"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76116"/>
                  </a:ext>
                </a:extLst>
              </a:tr>
              <a:tr h="310901">
                <a:tc>
                  <a:txBody>
                    <a:bodyPr/>
                    <a:lstStyle/>
                    <a:p>
                      <a:r>
                        <a:rPr lang="nl-NL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45656"/>
                  </a:ext>
                </a:extLst>
              </a:tr>
              <a:tr h="310901">
                <a:tc>
                  <a:txBody>
                    <a:bodyPr/>
                    <a:lstStyle/>
                    <a:p>
                      <a:r>
                        <a:rPr lang="nl-NL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38634"/>
                  </a:ext>
                </a:extLst>
              </a:tr>
              <a:tr h="310901">
                <a:tc>
                  <a:txBody>
                    <a:bodyPr/>
                    <a:lstStyle/>
                    <a:p>
                      <a:r>
                        <a:rPr lang="nl-NL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32318"/>
                  </a:ext>
                </a:extLst>
              </a:tr>
              <a:tr h="310901">
                <a:tc>
                  <a:txBody>
                    <a:bodyPr/>
                    <a:lstStyle/>
                    <a:p>
                      <a:r>
                        <a:rPr lang="nl-NL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9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07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C7C6101A-2665-AD72-CF83-C5AD2001B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940" y="1206117"/>
            <a:ext cx="7114540" cy="42883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ym typeface="Copperplate" charset="0"/>
              </a:rPr>
              <a:t>Definities</a:t>
            </a:r>
            <a:endParaRPr lang="en-US" dirty="0">
              <a:sym typeface="Copperplate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B882659-8FF7-F7E3-B78E-249A9269E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77500" lnSpcReduction="20000"/>
          </a:bodyPr>
          <a:lstStyle/>
          <a:p>
            <a:pPr marL="304800" indent="-88900">
              <a:buSzPct val="69000"/>
            </a:pPr>
            <a:r>
              <a:rPr lang="en-US" altLang="en-NL" dirty="0">
                <a:latin typeface="Palatino Bold" pitchFamily="2" charset="77"/>
                <a:sym typeface="Palatino Bold" pitchFamily="2" charset="77"/>
              </a:rPr>
              <a:t> Itemset</a:t>
            </a:r>
            <a:endParaRPr lang="en-US" altLang="en-NL" dirty="0"/>
          </a:p>
          <a:p>
            <a:pPr marL="704850" lvl="1" indent="-285750">
              <a:spcBef>
                <a:spcPts val="400"/>
              </a:spcBef>
              <a:buSzPct val="60000"/>
            </a:pPr>
            <a:r>
              <a:rPr lang="en-US" altLang="en-NL" sz="1800" dirty="0" err="1"/>
              <a:t>Een</a:t>
            </a:r>
            <a:r>
              <a:rPr lang="en-US" altLang="en-NL" sz="1800" dirty="0"/>
              <a:t> </a:t>
            </a:r>
            <a:r>
              <a:rPr lang="en-US" altLang="en-NL" sz="1800" dirty="0" err="1"/>
              <a:t>collectie</a:t>
            </a:r>
            <a:r>
              <a:rPr lang="en-US" altLang="en-NL" sz="1800" dirty="0"/>
              <a:t> van </a:t>
            </a:r>
            <a:r>
              <a:rPr lang="en-US" altLang="en-NL" sz="1800" dirty="0" err="1"/>
              <a:t>één</a:t>
            </a:r>
            <a:r>
              <a:rPr lang="en-US" altLang="en-NL" sz="1800" dirty="0"/>
              <a:t> of </a:t>
            </a:r>
            <a:r>
              <a:rPr lang="en-US" altLang="en-NL" sz="1800" dirty="0" err="1"/>
              <a:t>meer</a:t>
            </a:r>
            <a:r>
              <a:rPr lang="en-US" altLang="en-NL" sz="1800" dirty="0"/>
              <a:t> items</a:t>
            </a:r>
          </a:p>
          <a:p>
            <a:pPr marL="977900" lvl="2" indent="-285750">
              <a:spcBef>
                <a:spcPts val="400"/>
              </a:spcBef>
              <a:buSzPct val="60000"/>
            </a:pPr>
            <a:r>
              <a:rPr lang="en-US" altLang="en-NL" sz="1600" dirty="0" err="1"/>
              <a:t>voorbeeld</a:t>
            </a:r>
            <a:r>
              <a:rPr lang="en-US" altLang="en-NL" sz="1600" dirty="0"/>
              <a:t>: {Milk, Bread, Diapers}</a:t>
            </a:r>
            <a:endParaRPr lang="en-US" altLang="en-NL" dirty="0"/>
          </a:p>
          <a:p>
            <a:pPr marL="704850" lvl="1" indent="-285750">
              <a:spcBef>
                <a:spcPts val="400"/>
              </a:spcBef>
              <a:buSzPct val="60000"/>
            </a:pPr>
            <a:r>
              <a:rPr lang="en-US" altLang="en-NL" sz="1800" i="1" dirty="0"/>
              <a:t>k</a:t>
            </a:r>
            <a:r>
              <a:rPr lang="en-US" altLang="en-NL" sz="1800" dirty="0"/>
              <a:t>-itemset</a:t>
            </a:r>
            <a:endParaRPr lang="en-US" altLang="en-NL" dirty="0"/>
          </a:p>
          <a:p>
            <a:pPr marL="1047750" lvl="2" indent="-285750">
              <a:spcBef>
                <a:spcPts val="400"/>
              </a:spcBef>
              <a:buSzPct val="60000"/>
            </a:pPr>
            <a:r>
              <a:rPr lang="en-US" altLang="en-NL" sz="1600" dirty="0" err="1"/>
              <a:t>een</a:t>
            </a:r>
            <a:r>
              <a:rPr lang="en-US" altLang="en-NL" sz="1600" dirty="0"/>
              <a:t> itemset die </a:t>
            </a:r>
            <a:r>
              <a:rPr lang="en-US" altLang="en-NL" sz="1600" i="1" dirty="0"/>
              <a:t>k</a:t>
            </a:r>
            <a:r>
              <a:rPr lang="en-US" altLang="en-NL" sz="1600" dirty="0"/>
              <a:t> items </a:t>
            </a:r>
            <a:r>
              <a:rPr lang="en-US" altLang="en-NL" sz="1600" dirty="0" err="1"/>
              <a:t>bevat</a:t>
            </a:r>
            <a:endParaRPr lang="en-US" altLang="en-NL" dirty="0"/>
          </a:p>
          <a:p>
            <a:pPr marL="304800" indent="-88900">
              <a:spcBef>
                <a:spcPts val="500"/>
              </a:spcBef>
              <a:buSzPct val="69000"/>
            </a:pPr>
            <a:r>
              <a:rPr lang="en-US" altLang="en-NL" dirty="0">
                <a:latin typeface="Palatino Bold" pitchFamily="2" charset="77"/>
                <a:sym typeface="Palatino Bold" pitchFamily="2" charset="77"/>
              </a:rPr>
              <a:t> Support count (</a:t>
            </a:r>
            <a:r>
              <a:rPr lang="en-US" altLang="en-NL" dirty="0" err="1">
                <a:latin typeface="Symbol" pitchFamily="2" charset="2"/>
                <a:sym typeface="Symbol" pitchFamily="2" charset="2"/>
              </a:rPr>
              <a:t>σ</a:t>
            </a:r>
            <a:r>
              <a:rPr lang="en-US" altLang="en-NL" dirty="0">
                <a:latin typeface="Palatino Bold" pitchFamily="2" charset="77"/>
                <a:sym typeface="Palatino Bold" pitchFamily="2" charset="77"/>
              </a:rPr>
              <a:t>)</a:t>
            </a:r>
            <a:endParaRPr lang="en-US" altLang="en-NL" dirty="0"/>
          </a:p>
          <a:p>
            <a:pPr marL="704850" lvl="1" indent="-285750">
              <a:spcBef>
                <a:spcPts val="400"/>
              </a:spcBef>
              <a:buSzPct val="60000"/>
            </a:pPr>
            <a:r>
              <a:rPr lang="en-US" altLang="en-NL" sz="1800" dirty="0" err="1"/>
              <a:t>Frequentie</a:t>
            </a:r>
            <a:r>
              <a:rPr lang="en-US" altLang="en-NL" sz="1800" dirty="0"/>
              <a:t> van </a:t>
            </a:r>
            <a:r>
              <a:rPr lang="en-US" altLang="en-NL" sz="1800" dirty="0" err="1"/>
              <a:t>een</a:t>
            </a:r>
            <a:r>
              <a:rPr lang="en-US" altLang="en-NL" sz="1800" dirty="0"/>
              <a:t> itemset</a:t>
            </a:r>
            <a:endParaRPr lang="en-US" altLang="en-NL" dirty="0"/>
          </a:p>
          <a:p>
            <a:pPr marL="704850" lvl="1" indent="-285750">
              <a:spcBef>
                <a:spcPts val="400"/>
              </a:spcBef>
              <a:buSzPct val="60000"/>
            </a:pPr>
            <a:r>
              <a:rPr lang="en-US" altLang="en-NL" sz="1800" dirty="0" err="1"/>
              <a:t>Voorbeeld</a:t>
            </a:r>
            <a:r>
              <a:rPr lang="en-US" altLang="en-NL" sz="1800" dirty="0"/>
              <a:t>: </a:t>
            </a:r>
            <a:r>
              <a:rPr lang="en-US" altLang="en-NL" sz="1800" dirty="0" err="1">
                <a:latin typeface="Symbol" pitchFamily="2" charset="2"/>
                <a:sym typeface="Symbol" pitchFamily="2" charset="2"/>
              </a:rPr>
              <a:t>σ</a:t>
            </a:r>
            <a:r>
              <a:rPr lang="en-US" altLang="en-NL" sz="1800" dirty="0"/>
              <a:t>({Bread, Milk, Diapers}) = 2 </a:t>
            </a:r>
            <a:endParaRPr lang="en-US" altLang="en-NL" dirty="0"/>
          </a:p>
          <a:p>
            <a:pPr marL="304800" indent="-88900">
              <a:spcBef>
                <a:spcPts val="500"/>
              </a:spcBef>
              <a:buSzPct val="69000"/>
            </a:pPr>
            <a:r>
              <a:rPr lang="en-US" altLang="en-NL" dirty="0">
                <a:latin typeface="Palatino Bold" pitchFamily="2" charset="77"/>
                <a:sym typeface="Palatino Bold" pitchFamily="2" charset="77"/>
              </a:rPr>
              <a:t> Support</a:t>
            </a:r>
            <a:endParaRPr lang="en-US" altLang="en-NL" dirty="0"/>
          </a:p>
          <a:p>
            <a:pPr marL="704850" lvl="1" indent="-285750">
              <a:spcBef>
                <a:spcPts val="400"/>
              </a:spcBef>
              <a:buSzPct val="60000"/>
            </a:pPr>
            <a:r>
              <a:rPr lang="en-US" altLang="en-NL" sz="1800" dirty="0"/>
              <a:t>Percentage </a:t>
            </a:r>
            <a:r>
              <a:rPr lang="en-US" altLang="en-NL" sz="1800" dirty="0" err="1"/>
              <a:t>transacties</a:t>
            </a:r>
            <a:r>
              <a:rPr lang="en-US" altLang="en-NL" sz="1800" dirty="0"/>
              <a:t> </a:t>
            </a:r>
            <a:r>
              <a:rPr lang="en-US" altLang="en-NL" sz="1800" dirty="0" err="1"/>
              <a:t>dat</a:t>
            </a:r>
            <a:r>
              <a:rPr lang="en-US" altLang="en-NL" sz="1800" dirty="0"/>
              <a:t> </a:t>
            </a:r>
            <a:r>
              <a:rPr lang="en-US" altLang="en-NL" sz="1800" dirty="0" err="1"/>
              <a:t>een</a:t>
            </a:r>
            <a:r>
              <a:rPr lang="en-US" altLang="en-NL" sz="1800" dirty="0"/>
              <a:t> itemset </a:t>
            </a:r>
            <a:r>
              <a:rPr lang="en-US" altLang="en-NL" sz="1800" dirty="0" err="1"/>
              <a:t>bevat</a:t>
            </a:r>
            <a:endParaRPr lang="en-US" altLang="en-NL" dirty="0"/>
          </a:p>
          <a:p>
            <a:pPr marL="704850" lvl="1" indent="-285750">
              <a:spcBef>
                <a:spcPts val="400"/>
              </a:spcBef>
              <a:buSzPct val="60000"/>
            </a:pPr>
            <a:r>
              <a:rPr lang="en-US" altLang="en-NL" sz="1800" dirty="0" err="1"/>
              <a:t>Voorbeeld</a:t>
            </a:r>
            <a:r>
              <a:rPr lang="en-US" altLang="en-NL" sz="1800" dirty="0"/>
              <a:t>: </a:t>
            </a:r>
            <a:r>
              <a:rPr lang="en-US" altLang="en-NL" sz="1800" dirty="0">
                <a:latin typeface="Palatino Italic" pitchFamily="2" charset="77"/>
                <a:sym typeface="Palatino Italic" pitchFamily="2" charset="77"/>
              </a:rPr>
              <a:t>s</a:t>
            </a:r>
            <a:r>
              <a:rPr lang="en-US" altLang="en-NL" sz="1800" dirty="0"/>
              <a:t>({Bread, Milk, Diapers}) = 2/5</a:t>
            </a:r>
            <a:endParaRPr lang="en-US" altLang="en-NL" dirty="0"/>
          </a:p>
          <a:p>
            <a:pPr marL="304800" indent="-88900">
              <a:spcBef>
                <a:spcPts val="500"/>
              </a:spcBef>
              <a:buSzPct val="69000"/>
            </a:pPr>
            <a:r>
              <a:rPr lang="en-US" altLang="en-NL" dirty="0">
                <a:latin typeface="Palatino Bold" pitchFamily="2" charset="77"/>
                <a:sym typeface="Palatino Bold" pitchFamily="2" charset="77"/>
              </a:rPr>
              <a:t> Frequent Itemset</a:t>
            </a:r>
            <a:endParaRPr lang="en-US" altLang="en-NL" dirty="0"/>
          </a:p>
          <a:p>
            <a:pPr marL="704850" lvl="1" indent="-285750">
              <a:spcBef>
                <a:spcPts val="400"/>
              </a:spcBef>
              <a:buSzPct val="60000"/>
            </a:pPr>
            <a:r>
              <a:rPr lang="en-US" altLang="en-NL" sz="1800" dirty="0" err="1"/>
              <a:t>Een</a:t>
            </a:r>
            <a:r>
              <a:rPr lang="en-US" altLang="en-NL" sz="1800" dirty="0"/>
              <a:t> itemset </a:t>
            </a:r>
            <a:r>
              <a:rPr lang="en-US" altLang="en-NL" sz="1800" dirty="0" err="1"/>
              <a:t>waarvan</a:t>
            </a:r>
            <a:r>
              <a:rPr lang="en-US" altLang="en-NL" sz="1800" dirty="0"/>
              <a:t> de support </a:t>
            </a:r>
            <a:r>
              <a:rPr lang="en-US" altLang="en-NL" sz="1800" dirty="0" err="1"/>
              <a:t>groter</a:t>
            </a:r>
            <a:r>
              <a:rPr lang="en-US" altLang="en-NL" sz="1800" dirty="0"/>
              <a:t> of </a:t>
            </a:r>
            <a:r>
              <a:rPr lang="en-US" altLang="en-NL" sz="1800" dirty="0" err="1"/>
              <a:t>gelijk</a:t>
            </a:r>
            <a:r>
              <a:rPr lang="en-US" altLang="en-NL" sz="1800" dirty="0"/>
              <a:t> is </a:t>
            </a:r>
            <a:r>
              <a:rPr lang="en-US" altLang="en-NL" sz="1800" dirty="0" err="1"/>
              <a:t>aan</a:t>
            </a:r>
            <a:r>
              <a:rPr lang="en-US" altLang="en-NL" sz="1800" dirty="0"/>
              <a:t> </a:t>
            </a:r>
            <a:r>
              <a:rPr lang="en-US" altLang="en-NL" sz="1800" dirty="0" err="1"/>
              <a:t>een</a:t>
            </a:r>
            <a:r>
              <a:rPr lang="en-US" altLang="en-NL" sz="1800" dirty="0"/>
              <a:t> </a:t>
            </a:r>
            <a:r>
              <a:rPr lang="en-US" altLang="en-NL" sz="1800" dirty="0" err="1">
                <a:latin typeface="Palatino Italic" pitchFamily="2" charset="77"/>
                <a:sym typeface="Palatino Italic" pitchFamily="2" charset="77"/>
              </a:rPr>
              <a:t>minsup</a:t>
            </a:r>
            <a:r>
              <a:rPr lang="en-US" altLang="en-NL" sz="1800" dirty="0"/>
              <a:t> threshold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786E3153-6BAB-826B-D230-76A12099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1509713"/>
            <a:ext cx="41656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42083468-FA8A-C7ED-A82A-AF3749946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Association Rule Mining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69A720D-2F83-698F-C90F-56AE812A9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215900" indent="0">
              <a:lnSpc>
                <a:spcPct val="90000"/>
              </a:lnSpc>
              <a:buSzPct val="69000"/>
              <a:buNone/>
              <a:defRPr/>
            </a:pPr>
            <a:r>
              <a:rPr lang="en-US" sz="2400" dirty="0" err="1">
                <a:sym typeface="Palatino" charset="0"/>
              </a:rPr>
              <a:t>Gegeven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dirty="0" err="1">
                <a:sym typeface="Palatino" charset="0"/>
              </a:rPr>
              <a:t>een</a:t>
            </a:r>
            <a:r>
              <a:rPr lang="en-US" sz="2400" dirty="0">
                <a:sym typeface="Palatino" charset="0"/>
              </a:rPr>
              <a:t> set </a:t>
            </a:r>
            <a:r>
              <a:rPr lang="en-US" sz="2400" dirty="0" err="1">
                <a:sym typeface="Palatino" charset="0"/>
              </a:rPr>
              <a:t>transacties</a:t>
            </a:r>
            <a:r>
              <a:rPr lang="en-US" sz="2400" dirty="0">
                <a:sym typeface="Palatino" charset="0"/>
              </a:rPr>
              <a:t>, </a:t>
            </a:r>
            <a:r>
              <a:rPr lang="en-US" sz="2400" dirty="0" err="1">
                <a:sym typeface="Palatino" charset="0"/>
              </a:rPr>
              <a:t>probeer</a:t>
            </a:r>
            <a:r>
              <a:rPr lang="en-US" sz="2400" dirty="0">
                <a:sym typeface="Palatino" charset="0"/>
              </a:rPr>
              <a:t> de </a:t>
            </a:r>
            <a:r>
              <a:rPr lang="en-US" sz="2400" dirty="0" err="1">
                <a:sym typeface="Palatino" charset="0"/>
              </a:rPr>
              <a:t>aanwezigheid</a:t>
            </a:r>
            <a:r>
              <a:rPr lang="en-US" sz="2400" dirty="0">
                <a:sym typeface="Palatino" charset="0"/>
              </a:rPr>
              <a:t> van items </a:t>
            </a:r>
            <a:r>
              <a:rPr lang="en-US" sz="2400" dirty="0" err="1">
                <a:sym typeface="Palatino" charset="0"/>
              </a:rPr>
              <a:t>te</a:t>
            </a:r>
            <a:r>
              <a:rPr lang="en-US" sz="2400" dirty="0">
                <a:sym typeface="Palatino" charset="0"/>
              </a:rPr>
              <a:t> </a:t>
            </a:r>
            <a:r>
              <a:rPr lang="en-US" sz="2400" dirty="0" err="1">
                <a:sym typeface="Palatino" charset="0"/>
              </a:rPr>
              <a:t>voorspellen</a:t>
            </a:r>
            <a:r>
              <a:rPr lang="en-US" sz="2400" dirty="0">
                <a:sym typeface="Palatino" charset="0"/>
              </a:rPr>
              <a:t> op basis van de </a:t>
            </a:r>
            <a:r>
              <a:rPr lang="en-US" sz="2400" dirty="0" err="1">
                <a:sym typeface="Palatino" charset="0"/>
              </a:rPr>
              <a:t>aanwezigheid</a:t>
            </a:r>
            <a:r>
              <a:rPr lang="en-US" sz="2400" dirty="0">
                <a:sym typeface="Palatino" charset="0"/>
              </a:rPr>
              <a:t> van </a:t>
            </a:r>
            <a:r>
              <a:rPr lang="en-US" sz="2400" dirty="0" err="1">
                <a:sym typeface="Palatino" charset="0"/>
              </a:rPr>
              <a:t>andere</a:t>
            </a:r>
            <a:r>
              <a:rPr lang="en-US" sz="2400" dirty="0">
                <a:sym typeface="Palatino" charset="0"/>
              </a:rPr>
              <a:t> items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3DC9091B-F969-55AE-1351-FD4E1569A5E1}"/>
              </a:ext>
            </a:extLst>
          </p:cNvPr>
          <p:cNvSpPr>
            <a:spLocks/>
          </p:cNvSpPr>
          <p:nvPr/>
        </p:nvSpPr>
        <p:spPr bwMode="auto">
          <a:xfrm>
            <a:off x="6858000" y="3657600"/>
            <a:ext cx="328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1075"/>
              </a:spcBef>
            </a:pP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{Diapers} </a:t>
            </a:r>
            <a:r>
              <a:rPr lang="en-US" altLang="en-NL" sz="18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{Beer}</a:t>
            </a:r>
            <a:b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{Milk, Bread} </a:t>
            </a:r>
            <a:r>
              <a:rPr lang="en-US" altLang="en-NL" sz="18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{Eggs, Cola}</a:t>
            </a:r>
            <a:b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{Beer, Bread} </a:t>
            </a:r>
            <a:r>
              <a:rPr lang="en-US" altLang="en-NL" sz="18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 </a:t>
            </a:r>
            <a:r>
              <a:rPr lang="en-US" altLang="en-NL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{Milk}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F4E632C9-A644-86DD-DF26-16056219BCF1}"/>
              </a:ext>
            </a:extLst>
          </p:cNvPr>
          <p:cNvSpPr>
            <a:spLocks/>
          </p:cNvSpPr>
          <p:nvPr/>
        </p:nvSpPr>
        <p:spPr bwMode="auto">
          <a:xfrm>
            <a:off x="6477000" y="4555435"/>
            <a:ext cx="44958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NL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→</a:t>
            </a:r>
            <a:r>
              <a:rPr lang="en-US" altLang="en-NL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NL" sz="20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betekent</a:t>
            </a:r>
            <a:r>
              <a:rPr lang="en-US" altLang="en-NL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</a:t>
            </a:r>
            <a:r>
              <a:rPr lang="en-US" altLang="en-NL" sz="20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komt</a:t>
            </a:r>
            <a:r>
              <a:rPr lang="en-US" altLang="en-NL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NL" sz="20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vaak</a:t>
            </a:r>
            <a:r>
              <a:rPr lang="en-US" altLang="en-NL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NL" sz="20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samen</a:t>
            </a:r>
            <a:r>
              <a:rPr lang="en-US" altLang="en-NL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NL" sz="20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voor</a:t>
            </a:r>
            <a:endParaRPr lang="en-US" altLang="en-NL" sz="20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2534" name="Picture 7">
            <a:extLst>
              <a:ext uri="{FF2B5EF4-FFF2-40B4-BE49-F238E27FC236}">
                <a16:creationId xmlns:a16="http://schemas.microsoft.com/office/drawing/2014/main" id="{6B9EB35B-A663-611D-42B9-D2E0F42A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4" y="3355976"/>
            <a:ext cx="36671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022B9AA2-B164-80C8-84DB-86D71DCC7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dirty="0">
                <a:sym typeface="Copperplate" charset="0"/>
              </a:rPr>
              <a:t>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E728A4-46C2-CA27-CBE8-C894A3AA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  <a:buClr>
                <a:srgbClr val="0C7B9C"/>
              </a:buClr>
              <a:buSzPct val="75000"/>
              <a:defRPr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Association Rule</a:t>
            </a:r>
          </a:p>
          <a:p>
            <a:pPr lvl="1">
              <a:spcBef>
                <a:spcPts val="400"/>
              </a:spcBef>
              <a:buClr>
                <a:srgbClr val="0C7B9C"/>
              </a:buClr>
              <a:buSzPct val="75000"/>
              <a:defRPr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Heeft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vorm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Symbol" charset="0"/>
              </a:rPr>
              <a:t>→ 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Y</a:t>
            </a:r>
          </a:p>
          <a:p>
            <a:pPr lvl="1">
              <a:spcBef>
                <a:spcPts val="400"/>
              </a:spcBef>
              <a:buClr>
                <a:srgbClr val="0C7B9C"/>
              </a:buClr>
              <a:buSzPct val="75000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en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zijn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itemsets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)</a:t>
            </a:r>
          </a:p>
          <a:p>
            <a:pPr marL="304800" indent="-304800">
              <a:spcBef>
                <a:spcPts val="400"/>
              </a:spcBef>
              <a:buClr>
                <a:srgbClr val="0C7B9C"/>
              </a:buClr>
              <a:buSzPct val="75000"/>
              <a:buFont typeface="Palatino" charset="0"/>
              <a:buChar char="–"/>
              <a:defRPr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Vorbeeld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:</a:t>
            </a:r>
            <a:b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</a:b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  {Milk, Diapers}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Symbol" charset="0"/>
              </a:rPr>
              <a:t>→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{Beer} </a:t>
            </a:r>
          </a:p>
          <a:p>
            <a:pPr>
              <a:spcBef>
                <a:spcPts val="400"/>
              </a:spcBef>
              <a:buClr>
                <a:srgbClr val="0C7B9C"/>
              </a:buClr>
              <a:buSzPct val="75000"/>
              <a:defRPr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sym typeface="Palatino" charset="0"/>
            </a:endParaRPr>
          </a:p>
          <a:p>
            <a:pPr>
              <a:spcBef>
                <a:spcPts val="400"/>
              </a:spcBef>
              <a:buClr>
                <a:srgbClr val="0C7B9C"/>
              </a:buClr>
              <a:buSzPct val="75000"/>
              <a:defRPr/>
            </a:pP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Kwaliteit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van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een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rule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sym typeface="Palatino" charset="0"/>
            </a:endParaRPr>
          </a:p>
          <a:p>
            <a:pPr marL="304800" indent="-304800">
              <a:spcBef>
                <a:spcPts val="400"/>
              </a:spcBef>
              <a:buClr>
                <a:srgbClr val="0C7B9C"/>
              </a:buClr>
              <a:buSzPct val="75000"/>
              <a:buFont typeface="Palatino" charset="0"/>
              <a:buChar char="–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Support (s)</a:t>
            </a:r>
          </a:p>
          <a:p>
            <a:pPr marL="762000" lvl="1" indent="-304800">
              <a:spcBef>
                <a:spcPts val="400"/>
              </a:spcBef>
              <a:buClr>
                <a:srgbClr val="0C7B9C"/>
              </a:buClr>
              <a:buSzPct val="75000"/>
              <a:buFont typeface="Palatino" charset="0"/>
              <a:buChar char="–"/>
              <a:defRPr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Percentage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transacties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dat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zowel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X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als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Y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bevat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sym typeface="Palatino" charset="0"/>
            </a:endParaRPr>
          </a:p>
          <a:p>
            <a:pPr marL="304800" indent="-304800">
              <a:spcBef>
                <a:spcPts val="400"/>
              </a:spcBef>
              <a:buClr>
                <a:srgbClr val="0C7B9C"/>
              </a:buClr>
              <a:buSzPct val="75000"/>
              <a:buFont typeface="Palatino" charset="0"/>
              <a:buChar char="–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Confidence (c)</a:t>
            </a:r>
          </a:p>
          <a:p>
            <a:pPr marL="762000" lvl="1" indent="-304800">
              <a:spcBef>
                <a:spcPts val="400"/>
              </a:spcBef>
              <a:buClr>
                <a:srgbClr val="0C7B9C"/>
              </a:buClr>
              <a:buSzPct val="75000"/>
              <a:buFont typeface="Palatino" charset="0"/>
              <a:buChar char="–"/>
              <a:defRPr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Hoe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vaak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komt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Y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voor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in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transacties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 die 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X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sym typeface="Palatino" charset="0"/>
              </a:rPr>
              <a:t>bevatten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sym typeface="Palatino" charset="0"/>
            </a:endParaRPr>
          </a:p>
          <a:p>
            <a:pPr marL="0" indent="0">
              <a:buNone/>
            </a:pPr>
            <a:endParaRPr lang="nl-NL" dirty="0">
              <a:latin typeface="Arial" panose="020B0604020202020204" pitchFamily="34" charset="0"/>
            </a:endParaRPr>
          </a:p>
        </p:txBody>
      </p:sp>
      <p:grpSp>
        <p:nvGrpSpPr>
          <p:cNvPr id="23558" name="Group 6">
            <a:extLst>
              <a:ext uri="{FF2B5EF4-FFF2-40B4-BE49-F238E27FC236}">
                <a16:creationId xmlns:a16="http://schemas.microsoft.com/office/drawing/2014/main" id="{D7BB4ADD-2DF4-4E3C-6FE5-370314C17B93}"/>
              </a:ext>
            </a:extLst>
          </p:cNvPr>
          <p:cNvGrpSpPr>
            <a:grpSpLocks/>
          </p:cNvGrpSpPr>
          <p:nvPr/>
        </p:nvGrpSpPr>
        <p:grpSpPr bwMode="auto">
          <a:xfrm>
            <a:off x="8119072" y="4179888"/>
            <a:ext cx="3570288" cy="1655762"/>
            <a:chOff x="46" y="400"/>
            <a:chExt cx="2477" cy="1192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43E67931-7FDF-4CFC-1AC8-874D8A95EAE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" y="400"/>
              <a:ext cx="184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F5FD82C-1C46-1DA2-92DE-ECF2CB49D26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" y="726"/>
              <a:ext cx="246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3560" name="Picture 5">
              <a:extLst>
                <a:ext uri="{FF2B5EF4-FFF2-40B4-BE49-F238E27FC236}">
                  <a16:creationId xmlns:a16="http://schemas.microsoft.com/office/drawing/2014/main" id="{9FD837E3-ECB5-40DC-6370-88336C7C9F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152"/>
              <a:ext cx="2475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23556" name="Picture 8">
            <a:extLst>
              <a:ext uri="{FF2B5EF4-FFF2-40B4-BE49-F238E27FC236}">
                <a16:creationId xmlns:a16="http://schemas.microsoft.com/office/drawing/2014/main" id="{B5C9FB6E-E50B-5386-CEBC-C5BB9320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6" y="1557338"/>
            <a:ext cx="366712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7" name="Rectangle 9">
            <a:extLst>
              <a:ext uri="{FF2B5EF4-FFF2-40B4-BE49-F238E27FC236}">
                <a16:creationId xmlns:a16="http://schemas.microsoft.com/office/drawing/2014/main" id="{ACEDAD96-25D1-5336-26EF-8465D8B1F031}"/>
              </a:ext>
            </a:extLst>
          </p:cNvPr>
          <p:cNvSpPr>
            <a:spLocks/>
          </p:cNvSpPr>
          <p:nvPr/>
        </p:nvSpPr>
        <p:spPr bwMode="auto">
          <a:xfrm>
            <a:off x="10366523" y="4200177"/>
            <a:ext cx="285750" cy="27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1pPr>
            <a:lvl2pPr marL="742950" indent="-28575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2pPr>
            <a:lvl3pPr marL="11430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3pPr>
            <a:lvl4pPr marL="16002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4pPr>
            <a:lvl5pPr marL="2057400" indent="-228600" eaLnBrk="0" hangingPunct="0"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3F3F3F"/>
                </a:solidFill>
                <a:latin typeface="Palatino" pitchFamily="2" charset="77"/>
                <a:ea typeface="ヒラギノ明朝 ProN W3" panose="02020300000000000000" pitchFamily="18" charset="-128"/>
                <a:sym typeface="Palatino" pitchFamily="2" charset="7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altLang="en-NL" sz="1800" dirty="0">
                <a:solidFill>
                  <a:schemeClr val="tx1"/>
                </a:solidFill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e7eb5fd271471ceb031aa7637231df710576e42"/>
</p:tagLst>
</file>

<file path=ppt/theme/theme1.xml><?xml version="1.0" encoding="utf-8"?>
<a:theme xmlns:a="http://schemas.openxmlformats.org/drawingml/2006/main" name="Kantoorthema">
  <a:themeElements>
    <a:clrScheme name="HHS">
      <a:dk1>
        <a:sysClr val="windowText" lastClr="000000"/>
      </a:dk1>
      <a:lt1>
        <a:sysClr val="window" lastClr="FFFFFF"/>
      </a:lt1>
      <a:dk2>
        <a:srgbClr val="213343"/>
      </a:dk2>
      <a:lt2>
        <a:srgbClr val="E7E6E6"/>
      </a:lt2>
      <a:accent1>
        <a:srgbClr val="9EA700"/>
      </a:accent1>
      <a:accent2>
        <a:srgbClr val="213343"/>
      </a:accent2>
      <a:accent3>
        <a:srgbClr val="9EA700"/>
      </a:accent3>
      <a:accent4>
        <a:srgbClr val="213343"/>
      </a:accent4>
      <a:accent5>
        <a:srgbClr val="9EA700"/>
      </a:accent5>
      <a:accent6>
        <a:srgbClr val="213343"/>
      </a:accent6>
      <a:hlink>
        <a:srgbClr val="213343"/>
      </a:hlink>
      <a:folHlink>
        <a:srgbClr val="213343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rgbClr val="213343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HS-ppt-template-NL-16x9" id="{088E9C5B-7272-814F-B966-5AFBBEBA7DAA}" vid="{777E0F1A-08F6-7F4C-9C2F-E163E2249B9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816512EDB6194395E2919CFA896E80" ma:contentTypeVersion="12" ma:contentTypeDescription="Een nieuw document maken." ma:contentTypeScope="" ma:versionID="6e546b94c0448253990d70fb599f9ef4">
  <xsd:schema xmlns:xsd="http://www.w3.org/2001/XMLSchema" xmlns:xs="http://www.w3.org/2001/XMLSchema" xmlns:p="http://schemas.microsoft.com/office/2006/metadata/properties" xmlns:ns2="7bcfebbb-fe3a-48cd-b91a-ad8aceca3c58" xmlns:ns3="10791e8d-da21-4707-9797-761ff5552939" targetNamespace="http://schemas.microsoft.com/office/2006/metadata/properties" ma:root="true" ma:fieldsID="ac6b62ae4953d899c76fbbde780d8f6e" ns2:_="" ns3:_="">
    <xsd:import namespace="7bcfebbb-fe3a-48cd-b91a-ad8aceca3c58"/>
    <xsd:import namespace="10791e8d-da21-4707-9797-761ff5552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febbb-fe3a-48cd-b91a-ad8aceca3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791e8d-da21-4707-9797-761ff555293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1092C5-3499-4781-8CAD-7BF33C98AE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CABF15-C125-41A8-A5FE-CD34DF7422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D3D0DB-69CE-4D91-9BD1-C8DA507E1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cfebbb-fe3a-48cd-b91a-ad8aceca3c58"/>
    <ds:schemaRef ds:uri="10791e8d-da21-4707-9797-761ff5552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2961</TotalTime>
  <Words>1392</Words>
  <Application>Microsoft Macintosh PowerPoint</Application>
  <PresentationFormat>Widescreen</PresentationFormat>
  <Paragraphs>236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Palatino</vt:lpstr>
      <vt:lpstr>Palatino Bold</vt:lpstr>
      <vt:lpstr>Palatino Italic</vt:lpstr>
      <vt:lpstr>Symbol</vt:lpstr>
      <vt:lpstr>Kantoorthema</vt:lpstr>
      <vt:lpstr>DEDS HC10-2: Frequent Itemsets</vt:lpstr>
      <vt:lpstr>Deze week</vt:lpstr>
      <vt:lpstr>Vandaag</vt:lpstr>
      <vt:lpstr>Frequent itemsets: wat is het?</vt:lpstr>
      <vt:lpstr>Noodzakelijke gegevens</vt:lpstr>
      <vt:lpstr>Data formaat</vt:lpstr>
      <vt:lpstr>Definities</vt:lpstr>
      <vt:lpstr>Association Rule Mining</vt:lpstr>
      <vt:lpstr>Definitions</vt:lpstr>
      <vt:lpstr>Rekenkundige Complexiteit</vt:lpstr>
      <vt:lpstr>Association Rule Mining: doel</vt:lpstr>
      <vt:lpstr>Mining Association Rules: aanpak</vt:lpstr>
      <vt:lpstr>Mining Association Rules: aanpak</vt:lpstr>
      <vt:lpstr>Mining Association Rules: aanpak</vt:lpstr>
      <vt:lpstr>Frequent Itemset Generation</vt:lpstr>
      <vt:lpstr>Frequent Itemset Generation: hoe?</vt:lpstr>
      <vt:lpstr>1) Kandidaten reduceren</vt:lpstr>
      <vt:lpstr>Apriori Algorithme</vt:lpstr>
      <vt:lpstr>Apriori Principle</vt:lpstr>
      <vt:lpstr>Complexiteitsfactoren</vt:lpstr>
      <vt:lpstr>Terug naar Association Rules</vt:lpstr>
      <vt:lpstr>Rule Generation</vt:lpstr>
      <vt:lpstr>Rule Generation</vt:lpstr>
      <vt:lpstr>Visualisatie (?)</vt:lpstr>
      <vt:lpstr>Closed Itemset</vt:lpstr>
      <vt:lpstr>Closed Itemset</vt:lpstr>
      <vt:lpstr>Maximal Frequent Itemset</vt:lpstr>
      <vt:lpstr>Quiz: welke zijn frequent, closed, maximal?</vt:lpstr>
      <vt:lpstr>Quiz: welke zijn frequent, closed, maximal?</vt:lpstr>
      <vt:lpstr>Quiz: welke zijn frequent, closed, maximal?</vt:lpstr>
      <vt:lpstr>Quiz: welke zijn frequent, closed, maximal?</vt:lpstr>
      <vt:lpstr>Overgebleven frequent itemsets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 DOLOR  SIT AMET CONSECTETUR</dc:title>
  <dc:subject/>
  <dc:creator>Mustafa Ozbek</dc:creator>
  <cp:keywords/>
  <dc:description/>
  <cp:lastModifiedBy>Tim Cocx</cp:lastModifiedBy>
  <cp:revision>107</cp:revision>
  <dcterms:created xsi:type="dcterms:W3CDTF">2020-03-09T09:54:48Z</dcterms:created>
  <dcterms:modified xsi:type="dcterms:W3CDTF">2023-04-19T12:53:00Z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0x010100C4816512EDB6194395E2919CFA896E80</vt:lpwstr>
  </property>
</Properties>
</file>