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72A"/>
    <a:srgbClr val="607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89401-65B1-4EC7-AD6C-216535911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F100E7-97B9-45B5-B216-B8032CD0D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6ECD6F-0306-4895-A282-66C7ED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13422D-383F-41B0-B850-A8B342A5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33D0FB-9316-4485-9A50-551DE2AC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78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4D8E5-4819-4B89-ABDA-A4CC0C32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DF2886-9A2F-4E48-8CC1-80C596B78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997587-C63A-4DE3-8B16-213A5588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BF125F-D61D-4ACF-AEEB-27996E8F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6C3CD-AAC8-4908-8ECB-03BBCDAB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69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BDDFB91-FF74-4997-AEC9-9E9B015573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5208C1-3F47-47FF-A609-206863F9E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ADDAC4-F288-4DF9-B342-45CADEFF7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411B7-EEE2-4DB4-BA1C-92DD6FDB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A66D9F-E5A9-433B-BC29-705A9CF3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61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352EB-8288-4721-BFFD-951DAB9C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90BFA3-56F9-4145-825A-039B2016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16026E-A9BC-4775-B74B-CC221CB1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B11ABA-92AA-43D7-A315-B7600FDF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A336DF-FB29-47E7-A9CE-E741FCC0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93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4E915-0A89-4DD3-A58D-C5E2C78F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AF2E16-9908-4441-B07C-31F75613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43D89-E288-4E33-898D-982A35A2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025FC7-4A1F-4373-999E-746E26D5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BB97BB-25E8-47FA-B53A-E8DF2435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70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8B695-DADC-4EBA-8CD3-38391644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DC8418-AF3E-405E-A170-D4E99CE8C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7260F0-EDB7-47BD-B790-4B756ED77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AE35AA-698D-4014-B594-7BD8B07B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926355-7109-4F82-AE9A-EAAE680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6FADBE-AC16-4E5A-9541-DCC84067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27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9EFC5-E60E-4D38-9760-93491227A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1038AC-1864-471D-827C-1CBD75FF7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836188-373D-4FC9-8EF6-919B9A2C4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ECAD07-4FC5-45A3-866F-FCC14BE0A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ABEE1E-C829-4B50-BE04-A40860BAB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C5C3DB-95EC-41ED-B186-E3E2F5BE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0624B0-92AD-4B98-882F-C5583113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C06EE3-A996-4DCC-9376-F83BA019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23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61625-23F4-423A-A17F-AB435B58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1DFF78-EF1B-448E-88BC-BCCA436A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208876-A273-4389-BE1B-17FA1D59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39DCEE2-86A8-414B-9A20-23D8A807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03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B76A3AD-9056-418B-87E6-8FB27E09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4752C4-60AD-4631-8159-B80082F0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3B8C7E-A0B3-4329-B697-0D402AFC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88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E6420-5175-49CE-9FD7-C226A4AB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11C7B0-A845-44B8-AB02-485CF44A6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D1CD40-0C4D-481D-8C58-613440A24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ECD0DA-BCB2-44D0-8872-282F15522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E550F2-FB18-4B81-886D-259BE11E9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FBB3DA-9FC0-4E94-9FF2-6AA24DCD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76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AB5F7-AA1B-4FD6-9AD6-EBCE18EDA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E584F1-AEDE-4F54-8E97-121FED971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4EDD72-585E-4990-B398-68EAE5B2D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30AC4B-B62E-42FD-AB0B-314817A1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6F427-A1AB-4162-BFD2-F0276A6A85E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F031E5-A120-4B17-9DB7-F9892C80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0360B1-93EF-442B-ADD0-65087645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2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4AF34-DD3A-4C1F-A467-AF4C1963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21989A-EDDB-4938-9A80-A74647F9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22E26-393A-4698-8311-0608BE462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F427-A1AB-4162-BFD2-F0276A6A85E4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6BA3DB-7BF4-4014-87B1-3D78A2F02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F835E6-3323-45A4-A1B7-540FD81F07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1AD10-7D81-4D30-88ED-B18088A6D8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34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9F9A4-7309-47BB-BE8F-E7870F575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2619"/>
            <a:ext cx="9144000" cy="1597343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Proxima Nova" panose="02000506030000020004" pitchFamily="50" charset="0"/>
              </a:rPr>
              <a:t>Требования к информационной безопасности в IT сфере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F0DC2C-F26B-44CB-9C37-5BEBB8F57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65000"/>
                  </a:schemeClr>
                </a:solidFill>
                <a:latin typeface="Proxima Nova Rg" panose="02000506030000020004" pitchFamily="2" charset="0"/>
              </a:rPr>
              <a:t>По дисциплине «Информационные и коммуникационные технологии в профессиональной деятельности»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903572" y="-885524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-646606" y="4611194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1436195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0828E-B2B4-4B5F-9AFD-0E7C6CBDE002}"/>
              </a:ext>
            </a:extLst>
          </p:cNvPr>
          <p:cNvSpPr txBox="1"/>
          <p:nvPr/>
        </p:nvSpPr>
        <p:spPr>
          <a:xfrm>
            <a:off x="3280966" y="266644"/>
            <a:ext cx="56300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sz="900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 РОССИЙСКОЙ ФЕДЕРАЦИИ</a:t>
            </a:r>
            <a:endParaRPr lang="ru-RU" sz="900" dirty="0">
              <a:solidFill>
                <a:schemeClr val="bg2">
                  <a:lumMod val="75000"/>
                </a:schemeClr>
              </a:solidFill>
              <a:effectLst/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Bef>
                <a:spcPts val="600"/>
              </a:spcBef>
              <a:spcAft>
                <a:spcPts val="800"/>
              </a:spcAft>
            </a:pPr>
            <a:r>
              <a:rPr lang="ru-RU" sz="900" b="1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sz="900" b="1" dirty="0">
              <a:solidFill>
                <a:schemeClr val="bg2">
                  <a:lumMod val="75000"/>
                </a:schemeClr>
              </a:solidFill>
              <a:effectLst/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ru-RU" sz="900" b="1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«Российский государственный университет им. А.Н. Косыгина (Технологии. Дизайн. Искусство)» </a:t>
            </a:r>
            <a:endParaRPr lang="ru-RU" sz="900" b="1" dirty="0">
              <a:solidFill>
                <a:schemeClr val="bg2">
                  <a:lumMod val="75000"/>
                </a:schemeClr>
              </a:solidFill>
              <a:effectLst/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900" kern="1800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</a:t>
            </a:r>
            <a:r>
              <a:rPr lang="ru-RU" sz="900" kern="1800" dirty="0">
                <a:solidFill>
                  <a:schemeClr val="bg2">
                    <a:lumMod val="75000"/>
                  </a:schemeClr>
                </a:solidFill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</a:t>
            </a:r>
            <a:r>
              <a:rPr lang="ru-RU" sz="900" kern="1800" dirty="0">
                <a:solidFill>
                  <a:schemeClr val="bg2">
                    <a:lumMod val="75000"/>
                  </a:schemeClr>
                </a:solidFill>
                <a:effectLst/>
                <a:latin typeface="Proxima Nova Rg" panose="0200050603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ФОРМАЦИОННЫХ ТЕХНОЛОГИЙ И ЦИФРОВОЙ ТРАНСФОРМАЦИИ</a:t>
            </a:r>
            <a:endParaRPr lang="ru-RU" sz="900" dirty="0">
              <a:solidFill>
                <a:schemeClr val="bg2">
                  <a:lumMod val="75000"/>
                </a:schemeClr>
              </a:solidFill>
              <a:effectLst/>
              <a:latin typeface="Proxima Nova Rg" panose="0200050603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900" dirty="0">
              <a:latin typeface="Proxima Nova Rg" panose="0200050603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FF798-6783-4BD1-9B9A-1D8B3EA5F2C3}"/>
              </a:ext>
            </a:extLst>
          </p:cNvPr>
          <p:cNvSpPr txBox="1"/>
          <p:nvPr/>
        </p:nvSpPr>
        <p:spPr>
          <a:xfrm>
            <a:off x="5516354" y="6164580"/>
            <a:ext cx="1010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2">
                    <a:lumMod val="90000"/>
                  </a:schemeClr>
                </a:solidFill>
                <a:latin typeface="Proxima Nova Rg" panose="02000506030000020004" pitchFamily="2" charset="0"/>
              </a:rPr>
              <a:t>Москва, </a:t>
            </a:r>
            <a:r>
              <a:rPr lang="ru-RU" sz="1200" dirty="0" smtClean="0">
                <a:solidFill>
                  <a:schemeClr val="bg2">
                    <a:lumMod val="90000"/>
                  </a:schemeClr>
                </a:solidFill>
                <a:latin typeface="Proxima Nova Rg" panose="02000506030000020004" pitchFamily="2" charset="0"/>
              </a:rPr>
              <a:t>2024</a:t>
            </a:r>
            <a:endParaRPr lang="ru-RU" sz="1200" dirty="0">
              <a:solidFill>
                <a:schemeClr val="bg2">
                  <a:lumMod val="90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11970E-097F-48FA-A2B9-419CEAF518E1}"/>
              </a:ext>
            </a:extLst>
          </p:cNvPr>
          <p:cNvSpPr txBox="1"/>
          <p:nvPr/>
        </p:nvSpPr>
        <p:spPr>
          <a:xfrm>
            <a:off x="9544652" y="6174879"/>
            <a:ext cx="2095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Proxima Nova Rg" panose="02000506030000020004" pitchFamily="2" charset="0"/>
              </a:rPr>
              <a:t>Подготовил: Сидоров Д. С.</a:t>
            </a:r>
          </a:p>
        </p:txBody>
      </p:sp>
    </p:spTree>
    <p:extLst>
      <p:ext uri="{BB962C8B-B14F-4D97-AF65-F5344CB8AC3E}">
        <p14:creationId xmlns:p14="http://schemas.microsoft.com/office/powerpoint/2010/main" val="214882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9095072" y="-999824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-773606" y="1359994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357195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59451-8994-4B10-BB19-A5AD7E68BA80}"/>
              </a:ext>
            </a:extLst>
          </p:cNvPr>
          <p:cNvSpPr txBox="1"/>
          <p:nvPr/>
        </p:nvSpPr>
        <p:spPr>
          <a:xfrm>
            <a:off x="1016000" y="1629747"/>
            <a:ext cx="10474960" cy="1347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В сегодняшнюю эпоху цифровых технологий информационная безопасность приобретает критически важное значение. С увеличением количества данных и зависимостью от IT-систем возрастает риск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кибератак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и утечки информации. Эти угрозы могут негативно сказаться на финансовых показателях и репутации компаний, а также на жизни частных лиц.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944A7-CCD6-46B3-9D00-27238073A9E9}"/>
              </a:ext>
            </a:extLst>
          </p:cNvPr>
          <p:cNvSpPr txBox="1"/>
          <p:nvPr/>
        </p:nvSpPr>
        <p:spPr>
          <a:xfrm>
            <a:off x="1016000" y="965199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Введение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994DD0-186F-4357-B136-F0FFAAB5451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88" y="3312708"/>
            <a:ext cx="5676053" cy="31927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EAF823-F01F-4906-B844-383613C23832}"/>
              </a:ext>
            </a:extLst>
          </p:cNvPr>
          <p:cNvSpPr txBox="1"/>
          <p:nvPr/>
        </p:nvSpPr>
        <p:spPr>
          <a:xfrm>
            <a:off x="1016000" y="3545293"/>
            <a:ext cx="5476240" cy="232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Цель данной презентации — обсудить ключевые требования к информационной безопасности в IT сфере. Мы рассмотрим, почему эти требования важны для защиты данных и предотвращения потенциальных угроз. Эта информация поможет понять, как эффективно защищать цифровые ресурсы в условиях постоянно меняющихся рисков.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12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11306476" y="4024805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144094" y="-646606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8528597" y="6306097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90748-81C5-4786-ADB7-23BB281FD63A}"/>
              </a:ext>
            </a:extLst>
          </p:cNvPr>
          <p:cNvSpPr txBox="1"/>
          <p:nvPr/>
        </p:nvSpPr>
        <p:spPr>
          <a:xfrm>
            <a:off x="468753" y="832970"/>
            <a:ext cx="7707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Proxima Nova" panose="02000506030000020004" pitchFamily="50" charset="0"/>
              </a:rPr>
              <a:t>Основные </a:t>
            </a:r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угрозы безопасности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DA06F-041A-4F22-9142-5D8A91BB29F1}"/>
              </a:ext>
            </a:extLst>
          </p:cNvPr>
          <p:cNvSpPr txBox="1"/>
          <p:nvPr/>
        </p:nvSpPr>
        <p:spPr>
          <a:xfrm>
            <a:off x="468753" y="1531120"/>
            <a:ext cx="5059482" cy="361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Информационная безопасность подразумевает защиту данных и систем от множества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киберугроз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, каждая из которых может нанести значительный ущерб. Среди наиболее распространенных угроз можно выделить вирусы, которые самовоспроизводятся и распространяются, нанося вред системам.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Фишинг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 представляет собой попытку обмана пользователей для получения конфиденциальной информации, такой как пароли и данные кредитных карт.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DDoS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-атаки нацелены на перегрузку серверов и сетей, что приводит к отключению сервисов.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73E4F43-FD7A-4162-9CFC-DC6F8D1972E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873" y="437747"/>
            <a:ext cx="1232703" cy="123270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2DA06F-041A-4F22-9142-5D8A91BB29F1}"/>
              </a:ext>
            </a:extLst>
          </p:cNvPr>
          <p:cNvSpPr txBox="1"/>
          <p:nvPr/>
        </p:nvSpPr>
        <p:spPr>
          <a:xfrm>
            <a:off x="5919667" y="2257239"/>
            <a:ext cx="5217859" cy="3618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Примеры известных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кибератак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 наглядно демонстрируют серьезные последствия таких угроз. Например, атака вируса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WannaCry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 в 2017 году затронула сотни тысяч компьютеров по всему миру, парализовав работу многих организаций и потребовав выкуп за разблокировку данных. Другой значительной атакой стало проникновение в систему компании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Equifax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, в результате чего оказались скомпрометированы личные данные миллионов людей. Эти случаи подчеркивают важность принятия мер предосторожности и разработки надежных стратегий защиты от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киберугроз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674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093956" y="474469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2611775" y="-818742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937766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912540" y="612215"/>
            <a:ext cx="860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Законодательные и нормативные акты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4B6230-D74B-4656-B451-1B532CD39356}"/>
              </a:ext>
            </a:extLst>
          </p:cNvPr>
          <p:cNvSpPr txBox="1"/>
          <p:nvPr/>
        </p:nvSpPr>
        <p:spPr>
          <a:xfrm>
            <a:off x="912540" y="1334736"/>
            <a:ext cx="10257483" cy="426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В области информационной безопасности существует ряд ключевых законодательных и нормативных актов, которые устанавливают стандарты и требования для защиты данных. Одним из наиболее значимых является Общий регламент по защите данных (GDPR), применяемый в Европейском союзе. Этот закон обязывает компании обеспечивать защиту персональных данных и предоставляет гражданам больше контроля над их информацией.</a:t>
            </a:r>
          </a:p>
          <a:p>
            <a:pPr>
              <a:lnSpc>
                <a:spcPts val="25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В РФ также есть несколько основных законов, регулирующих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данную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сферу: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Федеральный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закон № 152-ФЗ "О персональных данных" - Обязывает операторов персональных данных обеспечивать их защиту и устанавливает права субъектов персональных данных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- Федеральный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закон № 149-ФЗ "Об информации, информационных технологиях и о защите информации" - Определяет основные принципы информационной безопасности и права на доступ к информации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есть и другие законы под конкретные сферы, например под государственную информацию.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4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885524" y="1294151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8867432" y="-646606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69126" y="4709028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1055976" y="512905"/>
            <a:ext cx="860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Политики и процедуры </a:t>
            </a:r>
            <a:r>
              <a:rPr lang="ru-RU" sz="3200" dirty="0" smtClean="0">
                <a:solidFill>
                  <a:schemeClr val="bg1"/>
                </a:solidFill>
                <a:latin typeface="Proxima Nova" panose="02000506030000020004" pitchFamily="50" charset="0"/>
              </a:rPr>
              <a:t>безопасности в организациях</a:t>
            </a:r>
            <a:endParaRPr lang="ru-RU" sz="32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268E18-2B27-4AD2-BDA6-E75DD1C53ED7}"/>
              </a:ext>
            </a:extLst>
          </p:cNvPr>
          <p:cNvSpPr txBox="1"/>
          <p:nvPr/>
        </p:nvSpPr>
        <p:spPr>
          <a:xfrm>
            <a:off x="1055976" y="1294151"/>
            <a:ext cx="6307035" cy="4612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Создание и внедрение политик информационной безопасности в организациях необходимо для защиты данных и систем.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Компании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определяют общие правила и принципы </a:t>
            </a: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защиты своей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информации, охватывая аспекты управления доступом и реагирования на инциденты.</a:t>
            </a: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/>
            </a:r>
            <a:br>
              <a:rPr lang="ru-RU" dirty="0" smtClean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</a:br>
            <a:r>
              <a:rPr lang="ru-RU" dirty="0" smtClean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Процедуры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Proxima Nova Rg" panose="02000506030000020004" pitchFamily="2" charset="0"/>
              </a:rPr>
              <a:t>и инструкции конкретизируют эти политики и направляют сотрудников в их ежедневной деятельности. Они помогают минимизировать ошибки и обеспечивают последовательность действий при возникновении угроз. Регулярное обновление и обучение сотрудников поддерживают защиту на высоком уровне.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6F5D8D-D88D-4FA3-B600-2121422EF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237" y="3901459"/>
            <a:ext cx="3209925" cy="21765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C2EB16-74DC-43A7-AC8D-3B3844744B5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237" y="1294151"/>
            <a:ext cx="3042549" cy="217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6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885524" y="4270524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9333990" y="-542971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1918795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1082441" y="346466"/>
            <a:ext cx="860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Технические меры защиты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31F87-DE9E-46AF-8A05-DE76BE36CD20}"/>
              </a:ext>
            </a:extLst>
          </p:cNvPr>
          <p:cNvSpPr txBox="1"/>
          <p:nvPr/>
        </p:nvSpPr>
        <p:spPr>
          <a:xfrm>
            <a:off x="1082441" y="1007821"/>
            <a:ext cx="9830406" cy="102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Технические меры защиты включают различные технологические решения: брандмауэры блокируют несанкционированный доступ, системы обнаружения вторжений выявляют и реагируют на атаки, антивирусы защищают от вредоносного ПО, а шифрование данных обеспечивает конфиденциальность информации.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909F5-58E3-46B2-8803-BF1A2561B1E6}"/>
              </a:ext>
            </a:extLst>
          </p:cNvPr>
          <p:cNvSpPr txBox="1"/>
          <p:nvPr/>
        </p:nvSpPr>
        <p:spPr>
          <a:xfrm>
            <a:off x="1082441" y="2111477"/>
            <a:ext cx="8601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solidFill>
                  <a:schemeClr val="bg1"/>
                </a:solidFill>
                <a:latin typeface="Proxima Nova" panose="02000506030000020004" pitchFamily="50" charset="0"/>
              </a:rPr>
              <a:t>Конкретнее:</a:t>
            </a:r>
            <a:endParaRPr lang="ru-RU" sz="32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304B24-2259-4DED-B44C-EC676AF7C00C}"/>
              </a:ext>
            </a:extLst>
          </p:cNvPr>
          <p:cNvSpPr txBox="1"/>
          <p:nvPr/>
        </p:nvSpPr>
        <p:spPr>
          <a:xfrm>
            <a:off x="1082441" y="2772832"/>
            <a:ext cx="98304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Брандмауэры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Контролируют и фильтруют входящий и исходящий сетевой трафик для предотвращения несанкционированного доступа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обнаружения вторжений (IDS):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Мониторят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сеть на наличие подозрительных действий или нарушений безопасности и сигнализируют об угрозах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Антивирусы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Обнаруживают, нейтрализуют и удаляют вредоносное программное обеспечение из систем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Шифрование 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данных: Преобразует данные в закодированный формат, чтобы защитить их от несанкционированного доступа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Часто шифрование всегда включено на корпоративной технике.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Корпоративные </a:t>
            </a:r>
            <a:r>
              <a:rPr lang="en-US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VPN, 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доступ к внутренним ресурсам всегда фильтровался средствами компании.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3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1093956" y="474469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2611775" y="-818742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937766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942423" y="613555"/>
            <a:ext cx="65819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Обучение персонала и повышение осведомленности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CAF734-B89C-4AE5-91F0-A26ECDEDA23F}"/>
              </a:ext>
            </a:extLst>
          </p:cNvPr>
          <p:cNvSpPr txBox="1"/>
          <p:nvPr/>
        </p:nvSpPr>
        <p:spPr>
          <a:xfrm>
            <a:off x="873743" y="2050989"/>
            <a:ext cx="6650633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сотрудников в области информационной безопасности критически важно для предотвращения человеческих ошибок, которые могут привести к утечкам данных и другим инцидентам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Компаниям стоит проводить семинары и тренинги, чтобы осведомить сотрудников о требованиях ИБ. Также не стоит забывать про социальные аспекты безопасности. Например, </a:t>
            </a:r>
            <a:r>
              <a:rPr lang="ru-RU" dirty="0" err="1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брендированные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наклейки на ноутбуках компании могут помочь мошенникам красть данные извне, когда сотрудники находятся в людных местах.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1E5EF18-E0B0-4C65-BA8C-56FAA358B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09" y="569662"/>
            <a:ext cx="3571875" cy="21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70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9095072" y="-999824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-773606" y="1359994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357195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C59451-8994-4B10-BB19-A5AD7E68BA80}"/>
              </a:ext>
            </a:extLst>
          </p:cNvPr>
          <p:cNvSpPr txBox="1"/>
          <p:nvPr/>
        </p:nvSpPr>
        <p:spPr>
          <a:xfrm>
            <a:off x="1016000" y="1629747"/>
            <a:ext cx="6556375" cy="3271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Презентация охватила ключевые аспекты информационной безопасности, подчеркнув важность комплексного подхода к защите данных. Основные рекомендации включают регулярное обновление политик, использование современных технологий защиты и постоянное обучение сотрудников.</a:t>
            </a:r>
          </a:p>
          <a:p>
            <a:pPr>
              <a:lnSpc>
                <a:spcPts val="2500"/>
              </a:lnSpc>
            </a:pP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Информационная безопасность продолжает развиваться, и роль каждого сотрудника критически важна. Активное участие в обучении и следование лучшим практикам помогут компании защищать данные от </a:t>
            </a:r>
            <a:r>
              <a:rPr lang="ru-RU" dirty="0" err="1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киберугроз</a:t>
            </a:r>
            <a:r>
              <a:rPr lang="ru-RU" dirty="0" smtClean="0">
                <a:solidFill>
                  <a:schemeClr val="bg1">
                    <a:lumMod val="85000"/>
                  </a:schemeClr>
                </a:solidFill>
                <a:latin typeface="Proxima Nova Rg" panose="02000506030000020004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bg1">
                  <a:lumMod val="85000"/>
                </a:schemeClr>
              </a:solidFill>
              <a:latin typeface="Proxima Nova Rg" panose="0200050603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944A7-CCD6-46B3-9D00-27238073A9E9}"/>
              </a:ext>
            </a:extLst>
          </p:cNvPr>
          <p:cNvSpPr txBox="1"/>
          <p:nvPr/>
        </p:nvSpPr>
        <p:spPr>
          <a:xfrm>
            <a:off x="1016000" y="965199"/>
            <a:ext cx="381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Заключение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FF9717-5374-431D-9584-8595F3AA7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47" y="1549974"/>
            <a:ext cx="3457028" cy="230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44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CE092EF-CC18-4A77-9304-C18F37F9233F}"/>
              </a:ext>
            </a:extLst>
          </p:cNvPr>
          <p:cNvSpPr/>
          <p:nvPr/>
        </p:nvSpPr>
        <p:spPr>
          <a:xfrm>
            <a:off x="-885524" y="4008699"/>
            <a:ext cx="1771048" cy="1771048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732A4727-2721-48DC-AA64-E598F5F4AB25}"/>
              </a:ext>
            </a:extLst>
          </p:cNvPr>
          <p:cNvSpPr/>
          <p:nvPr/>
        </p:nvSpPr>
        <p:spPr>
          <a:xfrm>
            <a:off x="1716558" y="-646606"/>
            <a:ext cx="1293211" cy="1293211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403508-2CB2-4A89-B7F1-F54A1427544B}"/>
              </a:ext>
            </a:extLst>
          </p:cNvPr>
          <p:cNvSpPr/>
          <p:nvPr/>
        </p:nvSpPr>
        <p:spPr>
          <a:xfrm>
            <a:off x="11640097" y="4778108"/>
            <a:ext cx="1103806" cy="1103806"/>
          </a:xfrm>
          <a:prstGeom prst="ellipse">
            <a:avLst/>
          </a:prstGeom>
          <a:solidFill>
            <a:srgbClr val="607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7E961-3A22-47D1-A972-F7005A6D06F9}"/>
              </a:ext>
            </a:extLst>
          </p:cNvPr>
          <p:cNvSpPr txBox="1"/>
          <p:nvPr/>
        </p:nvSpPr>
        <p:spPr>
          <a:xfrm>
            <a:off x="1685876" y="1219269"/>
            <a:ext cx="4557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Proxima Nova" panose="02000506030000020004" pitchFamily="50" charset="0"/>
              </a:rPr>
              <a:t>Спасибо за внимание</a:t>
            </a:r>
            <a:r>
              <a:rPr lang="en-US" sz="3200" dirty="0">
                <a:solidFill>
                  <a:schemeClr val="bg1"/>
                </a:solidFill>
                <a:latin typeface="Proxima Nova" panose="02000506030000020004" pitchFamily="50" charset="0"/>
              </a:rPr>
              <a:t>)</a:t>
            </a:r>
            <a:endParaRPr lang="ru-RU" sz="3200" dirty="0">
              <a:solidFill>
                <a:schemeClr val="bg1"/>
              </a:solidFill>
              <a:latin typeface="Proxima Nova" panose="02000506030000020004" pitchFamily="50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E14FD0-1D3C-40FE-BD68-891C3D093DC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320" y="2870276"/>
            <a:ext cx="2778392" cy="27783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9B7212-B68E-4000-97AE-A2A94509F049}"/>
              </a:ext>
            </a:extLst>
          </p:cNvPr>
          <p:cNvSpPr txBox="1"/>
          <p:nvPr/>
        </p:nvSpPr>
        <p:spPr>
          <a:xfrm>
            <a:off x="1716558" y="1844640"/>
            <a:ext cx="323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  <a:alpha val="53000"/>
                  </a:schemeClr>
                </a:solidFill>
                <a:latin typeface="Proxima Nova" panose="02000506030000020004" pitchFamily="50" charset="0"/>
              </a:rPr>
              <a:t>Подготовил: Сидоров Д. С.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472" y="1219270"/>
            <a:ext cx="3785522" cy="37855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9B7212-B68E-4000-97AE-A2A94509F049}"/>
              </a:ext>
            </a:extLst>
          </p:cNvPr>
          <p:cNvSpPr txBox="1"/>
          <p:nvPr/>
        </p:nvSpPr>
        <p:spPr>
          <a:xfrm>
            <a:off x="7333901" y="5004792"/>
            <a:ext cx="3266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  <a:alpha val="53000"/>
                  </a:schemeClr>
                </a:solidFill>
                <a:latin typeface="Proxima Nova" panose="02000506030000020004" pitchFamily="50" charset="0"/>
              </a:rPr>
              <a:t>Будет круто, если пройдёте опрос по качеству рассказа</a:t>
            </a:r>
            <a:endParaRPr lang="ru-RU" dirty="0">
              <a:solidFill>
                <a:schemeClr val="bg1">
                  <a:lumMod val="50000"/>
                  <a:alpha val="53000"/>
                </a:schemeClr>
              </a:solidFill>
              <a:latin typeface="Proxima Nova" panose="0200050603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0090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638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Proxima Nova</vt:lpstr>
      <vt:lpstr>Proxima Nova Rg</vt:lpstr>
      <vt:lpstr>Times New Roman</vt:lpstr>
      <vt:lpstr>Тема Office</vt:lpstr>
      <vt:lpstr>Требования к информационной безопасности в IT сфере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 Sidorov</dc:creator>
  <cp:lastModifiedBy>RePack by Diakov</cp:lastModifiedBy>
  <cp:revision>23</cp:revision>
  <dcterms:created xsi:type="dcterms:W3CDTF">2023-11-02T21:00:00Z</dcterms:created>
  <dcterms:modified xsi:type="dcterms:W3CDTF">2024-12-15T18:40:20Z</dcterms:modified>
</cp:coreProperties>
</file>