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57" r:id="rId5"/>
    <p:sldId id="258" r:id="rId6"/>
    <p:sldId id="284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8" d="100"/>
          <a:sy n="88" d="100"/>
        </p:scale>
        <p:origin x="-10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0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29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1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4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69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0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4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0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7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CB7D-0625-4272-8362-8376F65B59E6}" type="datetimeFigureOut">
              <a:rPr lang="ru-RU" smtClean="0"/>
              <a:t>24.10.2023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43B8-1EC9-433F-A683-E6676C5994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8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epik.org/lear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edu.ru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killfactory.ru/free-even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Дополнительное 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2444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Второе высшее образование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Второе высшее образование предполагает обучение от двух до четырех лет обучения (в зависимости от смежности специальностей и количества общих предметов)</a:t>
            </a:r>
          </a:p>
          <a:p>
            <a:pPr algn="just"/>
            <a:r>
              <a:rPr lang="ru-RU" dirty="0"/>
              <a:t>В результате выдается отдельный диплом, свидетельствующий о получении дополнительных знаний.</a:t>
            </a:r>
          </a:p>
        </p:txBody>
      </p:sp>
    </p:spTree>
    <p:extLst>
      <p:ext uri="{BB962C8B-B14F-4D97-AF65-F5344CB8AC3E}">
        <p14:creationId xmlns:p14="http://schemas.microsoft.com/office/powerpoint/2010/main" val="5815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Дополнительные образовательные услуги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Подготовительные курсы, классы, лектории, различные обучающие программы. </a:t>
            </a:r>
          </a:p>
          <a:p>
            <a:pPr algn="just"/>
            <a:r>
              <a:rPr lang="ru-RU" dirty="0"/>
              <a:t>В зависимости от специализации сроки обучения могут быть различными. </a:t>
            </a:r>
          </a:p>
          <a:p>
            <a:pPr algn="just"/>
            <a:r>
              <a:rPr lang="ru-RU" dirty="0"/>
              <a:t>Категория слушателей может начинаться школьниками и заканчиваться пенсионерами. </a:t>
            </a:r>
          </a:p>
          <a:p>
            <a:pPr algn="just"/>
            <a:r>
              <a:rPr lang="ru-RU" dirty="0"/>
              <a:t>Сертификаты об их окончании далеко не всегда играют хоть какую-то роль при приеме на работу. </a:t>
            </a:r>
          </a:p>
        </p:txBody>
      </p:sp>
    </p:spTree>
    <p:extLst>
      <p:ext uri="{BB962C8B-B14F-4D97-AF65-F5344CB8AC3E}">
        <p14:creationId xmlns:p14="http://schemas.microsoft.com/office/powerpoint/2010/main" val="34435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Виды образования: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По форме обучения:</a:t>
            </a:r>
          </a:p>
          <a:p>
            <a:pPr marL="0" indent="0" algn="just">
              <a:buNone/>
            </a:pPr>
            <a:r>
              <a:rPr lang="ru-RU" dirty="0"/>
              <a:t>– Очное обучение</a:t>
            </a:r>
          </a:p>
          <a:p>
            <a:pPr marL="0" indent="0" algn="just">
              <a:buNone/>
            </a:pPr>
            <a:r>
              <a:rPr lang="ru-RU" dirty="0"/>
              <a:t>– Дистанционное обучение</a:t>
            </a:r>
          </a:p>
          <a:p>
            <a:pPr marL="0" indent="0" algn="just">
              <a:buNone/>
            </a:pPr>
            <a:r>
              <a:rPr lang="ru-RU" dirty="0"/>
              <a:t>- Смешанное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По продолжительности обучения:</a:t>
            </a:r>
          </a:p>
          <a:p>
            <a:pPr marL="0" indent="0" algn="just">
              <a:buNone/>
            </a:pPr>
            <a:r>
              <a:rPr lang="ru-RU" dirty="0"/>
              <a:t>– Краткосрочные курсы</a:t>
            </a:r>
          </a:p>
          <a:p>
            <a:pPr marL="0" indent="0" algn="just">
              <a:buNone/>
            </a:pPr>
            <a:r>
              <a:rPr lang="ru-RU" dirty="0"/>
              <a:t>– Среднесрочные программы</a:t>
            </a:r>
          </a:p>
          <a:p>
            <a:pPr marL="0" indent="0" algn="just">
              <a:buNone/>
            </a:pPr>
            <a:r>
              <a:rPr lang="ru-RU" dirty="0"/>
              <a:t>– Долгосрочные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4584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Выбор образования: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Определение целей и задач</a:t>
            </a:r>
          </a:p>
          <a:p>
            <a:pPr algn="just"/>
            <a:r>
              <a:rPr lang="ru-RU" dirty="0"/>
              <a:t>Анализ рынка предложений</a:t>
            </a:r>
          </a:p>
          <a:p>
            <a:pPr algn="just"/>
            <a:r>
              <a:rPr lang="ru-RU" dirty="0"/>
              <a:t>Выбор программы</a:t>
            </a:r>
          </a:p>
          <a:p>
            <a:pPr marL="400050" lvl="1" indent="0" algn="just">
              <a:buNone/>
            </a:pPr>
            <a:r>
              <a:rPr lang="ru-RU" dirty="0"/>
              <a:t>- стоимость</a:t>
            </a:r>
          </a:p>
          <a:p>
            <a:pPr marL="400050" lvl="1" indent="0" algn="just">
              <a:buNone/>
            </a:pPr>
            <a:r>
              <a:rPr lang="ru-RU" dirty="0"/>
              <a:t>- продолжительность</a:t>
            </a:r>
          </a:p>
          <a:p>
            <a:pPr marL="400050" lvl="1" indent="0" algn="just">
              <a:buNone/>
            </a:pPr>
            <a:r>
              <a:rPr lang="ru-RU" dirty="0"/>
              <a:t>- форму обучения</a:t>
            </a:r>
          </a:p>
          <a:p>
            <a:pPr marL="400050" lvl="1" indent="0" algn="just">
              <a:buNone/>
            </a:pPr>
            <a:r>
              <a:rPr lang="ru-RU" dirty="0"/>
              <a:t>- итоговый документ</a:t>
            </a:r>
          </a:p>
          <a:p>
            <a:pPr algn="just"/>
            <a:r>
              <a:rPr lang="ru-RU" dirty="0"/>
              <a:t>Оформление документов</a:t>
            </a:r>
          </a:p>
          <a:p>
            <a:pPr algn="just"/>
            <a:r>
              <a:rPr lang="ru-RU" dirty="0"/>
              <a:t>Участие в программе</a:t>
            </a:r>
          </a:p>
          <a:p>
            <a:pPr marL="400050" lvl="1" indent="0" algn="just">
              <a:buNone/>
            </a:pPr>
            <a:r>
              <a:rPr lang="ru-RU" dirty="0"/>
              <a:t>- посещение занятий</a:t>
            </a:r>
          </a:p>
          <a:p>
            <a:pPr marL="400050" lvl="1" indent="0" algn="just">
              <a:buNone/>
            </a:pPr>
            <a:r>
              <a:rPr lang="ru-RU" dirty="0"/>
              <a:t>- выполнение заданий</a:t>
            </a:r>
          </a:p>
          <a:p>
            <a:pPr marL="400050" lvl="1" indent="0" algn="just">
              <a:buNone/>
            </a:pPr>
            <a:r>
              <a:rPr lang="ru-RU" dirty="0"/>
              <a:t>- сдача экзаменов и т.д.</a:t>
            </a:r>
          </a:p>
        </p:txBody>
      </p:sp>
    </p:spTree>
    <p:extLst>
      <p:ext uri="{BB962C8B-B14F-4D97-AF65-F5344CB8AC3E}">
        <p14:creationId xmlns:p14="http://schemas.microsoft.com/office/powerpoint/2010/main" val="5749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Выбор образования: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>
                <a:hlinkClick r:id="rId2"/>
              </a:rPr>
              <a:t>Stepik</a:t>
            </a:r>
            <a:r>
              <a:rPr lang="ru-RU" dirty="0"/>
              <a:t> — это российская образовательная платформа</a:t>
            </a:r>
          </a:p>
          <a:p>
            <a:pPr algn="just"/>
            <a:r>
              <a:rPr lang="ru-RU" dirty="0"/>
              <a:t>математика, статистика, информатика, биология и </a:t>
            </a:r>
            <a:r>
              <a:rPr lang="ru-RU" dirty="0" err="1"/>
              <a:t>тп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 общей сложности здесь 700 открытых онлайн-уроков, которые разместили частные преподаватели, образовательные организации и компании. </a:t>
            </a:r>
          </a:p>
          <a:p>
            <a:pPr algn="just"/>
            <a:r>
              <a:rPr lang="ru-RU" dirty="0"/>
              <a:t>есть платные и бесплатные курсы</a:t>
            </a:r>
          </a:p>
        </p:txBody>
      </p:sp>
    </p:spTree>
    <p:extLst>
      <p:ext uri="{BB962C8B-B14F-4D97-AF65-F5344CB8AC3E}">
        <p14:creationId xmlns:p14="http://schemas.microsoft.com/office/powerpoint/2010/main" val="35364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Выбор образования: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hlinkClick r:id="rId2"/>
              </a:rPr>
              <a:t>openedu.ru</a:t>
            </a:r>
            <a:r>
              <a:rPr lang="ru-RU" dirty="0"/>
              <a:t>— это российская образовательная платформа с курсами от ведущих вузов страны</a:t>
            </a:r>
          </a:p>
          <a:p>
            <a:pPr algn="just"/>
            <a:r>
              <a:rPr lang="ru-RU" dirty="0"/>
              <a:t>предлагает курсы по различным темам, таким как наука, технологии, искусство, бизнес и многие другие</a:t>
            </a:r>
          </a:p>
          <a:p>
            <a:pPr algn="just"/>
            <a:r>
              <a:rPr lang="ru-RU" dirty="0"/>
              <a:t>возможность получения сертификатов об окончании курсов</a:t>
            </a:r>
          </a:p>
        </p:txBody>
      </p:sp>
    </p:spTree>
    <p:extLst>
      <p:ext uri="{BB962C8B-B14F-4D97-AF65-F5344CB8AC3E}">
        <p14:creationId xmlns:p14="http://schemas.microsoft.com/office/powerpoint/2010/main" val="27913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Выбор образования: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hlinkClick r:id="rId2"/>
              </a:rPr>
              <a:t>skillfactory</a:t>
            </a:r>
            <a:r>
              <a:rPr lang="ru-RU" dirty="0"/>
              <a:t>— платформа для онлайн-образования, которая предлагает курсы по программированию, дизайну, маркетингу и другим направлениям</a:t>
            </a:r>
          </a:p>
          <a:p>
            <a:pPr algn="just"/>
            <a:r>
              <a:rPr lang="ru-RU" dirty="0"/>
              <a:t>предлагает как платные, так и бесплатные курсы</a:t>
            </a:r>
          </a:p>
          <a:p>
            <a:pPr algn="just"/>
            <a:r>
              <a:rPr lang="ru-RU" dirty="0"/>
              <a:t>возможность получения сертификатов об окончании курсов.</a:t>
            </a:r>
          </a:p>
        </p:txBody>
      </p:sp>
    </p:spTree>
    <p:extLst>
      <p:ext uri="{BB962C8B-B14F-4D97-AF65-F5344CB8AC3E}">
        <p14:creationId xmlns:p14="http://schemas.microsoft.com/office/powerpoint/2010/main" val="19049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Специалист</a:t>
            </a:r>
          </a:p>
          <a:p>
            <a:r>
              <a:rPr lang="ru-RU" dirty="0" err="1" smtClean="0"/>
              <a:t>Нетология</a:t>
            </a:r>
            <a:endParaRPr lang="ru-RU" dirty="0" smtClean="0"/>
          </a:p>
          <a:p>
            <a:r>
              <a:rPr lang="ru-RU" dirty="0" err="1" smtClean="0"/>
              <a:t>Зерокодер</a:t>
            </a:r>
            <a:endParaRPr lang="ru-RU" dirty="0" smtClean="0"/>
          </a:p>
          <a:p>
            <a:r>
              <a:rPr lang="ru-RU" dirty="0" smtClean="0"/>
              <a:t>Яндекс</a:t>
            </a:r>
          </a:p>
          <a:p>
            <a:r>
              <a:rPr lang="ru-RU" dirty="0" err="1" smtClean="0"/>
              <a:t>Лекториум</a:t>
            </a:r>
            <a:endParaRPr lang="ru-RU" dirty="0" smtClean="0"/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3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дополнительного 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ru-RU" dirty="0"/>
              <a:t>Дополнительное образование взрослых включает в себя повышение квалификации и профессиональную переподготовку, а также содействует получению образования нового уровня, удовлетворению интеллектуальных и других потребностей личности, в том числе по инициативе работодателей.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Дополнительное образование взрослых должно обеспечить непрерывность их образования, предоставление им возможности получения дополнительного образования, необходимого для осуществления профессиональной и иной деятельности (в том числе в области охраны здоровья и охраны окружающей среды), для обеспечения адаптации к изменившимся производственным или социокультурным условиям и для удовлетворения интеллектуальных и других потребностей личности.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Дополнительное образование взрослых осуществляется на добровольной основе, за исключением случаев, если профессиональное дополнительное образование взрослых является их трудовой обязанностью.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9646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дополнительного 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К дополнительным образовательным программам относятся образовательные программы различной направленности, реализуемые:</a:t>
            </a:r>
          </a:p>
          <a:p>
            <a:pPr marL="0" indent="0">
              <a:buNone/>
            </a:pPr>
            <a:endParaRPr lang="ru-RU" dirty="0"/>
          </a:p>
          <a:p>
            <a:pPr algn="just"/>
            <a:r>
              <a:rPr lang="ru-RU" dirty="0"/>
              <a:t>в общеобразовательных учреждениях и образовательных учреждениях профессионального образования за пределами определяющих их статус основных образовательных программ;</a:t>
            </a:r>
          </a:p>
          <a:p>
            <a:pPr algn="just"/>
            <a:r>
              <a:rPr lang="ru-RU" dirty="0"/>
              <a:t>в образовательных учреждениях дополнительного образования (в учреждениях повышения квалификации, на курсах, в центрах профессиональной ориентации, музыкальных и художественных школах, школах искусств, спортивных школах, домах детского творчества, на станциях юных техников, станциях юных натуралистов и в иных учреждениях, имеющих соответствующие лицензии);</a:t>
            </a:r>
          </a:p>
          <a:p>
            <a:pPr algn="just"/>
            <a:r>
              <a:rPr lang="ru-RU" dirty="0"/>
              <a:t>посредством индивидуальной педагогической деятельности;</a:t>
            </a:r>
          </a:p>
          <a:p>
            <a:pPr algn="just"/>
            <a:r>
              <a:rPr lang="ru-RU" dirty="0"/>
              <a:t>в научных организациях</a:t>
            </a:r>
          </a:p>
        </p:txBody>
      </p:sp>
    </p:spTree>
    <p:extLst>
      <p:ext uri="{BB962C8B-B14F-4D97-AF65-F5344CB8AC3E}">
        <p14:creationId xmlns:p14="http://schemas.microsoft.com/office/powerpoint/2010/main" val="42461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дополнительного 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1. Повышение квалификации;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 Переподготовка профессионалов;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3. Переподготовка и получение дополнительной квалификации;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4. Стажировка;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5. Курсы по овладению необходимыми навыками (краткосрочные или долгосрочные);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6. Второе высшее образование;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7. Дополнительные образовательные услуги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https://www.consultant.ru/document/cons_doc_LAW_140174/18ecc06c654c0f2e1ffdf7fa3f8c1ef137f01615/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0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Повышение квалификации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специалистов с высшим образованием или средним специальным</a:t>
            </a:r>
          </a:p>
          <a:p>
            <a:r>
              <a:rPr lang="ru-RU" dirty="0"/>
              <a:t>Краткосрочное обучение для владельцев дипломов с высшим образованием (до 100 часов)</a:t>
            </a:r>
          </a:p>
          <a:p>
            <a:r>
              <a:rPr lang="ru-RU" dirty="0"/>
              <a:t>Долгосрочное для специалистов со средним специальным образованием (до 500 часов)</a:t>
            </a:r>
          </a:p>
          <a:p>
            <a:r>
              <a:rPr lang="ru-RU" dirty="0"/>
              <a:t>По окончанию обучения специалисту присваивается определенная категория</a:t>
            </a:r>
          </a:p>
          <a:p>
            <a:r>
              <a:rPr lang="ru-RU" dirty="0"/>
              <a:t>Выдается свидетельство о повышении квалификации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3253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Переподготовка профессионалов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Предполагает обучение для дипломированных специалистов (высшее и среднее специальное образования)</a:t>
            </a:r>
          </a:p>
          <a:p>
            <a:r>
              <a:rPr lang="ru-RU" dirty="0"/>
              <a:t>В контексте обучения человек осваивает новые навыки и получает определенные знания, которые не получил раньше</a:t>
            </a:r>
          </a:p>
          <a:p>
            <a:r>
              <a:rPr lang="ru-RU" dirty="0"/>
              <a:t>Обучение занимает около 500 часов аудиторных занятий. </a:t>
            </a:r>
          </a:p>
          <a:p>
            <a:r>
              <a:rPr lang="ru-RU" dirty="0"/>
              <a:t>По окончанию обучения человеку выдается диплом о профессиональной переподготовке, который является дополнением к высшему образованию.</a:t>
            </a:r>
          </a:p>
        </p:txBody>
      </p:sp>
    </p:spTree>
    <p:extLst>
      <p:ext uri="{BB962C8B-B14F-4D97-AF65-F5344CB8AC3E}">
        <p14:creationId xmlns:p14="http://schemas.microsoft.com/office/powerpoint/2010/main" val="6449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Получение дополнительной квалификации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Практически тоже самое, что и переподготовка профессионалов. </a:t>
            </a:r>
          </a:p>
          <a:p>
            <a:r>
              <a:rPr lang="ru-RU" dirty="0"/>
              <a:t>Количество аудиторных часов увеличивается практически в два раза. </a:t>
            </a:r>
          </a:p>
          <a:p>
            <a:r>
              <a:rPr lang="ru-RU" dirty="0"/>
              <a:t>Человек, по завершению обучения, получает диплом о переквалификации.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2102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Стажировка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dirty="0"/>
              <a:t>Стажировку могут проходить специалисты, получившие диплом о соответствующем образовании. </a:t>
            </a:r>
          </a:p>
          <a:p>
            <a:pPr algn="just"/>
            <a:r>
              <a:rPr lang="ru-RU" dirty="0"/>
              <a:t>Это может учебно-научная практика в заведениях, которые предполагают работу, соответствующие с дипломными данными специалиста. </a:t>
            </a:r>
          </a:p>
          <a:p>
            <a:pPr algn="just"/>
            <a:r>
              <a:rPr lang="ru-RU" dirty="0"/>
              <a:t>Стажировка считается опытом работы и серьезной практикой. </a:t>
            </a:r>
          </a:p>
          <a:p>
            <a:pPr algn="just"/>
            <a:r>
              <a:rPr lang="ru-RU" dirty="0"/>
              <a:t>Сроки стажировки могут длиться от одного до десяти месяцев. Они обусловлены спецификой образования.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6906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Курсы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Курсы по изучению определенных дисциплин, по подготовке к поступлению в ВУЗы и т.п. </a:t>
            </a:r>
          </a:p>
          <a:p>
            <a:pPr algn="just"/>
            <a:r>
              <a:rPr lang="ru-RU" dirty="0"/>
              <a:t>Курсы, по окончанию которых слушатель получает дополнительное образование предполагают обучение от 30 до 100 часов обучения. В результате чего человек получает сертификат о выполненной программе</a:t>
            </a:r>
          </a:p>
          <a:p>
            <a:pPr algn="just"/>
            <a:r>
              <a:rPr lang="ru-RU" dirty="0"/>
              <a:t>Краткосрочные курсы предполагают дополнительные знания в конкретной сфере – тайм-менеджмент, заполнение планов и отчетов и т.п.) </a:t>
            </a:r>
          </a:p>
          <a:p>
            <a:pPr algn="just"/>
            <a:r>
              <a:rPr lang="ru-RU" dirty="0"/>
              <a:t>Или удостоверение о навыках работы (долгосрочные курсы, которые обучают необходимым навыкам в конкретной сфере).</a:t>
            </a:r>
          </a:p>
        </p:txBody>
      </p:sp>
    </p:spTree>
    <p:extLst>
      <p:ext uri="{BB962C8B-B14F-4D97-AF65-F5344CB8AC3E}">
        <p14:creationId xmlns:p14="http://schemas.microsoft.com/office/powerpoint/2010/main" val="25086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800</Words>
  <Application>Microsoft Office PowerPoint</Application>
  <PresentationFormat>Экран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Дополнительное образование</vt:lpstr>
      <vt:lpstr>Виды дополнительного образования</vt:lpstr>
      <vt:lpstr>Виды дополнительного образования</vt:lpstr>
      <vt:lpstr>Виды дополнительного образования</vt:lpstr>
      <vt:lpstr>Повышение квалификации</vt:lpstr>
      <vt:lpstr>Переподготовка профессионалов</vt:lpstr>
      <vt:lpstr>Получение дополнительной квалификации</vt:lpstr>
      <vt:lpstr>Стажировка</vt:lpstr>
      <vt:lpstr>Курсы</vt:lpstr>
      <vt:lpstr>Второе высшее образование</vt:lpstr>
      <vt:lpstr>Дополнительные образовательные услуги</vt:lpstr>
      <vt:lpstr>Виды образования:</vt:lpstr>
      <vt:lpstr>Выбор образования:</vt:lpstr>
      <vt:lpstr>Выбор образования:</vt:lpstr>
      <vt:lpstr>Выбор образования:</vt:lpstr>
      <vt:lpstr>Выбор образования:</vt:lpstr>
      <vt:lpstr>Варианты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ФГОС 09.03.01</dc:title>
  <dc:creator>Сергей</dc:creator>
  <cp:lastModifiedBy>Сергей</cp:lastModifiedBy>
  <cp:revision>19</cp:revision>
  <dcterms:created xsi:type="dcterms:W3CDTF">2023-09-10T05:29:38Z</dcterms:created>
  <dcterms:modified xsi:type="dcterms:W3CDTF">2023-10-24T07:37:16Z</dcterms:modified>
</cp:coreProperties>
</file>