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72A"/>
    <a:srgbClr val="607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>
        <p:scale>
          <a:sx n="100" d="100"/>
          <a:sy n="100" d="100"/>
        </p:scale>
        <p:origin x="480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289401-65B1-4EC7-AD6C-216535911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2F100E7-97B9-45B5-B216-B8032CD0D6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6ECD6F-0306-4895-A282-66C7EDC00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F427-A1AB-4162-BFD2-F0276A6A85E4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13422D-383F-41B0-B850-A8B342A57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33D0FB-9316-4485-9A50-551DE2ACD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AD10-7D81-4D30-88ED-B18088A6D8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578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94D8E5-4819-4B89-ABDA-A4CC0C329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1DF2886-9A2F-4E48-8CC1-80C596B78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997587-C63A-4DE3-8B16-213A5588C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F427-A1AB-4162-BFD2-F0276A6A85E4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BF125F-D61D-4ACF-AEEB-27996E8FC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36C3CD-AAC8-4908-8ECB-03BBCDAB9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AD10-7D81-4D30-88ED-B18088A6D8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8691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BDDFB91-FF74-4997-AEC9-9E9B015573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15208C1-3F47-47FF-A609-206863F9E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ADDAC4-F288-4DF9-B342-45CADEFF7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F427-A1AB-4162-BFD2-F0276A6A85E4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9411B7-EEE2-4DB4-BA1C-92DD6FDB7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A66D9F-E5A9-433B-BC29-705A9CF30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AD10-7D81-4D30-88ED-B18088A6D8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2615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4352EB-8288-4721-BFFD-951DAB9CE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90BFA3-56F9-4145-825A-039B20168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16026E-A9BC-4775-B74B-CC221CB1C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F427-A1AB-4162-BFD2-F0276A6A85E4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B11ABA-92AA-43D7-A315-B7600FDF3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A336DF-FB29-47E7-A9CE-E741FCC0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AD10-7D81-4D30-88ED-B18088A6D8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7935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B4E915-0A89-4DD3-A58D-C5E2C78FB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FAF2E16-9908-4441-B07C-31F756139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D43D89-E288-4E33-898D-982A35A2B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F427-A1AB-4162-BFD2-F0276A6A85E4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025FC7-4A1F-4373-999E-746E26D5D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BB97BB-25E8-47FA-B53A-E8DF24354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AD10-7D81-4D30-88ED-B18088A6D8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707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18B695-DADC-4EBA-8CD3-383916445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DC8418-AF3E-405E-A170-D4E99CE8C2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D7260F0-EDB7-47BD-B790-4B756ED77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5AE35AA-698D-4014-B594-7BD8B07B3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F427-A1AB-4162-BFD2-F0276A6A85E4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0926355-7109-4F82-AE9A-EAAE680B3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F6FADBE-AC16-4E5A-9541-DCC84067A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AD10-7D81-4D30-88ED-B18088A6D8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9272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79EFC5-E60E-4D38-9760-93491227A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B1038AC-1864-471D-827C-1CBD75FF7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7836188-373D-4FC9-8EF6-919B9A2C4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AECAD07-4FC5-45A3-866F-FCC14BE0A6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4ABEE1E-C829-4B50-BE04-A40860BAB0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AC5C3DB-95EC-41ED-B186-E3E2F5BEB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F427-A1AB-4162-BFD2-F0276A6A85E4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50624B0-92AD-4B98-882F-C5583113D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3C06EE3-A996-4DCC-9376-F83BA0195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AD10-7D81-4D30-88ED-B18088A6D8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236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761625-23F4-423A-A17F-AB435B584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C1DFF78-EF1B-448E-88BC-BCCA436AA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F427-A1AB-4162-BFD2-F0276A6A85E4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0208876-A273-4389-BE1B-17FA1D59F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39DCEE2-86A8-414B-9A20-23D8A8073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AD10-7D81-4D30-88ED-B18088A6D8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203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B76A3AD-9056-418B-87E6-8FB27E099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F427-A1AB-4162-BFD2-F0276A6A85E4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F4752C4-60AD-4631-8159-B80082F02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93B8C7E-A0B3-4329-B697-0D402AFC5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AD10-7D81-4D30-88ED-B18088A6D8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3889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CE6420-5175-49CE-9FD7-C226A4AB8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11C7B0-A845-44B8-AB02-485CF44A6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DD1CD40-0C4D-481D-8C58-613440A247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DECD0DA-BCB2-44D0-8872-282F15522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F427-A1AB-4162-BFD2-F0276A6A85E4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FE550F2-FB18-4B81-886D-259BE11E9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8FBB3DA-9FC0-4E94-9FF2-6AA24DCD8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AD10-7D81-4D30-88ED-B18088A6D8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763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5AB5F7-AA1B-4FD6-9AD6-EBCE18EDA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7E584F1-AEDE-4F54-8E97-121FED9714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C4EDD72-585E-4990-B398-68EAE5B2D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430AC4B-B62E-42FD-AB0B-314817A1B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F427-A1AB-4162-BFD2-F0276A6A85E4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FF031E5-A120-4B17-9DB7-F9892C80A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C0360B1-93EF-442B-ADD0-650876452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AD10-7D81-4D30-88ED-B18088A6D8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327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44AF34-DD3A-4C1F-A467-AF4C19635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A21989A-EDDB-4938-9A80-A74647F9C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122E26-393A-4698-8311-0608BE462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6F427-A1AB-4162-BFD2-F0276A6A85E4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6BA3DB-7BF4-4014-87B1-3D78A2F02F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F835E6-3323-45A4-A1B7-540FD81F07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1AD10-7D81-4D30-88ED-B18088A6D8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6342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19F9A4-7309-47BB-BE8F-E7870F5754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12619"/>
            <a:ext cx="9144000" cy="1597343"/>
          </a:xfrm>
        </p:spPr>
        <p:txBody>
          <a:bodyPr>
            <a:norm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Proxima Nova" panose="02000506030000020004" pitchFamily="50" charset="0"/>
              </a:rPr>
              <a:t>Эволюция сети </a:t>
            </a:r>
            <a:r>
              <a:rPr lang="en-US" sz="4400" dirty="0">
                <a:solidFill>
                  <a:schemeClr val="bg1"/>
                </a:solidFill>
                <a:latin typeface="Proxima Nova" panose="02000506030000020004" pitchFamily="50" charset="0"/>
              </a:rPr>
              <a:t>Internet</a:t>
            </a:r>
            <a:endParaRPr lang="ru-RU" sz="4400" dirty="0">
              <a:solidFill>
                <a:schemeClr val="bg1"/>
              </a:solidFill>
              <a:latin typeface="Proxima Nova" panose="02000506030000020004" pitchFamily="50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EF0DC2C-F26B-44CB-9C37-5BEBB8F575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Proxima Nova Rg" panose="02000506030000020004" pitchFamily="2" charset="0"/>
              </a:rPr>
              <a:t>По дисциплине «Введение в профессию»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3CE092EF-CC18-4A77-9304-C18F37F9233F}"/>
              </a:ext>
            </a:extLst>
          </p:cNvPr>
          <p:cNvSpPr/>
          <p:nvPr/>
        </p:nvSpPr>
        <p:spPr>
          <a:xfrm>
            <a:off x="903572" y="-885524"/>
            <a:ext cx="1771048" cy="1771048"/>
          </a:xfrm>
          <a:prstGeom prst="ellipse">
            <a:avLst/>
          </a:prstGeom>
          <a:solidFill>
            <a:srgbClr val="607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732A4727-2721-48DC-AA64-E598F5F4AB25}"/>
              </a:ext>
            </a:extLst>
          </p:cNvPr>
          <p:cNvSpPr/>
          <p:nvPr/>
        </p:nvSpPr>
        <p:spPr>
          <a:xfrm>
            <a:off x="-646606" y="4611194"/>
            <a:ext cx="1293211" cy="1293211"/>
          </a:xfrm>
          <a:prstGeom prst="ellipse">
            <a:avLst/>
          </a:prstGeom>
          <a:solidFill>
            <a:srgbClr val="607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78403508-2CB2-4A89-B7F1-F54A1427544B}"/>
              </a:ext>
            </a:extLst>
          </p:cNvPr>
          <p:cNvSpPr/>
          <p:nvPr/>
        </p:nvSpPr>
        <p:spPr>
          <a:xfrm>
            <a:off x="11640097" y="1436195"/>
            <a:ext cx="1103806" cy="1103806"/>
          </a:xfrm>
          <a:prstGeom prst="ellipse">
            <a:avLst/>
          </a:prstGeom>
          <a:solidFill>
            <a:srgbClr val="607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70828E-B2B4-4B5F-9AFD-0E7C6CBDE002}"/>
              </a:ext>
            </a:extLst>
          </p:cNvPr>
          <p:cNvSpPr txBox="1"/>
          <p:nvPr/>
        </p:nvSpPr>
        <p:spPr>
          <a:xfrm>
            <a:off x="3280966" y="266644"/>
            <a:ext cx="563006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800"/>
              </a:spcAft>
            </a:pPr>
            <a:r>
              <a:rPr lang="ru-RU" sz="900" dirty="0">
                <a:solidFill>
                  <a:schemeClr val="bg2">
                    <a:lumMod val="75000"/>
                  </a:schemeClr>
                </a:solidFill>
                <a:effectLst/>
                <a:latin typeface="Proxima Nova Rg" panose="020005060300000200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 РОССИЙСКОЙ ФЕДЕРАЦИИ</a:t>
            </a:r>
            <a:endParaRPr lang="ru-RU" sz="900" dirty="0">
              <a:solidFill>
                <a:schemeClr val="bg2">
                  <a:lumMod val="75000"/>
                </a:schemeClr>
              </a:solidFill>
              <a:effectLst/>
              <a:latin typeface="Proxima Nova Rg" panose="02000506030000020004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Bef>
                <a:spcPts val="600"/>
              </a:spcBef>
              <a:spcAft>
                <a:spcPts val="800"/>
              </a:spcAft>
            </a:pPr>
            <a:r>
              <a:rPr lang="ru-RU" sz="900" b="1" dirty="0">
                <a:solidFill>
                  <a:schemeClr val="bg2">
                    <a:lumMod val="75000"/>
                  </a:schemeClr>
                </a:solidFill>
                <a:effectLst/>
                <a:latin typeface="Proxima Nova Rg" panose="020005060300000200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  <a:endParaRPr lang="ru-RU" sz="900" b="1" dirty="0">
              <a:solidFill>
                <a:schemeClr val="bg2">
                  <a:lumMod val="75000"/>
                </a:schemeClr>
              </a:solidFill>
              <a:effectLst/>
              <a:latin typeface="Proxima Nova Rg" panose="02000506030000020004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800"/>
              </a:spcAft>
            </a:pPr>
            <a:r>
              <a:rPr lang="ru-RU" sz="900" b="1" dirty="0">
                <a:solidFill>
                  <a:schemeClr val="bg2">
                    <a:lumMod val="75000"/>
                  </a:schemeClr>
                </a:solidFill>
                <a:effectLst/>
                <a:latin typeface="Proxima Nova Rg" panose="020005060300000200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«Российский государственный университет им. А.Н. Косыгина (Технологии. Дизайн. Искусство)» </a:t>
            </a:r>
            <a:endParaRPr lang="ru-RU" sz="900" b="1" dirty="0">
              <a:solidFill>
                <a:schemeClr val="bg2">
                  <a:lumMod val="75000"/>
                </a:schemeClr>
              </a:solidFill>
              <a:effectLst/>
              <a:latin typeface="Proxima Nova Rg" panose="02000506030000020004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ru-RU" sz="900" kern="1800" dirty="0">
                <a:solidFill>
                  <a:schemeClr val="bg2">
                    <a:lumMod val="75000"/>
                  </a:schemeClr>
                </a:solidFill>
                <a:effectLst/>
                <a:latin typeface="Proxima Nova Rg" panose="020005060300000200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Институт </a:t>
            </a:r>
            <a:r>
              <a:rPr lang="ru-RU" sz="900" kern="1800" dirty="0">
                <a:solidFill>
                  <a:schemeClr val="bg2">
                    <a:lumMod val="75000"/>
                  </a:schemeClr>
                </a:solidFill>
                <a:latin typeface="Proxima Nova Rg" panose="020005060300000200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</a:t>
            </a:r>
            <a:r>
              <a:rPr lang="ru-RU" sz="900" kern="1800" dirty="0">
                <a:solidFill>
                  <a:schemeClr val="bg2">
                    <a:lumMod val="75000"/>
                  </a:schemeClr>
                </a:solidFill>
                <a:effectLst/>
                <a:latin typeface="Proxima Nova Rg" panose="020005060300000200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ФОРМАЦИОННЫХ ТЕХНОЛОГИЙ И ЦИФРОВОЙ ТРАНСФОРМАЦИИ</a:t>
            </a:r>
            <a:endParaRPr lang="ru-RU" sz="900" dirty="0">
              <a:solidFill>
                <a:schemeClr val="bg2">
                  <a:lumMod val="75000"/>
                </a:schemeClr>
              </a:solidFill>
              <a:effectLst/>
              <a:latin typeface="Proxima Nova Rg" panose="02000506030000020004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900" dirty="0">
              <a:latin typeface="Proxima Nova Rg" panose="02000506030000020004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0FF798-6783-4BD1-9B9A-1D8B3EA5F2C3}"/>
              </a:ext>
            </a:extLst>
          </p:cNvPr>
          <p:cNvSpPr txBox="1"/>
          <p:nvPr/>
        </p:nvSpPr>
        <p:spPr>
          <a:xfrm>
            <a:off x="5516354" y="6164580"/>
            <a:ext cx="1159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2">
                    <a:lumMod val="90000"/>
                  </a:schemeClr>
                </a:solidFill>
                <a:latin typeface="Proxima Nova Rg" panose="02000506030000020004" pitchFamily="2" charset="0"/>
              </a:rPr>
              <a:t>Москва, 2023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11970E-097F-48FA-A2B9-419CEAF518E1}"/>
              </a:ext>
            </a:extLst>
          </p:cNvPr>
          <p:cNvSpPr txBox="1"/>
          <p:nvPr/>
        </p:nvSpPr>
        <p:spPr>
          <a:xfrm>
            <a:off x="9544652" y="6174879"/>
            <a:ext cx="2095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Proxima Nova Rg" panose="02000506030000020004" pitchFamily="2" charset="0"/>
              </a:rPr>
              <a:t>Подготовил: Сидоров Д. С.</a:t>
            </a:r>
          </a:p>
        </p:txBody>
      </p:sp>
    </p:spTree>
    <p:extLst>
      <p:ext uri="{BB962C8B-B14F-4D97-AF65-F5344CB8AC3E}">
        <p14:creationId xmlns:p14="http://schemas.microsoft.com/office/powerpoint/2010/main" val="2148822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3CE092EF-CC18-4A77-9304-C18F37F9233F}"/>
              </a:ext>
            </a:extLst>
          </p:cNvPr>
          <p:cNvSpPr/>
          <p:nvPr/>
        </p:nvSpPr>
        <p:spPr>
          <a:xfrm>
            <a:off x="9095072" y="-999824"/>
            <a:ext cx="1771048" cy="1771048"/>
          </a:xfrm>
          <a:prstGeom prst="ellipse">
            <a:avLst/>
          </a:prstGeom>
          <a:solidFill>
            <a:srgbClr val="607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732A4727-2721-48DC-AA64-E598F5F4AB25}"/>
              </a:ext>
            </a:extLst>
          </p:cNvPr>
          <p:cNvSpPr/>
          <p:nvPr/>
        </p:nvSpPr>
        <p:spPr>
          <a:xfrm>
            <a:off x="-773606" y="1359994"/>
            <a:ext cx="1293211" cy="1293211"/>
          </a:xfrm>
          <a:prstGeom prst="ellipse">
            <a:avLst/>
          </a:prstGeom>
          <a:solidFill>
            <a:srgbClr val="607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78403508-2CB2-4A89-B7F1-F54A1427544B}"/>
              </a:ext>
            </a:extLst>
          </p:cNvPr>
          <p:cNvSpPr/>
          <p:nvPr/>
        </p:nvSpPr>
        <p:spPr>
          <a:xfrm>
            <a:off x="11640097" y="4357195"/>
            <a:ext cx="1103806" cy="1103806"/>
          </a:xfrm>
          <a:prstGeom prst="ellipse">
            <a:avLst/>
          </a:prstGeom>
          <a:solidFill>
            <a:srgbClr val="607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C59451-8994-4B10-BB19-A5AD7E68BA80}"/>
              </a:ext>
            </a:extLst>
          </p:cNvPr>
          <p:cNvSpPr txBox="1"/>
          <p:nvPr/>
        </p:nvSpPr>
        <p:spPr>
          <a:xfrm>
            <a:off x="1016000" y="1629747"/>
            <a:ext cx="10474960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ru-RU" sz="1800" dirty="0">
                <a:solidFill>
                  <a:schemeClr val="bg1">
                    <a:lumMod val="85000"/>
                  </a:schemeClr>
                </a:solidFill>
                <a:effectLst/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Интернет (Internet) – это глобальная система связи, объединяющая миллионы компьютеров и других устройств по всему миру. Интернет стал неотъемлемой частью мировой инфраструктуры, изменив общение, информационный обмен, бизнес и культуру. Его эволюция – это захватывающий путь от простейших систем передачи данных до мощной глобальной сети, объединяющей миллиарды людей и устройств по всему миру. </a:t>
            </a:r>
            <a:endParaRPr lang="ru-RU" dirty="0">
              <a:solidFill>
                <a:schemeClr val="bg1">
                  <a:lumMod val="85000"/>
                </a:schemeClr>
              </a:solidFill>
              <a:latin typeface="Proxima Nova Rg" panose="02000506030000020004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7944A7-CCD6-46B3-9D00-27238073A9E9}"/>
              </a:ext>
            </a:extLst>
          </p:cNvPr>
          <p:cNvSpPr txBox="1"/>
          <p:nvPr/>
        </p:nvSpPr>
        <p:spPr>
          <a:xfrm>
            <a:off x="1016000" y="965199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Proxima Nova" panose="02000506030000020004" pitchFamily="50" charset="0"/>
              </a:rPr>
              <a:t>Введение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7994DD0-186F-4357-B136-F0FFAAB545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312708"/>
            <a:ext cx="5676053" cy="31927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FEAF823-F01F-4906-B844-383613C23832}"/>
              </a:ext>
            </a:extLst>
          </p:cNvPr>
          <p:cNvSpPr txBox="1"/>
          <p:nvPr/>
        </p:nvSpPr>
        <p:spPr>
          <a:xfrm>
            <a:off x="1016000" y="3545293"/>
            <a:ext cx="5476240" cy="232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ru-RU" sz="1800" dirty="0">
                <a:solidFill>
                  <a:schemeClr val="bg1">
                    <a:lumMod val="85000"/>
                  </a:schemeClr>
                </a:solidFill>
                <a:effectLst/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В современном мире сеть Интернет играет ключевую роль в повседневной жизни людей, переплетаясь со всеми аспектами общества, от коммуникаций до экономики, образования и развлечений. Это глобальное средство связи претерпело удивительное развитие и эволюцию с момента своего зарождения.</a:t>
            </a:r>
            <a:endParaRPr lang="ru-RU" dirty="0">
              <a:solidFill>
                <a:schemeClr val="bg1">
                  <a:lumMod val="85000"/>
                </a:schemeClr>
              </a:solidFill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127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3CE092EF-CC18-4A77-9304-C18F37F9233F}"/>
              </a:ext>
            </a:extLst>
          </p:cNvPr>
          <p:cNvSpPr/>
          <p:nvPr/>
        </p:nvSpPr>
        <p:spPr>
          <a:xfrm>
            <a:off x="11306476" y="4024805"/>
            <a:ext cx="1771048" cy="1771048"/>
          </a:xfrm>
          <a:prstGeom prst="ellipse">
            <a:avLst/>
          </a:prstGeom>
          <a:solidFill>
            <a:srgbClr val="607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732A4727-2721-48DC-AA64-E598F5F4AB25}"/>
              </a:ext>
            </a:extLst>
          </p:cNvPr>
          <p:cNvSpPr/>
          <p:nvPr/>
        </p:nvSpPr>
        <p:spPr>
          <a:xfrm>
            <a:off x="1144094" y="-646606"/>
            <a:ext cx="1293211" cy="1293211"/>
          </a:xfrm>
          <a:prstGeom prst="ellipse">
            <a:avLst/>
          </a:prstGeom>
          <a:solidFill>
            <a:srgbClr val="607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78403508-2CB2-4A89-B7F1-F54A1427544B}"/>
              </a:ext>
            </a:extLst>
          </p:cNvPr>
          <p:cNvSpPr/>
          <p:nvPr/>
        </p:nvSpPr>
        <p:spPr>
          <a:xfrm>
            <a:off x="8528597" y="6306097"/>
            <a:ext cx="1103806" cy="1103806"/>
          </a:xfrm>
          <a:prstGeom prst="ellipse">
            <a:avLst/>
          </a:prstGeom>
          <a:solidFill>
            <a:srgbClr val="607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190748-81C5-4786-ADB7-23BB281FD63A}"/>
              </a:ext>
            </a:extLst>
          </p:cNvPr>
          <p:cNvSpPr txBox="1"/>
          <p:nvPr/>
        </p:nvSpPr>
        <p:spPr>
          <a:xfrm>
            <a:off x="1144094" y="1054099"/>
            <a:ext cx="7707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Proxima Nova" panose="02000506030000020004" pitchFamily="50" charset="0"/>
              </a:rPr>
              <a:t>История появления интернета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2DA06F-041A-4F22-9142-5D8A91BB29F1}"/>
              </a:ext>
            </a:extLst>
          </p:cNvPr>
          <p:cNvSpPr txBox="1"/>
          <p:nvPr/>
        </p:nvSpPr>
        <p:spPr>
          <a:xfrm>
            <a:off x="1144094" y="1770179"/>
            <a:ext cx="5782486" cy="3927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История Интернета началась с разработки компьютеров и появления концепций глобальных вычислительных сетей в 1950-е годы почти одновременно в разных странах, в первую очередь в научных и военных лабораториях в США, Великобритании и Франции. Аналогичные предложения существовали и в СССР, но были засекречены военными, а проект гражданской сети ОГАС (1959) не был реализован в силу бюрократизма советской системы. Тем не менее, в 1978 году в СССР появляется совместимая с Интернетом </a:t>
            </a:r>
            <a:r>
              <a:rPr lang="ru-RU" dirty="0" err="1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Академсеть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 (X.25).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873E4F43-FD7A-4162-9CFC-DC6F8D1972E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2873" y="437747"/>
            <a:ext cx="1232703" cy="1232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53430DC-9537-44F0-88D2-BC7B8B7C22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181" y="2761979"/>
            <a:ext cx="3358816" cy="277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747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3CE092EF-CC18-4A77-9304-C18F37F9233F}"/>
              </a:ext>
            </a:extLst>
          </p:cNvPr>
          <p:cNvSpPr/>
          <p:nvPr/>
        </p:nvSpPr>
        <p:spPr>
          <a:xfrm>
            <a:off x="-1093956" y="474469"/>
            <a:ext cx="1771048" cy="1771048"/>
          </a:xfrm>
          <a:prstGeom prst="ellipse">
            <a:avLst/>
          </a:prstGeom>
          <a:solidFill>
            <a:srgbClr val="607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732A4727-2721-48DC-AA64-E598F5F4AB25}"/>
              </a:ext>
            </a:extLst>
          </p:cNvPr>
          <p:cNvSpPr/>
          <p:nvPr/>
        </p:nvSpPr>
        <p:spPr>
          <a:xfrm>
            <a:off x="2611775" y="-818742"/>
            <a:ext cx="1293211" cy="1293211"/>
          </a:xfrm>
          <a:prstGeom prst="ellipse">
            <a:avLst/>
          </a:prstGeom>
          <a:solidFill>
            <a:srgbClr val="607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78403508-2CB2-4A89-B7F1-F54A1427544B}"/>
              </a:ext>
            </a:extLst>
          </p:cNvPr>
          <p:cNvSpPr/>
          <p:nvPr/>
        </p:nvSpPr>
        <p:spPr>
          <a:xfrm>
            <a:off x="11640097" y="4937766"/>
            <a:ext cx="1103806" cy="1103806"/>
          </a:xfrm>
          <a:prstGeom prst="ellipse">
            <a:avLst/>
          </a:prstGeom>
          <a:solidFill>
            <a:srgbClr val="607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57E961-3A22-47D1-A972-F7005A6D06F9}"/>
              </a:ext>
            </a:extLst>
          </p:cNvPr>
          <p:cNvSpPr txBox="1"/>
          <p:nvPr/>
        </p:nvSpPr>
        <p:spPr>
          <a:xfrm>
            <a:off x="1378705" y="1052366"/>
            <a:ext cx="8601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Proxima Nova" panose="02000506030000020004" pitchFamily="50" charset="0"/>
              </a:rPr>
              <a:t>История развития интернета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4B6230-D74B-4656-B451-1B532CD39356}"/>
              </a:ext>
            </a:extLst>
          </p:cNvPr>
          <p:cNvSpPr txBox="1"/>
          <p:nvPr/>
        </p:nvSpPr>
        <p:spPr>
          <a:xfrm>
            <a:off x="1378705" y="1919512"/>
            <a:ext cx="9487416" cy="3927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Принципы, по которым строится Интернет, впервые были применены в сети ARPANET, созданной в 1969 году по заказу американского военного агентства DARPA и соединившей научные, а затем и государственные учреждения.</a:t>
            </a:r>
            <a:b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Первый сервер ARPANET был установлен 1 сентября 1969 года в Калифорнийском университете в Лос-Анджелесе. Компьютер </a:t>
            </a:r>
            <a:r>
              <a:rPr lang="ru-RU" dirty="0" err="1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Honeywell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DP-516 имел 24 Кб оперативной памяти.</a:t>
            </a:r>
            <a:b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>
              <a:solidFill>
                <a:schemeClr val="bg1">
                  <a:lumMod val="85000"/>
                </a:schemeClr>
              </a:solidFill>
              <a:latin typeface="Proxima Nova Rg" panose="02000506030000020004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29 октября 1969 года в 21:00 между двумя первыми узлами сети ARPANET, находящимися на расстоянии в 640 км — в Калифорнийском университете Лос-Анджелеса (UCLA) и в Стэнфордском исследовательском институте (SRI) — провели сеанс связи. </a:t>
            </a:r>
            <a:endParaRPr lang="ru-RU" dirty="0">
              <a:solidFill>
                <a:schemeClr val="bg1">
                  <a:lumMod val="85000"/>
                </a:schemeClr>
              </a:solidFill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142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3CE092EF-CC18-4A77-9304-C18F37F9233F}"/>
              </a:ext>
            </a:extLst>
          </p:cNvPr>
          <p:cNvSpPr/>
          <p:nvPr/>
        </p:nvSpPr>
        <p:spPr>
          <a:xfrm>
            <a:off x="-885524" y="1294151"/>
            <a:ext cx="1771048" cy="1771048"/>
          </a:xfrm>
          <a:prstGeom prst="ellipse">
            <a:avLst/>
          </a:prstGeom>
          <a:solidFill>
            <a:srgbClr val="607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732A4727-2721-48DC-AA64-E598F5F4AB25}"/>
              </a:ext>
            </a:extLst>
          </p:cNvPr>
          <p:cNvSpPr/>
          <p:nvPr/>
        </p:nvSpPr>
        <p:spPr>
          <a:xfrm>
            <a:off x="8867432" y="-646606"/>
            <a:ext cx="1293211" cy="1293211"/>
          </a:xfrm>
          <a:prstGeom prst="ellipse">
            <a:avLst/>
          </a:prstGeom>
          <a:solidFill>
            <a:srgbClr val="607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78403508-2CB2-4A89-B7F1-F54A1427544B}"/>
              </a:ext>
            </a:extLst>
          </p:cNvPr>
          <p:cNvSpPr/>
          <p:nvPr/>
        </p:nvSpPr>
        <p:spPr>
          <a:xfrm>
            <a:off x="11669126" y="4709028"/>
            <a:ext cx="1103806" cy="1103806"/>
          </a:xfrm>
          <a:prstGeom prst="ellipse">
            <a:avLst/>
          </a:prstGeom>
          <a:solidFill>
            <a:srgbClr val="607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57E961-3A22-47D1-A972-F7005A6D06F9}"/>
              </a:ext>
            </a:extLst>
          </p:cNvPr>
          <p:cNvSpPr txBox="1"/>
          <p:nvPr/>
        </p:nvSpPr>
        <p:spPr>
          <a:xfrm>
            <a:off x="1378705" y="1067606"/>
            <a:ext cx="8601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Proxima Nova" panose="02000506030000020004" pitchFamily="50" charset="0"/>
              </a:rPr>
              <a:t>Технологические изменения и инновации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268E18-2B27-4AD2-BDA6-E75DD1C53ED7}"/>
              </a:ext>
            </a:extLst>
          </p:cNvPr>
          <p:cNvSpPr txBox="1"/>
          <p:nvPr/>
        </p:nvSpPr>
        <p:spPr>
          <a:xfrm>
            <a:off x="1378706" y="1922350"/>
            <a:ext cx="8601890" cy="1718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Proxima Nova Rg" panose="02000506030000020004" pitchFamily="2" charset="0"/>
              </a:rPr>
              <a:t>Переход от медленных модемов к высокоскоростным соединениям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Proxima Nova Rg" panose="02000506030000020004" pitchFamily="2" charset="0"/>
              </a:rPr>
              <a:t>Развитие оптоволоконных кабелей и 4G/5G мобильных сетей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Proxima Nova Rg" panose="02000506030000020004" pitchFamily="2" charset="0"/>
              </a:rPr>
              <a:t>Облачные технологии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Proxima Nova Rg" panose="02000506030000020004" pitchFamily="2" charset="0"/>
              </a:rPr>
              <a:t>Акцент на безопасности данных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E6F5D8D-D88D-4FA3-B600-2121422EF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730" y="4038917"/>
            <a:ext cx="3209925" cy="217659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EC2EB16-74DC-43A7-AC8D-3B3844744B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650" y="4038916"/>
            <a:ext cx="3042549" cy="217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863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3CE092EF-CC18-4A77-9304-C18F37F9233F}"/>
              </a:ext>
            </a:extLst>
          </p:cNvPr>
          <p:cNvSpPr/>
          <p:nvPr/>
        </p:nvSpPr>
        <p:spPr>
          <a:xfrm>
            <a:off x="-885524" y="4270524"/>
            <a:ext cx="1771048" cy="1771048"/>
          </a:xfrm>
          <a:prstGeom prst="ellipse">
            <a:avLst/>
          </a:prstGeom>
          <a:solidFill>
            <a:srgbClr val="607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732A4727-2721-48DC-AA64-E598F5F4AB25}"/>
              </a:ext>
            </a:extLst>
          </p:cNvPr>
          <p:cNvSpPr/>
          <p:nvPr/>
        </p:nvSpPr>
        <p:spPr>
          <a:xfrm>
            <a:off x="9333990" y="-542971"/>
            <a:ext cx="1293211" cy="1293211"/>
          </a:xfrm>
          <a:prstGeom prst="ellipse">
            <a:avLst/>
          </a:prstGeom>
          <a:solidFill>
            <a:srgbClr val="607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78403508-2CB2-4A89-B7F1-F54A1427544B}"/>
              </a:ext>
            </a:extLst>
          </p:cNvPr>
          <p:cNvSpPr/>
          <p:nvPr/>
        </p:nvSpPr>
        <p:spPr>
          <a:xfrm>
            <a:off x="11640097" y="1918795"/>
            <a:ext cx="1103806" cy="1103806"/>
          </a:xfrm>
          <a:prstGeom prst="ellipse">
            <a:avLst/>
          </a:prstGeom>
          <a:solidFill>
            <a:srgbClr val="607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57E961-3A22-47D1-A972-F7005A6D06F9}"/>
              </a:ext>
            </a:extLst>
          </p:cNvPr>
          <p:cNvSpPr txBox="1"/>
          <p:nvPr/>
        </p:nvSpPr>
        <p:spPr>
          <a:xfrm>
            <a:off x="1190017" y="1038577"/>
            <a:ext cx="8601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Proxima Nova" panose="02000506030000020004" pitchFamily="50" charset="0"/>
              </a:rPr>
              <a:t>Социальное и культурное влияние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831F87-DE9E-46AF-8A05-DE76BE36CD20}"/>
              </a:ext>
            </a:extLst>
          </p:cNvPr>
          <p:cNvSpPr txBox="1"/>
          <p:nvPr/>
        </p:nvSpPr>
        <p:spPr>
          <a:xfrm>
            <a:off x="1190019" y="1789517"/>
            <a:ext cx="9830406" cy="1362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Интернет оказал значительное социальное и культурное влияние на общество, изменив способы, которыми люди общаются, получают информацию, работают и развлекаются. Он изменил способы общения людей: социальные сети, мессенджеры и онлайн-форумы обеспечивают возможность коммуникации между людьми из разных уголков мира.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1909F5-58E3-46B2-8803-BF1A2561B1E6}"/>
              </a:ext>
            </a:extLst>
          </p:cNvPr>
          <p:cNvSpPr txBox="1"/>
          <p:nvPr/>
        </p:nvSpPr>
        <p:spPr>
          <a:xfrm>
            <a:off x="1190018" y="3318043"/>
            <a:ext cx="8601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Proxima Nova" panose="02000506030000020004" pitchFamily="50" charset="0"/>
              </a:rPr>
              <a:t>В частности: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304B24-2259-4DED-B44C-EC676AF7C00C}"/>
              </a:ext>
            </a:extLst>
          </p:cNvPr>
          <p:cNvSpPr txBox="1"/>
          <p:nvPr/>
        </p:nvSpPr>
        <p:spPr>
          <a:xfrm>
            <a:off x="1190019" y="3977076"/>
            <a:ext cx="9830406" cy="2133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Изменения в способах ведения бизнеса и торговли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новых культур и субкультур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Стриминг и популяризация музыки, фильмов, сериалов, игр и т. п.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Активизация гражданского общества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Популяризация знаний и культурного наследия</a:t>
            </a:r>
          </a:p>
        </p:txBody>
      </p:sp>
    </p:spTree>
    <p:extLst>
      <p:ext uri="{BB962C8B-B14F-4D97-AF65-F5344CB8AC3E}">
        <p14:creationId xmlns:p14="http://schemas.microsoft.com/office/powerpoint/2010/main" val="3020737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3CE092EF-CC18-4A77-9304-C18F37F9233F}"/>
              </a:ext>
            </a:extLst>
          </p:cNvPr>
          <p:cNvSpPr/>
          <p:nvPr/>
        </p:nvSpPr>
        <p:spPr>
          <a:xfrm>
            <a:off x="-1093956" y="474469"/>
            <a:ext cx="1771048" cy="1771048"/>
          </a:xfrm>
          <a:prstGeom prst="ellipse">
            <a:avLst/>
          </a:prstGeom>
          <a:solidFill>
            <a:srgbClr val="607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732A4727-2721-48DC-AA64-E598F5F4AB25}"/>
              </a:ext>
            </a:extLst>
          </p:cNvPr>
          <p:cNvSpPr/>
          <p:nvPr/>
        </p:nvSpPr>
        <p:spPr>
          <a:xfrm>
            <a:off x="2611775" y="-818742"/>
            <a:ext cx="1293211" cy="1293211"/>
          </a:xfrm>
          <a:prstGeom prst="ellipse">
            <a:avLst/>
          </a:prstGeom>
          <a:solidFill>
            <a:srgbClr val="607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78403508-2CB2-4A89-B7F1-F54A1427544B}"/>
              </a:ext>
            </a:extLst>
          </p:cNvPr>
          <p:cNvSpPr/>
          <p:nvPr/>
        </p:nvSpPr>
        <p:spPr>
          <a:xfrm>
            <a:off x="11640097" y="4937766"/>
            <a:ext cx="1103806" cy="1103806"/>
          </a:xfrm>
          <a:prstGeom prst="ellipse">
            <a:avLst/>
          </a:prstGeom>
          <a:solidFill>
            <a:srgbClr val="607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57E961-3A22-47D1-A972-F7005A6D06F9}"/>
              </a:ext>
            </a:extLst>
          </p:cNvPr>
          <p:cNvSpPr txBox="1"/>
          <p:nvPr/>
        </p:nvSpPr>
        <p:spPr>
          <a:xfrm>
            <a:off x="1378705" y="978055"/>
            <a:ext cx="8601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Proxima Nova" panose="02000506030000020004" pitchFamily="50" charset="0"/>
              </a:rPr>
              <a:t>Тенденции развития интернета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CAF734-B89C-4AE5-91F0-A26ECDEDA23F}"/>
              </a:ext>
            </a:extLst>
          </p:cNvPr>
          <p:cNvSpPr txBox="1"/>
          <p:nvPr/>
        </p:nvSpPr>
        <p:spPr>
          <a:xfrm>
            <a:off x="1378705" y="1776801"/>
            <a:ext cx="9079745" cy="2964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Развитие Интернет вещей (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IoT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solidFill>
                <a:schemeClr val="bg1">
                  <a:lumMod val="85000"/>
                </a:schemeClr>
              </a:solidFill>
              <a:latin typeface="Proxima Nova Rg" panose="02000506030000020004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Развитие высокоскоростных сетей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5G</a:t>
            </a:r>
            <a:endParaRPr lang="ru-RU" dirty="0">
              <a:solidFill>
                <a:schemeClr val="bg1">
                  <a:lumMod val="85000"/>
                </a:schemeClr>
              </a:solidFill>
              <a:latin typeface="Proxima Nova Rg" panose="02000506030000020004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Популяризация и развитие методов безопасности и приватности</a:t>
            </a:r>
            <a:endParaRPr lang="en-US" dirty="0">
              <a:solidFill>
                <a:schemeClr val="bg1">
                  <a:lumMod val="85000"/>
                </a:schemeClr>
              </a:solidFill>
              <a:latin typeface="Proxima Nova Rg" panose="02000506030000020004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Развитие искусственного интеллекта (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AI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solidFill>
                <a:schemeClr val="bg1">
                  <a:lumMod val="85000"/>
                </a:schemeClr>
              </a:solidFill>
              <a:latin typeface="Proxima Nova Rg" panose="02000506030000020004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dirty="0" err="1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Блокчейн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и тенденция к децентрализации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Рост и развитие мощностей облачных вычислений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Технологии виртуальной и дополненной реальности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1E5EF18-E0B0-4C65-BA8C-56FAA358B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875" y="3509963"/>
            <a:ext cx="3571875" cy="213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770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3CE092EF-CC18-4A77-9304-C18F37F9233F}"/>
              </a:ext>
            </a:extLst>
          </p:cNvPr>
          <p:cNvSpPr/>
          <p:nvPr/>
        </p:nvSpPr>
        <p:spPr>
          <a:xfrm>
            <a:off x="9095072" y="-999824"/>
            <a:ext cx="1771048" cy="1771048"/>
          </a:xfrm>
          <a:prstGeom prst="ellipse">
            <a:avLst/>
          </a:prstGeom>
          <a:solidFill>
            <a:srgbClr val="607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732A4727-2721-48DC-AA64-E598F5F4AB25}"/>
              </a:ext>
            </a:extLst>
          </p:cNvPr>
          <p:cNvSpPr/>
          <p:nvPr/>
        </p:nvSpPr>
        <p:spPr>
          <a:xfrm>
            <a:off x="-773606" y="1359994"/>
            <a:ext cx="1293211" cy="1293211"/>
          </a:xfrm>
          <a:prstGeom prst="ellipse">
            <a:avLst/>
          </a:prstGeom>
          <a:solidFill>
            <a:srgbClr val="607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78403508-2CB2-4A89-B7F1-F54A1427544B}"/>
              </a:ext>
            </a:extLst>
          </p:cNvPr>
          <p:cNvSpPr/>
          <p:nvPr/>
        </p:nvSpPr>
        <p:spPr>
          <a:xfrm>
            <a:off x="11640097" y="4357195"/>
            <a:ext cx="1103806" cy="1103806"/>
          </a:xfrm>
          <a:prstGeom prst="ellipse">
            <a:avLst/>
          </a:prstGeom>
          <a:solidFill>
            <a:srgbClr val="607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C59451-8994-4B10-BB19-A5AD7E68BA80}"/>
              </a:ext>
            </a:extLst>
          </p:cNvPr>
          <p:cNvSpPr txBox="1"/>
          <p:nvPr/>
        </p:nvSpPr>
        <p:spPr>
          <a:xfrm>
            <a:off x="1016000" y="1629747"/>
            <a:ext cx="6556375" cy="3927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ru-RU" sz="1800" dirty="0">
                <a:solidFill>
                  <a:schemeClr val="bg1">
                    <a:lumMod val="85000"/>
                  </a:schemeClr>
                </a:solidFill>
                <a:effectLst/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Интернет является одним из наиболее важных и влиятельных изобретений в истории человечества, и его эволюция прошла через невероятное количество изменений, приводящих к тому, что он стал неотъемлемой частью нашей повседневной жизни. Развитие интернета происходило на протяжении десятилетий, начиная с его создания и внедрения в 1960-х годах.</a:t>
            </a:r>
            <a:br>
              <a:rPr lang="ru-RU" sz="1800" dirty="0">
                <a:solidFill>
                  <a:schemeClr val="bg1">
                    <a:lumMod val="85000"/>
                  </a:schemeClr>
                </a:solidFill>
                <a:effectLst/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ru-RU" sz="1800" dirty="0">
                <a:solidFill>
                  <a:schemeClr val="bg1">
                    <a:lumMod val="85000"/>
                  </a:schemeClr>
                </a:solidFill>
                <a:effectLst/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>
                <a:solidFill>
                  <a:schemeClr val="bg1">
                    <a:lumMod val="85000"/>
                  </a:schemeClr>
                </a:solidFill>
                <a:effectLst/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Эволюция интернета - это захватывающее путешествие, которое не только изменило наш мир, но и по-прежнему продолжает вдохновлять нас на новые открытия и инновации. </a:t>
            </a:r>
            <a:endParaRPr lang="ru-RU" dirty="0">
              <a:solidFill>
                <a:schemeClr val="bg1">
                  <a:lumMod val="85000"/>
                </a:schemeClr>
              </a:solidFill>
              <a:latin typeface="Proxima Nova Rg" panose="02000506030000020004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7944A7-CCD6-46B3-9D00-27238073A9E9}"/>
              </a:ext>
            </a:extLst>
          </p:cNvPr>
          <p:cNvSpPr txBox="1"/>
          <p:nvPr/>
        </p:nvSpPr>
        <p:spPr>
          <a:xfrm>
            <a:off x="1016000" y="965199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Proxima Nova" panose="02000506030000020004" pitchFamily="50" charset="0"/>
              </a:rPr>
              <a:t>Заключение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BFF9717-5374-431D-9584-8595F3AA7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447" y="1549974"/>
            <a:ext cx="3457028" cy="230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044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3CE092EF-CC18-4A77-9304-C18F37F9233F}"/>
              </a:ext>
            </a:extLst>
          </p:cNvPr>
          <p:cNvSpPr/>
          <p:nvPr/>
        </p:nvSpPr>
        <p:spPr>
          <a:xfrm>
            <a:off x="-885524" y="4008699"/>
            <a:ext cx="1771048" cy="1771048"/>
          </a:xfrm>
          <a:prstGeom prst="ellipse">
            <a:avLst/>
          </a:prstGeom>
          <a:solidFill>
            <a:srgbClr val="607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732A4727-2721-48DC-AA64-E598F5F4AB25}"/>
              </a:ext>
            </a:extLst>
          </p:cNvPr>
          <p:cNvSpPr/>
          <p:nvPr/>
        </p:nvSpPr>
        <p:spPr>
          <a:xfrm>
            <a:off x="1716558" y="-646606"/>
            <a:ext cx="1293211" cy="1293211"/>
          </a:xfrm>
          <a:prstGeom prst="ellipse">
            <a:avLst/>
          </a:prstGeom>
          <a:solidFill>
            <a:srgbClr val="607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78403508-2CB2-4A89-B7F1-F54A1427544B}"/>
              </a:ext>
            </a:extLst>
          </p:cNvPr>
          <p:cNvSpPr/>
          <p:nvPr/>
        </p:nvSpPr>
        <p:spPr>
          <a:xfrm>
            <a:off x="11640097" y="4778108"/>
            <a:ext cx="1103806" cy="1103806"/>
          </a:xfrm>
          <a:prstGeom prst="ellipse">
            <a:avLst/>
          </a:prstGeom>
          <a:solidFill>
            <a:srgbClr val="607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57E961-3A22-47D1-A972-F7005A6D06F9}"/>
              </a:ext>
            </a:extLst>
          </p:cNvPr>
          <p:cNvSpPr txBox="1"/>
          <p:nvPr/>
        </p:nvSpPr>
        <p:spPr>
          <a:xfrm>
            <a:off x="1752921" y="1875251"/>
            <a:ext cx="4557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Proxima Nova" panose="02000506030000020004" pitchFamily="50" charset="0"/>
              </a:rPr>
              <a:t>Спасибо за внимание</a:t>
            </a:r>
            <a:r>
              <a:rPr lang="en-US" sz="3200" dirty="0">
                <a:solidFill>
                  <a:schemeClr val="bg1"/>
                </a:solidFill>
                <a:latin typeface="Proxima Nova" panose="02000506030000020004" pitchFamily="50" charset="0"/>
              </a:rPr>
              <a:t>)</a:t>
            </a:r>
            <a:endParaRPr lang="ru-RU" sz="3200" dirty="0">
              <a:solidFill>
                <a:schemeClr val="bg1"/>
              </a:solidFill>
              <a:latin typeface="Proxima Nova" panose="02000506030000020004" pitchFamily="50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6E14FD0-1D3C-40FE-BD68-891C3D093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971" y="646605"/>
            <a:ext cx="5519057" cy="55190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9B7212-B68E-4000-97AE-A2A94509F049}"/>
              </a:ext>
            </a:extLst>
          </p:cNvPr>
          <p:cNvSpPr txBox="1"/>
          <p:nvPr/>
        </p:nvSpPr>
        <p:spPr>
          <a:xfrm>
            <a:off x="1752921" y="2634374"/>
            <a:ext cx="3239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50000"/>
                    <a:alpha val="53000"/>
                  </a:schemeClr>
                </a:solidFill>
                <a:latin typeface="Proxima Nova" panose="02000506030000020004" pitchFamily="50" charset="0"/>
              </a:rPr>
              <a:t>Подготовил: Сидоров Д. С.</a:t>
            </a:r>
          </a:p>
        </p:txBody>
      </p:sp>
    </p:spTree>
    <p:extLst>
      <p:ext uri="{BB962C8B-B14F-4D97-AF65-F5344CB8AC3E}">
        <p14:creationId xmlns:p14="http://schemas.microsoft.com/office/powerpoint/2010/main" val="18370090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602</Words>
  <Application>Microsoft Office PowerPoint</Application>
  <PresentationFormat>Широкоэкранный</PresentationFormat>
  <Paragraphs>41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Proxima Nova</vt:lpstr>
      <vt:lpstr>Proxima Nova Rg</vt:lpstr>
      <vt:lpstr>Тема Office</vt:lpstr>
      <vt:lpstr>Эволюция сети Internet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Dmitry Sidorov</dc:creator>
  <cp:lastModifiedBy>Dmitry Sidorov</cp:lastModifiedBy>
  <cp:revision>17</cp:revision>
  <dcterms:created xsi:type="dcterms:W3CDTF">2023-11-02T21:00:00Z</dcterms:created>
  <dcterms:modified xsi:type="dcterms:W3CDTF">2023-12-19T20:45:12Z</dcterms:modified>
</cp:coreProperties>
</file>