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2"/>
                </a:solidFill>
              </a:rPr>
              <a:t>ПО специалистов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 специалистов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89-4D36-8004-63D88B79C36E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89-4D36-8004-63D88B79C36E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89-4D36-8004-63D88B79C36E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89-4D36-8004-63D88B79C36E}"/>
              </c:ext>
            </c:extLst>
          </c:dPt>
          <c:cat>
            <c:strRef>
              <c:f>Лист1!$A$2:$A$5</c:f>
              <c:strCache>
                <c:ptCount val="4"/>
                <c:pt idx="0">
                  <c:v>Ничего не используют</c:v>
                </c:pt>
                <c:pt idx="1">
                  <c:v>VS Code</c:v>
                </c:pt>
                <c:pt idx="2">
                  <c:v>Продукты JetBrains</c:v>
                </c:pt>
                <c:pt idx="3">
                  <c:v>Иные средства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70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E-41D0-8986-BA5E70055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AFF8-C4E2-48C4-8456-F3B8A6F4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265A0-C3C8-4ED5-9FD0-F244FDC3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F8EAB-A89E-4EFA-890E-27929BAE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E99946-283B-429B-8FAF-EB52E590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BCFFC-4721-4F95-AFA0-4DB9BD6E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B665-2AE2-410D-9D25-082718BB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3D8579-C55E-419F-AAA7-218DC277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0ABE0-355D-4F9B-8541-7812BF1F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C2794-2474-41FD-A90F-F0AF0353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4CE74-6422-438F-A0B5-9891D11A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02F038-6A53-4E6C-B4CA-2600EA6F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A210B9-B374-4E5C-905B-ADF9DA97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27C13-75B0-4CD6-896F-382F1485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A7EC1-32B6-4EC9-BA04-DC64FE9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F31B2-2AB4-4ACD-A203-4E6E3D73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4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A7F4-A944-4004-9684-78952E80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32C54-0C84-42F3-B1A7-60747CB5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0EC4F-C564-40E7-9640-BF59B3B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869886-50C5-4BD5-A0EE-65C6F4A0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A1223-7746-40C4-9B9A-670DF73C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0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AA283-4D17-4992-A67E-74B8E1E4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9F19BF-7EBB-4FED-8147-0A30599B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59A95-0AF6-4129-B5A1-B79A7AD7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0E93C-81EA-4511-B135-9D6E648D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64D0D-09F6-49A4-BE41-938B562C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9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7F186-E257-4A73-A6A7-ED90C5D7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26778-DFC3-4399-9002-EDD215033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91035A-C9AF-457A-98F6-960A92CB3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E876DF-D6D7-4E51-AB41-0B084504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06E03B-A3D7-4075-9AE4-8325C204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E8A2D3-D50C-4D5A-968F-ED2AFA46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D9DF0-D736-48D2-B9F6-41714E95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BE703-39EB-4D0F-84F1-7B588B03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05546E-A557-4E90-98CD-8949B28D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E6C90D-335F-4F23-A3A5-7FFF1E85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C3D08B-9FAF-4938-A582-428A189AC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FD7DBA-E092-4645-BC90-40060477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32D2EF-06D2-44CF-BE41-089F979A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EEDCF9-BA47-411E-A16C-27A6487B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6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3B959-5C75-4BD0-B49C-14C9D249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C98656-61DE-4C3B-B942-DFC866FB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A252BD-16BB-4DC5-9F15-40E5494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1BB543-E31D-4896-A7FA-25B2E60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4DB616-9669-4494-A441-968E87B8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2A0CA6-91D4-4426-ABBD-3418899C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E41B0-8480-4EFE-AC33-6370F16D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25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C5885-3E8C-44B1-AFF3-000A1A20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DEACA-F40E-41D7-AE7C-DABB6259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1C4DFE-3E25-4583-8916-53D032CB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2CC03-B6C3-4D9E-9894-344346D2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A3A10C-4108-4403-8E4E-FF5B5C1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D126C0-9341-43AA-BB37-F8BBDF0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3F6D0-D070-4B24-957B-400C1C88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62BE88-8DCA-4A6F-9197-D54466000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AA2601-93BD-4881-BD54-139646A4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1D2596-3798-4FD1-B934-632084E2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92805-BD18-47AF-AF4B-85887E21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A63EAB-E52D-4E86-9028-AEE4BD56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6B836-EB6D-4119-BA53-8B84F3C2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791916-1CCE-4EE7-8260-E7870822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D9576-2749-4D5F-AF17-C02B2A66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5254-6A49-4847-B9BA-8DC21338994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76A27-CC6C-4C0E-BCC7-F9A692369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2DC29-188F-4A20-AF09-93A39368A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CD7E-8A6E-4B0B-8AF6-003ABD2D7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2195F-24FC-4F10-BB92-965F0362E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roxima Nova" panose="02000506030000020004" pitchFamily="50" charset="0"/>
              </a:rPr>
              <a:t>QA-</a:t>
            </a:r>
            <a:r>
              <a:rPr lang="ru-RU" sz="4800" dirty="0">
                <a:solidFill>
                  <a:schemeClr val="bg1"/>
                </a:solidFill>
                <a:latin typeface="Proxima Nova" panose="02000506030000020004" pitchFamily="50" charset="0"/>
              </a:rPr>
              <a:t>тестировщик</a:t>
            </a:r>
            <a:r>
              <a:rPr lang="en-US" sz="48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r>
              <a:rPr lang="ru-RU" sz="4800" dirty="0">
                <a:solidFill>
                  <a:schemeClr val="bg1"/>
                </a:solidFill>
                <a:latin typeface="Proxima Nova" panose="02000506030000020004" pitchFamily="50" charset="0"/>
              </a:rPr>
              <a:t>на рынке работ </a:t>
            </a:r>
            <a:r>
              <a:rPr lang="en-US" sz="4800" dirty="0">
                <a:solidFill>
                  <a:schemeClr val="bg1"/>
                </a:solidFill>
                <a:latin typeface="Proxima Nova" panose="02000506030000020004" pitchFamily="50" charset="0"/>
              </a:rPr>
              <a:t>IT </a:t>
            </a:r>
            <a:r>
              <a:rPr lang="ru-RU" sz="4800" dirty="0">
                <a:solidFill>
                  <a:schemeClr val="bg1"/>
                </a:solidFill>
                <a:latin typeface="Proxima Nova" panose="02000506030000020004" pitchFamily="50" charset="0"/>
              </a:rPr>
              <a:t>специальностей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6561AA-E4C5-49B1-903A-A8F1EBD32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По дисциплине «Введение в профессию»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287821B-7AE8-4473-B6B0-6C6D43C2E39C}"/>
              </a:ext>
            </a:extLst>
          </p:cNvPr>
          <p:cNvSpPr/>
          <p:nvPr/>
        </p:nvSpPr>
        <p:spPr>
          <a:xfrm>
            <a:off x="792480" y="-731520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908BC0-65A4-47D4-A858-21DC062C3780}"/>
              </a:ext>
            </a:extLst>
          </p:cNvPr>
          <p:cNvSpPr/>
          <p:nvPr/>
        </p:nvSpPr>
        <p:spPr>
          <a:xfrm>
            <a:off x="9530080" y="6344920"/>
            <a:ext cx="1026160" cy="102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3D2188-0F72-4E90-95E6-BD00697312DA}"/>
              </a:ext>
            </a:extLst>
          </p:cNvPr>
          <p:cNvSpPr/>
          <p:nvPr/>
        </p:nvSpPr>
        <p:spPr>
          <a:xfrm>
            <a:off x="11783060" y="4251960"/>
            <a:ext cx="817880" cy="817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A287821B-7AE8-4473-B6B0-6C6D43C2E39C}"/>
              </a:ext>
            </a:extLst>
          </p:cNvPr>
          <p:cNvSpPr/>
          <p:nvPr/>
        </p:nvSpPr>
        <p:spPr>
          <a:xfrm>
            <a:off x="-731520" y="4660900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908BC0-65A4-47D4-A858-21DC062C3780}"/>
              </a:ext>
            </a:extLst>
          </p:cNvPr>
          <p:cNvSpPr/>
          <p:nvPr/>
        </p:nvSpPr>
        <p:spPr>
          <a:xfrm>
            <a:off x="9580880" y="-513080"/>
            <a:ext cx="1026160" cy="102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3D2188-0F72-4E90-95E6-BD00697312DA}"/>
              </a:ext>
            </a:extLst>
          </p:cNvPr>
          <p:cNvSpPr/>
          <p:nvPr/>
        </p:nvSpPr>
        <p:spPr>
          <a:xfrm>
            <a:off x="11783060" y="1305560"/>
            <a:ext cx="817880" cy="817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938B6-26A6-4CCA-8B11-ACB4CA44CF36}"/>
              </a:ext>
            </a:extLst>
          </p:cNvPr>
          <p:cNvSpPr txBox="1"/>
          <p:nvPr/>
        </p:nvSpPr>
        <p:spPr>
          <a:xfrm>
            <a:off x="731520" y="917835"/>
            <a:ext cx="266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roxima Nova" panose="02000506030000020004" pitchFamily="50" charset="0"/>
              </a:rPr>
              <a:t>QA-</a:t>
            </a:r>
            <a:r>
              <a:rPr lang="ru-RU" sz="2400" dirty="0">
                <a:solidFill>
                  <a:schemeClr val="bg1"/>
                </a:solidFill>
                <a:latin typeface="Proxima Nova" panose="02000506030000020004" pitchFamily="50" charset="0"/>
              </a:rPr>
              <a:t>тестировщик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84E9E-D09C-4761-9FD1-9DD4EEBCF321}"/>
              </a:ext>
            </a:extLst>
          </p:cNvPr>
          <p:cNvSpPr txBox="1"/>
          <p:nvPr/>
        </p:nvSpPr>
        <p:spPr>
          <a:xfrm>
            <a:off x="731520" y="1714500"/>
            <a:ext cx="5364480" cy="424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Тестирование ПО -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образом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QA тестировщик - это специалист, ответственный за контроль выполнения требований к продукту. Он запускает тесты и применяет другие методы для проверки качества, которое представляет собой отношение между ожиданиями и реальностью в контексте определенного продукта.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185879-CA19-4AA2-896F-956FA6F0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08" y="3522847"/>
            <a:ext cx="4633444" cy="24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6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A287821B-7AE8-4473-B6B0-6C6D43C2E39C}"/>
              </a:ext>
            </a:extLst>
          </p:cNvPr>
          <p:cNvSpPr/>
          <p:nvPr/>
        </p:nvSpPr>
        <p:spPr>
          <a:xfrm>
            <a:off x="731520" y="-731520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908BC0-65A4-47D4-A858-21DC062C3780}"/>
              </a:ext>
            </a:extLst>
          </p:cNvPr>
          <p:cNvSpPr/>
          <p:nvPr/>
        </p:nvSpPr>
        <p:spPr>
          <a:xfrm>
            <a:off x="9530080" y="6344920"/>
            <a:ext cx="1026160" cy="102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3D2188-0F72-4E90-95E6-BD00697312DA}"/>
              </a:ext>
            </a:extLst>
          </p:cNvPr>
          <p:cNvSpPr/>
          <p:nvPr/>
        </p:nvSpPr>
        <p:spPr>
          <a:xfrm>
            <a:off x="11783060" y="965200"/>
            <a:ext cx="817880" cy="817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938B6-26A6-4CCA-8B11-ACB4CA44CF36}"/>
              </a:ext>
            </a:extLst>
          </p:cNvPr>
          <p:cNvSpPr txBox="1"/>
          <p:nvPr/>
        </p:nvSpPr>
        <p:spPr>
          <a:xfrm>
            <a:off x="731520" y="917835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Proxima Nova" panose="02000506030000020004" pitchFamily="50" charset="0"/>
              </a:rPr>
              <a:t>Используемое ПО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84E9E-D09C-4761-9FD1-9DD4EEBCF321}"/>
              </a:ext>
            </a:extLst>
          </p:cNvPr>
          <p:cNvSpPr txBox="1"/>
          <p:nvPr/>
        </p:nvSpPr>
        <p:spPr>
          <a:xfrm>
            <a:off x="731520" y="1714500"/>
            <a:ext cx="5364480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В первую очередь это ручное тестирование, при котором специалист тестирует продукт просто используя его интерфейс всеми возможными способами. </a:t>
            </a: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Часто также специалисты используют программы для написания кода, например,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WebStorm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или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Studio Code,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чтобы проверять работу компонентов кодом.</a:t>
            </a: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На графике процент специалистов, использующих средства написания кода для тестирования.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CE47C33-0935-4991-B93D-949C47FD0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049862"/>
              </p:ext>
            </p:extLst>
          </p:nvPr>
        </p:nvGraphicFramePr>
        <p:xfrm>
          <a:off x="6248400" y="965200"/>
          <a:ext cx="4988560" cy="332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38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A287821B-7AE8-4473-B6B0-6C6D43C2E39C}"/>
              </a:ext>
            </a:extLst>
          </p:cNvPr>
          <p:cNvSpPr/>
          <p:nvPr/>
        </p:nvSpPr>
        <p:spPr>
          <a:xfrm>
            <a:off x="904240" y="6126480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908BC0-65A4-47D4-A858-21DC062C3780}"/>
              </a:ext>
            </a:extLst>
          </p:cNvPr>
          <p:cNvSpPr/>
          <p:nvPr/>
        </p:nvSpPr>
        <p:spPr>
          <a:xfrm>
            <a:off x="8742680" y="-513080"/>
            <a:ext cx="1026160" cy="102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3D2188-0F72-4E90-95E6-BD00697312DA}"/>
              </a:ext>
            </a:extLst>
          </p:cNvPr>
          <p:cNvSpPr/>
          <p:nvPr/>
        </p:nvSpPr>
        <p:spPr>
          <a:xfrm>
            <a:off x="11783060" y="896620"/>
            <a:ext cx="817880" cy="817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938B6-26A6-4CCA-8B11-ACB4CA44CF36}"/>
              </a:ext>
            </a:extLst>
          </p:cNvPr>
          <p:cNvSpPr txBox="1"/>
          <p:nvPr/>
        </p:nvSpPr>
        <p:spPr>
          <a:xfrm>
            <a:off x="731520" y="917835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Proxima Nova" panose="02000506030000020004" pitchFamily="50" charset="0"/>
              </a:rPr>
              <a:t>Прочие необходимые навыки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84E9E-D09C-4761-9FD1-9DD4EEBCF321}"/>
              </a:ext>
            </a:extLst>
          </p:cNvPr>
          <p:cNvSpPr txBox="1"/>
          <p:nvPr/>
        </p:nvSpPr>
        <p:spPr>
          <a:xfrm>
            <a:off x="731520" y="1714500"/>
            <a:ext cx="5364480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Многие специалисты безусловно отмечают: умение работать с системой Linux на профессиональном уровне, знание языка SQL и структуры работ баз данных, знание основных инструментов баг-трекинга.</a:t>
            </a: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Кроме того, часто нужно понимание работы некоторых языков программирования.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6CBCDF-8462-4FFF-840F-FF4ACF228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4" y="3434079"/>
            <a:ext cx="4870766" cy="27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A287821B-7AE8-4473-B6B0-6C6D43C2E39C}"/>
              </a:ext>
            </a:extLst>
          </p:cNvPr>
          <p:cNvSpPr/>
          <p:nvPr/>
        </p:nvSpPr>
        <p:spPr>
          <a:xfrm>
            <a:off x="10170160" y="6126480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908BC0-65A4-47D4-A858-21DC062C3780}"/>
              </a:ext>
            </a:extLst>
          </p:cNvPr>
          <p:cNvSpPr/>
          <p:nvPr/>
        </p:nvSpPr>
        <p:spPr>
          <a:xfrm>
            <a:off x="-513080" y="1010920"/>
            <a:ext cx="1026160" cy="102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3D2188-0F72-4E90-95E6-BD00697312DA}"/>
              </a:ext>
            </a:extLst>
          </p:cNvPr>
          <p:cNvSpPr/>
          <p:nvPr/>
        </p:nvSpPr>
        <p:spPr>
          <a:xfrm>
            <a:off x="2019300" y="-371520"/>
            <a:ext cx="817880" cy="817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938B6-26A6-4CCA-8B11-ACB4CA44CF36}"/>
              </a:ext>
            </a:extLst>
          </p:cNvPr>
          <p:cNvSpPr txBox="1"/>
          <p:nvPr/>
        </p:nvSpPr>
        <p:spPr>
          <a:xfrm>
            <a:off x="731520" y="917835"/>
            <a:ext cx="685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Proxima Nova" panose="02000506030000020004" pitchFamily="50" charset="0"/>
              </a:rPr>
              <a:t>Чем занимаются и какой результат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84E9E-D09C-4761-9FD1-9DD4EEBCF321}"/>
              </a:ext>
            </a:extLst>
          </p:cNvPr>
          <p:cNvSpPr txBox="1"/>
          <p:nvPr/>
        </p:nvSpPr>
        <p:spPr>
          <a:xfrm>
            <a:off x="731520" y="1714500"/>
            <a:ext cx="5364480" cy="327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В первую очередь тестировщики занимаются ручным или программным тестированием сервисов или приложений, создают сценарии тестирования, прогнозируют сбои в работе приложений или сервисов и находит ошибки в созданных разработчиками продуктах.</a:t>
            </a: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Результатом работы специалиста являются найденные ошибки в программе, которые позже исправят разработчики или другие специалисты.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C8B242-1EAC-45DD-858D-14B1B3DB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896695"/>
            <a:ext cx="4500880" cy="18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A287821B-7AE8-4473-B6B0-6C6D43C2E39C}"/>
              </a:ext>
            </a:extLst>
          </p:cNvPr>
          <p:cNvSpPr/>
          <p:nvPr/>
        </p:nvSpPr>
        <p:spPr>
          <a:xfrm>
            <a:off x="-731520" y="4993603"/>
            <a:ext cx="1463040" cy="1463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908BC0-65A4-47D4-A858-21DC062C3780}"/>
              </a:ext>
            </a:extLst>
          </p:cNvPr>
          <p:cNvSpPr/>
          <p:nvPr/>
        </p:nvSpPr>
        <p:spPr>
          <a:xfrm>
            <a:off x="11678920" y="5100320"/>
            <a:ext cx="1026160" cy="102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3D2188-0F72-4E90-95E6-BD00697312DA}"/>
              </a:ext>
            </a:extLst>
          </p:cNvPr>
          <p:cNvSpPr/>
          <p:nvPr/>
        </p:nvSpPr>
        <p:spPr>
          <a:xfrm>
            <a:off x="9761220" y="-408940"/>
            <a:ext cx="817880" cy="817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938B6-26A6-4CCA-8B11-ACB4CA44CF36}"/>
              </a:ext>
            </a:extLst>
          </p:cNvPr>
          <p:cNvSpPr txBox="1"/>
          <p:nvPr/>
        </p:nvSpPr>
        <p:spPr>
          <a:xfrm>
            <a:off x="731520" y="917835"/>
            <a:ext cx="565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Proxima Nova" panose="02000506030000020004" pitchFamily="50" charset="0"/>
              </a:rPr>
              <a:t>Востребованность на рынке </a:t>
            </a:r>
            <a:r>
              <a:rPr lang="en-US" sz="2400" dirty="0">
                <a:solidFill>
                  <a:schemeClr val="bg1"/>
                </a:solidFill>
                <a:latin typeface="Proxima Nova" panose="02000506030000020004" pitchFamily="50" charset="0"/>
              </a:rPr>
              <a:t>IT </a:t>
            </a:r>
            <a:r>
              <a:rPr lang="ru-RU" sz="2400" dirty="0">
                <a:solidFill>
                  <a:schemeClr val="bg1"/>
                </a:solidFill>
                <a:latin typeface="Proxima Nova" panose="02000506030000020004" pitchFamily="50" charset="0"/>
              </a:rPr>
              <a:t>труда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84E9E-D09C-4761-9FD1-9DD4EEBCF321}"/>
              </a:ext>
            </a:extLst>
          </p:cNvPr>
          <p:cNvSpPr txBox="1"/>
          <p:nvPr/>
        </p:nvSpPr>
        <p:spPr>
          <a:xfrm>
            <a:off x="731520" y="1714500"/>
            <a:ext cx="5364480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На данный момент только в Москве открыто более 3.000 вакансий тестировщиков.</a:t>
            </a: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ru-RU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Средняя зарплата специалиста – около 100.000 руб.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384AE44-7F7E-47B2-AE7E-9E1C37C2C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4982"/>
              </p:ext>
            </p:extLst>
          </p:nvPr>
        </p:nvGraphicFramePr>
        <p:xfrm>
          <a:off x="896937" y="3404999"/>
          <a:ext cx="10398125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675903229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4182375733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62245936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75528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Сайт с вакансией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Минимальные 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з/п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0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https://hh.ru/vacancy/87224398?query=</a:t>
                      </a:r>
                      <a:r>
                        <a:rPr lang="ru-RU" sz="1600" dirty="0" err="1"/>
                        <a:t>тестировщик+ПО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Высшее образование, опыт написания тестов, знание технологий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 рублей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https://hh.ru/vacancy/88190118?query=тестировщик+ПО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Опыт тестирования от 3х лет, Понимание целей и задач процесса тестирования, знание моделей жизненного цикла разработки ПО и существующих методологий тестирования, опыт работы с </a:t>
                      </a:r>
                      <a:r>
                        <a:rPr lang="ru-RU" sz="1600" dirty="0" err="1"/>
                        <a:t>git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https://hh.ru/vacancy/88401772?from=vacancy_search_list&amp;hhtmFrom=vacancy_search_list&amp;query=QA%20engineer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Знание базы теории тестирования, желание развиваться в </a:t>
                      </a:r>
                      <a:r>
                        <a:rPr lang="ru-RU" sz="1600" dirty="0" err="1"/>
                        <a:t>автоетстах</a:t>
                      </a:r>
                      <a:r>
                        <a:rPr lang="ru-RU" sz="1600" dirty="0"/>
                        <a:t>, коммуникабельность и умение искать информацию, опыт работы с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указана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0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52064" y="4031565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50018" y="-623740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73557" y="4800974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786381" y="1898117"/>
            <a:ext cx="45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31" y="669471"/>
            <a:ext cx="5519057" cy="5519057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86381" y="2657240"/>
            <a:ext cx="32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3326953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429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Proxima Nova</vt:lpstr>
      <vt:lpstr>Тема Office</vt:lpstr>
      <vt:lpstr>QA-тестировщик на рынке работ IT специальностей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Dmitry Sidorov</cp:lastModifiedBy>
  <cp:revision>7</cp:revision>
  <dcterms:created xsi:type="dcterms:W3CDTF">2023-11-23T18:38:42Z</dcterms:created>
  <dcterms:modified xsi:type="dcterms:W3CDTF">2023-11-23T21:25:17Z</dcterms:modified>
</cp:coreProperties>
</file>