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8FF"/>
    <a:srgbClr val="23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136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9F9A4-7309-47BB-BE8F-E7870F575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Графические окказионализмы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0DC2C-F26B-44CB-9C37-5BEBB8F57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Как явление современного русского языка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826151"/>
            <a:ext cx="9156700" cy="1360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Окказионали́зм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индивидуально-авторский неологизм, созданный поэтом или писателем согласно существующим в языке словообразовательным нормам и использующийся исключительно в условиях данного контекста как средство выразительности или языковой игры.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Определение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A6C4C-7291-4ED5-973B-6D26AE411630}"/>
              </a:ext>
            </a:extLst>
          </p:cNvPr>
          <p:cNvSpPr txBox="1"/>
          <p:nvPr/>
        </p:nvSpPr>
        <p:spPr>
          <a:xfrm>
            <a:off x="1016000" y="3463022"/>
            <a:ext cx="654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Да, это из Википедии, но..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CBA2-EE46-434B-A0B4-3294AC44A52B}"/>
              </a:ext>
            </a:extLst>
          </p:cNvPr>
          <p:cNvSpPr txBox="1"/>
          <p:nvPr/>
        </p:nvSpPr>
        <p:spPr>
          <a:xfrm>
            <a:off x="1016000" y="4323974"/>
            <a:ext cx="9156700" cy="168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бщепризнанного определения окказионального слова до сих пор нет. Одни ученые стремятся подчеркнуть то, что это авторские слова, другие указывают на кратковременность их существования в речи, третьи считают возможным использовать термин «неологизм», но с характерными определениями (художественные, творческие, индивидуальные, стилистические).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306476" y="4024805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44094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8528597" y="6306097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0748-81C5-4786-ADB7-23BB281FD63A}"/>
              </a:ext>
            </a:extLst>
          </p:cNvPr>
          <p:cNvSpPr txBox="1"/>
          <p:nvPr/>
        </p:nvSpPr>
        <p:spPr>
          <a:xfrm>
            <a:off x="1144094" y="1054099"/>
            <a:ext cx="770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Несколько типов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A06F-041A-4F22-9142-5D8A91BB29F1}"/>
              </a:ext>
            </a:extLst>
          </p:cNvPr>
          <p:cNvSpPr txBox="1"/>
          <p:nvPr/>
        </p:nvSpPr>
        <p:spPr>
          <a:xfrm>
            <a:off x="1144094" y="1838759"/>
            <a:ext cx="7530006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Фонетические окказионализмы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Лексические окказионализмы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Семантические окказионализмы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Фразеологические окказионализмы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Графические окказионализмы</a:t>
            </a:r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F0D5254F-B27A-4902-8658-8F1664DEAA19}"/>
              </a:ext>
            </a:extLst>
          </p:cNvPr>
          <p:cNvSpPr/>
          <p:nvPr/>
        </p:nvSpPr>
        <p:spPr>
          <a:xfrm rot="10113379" flipH="1" flipV="1">
            <a:off x="3471687" y="3805324"/>
            <a:ext cx="3243711" cy="2399367"/>
          </a:xfrm>
          <a:prstGeom prst="arc">
            <a:avLst>
              <a:gd name="adj1" fmla="val 16828460"/>
              <a:gd name="adj2" fmla="val 0"/>
            </a:avLst>
          </a:prstGeom>
          <a:ln w="508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B0DD1-B0CA-4BA0-AA5F-3A95CCCF781E}"/>
              </a:ext>
            </a:extLst>
          </p:cNvPr>
          <p:cNvSpPr txBox="1"/>
          <p:nvPr/>
        </p:nvSpPr>
        <p:spPr>
          <a:xfrm>
            <a:off x="6262836" y="4674463"/>
            <a:ext cx="1828801" cy="4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latin typeface="Proxima Nova" panose="02000506030000020004" pitchFamily="50" charset="0"/>
              </a:rPr>
              <a:t>Тут подробнее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73E4F43-FD7A-4162-9CFC-DC6F8D1972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73" y="931122"/>
            <a:ext cx="1415503" cy="1415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7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378705" y="1067606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Графические окказионализмы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1378705" y="1919512"/>
            <a:ext cx="7808838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оявляются в результате шрифтовой, пространственной, пунктуационной (кавычки, скобки, тире, дефис) актуализации элемента, организующего новое слово. Выделенная часть слова должна быть воспринята как активный элемент, формирующий оригинальный смысл.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B68A5-DBCB-4372-BA8F-5E1711926077}"/>
              </a:ext>
            </a:extLst>
          </p:cNvPr>
          <p:cNvSpPr txBox="1"/>
          <p:nvPr/>
        </p:nvSpPr>
        <p:spPr>
          <a:xfrm>
            <a:off x="1378705" y="3869604"/>
            <a:ext cx="7692724" cy="200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настоящее время графическая окказиональность как яркое средство создания экспрессивности публицистического и художественного дискурса активно изучается лингвистами. Как средство формирования прагматики языка СМИ, в том числе рекламы, графические новации рассматриваются в работах многих авторов.</a:t>
            </a:r>
          </a:p>
        </p:txBody>
      </p:sp>
    </p:spTree>
    <p:extLst>
      <p:ext uri="{BB962C8B-B14F-4D97-AF65-F5344CB8AC3E}">
        <p14:creationId xmlns:p14="http://schemas.microsoft.com/office/powerpoint/2010/main" val="16211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1294151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8867432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69126" y="470902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378705" y="1067606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Теперь на примерах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68E18-2B27-4AD2-BDA6-E75DD1C53ED7}"/>
              </a:ext>
            </a:extLst>
          </p:cNvPr>
          <p:cNvSpPr txBox="1"/>
          <p:nvPr/>
        </p:nvSpPr>
        <p:spPr>
          <a:xfrm>
            <a:off x="1378706" y="1922351"/>
            <a:ext cx="4557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Proxima Nova Rg" panose="02000506030000020004" pitchFamily="2" charset="0"/>
              </a:rPr>
              <a:t>ЖестикуЛяпы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Proxima Nova Rg" panose="02000506030000020004" pitchFamily="2" charset="0"/>
              </a:rPr>
              <a:t>(Взгляд. № 14. 2004)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жесты, которые могут быть неверно истолкованы.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0332E-D136-4C7C-8C61-033341D5ED96}"/>
              </a:ext>
            </a:extLst>
          </p:cNvPr>
          <p:cNvSpPr txBox="1"/>
          <p:nvPr/>
        </p:nvSpPr>
        <p:spPr>
          <a:xfrm>
            <a:off x="1378705" y="3115651"/>
            <a:ext cx="403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Proxima Nova Rg" panose="02000506030000020004" pitchFamily="2" charset="0"/>
              </a:rPr>
              <a:t>БеНзобразие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Proxima Nova Rg" panose="02000506030000020004" pitchFamily="2" charset="0"/>
              </a:rPr>
              <a:t>(Абакан. 20.07.2005)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о росте цен на бензин.</a:t>
            </a:r>
            <a:endParaRPr lang="ru-RU" dirty="0">
              <a:solidFill>
                <a:schemeClr val="bg1">
                  <a:lumMod val="50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AE56C-F85D-41C3-A205-C32740315EDF}"/>
              </a:ext>
            </a:extLst>
          </p:cNvPr>
          <p:cNvSpPr txBox="1"/>
          <p:nvPr/>
        </p:nvSpPr>
        <p:spPr>
          <a:xfrm>
            <a:off x="1378705" y="4614600"/>
            <a:ext cx="4136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Proxima Nova Rg" panose="02000506030000020004" pitchFamily="2" charset="0"/>
              </a:rPr>
              <a:t>ВИЧная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 весна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Proxima Nova Rg" panose="02000506030000020004" pitchFamily="2" charset="0"/>
              </a:rPr>
              <a:t>(Абакан. № 10. 2009)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- 1 марта – день профилактики ВИЧ-инфекции.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735FB-DBC4-46DD-8A23-073CCD641422}"/>
              </a:ext>
            </a:extLst>
          </p:cNvPr>
          <p:cNvSpPr txBox="1"/>
          <p:nvPr/>
        </p:nvSpPr>
        <p:spPr>
          <a:xfrm>
            <a:off x="6255655" y="1922351"/>
            <a:ext cx="455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Proxima Nova Rg" panose="02000506030000020004" pitchFamily="2" charset="0"/>
              </a:rPr>
              <a:t>PROчтение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Proxima Nova Rg" panose="02000506030000020004" pitchFamily="2" charset="0"/>
              </a:rPr>
              <a:t>(РГ. 06.12.2010) 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книжная ярмарка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non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/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fiction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 завершила работу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98B01-BDC9-4120-828D-26240B31AD2A}"/>
              </a:ext>
            </a:extLst>
          </p:cNvPr>
          <p:cNvSpPr txBox="1"/>
          <p:nvPr/>
        </p:nvSpPr>
        <p:spPr>
          <a:xfrm>
            <a:off x="6255654" y="3065199"/>
            <a:ext cx="455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Без «Край» </a:t>
            </a:r>
            <a:r>
              <a:rPr lang="ru-RU" dirty="0" err="1">
                <a:solidFill>
                  <a:schemeClr val="bg1"/>
                </a:solidFill>
                <a:latin typeface="Proxima Nova Rg" panose="02000506030000020004" pitchFamily="2" charset="0"/>
              </a:rPr>
              <a:t>ностей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о том, что фильм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А. Учителя «Край» по получил приз в номинации «Лучший зарубежный фильм»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844AC-BAE4-409D-8A83-D3A901AC7675}"/>
              </a:ext>
            </a:extLst>
          </p:cNvPr>
          <p:cNvSpPr txBox="1"/>
          <p:nvPr/>
        </p:nvSpPr>
        <p:spPr>
          <a:xfrm>
            <a:off x="6298943" y="4614600"/>
            <a:ext cx="455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PRO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свет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название магазина электротоваров.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19288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270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33990" y="-542971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9187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190019" y="1038577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Применение в рекламе и дизайне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31F87-DE9E-46AF-8A05-DE76BE36CD20}"/>
              </a:ext>
            </a:extLst>
          </p:cNvPr>
          <p:cNvSpPr txBox="1"/>
          <p:nvPr/>
        </p:nvSpPr>
        <p:spPr>
          <a:xfrm>
            <a:off x="1190019" y="1918794"/>
            <a:ext cx="7547581" cy="264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графических окказионализмов в рекламе часто стали использовать маркетологи для привлечения внимания к продукту, сервису или компании. 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явление всё также встречается в рекламе и дизайне, однако теперь их используют более скрыто, чаще встречается для сосредоточения внимания на бренде, нежели для привлечения внимания.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378705" y="978055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Спонсоры информации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7E4D6-FCB7-4FF8-A859-C988D486E345}"/>
              </a:ext>
            </a:extLst>
          </p:cNvPr>
          <p:cNvSpPr txBox="1"/>
          <p:nvPr/>
        </p:nvSpPr>
        <p:spPr>
          <a:xfrm>
            <a:off x="1378705" y="1845407"/>
            <a:ext cx="962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VERTU</a:t>
            </a:r>
            <a:r>
              <a:rPr lang="ru-RU" sz="2000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альность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в розовом свете - новый телефон от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VERTU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10428-03A4-4BE3-AE16-545325877DD9}"/>
              </a:ext>
            </a:extLst>
          </p:cNvPr>
          <p:cNvSpPr txBox="1"/>
          <p:nvPr/>
        </p:nvSpPr>
        <p:spPr>
          <a:xfrm>
            <a:off x="1378705" y="2438543"/>
            <a:ext cx="541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УГОЛ’</a:t>
            </a:r>
            <a:r>
              <a:rPr lang="ru-RU" sz="1800" b="1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шкафы-купе, кухни, офисная мебель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BC45A-2DED-4219-9CA7-D767ECF7186A}"/>
              </a:ext>
            </a:extLst>
          </p:cNvPr>
          <p:cNvSpPr txBox="1"/>
          <p:nvPr/>
        </p:nvSpPr>
        <p:spPr>
          <a:xfrm>
            <a:off x="1378705" y="3000901"/>
            <a:ext cx="92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</a:t>
            </a:r>
            <a:r>
              <a:rPr lang="ru-RU" sz="1800" b="1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ое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качество </a:t>
            </a:r>
            <a:r>
              <a:rPr lang="ru-RU" sz="1800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</a:t>
            </a:r>
            <a:r>
              <a:rPr lang="ru-RU" sz="1800" b="1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ая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цена, </a:t>
            </a:r>
            <a:r>
              <a:rPr lang="ru-RU" sz="1800" b="1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b="1" dirty="0" err="1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Negresso</a:t>
            </a:r>
            <a:endParaRPr lang="ru-RU" sz="2000" b="1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5CEF7-6A7D-4A6D-907E-E46263051606}"/>
              </a:ext>
            </a:extLst>
          </p:cNvPr>
          <p:cNvSpPr txBox="1"/>
          <p:nvPr/>
        </p:nvSpPr>
        <p:spPr>
          <a:xfrm>
            <a:off x="1378705" y="3563259"/>
            <a:ext cx="924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«Солнечный круг» - от </a:t>
            </a:r>
            <a:r>
              <a:rPr lang="ru-RU" sz="2000" b="1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Z</a:t>
            </a:r>
            <a:r>
              <a:rPr lang="ru-RU" sz="2000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аката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до рассвета, новый супермаркет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CBFB9-99AA-4829-9221-C6935AFAAF2C}"/>
              </a:ext>
            </a:extLst>
          </p:cNvPr>
          <p:cNvSpPr txBox="1"/>
          <p:nvPr/>
        </p:nvSpPr>
        <p:spPr>
          <a:xfrm>
            <a:off x="3425219" y="4707938"/>
            <a:ext cx="5152724" cy="97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PRI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МИ решение! </a:t>
            </a:r>
            <a:r>
              <a:rPr lang="ru-RU" sz="2000" b="1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PRI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ЕМИСТЫЙ двигатель! 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PRI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ЯТНОЕ решение! </a:t>
            </a:r>
            <a:r>
              <a:rPr lang="ru-RU" sz="2000" b="1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PRI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ЕМЛЕМАЯ цена!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B9A03-183F-4C7E-AF63-C0FFD644F598}"/>
              </a:ext>
            </a:extLst>
          </p:cNvPr>
          <p:cNvSpPr txBox="1"/>
          <p:nvPr/>
        </p:nvSpPr>
        <p:spPr>
          <a:xfrm>
            <a:off x="3759364" y="5841517"/>
            <a:ext cx="448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LADA PRIORA</a:t>
            </a:r>
            <a:r>
              <a:rPr lang="ru-RU" sz="2000" b="1" dirty="0">
                <a:solidFill>
                  <a:schemeClr val="bg1"/>
                </a:solidFill>
              </a:rPr>
              <a:t>, на всех дорогах страны!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E466D1-1A8B-4282-87CC-A67BEC418F3A}"/>
              </a:ext>
            </a:extLst>
          </p:cNvPr>
          <p:cNvSpPr/>
          <p:nvPr/>
        </p:nvSpPr>
        <p:spPr>
          <a:xfrm>
            <a:off x="1464430" y="4248567"/>
            <a:ext cx="885371" cy="87086"/>
          </a:xfrm>
          <a:prstGeom prst="rect">
            <a:avLst/>
          </a:prstGeom>
          <a:solidFill>
            <a:srgbClr val="6078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7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752921" y="1875251"/>
            <a:ext cx="45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71" y="646605"/>
            <a:ext cx="5519057" cy="5519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52921" y="2634374"/>
            <a:ext cx="32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415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Proxima Nova</vt:lpstr>
      <vt:lpstr>Proxima Nova Rg</vt:lpstr>
      <vt:lpstr>Тема Office</vt:lpstr>
      <vt:lpstr>Графические окказионализмы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Dmitry Sidorov</cp:lastModifiedBy>
  <cp:revision>11</cp:revision>
  <dcterms:created xsi:type="dcterms:W3CDTF">2023-11-02T21:00:00Z</dcterms:created>
  <dcterms:modified xsi:type="dcterms:W3CDTF">2023-11-03T00:28:50Z</dcterms:modified>
</cp:coreProperties>
</file>