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72A"/>
    <a:srgbClr val="FC9300"/>
    <a:srgbClr val="607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-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89401-65B1-4EC7-AD6C-216535911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F100E7-97B9-45B5-B216-B8032CD0D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6ECD6F-0306-4895-A282-66C7ED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13422D-383F-41B0-B850-A8B342A5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33D0FB-9316-4485-9A50-551DE2AC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78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4D8E5-4819-4B89-ABDA-A4CC0C32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DF2886-9A2F-4E48-8CC1-80C596B78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997587-C63A-4DE3-8B16-213A5588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BF125F-D61D-4ACF-AEEB-27996E8F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36C3CD-AAC8-4908-8ECB-03BBCDAB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69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DDFB91-FF74-4997-AEC9-9E9B01557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5208C1-3F47-47FF-A609-206863F9E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ADDAC4-F288-4DF9-B342-45CADEFF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9411B7-EEE2-4DB4-BA1C-92DD6FDB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A66D9F-E5A9-433B-BC29-705A9CF3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61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352EB-8288-4721-BFFD-951DAB9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90BFA3-56F9-4145-825A-039B20168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16026E-A9BC-4775-B74B-CC221CB1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B11ABA-92AA-43D7-A315-B7600FDF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A336DF-FB29-47E7-A9CE-E741FCC0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93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4E915-0A89-4DD3-A58D-C5E2C78F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AF2E16-9908-4441-B07C-31F756139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43D89-E288-4E33-898D-982A35A2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025FC7-4A1F-4373-999E-746E26D5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BB97BB-25E8-47FA-B53A-E8DF2435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70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8B695-DADC-4EBA-8CD3-38391644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C8418-AF3E-405E-A170-D4E99CE8C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7260F0-EDB7-47BD-B790-4B756ED77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AE35AA-698D-4014-B594-7BD8B07B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926355-7109-4F82-AE9A-EAAE680B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6FADBE-AC16-4E5A-9541-DCC84067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27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9EFC5-E60E-4D38-9760-93491227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1038AC-1864-471D-827C-1CBD75FF7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836188-373D-4FC9-8EF6-919B9A2C4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ECAD07-4FC5-45A3-866F-FCC14BE0A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ABEE1E-C829-4B50-BE04-A40860BAB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C5C3DB-95EC-41ED-B186-E3E2F5BE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0624B0-92AD-4B98-882F-C5583113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C06EE3-A996-4DCC-9376-F83BA019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23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61625-23F4-423A-A17F-AB435B58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C1DFF78-EF1B-448E-88BC-BCCA436A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208876-A273-4389-BE1B-17FA1D59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9DCEE2-86A8-414B-9A20-23D8A807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03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B76A3AD-9056-418B-87E6-8FB27E09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4752C4-60AD-4631-8159-B80082F0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3B8C7E-A0B3-4329-B697-0D402AF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88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E6420-5175-49CE-9FD7-C226A4AB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11C7B0-A845-44B8-AB02-485CF44A6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D1CD40-0C4D-481D-8C58-613440A24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ECD0DA-BCB2-44D0-8872-282F1552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E550F2-FB18-4B81-886D-259BE11E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BB3DA-9FC0-4E94-9FF2-6AA24DCD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76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AB5F7-AA1B-4FD6-9AD6-EBCE18ED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E584F1-AEDE-4F54-8E97-121FED971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4EDD72-585E-4990-B398-68EAE5B2D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30AC4B-B62E-42FD-AB0B-314817A1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F031E5-A120-4B17-9DB7-F9892C80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0360B1-93EF-442B-ADD0-65087645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2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4AF34-DD3A-4C1F-A467-AF4C1963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21989A-EDDB-4938-9A80-A74647F9C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122E26-393A-4698-8311-0608BE462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6F427-A1AB-4162-BFD2-F0276A6A85E4}" type="datetimeFigureOut">
              <a:rPr lang="ru-RU" smtClean="0"/>
              <a:t>09.06.2024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6BA3DB-7BF4-4014-87B1-3D78A2F02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F835E6-3323-45A4-A1B7-540FD81F0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34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9F9A4-7309-47BB-BE8F-E7870F575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5626"/>
            <a:ext cx="9144000" cy="80227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Proxima Nova" panose="02000506030000020004" pitchFamily="50" charset="0"/>
              </a:rPr>
              <a:t>Способы рендеринга веб-приложений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F0DC2C-F26B-44CB-9C37-5BEBB8F57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397" y="3355981"/>
            <a:ext cx="9144000" cy="1655762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Proxima Nova Rg" panose="02000506030000020004" pitchFamily="2" charset="0"/>
              </a:rPr>
              <a:t>CSR, SSG, SSR. Сравнительный анализ и примеры использования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903572" y="-885524"/>
            <a:ext cx="1771048" cy="17710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-646606" y="4611194"/>
            <a:ext cx="1293211" cy="129321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1436195"/>
            <a:ext cx="1103806" cy="11038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B26CD-B535-4FAC-9AC0-1CE183835D2C}"/>
              </a:ext>
            </a:extLst>
          </p:cNvPr>
          <p:cNvSpPr txBox="1"/>
          <p:nvPr/>
        </p:nvSpPr>
        <p:spPr>
          <a:xfrm>
            <a:off x="3023513" y="160112"/>
            <a:ext cx="56300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ru-RU" sz="900" dirty="0">
                <a:solidFill>
                  <a:schemeClr val="bg2">
                    <a:lumMod val="75000"/>
                  </a:schemeClr>
                </a:solidFill>
                <a:effectLst/>
                <a:latin typeface="Proxima Nova Rg" panose="0200050603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 РОССИЙСКОЙ ФЕДЕРАЦИИ</a:t>
            </a:r>
            <a:endParaRPr lang="ru-RU" sz="900" dirty="0">
              <a:solidFill>
                <a:schemeClr val="bg2">
                  <a:lumMod val="75000"/>
                </a:schemeClr>
              </a:solidFill>
              <a:effectLst/>
              <a:latin typeface="Proxima Nova Rg" panose="0200050603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800"/>
              </a:spcAft>
            </a:pPr>
            <a:r>
              <a:rPr lang="ru-RU" sz="900" b="1" dirty="0">
                <a:solidFill>
                  <a:schemeClr val="bg2">
                    <a:lumMod val="75000"/>
                  </a:schemeClr>
                </a:solidFill>
                <a:effectLst/>
                <a:latin typeface="Proxima Nova Rg" panose="0200050603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sz="900" b="1" dirty="0">
              <a:solidFill>
                <a:schemeClr val="bg2">
                  <a:lumMod val="75000"/>
                </a:schemeClr>
              </a:solidFill>
              <a:effectLst/>
              <a:latin typeface="Proxima Nova Rg" panose="0200050603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ru-RU" sz="900" b="1" dirty="0">
                <a:solidFill>
                  <a:schemeClr val="bg2">
                    <a:lumMod val="75000"/>
                  </a:schemeClr>
                </a:solidFill>
                <a:effectLst/>
                <a:latin typeface="Proxima Nova Rg" panose="0200050603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«Российский государственный университет им. А.Н. Косыгина (Технологии. Дизайн. Искусство)» </a:t>
            </a:r>
            <a:endParaRPr lang="ru-RU" sz="900" b="1" dirty="0">
              <a:solidFill>
                <a:schemeClr val="bg2">
                  <a:lumMod val="75000"/>
                </a:schemeClr>
              </a:solidFill>
              <a:effectLst/>
              <a:latin typeface="Proxima Nova Rg" panose="0200050603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900" kern="1800" dirty="0">
                <a:solidFill>
                  <a:schemeClr val="bg2">
                    <a:lumMod val="75000"/>
                  </a:schemeClr>
                </a:solidFill>
                <a:effectLst/>
                <a:latin typeface="Proxima Nova Rg" panose="0200050603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</a:t>
            </a:r>
            <a:r>
              <a:rPr lang="ru-RU" sz="900" kern="1800" dirty="0">
                <a:solidFill>
                  <a:schemeClr val="bg2">
                    <a:lumMod val="75000"/>
                  </a:schemeClr>
                </a:solidFill>
                <a:latin typeface="Proxima Nova Rg" panose="0200050603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</a:t>
            </a:r>
            <a:r>
              <a:rPr lang="ru-RU" sz="900" kern="1800" dirty="0">
                <a:solidFill>
                  <a:schemeClr val="bg2">
                    <a:lumMod val="75000"/>
                  </a:schemeClr>
                </a:solidFill>
                <a:effectLst/>
                <a:latin typeface="Proxima Nova Rg" panose="0200050603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ФОРМАЦИОННЫХ ТЕХНОЛОГИЙ И ЦИФРОВОЙ ТРАНСФОРМАЦИИ</a:t>
            </a:r>
            <a:endParaRPr lang="ru-RU" sz="900" dirty="0">
              <a:solidFill>
                <a:schemeClr val="bg2">
                  <a:lumMod val="75000"/>
                </a:schemeClr>
              </a:solidFill>
              <a:effectLst/>
              <a:latin typeface="Proxima Nova Rg" panose="0200050603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900" dirty="0">
              <a:latin typeface="Proxima Nova Rg" panose="0200050603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C60010-C83F-4A5E-B958-E45602E9F269}"/>
              </a:ext>
            </a:extLst>
          </p:cNvPr>
          <p:cNvSpPr txBox="1"/>
          <p:nvPr/>
        </p:nvSpPr>
        <p:spPr>
          <a:xfrm>
            <a:off x="5516354" y="6226724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90000"/>
                  </a:schemeClr>
                </a:solidFill>
                <a:latin typeface="Proxima Nova Rg" panose="02000506030000020004" pitchFamily="2" charset="0"/>
              </a:rPr>
              <a:t>Москва, 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B831D-8265-480D-8009-12C842C5E8FE}"/>
              </a:ext>
            </a:extLst>
          </p:cNvPr>
          <p:cNvSpPr txBox="1"/>
          <p:nvPr/>
        </p:nvSpPr>
        <p:spPr>
          <a:xfrm>
            <a:off x="8426065" y="6065082"/>
            <a:ext cx="3397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Proxima Nova Rg" panose="02000506030000020004" pitchFamily="2" charset="0"/>
              </a:rPr>
              <a:t>Подготовили: группа ИТИВ-223,</a:t>
            </a:r>
          </a:p>
          <a:p>
            <a:r>
              <a:rPr lang="ru-RU" sz="1200" dirty="0">
                <a:solidFill>
                  <a:schemeClr val="bg1"/>
                </a:solidFill>
                <a:latin typeface="Proxima Nova Rg" panose="02000506030000020004" pitchFamily="2" charset="0"/>
              </a:rPr>
              <a:t>Сидоров Д. С., Петрушенко Д. А, Шульга Е. Е.</a:t>
            </a:r>
          </a:p>
        </p:txBody>
      </p:sp>
    </p:spTree>
    <p:extLst>
      <p:ext uri="{BB962C8B-B14F-4D97-AF65-F5344CB8AC3E}">
        <p14:creationId xmlns:p14="http://schemas.microsoft.com/office/powerpoint/2010/main" val="2148822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1232352" y="492415"/>
            <a:ext cx="1771048" cy="17710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10009424" y="-800796"/>
            <a:ext cx="1293211" cy="129321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016166" y="6306097"/>
            <a:ext cx="1103806" cy="11038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BA672-0628-4CCF-85A9-0E5B3E696171}"/>
              </a:ext>
            </a:extLst>
          </p:cNvPr>
          <p:cNvSpPr txBox="1"/>
          <p:nvPr/>
        </p:nvSpPr>
        <p:spPr>
          <a:xfrm>
            <a:off x="1179794" y="601929"/>
            <a:ext cx="8538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Статическая генерация сайта (</a:t>
            </a:r>
            <a:r>
              <a:rPr lang="en-US" sz="3200" dirty="0">
                <a:solidFill>
                  <a:schemeClr val="bg1"/>
                </a:solidFill>
                <a:latin typeface="Proxima Nova" panose="02000506030000020004" pitchFamily="50" charset="0"/>
              </a:rPr>
              <a:t>SSG</a:t>
            </a:r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A8058-DEF3-4931-8EDD-FC1B138A0C9C}"/>
              </a:ext>
            </a:extLst>
          </p:cNvPr>
          <p:cNvSpPr txBox="1"/>
          <p:nvPr/>
        </p:nvSpPr>
        <p:spPr>
          <a:xfrm>
            <a:off x="1179793" y="1477361"/>
            <a:ext cx="9051861" cy="2964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Static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Site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 Generation (SSG) — это подход к рендерингу веб-страниц, при котором контент генерируется на стороне сервера во время сборки приложения, а не при каждом запросе. 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</a:b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</a:b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В этом случае сервер предварительно создает статические HTML-файлы для каждой страницы сайта, которые затем могут быть кэшированы и доставлены быстро клиенту.</a:t>
            </a:r>
          </a:p>
        </p:txBody>
      </p:sp>
    </p:spTree>
    <p:extLst>
      <p:ext uri="{BB962C8B-B14F-4D97-AF65-F5344CB8AC3E}">
        <p14:creationId xmlns:p14="http://schemas.microsoft.com/office/powerpoint/2010/main" val="42306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1275046" y="721061"/>
            <a:ext cx="1771048" cy="17710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11545394" y="4805992"/>
            <a:ext cx="1293211" cy="129321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9842532" y="-802190"/>
            <a:ext cx="1103806" cy="11038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BA672-0628-4CCF-85A9-0E5B3E696171}"/>
              </a:ext>
            </a:extLst>
          </p:cNvPr>
          <p:cNvSpPr txBox="1"/>
          <p:nvPr/>
        </p:nvSpPr>
        <p:spPr>
          <a:xfrm>
            <a:off x="987289" y="428674"/>
            <a:ext cx="8538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Преимущества </a:t>
            </a:r>
            <a:r>
              <a:rPr lang="en-US" sz="3200" dirty="0">
                <a:solidFill>
                  <a:schemeClr val="bg1"/>
                </a:solidFill>
                <a:latin typeface="Proxima Nova" panose="02000506030000020004" pitchFamily="50" charset="0"/>
              </a:rPr>
              <a:t>SSG</a:t>
            </a:r>
            <a:endParaRPr lang="ru-RU" sz="3200" dirty="0">
              <a:solidFill>
                <a:schemeClr val="bg1"/>
              </a:solidFill>
              <a:latin typeface="Proxima Nova" panose="02000506030000020004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A8058-DEF3-4931-8EDD-FC1B138A0C9C}"/>
              </a:ext>
            </a:extLst>
          </p:cNvPr>
          <p:cNvSpPr txBox="1"/>
          <p:nvPr/>
        </p:nvSpPr>
        <p:spPr>
          <a:xfrm>
            <a:off x="987289" y="1166980"/>
            <a:ext cx="5288383" cy="2133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Высокая производительность</a:t>
            </a:r>
            <a:endParaRPr lang="en-US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Проще следить за безопасностью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Легко хранить и развёртывать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Хорошая индексируемость и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SEO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E996E-0C44-4874-AEAF-6C7902F347C1}"/>
              </a:ext>
            </a:extLst>
          </p:cNvPr>
          <p:cNvSpPr txBox="1"/>
          <p:nvPr/>
        </p:nvSpPr>
        <p:spPr>
          <a:xfrm>
            <a:off x="987288" y="3136612"/>
            <a:ext cx="8538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Недостатки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FCF335-D152-4BE7-BA26-940518848735}"/>
              </a:ext>
            </a:extLst>
          </p:cNvPr>
          <p:cNvSpPr txBox="1"/>
          <p:nvPr/>
        </p:nvSpPr>
        <p:spPr>
          <a:xfrm>
            <a:off x="987288" y="3946879"/>
            <a:ext cx="5846649" cy="171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Ограниченная динамичность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Сложность в обновлении контента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Необходимость повторной сборки при изменениях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AF80CB-84AE-4782-8FC3-DE9BD946C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572" y="633069"/>
            <a:ext cx="5021822" cy="18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3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1116850" y="1166980"/>
            <a:ext cx="1771048" cy="17710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10383946" y="6494710"/>
            <a:ext cx="1293211" cy="129321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9072511" y="-828663"/>
            <a:ext cx="1103806" cy="11038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BA672-0628-4CCF-85A9-0E5B3E696171}"/>
              </a:ext>
            </a:extLst>
          </p:cNvPr>
          <p:cNvSpPr txBox="1"/>
          <p:nvPr/>
        </p:nvSpPr>
        <p:spPr>
          <a:xfrm>
            <a:off x="987289" y="428674"/>
            <a:ext cx="10043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В каких случаях приоритетнее использовать </a:t>
            </a:r>
            <a:r>
              <a:rPr lang="en-US" sz="3200" dirty="0">
                <a:solidFill>
                  <a:schemeClr val="bg1"/>
                </a:solidFill>
                <a:latin typeface="Proxima Nova" panose="02000506030000020004" pitchFamily="50" charset="0"/>
              </a:rPr>
              <a:t>SSG</a:t>
            </a:r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A8058-DEF3-4931-8EDD-FC1B138A0C9C}"/>
              </a:ext>
            </a:extLst>
          </p:cNvPr>
          <p:cNvSpPr txBox="1"/>
          <p:nvPr/>
        </p:nvSpPr>
        <p:spPr>
          <a:xfrm>
            <a:off x="986137" y="1166980"/>
            <a:ext cx="8677627" cy="1302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Статические сайты и простые блоги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Онлайн-магазины с ограниченным ассортиментом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Приложения с незначительными динамическими элементами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E996E-0C44-4874-AEAF-6C7902F347C1}"/>
              </a:ext>
            </a:extLst>
          </p:cNvPr>
          <p:cNvSpPr txBox="1"/>
          <p:nvPr/>
        </p:nvSpPr>
        <p:spPr>
          <a:xfrm>
            <a:off x="947637" y="2687067"/>
            <a:ext cx="621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Популярные технологии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FCF335-D152-4BE7-BA26-940518848735}"/>
              </a:ext>
            </a:extLst>
          </p:cNvPr>
          <p:cNvSpPr txBox="1"/>
          <p:nvPr/>
        </p:nvSpPr>
        <p:spPr>
          <a:xfrm>
            <a:off x="947637" y="3429000"/>
            <a:ext cx="2344204" cy="1302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Next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Gatsby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VuePress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ED3967-7C79-44A8-AAD3-F983B35F6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736" y="5114624"/>
            <a:ext cx="2592205" cy="93631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F72F637-DE0F-43E8-A2D4-BCEC074E3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20" y="5114624"/>
            <a:ext cx="996616" cy="99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98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11468100" y="281456"/>
            <a:ext cx="1771048" cy="17710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3313273" y="-1011755"/>
            <a:ext cx="1293211" cy="129321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-744408" y="5390904"/>
            <a:ext cx="1103806" cy="11038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BA672-0628-4CCF-85A9-0E5B3E696171}"/>
              </a:ext>
            </a:extLst>
          </p:cNvPr>
          <p:cNvSpPr txBox="1"/>
          <p:nvPr/>
        </p:nvSpPr>
        <p:spPr>
          <a:xfrm>
            <a:off x="987289" y="428674"/>
            <a:ext cx="10043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Сравнение </a:t>
            </a:r>
            <a:r>
              <a:rPr lang="en-US" sz="3200" dirty="0">
                <a:solidFill>
                  <a:schemeClr val="bg1"/>
                </a:solidFill>
                <a:latin typeface="Proxima Nova" panose="02000506030000020004" pitchFamily="50" charset="0"/>
              </a:rPr>
              <a:t>CSR, SSR</a:t>
            </a:r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 и</a:t>
            </a:r>
            <a:r>
              <a:rPr lang="en-US" sz="3200" dirty="0">
                <a:solidFill>
                  <a:schemeClr val="bg1"/>
                </a:solidFill>
                <a:latin typeface="Proxima Nova" panose="02000506030000020004" pitchFamily="50" charset="0"/>
              </a:rPr>
              <a:t> SSG</a:t>
            </a:r>
            <a:endParaRPr lang="ru-RU" sz="3200" dirty="0">
              <a:solidFill>
                <a:schemeClr val="bg1"/>
              </a:solidFill>
              <a:latin typeface="Proxima Nova" panose="02000506030000020004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A8058-DEF3-4931-8EDD-FC1B138A0C9C}"/>
              </a:ext>
            </a:extLst>
          </p:cNvPr>
          <p:cNvSpPr txBox="1"/>
          <p:nvPr/>
        </p:nvSpPr>
        <p:spPr>
          <a:xfrm>
            <a:off x="986137" y="1166980"/>
            <a:ext cx="10198419" cy="5042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Рекомендации по выбору метода рендеринга зависят от типа проекта и его требований. Для интерактивных веб-приложений, где важна быстрая отзывчивость и высокая интерактивность, рекомендуется использовать CSR. Для сайтов с большим количеством контента и высокими требованиями к SEO лучше выбрать SSR. Для статических сайтов или сайтов с редко изменяющимся контентом SSG может быть оптимальным решением, обеспечивая высокую производительность и простоту разработки.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</a:b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Важно учитывать потребности проекта при выборе метода рендеринга. Например, если проект требует частого обновления контента и моментальной реакции на изменения, возможно, придется использовать комбинацию методов, таких как SSR для основного контента и CSR для динамических элементов. Также стоит учитывать доступные ресурсы и опыт разработчиков.</a:t>
            </a:r>
          </a:p>
        </p:txBody>
      </p:sp>
    </p:spTree>
    <p:extLst>
      <p:ext uri="{BB962C8B-B14F-4D97-AF65-F5344CB8AC3E}">
        <p14:creationId xmlns:p14="http://schemas.microsoft.com/office/powerpoint/2010/main" val="1205215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11628521" y="1075279"/>
            <a:ext cx="1771048" cy="17710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-744622" y="428674"/>
            <a:ext cx="1293211" cy="129321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0076379" y="6622938"/>
            <a:ext cx="1103806" cy="11038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BA672-0628-4CCF-85A9-0E5B3E696171}"/>
              </a:ext>
            </a:extLst>
          </p:cNvPr>
          <p:cNvSpPr txBox="1"/>
          <p:nvPr/>
        </p:nvSpPr>
        <p:spPr>
          <a:xfrm>
            <a:off x="987289" y="428674"/>
            <a:ext cx="10043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Заключение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A8058-DEF3-4931-8EDD-FC1B138A0C9C}"/>
              </a:ext>
            </a:extLst>
          </p:cNvPr>
          <p:cNvSpPr txBox="1"/>
          <p:nvPr/>
        </p:nvSpPr>
        <p:spPr>
          <a:xfrm>
            <a:off x="987289" y="1224732"/>
            <a:ext cx="10198419" cy="4211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Рендеринг веб-приложений играет ключевую роль в обеспечении производительности, удобства использования и оптимизации для поисковых систем. В рамках практики были рассмотрены три основных метода рендеринга: CSR, SSR и SSG. Каждый из этих методов имеет свои преимущества и недостатки, а также специфические области применения.</a:t>
            </a:r>
            <a:b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</a:br>
            <a:b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</a:b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В заключение, понимание различных способов рендеринга и их правильное применение является критически важным для успешного создания современных веб-приложений. Будучи вооруженными знаниями о рендеринге, разработчики могут принимать обоснованные решения, которые приведут к созданию быстрых, интерактивных и оптимизированных веб-приложений, соответствующих требованиям современных пользователей и бизнеса.</a:t>
            </a:r>
          </a:p>
        </p:txBody>
      </p:sp>
    </p:spTree>
    <p:extLst>
      <p:ext uri="{BB962C8B-B14F-4D97-AF65-F5344CB8AC3E}">
        <p14:creationId xmlns:p14="http://schemas.microsoft.com/office/powerpoint/2010/main" val="3406390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885524" y="4008699"/>
            <a:ext cx="1771048" cy="17710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1716558" y="-646606"/>
            <a:ext cx="1293211" cy="129321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4778108"/>
            <a:ext cx="1103806" cy="11038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7E961-3A22-47D1-A972-F7005A6D06F9}"/>
              </a:ext>
            </a:extLst>
          </p:cNvPr>
          <p:cNvSpPr txBox="1"/>
          <p:nvPr/>
        </p:nvSpPr>
        <p:spPr>
          <a:xfrm>
            <a:off x="1752920" y="1875251"/>
            <a:ext cx="5790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Спасибо за внимание)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E14FD0-1D3C-40FE-BD68-891C3D093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971" y="646605"/>
            <a:ext cx="5519057" cy="55190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9B7212-B68E-4000-97AE-A2A94509F049}"/>
              </a:ext>
            </a:extLst>
          </p:cNvPr>
          <p:cNvSpPr txBox="1"/>
          <p:nvPr/>
        </p:nvSpPr>
        <p:spPr>
          <a:xfrm>
            <a:off x="1752920" y="4155559"/>
            <a:ext cx="3239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  <a:alpha val="53000"/>
                  </a:schemeClr>
                </a:solidFill>
                <a:latin typeface="Proxima Nova" panose="02000506030000020004" pitchFamily="50" charset="0"/>
              </a:rPr>
              <a:t>Подготовили: </a:t>
            </a:r>
            <a:br>
              <a:rPr lang="ru-RU" dirty="0">
                <a:solidFill>
                  <a:schemeClr val="bg1">
                    <a:lumMod val="50000"/>
                    <a:alpha val="53000"/>
                  </a:schemeClr>
                </a:solidFill>
                <a:latin typeface="Proxima Nova" panose="02000506030000020004" pitchFamily="50" charset="0"/>
              </a:rPr>
            </a:br>
            <a:endParaRPr lang="ru-RU" dirty="0">
              <a:solidFill>
                <a:schemeClr val="bg1">
                  <a:lumMod val="50000"/>
                  <a:alpha val="53000"/>
                </a:schemeClr>
              </a:solidFill>
              <a:latin typeface="Proxima Nova" panose="02000506030000020004" pitchFamily="50" charset="0"/>
            </a:endParaRPr>
          </a:p>
          <a:p>
            <a:r>
              <a:rPr lang="ru-RU" dirty="0">
                <a:solidFill>
                  <a:schemeClr val="bg1">
                    <a:lumMod val="50000"/>
                    <a:alpha val="53000"/>
                  </a:schemeClr>
                </a:solidFill>
                <a:latin typeface="Proxima Nova" panose="02000506030000020004" pitchFamily="50" charset="0"/>
              </a:rPr>
              <a:t>Сидоров Д. С., </a:t>
            </a:r>
          </a:p>
          <a:p>
            <a:r>
              <a:rPr lang="ru-RU" dirty="0">
                <a:solidFill>
                  <a:schemeClr val="bg1">
                    <a:lumMod val="50000"/>
                    <a:alpha val="53000"/>
                  </a:schemeClr>
                </a:solidFill>
                <a:latin typeface="Proxima Nova" panose="02000506030000020004" pitchFamily="50" charset="0"/>
              </a:rPr>
              <a:t>Петрушенко Д. А, </a:t>
            </a:r>
          </a:p>
          <a:p>
            <a:r>
              <a:rPr lang="ru-RU" dirty="0">
                <a:solidFill>
                  <a:schemeClr val="bg1">
                    <a:lumMod val="50000"/>
                    <a:alpha val="53000"/>
                  </a:schemeClr>
                </a:solidFill>
                <a:latin typeface="Proxima Nova" panose="02000506030000020004" pitchFamily="50" charset="0"/>
              </a:rPr>
              <a:t>Шульга Е. Е.</a:t>
            </a:r>
          </a:p>
        </p:txBody>
      </p:sp>
    </p:spTree>
    <p:extLst>
      <p:ext uri="{BB962C8B-B14F-4D97-AF65-F5344CB8AC3E}">
        <p14:creationId xmlns:p14="http://schemas.microsoft.com/office/powerpoint/2010/main" val="183700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10029727" y="-1250080"/>
            <a:ext cx="1771048" cy="17710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-773606" y="1359994"/>
            <a:ext cx="1293211" cy="129321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4357195"/>
            <a:ext cx="1103806" cy="11038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BA672-0628-4CCF-85A9-0E5B3E696171}"/>
              </a:ext>
            </a:extLst>
          </p:cNvPr>
          <p:cNvSpPr txBox="1"/>
          <p:nvPr/>
        </p:nvSpPr>
        <p:spPr>
          <a:xfrm>
            <a:off x="3249227" y="659886"/>
            <a:ext cx="782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Что такое рендеринг и зачем он нужен?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1D958C-C1C5-417F-9604-A19A6728D3B0}"/>
              </a:ext>
            </a:extLst>
          </p:cNvPr>
          <p:cNvSpPr txBox="1"/>
          <p:nvPr/>
        </p:nvSpPr>
        <p:spPr>
          <a:xfrm>
            <a:off x="3249227" y="1542582"/>
            <a:ext cx="8227581" cy="2026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Рендеринг веб-приложений — это процесс преобразования данных и логики, хранящихся на сервере или в браузере, в пользовательский интерфейс, который отображается на экране устройства пользователя.</a:t>
            </a:r>
            <a:b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</a:br>
            <a:b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</a:b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Основная цель рендеринга — создание HTML-кода, который браузер может отобразить в виде веб-страницы.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2027D10-2B7C-4F28-8A8E-24B4F4F28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5" y="3958610"/>
            <a:ext cx="4593933" cy="229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2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1203476" y="1128342"/>
            <a:ext cx="1771048" cy="17710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11566359" y="520375"/>
            <a:ext cx="1293211" cy="129321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79795" y="6546728"/>
            <a:ext cx="1103806" cy="11038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BA672-0628-4CCF-85A9-0E5B3E696171}"/>
              </a:ext>
            </a:extLst>
          </p:cNvPr>
          <p:cNvSpPr txBox="1"/>
          <p:nvPr/>
        </p:nvSpPr>
        <p:spPr>
          <a:xfrm>
            <a:off x="1179794" y="601929"/>
            <a:ext cx="8538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Этапы построения и создания рендеринга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1D958C-C1C5-417F-9604-A19A6728D3B0}"/>
              </a:ext>
            </a:extLst>
          </p:cNvPr>
          <p:cNvSpPr txBox="1"/>
          <p:nvPr/>
        </p:nvSpPr>
        <p:spPr>
          <a:xfrm>
            <a:off x="1179794" y="1613306"/>
            <a:ext cx="4797493" cy="262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Запрос данных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Обработка данных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Создание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DOM-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дерева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Применение стилей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Построение рендер-дерева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Визуализация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81B73A-D50C-4D4C-A0AE-BDE0BDE71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509" y="1654213"/>
            <a:ext cx="4611010" cy="230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7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9795311" y="6429326"/>
            <a:ext cx="1771048" cy="17710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10112943" y="-772836"/>
            <a:ext cx="1293211" cy="129321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-591365" y="520375"/>
            <a:ext cx="1103806" cy="11038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BA672-0628-4CCF-85A9-0E5B3E696171}"/>
              </a:ext>
            </a:extLst>
          </p:cNvPr>
          <p:cNvSpPr txBox="1"/>
          <p:nvPr/>
        </p:nvSpPr>
        <p:spPr>
          <a:xfrm>
            <a:off x="1179794" y="601929"/>
            <a:ext cx="8538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Рендеринг на стороне клиента (</a:t>
            </a:r>
            <a:r>
              <a:rPr lang="en-US" sz="3200" dirty="0">
                <a:solidFill>
                  <a:schemeClr val="bg1"/>
                </a:solidFill>
                <a:latin typeface="Proxima Nova" panose="02000506030000020004" pitchFamily="50" charset="0"/>
              </a:rPr>
              <a:t>CSR</a:t>
            </a:r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A8058-DEF3-4931-8EDD-FC1B138A0C9C}"/>
              </a:ext>
            </a:extLst>
          </p:cNvPr>
          <p:cNvSpPr txBox="1"/>
          <p:nvPr/>
        </p:nvSpPr>
        <p:spPr>
          <a:xfrm>
            <a:off x="1179793" y="1477361"/>
            <a:ext cx="9051861" cy="3380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Client-Side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Rendering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 (CSR) — это подход к рендерингу, при котором весь процесс обработки и отображения контента происходит на стороне клиента, то есть в браузере пользователя. 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</a:b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</a:b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Основная идея CSR заключается в том, что сервер передает браузеру минимальный HTML-код вместе с необходимыми JavaScript-файлами. JavaScript-код, загруженный в браузер, берет на себя всю дальнейшую работу по генерации и отображению контента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.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25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1053665" y="520375"/>
            <a:ext cx="1771048" cy="17710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11691487" y="1319271"/>
            <a:ext cx="1293211" cy="129321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3008595" y="6306097"/>
            <a:ext cx="1103806" cy="11038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BA672-0628-4CCF-85A9-0E5B3E696171}"/>
              </a:ext>
            </a:extLst>
          </p:cNvPr>
          <p:cNvSpPr txBox="1"/>
          <p:nvPr/>
        </p:nvSpPr>
        <p:spPr>
          <a:xfrm>
            <a:off x="987289" y="428674"/>
            <a:ext cx="8538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Преимущества </a:t>
            </a:r>
            <a:r>
              <a:rPr lang="en-US" sz="3200" dirty="0">
                <a:solidFill>
                  <a:schemeClr val="bg1"/>
                </a:solidFill>
                <a:latin typeface="Proxima Nova" panose="02000506030000020004" pitchFamily="50" charset="0"/>
              </a:rPr>
              <a:t>CSR</a:t>
            </a:r>
            <a:endParaRPr lang="ru-RU" sz="3200" dirty="0">
              <a:solidFill>
                <a:schemeClr val="bg1"/>
              </a:solidFill>
              <a:latin typeface="Proxima Nova" panose="02000506030000020004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A8058-DEF3-4931-8EDD-FC1B138A0C9C}"/>
              </a:ext>
            </a:extLst>
          </p:cNvPr>
          <p:cNvSpPr txBox="1"/>
          <p:nvPr/>
        </p:nvSpPr>
        <p:spPr>
          <a:xfrm>
            <a:off x="987289" y="1166980"/>
            <a:ext cx="5288383" cy="2133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Быстрая интерактивность</a:t>
            </a:r>
            <a:endParaRPr lang="en-US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Разгрузка сервера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Динамическое обновление контента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Гибкость в разработке</a:t>
            </a:r>
            <a:endParaRPr lang="en-US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E996E-0C44-4874-AEAF-6C7902F347C1}"/>
              </a:ext>
            </a:extLst>
          </p:cNvPr>
          <p:cNvSpPr txBox="1"/>
          <p:nvPr/>
        </p:nvSpPr>
        <p:spPr>
          <a:xfrm>
            <a:off x="987289" y="3136612"/>
            <a:ext cx="8538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Недостатки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FCF335-D152-4BE7-BA26-940518848735}"/>
              </a:ext>
            </a:extLst>
          </p:cNvPr>
          <p:cNvSpPr txBox="1"/>
          <p:nvPr/>
        </p:nvSpPr>
        <p:spPr>
          <a:xfrm>
            <a:off x="987289" y="3875601"/>
            <a:ext cx="5288383" cy="2133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Проблемы с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SEO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Задержка начального отображения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Зависимость от браузера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Сложность в отладке</a:t>
            </a:r>
            <a:endParaRPr lang="en-US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76EDBE-633C-49A2-83B2-CC730018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163" y="721061"/>
            <a:ext cx="5948446" cy="338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7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1174601" y="4675281"/>
            <a:ext cx="1771048" cy="17710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11688585" y="1794986"/>
            <a:ext cx="1293211" cy="129321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295298" y="-751897"/>
            <a:ext cx="1103806" cy="11038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BA672-0628-4CCF-85A9-0E5B3E696171}"/>
              </a:ext>
            </a:extLst>
          </p:cNvPr>
          <p:cNvSpPr txBox="1"/>
          <p:nvPr/>
        </p:nvSpPr>
        <p:spPr>
          <a:xfrm>
            <a:off x="987289" y="428674"/>
            <a:ext cx="10043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В каких случаях приоритетнее использовать </a:t>
            </a:r>
            <a:r>
              <a:rPr lang="en-US" sz="3200" dirty="0">
                <a:solidFill>
                  <a:schemeClr val="bg1"/>
                </a:solidFill>
                <a:latin typeface="Proxima Nova" panose="02000506030000020004" pitchFamily="50" charset="0"/>
              </a:rPr>
              <a:t>CSR</a:t>
            </a:r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A8058-DEF3-4931-8EDD-FC1B138A0C9C}"/>
              </a:ext>
            </a:extLst>
          </p:cNvPr>
          <p:cNvSpPr txBox="1"/>
          <p:nvPr/>
        </p:nvSpPr>
        <p:spPr>
          <a:xfrm>
            <a:off x="986137" y="1166980"/>
            <a:ext cx="5288383" cy="254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Одностраничные приложения (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SPA)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Разгрузка сервера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Веб-приложения со сложным пользовательским интерфейсом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Приложения с частым изменением данных в реальном времени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E996E-0C44-4874-AEAF-6C7902F347C1}"/>
              </a:ext>
            </a:extLst>
          </p:cNvPr>
          <p:cNvSpPr txBox="1"/>
          <p:nvPr/>
        </p:nvSpPr>
        <p:spPr>
          <a:xfrm>
            <a:off x="986137" y="3975719"/>
            <a:ext cx="621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Популярные технологии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FCF335-D152-4BE7-BA26-940518848735}"/>
              </a:ext>
            </a:extLst>
          </p:cNvPr>
          <p:cNvSpPr txBox="1"/>
          <p:nvPr/>
        </p:nvSpPr>
        <p:spPr>
          <a:xfrm>
            <a:off x="986138" y="4728102"/>
            <a:ext cx="2344204" cy="171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React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Angular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Vue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493F200-3B24-4B62-AE35-9FF5D7989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77" y="4154389"/>
            <a:ext cx="4079108" cy="229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7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1203476" y="2370001"/>
            <a:ext cx="1771048" cy="17710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9333943" y="-646606"/>
            <a:ext cx="1293211" cy="129321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9428646" y="6411974"/>
            <a:ext cx="1103806" cy="11038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BA672-0628-4CCF-85A9-0E5B3E696171}"/>
              </a:ext>
            </a:extLst>
          </p:cNvPr>
          <p:cNvSpPr txBox="1"/>
          <p:nvPr/>
        </p:nvSpPr>
        <p:spPr>
          <a:xfrm>
            <a:off x="1179794" y="601929"/>
            <a:ext cx="8538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Рендеринг на стороне сервера (</a:t>
            </a:r>
            <a:r>
              <a:rPr lang="en-US" sz="3200" dirty="0">
                <a:solidFill>
                  <a:schemeClr val="bg1"/>
                </a:solidFill>
                <a:latin typeface="Proxima Nova" panose="02000506030000020004" pitchFamily="50" charset="0"/>
              </a:rPr>
              <a:t>SSR</a:t>
            </a:r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A8058-DEF3-4931-8EDD-FC1B138A0C9C}"/>
              </a:ext>
            </a:extLst>
          </p:cNvPr>
          <p:cNvSpPr txBox="1"/>
          <p:nvPr/>
        </p:nvSpPr>
        <p:spPr>
          <a:xfrm>
            <a:off x="1179793" y="1477361"/>
            <a:ext cx="9051861" cy="2964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Server-Side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Rendering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 (SSR) — это подход к рендерингу веб-страниц, при котором контент генерируется на стороне сервера перед отправкой клиенту. </a:t>
            </a:r>
            <a:endParaRPr lang="en-US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В этом случае сервер обрабатывает все необходимые данные и создает полный HTML-документ, который затем отправляется браузеру пользователя. Браузер отображает уже готовую страницу, что позволяет пользователю увидеть контент быстрее, чем при рендеринге на стороне клиента.</a:t>
            </a:r>
          </a:p>
        </p:txBody>
      </p:sp>
    </p:spTree>
    <p:extLst>
      <p:ext uri="{BB962C8B-B14F-4D97-AF65-F5344CB8AC3E}">
        <p14:creationId xmlns:p14="http://schemas.microsoft.com/office/powerpoint/2010/main" val="1789493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1236545" y="4226102"/>
            <a:ext cx="1771048" cy="17710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11701113" y="3186572"/>
            <a:ext cx="1293211" cy="129321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22044" y="-773314"/>
            <a:ext cx="1103806" cy="11038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BA672-0628-4CCF-85A9-0E5B3E696171}"/>
              </a:ext>
            </a:extLst>
          </p:cNvPr>
          <p:cNvSpPr txBox="1"/>
          <p:nvPr/>
        </p:nvSpPr>
        <p:spPr>
          <a:xfrm>
            <a:off x="987289" y="428674"/>
            <a:ext cx="8538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Преимущества </a:t>
            </a:r>
            <a:r>
              <a:rPr lang="en-US" sz="3200" dirty="0">
                <a:solidFill>
                  <a:schemeClr val="bg1"/>
                </a:solidFill>
                <a:latin typeface="Proxima Nova" panose="02000506030000020004" pitchFamily="50" charset="0"/>
              </a:rPr>
              <a:t>SSR</a:t>
            </a:r>
            <a:endParaRPr lang="ru-RU" sz="3200" dirty="0">
              <a:solidFill>
                <a:schemeClr val="bg1"/>
              </a:solidFill>
              <a:latin typeface="Proxima Nova" panose="02000506030000020004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A8058-DEF3-4931-8EDD-FC1B138A0C9C}"/>
              </a:ext>
            </a:extLst>
          </p:cNvPr>
          <p:cNvSpPr txBox="1"/>
          <p:nvPr/>
        </p:nvSpPr>
        <p:spPr>
          <a:xfrm>
            <a:off x="987289" y="1166980"/>
            <a:ext cx="5288383" cy="2133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Хорошая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SEO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оптимизация</a:t>
            </a:r>
            <a:endParaRPr lang="en-US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Быстрая начальная загрузка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Предсказуемость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Гибкость в разработке</a:t>
            </a:r>
            <a:endParaRPr lang="en-US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E996E-0C44-4874-AEAF-6C7902F347C1}"/>
              </a:ext>
            </a:extLst>
          </p:cNvPr>
          <p:cNvSpPr txBox="1"/>
          <p:nvPr/>
        </p:nvSpPr>
        <p:spPr>
          <a:xfrm>
            <a:off x="987289" y="3094669"/>
            <a:ext cx="8538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Недостатки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FCF335-D152-4BE7-BA26-940518848735}"/>
              </a:ext>
            </a:extLst>
          </p:cNvPr>
          <p:cNvSpPr txBox="1"/>
          <p:nvPr/>
        </p:nvSpPr>
        <p:spPr>
          <a:xfrm>
            <a:off x="987288" y="3946879"/>
            <a:ext cx="5846649" cy="1718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Высокая нагрузка на сервер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Меньшая интерактивность на начальном этапе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Сложность реализации</a:t>
            </a:r>
            <a:endParaRPr lang="en-US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C13CFD-48DF-4C28-AA5B-DEBD3DBE8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4554"/>
            <a:ext cx="5165559" cy="243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02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1116850" y="1166980"/>
            <a:ext cx="1771048" cy="177104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10383946" y="6494710"/>
            <a:ext cx="1293211" cy="129321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9072511" y="-828663"/>
            <a:ext cx="1103806" cy="110380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BA672-0628-4CCF-85A9-0E5B3E696171}"/>
              </a:ext>
            </a:extLst>
          </p:cNvPr>
          <p:cNvSpPr txBox="1"/>
          <p:nvPr/>
        </p:nvSpPr>
        <p:spPr>
          <a:xfrm>
            <a:off x="987289" y="428674"/>
            <a:ext cx="10043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В каких случаях приоритетнее использовать </a:t>
            </a:r>
            <a:r>
              <a:rPr lang="en-US" sz="3200" dirty="0">
                <a:solidFill>
                  <a:schemeClr val="bg1"/>
                </a:solidFill>
                <a:latin typeface="Proxima Nova" panose="02000506030000020004" pitchFamily="50" charset="0"/>
              </a:rPr>
              <a:t>SSR</a:t>
            </a:r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A8058-DEF3-4931-8EDD-FC1B138A0C9C}"/>
              </a:ext>
            </a:extLst>
          </p:cNvPr>
          <p:cNvSpPr txBox="1"/>
          <p:nvPr/>
        </p:nvSpPr>
        <p:spPr>
          <a:xfrm>
            <a:off x="986137" y="1166980"/>
            <a:ext cx="5288383" cy="1302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Информационные сайты и блоги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Электронная коммерция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Маркетинговые страницы и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лендинги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E996E-0C44-4874-AEAF-6C7902F347C1}"/>
              </a:ext>
            </a:extLst>
          </p:cNvPr>
          <p:cNvSpPr txBox="1"/>
          <p:nvPr/>
        </p:nvSpPr>
        <p:spPr>
          <a:xfrm>
            <a:off x="947637" y="2687067"/>
            <a:ext cx="621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Популярные технологии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FCF335-D152-4BE7-BA26-940518848735}"/>
              </a:ext>
            </a:extLst>
          </p:cNvPr>
          <p:cNvSpPr txBox="1"/>
          <p:nvPr/>
        </p:nvSpPr>
        <p:spPr>
          <a:xfrm>
            <a:off x="947637" y="3429000"/>
            <a:ext cx="2344204" cy="1302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Next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Angular Universal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Nuxt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C228CF-D8AC-42CD-B47E-D77C466B9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317" y="3586159"/>
            <a:ext cx="5024387" cy="232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218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757</Words>
  <Application>Microsoft Office PowerPoint</Application>
  <PresentationFormat>Широкоэкранный</PresentationFormat>
  <Paragraphs>88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Proxima Nova</vt:lpstr>
      <vt:lpstr>Proxima Nova Rg</vt:lpstr>
      <vt:lpstr>Тема Office</vt:lpstr>
      <vt:lpstr>Способы рендеринга веб-приложений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Dmitry Sidorov</dc:creator>
  <cp:lastModifiedBy>Dmitry Sidorov</cp:lastModifiedBy>
  <cp:revision>28</cp:revision>
  <dcterms:created xsi:type="dcterms:W3CDTF">2023-11-02T21:00:00Z</dcterms:created>
  <dcterms:modified xsi:type="dcterms:W3CDTF">2024-06-09T13:17:41Z</dcterms:modified>
</cp:coreProperties>
</file>