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72A"/>
    <a:srgbClr val="607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289401-65B1-4EC7-AD6C-216535911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2F100E7-97B9-45B5-B216-B8032CD0D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6ECD6F-0306-4895-A282-66C7EDC0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F427-A1AB-4162-BFD2-F0276A6A85E4}" type="datetimeFigureOut">
              <a:rPr lang="ru-RU" smtClean="0"/>
              <a:t>03.05.2025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13422D-383F-41B0-B850-A8B342A57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33D0FB-9316-4485-9A50-551DE2AC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D10-7D81-4D30-88ED-B18088A6D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78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94D8E5-4819-4B89-ABDA-A4CC0C329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1DF2886-9A2F-4E48-8CC1-80C596B78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997587-C63A-4DE3-8B16-213A5588C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F427-A1AB-4162-BFD2-F0276A6A85E4}" type="datetimeFigureOut">
              <a:rPr lang="ru-RU" smtClean="0"/>
              <a:t>03.05.2025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BF125F-D61D-4ACF-AEEB-27996E8FC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36C3CD-AAC8-4908-8ECB-03BBCDAB9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D10-7D81-4D30-88ED-B18088A6D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69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BDDFB91-FF74-4997-AEC9-9E9B015573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15208C1-3F47-47FF-A609-206863F9E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ADDAC4-F288-4DF9-B342-45CADEFF7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F427-A1AB-4162-BFD2-F0276A6A85E4}" type="datetimeFigureOut">
              <a:rPr lang="ru-RU" smtClean="0"/>
              <a:t>03.05.2025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9411B7-EEE2-4DB4-BA1C-92DD6FDB7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A66D9F-E5A9-433B-BC29-705A9CF30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D10-7D81-4D30-88ED-B18088A6D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61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4352EB-8288-4721-BFFD-951DAB9CE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90BFA3-56F9-4145-825A-039B20168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16026E-A9BC-4775-B74B-CC221CB1C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F427-A1AB-4162-BFD2-F0276A6A85E4}" type="datetimeFigureOut">
              <a:rPr lang="ru-RU" smtClean="0"/>
              <a:t>03.05.2025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B11ABA-92AA-43D7-A315-B7600FDF3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A336DF-FB29-47E7-A9CE-E741FCC0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D10-7D81-4D30-88ED-B18088A6D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935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B4E915-0A89-4DD3-A58D-C5E2C78FB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AF2E16-9908-4441-B07C-31F756139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D43D89-E288-4E33-898D-982A35A2B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F427-A1AB-4162-BFD2-F0276A6A85E4}" type="datetimeFigureOut">
              <a:rPr lang="ru-RU" smtClean="0"/>
              <a:t>03.05.2025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025FC7-4A1F-4373-999E-746E26D5D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BB97BB-25E8-47FA-B53A-E8DF24354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D10-7D81-4D30-88ED-B18088A6D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707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18B695-DADC-4EBA-8CD3-383916445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DC8418-AF3E-405E-A170-D4E99CE8C2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D7260F0-EDB7-47BD-B790-4B756ED77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5AE35AA-698D-4014-B594-7BD8B07B3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F427-A1AB-4162-BFD2-F0276A6A85E4}" type="datetimeFigureOut">
              <a:rPr lang="ru-RU" smtClean="0"/>
              <a:t>03.05.2025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926355-7109-4F82-AE9A-EAAE680B3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6FADBE-AC16-4E5A-9541-DCC84067A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D10-7D81-4D30-88ED-B18088A6D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9272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79EFC5-E60E-4D38-9760-93491227A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B1038AC-1864-471D-827C-1CBD75FF7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7836188-373D-4FC9-8EF6-919B9A2C4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AECAD07-4FC5-45A3-866F-FCC14BE0A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4ABEE1E-C829-4B50-BE04-A40860BAB0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AC5C3DB-95EC-41ED-B186-E3E2F5BEB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F427-A1AB-4162-BFD2-F0276A6A85E4}" type="datetimeFigureOut">
              <a:rPr lang="ru-RU" smtClean="0"/>
              <a:t>03.05.2025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50624B0-92AD-4B98-882F-C5583113D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3C06EE3-A996-4DCC-9376-F83BA0195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D10-7D81-4D30-88ED-B18088A6D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23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761625-23F4-423A-A17F-AB435B58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C1DFF78-EF1B-448E-88BC-BCCA436AA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F427-A1AB-4162-BFD2-F0276A6A85E4}" type="datetimeFigureOut">
              <a:rPr lang="ru-RU" smtClean="0"/>
              <a:t>03.05.2025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0208876-A273-4389-BE1B-17FA1D59F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39DCEE2-86A8-414B-9A20-23D8A807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D10-7D81-4D30-88ED-B18088A6D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03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B76A3AD-9056-418B-87E6-8FB27E099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F427-A1AB-4162-BFD2-F0276A6A85E4}" type="datetimeFigureOut">
              <a:rPr lang="ru-RU" smtClean="0"/>
              <a:t>03.05.2025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F4752C4-60AD-4631-8159-B80082F02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3B8C7E-A0B3-4329-B697-0D402AFC5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D10-7D81-4D30-88ED-B18088A6D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889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CE6420-5175-49CE-9FD7-C226A4AB8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11C7B0-A845-44B8-AB02-485CF44A6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DD1CD40-0C4D-481D-8C58-613440A24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DECD0DA-BCB2-44D0-8872-282F15522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F427-A1AB-4162-BFD2-F0276A6A85E4}" type="datetimeFigureOut">
              <a:rPr lang="ru-RU" smtClean="0"/>
              <a:t>03.05.2025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E550F2-FB18-4B81-886D-259BE11E9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FBB3DA-9FC0-4E94-9FF2-6AA24DCD8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D10-7D81-4D30-88ED-B18088A6D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763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5AB5F7-AA1B-4FD6-9AD6-EBCE18EDA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7E584F1-AEDE-4F54-8E97-121FED9714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C4EDD72-585E-4990-B398-68EAE5B2D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30AC4B-B62E-42FD-AB0B-314817A1B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F427-A1AB-4162-BFD2-F0276A6A85E4}" type="datetimeFigureOut">
              <a:rPr lang="ru-RU" smtClean="0"/>
              <a:t>03.05.2025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F031E5-A120-4B17-9DB7-F9892C80A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0360B1-93EF-442B-ADD0-650876452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D10-7D81-4D30-88ED-B18088A6D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2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44AF34-DD3A-4C1F-A467-AF4C19635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A21989A-EDDB-4938-9A80-A74647F9C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122E26-393A-4698-8311-0608BE462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6F427-A1AB-4162-BFD2-F0276A6A85E4}" type="datetimeFigureOut">
              <a:rPr lang="ru-RU" smtClean="0"/>
              <a:t>03.05.2025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6BA3DB-7BF4-4014-87B1-3D78A2F02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F835E6-3323-45A4-A1B7-540FD81F07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1AD10-7D81-4D30-88ED-B18088A6D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342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19F9A4-7309-47BB-BE8F-E7870F575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2619"/>
            <a:ext cx="9144000" cy="1597343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Proxima Nova" panose="02000506030000020004" pitchFamily="50" charset="0"/>
              </a:rPr>
              <a:t>Транспортная безопасность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EF0DC2C-F26B-44CB-9C37-5BEBB8F575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>
                    <a:lumMod val="65000"/>
                  </a:schemeClr>
                </a:solidFill>
                <a:latin typeface="Proxima Nova Rg" panose="02000506030000020004" pitchFamily="2" charset="0"/>
              </a:rPr>
              <a:t>Современные 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Proxima Nova Rg" panose="02000506030000020004" pitchFamily="2" charset="0"/>
              </a:rPr>
              <a:t>системы защиты в автомобилях, безопасность в общественном </a:t>
            </a:r>
            <a:r>
              <a:rPr lang="ru-RU" dirty="0" smtClean="0">
                <a:solidFill>
                  <a:schemeClr val="bg1">
                    <a:lumMod val="65000"/>
                  </a:schemeClr>
                </a:solidFill>
                <a:latin typeface="Proxima Nova Rg" panose="02000506030000020004" pitchFamily="2" charset="0"/>
              </a:rPr>
              <a:t>транспорте</a:t>
            </a:r>
            <a:endParaRPr lang="ru-RU" dirty="0">
              <a:solidFill>
                <a:schemeClr val="bg1">
                  <a:lumMod val="65000"/>
                </a:schemeClr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3CE092EF-CC18-4A77-9304-C18F37F9233F}"/>
              </a:ext>
            </a:extLst>
          </p:cNvPr>
          <p:cNvSpPr/>
          <p:nvPr/>
        </p:nvSpPr>
        <p:spPr>
          <a:xfrm>
            <a:off x="903572" y="-885524"/>
            <a:ext cx="1771048" cy="1771048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32A4727-2721-48DC-AA64-E598F5F4AB25}"/>
              </a:ext>
            </a:extLst>
          </p:cNvPr>
          <p:cNvSpPr/>
          <p:nvPr/>
        </p:nvSpPr>
        <p:spPr>
          <a:xfrm>
            <a:off x="-646606" y="4611194"/>
            <a:ext cx="1293211" cy="1293211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8403508-2CB2-4A89-B7F1-F54A1427544B}"/>
              </a:ext>
            </a:extLst>
          </p:cNvPr>
          <p:cNvSpPr/>
          <p:nvPr/>
        </p:nvSpPr>
        <p:spPr>
          <a:xfrm>
            <a:off x="11640097" y="1436195"/>
            <a:ext cx="1103806" cy="1103806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70828E-B2B4-4B5F-9AFD-0E7C6CBDE002}"/>
              </a:ext>
            </a:extLst>
          </p:cNvPr>
          <p:cNvSpPr txBox="1"/>
          <p:nvPr/>
        </p:nvSpPr>
        <p:spPr>
          <a:xfrm>
            <a:off x="3280966" y="266644"/>
            <a:ext cx="563006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ru-RU" sz="900" dirty="0">
                <a:solidFill>
                  <a:schemeClr val="bg2">
                    <a:lumMod val="75000"/>
                  </a:schemeClr>
                </a:solidFill>
                <a:effectLst/>
                <a:latin typeface="Proxima Nova Rg" panose="0200050603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 РОССИЙСКОЙ ФЕДЕРАЦИИ</a:t>
            </a:r>
            <a:endParaRPr lang="ru-RU" sz="900" dirty="0">
              <a:solidFill>
                <a:schemeClr val="bg2">
                  <a:lumMod val="75000"/>
                </a:schemeClr>
              </a:solidFill>
              <a:effectLst/>
              <a:latin typeface="Proxima Nova Rg" panose="02000506030000020004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Bef>
                <a:spcPts val="600"/>
              </a:spcBef>
              <a:spcAft>
                <a:spcPts val="800"/>
              </a:spcAft>
            </a:pPr>
            <a:r>
              <a:rPr lang="ru-RU" sz="900" b="1" dirty="0">
                <a:solidFill>
                  <a:schemeClr val="bg2">
                    <a:lumMod val="75000"/>
                  </a:schemeClr>
                </a:solidFill>
                <a:effectLst/>
                <a:latin typeface="Proxima Nova Rg" panose="0200050603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lang="ru-RU" sz="900" b="1" dirty="0">
              <a:solidFill>
                <a:schemeClr val="bg2">
                  <a:lumMod val="75000"/>
                </a:schemeClr>
              </a:solidFill>
              <a:effectLst/>
              <a:latin typeface="Proxima Nova Rg" panose="02000506030000020004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ru-RU" sz="900" b="1" dirty="0">
                <a:solidFill>
                  <a:schemeClr val="bg2">
                    <a:lumMod val="75000"/>
                  </a:schemeClr>
                </a:solidFill>
                <a:effectLst/>
                <a:latin typeface="Proxima Nova Rg" panose="0200050603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«Российский государственный университет им. А.Н. Косыгина (Технологии. Дизайн. Искусство)» </a:t>
            </a:r>
            <a:endParaRPr lang="ru-RU" sz="900" b="1" dirty="0">
              <a:solidFill>
                <a:schemeClr val="bg2">
                  <a:lumMod val="75000"/>
                </a:schemeClr>
              </a:solidFill>
              <a:effectLst/>
              <a:latin typeface="Proxima Nova Rg" panose="02000506030000020004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sz="900" kern="1800" dirty="0">
                <a:solidFill>
                  <a:schemeClr val="bg2">
                    <a:lumMod val="75000"/>
                  </a:schemeClr>
                </a:solidFill>
                <a:effectLst/>
                <a:latin typeface="Proxima Nova Rg" panose="0200050603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Институт </a:t>
            </a:r>
            <a:r>
              <a:rPr lang="ru-RU" sz="900" kern="1800" dirty="0">
                <a:solidFill>
                  <a:schemeClr val="bg2">
                    <a:lumMod val="75000"/>
                  </a:schemeClr>
                </a:solidFill>
                <a:latin typeface="Proxima Nova Rg" panose="0200050603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</a:t>
            </a:r>
            <a:r>
              <a:rPr lang="ru-RU" sz="900" kern="1800" dirty="0">
                <a:solidFill>
                  <a:schemeClr val="bg2">
                    <a:lumMod val="75000"/>
                  </a:schemeClr>
                </a:solidFill>
                <a:effectLst/>
                <a:latin typeface="Proxima Nova Rg" panose="0200050603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ФОРМАЦИОННЫХ ТЕХНОЛОГИЙ И ЦИФРОВОЙ ТРАНСФОРМАЦИИ</a:t>
            </a:r>
            <a:endParaRPr lang="ru-RU" sz="900" dirty="0">
              <a:solidFill>
                <a:schemeClr val="bg2">
                  <a:lumMod val="75000"/>
                </a:schemeClr>
              </a:solidFill>
              <a:effectLst/>
              <a:latin typeface="Proxima Nova Rg" panose="02000506030000020004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900" dirty="0">
              <a:latin typeface="Proxima Nova Rg" panose="0200050603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0FF798-6783-4BD1-9B9A-1D8B3EA5F2C3}"/>
              </a:ext>
            </a:extLst>
          </p:cNvPr>
          <p:cNvSpPr txBox="1"/>
          <p:nvPr/>
        </p:nvSpPr>
        <p:spPr>
          <a:xfrm>
            <a:off x="5516354" y="6164580"/>
            <a:ext cx="1015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2">
                    <a:lumMod val="90000"/>
                  </a:schemeClr>
                </a:solidFill>
                <a:latin typeface="Proxima Nova Rg" panose="02000506030000020004" pitchFamily="2" charset="0"/>
              </a:rPr>
              <a:t>Москва, </a:t>
            </a:r>
            <a:r>
              <a:rPr lang="ru-RU" sz="1200" dirty="0" smtClean="0">
                <a:solidFill>
                  <a:schemeClr val="bg2">
                    <a:lumMod val="90000"/>
                  </a:schemeClr>
                </a:solidFill>
                <a:latin typeface="Proxima Nova Rg" panose="02000506030000020004" pitchFamily="2" charset="0"/>
              </a:rPr>
              <a:t>2025</a:t>
            </a:r>
            <a:endParaRPr lang="ru-RU" sz="1200" dirty="0">
              <a:solidFill>
                <a:schemeClr val="bg2">
                  <a:lumMod val="90000"/>
                </a:schemeClr>
              </a:solidFill>
              <a:latin typeface="Proxima Nova Rg" panose="0200050603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11970E-097F-48FA-A2B9-419CEAF518E1}"/>
              </a:ext>
            </a:extLst>
          </p:cNvPr>
          <p:cNvSpPr txBox="1"/>
          <p:nvPr/>
        </p:nvSpPr>
        <p:spPr>
          <a:xfrm>
            <a:off x="9544652" y="6174879"/>
            <a:ext cx="2095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Proxima Nova Rg" panose="02000506030000020004" pitchFamily="2" charset="0"/>
              </a:rPr>
              <a:t>Подготовил: Сидоров Д. С.</a:t>
            </a:r>
          </a:p>
        </p:txBody>
      </p:sp>
    </p:spTree>
    <p:extLst>
      <p:ext uri="{BB962C8B-B14F-4D97-AF65-F5344CB8AC3E}">
        <p14:creationId xmlns:p14="http://schemas.microsoft.com/office/powerpoint/2010/main" val="2148822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3CE092EF-CC18-4A77-9304-C18F37F9233F}"/>
              </a:ext>
            </a:extLst>
          </p:cNvPr>
          <p:cNvSpPr/>
          <p:nvPr/>
        </p:nvSpPr>
        <p:spPr>
          <a:xfrm>
            <a:off x="9095072" y="-999824"/>
            <a:ext cx="1771048" cy="1771048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32A4727-2721-48DC-AA64-E598F5F4AB25}"/>
              </a:ext>
            </a:extLst>
          </p:cNvPr>
          <p:cNvSpPr/>
          <p:nvPr/>
        </p:nvSpPr>
        <p:spPr>
          <a:xfrm>
            <a:off x="-773606" y="1359994"/>
            <a:ext cx="1293211" cy="1293211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8403508-2CB2-4A89-B7F1-F54A1427544B}"/>
              </a:ext>
            </a:extLst>
          </p:cNvPr>
          <p:cNvSpPr/>
          <p:nvPr/>
        </p:nvSpPr>
        <p:spPr>
          <a:xfrm>
            <a:off x="11640097" y="4357195"/>
            <a:ext cx="1103806" cy="1103806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C59451-8994-4B10-BB19-A5AD7E68BA80}"/>
              </a:ext>
            </a:extLst>
          </p:cNvPr>
          <p:cNvSpPr txBox="1"/>
          <p:nvPr/>
        </p:nvSpPr>
        <p:spPr>
          <a:xfrm>
            <a:off x="1016000" y="1439021"/>
            <a:ext cx="10474960" cy="1027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Транспортная безопасность сегодня — это не просто набор правил и инструкций, а комплексная система технологических решений, призванная защитить жизни миллионов людей. В мире, где мобильность становится неотъемлемой частью повседневности, значение эффективных систем защиты трудно переоценить.</a:t>
            </a:r>
            <a:endParaRPr lang="ru-RU" dirty="0">
              <a:solidFill>
                <a:schemeClr val="bg1">
                  <a:lumMod val="85000"/>
                </a:schemeClr>
              </a:solidFill>
              <a:latin typeface="Proxima Nova Rg" panose="0200050603000002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7944A7-CCD6-46B3-9D00-27238073A9E9}"/>
              </a:ext>
            </a:extLst>
          </p:cNvPr>
          <p:cNvSpPr txBox="1"/>
          <p:nvPr/>
        </p:nvSpPr>
        <p:spPr>
          <a:xfrm>
            <a:off x="1016000" y="690393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Proxima Nova" panose="02000506030000020004" pitchFamily="50" charset="0"/>
              </a:rPr>
              <a:t>Введение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EAF823-F01F-4906-B844-383613C23832}"/>
              </a:ext>
            </a:extLst>
          </p:cNvPr>
          <p:cNvSpPr txBox="1"/>
          <p:nvPr/>
        </p:nvSpPr>
        <p:spPr>
          <a:xfrm>
            <a:off x="1016000" y="3345009"/>
            <a:ext cx="5476240" cy="2977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- Ежегодно в мире в ДТП погибает около 1,35 млн человек — это больше, чем от малярии или туберкулеза</a:t>
            </a:r>
            <a:b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- Каждые 24 секунды в мире происходит смертельное ДТП</a:t>
            </a:r>
            <a:b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- 93% всех смертельных аварий происходят в странах с низким и средним уровнем дохода</a:t>
            </a:r>
            <a:b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- В России в 2023 году зафиксировано более 120 тысяч ДТП с пострадавшими</a:t>
            </a:r>
            <a:b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- Экономический ущерб от транспортных происшествий составляет 1-3% ВВП большинства стран</a:t>
            </a:r>
            <a:endParaRPr lang="ru-RU" dirty="0">
              <a:solidFill>
                <a:schemeClr val="bg1">
                  <a:lumMod val="85000"/>
                </a:schemeClr>
              </a:solidFill>
              <a:latin typeface="Proxima Nova Rg" panose="0200050603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7944A7-CCD6-46B3-9D00-27238073A9E9}"/>
              </a:ext>
            </a:extLst>
          </p:cNvPr>
          <p:cNvSpPr txBox="1"/>
          <p:nvPr/>
        </p:nvSpPr>
        <p:spPr>
          <a:xfrm>
            <a:off x="1016000" y="2629951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Proxima Nova" panose="02000506030000020004" pitchFamily="50" charset="0"/>
              </a:rPr>
              <a:t>Немного статистики</a:t>
            </a:r>
            <a:endParaRPr lang="ru-RU" sz="3200" dirty="0">
              <a:solidFill>
                <a:schemeClr val="bg1"/>
              </a:solidFill>
              <a:latin typeface="Proxima Nova" panose="02000506030000020004" pitchFamily="50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010" y="3214726"/>
            <a:ext cx="4447088" cy="279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127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3CE092EF-CC18-4A77-9304-C18F37F9233F}"/>
              </a:ext>
            </a:extLst>
          </p:cNvPr>
          <p:cNvSpPr/>
          <p:nvPr/>
        </p:nvSpPr>
        <p:spPr>
          <a:xfrm>
            <a:off x="11306476" y="4024805"/>
            <a:ext cx="1771048" cy="1771048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32A4727-2721-48DC-AA64-E598F5F4AB25}"/>
              </a:ext>
            </a:extLst>
          </p:cNvPr>
          <p:cNvSpPr/>
          <p:nvPr/>
        </p:nvSpPr>
        <p:spPr>
          <a:xfrm>
            <a:off x="1144094" y="-646606"/>
            <a:ext cx="1293211" cy="1293211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8403508-2CB2-4A89-B7F1-F54A1427544B}"/>
              </a:ext>
            </a:extLst>
          </p:cNvPr>
          <p:cNvSpPr/>
          <p:nvPr/>
        </p:nvSpPr>
        <p:spPr>
          <a:xfrm>
            <a:off x="8528597" y="6306097"/>
            <a:ext cx="1103806" cy="1103806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190748-81C5-4786-ADB7-23BB281FD63A}"/>
              </a:ext>
            </a:extLst>
          </p:cNvPr>
          <p:cNvSpPr txBox="1"/>
          <p:nvPr/>
        </p:nvSpPr>
        <p:spPr>
          <a:xfrm>
            <a:off x="468753" y="832970"/>
            <a:ext cx="77078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Proxima Nova" panose="02000506030000020004" pitchFamily="50" charset="0"/>
              </a:rPr>
              <a:t>Сначала со стороны пассажира общественного транспорта (тут всё просто)</a:t>
            </a:r>
            <a:endParaRPr lang="ru-RU" sz="3200" dirty="0">
              <a:solidFill>
                <a:schemeClr val="bg1"/>
              </a:solidFill>
              <a:latin typeface="Proxima Nova" panose="02000506030000020004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2DA06F-041A-4F22-9142-5D8A91BB29F1}"/>
              </a:ext>
            </a:extLst>
          </p:cNvPr>
          <p:cNvSpPr txBox="1"/>
          <p:nvPr/>
        </p:nvSpPr>
        <p:spPr>
          <a:xfrm>
            <a:off x="468753" y="2064301"/>
            <a:ext cx="6062676" cy="3298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У пассажира общественного транспорта не так много возможностей обезопасить поездку, однако некоторых правил всё же стоит придерживаться:</a:t>
            </a:r>
            <a:br>
              <a:rPr lang="ru-RU" dirty="0" smtClean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</a:br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/>
            </a:r>
            <a:br>
              <a:rPr lang="ru-RU" dirty="0" smtClean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</a:br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- при старте или остановке движения лучше всегда держаться за поручни</a:t>
            </a:r>
          </a:p>
          <a:p>
            <a:pPr>
              <a:lnSpc>
                <a:spcPts val="2500"/>
              </a:lnSpc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- не стоит облокачиваться на двери общественного транспорта, высовываться из окон и прыгать на пути в 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метро</a:t>
            </a:r>
            <a:br>
              <a:rPr lang="ru-RU" dirty="0" smtClean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</a:br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- если уступить место в общественном транспорте 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нуждающемуся 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можно спасти +1</a:t>
            </a:r>
            <a:endParaRPr lang="ru-RU" dirty="0">
              <a:solidFill>
                <a:schemeClr val="bg1">
                  <a:lumMod val="85000"/>
                </a:schemeClr>
              </a:solidFill>
              <a:latin typeface="Proxima Nova Rg" panose="02000506030000020004" pitchFamily="2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183" y="1802675"/>
            <a:ext cx="4185173" cy="238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47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3CE092EF-CC18-4A77-9304-C18F37F9233F}"/>
              </a:ext>
            </a:extLst>
          </p:cNvPr>
          <p:cNvSpPr/>
          <p:nvPr/>
        </p:nvSpPr>
        <p:spPr>
          <a:xfrm>
            <a:off x="-1093956" y="474469"/>
            <a:ext cx="1771048" cy="1771048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32A4727-2721-48DC-AA64-E598F5F4AB25}"/>
              </a:ext>
            </a:extLst>
          </p:cNvPr>
          <p:cNvSpPr/>
          <p:nvPr/>
        </p:nvSpPr>
        <p:spPr>
          <a:xfrm>
            <a:off x="2611775" y="-818742"/>
            <a:ext cx="1293211" cy="1293211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8403508-2CB2-4A89-B7F1-F54A1427544B}"/>
              </a:ext>
            </a:extLst>
          </p:cNvPr>
          <p:cNvSpPr/>
          <p:nvPr/>
        </p:nvSpPr>
        <p:spPr>
          <a:xfrm>
            <a:off x="11640097" y="4937766"/>
            <a:ext cx="1103806" cy="1103806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7E961-3A22-47D1-A972-F7005A6D06F9}"/>
              </a:ext>
            </a:extLst>
          </p:cNvPr>
          <p:cNvSpPr txBox="1"/>
          <p:nvPr/>
        </p:nvSpPr>
        <p:spPr>
          <a:xfrm>
            <a:off x="912540" y="612215"/>
            <a:ext cx="8601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Proxima Nova" panose="02000506030000020004" pitchFamily="50" charset="0"/>
              </a:rPr>
              <a:t>Системы безопасности в автомобилях</a:t>
            </a:r>
            <a:endParaRPr lang="ru-RU" sz="3200" dirty="0">
              <a:solidFill>
                <a:schemeClr val="bg1"/>
              </a:solidFill>
              <a:latin typeface="Proxima Nova" panose="02000506030000020004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4B6230-D74B-4656-B451-1B532CD39356}"/>
              </a:ext>
            </a:extLst>
          </p:cNvPr>
          <p:cNvSpPr txBox="1"/>
          <p:nvPr/>
        </p:nvSpPr>
        <p:spPr>
          <a:xfrm>
            <a:off x="912540" y="1334736"/>
            <a:ext cx="4460649" cy="3618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ru-RU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Активные </a:t>
            </a:r>
            <a:r>
              <a:rPr lang="ru-RU" dirty="0">
                <a:solidFill>
                  <a:schemeClr val="bg1"/>
                </a:solidFill>
                <a:latin typeface="Proxima Nova Rg" panose="02000506030000020004" pitchFamily="2" charset="0"/>
              </a:rPr>
              <a:t>системы безопасности: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/>
            </a:r>
            <a:b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</a:b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/>
            </a:r>
            <a:b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</a:b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- Антиблокировочная система тормозов (ABS)</a:t>
            </a:r>
          </a:p>
          <a:p>
            <a:pPr>
              <a:lnSpc>
                <a:spcPts val="2500"/>
              </a:lnSpc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- Система курсовой устойчивости (ESP/ESC)</a:t>
            </a:r>
          </a:p>
          <a:p>
            <a:pPr>
              <a:lnSpc>
                <a:spcPts val="2500"/>
              </a:lnSpc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- Система экстренного торможения (BAS)</a:t>
            </a:r>
          </a:p>
          <a:p>
            <a:pPr>
              <a:lnSpc>
                <a:spcPts val="2500"/>
              </a:lnSpc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- Адаптивный 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круиз-контроль</a:t>
            </a:r>
            <a:br>
              <a:rPr lang="ru-RU" dirty="0" smtClean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</a:br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- Ограничитель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максимальной скорости</a:t>
            </a:r>
            <a:b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</a:b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- Система удержания в полосе движения</a:t>
            </a:r>
            <a:b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</a:b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- Система мониторинга слепых зон</a:t>
            </a:r>
            <a:b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</a:b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- Система распознавания дорожных знаков</a:t>
            </a:r>
            <a:b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</a:b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- Система контроля усталости водителя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4B6230-D74B-4656-B451-1B532CD39356}"/>
              </a:ext>
            </a:extLst>
          </p:cNvPr>
          <p:cNvSpPr txBox="1"/>
          <p:nvPr/>
        </p:nvSpPr>
        <p:spPr>
          <a:xfrm>
            <a:off x="5965371" y="2834135"/>
            <a:ext cx="5364481" cy="3298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ru-RU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Пассивные системы безопасности: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/>
            </a:r>
            <a:b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</a:b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/>
            </a:r>
            <a:b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</a:b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- Подушки безопасности (фронтальные, боковые, коленные, шторки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), кстати,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современный автомобиль может иметь до 12 подушек 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безопасности</a:t>
            </a:r>
            <a:endParaRPr lang="ru-RU" dirty="0">
              <a:solidFill>
                <a:schemeClr val="bg1">
                  <a:lumMod val="85000"/>
                </a:schemeClr>
              </a:solidFill>
              <a:latin typeface="Proxima Nova Rg" panose="02000506030000020004" pitchFamily="2" charset="0"/>
            </a:endParaRPr>
          </a:p>
          <a:p>
            <a:pPr>
              <a:lnSpc>
                <a:spcPts val="2500"/>
              </a:lnSpc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- Ремни безопасности (</a:t>
            </a:r>
            <a:r>
              <a:rPr lang="ru-RU" dirty="0" err="1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преднатяжители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, ограничители усилия)</a:t>
            </a:r>
          </a:p>
          <a:p>
            <a:pPr>
              <a:lnSpc>
                <a:spcPts val="2500"/>
              </a:lnSpc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- Деформируемые зоны 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кузова</a:t>
            </a:r>
            <a:br>
              <a:rPr lang="ru-RU" dirty="0" smtClean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</a:br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- Системы оповещения о ДТП,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Emergency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Call</a:t>
            </a:r>
            <a:br>
              <a:rPr lang="en-US" dirty="0" smtClean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</a:b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- 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Противопожарные системы</a:t>
            </a:r>
            <a:endParaRPr lang="ru-RU" dirty="0">
              <a:solidFill>
                <a:schemeClr val="bg1">
                  <a:lumMod val="85000"/>
                </a:schemeClr>
              </a:solidFill>
              <a:latin typeface="Proxima Nova Rg" panose="02000506030000020004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4B6230-D74B-4656-B451-1B532CD39356}"/>
              </a:ext>
            </a:extLst>
          </p:cNvPr>
          <p:cNvSpPr txBox="1"/>
          <p:nvPr/>
        </p:nvSpPr>
        <p:spPr>
          <a:xfrm>
            <a:off x="304570" y="5885937"/>
            <a:ext cx="3518493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Интересный факт: у мотоциклов нет систем безопасности)</a:t>
            </a:r>
            <a:endParaRPr lang="ru-RU" dirty="0">
              <a:solidFill>
                <a:schemeClr val="bg1">
                  <a:lumMod val="85000"/>
                </a:schemeClr>
              </a:solidFill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142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3CE092EF-CC18-4A77-9304-C18F37F9233F}"/>
              </a:ext>
            </a:extLst>
          </p:cNvPr>
          <p:cNvSpPr/>
          <p:nvPr/>
        </p:nvSpPr>
        <p:spPr>
          <a:xfrm>
            <a:off x="-885524" y="1294151"/>
            <a:ext cx="1771048" cy="1771048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32A4727-2721-48DC-AA64-E598F5F4AB25}"/>
              </a:ext>
            </a:extLst>
          </p:cNvPr>
          <p:cNvSpPr/>
          <p:nvPr/>
        </p:nvSpPr>
        <p:spPr>
          <a:xfrm>
            <a:off x="8867432" y="-646606"/>
            <a:ext cx="1293211" cy="1293211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8403508-2CB2-4A89-B7F1-F54A1427544B}"/>
              </a:ext>
            </a:extLst>
          </p:cNvPr>
          <p:cNvSpPr/>
          <p:nvPr/>
        </p:nvSpPr>
        <p:spPr>
          <a:xfrm>
            <a:off x="11669126" y="4709028"/>
            <a:ext cx="1103806" cy="1103806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7E961-3A22-47D1-A972-F7005A6D06F9}"/>
              </a:ext>
            </a:extLst>
          </p:cNvPr>
          <p:cNvSpPr txBox="1"/>
          <p:nvPr/>
        </p:nvSpPr>
        <p:spPr>
          <a:xfrm>
            <a:off x="1055976" y="512905"/>
            <a:ext cx="8601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Proxima Nova" panose="02000506030000020004" pitchFamily="50" charset="0"/>
              </a:rPr>
              <a:t>Влияние скорости на безопасность движения</a:t>
            </a:r>
            <a:endParaRPr lang="ru-RU" sz="3200" dirty="0">
              <a:solidFill>
                <a:schemeClr val="bg1"/>
              </a:solidFill>
              <a:latin typeface="Proxima Nova" panose="02000506030000020004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EAF823-F01F-4906-B844-383613C23832}"/>
              </a:ext>
            </a:extLst>
          </p:cNvPr>
          <p:cNvSpPr txBox="1"/>
          <p:nvPr/>
        </p:nvSpPr>
        <p:spPr>
          <a:xfrm>
            <a:off x="1055975" y="1211409"/>
            <a:ext cx="9202721" cy="3618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Proxima Nova Rg" panose="02000506030000020004" pitchFamily="2" charset="0"/>
              </a:rPr>
              <a:t>Ключевой фактор безопасности - соответствие скорости потоку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  <a:latin typeface="Proxima Nova Rg" panose="02000506030000020004" pitchFamily="2" charset="0"/>
              </a:rPr>
              <a:t>.</a:t>
            </a:r>
            <a:br>
              <a:rPr lang="ru-RU" dirty="0" smtClean="0">
                <a:solidFill>
                  <a:schemeClr val="bg1">
                    <a:lumMod val="75000"/>
                  </a:schemeClr>
                </a:solidFill>
                <a:latin typeface="Proxima Nova Rg" panose="02000506030000020004" pitchFamily="2" charset="0"/>
              </a:rPr>
            </a:b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Proxima Nova Rg" panose="02000506030000020004" pitchFamily="2" charset="0"/>
              </a:rPr>
              <a:t/>
            </a:r>
            <a:br>
              <a:rPr lang="ru-RU" dirty="0">
                <a:solidFill>
                  <a:schemeClr val="bg1">
                    <a:lumMod val="75000"/>
                  </a:schemeClr>
                </a:solidFill>
                <a:latin typeface="Proxima Nova Rg" panose="02000506030000020004" pitchFamily="2" charset="0"/>
              </a:rPr>
            </a:b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Proxima Nova Rg" panose="02000506030000020004" pitchFamily="2" charset="0"/>
              </a:rPr>
              <a:t>- На 20-30% снижается риск ДТП при движении со скоростью, соответствующей основному потоку</a:t>
            </a:r>
            <a:br>
              <a:rPr lang="ru-RU" dirty="0">
                <a:solidFill>
                  <a:schemeClr val="bg1">
                    <a:lumMod val="75000"/>
                  </a:schemeClr>
                </a:solidFill>
                <a:latin typeface="Proxima Nova Rg" panose="02000506030000020004" pitchFamily="2" charset="0"/>
              </a:rPr>
            </a:b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Proxima Nova Rg" panose="02000506030000020004" pitchFamily="2" charset="0"/>
              </a:rPr>
              <a:t>- В 2,6 раза выше вероятность аварии для автомобилей, движущихся на 10-15 км/ч медленнее основного потока</a:t>
            </a:r>
            <a:br>
              <a:rPr lang="ru-RU" dirty="0">
                <a:solidFill>
                  <a:schemeClr val="bg1">
                    <a:lumMod val="75000"/>
                  </a:schemeClr>
                </a:solidFill>
                <a:latin typeface="Proxima Nova Rg" panose="02000506030000020004" pitchFamily="2" charset="0"/>
              </a:rPr>
            </a:b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Proxima Nova Rg" panose="02000506030000020004" pitchFamily="2" charset="0"/>
              </a:rPr>
              <a:t>- В 5,4 раза выше вероятность аварии для автомобилей, движущихся на 10-15 км/ч быстрее основного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  <a:latin typeface="Proxima Nova Rg" panose="02000506030000020004" pitchFamily="2" charset="0"/>
              </a:rPr>
              <a:t>потока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Proxima Nova Rg" panose="02000506030000020004" pitchFamily="2" charset="0"/>
              </a:rPr>
              <a:t/>
            </a:r>
            <a:br>
              <a:rPr lang="ru-RU" dirty="0">
                <a:solidFill>
                  <a:schemeClr val="bg1">
                    <a:lumMod val="75000"/>
                  </a:schemeClr>
                </a:solidFill>
                <a:latin typeface="Proxima Nova Rg" panose="02000506030000020004" pitchFamily="2" charset="0"/>
              </a:rPr>
            </a:b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Proxima Nova Rg" panose="02000506030000020004" pitchFamily="2" charset="0"/>
              </a:rPr>
              <a:t>- U-образная кривая риска четко связывает отклонение от средней скорости потока с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  <a:latin typeface="Proxima Nova Rg" panose="02000506030000020004" pitchFamily="2" charset="0"/>
              </a:rPr>
              <a:t>аварийностью</a:t>
            </a:r>
            <a:br>
              <a:rPr lang="ru-RU" dirty="0" smtClean="0">
                <a:solidFill>
                  <a:schemeClr val="bg1">
                    <a:lumMod val="75000"/>
                  </a:schemeClr>
                </a:solidFill>
                <a:latin typeface="Proxima Nova Rg" panose="02000506030000020004" pitchFamily="2" charset="0"/>
              </a:rPr>
            </a:b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Proxima Nova Rg" panose="02000506030000020004" pitchFamily="2" charset="0"/>
              </a:rPr>
              <a:t/>
            </a:r>
            <a:br>
              <a:rPr lang="ru-RU" dirty="0">
                <a:solidFill>
                  <a:schemeClr val="bg1">
                    <a:lumMod val="75000"/>
                  </a:schemeClr>
                </a:solidFill>
                <a:latin typeface="Proxima Nova Rg" panose="02000506030000020004" pitchFamily="2" charset="0"/>
              </a:rPr>
            </a:b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Proxima Nova Rg" panose="02000506030000020004" pitchFamily="2" charset="0"/>
              </a:rPr>
              <a:t>Итог: Однородность скоростного режима важнее абсолютного значения скорости для общей безопасности</a:t>
            </a:r>
            <a:endParaRPr lang="ru-RU" dirty="0">
              <a:solidFill>
                <a:schemeClr val="bg1">
                  <a:lumMod val="85000"/>
                </a:schemeClr>
              </a:solidFill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863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3CE092EF-CC18-4A77-9304-C18F37F9233F}"/>
              </a:ext>
            </a:extLst>
          </p:cNvPr>
          <p:cNvSpPr/>
          <p:nvPr/>
        </p:nvSpPr>
        <p:spPr>
          <a:xfrm>
            <a:off x="-885524" y="4270524"/>
            <a:ext cx="1771048" cy="1771048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32A4727-2721-48DC-AA64-E598F5F4AB25}"/>
              </a:ext>
            </a:extLst>
          </p:cNvPr>
          <p:cNvSpPr/>
          <p:nvPr/>
        </p:nvSpPr>
        <p:spPr>
          <a:xfrm>
            <a:off x="9333990" y="-542971"/>
            <a:ext cx="1293211" cy="1293211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8403508-2CB2-4A89-B7F1-F54A1427544B}"/>
              </a:ext>
            </a:extLst>
          </p:cNvPr>
          <p:cNvSpPr/>
          <p:nvPr/>
        </p:nvSpPr>
        <p:spPr>
          <a:xfrm>
            <a:off x="11640097" y="1918795"/>
            <a:ext cx="1103806" cy="1103806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7E961-3A22-47D1-A972-F7005A6D06F9}"/>
              </a:ext>
            </a:extLst>
          </p:cNvPr>
          <p:cNvSpPr txBox="1"/>
          <p:nvPr/>
        </p:nvSpPr>
        <p:spPr>
          <a:xfrm>
            <a:off x="1082441" y="346466"/>
            <a:ext cx="8601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Proxima Nova" panose="02000506030000020004" pitchFamily="50" charset="0"/>
              </a:rPr>
              <a:t>Как обезопасить себя</a:t>
            </a:r>
            <a:endParaRPr lang="ru-RU" sz="3200" dirty="0">
              <a:solidFill>
                <a:schemeClr val="bg1"/>
              </a:solidFill>
              <a:latin typeface="Proxima Nova" panose="02000506030000020004" pitchFamily="50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4B6230-D74B-4656-B451-1B532CD39356}"/>
              </a:ext>
            </a:extLst>
          </p:cNvPr>
          <p:cNvSpPr txBox="1"/>
          <p:nvPr/>
        </p:nvSpPr>
        <p:spPr>
          <a:xfrm>
            <a:off x="1082441" y="1033793"/>
            <a:ext cx="8052850" cy="3298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Пристёгнутый ремень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безопасности с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нижает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риск смертельных травм на </a:t>
            </a:r>
            <a:r>
              <a:rPr lang="ru-RU" dirty="0">
                <a:solidFill>
                  <a:schemeClr val="bg1"/>
                </a:solidFill>
                <a:latin typeface="Proxima Nova Rg" panose="02000506030000020004" pitchFamily="2" charset="0"/>
              </a:rPr>
              <a:t>45-50%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 и 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уменьшает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вероятность серьезных травм на </a:t>
            </a:r>
            <a:r>
              <a:rPr lang="ru-RU" dirty="0">
                <a:solidFill>
                  <a:schemeClr val="bg1"/>
                </a:solidFill>
                <a:latin typeface="Proxima Nova Rg" panose="02000506030000020004" pitchFamily="2" charset="0"/>
              </a:rPr>
              <a:t>60-70</a:t>
            </a:r>
            <a:r>
              <a:rPr lang="ru-RU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%</a:t>
            </a:r>
            <a:br>
              <a:rPr lang="ru-RU" dirty="0" smtClean="0">
                <a:solidFill>
                  <a:schemeClr val="bg1"/>
                </a:solidFill>
                <a:latin typeface="Proxima Nova Rg" panose="02000506030000020004" pitchFamily="2" charset="0"/>
              </a:rPr>
            </a:br>
            <a:r>
              <a:rPr lang="ru-RU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/>
            </a:r>
            <a:br>
              <a:rPr lang="ru-RU" dirty="0" smtClean="0">
                <a:solidFill>
                  <a:schemeClr val="bg1"/>
                </a:solidFill>
                <a:latin typeface="Proxima Nova Rg" panose="02000506030000020004" pitchFamily="2" charset="0"/>
              </a:rPr>
            </a:br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Примерно каждое третье ДТП происходит из-за использования телефона за рулём (а это до 1% от мирового ВВП денежного и социального ущерба). Использование телефона увеличивает риск ДТП в 5-6 раз, а набор текстового сообщения в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23 раза.</a:t>
            </a:r>
            <a:b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</a:b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/>
            </a:r>
            <a:b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</a:b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Использование телефона за рулём сопоставимо с вождением в состоянии алкогольного опьянения. 84% водителей признают опасность использования телефона за рулём, 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но каждый второй продолжает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это 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делать.</a:t>
            </a:r>
            <a:endParaRPr lang="ru-RU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4B6230-D74B-4656-B451-1B532CD39356}"/>
              </a:ext>
            </a:extLst>
          </p:cNvPr>
          <p:cNvSpPr txBox="1"/>
          <p:nvPr/>
        </p:nvSpPr>
        <p:spPr>
          <a:xfrm>
            <a:off x="7541093" y="5260551"/>
            <a:ext cx="4460649" cy="137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ru-RU" dirty="0">
                <a:solidFill>
                  <a:schemeClr val="bg1"/>
                </a:solidFill>
                <a:latin typeface="Proxima Nova Rg" panose="02000506030000020004" pitchFamily="2" charset="0"/>
              </a:rPr>
              <a:t>90% смертельных случаев можно было бы предотвратить при правильном использовании средств пассивной </a:t>
            </a:r>
            <a:r>
              <a:rPr lang="ru-RU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безопасности (и при их наличии в автомобиле)</a:t>
            </a:r>
            <a:endParaRPr lang="ru-RU" dirty="0">
              <a:solidFill>
                <a:schemeClr val="bg1">
                  <a:lumMod val="85000"/>
                </a:schemeClr>
              </a:solidFill>
              <a:latin typeface="Proxima Nova Rg" panose="020005060300000200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4B6230-D74B-4656-B451-1B532CD39356}"/>
              </a:ext>
            </a:extLst>
          </p:cNvPr>
          <p:cNvSpPr txBox="1"/>
          <p:nvPr/>
        </p:nvSpPr>
        <p:spPr>
          <a:xfrm>
            <a:off x="1082441" y="5752585"/>
            <a:ext cx="4460649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ru-RU" dirty="0">
                <a:solidFill>
                  <a:schemeClr val="bg1"/>
                </a:solidFill>
                <a:latin typeface="Proxima Nova Rg" panose="02000506030000020004" pitchFamily="2" charset="0"/>
              </a:rPr>
              <a:t>средний ущерб при ДТП без пострадавших от 3 до 9 тысяч </a:t>
            </a:r>
            <a:r>
              <a:rPr lang="ru-RU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долларов.</a:t>
            </a:r>
            <a:endParaRPr lang="ru-RU" dirty="0">
              <a:solidFill>
                <a:schemeClr val="bg1">
                  <a:lumMod val="85000"/>
                </a:schemeClr>
              </a:solidFill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737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3CE092EF-CC18-4A77-9304-C18F37F9233F}"/>
              </a:ext>
            </a:extLst>
          </p:cNvPr>
          <p:cNvSpPr/>
          <p:nvPr/>
        </p:nvSpPr>
        <p:spPr>
          <a:xfrm>
            <a:off x="9095072" y="-999824"/>
            <a:ext cx="1771048" cy="1771048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32A4727-2721-48DC-AA64-E598F5F4AB25}"/>
              </a:ext>
            </a:extLst>
          </p:cNvPr>
          <p:cNvSpPr/>
          <p:nvPr/>
        </p:nvSpPr>
        <p:spPr>
          <a:xfrm>
            <a:off x="-773606" y="1359994"/>
            <a:ext cx="1293211" cy="1293211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8403508-2CB2-4A89-B7F1-F54A1427544B}"/>
              </a:ext>
            </a:extLst>
          </p:cNvPr>
          <p:cNvSpPr/>
          <p:nvPr/>
        </p:nvSpPr>
        <p:spPr>
          <a:xfrm>
            <a:off x="11640097" y="4357195"/>
            <a:ext cx="1103806" cy="1103806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C59451-8994-4B10-BB19-A5AD7E68BA80}"/>
              </a:ext>
            </a:extLst>
          </p:cNvPr>
          <p:cNvSpPr txBox="1"/>
          <p:nvPr/>
        </p:nvSpPr>
        <p:spPr>
          <a:xfrm>
            <a:off x="1016000" y="1629747"/>
            <a:ext cx="6556375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Презентация охватила ключевые аспекты 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безопасности дорожного движения.</a:t>
            </a:r>
            <a:endParaRPr lang="ru-RU" dirty="0">
              <a:solidFill>
                <a:schemeClr val="bg1">
                  <a:lumMod val="85000"/>
                </a:schemeClr>
              </a:solidFill>
              <a:latin typeface="Proxima Nova Rg" panose="02000506030000020004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endParaRPr lang="ru-RU" dirty="0">
              <a:solidFill>
                <a:schemeClr val="bg1">
                  <a:lumMod val="85000"/>
                </a:schemeClr>
              </a:solidFill>
              <a:latin typeface="Proxima Nova Rg" panose="02000506030000020004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Безопасность в автомобилях продолжает развиваться с каждым годом. Всё более дешёвые автомобили имеют больше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систем безопасности.</a:t>
            </a:r>
            <a:endParaRPr lang="ru-RU" dirty="0">
              <a:solidFill>
                <a:schemeClr val="bg1">
                  <a:lumMod val="85000"/>
                </a:schemeClr>
              </a:solidFill>
              <a:latin typeface="Proxima Nova Rg" panose="0200050603000002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7944A7-CCD6-46B3-9D00-27238073A9E9}"/>
              </a:ext>
            </a:extLst>
          </p:cNvPr>
          <p:cNvSpPr txBox="1"/>
          <p:nvPr/>
        </p:nvSpPr>
        <p:spPr>
          <a:xfrm>
            <a:off x="1016000" y="965199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Proxima Nova" panose="02000506030000020004" pitchFamily="50" charset="0"/>
              </a:rPr>
              <a:t>Заключение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3509" y="4357195"/>
            <a:ext cx="3417026" cy="180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044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3CE092EF-CC18-4A77-9304-C18F37F9233F}"/>
              </a:ext>
            </a:extLst>
          </p:cNvPr>
          <p:cNvSpPr/>
          <p:nvPr/>
        </p:nvSpPr>
        <p:spPr>
          <a:xfrm>
            <a:off x="-885524" y="4008699"/>
            <a:ext cx="1771048" cy="1771048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32A4727-2721-48DC-AA64-E598F5F4AB25}"/>
              </a:ext>
            </a:extLst>
          </p:cNvPr>
          <p:cNvSpPr/>
          <p:nvPr/>
        </p:nvSpPr>
        <p:spPr>
          <a:xfrm>
            <a:off x="1716558" y="-646606"/>
            <a:ext cx="1293211" cy="1293211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8403508-2CB2-4A89-B7F1-F54A1427544B}"/>
              </a:ext>
            </a:extLst>
          </p:cNvPr>
          <p:cNvSpPr/>
          <p:nvPr/>
        </p:nvSpPr>
        <p:spPr>
          <a:xfrm>
            <a:off x="11640097" y="4778108"/>
            <a:ext cx="1103806" cy="1103806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7E961-3A22-47D1-A972-F7005A6D06F9}"/>
              </a:ext>
            </a:extLst>
          </p:cNvPr>
          <p:cNvSpPr txBox="1"/>
          <p:nvPr/>
        </p:nvSpPr>
        <p:spPr>
          <a:xfrm>
            <a:off x="1685876" y="1219269"/>
            <a:ext cx="4557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Proxima Nova" panose="02000506030000020004" pitchFamily="50" charset="0"/>
              </a:rPr>
              <a:t>Спасибо за внимание</a:t>
            </a:r>
            <a:r>
              <a:rPr lang="en-US" sz="3200" dirty="0">
                <a:solidFill>
                  <a:schemeClr val="bg1"/>
                </a:solidFill>
                <a:latin typeface="Proxima Nova" panose="02000506030000020004" pitchFamily="50" charset="0"/>
              </a:rPr>
              <a:t>)</a:t>
            </a:r>
            <a:endParaRPr lang="ru-RU" sz="3200" dirty="0">
              <a:solidFill>
                <a:schemeClr val="bg1"/>
              </a:solidFill>
              <a:latin typeface="Proxima Nova" panose="02000506030000020004" pitchFamily="50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6E14FD0-1D3C-40FE-BD68-891C3D093DC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223" y="3314413"/>
            <a:ext cx="2778392" cy="27783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9B7212-B68E-4000-97AE-A2A94509F049}"/>
              </a:ext>
            </a:extLst>
          </p:cNvPr>
          <p:cNvSpPr txBox="1"/>
          <p:nvPr/>
        </p:nvSpPr>
        <p:spPr>
          <a:xfrm>
            <a:off x="1716558" y="1844640"/>
            <a:ext cx="323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50000"/>
                    <a:alpha val="53000"/>
                  </a:schemeClr>
                </a:solidFill>
                <a:latin typeface="Proxima Nova" panose="02000506030000020004" pitchFamily="50" charset="0"/>
              </a:rPr>
              <a:t>Подготовил: Сидоров Д. С.</a:t>
            </a:r>
          </a:p>
        </p:txBody>
      </p:sp>
    </p:spTree>
    <p:extLst>
      <p:ext uri="{BB962C8B-B14F-4D97-AF65-F5344CB8AC3E}">
        <p14:creationId xmlns:p14="http://schemas.microsoft.com/office/powerpoint/2010/main" val="18370090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274</Words>
  <Application>Microsoft Office PowerPoint</Application>
  <PresentationFormat>Широкоэкранный</PresentationFormat>
  <Paragraphs>36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Proxima Nova</vt:lpstr>
      <vt:lpstr>Proxima Nova Rg</vt:lpstr>
      <vt:lpstr>Times New Roman</vt:lpstr>
      <vt:lpstr>Тема Office</vt:lpstr>
      <vt:lpstr>Транспортная безопасность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Dmitry Sidorov</dc:creator>
  <cp:lastModifiedBy>RePack by Diakov</cp:lastModifiedBy>
  <cp:revision>34</cp:revision>
  <dcterms:created xsi:type="dcterms:W3CDTF">2023-11-02T21:00:00Z</dcterms:created>
  <dcterms:modified xsi:type="dcterms:W3CDTF">2025-05-03T08:53:30Z</dcterms:modified>
</cp:coreProperties>
</file>