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72A"/>
    <a:srgbClr val="607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97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289401-65B1-4EC7-AD6C-216535911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2F100E7-97B9-45B5-B216-B8032CD0D6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6ECD6F-0306-4895-A282-66C7EDC00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F427-A1AB-4162-BFD2-F0276A6A85E4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13422D-383F-41B0-B850-A8B342A57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33D0FB-9316-4485-9A50-551DE2ACD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AD10-7D81-4D30-88ED-B18088A6D8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578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94D8E5-4819-4B89-ABDA-A4CC0C329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1DF2886-9A2F-4E48-8CC1-80C596B78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997587-C63A-4DE3-8B16-213A5588C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F427-A1AB-4162-BFD2-F0276A6A85E4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BF125F-D61D-4ACF-AEEB-27996E8FC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36C3CD-AAC8-4908-8ECB-03BBCDAB9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AD10-7D81-4D30-88ED-B18088A6D8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8691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BDDFB91-FF74-4997-AEC9-9E9B015573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15208C1-3F47-47FF-A609-206863F9E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ADDAC4-F288-4DF9-B342-45CADEFF7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F427-A1AB-4162-BFD2-F0276A6A85E4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9411B7-EEE2-4DB4-BA1C-92DD6FDB7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A66D9F-E5A9-433B-BC29-705A9CF30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AD10-7D81-4D30-88ED-B18088A6D8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2615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4352EB-8288-4721-BFFD-951DAB9CE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90BFA3-56F9-4145-825A-039B20168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16026E-A9BC-4775-B74B-CC221CB1C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F427-A1AB-4162-BFD2-F0276A6A85E4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B11ABA-92AA-43D7-A315-B7600FDF3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A336DF-FB29-47E7-A9CE-E741FCC0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AD10-7D81-4D30-88ED-B18088A6D8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7935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B4E915-0A89-4DD3-A58D-C5E2C78FB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AF2E16-9908-4441-B07C-31F756139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D43D89-E288-4E33-898D-982A35A2B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F427-A1AB-4162-BFD2-F0276A6A85E4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025FC7-4A1F-4373-999E-746E26D5D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BB97BB-25E8-47FA-B53A-E8DF24354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AD10-7D81-4D30-88ED-B18088A6D8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707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18B695-DADC-4EBA-8CD3-383916445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DC8418-AF3E-405E-A170-D4E99CE8C2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D7260F0-EDB7-47BD-B790-4B756ED77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5AE35AA-698D-4014-B594-7BD8B07B3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F427-A1AB-4162-BFD2-F0276A6A85E4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0926355-7109-4F82-AE9A-EAAE680B3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F6FADBE-AC16-4E5A-9541-DCC84067A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AD10-7D81-4D30-88ED-B18088A6D8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9272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79EFC5-E60E-4D38-9760-93491227A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B1038AC-1864-471D-827C-1CBD75FF7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7836188-373D-4FC9-8EF6-919B9A2C4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AECAD07-4FC5-45A3-866F-FCC14BE0A6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4ABEE1E-C829-4B50-BE04-A40860BAB0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AC5C3DB-95EC-41ED-B186-E3E2F5BEB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F427-A1AB-4162-BFD2-F0276A6A85E4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50624B0-92AD-4B98-882F-C5583113D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3C06EE3-A996-4DCC-9376-F83BA0195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AD10-7D81-4D30-88ED-B18088A6D8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23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761625-23F4-423A-A17F-AB435B584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C1DFF78-EF1B-448E-88BC-BCCA436AA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F427-A1AB-4162-BFD2-F0276A6A85E4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0208876-A273-4389-BE1B-17FA1D59F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39DCEE2-86A8-414B-9A20-23D8A8073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AD10-7D81-4D30-88ED-B18088A6D8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203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B76A3AD-9056-418B-87E6-8FB27E099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F427-A1AB-4162-BFD2-F0276A6A85E4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F4752C4-60AD-4631-8159-B80082F02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3B8C7E-A0B3-4329-B697-0D402AFC5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AD10-7D81-4D30-88ED-B18088A6D8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3889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CE6420-5175-49CE-9FD7-C226A4AB8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11C7B0-A845-44B8-AB02-485CF44A6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DD1CD40-0C4D-481D-8C58-613440A247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DECD0DA-BCB2-44D0-8872-282F15522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F427-A1AB-4162-BFD2-F0276A6A85E4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FE550F2-FB18-4B81-886D-259BE11E9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8FBB3DA-9FC0-4E94-9FF2-6AA24DCD8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AD10-7D81-4D30-88ED-B18088A6D8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763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5AB5F7-AA1B-4FD6-9AD6-EBCE18EDA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7E584F1-AEDE-4F54-8E97-121FED9714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C4EDD72-585E-4990-B398-68EAE5B2D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430AC4B-B62E-42FD-AB0B-314817A1B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F427-A1AB-4162-BFD2-F0276A6A85E4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FF031E5-A120-4B17-9DB7-F9892C80A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C0360B1-93EF-442B-ADD0-650876452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AD10-7D81-4D30-88ED-B18088A6D8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327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44AF34-DD3A-4C1F-A467-AF4C19635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A21989A-EDDB-4938-9A80-A74647F9C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122E26-393A-4698-8311-0608BE462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6F427-A1AB-4162-BFD2-F0276A6A85E4}" type="datetimeFigureOut">
              <a:rPr lang="ru-RU" smtClean="0"/>
              <a:t>09.04.2024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6BA3DB-7BF4-4014-87B1-3D78A2F02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F835E6-3323-45A4-A1B7-540FD81F07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1AD10-7D81-4D30-88ED-B18088A6D8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6342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3CE092EF-CC18-4A77-9304-C18F37F9233F}"/>
              </a:ext>
            </a:extLst>
          </p:cNvPr>
          <p:cNvSpPr/>
          <p:nvPr/>
        </p:nvSpPr>
        <p:spPr>
          <a:xfrm>
            <a:off x="903572" y="-885524"/>
            <a:ext cx="1771048" cy="1771048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32A4727-2721-48DC-AA64-E598F5F4AB25}"/>
              </a:ext>
            </a:extLst>
          </p:cNvPr>
          <p:cNvSpPr/>
          <p:nvPr/>
        </p:nvSpPr>
        <p:spPr>
          <a:xfrm>
            <a:off x="-646606" y="4611194"/>
            <a:ext cx="1293211" cy="1293211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8403508-2CB2-4A89-B7F1-F54A1427544B}"/>
              </a:ext>
            </a:extLst>
          </p:cNvPr>
          <p:cNvSpPr/>
          <p:nvPr/>
        </p:nvSpPr>
        <p:spPr>
          <a:xfrm>
            <a:off x="11640097" y="1436195"/>
            <a:ext cx="1103806" cy="1103806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70828E-B2B4-4B5F-9AFD-0E7C6CBDE002}"/>
              </a:ext>
            </a:extLst>
          </p:cNvPr>
          <p:cNvSpPr txBox="1"/>
          <p:nvPr/>
        </p:nvSpPr>
        <p:spPr>
          <a:xfrm>
            <a:off x="3149519" y="266644"/>
            <a:ext cx="5892960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ru-RU" sz="1050" b="1" dirty="0">
                <a:solidFill>
                  <a:schemeClr val="bg2">
                    <a:lumMod val="75000"/>
                  </a:schemeClr>
                </a:solidFill>
              </a:rPr>
              <a:t>Министерство науки и высшего образования Российской Федерации</a:t>
            </a:r>
          </a:p>
          <a:p>
            <a:pPr algn="ctr">
              <a:spcAft>
                <a:spcPts val="800"/>
              </a:spcAft>
            </a:pPr>
            <a:r>
              <a:rPr lang="ru-RU" sz="1050" b="1" dirty="0">
                <a:solidFill>
                  <a:schemeClr val="bg2">
                    <a:lumMod val="75000"/>
                  </a:schemeClr>
                </a:solidFill>
              </a:rPr>
              <a:t>Федеральное государственное бюджетное образовательное учреждение высшего образования</a:t>
            </a:r>
          </a:p>
          <a:p>
            <a:pPr algn="ctr">
              <a:spcAft>
                <a:spcPts val="800"/>
              </a:spcAft>
            </a:pPr>
            <a:r>
              <a:rPr lang="ru-RU" sz="1050" b="1" dirty="0">
                <a:solidFill>
                  <a:schemeClr val="bg2">
                    <a:lumMod val="75000"/>
                  </a:schemeClr>
                </a:solidFill>
              </a:rPr>
              <a:t>«Российский государственный университет им. А.Н. Косыгина (Технологии. Дизайн. Искусство)» </a:t>
            </a:r>
          </a:p>
          <a:p>
            <a:pPr algn="ctr">
              <a:spcAft>
                <a:spcPts val="800"/>
              </a:spcAft>
            </a:pPr>
            <a:r>
              <a:rPr lang="ru-RU" sz="1050" b="1" dirty="0">
                <a:solidFill>
                  <a:schemeClr val="bg2">
                    <a:lumMod val="75000"/>
                  </a:schemeClr>
                </a:solidFill>
              </a:rPr>
              <a:t>Институт ИНФОРМАЦИОННЫХ ТЕХНОЛОГИЙ И ЦИФРОВОЙ ТРАНСФОРМАЦИИ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0FF798-6783-4BD1-9B9A-1D8B3EA5F2C3}"/>
              </a:ext>
            </a:extLst>
          </p:cNvPr>
          <p:cNvSpPr txBox="1"/>
          <p:nvPr/>
        </p:nvSpPr>
        <p:spPr>
          <a:xfrm>
            <a:off x="5516354" y="6164580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Proxima Nova Rg" panose="02000506030000020004" pitchFamily="2" charset="0"/>
              </a:rPr>
              <a:t>Москва, 2024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329AAC-C88A-4EAD-BCFE-E633E0716057}"/>
              </a:ext>
            </a:extLst>
          </p:cNvPr>
          <p:cNvSpPr txBox="1"/>
          <p:nvPr/>
        </p:nvSpPr>
        <p:spPr>
          <a:xfrm>
            <a:off x="3001594" y="2067350"/>
            <a:ext cx="6188810" cy="12824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ru-RU" sz="1600" b="1" dirty="0">
                <a:solidFill>
                  <a:schemeClr val="bg1"/>
                </a:solidFill>
              </a:rPr>
              <a:t>Реферат</a:t>
            </a:r>
          </a:p>
          <a:p>
            <a:pPr algn="ctr">
              <a:spcAft>
                <a:spcPts val="800"/>
              </a:spcAft>
            </a:pPr>
            <a:r>
              <a:rPr lang="ru-RU" sz="1600" dirty="0">
                <a:solidFill>
                  <a:schemeClr val="bg1"/>
                </a:solidFill>
              </a:rPr>
              <a:t>По дисциплине «История России»</a:t>
            </a:r>
          </a:p>
          <a:p>
            <a:pPr algn="ctr">
              <a:spcAft>
                <a:spcPts val="800"/>
              </a:spcAft>
            </a:pPr>
            <a:r>
              <a:rPr lang="ru-RU" sz="1600" dirty="0">
                <a:solidFill>
                  <a:schemeClr val="bg1"/>
                </a:solidFill>
              </a:rPr>
              <a:t>На тему: </a:t>
            </a:r>
            <a:r>
              <a:rPr lang="ru-RU" sz="1600" b="1" dirty="0">
                <a:solidFill>
                  <a:schemeClr val="bg1"/>
                </a:solidFill>
              </a:rPr>
              <a:t>«Формирование советской государственно-политической </a:t>
            </a:r>
            <a:br>
              <a:rPr lang="ru-RU" sz="1600" b="1" dirty="0">
                <a:solidFill>
                  <a:schemeClr val="bg1"/>
                </a:solidFill>
              </a:rPr>
            </a:br>
            <a:r>
              <a:rPr lang="ru-RU" sz="1600" b="1" dirty="0">
                <a:solidFill>
                  <a:schemeClr val="bg1"/>
                </a:solidFill>
              </a:rPr>
              <a:t>системы. Первые преобразования советской власти.»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B5CB3B-F6E3-4197-845C-4D582FEFF49A}"/>
              </a:ext>
            </a:extLst>
          </p:cNvPr>
          <p:cNvSpPr txBox="1"/>
          <p:nvPr/>
        </p:nvSpPr>
        <p:spPr>
          <a:xfrm>
            <a:off x="8562212" y="4380636"/>
            <a:ext cx="29569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Aft>
                <a:spcPts val="800"/>
              </a:spcAft>
            </a:pPr>
            <a:r>
              <a:rPr lang="ru-RU" sz="1200" b="1" dirty="0">
                <a:solidFill>
                  <a:schemeClr val="bg1"/>
                </a:solidFill>
              </a:rPr>
              <a:t>Выполнил:</a:t>
            </a:r>
            <a:br>
              <a:rPr lang="ru-RU" sz="1200" dirty="0">
                <a:solidFill>
                  <a:schemeClr val="bg1"/>
                </a:solidFill>
              </a:rPr>
            </a:br>
            <a:r>
              <a:rPr lang="ru-RU" sz="1200" dirty="0">
                <a:solidFill>
                  <a:schemeClr val="bg2">
                    <a:lumMod val="90000"/>
                  </a:schemeClr>
                </a:solidFill>
              </a:rPr>
              <a:t>студент 1 курса,</a:t>
            </a:r>
            <a:br>
              <a:rPr lang="ru-RU" sz="1200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ru-RU" sz="1200" dirty="0">
                <a:solidFill>
                  <a:schemeClr val="bg2">
                    <a:lumMod val="90000"/>
                  </a:schemeClr>
                </a:solidFill>
              </a:rPr>
              <a:t>группы ИТИВ-223</a:t>
            </a:r>
            <a:br>
              <a:rPr lang="ru-RU" sz="1200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ru-RU" sz="1200" dirty="0">
                <a:solidFill>
                  <a:schemeClr val="bg2">
                    <a:lumMod val="90000"/>
                  </a:schemeClr>
                </a:solidFill>
              </a:rPr>
              <a:t>формы обучения очной</a:t>
            </a:r>
            <a:br>
              <a:rPr lang="ru-RU" sz="1200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ru-RU" sz="1200" dirty="0">
                <a:solidFill>
                  <a:schemeClr val="bg2">
                    <a:lumMod val="90000"/>
                  </a:schemeClr>
                </a:solidFill>
              </a:rPr>
              <a:t>Сидоров Дмитрий Сергеевич</a:t>
            </a:r>
            <a:br>
              <a:rPr lang="ru-RU" sz="1200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ru-RU" sz="1200" b="1" dirty="0">
                <a:solidFill>
                  <a:schemeClr val="bg1"/>
                </a:solidFill>
              </a:rPr>
              <a:t>Преподаватель:</a:t>
            </a:r>
            <a:br>
              <a:rPr lang="ru-RU" sz="1200" dirty="0">
                <a:solidFill>
                  <a:schemeClr val="bg1"/>
                </a:solidFill>
              </a:rPr>
            </a:br>
            <a:r>
              <a:rPr lang="ru-RU" sz="1200" dirty="0">
                <a:solidFill>
                  <a:schemeClr val="bg2">
                    <a:lumMod val="90000"/>
                  </a:schemeClr>
                </a:solidFill>
              </a:rPr>
              <a:t>доцент кафедры «Истории и философии»,</a:t>
            </a:r>
            <a:br>
              <a:rPr lang="ru-RU" sz="1200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ru-RU" sz="1200" dirty="0">
                <a:solidFill>
                  <a:schemeClr val="bg2">
                    <a:lumMod val="90000"/>
                  </a:schemeClr>
                </a:solidFill>
              </a:rPr>
              <a:t>кандидат исторических наук,</a:t>
            </a:r>
            <a:br>
              <a:rPr lang="ru-RU" sz="1200" dirty="0">
                <a:solidFill>
                  <a:schemeClr val="bg2">
                    <a:lumMod val="90000"/>
                  </a:schemeClr>
                </a:solidFill>
              </a:rPr>
            </a:br>
            <a:r>
              <a:rPr lang="ru-RU" sz="1200" dirty="0">
                <a:solidFill>
                  <a:schemeClr val="bg2">
                    <a:lumMod val="90000"/>
                  </a:schemeClr>
                </a:solidFill>
              </a:rPr>
              <a:t>Фадеев Михаил Константинович</a:t>
            </a:r>
          </a:p>
        </p:txBody>
      </p:sp>
    </p:spTree>
    <p:extLst>
      <p:ext uri="{BB962C8B-B14F-4D97-AF65-F5344CB8AC3E}">
        <p14:creationId xmlns:p14="http://schemas.microsoft.com/office/powerpoint/2010/main" val="2148822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3CE092EF-CC18-4A77-9304-C18F37F9233F}"/>
              </a:ext>
            </a:extLst>
          </p:cNvPr>
          <p:cNvSpPr/>
          <p:nvPr/>
        </p:nvSpPr>
        <p:spPr>
          <a:xfrm>
            <a:off x="9095072" y="-999824"/>
            <a:ext cx="1771048" cy="1771048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32A4727-2721-48DC-AA64-E598F5F4AB25}"/>
              </a:ext>
            </a:extLst>
          </p:cNvPr>
          <p:cNvSpPr/>
          <p:nvPr/>
        </p:nvSpPr>
        <p:spPr>
          <a:xfrm>
            <a:off x="-773606" y="1359994"/>
            <a:ext cx="1293211" cy="1293211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8403508-2CB2-4A89-B7F1-F54A1427544B}"/>
              </a:ext>
            </a:extLst>
          </p:cNvPr>
          <p:cNvSpPr/>
          <p:nvPr/>
        </p:nvSpPr>
        <p:spPr>
          <a:xfrm>
            <a:off x="11640097" y="4357195"/>
            <a:ext cx="1103806" cy="1103806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C59451-8994-4B10-BB19-A5AD7E68BA80}"/>
              </a:ext>
            </a:extLst>
          </p:cNvPr>
          <p:cNvSpPr txBox="1"/>
          <p:nvPr/>
        </p:nvSpPr>
        <p:spPr>
          <a:xfrm>
            <a:off x="1016000" y="1629747"/>
            <a:ext cx="10474960" cy="1041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ru-RU" sz="1800" dirty="0">
                <a:solidFill>
                  <a:schemeClr val="bg1">
                    <a:lumMod val="85000"/>
                  </a:schemeClr>
                </a:solidFill>
                <a:effectLst/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Актуальность темы исследования проявляется в настоящее время в процессе изменений в системе управления, где важным является анализ предшествующего опыта истории России. Особенно важным является изучение событий советского периода нашей истории.</a:t>
            </a:r>
            <a:endParaRPr lang="ru-RU" dirty="0">
              <a:solidFill>
                <a:schemeClr val="bg1">
                  <a:lumMod val="85000"/>
                </a:schemeClr>
              </a:solidFill>
              <a:latin typeface="Proxima Nova Rg" panose="02000506030000020004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7944A7-CCD6-46B3-9D00-27238073A9E9}"/>
              </a:ext>
            </a:extLst>
          </p:cNvPr>
          <p:cNvSpPr txBox="1"/>
          <p:nvPr/>
        </p:nvSpPr>
        <p:spPr>
          <a:xfrm>
            <a:off x="1016000" y="965199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Proxima Nova" panose="02000506030000020004" pitchFamily="50" charset="0"/>
              </a:rPr>
              <a:t>Введение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EAF823-F01F-4906-B844-383613C23832}"/>
              </a:ext>
            </a:extLst>
          </p:cNvPr>
          <p:cNvSpPr txBox="1"/>
          <p:nvPr/>
        </p:nvSpPr>
        <p:spPr>
          <a:xfrm>
            <a:off x="1016000" y="2848849"/>
            <a:ext cx="4586224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ru-RU" sz="1800" dirty="0">
                <a:solidFill>
                  <a:schemeClr val="bg1">
                    <a:lumMod val="85000"/>
                  </a:schemeClr>
                </a:solidFill>
                <a:effectLst/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Цель данного реферата состоит в изучении процесса формирования советской государственно-политической системы в период первых преобразований советской власти.</a:t>
            </a:r>
            <a:endParaRPr lang="ru-RU" dirty="0">
              <a:solidFill>
                <a:schemeClr val="bg1">
                  <a:lumMod val="85000"/>
                </a:schemeClr>
              </a:solidFill>
              <a:latin typeface="Proxima Nova Rg" panose="02000506030000020004" pitchFamily="2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1B61E81-53A3-4065-A63D-04892069E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24940"/>
            <a:ext cx="5342243" cy="311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127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3CE092EF-CC18-4A77-9304-C18F37F9233F}"/>
              </a:ext>
            </a:extLst>
          </p:cNvPr>
          <p:cNvSpPr/>
          <p:nvPr/>
        </p:nvSpPr>
        <p:spPr>
          <a:xfrm>
            <a:off x="11608317" y="4535049"/>
            <a:ext cx="1771048" cy="1771048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32A4727-2721-48DC-AA64-E598F5F4AB25}"/>
              </a:ext>
            </a:extLst>
          </p:cNvPr>
          <p:cNvSpPr/>
          <p:nvPr/>
        </p:nvSpPr>
        <p:spPr>
          <a:xfrm>
            <a:off x="1144094" y="-646606"/>
            <a:ext cx="1293211" cy="1293211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8403508-2CB2-4A89-B7F1-F54A1427544B}"/>
              </a:ext>
            </a:extLst>
          </p:cNvPr>
          <p:cNvSpPr/>
          <p:nvPr/>
        </p:nvSpPr>
        <p:spPr>
          <a:xfrm>
            <a:off x="8528597" y="6306097"/>
            <a:ext cx="1103806" cy="1103806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190748-81C5-4786-ADB7-23BB281FD63A}"/>
              </a:ext>
            </a:extLst>
          </p:cNvPr>
          <p:cNvSpPr txBox="1"/>
          <p:nvPr/>
        </p:nvSpPr>
        <p:spPr>
          <a:xfrm>
            <a:off x="924194" y="840055"/>
            <a:ext cx="10343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Proxima Nova" panose="02000506030000020004" pitchFamily="50" charset="0"/>
              </a:rPr>
              <a:t>Формирование политической системы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2DA06F-041A-4F22-9142-5D8A91BB29F1}"/>
              </a:ext>
            </a:extLst>
          </p:cNvPr>
          <p:cNvSpPr txBox="1"/>
          <p:nvPr/>
        </p:nvSpPr>
        <p:spPr>
          <a:xfrm>
            <a:off x="924194" y="1618280"/>
            <a:ext cx="5167304" cy="3606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Формирование советской государственно-политической системы в 1917-1921 годах представляло собой сложный и драматичный период в истории России, отмеченный рядом ключевых событий, революционных перемен и социальных потрясений. Этот период был ознаменован не только установлением советской власти, но и борьбой за власть, гражданской войной, антибольшевистскими восстаниями, а также военными интервенциями со стороны западных держав.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864B52F-BEDE-4D21-8CE7-E8AE3EDC4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112" y="1744527"/>
            <a:ext cx="5332206" cy="27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747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3CE092EF-CC18-4A77-9304-C18F37F9233F}"/>
              </a:ext>
            </a:extLst>
          </p:cNvPr>
          <p:cNvSpPr/>
          <p:nvPr/>
        </p:nvSpPr>
        <p:spPr>
          <a:xfrm>
            <a:off x="-1196243" y="474469"/>
            <a:ext cx="1771048" cy="1771048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32A4727-2721-48DC-AA64-E598F5F4AB25}"/>
              </a:ext>
            </a:extLst>
          </p:cNvPr>
          <p:cNvSpPr/>
          <p:nvPr/>
        </p:nvSpPr>
        <p:spPr>
          <a:xfrm>
            <a:off x="8867432" y="-646606"/>
            <a:ext cx="1293211" cy="1293211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8403508-2CB2-4A89-B7F1-F54A1427544B}"/>
              </a:ext>
            </a:extLst>
          </p:cNvPr>
          <p:cNvSpPr/>
          <p:nvPr/>
        </p:nvSpPr>
        <p:spPr>
          <a:xfrm>
            <a:off x="11669126" y="4709028"/>
            <a:ext cx="1103806" cy="1103806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57E961-3A22-47D1-A972-F7005A6D06F9}"/>
              </a:ext>
            </a:extLst>
          </p:cNvPr>
          <p:cNvSpPr txBox="1"/>
          <p:nvPr/>
        </p:nvSpPr>
        <p:spPr>
          <a:xfrm>
            <a:off x="1156763" y="775218"/>
            <a:ext cx="9292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Proxima Nova" panose="02000506030000020004" pitchFamily="50" charset="0"/>
              </a:rPr>
              <a:t>Февральская и Октябрьская революции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268E18-2B27-4AD2-BDA6-E75DD1C53ED7}"/>
              </a:ext>
            </a:extLst>
          </p:cNvPr>
          <p:cNvSpPr txBox="1"/>
          <p:nvPr/>
        </p:nvSpPr>
        <p:spPr>
          <a:xfrm>
            <a:off x="1156762" y="1488606"/>
            <a:ext cx="10020223" cy="2133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Proxima Nova Rg" panose="02000506030000020004" pitchFamily="2" charset="0"/>
              </a:rPr>
              <a:t>В 1917 году Россия пережила две революции: Февральскую и Октябрьскую. Февральская революция привела к свержению царского режима и установлению временного правительства, однако оно не смогло решить нарастающих проблем страны. В результате Октябрьской революции большевики, под руководством Владимира Ленина, пришли к власти, сформировав Советскую Россию.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1330986-63C6-4928-94B4-8BDE4C286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186" y="3826800"/>
            <a:ext cx="4056660" cy="229877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CC94A91-9E1F-4E06-9E63-F061C89F17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890" y="3826800"/>
            <a:ext cx="3983458" cy="224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863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3CE092EF-CC18-4A77-9304-C18F37F9233F}"/>
              </a:ext>
            </a:extLst>
          </p:cNvPr>
          <p:cNvSpPr/>
          <p:nvPr/>
        </p:nvSpPr>
        <p:spPr>
          <a:xfrm>
            <a:off x="-1318573" y="102182"/>
            <a:ext cx="1771048" cy="1771048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32A4727-2721-48DC-AA64-E598F5F4AB25}"/>
              </a:ext>
            </a:extLst>
          </p:cNvPr>
          <p:cNvSpPr/>
          <p:nvPr/>
        </p:nvSpPr>
        <p:spPr>
          <a:xfrm>
            <a:off x="2611775" y="-818742"/>
            <a:ext cx="1293211" cy="1293211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8403508-2CB2-4A89-B7F1-F54A1427544B}"/>
              </a:ext>
            </a:extLst>
          </p:cNvPr>
          <p:cNvSpPr/>
          <p:nvPr/>
        </p:nvSpPr>
        <p:spPr>
          <a:xfrm>
            <a:off x="11640097" y="4937766"/>
            <a:ext cx="1103806" cy="1103806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57E961-3A22-47D1-A972-F7005A6D06F9}"/>
              </a:ext>
            </a:extLst>
          </p:cNvPr>
          <p:cNvSpPr txBox="1"/>
          <p:nvPr/>
        </p:nvSpPr>
        <p:spPr>
          <a:xfrm>
            <a:off x="6356412" y="987706"/>
            <a:ext cx="47172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Proxima Nova" panose="02000506030000020004" pitchFamily="50" charset="0"/>
              </a:rPr>
              <a:t>Гражданская война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4B6230-D74B-4656-B451-1B532CD39356}"/>
              </a:ext>
            </a:extLst>
          </p:cNvPr>
          <p:cNvSpPr txBox="1"/>
          <p:nvPr/>
        </p:nvSpPr>
        <p:spPr>
          <a:xfrm>
            <a:off x="6356412" y="1652380"/>
            <a:ext cx="4977707" cy="3285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Гражданская война оставила огромное количество жертв среди гражданского населения, привела к разрушению экономики, социальной инфраструктуры и культурных ценностей, а также к общему ослаблению страны. Окончание войны в 1922 году было связано с победой красной армии под руководством Ленина и Троцкого, а также с формированием Советского Союза как федеративного государства. </a:t>
            </a:r>
            <a:endParaRPr lang="ru-RU" dirty="0">
              <a:solidFill>
                <a:schemeClr val="bg1">
                  <a:lumMod val="85000"/>
                </a:schemeClr>
              </a:solidFill>
              <a:latin typeface="Proxima Nova Rg" panose="02000506030000020004" pitchFamily="2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7637FBC-6DDE-4A32-9CA1-0927E886A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64" y="1145219"/>
            <a:ext cx="5444970" cy="306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142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3CE092EF-CC18-4A77-9304-C18F37F9233F}"/>
              </a:ext>
            </a:extLst>
          </p:cNvPr>
          <p:cNvSpPr/>
          <p:nvPr/>
        </p:nvSpPr>
        <p:spPr>
          <a:xfrm>
            <a:off x="-885524" y="4270524"/>
            <a:ext cx="1771048" cy="1771048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32A4727-2721-48DC-AA64-E598F5F4AB25}"/>
              </a:ext>
            </a:extLst>
          </p:cNvPr>
          <p:cNvSpPr/>
          <p:nvPr/>
        </p:nvSpPr>
        <p:spPr>
          <a:xfrm>
            <a:off x="9333990" y="-542971"/>
            <a:ext cx="1293211" cy="1293211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8403508-2CB2-4A89-B7F1-F54A1427544B}"/>
              </a:ext>
            </a:extLst>
          </p:cNvPr>
          <p:cNvSpPr/>
          <p:nvPr/>
        </p:nvSpPr>
        <p:spPr>
          <a:xfrm>
            <a:off x="11640097" y="1918795"/>
            <a:ext cx="1103806" cy="1103806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57E961-3A22-47D1-A972-F7005A6D06F9}"/>
              </a:ext>
            </a:extLst>
          </p:cNvPr>
          <p:cNvSpPr txBox="1"/>
          <p:nvPr/>
        </p:nvSpPr>
        <p:spPr>
          <a:xfrm>
            <a:off x="732099" y="521709"/>
            <a:ext cx="8601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Proxima Nova" panose="02000506030000020004" pitchFamily="50" charset="0"/>
              </a:rPr>
              <a:t>Политические преобразования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831F87-DE9E-46AF-8A05-DE76BE36CD20}"/>
              </a:ext>
            </a:extLst>
          </p:cNvPr>
          <p:cNvSpPr txBox="1"/>
          <p:nvPr/>
        </p:nvSpPr>
        <p:spPr>
          <a:xfrm>
            <a:off x="885524" y="1462729"/>
            <a:ext cx="1033835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Октябрьская революция: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В результате этого события большевики пришли к власти и учредили Советскую Россию.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ru-RU" dirty="0">
              <a:solidFill>
                <a:schemeClr val="bg1">
                  <a:lumMod val="85000"/>
                </a:schemeClr>
              </a:solidFill>
              <a:latin typeface="Proxima Nova Rg" panose="02000506030000020004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Учреждение Советской власти: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Большевики установили советское правление, основанное на советах рабочих, солдатских и крестьянских депутатов (советов).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ru-RU" dirty="0">
              <a:solidFill>
                <a:schemeClr val="bg1">
                  <a:lumMod val="85000"/>
                </a:schemeClr>
              </a:solidFill>
              <a:latin typeface="Proxima Nova Rg" panose="02000506030000020004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Принятие Советской конституции 1918 года: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Эта конституция установила диктатуру пролетариата, разместив власть в руках рабочих и крестьянских советов, и закрепила основы социалистического строя.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ru-RU" dirty="0">
              <a:solidFill>
                <a:schemeClr val="bg1">
                  <a:lumMod val="85000"/>
                </a:schemeClr>
              </a:solidFill>
              <a:latin typeface="Proxima Nova Rg" panose="02000506030000020004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Установление однопартийной системы: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Большевики утвердили доминирование Российской коммунистической партии (большевиков), что привело к установлению однопартийной системы и репрессиям против оппозиции.</a:t>
            </a:r>
          </a:p>
        </p:txBody>
      </p:sp>
    </p:spTree>
    <p:extLst>
      <p:ext uri="{BB962C8B-B14F-4D97-AF65-F5344CB8AC3E}">
        <p14:creationId xmlns:p14="http://schemas.microsoft.com/office/powerpoint/2010/main" val="3020737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3CE092EF-CC18-4A77-9304-C18F37F9233F}"/>
              </a:ext>
            </a:extLst>
          </p:cNvPr>
          <p:cNvSpPr/>
          <p:nvPr/>
        </p:nvSpPr>
        <p:spPr>
          <a:xfrm>
            <a:off x="-1440185" y="243650"/>
            <a:ext cx="1771048" cy="1771048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32A4727-2721-48DC-AA64-E598F5F4AB25}"/>
              </a:ext>
            </a:extLst>
          </p:cNvPr>
          <p:cNvSpPr/>
          <p:nvPr/>
        </p:nvSpPr>
        <p:spPr>
          <a:xfrm>
            <a:off x="9329447" y="-1078452"/>
            <a:ext cx="1293211" cy="1293211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8403508-2CB2-4A89-B7F1-F54A1427544B}"/>
              </a:ext>
            </a:extLst>
          </p:cNvPr>
          <p:cNvSpPr/>
          <p:nvPr/>
        </p:nvSpPr>
        <p:spPr>
          <a:xfrm>
            <a:off x="11516072" y="5306739"/>
            <a:ext cx="1103806" cy="1103806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57E961-3A22-47D1-A972-F7005A6D06F9}"/>
              </a:ext>
            </a:extLst>
          </p:cNvPr>
          <p:cNvSpPr txBox="1"/>
          <p:nvPr/>
        </p:nvSpPr>
        <p:spPr>
          <a:xfrm>
            <a:off x="677092" y="314671"/>
            <a:ext cx="10544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Proxima Nova" panose="02000506030000020004" pitchFamily="50" charset="0"/>
              </a:rPr>
              <a:t>Социальные и экономические преобразования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CAF734-B89C-4AE5-91F0-A26ECDEDA23F}"/>
              </a:ext>
            </a:extLst>
          </p:cNvPr>
          <p:cNvSpPr txBox="1"/>
          <p:nvPr/>
        </p:nvSpPr>
        <p:spPr>
          <a:xfrm>
            <a:off x="758741" y="999358"/>
            <a:ext cx="10881356" cy="5042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bg1"/>
                </a:solidFill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Национализация промышленности: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Советская власть национализировала крупные промышленные предприятия и банки, переведя их в государственную собственность.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bg1"/>
                </a:solidFill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Земельная реформа: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Была проведена земельная реформа, в результате которой земля была отобрана у помещиков и распределена среди крестьян.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bg1"/>
                </a:solidFill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Введение военного коммунизма: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В условиях гражданской войны и экономического кризиса советская власть ввела военный коммунизм, характеризующийся централизованным распределением продуктов и ресурсов.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bg1"/>
                </a:solidFill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Ликвидация классовых различий: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Советская власть проводила политику ликвидации классовых различий, подавляя буржуазные элементы и поддерживая интересы рабочих и крестьян.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bg1"/>
                </a:solidFill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рабочих самоуправлений: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Были созданы рабочие комитеты, предприятиями и фабриками, которые должны были участвовать в управлении производством и принятии решений.</a:t>
            </a:r>
          </a:p>
        </p:txBody>
      </p:sp>
    </p:spTree>
    <p:extLst>
      <p:ext uri="{BB962C8B-B14F-4D97-AF65-F5344CB8AC3E}">
        <p14:creationId xmlns:p14="http://schemas.microsoft.com/office/powerpoint/2010/main" val="894770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3CE092EF-CC18-4A77-9304-C18F37F9233F}"/>
              </a:ext>
            </a:extLst>
          </p:cNvPr>
          <p:cNvSpPr/>
          <p:nvPr/>
        </p:nvSpPr>
        <p:spPr>
          <a:xfrm>
            <a:off x="9095072" y="-999824"/>
            <a:ext cx="1771048" cy="1771048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32A4727-2721-48DC-AA64-E598F5F4AB25}"/>
              </a:ext>
            </a:extLst>
          </p:cNvPr>
          <p:cNvSpPr/>
          <p:nvPr/>
        </p:nvSpPr>
        <p:spPr>
          <a:xfrm>
            <a:off x="-773606" y="1359994"/>
            <a:ext cx="1293211" cy="1293211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8403508-2CB2-4A89-B7F1-F54A1427544B}"/>
              </a:ext>
            </a:extLst>
          </p:cNvPr>
          <p:cNvSpPr/>
          <p:nvPr/>
        </p:nvSpPr>
        <p:spPr>
          <a:xfrm>
            <a:off x="11640097" y="4357195"/>
            <a:ext cx="1103806" cy="1103806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C59451-8994-4B10-BB19-A5AD7E68BA80}"/>
              </a:ext>
            </a:extLst>
          </p:cNvPr>
          <p:cNvSpPr txBox="1"/>
          <p:nvPr/>
        </p:nvSpPr>
        <p:spPr>
          <a:xfrm>
            <a:off x="934519" y="1158967"/>
            <a:ext cx="9850120" cy="232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ru-RU" sz="1800" dirty="0">
                <a:solidFill>
                  <a:schemeClr val="bg1">
                    <a:lumMod val="85000"/>
                  </a:schemeClr>
                </a:solidFill>
                <a:effectLst/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Формирование советской государственно-политической системы и первые преобразования советской власти в период с 1917 по 1921 годы оказались решающими для дальнейшего политического, экономического и социального развития России и мировой истории.</a:t>
            </a:r>
          </a:p>
          <a:p>
            <a:pPr>
              <a:lnSpc>
                <a:spcPts val="2500"/>
              </a:lnSpc>
            </a:pPr>
            <a:endParaRPr lang="ru-RU" dirty="0">
              <a:solidFill>
                <a:schemeClr val="bg1">
                  <a:lumMod val="85000"/>
                </a:schemeClr>
              </a:solidFill>
              <a:latin typeface="Proxima Nova Rg" panose="02000506030000020004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Этот период оказал значительное влияние на политическую и социальную жизнь России и стал ключевым этапом в ее истории.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7944A7-CCD6-46B3-9D00-27238073A9E9}"/>
              </a:ext>
            </a:extLst>
          </p:cNvPr>
          <p:cNvSpPr txBox="1"/>
          <p:nvPr/>
        </p:nvSpPr>
        <p:spPr>
          <a:xfrm>
            <a:off x="934519" y="478836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Proxima Nova" panose="02000506030000020004" pitchFamily="50" charset="0"/>
              </a:rPr>
              <a:t>Заключение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E7C7272-54DB-42CA-A47A-604177EA39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59" y="3771931"/>
            <a:ext cx="4288991" cy="241158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46E1BB4-498C-4D3E-844C-982BDB4EC3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163" y="3771931"/>
            <a:ext cx="4255073" cy="239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044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3CE092EF-CC18-4A77-9304-C18F37F9233F}"/>
              </a:ext>
            </a:extLst>
          </p:cNvPr>
          <p:cNvSpPr/>
          <p:nvPr/>
        </p:nvSpPr>
        <p:spPr>
          <a:xfrm>
            <a:off x="-885524" y="4008699"/>
            <a:ext cx="1771048" cy="1771048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32A4727-2721-48DC-AA64-E598F5F4AB25}"/>
              </a:ext>
            </a:extLst>
          </p:cNvPr>
          <p:cNvSpPr/>
          <p:nvPr/>
        </p:nvSpPr>
        <p:spPr>
          <a:xfrm>
            <a:off x="1716558" y="-646606"/>
            <a:ext cx="1293211" cy="1293211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8403508-2CB2-4A89-B7F1-F54A1427544B}"/>
              </a:ext>
            </a:extLst>
          </p:cNvPr>
          <p:cNvSpPr/>
          <p:nvPr/>
        </p:nvSpPr>
        <p:spPr>
          <a:xfrm>
            <a:off x="11640097" y="4778108"/>
            <a:ext cx="1103806" cy="1103806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57E961-3A22-47D1-A972-F7005A6D06F9}"/>
              </a:ext>
            </a:extLst>
          </p:cNvPr>
          <p:cNvSpPr txBox="1"/>
          <p:nvPr/>
        </p:nvSpPr>
        <p:spPr>
          <a:xfrm>
            <a:off x="1752921" y="1875251"/>
            <a:ext cx="4557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Proxima Nova" panose="02000506030000020004" pitchFamily="50" charset="0"/>
              </a:rPr>
              <a:t>Спасибо за внимание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9B7212-B68E-4000-97AE-A2A94509F049}"/>
              </a:ext>
            </a:extLst>
          </p:cNvPr>
          <p:cNvSpPr txBox="1"/>
          <p:nvPr/>
        </p:nvSpPr>
        <p:spPr>
          <a:xfrm>
            <a:off x="1752921" y="2634374"/>
            <a:ext cx="3239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50000"/>
                    <a:alpha val="53000"/>
                  </a:schemeClr>
                </a:solidFill>
                <a:latin typeface="Proxima Nova" panose="02000506030000020004" pitchFamily="50" charset="0"/>
              </a:rPr>
              <a:t>Подготовил: Сидоров Д. С.</a:t>
            </a:r>
          </a:p>
        </p:txBody>
      </p:sp>
    </p:spTree>
    <p:extLst>
      <p:ext uri="{BB962C8B-B14F-4D97-AF65-F5344CB8AC3E}">
        <p14:creationId xmlns:p14="http://schemas.microsoft.com/office/powerpoint/2010/main" val="18370090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592</Words>
  <Application>Microsoft Office PowerPoint</Application>
  <PresentationFormat>Широкоэкранный</PresentationFormat>
  <Paragraphs>38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Proxima Nova</vt:lpstr>
      <vt:lpstr>Proxima Nova Rg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Dmitry Sidorov</dc:creator>
  <cp:lastModifiedBy>Dmitry Sidorov</cp:lastModifiedBy>
  <cp:revision>20</cp:revision>
  <dcterms:created xsi:type="dcterms:W3CDTF">2023-11-02T21:00:00Z</dcterms:created>
  <dcterms:modified xsi:type="dcterms:W3CDTF">2024-04-09T09:16:05Z</dcterms:modified>
</cp:coreProperties>
</file>