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FC9300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625"/>
            <a:ext cx="9144000" cy="11695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  <a:latin typeface="Proxima Nova" panose="02000506030000020004" pitchFamily="50" charset="0"/>
              </a:rPr>
              <a:t>Обзор и описание применения современных инструментов для </a:t>
            </a:r>
            <a:r>
              <a:rPr lang="en-US" sz="3600" dirty="0">
                <a:solidFill>
                  <a:schemeClr val="bg1"/>
                </a:solidFill>
                <a:latin typeface="Proxima Nova" panose="02000506030000020004" pitchFamily="50" charset="0"/>
              </a:rPr>
              <a:t>frontend-</a:t>
            </a:r>
            <a:r>
              <a:rPr lang="ru-RU" sz="3600" dirty="0">
                <a:solidFill>
                  <a:schemeClr val="bg1"/>
                </a:solidFill>
                <a:latin typeface="Proxima Nova" panose="02000506030000020004" pitchFamily="50" charset="0"/>
              </a:rPr>
              <a:t>разработчика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B26CD-B535-4FAC-9AC0-1CE183835D2C}"/>
              </a:ext>
            </a:extLst>
          </p:cNvPr>
          <p:cNvSpPr txBox="1"/>
          <p:nvPr/>
        </p:nvSpPr>
        <p:spPr>
          <a:xfrm>
            <a:off x="3023513" y="160112"/>
            <a:ext cx="5630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9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РОССИЙСКОЙ ФЕДЕРАЦИИ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университет им. А.Н. Косыгина (Технологии. Дизайн. Искусство)» 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ФОРМАЦИОННЫХ ТЕХНОЛОГИЙ И ЦИФРОВОЙ ТРАНСФОРМАЦИИ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60010-C83F-4A5E-B958-E45602E9F269}"/>
              </a:ext>
            </a:extLst>
          </p:cNvPr>
          <p:cNvSpPr txBox="1"/>
          <p:nvPr/>
        </p:nvSpPr>
        <p:spPr>
          <a:xfrm>
            <a:off x="5516354" y="6226724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Москва,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B831D-8265-480D-8009-12C842C5E8FE}"/>
              </a:ext>
            </a:extLst>
          </p:cNvPr>
          <p:cNvSpPr txBox="1"/>
          <p:nvPr/>
        </p:nvSpPr>
        <p:spPr>
          <a:xfrm>
            <a:off x="8426065" y="6065082"/>
            <a:ext cx="331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Подготовил: Сидоров Д. С. группа ИТС-123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0029727" y="-1250080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874644" y="520968"/>
            <a:ext cx="8842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Фреймворки: основа современного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frontend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D958C-C1C5-417F-9604-A19A6728D3B0}"/>
              </a:ext>
            </a:extLst>
          </p:cNvPr>
          <p:cNvSpPr txBox="1"/>
          <p:nvPr/>
        </p:nvSpPr>
        <p:spPr>
          <a:xfrm>
            <a:off x="874644" y="2942171"/>
            <a:ext cx="10197547" cy="2303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Современный ландшафт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frontend-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разработки определяется тремя ключевыми фреймворками.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React,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 его декларативным подходом и обширной экосистемой, занимает лидирующие позиции на рынке.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Vue.js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предлагает интуитивно понятный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API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 прогрессивную архитектуру, что делает его отличным выбором для проектов разного масштаба.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Angular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представляет собой комплексную платформу с обширным инструментарием, оптимальную для корпоративных приложений. Выбор фреймворка должен основываться на специфике проекта и компетенциях команды.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027D10-2B7C-4F28-8A8E-24B4F4F2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33" y="5137698"/>
            <a:ext cx="2581404" cy="1290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E7B38-84F3-EEF8-74BE-519CCAC63BC0}"/>
              </a:ext>
            </a:extLst>
          </p:cNvPr>
          <p:cNvSpPr txBox="1"/>
          <p:nvPr/>
        </p:nvSpPr>
        <p:spPr>
          <a:xfrm>
            <a:off x="874644" y="1390721"/>
            <a:ext cx="10582593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React: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компонентный подход и гибкая экосистема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Vue.js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прогрессивность и реактивность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Angular: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полноценная платформа для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enterprise-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03476" y="1128342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566359" y="520375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79795" y="6546728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789379" y="543567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chemeClr val="bg1"/>
                </a:solidFill>
                <a:effectLst/>
                <a:latin typeface="Inter"/>
              </a:rPr>
              <a:t>Современные подходы к стилизации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D958C-C1C5-417F-9604-A19A6728D3B0}"/>
              </a:ext>
            </a:extLst>
          </p:cNvPr>
          <p:cNvSpPr txBox="1"/>
          <p:nvPr/>
        </p:nvSpPr>
        <p:spPr>
          <a:xfrm>
            <a:off x="789379" y="1379535"/>
            <a:ext cx="10776980" cy="295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В области стилизации наблюдается тенденция к модульным и программируемым решениям.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Tailwind CSS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с его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utility-first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подходом предлагает высокую скорость разработки и гибкость без необходимости писать собственный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CSS.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Компонентные библиотеки, такие как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Material UI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и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Chakra UI,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предоставляют готовые, доступные и настраиваемые компоненты, ускоряющие разработку.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CSS-in-JS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решения позволяют интегрировать стили непосредственно в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JavaScript-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код, обеспечивая инкапсуляцию и динамическую стилизацию. Современные проекты часто комбинируют эти подходы для достижения оптимального баланса между скоростью разработки, гибкостью и производительностью.</a:t>
            </a:r>
            <a:endParaRPr lang="ru-RU" dirty="0">
              <a:solidFill>
                <a:schemeClr val="bg2">
                  <a:lumMod val="90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1B73A-D50C-4D4C-A0AE-BDE0BDE7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96" y="4668673"/>
            <a:ext cx="3477815" cy="17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795311" y="6429326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0112943" y="-77283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-591365" y="52037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1179794" y="601929"/>
            <a:ext cx="8538116" cy="39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ru-RU" sz="3200" b="1" i="0" dirty="0">
                <a:solidFill>
                  <a:schemeClr val="bg1"/>
                </a:solidFill>
                <a:effectLst/>
                <a:latin typeface="Inter"/>
              </a:rPr>
              <a:t>Инструменты сборки и тестирования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1179794" y="1288517"/>
            <a:ext cx="70199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Inter"/>
              </a:rPr>
              <a:t>• </a:t>
            </a: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Инструменты сборки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Webpack: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гибкая конфигурация, мощная экосистема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Vite: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мгновенная разработка, нативные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ES-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модули</a:t>
            </a:r>
            <a:b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</a:br>
            <a:endParaRPr lang="ru-RU" b="0" i="0" dirty="0">
              <a:solidFill>
                <a:schemeClr val="bg2">
                  <a:lumMod val="90000"/>
                </a:schemeClr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• </a:t>
            </a: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Фреймворки тестирования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Jest: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юнит-тестирование, </a:t>
            </a:r>
            <a:r>
              <a:rPr lang="ru-RU" b="0" i="0" dirty="0" err="1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моки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, </a:t>
            </a:r>
            <a:r>
              <a:rPr lang="ru-RU" b="0" i="0" dirty="0" err="1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снапшоты</a:t>
            </a:r>
            <a:endParaRPr lang="ru-RU" b="0" i="0" dirty="0">
              <a:solidFill>
                <a:schemeClr val="bg2">
                  <a:lumMod val="90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Testing Library: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компонентное тестирование, фокус на доступности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Cypress: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интуитивные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E2E-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тесты, реальное окружение браузера</a:t>
            </a:r>
            <a:b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</a:br>
            <a:endParaRPr lang="ru-RU" b="0" i="0" dirty="0">
              <a:solidFill>
                <a:schemeClr val="bg2">
                  <a:lumMod val="90000"/>
                </a:schemeClr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Inter"/>
              </a:rPr>
              <a:t>• </a:t>
            </a: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Пирамида тестирования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70% юнит-тестов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20% интеграционных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10%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E2E-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тестов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BD1E7B-2C97-2856-EB70-D72ABBB1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87" y="4276439"/>
            <a:ext cx="4261098" cy="20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53665" y="520375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691487" y="1319271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3008595" y="6306097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Inter"/>
              </a:rPr>
              <a:t>Производительность: ключ к успеху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1076390" y="1135451"/>
            <a:ext cx="810701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Core Web Vitals</a:t>
            </a:r>
            <a:endParaRPr lang="en-US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LCP &lt; 2.5s: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загрузка основного контента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FID &lt; 100ms: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взаимодействие с пользователем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CLS &lt; 0.1: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стабильность визуального отображения</a:t>
            </a:r>
            <a:b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</a:br>
            <a:endParaRPr lang="ru-RU" b="0" i="0" dirty="0">
              <a:solidFill>
                <a:schemeClr val="bg2">
                  <a:lumMod val="90000"/>
                </a:schemeClr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</a:pP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Оптимизация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Inter"/>
              </a:rPr>
              <a:t>бандлов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Code splitting: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разделение по маршрутам и функциональности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Tree shaking: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удаление неиспользуемого кода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Динамический импорт: загрузка по требованию</a:t>
            </a:r>
            <a:b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</a:br>
            <a:endParaRPr lang="ru-RU" b="0" i="0" dirty="0">
              <a:solidFill>
                <a:schemeClr val="bg2">
                  <a:lumMod val="90000"/>
                </a:schemeClr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</a:pP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Стратегии загрузки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Ленивая загрузка нерелевантного контента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Предварительная загрузка критических ресурсов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Эффективное кэширование с помощью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Service Workers</a:t>
            </a:r>
          </a:p>
        </p:txBody>
      </p:sp>
    </p:spTree>
    <p:extLst>
      <p:ext uri="{BB962C8B-B14F-4D97-AF65-F5344CB8AC3E}">
        <p14:creationId xmlns:p14="http://schemas.microsoft.com/office/powerpoint/2010/main" val="349827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174601" y="4675281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688585" y="179498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295298" y="-751897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4008346" y="517907"/>
            <a:ext cx="10043263" cy="39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ru-RU" sz="3200" b="1" i="0" dirty="0">
                <a:solidFill>
                  <a:schemeClr val="bg1"/>
                </a:solidFill>
                <a:effectLst/>
                <a:latin typeface="Inter"/>
              </a:rPr>
              <a:t>Выводы и тенденции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260580" y="1302361"/>
            <a:ext cx="628930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Текущие тренды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Интеграция инструментов в единые платформы разработки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Улучшение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DX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Акцент на производительности и доступности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D65D5-B4B8-D59C-AFBB-5FB708261EB6}"/>
              </a:ext>
            </a:extLst>
          </p:cNvPr>
          <p:cNvSpPr txBox="1"/>
          <p:nvPr/>
        </p:nvSpPr>
        <p:spPr>
          <a:xfrm>
            <a:off x="4253948" y="4765679"/>
            <a:ext cx="729863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Будущее 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frontend-</a:t>
            </a:r>
            <a:r>
              <a:rPr lang="ru-RU" b="1" i="0" dirty="0">
                <a:solidFill>
                  <a:schemeClr val="bg1"/>
                </a:solidFill>
                <a:effectLst/>
                <a:latin typeface="Inter"/>
              </a:rPr>
              <a:t>разработки</a:t>
            </a:r>
            <a:endParaRPr lang="ru-RU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Server Components: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перенос части рендеринга на сервер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WebAssembly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высокопроизводительные вычисления в браузере</a:t>
            </a:r>
          </a:p>
          <a:p>
            <a:pPr algn="l">
              <a:lnSpc>
                <a:spcPts val="234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Edge Computing: </a:t>
            </a:r>
            <a:r>
              <a:rPr lang="ru-RU" b="0" i="0" dirty="0">
                <a:solidFill>
                  <a:schemeClr val="bg2">
                    <a:lumMod val="90000"/>
                  </a:schemeClr>
                </a:solidFill>
                <a:effectLst/>
                <a:latin typeface="Inter"/>
              </a:rPr>
              <a:t>минимизация задержек и распределенная обработка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D0D6C5-C4F1-3CED-48EE-C24EA2D2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57" y="1998640"/>
            <a:ext cx="3998843" cy="21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52920" y="1875251"/>
            <a:ext cx="579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71" y="646605"/>
            <a:ext cx="5519057" cy="5519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52920" y="4155559"/>
            <a:ext cx="3239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</a:t>
            </a:r>
            <a:b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</a:br>
            <a:endParaRPr lang="ru-RU" dirty="0">
              <a:solidFill>
                <a:schemeClr val="bg1">
                  <a:lumMod val="50000"/>
                  <a:alpha val="53000"/>
                </a:schemeClr>
              </a:solidFill>
              <a:latin typeface="Proxima Nova" panose="02000506030000020004" pitchFamily="50" charset="0"/>
            </a:endParaRPr>
          </a:p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Сидоров Д. С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433</Words>
  <Application>Microsoft Macintosh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Proxima Nova</vt:lpstr>
      <vt:lpstr>Proxima Nova Rg</vt:lpstr>
      <vt:lpstr>Тема Office</vt:lpstr>
      <vt:lpstr>Обзор и описание применения современных инструментов для frontend-разработчика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35</cp:revision>
  <dcterms:created xsi:type="dcterms:W3CDTF">2023-11-02T21:00:00Z</dcterms:created>
  <dcterms:modified xsi:type="dcterms:W3CDTF">2025-06-23T11:51:17Z</dcterms:modified>
</cp:coreProperties>
</file>