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  <p:sldMasterId id="2147483684" r:id="rId5"/>
  </p:sldMasterIdLst>
  <p:notesMasterIdLst>
    <p:notesMasterId r:id="rId27"/>
  </p:notesMasterIdLst>
  <p:handoutMasterIdLst>
    <p:handoutMasterId r:id="rId28"/>
  </p:handoutMasterIdLst>
  <p:sldIdLst>
    <p:sldId id="279" r:id="rId6"/>
    <p:sldId id="297" r:id="rId7"/>
    <p:sldId id="298" r:id="rId8"/>
    <p:sldId id="299" r:id="rId9"/>
    <p:sldId id="301" r:id="rId10"/>
    <p:sldId id="289" r:id="rId11"/>
    <p:sldId id="290" r:id="rId12"/>
    <p:sldId id="303" r:id="rId13"/>
    <p:sldId id="288" r:id="rId14"/>
    <p:sldId id="292" r:id="rId15"/>
    <p:sldId id="305" r:id="rId16"/>
    <p:sldId id="291" r:id="rId17"/>
    <p:sldId id="294" r:id="rId18"/>
    <p:sldId id="306" r:id="rId19"/>
    <p:sldId id="309" r:id="rId20"/>
    <p:sldId id="307" r:id="rId21"/>
    <p:sldId id="296" r:id="rId22"/>
    <p:sldId id="295" r:id="rId23"/>
    <p:sldId id="310" r:id="rId24"/>
    <p:sldId id="311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B93F803D-2D02-4AF6-9227-52A802640B14}">
          <p14:sldIdLst>
            <p14:sldId id="279"/>
            <p14:sldId id="297"/>
            <p14:sldId id="298"/>
            <p14:sldId id="299"/>
            <p14:sldId id="301"/>
            <p14:sldId id="289"/>
            <p14:sldId id="290"/>
            <p14:sldId id="303"/>
            <p14:sldId id="288"/>
            <p14:sldId id="292"/>
            <p14:sldId id="305"/>
            <p14:sldId id="291"/>
            <p14:sldId id="294"/>
            <p14:sldId id="306"/>
            <p14:sldId id="309"/>
            <p14:sldId id="307"/>
            <p14:sldId id="296"/>
            <p14:sldId id="295"/>
            <p14:sldId id="310"/>
            <p14:sldId id="31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74D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912" autoAdjust="0"/>
  </p:normalViewPr>
  <p:slideViewPr>
    <p:cSldViewPr snapToGrid="0" snapToObjects="1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7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3CB0E5F-105C-4701-A2F1-94DACE3D1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9B92F5-5178-448A-95C5-C19318F31E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90B5-7484-412F-910E-F85AD4671277}" type="datetimeFigureOut">
              <a:rPr lang="pl-PL" smtClean="0"/>
              <a:t>28.01.2022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B3AAF7-9304-4E31-9001-20D5C80B0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D4EDDE-1428-448D-9858-C76DAE4C42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016A-0983-4191-8344-62CF98ABBE4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9194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2CCF-EF08-4690-B61F-3ED1397DD826}" type="datetimeFigureOut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97A8-7259-42B8-B768-F178CE097394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4755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17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97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11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8275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24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97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,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14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0744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15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48554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16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5712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029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8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20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8802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08743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0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1929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12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7903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23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38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A8-7259-42B8-B768-F178CE097394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7412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3A97A8-7259-42B8-B768-F178CE097394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A82D06C-0D9D-4579-B7DE-388E0774369C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20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56FAC3-0C48-45A5-A0FD-CF578E458CA2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618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8AAB2-65A9-4E0E-ACB6-151947B884F8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5467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A82D06C-0D9D-4579-B7DE-388E0774369C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grpSp>
        <p:nvGrpSpPr>
          <p:cNvPr id="7" name="Grupa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Dowolny kształt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Dowolny kształt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2543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61D6B-E79F-49CF-89CF-D7124F6E4EE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6912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A65B28-322E-4991-8E60-FF8445124617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7" name="Dowolny kształt 6" title="Znacznik przycięcia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731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A0ED9-F401-4206-BD95-8B2EC5661BA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6047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FD39C1-0B3C-4804-831C-643388DC03F8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5414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5756F-313A-47D2-96AE-81A344410D0B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39317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812802-68CE-4263-88B6-D26256D59CF9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22665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 title="Kształt tła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FA683F-489F-4A66-BA39-27288BC1EE5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Prostokąt 8" title="Separat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2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361D6B-E79F-49CF-89CF-D7124F6E4EE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0308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 title="Kształt tła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dirty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0995E5D-3CA9-4119-B2BD-C2C6F101B52B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Prostokąt 8" title="Separat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170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56FAC3-0C48-45A5-A0FD-CF578E458CA2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221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8AAB2-65A9-4E0E-ACB6-151947B884F8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710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A65B28-322E-4991-8E60-FF8445124617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083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BA0ED9-F401-4206-BD95-8B2EC5661BA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401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FD39C1-0B3C-4804-831C-643388DC03F8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033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C5756F-313A-47D2-96AE-81A344410D0B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8476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812802-68CE-4263-88B6-D26256D59CF9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47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FA683F-489F-4A66-BA39-27288BC1EE5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9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0995E5D-3CA9-4119-B2BD-C2C6F101B52B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9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10E29F4-BD81-4D26-9B88-82E8C9A2AFC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0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10E29F4-BD81-4D26-9B88-82E8C9A2AFC4}" type="datetime1">
              <a:rPr lang="pl-PL" noProof="0" smtClean="0"/>
              <a:t>28.01.2022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9" name="Prostokąt 8" title="Pasek boczny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6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43" y="-2666946"/>
            <a:ext cx="6857855" cy="12191743"/>
          </a:xfrm>
          <a:prstGeom prst="rect">
            <a:avLst/>
          </a:prstGeom>
        </p:spPr>
      </p:pic>
      <p:sp>
        <p:nvSpPr>
          <p:cNvPr id="30" name="Prostokąt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2" name="Dowolny kształt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Dowolny kształt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875" y="2117339"/>
            <a:ext cx="9465733" cy="2098226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 smtClean="0">
                <a:solidFill>
                  <a:schemeClr val="bg2"/>
                </a:solidFill>
              </a:rPr>
              <a:t>The </a:t>
            </a:r>
            <a:r>
              <a:rPr lang="pl-PL" b="1" dirty="0" err="1" smtClean="0">
                <a:solidFill>
                  <a:schemeClr val="bg2"/>
                </a:solidFill>
              </a:rPr>
              <a:t>simple</a:t>
            </a:r>
            <a:r>
              <a:rPr lang="pl-PL" b="1" dirty="0" smtClean="0">
                <a:solidFill>
                  <a:schemeClr val="bg2"/>
                </a:solidFill>
              </a:rPr>
              <a:t> shop</a:t>
            </a:r>
            <a:r>
              <a:rPr lang="pl-PL" dirty="0" smtClean="0">
                <a:solidFill>
                  <a:schemeClr val="bg2"/>
                </a:solidFill>
              </a:rPr>
              <a:t/>
            </a:r>
            <a:br>
              <a:rPr lang="pl-PL" dirty="0" smtClean="0">
                <a:solidFill>
                  <a:schemeClr val="bg2"/>
                </a:solidFill>
              </a:rPr>
            </a:br>
            <a:endParaRPr lang="pl-PL" dirty="0">
              <a:solidFill>
                <a:schemeClr val="bg2"/>
              </a:solidFill>
            </a:endParaRP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325993"/>
            <a:ext cx="6831673" cy="1086237"/>
          </a:xfrm>
        </p:spPr>
        <p:txBody>
          <a:bodyPr rtlCol="0">
            <a:normAutofit/>
          </a:bodyPr>
          <a:lstStyle/>
          <a:p>
            <a:r>
              <a:rPr lang="pl-PL" sz="3600" b="1" dirty="0" smtClean="0">
                <a:solidFill>
                  <a:schemeClr val="bg2"/>
                </a:solidFill>
              </a:rPr>
              <a:t>Technical </a:t>
            </a:r>
            <a:r>
              <a:rPr lang="pl-PL" sz="3600" b="1" dirty="0" err="1" smtClean="0">
                <a:solidFill>
                  <a:schemeClr val="bg2"/>
                </a:solidFill>
              </a:rPr>
              <a:t>presentation</a:t>
            </a:r>
            <a:endParaRPr lang="pl-PL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3"/>
          <a:srcRect r="5739"/>
          <a:stretch/>
        </p:blipFill>
        <p:spPr>
          <a:xfrm>
            <a:off x="716245" y="1485482"/>
            <a:ext cx="11475753" cy="528096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46873" y="436363"/>
            <a:ext cx="10580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 smtClean="0"/>
              <a:t>Example</a:t>
            </a:r>
            <a:r>
              <a:rPr lang="pl-PL" sz="4000" b="1" dirty="0" smtClean="0"/>
              <a:t> of </a:t>
            </a:r>
            <a:r>
              <a:rPr lang="pl-PL" sz="4000" b="1" dirty="0" err="1" smtClean="0"/>
              <a:t>fetching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checkbox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values</a:t>
            </a:r>
            <a:r>
              <a:rPr lang="pl-PL" sz="4000" b="1" dirty="0" smtClean="0"/>
              <a:t>   </a:t>
            </a: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6565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2" y="1107831"/>
            <a:ext cx="10776275" cy="5222631"/>
          </a:xfrm>
          <a:prstGeom prst="rect">
            <a:avLst/>
          </a:prstGeom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3901154" y="189035"/>
            <a:ext cx="4835770" cy="742950"/>
          </a:xfrm>
        </p:spPr>
        <p:txBody>
          <a:bodyPr/>
          <a:lstStyle/>
          <a:p>
            <a:r>
              <a:rPr lang="pl-PL" dirty="0" smtClean="0"/>
              <a:t>Application of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6" y="1985555"/>
            <a:ext cx="11434354" cy="357922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333762" y="823763"/>
            <a:ext cx="10580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Examples</a:t>
            </a:r>
            <a:r>
              <a:rPr lang="pl-PL" sz="4000" b="1" dirty="0"/>
              <a:t> of </a:t>
            </a:r>
            <a:r>
              <a:rPr lang="pl-PL" sz="4000" b="1" dirty="0" err="1" smtClean="0"/>
              <a:t>filtering</a:t>
            </a:r>
            <a:r>
              <a:rPr lang="pl-PL" sz="4000" b="1" dirty="0" smtClean="0"/>
              <a:t> </a:t>
            </a:r>
            <a:r>
              <a:rPr lang="pl-PL" sz="4000" b="1" dirty="0" err="1"/>
              <a:t>constraints</a:t>
            </a:r>
            <a:r>
              <a:rPr lang="pl-PL" sz="4000" b="1" dirty="0"/>
              <a:t> </a:t>
            </a: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496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25" y="2129246"/>
            <a:ext cx="7670115" cy="348507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168435" y="849085"/>
            <a:ext cx="7692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JavaScript </a:t>
            </a:r>
            <a:r>
              <a:rPr lang="pl-PL" sz="4000" b="1" dirty="0" err="1" smtClean="0"/>
              <a:t>code</a:t>
            </a:r>
            <a:r>
              <a:rPr lang="pl-PL" sz="4000" b="1" dirty="0" smtClean="0"/>
              <a:t> for image </a:t>
            </a:r>
            <a:r>
              <a:rPr lang="pl-PL" sz="4000" b="1" dirty="0" err="1" smtClean="0"/>
              <a:t>carousel</a:t>
            </a:r>
            <a:endParaRPr lang="en-US" sz="40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81" y="1909160"/>
            <a:ext cx="3976907" cy="39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9908"/>
          </a:xfrm>
        </p:spPr>
        <p:txBody>
          <a:bodyPr>
            <a:normAutofit fontScale="90000"/>
          </a:bodyPr>
          <a:lstStyle/>
          <a:p>
            <a:r>
              <a:rPr lang="pl-PL" dirty="0"/>
              <a:t>Shopping </a:t>
            </a:r>
            <a:r>
              <a:rPr lang="pl-PL" dirty="0" err="1"/>
              <a:t>cart</a:t>
            </a:r>
            <a:r>
              <a:rPr lang="pl-PL" dirty="0"/>
              <a:t> and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6" y="1705708"/>
            <a:ext cx="1051706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278" y="246185"/>
            <a:ext cx="10612553" cy="60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98" y="1518971"/>
            <a:ext cx="1024080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45" y="2403567"/>
            <a:ext cx="10117017" cy="245581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422345" y="692138"/>
            <a:ext cx="7872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5400" b="1" dirty="0">
                <a:solidFill>
                  <a:prstClr val="white"/>
                </a:solidFill>
              </a:rPr>
              <a:t>Database for </a:t>
            </a:r>
            <a:r>
              <a:rPr lang="pl-PL" sz="5400" b="1" dirty="0" err="1" smtClean="0">
                <a:solidFill>
                  <a:prstClr val="white"/>
                </a:solidFill>
              </a:rPr>
              <a:t>customers</a:t>
            </a:r>
            <a:endParaRPr lang="en-US" sz="5400" b="1" dirty="0">
              <a:solidFill>
                <a:prstClr val="white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422345" y="4362994"/>
            <a:ext cx="10117017" cy="49638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384664" y="604987"/>
            <a:ext cx="3762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5400" b="1" dirty="0">
                <a:solidFill>
                  <a:prstClr val="white"/>
                </a:solidFill>
              </a:rPr>
              <a:t>Database for </a:t>
            </a:r>
            <a:r>
              <a:rPr lang="pl-PL" sz="5400" b="1" dirty="0" err="1" smtClean="0">
                <a:solidFill>
                  <a:prstClr val="white"/>
                </a:solidFill>
              </a:rPr>
              <a:t>orders</a:t>
            </a:r>
            <a:endParaRPr lang="en-US" sz="5400" b="1" dirty="0">
              <a:solidFill>
                <a:prstClr val="white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50" y="2797884"/>
            <a:ext cx="5544078" cy="19964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19" y="2185944"/>
            <a:ext cx="3427355" cy="4188989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067217" y="239246"/>
            <a:ext cx="4650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5400" b="1" dirty="0">
                <a:solidFill>
                  <a:prstClr val="white"/>
                </a:solidFill>
              </a:rPr>
              <a:t>Database for </a:t>
            </a:r>
            <a:r>
              <a:rPr lang="pl-PL" sz="5400" b="1" dirty="0" smtClean="0">
                <a:solidFill>
                  <a:prstClr val="white"/>
                </a:solidFill>
              </a:rPr>
              <a:t>order </a:t>
            </a:r>
            <a:r>
              <a:rPr lang="pl-PL" sz="5400" b="1" dirty="0" err="1" smtClean="0">
                <a:solidFill>
                  <a:prstClr val="white"/>
                </a:solidFill>
              </a:rPr>
              <a:t>details</a:t>
            </a:r>
            <a:endParaRPr lang="en-US" sz="5400" b="1" dirty="0">
              <a:solidFill>
                <a:prstClr val="white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24750" y="4280438"/>
            <a:ext cx="5544078" cy="51388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7325819" y="4794327"/>
            <a:ext cx="3427355" cy="158060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7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67" y="562708"/>
            <a:ext cx="10782723" cy="51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16200000">
            <a:off x="-1272687" y="2603988"/>
            <a:ext cx="6167805" cy="1485900"/>
          </a:xfrm>
        </p:spPr>
        <p:txBody>
          <a:bodyPr>
            <a:noAutofit/>
          </a:bodyPr>
          <a:lstStyle/>
          <a:p>
            <a:r>
              <a:rPr lang="pl-PL" sz="6000" b="1" dirty="0" smtClean="0"/>
              <a:t>Presentation Plan</a:t>
            </a:r>
            <a:endParaRPr lang="en-US" sz="6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54165" y="1408236"/>
            <a:ext cx="9086849" cy="3938220"/>
          </a:xfrm>
        </p:spPr>
        <p:txBody>
          <a:bodyPr>
            <a:normAutofit/>
          </a:bodyPr>
          <a:lstStyle/>
          <a:p>
            <a:r>
              <a:rPr lang="en-US" sz="4000" dirty="0"/>
              <a:t>General </a:t>
            </a:r>
            <a:r>
              <a:rPr lang="pl-PL" sz="4000" dirty="0" err="1" smtClean="0"/>
              <a:t>information</a:t>
            </a:r>
            <a:r>
              <a:rPr lang="pl-PL" sz="4000" dirty="0" smtClean="0"/>
              <a:t> </a:t>
            </a:r>
            <a:r>
              <a:rPr lang="pl-PL" sz="4000" dirty="0" err="1" smtClean="0"/>
              <a:t>about</a:t>
            </a:r>
            <a:r>
              <a:rPr lang="pl-PL" sz="4000" dirty="0" smtClean="0"/>
              <a:t> the </a:t>
            </a:r>
            <a:r>
              <a:rPr lang="pl-PL" sz="4000" dirty="0" err="1" smtClean="0"/>
              <a:t>website</a:t>
            </a:r>
            <a:endParaRPr lang="pl-PL" sz="4000" dirty="0" smtClean="0"/>
          </a:p>
          <a:p>
            <a:r>
              <a:rPr lang="pl-PL" sz="4000" dirty="0" err="1" smtClean="0"/>
              <a:t>Sign</a:t>
            </a:r>
            <a:r>
              <a:rPr lang="pl-PL" sz="4000" dirty="0" smtClean="0"/>
              <a:t> in </a:t>
            </a:r>
            <a:r>
              <a:rPr lang="pl-PL" sz="4000" dirty="0"/>
              <a:t>and </a:t>
            </a:r>
            <a:r>
              <a:rPr lang="pl-PL" sz="4000" dirty="0" smtClean="0"/>
              <a:t>log out </a:t>
            </a:r>
            <a:r>
              <a:rPr lang="pl-PL" sz="4000" dirty="0" err="1" smtClean="0"/>
              <a:t>mechanism</a:t>
            </a:r>
            <a:endParaRPr lang="pl-PL" sz="4000" dirty="0" smtClean="0"/>
          </a:p>
          <a:p>
            <a:r>
              <a:rPr lang="pl-PL" sz="4000" dirty="0" err="1" smtClean="0"/>
              <a:t>Brief</a:t>
            </a:r>
            <a:r>
              <a:rPr lang="pl-PL" sz="4000" dirty="0" smtClean="0"/>
              <a:t> </a:t>
            </a:r>
            <a:r>
              <a:rPr lang="pl-PL" sz="4000" dirty="0" err="1" smtClean="0"/>
              <a:t>information</a:t>
            </a:r>
            <a:r>
              <a:rPr lang="pl-PL" sz="4000" dirty="0" smtClean="0"/>
              <a:t> </a:t>
            </a:r>
            <a:r>
              <a:rPr lang="pl-PL" sz="4000" dirty="0" err="1" smtClean="0"/>
              <a:t>about</a:t>
            </a:r>
            <a:r>
              <a:rPr lang="pl-PL" sz="4000" dirty="0" smtClean="0"/>
              <a:t> </a:t>
            </a:r>
            <a:r>
              <a:rPr lang="pl-PL" sz="4000" dirty="0" err="1" smtClean="0"/>
              <a:t>Filter</a:t>
            </a:r>
            <a:endParaRPr lang="pl-PL" sz="4000" dirty="0"/>
          </a:p>
          <a:p>
            <a:r>
              <a:rPr lang="pl-PL" sz="4000" dirty="0"/>
              <a:t>Shopping </a:t>
            </a:r>
            <a:r>
              <a:rPr lang="pl-PL" sz="4000" dirty="0" err="1"/>
              <a:t>cart</a:t>
            </a:r>
            <a:r>
              <a:rPr lang="pl-PL" sz="4000" dirty="0"/>
              <a:t> and </a:t>
            </a:r>
            <a:r>
              <a:rPr lang="pl-PL" sz="4000" dirty="0" err="1"/>
              <a:t>checkout</a:t>
            </a:r>
            <a:r>
              <a:rPr lang="pl-PL" sz="4000" dirty="0"/>
              <a:t> </a:t>
            </a:r>
            <a:r>
              <a:rPr lang="pl-PL" sz="4000" dirty="0" err="1" smtClean="0"/>
              <a:t>process</a:t>
            </a:r>
            <a:endParaRPr lang="pl-PL" sz="4000" dirty="0" smtClean="0"/>
          </a:p>
          <a:p>
            <a:r>
              <a:rPr lang="pl-PL" sz="4000" dirty="0" err="1" smtClean="0"/>
              <a:t>Further</a:t>
            </a:r>
            <a:r>
              <a:rPr lang="pl-PL" sz="4000" dirty="0" smtClean="0"/>
              <a:t> development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53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zym jest web development? - SDA Pols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61" y="808892"/>
            <a:ext cx="8387862" cy="55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60584" y="404446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development</a:t>
            </a:r>
          </a:p>
        </p:txBody>
      </p:sp>
    </p:spTree>
    <p:extLst>
      <p:ext uri="{BB962C8B-B14F-4D97-AF65-F5344CB8AC3E}">
        <p14:creationId xmlns:p14="http://schemas.microsoft.com/office/powerpoint/2010/main" val="36969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-8971"/>
            <a:ext cx="12191741" cy="6851873"/>
          </a:xfrm>
          <a:prstGeom prst="rect">
            <a:avLst/>
          </a:prstGeom>
        </p:spPr>
      </p:pic>
      <p:sp>
        <p:nvSpPr>
          <p:cNvPr id="30" name="Prostokąt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2" name="Dowolny kształt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Dowolny kształt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005" y="2544702"/>
            <a:ext cx="8361229" cy="2390502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cap="none" dirty="0" smtClean="0">
                <a:solidFill>
                  <a:schemeClr val="bg2"/>
                </a:solidFill>
              </a:rPr>
              <a:t/>
            </a:r>
            <a:br>
              <a:rPr lang="pl-PL" cap="none" dirty="0" smtClean="0">
                <a:solidFill>
                  <a:schemeClr val="bg2"/>
                </a:solidFill>
              </a:rPr>
            </a:br>
            <a:r>
              <a:rPr lang="pl-PL" cap="none" dirty="0">
                <a:solidFill>
                  <a:schemeClr val="bg2"/>
                </a:solidFill>
              </a:rPr>
              <a:t/>
            </a:r>
            <a:br>
              <a:rPr lang="pl-PL" cap="none" dirty="0">
                <a:solidFill>
                  <a:schemeClr val="bg2"/>
                </a:solidFill>
              </a:rPr>
            </a:br>
            <a:r>
              <a:rPr lang="en-US" cap="none" dirty="0" smtClean="0">
                <a:solidFill>
                  <a:schemeClr val="bg2"/>
                </a:solidFill>
              </a:rPr>
              <a:t>Thank</a:t>
            </a:r>
            <a:r>
              <a:rPr lang="pl-PL" cap="none" dirty="0" smtClean="0">
                <a:solidFill>
                  <a:schemeClr val="bg2"/>
                </a:solidFill>
              </a:rPr>
              <a:t> you for your </a:t>
            </a:r>
            <a:r>
              <a:rPr lang="en-US" cap="none" dirty="0" smtClean="0">
                <a:solidFill>
                  <a:schemeClr val="bg2"/>
                </a:solidFill>
              </a:rPr>
              <a:t>attention</a:t>
            </a:r>
            <a:r>
              <a:rPr lang="pl-PL" cap="none" dirty="0" smtClean="0">
                <a:solidFill>
                  <a:schemeClr val="bg2"/>
                </a:solidFill>
              </a:rPr>
              <a:t>! </a:t>
            </a:r>
            <a:br>
              <a:rPr lang="pl-PL" cap="none" dirty="0" smtClean="0">
                <a:solidFill>
                  <a:schemeClr val="bg2"/>
                </a:solidFill>
              </a:rPr>
            </a:br>
            <a:endParaRPr lang="pl-PL" cap="none" dirty="0">
              <a:solidFill>
                <a:schemeClr val="bg2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746609" y="372350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l-PL" sz="3200" b="1" dirty="0" err="1">
                <a:solidFill>
                  <a:schemeClr val="bg2"/>
                </a:solidFill>
              </a:rPr>
              <a:t>Authors</a:t>
            </a:r>
            <a:r>
              <a:rPr lang="pl-PL" sz="3200" b="1" dirty="0">
                <a:solidFill>
                  <a:schemeClr val="bg2"/>
                </a:solidFill>
              </a:rPr>
              <a:t> :</a:t>
            </a:r>
            <a:br>
              <a:rPr lang="pl-PL" sz="3200" b="1" dirty="0">
                <a:solidFill>
                  <a:schemeClr val="bg2"/>
                </a:solidFill>
              </a:rPr>
            </a:br>
            <a:r>
              <a:rPr lang="pl-PL" sz="3200" b="1" dirty="0">
                <a:solidFill>
                  <a:schemeClr val="bg2"/>
                </a:solidFill>
              </a:rPr>
              <a:t>Justyna Neblik</a:t>
            </a:r>
            <a:br>
              <a:rPr lang="pl-PL" sz="3200" b="1" dirty="0">
                <a:solidFill>
                  <a:schemeClr val="bg2"/>
                </a:solidFill>
              </a:rPr>
            </a:br>
            <a:r>
              <a:rPr lang="pl-PL" sz="3200" b="1" dirty="0">
                <a:solidFill>
                  <a:schemeClr val="bg2"/>
                </a:solidFill>
              </a:rPr>
              <a:t>Wojciech Obrzut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39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0" y="1860028"/>
            <a:ext cx="1969477" cy="196947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95" y="1328682"/>
            <a:ext cx="3286492" cy="17749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80" y="4279104"/>
            <a:ext cx="2145978" cy="213988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6"/>
          <a:srcRect l="32323" t="22416" r="31786" b="21569"/>
          <a:stretch/>
        </p:blipFill>
        <p:spPr>
          <a:xfrm rot="21062976">
            <a:off x="8769596" y="3796216"/>
            <a:ext cx="2620108" cy="2044536"/>
          </a:xfrm>
          <a:prstGeom prst="rect">
            <a:avLst/>
          </a:prstGeom>
        </p:spPr>
      </p:pic>
      <p:pic>
        <p:nvPicPr>
          <p:cNvPr id="1032" name="Picture 8" descr="4 Uses of AJAX (What is it and How it is Used) » Web Outsourcing Gateway  Inc. | B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973">
            <a:off x="8377893" y="661532"/>
            <a:ext cx="3403515" cy="19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JQuery-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1" y="343944"/>
            <a:ext cx="4033486" cy="9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79" y="3885937"/>
            <a:ext cx="1870260" cy="26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b="1" dirty="0"/>
              <a:t>D</a:t>
            </a:r>
            <a:r>
              <a:rPr lang="pl-PL" sz="6000" b="1" dirty="0" smtClean="0"/>
              <a:t>atabase</a:t>
            </a:r>
            <a:endParaRPr lang="en-US" sz="6000" b="1" dirty="0"/>
          </a:p>
        </p:txBody>
      </p:sp>
      <p:pic>
        <p:nvPicPr>
          <p:cNvPr id="2050" name="Picture 2" descr="phpMyAdmin – Wikipedia, wolna encyklo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39" y="1634263"/>
            <a:ext cx="3099123" cy="18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3" y="2548669"/>
            <a:ext cx="3510421" cy="1466117"/>
          </a:xfrm>
          <a:prstGeom prst="rect">
            <a:avLst/>
          </a:prstGeom>
        </p:spPr>
      </p:pic>
      <p:pic>
        <p:nvPicPr>
          <p:cNvPr id="2052" name="Picture 4" descr="XAMPP na Ubuntu. Problem z zapisem do htdocs | Hubert Kawalec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26913" r="4875" b="29272"/>
          <a:stretch/>
        </p:blipFill>
        <p:spPr bwMode="auto">
          <a:xfrm>
            <a:off x="3119604" y="4630614"/>
            <a:ext cx="3956739" cy="10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175846"/>
            <a:ext cx="9601200" cy="1485900"/>
          </a:xfrm>
        </p:spPr>
        <p:txBody>
          <a:bodyPr/>
          <a:lstStyle/>
          <a:p>
            <a:pPr algn="ctr"/>
            <a:r>
              <a:rPr lang="pl-PL" dirty="0" err="1"/>
              <a:t>Sign</a:t>
            </a:r>
            <a:r>
              <a:rPr lang="pl-PL" dirty="0"/>
              <a:t> in and log out </a:t>
            </a:r>
            <a:r>
              <a:rPr lang="pl-PL" dirty="0" err="1"/>
              <a:t>mechanism</a:t>
            </a: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89" y="1343491"/>
            <a:ext cx="4799693" cy="290623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4"/>
          <a:srcRect r="6958"/>
          <a:stretch/>
        </p:blipFill>
        <p:spPr>
          <a:xfrm>
            <a:off x="825389" y="4249727"/>
            <a:ext cx="4802867" cy="204556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625082" y="921530"/>
            <a:ext cx="61850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err="1" smtClean="0"/>
              <a:t>includes</a:t>
            </a:r>
            <a:r>
              <a:rPr lang="pl-PL" sz="2400" b="1" dirty="0" smtClean="0"/>
              <a:t>\</a:t>
            </a:r>
            <a:r>
              <a:rPr lang="pl-PL" sz="2400" b="1" dirty="0" err="1" smtClean="0"/>
              <a:t>dbh.inc.php</a:t>
            </a:r>
            <a:r>
              <a:rPr lang="pl-PL" sz="2400" b="1" dirty="0" smtClean="0"/>
              <a:t> </a:t>
            </a:r>
            <a:r>
              <a:rPr lang="pl-PL" sz="2400" dirty="0"/>
              <a:t>– </a:t>
            </a:r>
            <a:r>
              <a:rPr lang="pl-PL" sz="2400" dirty="0" err="1"/>
              <a:t>connection</a:t>
            </a:r>
            <a:r>
              <a:rPr lang="pl-PL" sz="2400" dirty="0"/>
              <a:t> to the </a:t>
            </a:r>
            <a:r>
              <a:rPr lang="pl-PL" sz="2400" dirty="0" err="1" smtClean="0"/>
              <a:t>database</a:t>
            </a:r>
            <a:r>
              <a:rPr lang="pl-PL" sz="2400" dirty="0" smtClean="0"/>
              <a:t> </a:t>
            </a:r>
          </a:p>
          <a:p>
            <a:r>
              <a:rPr lang="pl-PL" sz="2400" b="1" dirty="0" err="1" smtClean="0"/>
              <a:t>includes</a:t>
            </a:r>
            <a:r>
              <a:rPr lang="pl-PL" sz="2400" b="1" dirty="0" smtClean="0"/>
              <a:t>\</a:t>
            </a:r>
            <a:r>
              <a:rPr lang="pl-PL" sz="2400" b="1" dirty="0" err="1" smtClean="0"/>
              <a:t>functions.inc.php</a:t>
            </a:r>
            <a:r>
              <a:rPr lang="pl-PL" sz="2400" b="1" dirty="0" smtClean="0"/>
              <a:t> </a:t>
            </a:r>
            <a:r>
              <a:rPr lang="pl-PL" sz="2400" dirty="0"/>
              <a:t>– the </a:t>
            </a:r>
            <a:r>
              <a:rPr lang="pl-PL" sz="2400" dirty="0" err="1"/>
              <a:t>backend</a:t>
            </a:r>
            <a:r>
              <a:rPr lang="pl-PL" sz="2400" dirty="0"/>
              <a:t> file of </a:t>
            </a:r>
            <a:r>
              <a:rPr lang="pl-PL" sz="2400" dirty="0" err="1"/>
              <a:t>signup</a:t>
            </a:r>
            <a:r>
              <a:rPr lang="pl-PL" sz="2400" dirty="0"/>
              <a:t> and login form with </a:t>
            </a:r>
            <a:r>
              <a:rPr lang="pl-PL" sz="2400" dirty="0" err="1"/>
              <a:t>requirements</a:t>
            </a:r>
            <a:r>
              <a:rPr lang="pl-PL" sz="2400" dirty="0"/>
              <a:t> for </a:t>
            </a:r>
            <a:r>
              <a:rPr lang="pl-PL" sz="2400" dirty="0" err="1"/>
              <a:t>filling</a:t>
            </a:r>
            <a:r>
              <a:rPr lang="pl-PL" sz="2400" dirty="0"/>
              <a:t> out etc. </a:t>
            </a:r>
          </a:p>
          <a:p>
            <a:r>
              <a:rPr lang="pl-PL" sz="2400" b="1" dirty="0" err="1" smtClean="0"/>
              <a:t>signup.php</a:t>
            </a:r>
            <a:r>
              <a:rPr lang="pl-PL" sz="2400" dirty="0" smtClean="0"/>
              <a:t> </a:t>
            </a:r>
            <a:r>
              <a:rPr lang="pl-PL" sz="2400" dirty="0"/>
              <a:t>– </a:t>
            </a:r>
            <a:r>
              <a:rPr lang="pl-PL" sz="2400" dirty="0" err="1"/>
              <a:t>signup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, the </a:t>
            </a:r>
            <a:r>
              <a:rPr lang="pl-PL" sz="2400" dirty="0" err="1"/>
              <a:t>visible</a:t>
            </a:r>
            <a:r>
              <a:rPr lang="pl-PL" sz="2400" dirty="0"/>
              <a:t> </a:t>
            </a:r>
            <a:r>
              <a:rPr lang="pl-PL" sz="2400" dirty="0" smtClean="0"/>
              <a:t>part</a:t>
            </a:r>
          </a:p>
          <a:p>
            <a:r>
              <a:rPr lang="pl-PL" sz="2400" b="1" dirty="0" err="1" smtClean="0"/>
              <a:t>login.php</a:t>
            </a:r>
            <a:r>
              <a:rPr lang="pl-PL" sz="2400" dirty="0" smtClean="0"/>
              <a:t> </a:t>
            </a:r>
            <a:r>
              <a:rPr lang="pl-PL" sz="2400" dirty="0"/>
              <a:t>- login </a:t>
            </a:r>
            <a:r>
              <a:rPr lang="pl-PL" sz="2400" dirty="0" err="1"/>
              <a:t>site</a:t>
            </a:r>
            <a:r>
              <a:rPr lang="pl-PL" sz="2400" dirty="0"/>
              <a:t>, the </a:t>
            </a:r>
            <a:r>
              <a:rPr lang="pl-PL" sz="2400" dirty="0" err="1"/>
              <a:t>visible</a:t>
            </a:r>
            <a:r>
              <a:rPr lang="pl-PL" sz="2400" dirty="0"/>
              <a:t> part </a:t>
            </a:r>
            <a:r>
              <a:rPr lang="pl-PL" sz="2400" b="1" dirty="0" err="1" smtClean="0"/>
              <a:t>includes</a:t>
            </a:r>
            <a:r>
              <a:rPr lang="pl-PL" sz="2400" b="1" dirty="0" smtClean="0"/>
              <a:t>\</a:t>
            </a:r>
            <a:r>
              <a:rPr lang="pl-PL" sz="2400" b="1" dirty="0" err="1" smtClean="0"/>
              <a:t>login.inc.php</a:t>
            </a:r>
            <a:r>
              <a:rPr lang="pl-PL" sz="2400" b="1" dirty="0" smtClean="0"/>
              <a:t> </a:t>
            </a:r>
            <a:r>
              <a:rPr lang="pl-PL" sz="2400" dirty="0"/>
              <a:t>- </a:t>
            </a:r>
            <a:r>
              <a:rPr lang="pl-PL" sz="2400" dirty="0" err="1"/>
              <a:t>connects</a:t>
            </a:r>
            <a:r>
              <a:rPr lang="pl-PL" sz="2400" dirty="0"/>
              <a:t> </a:t>
            </a:r>
            <a:r>
              <a:rPr lang="pl-PL" sz="2400" dirty="0" err="1"/>
              <a:t>dbh.inc.php</a:t>
            </a:r>
            <a:r>
              <a:rPr lang="pl-PL" sz="2400" dirty="0"/>
              <a:t>, </a:t>
            </a:r>
            <a:r>
              <a:rPr lang="pl-PL" sz="2400" dirty="0" err="1"/>
              <a:t>functions.inc.php</a:t>
            </a:r>
            <a:r>
              <a:rPr lang="pl-PL" sz="2400" dirty="0"/>
              <a:t>, and </a:t>
            </a:r>
            <a:r>
              <a:rPr lang="pl-PL" sz="2400" dirty="0" err="1"/>
              <a:t>login.php</a:t>
            </a:r>
            <a:r>
              <a:rPr lang="pl-PL" sz="2400" dirty="0"/>
              <a:t>, </a:t>
            </a:r>
            <a:r>
              <a:rPr lang="pl-PL" sz="2400" dirty="0" err="1"/>
              <a:t>triggered</a:t>
            </a:r>
            <a:r>
              <a:rPr lang="pl-PL" sz="2400" dirty="0"/>
              <a:t> by </a:t>
            </a:r>
            <a:r>
              <a:rPr lang="pl-PL" sz="2400" dirty="0" err="1"/>
              <a:t>clicking</a:t>
            </a:r>
            <a:r>
              <a:rPr lang="pl-PL" sz="2400" dirty="0"/>
              <a:t> “login!” </a:t>
            </a:r>
            <a:r>
              <a:rPr lang="pl-PL" sz="2400" dirty="0" err="1"/>
              <a:t>button</a:t>
            </a:r>
            <a:r>
              <a:rPr lang="pl-PL" sz="2400" dirty="0"/>
              <a:t>, </a:t>
            </a:r>
            <a:r>
              <a:rPr lang="pl-PL" sz="2400" dirty="0" err="1"/>
              <a:t>spits</a:t>
            </a:r>
            <a:r>
              <a:rPr lang="pl-PL" sz="2400" dirty="0"/>
              <a:t> out error </a:t>
            </a:r>
            <a:r>
              <a:rPr lang="pl-PL" sz="2400" dirty="0" err="1"/>
              <a:t>messages</a:t>
            </a:r>
            <a:r>
              <a:rPr lang="pl-PL" sz="2400" dirty="0"/>
              <a:t> in HTTP </a:t>
            </a:r>
            <a:r>
              <a:rPr lang="pl-PL" sz="2400" dirty="0" err="1"/>
              <a:t>header</a:t>
            </a:r>
            <a:r>
              <a:rPr lang="pl-PL" sz="2400" dirty="0"/>
              <a:t> </a:t>
            </a:r>
          </a:p>
          <a:p>
            <a:r>
              <a:rPr lang="pl-PL" sz="2400" b="1" dirty="0" err="1" smtClean="0"/>
              <a:t>includes</a:t>
            </a:r>
            <a:r>
              <a:rPr lang="pl-PL" sz="2400" b="1" dirty="0" smtClean="0"/>
              <a:t>\</a:t>
            </a:r>
            <a:r>
              <a:rPr lang="pl-PL" sz="2400" b="1" dirty="0" err="1" smtClean="0"/>
              <a:t>logout.inc.php</a:t>
            </a:r>
            <a:r>
              <a:rPr lang="pl-PL" sz="2400" b="1" dirty="0" smtClean="0"/>
              <a:t> </a:t>
            </a:r>
            <a:r>
              <a:rPr lang="pl-PL" sz="2400" dirty="0"/>
              <a:t>– </a:t>
            </a:r>
            <a:r>
              <a:rPr lang="pl-PL" sz="2400" dirty="0" err="1"/>
              <a:t>logging</a:t>
            </a:r>
            <a:r>
              <a:rPr lang="pl-PL" sz="2400" dirty="0"/>
              <a:t> out </a:t>
            </a:r>
            <a:r>
              <a:rPr lang="pl-PL" sz="2400" dirty="0" err="1"/>
              <a:t>function</a:t>
            </a:r>
            <a:r>
              <a:rPr lang="pl-PL" sz="2400" dirty="0"/>
              <a:t>, </a:t>
            </a:r>
            <a:r>
              <a:rPr lang="pl-PL" sz="2400" dirty="0" err="1"/>
              <a:t>destroying</a:t>
            </a:r>
            <a:r>
              <a:rPr lang="pl-PL" sz="2400" dirty="0"/>
              <a:t> the </a:t>
            </a:r>
            <a:r>
              <a:rPr lang="pl-PL" sz="2400" dirty="0" err="1"/>
              <a:t>session</a:t>
            </a:r>
            <a:r>
              <a:rPr lang="pl-PL" sz="2400" dirty="0"/>
              <a:t> </a:t>
            </a:r>
          </a:p>
          <a:p>
            <a:r>
              <a:rPr lang="pl-PL" sz="2400" b="1" dirty="0" err="1" smtClean="0"/>
              <a:t>includes</a:t>
            </a:r>
            <a:r>
              <a:rPr lang="pl-PL" sz="2400" b="1" dirty="0" smtClean="0"/>
              <a:t>\</a:t>
            </a:r>
            <a:r>
              <a:rPr lang="pl-PL" sz="2400" b="1" dirty="0" err="1" smtClean="0"/>
              <a:t>signup.inc.php</a:t>
            </a:r>
            <a:r>
              <a:rPr lang="pl-PL" sz="2400" b="1" dirty="0" smtClean="0"/>
              <a:t> </a:t>
            </a:r>
            <a:r>
              <a:rPr lang="pl-PL" sz="2400" dirty="0"/>
              <a:t>– the same as </a:t>
            </a:r>
            <a:r>
              <a:rPr lang="pl-PL" sz="2400" dirty="0" err="1"/>
              <a:t>login.inc.php</a:t>
            </a:r>
            <a:r>
              <a:rPr lang="pl-PL" sz="2400" dirty="0"/>
              <a:t> </a:t>
            </a:r>
            <a:r>
              <a:rPr lang="pl-PL" sz="2400" dirty="0" err="1"/>
              <a:t>only</a:t>
            </a:r>
            <a:r>
              <a:rPr lang="pl-PL" sz="2400" dirty="0"/>
              <a:t> for </a:t>
            </a:r>
            <a:r>
              <a:rPr lang="pl-PL" sz="2400" dirty="0" err="1"/>
              <a:t>signup</a:t>
            </a:r>
            <a:r>
              <a:rPr lang="pl-P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83" y="1079035"/>
            <a:ext cx="8594460" cy="555036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030856" y="189890"/>
            <a:ext cx="1058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/>
              <a:t>Examples</a:t>
            </a:r>
            <a:r>
              <a:rPr lang="pl-PL" sz="2800" b="1" dirty="0"/>
              <a:t> of login/</a:t>
            </a:r>
            <a:r>
              <a:rPr lang="pl-PL" sz="2800" b="1" dirty="0" err="1"/>
              <a:t>sign</a:t>
            </a:r>
            <a:r>
              <a:rPr lang="pl-PL" sz="2800" b="1" dirty="0"/>
              <a:t> </a:t>
            </a:r>
            <a:r>
              <a:rPr lang="pl-PL" sz="2800" b="1" dirty="0" err="1"/>
              <a:t>up</a:t>
            </a:r>
            <a:r>
              <a:rPr lang="pl-PL" sz="2800" b="1" dirty="0"/>
              <a:t> </a:t>
            </a:r>
            <a:r>
              <a:rPr lang="pl-PL" sz="2800" b="1" dirty="0" err="1" smtClean="0"/>
              <a:t>constraints</a:t>
            </a:r>
            <a:endParaRPr lang="pl-PL" sz="2800" b="1" dirty="0" smtClean="0"/>
          </a:p>
          <a:p>
            <a:pPr algn="ctr"/>
            <a:r>
              <a:rPr lang="pl-PL" sz="2800" b="1" dirty="0" err="1" smtClean="0"/>
              <a:t>includes</a:t>
            </a:r>
            <a:r>
              <a:rPr lang="pl-PL" sz="2800" b="1" dirty="0" smtClean="0"/>
              <a:t>\</a:t>
            </a:r>
            <a:r>
              <a:rPr lang="pl-PL" sz="2800" b="1" dirty="0" err="1" smtClean="0"/>
              <a:t>functions.inc.php</a:t>
            </a:r>
            <a:r>
              <a:rPr lang="pl-PL" sz="2800" b="1" dirty="0" smtClean="0"/>
              <a:t> file </a:t>
            </a:r>
            <a:endParaRPr lang="en-US" sz="28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262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228985" y="807384"/>
            <a:ext cx="684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smtClean="0"/>
              <a:t>Database for </a:t>
            </a:r>
            <a:r>
              <a:rPr lang="pl-PL" sz="5400" b="1" dirty="0" err="1" smtClean="0"/>
              <a:t>users</a:t>
            </a:r>
            <a:endParaRPr lang="en-US" sz="54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3" y="2196252"/>
            <a:ext cx="10933613" cy="29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Filtering</a:t>
            </a:r>
            <a:r>
              <a:rPr lang="pl-PL" dirty="0" smtClean="0"/>
              <a:t> of product</a:t>
            </a:r>
            <a:r>
              <a:rPr lang="pl-PL" dirty="0"/>
              <a:t>s</a:t>
            </a:r>
            <a:br>
              <a:rPr lang="pl-PL" dirty="0"/>
            </a:b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22" y="1980076"/>
            <a:ext cx="2772162" cy="9526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62" y="2932709"/>
            <a:ext cx="2638793" cy="216247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053" y="3465976"/>
            <a:ext cx="2857899" cy="2143424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433" y="1980076"/>
            <a:ext cx="260068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" y="1880609"/>
            <a:ext cx="11660227" cy="4020111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892903" y="700596"/>
            <a:ext cx="6685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sz="5400" b="1" dirty="0">
                <a:solidFill>
                  <a:prstClr val="white"/>
                </a:solidFill>
              </a:rPr>
              <a:t>Database for </a:t>
            </a:r>
            <a:r>
              <a:rPr lang="pl-PL" sz="5400" b="1" dirty="0" smtClean="0">
                <a:solidFill>
                  <a:prstClr val="white"/>
                </a:solidFill>
              </a:rPr>
              <a:t>products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8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Przycięc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0</TotalTime>
  <Words>210</Words>
  <Application>Microsoft Office PowerPoint</Application>
  <PresentationFormat>Panoramiczny</PresentationFormat>
  <Paragraphs>53</Paragraphs>
  <Slides>21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Calibri</vt:lpstr>
      <vt:lpstr>Franklin Gothic Book</vt:lpstr>
      <vt:lpstr>Crop</vt:lpstr>
      <vt:lpstr>Przycięcie</vt:lpstr>
      <vt:lpstr>The simple shop </vt:lpstr>
      <vt:lpstr>Presentation Plan</vt:lpstr>
      <vt:lpstr>Prezentacja programu PowerPoint</vt:lpstr>
      <vt:lpstr>Database</vt:lpstr>
      <vt:lpstr>Sign in and log out mechanism </vt:lpstr>
      <vt:lpstr>Prezentacja programu PowerPoint</vt:lpstr>
      <vt:lpstr>Prezentacja programu PowerPoint</vt:lpstr>
      <vt:lpstr>Filtering of products </vt:lpstr>
      <vt:lpstr>Prezentacja programu PowerPoint</vt:lpstr>
      <vt:lpstr>Prezentacja programu PowerPoint</vt:lpstr>
      <vt:lpstr>Application of AJAX</vt:lpstr>
      <vt:lpstr>Prezentacja programu PowerPoint</vt:lpstr>
      <vt:lpstr>Prezentacja programu PowerPoint</vt:lpstr>
      <vt:lpstr>Shopping cart and checkout process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Further development</vt:lpstr>
      <vt:lpstr>  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2022-01-06T19:08:14Z</dcterms:created>
  <dcterms:modified xsi:type="dcterms:W3CDTF">2022-01-28T08:51:27Z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