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3" r:id="rId4"/>
    <p:sldId id="267" r:id="rId5"/>
    <p:sldId id="271" r:id="rId6"/>
    <p:sldId id="262" r:id="rId7"/>
    <p:sldId id="275" r:id="rId8"/>
    <p:sldId id="258" r:id="rId9"/>
    <p:sldId id="264" r:id="rId10"/>
    <p:sldId id="265" r:id="rId11"/>
    <p:sldId id="269" r:id="rId12"/>
    <p:sldId id="268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CF0C6-EE51-1E45-B84E-09B569579700}">
          <p14:sldIdLst>
            <p14:sldId id="256"/>
          </p14:sldIdLst>
        </p14:section>
        <p14:section name="What should have been completed" id="{1E77EBA7-BDEB-DE41-92B9-2E4EA89DA185}">
          <p14:sldIdLst>
            <p14:sldId id="266"/>
            <p14:sldId id="273"/>
          </p14:sldIdLst>
        </p14:section>
        <p14:section name="Results from current work" id="{A050F3ED-8F5D-1C48-89FD-B9CA19A26C93}">
          <p14:sldIdLst>
            <p14:sldId id="267"/>
            <p14:sldId id="271"/>
            <p14:sldId id="262"/>
            <p14:sldId id="275"/>
            <p14:sldId id="258"/>
            <p14:sldId id="264"/>
            <p14:sldId id="265"/>
            <p14:sldId id="269"/>
            <p14:sldId id="26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327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592D-4595-D512-2B36-96382690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4900F-199C-BFA7-91C1-337DB5EAA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1E02-5EAD-350C-FDA2-95661F9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7F10-4A44-DF95-897C-C265FFF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D78A-7837-D474-DF3B-A672998E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91C-A34B-FD57-DD0E-E16D1B0C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1ADF-93CC-B987-497F-E7189E02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2A49-EE51-D9C2-FA30-F232F4F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9D18-F0A6-AB59-9820-C4BB5C2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4E98-FF39-75F4-70C1-729A7AC9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C73FD-59F3-F034-72FC-2BD63F8C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ACBFD-4E02-C81A-0CA5-336FA138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DE7B-9B00-7E2C-964C-A6B750CE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AED14-D56A-2830-7AC6-68FAF19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2FBE-8659-EA40-59E1-6694B447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5B8F-C281-FD7D-A716-3961602A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6231-CE89-DCE9-13C4-69985446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FD14-5226-C96C-FDA4-DDE5C362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52DC-20E9-6996-A61A-6BCC753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6F7-0F78-BBE1-D8FD-34E1D2F5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DB3-2FE9-76FD-2FB5-AE2D6E9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C23C-E000-1EB3-2CBE-AD31A207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6B06-73FA-D3BA-782B-CC18D16B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24C0-6B21-D054-C443-FC0C0B0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2C0A-430D-74CC-0012-EE7C20D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3878-0FF0-2429-21DB-4A9BE89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99A9-6969-AB52-1D8B-6C582758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D371-ED9C-80FD-BD28-AE9329E8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E863-8438-7AB6-BEE5-41F59060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2D5E-E33C-C531-3170-FD59247C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423C-719D-A8B2-1048-1237BC70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533D-29DD-6724-DCDF-2065B550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C31C2-1AC1-89BF-B3F9-89670331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FFF0-DED7-5E6E-AFA1-5DBAEA55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C9B9D-367E-393F-02BE-BA396447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4AA7-7A56-8336-487E-81D852E3D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CB4C5-F7F0-3FE0-937A-A4104F9C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3279A-6963-C720-D488-399F8D74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2B51-2CC1-C48A-621F-E3B5815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AB07-3C40-E900-683F-0FE16542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408E4-1EC2-73A1-CC61-88A5B5A6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E5A6-4791-CF3F-3A8C-82DB8451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86951-B167-6C14-7F72-004BC668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4F5C3-FE1F-0C97-B431-DF7ED127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BBF94-8E83-D39E-9F17-E4884432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9B76-C5AA-4457-1A22-945029C9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2E11-FFF0-E93F-F60C-1E9DD20B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7FE6-D21E-B3CA-BB84-38860942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50D15-1078-6C14-32EB-CF9D1197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F416-2092-BDD0-4D78-D6F14D40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F93D-7D20-D4F2-5821-4A77D619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C52A-4701-3B62-A918-F18C59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C1E5-D5B9-2C63-7698-D237F0F1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DB10-1C00-5EFA-1CD1-AC54B2CC5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43B36-9AD7-0436-868A-1C0F0576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0561-E7A7-2269-2295-51D92FBB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99F7-A13B-01EE-08DF-F666229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E70E0-5B7C-5881-68CA-E094EB4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4ADA8-A0C7-4CC7-6667-DFB14A3D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2199-C0E1-C13C-30EB-85229376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F23D-2E13-07CE-8B66-B9657726B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B944-E5EC-E64E-9B33-8EF09015BF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F5FD-2A64-F242-BDD6-86F2AA4A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7502-E589-DD9D-339A-FB3DC582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F787-7D8D-9046-B16F-312C00FF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ynaDopierala/RT_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ensembl.org/pub/release-110/fasta/homo_sapiens/dna/" TargetMode="External"/><Relationship Id="rId2" Type="http://schemas.openxmlformats.org/officeDocument/2006/relationships/hyperlink" Target="https://www.htslib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bowtie-bio.sourceforge.net/bowtie2/index.shtml" TargetMode="External"/><Relationship Id="rId7" Type="http://schemas.openxmlformats.org/officeDocument/2006/relationships/hyperlink" Target="http://homer.ucsd.edu/homer/basicTutorial/mapping.html" TargetMode="External"/><Relationship Id="rId2" Type="http://schemas.openxmlformats.org/officeDocument/2006/relationships/hyperlink" Target="http://bowtie-bio.sourceforge.net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rna-star/" TargetMode="External"/><Relationship Id="rId5" Type="http://schemas.openxmlformats.org/officeDocument/2006/relationships/hyperlink" Target="http://sourceforge.net/projects/subread/" TargetMode="External"/><Relationship Id="rId4" Type="http://schemas.openxmlformats.org/officeDocument/2006/relationships/hyperlink" Target="http://bio-bwa.sourceforg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ynaDopierala/RT_project" TargetMode="External"/><Relationship Id="rId2" Type="http://schemas.openxmlformats.org/officeDocument/2006/relationships/hyperlink" Target="https://genome.ucsc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files/958813f4-8036-42f7-856d-7a69c4175adc" TargetMode="External"/><Relationship Id="rId2" Type="http://schemas.openxmlformats.org/officeDocument/2006/relationships/hyperlink" Target="https://portal.gdc.cancer.gov/files/50c7c034-fccb-4eb1-b8db-e0a5d9e5017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gdc.cancer.gov/Data_Transfer_Tool/Users_Guide/Data_Download_DTT_UI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1A0C-4ABB-80D2-3D91-CAA24D0BD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Candidate presentation</a:t>
            </a:r>
            <a:br>
              <a:rPr lang="en-US" sz="6000" dirty="0"/>
            </a:br>
            <a:r>
              <a:rPr lang="en-US" sz="2800" dirty="0"/>
              <a:t>Bioinformatics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A15E-C8F1-9B6A-D780-EA8A46ED7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Justyna </a:t>
            </a:r>
            <a:r>
              <a:rPr lang="en-US" dirty="0" err="1"/>
              <a:t>Dopierala</a:t>
            </a:r>
            <a:endParaRPr lang="en-US" dirty="0"/>
          </a:p>
          <a:p>
            <a:pPr algn="l"/>
            <a:r>
              <a:rPr lang="en-US" sz="1600" dirty="0"/>
              <a:t>Link to GitHub: </a:t>
            </a:r>
            <a:r>
              <a:rPr lang="en-US" sz="1600" dirty="0">
                <a:hlinkClick r:id="rId2"/>
              </a:rPr>
              <a:t>https://github.com/JustynaDopierala/RT_project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F79591-512C-95D5-BA97-FBA78DCE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" y="126585"/>
            <a:ext cx="10515600" cy="65886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Combine TPM columns from TCGA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DC8150-2800-025B-A279-1168CB93E39D}"/>
              </a:ext>
            </a:extLst>
          </p:cNvPr>
          <p:cNvSpPr txBox="1">
            <a:spLocks/>
          </p:cNvSpPr>
          <p:nvPr/>
        </p:nvSpPr>
        <p:spPr>
          <a:xfrm>
            <a:off x="316523" y="560339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Script: ”1_prepare_full_TCGA_matrix.sh”, provide </a:t>
            </a:r>
            <a:r>
              <a:rPr lang="en-US" sz="1400" b="1" dirty="0" err="1">
                <a:solidFill>
                  <a:srgbClr val="0070C0"/>
                </a:solidFill>
              </a:rPr>
              <a:t>data_dir</a:t>
            </a:r>
            <a:r>
              <a:rPr lang="en-US" sz="1400" b="1" dirty="0">
                <a:solidFill>
                  <a:srgbClr val="0070C0"/>
                </a:solidFill>
              </a:rPr>
              <a:t> and </a:t>
            </a:r>
            <a:r>
              <a:rPr lang="en-US" sz="1400" b="1" dirty="0" err="1">
                <a:solidFill>
                  <a:srgbClr val="0070C0"/>
                </a:solidFill>
              </a:rPr>
              <a:t>output_dir</a:t>
            </a:r>
            <a:r>
              <a:rPr lang="en-US" sz="1400" b="1" dirty="0">
                <a:solidFill>
                  <a:srgbClr val="0070C0"/>
                </a:solidFill>
              </a:rPr>
              <a:t> as command line arguments</a:t>
            </a: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2B82B7-9A29-5447-3CD1-D9C139F6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2" y="1089608"/>
            <a:ext cx="9438039" cy="54232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D5DF288-7022-3AAB-74B0-8D3944C75FB2}"/>
              </a:ext>
            </a:extLst>
          </p:cNvPr>
          <p:cNvGrpSpPr/>
          <p:nvPr/>
        </p:nvGrpSpPr>
        <p:grpSpPr>
          <a:xfrm>
            <a:off x="5938982" y="6180460"/>
            <a:ext cx="6071469" cy="276999"/>
            <a:chOff x="5779216" y="5915306"/>
            <a:chExt cx="6071469" cy="276999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DAA6589-DD68-DF47-5580-3198AF88B317}"/>
                </a:ext>
              </a:extLst>
            </p:cNvPr>
            <p:cNvSpPr/>
            <p:nvPr/>
          </p:nvSpPr>
          <p:spPr>
            <a:xfrm>
              <a:off x="5779216" y="5954644"/>
              <a:ext cx="711036" cy="2191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562496-466F-4B95-4EBE-932B40479EE1}"/>
                </a:ext>
              </a:extLst>
            </p:cNvPr>
            <p:cNvSpPr txBox="1"/>
            <p:nvPr/>
          </p:nvSpPr>
          <p:spPr>
            <a:xfrm>
              <a:off x="6565712" y="5915306"/>
              <a:ext cx="5284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path ”</a:t>
              </a:r>
              <a:r>
                <a:rPr lang="en-US" sz="12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RT_align_TCGA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/analysis/1_TCGA_matrix_full/</a:t>
              </a:r>
              <a:r>
                <a:rPr lang="en-GB" sz="12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TCGA_matrix_full.tsv</a:t>
              </a:r>
              <a:r>
                <a:rPr lang="en-GB" sz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32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6EAB49-51B8-7710-2A7A-4437D421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55200"/>
            <a:ext cx="10515600" cy="65886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TCGA expression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CAD0-FDE6-2873-4F68-1C2B8BE4DFE4}"/>
              </a:ext>
            </a:extLst>
          </p:cNvPr>
          <p:cNvSpPr txBox="1">
            <a:spLocks/>
          </p:cNvSpPr>
          <p:nvPr/>
        </p:nvSpPr>
        <p:spPr>
          <a:xfrm>
            <a:off x="473541" y="438533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File: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RT_align_TCGA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/analysis/1_TCGA_matrix_full/</a:t>
            </a:r>
            <a:r>
              <a:rPr lang="en-GB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TCGA_matrix_full.tsv</a:t>
            </a:r>
            <a:r>
              <a:rPr lang="en-GB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6F24DE-5D1B-8B8C-0DB9-0C491468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" y="1725468"/>
            <a:ext cx="9739311" cy="5007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6A7D7D-4EB9-0B1A-524B-6AAC1F7DCCA2}"/>
              </a:ext>
            </a:extLst>
          </p:cNvPr>
          <p:cNvSpPr txBox="1"/>
          <p:nvPr/>
        </p:nvSpPr>
        <p:spPr>
          <a:xfrm>
            <a:off x="394854" y="1042053"/>
            <a:ext cx="2648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wc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-l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TCGA_matrix_full.tsv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60661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TCGA_matrix_full.tsv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TCGA_matrix_full.tsv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3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D8-B46F-35F9-0F3A-FA3CA1D0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6" y="19531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PART 2: Inspect </a:t>
            </a:r>
            <a:r>
              <a:rPr lang="en-US" sz="3600" b="1" dirty="0" err="1">
                <a:solidFill>
                  <a:srgbClr val="00B0F0"/>
                </a:solidFill>
              </a:rPr>
              <a:t>library.fa</a:t>
            </a:r>
            <a:r>
              <a:rPr lang="en-US" sz="3600" b="1" dirty="0">
                <a:solidFill>
                  <a:srgbClr val="00B0F0"/>
                </a:solidFill>
              </a:rPr>
              <a:t> file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1144B5-107A-F035-05FF-4A4515E8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08" y="1485900"/>
            <a:ext cx="7137400" cy="19431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15A571-7B88-F25A-CCAF-1082F64086AE}"/>
              </a:ext>
            </a:extLst>
          </p:cNvPr>
          <p:cNvSpPr txBox="1">
            <a:spLocks/>
          </p:cNvSpPr>
          <p:nvPr/>
        </p:nvSpPr>
        <p:spPr>
          <a:xfrm>
            <a:off x="505691" y="630861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Script: ”2_inspect_fa_file.py”, provide </a:t>
            </a:r>
            <a:r>
              <a:rPr lang="en-US" sz="1400" b="1" dirty="0" err="1">
                <a:solidFill>
                  <a:srgbClr val="0070C0"/>
                </a:solidFill>
              </a:rPr>
              <a:t>data_dir</a:t>
            </a:r>
            <a:r>
              <a:rPr lang="en-US" sz="1400" b="1" dirty="0">
                <a:solidFill>
                  <a:srgbClr val="0070C0"/>
                </a:solidFill>
              </a:rPr>
              <a:t> and </a:t>
            </a:r>
            <a:r>
              <a:rPr lang="en-US" sz="1400" b="1" dirty="0" err="1">
                <a:solidFill>
                  <a:srgbClr val="0070C0"/>
                </a:solidFill>
              </a:rPr>
              <a:t>output_dir</a:t>
            </a:r>
            <a:r>
              <a:rPr lang="en-US" sz="1400" b="1" dirty="0">
                <a:solidFill>
                  <a:srgbClr val="0070C0"/>
                </a:solidFill>
              </a:rPr>
              <a:t> as command line arguments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A6D160-3927-36C9-F5A3-B64D818060B7}"/>
              </a:ext>
            </a:extLst>
          </p:cNvPr>
          <p:cNvGrpSpPr/>
          <p:nvPr/>
        </p:nvGrpSpPr>
        <p:grpSpPr>
          <a:xfrm>
            <a:off x="7625739" y="2913477"/>
            <a:ext cx="3257429" cy="276999"/>
            <a:chOff x="5779216" y="5915306"/>
            <a:chExt cx="3257429" cy="276999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4DF83C85-1DB0-E634-B86F-481C557BF63E}"/>
                </a:ext>
              </a:extLst>
            </p:cNvPr>
            <p:cNvSpPr/>
            <p:nvPr/>
          </p:nvSpPr>
          <p:spPr>
            <a:xfrm>
              <a:off x="5779216" y="5954644"/>
              <a:ext cx="711036" cy="2191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6AF404-66F9-9EB6-7335-B9CC0D80C2B8}"/>
                </a:ext>
              </a:extLst>
            </p:cNvPr>
            <p:cNvSpPr txBox="1"/>
            <p:nvPr/>
          </p:nvSpPr>
          <p:spPr>
            <a:xfrm>
              <a:off x="6565712" y="5915306"/>
              <a:ext cx="2470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See next slide for example BLAT align</a:t>
              </a:r>
              <a:endParaRPr lang="en-GB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09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D3D8-AD53-B3A6-9762-1A9DF31E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3" y="125430"/>
            <a:ext cx="10515600" cy="94438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BLAT alignment for </a:t>
            </a:r>
            <a:r>
              <a:rPr lang="en-US" sz="3600" dirty="0" err="1">
                <a:solidFill>
                  <a:srgbClr val="00B0F0"/>
                </a:solidFill>
              </a:rPr>
              <a:t>fasta</a:t>
            </a:r>
            <a:r>
              <a:rPr lang="en-US" sz="3600" dirty="0">
                <a:solidFill>
                  <a:srgbClr val="00B0F0"/>
                </a:solidFill>
              </a:rPr>
              <a:t> sequence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B09E49-C987-78F5-1BFF-B2E1D784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8" y="1533388"/>
            <a:ext cx="6690712" cy="53246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5F3189-8C8D-07A1-B4C8-3FFF8F313990}"/>
              </a:ext>
            </a:extLst>
          </p:cNvPr>
          <p:cNvSpPr txBox="1">
            <a:spLocks/>
          </p:cNvSpPr>
          <p:nvPr/>
        </p:nvSpPr>
        <p:spPr>
          <a:xfrm>
            <a:off x="505691" y="630861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Example align, here for USP17L28 (guide sequences align to multiple chromosomal locations, and more than one chromosome)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6D1DB-5EED-3C58-9DEB-332080A474B8}"/>
              </a:ext>
            </a:extLst>
          </p:cNvPr>
          <p:cNvSpPr txBox="1"/>
          <p:nvPr/>
        </p:nvSpPr>
        <p:spPr>
          <a:xfrm>
            <a:off x="8238479" y="2414726"/>
            <a:ext cx="339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Guides map to multiple chromosomal locations</a:t>
            </a:r>
          </a:p>
        </p:txBody>
      </p:sp>
    </p:spTree>
    <p:extLst>
      <p:ext uri="{BB962C8B-B14F-4D97-AF65-F5344CB8AC3E}">
        <p14:creationId xmlns:p14="http://schemas.microsoft.com/office/powerpoint/2010/main" val="380589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D8-B46F-35F9-0F3A-FA3CA1D0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6" y="19531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PART 3: Select TCGA rows for genes in the </a:t>
            </a:r>
            <a:r>
              <a:rPr lang="en-US" sz="3600" b="1" dirty="0" err="1">
                <a:solidFill>
                  <a:srgbClr val="00B0F0"/>
                </a:solidFill>
              </a:rPr>
              <a:t>library.fa</a:t>
            </a:r>
            <a:r>
              <a:rPr lang="en-US" sz="3600" b="1" dirty="0">
                <a:solidFill>
                  <a:srgbClr val="00B0F0"/>
                </a:solidFill>
              </a:rPr>
              <a:t> file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15A571-7B88-F25A-CCAF-1082F64086AE}"/>
              </a:ext>
            </a:extLst>
          </p:cNvPr>
          <p:cNvSpPr txBox="1">
            <a:spLocks/>
          </p:cNvSpPr>
          <p:nvPr/>
        </p:nvSpPr>
        <p:spPr>
          <a:xfrm>
            <a:off x="505691" y="528821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Script: ”2_inspect_fa_file.py”, provide main </a:t>
            </a:r>
            <a:r>
              <a:rPr lang="en-US" sz="1400" b="1" dirty="0" err="1">
                <a:solidFill>
                  <a:srgbClr val="0070C0"/>
                </a:solidFill>
              </a:rPr>
              <a:t>dir_path</a:t>
            </a:r>
            <a:r>
              <a:rPr lang="en-US" sz="1400" b="1" dirty="0">
                <a:solidFill>
                  <a:srgbClr val="0070C0"/>
                </a:solidFill>
              </a:rPr>
              <a:t> as command line argument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36197F-4A0E-FD5A-D236-947B7F00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289722"/>
            <a:ext cx="7772400" cy="50819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D9C41C-EA52-3391-B109-93A6101B4D9A}"/>
              </a:ext>
            </a:extLst>
          </p:cNvPr>
          <p:cNvGrpSpPr/>
          <p:nvPr/>
        </p:nvGrpSpPr>
        <p:grpSpPr>
          <a:xfrm>
            <a:off x="5006622" y="4755718"/>
            <a:ext cx="6643053" cy="1607346"/>
            <a:chOff x="5306290" y="4216405"/>
            <a:chExt cx="6643053" cy="1607346"/>
          </a:xfrm>
        </p:grpSpPr>
        <p:pic>
          <p:nvPicPr>
            <p:cNvPr id="11" name="Picture 10" descr="A close-up of a number&#10;&#10;Description automatically generated">
              <a:extLst>
                <a:ext uri="{FF2B5EF4-FFF2-40B4-BE49-F238E27FC236}">
                  <a16:creationId xmlns:a16="http://schemas.microsoft.com/office/drawing/2014/main" id="{A24AE8F0-5D76-31B3-78CE-3C1DA9073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9522" y="4349339"/>
              <a:ext cx="6537678" cy="1376983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1796C72-C754-DCE6-9761-EFEE6712CD1F}"/>
                </a:ext>
              </a:extLst>
            </p:cNvPr>
            <p:cNvSpPr/>
            <p:nvPr/>
          </p:nvSpPr>
          <p:spPr>
            <a:xfrm>
              <a:off x="5306290" y="4216405"/>
              <a:ext cx="6643053" cy="16073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AAA5CACF-91F1-A470-00DD-32B7F868B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622" y="2698749"/>
            <a:ext cx="7010400" cy="14605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26C437-46C0-6360-504A-3F8FF7B291B8}"/>
              </a:ext>
            </a:extLst>
          </p:cNvPr>
          <p:cNvSpPr/>
          <p:nvPr/>
        </p:nvSpPr>
        <p:spPr>
          <a:xfrm>
            <a:off x="4825745" y="2665028"/>
            <a:ext cx="7275944" cy="1607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1A386B5-CA06-B9A5-A02D-F10545917E4A}"/>
              </a:ext>
            </a:extLst>
          </p:cNvPr>
          <p:cNvSpPr/>
          <p:nvPr/>
        </p:nvSpPr>
        <p:spPr>
          <a:xfrm>
            <a:off x="8085832" y="4272374"/>
            <a:ext cx="484632" cy="4431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FA23-F33D-C1C8-15C1-3AADCD0B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1182756"/>
            <a:ext cx="10515600" cy="554865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Download TCGA data from GDC and generate TPM matrix (full set of genes ~60,000)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directory structure</a:t>
            </a:r>
          </a:p>
          <a:p>
            <a:pPr lvl="1"/>
            <a:r>
              <a:rPr lang="en-US" sz="1000" dirty="0">
                <a:sym typeface="Wingdings" pitchFamily="2" charset="2"/>
              </a:rPr>
              <a:t>Install GDC client for TCGA data download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Annotations file to map sample TCGA sample ID to UUID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a bash script for data download and extract</a:t>
            </a:r>
          </a:p>
          <a:p>
            <a:pPr lvl="1"/>
            <a:r>
              <a:rPr lang="en-US" sz="1000" dirty="0">
                <a:sym typeface="Wingdings" pitchFamily="2" charset="2"/>
              </a:rPr>
              <a:t>Inspect data (e.g. header lines to be cut, total n of lines, column index of TPM values)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</a:t>
            </a:r>
            <a:r>
              <a:rPr lang="en-US" sz="1000" b="1" dirty="0">
                <a:sym typeface="Wingdings" pitchFamily="2" charset="2"/>
              </a:rPr>
              <a:t>bash script </a:t>
            </a:r>
            <a:r>
              <a:rPr lang="en-US" sz="1000" dirty="0">
                <a:sym typeface="Wingdings" pitchFamily="2" charset="2"/>
              </a:rPr>
              <a:t>for TPM matrix generation (full set of genes ~60,000)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Inspect .fa input file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python script (see previous slide)</a:t>
            </a:r>
          </a:p>
          <a:p>
            <a:pPr lvl="1"/>
            <a:r>
              <a:rPr lang="en-US" sz="1000" dirty="0">
                <a:sym typeface="Wingdings" pitchFamily="2" charset="2"/>
              </a:rPr>
              <a:t>Output: N of controls, N of genes, N of guides per gene, duplicates, sequence length, </a:t>
            </a:r>
            <a:r>
              <a:rPr lang="en-US" sz="1000" dirty="0" err="1">
                <a:sym typeface="Wingdings" pitchFamily="2" charset="2"/>
              </a:rPr>
              <a:t>etc</a:t>
            </a:r>
            <a:endParaRPr lang="en-US" sz="1000" dirty="0">
              <a:sym typeface="Wingdings" pitchFamily="2" charset="2"/>
            </a:endParaRPr>
          </a:p>
          <a:p>
            <a:pPr lvl="1"/>
            <a:endParaRPr lang="en-US" sz="10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Align input fa file to GRCh38</a:t>
            </a:r>
          </a:p>
          <a:p>
            <a:pPr lvl="1"/>
            <a:r>
              <a:rPr lang="en-US" sz="1050" dirty="0">
                <a:sym typeface="Wingdings" pitchFamily="2" charset="2"/>
              </a:rPr>
              <a:t>Download and install Bowtie 2 to RT/project/</a:t>
            </a:r>
            <a:r>
              <a:rPr lang="en-US" sz="1050" dirty="0" err="1">
                <a:sym typeface="Wingdings" pitchFamily="2" charset="2"/>
              </a:rPr>
              <a:t>scr</a:t>
            </a:r>
            <a:r>
              <a:rPr lang="en-US" sz="1050" dirty="0">
                <a:sym typeface="Wingdings" pitchFamily="2" charset="2"/>
              </a:rPr>
              <a:t>/bin (alternatives are BWA or STAR or </a:t>
            </a:r>
            <a:r>
              <a:rPr lang="en-US" sz="1050" dirty="0" err="1">
                <a:sym typeface="Wingdings" pitchFamily="2" charset="2"/>
              </a:rPr>
              <a:t>TopHat</a:t>
            </a:r>
            <a:r>
              <a:rPr lang="en-US" sz="1050" dirty="0">
                <a:sym typeface="Wingdings" pitchFamily="2" charset="2"/>
              </a:rPr>
              <a:t>)</a:t>
            </a:r>
          </a:p>
          <a:p>
            <a:pPr lvl="1"/>
            <a:r>
              <a:rPr lang="en-US" sz="1050" dirty="0">
                <a:sym typeface="Wingdings" pitchFamily="2" charset="2"/>
              </a:rPr>
              <a:t>Download and install </a:t>
            </a:r>
            <a:r>
              <a:rPr lang="en-US" sz="1050" dirty="0" err="1">
                <a:sym typeface="Wingdings" pitchFamily="2" charset="2"/>
              </a:rPr>
              <a:t>samtools</a:t>
            </a:r>
            <a:r>
              <a:rPr lang="en-US" sz="1050" dirty="0">
                <a:sym typeface="Wingdings" pitchFamily="2" charset="2"/>
              </a:rPr>
              <a:t> from </a:t>
            </a:r>
            <a:r>
              <a:rPr lang="en-US" sz="1050" dirty="0">
                <a:sym typeface="Wingdings" pitchFamily="2" charset="2"/>
                <a:hlinkClick r:id="rId2"/>
              </a:rPr>
              <a:t>https://www.htslib.org/download/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Download the GTF file (ftp to </a:t>
            </a:r>
            <a:r>
              <a:rPr lang="en-GB" sz="1050" dirty="0" err="1"/>
              <a:t>hgdownload.cse.ucsc.edu</a:t>
            </a:r>
            <a:r>
              <a:rPr lang="en-GB" sz="1050" dirty="0"/>
              <a:t>)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Download </a:t>
            </a:r>
            <a:r>
              <a:rPr lang="en-US" sz="1050" dirty="0" err="1">
                <a:sym typeface="Wingdings" pitchFamily="2" charset="2"/>
              </a:rPr>
              <a:t>fasta</a:t>
            </a:r>
            <a:r>
              <a:rPr lang="en-US" sz="1050" dirty="0">
                <a:sym typeface="Wingdings" pitchFamily="2" charset="2"/>
              </a:rPr>
              <a:t> files for unmasked genome GRCH38 from </a:t>
            </a:r>
            <a:r>
              <a:rPr lang="en-US" sz="1050" dirty="0">
                <a:sym typeface="Wingdings" pitchFamily="2" charset="2"/>
                <a:hlinkClick r:id="rId3"/>
              </a:rPr>
              <a:t>https://ftp.ensembl.org/pub/release-110/fasta/homo_sapiens/dna/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Concatenate FASTA files 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 *.fa &gt; 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genome.fa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Build genome Index and Sort 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/path-to-bowtie-programs/bowtie2-build 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genome.fa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hg38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Run alignment 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/path-to-bowtie-programs/bowtie2 -p &lt;# 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-x &lt;genome index prefix&gt; &lt;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fasta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file&gt;  &gt; &lt;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output_filename.sam</a:t>
            </a:r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n-US" sz="1050" dirty="0">
              <a:sym typeface="Wingdings" pitchFamily="2" charset="2"/>
            </a:endParaRPr>
          </a:p>
          <a:p>
            <a:pPr lvl="1"/>
            <a:r>
              <a:rPr lang="en-US" sz="1050" dirty="0">
                <a:sym typeface="Wingdings" pitchFamily="2" charset="2"/>
              </a:rPr>
              <a:t>Output in SAM format or convert BAM to SAM with </a:t>
            </a:r>
            <a:r>
              <a:rPr lang="en-US" sz="1050" dirty="0" err="1">
                <a:sym typeface="Wingdings" pitchFamily="2" charset="2"/>
              </a:rPr>
              <a:t>samtools</a:t>
            </a:r>
            <a:endParaRPr lang="en-US" sz="1050" dirty="0">
              <a:sym typeface="Wingdings" pitchFamily="2" charset="2"/>
            </a:endParaRPr>
          </a:p>
          <a:p>
            <a:pPr lvl="1"/>
            <a:endParaRPr lang="en-US" sz="105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Get chromosome location from the SAM file and use GTF file for annotations</a:t>
            </a:r>
          </a:p>
          <a:p>
            <a:pPr lvl="1"/>
            <a:r>
              <a:rPr lang="en-US" sz="1000" dirty="0">
                <a:sym typeface="Wingdings" pitchFamily="2" charset="2"/>
              </a:rPr>
              <a:t>Identify gene name and return ENSG ID (based on chromosomal coordinates: start, stop)</a:t>
            </a:r>
          </a:p>
          <a:p>
            <a:pPr lvl="1"/>
            <a:r>
              <a:rPr lang="en-US" sz="1000" dirty="0">
                <a:sym typeface="Wingdings" pitchFamily="2" charset="2"/>
              </a:rPr>
              <a:t>Generate custom python script or use </a:t>
            </a:r>
            <a:r>
              <a:rPr lang="en-US" sz="1000" dirty="0" err="1">
                <a:sym typeface="Wingdings" pitchFamily="2" charset="2"/>
              </a:rPr>
              <a:t>samtools</a:t>
            </a:r>
            <a:endParaRPr lang="en-US" sz="1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009230-D26D-FA64-E427-403A97F6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126586"/>
            <a:ext cx="10515600" cy="10561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Strategy for task completion (with alignment)</a:t>
            </a:r>
          </a:p>
        </p:txBody>
      </p:sp>
    </p:spTree>
    <p:extLst>
      <p:ext uri="{BB962C8B-B14F-4D97-AF65-F5344CB8AC3E}">
        <p14:creationId xmlns:p14="http://schemas.microsoft.com/office/powerpoint/2010/main" val="32401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8788-84D1-19A5-84D8-F985D23A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0"/>
            <a:ext cx="10515600" cy="6810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DA13-7041-4315-D706-2DC90F84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7" y="9822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Popular short read aligners: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  <a:hlinkClick r:id="rId2"/>
              </a:rPr>
              <a:t>bowtie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 fast, works well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  <a:hlinkClick r:id="rId3"/>
              </a:rPr>
              <a:t>bowtie2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 fast, can perform local alignments too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  <a:hlinkClick r:id="rId4"/>
              </a:rPr>
              <a:t>BWA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Fast, allows indels, commonly used for genome/exome resequencing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  <a:hlinkClick r:id="rId5"/>
              </a:rPr>
              <a:t>Subread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Very fast, (also does splice alignment)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  <a:hlinkClick r:id="rId6"/>
              </a:rPr>
              <a:t>STAR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Extremely fast (also does splice alignment, requires at least 30 Gb memory)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6BBBD-9034-4DC7-F493-5AEAD2324034}"/>
              </a:ext>
            </a:extLst>
          </p:cNvPr>
          <p:cNvSpPr txBox="1">
            <a:spLocks/>
          </p:cNvSpPr>
          <p:nvPr/>
        </p:nvSpPr>
        <p:spPr>
          <a:xfrm>
            <a:off x="571870" y="506688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B0F0"/>
                </a:solidFill>
              </a:rPr>
              <a:t>Info: </a:t>
            </a:r>
            <a:r>
              <a:rPr lang="en-US" sz="1400" b="1" dirty="0">
                <a:solidFill>
                  <a:srgbClr val="00B0F0"/>
                </a:solidFill>
                <a:hlinkClick r:id="rId7"/>
              </a:rPr>
              <a:t>http://homer.ucsd.edu/homer/basicTutorial/mapping.html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2BE3A40-4A6D-080E-F445-1562C26F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970" y="2378089"/>
            <a:ext cx="8871663" cy="4320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4ACFB-F282-CB3B-D055-41C6E0D39295}"/>
              </a:ext>
            </a:extLst>
          </p:cNvPr>
          <p:cNvSpPr txBox="1"/>
          <p:nvPr/>
        </p:nvSpPr>
        <p:spPr>
          <a:xfrm>
            <a:off x="6317943" y="941504"/>
            <a:ext cx="5670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bowtie2 for fa input use –f instead of –q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bowtie2 –f –x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index_file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–f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fasta_reads.fasta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–S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result.sam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FA23-F33D-C1C8-15C1-3AADCD0B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863161"/>
            <a:ext cx="10515600" cy="47031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1400" dirty="0"/>
              <a:t>Download TCGA data from GDC and generate TPM matrix (full set of genes ~60,000)</a:t>
            </a:r>
          </a:p>
          <a:p>
            <a:pPr lvl="1"/>
            <a:r>
              <a:rPr lang="en-US" sz="1200" dirty="0">
                <a:sym typeface="Wingdings" pitchFamily="2" charset="2"/>
              </a:rPr>
              <a:t>For current project download data manually (n=2 files)</a:t>
            </a:r>
          </a:p>
          <a:p>
            <a:pPr lvl="1"/>
            <a:r>
              <a:rPr lang="en-US" sz="1200" dirty="0">
                <a:sym typeface="Wingdings" pitchFamily="2" charset="2"/>
              </a:rPr>
              <a:t>Scale up: use GDC client, make Annotations file to map sample ID to UUID</a:t>
            </a:r>
          </a:p>
          <a:p>
            <a:pPr lvl="1"/>
            <a:r>
              <a:rPr lang="en-US" sz="1200" dirty="0">
                <a:sym typeface="Wingdings" pitchFamily="2" charset="2"/>
              </a:rPr>
              <a:t>Generate folder structure; place downloads in appropriate directory; inspect data (e.g. header lines to be cut, total n of lines, column index of TPM values)</a:t>
            </a:r>
          </a:p>
          <a:p>
            <a:pPr lvl="1"/>
            <a:r>
              <a:rPr lang="en-US" sz="1200" dirty="0">
                <a:sym typeface="Wingdings" pitchFamily="2" charset="2"/>
              </a:rPr>
              <a:t>Generate </a:t>
            </a:r>
            <a:r>
              <a:rPr lang="en-US" sz="1200" b="1" dirty="0">
                <a:sym typeface="Wingdings" pitchFamily="2" charset="2"/>
              </a:rPr>
              <a:t>bash script </a:t>
            </a:r>
            <a:r>
              <a:rPr lang="en-US" sz="1200" dirty="0">
                <a:sym typeface="Wingdings" pitchFamily="2" charset="2"/>
              </a:rPr>
              <a:t>for file handling and matrix generation (full set of genes ~60,000)</a:t>
            </a:r>
          </a:p>
          <a:p>
            <a:pPr lvl="1"/>
            <a:endParaRPr lang="en-US" sz="11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Inspect .fa input file</a:t>
            </a:r>
          </a:p>
          <a:p>
            <a:pPr lvl="1"/>
            <a:r>
              <a:rPr lang="en-US" sz="1300" dirty="0">
                <a:sym typeface="Wingdings" pitchFamily="2" charset="2"/>
              </a:rPr>
              <a:t>Generate </a:t>
            </a:r>
            <a:r>
              <a:rPr lang="en-US" sz="1300" b="1" dirty="0">
                <a:sym typeface="Wingdings" pitchFamily="2" charset="2"/>
              </a:rPr>
              <a:t>python script </a:t>
            </a:r>
            <a:r>
              <a:rPr lang="en-US" sz="1300" dirty="0">
                <a:sym typeface="Wingdings" pitchFamily="2" charset="2"/>
              </a:rPr>
              <a:t> “2_inspect_fa_file.py” under “</a:t>
            </a:r>
            <a:r>
              <a:rPr lang="en-US" sz="1300" dirty="0" err="1">
                <a:sym typeface="Wingdings" pitchFamily="2" charset="2"/>
              </a:rPr>
              <a:t>RT_align_TCGA</a:t>
            </a:r>
            <a:r>
              <a:rPr lang="en-US" sz="1300" dirty="0">
                <a:sym typeface="Wingdings" pitchFamily="2" charset="2"/>
              </a:rPr>
              <a:t>/</a:t>
            </a:r>
            <a:r>
              <a:rPr lang="en-US" sz="1300" dirty="0" err="1">
                <a:sym typeface="Wingdings" pitchFamily="2" charset="2"/>
              </a:rPr>
              <a:t>src</a:t>
            </a:r>
            <a:r>
              <a:rPr lang="en-US" sz="1300" dirty="0">
                <a:sym typeface="Wingdings" pitchFamily="2" charset="2"/>
              </a:rPr>
              <a:t>/code”</a:t>
            </a:r>
          </a:p>
          <a:p>
            <a:pPr lvl="1"/>
            <a:r>
              <a:rPr lang="en-US" sz="1300" dirty="0">
                <a:sym typeface="Wingdings" pitchFamily="2" charset="2"/>
              </a:rPr>
              <a:t>Output under “</a:t>
            </a:r>
            <a:r>
              <a:rPr lang="en-US" sz="1300" dirty="0" err="1">
                <a:sym typeface="Wingdings" pitchFamily="2" charset="2"/>
              </a:rPr>
              <a:t>RT_align_TCGA</a:t>
            </a:r>
            <a:r>
              <a:rPr lang="en-US" sz="1300" dirty="0">
                <a:sym typeface="Wingdings" pitchFamily="2" charset="2"/>
              </a:rPr>
              <a:t>/analysis/3_input_library_inspect”</a:t>
            </a:r>
          </a:p>
          <a:p>
            <a:pPr lvl="1"/>
            <a:r>
              <a:rPr lang="en-US" sz="1300" dirty="0">
                <a:sym typeface="Wingdings" pitchFamily="2" charset="2"/>
              </a:rPr>
              <a:t>Write out: N of sequences, sequence length (check if 20), duplicate sequences</a:t>
            </a:r>
          </a:p>
          <a:p>
            <a:pPr lvl="1"/>
            <a:r>
              <a:rPr lang="en-US" sz="1300" dirty="0">
                <a:sym typeface="Wingdings" pitchFamily="2" charset="2"/>
              </a:rPr>
              <a:t>Write out: N of unique genes, N of </a:t>
            </a:r>
            <a:r>
              <a:rPr lang="en-US" sz="1300" dirty="0" err="1">
                <a:sym typeface="Wingdings" pitchFamily="2" charset="2"/>
              </a:rPr>
              <a:t>NegCtrl</a:t>
            </a:r>
            <a:r>
              <a:rPr lang="en-US" sz="1300" dirty="0">
                <a:sym typeface="Wingdings" pitchFamily="2" charset="2"/>
              </a:rPr>
              <a:t> guides, N of </a:t>
            </a:r>
            <a:r>
              <a:rPr lang="en-US" sz="1300" dirty="0" err="1">
                <a:sym typeface="Wingdings" pitchFamily="2" charset="2"/>
              </a:rPr>
              <a:t>PosCtrl</a:t>
            </a:r>
            <a:r>
              <a:rPr lang="en-US" sz="1300" dirty="0">
                <a:sym typeface="Wingdings" pitchFamily="2" charset="2"/>
              </a:rPr>
              <a:t> guides, N of </a:t>
            </a:r>
            <a:r>
              <a:rPr lang="en-US" sz="1300" dirty="0" err="1">
                <a:sym typeface="Wingdings" pitchFamily="2" charset="2"/>
              </a:rPr>
              <a:t>NegCtrlIn</a:t>
            </a:r>
            <a:r>
              <a:rPr lang="en-US" sz="1300" dirty="0">
                <a:sym typeface="Wingdings" pitchFamily="2" charset="2"/>
              </a:rPr>
              <a:t> guides</a:t>
            </a:r>
          </a:p>
          <a:p>
            <a:pPr lvl="1"/>
            <a:r>
              <a:rPr lang="en-US" sz="1300" dirty="0">
                <a:sym typeface="Wingdings" pitchFamily="2" charset="2"/>
              </a:rPr>
              <a:t>Check if all genes have 4 guides  write out sequence IDs and sequence in fa format for later parse with BLAT (</a:t>
            </a:r>
            <a:r>
              <a:rPr lang="en-US" sz="1300" dirty="0">
                <a:sym typeface="Wingdings" pitchFamily="2" charset="2"/>
                <a:hlinkClick r:id="rId2"/>
              </a:rPr>
              <a:t>https://genome.ucsc.edu/</a:t>
            </a:r>
            <a:r>
              <a:rPr lang="en-US" sz="1300" dirty="0">
                <a:sym typeface="Wingdings" pitchFamily="2" charset="2"/>
              </a:rPr>
              <a:t>)</a:t>
            </a:r>
          </a:p>
          <a:p>
            <a:pPr lvl="1"/>
            <a:r>
              <a:rPr lang="en-US" sz="1300" dirty="0">
                <a:sym typeface="Wingdings" pitchFamily="2" charset="2"/>
              </a:rPr>
              <a:t>I’m aware many sequences are multimapping. I could identify some checking for high A, T or A+T content, but will miss many without actual alignment and quality scores</a:t>
            </a:r>
          </a:p>
          <a:p>
            <a:pPr lvl="1"/>
            <a:endParaRPr lang="en-US" sz="13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Output TCGA matrix (from step 1) using gene list from step 2 as input</a:t>
            </a:r>
          </a:p>
          <a:p>
            <a:pPr lvl="1"/>
            <a:r>
              <a:rPr lang="en-US" sz="1200" dirty="0">
                <a:sym typeface="Wingdings" pitchFamily="2" charset="2"/>
              </a:rPr>
              <a:t>Continue in the previous python script </a:t>
            </a:r>
          </a:p>
          <a:p>
            <a:pPr lvl="1"/>
            <a:r>
              <a:rPr lang="en-US" sz="1200" dirty="0">
                <a:sym typeface="Wingdings" pitchFamily="2" charset="2"/>
              </a:rPr>
              <a:t>Select rows from the TCGA matrix where gene name is in the list of unique library genes (step 2)</a:t>
            </a:r>
          </a:p>
          <a:p>
            <a:pPr lvl="1"/>
            <a:r>
              <a:rPr lang="en-US" sz="1200" dirty="0">
                <a:sym typeface="Wingdings" pitchFamily="2" charset="2"/>
              </a:rPr>
              <a:t>Identify which (if any) genes from the list in step 2 (unique genes) are not in the full TCGA matrix</a:t>
            </a:r>
          </a:p>
          <a:p>
            <a:pPr marL="342900" indent="-342900">
              <a:buAutoNum type="arabicPeriod"/>
            </a:pPr>
            <a:endParaRPr lang="en-US" sz="14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Build GitHub repo: </a:t>
            </a:r>
            <a:r>
              <a:rPr lang="en-US" sz="1400" dirty="0">
                <a:sym typeface="Wingdings" pitchFamily="2" charset="2"/>
                <a:hlinkClick r:id="rId3"/>
              </a:rPr>
              <a:t>https://github.com/JustynaDopierala/RT_project</a:t>
            </a:r>
            <a:endParaRPr lang="en-US" sz="14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009230-D26D-FA64-E427-403A97F6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0"/>
            <a:ext cx="10515600" cy="10561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What’s completed (no alignment)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FC0F9-BC6D-2F5F-BA79-EC8422DF4467}"/>
              </a:ext>
            </a:extLst>
          </p:cNvPr>
          <p:cNvSpPr txBox="1">
            <a:spLocks/>
          </p:cNvSpPr>
          <p:nvPr/>
        </p:nvSpPr>
        <p:spPr>
          <a:xfrm>
            <a:off x="357652" y="5645119"/>
            <a:ext cx="10515600" cy="945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What’s not been completed</a:t>
            </a:r>
          </a:p>
          <a:p>
            <a:r>
              <a:rPr lang="en-US" sz="1100" dirty="0"/>
              <a:t>No alignments (no installs, no downloads) </a:t>
            </a:r>
            <a:r>
              <a:rPr lang="en-US" sz="1100" dirty="0">
                <a:sym typeface="Wingdings" pitchFamily="2" charset="2"/>
              </a:rPr>
              <a:t> </a:t>
            </a:r>
            <a:r>
              <a:rPr lang="en-US" sz="1100" dirty="0"/>
              <a:t>SAM file with mapping info has not been generated; reason: code written on company computer (installs are problematic)</a:t>
            </a:r>
          </a:p>
          <a:p>
            <a:r>
              <a:rPr lang="en-US" sz="1100" dirty="0"/>
              <a:t>Docker has not been used (no experience)</a:t>
            </a:r>
          </a:p>
          <a:p>
            <a:r>
              <a:rPr lang="en-US" sz="1100" dirty="0"/>
              <a:t>Not connected in a pipeline (scripts need to be run individually); run out of time</a:t>
            </a:r>
          </a:p>
        </p:txBody>
      </p:sp>
    </p:spTree>
    <p:extLst>
      <p:ext uri="{BB962C8B-B14F-4D97-AF65-F5344CB8AC3E}">
        <p14:creationId xmlns:p14="http://schemas.microsoft.com/office/powerpoint/2010/main" val="163732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FFE-2C6A-4931-BFA3-B3C74C55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0"/>
            <a:ext cx="10515600" cy="10204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246B-A488-C7BC-7D58-5BFFE251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8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Library composition</a:t>
            </a:r>
          </a:p>
          <a:p>
            <a:r>
              <a:rPr lang="en-US" sz="1600" dirty="0"/>
              <a:t>The library is made of 77,736 sequences. Sequence length is equal to 20. </a:t>
            </a:r>
          </a:p>
          <a:p>
            <a:r>
              <a:rPr lang="en-US" sz="1600" dirty="0"/>
              <a:t>3 types of controls are present in the library: </a:t>
            </a:r>
            <a:r>
              <a:rPr lang="en-US" sz="1600" dirty="0" err="1"/>
              <a:t>NegCtrl</a:t>
            </a:r>
            <a:r>
              <a:rPr lang="en-US" sz="1600" dirty="0"/>
              <a:t> (500 guides), </a:t>
            </a:r>
            <a:r>
              <a:rPr lang="en-US" sz="1600" dirty="0" err="1"/>
              <a:t>NegCtrlIn</a:t>
            </a:r>
            <a:r>
              <a:rPr lang="en-US" sz="1600" dirty="0"/>
              <a:t> (80 guides) and </a:t>
            </a:r>
            <a:r>
              <a:rPr lang="en-US" sz="1600" dirty="0" err="1"/>
              <a:t>PosCtrl</a:t>
            </a:r>
            <a:r>
              <a:rPr lang="en-US" sz="1600" dirty="0"/>
              <a:t> (40 guides)</a:t>
            </a:r>
          </a:p>
          <a:p>
            <a:r>
              <a:rPr lang="en-US" sz="1600" dirty="0"/>
              <a:t>There are 19,281 unique genes in the “</a:t>
            </a:r>
            <a:r>
              <a:rPr lang="en-US" sz="1600" dirty="0" err="1"/>
              <a:t>library.fa</a:t>
            </a:r>
            <a:r>
              <a:rPr lang="en-US" sz="1600" dirty="0"/>
              <a:t>” file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Features</a:t>
            </a:r>
          </a:p>
          <a:p>
            <a:r>
              <a:rPr lang="en-US" sz="1600" dirty="0"/>
              <a:t> There are no duplicate sequences, but many sequences map to more than one chromosomal location (used BLAT)</a:t>
            </a:r>
          </a:p>
          <a:p>
            <a:r>
              <a:rPr lang="en-US" sz="1600" dirty="0"/>
              <a:t>Most genes have 4 guide sequences, but 5 genes come with less guides (</a:t>
            </a:r>
            <a:r>
              <a:rPr lang="en-US" sz="1600" b="1" dirty="0"/>
              <a:t>CT45A2, DEFB107B, SPHAR, USP17L26, USP17L28</a:t>
            </a:r>
            <a:r>
              <a:rPr lang="en-US" sz="1600" dirty="0"/>
              <a:t>). Available guides for these 5 genes map to multiple chromosomal locations).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TCGA data and gene selection</a:t>
            </a:r>
          </a:p>
          <a:p>
            <a:r>
              <a:rPr lang="en-US" sz="1600" dirty="0"/>
              <a:t>TCGA matrix for 2 samples has been generated. TPM has been used for expression level.</a:t>
            </a:r>
          </a:p>
          <a:p>
            <a:r>
              <a:rPr lang="en-US" sz="1600" dirty="0"/>
              <a:t>Not all of the 19,281 genes in the “</a:t>
            </a:r>
            <a:r>
              <a:rPr lang="en-US" sz="1600" dirty="0" err="1"/>
              <a:t>library.fa</a:t>
            </a:r>
            <a:r>
              <a:rPr lang="en-US" sz="1600" dirty="0"/>
              <a:t>” file are present in the TCGA sample files (match found based on gene name for 18,292; no match found for 1,018 genes). Matching based on ENSG ID would be preferable.</a:t>
            </a:r>
          </a:p>
          <a:p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F3FEAB-A936-D2EA-E351-3B718F3FDDE2}"/>
              </a:ext>
            </a:extLst>
          </p:cNvPr>
          <p:cNvSpPr txBox="1">
            <a:spLocks/>
          </p:cNvSpPr>
          <p:nvPr/>
        </p:nvSpPr>
        <p:spPr>
          <a:xfrm>
            <a:off x="554114" y="550416"/>
            <a:ext cx="10515600" cy="70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Results under “</a:t>
            </a:r>
            <a:r>
              <a:rPr lang="en-US" sz="1400" b="1" dirty="0" err="1">
                <a:solidFill>
                  <a:srgbClr val="0070C0"/>
                </a:solidFill>
              </a:rPr>
              <a:t>RT_project</a:t>
            </a:r>
            <a:r>
              <a:rPr lang="en-US" sz="1400" b="1" dirty="0">
                <a:solidFill>
                  <a:srgbClr val="0070C0"/>
                </a:solidFill>
              </a:rPr>
              <a:t>/analysis”</a:t>
            </a:r>
          </a:p>
        </p:txBody>
      </p:sp>
    </p:spTree>
    <p:extLst>
      <p:ext uri="{BB962C8B-B14F-4D97-AF65-F5344CB8AC3E}">
        <p14:creationId xmlns:p14="http://schemas.microsoft.com/office/powerpoint/2010/main" val="308465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EA8F-5899-C484-8C42-74747132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56738"/>
            <a:ext cx="10515600" cy="10561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TCGA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DEB0-2655-3EA6-D862-93506CB6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4132255"/>
            <a:ext cx="10515600" cy="11728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downloaded TCGA samples from GDC</a:t>
            </a:r>
            <a:endParaRPr lang="en-GB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"TCGA-A7-A13D-01A-13R-A12P-07"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2"/>
              </a:rPr>
              <a:t>https://portal.gdc.cancer.gov/files/50c7c034-fccb-4eb1-b8db-e0a5d9e50172</a:t>
            </a:r>
            <a:endParaRPr lang="en-GB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"TCGA-E9-A1RH-11A-34R-A169-07":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https://portal.gdc.cancer.gov/files/958813f4-8036-42f7-856d-7a69c4175adc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69D66-2426-CFE0-0521-E52E27375453}"/>
              </a:ext>
            </a:extLst>
          </p:cNvPr>
          <p:cNvSpPr txBox="1">
            <a:spLocks/>
          </p:cNvSpPr>
          <p:nvPr/>
        </p:nvSpPr>
        <p:spPr>
          <a:xfrm>
            <a:off x="281609" y="5442521"/>
            <a:ext cx="10515600" cy="1172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GDC Client to scale up (not done here)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info: </a:t>
            </a:r>
            <a:r>
              <a:rPr 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4"/>
              </a:rPr>
              <a:t>https://docs.gdc.cancer.gov/Data_Transfer_Tool/Users_Guide/Data_Download_DTT_UI/</a:t>
            </a:r>
            <a:endParaRPr lang="en-US" sz="1200" u="sng" dirty="0">
              <a:solidFill>
                <a:srgbClr val="0563C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 syntax: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gdc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-client download 22a29915-6712-4f7a-8dba-985ae9a1f005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400B-20A8-29F8-121F-8DDD9E3BB828}"/>
              </a:ext>
            </a:extLst>
          </p:cNvPr>
          <p:cNvSpPr/>
          <p:nvPr/>
        </p:nvSpPr>
        <p:spPr>
          <a:xfrm>
            <a:off x="6737360" y="4390254"/>
            <a:ext cx="3112987" cy="28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483E1-A05C-608B-4095-2290CD767A8F}"/>
              </a:ext>
            </a:extLst>
          </p:cNvPr>
          <p:cNvSpPr txBox="1"/>
          <p:nvPr/>
        </p:nvSpPr>
        <p:spPr>
          <a:xfrm>
            <a:off x="7942890" y="3854568"/>
            <a:ext cx="64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effectLst/>
                <a:latin typeface="Consolas" panose="020B0609020204030204" pitchFamily="49" charset="0"/>
                <a:ea typeface="Consolas" panose="020B0609020204030204" pitchFamily="49" charset="0"/>
              </a:rPr>
              <a:t>UUID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5A8945-E3E1-3110-13DF-09E3B9D289DD}"/>
              </a:ext>
            </a:extLst>
          </p:cNvPr>
          <p:cNvGrpSpPr/>
          <p:nvPr/>
        </p:nvGrpSpPr>
        <p:grpSpPr>
          <a:xfrm>
            <a:off x="699051" y="913550"/>
            <a:ext cx="11211340" cy="3005781"/>
            <a:chOff x="699051" y="913550"/>
            <a:chExt cx="11211340" cy="30057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65C9E0-3E0F-503E-1636-AC926566A7E5}"/>
                </a:ext>
              </a:extLst>
            </p:cNvPr>
            <p:cNvGrpSpPr/>
            <p:nvPr/>
          </p:nvGrpSpPr>
          <p:grpSpPr>
            <a:xfrm>
              <a:off x="699051" y="913550"/>
              <a:ext cx="11211340" cy="3005781"/>
              <a:chOff x="490330" y="3725633"/>
              <a:chExt cx="11211340" cy="3005781"/>
            </a:xfrm>
          </p:grpSpPr>
          <p:pic>
            <p:nvPicPr>
              <p:cNvPr id="7" name="Picture 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2300622-0A7B-5FEB-87E2-F540EED5F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330" y="3778642"/>
                <a:ext cx="6490252" cy="295277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5A0D2-6CBD-A8CA-B9CB-F9C302E39E8E}"/>
                  </a:ext>
                </a:extLst>
              </p:cNvPr>
              <p:cNvSpPr txBox="1"/>
              <p:nvPr/>
            </p:nvSpPr>
            <p:spPr>
              <a:xfrm>
                <a:off x="7534690" y="3725633"/>
                <a:ext cx="41669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effectLst/>
                    <a:latin typeface="Consolas" panose="020B0609020204030204" pitchFamily="49" charset="0"/>
                    <a:ea typeface="Consolas" panose="020B0609020204030204" pitchFamily="49" charset="0"/>
                  </a:rPr>
                  <a:t>TCGA-A7-A13D-01A-13R-A12P-07</a:t>
                </a:r>
              </a:p>
              <a:p>
                <a:r>
                  <a:rPr lang="en-US" sz="1200" dirty="0">
                    <a:effectLst/>
                    <a:latin typeface="Consolas" panose="020B0609020204030204" pitchFamily="49" charset="0"/>
                    <a:ea typeface="Consolas" panose="020B0609020204030204" pitchFamily="49" charset="0"/>
                  </a:rPr>
                  <a:t>TCGA-E9-A1RH-11A-34R-A169-07</a:t>
                </a:r>
                <a:r>
                  <a:rPr lang="en-GB" sz="1200" dirty="0">
                    <a:effectLst/>
                  </a:rPr>
                  <a:t> </a:t>
                </a:r>
                <a:endParaRPr lang="en-US" sz="1200" dirty="0"/>
              </a:p>
            </p:txBody>
          </p:sp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B3DF87CB-E40F-4536-C3DA-FD0BB8E6FD55}"/>
                  </a:ext>
                </a:extLst>
              </p:cNvPr>
              <p:cNvSpPr/>
              <p:nvPr/>
            </p:nvSpPr>
            <p:spPr>
              <a:xfrm rot="10800000">
                <a:off x="7057612" y="3778641"/>
                <a:ext cx="477078" cy="216887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D05F8D5A-AB0E-5A93-B336-248587EBFF71}"/>
                  </a:ext>
                </a:extLst>
              </p:cNvPr>
              <p:cNvSpPr/>
              <p:nvPr/>
            </p:nvSpPr>
            <p:spPr>
              <a:xfrm rot="5400000">
                <a:off x="8596354" y="4223139"/>
                <a:ext cx="265434" cy="19375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42BA1-EC66-BCBD-3AA4-40941FCDBBEF}"/>
                  </a:ext>
                </a:extLst>
              </p:cNvPr>
              <p:cNvSpPr txBox="1"/>
              <p:nvPr/>
            </p:nvSpPr>
            <p:spPr>
              <a:xfrm>
                <a:off x="7534690" y="4452733"/>
                <a:ext cx="41669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effectLst/>
                    <a:latin typeface="Consolas" panose="020B0609020204030204" pitchFamily="49" charset="0"/>
                    <a:ea typeface="Consolas" panose="020B0609020204030204" pitchFamily="49" charset="0"/>
                  </a:rPr>
                  <a:t>Identify UUID, find RNA-</a:t>
                </a:r>
                <a:r>
                  <a:rPr lang="en-GB" sz="1200" dirty="0" err="1">
                    <a:effectLst/>
                    <a:latin typeface="Consolas" panose="020B0609020204030204" pitchFamily="49" charset="0"/>
                    <a:ea typeface="Consolas" panose="020B0609020204030204" pitchFamily="49" charset="0"/>
                  </a:rPr>
                  <a:t>seq</a:t>
                </a:r>
                <a:r>
                  <a:rPr lang="en-GB" sz="1200" dirty="0">
                    <a:effectLst/>
                    <a:latin typeface="Consolas" panose="020B0609020204030204" pitchFamily="49" charset="0"/>
                    <a:ea typeface="Consolas" panose="020B0609020204030204" pitchFamily="49" charset="0"/>
                  </a:rPr>
                  <a:t> data</a:t>
                </a:r>
                <a:endParaRPr lang="en-US" sz="1200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888A9F-E907-EAF3-A054-C84ABBDDE988}"/>
                </a:ext>
              </a:extLst>
            </p:cNvPr>
            <p:cNvSpPr/>
            <p:nvPr/>
          </p:nvSpPr>
          <p:spPr>
            <a:xfrm>
              <a:off x="6153151" y="953654"/>
              <a:ext cx="646043" cy="2168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D0B5F8-58C5-931C-BE42-3B0D9B868302}"/>
              </a:ext>
            </a:extLst>
          </p:cNvPr>
          <p:cNvSpPr/>
          <p:nvPr/>
        </p:nvSpPr>
        <p:spPr>
          <a:xfrm rot="5400000">
            <a:off x="8064259" y="4155335"/>
            <a:ext cx="265434" cy="193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5C29-FF8E-8C5A-A66D-0DCFC04E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313184"/>
            <a:ext cx="10515600" cy="7357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TCGA expression values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92D6-D3DF-5273-3BF3-9B6F8146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972668"/>
            <a:ext cx="10515600" cy="47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docs.gdc.cancer.gov</a:t>
            </a:r>
            <a:r>
              <a:rPr lang="en-US" sz="1600" dirty="0"/>
              <a:t>/Data/</a:t>
            </a:r>
            <a:r>
              <a:rPr lang="en-US" sz="1600" dirty="0" err="1"/>
              <a:t>Bioinformatics_Pipelines</a:t>
            </a:r>
            <a:r>
              <a:rPr lang="en-US" sz="1600" dirty="0"/>
              <a:t>/</a:t>
            </a:r>
            <a:r>
              <a:rPr lang="en-US" sz="1600" dirty="0" err="1"/>
              <a:t>Expression_mRNA_Pipeline</a:t>
            </a:r>
            <a:r>
              <a:rPr lang="en-US" sz="1600" dirty="0"/>
              <a:t>/</a:t>
            </a:r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98A85D86-38F5-E091-3D2C-E34D8C7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8" y="1524801"/>
            <a:ext cx="7772400" cy="45339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73831F7-3514-ACB1-DD7A-5E3A15D49C35}"/>
              </a:ext>
            </a:extLst>
          </p:cNvPr>
          <p:cNvSpPr/>
          <p:nvPr/>
        </p:nvSpPr>
        <p:spPr>
          <a:xfrm rot="10800000">
            <a:off x="8353148" y="5116312"/>
            <a:ext cx="477078" cy="2168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32652-9CBC-6F60-7809-0E158887BBE1}"/>
              </a:ext>
            </a:extLst>
          </p:cNvPr>
          <p:cNvSpPr txBox="1"/>
          <p:nvPr/>
        </p:nvSpPr>
        <p:spPr>
          <a:xfrm>
            <a:off x="8945636" y="5040090"/>
            <a:ext cx="22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choice</a:t>
            </a:r>
          </a:p>
        </p:txBody>
      </p:sp>
    </p:spTree>
    <p:extLst>
      <p:ext uri="{BB962C8B-B14F-4D97-AF65-F5344CB8AC3E}">
        <p14:creationId xmlns:p14="http://schemas.microsoft.com/office/powerpoint/2010/main" val="112467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9F56-4786-BABC-51D5-1A5908E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" y="126585"/>
            <a:ext cx="10515600" cy="8957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Directory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13AB-9F82-25AD-7574-3A18FE6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1164016"/>
            <a:ext cx="11178210" cy="31500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Generate directory structure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analysis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TCGA_data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TCGA_data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/1_downloads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TCGA_data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/2_count_files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fa_input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/data/genome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/analysis/1_TCGA_matrix_full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/analysis/2_TCGA_matrix_selected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/analysis/3_input_library_inspect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src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/bin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RT_project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src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/code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100" dirty="0">
              <a:effectLst/>
              <a:latin typeface="Menlo" panose="020B0609030804020204" pitchFamily="49" charset="0"/>
            </a:endParaRPr>
          </a:p>
          <a:p>
            <a:pPr lvl="1"/>
            <a:endParaRPr lang="en-GB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3FE4AA-7CB2-CFF6-49B2-BFCD8CDCC4C3}"/>
              </a:ext>
            </a:extLst>
          </p:cNvPr>
          <p:cNvSpPr txBox="1">
            <a:spLocks/>
          </p:cNvSpPr>
          <p:nvPr/>
        </p:nvSpPr>
        <p:spPr>
          <a:xfrm>
            <a:off x="602973" y="4590170"/>
            <a:ext cx="11178210" cy="1173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Copy data downloads to destination directories (TCGA and </a:t>
            </a:r>
            <a:r>
              <a:rPr lang="en-US" sz="1600" b="1" dirty="0" err="1"/>
              <a:t>library.fa</a:t>
            </a:r>
            <a:r>
              <a:rPr lang="en-US" sz="1600" b="1" dirty="0"/>
              <a:t> files)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scp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 &lt;local/Downloads/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library.fa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&gt; &lt;destination/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RT_align_TCGA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fa_input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/&gt;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scp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 &lt;local/Downloads/gdc_download_20231108_215835.525433.tar.gz&gt; &lt;destination/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RT_align_TCGA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TCGA_data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/1_downloads&gt;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scp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 &lt;local/Downloads/gdc_download_20231108_220848.710030.tar.gz&gt; &lt;destination/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RT_align_TCGA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/data/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TCGA_data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/1_downloads&gt;</a:t>
            </a:r>
          </a:p>
          <a:p>
            <a:pPr marL="457200" lvl="1" indent="0">
              <a:buNone/>
            </a:pP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78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9F56-4786-BABC-51D5-1A5908E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" y="126585"/>
            <a:ext cx="10515600" cy="6862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PART 1: TCGA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7854E9-7432-8944-B942-AA732CECB95D}"/>
              </a:ext>
            </a:extLst>
          </p:cNvPr>
          <p:cNvSpPr txBox="1">
            <a:spLocks/>
          </p:cNvSpPr>
          <p:nvPr/>
        </p:nvSpPr>
        <p:spPr>
          <a:xfrm>
            <a:off x="506895" y="1225491"/>
            <a:ext cx="11178210" cy="1560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 TCGA Data</a:t>
            </a:r>
          </a:p>
          <a:p>
            <a:pPr marL="457200" lvl="1" indent="0">
              <a:buNone/>
            </a:pPr>
            <a:r>
              <a:rPr lang="en-GB" sz="1100" dirty="0">
                <a:latin typeface="Menlo" panose="020B0609030804020204" pitchFamily="49" charset="0"/>
              </a:rPr>
              <a:t>$ cd 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data/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TCGA_data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/1_downloads</a:t>
            </a:r>
          </a:p>
          <a:p>
            <a:pPr marL="457200" lvl="1" indent="0">
              <a:buNone/>
            </a:pP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=”PATH_TO_DIRECTORY"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$for f in "$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dir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"/*;do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&gt;  tar -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xvzf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 $f</a:t>
            </a:r>
          </a:p>
          <a:p>
            <a:pPr marL="457200" lvl="1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&gt;done</a:t>
            </a:r>
          </a:p>
          <a:p>
            <a:pPr lvl="1"/>
            <a:endParaRPr lang="en-GB" sz="1100" dirty="0"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F4DFD-3110-3EB2-D893-8F1B140B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" y="3154931"/>
            <a:ext cx="11178210" cy="348412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000000"/>
                </a:solidFill>
                <a:latin typeface="Menlo" panose="020B0609030804020204" pitchFamily="49" charset="0"/>
              </a:rPr>
              <a:t>Inspect TCGA files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000000"/>
                </a:solidFill>
                <a:latin typeface="Menlo" panose="020B0609030804020204" pitchFamily="49" charset="0"/>
              </a:rPr>
              <a:t>$ less 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269c35f0-a4f7-4e30-a69f-f1f3b7b5dace.rna_seq.augmented_star_gene_counts.tsv</a:t>
            </a:r>
          </a:p>
          <a:p>
            <a:pPr marL="0" indent="0">
              <a:buNone/>
            </a:pPr>
            <a:endParaRPr lang="en-GB" sz="11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000000"/>
                </a:solidFill>
                <a:latin typeface="Menlo" panose="020B0609030804020204" pitchFamily="49" charset="0"/>
              </a:rPr>
              <a:t>Count lines in the count files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wc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–l 269c35f0-a4f7-4e30-a69f-f1f3b7b5dace.rna_seq.augmented_star_gene_counts.tsv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000000"/>
                </a:solidFill>
                <a:latin typeface="Menlo" panose="020B0609030804020204" pitchFamily="49" charset="0"/>
              </a:rPr>
              <a:t>Keep header and data matrix and write to a separate file (skip </a:t>
            </a:r>
            <a:r>
              <a:rPr lang="en-GB" sz="1100" b="1" dirty="0" err="1">
                <a:solidFill>
                  <a:srgbClr val="000000"/>
                </a:solidFill>
                <a:latin typeface="Menlo" panose="020B0609030804020204" pitchFamily="49" charset="0"/>
              </a:rPr>
              <a:t>FeatureCount</a:t>
            </a:r>
            <a:r>
              <a:rPr lang="en-GB" sz="1100" b="1" dirty="0">
                <a:solidFill>
                  <a:srgbClr val="000000"/>
                </a:solidFill>
                <a:latin typeface="Menlo" panose="020B0609030804020204" pitchFamily="49" charset="0"/>
              </a:rPr>
              <a:t> lines); write for loop to scale up</a:t>
            </a:r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sed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 '2,2p' 269c35f0-a4f7-4e30-a69f-f1f3b7b5dace.rna_seq.augmented_star_gene_counts.tsv &gt; 269c35f0-a4f7-4e30-a69f-f1f3b7b5dace.tsv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sed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 '7,60666p' 269c35f0-a4f7-4e30-a69f-f1f3b7b5dace.rna_seq.augmented_star_gene_counts.tsv &gt;&gt; 269c35f0-a4f7-4e30-a69f-f1f3b7b5dace.tsv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sed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 '2,2p' d820ac02-a30e-437b-b20a-3e92705b7b81.rna_seq.augmented_star_gene_counts.tsv &gt; d820ac02-a30e-437b-b20a-3e92705b7b81.tsv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sed</a:t>
            </a:r>
            <a:r>
              <a:rPr lang="en-GB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 '7,60666p' d820ac02-a30e-437b-b20a-3e92705b7b81.rna_seq.augmented_star_gene_counts.tsv &gt;&gt; d820ac02-a30e-437b-b20a-3e92705b7b81.tsv</a:t>
            </a:r>
          </a:p>
          <a:p>
            <a:endParaRPr lang="en-GB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53485E-24FD-59A7-8C7B-811DFAA46059}"/>
              </a:ext>
            </a:extLst>
          </p:cNvPr>
          <p:cNvSpPr txBox="1">
            <a:spLocks/>
          </p:cNvSpPr>
          <p:nvPr/>
        </p:nvSpPr>
        <p:spPr>
          <a:xfrm>
            <a:off x="-132622" y="534344"/>
            <a:ext cx="10515600" cy="65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1400" dirty="0">
                <a:solidFill>
                  <a:srgbClr val="0070C0"/>
                </a:solidFill>
              </a:rPr>
              <a:t>Extract TCGA Data, inspect files and skip </a:t>
            </a:r>
            <a:r>
              <a:rPr lang="en-US" sz="1400" dirty="0" err="1">
                <a:solidFill>
                  <a:srgbClr val="0070C0"/>
                </a:solidFill>
              </a:rPr>
              <a:t>FeatureCount</a:t>
            </a:r>
            <a:r>
              <a:rPr lang="en-US" sz="1400" dirty="0">
                <a:solidFill>
                  <a:srgbClr val="0070C0"/>
                </a:solidFill>
              </a:rPr>
              <a:t> lines</a:t>
            </a:r>
            <a:endParaRPr lang="en-GB" sz="1400" dirty="0">
              <a:solidFill>
                <a:srgbClr val="0070C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1894</Words>
  <Application>Microsoft Macintosh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Menlo</vt:lpstr>
      <vt:lpstr>Symbol</vt:lpstr>
      <vt:lpstr>Office Theme</vt:lpstr>
      <vt:lpstr>Candidate presentation Bioinformatics Task</vt:lpstr>
      <vt:lpstr>Strategy for task completion (with alignment)</vt:lpstr>
      <vt:lpstr>Alignment</vt:lpstr>
      <vt:lpstr>What’s completed (no alignment)</vt:lpstr>
      <vt:lpstr>Results overview</vt:lpstr>
      <vt:lpstr>TCGA data download</vt:lpstr>
      <vt:lpstr>TCGA expression values explained</vt:lpstr>
      <vt:lpstr>Directory set up</vt:lpstr>
      <vt:lpstr>PART 1: TCGA Data</vt:lpstr>
      <vt:lpstr>Combine TPM columns from TCGA files</vt:lpstr>
      <vt:lpstr>TCGA expression matrix</vt:lpstr>
      <vt:lpstr>PART 2: Inspect library.fa file</vt:lpstr>
      <vt:lpstr>BLAT alignment for fasta sequence</vt:lpstr>
      <vt:lpstr>PART 3: Select TCGA rows for genes in the library.fa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presentation Bioinformatics Task</dc:title>
  <dc:creator>Justyna Dopierala</dc:creator>
  <cp:lastModifiedBy>Justyna Dopierala</cp:lastModifiedBy>
  <cp:revision>22</cp:revision>
  <dcterms:created xsi:type="dcterms:W3CDTF">2023-11-11T21:28:40Z</dcterms:created>
  <dcterms:modified xsi:type="dcterms:W3CDTF">2023-11-15T17:15:37Z</dcterms:modified>
</cp:coreProperties>
</file>