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1" r:id="rId4"/>
    <p:sldId id="260" r:id="rId5"/>
    <p:sldId id="263" r:id="rId6"/>
    <p:sldId id="257" r:id="rId7"/>
    <p:sldId id="264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holas Mikolajewicz" initials="NM" lastIdx="3" clrIdx="0">
    <p:extLst>
      <p:ext uri="{19B8F6BF-5375-455C-9EA6-DF929625EA0E}">
        <p15:presenceInfo xmlns:p15="http://schemas.microsoft.com/office/powerpoint/2012/main" userId="Nicholas Mikolajewic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C3E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73"/>
    <p:restoredTop sz="94626"/>
  </p:normalViewPr>
  <p:slideViewPr>
    <p:cSldViewPr snapToGrid="0">
      <p:cViewPr varScale="1">
        <p:scale>
          <a:sx n="80" d="100"/>
          <a:sy n="80" d="100"/>
        </p:scale>
        <p:origin x="98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8-02T09:41:12.937" idx="1">
    <p:pos x="1194" y="846"/>
    <p:text>Add details on how to install git</p:text>
    <p:extLst>
      <p:ext uri="{C676402C-5697-4E1C-873F-D02D1690AC5C}">
        <p15:threadingInfo xmlns:p15="http://schemas.microsoft.com/office/powerpoint/2012/main" timeZoneBias="240"/>
      </p:ext>
    </p:extLst>
  </p:cm>
  <p:cm authorId="1" dt="2022-08-02T09:41:28.172" idx="2">
    <p:pos x="5968" y="1624"/>
    <p:text>include URL / repository name here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8-02T09:54:13.324" idx="3">
    <p:pos x="7540" y="844"/>
    <p:text>please clarify that this alternative option does not require users to complete steps 1-3.</p:text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86EB9-48C3-474A-8D54-BC8E5BF0E2CE}" type="datetimeFigureOut">
              <a:rPr lang="es-MX" smtClean="0"/>
              <a:t>02/08/2022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2F0694-0660-B341-9EF0-C877383E864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2361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2F0694-0660-B341-9EF0-C877383E8643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9684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2F0694-0660-B341-9EF0-C877383E8643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7347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2F0694-0660-B341-9EF0-C877383E8643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996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2F0694-0660-B341-9EF0-C877383E8643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3517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8C563-D9B3-30FD-BD94-6732A0F4F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390E27-E9DF-8B73-414E-FB9E406794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C5A38E-242A-001B-EBD5-0B46096FC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C6189-9528-3542-9E6B-771E1734E5C3}" type="datetimeFigureOut">
              <a:rPr lang="es-MX" smtClean="0"/>
              <a:t>02/08/2022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932290-D44E-E914-9A1A-D32D660CE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4082E5-C775-7154-F3E6-5EF859C60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4C20-F303-614E-8F29-57B3A06782D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5651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3ABD77-A252-A7E6-6C27-14F1BC062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4662C7B-0DCD-2BC8-B171-9234CF455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25210D-505B-194D-C2C8-B17618F3E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C6189-9528-3542-9E6B-771E1734E5C3}" type="datetimeFigureOut">
              <a:rPr lang="es-MX" smtClean="0"/>
              <a:t>02/08/2022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FF0C56-D435-787E-1823-C9DB34B2B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F56BF0-0AD9-D741-01DD-204E419DF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4C20-F303-614E-8F29-57B3A06782D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2573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C29492-378A-48F3-2E9A-EB9981D28A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09030AD-6C6A-B388-E910-29E2C62D8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0EA25B-8EFB-2F5E-EB03-1670F7348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C6189-9528-3542-9E6B-771E1734E5C3}" type="datetimeFigureOut">
              <a:rPr lang="es-MX" smtClean="0"/>
              <a:t>02/08/2022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233EF4-6DEF-0F5F-9B29-C62815781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1E6891-17BF-308B-7AB2-291455368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4C20-F303-614E-8F29-57B3A06782D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9671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003BB3-18AF-5387-54BD-834076F6D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7878B7-B00A-95B2-FA5F-359FBDA1E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76080E-634E-0397-49C9-C64C1E129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C6189-9528-3542-9E6B-771E1734E5C3}" type="datetimeFigureOut">
              <a:rPr lang="es-MX" smtClean="0"/>
              <a:t>02/08/2022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6FF14A-1B4F-26FE-34BA-9BE8B250F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152BD8-90F0-F835-CA00-10FFED186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4C20-F303-614E-8F29-57B3A06782D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2632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66D3FD-F3F0-C19F-7A98-E1BFF00FC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1C08A7-9D60-BA5F-086D-057FDBC38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5B1568-EC64-53E9-C753-A7D104782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C6189-9528-3542-9E6B-771E1734E5C3}" type="datetimeFigureOut">
              <a:rPr lang="es-MX" smtClean="0"/>
              <a:t>02/08/2022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209671-6FE5-D146-F8A0-4F86EED2D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E541B1-7187-E7B7-314F-5BF11493E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4C20-F303-614E-8F29-57B3A06782D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6030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02ADBE-E1B8-B2EE-C96D-1747C5C71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C65B3E-CD8F-1C21-8A28-D9DD4C8691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36C93C8-C330-BA14-BF4A-BE2096169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12E9234-68B5-72C2-5635-D8762B213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C6189-9528-3542-9E6B-771E1734E5C3}" type="datetimeFigureOut">
              <a:rPr lang="es-MX" smtClean="0"/>
              <a:t>02/08/2022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BCD4B2B-F620-0FD4-719A-6F9A4A570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A55E286-A63F-8719-FC1F-9E2745484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4C20-F303-614E-8F29-57B3A06782D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294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BD810B-6D1A-089C-2BCB-9FEDD7733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A2DC4A6-E170-8F09-ED2A-AD07C1A11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C5B5435-1C2B-B485-7AB2-D45508D90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7F76EC0-4D26-3234-C63C-7A7CE5676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A5FFE9A-1A0E-F4E0-E09C-8BEB5BEE7F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ADF463B-7434-B61F-19B9-6D5023139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C6189-9528-3542-9E6B-771E1734E5C3}" type="datetimeFigureOut">
              <a:rPr lang="es-MX" smtClean="0"/>
              <a:t>02/08/2022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5260D14-E678-8F9B-2ED9-DB5E9698E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99E4C3F-141C-0138-FCC6-4D3DCEC43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4C20-F303-614E-8F29-57B3A06782D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2996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4BB7FA-D7BB-38FB-42FC-0A6B8DD5C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DB266AC-56C5-12F0-786F-97E991413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C6189-9528-3542-9E6B-771E1734E5C3}" type="datetimeFigureOut">
              <a:rPr lang="es-MX" smtClean="0"/>
              <a:t>02/08/2022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1246C86-DD1D-85B9-B03A-7626722D0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E37705D-A037-53F8-2479-B3FE2A423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4C20-F303-614E-8F29-57B3A06782D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3137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AFA4ABF-1BFB-B92B-06E6-2604BA3FD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C6189-9528-3542-9E6B-771E1734E5C3}" type="datetimeFigureOut">
              <a:rPr lang="es-MX" smtClean="0"/>
              <a:t>02/08/2022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1F8EDC6-E29D-B0B7-D66D-5F6D1A816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DABC7EB-5584-B846-E37B-68C377F3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4C20-F303-614E-8F29-57B3A06782D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7485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CD96AD-26A6-BC95-1224-1191B335F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21C739-0AD7-213E-BDB8-7B0000425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6C13DB3-0EF2-6411-54A0-32DBCFD37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446BCB5-210E-18D2-EDE6-F321AB376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C6189-9528-3542-9E6B-771E1734E5C3}" type="datetimeFigureOut">
              <a:rPr lang="es-MX" smtClean="0"/>
              <a:t>02/08/2022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6BADE7-41AF-EB80-E9D2-06427EF7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45F446-F766-D2E1-CD4A-FA5DD556F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4C20-F303-614E-8F29-57B3A06782D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8870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76DC0C-01E6-7694-FD6D-C1E441418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A214D7B-77E6-E5BF-F853-0671E10C3D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7995D25-8499-F108-F08D-84C6C8E40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0DB363-E559-9721-43CB-B43F642A5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C6189-9528-3542-9E6B-771E1734E5C3}" type="datetimeFigureOut">
              <a:rPr lang="es-MX" smtClean="0"/>
              <a:t>02/08/2022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D7B2F2D-3704-7FE8-DDA3-BFFBE67A1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07062A-18D4-FBF9-2A4C-2200221A5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4C20-F303-614E-8F29-57B3A06782D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561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68A24B7-764B-6A20-72AB-C47CF8AB9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A26007-8863-09C1-7A26-BF341B018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F83746-7046-DF22-7439-346D4FD8FA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C6189-9528-3542-9E6B-771E1734E5C3}" type="datetimeFigureOut">
              <a:rPr lang="es-MX" smtClean="0"/>
              <a:t>02/08/2022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F3A240-4CB8-C1F6-63AE-2257C29784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10055E-60AB-5C33-78E6-4AB2F12DE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B4C20-F303-614E-8F29-57B3A06782D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0610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2.xml"/><Relationship Id="rId5" Type="http://schemas.openxmlformats.org/officeDocument/2006/relationships/image" Target="../media/image6.png"/><Relationship Id="rId4" Type="http://schemas.openxmlformats.org/officeDocument/2006/relationships/hyperlink" Target="https://github.com/NMikolajewicz/scPipelin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mikolajewicz.github.io/scMiko/articles/scPipeline_module_overview.html" TargetMode="Externa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nmikolajewicz.github.io/scMiko/articles/scPipeline_module_overview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76F76A4-ACA9-4145-80F2-4395B8E02102}"/>
              </a:ext>
            </a:extLst>
          </p:cNvPr>
          <p:cNvSpPr txBox="1">
            <a:spLocks/>
          </p:cNvSpPr>
          <p:nvPr/>
        </p:nvSpPr>
        <p:spPr>
          <a:xfrm>
            <a:off x="0" y="2412568"/>
            <a:ext cx="12192000" cy="1880032"/>
          </a:xfrm>
          <a:prstGeom prst="rect">
            <a:avLst/>
          </a:prstGeom>
          <a:solidFill>
            <a:srgbClr val="2C3E50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25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6740B5-C7CC-44E4-CE4B-F64FF13417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>
                <a:solidFill>
                  <a:srgbClr val="FFFFFF"/>
                </a:solidFill>
              </a:rPr>
              <a:t>ScPipeline tutorial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BA38C2-469D-8799-6598-0FE8562620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>
                <a:solidFill>
                  <a:srgbClr val="FFFFFF"/>
                </a:solidFill>
              </a:rPr>
              <a:t>Mikolajewicz </a:t>
            </a:r>
            <a:r>
              <a:rPr lang="es-MX" i="1" dirty="0">
                <a:solidFill>
                  <a:srgbClr val="FFFFFF"/>
                </a:solidFill>
              </a:rPr>
              <a:t>et al</a:t>
            </a:r>
            <a:r>
              <a:rPr lang="es-MX" dirty="0">
                <a:solidFill>
                  <a:srgbClr val="FFFFFF"/>
                </a:solidFill>
              </a:rPr>
              <a:t>, 2022.</a:t>
            </a:r>
          </a:p>
        </p:txBody>
      </p:sp>
    </p:spTree>
    <p:extLst>
      <p:ext uri="{BB962C8B-B14F-4D97-AF65-F5344CB8AC3E}">
        <p14:creationId xmlns:p14="http://schemas.microsoft.com/office/powerpoint/2010/main" val="837253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90A45B-3E45-63E2-8D33-EF8A61944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9086"/>
            <a:ext cx="12192000" cy="647937"/>
          </a:xfrm>
          <a:solidFill>
            <a:srgbClr val="2C3E50"/>
          </a:solidFill>
        </p:spPr>
        <p:txBody>
          <a:bodyPr>
            <a:normAutofit/>
          </a:bodyPr>
          <a:lstStyle/>
          <a:p>
            <a:pPr algn="ctr"/>
            <a:r>
              <a:rPr lang="es-MX" sz="25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Getting</a:t>
            </a:r>
            <a:r>
              <a:rPr lang="es-MX" sz="25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5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started</a:t>
            </a:r>
            <a:r>
              <a:rPr lang="es-MX" sz="25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Cloning the scPipeline git repository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99D65B-F77D-AD0A-32C4-EEC52DA48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396" y="1307979"/>
            <a:ext cx="5446144" cy="37639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Install git and enable version control interface for RStudio by going to Tools &gt; Global Option &gt; Git/SVN. You will need to add the path to the git folder.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7A67EAE7-4B91-1675-8762-BFBB0C0E377F}"/>
              </a:ext>
            </a:extLst>
          </p:cNvPr>
          <p:cNvSpPr txBox="1">
            <a:spLocks/>
          </p:cNvSpPr>
          <p:nvPr/>
        </p:nvSpPr>
        <p:spPr>
          <a:xfrm>
            <a:off x="6507194" y="1307980"/>
            <a:ext cx="5446144" cy="5550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Open RStudio and click on File &gt; New Project. This will prompt you to a window with 3 options. Select “Version Control”. </a:t>
            </a:r>
          </a:p>
          <a:p>
            <a:pPr marL="0" indent="0">
              <a:buNone/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From there select the “Git” option and add the repository URL and name. Select a directory for the project.</a:t>
            </a:r>
          </a:p>
          <a:p>
            <a:pPr marL="0" indent="0">
              <a:buNone/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The available modules can now be accessed from the files under the specified directory.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D357C5AE-B837-0214-76E7-49A3DDDD6618}"/>
              </a:ext>
            </a:extLst>
          </p:cNvPr>
          <p:cNvSpPr txBox="1">
            <a:spLocks/>
          </p:cNvSpPr>
          <p:nvPr/>
        </p:nvSpPr>
        <p:spPr>
          <a:xfrm>
            <a:off x="3826934" y="3911203"/>
            <a:ext cx="2269066" cy="1775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You may need to restart RStudio to start seeing the changes in configuration.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F625891-2B8F-232C-44F4-894D74B7C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96" y="2807540"/>
            <a:ext cx="3229296" cy="3364897"/>
          </a:xfrm>
          <a:prstGeom prst="rect">
            <a:avLst/>
          </a:prstGeom>
        </p:spPr>
      </p:pic>
      <p:sp>
        <p:nvSpPr>
          <p:cNvPr id="13" name="Marco 12">
            <a:extLst>
              <a:ext uri="{FF2B5EF4-FFF2-40B4-BE49-F238E27FC236}">
                <a16:creationId xmlns:a16="http://schemas.microsoft.com/office/drawing/2014/main" id="{797A6136-A51E-6B2C-D9C4-A1493FA29814}"/>
              </a:ext>
            </a:extLst>
          </p:cNvPr>
          <p:cNvSpPr/>
          <p:nvPr/>
        </p:nvSpPr>
        <p:spPr>
          <a:xfrm>
            <a:off x="1151467" y="2867025"/>
            <a:ext cx="2201333" cy="753533"/>
          </a:xfrm>
          <a:prstGeom prst="frame">
            <a:avLst>
              <a:gd name="adj1" fmla="val 800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Marco 14">
            <a:extLst>
              <a:ext uri="{FF2B5EF4-FFF2-40B4-BE49-F238E27FC236}">
                <a16:creationId xmlns:a16="http://schemas.microsoft.com/office/drawing/2014/main" id="{F4D38554-D346-C04C-DA13-BD94B06DEC00}"/>
              </a:ext>
            </a:extLst>
          </p:cNvPr>
          <p:cNvSpPr/>
          <p:nvPr/>
        </p:nvSpPr>
        <p:spPr>
          <a:xfrm>
            <a:off x="460397" y="4772025"/>
            <a:ext cx="860404" cy="389467"/>
          </a:xfrm>
          <a:prstGeom prst="frame">
            <a:avLst>
              <a:gd name="adj1" fmla="val 80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121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90A45B-3E45-63E2-8D33-EF8A61944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3588"/>
            <a:ext cx="12192000" cy="696189"/>
          </a:xfrm>
          <a:solidFill>
            <a:srgbClr val="2C3E50"/>
          </a:solidFill>
        </p:spPr>
        <p:txBody>
          <a:bodyPr>
            <a:normAutofit/>
          </a:bodyPr>
          <a:lstStyle/>
          <a:p>
            <a:pPr algn="ctr"/>
            <a:r>
              <a:rPr lang="es-MX" sz="25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Optional. Set up an .Rprofile with output path and username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7A67EAE7-4B91-1675-8762-BFBB0C0E377F}"/>
              </a:ext>
            </a:extLst>
          </p:cNvPr>
          <p:cNvSpPr txBox="1">
            <a:spLocks/>
          </p:cNvSpPr>
          <p:nvPr/>
        </p:nvSpPr>
        <p:spPr>
          <a:xfrm>
            <a:off x="341244" y="1048410"/>
            <a:ext cx="11509512" cy="5013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1800" b="1" dirty="0">
                <a:latin typeface="Arial" panose="020B0604020202020204" pitchFamily="34" charset="0"/>
                <a:cs typeface="Arial" panose="020B0604020202020204" pitchFamily="34" charset="0"/>
              </a:rPr>
              <a:t>3. Optional: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scPipeline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reports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análysis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logs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common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directory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within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Project folder,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may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set .Rprofile file with ”data.path” and “user” for the module log and output path. On the Terminal window type: “touch .Rprofile</a:t>
            </a:r>
            <a:r>
              <a:rPr lang="es-MX" sz="1800" b="1" dirty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and then “open .Rprofile”.</a:t>
            </a:r>
          </a:p>
          <a:p>
            <a:pPr marL="0" indent="0">
              <a:buNone/>
            </a:pPr>
            <a:endParaRPr lang="es-MX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MX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MX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MX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one variable per line and then save and close the .Rprofile. “</a:t>
            </a:r>
            <a:r>
              <a:rPr lang="es-MX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data.path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specifies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directory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scPipeline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outputs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, and “</a:t>
            </a:r>
            <a:r>
              <a:rPr lang="es-MX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specifies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>
              <a:buNone/>
            </a:pPr>
            <a:endParaRPr lang="es-MX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MX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MX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These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variables will be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automatically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be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loading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the Global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everytime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scPipeline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module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opened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ensure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output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reports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are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saved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common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directory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8CF7E04B-F57F-283F-CA60-5B81F0631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115" y="4007479"/>
            <a:ext cx="5114542" cy="882381"/>
          </a:xfrm>
          <a:prstGeom prst="rect">
            <a:avLst/>
          </a:prstGeom>
        </p:spPr>
      </p:pic>
      <p:sp>
        <p:nvSpPr>
          <p:cNvPr id="11" name="Marco 10">
            <a:extLst>
              <a:ext uri="{FF2B5EF4-FFF2-40B4-BE49-F238E27FC236}">
                <a16:creationId xmlns:a16="http://schemas.microsoft.com/office/drawing/2014/main" id="{10DBB55C-1020-FD3A-E82E-0C146F87BD66}"/>
              </a:ext>
            </a:extLst>
          </p:cNvPr>
          <p:cNvSpPr/>
          <p:nvPr/>
        </p:nvSpPr>
        <p:spPr>
          <a:xfrm>
            <a:off x="3112359" y="4007479"/>
            <a:ext cx="1137013" cy="359401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6CA301D-D587-D0FF-756D-893B97556E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3241" y="5737278"/>
            <a:ext cx="4075040" cy="117185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A4BB19A-4ABF-005A-C8FD-0162C56442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244" y="1881510"/>
            <a:ext cx="11112500" cy="1219200"/>
          </a:xfrm>
          <a:prstGeom prst="rect">
            <a:avLst/>
          </a:prstGeom>
        </p:spPr>
      </p:pic>
      <p:sp>
        <p:nvSpPr>
          <p:cNvPr id="15" name="Marco 14">
            <a:extLst>
              <a:ext uri="{FF2B5EF4-FFF2-40B4-BE49-F238E27FC236}">
                <a16:creationId xmlns:a16="http://schemas.microsoft.com/office/drawing/2014/main" id="{C4905E62-30A8-E89D-558D-6074941B16A6}"/>
              </a:ext>
            </a:extLst>
          </p:cNvPr>
          <p:cNvSpPr/>
          <p:nvPr/>
        </p:nvSpPr>
        <p:spPr>
          <a:xfrm>
            <a:off x="5718386" y="2457450"/>
            <a:ext cx="1828800" cy="643260"/>
          </a:xfrm>
          <a:prstGeom prst="frame">
            <a:avLst>
              <a:gd name="adj1" fmla="val 79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Marco 14">
            <a:extLst>
              <a:ext uri="{FF2B5EF4-FFF2-40B4-BE49-F238E27FC236}">
                <a16:creationId xmlns:a16="http://schemas.microsoft.com/office/drawing/2014/main" id="{C6B10DCB-9ADF-4C50-AF73-ABDF1B99095A}"/>
              </a:ext>
            </a:extLst>
          </p:cNvPr>
          <p:cNvSpPr/>
          <p:nvPr/>
        </p:nvSpPr>
        <p:spPr>
          <a:xfrm>
            <a:off x="1201015" y="1881510"/>
            <a:ext cx="1181754" cy="385440"/>
          </a:xfrm>
          <a:prstGeom prst="frame">
            <a:avLst>
              <a:gd name="adj1" fmla="val 7995"/>
            </a:avLst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355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90A45B-3E45-63E2-8D33-EF8A61944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3588"/>
            <a:ext cx="12192000" cy="778487"/>
          </a:xfrm>
          <a:solidFill>
            <a:srgbClr val="2C3E50"/>
          </a:solidFill>
        </p:spPr>
        <p:txBody>
          <a:bodyPr>
            <a:normAutofit/>
          </a:bodyPr>
          <a:lstStyle/>
          <a:p>
            <a:pPr algn="ctr"/>
            <a:r>
              <a:rPr lang="es-MX" sz="25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Choosing a module to run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99D65B-F77D-AD0A-32C4-EEC52DA48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185" y="1319520"/>
            <a:ext cx="5446144" cy="1663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Open the scPipeline project with RStudio. To access a module click on the file name under the ”Files” section in the RStudio window.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47A5A29-E926-6B48-6E40-B13CC008C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074" y="2971800"/>
            <a:ext cx="3628094" cy="3230217"/>
          </a:xfrm>
          <a:prstGeom prst="rect">
            <a:avLst/>
          </a:prstGeom>
        </p:spPr>
      </p:pic>
      <p:sp>
        <p:nvSpPr>
          <p:cNvPr id="6" name="Marco 5">
            <a:extLst>
              <a:ext uri="{FF2B5EF4-FFF2-40B4-BE49-F238E27FC236}">
                <a16:creationId xmlns:a16="http://schemas.microsoft.com/office/drawing/2014/main" id="{F6A2E4A3-B5A9-E73D-38D9-0B9A7EC3682C}"/>
              </a:ext>
            </a:extLst>
          </p:cNvPr>
          <p:cNvSpPr/>
          <p:nvPr/>
        </p:nvSpPr>
        <p:spPr>
          <a:xfrm>
            <a:off x="817568" y="4456705"/>
            <a:ext cx="3933336" cy="1121531"/>
          </a:xfrm>
          <a:prstGeom prst="frame">
            <a:avLst>
              <a:gd name="adj1" fmla="val 323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FEB32E1F-430E-528A-7650-B4E9238AD48C}"/>
              </a:ext>
            </a:extLst>
          </p:cNvPr>
          <p:cNvSpPr txBox="1">
            <a:spLocks/>
          </p:cNvSpPr>
          <p:nvPr/>
        </p:nvSpPr>
        <p:spPr>
          <a:xfrm>
            <a:off x="6523265" y="1339398"/>
            <a:ext cx="5446144" cy="2357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Alternatively, the code for individual modules can be copied or downloaded from: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https://github.com/NMikolajewicz/scPipeline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6CD19AB2-6DEE-7EBD-2DF3-120D34F04B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4001" y="3429000"/>
            <a:ext cx="4807054" cy="3230218"/>
          </a:xfrm>
          <a:prstGeom prst="rect">
            <a:avLst/>
          </a:prstGeom>
        </p:spPr>
      </p:pic>
      <p:sp>
        <p:nvSpPr>
          <p:cNvPr id="18" name="Marco 17">
            <a:extLst>
              <a:ext uri="{FF2B5EF4-FFF2-40B4-BE49-F238E27FC236}">
                <a16:creationId xmlns:a16="http://schemas.microsoft.com/office/drawing/2014/main" id="{2E0F7DC1-0528-F044-04B6-26C5753D8DA9}"/>
              </a:ext>
            </a:extLst>
          </p:cNvPr>
          <p:cNvSpPr/>
          <p:nvPr/>
        </p:nvSpPr>
        <p:spPr>
          <a:xfrm>
            <a:off x="6685589" y="5083865"/>
            <a:ext cx="4807054" cy="1157908"/>
          </a:xfrm>
          <a:prstGeom prst="frame">
            <a:avLst>
              <a:gd name="adj1" fmla="val 323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677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90A45B-3E45-63E2-8D33-EF8A61944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011"/>
            <a:ext cx="12192000" cy="843834"/>
          </a:xfrm>
          <a:solidFill>
            <a:srgbClr val="2C3E50"/>
          </a:solidFill>
        </p:spPr>
        <p:txBody>
          <a:bodyPr>
            <a:normAutofit/>
          </a:bodyPr>
          <a:lstStyle/>
          <a:p>
            <a:pPr algn="ctr"/>
            <a:r>
              <a:rPr lang="es-MX" sz="25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packages and specify input parameters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99D65B-F77D-AD0A-32C4-EEC52DA48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9132" y="1407102"/>
            <a:ext cx="5651292" cy="2394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6.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Open in RStudio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scPipeline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module (i.e., R script)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want to run and scroll down to the parameter specification chunk (chunk 2). Edit the parameter.list variables to costumize the analysis.</a:t>
            </a:r>
          </a:p>
          <a:p>
            <a:pPr marL="0" indent="0">
              <a:buNone/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7A67EAE7-4B91-1675-8762-BFBB0C0E377F}"/>
              </a:ext>
            </a:extLst>
          </p:cNvPr>
          <p:cNvSpPr txBox="1">
            <a:spLocks/>
          </p:cNvSpPr>
          <p:nvPr/>
        </p:nvSpPr>
        <p:spPr>
          <a:xfrm>
            <a:off x="6507194" y="1307980"/>
            <a:ext cx="5446144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16616C4-8B53-C71E-FE9F-8B486E711A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9464"/>
          <a:stretch/>
        </p:blipFill>
        <p:spPr>
          <a:xfrm>
            <a:off x="6189132" y="3299035"/>
            <a:ext cx="5156824" cy="1513415"/>
          </a:xfrm>
          <a:prstGeom prst="rect">
            <a:avLst/>
          </a:prstGeom>
        </p:spPr>
      </p:pic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D9CDD454-87C8-967F-3793-FCFE2A8E9E05}"/>
              </a:ext>
            </a:extLst>
          </p:cNvPr>
          <p:cNvSpPr txBox="1">
            <a:spLocks/>
          </p:cNvSpPr>
          <p:nvPr/>
        </p:nvSpPr>
        <p:spPr>
          <a:xfrm>
            <a:off x="622977" y="1407102"/>
            <a:ext cx="5651292" cy="1668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5.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Make sure that all packages needed are installed. These can be found in the setup part, the first chunk of code.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3D0028EF-382B-D14D-69E1-E740490BFC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977" y="2450442"/>
            <a:ext cx="4780991" cy="1902639"/>
          </a:xfrm>
          <a:prstGeom prst="rect">
            <a:avLst/>
          </a:prstGeom>
        </p:spPr>
      </p:pic>
      <p:sp>
        <p:nvSpPr>
          <p:cNvPr id="16" name="Marco 15">
            <a:extLst>
              <a:ext uri="{FF2B5EF4-FFF2-40B4-BE49-F238E27FC236}">
                <a16:creationId xmlns:a16="http://schemas.microsoft.com/office/drawing/2014/main" id="{534525AF-4FAB-4F09-CF6F-67991DF64BBB}"/>
              </a:ext>
            </a:extLst>
          </p:cNvPr>
          <p:cNvSpPr/>
          <p:nvPr/>
        </p:nvSpPr>
        <p:spPr>
          <a:xfrm>
            <a:off x="494001" y="3339061"/>
            <a:ext cx="5044877" cy="57434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3ED3F6E9-09E9-79D8-C6CB-1F3F34F6739E}"/>
              </a:ext>
            </a:extLst>
          </p:cNvPr>
          <p:cNvSpPr txBox="1">
            <a:spLocks/>
          </p:cNvSpPr>
          <p:nvPr/>
        </p:nvSpPr>
        <p:spPr>
          <a:xfrm>
            <a:off x="605450" y="4558003"/>
            <a:ext cx="5490550" cy="16768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These can be installed from the Console window using “install.packages()”, “BiocManager::install()” or by visiting the developer website and following their instructions.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CB6DDCF-F090-BF8C-512E-CB138E7ACDA2}"/>
              </a:ext>
            </a:extLst>
          </p:cNvPr>
          <p:cNvSpPr txBox="1"/>
          <p:nvPr/>
        </p:nvSpPr>
        <p:spPr>
          <a:xfrm>
            <a:off x="6096000" y="4854668"/>
            <a:ext cx="122559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For example, add the path to the data file in “input.object”.</a:t>
            </a:r>
          </a:p>
        </p:txBody>
      </p:sp>
      <p:sp>
        <p:nvSpPr>
          <p:cNvPr id="20" name="Marcador de contenido 2">
            <a:extLst>
              <a:ext uri="{FF2B5EF4-FFF2-40B4-BE49-F238E27FC236}">
                <a16:creationId xmlns:a16="http://schemas.microsoft.com/office/drawing/2014/main" id="{3F6CFACC-BC81-88E1-6D0F-FD79548ADFEB}"/>
              </a:ext>
            </a:extLst>
          </p:cNvPr>
          <p:cNvSpPr txBox="1">
            <a:spLocks/>
          </p:cNvSpPr>
          <p:nvPr/>
        </p:nvSpPr>
        <p:spPr>
          <a:xfrm>
            <a:off x="6096000" y="5403510"/>
            <a:ext cx="5651292" cy="1513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Description of the parameters can be found at: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https://nmikolajewicz.github.io/scMiko/articles/scPipeline_module_overview.html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910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90A45B-3E45-63E2-8D33-EF8A61944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3588"/>
            <a:ext cx="12192000" cy="1120394"/>
          </a:xfrm>
          <a:solidFill>
            <a:srgbClr val="2C3E50"/>
          </a:solidFill>
        </p:spPr>
        <p:txBody>
          <a:bodyPr>
            <a:normAutofit/>
          </a:bodyPr>
          <a:lstStyle/>
          <a:p>
            <a:pPr algn="ctr"/>
            <a:r>
              <a:rPr lang="es-MX" sz="25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Running a module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7A67EAE7-4B91-1675-8762-BFBB0C0E377F}"/>
              </a:ext>
            </a:extLst>
          </p:cNvPr>
          <p:cNvSpPr txBox="1">
            <a:spLocks/>
          </p:cNvSpPr>
          <p:nvPr/>
        </p:nvSpPr>
        <p:spPr>
          <a:xfrm>
            <a:off x="6507194" y="1307980"/>
            <a:ext cx="5446144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MX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8BC9B63B-5A1A-3416-413F-6E09A9FD96D6}"/>
              </a:ext>
            </a:extLst>
          </p:cNvPr>
          <p:cNvSpPr txBox="1">
            <a:spLocks/>
          </p:cNvSpPr>
          <p:nvPr/>
        </p:nvSpPr>
        <p:spPr>
          <a:xfrm>
            <a:off x="622976" y="1407102"/>
            <a:ext cx="11054673" cy="1668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7.1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The full module can be run automatically by clicking on the ”Knit” icon. This will run all the chunks sequentially and yield an HTML report which will open in a separate window once the module is done running. 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59BF5761-2C41-4D46-FCB5-E66C37FAC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707" y="2471647"/>
            <a:ext cx="8006718" cy="1120394"/>
          </a:xfrm>
          <a:prstGeom prst="rect">
            <a:avLst/>
          </a:prstGeom>
        </p:spPr>
      </p:pic>
      <p:sp>
        <p:nvSpPr>
          <p:cNvPr id="20" name="Marco 19">
            <a:extLst>
              <a:ext uri="{FF2B5EF4-FFF2-40B4-BE49-F238E27FC236}">
                <a16:creationId xmlns:a16="http://schemas.microsoft.com/office/drawing/2014/main" id="{8DD2DF47-7A8F-2395-FDCE-3F5110DC1BF6}"/>
              </a:ext>
            </a:extLst>
          </p:cNvPr>
          <p:cNvSpPr/>
          <p:nvPr/>
        </p:nvSpPr>
        <p:spPr>
          <a:xfrm>
            <a:off x="4631634" y="3050859"/>
            <a:ext cx="627326" cy="560197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5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Marcador de contenido 2">
            <a:extLst>
              <a:ext uri="{FF2B5EF4-FFF2-40B4-BE49-F238E27FC236}">
                <a16:creationId xmlns:a16="http://schemas.microsoft.com/office/drawing/2014/main" id="{F21213C2-7BF5-0FF9-9881-2B14F9FD47E4}"/>
              </a:ext>
            </a:extLst>
          </p:cNvPr>
          <p:cNvSpPr txBox="1">
            <a:spLocks/>
          </p:cNvSpPr>
          <p:nvPr/>
        </p:nvSpPr>
        <p:spPr>
          <a:xfrm>
            <a:off x="622976" y="3891154"/>
            <a:ext cx="11054673" cy="1668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7.2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The module can be run chunk-by-chunk. On each chunk of code click on the green arrow. Set “general.print.inline = T” in “parameter.list” to see the output of each chunk. This option will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generate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an HTML report.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3EB2D17D-DB09-9675-BD57-B504035F3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707" y="5036403"/>
            <a:ext cx="8006718" cy="1259593"/>
          </a:xfrm>
          <a:prstGeom prst="rect">
            <a:avLst/>
          </a:prstGeom>
        </p:spPr>
      </p:pic>
      <p:sp>
        <p:nvSpPr>
          <p:cNvPr id="24" name="Marco 23">
            <a:extLst>
              <a:ext uri="{FF2B5EF4-FFF2-40B4-BE49-F238E27FC236}">
                <a16:creationId xmlns:a16="http://schemas.microsoft.com/office/drawing/2014/main" id="{0F6369A3-C939-4D34-B132-719E5933A279}"/>
              </a:ext>
            </a:extLst>
          </p:cNvPr>
          <p:cNvSpPr/>
          <p:nvPr/>
        </p:nvSpPr>
        <p:spPr>
          <a:xfrm>
            <a:off x="9469089" y="5020545"/>
            <a:ext cx="568863" cy="514069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5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311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90A45B-3E45-63E2-8D33-EF8A61944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3588"/>
            <a:ext cx="12192000" cy="1120394"/>
          </a:xfrm>
          <a:solidFill>
            <a:srgbClr val="2C3E50"/>
          </a:solidFill>
        </p:spPr>
        <p:txBody>
          <a:bodyPr>
            <a:normAutofit/>
          </a:bodyPr>
          <a:lstStyle/>
          <a:p>
            <a:pPr algn="ctr"/>
            <a:r>
              <a:rPr lang="es-MX" sz="25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Additional</a:t>
            </a:r>
            <a:r>
              <a:rPr lang="es-MX" sz="25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5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Help</a:t>
            </a:r>
            <a:endParaRPr lang="es-MX" sz="25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7A67EAE7-4B91-1675-8762-BFBB0C0E377F}"/>
              </a:ext>
            </a:extLst>
          </p:cNvPr>
          <p:cNvSpPr txBox="1">
            <a:spLocks/>
          </p:cNvSpPr>
          <p:nvPr/>
        </p:nvSpPr>
        <p:spPr>
          <a:xfrm>
            <a:off x="6507194" y="1307980"/>
            <a:ext cx="5446144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MX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8BC9B63B-5A1A-3416-413F-6E09A9FD96D6}"/>
              </a:ext>
            </a:extLst>
          </p:cNvPr>
          <p:cNvSpPr txBox="1">
            <a:spLocks/>
          </p:cNvSpPr>
          <p:nvPr/>
        </p:nvSpPr>
        <p:spPr>
          <a:xfrm>
            <a:off x="711876" y="1578144"/>
            <a:ext cx="11054673" cy="2110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Additional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documentation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scPipeline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can be 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found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GitHub: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https://nmikolajewicz.github.io/scMiko/articles/scPipeline_module_overview.html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any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additional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concerns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please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hesitate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contact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Nicholas Mikolajewicz (n.Mikolajewicz@utoronto.ca)</a:t>
            </a:r>
          </a:p>
        </p:txBody>
      </p:sp>
    </p:spTree>
    <p:extLst>
      <p:ext uri="{BB962C8B-B14F-4D97-AF65-F5344CB8AC3E}">
        <p14:creationId xmlns:p14="http://schemas.microsoft.com/office/powerpoint/2010/main" val="41815987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642</Words>
  <Application>Microsoft Office PowerPoint</Application>
  <PresentationFormat>Widescreen</PresentationFormat>
  <Paragraphs>40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ScPipeline tutorial</vt:lpstr>
      <vt:lpstr>Getting started. Cloning the scPipeline git repository</vt:lpstr>
      <vt:lpstr>Optional. Set up an .Rprofile with output path and username</vt:lpstr>
      <vt:lpstr>Choosing a module to run</vt:lpstr>
      <vt:lpstr>Install packages and specify input parameters</vt:lpstr>
      <vt:lpstr>Running a module</vt:lpstr>
      <vt:lpstr>Additional Help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ScPipeline tutorial</dc:title>
  <dc:creator>Magali Aguilera Uribe</dc:creator>
  <cp:lastModifiedBy>Nicholas Mikolajewicz</cp:lastModifiedBy>
  <cp:revision>14</cp:revision>
  <dcterms:created xsi:type="dcterms:W3CDTF">2022-07-27T14:03:18Z</dcterms:created>
  <dcterms:modified xsi:type="dcterms:W3CDTF">2022-08-02T14:01:09Z</dcterms:modified>
</cp:coreProperties>
</file>