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1" r:id="rId18"/>
    <p:sldId id="283" r:id="rId19"/>
    <p:sldId id="284" r:id="rId20"/>
    <p:sldId id="285" r:id="rId21"/>
    <p:sldId id="287" r:id="rId22"/>
    <p:sldId id="288" r:id="rId23"/>
    <p:sldId id="289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B84F-771B-4BE6-B2EE-D8A935E4529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380A-4458-45C4-BAE6-C99D45CBB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8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3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8C4D-C6DB-482B-BEAB-1D5F2D6D4993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613E-EF3E-4151-B5F9-83AA18978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_1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파이썬 문법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71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IF ELIF ELSE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434804" y="847127"/>
            <a:ext cx="5810250" cy="5476875"/>
            <a:chOff x="4806779" y="655164"/>
            <a:chExt cx="5810250" cy="54768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779" y="655164"/>
              <a:ext cx="5810250" cy="5476875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5750010" y="1622854"/>
              <a:ext cx="0" cy="32395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141307" y="2779153"/>
              <a:ext cx="0" cy="2083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549080" y="4316024"/>
              <a:ext cx="0" cy="3218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087500" y="4338710"/>
            <a:ext cx="4447276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직접 값을 바꿔가면서 수행해 보세요 </a:t>
            </a:r>
            <a:r>
              <a:rPr lang="en-US" altLang="ko-KR" sz="1600" dirty="0" smtClean="0"/>
              <a:t>(*’</a:t>
            </a:r>
            <a:r>
              <a:rPr lang="ko-KR" altLang="en-US" sz="1600" dirty="0" smtClean="0"/>
              <a:t>∇</a:t>
            </a:r>
            <a:r>
              <a:rPr lang="en-US" altLang="ko-KR" sz="1600" dirty="0" smtClean="0"/>
              <a:t>’*)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1744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For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반복문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1292" y="4697634"/>
            <a:ext cx="10692458" cy="18158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or</a:t>
            </a:r>
            <a:r>
              <a:rPr lang="ko-KR" altLang="en-US" sz="1600" dirty="0" smtClean="0"/>
              <a:t>문은 반복횟수</a:t>
            </a:r>
            <a:r>
              <a:rPr lang="en-US" altLang="ko-KR" sz="1600" dirty="0" smtClean="0"/>
              <a:t>(or </a:t>
            </a:r>
            <a:r>
              <a:rPr lang="ko-KR" altLang="en-US" sz="1600" dirty="0" smtClean="0"/>
              <a:t>반복 배열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지정한 후 해당 반복횟수 만큼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 아래 실행부분을 수행합니다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 </a:t>
            </a:r>
            <a:r>
              <a:rPr lang="ko-KR" altLang="en-US" sz="1600" dirty="0" smtClean="0"/>
              <a:t>매개자 </a:t>
            </a:r>
            <a:r>
              <a:rPr lang="en-US" altLang="ko-KR" sz="1600" dirty="0" smtClean="0"/>
              <a:t>in </a:t>
            </a:r>
            <a:r>
              <a:rPr lang="ko-KR" altLang="en-US" sz="1600" dirty="0" smtClean="0"/>
              <a:t>반복리스트</a:t>
            </a:r>
            <a:r>
              <a:rPr lang="en-US" altLang="ko-KR" sz="1600" dirty="0" smtClean="0"/>
              <a:t>: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ko-KR" altLang="en-US" sz="1600" dirty="0" smtClean="0"/>
              <a:t>실행부분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반복리스트의 수행 횟수 만큼 실행부분을 수행하게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794538" y="1232028"/>
            <a:ext cx="4320104" cy="1323439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range </a:t>
            </a:r>
            <a:r>
              <a:rPr lang="ko-KR" altLang="en-US" sz="1600" dirty="0" smtClean="0"/>
              <a:t>명령어 요약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</a:t>
            </a:r>
            <a:endParaRPr lang="en-US" altLang="ko-KR" sz="1600" dirty="0"/>
          </a:p>
          <a:p>
            <a:r>
              <a:rPr lang="en-US" altLang="ko-KR" sz="1600" dirty="0" smtClean="0"/>
              <a:t>range(3) : 0 ≤ x &lt; 3</a:t>
            </a:r>
          </a:p>
          <a:p>
            <a:r>
              <a:rPr lang="en-US" altLang="ko-KR" sz="1600" dirty="0" smtClean="0"/>
              <a:t>range(2, 10, 2)   : 2 ≤ x &lt; 10 [ +2</a:t>
            </a:r>
            <a:r>
              <a:rPr lang="ko-KR" altLang="en-US" sz="1600" dirty="0" smtClean="0"/>
              <a:t>씩 증가 </a:t>
            </a:r>
            <a:r>
              <a:rPr lang="en-US" altLang="ko-KR" sz="1600" dirty="0" smtClean="0"/>
              <a:t>]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88" y="711929"/>
            <a:ext cx="2905125" cy="8953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1"/>
          <a:stretch/>
        </p:blipFill>
        <p:spPr>
          <a:xfrm>
            <a:off x="261292" y="711929"/>
            <a:ext cx="3581400" cy="368707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78"/>
          <a:stretch/>
        </p:blipFill>
        <p:spPr>
          <a:xfrm>
            <a:off x="4027915" y="1718213"/>
            <a:ext cx="3581400" cy="28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For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반복문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2071" y="4816879"/>
            <a:ext cx="5301179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문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중첩하여 간단 구구단을 만들어봅시다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0" y="950054"/>
            <a:ext cx="40576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Def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사용자지정 함수 생성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04971" y="1418495"/>
            <a:ext cx="5891729" cy="18158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Def(define)</a:t>
            </a:r>
            <a:r>
              <a:rPr lang="ko-KR" altLang="en-US" sz="1600" dirty="0" smtClean="0"/>
              <a:t>문은 잦은 수행을 구문을 수행해야 할 경우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해</a:t>
            </a:r>
            <a:r>
              <a:rPr lang="ko-KR" altLang="en-US" sz="1600" dirty="0"/>
              <a:t>당 </a:t>
            </a:r>
            <a:r>
              <a:rPr lang="ko-KR" altLang="en-US" sz="1600" dirty="0" smtClean="0"/>
              <a:t>수행의 구문을 고정하여 간편한 함수로 만듭니다</a:t>
            </a:r>
            <a:r>
              <a:rPr lang="en-US" altLang="ko-KR" sz="1600" dirty="0" smtClean="0"/>
              <a:t>.\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함수이</a:t>
            </a:r>
            <a:r>
              <a:rPr lang="ko-KR" altLang="en-US" sz="1600" dirty="0"/>
              <a:t>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Input(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Output(return)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정의하여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동일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수행에 대하여</a:t>
            </a:r>
            <a:r>
              <a:rPr lang="en-US" altLang="ko-KR" sz="1600" dirty="0" smtClean="0"/>
              <a:t>, input</a:t>
            </a:r>
            <a:r>
              <a:rPr lang="ko-KR" altLang="en-US" sz="1600" dirty="0" smtClean="0"/>
              <a:t>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바꿔가며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수행할 수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7" y="638560"/>
            <a:ext cx="5038725" cy="3686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3" t="16258" r="34468" b="75026"/>
          <a:stretch/>
        </p:blipFill>
        <p:spPr>
          <a:xfrm>
            <a:off x="1186249" y="4809656"/>
            <a:ext cx="2734962" cy="32127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1357827" y="5081505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214556" y="5081505"/>
            <a:ext cx="1" cy="58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86192" y="5081505"/>
            <a:ext cx="0" cy="71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931255" y="5075550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576507" y="5075550"/>
            <a:ext cx="0" cy="71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7082" y="5419575"/>
            <a:ext cx="1202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함</a:t>
            </a:r>
            <a:r>
              <a:rPr lang="ko-KR" altLang="en-US" sz="1000" dirty="0"/>
              <a:t>수 </a:t>
            </a:r>
            <a:r>
              <a:rPr lang="ko-KR" altLang="en-US" sz="1000" dirty="0" smtClean="0"/>
              <a:t>선언 명령어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035" y="5836948"/>
            <a:ext cx="634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함수명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00369" y="5691424"/>
            <a:ext cx="724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매개변수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5043" y="5407665"/>
            <a:ext cx="13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결과값 호출 명령어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295" y="5818291"/>
            <a:ext cx="135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ko-KR" altLang="en-US" sz="1000" dirty="0" smtClean="0"/>
              <a:t>값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804971" y="4050211"/>
            <a:ext cx="4948754" cy="230832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ko-KR" altLang="en-US" sz="1600" dirty="0" smtClean="0"/>
              <a:t>함수 정의의 이점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동일한 수행에 대한 매크로를 만들어 편의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함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구문 수행 시 만들어진 변수들은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구문 수행후 메모리에 남지 않음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메모리 효율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함</a:t>
            </a:r>
            <a:r>
              <a:rPr lang="ko-KR" altLang="en-US" sz="1600" dirty="0"/>
              <a:t>수 </a:t>
            </a:r>
            <a:r>
              <a:rPr lang="ko-KR" altLang="en-US" sz="1600" dirty="0" smtClean="0"/>
              <a:t>내부에 미리정의한 함수를 포함함으로써</a:t>
            </a:r>
            <a:r>
              <a:rPr lang="en-US" altLang="ko-KR" sz="1600" dirty="0" smtClean="0"/>
              <a:t>,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수행 코드 단순화 가능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60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Def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사용자지정 함수 생성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90746" y="5409470"/>
            <a:ext cx="5301179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실제로 자신만의 함수를 만들어서 사용해 봅시다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3" y="723169"/>
            <a:ext cx="5372100" cy="5543550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>
            <a:off x="3487820" y="1082429"/>
            <a:ext cx="265030" cy="19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20335" y="1279096"/>
            <a:ext cx="187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따로 입력을 안해줘도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기본값이 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r>
              <a:rPr lang="ko-KR" altLang="en-US" sz="1200" dirty="0" smtClean="0">
                <a:solidFill>
                  <a:schemeClr val="bg1"/>
                </a:solidFill>
              </a:rPr>
              <a:t>이에요</a:t>
            </a:r>
            <a:r>
              <a:rPr lang="en-US" altLang="ko-KR" sz="1200" dirty="0" smtClean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642988" y="4149992"/>
            <a:ext cx="265030" cy="196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8356" y="4346659"/>
            <a:ext cx="339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tmp</a:t>
            </a:r>
            <a:r>
              <a:rPr lang="ko-KR" altLang="en-US" sz="1200" dirty="0" smtClean="0">
                <a:solidFill>
                  <a:schemeClr val="bg1"/>
                </a:solidFill>
              </a:rPr>
              <a:t>는 함수 안에서</a:t>
            </a:r>
            <a:r>
              <a:rPr lang="ko-KR" altLang="en-US" sz="1200" dirty="0">
                <a:solidFill>
                  <a:schemeClr val="bg1"/>
                </a:solidFill>
              </a:rPr>
              <a:t>만 </a:t>
            </a:r>
            <a:r>
              <a:rPr lang="ko-KR" altLang="en-US" sz="1200" dirty="0" smtClean="0">
                <a:solidFill>
                  <a:schemeClr val="bg1"/>
                </a:solidFill>
              </a:rPr>
              <a:t>정의된 변수이기 때문에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함</a:t>
            </a:r>
            <a:r>
              <a:rPr lang="ko-KR" altLang="en-US" sz="1200" dirty="0">
                <a:solidFill>
                  <a:schemeClr val="bg1"/>
                </a:solidFill>
              </a:rPr>
              <a:t>수 </a:t>
            </a:r>
            <a:r>
              <a:rPr lang="ko-KR" altLang="en-US" sz="1200" dirty="0" smtClean="0">
                <a:solidFill>
                  <a:schemeClr val="bg1"/>
                </a:solidFill>
              </a:rPr>
              <a:t>밖에서는 만들어진 값이 아닙니다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112490" y="3298277"/>
            <a:ext cx="1371733" cy="11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4223" y="3255181"/>
            <a:ext cx="339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return</a:t>
            </a:r>
            <a:r>
              <a:rPr lang="ko-KR" altLang="en-US" sz="1200" dirty="0" smtClean="0">
                <a:solidFill>
                  <a:schemeClr val="bg1"/>
                </a:solidFill>
              </a:rPr>
              <a:t>을 한다는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것은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함수의 </a:t>
            </a:r>
            <a:r>
              <a:rPr lang="en-US" altLang="ko-KR" sz="1200" dirty="0" smtClean="0">
                <a:solidFill>
                  <a:schemeClr val="bg1"/>
                </a:solidFill>
              </a:rPr>
              <a:t>output</a:t>
            </a:r>
            <a:r>
              <a:rPr lang="ko-KR" altLang="en-US" sz="1200" dirty="0" smtClean="0">
                <a:solidFill>
                  <a:schemeClr val="bg1"/>
                </a:solidFill>
              </a:rPr>
              <a:t>이 있는 것이며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</a:t>
            </a:r>
            <a:r>
              <a:rPr lang="ko-KR" altLang="en-US" sz="1200" dirty="0">
                <a:solidFill>
                  <a:schemeClr val="bg1"/>
                </a:solidFill>
              </a:rPr>
              <a:t>에 </a:t>
            </a:r>
            <a:r>
              <a:rPr lang="ko-KR" altLang="en-US" sz="1200" dirty="0" smtClean="0">
                <a:solidFill>
                  <a:schemeClr val="bg1"/>
                </a:solidFill>
              </a:rPr>
              <a:t>따라 값을 배정할 수 있다는 것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*return</a:t>
            </a:r>
            <a:r>
              <a:rPr lang="ko-KR" altLang="en-US" sz="1200" dirty="0" smtClean="0">
                <a:solidFill>
                  <a:schemeClr val="bg1"/>
                </a:solidFill>
              </a:rPr>
              <a:t>이 없으면 값</a:t>
            </a:r>
            <a:r>
              <a:rPr lang="ko-KR" altLang="en-US" sz="1200" dirty="0">
                <a:solidFill>
                  <a:schemeClr val="bg1"/>
                </a:solidFill>
              </a:rPr>
              <a:t>을 </a:t>
            </a:r>
            <a:r>
              <a:rPr lang="ko-KR" altLang="en-US" sz="1200" dirty="0" smtClean="0">
                <a:solidFill>
                  <a:schemeClr val="bg1"/>
                </a:solidFill>
              </a:rPr>
              <a:t>줄 수 없음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Library Import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115" y="3780495"/>
            <a:ext cx="11243009" cy="230832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Library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한다는 의미는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기존에 다른사람이 만들어 놓은 패키지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함수 및 변수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편리하게 가져다 씀을 의미합니다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>
                <a:sym typeface="Wingdings" panose="05000000000000000000" pitchFamily="2" charset="2"/>
              </a:rPr>
              <a:t> open source </a:t>
            </a:r>
            <a:r>
              <a:rPr lang="ko-KR" altLang="en-US" sz="1600" dirty="0" smtClean="0">
                <a:sym typeface="Wingdings" panose="05000000000000000000" pitchFamily="2" charset="2"/>
              </a:rPr>
              <a:t>이며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많은 사용 유저를 갖고 있는 파이썬의 가장 큰 장점 중 하나</a:t>
            </a:r>
            <a:r>
              <a:rPr lang="en-US" altLang="ko-KR" sz="1600" dirty="0" smtClean="0">
                <a:sym typeface="Wingdings" panose="05000000000000000000" pitchFamily="2" charset="2"/>
              </a:rPr>
              <a:t>!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*Google</a:t>
            </a:r>
            <a:r>
              <a:rPr lang="ko-KR" altLang="en-US" sz="1600" dirty="0" smtClean="0">
                <a:sym typeface="Wingdings" panose="05000000000000000000" pitchFamily="2" charset="2"/>
              </a:rPr>
              <a:t>에 검색</a:t>
            </a:r>
            <a:r>
              <a:rPr lang="en-US" altLang="ko-KR" sz="1600" dirty="0" smtClean="0">
                <a:sym typeface="Wingdings" panose="05000000000000000000" pitchFamily="2" charset="2"/>
              </a:rPr>
              <a:t>(*’</a:t>
            </a:r>
            <a:r>
              <a:rPr lang="ko-KR" altLang="en-US" sz="1600" dirty="0" smtClean="0">
                <a:sym typeface="Wingdings" panose="05000000000000000000" pitchFamily="2" charset="2"/>
              </a:rPr>
              <a:t>∇</a:t>
            </a:r>
            <a:r>
              <a:rPr lang="en-US" altLang="ko-KR" sz="1600" dirty="0" smtClean="0">
                <a:sym typeface="Wingdings" panose="05000000000000000000" pitchFamily="2" charset="2"/>
              </a:rPr>
              <a:t>’*)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anaconda</a:t>
            </a:r>
            <a:r>
              <a:rPr lang="ko-KR" altLang="en-US" sz="1600" dirty="0" smtClean="0"/>
              <a:t>의 경우 기본적으로 유용한 라이브러리를 함께 설치할 수 있어서 유용합니다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Import </a:t>
            </a:r>
            <a:r>
              <a:rPr lang="ko-KR" altLang="en-US" sz="1600" dirty="0" smtClean="0"/>
              <a:t>이후 수행시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라이브러리이름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(or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같은 방식으로 호출할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6" y="866274"/>
            <a:ext cx="7705725" cy="2019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78" y="763912"/>
            <a:ext cx="3286125" cy="167640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2393959" y="1171332"/>
            <a:ext cx="6516129" cy="37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2736" y="1444342"/>
            <a:ext cx="202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Numpy Library</a:t>
            </a:r>
            <a:r>
              <a:rPr lang="ko-KR" altLang="en-US" sz="1000" dirty="0" smtClean="0">
                <a:solidFill>
                  <a:schemeClr val="bg1"/>
                </a:solidFill>
              </a:rPr>
              <a:t>를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np</a:t>
            </a:r>
            <a:r>
              <a:rPr lang="ko-KR" altLang="en-US" sz="1000" dirty="0" smtClean="0">
                <a:solidFill>
                  <a:schemeClr val="bg1"/>
                </a:solidFill>
              </a:rPr>
              <a:t>라는 이름으로 명명하고 사용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69898" y="2540766"/>
            <a:ext cx="551420" cy="26155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97024" y="2802317"/>
            <a:ext cx="599010" cy="4943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96034" y="3119004"/>
            <a:ext cx="285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Sklearn.ensemble</a:t>
            </a:r>
            <a:r>
              <a:rPr lang="ko-KR" altLang="en-US" sz="1000" dirty="0" smtClean="0"/>
              <a:t>이란 </a:t>
            </a:r>
            <a:r>
              <a:rPr lang="en-US" altLang="ko-KR" sz="1000" dirty="0" smtClean="0"/>
              <a:t>Library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안</a:t>
            </a:r>
            <a:r>
              <a:rPr lang="ko-KR" altLang="en-US" sz="1000" dirty="0"/>
              <a:t>에</a:t>
            </a:r>
            <a:endParaRPr lang="en-US" altLang="ko-KR" sz="1000" dirty="0" smtClean="0"/>
          </a:p>
          <a:p>
            <a:r>
              <a:rPr lang="en-US" altLang="ko-KR" sz="1000" dirty="0" smtClean="0"/>
              <a:t>RandomFores~, Gradient~ Libray</a:t>
            </a:r>
            <a:r>
              <a:rPr lang="ko-KR" altLang="en-US" sz="1000" dirty="0" smtClean="0"/>
              <a:t>를 동시 호출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30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Numpy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9524" y="3188949"/>
            <a:ext cx="5785185" cy="255454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차원 개념이 있는 </a:t>
            </a:r>
            <a:r>
              <a:rPr lang="en-US" altLang="ko-KR" sz="1600" dirty="0" smtClean="0"/>
              <a:t>Matrix(</a:t>
            </a:r>
            <a:r>
              <a:rPr lang="ko-KR" altLang="en-US" sz="1600" dirty="0" smtClean="0"/>
              <a:t>행렬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좋은점은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메모리를 적게 먹는다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수학적 계산이 쉽다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 변형을 하기 용이하다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다른 라이브러리와의 연계가 좋음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는 </a:t>
            </a:r>
            <a:r>
              <a:rPr lang="ko-KR" altLang="en-US" sz="1600" dirty="0" smtClean="0"/>
              <a:t>차원</a:t>
            </a:r>
            <a:r>
              <a:rPr lang="ko-KR" altLang="en-US" sz="1600" dirty="0"/>
              <a:t>이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개인 </a:t>
            </a:r>
            <a:r>
              <a:rPr lang="en-US" altLang="ko-KR" sz="1600" dirty="0" smtClean="0"/>
              <a:t>list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동일합니다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644942"/>
            <a:ext cx="5486400" cy="534352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513617" y="1491715"/>
            <a:ext cx="1707679" cy="1249599"/>
            <a:chOff x="6175932" y="4241088"/>
            <a:chExt cx="1707679" cy="1249599"/>
          </a:xfrm>
        </p:grpSpPr>
        <p:sp>
          <p:nvSpPr>
            <p:cNvPr id="25" name="TextBox 24"/>
            <p:cNvSpPr txBox="1"/>
            <p:nvPr/>
          </p:nvSpPr>
          <p:spPr>
            <a:xfrm>
              <a:off x="6483178" y="4567357"/>
              <a:ext cx="14004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[[ 1, 2, 3 ]</a:t>
              </a:r>
            </a:p>
            <a:p>
              <a:r>
                <a:rPr lang="en-US" altLang="ko-K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[ 4, 5, 6 ]</a:t>
              </a:r>
            </a:p>
            <a:p>
              <a:r>
                <a:rPr lang="en-US" altLang="ko-KR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ko-KR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[ 7, 8, 9 ]]</a:t>
              </a:r>
              <a:endPara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75932" y="4567357"/>
              <a:ext cx="3081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0313" y="4241088"/>
              <a:ext cx="90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0  1  2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84863" y="1100852"/>
            <a:ext cx="146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&lt;&lt;Index&gt;&gt;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37082" y="1956483"/>
            <a:ext cx="138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열 순의 </a:t>
            </a:r>
            <a:r>
              <a:rPr lang="en-US" altLang="ko-KR" sz="1200" dirty="0" smtClean="0"/>
              <a:t>index</a:t>
            </a:r>
          </a:p>
          <a:p>
            <a:r>
              <a:rPr lang="en-US" altLang="ko-KR" sz="1200" dirty="0" smtClean="0"/>
              <a:t>Np[1, 2] = 6</a:t>
            </a:r>
          </a:p>
          <a:p>
            <a:r>
              <a:rPr lang="en-US" altLang="ko-KR" sz="1200" dirty="0" smtClean="0"/>
              <a:t>Np[2, 0] = 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453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Numpy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9924" y="5169550"/>
            <a:ext cx="5785185" cy="107721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indexing</a:t>
            </a:r>
            <a:r>
              <a:rPr lang="ko-KR" altLang="en-US" sz="1600" dirty="0" smtClean="0"/>
              <a:t>를 직접 수행하면 확인해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봅시다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shape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차원을 출력하는 명령어 입니다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27" y="847127"/>
            <a:ext cx="3105150" cy="34480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6" y="847127"/>
            <a:ext cx="2552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Numpy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68665" y="859900"/>
            <a:ext cx="5785185" cy="329320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생성은 다음과 같은 방법이 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1.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DataFrame</a:t>
            </a:r>
            <a:r>
              <a:rPr lang="ko-KR" altLang="en-US" sz="1600" dirty="0" smtClean="0"/>
              <a:t>과 다른 </a:t>
            </a:r>
            <a:r>
              <a:rPr lang="en-US" altLang="ko-KR" sz="1600" dirty="0" smtClean="0"/>
              <a:t>type</a:t>
            </a:r>
            <a:r>
              <a:rPr lang="ko-KR" altLang="en-US" sz="1600" dirty="0" smtClean="0"/>
              <a:t>의 변수 변환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np.asarray(</a:t>
            </a:r>
            <a:r>
              <a:rPr lang="ko-KR" altLang="en-US" sz="1600" dirty="0" smtClean="0">
                <a:sym typeface="Wingdings" panose="05000000000000000000" pitchFamily="2" charset="2"/>
              </a:rPr>
              <a:t>변수</a:t>
            </a:r>
            <a:r>
              <a:rPr lang="en-US" altLang="ko-KR" sz="1600" dirty="0" smtClean="0">
                <a:sym typeface="Wingdings" panose="05000000000000000000" pitchFamily="2" charset="2"/>
              </a:rPr>
              <a:t>)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2. np.array([[</a:t>
            </a:r>
            <a:r>
              <a:rPr lang="ko-KR" altLang="en-US" sz="1600" dirty="0" smtClean="0">
                <a:sym typeface="Wingdings" panose="05000000000000000000" pitchFamily="2" charset="2"/>
              </a:rPr>
              <a:t>배열</a:t>
            </a:r>
            <a:r>
              <a:rPr lang="en-US" altLang="ko-KR" sz="1600" dirty="0" smtClean="0">
                <a:sym typeface="Wingdings" panose="05000000000000000000" pitchFamily="2" charset="2"/>
              </a:rPr>
              <a:t>1], [</a:t>
            </a:r>
            <a:r>
              <a:rPr lang="ko-KR" altLang="en-US" sz="1600" dirty="0" smtClean="0">
                <a:sym typeface="Wingdings" panose="05000000000000000000" pitchFamily="2" charset="2"/>
              </a:rPr>
              <a:t>배열</a:t>
            </a:r>
            <a:r>
              <a:rPr lang="en-US" altLang="ko-KR" sz="1600" dirty="0" smtClean="0">
                <a:sym typeface="Wingdings" panose="05000000000000000000" pitchFamily="2" charset="2"/>
              </a:rPr>
              <a:t>2], … ]) </a:t>
            </a:r>
            <a:r>
              <a:rPr lang="ko-KR" altLang="en-US" sz="1600" dirty="0" smtClean="0">
                <a:sym typeface="Wingdings" panose="05000000000000000000" pitchFamily="2" charset="2"/>
              </a:rPr>
              <a:t>처럼 직접 값을 입력</a:t>
            </a:r>
            <a:r>
              <a:rPr lang="en-US" altLang="ko-KR" sz="1600" dirty="0" smtClean="0"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3. np.zeros((n, </a:t>
            </a:r>
            <a:r>
              <a:rPr lang="en-US" altLang="ko-KR" sz="1600" dirty="0">
                <a:sym typeface="Wingdings" panose="05000000000000000000" pitchFamily="2" charset="2"/>
              </a:rPr>
              <a:t>m</a:t>
            </a:r>
            <a:r>
              <a:rPr lang="en-US" altLang="ko-KR" sz="1600" dirty="0" smtClean="0">
                <a:sym typeface="Wingdings" panose="05000000000000000000" pitchFamily="2" charset="2"/>
              </a:rPr>
              <a:t>)), np.ones((n, m)) </a:t>
            </a:r>
            <a:br>
              <a:rPr lang="en-US" altLang="ko-KR" sz="1600" dirty="0" smtClean="0">
                <a:sym typeface="Wingdings" panose="05000000000000000000" pitchFamily="2" charset="2"/>
              </a:rPr>
            </a:br>
            <a:r>
              <a:rPr lang="en-US" altLang="ko-KR" sz="1600" dirty="0" smtClean="0">
                <a:sym typeface="Wingdings" panose="05000000000000000000" pitchFamily="2" charset="2"/>
              </a:rPr>
              <a:t>   n</a:t>
            </a:r>
            <a:r>
              <a:rPr lang="ko-KR" altLang="en-US" sz="1600" dirty="0" smtClean="0">
                <a:sym typeface="Wingdings" panose="05000000000000000000" pitchFamily="2" charset="2"/>
              </a:rPr>
              <a:t>행 </a:t>
            </a:r>
            <a:r>
              <a:rPr lang="en-US" altLang="ko-KR" sz="1600" dirty="0" smtClean="0">
                <a:sym typeface="Wingdings" panose="05000000000000000000" pitchFamily="2" charset="2"/>
              </a:rPr>
              <a:t>m</a:t>
            </a:r>
            <a:r>
              <a:rPr lang="ko-KR" altLang="en-US" sz="1600" dirty="0" smtClean="0">
                <a:sym typeface="Wingdings" panose="05000000000000000000" pitchFamily="2" charset="2"/>
              </a:rPr>
              <a:t>열의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0(or 1)</a:t>
            </a:r>
            <a:r>
              <a:rPr lang="ko-KR" altLang="en-US" sz="1600" dirty="0" smtClean="0"/>
              <a:t>로 된 배열 생성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concatenate </a:t>
            </a:r>
            <a:r>
              <a:rPr lang="ko-KR" altLang="en-US" sz="1600" dirty="0" smtClean="0"/>
              <a:t>명령어를 사용하여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여</a:t>
            </a:r>
            <a:r>
              <a:rPr lang="ko-KR" altLang="en-US" sz="1600" dirty="0"/>
              <a:t>러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를 합칠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reshape </a:t>
            </a:r>
            <a:r>
              <a:rPr lang="ko-KR" altLang="en-US" sz="1600" dirty="0" smtClean="0"/>
              <a:t>명령어를 사용하여</a:t>
            </a:r>
            <a:r>
              <a:rPr lang="en-US" altLang="ko-KR" sz="1600" dirty="0" smtClean="0"/>
              <a:t>, array</a:t>
            </a:r>
            <a:r>
              <a:rPr lang="ko-KR" altLang="en-US" sz="1600" dirty="0" smtClean="0"/>
              <a:t>의 차원을 변경할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9" y="650789"/>
            <a:ext cx="5048676" cy="27630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0" y="3586857"/>
            <a:ext cx="5048676" cy="25755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357816" y="1812324"/>
            <a:ext cx="807308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19534" y="4746937"/>
            <a:ext cx="807308" cy="238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0724" y="2681415"/>
            <a:ext cx="383060" cy="300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28368" y="5589372"/>
            <a:ext cx="337751" cy="317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18886" y="2843597"/>
            <a:ext cx="250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열이 동일해야 행을 합칠수 있음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8886" y="5746404"/>
            <a:ext cx="250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행</a:t>
            </a:r>
            <a:r>
              <a:rPr lang="ko-KR" altLang="en-US" sz="1200" dirty="0" smtClean="0">
                <a:solidFill>
                  <a:schemeClr val="bg1"/>
                </a:solidFill>
              </a:rPr>
              <a:t>이 동일해야 열을 합칠수 있음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68664" y="4392004"/>
            <a:ext cx="5785185" cy="2308324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reshape</a:t>
            </a:r>
          </a:p>
          <a:p>
            <a:r>
              <a:rPr lang="en-US" altLang="ko-KR" sz="1600" dirty="0" smtClean="0"/>
              <a:t> : a</a:t>
            </a:r>
            <a:r>
              <a:rPr lang="en-US" altLang="ko-KR" sz="1600" dirty="0" smtClean="0"/>
              <a:t>rray</a:t>
            </a:r>
            <a:r>
              <a:rPr lang="ko-KR" altLang="en-US" sz="1600" dirty="0" smtClean="0"/>
              <a:t>의 행과 열을 조정할 수 있음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reshape(2, 5)</a:t>
            </a:r>
            <a:br>
              <a:rPr lang="en-US" altLang="ko-KR" sz="1600" dirty="0" smtClean="0"/>
            </a:br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10</a:t>
            </a:r>
            <a:r>
              <a:rPr lang="ko-KR" altLang="en-US" sz="1600" dirty="0" smtClean="0">
                <a:sym typeface="Wingdings" panose="05000000000000000000" pitchFamily="2" charset="2"/>
              </a:rPr>
              <a:t>개의 항을 가진 </a:t>
            </a:r>
            <a:r>
              <a:rPr lang="en-US" altLang="ko-KR" sz="1600" dirty="0" smtClean="0">
                <a:sym typeface="Wingdings" panose="05000000000000000000" pitchFamily="2" charset="2"/>
              </a:rPr>
              <a:t>array</a:t>
            </a:r>
            <a:r>
              <a:rPr lang="ko-KR" altLang="en-US" sz="1600" dirty="0" smtClean="0">
                <a:sym typeface="Wingdings" panose="05000000000000000000" pitchFamily="2" charset="2"/>
              </a:rPr>
              <a:t>의 경우 </a:t>
            </a:r>
            <a:r>
              <a:rPr lang="en-US" altLang="ko-KR" sz="1600" dirty="0" smtClean="0">
                <a:sym typeface="Wingdings" panose="05000000000000000000" pitchFamily="2" charset="2"/>
              </a:rPr>
              <a:t>2</a:t>
            </a:r>
            <a:r>
              <a:rPr lang="ko-KR" altLang="en-US" sz="1600" dirty="0" smtClean="0">
                <a:sym typeface="Wingdings" panose="05000000000000000000" pitchFamily="2" charset="2"/>
              </a:rPr>
              <a:t>행 </a:t>
            </a:r>
            <a:r>
              <a:rPr lang="en-US" altLang="ko-KR" sz="1600" dirty="0" smtClean="0"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ym typeface="Wingdings" panose="05000000000000000000" pitchFamily="2" charset="2"/>
              </a:rPr>
              <a:t>열로 변환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Ex) reshape(5, -1)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smtClean="0">
                <a:sym typeface="Wingdings" panose="05000000000000000000" pitchFamily="2" charset="2"/>
              </a:rPr>
              <a:t> 5*n</a:t>
            </a:r>
            <a:r>
              <a:rPr lang="ko-KR" altLang="en-US" sz="1600" dirty="0" smtClean="0">
                <a:sym typeface="Wingdings" panose="05000000000000000000" pitchFamily="2" charset="2"/>
              </a:rPr>
              <a:t>개의 항을 가진 </a:t>
            </a:r>
            <a:r>
              <a:rPr lang="en-US" altLang="ko-KR" sz="1600" dirty="0" smtClean="0">
                <a:sym typeface="Wingdings" panose="05000000000000000000" pitchFamily="2" charset="2"/>
              </a:rPr>
              <a:t>array</a:t>
            </a:r>
            <a:r>
              <a:rPr lang="ko-KR" altLang="en-US" sz="1600" dirty="0" smtClean="0">
                <a:sym typeface="Wingdings" panose="05000000000000000000" pitchFamily="2" charset="2"/>
              </a:rPr>
              <a:t>의 경우 </a:t>
            </a:r>
            <a:r>
              <a:rPr lang="en-US" altLang="ko-KR" sz="1600" dirty="0" smtClean="0"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ym typeface="Wingdings" panose="05000000000000000000" pitchFamily="2" charset="2"/>
              </a:rPr>
              <a:t>행 </a:t>
            </a:r>
            <a:r>
              <a:rPr lang="en-US" altLang="ko-KR" sz="1600" dirty="0" smtClean="0">
                <a:sym typeface="Wingdings" panose="05000000000000000000" pitchFamily="2" charset="2"/>
              </a:rPr>
              <a:t>n</a:t>
            </a:r>
            <a:r>
              <a:rPr lang="ko-KR" altLang="en-US" sz="1600" dirty="0" smtClean="0">
                <a:sym typeface="Wingdings" panose="05000000000000000000" pitchFamily="2" charset="2"/>
              </a:rPr>
              <a:t>열로 변환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158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Numpy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724" y="5741050"/>
            <a:ext cx="5785185" cy="3385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array</a:t>
            </a:r>
            <a:r>
              <a:rPr lang="ko-KR" altLang="en-US" sz="1600" dirty="0" smtClean="0"/>
              <a:t>의 다양</a:t>
            </a:r>
            <a:r>
              <a:rPr lang="ko-KR" altLang="en-US" sz="1600" dirty="0"/>
              <a:t>한 </a:t>
            </a:r>
            <a:r>
              <a:rPr lang="ko-KR" altLang="en-US" sz="1600" dirty="0" smtClean="0"/>
              <a:t>계산을 해봅시다</a:t>
            </a:r>
            <a:r>
              <a:rPr lang="en-US" altLang="ko-KR" sz="1600" dirty="0" smtClean="0"/>
              <a:t>!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9" y="650789"/>
            <a:ext cx="499936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목</a:t>
            </a:r>
            <a:r>
              <a:rPr lang="ko-KR" altLang="en-US" dirty="0"/>
              <a:t>차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22854" y="897924"/>
            <a:ext cx="60053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쥬피</a:t>
            </a:r>
            <a:r>
              <a:rPr lang="ko-KR" altLang="en-US" dirty="0"/>
              <a:t>터 </a:t>
            </a:r>
            <a:r>
              <a:rPr lang="ko-KR" altLang="en-US" dirty="0" smtClean="0"/>
              <a:t>노트북 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Basic </a:t>
            </a:r>
            <a:r>
              <a:rPr lang="en-US" altLang="ko-KR" dirty="0" smtClean="0"/>
              <a:t>Data Type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IF – ELIF – ELSE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Def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Library Import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Numpy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Pandas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업</a:t>
            </a:r>
            <a:r>
              <a:rPr lang="ko-KR" altLang="en-US" dirty="0"/>
              <a:t>무 </a:t>
            </a:r>
            <a:r>
              <a:rPr lang="ko-KR" altLang="en-US" dirty="0" smtClean="0"/>
              <a:t>적용 예시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~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~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5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Pandas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63947" y="700872"/>
            <a:ext cx="4847780" cy="353943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DataFrame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</a:t>
            </a:r>
            <a:r>
              <a:rPr lang="en-US" altLang="ko-KR" sz="1600" dirty="0" smtClean="0"/>
              <a:t> table</a:t>
            </a:r>
            <a:r>
              <a:rPr lang="ko-KR" altLang="en-US" sz="1600" dirty="0" smtClean="0"/>
              <a:t>과 유사한 구조입니다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가 기본 구조이</a:t>
            </a:r>
            <a:r>
              <a:rPr lang="ko-KR" altLang="en-US" sz="1600" dirty="0"/>
              <a:t>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column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의 이름을 갖습니다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DataFrame</a:t>
            </a:r>
            <a:r>
              <a:rPr lang="ko-KR" altLang="en-US" sz="1600" dirty="0" smtClean="0"/>
              <a:t>의 생성은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csv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pickle </a:t>
            </a:r>
            <a:r>
              <a:rPr lang="ko-KR" altLang="en-US" sz="1600" dirty="0" smtClean="0"/>
              <a:t>파일 업로드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타 </a:t>
            </a:r>
            <a:r>
              <a:rPr lang="en-US" altLang="ko-KR" sz="1600" dirty="0" smtClean="0"/>
              <a:t>type </a:t>
            </a:r>
            <a:r>
              <a:rPr lang="ko-KR" altLang="en-US" sz="1600" dirty="0" smtClean="0"/>
              <a:t>변수 변환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oracle table upload 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DataFrame</a:t>
            </a:r>
            <a:r>
              <a:rPr lang="ko-KR" altLang="en-US" sz="1600" dirty="0" smtClean="0"/>
              <a:t>은 많은 </a:t>
            </a:r>
            <a:r>
              <a:rPr lang="ko-KR" altLang="en-US" sz="1600" dirty="0" smtClean="0"/>
              <a:t>메타정</a:t>
            </a:r>
            <a:r>
              <a:rPr lang="ko-KR" altLang="en-US" sz="1600" dirty="0"/>
              <a:t>보</a:t>
            </a:r>
            <a:r>
              <a:rPr lang="en-US" altLang="ko-KR" sz="1600" dirty="0" smtClean="0"/>
              <a:t>(column, index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포함하여 사용이 용이하지만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그만큼 속도가 느리다는 단점이 있습니다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577293"/>
            <a:ext cx="6781800" cy="41546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5066503"/>
            <a:ext cx="6781800" cy="9620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70" y="5776115"/>
            <a:ext cx="1838325" cy="8667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72215" y="4516463"/>
            <a:ext cx="4348865" cy="206210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DataFrame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변환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en-US" altLang="ko-KR" sz="1600" dirty="0" smtClean="0"/>
              <a:t>pd.DataFrame( &lt;array&gt; ) 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: Numpy array  Pandas Data_frame</a:t>
            </a:r>
            <a:endParaRPr lang="en-US" altLang="ko-KR" sz="1600" dirty="0" smtClean="0"/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np.asarray( &lt;DataFrame&gt; )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: Pandas Data_frame  Numpy array 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83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Pandas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7589" y="4701129"/>
            <a:ext cx="6856852" cy="132343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DataFrame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 table</a:t>
            </a:r>
            <a:r>
              <a:rPr lang="ko-KR" altLang="en-US" sz="1600" dirty="0" smtClean="0"/>
              <a:t>과 비슷한 구조로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column, index </a:t>
            </a:r>
            <a:r>
              <a:rPr lang="ko-KR" altLang="en-US" sz="1600" dirty="0" smtClean="0"/>
              <a:t>순으로 접근합니다</a:t>
            </a:r>
            <a:r>
              <a:rPr lang="en-US" altLang="ko-KR" sz="1600" dirty="0" smtClean="0"/>
              <a:t>. (array</a:t>
            </a:r>
            <a:r>
              <a:rPr lang="ko-KR" altLang="en-US" sz="1600" dirty="0" smtClean="0"/>
              <a:t>와 반대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.iloc </a:t>
            </a:r>
            <a:r>
              <a:rPr lang="ko-KR" altLang="en-US" sz="1600" dirty="0" smtClean="0"/>
              <a:t>명령어를 사용하시면 </a:t>
            </a:r>
            <a:r>
              <a:rPr lang="en-US" altLang="ko-KR" sz="1600" dirty="0" smtClean="0"/>
              <a:t>array</a:t>
            </a:r>
            <a:r>
              <a:rPr lang="ko-KR" altLang="en-US" sz="1600" dirty="0" smtClean="0"/>
              <a:t>와 동일한 수행이 가능합니다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628520"/>
            <a:ext cx="8550876" cy="33813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9934" y="4516463"/>
            <a:ext cx="282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DataFrame [     ] [     ]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850844" y="4816376"/>
            <a:ext cx="535460" cy="4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95904" y="4816375"/>
            <a:ext cx="131804" cy="48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1687" y="5302408"/>
            <a:ext cx="126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Column Index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: Column name,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Column list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7600" y="5302408"/>
            <a:ext cx="12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Row Index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: Row index,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Row list,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Boolean list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1433" y="745052"/>
            <a:ext cx="9087410" cy="403187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내일 모델</a:t>
            </a:r>
            <a:r>
              <a:rPr lang="ko-KR" altLang="en-US" sz="1600" dirty="0"/>
              <a:t>링 </a:t>
            </a:r>
            <a:r>
              <a:rPr lang="ko-KR" altLang="en-US" sz="1600" dirty="0" smtClean="0"/>
              <a:t>실습 때는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1) </a:t>
            </a:r>
            <a:r>
              <a:rPr lang="ko-KR" altLang="en-US" sz="1600" dirty="0" smtClean="0"/>
              <a:t>데이</a:t>
            </a:r>
            <a:r>
              <a:rPr lang="ko-KR" altLang="en-US" sz="1600" dirty="0"/>
              <a:t>터 </a:t>
            </a:r>
            <a:r>
              <a:rPr lang="en-US" altLang="ko-KR" sz="1600" dirty="0" smtClean="0"/>
              <a:t>load – </a:t>
            </a:r>
            <a:r>
              <a:rPr lang="ko-KR" altLang="en-US" sz="1600" dirty="0" smtClean="0"/>
              <a:t>당사 데이터 </a:t>
            </a:r>
            <a:r>
              <a:rPr lang="en-US" altLang="ko-KR" sz="1600" dirty="0" smtClean="0"/>
              <a:t>upload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2) </a:t>
            </a:r>
            <a:r>
              <a:rPr lang="ko-KR" altLang="en-US" sz="1600" dirty="0" smtClean="0"/>
              <a:t>데이터 </a:t>
            </a:r>
            <a:r>
              <a:rPr lang="en-US" altLang="ko-KR" sz="1600" dirty="0" smtClean="0"/>
              <a:t>preprocessing – array or DataFrame </a:t>
            </a:r>
            <a:r>
              <a:rPr lang="ko-KR" altLang="en-US" sz="1600" dirty="0" smtClean="0"/>
              <a:t>활용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3) Modeling – parameter </a:t>
            </a:r>
            <a:r>
              <a:rPr lang="ko-KR" altLang="en-US" sz="1600" dirty="0" smtClean="0"/>
              <a:t>값 변경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4) Result – </a:t>
            </a:r>
            <a:r>
              <a:rPr lang="ko-KR" altLang="en-US" sz="1600" dirty="0" smtClean="0"/>
              <a:t>모델링 성능 지표를 통한 결과 확인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고생하셨습니</a:t>
            </a:r>
            <a:r>
              <a:rPr lang="ko-KR" altLang="en-US" sz="1600" dirty="0"/>
              <a:t>다</a:t>
            </a:r>
            <a:r>
              <a:rPr lang="en-US" altLang="ko-KR" sz="1600" dirty="0"/>
              <a:t>!</a:t>
            </a: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370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업무 적용 예시 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433" y="745052"/>
            <a:ext cx="8107108" cy="526297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AutoML </a:t>
            </a:r>
            <a:r>
              <a:rPr lang="ko-KR" altLang="en-US" sz="1600" dirty="0" smtClean="0"/>
              <a:t>솔루션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Network </a:t>
            </a:r>
            <a:r>
              <a:rPr lang="ko-KR" altLang="en-US" sz="1600" dirty="0" smtClean="0"/>
              <a:t>분석 모듈 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Oracle Table Upload </a:t>
            </a:r>
            <a:r>
              <a:rPr lang="ko-KR" altLang="en-US" sz="1600" dirty="0" smtClean="0"/>
              <a:t>및 쿼리 실행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edw_boan.ipynb </a:t>
            </a:r>
            <a:r>
              <a:rPr lang="ko-KR" altLang="en-US" sz="1600" dirty="0" smtClean="0"/>
              <a:t>파일 참고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/>
              <a:t>Report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Excel Layout </a:t>
            </a:r>
            <a:r>
              <a:rPr lang="ko-KR" altLang="en-US" sz="1600" dirty="0" smtClean="0"/>
              <a:t>지정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excel layout  example.xlsx, pdf layout example.pdf </a:t>
            </a:r>
            <a:r>
              <a:rPr lang="ko-KR" altLang="en-US" sz="1600" dirty="0" smtClean="0"/>
              <a:t>참고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※ </a:t>
            </a:r>
            <a:r>
              <a:rPr lang="ko-KR" altLang="en-US" sz="1600" dirty="0" smtClean="0"/>
              <a:t>반복적인 업무 수행 시 </a:t>
            </a:r>
            <a:r>
              <a:rPr lang="en-US" altLang="ko-KR" sz="1600" dirty="0" smtClean="0"/>
              <a:t>RPA, </a:t>
            </a:r>
            <a:r>
              <a:rPr lang="ko-KR" altLang="en-US" sz="1600" dirty="0" smtClean="0"/>
              <a:t>매크로와 같은 방식으로 활용 가능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※ oracle</a:t>
            </a:r>
            <a:r>
              <a:rPr lang="en-US" altLang="ko-KR" sz="1600" dirty="0" smtClean="0"/>
              <a:t>, excel</a:t>
            </a:r>
            <a:r>
              <a:rPr lang="ko-KR" altLang="en-US" sz="1600" dirty="0" smtClean="0"/>
              <a:t>에서 처리할 수 없는 다양한 업무 적용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 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 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활용하실 수 있는 예제는 무궁무진합니다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 (*’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∇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’*)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06" y="621485"/>
            <a:ext cx="3782475" cy="3632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41" y="3561893"/>
            <a:ext cx="3226103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(1)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9"/>
          <a:stretch/>
        </p:blipFill>
        <p:spPr>
          <a:xfrm>
            <a:off x="189470" y="576648"/>
            <a:ext cx="6263931" cy="28173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4" b="36817"/>
          <a:stretch/>
        </p:blipFill>
        <p:spPr>
          <a:xfrm>
            <a:off x="189469" y="3492840"/>
            <a:ext cx="6263931" cy="130981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7" r="12069"/>
          <a:stretch/>
        </p:blipFill>
        <p:spPr>
          <a:xfrm>
            <a:off x="6527542" y="576648"/>
            <a:ext cx="5507940" cy="2275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5524" y="600674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https://programmers.co.kr</a:t>
            </a:r>
            <a:r>
              <a:rPr lang="en-US" altLang="ko-KR" dirty="0" smtClean="0"/>
              <a:t> : google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프로그래머스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치시면 다양한 예제를 확인하실수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정답은 </a:t>
            </a:r>
            <a:r>
              <a:rPr lang="en-US" altLang="ko-KR" dirty="0" smtClean="0"/>
              <a:t>‘solution.py’ </a:t>
            </a:r>
            <a:r>
              <a:rPr lang="ko-KR" altLang="en-US" dirty="0" smtClean="0"/>
              <a:t>에서 확인하실 수 있으세요</a:t>
            </a:r>
            <a:r>
              <a:rPr lang="en-US" altLang="ko-KR" dirty="0" smtClean="0"/>
              <a:t>. [ </a:t>
            </a:r>
            <a:r>
              <a:rPr lang="ko-KR" altLang="en-US" dirty="0" smtClean="0"/>
              <a:t>정답은 여러 개니 꼭 따라하지 않으셔도 됩니다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1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연습문제</a:t>
            </a:r>
            <a:r>
              <a:rPr lang="en-US" altLang="ko-KR" dirty="0" smtClean="0"/>
              <a:t>(2)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2"/>
          <a:stretch/>
        </p:blipFill>
        <p:spPr>
          <a:xfrm>
            <a:off x="189470" y="614211"/>
            <a:ext cx="5784050" cy="53829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06" y="1654367"/>
            <a:ext cx="5977056" cy="349427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1"/>
          <a:stretch/>
        </p:blipFill>
        <p:spPr>
          <a:xfrm>
            <a:off x="6062606" y="628822"/>
            <a:ext cx="5968823" cy="9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쥬피터 노트북 실행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7235" y="5289300"/>
            <a:ext cx="3709560" cy="116955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smtClean="0"/>
              <a:t>단축키</a:t>
            </a:r>
            <a:r>
              <a:rPr lang="en-US" altLang="ko-KR" sz="1000" dirty="0" smtClean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Ctrl </a:t>
            </a:r>
            <a:r>
              <a:rPr lang="en-US" altLang="ko-KR" sz="1000" dirty="0" smtClean="0"/>
              <a:t>+ enter  	</a:t>
            </a:r>
            <a:r>
              <a:rPr lang="en-US" altLang="ko-KR" sz="1000" dirty="0" smtClean="0"/>
              <a:t>	Cell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r>
              <a:rPr lang="en-US" altLang="ko-KR" sz="1000" dirty="0" smtClean="0"/>
              <a:t>Shift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+ enter  </a:t>
            </a:r>
            <a:r>
              <a:rPr lang="en-US" altLang="ko-KR" sz="1000" dirty="0" smtClean="0"/>
              <a:t>	</a:t>
            </a:r>
            <a:r>
              <a:rPr lang="en-US" altLang="ko-KR" sz="1000" dirty="0" smtClean="0"/>
              <a:t>	Cell </a:t>
            </a:r>
            <a:r>
              <a:rPr lang="ko-KR" altLang="en-US" sz="1000" dirty="0" smtClean="0"/>
              <a:t>실행 후 아래 </a:t>
            </a:r>
            <a:r>
              <a:rPr lang="en-US" altLang="ko-KR" sz="1000" dirty="0" smtClean="0"/>
              <a:t>cell </a:t>
            </a:r>
            <a:r>
              <a:rPr lang="ko-KR" altLang="en-US" sz="1000" dirty="0" smtClean="0"/>
              <a:t>이동</a:t>
            </a:r>
            <a:endParaRPr lang="en-US" altLang="ko-KR" sz="1000" dirty="0" smtClean="0"/>
          </a:p>
          <a:p>
            <a:r>
              <a:rPr lang="en-US" altLang="ko-KR" sz="1000" dirty="0" smtClean="0"/>
              <a:t>ctrl + / 	</a:t>
            </a:r>
            <a:r>
              <a:rPr lang="en-US" altLang="ko-KR" sz="1000" dirty="0" smtClean="0"/>
              <a:t>	</a:t>
            </a:r>
            <a:r>
              <a:rPr lang="ko-KR" altLang="en-US" sz="1000" dirty="0" smtClean="0"/>
              <a:t>주석달기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지우기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B(</a:t>
            </a:r>
            <a:r>
              <a:rPr lang="ko-KR" altLang="en-US" sz="1000" dirty="0" smtClean="0"/>
              <a:t>커서 비활성화 상태</a:t>
            </a:r>
            <a:r>
              <a:rPr lang="en-US" altLang="ko-KR" sz="1000" dirty="0" smtClean="0"/>
              <a:t>)	Cell </a:t>
            </a:r>
            <a:r>
              <a:rPr lang="ko-KR" altLang="en-US" sz="1000" dirty="0" smtClean="0"/>
              <a:t>생성</a:t>
            </a:r>
            <a:endParaRPr lang="en-US" altLang="ko-KR" sz="1000" dirty="0" smtClean="0"/>
          </a:p>
          <a:p>
            <a:r>
              <a:rPr lang="en-US" altLang="ko-KR" sz="1000" dirty="0" smtClean="0"/>
              <a:t>DD (</a:t>
            </a:r>
            <a:r>
              <a:rPr lang="ko-KR" altLang="en-US" sz="1000" dirty="0" smtClean="0"/>
              <a:t>커서 비활성화 상태</a:t>
            </a:r>
            <a:r>
              <a:rPr lang="en-US" altLang="ko-KR" sz="1000" dirty="0" smtClean="0"/>
              <a:t>)	Cell 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         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1" y="686800"/>
            <a:ext cx="6504704" cy="2148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" y="3091008"/>
            <a:ext cx="6534150" cy="20574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131860" y="947956"/>
            <a:ext cx="1591760" cy="17281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07853" y="1560352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207853" y="2224481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6477" y="1421852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쥬피터노트북 파일 </a:t>
            </a:r>
            <a:r>
              <a:rPr lang="en-US" altLang="ko-KR" sz="1200" dirty="0" smtClean="0"/>
              <a:t>.ipynb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256477" y="2085981"/>
            <a:ext cx="3674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디렉토리 생성 </a:t>
            </a:r>
            <a:r>
              <a:rPr lang="en-US" altLang="ko-KR" sz="1200" dirty="0" smtClean="0"/>
              <a:t>(or </a:t>
            </a:r>
            <a:r>
              <a:rPr lang="ko-KR" altLang="en-US" sz="1200" dirty="0" smtClean="0"/>
              <a:t>해당 경로에서 직접 생성도 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865464" y="1570139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2811" y="1431639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디렉토리 뒤로 이동 </a:t>
            </a:r>
            <a:r>
              <a:rPr lang="en-US" altLang="ko-KR" sz="1200" dirty="0" smtClean="0">
                <a:solidFill>
                  <a:schemeClr val="bg1"/>
                </a:solidFill>
              </a:rPr>
              <a:t>‘&lt;-’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42363" y="3249334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8708" y="3121900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파일이름 </a:t>
            </a:r>
            <a:r>
              <a:rPr lang="en-US" altLang="ko-KR" sz="1200" dirty="0" smtClean="0">
                <a:solidFill>
                  <a:schemeClr val="bg1"/>
                </a:solidFill>
              </a:rPr>
              <a:t>Rename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570451" y="3976381"/>
            <a:ext cx="1" cy="142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2783" y="5424828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865465" y="3977221"/>
            <a:ext cx="1" cy="18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387" y="5839747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Cell 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1160481" y="3976381"/>
            <a:ext cx="1" cy="142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42363" y="5424828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Cell </a:t>
            </a:r>
            <a:r>
              <a:rPr lang="ko-KR" altLang="en-US" sz="1200" dirty="0" smtClean="0"/>
              <a:t>제거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613174" y="3971601"/>
            <a:ext cx="1" cy="142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66292" y="5399157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Cell </a:t>
            </a:r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2960058" y="3971601"/>
            <a:ext cx="1" cy="181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85871" y="5839747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Cell </a:t>
            </a:r>
            <a:r>
              <a:rPr lang="ko-KR" altLang="en-US" sz="1200" dirty="0" smtClean="0"/>
              <a:t>실행중지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104601" y="3168538"/>
            <a:ext cx="4605556" cy="15696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쥬피터 노트북은 </a:t>
            </a:r>
            <a:r>
              <a:rPr lang="en-US" altLang="ko-KR" sz="1600" dirty="0" smtClean="0"/>
              <a:t>Cell </a:t>
            </a:r>
            <a:r>
              <a:rPr lang="ko-KR" altLang="en-US" sz="1600" dirty="0" smtClean="0"/>
              <a:t>단위 실행 프로그램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해</a:t>
            </a:r>
            <a:r>
              <a:rPr lang="ko-KR" altLang="en-US" sz="1600" dirty="0"/>
              <a:t>당 </a:t>
            </a:r>
            <a:r>
              <a:rPr lang="en-US" altLang="ko-KR" sz="1600" dirty="0" smtClean="0"/>
              <a:t>Cell </a:t>
            </a:r>
            <a:r>
              <a:rPr lang="ko-KR" altLang="en-US" sz="1600" dirty="0" smtClean="0"/>
              <a:t>실행 </a:t>
            </a:r>
            <a:r>
              <a:rPr lang="en-US" altLang="ko-KR" sz="1600" dirty="0" smtClean="0"/>
              <a:t>~ </a:t>
            </a:r>
            <a:r>
              <a:rPr lang="ko-KR" altLang="en-US" sz="1600" dirty="0" smtClean="0"/>
              <a:t>종료 전까지는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생성한 데이터 및 함수들은 메모리에 유지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사용하지 않는 변수들은 제거하거나 해당 </a:t>
            </a:r>
            <a:r>
              <a:rPr lang="en-US" altLang="ko-KR" sz="1600" dirty="0" smtClean="0">
                <a:solidFill>
                  <a:srgbClr val="FF0000"/>
                </a:solidFill>
              </a:rPr>
              <a:t>ipynb</a:t>
            </a:r>
            <a:r>
              <a:rPr lang="ko-KR" altLang="en-US" sz="1600" dirty="0" smtClean="0">
                <a:solidFill>
                  <a:srgbClr val="FF0000"/>
                </a:solidFill>
              </a:rPr>
              <a:t>를 종료함으로써 메모리 정리 필요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84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쥬피터 노트북 실행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7135" y="2701813"/>
            <a:ext cx="8030090" cy="132343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&lt;print </a:t>
            </a:r>
            <a:r>
              <a:rPr lang="ko-KR" altLang="en-US" sz="1600" dirty="0" smtClean="0"/>
              <a:t>함</a:t>
            </a:r>
            <a:r>
              <a:rPr lang="ko-KR" altLang="en-US" sz="1600" dirty="0"/>
              <a:t>수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‘print’</a:t>
            </a:r>
            <a:r>
              <a:rPr lang="ko-KR" altLang="en-US" sz="1600" dirty="0" smtClean="0"/>
              <a:t>는 인자로 입력한 값을 출력하는 함수입니다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‘ ‘</a:t>
            </a:r>
            <a:r>
              <a:rPr lang="ko-KR" altLang="en-US" sz="1600" dirty="0" smtClean="0"/>
              <a:t>로 묶여잇는 문자열을 출력하거나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혹은 계산값을 입력할 수도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또한 한 개가 아닌 여러 개의 인자 </a:t>
            </a:r>
            <a:r>
              <a:rPr lang="en-US" altLang="ko-KR" sz="1600" dirty="0" smtClean="0"/>
              <a:t>( ,[</a:t>
            </a:r>
            <a:r>
              <a:rPr lang="ko-KR" altLang="en-US" sz="1600" dirty="0" smtClean="0"/>
              <a:t>쉼표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로 구분된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입력할 수 있습니다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685800"/>
            <a:ext cx="8372475" cy="16192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47135" y="4654438"/>
            <a:ext cx="8030090" cy="1815882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Python</a:t>
            </a:r>
            <a:r>
              <a:rPr lang="ko-KR" altLang="en-US" sz="1600" dirty="0" smtClean="0"/>
              <a:t>은 대문자와 소문자를 구분하는 언어입니다</a:t>
            </a:r>
            <a:r>
              <a:rPr lang="en-US" altLang="ko-KR" sz="1600" dirty="0" smtClean="0"/>
              <a:t>.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대문자와 소문자 구분없이 입력하는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과 구별됩니다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※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 함수의 사용법은 함수명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인자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인자</a:t>
            </a:r>
            <a:r>
              <a:rPr lang="en-US" altLang="ko-KR" sz="1600" dirty="0" smtClean="0"/>
              <a:t>2, …)</a:t>
            </a:r>
            <a:r>
              <a:rPr lang="ko-KR" altLang="en-US" sz="1600" dirty="0" smtClean="0"/>
              <a:t>과 같은 식입니다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※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‘print’</a:t>
            </a:r>
            <a:r>
              <a:rPr lang="ko-KR" altLang="en-US" sz="1600" dirty="0" smtClean="0"/>
              <a:t>와 같은 내장함수나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라이브러리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생성된 함수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그리고 사용자 지정함수 등 다양한 함수들을 활용할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0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Basic Data 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7396" y="3296245"/>
            <a:ext cx="6487929" cy="304698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</a:t>
            </a:r>
            <a:r>
              <a:rPr lang="ko-KR" altLang="en-US" sz="1600" dirty="0"/>
              <a:t>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특정한 값을 가질 수 있는 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*</a:t>
            </a:r>
            <a:r>
              <a:rPr lang="ko-KR" altLang="en-US" sz="1600" dirty="0" smtClean="0"/>
              <a:t>변할 수 있는 값이기에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값을 대입</a:t>
            </a:r>
            <a:r>
              <a:rPr lang="en-US" altLang="ko-KR" sz="1600" dirty="0" smtClean="0"/>
              <a:t>(=)</a:t>
            </a:r>
            <a:r>
              <a:rPr lang="ko-KR" altLang="en-US" sz="1600" dirty="0" smtClean="0"/>
              <a:t>하면 다른 값으로 변환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숫자형변수는 정수 </a:t>
            </a:r>
            <a:r>
              <a:rPr lang="en-US" altLang="ko-KR" sz="1600" dirty="0" smtClean="0"/>
              <a:t>int(integer), </a:t>
            </a:r>
            <a:r>
              <a:rPr lang="ko-KR" altLang="en-US" sz="1600" dirty="0" smtClean="0"/>
              <a:t>실수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float</a:t>
            </a:r>
            <a:r>
              <a:rPr lang="ko-KR" altLang="en-US" sz="1600" dirty="0" smtClean="0"/>
              <a:t>로 구분됩니다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문자형변수는 문자</a:t>
            </a:r>
            <a:r>
              <a:rPr lang="ko-KR" altLang="en-US" sz="1600" dirty="0"/>
              <a:t>열 </a:t>
            </a:r>
            <a:r>
              <a:rPr lang="en-US" altLang="ko-KR" sz="1600" dirty="0" smtClean="0"/>
              <a:t>str(string)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‘ ’ or “ “</a:t>
            </a:r>
            <a:r>
              <a:rPr lang="ko-KR" altLang="en-US" sz="1600" dirty="0" smtClean="0"/>
              <a:t>로 묶여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문자형변수는 문자열이기에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(character) </a:t>
            </a:r>
            <a:r>
              <a:rPr lang="ko-KR" altLang="en-US" sz="1600" dirty="0" smtClean="0"/>
              <a:t>하나하나 구분되어 저장됩니다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Index : </a:t>
            </a:r>
            <a:r>
              <a:rPr lang="ko-KR" altLang="en-US" sz="1600" dirty="0" smtClean="0"/>
              <a:t>나열 변수에서 하나하나 값의 위치를 의미하며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시작합니다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680909"/>
            <a:ext cx="6419850" cy="22669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4283418"/>
            <a:ext cx="5095875" cy="16192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7794" y="3061640"/>
            <a:ext cx="186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‘p y t h o n’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81448" y="3394369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107988" y="3394369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09813" y="3394369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95162" y="3393041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713463" y="3393122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931764" y="3393041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7278" y="3705483"/>
            <a:ext cx="188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0 1 2 3 4 5 6</a:t>
            </a:r>
            <a:endParaRPr lang="en-US" altLang="ko-KR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680511" y="4022896"/>
            <a:ext cx="403662" cy="3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89470" y="5667632"/>
            <a:ext cx="2677298" cy="164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549607" y="3246306"/>
            <a:ext cx="2669059" cy="6771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순서는 </a:t>
            </a:r>
            <a:endParaRPr lang="en-US" altLang="ko-KR" dirty="0" smtClean="0"/>
          </a:p>
          <a:p>
            <a:r>
              <a:rPr lang="ko-KR" altLang="en-US" dirty="0" smtClean="0"/>
              <a:t>항</a:t>
            </a:r>
            <a:r>
              <a:rPr lang="ko-KR" altLang="en-US" dirty="0"/>
              <a:t>상 </a:t>
            </a:r>
            <a:r>
              <a:rPr lang="en-US" altLang="ko-KR" sz="2000" dirty="0" smtClean="0">
                <a:solidFill>
                  <a:srgbClr val="FF0000"/>
                </a:solidFill>
              </a:rPr>
              <a:t>‘0’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부터에요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5" y="680909"/>
            <a:ext cx="3457575" cy="600075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1149041" y="1103152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77739" y="972066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숫자형 변수 </a:t>
            </a:r>
            <a:r>
              <a:rPr lang="en-US" altLang="ko-KR" sz="1200" dirty="0" smtClean="0">
                <a:solidFill>
                  <a:schemeClr val="bg1"/>
                </a:solidFill>
              </a:rPr>
              <a:t>a </a:t>
            </a:r>
            <a:r>
              <a:rPr lang="ko-KR" altLang="en-US" sz="1200" dirty="0" smtClean="0">
                <a:solidFill>
                  <a:schemeClr val="bg1"/>
                </a:solidFill>
              </a:rPr>
              <a:t>생성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595046" y="2232597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3744" y="2101511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문자형 변수 </a:t>
            </a:r>
            <a:r>
              <a:rPr lang="en-US" altLang="ko-KR" sz="1200" dirty="0" smtClean="0">
                <a:solidFill>
                  <a:schemeClr val="bg1"/>
                </a:solidFill>
              </a:rPr>
              <a:t>b </a:t>
            </a:r>
            <a:r>
              <a:rPr lang="ko-KR" altLang="en-US" sz="1200" dirty="0" smtClean="0">
                <a:solidFill>
                  <a:schemeClr val="bg1"/>
                </a:solidFill>
              </a:rPr>
              <a:t>생성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11035" y="1744277"/>
            <a:ext cx="2878825" cy="1088675"/>
            <a:chOff x="7439560" y="1629370"/>
            <a:chExt cx="2878825" cy="1088675"/>
          </a:xfrm>
        </p:grpSpPr>
        <p:sp>
          <p:nvSpPr>
            <p:cNvPr id="2" name="타원 1"/>
            <p:cNvSpPr/>
            <p:nvPr/>
          </p:nvSpPr>
          <p:spPr>
            <a:xfrm>
              <a:off x="7596723" y="1634261"/>
              <a:ext cx="666750" cy="66675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등호 4"/>
            <p:cNvSpPr/>
            <p:nvPr/>
          </p:nvSpPr>
          <p:spPr>
            <a:xfrm>
              <a:off x="8477392" y="1813362"/>
              <a:ext cx="790575" cy="30854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500936" y="1629370"/>
              <a:ext cx="653825" cy="653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9560" y="2436156"/>
              <a:ext cx="981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/>
                <a:t>변수명</a:t>
              </a:r>
              <a:endParaRPr lang="ko-KR" alt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82141" y="2441046"/>
              <a:ext cx="981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대입자</a:t>
              </a:r>
              <a:endParaRPr lang="ko-KR" alt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337310" y="2436155"/>
              <a:ext cx="981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변수값</a:t>
              </a:r>
              <a:endParaRPr lang="ko-KR" altLang="en-US" sz="1200" dirty="0"/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2404157" y="1674855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11504" y="1536355"/>
            <a:ext cx="2558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‘type’ </a:t>
            </a:r>
            <a:r>
              <a:rPr lang="ko-KR" altLang="en-US" sz="1200" dirty="0" smtClean="0">
                <a:solidFill>
                  <a:schemeClr val="bg1"/>
                </a:solidFill>
              </a:rPr>
              <a:t>변수의 타입을 </a:t>
            </a:r>
            <a:r>
              <a:rPr lang="en-US" altLang="ko-KR" sz="1200" dirty="0" smtClean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8119" y="6000686"/>
            <a:ext cx="31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값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범위를 범어났기에 오류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15237" y="6139186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Basic Data 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499" y="4036360"/>
            <a:ext cx="7359225" cy="255454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List : </a:t>
            </a:r>
            <a:r>
              <a:rPr lang="ko-KR" altLang="en-US" sz="1600" dirty="0" smtClean="0"/>
              <a:t>여러 값 또는 변수들을 순차적으로 갖는 객체입니다</a:t>
            </a:r>
            <a:r>
              <a:rPr lang="en-US" altLang="ko-KR" sz="1600" dirty="0" smtClean="0"/>
              <a:t>. ‘[ ]’</a:t>
            </a:r>
            <a:r>
              <a:rPr lang="ko-KR" altLang="en-US" sz="1600" dirty="0" smtClean="0"/>
              <a:t>으로 표현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는 각 배열의 값으로 값으로 </a:t>
            </a:r>
            <a:r>
              <a:rPr lang="en-US" altLang="ko-KR" sz="1600" dirty="0" smtClean="0"/>
              <a:t>int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str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int</a:t>
            </a:r>
            <a:r>
              <a:rPr lang="ko-KR" altLang="en-US" sz="1600" dirty="0" smtClean="0"/>
              <a:t>형 변수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</a:t>
            </a:r>
            <a:r>
              <a:rPr lang="ko-KR" altLang="en-US" sz="1600" dirty="0" smtClean="0"/>
              <a:t>형 변수</a:t>
            </a:r>
            <a:r>
              <a:rPr lang="en-US" altLang="ko-KR" sz="1600" dirty="0" smtClean="0"/>
              <a:t>, List</a:t>
            </a:r>
            <a:r>
              <a:rPr lang="ko-KR" altLang="en-US" sz="1600" dirty="0" smtClean="0"/>
              <a:t>형 변수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 모든 값 또는 변수를 포함할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str</a:t>
            </a:r>
            <a:r>
              <a:rPr lang="ko-KR" altLang="en-US" sz="1600" dirty="0" smtClean="0"/>
              <a:t>형 변수와 마찬가지로 값의 위치에 따른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가 존재합니다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0 ~ (length-1)</a:t>
            </a:r>
            <a:r>
              <a:rPr lang="ko-KR" altLang="en-US" sz="1600" dirty="0" smtClean="0"/>
              <a:t>까지 존재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List</a:t>
            </a:r>
            <a:r>
              <a:rPr lang="ko-KR" altLang="en-US" sz="1600" dirty="0" smtClean="0"/>
              <a:t>의 특정값을 조회하려면 </a:t>
            </a:r>
            <a:r>
              <a:rPr lang="en-US" altLang="ko-KR" sz="1600" dirty="0" smtClean="0"/>
              <a:t>[ index ]</a:t>
            </a:r>
            <a:r>
              <a:rPr lang="ko-KR" altLang="en-US" sz="1600" dirty="0" smtClean="0"/>
              <a:t>를 사용합니다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Ex) str_var = [1, 2] ; str_var[0] -&gt; 1, </a:t>
            </a:r>
            <a:r>
              <a:rPr lang="en-US" altLang="ko-KR" sz="1600" dirty="0" smtClean="0"/>
              <a:t>str_var[1] -&gt; 2</a:t>
            </a:r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0" y="742603"/>
            <a:ext cx="5524500" cy="256222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334375" y="1316496"/>
            <a:ext cx="7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: B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8507364" y="1685828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709189" y="1677671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8894538" y="1677590"/>
            <a:ext cx="1" cy="3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03574" y="2023715"/>
            <a:ext cx="140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≤  x &lt;  B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6614" y="1283932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[Indexing]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60341" y="2704954"/>
            <a:ext cx="4360134" cy="83099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list[A:B]</a:t>
            </a:r>
            <a:r>
              <a:rPr lang="ko-KR" altLang="en-US" sz="1600" dirty="0" smtClean="0"/>
              <a:t>의 경우 </a:t>
            </a:r>
            <a:r>
              <a:rPr lang="en-US" altLang="ko-KR" sz="1600" dirty="0" smtClean="0"/>
              <a:t>A index </a:t>
            </a:r>
            <a:r>
              <a:rPr lang="ko-KR" altLang="en-US" sz="1600" dirty="0" smtClean="0"/>
              <a:t>보다 크거나 같고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   B index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보다 작은 배열이 출력됩니다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27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Basic Data 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1751" y="847127"/>
            <a:ext cx="4940901" cy="206210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append </a:t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ko-KR" altLang="en-US" sz="1600" dirty="0" smtClean="0"/>
              <a:t>가장 마지막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뒤에 값을 추가하는 함수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pop</a:t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ko-KR" altLang="en-US" sz="1600" dirty="0" smtClean="0"/>
              <a:t>객체를 제거하는 함수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(*</a:t>
            </a:r>
            <a:r>
              <a:rPr lang="ko-KR" altLang="en-US" sz="1600" dirty="0" smtClean="0"/>
              <a:t>매개변수의 기본설정은 마지막 </a:t>
            </a:r>
            <a:r>
              <a:rPr lang="en-US" altLang="ko-KR" sz="1600" dirty="0" smtClean="0"/>
              <a:t>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insert </a:t>
            </a:r>
            <a:br>
              <a:rPr lang="en-US" altLang="ko-KR" sz="1600" dirty="0" smtClean="0"/>
            </a:br>
            <a:r>
              <a:rPr lang="en-US" altLang="ko-KR" sz="1600" dirty="0" smtClean="0"/>
              <a:t>: </a:t>
            </a:r>
            <a:r>
              <a:rPr lang="ko-KR" altLang="en-US" sz="1600" dirty="0" smtClean="0"/>
              <a:t>값을</a:t>
            </a:r>
            <a:r>
              <a:rPr lang="ko-KR" altLang="en-US" sz="1600" dirty="0" smtClean="0"/>
              <a:t> 원하는 </a:t>
            </a:r>
            <a:r>
              <a:rPr lang="en-US" altLang="ko-KR" sz="1600" dirty="0" smtClean="0"/>
              <a:t>Index </a:t>
            </a:r>
            <a:r>
              <a:rPr lang="ko-KR" altLang="en-US" sz="1600" dirty="0" smtClean="0"/>
              <a:t>위치에 추가하는 함수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7" y="847127"/>
            <a:ext cx="4991100" cy="314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7" y="1352807"/>
            <a:ext cx="4610100" cy="39052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65" y="3582945"/>
            <a:ext cx="5676900" cy="31051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25051" y="3213613"/>
            <a:ext cx="58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: ‘tuple’ type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와 동일하지만 값 치환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3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Basic Data 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7549" y="3702483"/>
            <a:ext cx="5436724" cy="255454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Dictionary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smtClean="0"/>
              <a:t>{Key : Value}</a:t>
            </a:r>
            <a:r>
              <a:rPr lang="ko-KR" altLang="en-US" sz="1600" dirty="0" smtClean="0"/>
              <a:t>의 관계로 이루어진 객체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일명 </a:t>
            </a:r>
            <a:r>
              <a:rPr lang="en-US" altLang="ko-KR" sz="1600" dirty="0" smtClean="0"/>
              <a:t>hash(</a:t>
            </a:r>
            <a:r>
              <a:rPr lang="ko-KR" altLang="en-US" sz="1600" dirty="0" smtClean="0"/>
              <a:t>또는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사전</a:t>
            </a:r>
            <a:r>
              <a:rPr lang="en-US" altLang="ko-KR" sz="1600" dirty="0" smtClean="0"/>
              <a:t>), / 0, 1, 2, … </a:t>
            </a:r>
            <a:r>
              <a:rPr lang="ko-KR" altLang="en-US" sz="1600" dirty="0" smtClean="0"/>
              <a:t>의 순서가 아닌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직접 </a:t>
            </a:r>
            <a:r>
              <a:rPr lang="en-US" altLang="ko-KR" sz="1600" dirty="0" smtClean="0"/>
              <a:t>key</a:t>
            </a:r>
            <a:r>
              <a:rPr lang="ko-KR" altLang="en-US" sz="1600" dirty="0" smtClean="0"/>
              <a:t>값으</a:t>
            </a:r>
            <a:r>
              <a:rPr lang="ko-KR" altLang="en-US" sz="1600" dirty="0"/>
              <a:t>로 </a:t>
            </a:r>
            <a:r>
              <a:rPr lang="en-US" altLang="ko-KR" sz="1600" dirty="0" smtClean="0"/>
              <a:t>name</a:t>
            </a:r>
            <a:r>
              <a:rPr lang="ko-KR" altLang="en-US" sz="1600" dirty="0" smtClean="0"/>
              <a:t>을 지정하여 사용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저장 메모리 효율은 낮지만 속도에 강점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Bool(Boolean)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True or False</a:t>
            </a:r>
            <a:r>
              <a:rPr lang="ko-KR" altLang="en-US" sz="1600" dirty="0" smtClean="0"/>
              <a:t>의 값을 갖는 객체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== : ‘</a:t>
            </a:r>
            <a:r>
              <a:rPr lang="ko-KR" altLang="en-US" sz="1600" dirty="0" smtClean="0"/>
              <a:t>같다</a:t>
            </a:r>
            <a:r>
              <a:rPr lang="en-US" altLang="ko-KR" sz="1600" dirty="0" smtClean="0"/>
              <a:t>’, &gt;= ‘</a:t>
            </a:r>
            <a:r>
              <a:rPr lang="ko-KR" altLang="en-US" sz="1600" dirty="0" smtClean="0"/>
              <a:t>크거나 같다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와 같은 비교연산자 대응</a:t>
            </a:r>
            <a:endParaRPr lang="en-US" altLang="ko-KR" sz="16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6" y="847127"/>
            <a:ext cx="2809875" cy="2486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1" y="3965821"/>
            <a:ext cx="2143125" cy="2714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707" y="4427305"/>
            <a:ext cx="1133475" cy="1314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75647" y="3596489"/>
            <a:ext cx="47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참고 </a:t>
            </a:r>
            <a:r>
              <a:rPr lang="en-US" altLang="ko-KR" dirty="0" smtClean="0"/>
              <a:t>Tap</a:t>
            </a:r>
            <a:r>
              <a:rPr lang="ko-KR" altLang="en-US" dirty="0" smtClean="0"/>
              <a:t>을 누르면 </a:t>
            </a:r>
            <a:r>
              <a:rPr lang="ko-KR" altLang="en-US" dirty="0" smtClean="0"/>
              <a:t>가능 명령어 모음 출력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11" y="847127"/>
            <a:ext cx="3438525" cy="1619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79918" y="636759"/>
            <a:ext cx="4360134" cy="280076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ko-KR" altLang="en-US" sz="1600" dirty="0" smtClean="0"/>
              <a:t>괄호 정리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‘(‘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1. </a:t>
            </a:r>
            <a:r>
              <a:rPr lang="ko-KR" altLang="en-US" sz="1600" dirty="0" smtClean="0"/>
              <a:t>함수의 인자를 받을때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ko-KR" altLang="en-US" sz="1600" dirty="0" smtClean="0"/>
              <a:t>   </a:t>
            </a:r>
            <a:r>
              <a:rPr lang="en-US" altLang="ko-KR" sz="1600" dirty="0" smtClean="0"/>
              <a:t>2. </a:t>
            </a:r>
            <a:r>
              <a:rPr lang="en-US" altLang="ko-KR" sz="1600" dirty="0" smtClean="0"/>
              <a:t>tuple</a:t>
            </a:r>
            <a:r>
              <a:rPr lang="ko-KR" altLang="en-US" sz="1600" dirty="0" smtClean="0"/>
              <a:t> 변수 생성</a:t>
            </a:r>
            <a:endParaRPr lang="en-US" altLang="ko-KR" sz="1600" dirty="0" smtClean="0"/>
          </a:p>
          <a:p>
            <a:r>
              <a:rPr lang="en-US" altLang="ko-KR" sz="1600" dirty="0" smtClean="0"/>
              <a:t>‘{‘ </a:t>
            </a:r>
          </a:p>
          <a:p>
            <a:r>
              <a:rPr lang="en-US" altLang="ko-KR" sz="1600" dirty="0" smtClean="0"/>
              <a:t>   1. dictionary </a:t>
            </a:r>
            <a:r>
              <a:rPr lang="ko-KR" altLang="en-US" sz="1600" dirty="0" smtClean="0"/>
              <a:t>변수 생성</a:t>
            </a:r>
            <a:endParaRPr lang="en-US" altLang="ko-KR" sz="1600" dirty="0" smtClean="0"/>
          </a:p>
          <a:p>
            <a:r>
              <a:rPr lang="en-US" altLang="ko-KR" sz="1600" dirty="0" smtClean="0"/>
              <a:t>‘[‘ </a:t>
            </a:r>
          </a:p>
          <a:p>
            <a:r>
              <a:rPr lang="en-US" altLang="ko-KR" sz="1600" dirty="0" smtClean="0"/>
              <a:t>   1. </a:t>
            </a:r>
            <a:r>
              <a:rPr lang="en-US" altLang="ko-KR" sz="1600" dirty="0" smtClean="0"/>
              <a:t>list </a:t>
            </a:r>
            <a:r>
              <a:rPr lang="ko-KR" altLang="en-US" sz="1600" dirty="0" smtClean="0"/>
              <a:t>변수 생성</a:t>
            </a:r>
            <a:endParaRPr lang="en-US" altLang="ko-KR" sz="1600" dirty="0" smtClean="0"/>
          </a:p>
          <a:p>
            <a:r>
              <a:rPr lang="en-US" altLang="ko-KR" sz="1600" dirty="0" smtClean="0"/>
              <a:t>   2. </a:t>
            </a:r>
            <a:r>
              <a:rPr lang="ko-KR" altLang="en-US" sz="1600" dirty="0" smtClean="0"/>
              <a:t>배열 변수의 값을 검색할때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219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47135" y="108463"/>
            <a:ext cx="367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smtClean="0"/>
              <a:t>IF ELIF ELSE (</a:t>
            </a:r>
            <a:r>
              <a:rPr lang="ko-KR" altLang="en-US" dirty="0" smtClean="0"/>
              <a:t>조건문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9470" y="477795"/>
            <a:ext cx="117801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2" y="1022393"/>
            <a:ext cx="3819525" cy="19335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2" y="3384593"/>
            <a:ext cx="3238500" cy="3267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1472" y="677850"/>
            <a:ext cx="3819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‘sql’ case when </a:t>
            </a:r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61471" y="2983180"/>
            <a:ext cx="3819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‘python’ if-elif-else </a:t>
            </a:r>
            <a:r>
              <a:rPr lang="ko-KR" altLang="en-US" sz="1600" dirty="0" smtClean="0"/>
              <a:t>구문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43021" y="1206904"/>
            <a:ext cx="5301179" cy="28007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if-elif-else </a:t>
            </a:r>
            <a:r>
              <a:rPr lang="ko-KR" altLang="en-US" sz="1600" dirty="0" smtClean="0"/>
              <a:t>구문은 각 조건을 순차적으로 탐색하여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해당 조건에 맞는 부분의 실행문을 수행합니다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if (1</a:t>
            </a:r>
            <a:r>
              <a:rPr lang="ko-KR" altLang="en-US" sz="1600" dirty="0" smtClean="0"/>
              <a:t>번째 조건</a:t>
            </a:r>
            <a:r>
              <a:rPr lang="en-US" altLang="ko-KR" sz="1600" dirty="0" smtClean="0"/>
              <a:t>):</a:t>
            </a:r>
            <a:br>
              <a:rPr lang="en-US" altLang="ko-KR" sz="1600" dirty="0" smtClean="0"/>
            </a:br>
            <a:r>
              <a:rPr lang="en-US" altLang="ko-KR" sz="1600" dirty="0" smtClean="0"/>
              <a:t>    (1</a:t>
            </a:r>
            <a:r>
              <a:rPr lang="ko-KR" altLang="en-US" sz="1600" dirty="0" smtClean="0"/>
              <a:t>번째 실행문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elif </a:t>
            </a:r>
            <a:r>
              <a:rPr lang="en-US" altLang="ko-KR" sz="1600" dirty="0" smtClean="0"/>
              <a:t>(2</a:t>
            </a:r>
            <a:r>
              <a:rPr lang="ko-KR" altLang="en-US" sz="1600" dirty="0" smtClean="0"/>
              <a:t>번째 조건</a:t>
            </a:r>
            <a:r>
              <a:rPr lang="en-US" altLang="ko-KR" sz="1600" dirty="0" smtClean="0"/>
              <a:t>):</a:t>
            </a:r>
            <a:br>
              <a:rPr lang="en-US" altLang="ko-KR" sz="1600" dirty="0" smtClean="0"/>
            </a:br>
            <a:r>
              <a:rPr lang="en-US" altLang="ko-KR" sz="1600" dirty="0" smtClean="0"/>
              <a:t>    (2</a:t>
            </a:r>
            <a:r>
              <a:rPr lang="ko-KR" altLang="en-US" sz="1600" dirty="0" smtClean="0"/>
              <a:t>번째 실행문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…</a:t>
            </a:r>
            <a:br>
              <a:rPr lang="en-US" altLang="ko-KR" sz="1600" dirty="0" smtClean="0"/>
            </a:br>
            <a:r>
              <a:rPr lang="en-US" altLang="ko-KR" sz="1600" dirty="0" smtClean="0"/>
              <a:t>else:</a:t>
            </a:r>
            <a:br>
              <a:rPr lang="en-US" altLang="ko-KR" sz="1600" dirty="0" smtClean="0"/>
            </a:br>
            <a:r>
              <a:rPr lang="en-US" altLang="ko-KR" sz="1600" dirty="0" smtClean="0"/>
              <a:t>    (</a:t>
            </a:r>
            <a:r>
              <a:rPr lang="ko-KR" altLang="en-US" sz="1600" dirty="0" smtClean="0"/>
              <a:t>마지막 실행문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en-US" altLang="ko-KR" sz="1600" dirty="0" smtClean="0"/>
              <a:t> </a:t>
            </a:r>
            <a:endParaRPr lang="en-US" altLang="ko-KR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33495" y="4514433"/>
            <a:ext cx="5986979" cy="156966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※ </a:t>
            </a:r>
            <a:r>
              <a:rPr lang="en-US" altLang="ko-KR" sz="1600" dirty="0" smtClean="0"/>
              <a:t>‘:’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indent(</a:t>
            </a:r>
            <a:r>
              <a:rPr lang="ko-KR" altLang="en-US" sz="1600" dirty="0" smtClean="0"/>
              <a:t>들여쓰기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1) ‘:’(</a:t>
            </a:r>
            <a:r>
              <a:rPr lang="ko-KR" altLang="en-US" sz="1600" dirty="0" smtClean="0"/>
              <a:t>클론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앞의 조건이</a:t>
            </a:r>
            <a:r>
              <a:rPr lang="en-US" altLang="ko-KR" sz="1600" dirty="0" smtClean="0"/>
              <a:t> True 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2) ‘:’ </a:t>
            </a:r>
            <a:r>
              <a:rPr lang="ko-KR" altLang="en-US" sz="1600" dirty="0" smtClean="0"/>
              <a:t>아래 들여쓰기 된 실행부분을 수행합니다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3) </a:t>
            </a:r>
            <a:r>
              <a:rPr lang="ko-KR" altLang="en-US" sz="1600" dirty="0" smtClean="0"/>
              <a:t>해당 부분이 실행되면 </a:t>
            </a:r>
            <a:r>
              <a:rPr lang="en-US" altLang="ko-KR" sz="1600" dirty="0" smtClean="0"/>
              <a:t>if – elif – else </a:t>
            </a:r>
            <a:r>
              <a:rPr lang="ko-KR" altLang="en-US" sz="1600" dirty="0" smtClean="0"/>
              <a:t>구문은 종료됩니다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 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3815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10268</TotalTime>
  <Words>889</Words>
  <Application>Microsoft Office PowerPoint</Application>
  <PresentationFormat>와이드스크린</PresentationFormat>
  <Paragraphs>261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실습 자료_1일차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조창기</dc:creator>
  <cp:lastModifiedBy>조창기</cp:lastModifiedBy>
  <cp:revision>27</cp:revision>
  <dcterms:created xsi:type="dcterms:W3CDTF">2019-05-27T08:04:51Z</dcterms:created>
  <dcterms:modified xsi:type="dcterms:W3CDTF">2019-06-03T11:13:23Z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C:\Users\samsung\Desktop\실습자료_1일차.pptx</vt:lpwstr>
  </property>
</Properties>
</file>