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3" r:id="rId4"/>
    <p:sldId id="259" r:id="rId5"/>
    <p:sldId id="262" r:id="rId6"/>
    <p:sldId id="264" r:id="rId7"/>
    <p:sldId id="265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2B84F-771B-4BE6-B2EE-D8A935E4529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380A-4458-45C4-BAE6-C99D45CBB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7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6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3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2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6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3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0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2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5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8C4D-C6DB-482B-BEAB-1D5F2D6D4993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8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 자료</a:t>
            </a:r>
            <a:r>
              <a:rPr lang="en-US" altLang="ko-KR" dirty="0" smtClean="0"/>
              <a:t>_2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ko-KR" altLang="en-US" dirty="0"/>
              <a:t>링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71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Result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2772804" y="6086088"/>
            <a:ext cx="8030090" cy="3385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결과를 확인해 봅시다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85" y="3288921"/>
            <a:ext cx="3429000" cy="2524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37" y="2873850"/>
            <a:ext cx="3533775" cy="2190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85" y="1132704"/>
            <a:ext cx="2238375" cy="1447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37" y="1131356"/>
            <a:ext cx="4076700" cy="1562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4986" y="706846"/>
            <a:ext cx="2544334" cy="338554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Confusion Matrix</a:t>
            </a:r>
            <a:endParaRPr lang="en-US" altLang="ko-KR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64985" y="2853546"/>
            <a:ext cx="2544334" cy="338554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AUROC Curve</a:t>
            </a:r>
            <a:endParaRPr lang="en-US" altLang="ko-KR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556937" y="706846"/>
            <a:ext cx="2544334" cy="338554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Lift Curve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702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/>
              <a:t>당사데이터 활용 모델링 실습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431951" y="713662"/>
            <a:ext cx="11056237" cy="304698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당</a:t>
            </a:r>
            <a:r>
              <a:rPr lang="ko-KR" altLang="en-US" sz="1600" dirty="0">
                <a:sym typeface="Wingdings" panose="05000000000000000000" pitchFamily="2" charset="2"/>
              </a:rPr>
              <a:t>사 </a:t>
            </a:r>
            <a:r>
              <a:rPr lang="en-US" altLang="ko-KR" sz="1600" dirty="0" smtClean="0">
                <a:sym typeface="Wingdings" panose="05000000000000000000" pitchFamily="2" charset="2"/>
              </a:rPr>
              <a:t>‘</a:t>
            </a:r>
            <a:r>
              <a:rPr lang="ko-KR" altLang="en-US" sz="1600" dirty="0" smtClean="0">
                <a:sym typeface="Wingdings" panose="05000000000000000000" pitchFamily="2" charset="2"/>
              </a:rPr>
              <a:t>앱선호도</a:t>
            </a:r>
            <a:r>
              <a:rPr lang="en-US" altLang="ko-KR" sz="1600" dirty="0" smtClean="0">
                <a:sym typeface="Wingdings" panose="05000000000000000000" pitchFamily="2" charset="2"/>
              </a:rPr>
              <a:t>’ </a:t>
            </a:r>
            <a:r>
              <a:rPr lang="ko-KR" altLang="en-US" sz="1600" dirty="0" smtClean="0">
                <a:sym typeface="Wingdings" panose="05000000000000000000" pitchFamily="2" charset="2"/>
              </a:rPr>
              <a:t>모델링 학습 데이터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어떤 고객이 앱푸시 채널을 활용할 마케팅에 반응할 가능성이 높은지를 측정하는 모델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model_prac_data_2.csv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</a:t>
            </a:r>
            <a:r>
              <a:rPr lang="ko-KR" altLang="en-US" sz="1600" dirty="0">
                <a:sym typeface="Wingdings" panose="05000000000000000000" pitchFamily="2" charset="2"/>
              </a:rPr>
              <a:t>를 </a:t>
            </a:r>
            <a:r>
              <a:rPr lang="ko-KR" altLang="en-US" sz="1600" dirty="0" smtClean="0">
                <a:sym typeface="Wingdings" panose="05000000000000000000" pitchFamily="2" charset="2"/>
              </a:rPr>
              <a:t>활용하여 실제 적용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(*’</a:t>
            </a:r>
            <a:r>
              <a:rPr lang="ko-KR" altLang="en-US" sz="1600" dirty="0">
                <a:sym typeface="Wingdings" panose="05000000000000000000" pitchFamily="2" charset="2"/>
              </a:rPr>
              <a:t>∇</a:t>
            </a:r>
            <a:r>
              <a:rPr lang="en-US" altLang="ko-KR" sz="1600" dirty="0">
                <a:sym typeface="Wingdings" panose="05000000000000000000" pitchFamily="2" charset="2"/>
              </a:rPr>
              <a:t>’*) (*’</a:t>
            </a:r>
            <a:r>
              <a:rPr lang="ko-KR" altLang="en-US" sz="1600" dirty="0">
                <a:sym typeface="Wingdings" panose="05000000000000000000" pitchFamily="2" charset="2"/>
              </a:rPr>
              <a:t>∇</a:t>
            </a:r>
            <a:r>
              <a:rPr lang="en-US" altLang="ko-KR" sz="1600" dirty="0">
                <a:sym typeface="Wingdings" panose="05000000000000000000" pitchFamily="2" charset="2"/>
              </a:rPr>
              <a:t>’*) (*’</a:t>
            </a:r>
            <a:r>
              <a:rPr lang="ko-KR" altLang="en-US" sz="1600" dirty="0">
                <a:sym typeface="Wingdings" panose="05000000000000000000" pitchFamily="2" charset="2"/>
              </a:rPr>
              <a:t>∇</a:t>
            </a:r>
            <a:r>
              <a:rPr lang="en-US" altLang="ko-KR" sz="1600" dirty="0">
                <a:sym typeface="Wingdings" panose="05000000000000000000" pitchFamily="2" charset="2"/>
              </a:rPr>
              <a:t>’*) </a:t>
            </a:r>
            <a:r>
              <a:rPr lang="ko-KR" altLang="en-US" sz="1600" dirty="0" smtClean="0">
                <a:sym typeface="Wingdings" panose="05000000000000000000" pitchFamily="2" charset="2"/>
              </a:rPr>
              <a:t>보안정책 및 대외비로 인해 데이터 설명은 육성으로 하겠습니다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(*’</a:t>
            </a:r>
            <a:r>
              <a:rPr lang="ko-KR" altLang="en-US" sz="1600" dirty="0" smtClean="0">
                <a:sym typeface="Wingdings" panose="05000000000000000000" pitchFamily="2" charset="2"/>
              </a:rPr>
              <a:t>∇</a:t>
            </a:r>
            <a:r>
              <a:rPr lang="en-US" altLang="ko-KR" sz="1600" dirty="0" smtClean="0">
                <a:sym typeface="Wingdings" panose="05000000000000000000" pitchFamily="2" charset="2"/>
              </a:rPr>
              <a:t>’*)</a:t>
            </a:r>
            <a:r>
              <a:rPr lang="en-US" altLang="ko-KR" sz="1600" dirty="0">
                <a:sym typeface="Wingdings" panose="05000000000000000000" pitchFamily="2" charset="2"/>
              </a:rPr>
              <a:t> (*’</a:t>
            </a:r>
            <a:r>
              <a:rPr lang="ko-KR" altLang="en-US" sz="1600" dirty="0">
                <a:sym typeface="Wingdings" panose="05000000000000000000" pitchFamily="2" charset="2"/>
              </a:rPr>
              <a:t>∇</a:t>
            </a:r>
            <a:r>
              <a:rPr lang="en-US" altLang="ko-KR" sz="1600" dirty="0" smtClean="0">
                <a:sym typeface="Wingdings" panose="05000000000000000000" pitchFamily="2" charset="2"/>
              </a:rPr>
              <a:t>’*)</a:t>
            </a:r>
            <a:r>
              <a:rPr lang="en-US" altLang="ko-KR" sz="1600" dirty="0">
                <a:sym typeface="Wingdings" panose="05000000000000000000" pitchFamily="2" charset="2"/>
              </a:rPr>
              <a:t> (*’</a:t>
            </a:r>
            <a:r>
              <a:rPr lang="ko-KR" altLang="en-US" sz="1600" dirty="0">
                <a:sym typeface="Wingdings" panose="05000000000000000000" pitchFamily="2" charset="2"/>
              </a:rPr>
              <a:t>∇</a:t>
            </a:r>
            <a:r>
              <a:rPr lang="en-US" altLang="ko-KR" sz="1600" dirty="0" smtClean="0">
                <a:sym typeface="Wingdings" panose="05000000000000000000" pitchFamily="2" charset="2"/>
              </a:rPr>
              <a:t>’*)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66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목</a:t>
            </a:r>
            <a:r>
              <a:rPr lang="ko-KR" altLang="en-US" dirty="0"/>
              <a:t>차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22854" y="897924"/>
            <a:ext cx="60053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~ </a:t>
            </a:r>
            <a:r>
              <a:rPr lang="ko-KR" altLang="en-US" dirty="0" smtClean="0"/>
              <a:t>복습 </a:t>
            </a:r>
            <a:r>
              <a:rPr lang="en-US" altLang="ko-KR" dirty="0" smtClean="0"/>
              <a:t>~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설명 및 </a:t>
            </a:r>
            <a:r>
              <a:rPr lang="en-US" altLang="ko-KR" dirty="0" smtClean="0"/>
              <a:t>Load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데이</a:t>
            </a:r>
            <a:r>
              <a:rPr lang="ko-KR" altLang="en-US" dirty="0"/>
              <a:t>터 </a:t>
            </a:r>
            <a:r>
              <a:rPr lang="en-US" altLang="ko-KR" dirty="0" smtClean="0"/>
              <a:t>preprocessing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Modeling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Result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당사데이터 활용 모델링 실습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5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~ </a:t>
            </a:r>
            <a:r>
              <a:rPr lang="ko-KR" altLang="en-US" dirty="0" smtClean="0"/>
              <a:t>복습 </a:t>
            </a:r>
            <a:r>
              <a:rPr lang="en-US" altLang="ko-KR" dirty="0" smtClean="0"/>
              <a:t>~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0190" y="754794"/>
            <a:ext cx="11264129" cy="5509200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시작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anaconda – jupyter notebook</a:t>
            </a:r>
            <a:r>
              <a:rPr lang="ko-KR" altLang="en-US" sz="1600" dirty="0" smtClean="0"/>
              <a:t>을 클릭하여 실행</a:t>
            </a:r>
            <a:r>
              <a:rPr lang="en-US" altLang="ko-KR" sz="16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쥬피터 </a:t>
            </a:r>
            <a:r>
              <a:rPr lang="ko-KR" altLang="en-US" sz="1600" dirty="0" smtClean="0"/>
              <a:t>노트북은 </a:t>
            </a:r>
            <a:r>
              <a:rPr lang="en-US" altLang="ko-KR" sz="1600" dirty="0" smtClean="0"/>
              <a:t>Cell </a:t>
            </a:r>
            <a:r>
              <a:rPr lang="ko-KR" altLang="en-US" sz="1600" dirty="0" smtClean="0"/>
              <a:t>단위 실행 </a:t>
            </a:r>
            <a:r>
              <a:rPr lang="ko-KR" altLang="en-US" sz="1600" dirty="0" smtClean="0"/>
              <a:t>프로그램으로 실행 키는 </a:t>
            </a:r>
            <a:r>
              <a:rPr lang="en-US" altLang="ko-KR" sz="1600" dirty="0" smtClean="0"/>
              <a:t>Ctrl + 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파이썬</a:t>
            </a:r>
            <a:r>
              <a:rPr lang="ko-KR" altLang="en-US" sz="1600" dirty="0"/>
              <a:t>은 </a:t>
            </a:r>
            <a:r>
              <a:rPr lang="ko-KR" altLang="en-US" sz="1600" dirty="0" smtClean="0"/>
              <a:t>대 소문자 구분을 확실히 </a:t>
            </a:r>
            <a:r>
              <a:rPr lang="en-US" altLang="ko-KR" sz="16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제</a:t>
            </a:r>
            <a:r>
              <a:rPr lang="ko-KR" altLang="en-US" sz="1600" dirty="0"/>
              <a:t>일 </a:t>
            </a:r>
            <a:r>
              <a:rPr lang="ko-KR" altLang="en-US" sz="1600" dirty="0" smtClean="0"/>
              <a:t>중요</a:t>
            </a:r>
            <a:r>
              <a:rPr lang="ko-KR" altLang="en-US" sz="1600" dirty="0"/>
              <a:t>한 </a:t>
            </a:r>
            <a:r>
              <a:rPr lang="ko-KR" altLang="en-US" sz="1600" dirty="0" smtClean="0"/>
              <a:t>명령어는 </a:t>
            </a:r>
            <a:r>
              <a:rPr lang="en-US" altLang="ko-KR" sz="1600" dirty="0" smtClean="0"/>
              <a:t>print  </a:t>
            </a:r>
            <a:r>
              <a:rPr lang="en-US" altLang="ko-KR" sz="1600" dirty="0" smtClean="0">
                <a:sym typeface="Wingdings" panose="05000000000000000000" pitchFamily="2" charset="2"/>
              </a:rPr>
              <a:t>  </a:t>
            </a:r>
            <a:r>
              <a:rPr lang="ko-KR" altLang="en-US" sz="1600" dirty="0" smtClean="0">
                <a:sym typeface="Wingdings" panose="05000000000000000000" pitchFamily="2" charset="2"/>
              </a:rPr>
              <a:t>중간중간 값을 확인하기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ym typeface="Wingdings" panose="05000000000000000000" pitchFamily="2" charset="2"/>
              </a:rPr>
              <a:t>Library Import!   </a:t>
            </a:r>
            <a:r>
              <a:rPr lang="ko-KR" altLang="en-US" sz="1600" dirty="0" smtClean="0">
                <a:sym typeface="Wingdings" panose="05000000000000000000" pitchFamily="2" charset="2"/>
              </a:rPr>
              <a:t>잘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모르겠으면 구글에 검색해서 유용한 패키지 받아서 사용하기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int, float, str, list, tuple, dictionary, bool type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 </a:t>
            </a:r>
            <a:r>
              <a:rPr lang="en-US" altLang="ko-KR" sz="1600" dirty="0" smtClean="0"/>
              <a:t>array, DataFrame </a:t>
            </a:r>
            <a:r>
              <a:rPr lang="ko-KR" altLang="en-US" sz="1600" dirty="0" smtClean="0"/>
              <a:t>객체들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있었죠 </a:t>
            </a:r>
            <a:r>
              <a:rPr lang="en-US" altLang="ko-KR" sz="1600" dirty="0" smtClean="0"/>
              <a:t>*^^*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Indexing : [A:B]  A &lt;= x &lt; B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if-elif-else, for, def </a:t>
            </a:r>
            <a:r>
              <a:rPr lang="ko-KR" altLang="en-US" sz="1600" dirty="0" smtClean="0"/>
              <a:t>와 같은 조건 및 코드 효율화를 위한 문법들 </a:t>
            </a:r>
            <a:r>
              <a:rPr lang="en-US" altLang="ko-KR" sz="1600" dirty="0" smtClean="0"/>
              <a:t>~ Data Preprocessiong</a:t>
            </a:r>
            <a:r>
              <a:rPr lang="ko-KR" altLang="en-US" sz="1600" dirty="0" smtClean="0"/>
              <a:t>을 할 때 사용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(*’</a:t>
            </a:r>
            <a:r>
              <a:rPr lang="ko-KR" altLang="en-US" sz="1600" dirty="0"/>
              <a:t>∇</a:t>
            </a:r>
            <a:r>
              <a:rPr lang="en-US" altLang="ko-KR" sz="1600" dirty="0"/>
              <a:t>’*) (*’</a:t>
            </a:r>
            <a:r>
              <a:rPr lang="ko-KR" altLang="en-US" sz="1600" dirty="0"/>
              <a:t>∇</a:t>
            </a:r>
            <a:r>
              <a:rPr lang="en-US" altLang="ko-KR" sz="1600" dirty="0"/>
              <a:t>’*) (*’</a:t>
            </a:r>
            <a:r>
              <a:rPr lang="ko-KR" altLang="en-US" sz="1600" dirty="0"/>
              <a:t>∇</a:t>
            </a:r>
            <a:r>
              <a:rPr lang="en-US" altLang="ko-KR" sz="1600" dirty="0"/>
              <a:t>’*) (*’</a:t>
            </a:r>
            <a:r>
              <a:rPr lang="ko-KR" altLang="en-US" sz="1600" dirty="0"/>
              <a:t>∇</a:t>
            </a:r>
            <a:r>
              <a:rPr lang="en-US" altLang="ko-KR" sz="1600" dirty="0"/>
              <a:t>’*) (*’</a:t>
            </a:r>
            <a:r>
              <a:rPr lang="ko-KR" altLang="en-US" sz="1600" dirty="0"/>
              <a:t>∇</a:t>
            </a:r>
            <a:r>
              <a:rPr lang="en-US" altLang="ko-KR" sz="1600" dirty="0"/>
              <a:t>’*) (*’</a:t>
            </a:r>
            <a:r>
              <a:rPr lang="ko-KR" altLang="en-US" sz="1600" dirty="0"/>
              <a:t>∇</a:t>
            </a:r>
            <a:r>
              <a:rPr lang="en-US" altLang="ko-KR" sz="1600" dirty="0"/>
              <a:t>’*) </a:t>
            </a:r>
            <a:r>
              <a:rPr lang="ko-KR" altLang="en-US" sz="1600" dirty="0" smtClean="0"/>
              <a:t>꾸준한 사용이 곧 지름길</a:t>
            </a:r>
            <a:r>
              <a:rPr lang="en-US" altLang="ko-KR" sz="1600" dirty="0" smtClean="0"/>
              <a:t>! (*’</a:t>
            </a:r>
            <a:r>
              <a:rPr lang="ko-KR" altLang="en-US" sz="1600" dirty="0" smtClean="0"/>
              <a:t>∇</a:t>
            </a:r>
            <a:r>
              <a:rPr lang="en-US" altLang="ko-KR" sz="1600" dirty="0" smtClean="0"/>
              <a:t>’*)</a:t>
            </a:r>
            <a:r>
              <a:rPr lang="en-US" altLang="ko-KR" sz="1600" dirty="0"/>
              <a:t> (*’</a:t>
            </a:r>
            <a:r>
              <a:rPr lang="ko-KR" altLang="en-US" sz="1600" dirty="0"/>
              <a:t>∇</a:t>
            </a:r>
            <a:r>
              <a:rPr lang="en-US" altLang="ko-KR" sz="1600" dirty="0" smtClean="0"/>
              <a:t>’*)</a:t>
            </a:r>
            <a:r>
              <a:rPr lang="en-US" altLang="ko-KR" sz="1600" dirty="0"/>
              <a:t> (*’</a:t>
            </a:r>
            <a:r>
              <a:rPr lang="ko-KR" altLang="en-US" sz="1600" dirty="0"/>
              <a:t>∇</a:t>
            </a:r>
            <a:r>
              <a:rPr lang="en-US" altLang="ko-KR" sz="1600" dirty="0" smtClean="0"/>
              <a:t>’*)</a:t>
            </a:r>
            <a:r>
              <a:rPr lang="en-US" altLang="ko-KR" sz="1600" dirty="0"/>
              <a:t> (*’</a:t>
            </a:r>
            <a:r>
              <a:rPr lang="ko-KR" altLang="en-US" sz="1600" dirty="0"/>
              <a:t>∇</a:t>
            </a:r>
            <a:r>
              <a:rPr lang="en-US" altLang="ko-KR" sz="1600" dirty="0" smtClean="0"/>
              <a:t>’*)</a:t>
            </a:r>
            <a:r>
              <a:rPr lang="en-US" altLang="ko-KR" sz="1600" dirty="0"/>
              <a:t> (*’</a:t>
            </a:r>
            <a:r>
              <a:rPr lang="ko-KR" altLang="en-US" sz="1600" dirty="0"/>
              <a:t>∇</a:t>
            </a:r>
            <a:r>
              <a:rPr lang="en-US" altLang="ko-KR" sz="1600" dirty="0" smtClean="0"/>
              <a:t>’*)</a:t>
            </a:r>
            <a:r>
              <a:rPr lang="en-US" altLang="ko-KR" sz="1600" dirty="0"/>
              <a:t> (*’</a:t>
            </a:r>
            <a:r>
              <a:rPr lang="ko-KR" altLang="en-US" sz="1600" dirty="0"/>
              <a:t>∇</a:t>
            </a:r>
            <a:r>
              <a:rPr lang="en-US" altLang="ko-KR" sz="1600" dirty="0" smtClean="0"/>
              <a:t>’*)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392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데이터 설명 및 </a:t>
            </a:r>
            <a:r>
              <a:rPr lang="en-US" altLang="ko-KR" dirty="0" smtClean="0"/>
              <a:t>Load</a:t>
            </a:r>
            <a:endParaRPr lang="en-US" altLang="ko-KR" dirty="0"/>
          </a:p>
        </p:txBody>
      </p:sp>
      <p:sp>
        <p:nvSpPr>
          <p:cNvPr id="30" name="TextBox 29"/>
          <p:cNvSpPr txBox="1"/>
          <p:nvPr/>
        </p:nvSpPr>
        <p:spPr>
          <a:xfrm>
            <a:off x="431951" y="713662"/>
            <a:ext cx="11056237" cy="526297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이론 시간에 배운 </a:t>
            </a:r>
            <a:r>
              <a:rPr lang="en-US" altLang="ko-KR" sz="1600" dirty="0" smtClean="0">
                <a:sym typeface="Wingdings" panose="05000000000000000000" pitchFamily="2" charset="2"/>
              </a:rPr>
              <a:t>Classification </a:t>
            </a:r>
            <a:r>
              <a:rPr lang="ko-KR" altLang="en-US" sz="1600" dirty="0" smtClean="0">
                <a:sym typeface="Wingdings" panose="05000000000000000000" pitchFamily="2" charset="2"/>
              </a:rPr>
              <a:t>러닝기법을 활용하기</a:t>
            </a:r>
            <a:r>
              <a:rPr lang="en-US" altLang="ko-KR" sz="1600" dirty="0" smtClean="0">
                <a:sym typeface="Wingdings" panose="05000000000000000000" pitchFamily="2" charset="2"/>
              </a:rPr>
              <a:t>!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*</a:t>
            </a:r>
            <a:r>
              <a:rPr lang="ko-KR" altLang="en-US" sz="1600" dirty="0" smtClean="0">
                <a:sym typeface="Wingdings" panose="05000000000000000000" pitchFamily="2" charset="2"/>
              </a:rPr>
              <a:t>모델링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특</a:t>
            </a:r>
            <a:r>
              <a:rPr lang="ko-KR" altLang="en-US" sz="1600" dirty="0">
                <a:sym typeface="Wingdings" panose="05000000000000000000" pitchFamily="2" charset="2"/>
              </a:rPr>
              <a:t>히 </a:t>
            </a:r>
            <a:r>
              <a:rPr lang="en-US" altLang="ko-KR" sz="1600" dirty="0" smtClean="0">
                <a:sym typeface="Wingdings" panose="05000000000000000000" pitchFamily="2" charset="2"/>
              </a:rPr>
              <a:t>Classfication)</a:t>
            </a:r>
            <a:r>
              <a:rPr lang="ko-KR" altLang="en-US" sz="1600" dirty="0" smtClean="0">
                <a:sym typeface="Wingdings" panose="05000000000000000000" pitchFamily="2" charset="2"/>
              </a:rPr>
              <a:t>을 한다는 것 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  </a:t>
            </a:r>
            <a:r>
              <a:rPr lang="ko-KR" altLang="en-US" sz="1600" dirty="0" smtClean="0">
                <a:sym typeface="Wingdings" panose="05000000000000000000" pitchFamily="2" charset="2"/>
              </a:rPr>
              <a:t>반응</a:t>
            </a:r>
            <a:r>
              <a:rPr lang="en-US" altLang="ko-KR" sz="1600" dirty="0" smtClean="0">
                <a:sym typeface="Wingdings" panose="05000000000000000000" pitchFamily="2" charset="2"/>
              </a:rPr>
              <a:t>(Y == 1)</a:t>
            </a:r>
            <a:r>
              <a:rPr lang="ko-KR" altLang="en-US" sz="1600" dirty="0" smtClean="0">
                <a:sym typeface="Wingdings" panose="05000000000000000000" pitchFamily="2" charset="2"/>
              </a:rPr>
              <a:t>인 사람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객체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sym typeface="Wingdings" panose="05000000000000000000" pitchFamily="2" charset="2"/>
              </a:rPr>
              <a:t>을 잘 표현하는 변수들을 찾고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해당 변수들에 가중치를 부여하는 과정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Ex) </a:t>
            </a:r>
            <a:r>
              <a:rPr lang="ko-KR" altLang="en-US" sz="1600" dirty="0" smtClean="0">
                <a:sym typeface="Wingdings" panose="05000000000000000000" pitchFamily="2" charset="2"/>
              </a:rPr>
              <a:t>앞자리에 앉을 가능성</a:t>
            </a:r>
            <a:r>
              <a:rPr lang="en-US" altLang="ko-KR" sz="1600" dirty="0" smtClean="0">
                <a:sym typeface="Wingdings" panose="05000000000000000000" pitchFamily="2" charset="2"/>
              </a:rPr>
              <a:t> &lt;= </a:t>
            </a:r>
            <a:r>
              <a:rPr lang="ko-KR" altLang="en-US" sz="1600" dirty="0">
                <a:sym typeface="Wingdings" panose="05000000000000000000" pitchFamily="2" charset="2"/>
              </a:rPr>
              <a:t>키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성적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등교시</a:t>
            </a:r>
            <a:r>
              <a:rPr lang="ko-KR" altLang="en-US" sz="1600" dirty="0">
                <a:sym typeface="Wingdings" panose="05000000000000000000" pitchFamily="2" charset="2"/>
              </a:rPr>
              <a:t>간 </a:t>
            </a:r>
            <a:r>
              <a:rPr lang="ko-KR" altLang="en-US" sz="1600" dirty="0" smtClean="0">
                <a:sym typeface="Wingdings" panose="05000000000000000000" pitchFamily="2" charset="2"/>
              </a:rPr>
              <a:t>등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   : </a:t>
            </a:r>
            <a:r>
              <a:rPr lang="ko-KR" altLang="en-US" sz="1600" dirty="0" smtClean="0">
                <a:sym typeface="Wingdings" panose="05000000000000000000" pitchFamily="2" charset="2"/>
              </a:rPr>
              <a:t>앞자리 앉을 확률 </a:t>
            </a:r>
            <a:r>
              <a:rPr lang="en-US" altLang="ko-KR" sz="1600" dirty="0" smtClean="0">
                <a:sym typeface="Wingdings" panose="05000000000000000000" pitchFamily="2" charset="2"/>
              </a:rPr>
              <a:t>= -0.8 * </a:t>
            </a:r>
            <a:r>
              <a:rPr lang="ko-KR" altLang="en-US" sz="1600" dirty="0" smtClean="0">
                <a:sym typeface="Wingdings" panose="05000000000000000000" pitchFamily="2" charset="2"/>
              </a:rPr>
              <a:t>키 </a:t>
            </a:r>
            <a:r>
              <a:rPr lang="en-US" altLang="ko-KR" sz="1600" dirty="0" smtClean="0">
                <a:sym typeface="Wingdings" panose="05000000000000000000" pitchFamily="2" charset="2"/>
              </a:rPr>
              <a:t>+ 1.3 * </a:t>
            </a:r>
            <a:r>
              <a:rPr lang="ko-KR" altLang="en-US" sz="1600" dirty="0" smtClean="0">
                <a:sym typeface="Wingdings" panose="05000000000000000000" pitchFamily="2" charset="2"/>
              </a:rPr>
              <a:t>성적 </a:t>
            </a:r>
            <a:r>
              <a:rPr lang="en-US" altLang="ko-KR" sz="1600" dirty="0" smtClean="0">
                <a:sym typeface="Wingdings" panose="05000000000000000000" pitchFamily="2" charset="2"/>
              </a:rPr>
              <a:t>+ 1.5 * </a:t>
            </a:r>
            <a:r>
              <a:rPr lang="ko-KR" altLang="en-US" sz="1600" dirty="0" smtClean="0">
                <a:sym typeface="Wingdings" panose="05000000000000000000" pitchFamily="2" charset="2"/>
              </a:rPr>
              <a:t>등교시간  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Bank </a:t>
            </a:r>
            <a:r>
              <a:rPr lang="en-US" altLang="ko-KR" sz="1600" dirty="0"/>
              <a:t>Marketing </a:t>
            </a:r>
            <a:r>
              <a:rPr lang="ko-KR" altLang="en-US" sz="1600" dirty="0"/>
              <a:t>공공데이터 </a:t>
            </a:r>
            <a:r>
              <a:rPr lang="en-US" altLang="ko-KR" sz="1600" dirty="0"/>
              <a:t>( UCI Maching Learning Data Lab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고객에게 </a:t>
            </a:r>
            <a:r>
              <a:rPr lang="en-US" altLang="ko-KR" sz="1600" dirty="0"/>
              <a:t>TM </a:t>
            </a:r>
            <a:r>
              <a:rPr lang="ko-KR" altLang="en-US" sz="1600" dirty="0"/>
              <a:t>마케팅을 했을 때 어떤 고객이 정기예금을 신청했는가에 대한 데이터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16</a:t>
            </a:r>
            <a:r>
              <a:rPr lang="ko-KR" altLang="en-US" sz="1600" dirty="0"/>
              <a:t>개의 </a:t>
            </a:r>
            <a:r>
              <a:rPr lang="en-US" altLang="ko-KR" sz="1600" dirty="0"/>
              <a:t>X</a:t>
            </a:r>
            <a:r>
              <a:rPr lang="ko-KR" altLang="en-US" sz="1600" dirty="0"/>
              <a:t>변수</a:t>
            </a:r>
            <a:r>
              <a:rPr lang="en-US" altLang="ko-KR" sz="1600" dirty="0"/>
              <a:t>(</a:t>
            </a:r>
            <a:r>
              <a:rPr lang="ko-KR" altLang="en-US" sz="1600" dirty="0"/>
              <a:t>설명변수</a:t>
            </a:r>
            <a:r>
              <a:rPr lang="en-US" altLang="ko-KR" sz="1600" dirty="0"/>
              <a:t>), 1</a:t>
            </a:r>
            <a:r>
              <a:rPr lang="ko-KR" altLang="en-US" sz="1600" dirty="0"/>
              <a:t>개의 </a:t>
            </a:r>
            <a:r>
              <a:rPr lang="en-US" altLang="ko-KR" sz="1600" dirty="0"/>
              <a:t>Y</a:t>
            </a:r>
            <a:r>
              <a:rPr lang="ko-KR" altLang="en-US" sz="1600" dirty="0"/>
              <a:t>변수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모델링 목표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어떤 고객에게 </a:t>
            </a:r>
            <a:r>
              <a:rPr lang="en-US" altLang="ko-KR" sz="1600" dirty="0">
                <a:sym typeface="Wingdings" panose="05000000000000000000" pitchFamily="2" charset="2"/>
              </a:rPr>
              <a:t>TM </a:t>
            </a:r>
            <a:r>
              <a:rPr lang="ko-KR" altLang="en-US" sz="1600" dirty="0">
                <a:sym typeface="Wingdings" panose="05000000000000000000" pitchFamily="2" charset="2"/>
              </a:rPr>
              <a:t>마케팅을 했을 때 반응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신청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할 것인가</a:t>
            </a:r>
            <a:r>
              <a:rPr lang="en-US" altLang="ko-KR" sz="1600" dirty="0">
                <a:sym typeface="Wingdings" panose="05000000000000000000" pitchFamily="2" charset="2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※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상세 데이터 설명은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bank-names.txt, </a:t>
            </a:r>
            <a:r>
              <a:rPr lang="en-US" altLang="ko-K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bank-full.csv </a:t>
            </a:r>
            <a:r>
              <a:rPr lang="ko-KR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참고</a:t>
            </a:r>
            <a:endParaRPr lang="en-US" altLang="ko-KR" sz="16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84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설명 및 </a:t>
            </a:r>
            <a:r>
              <a:rPr lang="en-US" altLang="ko-KR" dirty="0"/>
              <a:t>Load</a:t>
            </a:r>
            <a:endParaRPr lang="en-US" altLang="ko-KR" dirty="0"/>
          </a:p>
        </p:txBody>
      </p:sp>
      <p:sp>
        <p:nvSpPr>
          <p:cNvPr id="30" name="TextBox 29"/>
          <p:cNvSpPr txBox="1"/>
          <p:nvPr/>
        </p:nvSpPr>
        <p:spPr>
          <a:xfrm>
            <a:off x="247135" y="6020164"/>
            <a:ext cx="8030090" cy="3385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Data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Load</a:t>
            </a:r>
            <a:r>
              <a:rPr lang="ko-KR" altLang="en-US" sz="1600" dirty="0" smtClean="0"/>
              <a:t>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데이터의 모습을 확인합니다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875428"/>
            <a:ext cx="5591175" cy="71437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5577016" y="1232615"/>
            <a:ext cx="659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9610" y="1094115"/>
            <a:ext cx="229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DataFrame</a:t>
            </a:r>
            <a:r>
              <a:rPr lang="ko-KR" altLang="en-US" sz="1200" dirty="0" smtClean="0"/>
              <a:t>으로 </a:t>
            </a:r>
            <a:r>
              <a:rPr lang="en-US" altLang="ko-KR" sz="1200" dirty="0" smtClean="0"/>
              <a:t>Load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1793949"/>
            <a:ext cx="6848475" cy="332422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6808573" y="2296898"/>
            <a:ext cx="659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91167" y="2158398"/>
            <a:ext cx="364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column </a:t>
            </a:r>
            <a:r>
              <a:rPr lang="ko-KR" altLang="en-US" sz="1200" dirty="0"/>
              <a:t>및 </a:t>
            </a:r>
            <a:r>
              <a:rPr lang="ko-KR" altLang="en-US" sz="1200" dirty="0" smtClean="0"/>
              <a:t>데이터 형태</a:t>
            </a:r>
            <a:r>
              <a:rPr lang="en-US" altLang="ko-KR" sz="1200" dirty="0" smtClean="0"/>
              <a:t>, shape </a:t>
            </a:r>
            <a:r>
              <a:rPr lang="ko-KR" altLang="en-US" sz="1200" dirty="0" smtClean="0"/>
              <a:t>확인 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808573" y="3467215"/>
            <a:ext cx="659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91167" y="3328715"/>
            <a:ext cx="364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column </a:t>
            </a:r>
            <a:r>
              <a:rPr lang="ko-KR" altLang="en-US" sz="1200" dirty="0" smtClean="0"/>
              <a:t>별 </a:t>
            </a:r>
            <a:r>
              <a:rPr lang="en-US" altLang="ko-KR" sz="1200" dirty="0" smtClean="0"/>
              <a:t>NULL </a:t>
            </a:r>
            <a:r>
              <a:rPr lang="ko-KR" altLang="en-US" sz="1200" dirty="0" smtClean="0"/>
              <a:t>값 확인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*NULL </a:t>
            </a:r>
            <a:r>
              <a:rPr lang="ko-KR" altLang="en-US" sz="1200" dirty="0" smtClean="0"/>
              <a:t>값이 있을 경우 </a:t>
            </a:r>
            <a:r>
              <a:rPr lang="en-US" altLang="ko-KR" sz="1200" dirty="0" smtClean="0"/>
              <a:t>‘fillna’ </a:t>
            </a:r>
            <a:r>
              <a:rPr lang="ko-KR" altLang="en-US" sz="1200" dirty="0" smtClean="0"/>
              <a:t>명령어 사용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808573" y="4586215"/>
            <a:ext cx="659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91167" y="4447715"/>
            <a:ext cx="364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Distinct</a:t>
            </a:r>
            <a:r>
              <a:rPr lang="ko-KR" altLang="en-US" sz="1200" dirty="0" smtClean="0"/>
              <a:t>한 중복제거 값 확인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40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데이터 </a:t>
            </a:r>
            <a:r>
              <a:rPr lang="en-US" altLang="ko-KR" dirty="0"/>
              <a:t>preprocessing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7135" y="4001894"/>
            <a:ext cx="10758616" cy="206210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replace </a:t>
            </a:r>
            <a:r>
              <a:rPr lang="ko-KR" altLang="en-US" sz="1600" dirty="0" smtClean="0"/>
              <a:t>명령어를 활용하여 문자를 숫자로 변환합니다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replace([ </a:t>
            </a:r>
            <a:r>
              <a:rPr lang="ko-KR" altLang="en-US" sz="1600" dirty="0" smtClean="0"/>
              <a:t>변환전 </a:t>
            </a:r>
            <a:r>
              <a:rPr lang="en-US" altLang="ko-KR" sz="1600" dirty="0" smtClean="0"/>
              <a:t>], [ </a:t>
            </a:r>
            <a:r>
              <a:rPr lang="ko-KR" altLang="en-US" sz="1600" dirty="0" smtClean="0"/>
              <a:t>변환후 </a:t>
            </a:r>
            <a:r>
              <a:rPr lang="en-US" altLang="ko-KR" sz="1600" dirty="0" smtClean="0"/>
              <a:t>], inplace = True)</a:t>
            </a:r>
            <a:br>
              <a:rPr lang="en-US" altLang="ko-KR" sz="1600" dirty="0" smtClean="0"/>
            </a:br>
            <a:r>
              <a:rPr lang="en-US" altLang="ko-KR" sz="1600" dirty="0" smtClean="0"/>
              <a:t>  *inplace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= False</a:t>
            </a:r>
            <a:r>
              <a:rPr lang="ko-KR" altLang="en-US" sz="1600" dirty="0" smtClean="0"/>
              <a:t>이면 명령어 수행 시에만 변환된 값이 출력되고 실제 값은 변하지 않습니다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※ </a:t>
            </a:r>
            <a:r>
              <a:rPr lang="ko-KR" altLang="en-US" sz="1600" dirty="0" smtClean="0">
                <a:solidFill>
                  <a:srgbClr val="FF0000"/>
                </a:solidFill>
              </a:rPr>
              <a:t>문자를 숫자로 변환하는 이유는 뒤에서 활용한 모델링 기법이 숫자</a:t>
            </a:r>
            <a:r>
              <a:rPr lang="ko-KR" altLang="en-US" sz="1600" dirty="0">
                <a:solidFill>
                  <a:srgbClr val="FF0000"/>
                </a:solidFill>
              </a:rPr>
              <a:t>값 </a:t>
            </a:r>
            <a:r>
              <a:rPr lang="ko-KR" altLang="en-US" sz="1600" dirty="0" smtClean="0">
                <a:solidFill>
                  <a:srgbClr val="FF0000"/>
                </a:solidFill>
              </a:rPr>
              <a:t>만을 </a:t>
            </a:r>
            <a:r>
              <a:rPr lang="en-US" altLang="ko-KR" sz="1600" dirty="0" smtClean="0">
                <a:solidFill>
                  <a:srgbClr val="FF0000"/>
                </a:solidFill>
              </a:rPr>
              <a:t>Input</a:t>
            </a:r>
            <a:r>
              <a:rPr lang="ko-KR" altLang="en-US" sz="1600" dirty="0" smtClean="0">
                <a:solidFill>
                  <a:srgbClr val="FF0000"/>
                </a:solidFill>
              </a:rPr>
              <a:t>으로 받기 때문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703048"/>
            <a:ext cx="88296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데이터 </a:t>
            </a:r>
            <a:r>
              <a:rPr lang="en-US" altLang="ko-KR" dirty="0"/>
              <a:t>preprocessing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89"/>
          <a:stretch/>
        </p:blipFill>
        <p:spPr>
          <a:xfrm>
            <a:off x="247135" y="698543"/>
            <a:ext cx="7591425" cy="21352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135" y="3054564"/>
            <a:ext cx="8030090" cy="15696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아래</a:t>
            </a:r>
            <a:r>
              <a:rPr lang="ko-KR" altLang="en-US" sz="1600" dirty="0">
                <a:sym typeface="Wingdings" panose="05000000000000000000" pitchFamily="2" charset="2"/>
              </a:rPr>
              <a:t>와 </a:t>
            </a:r>
            <a:r>
              <a:rPr lang="ko-KR" altLang="en-US" sz="1600" dirty="0" smtClean="0">
                <a:sym typeface="Wingdings" panose="05000000000000000000" pitchFamily="2" charset="2"/>
              </a:rPr>
              <a:t>같이 단순히 문자를 숫자로 바꾸게 되면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0 </a:t>
            </a:r>
            <a:r>
              <a:rPr lang="en-US" altLang="ko-KR" sz="1600" dirty="0">
                <a:sym typeface="Wingdings" panose="05000000000000000000" pitchFamily="2" charset="2"/>
              </a:rPr>
              <a:t>&lt; 1 &lt; 2 </a:t>
            </a:r>
            <a:r>
              <a:rPr lang="en-US" altLang="ko-KR" sz="1600" dirty="0" smtClean="0">
                <a:sym typeface="Wingdings" panose="05000000000000000000" pitchFamily="2" charset="2"/>
              </a:rPr>
              <a:t>~ </a:t>
            </a:r>
            <a:r>
              <a:rPr lang="ko-KR" altLang="en-US" sz="1600" dirty="0" smtClean="0">
                <a:sym typeface="Wingdings" panose="05000000000000000000" pitchFamily="2" charset="2"/>
              </a:rPr>
              <a:t>순위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>
                <a:sym typeface="Wingdings" panose="05000000000000000000" pitchFamily="2" charset="2"/>
              </a:rPr>
              <a:t>6 = 3 * </a:t>
            </a:r>
            <a:r>
              <a:rPr lang="en-US" altLang="ko-KR" sz="1600" dirty="0" smtClean="0">
                <a:sym typeface="Wingdings" panose="05000000000000000000" pitchFamily="2" charset="2"/>
              </a:rPr>
              <a:t>2 ~</a:t>
            </a:r>
            <a:r>
              <a:rPr lang="ko-KR" altLang="en-US" sz="1600" dirty="0" smtClean="0">
                <a:sym typeface="Wingdings" panose="05000000000000000000" pitchFamily="2" charset="2"/>
              </a:rPr>
              <a:t> 비율을 </a:t>
            </a:r>
            <a:r>
              <a:rPr lang="ko-KR" altLang="en-US" sz="1600" dirty="0">
                <a:sym typeface="Wingdings" panose="05000000000000000000" pitchFamily="2" charset="2"/>
              </a:rPr>
              <a:t>갖는 숫자로 </a:t>
            </a:r>
            <a:r>
              <a:rPr lang="ko-KR" altLang="en-US" sz="1600" dirty="0" smtClean="0">
                <a:sym typeface="Wingdings" panose="05000000000000000000" pitchFamily="2" charset="2"/>
              </a:rPr>
              <a:t>인식됩니다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/>
              <a:t>‘</a:t>
            </a:r>
            <a:r>
              <a:rPr lang="en-US" altLang="ko-KR" sz="1600" dirty="0"/>
              <a:t>A’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 smtClean="0">
                <a:sym typeface="Wingdings" panose="05000000000000000000" pitchFamily="2" charset="2"/>
              </a:rPr>
              <a:t>0  / ‘</a:t>
            </a:r>
            <a:r>
              <a:rPr lang="en-US" altLang="ko-KR" sz="1600" dirty="0">
                <a:sym typeface="Wingdings" panose="05000000000000000000" pitchFamily="2" charset="2"/>
              </a:rPr>
              <a:t>B’  </a:t>
            </a:r>
            <a:r>
              <a:rPr lang="en-US" altLang="ko-KR" sz="1600" dirty="0" smtClean="0">
                <a:sym typeface="Wingdings" panose="05000000000000000000" pitchFamily="2" charset="2"/>
              </a:rPr>
              <a:t>1  /  ‘</a:t>
            </a:r>
            <a:r>
              <a:rPr lang="en-US" altLang="ko-KR" sz="1600" dirty="0">
                <a:sym typeface="Wingdings" panose="05000000000000000000" pitchFamily="2" charset="2"/>
              </a:rPr>
              <a:t>C’  </a:t>
            </a:r>
            <a:r>
              <a:rPr lang="en-US" altLang="ko-KR" sz="1600" dirty="0" smtClean="0">
                <a:sym typeface="Wingdings" panose="05000000000000000000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그렇기</a:t>
            </a:r>
            <a:r>
              <a:rPr lang="ko-KR" altLang="en-US" sz="1600" dirty="0">
                <a:sym typeface="Wingdings" panose="05000000000000000000" pitchFamily="2" charset="2"/>
              </a:rPr>
              <a:t>에 </a:t>
            </a:r>
            <a:r>
              <a:rPr lang="en-US" altLang="ko-KR" sz="1600" dirty="0" smtClean="0">
                <a:sym typeface="Wingdings" panose="05000000000000000000" pitchFamily="2" charset="2"/>
              </a:rPr>
              <a:t>one-hot encoding</a:t>
            </a:r>
            <a:r>
              <a:rPr lang="ko-KR" altLang="en-US" sz="1600" dirty="0" smtClean="0">
                <a:sym typeface="Wingdings" panose="05000000000000000000" pitchFamily="2" charset="2"/>
              </a:rPr>
              <a:t>을 통해 독립적인 값을 갖는 변수로 변환합니다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9860" y="5313408"/>
            <a:ext cx="63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09568" y="5313408"/>
            <a:ext cx="63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067697" y="5775073"/>
            <a:ext cx="453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945027" y="5775073"/>
            <a:ext cx="453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65156" y="5313408"/>
            <a:ext cx="1585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1    0    0</a:t>
            </a:r>
          </a:p>
          <a:p>
            <a:pPr algn="ctr"/>
            <a:r>
              <a:rPr lang="en-US" altLang="ko-KR" dirty="0" smtClean="0"/>
              <a:t>0    1    0</a:t>
            </a:r>
          </a:p>
          <a:p>
            <a:pPr algn="ctr"/>
            <a:r>
              <a:rPr lang="en-US" altLang="ko-KR" dirty="0" smtClean="0"/>
              <a:t>0    0    1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56121" y="4990243"/>
            <a:ext cx="200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_A   _B   _C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1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데이터 </a:t>
            </a:r>
            <a:r>
              <a:rPr lang="en-US" altLang="ko-KR" dirty="0"/>
              <a:t>preprocessing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" y="660828"/>
            <a:ext cx="7143750" cy="32956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9470" y="4257288"/>
            <a:ext cx="8030090" cy="206210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ym typeface="Wingdings" panose="05000000000000000000" pitchFamily="2" charset="2"/>
              </a:rPr>
              <a:t>seed : random number </a:t>
            </a:r>
            <a:r>
              <a:rPr lang="ko-KR" altLang="en-US" sz="1600" dirty="0" smtClean="0">
                <a:sym typeface="Wingdings" panose="05000000000000000000" pitchFamily="2" charset="2"/>
              </a:rPr>
              <a:t>고정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향후 동일한 수행결과</a:t>
            </a:r>
            <a:r>
              <a:rPr lang="ko-KR" altLang="en-US" sz="1600" dirty="0">
                <a:sym typeface="Wingdings" panose="05000000000000000000" pitchFamily="2" charset="2"/>
              </a:rPr>
              <a:t>를 </a:t>
            </a:r>
            <a:r>
              <a:rPr lang="ko-KR" altLang="en-US" sz="1600" dirty="0" smtClean="0">
                <a:sym typeface="Wingdings" panose="05000000000000000000" pitchFamily="2" charset="2"/>
              </a:rPr>
              <a:t>얻을 수 있음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ym typeface="Wingdings" panose="05000000000000000000" pitchFamily="2" charset="2"/>
              </a:rPr>
              <a:t>sfuffle :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데이터의 </a:t>
            </a:r>
            <a:r>
              <a:rPr lang="en-US" altLang="ko-KR" sz="1600" dirty="0" smtClean="0">
                <a:sym typeface="Wingdings" panose="05000000000000000000" pitchFamily="2" charset="2"/>
              </a:rPr>
              <a:t>row</a:t>
            </a:r>
            <a:r>
              <a:rPr lang="ko-KR" altLang="en-US" sz="1600" dirty="0" smtClean="0">
                <a:sym typeface="Wingdings" panose="05000000000000000000" pitchFamily="2" charset="2"/>
              </a:rPr>
              <a:t>를 셔플링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ym typeface="Wingdings" panose="05000000000000000000" pitchFamily="2" charset="2"/>
              </a:rPr>
              <a:t>Train Set</a:t>
            </a:r>
            <a:r>
              <a:rPr lang="ko-KR" altLang="en-US" sz="1600" dirty="0">
                <a:sym typeface="Wingdings" panose="05000000000000000000" pitchFamily="2" charset="2"/>
              </a:rPr>
              <a:t>과 </a:t>
            </a:r>
            <a:r>
              <a:rPr lang="en-US" altLang="ko-KR" sz="1600" dirty="0" smtClean="0">
                <a:sym typeface="Wingdings" panose="05000000000000000000" pitchFamily="2" charset="2"/>
              </a:rPr>
              <a:t>Test Set</a:t>
            </a:r>
            <a:r>
              <a:rPr lang="ko-KR" altLang="en-US" sz="1600" dirty="0" smtClean="0">
                <a:sym typeface="Wingdings" panose="05000000000000000000" pitchFamily="2" charset="2"/>
              </a:rPr>
              <a:t>을 구분하는 이유는 </a:t>
            </a:r>
            <a:r>
              <a:rPr lang="en-US" altLang="ko-KR" sz="1600" dirty="0">
                <a:sym typeface="Wingdings" panose="05000000000000000000" pitchFamily="2" charset="2"/>
              </a:rPr>
              <a:t/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한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 </a:t>
            </a:r>
            <a:r>
              <a:rPr lang="en-US" altLang="ko-KR" sz="1600" dirty="0" smtClean="0">
                <a:sym typeface="Wingdings" panose="05000000000000000000" pitchFamily="2" charset="2"/>
              </a:rPr>
              <a:t>Set</a:t>
            </a:r>
            <a:r>
              <a:rPr lang="ko-KR" altLang="en-US" sz="1600" dirty="0" smtClean="0">
                <a:sym typeface="Wingdings" panose="05000000000000000000" pitchFamily="2" charset="2"/>
              </a:rPr>
              <a:t>으로 모델링을 하고 결과 검증을 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ko-KR" altLang="en-US" sz="1600" dirty="0" smtClean="0">
                <a:sym typeface="Wingdings" panose="05000000000000000000" pitchFamily="2" charset="2"/>
              </a:rPr>
              <a:t>해당 데이터에 </a:t>
            </a:r>
            <a:r>
              <a:rPr lang="en-US" altLang="ko-KR" sz="1600" dirty="0" smtClean="0">
                <a:sym typeface="Wingdings" panose="05000000000000000000" pitchFamily="2" charset="2"/>
              </a:rPr>
              <a:t>Overfitting </a:t>
            </a:r>
            <a:r>
              <a:rPr lang="ko-KR" altLang="en-US" sz="1600" dirty="0" smtClean="0">
                <a:sym typeface="Wingdings" panose="05000000000000000000" pitchFamily="2" charset="2"/>
              </a:rPr>
              <a:t>되는 결과를 얻기 때문에</a:t>
            </a:r>
            <a:r>
              <a:rPr lang="en-US" altLang="ko-KR" sz="1600" dirty="0" smtClean="0">
                <a:sym typeface="Wingdings" panose="05000000000000000000" pitchFamily="2" charset="2"/>
              </a:rPr>
              <a:t>,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ko-KR" altLang="en-US" sz="1600" dirty="0" smtClean="0">
                <a:sym typeface="Wingdings" panose="05000000000000000000" pitchFamily="2" charset="2"/>
              </a:rPr>
              <a:t>학습 </a:t>
            </a:r>
            <a:r>
              <a:rPr lang="en-US" altLang="ko-KR" sz="1600" dirty="0" smtClean="0">
                <a:sym typeface="Wingdings" panose="05000000000000000000" pitchFamily="2" charset="2"/>
              </a:rPr>
              <a:t>Set</a:t>
            </a:r>
            <a:r>
              <a:rPr lang="ko-KR" altLang="en-US" sz="1600" dirty="0" smtClean="0">
                <a:sym typeface="Wingdings" panose="05000000000000000000" pitchFamily="2" charset="2"/>
              </a:rPr>
              <a:t>과 유사한 분포를 갖는 검증 </a:t>
            </a:r>
            <a:r>
              <a:rPr lang="en-US" altLang="ko-KR" sz="1600" dirty="0" smtClean="0">
                <a:sym typeface="Wingdings" panose="05000000000000000000" pitchFamily="2" charset="2"/>
              </a:rPr>
              <a:t>Set</a:t>
            </a:r>
            <a:r>
              <a:rPr lang="ko-KR" altLang="en-US" sz="1600" dirty="0" smtClean="0">
                <a:sym typeface="Wingdings" panose="05000000000000000000" pitchFamily="2" charset="2"/>
              </a:rPr>
              <a:t>을 두어 학습과 검증을 구별합니다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23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Modeling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924440" y="5863264"/>
            <a:ext cx="8030090" cy="83099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파라미터를 변경하며 학습해 봅시다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다른 모델들도 적용하여 실습해봅시다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705879"/>
            <a:ext cx="5314950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6486" y="972066"/>
            <a:ext cx="3731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모델링을 활용한 패키지를 </a:t>
            </a:r>
            <a:r>
              <a:rPr lang="en-US" altLang="ko-KR" sz="1200" dirty="0" smtClean="0"/>
              <a:t>import </a:t>
            </a:r>
            <a:r>
              <a:rPr lang="ko-KR" altLang="en-US" sz="1200" dirty="0" smtClean="0"/>
              <a:t>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766486" y="1388074"/>
            <a:ext cx="589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해당 모델링을 선언합니다</a:t>
            </a:r>
            <a:r>
              <a:rPr lang="en-US" altLang="ko-KR" sz="1200" dirty="0" smtClean="0"/>
              <a:t>!</a:t>
            </a:r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200" dirty="0" smtClean="0">
                <a:sym typeface="Wingdings" panose="05000000000000000000" pitchFamily="2" charset="2"/>
              </a:rPr>
              <a:t>clf</a:t>
            </a:r>
            <a:r>
              <a:rPr lang="ko-KR" altLang="en-US" sz="1200" dirty="0" smtClean="0">
                <a:sym typeface="Wingdings" panose="05000000000000000000" pitchFamily="2" charset="2"/>
              </a:rPr>
              <a:t>라는 변수를 </a:t>
            </a:r>
            <a:r>
              <a:rPr lang="en-US" altLang="ko-KR" sz="1200" dirty="0" smtClean="0">
                <a:sym typeface="Wingdings" panose="05000000000000000000" pitchFamily="2" charset="2"/>
              </a:rPr>
              <a:t>~.LogisticRegression() [</a:t>
            </a:r>
            <a:r>
              <a:rPr lang="ko-KR" altLang="en-US" sz="1200" dirty="0" smtClean="0">
                <a:sym typeface="Wingdings" panose="05000000000000000000" pitchFamily="2" charset="2"/>
              </a:rPr>
              <a:t>로지스틱 리그레션 모델</a:t>
            </a:r>
            <a:r>
              <a:rPr lang="en-US" altLang="ko-KR" sz="1200" dirty="0" smtClean="0">
                <a:sym typeface="Wingdings" panose="05000000000000000000" pitchFamily="2" charset="2"/>
              </a:rPr>
              <a:t>]</a:t>
            </a:r>
            <a:r>
              <a:rPr lang="ko-KR" altLang="en-US" sz="1200" dirty="0" smtClean="0">
                <a:sym typeface="Wingdings" panose="05000000000000000000" pitchFamily="2" charset="2"/>
              </a:rPr>
              <a:t>로 선언하고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매개변수로 해당 모델의 파라미터 값을 대입합니다</a:t>
            </a:r>
            <a:r>
              <a:rPr lang="en-US" altLang="ko-KR" sz="1200" dirty="0" smtClean="0">
                <a:sym typeface="Wingdings" panose="05000000000000000000" pitchFamily="2" charset="2"/>
              </a:rPr>
              <a:t>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6485" y="2358080"/>
            <a:ext cx="5527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선언은 단지 어떤 모델이라는 것을 정의해줄 뿐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en-US" altLang="ko-KR" sz="1200" dirty="0" smtClean="0"/>
              <a:t>  </a:t>
            </a:r>
            <a:r>
              <a:rPr lang="ko-KR" altLang="en-US" sz="1200" dirty="0" smtClean="0"/>
              <a:t>실제 학습된 결과물은 아닙니다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fit() </a:t>
            </a:r>
            <a:r>
              <a:rPr lang="ko-KR" altLang="en-US" sz="1200" dirty="0" smtClean="0"/>
              <a:t>함수에 학습 </a:t>
            </a:r>
            <a:r>
              <a:rPr lang="en-US" altLang="ko-KR" sz="1200" dirty="0" smtClean="0"/>
              <a:t>X, </a:t>
            </a:r>
            <a:r>
              <a:rPr lang="ko-KR" altLang="en-US" sz="1200" dirty="0" smtClean="0"/>
              <a:t>학습 </a:t>
            </a:r>
            <a:r>
              <a:rPr lang="en-US" altLang="ko-KR" sz="1200" dirty="0" smtClean="0"/>
              <a:t>Y </a:t>
            </a:r>
            <a:r>
              <a:rPr lang="ko-KR" altLang="en-US" sz="1200" dirty="0" smtClean="0"/>
              <a:t>변수를 입력하여 실제 모델링을 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3756455"/>
            <a:ext cx="5543550" cy="1104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44"/>
          <a:stretch/>
        </p:blipFill>
        <p:spPr>
          <a:xfrm>
            <a:off x="5975457" y="3514661"/>
            <a:ext cx="1434723" cy="2192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135" y="3334267"/>
            <a:ext cx="1738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결과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87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10353</TotalTime>
  <Words>425</Words>
  <Application>Microsoft Office PowerPoint</Application>
  <PresentationFormat>와이드스크린</PresentationFormat>
  <Paragraphs>112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실습 자료_2일차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조창기</dc:creator>
  <cp:lastModifiedBy>조창기</cp:lastModifiedBy>
  <cp:revision>37</cp:revision>
  <dcterms:created xsi:type="dcterms:W3CDTF">2019-05-27T08:04:51Z</dcterms:created>
  <dcterms:modified xsi:type="dcterms:W3CDTF">2019-06-03T13:03:31Z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C:\Users\samsung\Desktop\실습자료_1일차.pptx</vt:lpwstr>
  </property>
</Properties>
</file>