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DM Sans" pitchFamily="2" charset="0"/>
      <p:regular r:id="rId9"/>
    </p:embeddedFont>
    <p:embeddedFont>
      <p:font typeface="DM Sans Bold" charset="0"/>
      <p:regular r:id="rId10"/>
    </p:embeddedFont>
    <p:embeddedFont>
      <p:font typeface="DM Sans Medium" pitchFamily="2"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0" d="100"/>
          <a:sy n="60" d="100"/>
        </p:scale>
        <p:origin x="37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2060486" y="3014369"/>
            <a:ext cx="14060105" cy="3200970"/>
          </a:xfrm>
          <a:prstGeom prst="rect">
            <a:avLst/>
          </a:prstGeom>
        </p:spPr>
        <p:txBody>
          <a:bodyPr lIns="0" tIns="0" rIns="0" bIns="0" rtlCol="0" anchor="t">
            <a:spAutoFit/>
          </a:bodyPr>
          <a:lstStyle/>
          <a:p>
            <a:pPr algn="ctr">
              <a:lnSpc>
                <a:spcPts val="12218"/>
              </a:lnSpc>
            </a:pPr>
            <a:r>
              <a:rPr lang="en-US" sz="12998">
                <a:solidFill>
                  <a:srgbClr val="000000"/>
                </a:solidFill>
                <a:latin typeface="DM Sans Bold"/>
              </a:rPr>
              <a:t>Speech Emotion Recognition</a:t>
            </a:r>
          </a:p>
        </p:txBody>
      </p:sp>
      <p:sp>
        <p:nvSpPr>
          <p:cNvPr id="18" name="TextBox 18"/>
          <p:cNvSpPr txBox="1"/>
          <p:nvPr/>
        </p:nvSpPr>
        <p:spPr>
          <a:xfrm>
            <a:off x="4914102" y="6624033"/>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Presented by Juswanth T</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898168"/>
            <a:ext cx="7848753"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The Flow</a:t>
            </a:r>
          </a:p>
        </p:txBody>
      </p:sp>
      <p:sp>
        <p:nvSpPr>
          <p:cNvPr id="4" name="TextBox 4"/>
          <p:cNvSpPr txBox="1"/>
          <p:nvPr/>
        </p:nvSpPr>
        <p:spPr>
          <a:xfrm>
            <a:off x="1504950" y="4788507"/>
            <a:ext cx="7707571" cy="1670686"/>
          </a:xfrm>
          <a:prstGeom prst="rect">
            <a:avLst/>
          </a:prstGeom>
        </p:spPr>
        <p:txBody>
          <a:bodyPr lIns="0" tIns="0" rIns="0" bIns="0" rtlCol="0" anchor="t">
            <a:spAutoFit/>
          </a:bodyPr>
          <a:lstStyle/>
          <a:p>
            <a:pPr>
              <a:lnSpc>
                <a:spcPts val="4454"/>
              </a:lnSpc>
            </a:pPr>
            <a:r>
              <a:rPr lang="en-US" sz="3299" spc="197">
                <a:solidFill>
                  <a:srgbClr val="000000"/>
                </a:solidFill>
                <a:latin typeface="DM Sans"/>
              </a:rPr>
              <a:t>Ø SER Introduction </a:t>
            </a:r>
          </a:p>
          <a:p>
            <a:pPr>
              <a:lnSpc>
                <a:spcPts val="4454"/>
              </a:lnSpc>
            </a:pPr>
            <a:r>
              <a:rPr lang="en-US" sz="3299" spc="197">
                <a:solidFill>
                  <a:srgbClr val="000000"/>
                </a:solidFill>
                <a:latin typeface="DM Sans"/>
              </a:rPr>
              <a:t>Ø Hubert  </a:t>
            </a:r>
          </a:p>
          <a:p>
            <a:pPr marL="0" lvl="0" indent="0">
              <a:lnSpc>
                <a:spcPts val="4454"/>
              </a:lnSpc>
              <a:spcBef>
                <a:spcPct val="0"/>
              </a:spcBef>
            </a:pPr>
            <a:r>
              <a:rPr lang="en-US" sz="3299" spc="197">
                <a:solidFill>
                  <a:srgbClr val="000000"/>
                </a:solidFill>
                <a:latin typeface="DM Sans"/>
              </a:rPr>
              <a:t>Ø My Implementation</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106220"/>
            <a:ext cx="7025086" cy="2282190"/>
          </a:xfrm>
          <a:prstGeom prst="rect">
            <a:avLst/>
          </a:prstGeom>
        </p:spPr>
        <p:txBody>
          <a:bodyPr lIns="0" tIns="0" rIns="0" bIns="0" rtlCol="0" anchor="t">
            <a:spAutoFit/>
          </a:bodyPr>
          <a:lstStyle/>
          <a:p>
            <a:pPr>
              <a:lnSpc>
                <a:spcPts val="8730"/>
              </a:lnSpc>
            </a:pPr>
            <a:r>
              <a:rPr lang="en-US" sz="9000">
                <a:solidFill>
                  <a:srgbClr val="000000"/>
                </a:solidFill>
                <a:latin typeface="DM Sans Bold"/>
              </a:rPr>
              <a:t>SER Introduction</a:t>
            </a:r>
          </a:p>
        </p:txBody>
      </p:sp>
      <p:sp>
        <p:nvSpPr>
          <p:cNvPr id="4" name="TextBox 4"/>
          <p:cNvSpPr txBox="1"/>
          <p:nvPr/>
        </p:nvSpPr>
        <p:spPr>
          <a:xfrm>
            <a:off x="1504950" y="5233093"/>
            <a:ext cx="7322320" cy="704745"/>
          </a:xfrm>
          <a:prstGeom prst="rect">
            <a:avLst/>
          </a:prstGeom>
        </p:spPr>
        <p:txBody>
          <a:bodyPr lIns="0" tIns="0" rIns="0" bIns="0" rtlCol="0" anchor="t">
            <a:spAutoFit/>
          </a:bodyPr>
          <a:lstStyle/>
          <a:p>
            <a:pPr marL="0" lvl="0" indent="0">
              <a:lnSpc>
                <a:spcPts val="2814"/>
              </a:lnSpc>
              <a:spcBef>
                <a:spcPct val="0"/>
              </a:spcBef>
            </a:pPr>
            <a:r>
              <a:rPr lang="en-US" sz="2084" spc="125" dirty="0">
                <a:solidFill>
                  <a:srgbClr val="000000"/>
                </a:solidFill>
                <a:latin typeface="DM Sans"/>
              </a:rPr>
              <a:t>Speech Emotion Recognition, abbreviated as SER, is the act of attempting to recognize human emotion.</a:t>
            </a:r>
          </a:p>
        </p:txBody>
      </p:sp>
      <p:grpSp>
        <p:nvGrpSpPr>
          <p:cNvPr id="5" name="Group 5"/>
          <p:cNvGrpSpPr/>
          <p:nvPr/>
        </p:nvGrpSpPr>
        <p:grpSpPr>
          <a:xfrm>
            <a:off x="10168678" y="3430846"/>
            <a:ext cx="7253975" cy="6124636"/>
            <a:chOff x="0" y="0"/>
            <a:chExt cx="2428328" cy="2050272"/>
          </a:xfrm>
        </p:grpSpPr>
        <p:sp>
          <p:nvSpPr>
            <p:cNvPr id="6" name="Freeform 6"/>
            <p:cNvSpPr/>
            <p:nvPr/>
          </p:nvSpPr>
          <p:spPr>
            <a:xfrm>
              <a:off x="0" y="0"/>
              <a:ext cx="2428328" cy="2050272"/>
            </a:xfrm>
            <a:custGeom>
              <a:avLst/>
              <a:gdLst/>
              <a:ahLst/>
              <a:cxnLst/>
              <a:rect l="l" t="t" r="r" b="b"/>
              <a:pathLst>
                <a:path w="2428328" h="2050272">
                  <a:moveTo>
                    <a:pt x="16009" y="0"/>
                  </a:moveTo>
                  <a:lnTo>
                    <a:pt x="2412319" y="0"/>
                  </a:lnTo>
                  <a:cubicBezTo>
                    <a:pt x="2416565" y="0"/>
                    <a:pt x="2420637" y="1687"/>
                    <a:pt x="2423639" y="4689"/>
                  </a:cubicBezTo>
                  <a:cubicBezTo>
                    <a:pt x="2426641" y="7691"/>
                    <a:pt x="2428328" y="11763"/>
                    <a:pt x="2428328" y="16009"/>
                  </a:cubicBezTo>
                  <a:lnTo>
                    <a:pt x="2428328" y="2034263"/>
                  </a:lnTo>
                  <a:cubicBezTo>
                    <a:pt x="2428328" y="2038509"/>
                    <a:pt x="2426641" y="2042581"/>
                    <a:pt x="2423639" y="2045583"/>
                  </a:cubicBezTo>
                  <a:cubicBezTo>
                    <a:pt x="2420637" y="2048586"/>
                    <a:pt x="2416565" y="2050272"/>
                    <a:pt x="2412319" y="2050272"/>
                  </a:cubicBezTo>
                  <a:lnTo>
                    <a:pt x="16009" y="2050272"/>
                  </a:lnTo>
                  <a:cubicBezTo>
                    <a:pt x="11763" y="2050272"/>
                    <a:pt x="7691" y="2048586"/>
                    <a:pt x="4689" y="2045583"/>
                  </a:cubicBezTo>
                  <a:cubicBezTo>
                    <a:pt x="1687" y="2042581"/>
                    <a:pt x="0" y="2038509"/>
                    <a:pt x="0" y="2034263"/>
                  </a:cubicBezTo>
                  <a:lnTo>
                    <a:pt x="0" y="16009"/>
                  </a:lnTo>
                  <a:cubicBezTo>
                    <a:pt x="0" y="11763"/>
                    <a:pt x="1687" y="7691"/>
                    <a:pt x="4689" y="4689"/>
                  </a:cubicBezTo>
                  <a:cubicBezTo>
                    <a:pt x="7691" y="1687"/>
                    <a:pt x="11763" y="0"/>
                    <a:pt x="16009" y="0"/>
                  </a:cubicBezTo>
                  <a:close/>
                </a:path>
              </a:pathLst>
            </a:custGeom>
            <a:solidFill>
              <a:srgbClr val="8AB7E2"/>
            </a:solidFill>
          </p:spPr>
        </p:sp>
        <p:sp>
          <p:nvSpPr>
            <p:cNvPr id="7" name="TextBox 7"/>
            <p:cNvSpPr txBox="1"/>
            <p:nvPr/>
          </p:nvSpPr>
          <p:spPr>
            <a:xfrm>
              <a:off x="0" y="85725"/>
              <a:ext cx="2428328" cy="196454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283956" y="4433385"/>
            <a:ext cx="7023419" cy="3642974"/>
          </a:xfrm>
          <a:prstGeom prst="rect">
            <a:avLst/>
          </a:prstGeom>
        </p:spPr>
        <p:txBody>
          <a:bodyPr lIns="0" tIns="0" rIns="0" bIns="0" rtlCol="0" anchor="t">
            <a:spAutoFit/>
          </a:bodyPr>
          <a:lstStyle/>
          <a:p>
            <a:pPr algn="just">
              <a:lnSpc>
                <a:spcPts val="3212"/>
              </a:lnSpc>
            </a:pPr>
            <a:r>
              <a:rPr lang="en-US" sz="2379" spc="38">
                <a:solidFill>
                  <a:srgbClr val="000000"/>
                </a:solidFill>
                <a:latin typeface="DM Sans Medium"/>
              </a:rPr>
              <a:t>Self-supervised learning </a:t>
            </a:r>
          </a:p>
          <a:p>
            <a:pPr algn="just">
              <a:lnSpc>
                <a:spcPts val="3212"/>
              </a:lnSpc>
            </a:pPr>
            <a:endParaRPr lang="en-US" sz="2379" spc="38">
              <a:solidFill>
                <a:srgbClr val="000000"/>
              </a:solidFill>
              <a:latin typeface="DM Sans Medium"/>
            </a:endParaRPr>
          </a:p>
          <a:p>
            <a:pPr marL="513759" lvl="1" indent="-256879" algn="just">
              <a:lnSpc>
                <a:spcPts val="3212"/>
              </a:lnSpc>
              <a:buFont typeface="Arial"/>
              <a:buChar char="•"/>
            </a:pPr>
            <a:r>
              <a:rPr lang="en-US" sz="2379" spc="38">
                <a:solidFill>
                  <a:srgbClr val="000000"/>
                </a:solidFill>
                <a:latin typeface="DM Sans Medium"/>
              </a:rPr>
              <a:t>Pre-trained on large amounts of unlabeled audio data. </a:t>
            </a:r>
          </a:p>
          <a:p>
            <a:pPr marL="513759" lvl="1" indent="-256879" algn="just">
              <a:lnSpc>
                <a:spcPts val="3212"/>
              </a:lnSpc>
              <a:buFont typeface="Arial"/>
              <a:buChar char="•"/>
            </a:pPr>
            <a:r>
              <a:rPr lang="en-US" sz="2379" spc="38">
                <a:solidFill>
                  <a:srgbClr val="000000"/>
                </a:solidFill>
                <a:latin typeface="DM Sans Medium"/>
              </a:rPr>
              <a:t>Effectively capture knowledge of audio before implementing the model into downstream tasks. </a:t>
            </a:r>
          </a:p>
          <a:p>
            <a:pPr marL="513759" lvl="1" indent="-256879" algn="just">
              <a:lnSpc>
                <a:spcPts val="3212"/>
              </a:lnSpc>
              <a:buFont typeface="Arial"/>
              <a:buChar char="•"/>
            </a:pPr>
            <a:r>
              <a:rPr lang="en-US" sz="2379" spc="38">
                <a:solidFill>
                  <a:srgbClr val="000000"/>
                </a:solidFill>
                <a:latin typeface="DM Sans Medium"/>
              </a:rPr>
              <a:t>Self-supervised approaches can usually outperform traditional speech recognition</a:t>
            </a:r>
          </a:p>
        </p:txBody>
      </p:sp>
      <p:sp>
        <p:nvSpPr>
          <p:cNvPr id="9" name="Freeform 9"/>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1" name="Freeform 11"/>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2" name="Freeform 12"/>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13" name="TextBox 13"/>
          <p:cNvSpPr txBox="1"/>
          <p:nvPr/>
        </p:nvSpPr>
        <p:spPr>
          <a:xfrm>
            <a:off x="11117879" y="1839237"/>
            <a:ext cx="4123372" cy="546736"/>
          </a:xfrm>
          <a:prstGeom prst="rect">
            <a:avLst/>
          </a:prstGeom>
        </p:spPr>
        <p:txBody>
          <a:bodyPr lIns="0" tIns="0" rIns="0" bIns="0" rtlCol="0" anchor="t">
            <a:spAutoFit/>
          </a:bodyPr>
          <a:lstStyle/>
          <a:p>
            <a:pPr algn="ctr">
              <a:lnSpc>
                <a:spcPts val="4454"/>
              </a:lnSpc>
              <a:spcBef>
                <a:spcPct val="0"/>
              </a:spcBef>
            </a:pPr>
            <a:r>
              <a:rPr lang="en-US" sz="3299" spc="197">
                <a:solidFill>
                  <a:srgbClr val="000000"/>
                </a:solidFill>
                <a:latin typeface="DM Sans"/>
              </a:rPr>
              <a:t>Nowadays Solution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867454" y="1152525"/>
            <a:ext cx="15014342" cy="759980"/>
          </a:xfrm>
          <a:prstGeom prst="rect">
            <a:avLst/>
          </a:prstGeom>
        </p:spPr>
        <p:txBody>
          <a:bodyPr lIns="0" tIns="0" rIns="0" bIns="0" rtlCol="0" anchor="t">
            <a:spAutoFit/>
          </a:bodyPr>
          <a:lstStyle/>
          <a:p>
            <a:pPr>
              <a:lnSpc>
                <a:spcPts val="5626"/>
              </a:lnSpc>
            </a:pPr>
            <a:r>
              <a:rPr lang="en-US" sz="5800">
                <a:solidFill>
                  <a:srgbClr val="000000"/>
                </a:solidFill>
                <a:latin typeface="DM Sans Bold"/>
              </a:rPr>
              <a:t>HuBERT</a:t>
            </a:r>
          </a:p>
        </p:txBody>
      </p:sp>
      <p:sp>
        <p:nvSpPr>
          <p:cNvPr id="4" name="TextBox 4"/>
          <p:cNvSpPr txBox="1"/>
          <p:nvPr/>
        </p:nvSpPr>
        <p:spPr>
          <a:xfrm>
            <a:off x="1673283" y="2413635"/>
            <a:ext cx="12685364" cy="6844665"/>
          </a:xfrm>
          <a:prstGeom prst="rect">
            <a:avLst/>
          </a:prstGeom>
        </p:spPr>
        <p:txBody>
          <a:bodyPr lIns="0" tIns="0" rIns="0" bIns="0" rtlCol="0" anchor="t">
            <a:spAutoFit/>
          </a:bodyPr>
          <a:lstStyle/>
          <a:p>
            <a:pPr marL="582925" lvl="1" indent="-291463">
              <a:lnSpc>
                <a:spcPts val="3644"/>
              </a:lnSpc>
              <a:spcBef>
                <a:spcPct val="0"/>
              </a:spcBef>
              <a:buFont typeface="Arial"/>
              <a:buChar char="•"/>
            </a:pPr>
            <a:r>
              <a:rPr lang="en-US" sz="2699" spc="161">
                <a:solidFill>
                  <a:srgbClr val="000000"/>
                </a:solidFill>
                <a:latin typeface="DM Sans Bold"/>
              </a:rPr>
              <a:t>Self-Supe</a:t>
            </a:r>
            <a:r>
              <a:rPr lang="en-US" sz="2699" u="none" spc="161">
                <a:solidFill>
                  <a:srgbClr val="000000"/>
                </a:solidFill>
                <a:latin typeface="DM Sans Bold"/>
              </a:rPr>
              <a:t>rvised Learning</a:t>
            </a:r>
            <a:r>
              <a:rPr lang="en-US" sz="2699" u="none" spc="161">
                <a:solidFill>
                  <a:srgbClr val="000000"/>
                </a:solidFill>
                <a:latin typeface="DM Sans"/>
              </a:rPr>
              <a:t>: Unlike models trained on directly labeled data for emotions, HuBERT doesn't require explicit emotion labels. Instead, it learns powerful representations of speech by predicting masked portions of the raw audio waveform.</a:t>
            </a:r>
          </a:p>
          <a:p>
            <a:pPr marL="582925" lvl="1" indent="-291463">
              <a:lnSpc>
                <a:spcPts val="3644"/>
              </a:lnSpc>
              <a:spcBef>
                <a:spcPct val="0"/>
              </a:spcBef>
              <a:buFont typeface="Arial"/>
              <a:buChar char="•"/>
            </a:pPr>
            <a:r>
              <a:rPr lang="en-US" sz="2699" u="none" spc="161">
                <a:solidFill>
                  <a:srgbClr val="000000"/>
                </a:solidFill>
                <a:latin typeface="DM Sans Bold"/>
              </a:rPr>
              <a:t>Masked Language Modeling</a:t>
            </a:r>
            <a:r>
              <a:rPr lang="en-US" sz="2699" u="none" spc="161">
                <a:solidFill>
                  <a:srgbClr val="000000"/>
                </a:solidFill>
                <a:latin typeface="DM Sans"/>
              </a:rPr>
              <a:t>: During training, HuBERT masks random parts of the audio input and attempts to predict the masked portions based on the surrounding context. This process forces the model to learn comprehensive representations of speech that capture not just the content but also the speaker's characteristics and potentially emotional cues.</a:t>
            </a:r>
          </a:p>
          <a:p>
            <a:pPr marL="582925" lvl="1" indent="-291463">
              <a:lnSpc>
                <a:spcPts val="3644"/>
              </a:lnSpc>
              <a:spcBef>
                <a:spcPct val="0"/>
              </a:spcBef>
              <a:buFont typeface="Arial"/>
              <a:buChar char="•"/>
            </a:pPr>
            <a:r>
              <a:rPr lang="en-US" sz="2699" u="none" spc="161">
                <a:solidFill>
                  <a:srgbClr val="000000"/>
                </a:solidFill>
                <a:latin typeface="DM Sans Bold"/>
              </a:rPr>
              <a:t>Clustering: </a:t>
            </a:r>
            <a:r>
              <a:rPr lang="en-US" sz="2699" u="none" spc="161">
                <a:solidFill>
                  <a:srgbClr val="000000"/>
                </a:solidFill>
                <a:latin typeface="DM Sans"/>
              </a:rPr>
              <a:t>HuBERT incorporates a clustering step in its training process. By grouping similar masked segments together, HuBERT learns to differentiate between different speech patterns, potentially aiding in emotion recognition</a:t>
            </a:r>
          </a:p>
          <a:p>
            <a:pPr marL="0" lvl="0" indent="0">
              <a:lnSpc>
                <a:spcPts val="3644"/>
              </a:lnSpc>
              <a:spcBef>
                <a:spcPct val="0"/>
              </a:spcBef>
            </a:pPr>
            <a:endParaRPr lang="en-US" sz="2699" u="none" spc="161">
              <a:solidFill>
                <a:srgbClr val="000000"/>
              </a:solidFill>
              <a:latin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2840840" y="0"/>
            <a:ext cx="11738677" cy="10352219"/>
          </a:xfrm>
          <a:custGeom>
            <a:avLst/>
            <a:gdLst/>
            <a:ahLst/>
            <a:cxnLst/>
            <a:rect l="l" t="t" r="r" b="b"/>
            <a:pathLst>
              <a:path w="11738677" h="10352219">
                <a:moveTo>
                  <a:pt x="0" y="0"/>
                </a:moveTo>
                <a:lnTo>
                  <a:pt x="11738677" y="0"/>
                </a:lnTo>
                <a:lnTo>
                  <a:pt x="11738677" y="10352219"/>
                </a:lnTo>
                <a:lnTo>
                  <a:pt x="0" y="10352219"/>
                </a:lnTo>
                <a:lnTo>
                  <a:pt x="0" y="0"/>
                </a:lnTo>
                <a:close/>
              </a:path>
            </a:pathLst>
          </a:custGeom>
          <a:blipFill>
            <a:blip r:embed="rId7"/>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898168"/>
            <a:ext cx="11136262"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My Implementation</a:t>
            </a:r>
          </a:p>
        </p:txBody>
      </p:sp>
      <p:sp>
        <p:nvSpPr>
          <p:cNvPr id="4" name="TextBox 4"/>
          <p:cNvSpPr txBox="1"/>
          <p:nvPr/>
        </p:nvSpPr>
        <p:spPr>
          <a:xfrm>
            <a:off x="1504950" y="4477796"/>
            <a:ext cx="12235861" cy="4330541"/>
          </a:xfrm>
          <a:prstGeom prst="rect">
            <a:avLst/>
          </a:prstGeom>
        </p:spPr>
        <p:txBody>
          <a:bodyPr lIns="0" tIns="0" rIns="0" bIns="0" rtlCol="0" anchor="t">
            <a:spAutoFit/>
          </a:bodyPr>
          <a:lstStyle/>
          <a:p>
            <a:pPr>
              <a:lnSpc>
                <a:spcPts val="4286"/>
              </a:lnSpc>
            </a:pPr>
            <a:r>
              <a:rPr lang="en-US" sz="3175" spc="190">
                <a:solidFill>
                  <a:srgbClr val="000000"/>
                </a:solidFill>
                <a:latin typeface="DM Sans"/>
              </a:rPr>
              <a:t>Model Selection: </a:t>
            </a:r>
          </a:p>
          <a:p>
            <a:pPr>
              <a:lnSpc>
                <a:spcPts val="4286"/>
              </a:lnSpc>
            </a:pPr>
            <a:endParaRPr lang="en-US" sz="3175" spc="190">
              <a:solidFill>
                <a:srgbClr val="000000"/>
              </a:solidFill>
              <a:latin typeface="DM Sans"/>
            </a:endParaRPr>
          </a:p>
          <a:p>
            <a:pPr>
              <a:lnSpc>
                <a:spcPts val="4286"/>
              </a:lnSpc>
            </a:pPr>
            <a:r>
              <a:rPr lang="en-US" sz="3175" spc="190">
                <a:solidFill>
                  <a:srgbClr val="000000"/>
                </a:solidFill>
                <a:latin typeface="DM Sans Bold"/>
              </a:rPr>
              <a:t>HuBERT</a:t>
            </a:r>
            <a:r>
              <a:rPr lang="en-US" sz="3175" spc="190">
                <a:solidFill>
                  <a:srgbClr val="000000"/>
                </a:solidFill>
                <a:latin typeface="DM Sans"/>
              </a:rPr>
              <a:t> (The model I used has already been fine-tuned on IEMOCAP dataset.) </a:t>
            </a:r>
          </a:p>
          <a:p>
            <a:pPr>
              <a:lnSpc>
                <a:spcPts val="4286"/>
              </a:lnSpc>
            </a:pPr>
            <a:endParaRPr lang="en-US" sz="3175" spc="190">
              <a:solidFill>
                <a:srgbClr val="000000"/>
              </a:solidFill>
              <a:latin typeface="DM Sans"/>
            </a:endParaRPr>
          </a:p>
          <a:p>
            <a:pPr>
              <a:lnSpc>
                <a:spcPts val="4286"/>
              </a:lnSpc>
            </a:pPr>
            <a:r>
              <a:rPr lang="en-US" sz="3175" spc="190">
                <a:solidFill>
                  <a:srgbClr val="000000"/>
                </a:solidFill>
                <a:latin typeface="DM Sans Bold"/>
              </a:rPr>
              <a:t>Deep Learning Framework:</a:t>
            </a:r>
            <a:r>
              <a:rPr lang="en-US" sz="3175" spc="190">
                <a:solidFill>
                  <a:srgbClr val="000000"/>
                </a:solidFill>
                <a:latin typeface="DM Sans"/>
              </a:rPr>
              <a:t> PyTorch and HuggingFace </a:t>
            </a:r>
          </a:p>
          <a:p>
            <a:pPr>
              <a:lnSpc>
                <a:spcPts val="4286"/>
              </a:lnSpc>
            </a:pPr>
            <a:endParaRPr lang="en-US" sz="3175" spc="190">
              <a:solidFill>
                <a:srgbClr val="000000"/>
              </a:solidFill>
              <a:latin typeface="DM Sans"/>
            </a:endParaRPr>
          </a:p>
          <a:p>
            <a:pPr marL="0" lvl="0" indent="0">
              <a:lnSpc>
                <a:spcPts val="4286"/>
              </a:lnSpc>
              <a:spcBef>
                <a:spcPct val="0"/>
              </a:spcBef>
            </a:pPr>
            <a:r>
              <a:rPr lang="en-US" sz="3175" spc="190">
                <a:solidFill>
                  <a:srgbClr val="000000"/>
                </a:solidFill>
                <a:latin typeface="DM Sans Bold"/>
              </a:rPr>
              <a:t>Dataset:</a:t>
            </a:r>
            <a:r>
              <a:rPr lang="en-US" sz="3175" spc="190">
                <a:solidFill>
                  <a:srgbClr val="000000"/>
                </a:solidFill>
                <a:latin typeface="DM Sans"/>
              </a:rPr>
              <a:t> RAVDESS</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232</Words>
  <Application>Microsoft Office PowerPoint</Application>
  <PresentationFormat>Custom</PresentationFormat>
  <Paragraphs>27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DM Sans Medium</vt:lpstr>
      <vt:lpstr>DM Sans</vt:lpstr>
      <vt:lpstr>Arial</vt:lpstr>
      <vt:lpstr>Calibri</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cp:lastModifiedBy>Juswanth T</cp:lastModifiedBy>
  <cp:revision>2</cp:revision>
  <dcterms:created xsi:type="dcterms:W3CDTF">2006-08-16T00:00:00Z</dcterms:created>
  <dcterms:modified xsi:type="dcterms:W3CDTF">2024-05-01T18:27:05Z</dcterms:modified>
  <dc:identifier>DAGEAVwM1kY</dc:identifier>
</cp:coreProperties>
</file>