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latsi" charset="1" panose="00000500000000000000"/>
      <p:regular r:id="rId23"/>
    </p:embeddedFont>
    <p:embeddedFont>
      <p:font typeface="Open Sans Bold" charset="1" panose="020B0806030504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1028700" y="1582345"/>
            <a:ext cx="16709357" cy="1311312"/>
          </a:xfrm>
          <a:prstGeom prst="rect">
            <a:avLst/>
          </a:prstGeom>
        </p:spPr>
        <p:txBody>
          <a:bodyPr anchor="t" rtlCol="false" tIns="0" lIns="0" bIns="0" rIns="0">
            <a:spAutoFit/>
          </a:bodyPr>
          <a:lstStyle/>
          <a:p>
            <a:pPr algn="ctr">
              <a:lnSpc>
                <a:spcPts val="9701"/>
              </a:lnSpc>
            </a:pPr>
            <a:r>
              <a:rPr lang="en-US" sz="10001">
                <a:solidFill>
                  <a:srgbClr val="000000"/>
                </a:solidFill>
                <a:latin typeface="Alatsi"/>
              </a:rPr>
              <a:t>CNN AND CONFORMERS </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2588071" y="5243012"/>
            <a:ext cx="12625348" cy="1997454"/>
          </a:xfrm>
          <a:prstGeom prst="rect">
            <a:avLst/>
          </a:prstGeom>
        </p:spPr>
        <p:txBody>
          <a:bodyPr anchor="t" rtlCol="false" tIns="0" lIns="0" bIns="0" rIns="0">
            <a:spAutoFit/>
          </a:bodyPr>
          <a:lstStyle/>
          <a:p>
            <a:pPr algn="ctr">
              <a:lnSpc>
                <a:spcPts val="8029"/>
              </a:lnSpc>
            </a:pPr>
            <a:r>
              <a:rPr lang="en-US" sz="5735">
                <a:solidFill>
                  <a:srgbClr val="000000"/>
                </a:solidFill>
                <a:latin typeface="Alatsi"/>
              </a:rPr>
              <a:t>Presented By : Juswanth T</a:t>
            </a:r>
          </a:p>
          <a:p>
            <a:pPr algn="ctr">
              <a:lnSpc>
                <a:spcPts val="8029"/>
              </a:lnSpc>
            </a:pPr>
            <a:r>
              <a:rPr lang="en-US" sz="5735">
                <a:solidFill>
                  <a:srgbClr val="000000"/>
                </a:solidFill>
                <a:latin typeface="Alatsi"/>
              </a:rPr>
              <a:t>EE21B063</a:t>
            </a:r>
          </a:p>
        </p:txBody>
      </p:sp>
      <p:sp>
        <p:nvSpPr>
          <p:cNvPr name="TextBox 15" id="15"/>
          <p:cNvSpPr txBox="true"/>
          <p:nvPr/>
        </p:nvSpPr>
        <p:spPr>
          <a:xfrm rot="0">
            <a:off x="5459691" y="7379462"/>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rPr>
              <a:t>IIT Madras</a:t>
            </a:r>
            <a:r>
              <a:rPr lang="en-US" sz="3126">
                <a:solidFill>
                  <a:srgbClr val="000000"/>
                </a:solidFill>
                <a:latin typeface="Alatsi"/>
              </a:rPr>
              <a:t> | 2024</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2831326" y="3115442"/>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rPr>
              <a:t>Key Word Spotting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808624" y="220629"/>
            <a:ext cx="7385706" cy="808071"/>
          </a:xfrm>
          <a:prstGeom prst="rect">
            <a:avLst/>
          </a:prstGeom>
        </p:spPr>
        <p:txBody>
          <a:bodyPr anchor="t" rtlCol="false" tIns="0" lIns="0" bIns="0" rIns="0">
            <a:spAutoFit/>
          </a:bodyPr>
          <a:lstStyle/>
          <a:p>
            <a:pPr algn="ctr">
              <a:lnSpc>
                <a:spcPts val="6668"/>
              </a:lnSpc>
            </a:pPr>
            <a:r>
              <a:rPr lang="en-US" sz="4763">
                <a:solidFill>
                  <a:srgbClr val="000000"/>
                </a:solidFill>
                <a:latin typeface="Alatsi"/>
              </a:rPr>
              <a:t>ARCHITECTURE </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9</a:t>
              </a:r>
            </a:p>
          </p:txBody>
        </p:sp>
      </p:grpSp>
      <p:sp>
        <p:nvSpPr>
          <p:cNvPr name="Freeform 8" id="8"/>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53" y="1028700"/>
            <a:ext cx="8378053" cy="8584554"/>
          </a:xfrm>
          <a:custGeom>
            <a:avLst/>
            <a:gdLst/>
            <a:ahLst/>
            <a:cxnLst/>
            <a:rect r="r" b="b" t="t" l="l"/>
            <a:pathLst>
              <a:path h="8584554" w="8378053">
                <a:moveTo>
                  <a:pt x="0" y="0"/>
                </a:moveTo>
                <a:lnTo>
                  <a:pt x="8378053" y="0"/>
                </a:lnTo>
                <a:lnTo>
                  <a:pt x="8378053" y="8584554"/>
                </a:lnTo>
                <a:lnTo>
                  <a:pt x="0" y="8584554"/>
                </a:lnTo>
                <a:lnTo>
                  <a:pt x="0" y="0"/>
                </a:lnTo>
                <a:close/>
              </a:path>
            </a:pathLst>
          </a:custGeom>
          <a:blipFill>
            <a:blip r:embed="rId4"/>
            <a:stretch>
              <a:fillRect l="0" t="0" r="0" b="0"/>
            </a:stretch>
          </a:blipFill>
        </p:spPr>
      </p:sp>
      <p:sp>
        <p:nvSpPr>
          <p:cNvPr name="Freeform 11" id="11"/>
          <p:cNvSpPr/>
          <p:nvPr/>
        </p:nvSpPr>
        <p:spPr>
          <a:xfrm flipH="false" flipV="false" rot="0">
            <a:off x="6366978" y="2127810"/>
            <a:ext cx="11669447" cy="2209779"/>
          </a:xfrm>
          <a:custGeom>
            <a:avLst/>
            <a:gdLst/>
            <a:ahLst/>
            <a:cxnLst/>
            <a:rect r="r" b="b" t="t" l="l"/>
            <a:pathLst>
              <a:path h="2209779" w="11669447">
                <a:moveTo>
                  <a:pt x="0" y="0"/>
                </a:moveTo>
                <a:lnTo>
                  <a:pt x="11669447" y="0"/>
                </a:lnTo>
                <a:lnTo>
                  <a:pt x="11669447" y="2209778"/>
                </a:lnTo>
                <a:lnTo>
                  <a:pt x="0" y="2209778"/>
                </a:lnTo>
                <a:lnTo>
                  <a:pt x="0" y="0"/>
                </a:lnTo>
                <a:close/>
              </a:path>
            </a:pathLst>
          </a:custGeom>
          <a:blipFill>
            <a:blip r:embed="rId5"/>
            <a:stretch>
              <a:fillRect l="0" t="0" r="0" b="0"/>
            </a:stretch>
          </a:blipFill>
        </p:spPr>
      </p:sp>
      <p:sp>
        <p:nvSpPr>
          <p:cNvPr name="TextBox 12" id="12"/>
          <p:cNvSpPr txBox="true"/>
          <p:nvPr/>
        </p:nvSpPr>
        <p:spPr>
          <a:xfrm rot="0">
            <a:off x="5702946" y="9585304"/>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2024</a:t>
            </a:r>
          </a:p>
        </p:txBody>
      </p:sp>
      <p:sp>
        <p:nvSpPr>
          <p:cNvPr name="AutoShape 13" id="13"/>
          <p:cNvSpPr/>
          <p:nvPr/>
        </p:nvSpPr>
        <p:spPr>
          <a:xfrm>
            <a:off x="153" y="9903439"/>
            <a:ext cx="7105264" cy="19050"/>
          </a:xfrm>
          <a:prstGeom prst="line">
            <a:avLst/>
          </a:prstGeom>
          <a:ln cap="flat" w="114300">
            <a:solidFill>
              <a:srgbClr val="9FC3D0"/>
            </a:solidFill>
            <a:prstDash val="solid"/>
            <a:headEnd type="none" len="sm" w="sm"/>
            <a:tailEnd type="none" len="sm" w="sm"/>
          </a:ln>
        </p:spPr>
      </p:sp>
      <p:sp>
        <p:nvSpPr>
          <p:cNvPr name="AutoShape 14" id="14"/>
          <p:cNvSpPr/>
          <p:nvPr/>
        </p:nvSpPr>
        <p:spPr>
          <a:xfrm>
            <a:off x="11182583" y="9836764"/>
            <a:ext cx="7105264" cy="19050"/>
          </a:xfrm>
          <a:prstGeom prst="line">
            <a:avLst/>
          </a:prstGeom>
          <a:ln cap="flat" w="114300">
            <a:solidFill>
              <a:srgbClr val="9FC3D0"/>
            </a:solidFill>
            <a:prstDash val="solid"/>
            <a:headEnd type="none" len="sm" w="sm"/>
            <a:tailEnd type="none" len="sm" w="sm"/>
          </a:ln>
        </p:spPr>
      </p:sp>
      <p:sp>
        <p:nvSpPr>
          <p:cNvPr name="TextBox 15" id="15"/>
          <p:cNvSpPr txBox="true"/>
          <p:nvPr/>
        </p:nvSpPr>
        <p:spPr>
          <a:xfrm rot="0">
            <a:off x="9770151" y="5165067"/>
            <a:ext cx="6848358" cy="2738474"/>
          </a:xfrm>
          <a:prstGeom prst="rect">
            <a:avLst/>
          </a:prstGeom>
        </p:spPr>
        <p:txBody>
          <a:bodyPr anchor="t" rtlCol="false" tIns="0" lIns="0" bIns="0" rIns="0">
            <a:spAutoFit/>
          </a:bodyPr>
          <a:lstStyle/>
          <a:p>
            <a:pPr algn="l">
              <a:lnSpc>
                <a:spcPts val="4369"/>
              </a:lnSpc>
            </a:pPr>
            <a:r>
              <a:rPr lang="en-US" sz="3121">
                <a:solidFill>
                  <a:srgbClr val="000000"/>
                </a:solidFill>
                <a:latin typeface="Alatsi"/>
              </a:rPr>
              <a:t>The Conformer architecture integrates convolutional layers into the Transformer blocks, enabling the model to learn both local and global features simultaneously.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251471"/>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LOSS AND ACCURACY </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10</a:t>
              </a:r>
            </a:p>
          </p:txBody>
        </p:sp>
      </p:grpSp>
      <p:sp>
        <p:nvSpPr>
          <p:cNvPr name="Freeform 8" id="8"/>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09510" y="2519951"/>
            <a:ext cx="8395423" cy="5237573"/>
          </a:xfrm>
          <a:custGeom>
            <a:avLst/>
            <a:gdLst/>
            <a:ahLst/>
            <a:cxnLst/>
            <a:rect r="r" b="b" t="t" l="l"/>
            <a:pathLst>
              <a:path h="5237573" w="8395423">
                <a:moveTo>
                  <a:pt x="0" y="0"/>
                </a:moveTo>
                <a:lnTo>
                  <a:pt x="8395423" y="0"/>
                </a:lnTo>
                <a:lnTo>
                  <a:pt x="8395423" y="5237573"/>
                </a:lnTo>
                <a:lnTo>
                  <a:pt x="0" y="5237573"/>
                </a:lnTo>
                <a:lnTo>
                  <a:pt x="0" y="0"/>
                </a:lnTo>
                <a:close/>
              </a:path>
            </a:pathLst>
          </a:custGeom>
          <a:blipFill>
            <a:blip r:embed="rId4"/>
            <a:stretch>
              <a:fillRect l="0" t="0" r="-6812" b="0"/>
            </a:stretch>
          </a:blipFill>
        </p:spPr>
      </p:sp>
      <p:sp>
        <p:nvSpPr>
          <p:cNvPr name="TextBox 11" id="11"/>
          <p:cNvSpPr txBox="true"/>
          <p:nvPr/>
        </p:nvSpPr>
        <p:spPr>
          <a:xfrm rot="0">
            <a:off x="5702946" y="920115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2024</a:t>
            </a:r>
          </a:p>
        </p:txBody>
      </p:sp>
      <p:sp>
        <p:nvSpPr>
          <p:cNvPr name="AutoShape 12" id="12"/>
          <p:cNvSpPr/>
          <p:nvPr/>
        </p:nvSpPr>
        <p:spPr>
          <a:xfrm>
            <a:off x="153" y="9452610"/>
            <a:ext cx="7105264" cy="19050"/>
          </a:xfrm>
          <a:prstGeom prst="line">
            <a:avLst/>
          </a:prstGeom>
          <a:ln cap="flat" w="114300">
            <a:solidFill>
              <a:srgbClr val="9FC3D0"/>
            </a:solidFill>
            <a:prstDash val="solid"/>
            <a:headEnd type="none" len="sm" w="sm"/>
            <a:tailEnd type="none" len="sm" w="sm"/>
          </a:ln>
        </p:spPr>
      </p:sp>
      <p:sp>
        <p:nvSpPr>
          <p:cNvPr name="AutoShape 13" id="13"/>
          <p:cNvSpPr/>
          <p:nvPr/>
        </p:nvSpPr>
        <p:spPr>
          <a:xfrm>
            <a:off x="11430169" y="9462135"/>
            <a:ext cx="7105264" cy="19050"/>
          </a:xfrm>
          <a:prstGeom prst="line">
            <a:avLst/>
          </a:prstGeom>
          <a:ln cap="flat" w="114300">
            <a:solidFill>
              <a:srgbClr val="9FC3D0"/>
            </a:solidFill>
            <a:prstDash val="solid"/>
            <a:headEnd type="none" len="sm" w="sm"/>
            <a:tailEnd type="none" len="sm" w="sm"/>
          </a:ln>
        </p:spPr>
      </p:sp>
      <p:sp>
        <p:nvSpPr>
          <p:cNvPr name="Freeform 14" id="14"/>
          <p:cNvSpPr/>
          <p:nvPr/>
        </p:nvSpPr>
        <p:spPr>
          <a:xfrm flipH="false" flipV="false" rot="0">
            <a:off x="9239105" y="2519951"/>
            <a:ext cx="8793006" cy="5237573"/>
          </a:xfrm>
          <a:custGeom>
            <a:avLst/>
            <a:gdLst/>
            <a:ahLst/>
            <a:cxnLst/>
            <a:rect r="r" b="b" t="t" l="l"/>
            <a:pathLst>
              <a:path h="5237573" w="8793006">
                <a:moveTo>
                  <a:pt x="0" y="0"/>
                </a:moveTo>
                <a:lnTo>
                  <a:pt x="8793006" y="0"/>
                </a:lnTo>
                <a:lnTo>
                  <a:pt x="8793006" y="5237573"/>
                </a:lnTo>
                <a:lnTo>
                  <a:pt x="0" y="5237573"/>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6482695" y="1299702"/>
            <a:ext cx="15815306"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rPr>
              <a:t>﻿RESULT</a:t>
            </a:r>
          </a:p>
        </p:txBody>
      </p:sp>
      <p:sp>
        <p:nvSpPr>
          <p:cNvPr name="TextBox 3" id="3"/>
          <p:cNvSpPr txBox="true"/>
          <p:nvPr/>
        </p:nvSpPr>
        <p:spPr>
          <a:xfrm rot="5400000">
            <a:off x="14213123" y="4670271"/>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AutoShape 4" id="4"/>
          <p:cNvSpPr/>
          <p:nvPr/>
        </p:nvSpPr>
        <p:spPr>
          <a:xfrm flipH="true">
            <a:off x="17606552" y="-4501918"/>
            <a:ext cx="19050" cy="7105264"/>
          </a:xfrm>
          <a:prstGeom prst="line">
            <a:avLst/>
          </a:prstGeom>
          <a:ln cap="flat" w="114300">
            <a:solidFill>
              <a:srgbClr val="9FC3D0"/>
            </a:solidFill>
            <a:prstDash val="solid"/>
            <a:headEnd type="none" len="sm" w="sm"/>
            <a:tailEnd type="none" len="sm" w="sm"/>
          </a:ln>
        </p:spPr>
      </p:sp>
      <p:sp>
        <p:nvSpPr>
          <p:cNvPr name="AutoShape 5" id="5"/>
          <p:cNvSpPr/>
          <p:nvPr/>
        </p:nvSpPr>
        <p:spPr>
          <a:xfrm flipH="true">
            <a:off x="17606552" y="7188850"/>
            <a:ext cx="19050" cy="7105264"/>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11</a:t>
              </a:r>
            </a:p>
          </p:txBody>
        </p:sp>
      </p:grpSp>
      <p:sp>
        <p:nvSpPr>
          <p:cNvPr name="Freeform 11" id="11"/>
          <p:cNvSpPr/>
          <p:nvPr/>
        </p:nvSpPr>
        <p:spPr>
          <a:xfrm flipH="false" flipV="false" rot="0">
            <a:off x="11873373" y="8343735"/>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0"/>
            <a:ext cx="11501824" cy="10287000"/>
          </a:xfrm>
          <a:custGeom>
            <a:avLst/>
            <a:gdLst/>
            <a:ahLst/>
            <a:cxnLst/>
            <a:rect r="r" b="b" t="t" l="l"/>
            <a:pathLst>
              <a:path h="10287000" w="11501824">
                <a:moveTo>
                  <a:pt x="0" y="0"/>
                </a:moveTo>
                <a:lnTo>
                  <a:pt x="11501824" y="0"/>
                </a:lnTo>
                <a:lnTo>
                  <a:pt x="11501824" y="10287000"/>
                </a:lnTo>
                <a:lnTo>
                  <a:pt x="0" y="10287000"/>
                </a:lnTo>
                <a:lnTo>
                  <a:pt x="0" y="0"/>
                </a:lnTo>
                <a:close/>
              </a:path>
            </a:pathLst>
          </a:custGeom>
          <a:blipFill>
            <a:blip r:embed="rId4"/>
            <a:stretch>
              <a:fillRect l="0" t="0" r="0" b="0"/>
            </a:stretch>
          </a:blipFill>
        </p:spPr>
      </p:sp>
      <p:sp>
        <p:nvSpPr>
          <p:cNvPr name="TextBox 14" id="14"/>
          <p:cNvSpPr txBox="true"/>
          <p:nvPr/>
        </p:nvSpPr>
        <p:spPr>
          <a:xfrm rot="0">
            <a:off x="12390765" y="3866504"/>
            <a:ext cx="4026107" cy="4477231"/>
          </a:xfrm>
          <a:prstGeom prst="rect">
            <a:avLst/>
          </a:prstGeom>
        </p:spPr>
        <p:txBody>
          <a:bodyPr anchor="t" rtlCol="false" tIns="0" lIns="0" bIns="0" rIns="0">
            <a:spAutoFit/>
          </a:bodyPr>
          <a:lstStyle/>
          <a:p>
            <a:pPr algn="ctr">
              <a:lnSpc>
                <a:spcPts val="7162"/>
              </a:lnSpc>
            </a:pPr>
            <a:r>
              <a:rPr lang="en-US" sz="5116">
                <a:solidFill>
                  <a:srgbClr val="000000"/>
                </a:solidFill>
                <a:latin typeface="Alatsi"/>
              </a:rPr>
              <a:t>ACCURACY ON TEST DATA : 88.4%</a:t>
            </a:r>
          </a:p>
          <a:p>
            <a:pPr algn="ctr">
              <a:lnSpc>
                <a:spcPts val="7162"/>
              </a:lnSpc>
            </a:pPr>
          </a:p>
          <a:p>
            <a:pPr algn="ctr">
              <a:lnSpc>
                <a:spcPts val="716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26124" y="3523007"/>
            <a:ext cx="16230600" cy="2321593"/>
          </a:xfrm>
          <a:prstGeom prst="rect">
            <a:avLst/>
          </a:prstGeom>
        </p:spPr>
        <p:txBody>
          <a:bodyPr anchor="t" rtlCol="false" tIns="0" lIns="0" bIns="0" rIns="0">
            <a:spAutoFit/>
          </a:bodyPr>
          <a:lstStyle/>
          <a:p>
            <a:pPr algn="ctr">
              <a:lnSpc>
                <a:spcPts val="19038"/>
              </a:lnSpc>
            </a:pPr>
            <a:r>
              <a:rPr lang="en-US" sz="13598">
                <a:solidFill>
                  <a:srgbClr val="000000"/>
                </a:solidFill>
                <a:latin typeface="Alatsi"/>
              </a:rPr>
              <a:t>CNN ARCHITECTURE </a:t>
            </a:r>
          </a:p>
        </p:txBody>
      </p:sp>
      <p:grpSp>
        <p:nvGrpSpPr>
          <p:cNvPr name="Group 3" id="3"/>
          <p:cNvGrpSpPr/>
          <p:nvPr/>
        </p:nvGrpSpPr>
        <p:grpSpPr>
          <a:xfrm rot="0">
            <a:off x="627362" y="0"/>
            <a:ext cx="937061" cy="10287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AutoShape 7" id="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8" id="8"/>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Freeform 14" id="14"/>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9529" y="9555825"/>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Freeform 3" id="3"/>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254016" y="9816810"/>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6752" y="9816810"/>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13</a:t>
              </a:r>
            </a:p>
          </p:txBody>
        </p:sp>
      </p:grpSp>
      <p:sp>
        <p:nvSpPr>
          <p:cNvPr name="Freeform 11" id="11"/>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528520" y="394912"/>
            <a:ext cx="8740036" cy="9095863"/>
          </a:xfrm>
          <a:custGeom>
            <a:avLst/>
            <a:gdLst/>
            <a:ahLst/>
            <a:cxnLst/>
            <a:rect r="r" b="b" t="t" l="l"/>
            <a:pathLst>
              <a:path h="9095863" w="8740036">
                <a:moveTo>
                  <a:pt x="0" y="0"/>
                </a:moveTo>
                <a:lnTo>
                  <a:pt x="8740037" y="0"/>
                </a:lnTo>
                <a:lnTo>
                  <a:pt x="8740037" y="9095863"/>
                </a:lnTo>
                <a:lnTo>
                  <a:pt x="0" y="9095863"/>
                </a:lnTo>
                <a:lnTo>
                  <a:pt x="0" y="0"/>
                </a:lnTo>
                <a:close/>
              </a:path>
            </a:pathLst>
          </a:custGeom>
          <a:blipFill>
            <a:blip r:embed="rId4"/>
            <a:stretch>
              <a:fillRect l="0" t="0" r="-9788" b="0"/>
            </a:stretch>
          </a:blipFill>
        </p:spPr>
      </p:sp>
      <p:sp>
        <p:nvSpPr>
          <p:cNvPr name="TextBox 13" id="13"/>
          <p:cNvSpPr txBox="true"/>
          <p:nvPr/>
        </p:nvSpPr>
        <p:spPr>
          <a:xfrm rot="0">
            <a:off x="10753886" y="3703336"/>
            <a:ext cx="6253566" cy="1651643"/>
          </a:xfrm>
          <a:prstGeom prst="rect">
            <a:avLst/>
          </a:prstGeom>
        </p:spPr>
        <p:txBody>
          <a:bodyPr anchor="t" rtlCol="false" tIns="0" lIns="0" bIns="0" rIns="0">
            <a:spAutoFit/>
          </a:bodyPr>
          <a:lstStyle/>
          <a:p>
            <a:pPr algn="ctr">
              <a:lnSpc>
                <a:spcPts val="13439"/>
              </a:lnSpc>
            </a:pPr>
            <a:r>
              <a:rPr lang="en-US" sz="9599">
                <a:solidFill>
                  <a:srgbClr val="000000"/>
                </a:solidFill>
                <a:latin typeface="Alatsi"/>
              </a:rPr>
              <a:t>MODEL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14</a:t>
              </a:r>
            </a:p>
          </p:txBody>
        </p:sp>
      </p:grpSp>
      <p:sp>
        <p:nvSpPr>
          <p:cNvPr name="TextBox 10" id="10"/>
          <p:cNvSpPr txBox="true"/>
          <p:nvPr/>
        </p:nvSpPr>
        <p:spPr>
          <a:xfrm rot="0">
            <a:off x="2553980" y="22225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LOSS AND ACCURACY </a:t>
            </a:r>
          </a:p>
        </p:txBody>
      </p:sp>
      <p:sp>
        <p:nvSpPr>
          <p:cNvPr name="Freeform 11" id="11"/>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09307" y="2619550"/>
            <a:ext cx="8430838" cy="4998991"/>
          </a:xfrm>
          <a:custGeom>
            <a:avLst/>
            <a:gdLst/>
            <a:ahLst/>
            <a:cxnLst/>
            <a:rect r="r" b="b" t="t" l="l"/>
            <a:pathLst>
              <a:path h="4998991" w="8430838">
                <a:moveTo>
                  <a:pt x="0" y="0"/>
                </a:moveTo>
                <a:lnTo>
                  <a:pt x="8430838" y="0"/>
                </a:lnTo>
                <a:lnTo>
                  <a:pt x="8430838" y="4998991"/>
                </a:lnTo>
                <a:lnTo>
                  <a:pt x="0" y="4998991"/>
                </a:lnTo>
                <a:lnTo>
                  <a:pt x="0" y="0"/>
                </a:lnTo>
                <a:close/>
              </a:path>
            </a:pathLst>
          </a:custGeom>
          <a:blipFill>
            <a:blip r:embed="rId4"/>
            <a:stretch>
              <a:fillRect l="0" t="0" r="0" b="0"/>
            </a:stretch>
          </a:blipFill>
        </p:spPr>
      </p:sp>
      <p:sp>
        <p:nvSpPr>
          <p:cNvPr name="Freeform 14" id="14"/>
          <p:cNvSpPr/>
          <p:nvPr/>
        </p:nvSpPr>
        <p:spPr>
          <a:xfrm flipH="false" flipV="false" rot="0">
            <a:off x="9014548" y="2619550"/>
            <a:ext cx="8631576" cy="5047901"/>
          </a:xfrm>
          <a:custGeom>
            <a:avLst/>
            <a:gdLst/>
            <a:ahLst/>
            <a:cxnLst/>
            <a:rect r="r" b="b" t="t" l="l"/>
            <a:pathLst>
              <a:path h="5047901" w="8631576">
                <a:moveTo>
                  <a:pt x="0" y="0"/>
                </a:moveTo>
                <a:lnTo>
                  <a:pt x="8631576" y="0"/>
                </a:lnTo>
                <a:lnTo>
                  <a:pt x="8631576" y="5047900"/>
                </a:lnTo>
                <a:lnTo>
                  <a:pt x="0" y="5047900"/>
                </a:lnTo>
                <a:lnTo>
                  <a:pt x="0" y="0"/>
                </a:lnTo>
                <a:close/>
              </a:path>
            </a:pathLst>
          </a:custGeom>
          <a:blipFill>
            <a:blip r:embed="rId5"/>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15</a:t>
              </a:r>
            </a:p>
          </p:txBody>
        </p:sp>
      </p:grpSp>
      <p:sp>
        <p:nvSpPr>
          <p:cNvPr name="TextBox 7" id="7"/>
          <p:cNvSpPr txBox="true"/>
          <p:nvPr/>
        </p:nvSpPr>
        <p:spPr>
          <a:xfrm rot="0">
            <a:off x="11369258" y="1928051"/>
            <a:ext cx="6750852" cy="900956"/>
          </a:xfrm>
          <a:prstGeom prst="rect">
            <a:avLst/>
          </a:prstGeom>
        </p:spPr>
        <p:txBody>
          <a:bodyPr anchor="t" rtlCol="false" tIns="0" lIns="0" bIns="0" rIns="0">
            <a:spAutoFit/>
          </a:bodyPr>
          <a:lstStyle/>
          <a:p>
            <a:pPr algn="ctr">
              <a:lnSpc>
                <a:spcPts val="7350"/>
              </a:lnSpc>
            </a:pPr>
            <a:r>
              <a:rPr lang="en-US" sz="5250">
                <a:solidFill>
                  <a:srgbClr val="000000"/>
                </a:solidFill>
                <a:latin typeface="Alatsi"/>
              </a:rPr>
              <a:t>RESULT</a:t>
            </a:r>
          </a:p>
        </p:txBody>
      </p:sp>
      <p:sp>
        <p:nvSpPr>
          <p:cNvPr name="Freeform 8" id="8"/>
          <p:cNvSpPr/>
          <p:nvPr/>
        </p:nvSpPr>
        <p:spPr>
          <a:xfrm flipH="false" flipV="false" rot="0">
            <a:off x="13361899" y="863686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0" y="-52211"/>
            <a:ext cx="11369258" cy="10339211"/>
          </a:xfrm>
          <a:custGeom>
            <a:avLst/>
            <a:gdLst/>
            <a:ahLst/>
            <a:cxnLst/>
            <a:rect r="r" b="b" t="t" l="l"/>
            <a:pathLst>
              <a:path h="10339211" w="11369258">
                <a:moveTo>
                  <a:pt x="0" y="0"/>
                </a:moveTo>
                <a:lnTo>
                  <a:pt x="11369258" y="0"/>
                </a:lnTo>
                <a:lnTo>
                  <a:pt x="11369258" y="10339211"/>
                </a:lnTo>
                <a:lnTo>
                  <a:pt x="0" y="10339211"/>
                </a:lnTo>
                <a:lnTo>
                  <a:pt x="0" y="0"/>
                </a:lnTo>
                <a:close/>
              </a:path>
            </a:pathLst>
          </a:custGeom>
          <a:blipFill>
            <a:blip r:embed="rId4"/>
            <a:stretch>
              <a:fillRect l="0" t="-1335" r="0" b="0"/>
            </a:stretch>
          </a:blipFill>
        </p:spPr>
      </p:sp>
      <p:sp>
        <p:nvSpPr>
          <p:cNvPr name="TextBox 10" id="10"/>
          <p:cNvSpPr txBox="true"/>
          <p:nvPr/>
        </p:nvSpPr>
        <p:spPr>
          <a:xfrm rot="-5400000">
            <a:off x="14306315" y="4963404"/>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AutoShape 11" id="11"/>
          <p:cNvSpPr/>
          <p:nvPr/>
        </p:nvSpPr>
        <p:spPr>
          <a:xfrm flipH="true" flipV="true">
            <a:off x="17765901" y="7341755"/>
            <a:ext cx="5403" cy="2997456"/>
          </a:xfrm>
          <a:prstGeom prst="line">
            <a:avLst/>
          </a:prstGeom>
          <a:ln cap="flat" w="114300">
            <a:solidFill>
              <a:srgbClr val="9FC3D0"/>
            </a:solidFill>
            <a:prstDash val="solid"/>
            <a:headEnd type="none" len="sm" w="sm"/>
            <a:tailEnd type="none" len="sm" w="sm"/>
          </a:ln>
        </p:spPr>
      </p:sp>
      <p:sp>
        <p:nvSpPr>
          <p:cNvPr name="AutoShape 12" id="12"/>
          <p:cNvSpPr/>
          <p:nvPr/>
        </p:nvSpPr>
        <p:spPr>
          <a:xfrm flipH="true" flipV="true">
            <a:off x="17770541" y="-52211"/>
            <a:ext cx="5403" cy="2997456"/>
          </a:xfrm>
          <a:prstGeom prst="line">
            <a:avLst/>
          </a:prstGeom>
          <a:ln cap="flat" w="114300">
            <a:solidFill>
              <a:srgbClr val="9FC3D0"/>
            </a:solidFill>
            <a:prstDash val="solid"/>
            <a:headEnd type="none" len="sm" w="sm"/>
            <a:tailEnd type="none" len="sm" w="sm"/>
          </a:ln>
        </p:spPr>
      </p:sp>
      <p:sp>
        <p:nvSpPr>
          <p:cNvPr name="TextBox 13" id="13"/>
          <p:cNvSpPr txBox="true"/>
          <p:nvPr/>
        </p:nvSpPr>
        <p:spPr>
          <a:xfrm rot="0">
            <a:off x="11541735" y="3704748"/>
            <a:ext cx="6030374" cy="3970655"/>
          </a:xfrm>
          <a:prstGeom prst="rect">
            <a:avLst/>
          </a:prstGeom>
        </p:spPr>
        <p:txBody>
          <a:bodyPr anchor="t" rtlCol="false" tIns="0" lIns="0" bIns="0" rIns="0">
            <a:spAutoFit/>
          </a:bodyPr>
          <a:lstStyle/>
          <a:p>
            <a:pPr algn="ctr">
              <a:lnSpc>
                <a:spcPts val="6370"/>
              </a:lnSpc>
            </a:pPr>
            <a:r>
              <a:rPr lang="en-US" sz="4550">
                <a:solidFill>
                  <a:srgbClr val="000000"/>
                </a:solidFill>
                <a:latin typeface="Alatsi"/>
              </a:rPr>
              <a:t>ACCUCRACY ON </a:t>
            </a:r>
          </a:p>
          <a:p>
            <a:pPr algn="ctr">
              <a:lnSpc>
                <a:spcPts val="6370"/>
              </a:lnSpc>
            </a:pPr>
            <a:r>
              <a:rPr lang="en-US" sz="4550">
                <a:solidFill>
                  <a:srgbClr val="000000"/>
                </a:solidFill>
                <a:latin typeface="Alatsi"/>
              </a:rPr>
              <a:t>TEST DATA : 52.99%</a:t>
            </a:r>
          </a:p>
          <a:p>
            <a:pPr algn="ctr">
              <a:lnSpc>
                <a:spcPts val="6370"/>
              </a:lnSpc>
            </a:pPr>
          </a:p>
          <a:p>
            <a:pPr algn="ctr">
              <a:lnSpc>
                <a:spcPts val="6370"/>
              </a:lnSpc>
            </a:pPr>
            <a:r>
              <a:rPr lang="en-US" sz="4550">
                <a:solidFill>
                  <a:srgbClr val="000000"/>
                </a:solidFill>
                <a:latin typeface="Alatsi"/>
              </a:rPr>
              <a:t>(CLEARLY CONFORMERS OUTPERFORM)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rPr>
              <a:t>THANK YOU</a:t>
            </a:r>
          </a:p>
        </p:txBody>
      </p:sp>
      <p:sp>
        <p:nvSpPr>
          <p:cNvPr name="TextBox 3" id="3"/>
          <p:cNvSpPr txBox="true"/>
          <p:nvPr/>
        </p:nvSpPr>
        <p:spPr>
          <a:xfrm rot="0">
            <a:off x="6927671" y="184694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rPr>
              <a:t>IIT Madras</a:t>
            </a:r>
            <a:r>
              <a:rPr lang="en-US" sz="3126">
                <a:solidFill>
                  <a:srgbClr val="000000"/>
                </a:solidFill>
                <a:latin typeface="Alatsi"/>
              </a:rPr>
              <a:t> | 2024</a:t>
            </a:r>
          </a:p>
        </p:txBody>
      </p:sp>
      <p:grpSp>
        <p:nvGrpSpPr>
          <p:cNvPr name="Group 4" id="4"/>
          <p:cNvGrpSpPr/>
          <p:nvPr/>
        </p:nvGrpSpPr>
        <p:grpSpPr>
          <a:xfrm rot="0">
            <a:off x="-31071" y="0"/>
            <a:ext cx="4239083" cy="10287000"/>
            <a:chOff x="0" y="0"/>
            <a:chExt cx="5652111" cy="13716000"/>
          </a:xfrm>
        </p:grpSpPr>
        <p:grpSp>
          <p:nvGrpSpPr>
            <p:cNvPr name="Group 5" id="5"/>
            <p:cNvGrpSpPr/>
            <p:nvPr/>
          </p:nvGrpSpPr>
          <p:grpSpPr>
            <a:xfrm rot="0">
              <a:off x="2826056" y="0"/>
              <a:ext cx="2826056" cy="13716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3028" y="0"/>
              <a:ext cx="2826056" cy="13716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826056" cy="13716000"/>
              <a:chOff x="0" y="0"/>
              <a:chExt cx="558233" cy="2709333"/>
            </a:xfrm>
          </p:grpSpPr>
          <p:sp>
            <p:nvSpPr>
              <p:cNvPr name="Freeform 12" id="12"/>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3" id="13"/>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4" id="1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895980"/>
            <a:ext cx="14705320" cy="5180193"/>
          </a:xfrm>
          <a:prstGeom prst="rect">
            <a:avLst/>
          </a:prstGeom>
        </p:spPr>
        <p:txBody>
          <a:bodyPr anchor="t" rtlCol="false" tIns="0" lIns="0" bIns="0" rIns="0">
            <a:spAutoFit/>
          </a:bodyPr>
          <a:lstStyle/>
          <a:p>
            <a:pPr algn="l">
              <a:lnSpc>
                <a:spcPts val="5852"/>
              </a:lnSpc>
            </a:pPr>
            <a:r>
              <a:rPr lang="en-US" sz="4180">
                <a:solidFill>
                  <a:srgbClr val="000000"/>
                </a:solidFill>
                <a:latin typeface="Alatsi"/>
              </a:rPr>
              <a:t>Keyword spotting (KWS) is a technique used in speech processing to detect specific words or phrases within a stream of audio. The primary goal of keyword spotting is to identify when a particular keyword or set of keywords is spoken, enabling various applications such as voice command systems, speech analytics, and hands-free device activation (e.g., "Hey Siri" or "OK Google").</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KEY WORD SPOTTING</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3" id="1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22225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HOW IT WORKS?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TextBox 4" id="4"/>
          <p:cNvSpPr txBox="true"/>
          <p:nvPr/>
        </p:nvSpPr>
        <p:spPr>
          <a:xfrm rot="0">
            <a:off x="1028700" y="1635125"/>
            <a:ext cx="17122843" cy="6445700"/>
          </a:xfrm>
          <a:prstGeom prst="rect">
            <a:avLst/>
          </a:prstGeom>
        </p:spPr>
        <p:txBody>
          <a:bodyPr anchor="t" rtlCol="false" tIns="0" lIns="0" bIns="0" rIns="0">
            <a:spAutoFit/>
          </a:bodyPr>
          <a:lstStyle/>
          <a:p>
            <a:pPr algn="l">
              <a:lnSpc>
                <a:spcPts val="3399"/>
              </a:lnSpc>
            </a:pPr>
            <a:r>
              <a:rPr lang="en-US" sz="2428">
                <a:solidFill>
                  <a:srgbClr val="000000"/>
                </a:solidFill>
                <a:latin typeface="Alatsi"/>
              </a:rPr>
              <a:t>Preprocessing:</a:t>
            </a:r>
          </a:p>
          <a:p>
            <a:pPr algn="l" marL="524209" indent="-262104" lvl="1">
              <a:lnSpc>
                <a:spcPts val="3399"/>
              </a:lnSpc>
              <a:buFont typeface="Arial"/>
              <a:buChar char="•"/>
            </a:pPr>
            <a:r>
              <a:rPr lang="en-US" sz="2428">
                <a:solidFill>
                  <a:srgbClr val="000000"/>
                </a:solidFill>
                <a:latin typeface="Alatsi"/>
              </a:rPr>
              <a:t>Feature Extraction: The audio signal is converted into a set of features, typically using techniques like Mel-frequency cepstral coefficients (MFCCs) or log Mel-filterbank energies .</a:t>
            </a:r>
          </a:p>
          <a:p>
            <a:pPr algn="l" marL="524209" indent="-262104" lvl="1">
              <a:lnSpc>
                <a:spcPts val="3399"/>
              </a:lnSpc>
              <a:buFont typeface="Arial"/>
              <a:buChar char="•"/>
            </a:pPr>
            <a:r>
              <a:rPr lang="en-US" sz="2428">
                <a:solidFill>
                  <a:srgbClr val="000000"/>
                </a:solidFill>
                <a:latin typeface="Alatsi"/>
              </a:rPr>
              <a:t>Frame Segmentation: The audio is divided into short frames, allowing the system to analyze small segments of the signal sequentially.</a:t>
            </a:r>
          </a:p>
          <a:p>
            <a:pPr algn="l" marL="524209" indent="-262104" lvl="1">
              <a:lnSpc>
                <a:spcPts val="3399"/>
              </a:lnSpc>
              <a:buFont typeface="Arial"/>
              <a:buChar char="•"/>
            </a:pPr>
            <a:r>
              <a:rPr lang="en-US" sz="2428">
                <a:solidFill>
                  <a:srgbClr val="000000"/>
                </a:solidFill>
                <a:latin typeface="Alatsi"/>
              </a:rPr>
              <a:t>Adding Noise to make it more robust </a:t>
            </a:r>
          </a:p>
          <a:p>
            <a:pPr algn="l">
              <a:lnSpc>
                <a:spcPts val="3399"/>
              </a:lnSpc>
            </a:pPr>
            <a:r>
              <a:rPr lang="en-US" sz="2428">
                <a:solidFill>
                  <a:srgbClr val="000000"/>
                </a:solidFill>
                <a:latin typeface="Alatsi"/>
              </a:rPr>
              <a:t>Model Training:</a:t>
            </a:r>
          </a:p>
          <a:p>
            <a:pPr algn="l" marL="524209" indent="-262104" lvl="1">
              <a:lnSpc>
                <a:spcPts val="3399"/>
              </a:lnSpc>
              <a:buFont typeface="Arial"/>
              <a:buChar char="•"/>
            </a:pPr>
            <a:r>
              <a:rPr lang="en-US" sz="2428">
                <a:solidFill>
                  <a:srgbClr val="000000"/>
                </a:solidFill>
                <a:latin typeface="Alatsi"/>
              </a:rPr>
              <a:t>Training Data: A large dataset of audio samples containing the target keywords and other speech is used.</a:t>
            </a:r>
          </a:p>
          <a:p>
            <a:pPr algn="l" marL="524209" indent="-262104" lvl="1">
              <a:lnSpc>
                <a:spcPts val="3399"/>
              </a:lnSpc>
              <a:buFont typeface="Arial"/>
              <a:buChar char="•"/>
            </a:pPr>
            <a:r>
              <a:rPr lang="en-US" sz="2428">
                <a:solidFill>
                  <a:srgbClr val="000000"/>
                </a:solidFill>
                <a:latin typeface="Alatsi"/>
              </a:rPr>
              <a:t>Machine Learning Models: Various models can be employed for keyword spotting, including traditional approaches like Hidden Markov Models (HMMs) and more modern techniques like deep neural networks (DNNs), convolutional neural networks (CNNs), recurrent neural networks (RNNs),  Conformers and many more.</a:t>
            </a:r>
          </a:p>
          <a:p>
            <a:pPr algn="l">
              <a:lnSpc>
                <a:spcPts val="3399"/>
              </a:lnSpc>
            </a:pPr>
            <a:r>
              <a:rPr lang="en-US" sz="2428">
                <a:solidFill>
                  <a:srgbClr val="000000"/>
                </a:solidFill>
                <a:latin typeface="Alatsi"/>
              </a:rPr>
              <a:t>Detection:</a:t>
            </a:r>
          </a:p>
          <a:p>
            <a:pPr algn="l" marL="524209" indent="-262104" lvl="1">
              <a:lnSpc>
                <a:spcPts val="3399"/>
              </a:lnSpc>
              <a:buFont typeface="Arial"/>
              <a:buChar char="•"/>
            </a:pPr>
            <a:r>
              <a:rPr lang="en-US" sz="2428">
                <a:solidFill>
                  <a:srgbClr val="000000"/>
                </a:solidFill>
                <a:latin typeface="Alatsi"/>
              </a:rPr>
              <a:t>Keyword Identification: The model analyzes the features to determine the likelihood of the presence of the target keywords. In our case its a classification problem where the model tries to detect from 35 different key words.</a:t>
            </a:r>
          </a:p>
          <a:p>
            <a:pPr algn="l">
              <a:lnSpc>
                <a:spcPts val="3399"/>
              </a:lnSpc>
            </a:pPr>
          </a:p>
        </p:txBody>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12" id="12"/>
          <p:cNvSpPr/>
          <p:nvPr/>
        </p:nvSpPr>
        <p:spPr>
          <a:xfrm flipH="false" flipV="false" rot="0">
            <a:off x="-2380052"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0" y="1673225"/>
            <a:ext cx="865448" cy="5420372"/>
            <a:chOff x="0" y="0"/>
            <a:chExt cx="1153930" cy="7227163"/>
          </a:xfrm>
        </p:grpSpPr>
        <p:grpSp>
          <p:nvGrpSpPr>
            <p:cNvPr name="Group 15" id="15"/>
            <p:cNvGrpSpPr/>
            <p:nvPr/>
          </p:nvGrpSpPr>
          <p:grpSpPr>
            <a:xfrm rot="0">
              <a:off x="27291" y="0"/>
              <a:ext cx="1126639" cy="112663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7" id="17"/>
              <p:cNvSpPr txBox="true"/>
              <p:nvPr/>
            </p:nvSpPr>
            <p:spPr>
              <a:xfrm>
                <a:off x="76200" y="38100"/>
                <a:ext cx="660400" cy="698500"/>
              </a:xfrm>
              <a:prstGeom prst="rect">
                <a:avLst/>
              </a:prstGeom>
            </p:spPr>
            <p:txBody>
              <a:bodyPr anchor="ctr" rtlCol="false" tIns="36462" lIns="36462" bIns="36462" rIns="36462"/>
              <a:lstStyle/>
              <a:p>
                <a:pPr algn="ctr">
                  <a:lnSpc>
                    <a:spcPts val="2659"/>
                  </a:lnSpc>
                </a:pPr>
              </a:p>
            </p:txBody>
          </p:sp>
        </p:grpSp>
        <p:sp>
          <p:nvSpPr>
            <p:cNvPr name="TextBox 18" id="18"/>
            <p:cNvSpPr txBox="true"/>
            <p:nvPr/>
          </p:nvSpPr>
          <p:spPr>
            <a:xfrm rot="0">
              <a:off x="27291" y="96433"/>
              <a:ext cx="1126639" cy="857574"/>
            </a:xfrm>
            <a:prstGeom prst="rect">
              <a:avLst/>
            </a:prstGeom>
          </p:spPr>
          <p:txBody>
            <a:bodyPr anchor="t" rtlCol="false" tIns="0" lIns="0" bIns="0" rIns="0">
              <a:spAutoFit/>
            </a:bodyPr>
            <a:lstStyle/>
            <a:p>
              <a:pPr algn="ctr">
                <a:lnSpc>
                  <a:spcPts val="5387"/>
                </a:lnSpc>
              </a:pPr>
              <a:r>
                <a:rPr lang="en-US" sz="3848">
                  <a:solidFill>
                    <a:srgbClr val="000000"/>
                  </a:solidFill>
                  <a:latin typeface="Alatsi"/>
                </a:rPr>
                <a:t>1</a:t>
              </a:r>
            </a:p>
          </p:txBody>
        </p:sp>
        <p:grpSp>
          <p:nvGrpSpPr>
            <p:cNvPr name="Group 19" id="19"/>
            <p:cNvGrpSpPr/>
            <p:nvPr/>
          </p:nvGrpSpPr>
          <p:grpSpPr>
            <a:xfrm rot="0">
              <a:off x="0" y="3242563"/>
              <a:ext cx="1126639" cy="112663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1" id="21"/>
              <p:cNvSpPr txBox="true"/>
              <p:nvPr/>
            </p:nvSpPr>
            <p:spPr>
              <a:xfrm>
                <a:off x="76200" y="38100"/>
                <a:ext cx="660400" cy="698500"/>
              </a:xfrm>
              <a:prstGeom prst="rect">
                <a:avLst/>
              </a:prstGeom>
            </p:spPr>
            <p:txBody>
              <a:bodyPr anchor="ctr" rtlCol="false" tIns="36462" lIns="36462" bIns="36462" rIns="36462"/>
              <a:lstStyle/>
              <a:p>
                <a:pPr algn="ctr">
                  <a:lnSpc>
                    <a:spcPts val="2659"/>
                  </a:lnSpc>
                </a:pPr>
              </a:p>
            </p:txBody>
          </p:sp>
        </p:grpSp>
        <p:sp>
          <p:nvSpPr>
            <p:cNvPr name="TextBox 22" id="22"/>
            <p:cNvSpPr txBox="true"/>
            <p:nvPr/>
          </p:nvSpPr>
          <p:spPr>
            <a:xfrm rot="0">
              <a:off x="0" y="3338995"/>
              <a:ext cx="1126639" cy="857574"/>
            </a:xfrm>
            <a:prstGeom prst="rect">
              <a:avLst/>
            </a:prstGeom>
          </p:spPr>
          <p:txBody>
            <a:bodyPr anchor="t" rtlCol="false" tIns="0" lIns="0" bIns="0" rIns="0">
              <a:spAutoFit/>
            </a:bodyPr>
            <a:lstStyle/>
            <a:p>
              <a:pPr algn="ctr">
                <a:lnSpc>
                  <a:spcPts val="5387"/>
                </a:lnSpc>
              </a:pPr>
              <a:r>
                <a:rPr lang="en-US" sz="3848">
                  <a:solidFill>
                    <a:srgbClr val="000000"/>
                  </a:solidFill>
                  <a:latin typeface="Alatsi"/>
                </a:rPr>
                <a:t>2</a:t>
              </a:r>
            </a:p>
          </p:txBody>
        </p:sp>
        <p:grpSp>
          <p:nvGrpSpPr>
            <p:cNvPr name="Group 23" id="23"/>
            <p:cNvGrpSpPr/>
            <p:nvPr/>
          </p:nvGrpSpPr>
          <p:grpSpPr>
            <a:xfrm rot="0">
              <a:off x="27291" y="6100524"/>
              <a:ext cx="1126639" cy="112663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5" id="25"/>
              <p:cNvSpPr txBox="true"/>
              <p:nvPr/>
            </p:nvSpPr>
            <p:spPr>
              <a:xfrm>
                <a:off x="76200" y="38100"/>
                <a:ext cx="660400" cy="698500"/>
              </a:xfrm>
              <a:prstGeom prst="rect">
                <a:avLst/>
              </a:prstGeom>
            </p:spPr>
            <p:txBody>
              <a:bodyPr anchor="ctr" rtlCol="false" tIns="36462" lIns="36462" bIns="36462" rIns="36462"/>
              <a:lstStyle/>
              <a:p>
                <a:pPr algn="ctr">
                  <a:lnSpc>
                    <a:spcPts val="2659"/>
                  </a:lnSpc>
                </a:pPr>
              </a:p>
            </p:txBody>
          </p:sp>
        </p:grpSp>
        <p:sp>
          <p:nvSpPr>
            <p:cNvPr name="TextBox 26" id="26"/>
            <p:cNvSpPr txBox="true"/>
            <p:nvPr/>
          </p:nvSpPr>
          <p:spPr>
            <a:xfrm rot="0">
              <a:off x="27291" y="6196957"/>
              <a:ext cx="1126639" cy="857574"/>
            </a:xfrm>
            <a:prstGeom prst="rect">
              <a:avLst/>
            </a:prstGeom>
          </p:spPr>
          <p:txBody>
            <a:bodyPr anchor="t" rtlCol="false" tIns="0" lIns="0" bIns="0" rIns="0">
              <a:spAutoFit/>
            </a:bodyPr>
            <a:lstStyle/>
            <a:p>
              <a:pPr algn="ctr">
                <a:lnSpc>
                  <a:spcPts val="5387"/>
                </a:lnSpc>
              </a:pPr>
              <a:r>
                <a:rPr lang="en-US" sz="3848">
                  <a:solidFill>
                    <a:srgbClr val="000000"/>
                  </a:solidFill>
                  <a:latin typeface="Alatsi"/>
                </a:rPr>
                <a:t>3</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1319889" y="3268672"/>
            <a:ext cx="6651535" cy="2465844"/>
            <a:chOff x="0" y="0"/>
            <a:chExt cx="8868713" cy="3287792"/>
          </a:xfrm>
        </p:grpSpPr>
        <p:grpSp>
          <p:nvGrpSpPr>
            <p:cNvPr name="Group 3" id="3"/>
            <p:cNvGrpSpPr/>
            <p:nvPr/>
          </p:nvGrpSpPr>
          <p:grpSpPr>
            <a:xfrm rot="0">
              <a:off x="0" y="0"/>
              <a:ext cx="8868713" cy="3287792"/>
              <a:chOff x="0" y="0"/>
              <a:chExt cx="1751844" cy="649440"/>
            </a:xfrm>
          </p:grpSpPr>
          <p:sp>
            <p:nvSpPr>
              <p:cNvPr name="Freeform 4" id="4"/>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5" id="5"/>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695604" y="133350"/>
              <a:ext cx="7735510" cy="2781465"/>
            </a:xfrm>
            <a:prstGeom prst="rect">
              <a:avLst/>
            </a:prstGeom>
          </p:spPr>
          <p:txBody>
            <a:bodyPr anchor="t" rtlCol="false" tIns="0" lIns="0" bIns="0" rIns="0">
              <a:spAutoFit/>
            </a:bodyPr>
            <a:lstStyle/>
            <a:p>
              <a:pPr algn="l">
                <a:lnSpc>
                  <a:spcPts val="4193"/>
                </a:lnSpc>
              </a:pPr>
              <a:r>
                <a:rPr lang="en-US" sz="2995">
                  <a:solidFill>
                    <a:srgbClr val="000000"/>
                  </a:solidFill>
                  <a:latin typeface="Alatsi"/>
                </a:rPr>
                <a:t>Adding noise can make the model more robust to real-world conditions where the input data may contain unexpected noise</a:t>
              </a:r>
            </a:p>
          </p:txBody>
        </p:sp>
      </p:grpSp>
      <p:grpSp>
        <p:nvGrpSpPr>
          <p:cNvPr name="Group 7" id="7"/>
          <p:cNvGrpSpPr/>
          <p:nvPr/>
        </p:nvGrpSpPr>
        <p:grpSpPr>
          <a:xfrm rot="0">
            <a:off x="11319889" y="6657761"/>
            <a:ext cx="6651535" cy="2995673"/>
            <a:chOff x="0" y="0"/>
            <a:chExt cx="8868713" cy="3994230"/>
          </a:xfrm>
        </p:grpSpPr>
        <p:grpSp>
          <p:nvGrpSpPr>
            <p:cNvPr name="Group 8" id="8"/>
            <p:cNvGrpSpPr/>
            <p:nvPr/>
          </p:nvGrpSpPr>
          <p:grpSpPr>
            <a:xfrm rot="0">
              <a:off x="0" y="0"/>
              <a:ext cx="8868713" cy="3994230"/>
              <a:chOff x="0" y="0"/>
              <a:chExt cx="1751844" cy="788984"/>
            </a:xfrm>
          </p:grpSpPr>
          <p:sp>
            <p:nvSpPr>
              <p:cNvPr name="Freeform 9" id="9"/>
              <p:cNvSpPr/>
              <p:nvPr/>
            </p:nvSpPr>
            <p:spPr>
              <a:xfrm flipH="false" flipV="false" rot="0">
                <a:off x="0" y="0"/>
                <a:ext cx="1751844" cy="788984"/>
              </a:xfrm>
              <a:custGeom>
                <a:avLst/>
                <a:gdLst/>
                <a:ahLst/>
                <a:cxnLst/>
                <a:rect r="r" b="b" t="t" l="l"/>
                <a:pathLst>
                  <a:path h="788984" w="1751844">
                    <a:moveTo>
                      <a:pt x="59360" y="0"/>
                    </a:moveTo>
                    <a:lnTo>
                      <a:pt x="1692484" y="0"/>
                    </a:lnTo>
                    <a:cubicBezTo>
                      <a:pt x="1725268" y="0"/>
                      <a:pt x="1751844" y="26577"/>
                      <a:pt x="1751844" y="59360"/>
                    </a:cubicBezTo>
                    <a:lnTo>
                      <a:pt x="1751844" y="729623"/>
                    </a:lnTo>
                    <a:cubicBezTo>
                      <a:pt x="1751844" y="762407"/>
                      <a:pt x="1725268" y="788984"/>
                      <a:pt x="1692484" y="788984"/>
                    </a:cubicBezTo>
                    <a:lnTo>
                      <a:pt x="59360" y="788984"/>
                    </a:lnTo>
                    <a:cubicBezTo>
                      <a:pt x="26577" y="788984"/>
                      <a:pt x="0" y="762407"/>
                      <a:pt x="0" y="729623"/>
                    </a:cubicBezTo>
                    <a:lnTo>
                      <a:pt x="0" y="59360"/>
                    </a:lnTo>
                    <a:cubicBezTo>
                      <a:pt x="0" y="26577"/>
                      <a:pt x="26577" y="0"/>
                      <a:pt x="59360" y="0"/>
                    </a:cubicBezTo>
                    <a:close/>
                  </a:path>
                </a:pathLst>
              </a:custGeom>
              <a:solidFill>
                <a:srgbClr val="E9C7C6"/>
              </a:solidFill>
            </p:spPr>
          </p:sp>
          <p:sp>
            <p:nvSpPr>
              <p:cNvPr name="TextBox 10" id="10"/>
              <p:cNvSpPr txBox="true"/>
              <p:nvPr/>
            </p:nvSpPr>
            <p:spPr>
              <a:xfrm>
                <a:off x="0" y="-38100"/>
                <a:ext cx="1751844" cy="82708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695604" y="133350"/>
              <a:ext cx="7735510" cy="3487903"/>
            </a:xfrm>
            <a:prstGeom prst="rect">
              <a:avLst/>
            </a:prstGeom>
          </p:spPr>
          <p:txBody>
            <a:bodyPr anchor="t" rtlCol="false" tIns="0" lIns="0" bIns="0" rIns="0">
              <a:spAutoFit/>
            </a:bodyPr>
            <a:lstStyle/>
            <a:p>
              <a:pPr algn="l">
                <a:lnSpc>
                  <a:spcPts val="4193"/>
                </a:lnSpc>
              </a:pPr>
              <a:r>
                <a:rPr lang="en-US" sz="2995">
                  <a:solidFill>
                    <a:srgbClr val="000000"/>
                  </a:solidFill>
                  <a:latin typeface="Alatsi"/>
                </a:rPr>
                <a:t>Noise can also act as a form of regularization, preventing the model from fitting too closely to the training data and thus helping to prevent overfitting</a:t>
              </a:r>
            </a:p>
          </p:txBody>
        </p:sp>
      </p:grpSp>
      <p:sp>
        <p:nvSpPr>
          <p:cNvPr name="TextBox 12" id="12"/>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AutoShape 13" id="1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4" id="14"/>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sp>
        <p:nvSpPr>
          <p:cNvPr name="Freeform 20" id="20"/>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569243" y="3404282"/>
            <a:ext cx="9481130" cy="4496280"/>
          </a:xfrm>
          <a:custGeom>
            <a:avLst/>
            <a:gdLst/>
            <a:ahLst/>
            <a:cxnLst/>
            <a:rect r="r" b="b" t="t" l="l"/>
            <a:pathLst>
              <a:path h="4496280" w="9481130">
                <a:moveTo>
                  <a:pt x="0" y="0"/>
                </a:moveTo>
                <a:lnTo>
                  <a:pt x="9481130" y="0"/>
                </a:lnTo>
                <a:lnTo>
                  <a:pt x="9481130" y="4496280"/>
                </a:lnTo>
                <a:lnTo>
                  <a:pt x="0" y="4496280"/>
                </a:lnTo>
                <a:lnTo>
                  <a:pt x="0" y="0"/>
                </a:lnTo>
                <a:close/>
              </a:path>
            </a:pathLst>
          </a:custGeom>
          <a:blipFill>
            <a:blip r:embed="rId4"/>
            <a:stretch>
              <a:fillRect l="-275" t="-5080" r="-275" b="0"/>
            </a:stretch>
          </a:blipFill>
        </p:spPr>
      </p:sp>
      <p:sp>
        <p:nvSpPr>
          <p:cNvPr name="TextBox 23" id="23"/>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NOISE ADDTION</a:t>
            </a:r>
          </a:p>
        </p:txBody>
      </p:sp>
      <p:sp>
        <p:nvSpPr>
          <p:cNvPr name="TextBox 24" id="24"/>
          <p:cNvSpPr txBox="true"/>
          <p:nvPr/>
        </p:nvSpPr>
        <p:spPr>
          <a:xfrm rot="0">
            <a:off x="11169765" y="2519415"/>
            <a:ext cx="4182217"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rPr>
              <a:t>Robustness:</a:t>
            </a:r>
          </a:p>
        </p:txBody>
      </p:sp>
      <p:sp>
        <p:nvSpPr>
          <p:cNvPr name="TextBox 25" id="25"/>
          <p:cNvSpPr txBox="true"/>
          <p:nvPr/>
        </p:nvSpPr>
        <p:spPr>
          <a:xfrm rot="0">
            <a:off x="11319889" y="5986928"/>
            <a:ext cx="5276728"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rPr>
              <a:t>Preventing Overfitting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69402" y="949467"/>
            <a:ext cx="9667089" cy="7795110"/>
          </a:xfrm>
          <a:custGeom>
            <a:avLst/>
            <a:gdLst/>
            <a:ahLst/>
            <a:cxnLst/>
            <a:rect r="r" b="b" t="t" l="l"/>
            <a:pathLst>
              <a:path h="7795110" w="9667089">
                <a:moveTo>
                  <a:pt x="0" y="0"/>
                </a:moveTo>
                <a:lnTo>
                  <a:pt x="9667088" y="0"/>
                </a:lnTo>
                <a:lnTo>
                  <a:pt x="9667088" y="7795111"/>
                </a:lnTo>
                <a:lnTo>
                  <a:pt x="0" y="7795111"/>
                </a:lnTo>
                <a:lnTo>
                  <a:pt x="0" y="0"/>
                </a:lnTo>
                <a:close/>
              </a:path>
            </a:pathLst>
          </a:custGeom>
          <a:blipFill>
            <a:blip r:embed="rId4"/>
            <a:stretch>
              <a:fillRect l="0" t="0" r="0" b="0"/>
            </a:stretch>
          </a:blipFill>
        </p:spPr>
      </p:sp>
      <p:sp>
        <p:nvSpPr>
          <p:cNvPr name="TextBox 13" id="13"/>
          <p:cNvSpPr txBox="true"/>
          <p:nvPr/>
        </p:nvSpPr>
        <p:spPr>
          <a:xfrm rot="0">
            <a:off x="3429012" y="48079"/>
            <a:ext cx="10793714" cy="788533"/>
          </a:xfrm>
          <a:prstGeom prst="rect">
            <a:avLst/>
          </a:prstGeom>
        </p:spPr>
        <p:txBody>
          <a:bodyPr anchor="t" rtlCol="false" tIns="0" lIns="0" bIns="0" rIns="0">
            <a:spAutoFit/>
          </a:bodyPr>
          <a:lstStyle/>
          <a:p>
            <a:pPr algn="l">
              <a:lnSpc>
                <a:spcPts val="6412"/>
              </a:lnSpc>
            </a:pPr>
            <a:r>
              <a:rPr lang="en-US" sz="4580">
                <a:solidFill>
                  <a:srgbClr val="000000"/>
                </a:solidFill>
                <a:latin typeface="Alatsi"/>
              </a:rPr>
              <a:t>Log Mel-Filterbank Energy Feature plot</a:t>
            </a:r>
          </a:p>
        </p:txBody>
      </p:sp>
      <p:sp>
        <p:nvSpPr>
          <p:cNvPr name="TextBox 14" id="14"/>
          <p:cNvSpPr txBox="true"/>
          <p:nvPr/>
        </p:nvSpPr>
        <p:spPr>
          <a:xfrm rot="0">
            <a:off x="10949891" y="3394119"/>
            <a:ext cx="6545669" cy="2839132"/>
          </a:xfrm>
          <a:prstGeom prst="rect">
            <a:avLst/>
          </a:prstGeom>
        </p:spPr>
        <p:txBody>
          <a:bodyPr anchor="t" rtlCol="false" tIns="0" lIns="0" bIns="0" rIns="0">
            <a:spAutoFit/>
          </a:bodyPr>
          <a:lstStyle/>
          <a:p>
            <a:pPr algn="l" marL="729201" indent="-364601" lvl="1">
              <a:lnSpc>
                <a:spcPts val="4728"/>
              </a:lnSpc>
              <a:buFont typeface="Arial"/>
              <a:buChar char="•"/>
            </a:pPr>
            <a:r>
              <a:rPr lang="en-US" sz="3377">
                <a:solidFill>
                  <a:srgbClr val="000000"/>
                </a:solidFill>
                <a:latin typeface="Alatsi"/>
              </a:rPr>
              <a:t>Dark colors (towards black) indicate lower energy.</a:t>
            </a:r>
          </a:p>
          <a:p>
            <a:pPr algn="l" marL="729201" indent="-364601" lvl="1">
              <a:lnSpc>
                <a:spcPts val="4728"/>
              </a:lnSpc>
              <a:buFont typeface="Arial"/>
              <a:buChar char="•"/>
            </a:pPr>
            <a:r>
              <a:rPr lang="en-US" sz="3377">
                <a:solidFill>
                  <a:srgbClr val="000000"/>
                </a:solidFill>
                <a:latin typeface="Alatsi"/>
              </a:rPr>
              <a:t>Light colors (towards white) indicate higher energy.</a:t>
            </a:r>
          </a:p>
          <a:p>
            <a:pPr algn="l">
              <a:lnSpc>
                <a:spcPts val="377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0188"/>
            <a:ext cx="10049449" cy="10126624"/>
          </a:xfrm>
          <a:custGeom>
            <a:avLst/>
            <a:gdLst/>
            <a:ahLst/>
            <a:cxnLst/>
            <a:rect r="r" b="b" t="t" l="l"/>
            <a:pathLst>
              <a:path h="10126624" w="10049449">
                <a:moveTo>
                  <a:pt x="0" y="0"/>
                </a:moveTo>
                <a:lnTo>
                  <a:pt x="10049449" y="0"/>
                </a:lnTo>
                <a:lnTo>
                  <a:pt x="10049449" y="10126624"/>
                </a:lnTo>
                <a:lnTo>
                  <a:pt x="0" y="10126624"/>
                </a:lnTo>
                <a:lnTo>
                  <a:pt x="0" y="0"/>
                </a:lnTo>
                <a:close/>
              </a:path>
            </a:pathLst>
          </a:custGeom>
          <a:blipFill>
            <a:blip r:embed="rId2"/>
            <a:stretch>
              <a:fillRect l="-2421" t="0" r="0" b="0"/>
            </a:stretch>
          </a:blipFill>
        </p:spPr>
      </p:sp>
      <p:sp>
        <p:nvSpPr>
          <p:cNvPr name="TextBox 3" id="3"/>
          <p:cNvSpPr txBox="true"/>
          <p:nvPr/>
        </p:nvSpPr>
        <p:spPr>
          <a:xfrm rot="0">
            <a:off x="11291251" y="1621026"/>
            <a:ext cx="6524786" cy="7034522"/>
          </a:xfrm>
          <a:prstGeom prst="rect">
            <a:avLst/>
          </a:prstGeom>
        </p:spPr>
        <p:txBody>
          <a:bodyPr anchor="t" rtlCol="false" tIns="0" lIns="0" bIns="0" rIns="0">
            <a:spAutoFit/>
          </a:bodyPr>
          <a:lstStyle/>
          <a:p>
            <a:pPr algn="ctr">
              <a:lnSpc>
                <a:spcPts val="5880"/>
              </a:lnSpc>
            </a:pPr>
            <a:r>
              <a:rPr lang="en-US" sz="4200">
                <a:solidFill>
                  <a:srgbClr val="000000"/>
                </a:solidFill>
                <a:latin typeface="Alatsi"/>
              </a:rPr>
              <a:t>TRAINING SET</a:t>
            </a:r>
          </a:p>
          <a:p>
            <a:pPr algn="ctr">
              <a:lnSpc>
                <a:spcPts val="4480"/>
              </a:lnSpc>
            </a:pPr>
            <a:r>
              <a:rPr lang="en-US" sz="3200">
                <a:solidFill>
                  <a:srgbClr val="000000"/>
                </a:solidFill>
                <a:latin typeface="Alatsi"/>
              </a:rPr>
              <a:t> number of audio files: 84843</a:t>
            </a:r>
          </a:p>
          <a:p>
            <a:pPr algn="ctr">
              <a:lnSpc>
                <a:spcPts val="4480"/>
              </a:lnSpc>
            </a:pPr>
            <a:r>
              <a:rPr lang="en-US" sz="3200">
                <a:solidFill>
                  <a:srgbClr val="000000"/>
                </a:solidFill>
                <a:latin typeface="Alatsi"/>
              </a:rPr>
              <a:t> percentage of audio files: 80.17%</a:t>
            </a:r>
          </a:p>
          <a:p>
            <a:pPr algn="ctr">
              <a:lnSpc>
                <a:spcPts val="4480"/>
              </a:lnSpc>
            </a:pPr>
          </a:p>
          <a:p>
            <a:pPr algn="ctr">
              <a:lnSpc>
                <a:spcPts val="4480"/>
              </a:lnSpc>
            </a:pPr>
          </a:p>
          <a:p>
            <a:pPr algn="ctr">
              <a:lnSpc>
                <a:spcPts val="4480"/>
              </a:lnSpc>
            </a:pPr>
          </a:p>
          <a:p>
            <a:pPr algn="ctr">
              <a:lnSpc>
                <a:spcPts val="4480"/>
              </a:lnSpc>
            </a:pPr>
          </a:p>
          <a:p>
            <a:pPr algn="ctr">
              <a:lnSpc>
                <a:spcPts val="4480"/>
              </a:lnSpc>
            </a:pPr>
          </a:p>
          <a:p>
            <a:pPr algn="ctr">
              <a:lnSpc>
                <a:spcPts val="5740"/>
              </a:lnSpc>
            </a:pPr>
            <a:r>
              <a:rPr lang="en-US" sz="4100">
                <a:solidFill>
                  <a:srgbClr val="000000"/>
                </a:solidFill>
                <a:latin typeface="Alatsi"/>
              </a:rPr>
              <a:t>VALIDATION SET</a:t>
            </a:r>
          </a:p>
          <a:p>
            <a:pPr algn="ctr">
              <a:lnSpc>
                <a:spcPts val="4480"/>
              </a:lnSpc>
            </a:pPr>
            <a:r>
              <a:rPr lang="en-US" sz="3200">
                <a:solidFill>
                  <a:srgbClr val="000000"/>
                </a:solidFill>
                <a:latin typeface="Alatsi"/>
              </a:rPr>
              <a:t> number of audio files: 9981</a:t>
            </a:r>
          </a:p>
          <a:p>
            <a:pPr algn="ctr">
              <a:lnSpc>
                <a:spcPts val="4480"/>
              </a:lnSpc>
            </a:pPr>
            <a:r>
              <a:rPr lang="en-US" sz="3200">
                <a:solidFill>
                  <a:srgbClr val="000000"/>
                </a:solidFill>
                <a:latin typeface="Alatsi"/>
              </a:rPr>
              <a:t> percentage of audio files: 9.43%</a:t>
            </a:r>
          </a:p>
          <a:p>
            <a:pPr algn="ctr">
              <a:lnSpc>
                <a:spcPts val="4060"/>
              </a:lnSpc>
            </a:pPr>
          </a:p>
        </p:txBody>
      </p:sp>
      <p:grpSp>
        <p:nvGrpSpPr>
          <p:cNvPr name="Group 4" id="4"/>
          <p:cNvGrpSpPr/>
          <p:nvPr/>
        </p:nvGrpSpPr>
        <p:grpSpPr>
          <a:xfrm rot="0">
            <a:off x="1587594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Freeform 7" id="7"/>
          <p:cNvSpPr/>
          <p:nvPr/>
        </p:nvSpPr>
        <p:spPr>
          <a:xfrm flipH="false" flipV="false" rot="0">
            <a:off x="2295223" y="420565"/>
            <a:ext cx="12341452" cy="6113734"/>
          </a:xfrm>
          <a:custGeom>
            <a:avLst/>
            <a:gdLst/>
            <a:ahLst/>
            <a:cxnLst/>
            <a:rect r="r" b="b" t="t" l="l"/>
            <a:pathLst>
              <a:path h="6113734" w="12341452">
                <a:moveTo>
                  <a:pt x="0" y="0"/>
                </a:moveTo>
                <a:lnTo>
                  <a:pt x="12341452" y="0"/>
                </a:lnTo>
                <a:lnTo>
                  <a:pt x="12341452" y="6113734"/>
                </a:lnTo>
                <a:lnTo>
                  <a:pt x="0" y="6113734"/>
                </a:lnTo>
                <a:lnTo>
                  <a:pt x="0" y="0"/>
                </a:lnTo>
                <a:close/>
              </a:path>
            </a:pathLst>
          </a:custGeom>
          <a:blipFill>
            <a:blip r:embed="rId2"/>
            <a:stretch>
              <a:fillRect l="0" t="0" r="0" b="0"/>
            </a:stretch>
          </a:blipFill>
        </p:spPr>
      </p:sp>
      <p:sp>
        <p:nvSpPr>
          <p:cNvPr name="TextBox 8" id="8"/>
          <p:cNvSpPr txBox="true"/>
          <p:nvPr/>
        </p:nvSpPr>
        <p:spPr>
          <a:xfrm rot="0">
            <a:off x="2295223" y="7013523"/>
            <a:ext cx="12747717" cy="2244777"/>
          </a:xfrm>
          <a:prstGeom prst="rect">
            <a:avLst/>
          </a:prstGeom>
        </p:spPr>
        <p:txBody>
          <a:bodyPr anchor="t" rtlCol="false" tIns="0" lIns="0" bIns="0" rIns="0">
            <a:spAutoFit/>
          </a:bodyPr>
          <a:lstStyle/>
          <a:p>
            <a:pPr algn="ctr">
              <a:lnSpc>
                <a:spcPts val="4582"/>
              </a:lnSpc>
            </a:pPr>
            <a:r>
              <a:rPr lang="en-US" sz="3272">
                <a:solidFill>
                  <a:srgbClr val="000000"/>
                </a:solidFill>
                <a:latin typeface="Alatsi"/>
              </a:rPr>
              <a:t>TEST SET</a:t>
            </a:r>
          </a:p>
          <a:p>
            <a:pPr algn="ctr">
              <a:lnSpc>
                <a:spcPts val="4582"/>
              </a:lnSpc>
            </a:pPr>
            <a:r>
              <a:rPr lang="en-US" sz="3272">
                <a:solidFill>
                  <a:srgbClr val="000000"/>
                </a:solidFill>
                <a:latin typeface="Alatsi"/>
              </a:rPr>
              <a:t> number of audio files: 11005</a:t>
            </a:r>
          </a:p>
          <a:p>
            <a:pPr algn="ctr">
              <a:lnSpc>
                <a:spcPts val="4582"/>
              </a:lnSpc>
            </a:pPr>
            <a:r>
              <a:rPr lang="en-US" sz="3272">
                <a:solidFill>
                  <a:srgbClr val="000000"/>
                </a:solidFill>
                <a:latin typeface="Alatsi"/>
              </a:rPr>
              <a:t> percentage of audio files: 10.40%</a:t>
            </a:r>
          </a:p>
          <a:p>
            <a:pPr algn="ctr">
              <a:lnSpc>
                <a:spcPts val="416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TextBox 11" id="11"/>
          <p:cNvSpPr txBox="true"/>
          <p:nvPr/>
        </p:nvSpPr>
        <p:spPr>
          <a:xfrm rot="0">
            <a:off x="3485315" y="3451850"/>
            <a:ext cx="10929913" cy="1691650"/>
          </a:xfrm>
          <a:prstGeom prst="rect">
            <a:avLst/>
          </a:prstGeom>
        </p:spPr>
        <p:txBody>
          <a:bodyPr anchor="t" rtlCol="false" tIns="0" lIns="0" bIns="0" rIns="0">
            <a:spAutoFit/>
          </a:bodyPr>
          <a:lstStyle/>
          <a:p>
            <a:pPr algn="ctr">
              <a:lnSpc>
                <a:spcPts val="13859"/>
              </a:lnSpc>
            </a:pPr>
            <a:r>
              <a:rPr lang="en-US" sz="9899">
                <a:solidFill>
                  <a:srgbClr val="000000"/>
                </a:solidFill>
                <a:latin typeface="Alatsi"/>
              </a:rPr>
              <a:t>C</a:t>
            </a:r>
            <a:r>
              <a:rPr lang="en-US" sz="9899">
                <a:solidFill>
                  <a:srgbClr val="000000"/>
                </a:solidFill>
                <a:latin typeface="Alatsi"/>
              </a:rPr>
              <a:t>ONFORMERS</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3485315" y="5067300"/>
            <a:ext cx="10929913" cy="646422"/>
          </a:xfrm>
          <a:prstGeom prst="rect">
            <a:avLst/>
          </a:prstGeom>
        </p:spPr>
        <p:txBody>
          <a:bodyPr anchor="t" rtlCol="false" tIns="0" lIns="0" bIns="0" rIns="0">
            <a:spAutoFit/>
          </a:bodyPr>
          <a:lstStyle/>
          <a:p>
            <a:pPr algn="ctr">
              <a:lnSpc>
                <a:spcPts val="5320"/>
              </a:lnSpc>
            </a:pPr>
            <a:r>
              <a:rPr lang="en-US" sz="3800">
                <a:solidFill>
                  <a:srgbClr val="000000"/>
                </a:solidFill>
                <a:latin typeface="Alatsi"/>
              </a:rPr>
              <a:t>CONVOLUTION AUGMENTED TRANSFORMER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16230600" cy="1002658"/>
          </a:xfrm>
          <a:prstGeom prst="rect">
            <a:avLst/>
          </a:prstGeom>
        </p:spPr>
        <p:txBody>
          <a:bodyPr anchor="t" rtlCol="false" tIns="0" lIns="0" bIns="0" rIns="0">
            <a:spAutoFit/>
          </a:bodyPr>
          <a:lstStyle/>
          <a:p>
            <a:pPr algn="ctr">
              <a:lnSpc>
                <a:spcPts val="8260"/>
              </a:lnSpc>
            </a:pPr>
            <a:r>
              <a:rPr lang="en-US" sz="5900">
                <a:solidFill>
                  <a:srgbClr val="000000"/>
                </a:solidFill>
                <a:latin typeface="Alatsi"/>
              </a:rPr>
              <a:t>KEY COMPONENTS OF THE CONFORMER</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rPr>
              <a:t>IIT Madras</a:t>
            </a:r>
            <a:r>
              <a:rPr lang="en-US" sz="2700">
                <a:solidFill>
                  <a:srgbClr val="000000"/>
                </a:solidFill>
                <a:latin typeface="Alatsi"/>
              </a:rPr>
              <a:t>| 2024</a:t>
            </a:r>
          </a:p>
        </p:txBody>
      </p:sp>
      <p:grpSp>
        <p:nvGrpSpPr>
          <p:cNvPr name="Group 4" id="4"/>
          <p:cNvGrpSpPr/>
          <p:nvPr/>
        </p:nvGrpSpPr>
        <p:grpSpPr>
          <a:xfrm rot="0">
            <a:off x="596434" y="3159039"/>
            <a:ext cx="8137596" cy="4614860"/>
            <a:chOff x="0" y="0"/>
            <a:chExt cx="2143235" cy="1215436"/>
          </a:xfrm>
        </p:grpSpPr>
        <p:sp>
          <p:nvSpPr>
            <p:cNvPr name="Freeform 5" id="5"/>
            <p:cNvSpPr/>
            <p:nvPr/>
          </p:nvSpPr>
          <p:spPr>
            <a:xfrm flipH="false" flipV="false" rot="0">
              <a:off x="0" y="0"/>
              <a:ext cx="2143235" cy="1215436"/>
            </a:xfrm>
            <a:custGeom>
              <a:avLst/>
              <a:gdLst/>
              <a:ahLst/>
              <a:cxnLst/>
              <a:rect r="r" b="b" t="t" l="l"/>
              <a:pathLst>
                <a:path h="1215436" w="2143235">
                  <a:moveTo>
                    <a:pt x="48520" y="0"/>
                  </a:moveTo>
                  <a:lnTo>
                    <a:pt x="2094715" y="0"/>
                  </a:lnTo>
                  <a:cubicBezTo>
                    <a:pt x="2121512" y="0"/>
                    <a:pt x="2143235" y="21723"/>
                    <a:pt x="2143235" y="48520"/>
                  </a:cubicBezTo>
                  <a:lnTo>
                    <a:pt x="2143235" y="1166916"/>
                  </a:lnTo>
                  <a:cubicBezTo>
                    <a:pt x="2143235" y="1179784"/>
                    <a:pt x="2138123" y="1192126"/>
                    <a:pt x="2129024" y="1201225"/>
                  </a:cubicBezTo>
                  <a:cubicBezTo>
                    <a:pt x="2119924" y="1210324"/>
                    <a:pt x="2107583" y="1215436"/>
                    <a:pt x="2094715" y="1215436"/>
                  </a:cubicBezTo>
                  <a:lnTo>
                    <a:pt x="48520" y="1215436"/>
                  </a:lnTo>
                  <a:cubicBezTo>
                    <a:pt x="21723" y="1215436"/>
                    <a:pt x="0" y="1193713"/>
                    <a:pt x="0" y="1166916"/>
                  </a:cubicBezTo>
                  <a:lnTo>
                    <a:pt x="0" y="48520"/>
                  </a:lnTo>
                  <a:cubicBezTo>
                    <a:pt x="0" y="21723"/>
                    <a:pt x="21723" y="0"/>
                    <a:pt x="48520" y="0"/>
                  </a:cubicBezTo>
                  <a:close/>
                </a:path>
              </a:pathLst>
            </a:custGeom>
            <a:solidFill>
              <a:srgbClr val="E9C7C6"/>
            </a:solidFill>
          </p:spPr>
        </p:sp>
        <p:sp>
          <p:nvSpPr>
            <p:cNvPr name="TextBox 6" id="6"/>
            <p:cNvSpPr txBox="true"/>
            <p:nvPr/>
          </p:nvSpPr>
          <p:spPr>
            <a:xfrm>
              <a:off x="0" y="-38100"/>
              <a:ext cx="2143235" cy="125353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562773" y="4381906"/>
            <a:ext cx="6786939" cy="2702560"/>
          </a:xfrm>
          <a:prstGeom prst="rect">
            <a:avLst/>
          </a:prstGeom>
        </p:spPr>
        <p:txBody>
          <a:bodyPr anchor="t" rtlCol="false" tIns="0" lIns="0" bIns="0" rIns="0">
            <a:spAutoFit/>
          </a:bodyPr>
          <a:lstStyle/>
          <a:p>
            <a:pPr algn="l">
              <a:lnSpc>
                <a:spcPts val="4339"/>
              </a:lnSpc>
            </a:pPr>
            <a:r>
              <a:rPr lang="en-US" sz="3099">
                <a:solidFill>
                  <a:srgbClr val="000000"/>
                </a:solidFill>
                <a:latin typeface="Alatsi"/>
              </a:rPr>
              <a:t> Convolutional layers are effective at capturing local patterns in the input data. For speech, this means they can extract features related to short-term dependencies in the audio signal.</a:t>
            </a:r>
          </a:p>
        </p:txBody>
      </p:sp>
      <p:sp>
        <p:nvSpPr>
          <p:cNvPr name="TextBox 8" id="8"/>
          <p:cNvSpPr txBox="true"/>
          <p:nvPr/>
        </p:nvSpPr>
        <p:spPr>
          <a:xfrm rot="0">
            <a:off x="1685614" y="3552240"/>
            <a:ext cx="5234334"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Convolutional Layers</a:t>
            </a:r>
          </a:p>
        </p:txBody>
      </p:sp>
      <p:sp>
        <p:nvSpPr>
          <p:cNvPr name="Freeform 9" id="9"/>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9398987" y="3159039"/>
            <a:ext cx="8273206" cy="4421131"/>
            <a:chOff x="0" y="0"/>
            <a:chExt cx="2178951" cy="1164413"/>
          </a:xfrm>
        </p:grpSpPr>
        <p:sp>
          <p:nvSpPr>
            <p:cNvPr name="Freeform 11" id="11"/>
            <p:cNvSpPr/>
            <p:nvPr/>
          </p:nvSpPr>
          <p:spPr>
            <a:xfrm flipH="false" flipV="false" rot="0">
              <a:off x="0" y="0"/>
              <a:ext cx="2178951" cy="1164413"/>
            </a:xfrm>
            <a:custGeom>
              <a:avLst/>
              <a:gdLst/>
              <a:ahLst/>
              <a:cxnLst/>
              <a:rect r="r" b="b" t="t" l="l"/>
              <a:pathLst>
                <a:path h="1164413" w="2178951">
                  <a:moveTo>
                    <a:pt x="47725" y="0"/>
                  </a:moveTo>
                  <a:lnTo>
                    <a:pt x="2131227" y="0"/>
                  </a:lnTo>
                  <a:cubicBezTo>
                    <a:pt x="2143884" y="0"/>
                    <a:pt x="2156023" y="5028"/>
                    <a:pt x="2164973" y="13978"/>
                  </a:cubicBezTo>
                  <a:cubicBezTo>
                    <a:pt x="2173923" y="22928"/>
                    <a:pt x="2178951" y="35067"/>
                    <a:pt x="2178951" y="47725"/>
                  </a:cubicBezTo>
                  <a:lnTo>
                    <a:pt x="2178951" y="1116688"/>
                  </a:lnTo>
                  <a:cubicBezTo>
                    <a:pt x="2178951" y="1143046"/>
                    <a:pt x="2157584" y="1164413"/>
                    <a:pt x="2131227" y="1164413"/>
                  </a:cubicBezTo>
                  <a:lnTo>
                    <a:pt x="47725" y="1164413"/>
                  </a:lnTo>
                  <a:cubicBezTo>
                    <a:pt x="35067" y="1164413"/>
                    <a:pt x="22928" y="1159385"/>
                    <a:pt x="13978" y="1150435"/>
                  </a:cubicBezTo>
                  <a:cubicBezTo>
                    <a:pt x="5028" y="1141485"/>
                    <a:pt x="0" y="1129346"/>
                    <a:pt x="0" y="1116688"/>
                  </a:cubicBezTo>
                  <a:lnTo>
                    <a:pt x="0" y="47725"/>
                  </a:lnTo>
                  <a:cubicBezTo>
                    <a:pt x="0" y="35067"/>
                    <a:pt x="5028" y="22928"/>
                    <a:pt x="13978" y="13978"/>
                  </a:cubicBezTo>
                  <a:cubicBezTo>
                    <a:pt x="22928" y="5028"/>
                    <a:pt x="35067" y="0"/>
                    <a:pt x="47725" y="0"/>
                  </a:cubicBezTo>
                  <a:close/>
                </a:path>
              </a:pathLst>
            </a:custGeom>
            <a:solidFill>
              <a:srgbClr val="E9C7C6"/>
            </a:solidFill>
          </p:spPr>
        </p:sp>
        <p:sp>
          <p:nvSpPr>
            <p:cNvPr name="TextBox 12" id="12"/>
            <p:cNvSpPr txBox="true"/>
            <p:nvPr/>
          </p:nvSpPr>
          <p:spPr>
            <a:xfrm>
              <a:off x="0" y="-38100"/>
              <a:ext cx="2178951"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503739" y="4381906"/>
            <a:ext cx="6918028" cy="2159635"/>
          </a:xfrm>
          <a:prstGeom prst="rect">
            <a:avLst/>
          </a:prstGeom>
        </p:spPr>
        <p:txBody>
          <a:bodyPr anchor="t" rtlCol="false" tIns="0" lIns="0" bIns="0" rIns="0">
            <a:spAutoFit/>
          </a:bodyPr>
          <a:lstStyle/>
          <a:p>
            <a:pPr algn="l">
              <a:lnSpc>
                <a:spcPts val="4339"/>
              </a:lnSpc>
            </a:pPr>
            <a:r>
              <a:rPr lang="en-US" sz="3099">
                <a:solidFill>
                  <a:srgbClr val="000000"/>
                </a:solidFill>
                <a:latin typeface="Alatsi"/>
              </a:rPr>
              <a:t>Transformer layers, with their self-attention mechanisms, excel at capturing long-range dependencies and global context in sequences.</a:t>
            </a:r>
          </a:p>
        </p:txBody>
      </p:sp>
      <p:sp>
        <p:nvSpPr>
          <p:cNvPr name="TextBox 14" id="14"/>
          <p:cNvSpPr txBox="true"/>
          <p:nvPr/>
        </p:nvSpPr>
        <p:spPr>
          <a:xfrm rot="0">
            <a:off x="10503739" y="3552240"/>
            <a:ext cx="4459418"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rPr>
              <a:t>Transformer Layers</a:t>
            </a:r>
          </a:p>
        </p:txBody>
      </p:sp>
      <p:grpSp>
        <p:nvGrpSpPr>
          <p:cNvPr name="Group 15" id="15"/>
          <p:cNvGrpSpPr/>
          <p:nvPr/>
        </p:nvGrpSpPr>
        <p:grpSpPr>
          <a:xfrm rot="0">
            <a:off x="945377" y="3671586"/>
            <a:ext cx="516960" cy="51696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809126" y="3671586"/>
            <a:ext cx="516960" cy="51696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153" y="9051742"/>
            <a:ext cx="7105264" cy="19050"/>
          </a:xfrm>
          <a:prstGeom prst="line">
            <a:avLst/>
          </a:prstGeom>
          <a:ln cap="flat" w="114300">
            <a:solidFill>
              <a:srgbClr val="9FC3D0"/>
            </a:solidFill>
            <a:prstDash val="solid"/>
            <a:headEnd type="none" len="sm" w="sm"/>
            <a:tailEnd type="none" len="sm" w="sm"/>
          </a:ln>
        </p:spPr>
      </p:sp>
      <p:sp>
        <p:nvSpPr>
          <p:cNvPr name="AutoShape 22" id="22"/>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23" id="23"/>
          <p:cNvGrpSpPr/>
          <p:nvPr/>
        </p:nvGrpSpPr>
        <p:grpSpPr>
          <a:xfrm rot="0">
            <a:off x="15859155" y="0"/>
            <a:ext cx="1562612" cy="1673225"/>
            <a:chOff x="0" y="0"/>
            <a:chExt cx="2083482" cy="2230967"/>
          </a:xfrm>
        </p:grpSpPr>
        <p:grpSp>
          <p:nvGrpSpPr>
            <p:cNvPr name="Group 24" id="24"/>
            <p:cNvGrpSpPr/>
            <p:nvPr/>
          </p:nvGrpSpPr>
          <p:grpSpPr>
            <a:xfrm rot="0">
              <a:off x="75599" y="0"/>
              <a:ext cx="1932284" cy="2230967"/>
              <a:chOff x="0" y="0"/>
              <a:chExt cx="703982" cy="812800"/>
            </a:xfrm>
          </p:grpSpPr>
          <p:sp>
            <p:nvSpPr>
              <p:cNvPr name="Freeform 25" id="2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6" id="2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grpSp>
      <p:sp>
        <p:nvSpPr>
          <p:cNvPr name="Freeform 28" id="28"/>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DAGIWlwgL1U</dc:identifier>
  <dcterms:modified xsi:type="dcterms:W3CDTF">2011-08-01T06:04:30Z</dcterms:modified>
  <cp:revision>1</cp:revision>
  <dc:title>Presented By : Juwanth T</dc:title>
</cp:coreProperties>
</file>