
<file path=[Content_Types].xml><?xml version="1.0" encoding="utf-8"?>
<Types xmlns="http://schemas.openxmlformats.org/package/2006/content-types">
  <Default Extension="fntdata" ContentType="application/x-fontdata"/>
  <Default Extension="jpeg" ContentType="image/jpeg"/>
  <Default Extension="m4a" ContentType="audio/mp4"/>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Lst>
  <p:sldSz cx="18288000" cy="10287000"/>
  <p:notesSz cx="6858000" cy="9144000"/>
  <p:embeddedFontLst>
    <p:embeddedFont>
      <p:font typeface="DM Sans" pitchFamily="2" charset="0"/>
      <p:regular r:id="rId13"/>
      <p:bold r:id="rId14"/>
      <p:italic r:id="rId15"/>
      <p:boldItalic r:id="rId16"/>
    </p:embeddedFont>
    <p:embeddedFont>
      <p:font typeface="DM Sans Bold" charset="0"/>
      <p:regular r:id="rId17"/>
    </p:embeddedFont>
    <p:embeddedFont>
      <p:font typeface="DM Sans Italics" panose="020B0604020202020204" charset="0"/>
      <p:regular r:id="rId18"/>
    </p:embeddedFont>
    <p:embeddedFont>
      <p:font typeface="Montserrat Classic Bold" panose="020B0604020202020204" charset="0"/>
      <p:regular r:id="rId19"/>
    </p:embeddedFont>
    <p:embeddedFont>
      <p:font typeface="Open Sauce" panose="020B0604020202020204" charset="0"/>
      <p:regular r:id="rId20"/>
    </p:embeddedFont>
    <p:embeddedFont>
      <p:font typeface="Open Sauce Bold" panose="020B0604020202020204" charset="0"/>
      <p:regular r:id="rId21"/>
    </p:embeddedFont>
    <p:embeddedFont>
      <p:font typeface="Oswald Bold"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495114-590D-47F1-8009-16FDE645CA70}" v="5" dt="2024-04-07T06:17:43.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9" d="100"/>
          <a:sy n="59" d="100"/>
        </p:scale>
        <p:origin x="466"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microsoft.com/office/2007/relationships/media" Target="../media/media2.m4a"/><Relationship Id="rId7" Type="http://schemas.openxmlformats.org/officeDocument/2006/relationships/image" Target="../media/image3.svg"/><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2.png"/><Relationship Id="rId5" Type="http://schemas.openxmlformats.org/officeDocument/2006/relationships/slideLayout" Target="../slideLayouts/slideLayout7.xml"/><Relationship Id="rId4" Type="http://schemas.openxmlformats.org/officeDocument/2006/relationships/audio" Target="../media/media2.m4a"/></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3.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533671" y="-3448009"/>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3906830" y="3769904"/>
            <a:ext cx="9815307" cy="4208864"/>
            <a:chOff x="0" y="0"/>
            <a:chExt cx="1895495" cy="812800"/>
          </a:xfrm>
        </p:grpSpPr>
        <p:sp>
          <p:nvSpPr>
            <p:cNvPr id="6" name="Freeform 6"/>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1895495" cy="831850"/>
            </a:xfrm>
            <a:prstGeom prst="rect">
              <a:avLst/>
            </a:prstGeom>
          </p:spPr>
          <p:txBody>
            <a:bodyPr lIns="50800" tIns="50800" rIns="50800" bIns="50800" rtlCol="0" anchor="ctr"/>
            <a:lstStyle/>
            <a:p>
              <a:pPr algn="ctr">
                <a:lnSpc>
                  <a:spcPts val="2859"/>
                </a:lnSpc>
              </a:pPr>
              <a:endParaRPr/>
            </a:p>
          </p:txBody>
        </p:sp>
      </p:grpSp>
      <p:sp>
        <p:nvSpPr>
          <p:cNvPr id="8" name="TextBox 8"/>
          <p:cNvSpPr txBox="1"/>
          <p:nvPr/>
        </p:nvSpPr>
        <p:spPr>
          <a:xfrm>
            <a:off x="4064407" y="5177943"/>
            <a:ext cx="9815307" cy="1392786"/>
          </a:xfrm>
          <a:prstGeom prst="rect">
            <a:avLst/>
          </a:prstGeom>
        </p:spPr>
        <p:txBody>
          <a:bodyPr lIns="0" tIns="0" rIns="0" bIns="0" rtlCol="0" anchor="t">
            <a:spAutoFit/>
          </a:bodyPr>
          <a:lstStyle/>
          <a:p>
            <a:pPr algn="ctr">
              <a:lnSpc>
                <a:spcPts val="11371"/>
              </a:lnSpc>
            </a:pPr>
            <a:r>
              <a:rPr lang="en-US" sz="8239" spc="807">
                <a:solidFill>
                  <a:srgbClr val="231F20"/>
                </a:solidFill>
                <a:latin typeface="Oswald Bold"/>
              </a:rPr>
              <a:t>FASTSPEECH2 TTS </a:t>
            </a:r>
          </a:p>
        </p:txBody>
      </p:sp>
      <p:sp>
        <p:nvSpPr>
          <p:cNvPr id="9" name="TextBox 9"/>
          <p:cNvSpPr txBox="1"/>
          <p:nvPr/>
        </p:nvSpPr>
        <p:spPr>
          <a:xfrm>
            <a:off x="3661063" y="3956598"/>
            <a:ext cx="9815307" cy="1186902"/>
          </a:xfrm>
          <a:prstGeom prst="rect">
            <a:avLst/>
          </a:prstGeom>
        </p:spPr>
        <p:txBody>
          <a:bodyPr lIns="0" tIns="0" rIns="0" bIns="0" rtlCol="0" anchor="t">
            <a:spAutoFit/>
          </a:bodyPr>
          <a:lstStyle/>
          <a:p>
            <a:pPr algn="ctr">
              <a:lnSpc>
                <a:spcPts val="9748"/>
              </a:lnSpc>
            </a:pPr>
            <a:r>
              <a:rPr lang="en-US" sz="7063" spc="692" dirty="0">
                <a:solidFill>
                  <a:srgbClr val="231F20"/>
                </a:solidFill>
                <a:latin typeface="Oswald Bold"/>
              </a:rPr>
              <a:t>ESPNET </a:t>
            </a:r>
          </a:p>
        </p:txBody>
      </p:sp>
      <p:sp>
        <p:nvSpPr>
          <p:cNvPr id="10" name="TextBox 10"/>
          <p:cNvSpPr txBox="1"/>
          <p:nvPr/>
        </p:nvSpPr>
        <p:spPr>
          <a:xfrm>
            <a:off x="2370485" y="7177800"/>
            <a:ext cx="12848809" cy="441638"/>
          </a:xfrm>
          <a:prstGeom prst="rect">
            <a:avLst/>
          </a:prstGeom>
        </p:spPr>
        <p:txBody>
          <a:bodyPr lIns="0" tIns="0" rIns="0" bIns="0" rtlCol="0" anchor="t">
            <a:spAutoFit/>
          </a:bodyPr>
          <a:lstStyle/>
          <a:p>
            <a:pPr algn="ctr">
              <a:lnSpc>
                <a:spcPts val="3661"/>
              </a:lnSpc>
            </a:pPr>
            <a:r>
              <a:rPr lang="en-US" sz="2653" spc="140">
                <a:solidFill>
                  <a:srgbClr val="231F20"/>
                </a:solidFill>
                <a:latin typeface="Montserrat Classic Bold"/>
              </a:rPr>
              <a:t>BY - JUSWANTH T (EE21B063)</a:t>
            </a:r>
          </a:p>
        </p:txBody>
      </p:sp>
      <p:sp>
        <p:nvSpPr>
          <p:cNvPr id="11" name="TextBox 11"/>
          <p:cNvSpPr txBox="1"/>
          <p:nvPr/>
        </p:nvSpPr>
        <p:spPr>
          <a:xfrm>
            <a:off x="2207914" y="6662971"/>
            <a:ext cx="12848809" cy="308290"/>
          </a:xfrm>
          <a:prstGeom prst="rect">
            <a:avLst/>
          </a:prstGeom>
        </p:spPr>
        <p:txBody>
          <a:bodyPr lIns="0" tIns="0" rIns="0" bIns="0" rtlCol="0" anchor="t">
            <a:spAutoFit/>
          </a:bodyPr>
          <a:lstStyle/>
          <a:p>
            <a:pPr algn="ctr">
              <a:lnSpc>
                <a:spcPts val="2695"/>
              </a:lnSpc>
            </a:pPr>
            <a:r>
              <a:rPr lang="en-US" sz="1953" spc="103" dirty="0">
                <a:solidFill>
                  <a:srgbClr val="231F20"/>
                </a:solidFill>
                <a:latin typeface="Montserrat Classic Bold"/>
              </a:rPr>
              <a:t>(HINDI TEXT)</a:t>
            </a:r>
          </a:p>
        </p:txBody>
      </p:sp>
      <p:sp>
        <p:nvSpPr>
          <p:cNvPr id="12" name="TextBox 12"/>
          <p:cNvSpPr txBox="1"/>
          <p:nvPr/>
        </p:nvSpPr>
        <p:spPr>
          <a:xfrm>
            <a:off x="1824519" y="1337990"/>
            <a:ext cx="14638961" cy="885307"/>
          </a:xfrm>
          <a:prstGeom prst="rect">
            <a:avLst/>
          </a:prstGeom>
        </p:spPr>
        <p:txBody>
          <a:bodyPr wrap="square" lIns="0" tIns="0" rIns="0" bIns="0" rtlCol="0" anchor="t">
            <a:spAutoFit/>
          </a:bodyPr>
          <a:lstStyle/>
          <a:p>
            <a:pPr algn="ctr">
              <a:lnSpc>
                <a:spcPts val="7540"/>
              </a:lnSpc>
            </a:pPr>
            <a:r>
              <a:rPr lang="en-US" sz="5463" spc="535" dirty="0">
                <a:solidFill>
                  <a:srgbClr val="231F20"/>
                </a:solidFill>
                <a:latin typeface="Oswald Bold"/>
              </a:rPr>
              <a:t>ADVANCED TOPICS IN SIGNAL PROCESSING</a:t>
            </a:r>
          </a:p>
        </p:txBody>
      </p:sp>
      <p:sp>
        <p:nvSpPr>
          <p:cNvPr id="13" name="TextBox 13"/>
          <p:cNvSpPr txBox="1"/>
          <p:nvPr/>
        </p:nvSpPr>
        <p:spPr>
          <a:xfrm>
            <a:off x="3887236" y="2898139"/>
            <a:ext cx="9815307" cy="512445"/>
          </a:xfrm>
          <a:prstGeom prst="rect">
            <a:avLst/>
          </a:prstGeom>
        </p:spPr>
        <p:txBody>
          <a:bodyPr lIns="0" tIns="0" rIns="0" bIns="0" rtlCol="0" anchor="t">
            <a:spAutoFit/>
          </a:bodyPr>
          <a:lstStyle/>
          <a:p>
            <a:pPr algn="ctr">
              <a:lnSpc>
                <a:spcPts val="4140"/>
              </a:lnSpc>
            </a:pPr>
            <a:r>
              <a:rPr lang="en-US" sz="3000" spc="294" dirty="0">
                <a:solidFill>
                  <a:srgbClr val="231F20"/>
                </a:solidFill>
                <a:latin typeface="Oswald Bold"/>
              </a:rPr>
              <a:t>PRESENTATION ON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grpSp>
        <p:nvGrpSpPr>
          <p:cNvPr id="2" name="Group 2"/>
          <p:cNvGrpSpPr/>
          <p:nvPr/>
        </p:nvGrpSpPr>
        <p:grpSpPr>
          <a:xfrm>
            <a:off x="5791601" y="2774619"/>
            <a:ext cx="5981844" cy="2374297"/>
            <a:chOff x="0" y="0"/>
            <a:chExt cx="2047782" cy="812800"/>
          </a:xfrm>
        </p:grpSpPr>
        <p:sp>
          <p:nvSpPr>
            <p:cNvPr id="3" name="Freeform 3"/>
            <p:cNvSpPr/>
            <p:nvPr/>
          </p:nvSpPr>
          <p:spPr>
            <a:xfrm>
              <a:off x="0" y="0"/>
              <a:ext cx="2047782" cy="812800"/>
            </a:xfrm>
            <a:custGeom>
              <a:avLst/>
              <a:gdLst/>
              <a:ahLst/>
              <a:cxnLst/>
              <a:rect l="l" t="t" r="r" b="b"/>
              <a:pathLst>
                <a:path w="2047782" h="812800">
                  <a:moveTo>
                    <a:pt x="2047782" y="0"/>
                  </a:moveTo>
                  <a:lnTo>
                    <a:pt x="0" y="0"/>
                  </a:lnTo>
                  <a:lnTo>
                    <a:pt x="0" y="624840"/>
                  </a:lnTo>
                  <a:lnTo>
                    <a:pt x="157480" y="624840"/>
                  </a:lnTo>
                  <a:lnTo>
                    <a:pt x="157480" y="812800"/>
                  </a:lnTo>
                  <a:lnTo>
                    <a:pt x="463550" y="624840"/>
                  </a:lnTo>
                  <a:lnTo>
                    <a:pt x="2047782" y="624840"/>
                  </a:lnTo>
                  <a:lnTo>
                    <a:pt x="2047782" y="0"/>
                  </a:lnTo>
                  <a:close/>
                </a:path>
              </a:pathLst>
            </a:custGeom>
            <a:solidFill>
              <a:srgbClr val="CCCCCC"/>
            </a:solidFill>
          </p:spPr>
        </p:sp>
        <p:sp>
          <p:nvSpPr>
            <p:cNvPr id="4" name="TextBox 4"/>
            <p:cNvSpPr txBox="1"/>
            <p:nvPr/>
          </p:nvSpPr>
          <p:spPr>
            <a:xfrm>
              <a:off x="0" y="-19050"/>
              <a:ext cx="2047782" cy="641350"/>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6083972" y="3286373"/>
            <a:ext cx="5689473" cy="738664"/>
          </a:xfrm>
          <a:prstGeom prst="rect">
            <a:avLst/>
          </a:prstGeom>
        </p:spPr>
        <p:txBody>
          <a:bodyPr wrap="square" lIns="0" tIns="0" rIns="0" bIns="0" rtlCol="0" anchor="t">
            <a:spAutoFit/>
          </a:bodyPr>
          <a:lstStyle/>
          <a:p>
            <a:r>
              <a:rPr lang="hi-IN" sz="2400" dirty="0"/>
              <a:t>केकेआर ने कल डीसी के खिलाफ बड़े अंतर से जीत हासिल की</a:t>
            </a:r>
          </a:p>
        </p:txBody>
      </p:sp>
      <p:grpSp>
        <p:nvGrpSpPr>
          <p:cNvPr id="7" name="Group 7"/>
          <p:cNvGrpSpPr/>
          <p:nvPr/>
        </p:nvGrpSpPr>
        <p:grpSpPr>
          <a:xfrm>
            <a:off x="5743409" y="5538602"/>
            <a:ext cx="6322407" cy="2383919"/>
            <a:chOff x="-1324136" y="-57026"/>
            <a:chExt cx="2164368" cy="816094"/>
          </a:xfrm>
        </p:grpSpPr>
        <p:sp>
          <p:nvSpPr>
            <p:cNvPr id="8" name="Freeform 8"/>
            <p:cNvSpPr/>
            <p:nvPr/>
          </p:nvSpPr>
          <p:spPr>
            <a:xfrm>
              <a:off x="-1324136" y="-53732"/>
              <a:ext cx="2047782" cy="812800"/>
            </a:xfrm>
            <a:custGeom>
              <a:avLst/>
              <a:gdLst/>
              <a:ahLst/>
              <a:cxnLst/>
              <a:rect l="l" t="t" r="r" b="b"/>
              <a:pathLst>
                <a:path w="2047782" h="812800">
                  <a:moveTo>
                    <a:pt x="2047782" y="0"/>
                  </a:moveTo>
                  <a:lnTo>
                    <a:pt x="0" y="0"/>
                  </a:lnTo>
                  <a:lnTo>
                    <a:pt x="0" y="624840"/>
                  </a:lnTo>
                  <a:lnTo>
                    <a:pt x="157480" y="624840"/>
                  </a:lnTo>
                  <a:lnTo>
                    <a:pt x="157480" y="812800"/>
                  </a:lnTo>
                  <a:lnTo>
                    <a:pt x="463550" y="624840"/>
                  </a:lnTo>
                  <a:lnTo>
                    <a:pt x="2047782" y="624840"/>
                  </a:lnTo>
                  <a:lnTo>
                    <a:pt x="2047782" y="0"/>
                  </a:lnTo>
                  <a:close/>
                </a:path>
              </a:pathLst>
            </a:custGeom>
            <a:solidFill>
              <a:srgbClr val="CCCCCC"/>
            </a:solidFill>
          </p:spPr>
          <p:txBody>
            <a:bodyPr/>
            <a:lstStyle/>
            <a:p>
              <a:endParaRPr lang="en-US" sz="2400" dirty="0"/>
            </a:p>
            <a:p>
              <a:r>
                <a:rPr lang="hi-IN" sz="2400" dirty="0"/>
                <a:t>भारतीय एआई इंजीनियर </a:t>
              </a:r>
              <a:r>
                <a:rPr lang="en-IN" sz="2400" dirty="0"/>
                <a:t>Devika </a:t>
              </a:r>
              <a:r>
                <a:rPr lang="hi-IN" sz="2400" dirty="0"/>
                <a:t>दुनिया के पहले 'एआई कोडर' </a:t>
              </a:r>
              <a:r>
                <a:rPr lang="en-IN" sz="2400" dirty="0"/>
                <a:t>Devin </a:t>
              </a:r>
              <a:r>
                <a:rPr lang="hi-IN" sz="2400" dirty="0"/>
                <a:t>को चुनौती देने के लिए उभरीं</a:t>
              </a:r>
              <a:endParaRPr lang="en-IN" sz="2400" dirty="0"/>
            </a:p>
            <a:p>
              <a:endParaRPr lang="en-IN" sz="2400" dirty="0"/>
            </a:p>
          </p:txBody>
        </p:sp>
        <p:sp>
          <p:nvSpPr>
            <p:cNvPr id="9" name="TextBox 9"/>
            <p:cNvSpPr txBox="1"/>
            <p:nvPr/>
          </p:nvSpPr>
          <p:spPr>
            <a:xfrm>
              <a:off x="-1207550" y="-57026"/>
              <a:ext cx="2047782" cy="641350"/>
            </a:xfrm>
            <a:prstGeom prst="rect">
              <a:avLst/>
            </a:prstGeom>
          </p:spPr>
          <p:txBody>
            <a:bodyPr lIns="50800" tIns="50800" rIns="50800" bIns="50800" rtlCol="0" anchor="ctr"/>
            <a:lstStyle/>
            <a:p>
              <a:pPr algn="ctr">
                <a:lnSpc>
                  <a:spcPts val="2859"/>
                </a:lnSpc>
              </a:pPr>
              <a:endParaRPr/>
            </a:p>
          </p:txBody>
        </p:sp>
      </p:grpSp>
      <p:sp>
        <p:nvSpPr>
          <p:cNvPr id="12" name="Freeform 12"/>
          <p:cNvSpPr/>
          <p:nvPr/>
        </p:nvSpPr>
        <p:spPr>
          <a:xfrm rot="887923">
            <a:off x="-5118338" y="8671886"/>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rot="887923">
            <a:off x="12076940" y="-3354783"/>
            <a:ext cx="7032580" cy="7216267"/>
          </a:xfrm>
          <a:custGeom>
            <a:avLst/>
            <a:gdLst/>
            <a:ahLst/>
            <a:cxnLst/>
            <a:rect l="l" t="t" r="r" b="b"/>
            <a:pathLst>
              <a:path w="7032580" h="7216267">
                <a:moveTo>
                  <a:pt x="0" y="0"/>
                </a:moveTo>
                <a:lnTo>
                  <a:pt x="7032580" y="0"/>
                </a:lnTo>
                <a:lnTo>
                  <a:pt x="7032580" y="7216267"/>
                </a:lnTo>
                <a:lnTo>
                  <a:pt x="0" y="721626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TextBox 14"/>
          <p:cNvSpPr txBox="1"/>
          <p:nvPr/>
        </p:nvSpPr>
        <p:spPr>
          <a:xfrm>
            <a:off x="2444897" y="614217"/>
            <a:ext cx="13733671" cy="1594138"/>
          </a:xfrm>
          <a:prstGeom prst="rect">
            <a:avLst/>
          </a:prstGeom>
        </p:spPr>
        <p:txBody>
          <a:bodyPr lIns="0" tIns="0" rIns="0" bIns="0" rtlCol="0" anchor="t">
            <a:spAutoFit/>
          </a:bodyPr>
          <a:lstStyle/>
          <a:p>
            <a:pPr marL="0" lvl="0" indent="0">
              <a:lnSpc>
                <a:spcPts val="13015"/>
              </a:lnSpc>
              <a:spcBef>
                <a:spcPct val="0"/>
              </a:spcBef>
            </a:pPr>
            <a:r>
              <a:rPr lang="en-US" sz="9431" spc="924">
                <a:solidFill>
                  <a:srgbClr val="231F20"/>
                </a:solidFill>
                <a:latin typeface="Oswald Bold"/>
              </a:rPr>
              <a:t>INPUT AND OUTPUTS</a:t>
            </a:r>
          </a:p>
        </p:txBody>
      </p:sp>
      <p:grpSp>
        <p:nvGrpSpPr>
          <p:cNvPr id="18" name="Group 18"/>
          <p:cNvGrpSpPr/>
          <p:nvPr/>
        </p:nvGrpSpPr>
        <p:grpSpPr>
          <a:xfrm>
            <a:off x="-224419" y="-1349021"/>
            <a:ext cx="2094695" cy="2377721"/>
            <a:chOff x="0" y="0"/>
            <a:chExt cx="551689" cy="626231"/>
          </a:xfrm>
        </p:grpSpPr>
        <p:sp>
          <p:nvSpPr>
            <p:cNvPr id="19" name="Freeform 19"/>
            <p:cNvSpPr/>
            <p:nvPr/>
          </p:nvSpPr>
          <p:spPr>
            <a:xfrm>
              <a:off x="0" y="0"/>
              <a:ext cx="551689" cy="626231"/>
            </a:xfrm>
            <a:custGeom>
              <a:avLst/>
              <a:gdLst/>
              <a:ahLst/>
              <a:cxnLst/>
              <a:rect l="l" t="t" r="r" b="b"/>
              <a:pathLst>
                <a:path w="551689" h="626231">
                  <a:moveTo>
                    <a:pt x="0" y="0"/>
                  </a:moveTo>
                  <a:lnTo>
                    <a:pt x="551689" y="0"/>
                  </a:lnTo>
                  <a:lnTo>
                    <a:pt x="551689" y="626231"/>
                  </a:lnTo>
                  <a:lnTo>
                    <a:pt x="0" y="626231"/>
                  </a:lnTo>
                  <a:close/>
                </a:path>
              </a:pathLst>
            </a:custGeom>
            <a:solidFill>
              <a:srgbClr val="CCCCCC"/>
            </a:solidFill>
          </p:spPr>
        </p:sp>
        <p:sp>
          <p:nvSpPr>
            <p:cNvPr id="20" name="TextBox 20"/>
            <p:cNvSpPr txBox="1"/>
            <p:nvPr/>
          </p:nvSpPr>
          <p:spPr>
            <a:xfrm>
              <a:off x="0" y="-19050"/>
              <a:ext cx="551689" cy="645281"/>
            </a:xfrm>
            <a:prstGeom prst="rect">
              <a:avLst/>
            </a:prstGeom>
          </p:spPr>
          <p:txBody>
            <a:bodyPr lIns="50800" tIns="50800" rIns="50800" bIns="50800" rtlCol="0" anchor="ctr"/>
            <a:lstStyle/>
            <a:p>
              <a:pPr algn="ctr">
                <a:lnSpc>
                  <a:spcPts val="2859"/>
                </a:lnSpc>
              </a:pPr>
              <a:endParaRPr/>
            </a:p>
          </p:txBody>
        </p:sp>
      </p:grpSp>
      <p:sp>
        <p:nvSpPr>
          <p:cNvPr id="22" name="TextBox 22"/>
          <p:cNvSpPr txBox="1"/>
          <p:nvPr/>
        </p:nvSpPr>
        <p:spPr>
          <a:xfrm>
            <a:off x="9783476" y="5878052"/>
            <a:ext cx="4049606" cy="427425"/>
          </a:xfrm>
          <a:prstGeom prst="rect">
            <a:avLst/>
          </a:prstGeom>
        </p:spPr>
        <p:txBody>
          <a:bodyPr lIns="0" tIns="0" rIns="0" bIns="0" rtlCol="0" anchor="t">
            <a:spAutoFit/>
          </a:bodyPr>
          <a:lstStyle/>
          <a:p>
            <a:pPr>
              <a:lnSpc>
                <a:spcPts val="3468"/>
              </a:lnSpc>
            </a:pPr>
            <a:endParaRPr lang="en-US" sz="2477" dirty="0">
              <a:solidFill>
                <a:srgbClr val="000000"/>
              </a:solidFill>
              <a:latin typeface="DM Sans Bold"/>
            </a:endParaRPr>
          </a:p>
        </p:txBody>
      </p:sp>
      <p:pic>
        <p:nvPicPr>
          <p:cNvPr id="23" name="male_hindi_output">
            <a:hlinkClick r:id="" action="ppaction://media"/>
            <a:extLst>
              <a:ext uri="{FF2B5EF4-FFF2-40B4-BE49-F238E27FC236}">
                <a16:creationId xmlns:a16="http://schemas.microsoft.com/office/drawing/2014/main" id="{441E5B16-D990-C286-0DEA-CAE6909AE474}"/>
              </a:ext>
            </a:extLst>
          </p:cNvPr>
          <p:cNvPicPr>
            <a:picLocks noChangeAspect="1"/>
          </p:cNvPicPr>
          <p:nvPr>
            <a:audioFile r:link="rId2"/>
            <p:extLst>
              <p:ext uri="{DAA4B4D4-6D71-4841-9C94-3DE7FCFB9230}">
                <p14:media xmlns:p14="http://schemas.microsoft.com/office/powerpoint/2010/main" r:embed="rId1">
                  <p14:bmkLst>
                    <p14:bmk name="Bookmark 1" time="0"/>
                  </p14:bmkLst>
                </p14:media>
              </p:ext>
            </p:extLst>
          </p:nvPr>
        </p:nvPicPr>
        <p:blipFill>
          <a:blip r:embed="rId8"/>
          <a:stretch>
            <a:fillRect/>
          </a:stretch>
        </p:blipFill>
        <p:spPr>
          <a:xfrm>
            <a:off x="2590800" y="2854683"/>
            <a:ext cx="2444027" cy="2444032"/>
          </a:xfrm>
          <a:prstGeom prst="rect">
            <a:avLst/>
          </a:prstGeom>
        </p:spPr>
      </p:pic>
      <p:pic>
        <p:nvPicPr>
          <p:cNvPr id="27" name="Devin VS Devika">
            <a:hlinkClick r:id="" action="ppaction://media"/>
            <a:extLst>
              <a:ext uri="{FF2B5EF4-FFF2-40B4-BE49-F238E27FC236}">
                <a16:creationId xmlns:a16="http://schemas.microsoft.com/office/drawing/2014/main" id="{5235C84C-25AC-F42B-057B-96872CD9799F}"/>
              </a:ext>
            </a:extLst>
          </p:cNvPr>
          <p:cNvPicPr>
            <a:picLocks noChangeAspect="1"/>
          </p:cNvPicPr>
          <p:nvPr>
            <a:audioFile r:link="rId4"/>
            <p:extLst>
              <p:ext uri="{DAA4B4D4-6D71-4841-9C94-3DE7FCFB9230}">
                <p14:media xmlns:p14="http://schemas.microsoft.com/office/powerpoint/2010/main" r:embed="rId3"/>
              </p:ext>
            </p:extLst>
          </p:nvPr>
        </p:nvPicPr>
        <p:blipFill>
          <a:blip r:embed="rId8"/>
          <a:stretch>
            <a:fillRect/>
          </a:stretch>
        </p:blipFill>
        <p:spPr>
          <a:xfrm>
            <a:off x="2653442" y="5606181"/>
            <a:ext cx="2374297" cy="237429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214" fill="hold"/>
                                        <p:tgtEl>
                                          <p:spTgt spid="23"/>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6037" fill="hold"/>
                                        <p:tgtEl>
                                          <p:spTgt spid="2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11" fill="hold" display="0">
                  <p:stCondLst>
                    <p:cond delay="indefinite"/>
                  </p:stCondLst>
                  <p:endCondLst>
                    <p:cond evt="onStopAudio" delay="0">
                      <p:tgtEl>
                        <p:sldTgt/>
                      </p:tgtEl>
                    </p:cond>
                  </p:endCondLst>
                </p:cTn>
                <p:tgtEl>
                  <p:spTgt spid="23"/>
                </p:tgtEl>
              </p:cMediaNode>
            </p:audio>
            <p:audio>
              <p:cMediaNode vol="80000">
                <p:cTn id="12" fill="hold" display="0">
                  <p:stCondLst>
                    <p:cond delay="indefinite"/>
                  </p:stCondLst>
                  <p:endCondLst>
                    <p:cond evt="onStopAudio" delay="0">
                      <p:tgtEl>
                        <p:sldTgt/>
                      </p:tgtEl>
                    </p:cond>
                  </p:endCondLst>
                </p:cTn>
                <p:tgtEl>
                  <p:spTgt spid="27"/>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10580377">
            <a:off x="8390233" y="-7188599"/>
            <a:ext cx="24036383" cy="24664199"/>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1561733" y="2105045"/>
            <a:ext cx="8097687" cy="1594138"/>
          </a:xfrm>
          <a:prstGeom prst="rect">
            <a:avLst/>
          </a:prstGeom>
        </p:spPr>
        <p:txBody>
          <a:bodyPr lIns="0" tIns="0" rIns="0" bIns="0" rtlCol="0" anchor="t">
            <a:spAutoFit/>
          </a:bodyPr>
          <a:lstStyle/>
          <a:p>
            <a:pPr marL="0" lvl="0" indent="0">
              <a:lnSpc>
                <a:spcPts val="13015"/>
              </a:lnSpc>
              <a:spcBef>
                <a:spcPct val="0"/>
              </a:spcBef>
            </a:pPr>
            <a:r>
              <a:rPr lang="en-US" sz="9431" spc="924">
                <a:solidFill>
                  <a:srgbClr val="231F20"/>
                </a:solidFill>
                <a:latin typeface="Oswald Bold"/>
              </a:rPr>
              <a:t>THANK YOU!</a:t>
            </a:r>
          </a:p>
        </p:txBody>
      </p:sp>
      <p:sp>
        <p:nvSpPr>
          <p:cNvPr id="5" name="Freeform 5"/>
          <p:cNvSpPr/>
          <p:nvPr/>
        </p:nvSpPr>
        <p:spPr>
          <a:xfrm flipH="1">
            <a:off x="-4254153" y="7476061"/>
            <a:ext cx="11881594" cy="3564478"/>
          </a:xfrm>
          <a:custGeom>
            <a:avLst/>
            <a:gdLst/>
            <a:ahLst/>
            <a:cxnLst/>
            <a:rect l="l" t="t" r="r" b="b"/>
            <a:pathLst>
              <a:path w="11881594" h="3564478">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5019320" y="2901697"/>
            <a:ext cx="1400485" cy="6493178"/>
            <a:chOff x="0" y="0"/>
            <a:chExt cx="368852" cy="1710138"/>
          </a:xfrm>
        </p:grpSpPr>
        <p:sp>
          <p:nvSpPr>
            <p:cNvPr id="4" name="Freeform 4"/>
            <p:cNvSpPr/>
            <p:nvPr/>
          </p:nvSpPr>
          <p:spPr>
            <a:xfrm>
              <a:off x="0" y="0"/>
              <a:ext cx="368852" cy="1710137"/>
            </a:xfrm>
            <a:custGeom>
              <a:avLst/>
              <a:gdLst/>
              <a:ahLst/>
              <a:cxnLst/>
              <a:rect l="l" t="t" r="r" b="b"/>
              <a:pathLst>
                <a:path w="368852" h="1710137">
                  <a:moveTo>
                    <a:pt x="0" y="0"/>
                  </a:moveTo>
                  <a:lnTo>
                    <a:pt x="368852" y="0"/>
                  </a:lnTo>
                  <a:lnTo>
                    <a:pt x="368852" y="1710137"/>
                  </a:lnTo>
                  <a:lnTo>
                    <a:pt x="0" y="1710137"/>
                  </a:lnTo>
                  <a:close/>
                </a:path>
              </a:pathLst>
            </a:custGeom>
            <a:solidFill>
              <a:srgbClr val="CCCCCC"/>
            </a:solidFill>
          </p:spPr>
        </p:sp>
        <p:sp>
          <p:nvSpPr>
            <p:cNvPr id="5" name="TextBox 5"/>
            <p:cNvSpPr txBox="1"/>
            <p:nvPr/>
          </p:nvSpPr>
          <p:spPr>
            <a:xfrm>
              <a:off x="0" y="-19050"/>
              <a:ext cx="368852" cy="1729188"/>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3701423" y="798869"/>
            <a:ext cx="7416941" cy="1683727"/>
          </a:xfrm>
          <a:prstGeom prst="rect">
            <a:avLst/>
          </a:prstGeom>
        </p:spPr>
        <p:txBody>
          <a:bodyPr lIns="0" tIns="0" rIns="0" bIns="0" rtlCol="0" anchor="t">
            <a:spAutoFit/>
          </a:bodyPr>
          <a:lstStyle/>
          <a:p>
            <a:pPr algn="ctr">
              <a:lnSpc>
                <a:spcPts val="13774"/>
              </a:lnSpc>
            </a:pPr>
            <a:r>
              <a:rPr lang="en-US" sz="9981" spc="978">
                <a:solidFill>
                  <a:srgbClr val="231F20"/>
                </a:solidFill>
                <a:latin typeface="Oswald Bold"/>
              </a:rPr>
              <a:t>CONTENT</a:t>
            </a: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5231353" y="3225185"/>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01</a:t>
            </a:r>
          </a:p>
        </p:txBody>
      </p:sp>
      <p:sp>
        <p:nvSpPr>
          <p:cNvPr id="9" name="TextBox 9"/>
          <p:cNvSpPr txBox="1"/>
          <p:nvPr/>
        </p:nvSpPr>
        <p:spPr>
          <a:xfrm>
            <a:off x="5231353" y="402230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02</a:t>
            </a:r>
          </a:p>
        </p:txBody>
      </p:sp>
      <p:sp>
        <p:nvSpPr>
          <p:cNvPr id="10" name="TextBox 10"/>
          <p:cNvSpPr txBox="1"/>
          <p:nvPr/>
        </p:nvSpPr>
        <p:spPr>
          <a:xfrm>
            <a:off x="5250954" y="4852855"/>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03</a:t>
            </a:r>
          </a:p>
        </p:txBody>
      </p:sp>
      <p:sp>
        <p:nvSpPr>
          <p:cNvPr id="11" name="TextBox 11"/>
          <p:cNvSpPr txBox="1"/>
          <p:nvPr/>
        </p:nvSpPr>
        <p:spPr>
          <a:xfrm>
            <a:off x="5231353" y="5700580"/>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04</a:t>
            </a:r>
          </a:p>
        </p:txBody>
      </p:sp>
      <p:sp>
        <p:nvSpPr>
          <p:cNvPr id="12" name="TextBox 12"/>
          <p:cNvSpPr txBox="1"/>
          <p:nvPr/>
        </p:nvSpPr>
        <p:spPr>
          <a:xfrm>
            <a:off x="5250954" y="6492957"/>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05</a:t>
            </a:r>
          </a:p>
        </p:txBody>
      </p:sp>
      <p:sp>
        <p:nvSpPr>
          <p:cNvPr id="13" name="TextBox 13"/>
          <p:cNvSpPr txBox="1"/>
          <p:nvPr/>
        </p:nvSpPr>
        <p:spPr>
          <a:xfrm>
            <a:off x="5250954" y="7323921"/>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06</a:t>
            </a:r>
          </a:p>
        </p:txBody>
      </p:sp>
      <p:sp>
        <p:nvSpPr>
          <p:cNvPr id="14" name="TextBox 14"/>
          <p:cNvSpPr txBox="1"/>
          <p:nvPr/>
        </p:nvSpPr>
        <p:spPr>
          <a:xfrm>
            <a:off x="5250954" y="817421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07</a:t>
            </a:r>
          </a:p>
        </p:txBody>
      </p:sp>
      <p:sp>
        <p:nvSpPr>
          <p:cNvPr id="15" name="TextBox 15"/>
          <p:cNvSpPr txBox="1"/>
          <p:nvPr/>
        </p:nvSpPr>
        <p:spPr>
          <a:xfrm>
            <a:off x="6607430" y="3333137"/>
            <a:ext cx="5790503" cy="418548"/>
          </a:xfrm>
          <a:prstGeom prst="rect">
            <a:avLst/>
          </a:prstGeom>
        </p:spPr>
        <p:txBody>
          <a:bodyPr lIns="0" tIns="0" rIns="0" bIns="0" rtlCol="0" anchor="t">
            <a:spAutoFit/>
          </a:bodyPr>
          <a:lstStyle/>
          <a:p>
            <a:pPr>
              <a:lnSpc>
                <a:spcPts val="3483"/>
              </a:lnSpc>
            </a:pPr>
            <a:r>
              <a:rPr lang="en-US" sz="2524" spc="247">
                <a:solidFill>
                  <a:srgbClr val="231F20"/>
                </a:solidFill>
                <a:latin typeface="DM Sans"/>
              </a:rPr>
              <a:t>THE FLOW</a:t>
            </a:r>
          </a:p>
        </p:txBody>
      </p:sp>
      <p:sp>
        <p:nvSpPr>
          <p:cNvPr id="16" name="TextBox 16"/>
          <p:cNvSpPr txBox="1"/>
          <p:nvPr/>
        </p:nvSpPr>
        <p:spPr>
          <a:xfrm>
            <a:off x="6607430" y="4127355"/>
            <a:ext cx="6076629" cy="418548"/>
          </a:xfrm>
          <a:prstGeom prst="rect">
            <a:avLst/>
          </a:prstGeom>
        </p:spPr>
        <p:txBody>
          <a:bodyPr lIns="0" tIns="0" rIns="0" bIns="0" rtlCol="0" anchor="t">
            <a:spAutoFit/>
          </a:bodyPr>
          <a:lstStyle/>
          <a:p>
            <a:pPr>
              <a:lnSpc>
                <a:spcPts val="3483"/>
              </a:lnSpc>
            </a:pPr>
            <a:r>
              <a:rPr lang="en-US" sz="2524" spc="247">
                <a:solidFill>
                  <a:srgbClr val="231F20"/>
                </a:solidFill>
                <a:latin typeface="DM Sans"/>
              </a:rPr>
              <a:t>DATA FORMATTING</a:t>
            </a:r>
          </a:p>
        </p:txBody>
      </p:sp>
      <p:sp>
        <p:nvSpPr>
          <p:cNvPr id="17" name="TextBox 17"/>
          <p:cNvSpPr txBox="1"/>
          <p:nvPr/>
        </p:nvSpPr>
        <p:spPr>
          <a:xfrm>
            <a:off x="6607430" y="5008512"/>
            <a:ext cx="5790503"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DATA PREPARATION</a:t>
            </a:r>
          </a:p>
        </p:txBody>
      </p:sp>
      <p:sp>
        <p:nvSpPr>
          <p:cNvPr id="18" name="TextBox 18"/>
          <p:cNvSpPr txBox="1"/>
          <p:nvPr/>
        </p:nvSpPr>
        <p:spPr>
          <a:xfrm>
            <a:off x="6607430" y="5841663"/>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DATA SPLIT AND PARAMETERS</a:t>
            </a:r>
          </a:p>
        </p:txBody>
      </p:sp>
      <p:sp>
        <p:nvSpPr>
          <p:cNvPr id="19" name="TextBox 19"/>
          <p:cNvSpPr txBox="1"/>
          <p:nvPr/>
        </p:nvSpPr>
        <p:spPr>
          <a:xfrm>
            <a:off x="6607430" y="6642507"/>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RESULTS</a:t>
            </a:r>
          </a:p>
        </p:txBody>
      </p:sp>
      <p:sp>
        <p:nvSpPr>
          <p:cNvPr id="20" name="TextBox 20"/>
          <p:cNvSpPr txBox="1"/>
          <p:nvPr/>
        </p:nvSpPr>
        <p:spPr>
          <a:xfrm>
            <a:off x="6607430" y="7434884"/>
            <a:ext cx="5790503"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VOCODER</a:t>
            </a:r>
          </a:p>
        </p:txBody>
      </p:sp>
      <p:sp>
        <p:nvSpPr>
          <p:cNvPr id="21" name="TextBox 21"/>
          <p:cNvSpPr txBox="1"/>
          <p:nvPr/>
        </p:nvSpPr>
        <p:spPr>
          <a:xfrm>
            <a:off x="6607430" y="8279265"/>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INPUTS AND OUTPUTS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32657"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IN" dirty="0"/>
          </a:p>
        </p:txBody>
      </p:sp>
      <p:sp>
        <p:nvSpPr>
          <p:cNvPr id="3" name="Freeform 3"/>
          <p:cNvSpPr/>
          <p:nvPr/>
        </p:nvSpPr>
        <p:spPr>
          <a:xfrm>
            <a:off x="2142191" y="4828880"/>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sp>
      <p:grpSp>
        <p:nvGrpSpPr>
          <p:cNvPr id="4" name="Group 4"/>
          <p:cNvGrpSpPr/>
          <p:nvPr/>
        </p:nvGrpSpPr>
        <p:grpSpPr>
          <a:xfrm>
            <a:off x="596323" y="3308109"/>
            <a:ext cx="9610044" cy="1948998"/>
            <a:chOff x="0" y="0"/>
            <a:chExt cx="3682024" cy="746746"/>
          </a:xfrm>
        </p:grpSpPr>
        <p:sp>
          <p:nvSpPr>
            <p:cNvPr id="5" name="Freeform 5"/>
            <p:cNvSpPr/>
            <p:nvPr/>
          </p:nvSpPr>
          <p:spPr>
            <a:xfrm>
              <a:off x="0" y="0"/>
              <a:ext cx="3682024" cy="746746"/>
            </a:xfrm>
            <a:custGeom>
              <a:avLst/>
              <a:gdLst/>
              <a:ahLst/>
              <a:cxnLst/>
              <a:rect l="l" t="t" r="r" b="b"/>
              <a:pathLst>
                <a:path w="3682024" h="746746">
                  <a:moveTo>
                    <a:pt x="0" y="0"/>
                  </a:moveTo>
                  <a:lnTo>
                    <a:pt x="3682024" y="0"/>
                  </a:lnTo>
                  <a:lnTo>
                    <a:pt x="3682024" y="746746"/>
                  </a:lnTo>
                  <a:lnTo>
                    <a:pt x="0" y="746746"/>
                  </a:lnTo>
                  <a:close/>
                </a:path>
              </a:pathLst>
            </a:custGeom>
            <a:solidFill>
              <a:srgbClr val="EFEFEF"/>
            </a:solidFill>
          </p:spPr>
        </p:sp>
        <p:sp>
          <p:nvSpPr>
            <p:cNvPr id="6" name="TextBox 6"/>
            <p:cNvSpPr txBox="1"/>
            <p:nvPr/>
          </p:nvSpPr>
          <p:spPr>
            <a:xfrm>
              <a:off x="0" y="-19050"/>
              <a:ext cx="3682024" cy="765796"/>
            </a:xfrm>
            <a:prstGeom prst="rect">
              <a:avLst/>
            </a:prstGeom>
          </p:spPr>
          <p:txBody>
            <a:bodyPr lIns="50800" tIns="50800" rIns="50800" bIns="50800" rtlCol="0" anchor="ctr"/>
            <a:lstStyle/>
            <a:p>
              <a:pPr algn="ctr">
                <a:lnSpc>
                  <a:spcPts val="2859"/>
                </a:lnSpc>
              </a:pPr>
              <a:endParaRPr/>
            </a:p>
          </p:txBody>
        </p:sp>
      </p:grpSp>
      <p:sp>
        <p:nvSpPr>
          <p:cNvPr id="7" name="Freeform 7"/>
          <p:cNvSpPr/>
          <p:nvPr/>
        </p:nvSpPr>
        <p:spPr>
          <a:xfrm>
            <a:off x="2142191" y="7210022"/>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sp>
      <p:grpSp>
        <p:nvGrpSpPr>
          <p:cNvPr id="8" name="Group 8"/>
          <p:cNvGrpSpPr/>
          <p:nvPr/>
        </p:nvGrpSpPr>
        <p:grpSpPr>
          <a:xfrm>
            <a:off x="561154" y="5853099"/>
            <a:ext cx="9610044" cy="1948998"/>
            <a:chOff x="0" y="0"/>
            <a:chExt cx="3682024" cy="746746"/>
          </a:xfrm>
        </p:grpSpPr>
        <p:sp>
          <p:nvSpPr>
            <p:cNvPr id="9" name="Freeform 9"/>
            <p:cNvSpPr/>
            <p:nvPr/>
          </p:nvSpPr>
          <p:spPr>
            <a:xfrm>
              <a:off x="0" y="0"/>
              <a:ext cx="3682024" cy="746746"/>
            </a:xfrm>
            <a:custGeom>
              <a:avLst/>
              <a:gdLst/>
              <a:ahLst/>
              <a:cxnLst/>
              <a:rect l="l" t="t" r="r" b="b"/>
              <a:pathLst>
                <a:path w="3682024" h="746746">
                  <a:moveTo>
                    <a:pt x="0" y="0"/>
                  </a:moveTo>
                  <a:lnTo>
                    <a:pt x="3682024" y="0"/>
                  </a:lnTo>
                  <a:lnTo>
                    <a:pt x="3682024" y="746746"/>
                  </a:lnTo>
                  <a:lnTo>
                    <a:pt x="0" y="746746"/>
                  </a:lnTo>
                  <a:close/>
                </a:path>
              </a:pathLst>
            </a:custGeom>
            <a:solidFill>
              <a:srgbClr val="EFEFEF"/>
            </a:solidFill>
          </p:spPr>
        </p:sp>
        <p:sp>
          <p:nvSpPr>
            <p:cNvPr id="10" name="TextBox 10"/>
            <p:cNvSpPr txBox="1"/>
            <p:nvPr/>
          </p:nvSpPr>
          <p:spPr>
            <a:xfrm>
              <a:off x="0" y="-19050"/>
              <a:ext cx="3682024" cy="765796"/>
            </a:xfrm>
            <a:prstGeom prst="rect">
              <a:avLst/>
            </a:prstGeom>
          </p:spPr>
          <p:txBody>
            <a:bodyPr lIns="50800" tIns="50800" rIns="50800" bIns="50800" rtlCol="0" anchor="ctr"/>
            <a:lstStyle/>
            <a:p>
              <a:pPr algn="ctr">
                <a:lnSpc>
                  <a:spcPts val="2859"/>
                </a:lnSpc>
              </a:pPr>
              <a:endParaRPr/>
            </a:p>
          </p:txBody>
        </p:sp>
      </p:grpSp>
      <p:sp>
        <p:nvSpPr>
          <p:cNvPr id="11" name="TextBox 11"/>
          <p:cNvSpPr txBox="1"/>
          <p:nvPr/>
        </p:nvSpPr>
        <p:spPr>
          <a:xfrm>
            <a:off x="2142191" y="888605"/>
            <a:ext cx="7416941" cy="1686342"/>
          </a:xfrm>
          <a:prstGeom prst="rect">
            <a:avLst/>
          </a:prstGeom>
        </p:spPr>
        <p:txBody>
          <a:bodyPr lIns="0" tIns="0" rIns="0" bIns="0" rtlCol="0" anchor="t">
            <a:spAutoFit/>
          </a:bodyPr>
          <a:lstStyle/>
          <a:p>
            <a:pPr>
              <a:lnSpc>
                <a:spcPts val="13774"/>
              </a:lnSpc>
            </a:pPr>
            <a:r>
              <a:rPr lang="en-US" sz="9981" spc="978">
                <a:solidFill>
                  <a:srgbClr val="231F20"/>
                </a:solidFill>
                <a:latin typeface="Oswald Bold"/>
              </a:rPr>
              <a:t>THE FLOW</a:t>
            </a:r>
          </a:p>
        </p:txBody>
      </p:sp>
      <p:sp>
        <p:nvSpPr>
          <p:cNvPr id="12" name="TextBox 12"/>
          <p:cNvSpPr txBox="1"/>
          <p:nvPr/>
        </p:nvSpPr>
        <p:spPr>
          <a:xfrm>
            <a:off x="1156098" y="3780967"/>
            <a:ext cx="8490493" cy="768377"/>
          </a:xfrm>
          <a:prstGeom prst="rect">
            <a:avLst/>
          </a:prstGeom>
        </p:spPr>
        <p:txBody>
          <a:bodyPr lIns="0" tIns="0" rIns="0" bIns="0" rtlCol="0" anchor="t">
            <a:spAutoFit/>
          </a:bodyPr>
          <a:lstStyle/>
          <a:p>
            <a:pPr marL="0" lvl="0" indent="0" algn="l">
              <a:lnSpc>
                <a:spcPts val="3050"/>
              </a:lnSpc>
              <a:spcBef>
                <a:spcPct val="0"/>
              </a:spcBef>
            </a:pPr>
            <a:r>
              <a:rPr lang="en-US" sz="2210" spc="216" dirty="0">
                <a:solidFill>
                  <a:srgbClr val="231F20"/>
                </a:solidFill>
                <a:latin typeface="DM Sans"/>
              </a:rPr>
              <a:t>Preprocess the text input and give it to FastSpeech2 Model, it generates Mel Spectrogram out of it.</a:t>
            </a:r>
          </a:p>
        </p:txBody>
      </p:sp>
      <p:sp>
        <p:nvSpPr>
          <p:cNvPr id="13" name="TextBox 13"/>
          <p:cNvSpPr txBox="1"/>
          <p:nvPr/>
        </p:nvSpPr>
        <p:spPr>
          <a:xfrm>
            <a:off x="1186578" y="6256301"/>
            <a:ext cx="7132181" cy="768377"/>
          </a:xfrm>
          <a:prstGeom prst="rect">
            <a:avLst/>
          </a:prstGeom>
        </p:spPr>
        <p:txBody>
          <a:bodyPr lIns="0" tIns="0" rIns="0" bIns="0" rtlCol="0" anchor="t">
            <a:spAutoFit/>
          </a:bodyPr>
          <a:lstStyle/>
          <a:p>
            <a:pPr marL="0" lvl="0" indent="0" algn="l">
              <a:lnSpc>
                <a:spcPts val="3050"/>
              </a:lnSpc>
              <a:spcBef>
                <a:spcPct val="0"/>
              </a:spcBef>
            </a:pPr>
            <a:r>
              <a:rPr lang="en-US" sz="2210" spc="216" dirty="0">
                <a:solidFill>
                  <a:srgbClr val="231F20"/>
                </a:solidFill>
                <a:latin typeface="DM Sans"/>
              </a:rPr>
              <a:t>The generated Mel Spectrogram is given to Vocoder, which gives the audio output.</a:t>
            </a:r>
          </a:p>
        </p:txBody>
      </p:sp>
      <p:sp>
        <p:nvSpPr>
          <p:cNvPr id="14" name="Freeform 14"/>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TextBox 15"/>
          <p:cNvSpPr txBox="1"/>
          <p:nvPr/>
        </p:nvSpPr>
        <p:spPr>
          <a:xfrm>
            <a:off x="2142191" y="2543800"/>
            <a:ext cx="4373503" cy="481031"/>
          </a:xfrm>
          <a:prstGeom prst="rect">
            <a:avLst/>
          </a:prstGeom>
        </p:spPr>
        <p:txBody>
          <a:bodyPr lIns="0" tIns="0" rIns="0" bIns="0" rtlCol="0" anchor="t">
            <a:spAutoFit/>
          </a:bodyPr>
          <a:lstStyle/>
          <a:p>
            <a:pPr>
              <a:lnSpc>
                <a:spcPts val="3940"/>
              </a:lnSpc>
            </a:pPr>
            <a:r>
              <a:rPr lang="en-US" sz="2855" spc="279">
                <a:solidFill>
                  <a:srgbClr val="231F20"/>
                </a:solidFill>
                <a:latin typeface="Oswald Bold"/>
              </a:rPr>
              <a:t>TWO STAGE PIPELINE</a:t>
            </a:r>
          </a:p>
        </p:txBody>
      </p:sp>
      <p:pic>
        <p:nvPicPr>
          <p:cNvPr id="17" name="Picture 16">
            <a:extLst>
              <a:ext uri="{FF2B5EF4-FFF2-40B4-BE49-F238E27FC236}">
                <a16:creationId xmlns:a16="http://schemas.microsoft.com/office/drawing/2014/main" id="{4B55FA65-E376-A3F7-714C-5D9DA56846B0}"/>
              </a:ext>
            </a:extLst>
          </p:cNvPr>
          <p:cNvPicPr>
            <a:picLocks noChangeAspect="1"/>
          </p:cNvPicPr>
          <p:nvPr/>
        </p:nvPicPr>
        <p:blipFill>
          <a:blip r:embed="rId6"/>
          <a:stretch>
            <a:fillRect/>
          </a:stretch>
        </p:blipFill>
        <p:spPr>
          <a:xfrm>
            <a:off x="9624820" y="3017607"/>
            <a:ext cx="8734302" cy="5021354"/>
          </a:xfrm>
          <a:prstGeom prst="rect">
            <a:avLst/>
          </a:prstGeom>
        </p:spPr>
      </p:pic>
      <p:sp>
        <p:nvSpPr>
          <p:cNvPr id="18" name="TextBox 13">
            <a:extLst>
              <a:ext uri="{FF2B5EF4-FFF2-40B4-BE49-F238E27FC236}">
                <a16:creationId xmlns:a16="http://schemas.microsoft.com/office/drawing/2014/main" id="{7948555E-4BEA-AE15-5BB8-4D3AF0211634}"/>
              </a:ext>
            </a:extLst>
          </p:cNvPr>
          <p:cNvSpPr txBox="1"/>
          <p:nvPr/>
        </p:nvSpPr>
        <p:spPr>
          <a:xfrm>
            <a:off x="9683602" y="8295447"/>
            <a:ext cx="8380152" cy="1846659"/>
          </a:xfrm>
          <a:prstGeom prst="rect">
            <a:avLst/>
          </a:prstGeom>
        </p:spPr>
        <p:txBody>
          <a:bodyPr wrap="square" lIns="0" tIns="0" rIns="0" bIns="0" rtlCol="0" anchor="t">
            <a:spAutoFit/>
          </a:bodyPr>
          <a:lstStyle/>
          <a:p>
            <a:pPr marL="0" lvl="0" indent="0" algn="l">
              <a:spcBef>
                <a:spcPct val="0"/>
              </a:spcBef>
            </a:pPr>
            <a:r>
              <a:rPr lang="en-US" sz="2000" dirty="0"/>
              <a:t>The encoder converts the phoneme embedding sequence into the phoneme hidden sequence, and then the variance adaptor adds different variance information such as duration, pitch and energy into the hidden sequence, finally the </a:t>
            </a:r>
            <a:r>
              <a:rPr lang="en-US" sz="2000" dirty="0" err="1"/>
              <a:t>mel</a:t>
            </a:r>
            <a:r>
              <a:rPr lang="en-US" sz="2000" dirty="0"/>
              <a:t>-spectrogram decoder converts the adapted hidden sequence into </a:t>
            </a:r>
            <a:r>
              <a:rPr lang="en-US" sz="2000" dirty="0" err="1"/>
              <a:t>mel</a:t>
            </a:r>
            <a:r>
              <a:rPr lang="en-US" sz="2000" dirty="0"/>
              <a:t>-spectrogram. The variance adaptor effectively helps to prevent </a:t>
            </a:r>
            <a:r>
              <a:rPr lang="en-US" sz="2000" dirty="0" err="1"/>
              <a:t>overfiting</a:t>
            </a:r>
            <a:r>
              <a:rPr lang="en-US" sz="2000" dirty="0"/>
              <a:t> and gives a good generalization of the data.</a:t>
            </a:r>
            <a:endParaRPr lang="en-US" sz="2000" spc="216" dirty="0">
              <a:solidFill>
                <a:srgbClr val="231F20"/>
              </a:solidFill>
              <a:latin typeface="DM Sans"/>
            </a:endParaRPr>
          </a:p>
        </p:txBody>
      </p:sp>
      <p:sp>
        <p:nvSpPr>
          <p:cNvPr id="19" name="TextBox 13">
            <a:extLst>
              <a:ext uri="{FF2B5EF4-FFF2-40B4-BE49-F238E27FC236}">
                <a16:creationId xmlns:a16="http://schemas.microsoft.com/office/drawing/2014/main" id="{C67CB49F-ACAC-884E-C682-471C00903F60}"/>
              </a:ext>
            </a:extLst>
          </p:cNvPr>
          <p:cNvSpPr txBox="1"/>
          <p:nvPr/>
        </p:nvSpPr>
        <p:spPr>
          <a:xfrm>
            <a:off x="9679248" y="1837791"/>
            <a:ext cx="7132181" cy="1231106"/>
          </a:xfrm>
          <a:prstGeom prst="rect">
            <a:avLst/>
          </a:prstGeom>
        </p:spPr>
        <p:txBody>
          <a:bodyPr lIns="0" tIns="0" rIns="0" bIns="0" rtlCol="0" anchor="t">
            <a:spAutoFit/>
          </a:bodyPr>
          <a:lstStyle/>
          <a:p>
            <a:pPr marL="0" lvl="0" indent="0" algn="l">
              <a:spcBef>
                <a:spcPct val="0"/>
              </a:spcBef>
            </a:pPr>
            <a:r>
              <a:rPr lang="en-US" sz="2000" dirty="0"/>
              <a:t>Fastspeech2 helps to prevent one-many problem </a:t>
            </a:r>
            <a:r>
              <a:rPr lang="en-US" sz="2000" spc="216" dirty="0">
                <a:solidFill>
                  <a:srgbClr val="231F20"/>
                </a:solidFill>
                <a:latin typeface="DM Sans"/>
              </a:rPr>
              <a:t>(</a:t>
            </a:r>
            <a:r>
              <a:rPr lang="en-US" sz="2000" dirty="0"/>
              <a:t>multiple possible speech sequences can correspond to a text sequence due to variations in speech, such as pitch, duration, sound volume and prosody</a:t>
            </a:r>
            <a:r>
              <a:rPr lang="en-US" sz="2000" spc="216" dirty="0">
                <a:solidFill>
                  <a:srgbClr val="231F20"/>
                </a:solidFill>
                <a:latin typeface="DM Sans"/>
              </a:rPr>
              <a:t>)</a:t>
            </a:r>
            <a:endParaRPr lang="en-US" sz="2210" spc="216" dirty="0">
              <a:solidFill>
                <a:srgbClr val="231F20"/>
              </a:solidFill>
              <a:latin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4994936" y="7891202"/>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2887170" y="1277407"/>
            <a:ext cx="11552977" cy="1166783"/>
          </a:xfrm>
          <a:prstGeom prst="rect">
            <a:avLst/>
          </a:prstGeom>
        </p:spPr>
        <p:txBody>
          <a:bodyPr lIns="0" tIns="0" rIns="0" bIns="0" rtlCol="0" anchor="t">
            <a:spAutoFit/>
          </a:bodyPr>
          <a:lstStyle/>
          <a:p>
            <a:pPr algn="ctr">
              <a:lnSpc>
                <a:spcPts val="9587"/>
              </a:lnSpc>
            </a:pPr>
            <a:r>
              <a:rPr lang="en-US" sz="6947" spc="368">
                <a:solidFill>
                  <a:srgbClr val="231F20"/>
                </a:solidFill>
                <a:latin typeface="Oswald Bold"/>
              </a:rPr>
              <a:t>DATA FORMATTING</a:t>
            </a:r>
          </a:p>
        </p:txBody>
      </p:sp>
      <p:sp>
        <p:nvSpPr>
          <p:cNvPr id="5" name="TextBox 5"/>
          <p:cNvSpPr txBox="1"/>
          <p:nvPr/>
        </p:nvSpPr>
        <p:spPr>
          <a:xfrm>
            <a:off x="1219034" y="3073872"/>
            <a:ext cx="14109680" cy="677942"/>
          </a:xfrm>
          <a:prstGeom prst="rect">
            <a:avLst/>
          </a:prstGeom>
        </p:spPr>
        <p:txBody>
          <a:bodyPr lIns="0" tIns="0" rIns="0" bIns="0" rtlCol="0" anchor="t">
            <a:spAutoFit/>
          </a:bodyPr>
          <a:lstStyle/>
          <a:p>
            <a:pPr marL="0" lvl="0" indent="0">
              <a:lnSpc>
                <a:spcPts val="2774"/>
              </a:lnSpc>
              <a:spcBef>
                <a:spcPct val="0"/>
              </a:spcBef>
            </a:pPr>
            <a:r>
              <a:rPr lang="en-US" sz="2010" spc="197">
                <a:solidFill>
                  <a:srgbClr val="231F20"/>
                </a:solidFill>
                <a:latin typeface="DM Sans"/>
              </a:rPr>
              <a:t>Each language has a parser and dictionary using which we can generate convert character based text to phoneme based text</a:t>
            </a:r>
          </a:p>
        </p:txBody>
      </p:sp>
      <p:grpSp>
        <p:nvGrpSpPr>
          <p:cNvPr id="6" name="Group 6"/>
          <p:cNvGrpSpPr/>
          <p:nvPr/>
        </p:nvGrpSpPr>
        <p:grpSpPr>
          <a:xfrm>
            <a:off x="1219034" y="4419597"/>
            <a:ext cx="3474003" cy="647719"/>
            <a:chOff x="0" y="0"/>
            <a:chExt cx="914964" cy="170593"/>
          </a:xfrm>
        </p:grpSpPr>
        <p:sp>
          <p:nvSpPr>
            <p:cNvPr id="7" name="Freeform 7"/>
            <p:cNvSpPr/>
            <p:nvPr/>
          </p:nvSpPr>
          <p:spPr>
            <a:xfrm>
              <a:off x="0" y="0"/>
              <a:ext cx="914964" cy="170593"/>
            </a:xfrm>
            <a:custGeom>
              <a:avLst/>
              <a:gdLst/>
              <a:ahLst/>
              <a:cxnLst/>
              <a:rect l="l" t="t" r="r" b="b"/>
              <a:pathLst>
                <a:path w="914964" h="170593">
                  <a:moveTo>
                    <a:pt x="0" y="0"/>
                  </a:moveTo>
                  <a:lnTo>
                    <a:pt x="914964" y="0"/>
                  </a:lnTo>
                  <a:lnTo>
                    <a:pt x="914964" y="170593"/>
                  </a:lnTo>
                  <a:lnTo>
                    <a:pt x="0" y="170593"/>
                  </a:lnTo>
                  <a:close/>
                </a:path>
              </a:pathLst>
            </a:custGeom>
            <a:solidFill>
              <a:srgbClr val="1A1A1A"/>
            </a:solidFill>
          </p:spPr>
        </p:sp>
        <p:sp>
          <p:nvSpPr>
            <p:cNvPr id="8" name="TextBox 8"/>
            <p:cNvSpPr txBox="1"/>
            <p:nvPr/>
          </p:nvSpPr>
          <p:spPr>
            <a:xfrm>
              <a:off x="0" y="-57150"/>
              <a:ext cx="914964" cy="227743"/>
            </a:xfrm>
            <a:prstGeom prst="rect">
              <a:avLst/>
            </a:prstGeom>
          </p:spPr>
          <p:txBody>
            <a:bodyPr lIns="50800" tIns="50800" rIns="50800" bIns="50800" rtlCol="0" anchor="ctr"/>
            <a:lstStyle/>
            <a:p>
              <a:pPr marL="0" lvl="0" indent="0" algn="ctr">
                <a:lnSpc>
                  <a:spcPts val="4114"/>
                </a:lnSpc>
                <a:spcBef>
                  <a:spcPct val="0"/>
                </a:spcBef>
              </a:pPr>
              <a:r>
                <a:rPr lang="en-US" sz="2981" spc="29">
                  <a:solidFill>
                    <a:srgbClr val="FFFFFF"/>
                  </a:solidFill>
                  <a:latin typeface="DM Sans Bold"/>
                </a:rPr>
                <a:t>Character Based </a:t>
              </a:r>
            </a:p>
          </p:txBody>
        </p:sp>
      </p:grpSp>
      <p:sp>
        <p:nvSpPr>
          <p:cNvPr id="9" name="TextBox 9"/>
          <p:cNvSpPr txBox="1"/>
          <p:nvPr/>
        </p:nvSpPr>
        <p:spPr>
          <a:xfrm>
            <a:off x="1473368" y="5468571"/>
            <a:ext cx="13381105" cy="1020842"/>
          </a:xfrm>
          <a:prstGeom prst="rect">
            <a:avLst/>
          </a:prstGeom>
        </p:spPr>
        <p:txBody>
          <a:bodyPr lIns="0" tIns="0" rIns="0" bIns="0" rtlCol="0" anchor="t">
            <a:spAutoFit/>
          </a:bodyPr>
          <a:lstStyle/>
          <a:p>
            <a:pPr algn="ctr">
              <a:lnSpc>
                <a:spcPts val="2774"/>
              </a:lnSpc>
            </a:pPr>
            <a:r>
              <a:rPr lang="en-US" sz="2010" spc="197">
                <a:solidFill>
                  <a:srgbClr val="231F20"/>
                </a:solidFill>
                <a:latin typeface="DM Sans"/>
                <a:cs typeface="DM Sans"/>
              </a:rPr>
              <a:t>train_hindimale_00001 प्रसिद्द कबीर अध्येता, पुरुषोत्तम अग्रवाल का यह शोध आलेख, उस रामानंद की खोज करता है. </a:t>
            </a:r>
          </a:p>
          <a:p>
            <a:pPr marL="0" lvl="0" indent="0">
              <a:lnSpc>
                <a:spcPts val="2774"/>
              </a:lnSpc>
              <a:spcBef>
                <a:spcPct val="0"/>
              </a:spcBef>
            </a:pPr>
            <a:r>
              <a:rPr lang="en-US" sz="2010" spc="197">
                <a:solidFill>
                  <a:srgbClr val="231F20"/>
                </a:solidFill>
                <a:latin typeface="DM Sans"/>
                <a:cs typeface="DM Sans"/>
              </a:rPr>
              <a:t>train_hindimale_00002 किन्तु आधुनिक पांडित्य, न सिर्फ़ एक ब्राह्मण रामानंद के, एक जुलाहे कबीर का गुरु होने से, बल्कि दोनों के समकालीन होने से भी, इनकार करता है.</a:t>
            </a:r>
          </a:p>
        </p:txBody>
      </p:sp>
      <p:grpSp>
        <p:nvGrpSpPr>
          <p:cNvPr id="10" name="Group 10"/>
          <p:cNvGrpSpPr/>
          <p:nvPr/>
        </p:nvGrpSpPr>
        <p:grpSpPr>
          <a:xfrm>
            <a:off x="1219034" y="7243483"/>
            <a:ext cx="3474003" cy="647719"/>
            <a:chOff x="0" y="0"/>
            <a:chExt cx="914964" cy="170593"/>
          </a:xfrm>
        </p:grpSpPr>
        <p:sp>
          <p:nvSpPr>
            <p:cNvPr id="11" name="Freeform 11"/>
            <p:cNvSpPr/>
            <p:nvPr/>
          </p:nvSpPr>
          <p:spPr>
            <a:xfrm>
              <a:off x="0" y="0"/>
              <a:ext cx="914964" cy="170593"/>
            </a:xfrm>
            <a:custGeom>
              <a:avLst/>
              <a:gdLst/>
              <a:ahLst/>
              <a:cxnLst/>
              <a:rect l="l" t="t" r="r" b="b"/>
              <a:pathLst>
                <a:path w="914964" h="170593">
                  <a:moveTo>
                    <a:pt x="0" y="0"/>
                  </a:moveTo>
                  <a:lnTo>
                    <a:pt x="914964" y="0"/>
                  </a:lnTo>
                  <a:lnTo>
                    <a:pt x="914964" y="170593"/>
                  </a:lnTo>
                  <a:lnTo>
                    <a:pt x="0" y="170593"/>
                  </a:lnTo>
                  <a:close/>
                </a:path>
              </a:pathLst>
            </a:custGeom>
            <a:solidFill>
              <a:srgbClr val="1A1A1A"/>
            </a:solidFill>
          </p:spPr>
        </p:sp>
        <p:sp>
          <p:nvSpPr>
            <p:cNvPr id="12" name="TextBox 12"/>
            <p:cNvSpPr txBox="1"/>
            <p:nvPr/>
          </p:nvSpPr>
          <p:spPr>
            <a:xfrm>
              <a:off x="0" y="-57150"/>
              <a:ext cx="914964" cy="227743"/>
            </a:xfrm>
            <a:prstGeom prst="rect">
              <a:avLst/>
            </a:prstGeom>
          </p:spPr>
          <p:txBody>
            <a:bodyPr lIns="50800" tIns="50800" rIns="50800" bIns="50800" rtlCol="0" anchor="ctr"/>
            <a:lstStyle/>
            <a:p>
              <a:pPr marL="0" lvl="0" indent="0" algn="ctr">
                <a:lnSpc>
                  <a:spcPts val="4114"/>
                </a:lnSpc>
                <a:spcBef>
                  <a:spcPct val="0"/>
                </a:spcBef>
              </a:pPr>
              <a:r>
                <a:rPr lang="en-US" sz="2981" spc="29">
                  <a:solidFill>
                    <a:srgbClr val="FFFFFF"/>
                  </a:solidFill>
                  <a:latin typeface="DM Sans Bold"/>
                </a:rPr>
                <a:t>Phone Based</a:t>
              </a:r>
            </a:p>
          </p:txBody>
        </p:sp>
      </p:grpSp>
      <p:sp>
        <p:nvSpPr>
          <p:cNvPr id="13" name="TextBox 13"/>
          <p:cNvSpPr txBox="1"/>
          <p:nvPr/>
        </p:nvSpPr>
        <p:spPr>
          <a:xfrm>
            <a:off x="1473368" y="8262677"/>
            <a:ext cx="16690880" cy="1020842"/>
          </a:xfrm>
          <a:prstGeom prst="rect">
            <a:avLst/>
          </a:prstGeom>
        </p:spPr>
        <p:txBody>
          <a:bodyPr lIns="0" tIns="0" rIns="0" bIns="0" rtlCol="0" anchor="t">
            <a:spAutoFit/>
          </a:bodyPr>
          <a:lstStyle/>
          <a:p>
            <a:pPr>
              <a:lnSpc>
                <a:spcPts val="2774"/>
              </a:lnSpc>
            </a:pPr>
            <a:r>
              <a:rPr lang="en-US" sz="2010" spc="197">
                <a:solidFill>
                  <a:srgbClr val="231F20"/>
                </a:solidFill>
                <a:latin typeface="DM Sans"/>
                <a:cs typeface="DM Sans"/>
              </a:rPr>
              <a:t>train_hindimale_00001 prasidd kabIr aधyEtA, puruषottam agrawAl kA yah शoध AlEख, us rAmAnaqd kI खoj kartA hऐ. </a:t>
            </a:r>
          </a:p>
          <a:p>
            <a:pPr marL="0" lvl="0" indent="0">
              <a:lnSpc>
                <a:spcPts val="2774"/>
              </a:lnSpc>
              <a:spcBef>
                <a:spcPct val="0"/>
              </a:spcBef>
            </a:pPr>
            <a:r>
              <a:rPr lang="en-US" sz="2010" spc="197">
                <a:solidFill>
                  <a:srgbClr val="231F20"/>
                </a:solidFill>
                <a:latin typeface="DM Sans"/>
                <a:cs typeface="DM Sans"/>
              </a:rPr>
              <a:t>train_hindimale_00002 kintu Aधunik pAqडitya, na sirf Ek brAhmaण rAmAnaqd kE, Ek julAhE kabIr kA guru honE sE, balki donoq kE samkAlIn honE sE BI, inkAr kartA hऐ.</a:t>
            </a:r>
          </a:p>
        </p:txBody>
      </p:sp>
      <p:sp>
        <p:nvSpPr>
          <p:cNvPr id="14" name="Freeform 14"/>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5" name="Freeform 15"/>
          <p:cNvSpPr/>
          <p:nvPr/>
        </p:nvSpPr>
        <p:spPr>
          <a:xfrm rot="-4176364">
            <a:off x="-4715385" y="702160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62808" y="-112159"/>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239616"/>
            <a:chOff x="0" y="0"/>
            <a:chExt cx="4816593" cy="589858"/>
          </a:xfrm>
        </p:grpSpPr>
        <p:sp>
          <p:nvSpPr>
            <p:cNvPr id="4" name="Freeform 4"/>
            <p:cNvSpPr/>
            <p:nvPr/>
          </p:nvSpPr>
          <p:spPr>
            <a:xfrm>
              <a:off x="0" y="0"/>
              <a:ext cx="4816592" cy="589858"/>
            </a:xfrm>
            <a:custGeom>
              <a:avLst/>
              <a:gdLst/>
              <a:ahLst/>
              <a:cxnLst/>
              <a:rect l="l" t="t" r="r" b="b"/>
              <a:pathLst>
                <a:path w="4816592" h="589858">
                  <a:moveTo>
                    <a:pt x="0" y="0"/>
                  </a:moveTo>
                  <a:lnTo>
                    <a:pt x="4816592" y="0"/>
                  </a:lnTo>
                  <a:lnTo>
                    <a:pt x="4816592" y="589858"/>
                  </a:lnTo>
                  <a:lnTo>
                    <a:pt x="0" y="589858"/>
                  </a:lnTo>
                  <a:close/>
                </a:path>
              </a:pathLst>
            </a:custGeom>
            <a:solidFill>
              <a:srgbClr val="1A1A1A"/>
            </a:solidFill>
          </p:spPr>
        </p:sp>
        <p:sp>
          <p:nvSpPr>
            <p:cNvPr id="5" name="TextBox 5"/>
            <p:cNvSpPr txBox="1"/>
            <p:nvPr/>
          </p:nvSpPr>
          <p:spPr>
            <a:xfrm>
              <a:off x="0" y="-19050"/>
              <a:ext cx="4816593" cy="608908"/>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8" name="Group 8"/>
          <p:cNvGrpSpPr/>
          <p:nvPr/>
        </p:nvGrpSpPr>
        <p:grpSpPr>
          <a:xfrm>
            <a:off x="177951" y="2724342"/>
            <a:ext cx="2960659" cy="636748"/>
            <a:chOff x="0" y="0"/>
            <a:chExt cx="687684" cy="167703"/>
          </a:xfrm>
        </p:grpSpPr>
        <p:sp>
          <p:nvSpPr>
            <p:cNvPr id="9" name="Freeform 9"/>
            <p:cNvSpPr/>
            <p:nvPr/>
          </p:nvSpPr>
          <p:spPr>
            <a:xfrm>
              <a:off x="0" y="0"/>
              <a:ext cx="687684" cy="167703"/>
            </a:xfrm>
            <a:custGeom>
              <a:avLst/>
              <a:gdLst/>
              <a:ahLst/>
              <a:cxnLst/>
              <a:rect l="l" t="t" r="r" b="b"/>
              <a:pathLst>
                <a:path w="687684" h="167703">
                  <a:moveTo>
                    <a:pt x="0" y="0"/>
                  </a:moveTo>
                  <a:lnTo>
                    <a:pt x="687684" y="0"/>
                  </a:lnTo>
                  <a:lnTo>
                    <a:pt x="687684" y="167703"/>
                  </a:lnTo>
                  <a:lnTo>
                    <a:pt x="0" y="167703"/>
                  </a:lnTo>
                  <a:close/>
                </a:path>
              </a:pathLst>
            </a:custGeom>
            <a:solidFill>
              <a:srgbClr val="1A1A1A"/>
            </a:solidFill>
          </p:spPr>
        </p:sp>
        <p:sp>
          <p:nvSpPr>
            <p:cNvPr id="10" name="TextBox 10"/>
            <p:cNvSpPr txBox="1"/>
            <p:nvPr/>
          </p:nvSpPr>
          <p:spPr>
            <a:xfrm>
              <a:off x="0" y="-57150"/>
              <a:ext cx="687684" cy="224853"/>
            </a:xfrm>
            <a:prstGeom prst="rect">
              <a:avLst/>
            </a:prstGeom>
          </p:spPr>
          <p:txBody>
            <a:bodyPr lIns="50800" tIns="50800" rIns="50800" bIns="50800" rtlCol="0" anchor="ctr"/>
            <a:lstStyle/>
            <a:p>
              <a:pPr marL="0" lvl="0" indent="0" algn="ctr">
                <a:lnSpc>
                  <a:spcPts val="4114"/>
                </a:lnSpc>
                <a:spcBef>
                  <a:spcPct val="0"/>
                </a:spcBef>
              </a:pPr>
              <a:r>
                <a:rPr lang="en-US" sz="2981" spc="29">
                  <a:solidFill>
                    <a:srgbClr val="FFFFFF"/>
                  </a:solidFill>
                  <a:latin typeface="DM Sans Italics"/>
                </a:rPr>
                <a:t>wav.scp</a:t>
              </a:r>
            </a:p>
          </p:txBody>
        </p:sp>
      </p:grpSp>
      <p:sp>
        <p:nvSpPr>
          <p:cNvPr id="11" name="TextBox 11"/>
          <p:cNvSpPr txBox="1"/>
          <p:nvPr/>
        </p:nvSpPr>
        <p:spPr>
          <a:xfrm>
            <a:off x="3376009" y="435299"/>
            <a:ext cx="10906040" cy="2750122"/>
          </a:xfrm>
          <a:prstGeom prst="rect">
            <a:avLst/>
          </a:prstGeom>
        </p:spPr>
        <p:txBody>
          <a:bodyPr lIns="0" tIns="0" rIns="0" bIns="0" rtlCol="0" anchor="t">
            <a:spAutoFit/>
          </a:bodyPr>
          <a:lstStyle/>
          <a:p>
            <a:pPr algn="ctr">
              <a:lnSpc>
                <a:spcPts val="11082"/>
              </a:lnSpc>
            </a:pPr>
            <a:r>
              <a:rPr lang="en-US" sz="8030" spc="786">
                <a:solidFill>
                  <a:srgbClr val="FFFFFF"/>
                </a:solidFill>
                <a:latin typeface="Oswald Bold"/>
              </a:rPr>
              <a:t>DATA PREPARATION</a:t>
            </a:r>
          </a:p>
          <a:p>
            <a:pPr algn="ctr">
              <a:lnSpc>
                <a:spcPts val="11082"/>
              </a:lnSpc>
            </a:pPr>
            <a:endParaRPr lang="en-US" sz="8030" spc="786">
              <a:solidFill>
                <a:srgbClr val="FFFFFF"/>
              </a:solidFill>
              <a:latin typeface="Oswald Bold"/>
            </a:endParaRPr>
          </a:p>
        </p:txBody>
      </p:sp>
      <p:grpSp>
        <p:nvGrpSpPr>
          <p:cNvPr id="12" name="Group 12"/>
          <p:cNvGrpSpPr/>
          <p:nvPr/>
        </p:nvGrpSpPr>
        <p:grpSpPr>
          <a:xfrm>
            <a:off x="3498597" y="2672075"/>
            <a:ext cx="14555097" cy="860959"/>
            <a:chOff x="0" y="0"/>
            <a:chExt cx="2951248" cy="166265"/>
          </a:xfrm>
        </p:grpSpPr>
        <p:sp>
          <p:nvSpPr>
            <p:cNvPr id="13" name="Freeform 13"/>
            <p:cNvSpPr/>
            <p:nvPr/>
          </p:nvSpPr>
          <p:spPr>
            <a:xfrm>
              <a:off x="0" y="0"/>
              <a:ext cx="2951248" cy="166265"/>
            </a:xfrm>
            <a:custGeom>
              <a:avLst/>
              <a:gdLst/>
              <a:ahLst/>
              <a:cxnLst/>
              <a:rect l="l" t="t" r="r" b="b"/>
              <a:pathLst>
                <a:path w="2951248" h="166265">
                  <a:moveTo>
                    <a:pt x="0" y="0"/>
                  </a:moveTo>
                  <a:lnTo>
                    <a:pt x="2951248" y="0"/>
                  </a:lnTo>
                  <a:lnTo>
                    <a:pt x="2951248" y="166265"/>
                  </a:lnTo>
                  <a:lnTo>
                    <a:pt x="0" y="166265"/>
                  </a:lnTo>
                  <a:close/>
                </a:path>
              </a:pathLst>
            </a:custGeom>
            <a:solidFill>
              <a:srgbClr val="000000">
                <a:alpha val="0"/>
              </a:srgbClr>
            </a:solidFill>
            <a:ln w="38100" cap="sq">
              <a:solidFill>
                <a:srgbClr val="000000"/>
              </a:solidFill>
              <a:prstDash val="solid"/>
              <a:miter/>
            </a:ln>
          </p:spPr>
        </p:sp>
        <p:sp>
          <p:nvSpPr>
            <p:cNvPr id="14" name="TextBox 14"/>
            <p:cNvSpPr txBox="1"/>
            <p:nvPr/>
          </p:nvSpPr>
          <p:spPr>
            <a:xfrm>
              <a:off x="0" y="-19050"/>
              <a:ext cx="2951248" cy="185315"/>
            </a:xfrm>
            <a:prstGeom prst="rect">
              <a:avLst/>
            </a:prstGeom>
          </p:spPr>
          <p:txBody>
            <a:bodyPr lIns="50800" tIns="50800" rIns="50800" bIns="50800" rtlCol="0" anchor="ctr"/>
            <a:lstStyle/>
            <a:p>
              <a:pPr algn="ctr">
                <a:lnSpc>
                  <a:spcPts val="2859"/>
                </a:lnSpc>
              </a:pPr>
              <a:endParaRPr/>
            </a:p>
          </p:txBody>
        </p:sp>
      </p:grpSp>
      <p:grpSp>
        <p:nvGrpSpPr>
          <p:cNvPr id="15" name="Group 15"/>
          <p:cNvGrpSpPr/>
          <p:nvPr/>
        </p:nvGrpSpPr>
        <p:grpSpPr>
          <a:xfrm>
            <a:off x="177952" y="3935679"/>
            <a:ext cx="3037450" cy="636748"/>
            <a:chOff x="0" y="0"/>
            <a:chExt cx="799987" cy="167703"/>
          </a:xfrm>
        </p:grpSpPr>
        <p:sp>
          <p:nvSpPr>
            <p:cNvPr id="16" name="Freeform 16"/>
            <p:cNvSpPr/>
            <p:nvPr/>
          </p:nvSpPr>
          <p:spPr>
            <a:xfrm>
              <a:off x="0" y="0"/>
              <a:ext cx="799987" cy="167703"/>
            </a:xfrm>
            <a:custGeom>
              <a:avLst/>
              <a:gdLst/>
              <a:ahLst/>
              <a:cxnLst/>
              <a:rect l="l" t="t" r="r" b="b"/>
              <a:pathLst>
                <a:path w="799987" h="167703">
                  <a:moveTo>
                    <a:pt x="0" y="0"/>
                  </a:moveTo>
                  <a:lnTo>
                    <a:pt x="799987" y="0"/>
                  </a:lnTo>
                  <a:lnTo>
                    <a:pt x="799987" y="167703"/>
                  </a:lnTo>
                  <a:lnTo>
                    <a:pt x="0" y="167703"/>
                  </a:lnTo>
                  <a:close/>
                </a:path>
              </a:pathLst>
            </a:custGeom>
            <a:solidFill>
              <a:srgbClr val="1A1A1A"/>
            </a:solidFill>
          </p:spPr>
        </p:sp>
        <p:sp>
          <p:nvSpPr>
            <p:cNvPr id="17" name="TextBox 17"/>
            <p:cNvSpPr txBox="1"/>
            <p:nvPr/>
          </p:nvSpPr>
          <p:spPr>
            <a:xfrm>
              <a:off x="0" y="-57150"/>
              <a:ext cx="799987" cy="224853"/>
            </a:xfrm>
            <a:prstGeom prst="rect">
              <a:avLst/>
            </a:prstGeom>
          </p:spPr>
          <p:txBody>
            <a:bodyPr lIns="50800" tIns="50800" rIns="50800" bIns="50800" rtlCol="0" anchor="ctr"/>
            <a:lstStyle/>
            <a:p>
              <a:pPr marL="0" lvl="0" indent="0" algn="ctr">
                <a:lnSpc>
                  <a:spcPts val="4114"/>
                </a:lnSpc>
                <a:spcBef>
                  <a:spcPct val="0"/>
                </a:spcBef>
              </a:pPr>
              <a:r>
                <a:rPr lang="en-US" sz="2981" spc="29">
                  <a:solidFill>
                    <a:srgbClr val="FFFFFF"/>
                  </a:solidFill>
                  <a:latin typeface="DM Sans Italics"/>
                </a:rPr>
                <a:t>utt2spk</a:t>
              </a:r>
            </a:p>
          </p:txBody>
        </p:sp>
      </p:grpSp>
      <p:grpSp>
        <p:nvGrpSpPr>
          <p:cNvPr id="18" name="Group 18"/>
          <p:cNvGrpSpPr/>
          <p:nvPr/>
        </p:nvGrpSpPr>
        <p:grpSpPr>
          <a:xfrm>
            <a:off x="283776" y="5143927"/>
            <a:ext cx="3037450" cy="636748"/>
            <a:chOff x="0" y="0"/>
            <a:chExt cx="799987" cy="167703"/>
          </a:xfrm>
        </p:grpSpPr>
        <p:sp>
          <p:nvSpPr>
            <p:cNvPr id="19" name="Freeform 19"/>
            <p:cNvSpPr/>
            <p:nvPr/>
          </p:nvSpPr>
          <p:spPr>
            <a:xfrm>
              <a:off x="0" y="0"/>
              <a:ext cx="799987" cy="167703"/>
            </a:xfrm>
            <a:custGeom>
              <a:avLst/>
              <a:gdLst/>
              <a:ahLst/>
              <a:cxnLst/>
              <a:rect l="l" t="t" r="r" b="b"/>
              <a:pathLst>
                <a:path w="799987" h="167703">
                  <a:moveTo>
                    <a:pt x="0" y="0"/>
                  </a:moveTo>
                  <a:lnTo>
                    <a:pt x="799987" y="0"/>
                  </a:lnTo>
                  <a:lnTo>
                    <a:pt x="799987" y="167703"/>
                  </a:lnTo>
                  <a:lnTo>
                    <a:pt x="0" y="167703"/>
                  </a:lnTo>
                  <a:close/>
                </a:path>
              </a:pathLst>
            </a:custGeom>
            <a:solidFill>
              <a:srgbClr val="1A1A1A"/>
            </a:solidFill>
          </p:spPr>
        </p:sp>
        <p:sp>
          <p:nvSpPr>
            <p:cNvPr id="20" name="TextBox 20"/>
            <p:cNvSpPr txBox="1"/>
            <p:nvPr/>
          </p:nvSpPr>
          <p:spPr>
            <a:xfrm>
              <a:off x="0" y="-57150"/>
              <a:ext cx="799987" cy="224853"/>
            </a:xfrm>
            <a:prstGeom prst="rect">
              <a:avLst/>
            </a:prstGeom>
          </p:spPr>
          <p:txBody>
            <a:bodyPr lIns="50800" tIns="50800" rIns="50800" bIns="50800" rtlCol="0" anchor="ctr"/>
            <a:lstStyle/>
            <a:p>
              <a:pPr marL="0" lvl="0" indent="0" algn="ctr">
                <a:lnSpc>
                  <a:spcPts val="4114"/>
                </a:lnSpc>
                <a:spcBef>
                  <a:spcPct val="0"/>
                </a:spcBef>
              </a:pPr>
              <a:r>
                <a:rPr lang="en-US" sz="2981" spc="29">
                  <a:solidFill>
                    <a:srgbClr val="FFFFFF"/>
                  </a:solidFill>
                  <a:latin typeface="DM Sans Italics"/>
                </a:rPr>
                <a:t>spk2utt</a:t>
              </a:r>
            </a:p>
          </p:txBody>
        </p:sp>
      </p:grpSp>
      <p:sp>
        <p:nvSpPr>
          <p:cNvPr id="21" name="TextBox 21"/>
          <p:cNvSpPr txBox="1"/>
          <p:nvPr/>
        </p:nvSpPr>
        <p:spPr>
          <a:xfrm>
            <a:off x="3510564" y="2912434"/>
            <a:ext cx="14651315" cy="353060"/>
          </a:xfrm>
          <a:prstGeom prst="rect">
            <a:avLst/>
          </a:prstGeom>
        </p:spPr>
        <p:txBody>
          <a:bodyPr lIns="0" tIns="0" rIns="0" bIns="0" rtlCol="0" anchor="t">
            <a:spAutoFit/>
          </a:bodyPr>
          <a:lstStyle/>
          <a:p>
            <a:pPr>
              <a:lnSpc>
                <a:spcPts val="2859"/>
              </a:lnSpc>
              <a:spcBef>
                <a:spcPct val="0"/>
              </a:spcBef>
            </a:pPr>
            <a:r>
              <a:rPr lang="en-US" sz="2199" dirty="0">
                <a:solidFill>
                  <a:srgbClr val="000000"/>
                </a:solidFill>
                <a:latin typeface="Open Sauce"/>
              </a:rPr>
              <a:t>train_hindifullmale_00001 /home/batch2/EE21B063/mono/</a:t>
            </a:r>
            <a:r>
              <a:rPr lang="en-US" sz="2199" dirty="0" err="1">
                <a:solidFill>
                  <a:srgbClr val="000000"/>
                </a:solidFill>
                <a:latin typeface="Open Sauce"/>
              </a:rPr>
              <a:t>Read_speech</a:t>
            </a:r>
            <a:r>
              <a:rPr lang="en-US" sz="2199" dirty="0">
                <a:solidFill>
                  <a:srgbClr val="000000"/>
                </a:solidFill>
                <a:latin typeface="Open Sauce"/>
              </a:rPr>
              <a:t>/wav/train_hindifullmale_00001.wav</a:t>
            </a:r>
          </a:p>
        </p:txBody>
      </p:sp>
      <p:grpSp>
        <p:nvGrpSpPr>
          <p:cNvPr id="22" name="Group 22"/>
          <p:cNvGrpSpPr/>
          <p:nvPr/>
        </p:nvGrpSpPr>
        <p:grpSpPr>
          <a:xfrm>
            <a:off x="3557129" y="3935679"/>
            <a:ext cx="13922977" cy="799760"/>
            <a:chOff x="0" y="0"/>
            <a:chExt cx="2688753" cy="154447"/>
          </a:xfrm>
        </p:grpSpPr>
        <p:sp>
          <p:nvSpPr>
            <p:cNvPr id="23" name="Freeform 23"/>
            <p:cNvSpPr/>
            <p:nvPr/>
          </p:nvSpPr>
          <p:spPr>
            <a:xfrm>
              <a:off x="0" y="0"/>
              <a:ext cx="2688753" cy="154447"/>
            </a:xfrm>
            <a:custGeom>
              <a:avLst/>
              <a:gdLst/>
              <a:ahLst/>
              <a:cxnLst/>
              <a:rect l="l" t="t" r="r" b="b"/>
              <a:pathLst>
                <a:path w="2688753" h="154447">
                  <a:moveTo>
                    <a:pt x="0" y="0"/>
                  </a:moveTo>
                  <a:lnTo>
                    <a:pt x="2688753" y="0"/>
                  </a:lnTo>
                  <a:lnTo>
                    <a:pt x="2688753" y="154447"/>
                  </a:lnTo>
                  <a:lnTo>
                    <a:pt x="0" y="154447"/>
                  </a:lnTo>
                  <a:close/>
                </a:path>
              </a:pathLst>
            </a:custGeom>
            <a:solidFill>
              <a:srgbClr val="000000">
                <a:alpha val="0"/>
              </a:srgbClr>
            </a:solidFill>
            <a:ln w="38100" cap="sq">
              <a:solidFill>
                <a:srgbClr val="000000"/>
              </a:solidFill>
              <a:prstDash val="solid"/>
              <a:miter/>
            </a:ln>
          </p:spPr>
        </p:sp>
        <p:sp>
          <p:nvSpPr>
            <p:cNvPr id="24" name="TextBox 24"/>
            <p:cNvSpPr txBox="1"/>
            <p:nvPr/>
          </p:nvSpPr>
          <p:spPr>
            <a:xfrm>
              <a:off x="0" y="-19050"/>
              <a:ext cx="2688753" cy="173497"/>
            </a:xfrm>
            <a:prstGeom prst="rect">
              <a:avLst/>
            </a:prstGeom>
          </p:spPr>
          <p:txBody>
            <a:bodyPr lIns="50800" tIns="50800" rIns="50800" bIns="50800" rtlCol="0" anchor="ctr"/>
            <a:lstStyle/>
            <a:p>
              <a:pPr algn="ctr">
                <a:lnSpc>
                  <a:spcPts val="2859"/>
                </a:lnSpc>
              </a:pPr>
              <a:r>
                <a:rPr lang="en-US" sz="2199" dirty="0">
                  <a:solidFill>
                    <a:srgbClr val="000000"/>
                  </a:solidFill>
                  <a:latin typeface="Open Sauce"/>
                </a:rPr>
                <a:t>train_hindifullmale_00001 </a:t>
              </a:r>
              <a:r>
                <a:rPr lang="en-US" sz="2199" dirty="0" err="1">
                  <a:solidFill>
                    <a:srgbClr val="000000"/>
                  </a:solidFill>
                  <a:latin typeface="Open Sauce"/>
                </a:rPr>
                <a:t>hindimale</a:t>
              </a:r>
              <a:endParaRPr lang="en-US" sz="2199" dirty="0">
                <a:solidFill>
                  <a:srgbClr val="000000"/>
                </a:solidFill>
                <a:latin typeface="Open Sauce"/>
              </a:endParaRPr>
            </a:p>
          </p:txBody>
        </p:sp>
      </p:grpSp>
      <p:grpSp>
        <p:nvGrpSpPr>
          <p:cNvPr id="25" name="Group 25"/>
          <p:cNvGrpSpPr/>
          <p:nvPr/>
        </p:nvGrpSpPr>
        <p:grpSpPr>
          <a:xfrm>
            <a:off x="3557129" y="5143500"/>
            <a:ext cx="13922977" cy="636748"/>
            <a:chOff x="0" y="0"/>
            <a:chExt cx="2688753" cy="122966"/>
          </a:xfrm>
        </p:grpSpPr>
        <p:sp>
          <p:nvSpPr>
            <p:cNvPr id="26" name="Freeform 26"/>
            <p:cNvSpPr/>
            <p:nvPr/>
          </p:nvSpPr>
          <p:spPr>
            <a:xfrm>
              <a:off x="0" y="0"/>
              <a:ext cx="2688753" cy="122966"/>
            </a:xfrm>
            <a:custGeom>
              <a:avLst/>
              <a:gdLst/>
              <a:ahLst/>
              <a:cxnLst/>
              <a:rect l="l" t="t" r="r" b="b"/>
              <a:pathLst>
                <a:path w="2688753" h="122966">
                  <a:moveTo>
                    <a:pt x="0" y="0"/>
                  </a:moveTo>
                  <a:lnTo>
                    <a:pt x="2688753" y="0"/>
                  </a:lnTo>
                  <a:lnTo>
                    <a:pt x="2688753" y="122966"/>
                  </a:lnTo>
                  <a:lnTo>
                    <a:pt x="0" y="122966"/>
                  </a:lnTo>
                  <a:close/>
                </a:path>
              </a:pathLst>
            </a:custGeom>
            <a:solidFill>
              <a:srgbClr val="000000">
                <a:alpha val="0"/>
              </a:srgbClr>
            </a:solidFill>
            <a:ln w="38100" cap="sq">
              <a:solidFill>
                <a:srgbClr val="000000"/>
              </a:solidFill>
              <a:prstDash val="solid"/>
              <a:miter/>
            </a:ln>
          </p:spPr>
        </p:sp>
        <p:sp>
          <p:nvSpPr>
            <p:cNvPr id="27" name="TextBox 27"/>
            <p:cNvSpPr txBox="1"/>
            <p:nvPr/>
          </p:nvSpPr>
          <p:spPr>
            <a:xfrm>
              <a:off x="0" y="-19050"/>
              <a:ext cx="2688753" cy="142016"/>
            </a:xfrm>
            <a:prstGeom prst="rect">
              <a:avLst/>
            </a:prstGeom>
          </p:spPr>
          <p:txBody>
            <a:bodyPr lIns="50800" tIns="50800" rIns="50800" bIns="50800" rtlCol="0" anchor="ctr"/>
            <a:lstStyle/>
            <a:p>
              <a:pPr algn="ctr">
                <a:lnSpc>
                  <a:spcPts val="2859"/>
                </a:lnSpc>
              </a:pPr>
              <a:endParaRPr/>
            </a:p>
          </p:txBody>
        </p:sp>
      </p:grpSp>
      <p:sp>
        <p:nvSpPr>
          <p:cNvPr id="28" name="TextBox 28"/>
          <p:cNvSpPr txBox="1"/>
          <p:nvPr/>
        </p:nvSpPr>
        <p:spPr>
          <a:xfrm>
            <a:off x="4909457" y="5366956"/>
            <a:ext cx="9862449" cy="343748"/>
          </a:xfrm>
          <a:prstGeom prst="rect">
            <a:avLst/>
          </a:prstGeom>
        </p:spPr>
        <p:txBody>
          <a:bodyPr wrap="square" lIns="0" tIns="0" rIns="0" bIns="0" rtlCol="0" anchor="t">
            <a:spAutoFit/>
          </a:bodyPr>
          <a:lstStyle/>
          <a:p>
            <a:pPr algn="ctr">
              <a:lnSpc>
                <a:spcPts val="2859"/>
              </a:lnSpc>
              <a:spcBef>
                <a:spcPct val="0"/>
              </a:spcBef>
            </a:pPr>
            <a:r>
              <a:rPr lang="en-US" sz="2199" dirty="0" err="1">
                <a:solidFill>
                  <a:srgbClr val="000000"/>
                </a:solidFill>
                <a:latin typeface="Open Sauce"/>
              </a:rPr>
              <a:t>hindimale</a:t>
            </a:r>
            <a:r>
              <a:rPr lang="en-US" sz="2199" dirty="0">
                <a:solidFill>
                  <a:srgbClr val="000000"/>
                </a:solidFill>
                <a:latin typeface="Open Sauce"/>
              </a:rPr>
              <a:t> train_hindifullmale_00001 train_hindifullmale_00002....</a:t>
            </a:r>
          </a:p>
        </p:txBody>
      </p:sp>
      <p:sp>
        <p:nvSpPr>
          <p:cNvPr id="29" name="TextBox 29"/>
          <p:cNvSpPr txBox="1"/>
          <p:nvPr/>
        </p:nvSpPr>
        <p:spPr>
          <a:xfrm>
            <a:off x="5272791" y="6078752"/>
            <a:ext cx="9009258" cy="269304"/>
          </a:xfrm>
          <a:prstGeom prst="rect">
            <a:avLst/>
          </a:prstGeom>
        </p:spPr>
        <p:txBody>
          <a:bodyPr lIns="0" tIns="0" rIns="0" bIns="0" rtlCol="0" anchor="t">
            <a:spAutoFit/>
          </a:bodyPr>
          <a:lstStyle/>
          <a:p>
            <a:pPr algn="ctr">
              <a:lnSpc>
                <a:spcPts val="2138"/>
              </a:lnSpc>
            </a:pPr>
            <a:r>
              <a:rPr lang="en-US" sz="2000" dirty="0">
                <a:solidFill>
                  <a:srgbClr val="000000"/>
                </a:solidFill>
                <a:latin typeface="Open Sauce"/>
              </a:rPr>
              <a:t>Here I have used only one speaker, So same speaker for all audio files</a:t>
            </a:r>
          </a:p>
        </p:txBody>
      </p:sp>
      <p:grpSp>
        <p:nvGrpSpPr>
          <p:cNvPr id="30" name="Group 30"/>
          <p:cNvGrpSpPr/>
          <p:nvPr/>
        </p:nvGrpSpPr>
        <p:grpSpPr>
          <a:xfrm>
            <a:off x="101161" y="6840382"/>
            <a:ext cx="3037450" cy="636748"/>
            <a:chOff x="0" y="0"/>
            <a:chExt cx="799987" cy="167703"/>
          </a:xfrm>
        </p:grpSpPr>
        <p:sp>
          <p:nvSpPr>
            <p:cNvPr id="31" name="Freeform 31"/>
            <p:cNvSpPr/>
            <p:nvPr/>
          </p:nvSpPr>
          <p:spPr>
            <a:xfrm>
              <a:off x="0" y="0"/>
              <a:ext cx="799987" cy="167703"/>
            </a:xfrm>
            <a:custGeom>
              <a:avLst/>
              <a:gdLst/>
              <a:ahLst/>
              <a:cxnLst/>
              <a:rect l="l" t="t" r="r" b="b"/>
              <a:pathLst>
                <a:path w="799987" h="167703">
                  <a:moveTo>
                    <a:pt x="0" y="0"/>
                  </a:moveTo>
                  <a:lnTo>
                    <a:pt x="799987" y="0"/>
                  </a:lnTo>
                  <a:lnTo>
                    <a:pt x="799987" y="167703"/>
                  </a:lnTo>
                  <a:lnTo>
                    <a:pt x="0" y="167703"/>
                  </a:lnTo>
                  <a:close/>
                </a:path>
              </a:pathLst>
            </a:custGeom>
            <a:solidFill>
              <a:srgbClr val="1A1A1A"/>
            </a:solidFill>
          </p:spPr>
        </p:sp>
        <p:sp>
          <p:nvSpPr>
            <p:cNvPr id="32" name="TextBox 32"/>
            <p:cNvSpPr txBox="1"/>
            <p:nvPr/>
          </p:nvSpPr>
          <p:spPr>
            <a:xfrm>
              <a:off x="0" y="-57150"/>
              <a:ext cx="799987" cy="224853"/>
            </a:xfrm>
            <a:prstGeom prst="rect">
              <a:avLst/>
            </a:prstGeom>
          </p:spPr>
          <p:txBody>
            <a:bodyPr lIns="50800" tIns="50800" rIns="50800" bIns="50800" rtlCol="0" anchor="ctr"/>
            <a:lstStyle/>
            <a:p>
              <a:pPr marL="0" lvl="0" indent="0" algn="ctr">
                <a:lnSpc>
                  <a:spcPts val="4114"/>
                </a:lnSpc>
                <a:spcBef>
                  <a:spcPct val="0"/>
                </a:spcBef>
              </a:pPr>
              <a:r>
                <a:rPr lang="en-US" sz="2981" spc="29" dirty="0">
                  <a:solidFill>
                    <a:srgbClr val="FFFFFF"/>
                  </a:solidFill>
                  <a:latin typeface="DM Sans Italics"/>
                </a:rPr>
                <a:t>Duration files</a:t>
              </a:r>
            </a:p>
          </p:txBody>
        </p:sp>
      </p:grpSp>
      <p:grpSp>
        <p:nvGrpSpPr>
          <p:cNvPr id="33" name="Group 33"/>
          <p:cNvGrpSpPr/>
          <p:nvPr/>
        </p:nvGrpSpPr>
        <p:grpSpPr>
          <a:xfrm>
            <a:off x="3319732" y="6745206"/>
            <a:ext cx="14237165" cy="3221491"/>
            <a:chOff x="0" y="0"/>
            <a:chExt cx="2749428" cy="622122"/>
          </a:xfrm>
        </p:grpSpPr>
        <p:sp>
          <p:nvSpPr>
            <p:cNvPr id="34" name="Freeform 34"/>
            <p:cNvSpPr/>
            <p:nvPr/>
          </p:nvSpPr>
          <p:spPr>
            <a:xfrm>
              <a:off x="0" y="0"/>
              <a:ext cx="2749428" cy="622122"/>
            </a:xfrm>
            <a:custGeom>
              <a:avLst/>
              <a:gdLst/>
              <a:ahLst/>
              <a:cxnLst/>
              <a:rect l="l" t="t" r="r" b="b"/>
              <a:pathLst>
                <a:path w="2749428" h="622122">
                  <a:moveTo>
                    <a:pt x="0" y="0"/>
                  </a:moveTo>
                  <a:lnTo>
                    <a:pt x="2749428" y="0"/>
                  </a:lnTo>
                  <a:lnTo>
                    <a:pt x="2749428" y="622122"/>
                  </a:lnTo>
                  <a:lnTo>
                    <a:pt x="0" y="622122"/>
                  </a:lnTo>
                  <a:close/>
                </a:path>
              </a:pathLst>
            </a:custGeom>
            <a:solidFill>
              <a:srgbClr val="000000">
                <a:alpha val="0"/>
              </a:srgbClr>
            </a:solidFill>
            <a:ln w="38100" cap="sq">
              <a:solidFill>
                <a:srgbClr val="000000"/>
              </a:solidFill>
              <a:prstDash val="solid"/>
              <a:miter/>
            </a:ln>
          </p:spPr>
        </p:sp>
        <p:sp>
          <p:nvSpPr>
            <p:cNvPr id="35" name="TextBox 35"/>
            <p:cNvSpPr txBox="1"/>
            <p:nvPr/>
          </p:nvSpPr>
          <p:spPr>
            <a:xfrm>
              <a:off x="0" y="-19050"/>
              <a:ext cx="2749428" cy="641172"/>
            </a:xfrm>
            <a:prstGeom prst="rect">
              <a:avLst/>
            </a:prstGeom>
          </p:spPr>
          <p:txBody>
            <a:bodyPr lIns="50800" tIns="50800" rIns="50800" bIns="50800" rtlCol="0" anchor="ctr"/>
            <a:lstStyle/>
            <a:p>
              <a:pPr algn="ctr">
                <a:lnSpc>
                  <a:spcPts val="2859"/>
                </a:lnSpc>
              </a:pPr>
              <a:endParaRPr/>
            </a:p>
          </p:txBody>
        </p:sp>
      </p:grpSp>
      <p:sp>
        <p:nvSpPr>
          <p:cNvPr id="36" name="TextBox 36"/>
          <p:cNvSpPr txBox="1"/>
          <p:nvPr/>
        </p:nvSpPr>
        <p:spPr>
          <a:xfrm>
            <a:off x="3476826" y="6926181"/>
            <a:ext cx="13922977" cy="3248660"/>
          </a:xfrm>
          <a:prstGeom prst="rect">
            <a:avLst/>
          </a:prstGeom>
        </p:spPr>
        <p:txBody>
          <a:bodyPr lIns="0" tIns="0" rIns="0" bIns="0" rtlCol="0" anchor="t">
            <a:spAutoFit/>
          </a:bodyPr>
          <a:lstStyle/>
          <a:p>
            <a:pPr>
              <a:lnSpc>
                <a:spcPts val="2859"/>
              </a:lnSpc>
              <a:spcBef>
                <a:spcPct val="0"/>
              </a:spcBef>
            </a:pPr>
            <a:r>
              <a:rPr lang="en-US" sz="2199">
                <a:solidFill>
                  <a:srgbClr val="000000"/>
                </a:solidFill>
                <a:latin typeface="Open Sauce"/>
              </a:rPr>
              <a:t>FastSpeech2, a neural text-to-speech (TTS) model, relies on a special file type called a "duration file." It is used to represent the durations of phonemes in the input text. During the training of FastSpeech2, the model learns to predict these durations. Hybrid segmentation is used for getting the duration files.</a:t>
            </a:r>
          </a:p>
          <a:p>
            <a:pPr>
              <a:lnSpc>
                <a:spcPts val="2859"/>
              </a:lnSpc>
              <a:spcBef>
                <a:spcPct val="0"/>
              </a:spcBef>
            </a:pPr>
            <a:endParaRPr lang="en-US" sz="2199">
              <a:solidFill>
                <a:srgbClr val="000000"/>
              </a:solidFill>
              <a:latin typeface="Open Sauce"/>
            </a:endParaRPr>
          </a:p>
          <a:p>
            <a:pPr>
              <a:lnSpc>
                <a:spcPts val="2859"/>
              </a:lnSpc>
              <a:spcBef>
                <a:spcPct val="0"/>
              </a:spcBef>
            </a:pPr>
            <a:r>
              <a:rPr lang="en-US" sz="2199">
                <a:solidFill>
                  <a:srgbClr val="000000"/>
                </a:solidFill>
                <a:latin typeface="Open Sauce"/>
              </a:rPr>
              <a:t>Example:</a:t>
            </a:r>
          </a:p>
          <a:p>
            <a:pPr>
              <a:lnSpc>
                <a:spcPts val="2859"/>
              </a:lnSpc>
              <a:spcBef>
                <a:spcPct val="0"/>
              </a:spcBef>
            </a:pPr>
            <a:r>
              <a:rPr lang="en-US" sz="2199">
                <a:solidFill>
                  <a:srgbClr val="000000"/>
                </a:solidFill>
                <a:latin typeface="Open Sauce"/>
              </a:rPr>
              <a:t>train_hindimale_00001 </a:t>
            </a:r>
          </a:p>
          <a:p>
            <a:pPr>
              <a:lnSpc>
                <a:spcPts val="2859"/>
              </a:lnSpc>
              <a:spcBef>
                <a:spcPct val="0"/>
              </a:spcBef>
            </a:pPr>
            <a:r>
              <a:rPr lang="en-US" sz="2199">
                <a:solidFill>
                  <a:srgbClr val="000000"/>
                </a:solidFill>
                <a:latin typeface="Open Sauce Bold"/>
              </a:rPr>
              <a:t>18 4 3 3 10 3 10 5 10 4 6 13 3 6 14 2 5 6 15 39 5 4 4 3 13 5 5 5 2 9 3 9 3 2 6 10 9 3 4 13 1 2 15 8 10 6 12 7 14 13 36 9 12 4 9 8 4 5 5 7 5 9 9 7 9 10 4 4 6 4 7 9 12 22 0</a:t>
            </a:r>
          </a:p>
          <a:p>
            <a:pPr>
              <a:lnSpc>
                <a:spcPts val="2859"/>
              </a:lnSpc>
              <a:spcBef>
                <a:spcPct val="0"/>
              </a:spcBef>
            </a:pPr>
            <a:r>
              <a:rPr lang="en-US" sz="2199">
                <a:solidFill>
                  <a:srgbClr val="000000"/>
                </a:solidFill>
                <a:latin typeface="Open Sauce"/>
              </a:rPr>
              <a:t>  </a:t>
            </a:r>
          </a:p>
        </p:txBody>
      </p:sp>
      <p:sp>
        <p:nvSpPr>
          <p:cNvPr id="37" name="TextBox 37"/>
          <p:cNvSpPr txBox="1"/>
          <p:nvPr/>
        </p:nvSpPr>
        <p:spPr>
          <a:xfrm>
            <a:off x="177952" y="7665490"/>
            <a:ext cx="2499563" cy="1831335"/>
          </a:xfrm>
          <a:prstGeom prst="rect">
            <a:avLst/>
          </a:prstGeom>
        </p:spPr>
        <p:txBody>
          <a:bodyPr lIns="0" tIns="0" rIns="0" bIns="0" rtlCol="0" anchor="t">
            <a:spAutoFit/>
          </a:bodyPr>
          <a:lstStyle/>
          <a:p>
            <a:pPr algn="ctr">
              <a:lnSpc>
                <a:spcPts val="2859"/>
              </a:lnSpc>
              <a:spcBef>
                <a:spcPct val="0"/>
              </a:spcBef>
            </a:pPr>
            <a:r>
              <a:rPr lang="en-US" sz="2199" dirty="0">
                <a:solidFill>
                  <a:srgbClr val="000000"/>
                </a:solidFill>
                <a:latin typeface="Open Sauce"/>
              </a:rPr>
              <a:t>They represent the number of </a:t>
            </a:r>
            <a:r>
              <a:rPr lang="en-US" sz="2199" dirty="0" err="1">
                <a:solidFill>
                  <a:srgbClr val="000000"/>
                </a:solidFill>
                <a:latin typeface="Open Sauce"/>
              </a:rPr>
              <a:t>mel</a:t>
            </a:r>
            <a:r>
              <a:rPr lang="en-US" sz="2199" dirty="0">
                <a:solidFill>
                  <a:srgbClr val="000000"/>
                </a:solidFill>
                <a:latin typeface="Open Sauce"/>
              </a:rPr>
              <a:t> frames in which each phoneme occurs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Freeform 2"/>
          <p:cNvSpPr/>
          <p:nvPr/>
        </p:nvSpPr>
        <p:spPr>
          <a:xfrm>
            <a:off x="-8169367" y="-10264537"/>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676147" y="1178001"/>
            <a:ext cx="11549621" cy="10868748"/>
          </a:xfrm>
          <a:custGeom>
            <a:avLst/>
            <a:gdLst/>
            <a:ahLst/>
            <a:cxnLst/>
            <a:rect l="l" t="t" r="r" b="b"/>
            <a:pathLst>
              <a:path w="11549621" h="10868748">
                <a:moveTo>
                  <a:pt x="0" y="0"/>
                </a:moveTo>
                <a:lnTo>
                  <a:pt x="11549621" y="0"/>
                </a:lnTo>
                <a:lnTo>
                  <a:pt x="11549621" y="10868748"/>
                </a:lnTo>
                <a:lnTo>
                  <a:pt x="0" y="10868748"/>
                </a:lnTo>
                <a:lnTo>
                  <a:pt x="0" y="0"/>
                </a:lnTo>
                <a:close/>
              </a:path>
            </a:pathLst>
          </a:custGeom>
          <a:blipFill>
            <a:blip r:embed="rId4"/>
            <a:stretch>
              <a:fillRect/>
            </a:stretch>
          </a:blipFill>
        </p:spPr>
        <p:txBody>
          <a:bodyPr/>
          <a:lstStyle/>
          <a:p>
            <a:endParaRPr lang="en-IN" dirty="0"/>
          </a:p>
        </p:txBody>
      </p:sp>
      <p:sp>
        <p:nvSpPr>
          <p:cNvPr id="5" name="TextBox 5"/>
          <p:cNvSpPr txBox="1"/>
          <p:nvPr/>
        </p:nvSpPr>
        <p:spPr>
          <a:xfrm>
            <a:off x="10615516" y="3771900"/>
            <a:ext cx="10951206" cy="2505499"/>
          </a:xfrm>
          <a:prstGeom prst="rect">
            <a:avLst/>
          </a:prstGeom>
        </p:spPr>
        <p:txBody>
          <a:bodyPr lIns="0" tIns="0" rIns="0" bIns="0" rtlCol="0" anchor="t">
            <a:spAutoFit/>
          </a:bodyPr>
          <a:lstStyle/>
          <a:p>
            <a:pPr>
              <a:lnSpc>
                <a:spcPts val="3999"/>
              </a:lnSpc>
            </a:pPr>
            <a:r>
              <a:rPr lang="en-US" sz="2898" spc="284" dirty="0">
                <a:solidFill>
                  <a:srgbClr val="F5FFF5"/>
                </a:solidFill>
                <a:latin typeface="DM Sans Bold"/>
              </a:rPr>
              <a:t>Data Set Split : </a:t>
            </a:r>
          </a:p>
          <a:p>
            <a:pPr>
              <a:lnSpc>
                <a:spcPts val="3999"/>
              </a:lnSpc>
            </a:pPr>
            <a:r>
              <a:rPr lang="en-US" sz="2898" spc="284" dirty="0">
                <a:solidFill>
                  <a:srgbClr val="F5FFF5"/>
                </a:solidFill>
                <a:latin typeface="DM Sans"/>
              </a:rPr>
              <a:t>&gt; Evaluation/Test               : </a:t>
            </a:r>
            <a:r>
              <a:rPr lang="en-US" sz="2898" spc="284" dirty="0">
                <a:solidFill>
                  <a:srgbClr val="F5FFF5"/>
                </a:solidFill>
                <a:latin typeface="DM Sans Bold"/>
              </a:rPr>
              <a:t>39</a:t>
            </a:r>
          </a:p>
          <a:p>
            <a:pPr>
              <a:lnSpc>
                <a:spcPts val="3999"/>
              </a:lnSpc>
            </a:pPr>
            <a:r>
              <a:rPr lang="en-US" sz="2898" spc="284" dirty="0">
                <a:solidFill>
                  <a:srgbClr val="F5FFF5"/>
                </a:solidFill>
                <a:latin typeface="DM Sans"/>
              </a:rPr>
              <a:t>&gt; Train                               : </a:t>
            </a:r>
            <a:r>
              <a:rPr lang="en-US" sz="2898" spc="284" dirty="0">
                <a:solidFill>
                  <a:srgbClr val="F5FFF5"/>
                </a:solidFill>
                <a:latin typeface="DM Sans Bold"/>
              </a:rPr>
              <a:t>3861</a:t>
            </a:r>
          </a:p>
          <a:p>
            <a:pPr>
              <a:lnSpc>
                <a:spcPts val="3999"/>
              </a:lnSpc>
            </a:pPr>
            <a:r>
              <a:rPr lang="en-US" sz="2898" spc="284" dirty="0">
                <a:solidFill>
                  <a:srgbClr val="F5FFF5"/>
                </a:solidFill>
                <a:latin typeface="DM Sans"/>
              </a:rPr>
              <a:t>&gt; Validation/Development  : </a:t>
            </a:r>
            <a:r>
              <a:rPr lang="en-US" sz="2898" spc="284" dirty="0">
                <a:solidFill>
                  <a:srgbClr val="F5FFF5"/>
                </a:solidFill>
                <a:latin typeface="DM Sans Bold"/>
              </a:rPr>
              <a:t>430</a:t>
            </a:r>
          </a:p>
          <a:p>
            <a:pPr algn="l">
              <a:lnSpc>
                <a:spcPts val="3999"/>
              </a:lnSpc>
            </a:pPr>
            <a:r>
              <a:rPr lang="en-US" sz="2898" spc="284" dirty="0">
                <a:solidFill>
                  <a:srgbClr val="F5FFF5"/>
                </a:solidFill>
                <a:latin typeface="DM Sans"/>
              </a:rPr>
              <a:t>&gt; Overall                            : </a:t>
            </a:r>
            <a:r>
              <a:rPr lang="en-US" sz="2898" spc="284" dirty="0">
                <a:solidFill>
                  <a:srgbClr val="F5FFF5"/>
                </a:solidFill>
                <a:latin typeface="DM Sans Bold"/>
              </a:rPr>
              <a:t>4330</a:t>
            </a:r>
          </a:p>
        </p:txBody>
      </p:sp>
      <p:sp>
        <p:nvSpPr>
          <p:cNvPr id="6" name="TextBox 6"/>
          <p:cNvSpPr txBox="1"/>
          <p:nvPr/>
        </p:nvSpPr>
        <p:spPr>
          <a:xfrm>
            <a:off x="676147" y="28711"/>
            <a:ext cx="12057353" cy="1149290"/>
          </a:xfrm>
          <a:prstGeom prst="rect">
            <a:avLst/>
          </a:prstGeom>
        </p:spPr>
        <p:txBody>
          <a:bodyPr lIns="0" tIns="0" rIns="0" bIns="0" rtlCol="0" anchor="t">
            <a:spAutoFit/>
          </a:bodyPr>
          <a:lstStyle/>
          <a:p>
            <a:pPr>
              <a:lnSpc>
                <a:spcPts val="9395"/>
              </a:lnSpc>
            </a:pPr>
            <a:r>
              <a:rPr lang="en-US" sz="6808" spc="667">
                <a:solidFill>
                  <a:srgbClr val="FFFFFF"/>
                </a:solidFill>
                <a:latin typeface="Oswald Bold"/>
              </a:rPr>
              <a:t>HYPER PARAMETERES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2035253">
            <a:off x="15331117" y="4817487"/>
            <a:ext cx="7835077" cy="10939025"/>
          </a:xfrm>
          <a:custGeom>
            <a:avLst/>
            <a:gdLst/>
            <a:ahLst/>
            <a:cxnLst/>
            <a:rect l="l" t="t" r="r" b="b"/>
            <a:pathLst>
              <a:path w="7835077" h="10939025">
                <a:moveTo>
                  <a:pt x="0" y="0"/>
                </a:moveTo>
                <a:lnTo>
                  <a:pt x="7835077" y="0"/>
                </a:lnTo>
                <a:lnTo>
                  <a:pt x="7835077" y="10939026"/>
                </a:lnTo>
                <a:lnTo>
                  <a:pt x="0" y="1093902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10799999">
            <a:off x="-2605810" y="-6635299"/>
            <a:ext cx="7835077" cy="10939025"/>
          </a:xfrm>
          <a:custGeom>
            <a:avLst/>
            <a:gdLst/>
            <a:ahLst/>
            <a:cxnLst/>
            <a:rect l="l" t="t" r="r" b="b"/>
            <a:pathLst>
              <a:path w="7835077" h="10939025">
                <a:moveTo>
                  <a:pt x="0" y="0"/>
                </a:moveTo>
                <a:lnTo>
                  <a:pt x="7835077" y="0"/>
                </a:lnTo>
                <a:lnTo>
                  <a:pt x="7835077" y="10939025"/>
                </a:lnTo>
                <a:lnTo>
                  <a:pt x="0" y="109390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331510" y="184377"/>
            <a:ext cx="8812490" cy="9631340"/>
          </a:xfrm>
          <a:custGeom>
            <a:avLst/>
            <a:gdLst/>
            <a:ahLst/>
            <a:cxnLst/>
            <a:rect l="l" t="t" r="r" b="b"/>
            <a:pathLst>
              <a:path w="8812490" h="9631340">
                <a:moveTo>
                  <a:pt x="0" y="0"/>
                </a:moveTo>
                <a:lnTo>
                  <a:pt x="8812490" y="0"/>
                </a:lnTo>
                <a:lnTo>
                  <a:pt x="8812490" y="9631341"/>
                </a:lnTo>
                <a:lnTo>
                  <a:pt x="0" y="9631341"/>
                </a:lnTo>
                <a:lnTo>
                  <a:pt x="0" y="0"/>
                </a:lnTo>
                <a:close/>
              </a:path>
            </a:pathLst>
          </a:custGeom>
          <a:blipFill>
            <a:blip r:embed="rId5"/>
            <a:stretch>
              <a:fillRect r="-25817"/>
            </a:stretch>
          </a:blipFill>
        </p:spPr>
      </p:sp>
      <p:sp>
        <p:nvSpPr>
          <p:cNvPr id="6" name="Freeform 6"/>
          <p:cNvSpPr/>
          <p:nvPr/>
        </p:nvSpPr>
        <p:spPr>
          <a:xfrm>
            <a:off x="9144000" y="184377"/>
            <a:ext cx="11121782" cy="9631340"/>
          </a:xfrm>
          <a:custGeom>
            <a:avLst/>
            <a:gdLst/>
            <a:ahLst/>
            <a:cxnLst/>
            <a:rect l="l" t="t" r="r" b="b"/>
            <a:pathLst>
              <a:path w="11121782" h="9631340">
                <a:moveTo>
                  <a:pt x="0" y="0"/>
                </a:moveTo>
                <a:lnTo>
                  <a:pt x="11121782" y="0"/>
                </a:lnTo>
                <a:lnTo>
                  <a:pt x="11121782" y="9631341"/>
                </a:lnTo>
                <a:lnTo>
                  <a:pt x="0" y="9631341"/>
                </a:lnTo>
                <a:lnTo>
                  <a:pt x="0" y="0"/>
                </a:lnTo>
                <a:close/>
              </a:path>
            </a:pathLst>
          </a:custGeom>
          <a:blipFill>
            <a:blip r:embed="rId6"/>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TextBox 6"/>
          <p:cNvSpPr txBox="1"/>
          <p:nvPr/>
        </p:nvSpPr>
        <p:spPr>
          <a:xfrm>
            <a:off x="2191002" y="1114425"/>
            <a:ext cx="6307721" cy="765348"/>
          </a:xfrm>
          <a:prstGeom prst="rect">
            <a:avLst/>
          </a:prstGeom>
        </p:spPr>
        <p:txBody>
          <a:bodyPr lIns="0" tIns="0" rIns="0" bIns="0" rtlCol="0" anchor="t">
            <a:spAutoFit/>
          </a:bodyPr>
          <a:lstStyle/>
          <a:p>
            <a:pPr marL="0" lvl="0" indent="0">
              <a:lnSpc>
                <a:spcPts val="5865"/>
              </a:lnSpc>
            </a:pPr>
            <a:r>
              <a:rPr lang="en-US" sz="5586" spc="547">
                <a:solidFill>
                  <a:srgbClr val="231F20"/>
                </a:solidFill>
                <a:latin typeface="Oswald Bold"/>
              </a:rPr>
              <a:t>LOSS VS EPOCH</a:t>
            </a:r>
          </a:p>
        </p:txBody>
      </p:sp>
      <p:pic>
        <p:nvPicPr>
          <p:cNvPr id="8" name="Picture 7">
            <a:extLst>
              <a:ext uri="{FF2B5EF4-FFF2-40B4-BE49-F238E27FC236}">
                <a16:creationId xmlns:a16="http://schemas.microsoft.com/office/drawing/2014/main" id="{7408A9B9-7199-168F-8C7B-9F6FD37558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36780" y="97695"/>
            <a:ext cx="6422940" cy="4817205"/>
          </a:xfrm>
          <a:prstGeom prst="rect">
            <a:avLst/>
          </a:prstGeom>
        </p:spPr>
      </p:pic>
      <p:pic>
        <p:nvPicPr>
          <p:cNvPr id="10" name="Picture 9">
            <a:extLst>
              <a:ext uri="{FF2B5EF4-FFF2-40B4-BE49-F238E27FC236}">
                <a16:creationId xmlns:a16="http://schemas.microsoft.com/office/drawing/2014/main" id="{DDBACE05-AA52-F10A-41B2-DB4EB3FE6B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49844" y="5012595"/>
            <a:ext cx="6422939" cy="4817204"/>
          </a:xfrm>
          <a:prstGeom prst="rect">
            <a:avLst/>
          </a:prstGeom>
        </p:spPr>
      </p:pic>
      <p:pic>
        <p:nvPicPr>
          <p:cNvPr id="12" name="Picture 11">
            <a:extLst>
              <a:ext uri="{FF2B5EF4-FFF2-40B4-BE49-F238E27FC236}">
                <a16:creationId xmlns:a16="http://schemas.microsoft.com/office/drawing/2014/main" id="{A96663B4-AD67-F6EE-B33E-66896278AC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3349" y="2400300"/>
            <a:ext cx="7816209" cy="5862157"/>
          </a:xfrm>
          <a:prstGeom prst="rect">
            <a:avLst/>
          </a:prstGeom>
        </p:spPr>
      </p:pic>
      <p:sp>
        <p:nvSpPr>
          <p:cNvPr id="13" name="TextBox 12">
            <a:extLst>
              <a:ext uri="{FF2B5EF4-FFF2-40B4-BE49-F238E27FC236}">
                <a16:creationId xmlns:a16="http://schemas.microsoft.com/office/drawing/2014/main" id="{01B394EA-D046-B76A-958A-EAB6B4AF6BF3}"/>
              </a:ext>
            </a:extLst>
          </p:cNvPr>
          <p:cNvSpPr txBox="1"/>
          <p:nvPr/>
        </p:nvSpPr>
        <p:spPr>
          <a:xfrm>
            <a:off x="2743200" y="9029700"/>
            <a:ext cx="3148682" cy="523220"/>
          </a:xfrm>
          <a:prstGeom prst="rect">
            <a:avLst/>
          </a:prstGeom>
          <a:noFill/>
        </p:spPr>
        <p:txBody>
          <a:bodyPr wrap="none" rtlCol="0">
            <a:spAutoFit/>
          </a:bodyPr>
          <a:lstStyle/>
          <a:p>
            <a:r>
              <a:rPr lang="en-US" sz="2800" dirty="0"/>
              <a:t>Mean Square Losses</a:t>
            </a:r>
            <a:endParaRPr lang="en-I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grpSp>
        <p:nvGrpSpPr>
          <p:cNvPr id="2" name="Group 2"/>
          <p:cNvGrpSpPr/>
          <p:nvPr/>
        </p:nvGrpSpPr>
        <p:grpSpPr>
          <a:xfrm>
            <a:off x="-2770706" y="-3368517"/>
            <a:ext cx="4959890" cy="495989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id="4" name="TextBox 4"/>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5" name="Freeform 5"/>
          <p:cNvSpPr/>
          <p:nvPr/>
        </p:nvSpPr>
        <p:spPr>
          <a:xfrm>
            <a:off x="-6639105" y="-5979128"/>
            <a:ext cx="12110389" cy="12426705"/>
          </a:xfrm>
          <a:custGeom>
            <a:avLst/>
            <a:gdLst/>
            <a:ahLst/>
            <a:cxnLst/>
            <a:rect l="l" t="t" r="r" b="b"/>
            <a:pathLst>
              <a:path w="12110389" h="12426705">
                <a:moveTo>
                  <a:pt x="0" y="0"/>
                </a:moveTo>
                <a:lnTo>
                  <a:pt x="12110389" y="0"/>
                </a:lnTo>
                <a:lnTo>
                  <a:pt x="12110389" y="12426706"/>
                </a:lnTo>
                <a:lnTo>
                  <a:pt x="0" y="1242670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5932051" y="259170"/>
            <a:ext cx="7942168" cy="1396186"/>
          </a:xfrm>
          <a:prstGeom prst="rect">
            <a:avLst/>
          </a:prstGeom>
        </p:spPr>
        <p:txBody>
          <a:bodyPr lIns="0" tIns="0" rIns="0" bIns="0" rtlCol="0" anchor="t">
            <a:spAutoFit/>
          </a:bodyPr>
          <a:lstStyle/>
          <a:p>
            <a:pPr>
              <a:lnSpc>
                <a:spcPts val="11349"/>
              </a:lnSpc>
            </a:pPr>
            <a:r>
              <a:rPr lang="en-US" sz="8224" spc="806">
                <a:solidFill>
                  <a:srgbClr val="FFFFFF"/>
                </a:solidFill>
                <a:latin typeface="Oswald Bold"/>
              </a:rPr>
              <a:t>VOCODER </a:t>
            </a:r>
          </a:p>
        </p:txBody>
      </p:sp>
      <p:sp>
        <p:nvSpPr>
          <p:cNvPr id="8" name="TextBox 8"/>
          <p:cNvSpPr txBox="1"/>
          <p:nvPr/>
        </p:nvSpPr>
        <p:spPr>
          <a:xfrm>
            <a:off x="2675708" y="1988035"/>
            <a:ext cx="13783491" cy="458011"/>
          </a:xfrm>
          <a:prstGeom prst="rect">
            <a:avLst/>
          </a:prstGeom>
        </p:spPr>
        <p:txBody>
          <a:bodyPr wrap="square" lIns="0" tIns="0" rIns="0" bIns="0" rtlCol="0" anchor="t">
            <a:spAutoFit/>
          </a:bodyPr>
          <a:lstStyle/>
          <a:p>
            <a:pPr algn="l">
              <a:lnSpc>
                <a:spcPts val="3992"/>
              </a:lnSpc>
            </a:pPr>
            <a:r>
              <a:rPr lang="en-US" sz="2000" spc="283" dirty="0">
                <a:solidFill>
                  <a:srgbClr val="F5FFF5"/>
                </a:solidFill>
                <a:latin typeface="DM Sans"/>
              </a:rPr>
              <a:t>For generating WAV files from </a:t>
            </a:r>
            <a:r>
              <a:rPr lang="en-US" sz="2000" spc="283" dirty="0" err="1">
                <a:solidFill>
                  <a:srgbClr val="F5FFF5"/>
                </a:solidFill>
                <a:latin typeface="DM Sans"/>
              </a:rPr>
              <a:t>mel</a:t>
            </a:r>
            <a:r>
              <a:rPr lang="en-US" sz="2000" spc="283" dirty="0">
                <a:solidFill>
                  <a:srgbClr val="F5FFF5"/>
                </a:solidFill>
                <a:latin typeface="DM Sans"/>
              </a:rPr>
              <a:t>-spectrograms, you can use a vocoder of your choice. </a:t>
            </a:r>
          </a:p>
        </p:txBody>
      </p:sp>
      <p:sp>
        <p:nvSpPr>
          <p:cNvPr id="9" name="TextBox 9"/>
          <p:cNvSpPr txBox="1"/>
          <p:nvPr/>
        </p:nvSpPr>
        <p:spPr>
          <a:xfrm>
            <a:off x="2675708" y="2446046"/>
            <a:ext cx="13596670" cy="2509854"/>
          </a:xfrm>
          <a:prstGeom prst="rect">
            <a:avLst/>
          </a:prstGeom>
        </p:spPr>
        <p:txBody>
          <a:bodyPr wrap="square" lIns="0" tIns="0" rIns="0" bIns="0" rtlCol="0" anchor="t">
            <a:spAutoFit/>
          </a:bodyPr>
          <a:lstStyle/>
          <a:p>
            <a:pPr>
              <a:lnSpc>
                <a:spcPts val="3992"/>
              </a:lnSpc>
            </a:pPr>
            <a:r>
              <a:rPr lang="en-US" sz="2000" spc="283" dirty="0">
                <a:solidFill>
                  <a:srgbClr val="F5FFF5"/>
                </a:solidFill>
                <a:latin typeface="DM Sans"/>
              </a:rPr>
              <a:t>I have used HiFi-GAN Vocoder which contains one generator and 2 discriminators (multi-scale and multi-period). The generator network is tasked with creating realistic speech audio waveforms based on the </a:t>
            </a:r>
            <a:r>
              <a:rPr lang="en-US" sz="2000" spc="283" dirty="0" err="1">
                <a:solidFill>
                  <a:srgbClr val="F5FFF5"/>
                </a:solidFill>
                <a:latin typeface="DM Sans"/>
              </a:rPr>
              <a:t>mel</a:t>
            </a:r>
            <a:r>
              <a:rPr lang="en-US" sz="2000" spc="283" dirty="0">
                <a:solidFill>
                  <a:srgbClr val="F5FFF5"/>
                </a:solidFill>
                <a:latin typeface="DM Sans"/>
              </a:rPr>
              <a:t>-spectrogram it receives as input. Discriminators act as adversaries, trying to distinguish between real speech audio (from the training data) and the audio generated by the generator.</a:t>
            </a:r>
          </a:p>
        </p:txBody>
      </p:sp>
      <p:pic>
        <p:nvPicPr>
          <p:cNvPr id="11" name="Picture 10">
            <a:extLst>
              <a:ext uri="{FF2B5EF4-FFF2-40B4-BE49-F238E27FC236}">
                <a16:creationId xmlns:a16="http://schemas.microsoft.com/office/drawing/2014/main" id="{3EA8FB44-E10C-9110-01D1-1B469FCCE1A5}"/>
              </a:ext>
            </a:extLst>
          </p:cNvPr>
          <p:cNvPicPr>
            <a:picLocks noChangeAspect="1"/>
          </p:cNvPicPr>
          <p:nvPr/>
        </p:nvPicPr>
        <p:blipFill>
          <a:blip r:embed="rId4"/>
          <a:stretch>
            <a:fillRect/>
          </a:stretch>
        </p:blipFill>
        <p:spPr>
          <a:xfrm>
            <a:off x="2675708" y="5570872"/>
            <a:ext cx="13352202" cy="413840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695</Words>
  <Application>Microsoft Office PowerPoint</Application>
  <PresentationFormat>Custom</PresentationFormat>
  <Paragraphs>67</Paragraphs>
  <Slides>11</Slides>
  <Notes>0</Notes>
  <HiddenSlides>0</HiddenSlides>
  <MMClips>2</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DM Sans Bold</vt:lpstr>
      <vt:lpstr>Open Sauce Bold</vt:lpstr>
      <vt:lpstr>DM Sans</vt:lpstr>
      <vt:lpstr>Open Sauce</vt:lpstr>
      <vt:lpstr>Oswald Bold Italics</vt:lpstr>
      <vt:lpstr>Oswald Bold</vt:lpstr>
      <vt:lpstr>DM Sans Italics</vt:lpstr>
      <vt:lpstr>Arial</vt:lpstr>
      <vt:lpstr>Calibri</vt:lpstr>
      <vt:lpstr>Montserrat Classic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Espnet-FastSpeech2 TTS Systems</dc:title>
  <dc:creator>Juswanth-T</dc:creator>
  <cp:lastModifiedBy>Juswanth T</cp:lastModifiedBy>
  <cp:revision>4</cp:revision>
  <dcterms:created xsi:type="dcterms:W3CDTF">2006-08-16T00:00:00Z</dcterms:created>
  <dcterms:modified xsi:type="dcterms:W3CDTF">2024-04-07T10:24:22Z</dcterms:modified>
  <dc:identifier>DAGBXcesX8Q</dc:identifier>
</cp:coreProperties>
</file>