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60" r:id="rId4"/>
    <p:sldId id="258" r:id="rId5"/>
    <p:sldId id="262" r:id="rId6"/>
    <p:sldId id="264" r:id="rId7"/>
    <p:sldId id="265" r:id="rId8"/>
    <p:sldId id="266" r:id="rId9"/>
    <p:sldId id="267" r:id="rId10"/>
    <p:sldId id="268" r:id="rId11"/>
    <p:sldId id="269" r:id="rId12"/>
    <p:sldId id="259" r:id="rId13"/>
    <p:sldId id="263" r:id="rId14"/>
    <p:sldId id="270" r:id="rId15"/>
    <p:sldId id="272" r:id="rId16"/>
    <p:sldId id="274" r:id="rId17"/>
    <p:sldId id="276" r:id="rId18"/>
    <p:sldId id="271" r:id="rId19"/>
    <p:sldId id="277"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9"/>
  </p:normalViewPr>
  <p:slideViewPr>
    <p:cSldViewPr snapToGrid="0" snapToObjects="1">
      <p:cViewPr>
        <p:scale>
          <a:sx n="79" d="100"/>
          <a:sy n="79" d="100"/>
        </p:scale>
        <p:origin x="127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CF803-A7DB-1643-8B82-41144DE2B60E}" type="datetimeFigureOut">
              <a:rPr lang="en-US" smtClean="0"/>
              <a:t>3/18/21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51F59-BC27-034D-AAD3-172D4B77CEE9}" type="slidenum">
              <a:rPr lang="en-US" smtClean="0"/>
              <a:t>‹#›</a:t>
            </a:fld>
            <a:endParaRPr lang="en-US"/>
          </a:p>
        </p:txBody>
      </p:sp>
    </p:spTree>
    <p:extLst>
      <p:ext uri="{BB962C8B-B14F-4D97-AF65-F5344CB8AC3E}">
        <p14:creationId xmlns:p14="http://schemas.microsoft.com/office/powerpoint/2010/main" val="2540935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regression model we deemed most appropriate for this analysis was the linear probability model with different interactions between the COVID-19 and the various demographic variables including a control for the effect of time via an interaction element in the models between COVID-19 and time.</a:t>
            </a:r>
            <a:endParaRPr lang="en-US" dirty="0"/>
          </a:p>
        </p:txBody>
      </p:sp>
      <p:sp>
        <p:nvSpPr>
          <p:cNvPr id="4" name="Slide Number Placeholder 3"/>
          <p:cNvSpPr>
            <a:spLocks noGrp="1"/>
          </p:cNvSpPr>
          <p:nvPr>
            <p:ph type="sldNum" sz="quarter" idx="5"/>
          </p:nvPr>
        </p:nvSpPr>
        <p:spPr/>
        <p:txBody>
          <a:bodyPr/>
          <a:lstStyle/>
          <a:p>
            <a:fld id="{40B51F59-BC27-034D-AAD3-172D4B77CEE9}" type="slidenum">
              <a:rPr lang="en-US" smtClean="0"/>
              <a:t>15</a:t>
            </a:fld>
            <a:endParaRPr lang="en-US"/>
          </a:p>
        </p:txBody>
      </p:sp>
    </p:spTree>
    <p:extLst>
      <p:ext uri="{BB962C8B-B14F-4D97-AF65-F5344CB8AC3E}">
        <p14:creationId xmlns:p14="http://schemas.microsoft.com/office/powerpoint/2010/main" val="3666252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6829558-1AAB-3D45-9852-FDCC60405D05}" type="datetimeFigureOut">
              <a:rPr lang="en-US" smtClean="0"/>
              <a:t>3/18/21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636C1-F044-3941-B261-6B287ACB9C82}" type="slidenum">
              <a:rPr lang="en-US" smtClean="0"/>
              <a:t>‹#›</a:t>
            </a:fld>
            <a:endParaRPr lang="en-US"/>
          </a:p>
        </p:txBody>
      </p:sp>
    </p:spTree>
    <p:extLst>
      <p:ext uri="{BB962C8B-B14F-4D97-AF65-F5344CB8AC3E}">
        <p14:creationId xmlns:p14="http://schemas.microsoft.com/office/powerpoint/2010/main" val="22228682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829558-1AAB-3D45-9852-FDCC60405D05}" type="datetimeFigureOut">
              <a:rPr lang="en-US" smtClean="0"/>
              <a:t>3/18/21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636C1-F044-3941-B261-6B287ACB9C82}" type="slidenum">
              <a:rPr lang="en-US" smtClean="0"/>
              <a:t>‹#›</a:t>
            </a:fld>
            <a:endParaRPr lang="en-US"/>
          </a:p>
        </p:txBody>
      </p:sp>
    </p:spTree>
    <p:extLst>
      <p:ext uri="{BB962C8B-B14F-4D97-AF65-F5344CB8AC3E}">
        <p14:creationId xmlns:p14="http://schemas.microsoft.com/office/powerpoint/2010/main" val="1299074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829558-1AAB-3D45-9852-FDCC60405D05}" type="datetimeFigureOut">
              <a:rPr lang="en-US" smtClean="0"/>
              <a:t>3/18/21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636C1-F044-3941-B261-6B287ACB9C82}" type="slidenum">
              <a:rPr lang="en-US" smtClean="0"/>
              <a:t>‹#›</a:t>
            </a:fld>
            <a:endParaRPr lang="en-US"/>
          </a:p>
        </p:txBody>
      </p:sp>
    </p:spTree>
    <p:extLst>
      <p:ext uri="{BB962C8B-B14F-4D97-AF65-F5344CB8AC3E}">
        <p14:creationId xmlns:p14="http://schemas.microsoft.com/office/powerpoint/2010/main" val="3704834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829558-1AAB-3D45-9852-FDCC60405D05}" type="datetimeFigureOut">
              <a:rPr lang="en-US" smtClean="0"/>
              <a:t>3/18/21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636C1-F044-3941-B261-6B287ACB9C82}" type="slidenum">
              <a:rPr lang="en-US" smtClean="0"/>
              <a:t>‹#›</a:t>
            </a:fld>
            <a:endParaRPr lang="en-US"/>
          </a:p>
        </p:txBody>
      </p:sp>
    </p:spTree>
    <p:extLst>
      <p:ext uri="{BB962C8B-B14F-4D97-AF65-F5344CB8AC3E}">
        <p14:creationId xmlns:p14="http://schemas.microsoft.com/office/powerpoint/2010/main" val="254226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6829558-1AAB-3D45-9852-FDCC60405D05}" type="datetimeFigureOut">
              <a:rPr lang="en-US" smtClean="0"/>
              <a:t>3/18/21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636C1-F044-3941-B261-6B287ACB9C82}" type="slidenum">
              <a:rPr lang="en-US" smtClean="0"/>
              <a:t>‹#›</a:t>
            </a:fld>
            <a:endParaRPr lang="en-US"/>
          </a:p>
        </p:txBody>
      </p:sp>
    </p:spTree>
    <p:extLst>
      <p:ext uri="{BB962C8B-B14F-4D97-AF65-F5344CB8AC3E}">
        <p14:creationId xmlns:p14="http://schemas.microsoft.com/office/powerpoint/2010/main" val="22705640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6829558-1AAB-3D45-9852-FDCC60405D05}" type="datetimeFigureOut">
              <a:rPr lang="en-US" smtClean="0"/>
              <a:t>3/18/21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C5636C1-F044-3941-B261-6B287ACB9C82}" type="slidenum">
              <a:rPr lang="en-US" smtClean="0"/>
              <a:t>‹#›</a:t>
            </a:fld>
            <a:endParaRPr lang="en-US"/>
          </a:p>
        </p:txBody>
      </p:sp>
    </p:spTree>
    <p:extLst>
      <p:ext uri="{BB962C8B-B14F-4D97-AF65-F5344CB8AC3E}">
        <p14:creationId xmlns:p14="http://schemas.microsoft.com/office/powerpoint/2010/main" val="397562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6829558-1AAB-3D45-9852-FDCC60405D05}" type="datetimeFigureOut">
              <a:rPr lang="en-US" smtClean="0"/>
              <a:t>3/18/21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636C1-F044-3941-B261-6B287ACB9C8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69803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829558-1AAB-3D45-9852-FDCC60405D05}" type="datetimeFigureOut">
              <a:rPr lang="en-US" smtClean="0"/>
              <a:t>3/18/21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636C1-F044-3941-B261-6B287ACB9C82}" type="slidenum">
              <a:rPr lang="en-US" smtClean="0"/>
              <a:t>‹#›</a:t>
            </a:fld>
            <a:endParaRPr lang="en-US"/>
          </a:p>
        </p:txBody>
      </p:sp>
    </p:spTree>
    <p:extLst>
      <p:ext uri="{BB962C8B-B14F-4D97-AF65-F5344CB8AC3E}">
        <p14:creationId xmlns:p14="http://schemas.microsoft.com/office/powerpoint/2010/main" val="421414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829558-1AAB-3D45-9852-FDCC60405D05}" type="datetimeFigureOut">
              <a:rPr lang="en-US" smtClean="0"/>
              <a:t>3/18/21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636C1-F044-3941-B261-6B287ACB9C82}" type="slidenum">
              <a:rPr lang="en-US" smtClean="0"/>
              <a:t>‹#›</a:t>
            </a:fld>
            <a:endParaRPr lang="en-US"/>
          </a:p>
        </p:txBody>
      </p:sp>
    </p:spTree>
    <p:extLst>
      <p:ext uri="{BB962C8B-B14F-4D97-AF65-F5344CB8AC3E}">
        <p14:creationId xmlns:p14="http://schemas.microsoft.com/office/powerpoint/2010/main" val="3608693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6829558-1AAB-3D45-9852-FDCC60405D05}" type="datetimeFigureOut">
              <a:rPr lang="en-US" smtClean="0"/>
              <a:t>3/18/21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C5636C1-F044-3941-B261-6B287ACB9C82}" type="slidenum">
              <a:rPr lang="en-US" smtClean="0"/>
              <a:t>‹#›</a:t>
            </a:fld>
            <a:endParaRPr lang="en-US"/>
          </a:p>
        </p:txBody>
      </p:sp>
    </p:spTree>
    <p:extLst>
      <p:ext uri="{BB962C8B-B14F-4D97-AF65-F5344CB8AC3E}">
        <p14:creationId xmlns:p14="http://schemas.microsoft.com/office/powerpoint/2010/main" val="2063039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6829558-1AAB-3D45-9852-FDCC60405D05}" type="datetimeFigureOut">
              <a:rPr lang="en-US" smtClean="0"/>
              <a:t>3/18/21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C5636C1-F044-3941-B261-6B287ACB9C82}" type="slidenum">
              <a:rPr lang="en-US" smtClean="0"/>
              <a:t>‹#›</a:t>
            </a:fld>
            <a:endParaRPr lang="en-US"/>
          </a:p>
        </p:txBody>
      </p:sp>
    </p:spTree>
    <p:extLst>
      <p:ext uri="{BB962C8B-B14F-4D97-AF65-F5344CB8AC3E}">
        <p14:creationId xmlns:p14="http://schemas.microsoft.com/office/powerpoint/2010/main" val="2050244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6829558-1AAB-3D45-9852-FDCC60405D05}" type="datetimeFigureOut">
              <a:rPr lang="en-US" smtClean="0"/>
              <a:t>3/18/21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C5636C1-F044-3941-B261-6B287ACB9C82}" type="slidenum">
              <a:rPr lang="en-US" smtClean="0"/>
              <a:t>‹#›</a:t>
            </a:fld>
            <a:endParaRPr lang="en-US"/>
          </a:p>
        </p:txBody>
      </p:sp>
    </p:spTree>
    <p:extLst>
      <p:ext uri="{BB962C8B-B14F-4D97-AF65-F5344CB8AC3E}">
        <p14:creationId xmlns:p14="http://schemas.microsoft.com/office/powerpoint/2010/main" val="13203917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FD54-71F5-8049-8AC4-4ED01C825E76}"/>
              </a:ext>
            </a:extLst>
          </p:cNvPr>
          <p:cNvSpPr>
            <a:spLocks noGrp="1"/>
          </p:cNvSpPr>
          <p:nvPr>
            <p:ph type="ctrTitle"/>
          </p:nvPr>
        </p:nvSpPr>
        <p:spPr/>
        <p:txBody>
          <a:bodyPr/>
          <a:lstStyle/>
          <a:p>
            <a:r>
              <a:rPr lang="en-US" dirty="0"/>
              <a:t>Econometrics </a:t>
            </a:r>
            <a:br>
              <a:rPr lang="en-US" dirty="0"/>
            </a:br>
            <a:r>
              <a:rPr lang="en-US" dirty="0"/>
              <a:t>Data Translation Challenge</a:t>
            </a:r>
          </a:p>
        </p:txBody>
      </p:sp>
      <p:sp>
        <p:nvSpPr>
          <p:cNvPr id="3" name="Subtitle 2">
            <a:extLst>
              <a:ext uri="{FF2B5EF4-FFF2-40B4-BE49-F238E27FC236}">
                <a16:creationId xmlns:a16="http://schemas.microsoft.com/office/drawing/2014/main" id="{1297F8BD-811A-2A49-AC21-E4F179852622}"/>
              </a:ext>
            </a:extLst>
          </p:cNvPr>
          <p:cNvSpPr>
            <a:spLocks noGrp="1"/>
          </p:cNvSpPr>
          <p:nvPr>
            <p:ph type="subTitle" idx="1"/>
          </p:nvPr>
        </p:nvSpPr>
        <p:spPr/>
        <p:txBody>
          <a:bodyPr>
            <a:normAutofit fontScale="85000" lnSpcReduction="20000"/>
          </a:bodyPr>
          <a:lstStyle/>
          <a:p>
            <a:r>
              <a:rPr lang="en-US" sz="1600" dirty="0"/>
              <a:t>19 March 2021</a:t>
            </a:r>
          </a:p>
          <a:p>
            <a:endParaRPr lang="en-US" sz="1600" dirty="0"/>
          </a:p>
          <a:p>
            <a:r>
              <a:rPr lang="en-US" sz="1600" dirty="0"/>
              <a:t>Mikayla Davis, Glen Lewis, Andrew </a:t>
            </a:r>
            <a:r>
              <a:rPr lang="en-US" sz="1600" dirty="0" err="1"/>
              <a:t>Nalundasun</a:t>
            </a:r>
            <a:r>
              <a:rPr lang="en-US" sz="1600" dirty="0"/>
              <a:t>, </a:t>
            </a:r>
          </a:p>
          <a:p>
            <a:r>
              <a:rPr lang="en-US" sz="1600" dirty="0"/>
              <a:t>Jennifer Grosz, Arunima Roy</a:t>
            </a:r>
          </a:p>
        </p:txBody>
      </p:sp>
    </p:spTree>
    <p:extLst>
      <p:ext uri="{BB962C8B-B14F-4D97-AF65-F5344CB8AC3E}">
        <p14:creationId xmlns:p14="http://schemas.microsoft.com/office/powerpoint/2010/main" val="1045746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453363-7F7D-1546-9942-D34E46EAEEAE}"/>
              </a:ext>
            </a:extLst>
          </p:cNvPr>
          <p:cNvSpPr>
            <a:spLocks noGrp="1"/>
          </p:cNvSpPr>
          <p:nvPr>
            <p:ph type="title"/>
          </p:nvPr>
        </p:nvSpPr>
        <p:spPr>
          <a:xfrm>
            <a:off x="804672" y="1290025"/>
            <a:ext cx="4475892" cy="1188720"/>
          </a:xfrm>
          <a:solidFill>
            <a:srgbClr val="FFFFFF"/>
          </a:solidFill>
          <a:ln>
            <a:solidFill>
              <a:srgbClr val="404040"/>
            </a:solidFill>
          </a:ln>
        </p:spPr>
        <p:txBody>
          <a:bodyPr vert="horz" lIns="182880" tIns="182880" rIns="182880" bIns="182880" rtlCol="0" anchor="ctr">
            <a:normAutofit/>
          </a:bodyPr>
          <a:lstStyle/>
          <a:p>
            <a:r>
              <a:rPr lang="en-US" dirty="0"/>
              <a:t>Analysis 4</a:t>
            </a:r>
          </a:p>
        </p:txBody>
      </p:sp>
      <p:sp>
        <p:nvSpPr>
          <p:cNvPr id="6" name="TextBox 5">
            <a:extLst>
              <a:ext uri="{FF2B5EF4-FFF2-40B4-BE49-F238E27FC236}">
                <a16:creationId xmlns:a16="http://schemas.microsoft.com/office/drawing/2014/main" id="{45450802-4B71-BE42-9ABA-27B999C7FC3C}"/>
              </a:ext>
            </a:extLst>
          </p:cNvPr>
          <p:cNvSpPr txBox="1"/>
          <p:nvPr/>
        </p:nvSpPr>
        <p:spPr>
          <a:xfrm>
            <a:off x="804672" y="2858703"/>
            <a:ext cx="4475892" cy="3042547"/>
          </a:xfrm>
          <a:prstGeom prst="rect">
            <a:avLst/>
          </a:prstGeom>
        </p:spPr>
        <p:txBody>
          <a:bodyPr vert="horz" lIns="91440" tIns="45720" rIns="91440" bIns="45720" rtlCol="0">
            <a:normAutofit/>
          </a:bodyPr>
          <a:lstStyle/>
          <a:p>
            <a:pPr defTabSz="914400">
              <a:spcBef>
                <a:spcPts val="1000"/>
              </a:spcBef>
              <a:buClr>
                <a:schemeClr val="accent2"/>
              </a:buClr>
            </a:pPr>
            <a:r>
              <a:rPr lang="en-US" dirty="0">
                <a:solidFill>
                  <a:srgbClr val="FFFFFF"/>
                </a:solidFill>
              </a:rPr>
              <a:t>Since Google searches for the term “COVID” seemed to have a positive correlation (0.12) with unemployment, we decided to run a linear model of the effect of Google searches and total positive reported COVID cases with unemployment, which was our final model.</a:t>
            </a:r>
          </a:p>
        </p:txBody>
      </p:sp>
      <p:sp>
        <p:nvSpPr>
          <p:cNvPr id="51" name="Rectangle 50">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E6475891-B174-E946-9CDA-F7452B7FA674}"/>
              </a:ext>
            </a:extLst>
          </p:cNvPr>
          <p:cNvPicPr>
            <a:picLocks noChangeAspect="1"/>
          </p:cNvPicPr>
          <p:nvPr/>
        </p:nvPicPr>
        <p:blipFill>
          <a:blip r:embed="rId2"/>
          <a:stretch>
            <a:fillRect/>
          </a:stretch>
        </p:blipFill>
        <p:spPr>
          <a:xfrm>
            <a:off x="7064692" y="1783620"/>
            <a:ext cx="4159568" cy="2974090"/>
          </a:xfrm>
          <a:prstGeom prst="rect">
            <a:avLst/>
          </a:prstGeom>
        </p:spPr>
      </p:pic>
    </p:spTree>
    <p:extLst>
      <p:ext uri="{BB962C8B-B14F-4D97-AF65-F5344CB8AC3E}">
        <p14:creationId xmlns:p14="http://schemas.microsoft.com/office/powerpoint/2010/main" val="2019719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453363-7F7D-1546-9942-D34E46EAEEAE}"/>
              </a:ext>
            </a:extLst>
          </p:cNvPr>
          <p:cNvSpPr>
            <a:spLocks noGrp="1"/>
          </p:cNvSpPr>
          <p:nvPr>
            <p:ph type="title"/>
          </p:nvPr>
        </p:nvSpPr>
        <p:spPr>
          <a:xfrm>
            <a:off x="804671" y="1290025"/>
            <a:ext cx="5291327" cy="1188720"/>
          </a:xfrm>
          <a:solidFill>
            <a:srgbClr val="FFFFFF"/>
          </a:solidFill>
          <a:ln>
            <a:solidFill>
              <a:srgbClr val="404040"/>
            </a:solidFill>
          </a:ln>
        </p:spPr>
        <p:txBody>
          <a:bodyPr vert="horz" lIns="182880" tIns="182880" rIns="182880" bIns="182880" rtlCol="0" anchor="ctr">
            <a:normAutofit/>
          </a:bodyPr>
          <a:lstStyle/>
          <a:p>
            <a:r>
              <a:rPr lang="en-US" dirty="0"/>
              <a:t>Regression 3</a:t>
            </a:r>
          </a:p>
        </p:txBody>
      </p:sp>
      <p:sp>
        <p:nvSpPr>
          <p:cNvPr id="6" name="TextBox 5">
            <a:extLst>
              <a:ext uri="{FF2B5EF4-FFF2-40B4-BE49-F238E27FC236}">
                <a16:creationId xmlns:a16="http://schemas.microsoft.com/office/drawing/2014/main" id="{45450802-4B71-BE42-9ABA-27B999C7FC3C}"/>
              </a:ext>
            </a:extLst>
          </p:cNvPr>
          <p:cNvSpPr txBox="1"/>
          <p:nvPr/>
        </p:nvSpPr>
        <p:spPr>
          <a:xfrm>
            <a:off x="804671" y="2858703"/>
            <a:ext cx="5285791" cy="3042547"/>
          </a:xfrm>
          <a:prstGeom prst="rect">
            <a:avLst/>
          </a:prstGeom>
        </p:spPr>
        <p:txBody>
          <a:bodyPr vert="horz" lIns="91440" tIns="45720" rIns="91440" bIns="45720" rtlCol="0">
            <a:normAutofit/>
          </a:bodyPr>
          <a:lstStyle/>
          <a:p>
            <a:pPr defTabSz="914400">
              <a:spcBef>
                <a:spcPts val="1000"/>
              </a:spcBef>
              <a:buClr>
                <a:schemeClr val="accent2"/>
              </a:buClr>
            </a:pPr>
            <a:r>
              <a:rPr lang="en-US" dirty="0">
                <a:solidFill>
                  <a:srgbClr val="FFFFFF"/>
                </a:solidFill>
              </a:rPr>
              <a:t>This model did show a positive, statistically significant relationship at the .05% confidence interval, between increases in google searches for covid and increases in unemployment due to layoffs. </a:t>
            </a:r>
          </a:p>
          <a:p>
            <a:pPr defTabSz="914400">
              <a:spcBef>
                <a:spcPts val="1000"/>
              </a:spcBef>
              <a:buClr>
                <a:schemeClr val="accent2"/>
              </a:buClr>
            </a:pPr>
            <a:r>
              <a:rPr lang="en-US" dirty="0">
                <a:solidFill>
                  <a:srgbClr val="FFFFFF"/>
                </a:solidFill>
              </a:rPr>
              <a:t>It appears that information about covid found through google searches may have changed the behavior of retail shoppers leading to a decline in the health of the retail industry as indicated by increased layoffs.</a:t>
            </a:r>
          </a:p>
        </p:txBody>
      </p:sp>
      <p:sp>
        <p:nvSpPr>
          <p:cNvPr id="91" name="Rectangle 90">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427F7E5D-753F-114D-BF4C-8C4465E02D71}"/>
              </a:ext>
            </a:extLst>
          </p:cNvPr>
          <p:cNvPicPr>
            <a:picLocks noChangeAspect="1"/>
          </p:cNvPicPr>
          <p:nvPr/>
        </p:nvPicPr>
        <p:blipFill>
          <a:blip r:embed="rId2"/>
          <a:stretch>
            <a:fillRect/>
          </a:stretch>
        </p:blipFill>
        <p:spPr>
          <a:xfrm>
            <a:off x="7865364" y="1139968"/>
            <a:ext cx="3355848" cy="4261394"/>
          </a:xfrm>
          <a:prstGeom prst="rect">
            <a:avLst/>
          </a:prstGeom>
        </p:spPr>
      </p:pic>
    </p:spTree>
    <p:extLst>
      <p:ext uri="{BB962C8B-B14F-4D97-AF65-F5344CB8AC3E}">
        <p14:creationId xmlns:p14="http://schemas.microsoft.com/office/powerpoint/2010/main" val="3978075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1B12-EF9D-BE42-9C3C-71423D483AEB}"/>
              </a:ext>
            </a:extLst>
          </p:cNvPr>
          <p:cNvSpPr>
            <a:spLocks noGrp="1"/>
          </p:cNvSpPr>
          <p:nvPr>
            <p:ph type="title"/>
          </p:nvPr>
        </p:nvSpPr>
        <p:spPr/>
        <p:txBody>
          <a:bodyPr/>
          <a:lstStyle/>
          <a:p>
            <a:r>
              <a:rPr lang="en-US" dirty="0"/>
              <a:t>Question 1: Results</a:t>
            </a:r>
          </a:p>
        </p:txBody>
      </p:sp>
      <p:sp>
        <p:nvSpPr>
          <p:cNvPr id="3" name="Content Placeholder 2">
            <a:extLst>
              <a:ext uri="{FF2B5EF4-FFF2-40B4-BE49-F238E27FC236}">
                <a16:creationId xmlns:a16="http://schemas.microsoft.com/office/drawing/2014/main" id="{81792F33-38F0-854E-A39D-5442D28218A4}"/>
              </a:ext>
            </a:extLst>
          </p:cNvPr>
          <p:cNvSpPr>
            <a:spLocks noGrp="1"/>
          </p:cNvSpPr>
          <p:nvPr>
            <p:ph idx="1"/>
          </p:nvPr>
        </p:nvSpPr>
        <p:spPr/>
        <p:txBody>
          <a:bodyPr>
            <a:normAutofit/>
          </a:bodyPr>
          <a:lstStyle/>
          <a:p>
            <a:r>
              <a:rPr lang="en-US" dirty="0"/>
              <a:t>COVID-19 did initially impact the retail industry’s health negatively as we saw a rise in unemployment in 2020.</a:t>
            </a:r>
          </a:p>
          <a:p>
            <a:r>
              <a:rPr lang="en-US" dirty="0"/>
              <a:t>We also see that unemployment was on the rise, even before states started implementing stay-at-home orders. </a:t>
            </a:r>
          </a:p>
          <a:p>
            <a:r>
              <a:rPr lang="en-US" dirty="0"/>
              <a:t>We also see that unemployment peaked and returned to much lower levels before positive cases began to spike upward. </a:t>
            </a:r>
          </a:p>
          <a:p>
            <a:r>
              <a:rPr lang="en-US" dirty="0"/>
              <a:t>Our conclusion is that internet searches early in the growth of the COVID-19 pandemic resulted in a change in behavior of shoppers that negatively impacted the health of the retail industry as indicated by unemployment.</a:t>
            </a:r>
          </a:p>
          <a:p>
            <a:endParaRPr lang="en-US" dirty="0"/>
          </a:p>
        </p:txBody>
      </p:sp>
    </p:spTree>
    <p:extLst>
      <p:ext uri="{BB962C8B-B14F-4D97-AF65-F5344CB8AC3E}">
        <p14:creationId xmlns:p14="http://schemas.microsoft.com/office/powerpoint/2010/main" val="2794889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BA13D-961E-744A-AEFF-1BC2C60D7B1E}"/>
              </a:ext>
            </a:extLst>
          </p:cNvPr>
          <p:cNvSpPr>
            <a:spLocks noGrp="1"/>
          </p:cNvSpPr>
          <p:nvPr>
            <p:ph type="title"/>
          </p:nvPr>
        </p:nvSpPr>
        <p:spPr>
          <a:xfrm>
            <a:off x="965198" y="2490283"/>
            <a:ext cx="5602383" cy="1877437"/>
          </a:xfrm>
        </p:spPr>
        <p:txBody>
          <a:bodyPr vert="horz" lIns="274320" tIns="182880" rIns="274320" bIns="182880" rtlCol="0" anchor="ctr" anchorCtr="1">
            <a:normAutofit/>
          </a:bodyPr>
          <a:lstStyle/>
          <a:p>
            <a:r>
              <a:rPr lang="en-US" kern="1200" cap="all" spc="200" baseline="0" dirty="0">
                <a:solidFill>
                  <a:srgbClr val="262626"/>
                </a:solidFill>
                <a:latin typeface="+mj-lt"/>
                <a:ea typeface="+mj-ea"/>
                <a:cs typeface="+mj-cs"/>
              </a:rPr>
              <a:t>Question 3: </a:t>
            </a:r>
          </a:p>
        </p:txBody>
      </p:sp>
      <p:sp>
        <p:nvSpPr>
          <p:cNvPr id="8" name="Rectangle 7">
            <a:extLst>
              <a:ext uri="{FF2B5EF4-FFF2-40B4-BE49-F238E27FC236}">
                <a16:creationId xmlns:a16="http://schemas.microsoft.com/office/drawing/2014/main" id="{165040EF-32B8-46F3-823C-6BA3A49A7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D1F562A-2D97-954B-893D-F43DE10CC2E7}"/>
              </a:ext>
            </a:extLst>
          </p:cNvPr>
          <p:cNvSpPr>
            <a:spLocks noGrp="1"/>
          </p:cNvSpPr>
          <p:nvPr>
            <p:ph type="body" idx="1"/>
          </p:nvPr>
        </p:nvSpPr>
        <p:spPr>
          <a:xfrm>
            <a:off x="8129873" y="2173266"/>
            <a:ext cx="3657119" cy="2511468"/>
          </a:xfrm>
        </p:spPr>
        <p:txBody>
          <a:bodyPr vert="horz" lIns="91440" tIns="45720" rIns="91440" bIns="45720" rtlCol="0" anchor="ctr">
            <a:normAutofit/>
          </a:bodyPr>
          <a:lstStyle/>
          <a:p>
            <a:pPr algn="ctr"/>
            <a:r>
              <a:rPr lang="en-US" dirty="0">
                <a:solidFill>
                  <a:schemeClr val="bg1">
                    <a:lumMod val="75000"/>
                    <a:lumOff val="25000"/>
                  </a:schemeClr>
                </a:solidFill>
              </a:rPr>
              <a:t>Retail needs to worry about who has money to spend - what has changed about who is working and earning money?</a:t>
            </a:r>
          </a:p>
          <a:p>
            <a:pPr algn="ctr"/>
            <a:endParaRPr lang="en-US" dirty="0">
              <a:solidFill>
                <a:schemeClr val="bg1">
                  <a:lumMod val="75000"/>
                  <a:lumOff val="25000"/>
                </a:schemeClr>
              </a:solidFill>
            </a:endParaRPr>
          </a:p>
        </p:txBody>
      </p:sp>
    </p:spTree>
    <p:extLst>
      <p:ext uri="{BB962C8B-B14F-4D97-AF65-F5344CB8AC3E}">
        <p14:creationId xmlns:p14="http://schemas.microsoft.com/office/powerpoint/2010/main" val="366777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A6AC7CC-ABAD-4A05-9920-5E22505354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79551-ECF7-9548-82E6-046C59624B5A}"/>
              </a:ext>
            </a:extLst>
          </p:cNvPr>
          <p:cNvSpPr>
            <a:spLocks noGrp="1"/>
          </p:cNvSpPr>
          <p:nvPr>
            <p:ph type="title"/>
          </p:nvPr>
        </p:nvSpPr>
        <p:spPr>
          <a:xfrm>
            <a:off x="693019" y="2834640"/>
            <a:ext cx="4668253" cy="1188720"/>
          </a:xfrm>
        </p:spPr>
        <p:txBody>
          <a:bodyPr vert="horz" lIns="182880" tIns="182880" rIns="182880" bIns="182880" rtlCol="0" anchor="ctr">
            <a:normAutofit/>
          </a:bodyPr>
          <a:lstStyle/>
          <a:p>
            <a:r>
              <a:rPr lang="en-US" dirty="0"/>
              <a:t>Variables Used </a:t>
            </a:r>
            <a:br>
              <a:rPr lang="en-US" dirty="0"/>
            </a:br>
            <a:endParaRPr lang="en-US" dirty="0"/>
          </a:p>
        </p:txBody>
      </p:sp>
      <p:sp>
        <p:nvSpPr>
          <p:cNvPr id="11" name="Rectangle 10">
            <a:extLst>
              <a:ext uri="{FF2B5EF4-FFF2-40B4-BE49-F238E27FC236}">
                <a16:creationId xmlns:a16="http://schemas.microsoft.com/office/drawing/2014/main" id="{F2832DD5-0750-4CB7-AF1E-3A55D3802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EA25689-0CEF-4C6F-A6CB-D11F75884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52658F3D-C81A-534F-83D5-B07F661A5A87}"/>
              </a:ext>
            </a:extLst>
          </p:cNvPr>
          <p:cNvGraphicFramePr>
            <a:graphicFrameLocks noGrp="1"/>
          </p:cNvGraphicFramePr>
          <p:nvPr>
            <p:ph idx="1"/>
            <p:extLst>
              <p:ext uri="{D42A27DB-BD31-4B8C-83A1-F6EECF244321}">
                <p14:modId xmlns:p14="http://schemas.microsoft.com/office/powerpoint/2010/main" val="3100044802"/>
              </p:ext>
            </p:extLst>
          </p:nvPr>
        </p:nvGraphicFramePr>
        <p:xfrm>
          <a:off x="7064692" y="1341498"/>
          <a:ext cx="4159568" cy="3858340"/>
        </p:xfrm>
        <a:graphic>
          <a:graphicData uri="http://schemas.openxmlformats.org/drawingml/2006/table">
            <a:tbl>
              <a:tblPr firstRow="1" bandRow="1">
                <a:tableStyleId>{21E4AEA4-8DFA-4A89-87EB-49C32662AFE0}</a:tableStyleId>
              </a:tblPr>
              <a:tblGrid>
                <a:gridCol w="1738830">
                  <a:extLst>
                    <a:ext uri="{9D8B030D-6E8A-4147-A177-3AD203B41FA5}">
                      <a16:colId xmlns:a16="http://schemas.microsoft.com/office/drawing/2014/main" val="2283239228"/>
                    </a:ext>
                  </a:extLst>
                </a:gridCol>
                <a:gridCol w="2420738">
                  <a:extLst>
                    <a:ext uri="{9D8B030D-6E8A-4147-A177-3AD203B41FA5}">
                      <a16:colId xmlns:a16="http://schemas.microsoft.com/office/drawing/2014/main" val="106582511"/>
                    </a:ext>
                  </a:extLst>
                </a:gridCol>
              </a:tblGrid>
              <a:tr h="194687">
                <a:tc>
                  <a:txBody>
                    <a:bodyPr/>
                    <a:lstStyle/>
                    <a:p>
                      <a:r>
                        <a:rPr lang="en-US" sz="900"/>
                        <a:t>Variable Name</a:t>
                      </a:r>
                    </a:p>
                  </a:txBody>
                  <a:tcPr marL="44247" marR="44247" marT="22123" marB="22123"/>
                </a:tc>
                <a:tc>
                  <a:txBody>
                    <a:bodyPr/>
                    <a:lstStyle/>
                    <a:p>
                      <a:r>
                        <a:rPr lang="en-US" sz="900"/>
                        <a:t>Description</a:t>
                      </a:r>
                    </a:p>
                  </a:txBody>
                  <a:tcPr marL="44247" marR="44247" marT="22123" marB="22123"/>
                </a:tc>
                <a:extLst>
                  <a:ext uri="{0D108BD9-81ED-4DB2-BD59-A6C34878D82A}">
                    <a16:rowId xmlns:a16="http://schemas.microsoft.com/office/drawing/2014/main" val="1070253686"/>
                  </a:ext>
                </a:extLst>
              </a:tr>
              <a:tr h="194687">
                <a:tc>
                  <a:txBody>
                    <a:bodyPr/>
                    <a:lstStyle/>
                    <a:p>
                      <a:r>
                        <a:rPr lang="en-US" sz="900"/>
                        <a:t>year</a:t>
                      </a:r>
                    </a:p>
                  </a:txBody>
                  <a:tcPr marL="44247" marR="44247" marT="22123" marB="22123"/>
                </a:tc>
                <a:tc>
                  <a:txBody>
                    <a:bodyPr/>
                    <a:lstStyle/>
                    <a:p>
                      <a:r>
                        <a:rPr lang="en-US" sz="900" b="0" i="0" kern="1200">
                          <a:solidFill>
                            <a:schemeClr val="dk1"/>
                          </a:solidFill>
                          <a:effectLst/>
                          <a:latin typeface="+mn-lt"/>
                          <a:ea typeface="+mn-ea"/>
                          <a:cs typeface="+mn-cs"/>
                        </a:rPr>
                        <a:t>survey year in which the data was collected</a:t>
                      </a:r>
                      <a:endParaRPr lang="en-US" sz="900"/>
                    </a:p>
                  </a:txBody>
                  <a:tcPr marL="44247" marR="44247" marT="22123" marB="22123"/>
                </a:tc>
                <a:extLst>
                  <a:ext uri="{0D108BD9-81ED-4DB2-BD59-A6C34878D82A}">
                    <a16:rowId xmlns:a16="http://schemas.microsoft.com/office/drawing/2014/main" val="670252288"/>
                  </a:ext>
                </a:extLst>
              </a:tr>
              <a:tr h="194687">
                <a:tc>
                  <a:txBody>
                    <a:bodyPr/>
                    <a:lstStyle/>
                    <a:p>
                      <a:r>
                        <a:rPr lang="en-US" sz="900" b="0" kern="1200">
                          <a:solidFill>
                            <a:schemeClr val="dk1"/>
                          </a:solidFill>
                          <a:effectLst/>
                        </a:rPr>
                        <a:t>month</a:t>
                      </a:r>
                      <a:endParaRPr lang="en-US" sz="900"/>
                    </a:p>
                  </a:txBody>
                  <a:tcPr marL="44247" marR="44247" marT="22123" marB="22123"/>
                </a:tc>
                <a:tc>
                  <a:txBody>
                    <a:bodyPr/>
                    <a:lstStyle/>
                    <a:p>
                      <a:r>
                        <a:rPr lang="en-US" sz="900" b="0" i="0" kern="1200">
                          <a:solidFill>
                            <a:schemeClr val="dk1"/>
                          </a:solidFill>
                          <a:effectLst/>
                          <a:latin typeface="+mn-lt"/>
                          <a:ea typeface="+mn-ea"/>
                          <a:cs typeface="+mn-cs"/>
                        </a:rPr>
                        <a:t>survey month in which the data was collected</a:t>
                      </a:r>
                      <a:endParaRPr lang="en-US" sz="900"/>
                    </a:p>
                  </a:txBody>
                  <a:tcPr marL="44247" marR="44247" marT="22123" marB="22123"/>
                </a:tc>
                <a:extLst>
                  <a:ext uri="{0D108BD9-81ED-4DB2-BD59-A6C34878D82A}">
                    <a16:rowId xmlns:a16="http://schemas.microsoft.com/office/drawing/2014/main" val="2039771700"/>
                  </a:ext>
                </a:extLst>
              </a:tr>
              <a:tr h="194687">
                <a:tc>
                  <a:txBody>
                    <a:bodyPr/>
                    <a:lstStyle/>
                    <a:p>
                      <a:r>
                        <a:rPr lang="en-US" sz="900" b="0" kern="1200">
                          <a:solidFill>
                            <a:schemeClr val="dk1"/>
                          </a:solidFill>
                          <a:effectLst/>
                        </a:rPr>
                        <a:t>year_month</a:t>
                      </a:r>
                      <a:endParaRPr lang="en-US" sz="900"/>
                    </a:p>
                  </a:txBody>
                  <a:tcPr marL="44247" marR="44247" marT="22123" marB="22123"/>
                </a:tc>
                <a:tc>
                  <a:txBody>
                    <a:bodyPr/>
                    <a:lstStyle/>
                    <a:p>
                      <a:r>
                        <a:rPr lang="en-US" sz="900" b="0" i="0" kern="1200">
                          <a:solidFill>
                            <a:schemeClr val="dk1"/>
                          </a:solidFill>
                          <a:effectLst/>
                          <a:latin typeface="+mn-lt"/>
                          <a:ea typeface="+mn-ea"/>
                          <a:cs typeface="+mn-cs"/>
                        </a:rPr>
                        <a:t>custom date variable in the form of “YYYY-MM”</a:t>
                      </a:r>
                      <a:endParaRPr lang="en-US" sz="900"/>
                    </a:p>
                  </a:txBody>
                  <a:tcPr marL="44247" marR="44247" marT="22123" marB="22123"/>
                </a:tc>
                <a:extLst>
                  <a:ext uri="{0D108BD9-81ED-4DB2-BD59-A6C34878D82A}">
                    <a16:rowId xmlns:a16="http://schemas.microsoft.com/office/drawing/2014/main" val="3985080017"/>
                  </a:ext>
                </a:extLst>
              </a:tr>
              <a:tr h="327428">
                <a:tc>
                  <a:txBody>
                    <a:bodyPr/>
                    <a:lstStyle/>
                    <a:p>
                      <a:r>
                        <a:rPr lang="en-US" sz="900" b="0" kern="1200">
                          <a:solidFill>
                            <a:schemeClr val="dk1"/>
                          </a:solidFill>
                          <a:effectLst/>
                        </a:rPr>
                        <a:t>wtfinl</a:t>
                      </a:r>
                      <a:endParaRPr lang="en-US" sz="900"/>
                    </a:p>
                  </a:txBody>
                  <a:tcPr marL="44247" marR="44247" marT="22123" marB="22123"/>
                </a:tc>
                <a:tc>
                  <a:txBody>
                    <a:bodyPr/>
                    <a:lstStyle/>
                    <a:p>
                      <a:r>
                        <a:rPr lang="en-US" sz="900" b="0" i="0" kern="1200">
                          <a:solidFill>
                            <a:schemeClr val="dk1"/>
                          </a:solidFill>
                          <a:effectLst/>
                          <a:latin typeface="+mn-lt"/>
                          <a:ea typeface="+mn-ea"/>
                          <a:cs typeface="+mn-cs"/>
                        </a:rPr>
                        <a:t>final basic weight, used to weight the data accurately</a:t>
                      </a:r>
                      <a:endParaRPr lang="en-US" sz="900"/>
                    </a:p>
                  </a:txBody>
                  <a:tcPr marL="44247" marR="44247" marT="22123" marB="22123"/>
                </a:tc>
                <a:extLst>
                  <a:ext uri="{0D108BD9-81ED-4DB2-BD59-A6C34878D82A}">
                    <a16:rowId xmlns:a16="http://schemas.microsoft.com/office/drawing/2014/main" val="3071893234"/>
                  </a:ext>
                </a:extLst>
              </a:tr>
              <a:tr h="327428">
                <a:tc>
                  <a:txBody>
                    <a:bodyPr/>
                    <a:lstStyle/>
                    <a:p>
                      <a:r>
                        <a:rPr lang="en-US" sz="900" b="0" kern="1200">
                          <a:solidFill>
                            <a:schemeClr val="dk1"/>
                          </a:solidFill>
                          <a:effectLst/>
                        </a:rPr>
                        <a:t>ageGeneration</a:t>
                      </a:r>
                      <a:endParaRPr lang="en-US" sz="900"/>
                    </a:p>
                  </a:txBody>
                  <a:tcPr marL="44247" marR="44247" marT="22123" marB="22123"/>
                </a:tc>
                <a:tc>
                  <a:txBody>
                    <a:bodyPr/>
                    <a:lstStyle/>
                    <a:p>
                      <a:r>
                        <a:rPr lang="en-US" sz="900" b="0" i="0" kern="1200">
                          <a:solidFill>
                            <a:schemeClr val="dk1"/>
                          </a:solidFill>
                          <a:effectLst/>
                          <a:latin typeface="+mn-lt"/>
                          <a:ea typeface="+mn-ea"/>
                          <a:cs typeface="+mn-cs"/>
                        </a:rPr>
                        <a:t>custom variable created to put the different ages in the appropriate generational group</a:t>
                      </a:r>
                      <a:endParaRPr lang="en-US" sz="900"/>
                    </a:p>
                  </a:txBody>
                  <a:tcPr marL="44247" marR="44247" marT="22123" marB="22123"/>
                </a:tc>
                <a:extLst>
                  <a:ext uri="{0D108BD9-81ED-4DB2-BD59-A6C34878D82A}">
                    <a16:rowId xmlns:a16="http://schemas.microsoft.com/office/drawing/2014/main" val="1672968857"/>
                  </a:ext>
                </a:extLst>
              </a:tr>
              <a:tr h="194687">
                <a:tc>
                  <a:txBody>
                    <a:bodyPr/>
                    <a:lstStyle/>
                    <a:p>
                      <a:r>
                        <a:rPr lang="en-US" sz="900"/>
                        <a:t>RacialCategories</a:t>
                      </a:r>
                    </a:p>
                  </a:txBody>
                  <a:tcPr marL="44247" marR="44247" marT="22123" marB="22123"/>
                </a:tc>
                <a:tc>
                  <a:txBody>
                    <a:bodyPr/>
                    <a:lstStyle/>
                    <a:p>
                      <a:r>
                        <a:rPr lang="en-US" sz="900" b="0" i="0" kern="1200">
                          <a:solidFill>
                            <a:schemeClr val="dk1"/>
                          </a:solidFill>
                          <a:effectLst/>
                          <a:latin typeface="+mn-lt"/>
                          <a:ea typeface="+mn-ea"/>
                          <a:cs typeface="+mn-cs"/>
                        </a:rPr>
                        <a:t>custom variable created from the ‘race’ variable</a:t>
                      </a:r>
                      <a:endParaRPr lang="en-US" sz="900"/>
                    </a:p>
                  </a:txBody>
                  <a:tcPr marL="44247" marR="44247" marT="22123" marB="22123"/>
                </a:tc>
                <a:extLst>
                  <a:ext uri="{0D108BD9-81ED-4DB2-BD59-A6C34878D82A}">
                    <a16:rowId xmlns:a16="http://schemas.microsoft.com/office/drawing/2014/main" val="373038063"/>
                  </a:ext>
                </a:extLst>
              </a:tr>
              <a:tr h="327428">
                <a:tc>
                  <a:txBody>
                    <a:bodyPr/>
                    <a:lstStyle/>
                    <a:p>
                      <a:r>
                        <a:rPr lang="en-US" sz="900"/>
                        <a:t>female</a:t>
                      </a:r>
                    </a:p>
                  </a:txBody>
                  <a:tcPr marL="44247" marR="44247" marT="22123" marB="22123"/>
                </a:tc>
                <a:tc>
                  <a:txBody>
                    <a:bodyPr/>
                    <a:lstStyle/>
                    <a:p>
                      <a:r>
                        <a:rPr lang="en-US" sz="900" b="0" i="0" kern="1200">
                          <a:solidFill>
                            <a:schemeClr val="dk1"/>
                          </a:solidFill>
                          <a:effectLst/>
                          <a:latin typeface="+mn-lt"/>
                          <a:ea typeface="+mn-ea"/>
                          <a:cs typeface="+mn-cs"/>
                        </a:rPr>
                        <a:t>dummy variable to indicate female = 1 and male = 0</a:t>
                      </a:r>
                      <a:endParaRPr lang="en-US" sz="900"/>
                    </a:p>
                  </a:txBody>
                  <a:tcPr marL="44247" marR="44247" marT="22123" marB="22123"/>
                </a:tc>
                <a:extLst>
                  <a:ext uri="{0D108BD9-81ED-4DB2-BD59-A6C34878D82A}">
                    <a16:rowId xmlns:a16="http://schemas.microsoft.com/office/drawing/2014/main" val="3679959164"/>
                  </a:ext>
                </a:extLst>
              </a:tr>
              <a:tr h="327428">
                <a:tc>
                  <a:txBody>
                    <a:bodyPr/>
                    <a:lstStyle/>
                    <a:p>
                      <a:r>
                        <a:rPr lang="en-US" sz="900"/>
                        <a:t>married</a:t>
                      </a:r>
                    </a:p>
                  </a:txBody>
                  <a:tcPr marL="44247" marR="44247" marT="22123" marB="22123"/>
                </a:tc>
                <a:tc>
                  <a:txBody>
                    <a:bodyPr/>
                    <a:lstStyle/>
                    <a:p>
                      <a:r>
                        <a:rPr lang="en-US" sz="900" b="0" i="0" kern="1200">
                          <a:solidFill>
                            <a:schemeClr val="dk1"/>
                          </a:solidFill>
                          <a:effectLst/>
                          <a:latin typeface="+mn-lt"/>
                          <a:ea typeface="+mn-ea"/>
                          <a:cs typeface="+mn-cs"/>
                        </a:rPr>
                        <a:t>dummy variable to indicate whether you are married or other, married = 1 and other = 0</a:t>
                      </a:r>
                      <a:endParaRPr lang="en-US" sz="900"/>
                    </a:p>
                  </a:txBody>
                  <a:tcPr marL="44247" marR="44247" marT="22123" marB="22123"/>
                </a:tc>
                <a:extLst>
                  <a:ext uri="{0D108BD9-81ED-4DB2-BD59-A6C34878D82A}">
                    <a16:rowId xmlns:a16="http://schemas.microsoft.com/office/drawing/2014/main" val="4145247948"/>
                  </a:ext>
                </a:extLst>
              </a:tr>
              <a:tr h="327428">
                <a:tc>
                  <a:txBody>
                    <a:bodyPr/>
                    <a:lstStyle/>
                    <a:p>
                      <a:r>
                        <a:rPr lang="en-US" sz="900"/>
                        <a:t>employed</a:t>
                      </a:r>
                    </a:p>
                  </a:txBody>
                  <a:tcPr marL="44247" marR="44247" marT="22123" marB="22123"/>
                </a:tc>
                <a:tc>
                  <a:txBody>
                    <a:bodyPr/>
                    <a:lstStyle/>
                    <a:p>
                      <a:r>
                        <a:rPr lang="en-US" sz="900" b="0" i="0" kern="1200">
                          <a:solidFill>
                            <a:schemeClr val="dk1"/>
                          </a:solidFill>
                          <a:effectLst/>
                          <a:latin typeface="+mn-lt"/>
                          <a:ea typeface="+mn-ea"/>
                          <a:cs typeface="+mn-cs"/>
                        </a:rPr>
                        <a:t>dummy variable to indicate employment; employed = 1 and unemployed = 0</a:t>
                      </a:r>
                      <a:endParaRPr lang="en-US" sz="900"/>
                    </a:p>
                  </a:txBody>
                  <a:tcPr marL="44247" marR="44247" marT="22123" marB="22123"/>
                </a:tc>
                <a:extLst>
                  <a:ext uri="{0D108BD9-81ED-4DB2-BD59-A6C34878D82A}">
                    <a16:rowId xmlns:a16="http://schemas.microsoft.com/office/drawing/2014/main" val="185856504"/>
                  </a:ext>
                </a:extLst>
              </a:tr>
              <a:tr h="327428">
                <a:tc>
                  <a:txBody>
                    <a:bodyPr/>
                    <a:lstStyle/>
                    <a:p>
                      <a:r>
                        <a:rPr lang="en-US" sz="900"/>
                        <a:t>educationCategories</a:t>
                      </a:r>
                    </a:p>
                  </a:txBody>
                  <a:tcPr marL="44247" marR="44247" marT="22123" marB="22123"/>
                </a:tc>
                <a:tc>
                  <a:txBody>
                    <a:bodyPr/>
                    <a:lstStyle/>
                    <a:p>
                      <a:r>
                        <a:rPr lang="en-US" sz="900" b="0" i="0" kern="1200">
                          <a:solidFill>
                            <a:schemeClr val="dk1"/>
                          </a:solidFill>
                          <a:effectLst/>
                          <a:latin typeface="+mn-lt"/>
                          <a:ea typeface="+mn-ea"/>
                          <a:cs typeface="+mn-cs"/>
                        </a:rPr>
                        <a:t>custom variable to group some of the highest education levels of the individuals</a:t>
                      </a:r>
                      <a:endParaRPr lang="en-US" sz="900"/>
                    </a:p>
                  </a:txBody>
                  <a:tcPr marL="44247" marR="44247" marT="22123" marB="22123"/>
                </a:tc>
                <a:extLst>
                  <a:ext uri="{0D108BD9-81ED-4DB2-BD59-A6C34878D82A}">
                    <a16:rowId xmlns:a16="http://schemas.microsoft.com/office/drawing/2014/main" val="4165601278"/>
                  </a:ext>
                </a:extLst>
              </a:tr>
              <a:tr h="592909">
                <a:tc>
                  <a:txBody>
                    <a:bodyPr/>
                    <a:lstStyle/>
                    <a:p>
                      <a:r>
                        <a:rPr lang="en-US" sz="900"/>
                        <a:t>covid</a:t>
                      </a:r>
                    </a:p>
                  </a:txBody>
                  <a:tcPr marL="44247" marR="44247" marT="22123" marB="22123"/>
                </a:tc>
                <a:tc>
                  <a:txBody>
                    <a:bodyPr/>
                    <a:lstStyle/>
                    <a:p>
                      <a:r>
                        <a:rPr lang="en-US" sz="900" b="0" i="0" kern="1200">
                          <a:solidFill>
                            <a:schemeClr val="dk1"/>
                          </a:solidFill>
                          <a:effectLst/>
                          <a:latin typeface="+mn-lt"/>
                          <a:ea typeface="+mn-ea"/>
                          <a:cs typeface="+mn-cs"/>
                        </a:rPr>
                        <a:t>dummy variable to indicate whether the associated data was collected on a date prior to April 2020 or after February 2020; Prior to April 2020 = 0, After February 2020 = 1</a:t>
                      </a:r>
                      <a:endParaRPr lang="en-US" sz="900"/>
                    </a:p>
                  </a:txBody>
                  <a:tcPr marL="44247" marR="44247" marT="22123" marB="22123"/>
                </a:tc>
                <a:extLst>
                  <a:ext uri="{0D108BD9-81ED-4DB2-BD59-A6C34878D82A}">
                    <a16:rowId xmlns:a16="http://schemas.microsoft.com/office/drawing/2014/main" val="3875303381"/>
                  </a:ext>
                </a:extLst>
              </a:tr>
              <a:tr h="327428">
                <a:tc>
                  <a:txBody>
                    <a:bodyPr/>
                    <a:lstStyle/>
                    <a:p>
                      <a:r>
                        <a:rPr lang="en-US" sz="900"/>
                        <a:t>time</a:t>
                      </a:r>
                    </a:p>
                  </a:txBody>
                  <a:tcPr marL="44247" marR="44247" marT="22123" marB="22123"/>
                </a:tc>
                <a:tc>
                  <a:txBody>
                    <a:bodyPr/>
                    <a:lstStyle/>
                    <a:p>
                      <a:r>
                        <a:rPr lang="en-US" sz="900" b="0" i="0" kern="1200">
                          <a:solidFill>
                            <a:schemeClr val="dk1"/>
                          </a:solidFill>
                          <a:effectLst/>
                          <a:latin typeface="+mn-lt"/>
                          <a:ea typeface="+mn-ea"/>
                          <a:cs typeface="+mn-cs"/>
                        </a:rPr>
                        <a:t>incrementally increasing variable to represent the passing of time measured in 1-month units</a:t>
                      </a:r>
                      <a:endParaRPr lang="en-US" sz="900"/>
                    </a:p>
                  </a:txBody>
                  <a:tcPr marL="44247" marR="44247" marT="22123" marB="22123"/>
                </a:tc>
                <a:extLst>
                  <a:ext uri="{0D108BD9-81ED-4DB2-BD59-A6C34878D82A}">
                    <a16:rowId xmlns:a16="http://schemas.microsoft.com/office/drawing/2014/main" val="1234185409"/>
                  </a:ext>
                </a:extLst>
              </a:tr>
            </a:tbl>
          </a:graphicData>
        </a:graphic>
      </p:graphicFrame>
    </p:spTree>
    <p:extLst>
      <p:ext uri="{BB962C8B-B14F-4D97-AF65-F5344CB8AC3E}">
        <p14:creationId xmlns:p14="http://schemas.microsoft.com/office/powerpoint/2010/main" val="1793521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453363-7F7D-1546-9942-D34E46EAEEAE}"/>
              </a:ext>
            </a:extLst>
          </p:cNvPr>
          <p:cNvSpPr>
            <a:spLocks noGrp="1"/>
          </p:cNvSpPr>
          <p:nvPr>
            <p:ph type="title"/>
          </p:nvPr>
        </p:nvSpPr>
        <p:spPr>
          <a:xfrm>
            <a:off x="804672" y="1290025"/>
            <a:ext cx="4475892" cy="1188720"/>
          </a:xfrm>
          <a:solidFill>
            <a:srgbClr val="FFFFFF"/>
          </a:solidFill>
          <a:ln>
            <a:solidFill>
              <a:srgbClr val="404040"/>
            </a:solidFill>
          </a:ln>
        </p:spPr>
        <p:txBody>
          <a:bodyPr vert="horz" lIns="182880" tIns="182880" rIns="182880" bIns="182880" rtlCol="0" anchor="ctr">
            <a:normAutofit/>
          </a:bodyPr>
          <a:lstStyle/>
          <a:p>
            <a:r>
              <a:rPr lang="en-US" dirty="0"/>
              <a:t>Regression 1</a:t>
            </a:r>
          </a:p>
        </p:txBody>
      </p:sp>
      <p:sp>
        <p:nvSpPr>
          <p:cNvPr id="6" name="TextBox 5">
            <a:extLst>
              <a:ext uri="{FF2B5EF4-FFF2-40B4-BE49-F238E27FC236}">
                <a16:creationId xmlns:a16="http://schemas.microsoft.com/office/drawing/2014/main" id="{45450802-4B71-BE42-9ABA-27B999C7FC3C}"/>
              </a:ext>
            </a:extLst>
          </p:cNvPr>
          <p:cNvSpPr txBox="1"/>
          <p:nvPr/>
        </p:nvSpPr>
        <p:spPr>
          <a:xfrm>
            <a:off x="804672" y="2858703"/>
            <a:ext cx="4475892" cy="3042547"/>
          </a:xfrm>
          <a:prstGeom prst="rect">
            <a:avLst/>
          </a:prstGeom>
        </p:spPr>
        <p:txBody>
          <a:bodyPr vert="horz" lIns="91440" tIns="45720" rIns="91440" bIns="45720" rtlCol="0">
            <a:noAutofit/>
          </a:bodyPr>
          <a:lstStyle/>
          <a:p>
            <a:pPr indent="-228600" defTabSz="914400">
              <a:lnSpc>
                <a:spcPct val="90000"/>
              </a:lnSpc>
              <a:spcBef>
                <a:spcPts val="1000"/>
              </a:spcBef>
              <a:buClr>
                <a:schemeClr val="accent2"/>
              </a:buClr>
              <a:buFont typeface="Arial" panose="020B0604020202020204" pitchFamily="34" charset="0"/>
              <a:buChar char="•"/>
            </a:pPr>
            <a:r>
              <a:rPr lang="en-US" sz="1500" dirty="0">
                <a:solidFill>
                  <a:srgbClr val="FFFFFF"/>
                </a:solidFill>
              </a:rPr>
              <a:t>For this regression analysis,  we focused on is the coefficient for the interaction between the female and COVID-19 variables in our model as that measures the effect of being female during the COVID-19 pandemic on the probability of being employed relative to being male.</a:t>
            </a:r>
          </a:p>
          <a:p>
            <a:pPr indent="-228600" defTabSz="914400">
              <a:lnSpc>
                <a:spcPct val="90000"/>
              </a:lnSpc>
              <a:spcBef>
                <a:spcPts val="1000"/>
              </a:spcBef>
              <a:buClr>
                <a:schemeClr val="accent2"/>
              </a:buClr>
              <a:buFont typeface="Arial" panose="020B0604020202020204" pitchFamily="34" charset="0"/>
              <a:buChar char="•"/>
            </a:pPr>
            <a:r>
              <a:rPr lang="en-US" sz="1500" dirty="0">
                <a:solidFill>
                  <a:srgbClr val="FFFFFF"/>
                </a:solidFill>
              </a:rPr>
              <a:t>Prior to the COVID-19 pandemic, we see the effect of being female is associated with approximately 0.23 percentage points higher in the probability of being employed relative to being male.</a:t>
            </a:r>
          </a:p>
          <a:p>
            <a:pPr indent="-228600" defTabSz="914400">
              <a:lnSpc>
                <a:spcPct val="90000"/>
              </a:lnSpc>
              <a:spcBef>
                <a:spcPts val="1000"/>
              </a:spcBef>
              <a:buClr>
                <a:schemeClr val="accent2"/>
              </a:buClr>
              <a:buFont typeface="Arial" panose="020B0604020202020204" pitchFamily="34" charset="0"/>
              <a:buChar char="•"/>
            </a:pPr>
            <a:r>
              <a:rPr lang="en-US" sz="1500" dirty="0">
                <a:solidFill>
                  <a:srgbClr val="FFFFFF"/>
                </a:solidFill>
              </a:rPr>
              <a:t>However, once the COVID-19 pandemic started, we see the effect of being female during the COVID-19 pandemic is associated with approximately 0.78 percentage points lower in the probability of being employed relative to males during the COVID-19 pandemic.</a:t>
            </a:r>
          </a:p>
        </p:txBody>
      </p:sp>
      <p:sp>
        <p:nvSpPr>
          <p:cNvPr id="22" name="Rectangle 21">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able&#10;&#10;Description automatically generated">
            <a:extLst>
              <a:ext uri="{FF2B5EF4-FFF2-40B4-BE49-F238E27FC236}">
                <a16:creationId xmlns:a16="http://schemas.microsoft.com/office/drawing/2014/main" id="{94ADAA7C-34E3-3849-A2FC-A95CD4E02F91}"/>
              </a:ext>
            </a:extLst>
          </p:cNvPr>
          <p:cNvPicPr>
            <a:picLocks noChangeAspect="1"/>
          </p:cNvPicPr>
          <p:nvPr/>
        </p:nvPicPr>
        <p:blipFill>
          <a:blip r:embed="rId3"/>
          <a:stretch>
            <a:fillRect/>
          </a:stretch>
        </p:blipFill>
        <p:spPr>
          <a:xfrm>
            <a:off x="7546173" y="970949"/>
            <a:ext cx="3196605" cy="4599432"/>
          </a:xfrm>
          <a:prstGeom prst="rect">
            <a:avLst/>
          </a:prstGeom>
        </p:spPr>
      </p:pic>
    </p:spTree>
    <p:extLst>
      <p:ext uri="{BB962C8B-B14F-4D97-AF65-F5344CB8AC3E}">
        <p14:creationId xmlns:p14="http://schemas.microsoft.com/office/powerpoint/2010/main" val="3305970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453363-7F7D-1546-9942-D34E46EAEEAE}"/>
              </a:ext>
            </a:extLst>
          </p:cNvPr>
          <p:cNvSpPr>
            <a:spLocks noGrp="1"/>
          </p:cNvSpPr>
          <p:nvPr>
            <p:ph type="title"/>
          </p:nvPr>
        </p:nvSpPr>
        <p:spPr>
          <a:xfrm>
            <a:off x="804672" y="1290025"/>
            <a:ext cx="4475892" cy="1188720"/>
          </a:xfrm>
          <a:solidFill>
            <a:srgbClr val="FFFFFF"/>
          </a:solidFill>
          <a:ln>
            <a:solidFill>
              <a:srgbClr val="404040"/>
            </a:solidFill>
          </a:ln>
        </p:spPr>
        <p:txBody>
          <a:bodyPr vert="horz" lIns="182880" tIns="182880" rIns="182880" bIns="182880" rtlCol="0" anchor="ctr">
            <a:normAutofit/>
          </a:bodyPr>
          <a:lstStyle/>
          <a:p>
            <a:r>
              <a:rPr lang="en-US" dirty="0"/>
              <a:t>Analysis 1</a:t>
            </a:r>
          </a:p>
        </p:txBody>
      </p:sp>
      <p:sp>
        <p:nvSpPr>
          <p:cNvPr id="6" name="TextBox 5">
            <a:extLst>
              <a:ext uri="{FF2B5EF4-FFF2-40B4-BE49-F238E27FC236}">
                <a16:creationId xmlns:a16="http://schemas.microsoft.com/office/drawing/2014/main" id="{45450802-4B71-BE42-9ABA-27B999C7FC3C}"/>
              </a:ext>
            </a:extLst>
          </p:cNvPr>
          <p:cNvSpPr txBox="1"/>
          <p:nvPr/>
        </p:nvSpPr>
        <p:spPr>
          <a:xfrm>
            <a:off x="804672" y="2858703"/>
            <a:ext cx="4475892" cy="3042547"/>
          </a:xfrm>
          <a:prstGeom prst="rect">
            <a:avLst/>
          </a:prstGeom>
        </p:spPr>
        <p:txBody>
          <a:bodyPr vert="horz" lIns="91440" tIns="45720" rIns="91440" bIns="45720" rtlCol="0">
            <a:normAutofit/>
          </a:bodyPr>
          <a:lstStyle/>
          <a:p>
            <a:pPr indent="-228600" defTabSz="914400">
              <a:spcBef>
                <a:spcPts val="1000"/>
              </a:spcBef>
              <a:buClr>
                <a:schemeClr val="accent2"/>
              </a:buClr>
              <a:buFont typeface="Arial" panose="020B0604020202020204" pitchFamily="34" charset="0"/>
              <a:buChar char="•"/>
            </a:pPr>
            <a:r>
              <a:rPr lang="en-US" dirty="0">
                <a:solidFill>
                  <a:srgbClr val="FFFFFF"/>
                </a:solidFill>
              </a:rPr>
              <a:t>At it’s worst, this sharp decline in employment rate was more severe for the employment rate of women compared to the employment rate for men, which properly reflects the findings from our linear probability regression analysis.</a:t>
            </a:r>
          </a:p>
          <a:p>
            <a:pPr indent="-228600" defTabSz="914400">
              <a:spcBef>
                <a:spcPts val="1000"/>
              </a:spcBef>
              <a:buClr>
                <a:schemeClr val="accent2"/>
              </a:buClr>
              <a:buFont typeface="Arial" panose="020B0604020202020204" pitchFamily="34" charset="0"/>
              <a:buChar char="•"/>
            </a:pPr>
            <a:r>
              <a:rPr lang="en-US" dirty="0">
                <a:solidFill>
                  <a:srgbClr val="FFFFFF"/>
                </a:solidFill>
              </a:rPr>
              <a:t>One significant take away from this visual is that females have an employment rate that is higher than the employment rate for males as of January 2021.</a:t>
            </a:r>
          </a:p>
        </p:txBody>
      </p:sp>
      <p:sp>
        <p:nvSpPr>
          <p:cNvPr id="76" name="Rectangle 75">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line chart&#10;&#10;Description automatically generated">
            <a:extLst>
              <a:ext uri="{FF2B5EF4-FFF2-40B4-BE49-F238E27FC236}">
                <a16:creationId xmlns:a16="http://schemas.microsoft.com/office/drawing/2014/main" id="{595DBF1B-8289-4444-A0DF-FE7C37DC9DF6}"/>
              </a:ext>
            </a:extLst>
          </p:cNvPr>
          <p:cNvPicPr>
            <a:picLocks noChangeAspect="1"/>
          </p:cNvPicPr>
          <p:nvPr/>
        </p:nvPicPr>
        <p:blipFill>
          <a:blip r:embed="rId2"/>
          <a:stretch>
            <a:fillRect/>
          </a:stretch>
        </p:blipFill>
        <p:spPr>
          <a:xfrm>
            <a:off x="7064692" y="1783620"/>
            <a:ext cx="4159568" cy="2974090"/>
          </a:xfrm>
          <a:prstGeom prst="rect">
            <a:avLst/>
          </a:prstGeom>
        </p:spPr>
      </p:pic>
    </p:spTree>
    <p:extLst>
      <p:ext uri="{BB962C8B-B14F-4D97-AF65-F5344CB8AC3E}">
        <p14:creationId xmlns:p14="http://schemas.microsoft.com/office/powerpoint/2010/main" val="3101742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453363-7F7D-1546-9942-D34E46EAEEAE}"/>
              </a:ext>
            </a:extLst>
          </p:cNvPr>
          <p:cNvSpPr>
            <a:spLocks noGrp="1"/>
          </p:cNvSpPr>
          <p:nvPr>
            <p:ph type="title"/>
          </p:nvPr>
        </p:nvSpPr>
        <p:spPr>
          <a:xfrm>
            <a:off x="804672" y="1290025"/>
            <a:ext cx="4475892" cy="1188720"/>
          </a:xfrm>
          <a:solidFill>
            <a:srgbClr val="FFFFFF"/>
          </a:solidFill>
          <a:ln>
            <a:solidFill>
              <a:srgbClr val="404040"/>
            </a:solidFill>
          </a:ln>
        </p:spPr>
        <p:txBody>
          <a:bodyPr vert="horz" lIns="182880" tIns="182880" rIns="182880" bIns="182880" rtlCol="0" anchor="ctr">
            <a:normAutofit/>
          </a:bodyPr>
          <a:lstStyle/>
          <a:p>
            <a:r>
              <a:rPr lang="en-US" dirty="0"/>
              <a:t>Analysis 2</a:t>
            </a:r>
          </a:p>
        </p:txBody>
      </p:sp>
      <p:sp>
        <p:nvSpPr>
          <p:cNvPr id="6" name="TextBox 5">
            <a:extLst>
              <a:ext uri="{FF2B5EF4-FFF2-40B4-BE49-F238E27FC236}">
                <a16:creationId xmlns:a16="http://schemas.microsoft.com/office/drawing/2014/main" id="{45450802-4B71-BE42-9ABA-27B999C7FC3C}"/>
              </a:ext>
            </a:extLst>
          </p:cNvPr>
          <p:cNvSpPr txBox="1"/>
          <p:nvPr/>
        </p:nvSpPr>
        <p:spPr>
          <a:xfrm>
            <a:off x="804672" y="2858703"/>
            <a:ext cx="4475892" cy="3042547"/>
          </a:xfrm>
          <a:prstGeom prst="rect">
            <a:avLst/>
          </a:prstGeom>
        </p:spPr>
        <p:txBody>
          <a:bodyPr vert="horz" lIns="91440" tIns="45720" rIns="91440" bIns="45720" rtlCol="0">
            <a:normAutofit/>
          </a:bodyPr>
          <a:lstStyle/>
          <a:p>
            <a:pPr indent="-228600" defTabSz="914400">
              <a:spcBef>
                <a:spcPts val="1000"/>
              </a:spcBef>
              <a:buClr>
                <a:schemeClr val="accent2"/>
              </a:buClr>
              <a:buFont typeface="Arial" panose="020B0604020202020204" pitchFamily="34" charset="0"/>
              <a:buChar char="•"/>
            </a:pPr>
            <a:r>
              <a:rPr lang="en-US">
                <a:solidFill>
                  <a:srgbClr val="FFFFFF"/>
                </a:solidFill>
              </a:rPr>
              <a:t>The age group with the most significant employment rate decline during this time was Generation Z. </a:t>
            </a:r>
          </a:p>
          <a:p>
            <a:pPr indent="-228600" defTabSz="914400">
              <a:spcBef>
                <a:spcPts val="1000"/>
              </a:spcBef>
              <a:buClr>
                <a:schemeClr val="accent2"/>
              </a:buClr>
              <a:buFont typeface="Arial" panose="020B0604020202020204" pitchFamily="34" charset="0"/>
              <a:buChar char="•"/>
            </a:pPr>
            <a:r>
              <a:rPr lang="en-US">
                <a:solidFill>
                  <a:srgbClr val="FFFFFF"/>
                </a:solidFill>
              </a:rPr>
              <a:t>As of January 2021, this visual shows that the employment rates for Baby Boomers and Generation X are about the same, and the highest, followed by a slight downward trend in the employment rate for Millennials and finally the employment rate for Gen Z is the lowest.</a:t>
            </a:r>
          </a:p>
          <a:p>
            <a:pPr indent="-228600" defTabSz="914400">
              <a:spcBef>
                <a:spcPts val="1000"/>
              </a:spcBef>
              <a:buClr>
                <a:schemeClr val="accent2"/>
              </a:buClr>
              <a:buFont typeface="Arial" panose="020B0604020202020204" pitchFamily="34" charset="0"/>
              <a:buChar char="•"/>
            </a:pPr>
            <a:endParaRPr lang="en-US">
              <a:solidFill>
                <a:srgbClr val="FFFFFF"/>
              </a:solidFill>
            </a:endParaRPr>
          </a:p>
        </p:txBody>
      </p:sp>
      <p:sp>
        <p:nvSpPr>
          <p:cNvPr id="58" name="Rectangle 57">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62F7C9C6-FA0F-AC4F-A455-5D32284D6CAC}"/>
              </a:ext>
            </a:extLst>
          </p:cNvPr>
          <p:cNvPicPr>
            <a:picLocks noChangeAspect="1"/>
          </p:cNvPicPr>
          <p:nvPr/>
        </p:nvPicPr>
        <p:blipFill>
          <a:blip r:embed="rId2"/>
          <a:stretch>
            <a:fillRect/>
          </a:stretch>
        </p:blipFill>
        <p:spPr>
          <a:xfrm>
            <a:off x="7064692" y="1783620"/>
            <a:ext cx="4159568" cy="2974090"/>
          </a:xfrm>
          <a:prstGeom prst="rect">
            <a:avLst/>
          </a:prstGeom>
        </p:spPr>
      </p:pic>
    </p:spTree>
    <p:extLst>
      <p:ext uri="{BB962C8B-B14F-4D97-AF65-F5344CB8AC3E}">
        <p14:creationId xmlns:p14="http://schemas.microsoft.com/office/powerpoint/2010/main" val="934177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453363-7F7D-1546-9942-D34E46EAEEAE}"/>
              </a:ext>
            </a:extLst>
          </p:cNvPr>
          <p:cNvSpPr>
            <a:spLocks noGrp="1"/>
          </p:cNvSpPr>
          <p:nvPr>
            <p:ph type="title"/>
          </p:nvPr>
        </p:nvSpPr>
        <p:spPr>
          <a:xfrm>
            <a:off x="804672" y="1290025"/>
            <a:ext cx="4475892" cy="1188720"/>
          </a:xfrm>
          <a:solidFill>
            <a:srgbClr val="FFFFFF"/>
          </a:solidFill>
          <a:ln>
            <a:solidFill>
              <a:srgbClr val="404040"/>
            </a:solidFill>
          </a:ln>
        </p:spPr>
        <p:txBody>
          <a:bodyPr vert="horz" lIns="182880" tIns="182880" rIns="182880" bIns="182880" rtlCol="0" anchor="ctr">
            <a:normAutofit/>
          </a:bodyPr>
          <a:lstStyle/>
          <a:p>
            <a:r>
              <a:rPr lang="en-US" dirty="0"/>
              <a:t>Analysis 3</a:t>
            </a:r>
          </a:p>
        </p:txBody>
      </p:sp>
      <p:sp>
        <p:nvSpPr>
          <p:cNvPr id="6" name="TextBox 5">
            <a:extLst>
              <a:ext uri="{FF2B5EF4-FFF2-40B4-BE49-F238E27FC236}">
                <a16:creationId xmlns:a16="http://schemas.microsoft.com/office/drawing/2014/main" id="{45450802-4B71-BE42-9ABA-27B999C7FC3C}"/>
              </a:ext>
            </a:extLst>
          </p:cNvPr>
          <p:cNvSpPr txBox="1"/>
          <p:nvPr/>
        </p:nvSpPr>
        <p:spPr>
          <a:xfrm>
            <a:off x="804672" y="2858703"/>
            <a:ext cx="4475892" cy="3042547"/>
          </a:xfrm>
          <a:prstGeom prst="rect">
            <a:avLst/>
          </a:prstGeom>
        </p:spPr>
        <p:txBody>
          <a:bodyPr vert="horz" lIns="91440" tIns="45720" rIns="91440" bIns="45720" rtlCol="0">
            <a:normAutofit/>
          </a:bodyPr>
          <a:lstStyle/>
          <a:p>
            <a:pPr indent="-228600" defTabSz="914400">
              <a:spcBef>
                <a:spcPts val="1000"/>
              </a:spcBef>
              <a:buClr>
                <a:schemeClr val="accent2"/>
              </a:buClr>
              <a:buFont typeface="Arial" panose="020B0604020202020204" pitchFamily="34" charset="0"/>
              <a:buChar char="•"/>
            </a:pPr>
            <a:r>
              <a:rPr lang="en-US" sz="1700" dirty="0">
                <a:solidFill>
                  <a:srgbClr val="FFFFFF"/>
                </a:solidFill>
              </a:rPr>
              <a:t>When quarantine started due to COVID-19 in the US, which was in March 2020, there is an immediate decline in employment between individuals of all racial backgrounds.</a:t>
            </a:r>
          </a:p>
          <a:p>
            <a:pPr indent="-228600" defTabSz="914400">
              <a:spcBef>
                <a:spcPts val="1000"/>
              </a:spcBef>
              <a:buClr>
                <a:schemeClr val="accent2"/>
              </a:buClr>
              <a:buFont typeface="Arial" panose="020B0604020202020204" pitchFamily="34" charset="0"/>
              <a:buChar char="•"/>
            </a:pPr>
            <a:r>
              <a:rPr lang="en-US" sz="1700" dirty="0">
                <a:solidFill>
                  <a:srgbClr val="FFFFFF"/>
                </a:solidFill>
              </a:rPr>
              <a:t> The hardest hit group were individuals with an American Indian/ Aleut/ and Eskimo background. </a:t>
            </a:r>
          </a:p>
          <a:p>
            <a:pPr indent="-228600" defTabSz="914400">
              <a:spcBef>
                <a:spcPts val="1000"/>
              </a:spcBef>
              <a:buClr>
                <a:schemeClr val="accent2"/>
              </a:buClr>
              <a:buFont typeface="Arial" panose="020B0604020202020204" pitchFamily="34" charset="0"/>
              <a:buChar char="•"/>
            </a:pPr>
            <a:r>
              <a:rPr lang="en-US" sz="1700" dirty="0">
                <a:solidFill>
                  <a:srgbClr val="FFFFFF"/>
                </a:solidFill>
              </a:rPr>
              <a:t>With the latest 2021 data, it looks like racially, all the different groups are around the same employment rate, ranging between .85 and .95.</a:t>
            </a:r>
          </a:p>
        </p:txBody>
      </p:sp>
      <p:sp>
        <p:nvSpPr>
          <p:cNvPr id="58" name="Rectangle 57">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10;&#10;Description automatically generated">
            <a:extLst>
              <a:ext uri="{FF2B5EF4-FFF2-40B4-BE49-F238E27FC236}">
                <a16:creationId xmlns:a16="http://schemas.microsoft.com/office/drawing/2014/main" id="{A4E08189-F7DA-A74B-A482-4215094A7314}"/>
              </a:ext>
            </a:extLst>
          </p:cNvPr>
          <p:cNvPicPr>
            <a:picLocks noChangeAspect="1"/>
          </p:cNvPicPr>
          <p:nvPr/>
        </p:nvPicPr>
        <p:blipFill>
          <a:blip r:embed="rId2"/>
          <a:stretch>
            <a:fillRect/>
          </a:stretch>
        </p:blipFill>
        <p:spPr>
          <a:xfrm>
            <a:off x="7064692" y="1783620"/>
            <a:ext cx="4159568" cy="2974090"/>
          </a:xfrm>
          <a:prstGeom prst="rect">
            <a:avLst/>
          </a:prstGeom>
        </p:spPr>
      </p:pic>
    </p:spTree>
    <p:extLst>
      <p:ext uri="{BB962C8B-B14F-4D97-AF65-F5344CB8AC3E}">
        <p14:creationId xmlns:p14="http://schemas.microsoft.com/office/powerpoint/2010/main" val="3536176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BB98-D5BA-F643-BF98-468179DD2932}"/>
              </a:ext>
            </a:extLst>
          </p:cNvPr>
          <p:cNvSpPr>
            <a:spLocks noGrp="1"/>
          </p:cNvSpPr>
          <p:nvPr>
            <p:ph type="title"/>
          </p:nvPr>
        </p:nvSpPr>
        <p:spPr/>
        <p:txBody>
          <a:bodyPr/>
          <a:lstStyle/>
          <a:p>
            <a:r>
              <a:rPr lang="en-US" dirty="0"/>
              <a:t>Question 3: Results</a:t>
            </a:r>
          </a:p>
        </p:txBody>
      </p:sp>
      <p:sp>
        <p:nvSpPr>
          <p:cNvPr id="3" name="Content Placeholder 2">
            <a:extLst>
              <a:ext uri="{FF2B5EF4-FFF2-40B4-BE49-F238E27FC236}">
                <a16:creationId xmlns:a16="http://schemas.microsoft.com/office/drawing/2014/main" id="{26A2E9A9-BE7A-DA49-B89B-7585CC52CCA0}"/>
              </a:ext>
            </a:extLst>
          </p:cNvPr>
          <p:cNvSpPr>
            <a:spLocks noGrp="1"/>
          </p:cNvSpPr>
          <p:nvPr>
            <p:ph idx="1"/>
          </p:nvPr>
        </p:nvSpPr>
        <p:spPr/>
        <p:txBody>
          <a:bodyPr>
            <a:normAutofit fontScale="70000" lnSpcReduction="20000"/>
          </a:bodyPr>
          <a:lstStyle/>
          <a:p>
            <a:r>
              <a:rPr lang="en-US" dirty="0"/>
              <a:t>On average, over the year preceding February 2020 the following are our conclusions:</a:t>
            </a:r>
          </a:p>
          <a:p>
            <a:r>
              <a:rPr lang="en-US" dirty="0"/>
              <a:t>Women have historically been more likely to be employed than men, but employment rate trends show that this claim is true at times, but not always true. The employment rate for women can be seen occasionally dipping below the employment rate for men.</a:t>
            </a:r>
          </a:p>
          <a:p>
            <a:r>
              <a:rPr lang="en-US" dirty="0"/>
              <a:t>Married people have historically been more likely to be employed than non-married people, so nothing has changed in that regard and employment rate trends support this claim.</a:t>
            </a:r>
          </a:p>
          <a:p>
            <a:r>
              <a:rPr lang="en-US" dirty="0"/>
              <a:t>Baby Boomers and Gen X have historically been more likely to be employed than Millennials who have historically been more likely to be employed than Gen Z. Employment rate trends support this claim.</a:t>
            </a:r>
          </a:p>
          <a:p>
            <a:r>
              <a:rPr lang="en-US" dirty="0"/>
              <a:t>Historically, the higher educational attainment an individual has achieved, the more likely they are to be employed, so there is no change in that regard and employment rate trends support this this claim.</a:t>
            </a:r>
          </a:p>
          <a:p>
            <a:r>
              <a:rPr lang="en-US" dirty="0"/>
              <a:t>Historically, being Asian had the highest probability of being employed compared to all other racial categories pre-pandemic followed by Hawaiian/Pacific Islanders and then White people. However, this has changed as now being White has a higher probability than people who are Asian to be employed. Employment rate trends support this claim.</a:t>
            </a:r>
          </a:p>
          <a:p>
            <a:endParaRPr lang="en-US" dirty="0"/>
          </a:p>
        </p:txBody>
      </p:sp>
      <p:sp>
        <p:nvSpPr>
          <p:cNvPr id="4" name="TextBox 3">
            <a:extLst>
              <a:ext uri="{FF2B5EF4-FFF2-40B4-BE49-F238E27FC236}">
                <a16:creationId xmlns:a16="http://schemas.microsoft.com/office/drawing/2014/main" id="{ABF6BE7A-B981-0D4F-A905-B0B77A336A5C}"/>
              </a:ext>
            </a:extLst>
          </p:cNvPr>
          <p:cNvSpPr txBox="1"/>
          <p:nvPr/>
        </p:nvSpPr>
        <p:spPr>
          <a:xfrm>
            <a:off x="2372868" y="5740027"/>
            <a:ext cx="7446264" cy="646331"/>
          </a:xfrm>
          <a:prstGeom prst="rect">
            <a:avLst/>
          </a:prstGeom>
          <a:noFill/>
        </p:spPr>
        <p:txBody>
          <a:bodyPr wrap="square" rtlCol="0">
            <a:spAutoFit/>
          </a:bodyPr>
          <a:lstStyle/>
          <a:p>
            <a:pPr algn="ctr"/>
            <a:r>
              <a:rPr lang="en-US" dirty="0"/>
              <a:t>Across all demographics, the employment rates have </a:t>
            </a:r>
            <a:r>
              <a:rPr lang="en-US" i="1" dirty="0"/>
              <a:t>not </a:t>
            </a:r>
            <a:r>
              <a:rPr lang="en-US" dirty="0"/>
              <a:t>recovered to pre-pandemic employment rate levels. </a:t>
            </a:r>
            <a:endParaRPr lang="en-US" i="1" dirty="0"/>
          </a:p>
        </p:txBody>
      </p:sp>
    </p:spTree>
    <p:extLst>
      <p:ext uri="{BB962C8B-B14F-4D97-AF65-F5344CB8AC3E}">
        <p14:creationId xmlns:p14="http://schemas.microsoft.com/office/powerpoint/2010/main" val="276580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AE51-16EB-054A-B08C-0C17687B5B33}"/>
              </a:ext>
            </a:extLst>
          </p:cNvPr>
          <p:cNvSpPr>
            <a:spLocks noGrp="1"/>
          </p:cNvSpPr>
          <p:nvPr>
            <p:ph type="title"/>
          </p:nvPr>
        </p:nvSpPr>
        <p:spPr/>
        <p:txBody>
          <a:bodyPr/>
          <a:lstStyle/>
          <a:p>
            <a:r>
              <a:rPr lang="en-US" dirty="0"/>
              <a:t>Background of the project</a:t>
            </a:r>
          </a:p>
        </p:txBody>
      </p:sp>
      <p:sp>
        <p:nvSpPr>
          <p:cNvPr id="3" name="Content Placeholder 2">
            <a:extLst>
              <a:ext uri="{FF2B5EF4-FFF2-40B4-BE49-F238E27FC236}">
                <a16:creationId xmlns:a16="http://schemas.microsoft.com/office/drawing/2014/main" id="{31F31A1E-DC9E-914D-80FB-EAEA1D05ADC4}"/>
              </a:ext>
            </a:extLst>
          </p:cNvPr>
          <p:cNvSpPr>
            <a:spLocks noGrp="1"/>
          </p:cNvSpPr>
          <p:nvPr>
            <p:ph idx="1"/>
          </p:nvPr>
        </p:nvSpPr>
        <p:spPr/>
        <p:txBody>
          <a:bodyPr/>
          <a:lstStyle/>
          <a:p>
            <a:r>
              <a:rPr lang="en-US" dirty="0"/>
              <a:t>The focus of this project was to look at how the retail sector and the rest of the economy has been doing because of the COVID-19 pandemic. </a:t>
            </a:r>
          </a:p>
          <a:p>
            <a:r>
              <a:rPr lang="en-US" dirty="0"/>
              <a:t>We were asked to explore three different questions</a:t>
            </a:r>
          </a:p>
          <a:p>
            <a:pPr marL="571500" lvl="1" indent="-342900">
              <a:buFont typeface="+mj-lt"/>
              <a:buAutoNum type="arabicPeriod"/>
            </a:pPr>
            <a:r>
              <a:rPr lang="en-US" dirty="0"/>
              <a:t>How has COVID affected the health of the retail industry, as measured by employment?</a:t>
            </a:r>
          </a:p>
          <a:p>
            <a:pPr marL="571500" lvl="1" indent="-342900">
              <a:buFont typeface="+mj-lt"/>
              <a:buAutoNum type="arabicPeriod"/>
            </a:pPr>
            <a:r>
              <a:rPr lang="en-US" dirty="0"/>
              <a:t>How has retail fared relative to other industries?</a:t>
            </a:r>
          </a:p>
          <a:p>
            <a:pPr marL="571500" lvl="1" indent="-342900">
              <a:buFont typeface="+mj-lt"/>
              <a:buAutoNum type="arabicPeriod"/>
            </a:pPr>
            <a:r>
              <a:rPr lang="en-US" dirty="0"/>
              <a:t>Retail needs to worry about who has money to spend - what has changed about </a:t>
            </a:r>
            <a:r>
              <a:rPr lang="en-US" i="1" dirty="0"/>
              <a:t>who</a:t>
            </a:r>
            <a:r>
              <a:rPr lang="en-US" dirty="0"/>
              <a:t> is working and earning money?</a:t>
            </a:r>
          </a:p>
          <a:p>
            <a:r>
              <a:rPr lang="en-US" dirty="0"/>
              <a:t>Today, we will be focusing on question one and three</a:t>
            </a:r>
          </a:p>
          <a:p>
            <a:pPr lvl="1"/>
            <a:endParaRPr lang="en-US" dirty="0"/>
          </a:p>
          <a:p>
            <a:pPr marL="228600" lvl="1" indent="0">
              <a:buNone/>
            </a:pPr>
            <a:endParaRPr lang="en-US" dirty="0"/>
          </a:p>
        </p:txBody>
      </p:sp>
    </p:spTree>
    <p:extLst>
      <p:ext uri="{BB962C8B-B14F-4D97-AF65-F5344CB8AC3E}">
        <p14:creationId xmlns:p14="http://schemas.microsoft.com/office/powerpoint/2010/main" val="1849267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8182-7133-F34E-8518-4C965A68711E}"/>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271259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BA13D-961E-744A-AEFF-1BC2C60D7B1E}"/>
              </a:ext>
            </a:extLst>
          </p:cNvPr>
          <p:cNvSpPr>
            <a:spLocks noGrp="1"/>
          </p:cNvSpPr>
          <p:nvPr>
            <p:ph type="title"/>
          </p:nvPr>
        </p:nvSpPr>
        <p:spPr>
          <a:xfrm>
            <a:off x="965198" y="2490283"/>
            <a:ext cx="5602383" cy="1877437"/>
          </a:xfrm>
        </p:spPr>
        <p:txBody>
          <a:bodyPr vert="horz" lIns="274320" tIns="182880" rIns="274320" bIns="182880" rtlCol="0" anchor="ctr" anchorCtr="1">
            <a:normAutofit/>
          </a:bodyPr>
          <a:lstStyle/>
          <a:p>
            <a:r>
              <a:rPr lang="en-US" kern="1200" cap="all" spc="200" baseline="0" dirty="0">
                <a:solidFill>
                  <a:srgbClr val="262626"/>
                </a:solidFill>
                <a:latin typeface="+mj-lt"/>
                <a:ea typeface="+mj-ea"/>
                <a:cs typeface="+mj-cs"/>
              </a:rPr>
              <a:t>Question 1: </a:t>
            </a:r>
          </a:p>
        </p:txBody>
      </p:sp>
      <p:sp>
        <p:nvSpPr>
          <p:cNvPr id="8" name="Rectangle 7">
            <a:extLst>
              <a:ext uri="{FF2B5EF4-FFF2-40B4-BE49-F238E27FC236}">
                <a16:creationId xmlns:a16="http://schemas.microsoft.com/office/drawing/2014/main" id="{165040EF-32B8-46F3-823C-6BA3A49A7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D1F562A-2D97-954B-893D-F43DE10CC2E7}"/>
              </a:ext>
            </a:extLst>
          </p:cNvPr>
          <p:cNvSpPr>
            <a:spLocks noGrp="1"/>
          </p:cNvSpPr>
          <p:nvPr>
            <p:ph type="body" idx="1"/>
          </p:nvPr>
        </p:nvSpPr>
        <p:spPr>
          <a:xfrm>
            <a:off x="8129873" y="2173266"/>
            <a:ext cx="3657119" cy="2511468"/>
          </a:xfrm>
        </p:spPr>
        <p:txBody>
          <a:bodyPr vert="horz" lIns="91440" tIns="45720" rIns="91440" bIns="45720" rtlCol="0" anchor="ctr">
            <a:normAutofit/>
          </a:bodyPr>
          <a:lstStyle/>
          <a:p>
            <a:pPr algn="ctr"/>
            <a:r>
              <a:rPr lang="en-US">
                <a:solidFill>
                  <a:schemeClr val="bg1">
                    <a:lumMod val="75000"/>
                    <a:lumOff val="25000"/>
                  </a:schemeClr>
                </a:solidFill>
              </a:rPr>
              <a:t>How has COVID affected the health of the retail industry, as measured by employment?</a:t>
            </a:r>
          </a:p>
        </p:txBody>
      </p:sp>
    </p:spTree>
    <p:extLst>
      <p:ext uri="{BB962C8B-B14F-4D97-AF65-F5344CB8AC3E}">
        <p14:creationId xmlns:p14="http://schemas.microsoft.com/office/powerpoint/2010/main" val="19771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9551-ECF7-9548-82E6-046C59624B5A}"/>
              </a:ext>
            </a:extLst>
          </p:cNvPr>
          <p:cNvSpPr>
            <a:spLocks noGrp="1"/>
          </p:cNvSpPr>
          <p:nvPr>
            <p:ph type="title"/>
          </p:nvPr>
        </p:nvSpPr>
        <p:spPr/>
        <p:txBody>
          <a:bodyPr>
            <a:normAutofit/>
          </a:bodyPr>
          <a:lstStyle/>
          <a:p>
            <a:r>
              <a:rPr lang="en-US" dirty="0"/>
              <a:t>Variables Used </a:t>
            </a:r>
            <a:br>
              <a:rPr lang="en-US" dirty="0"/>
            </a:br>
            <a:endParaRPr lang="en-US" dirty="0"/>
          </a:p>
        </p:txBody>
      </p:sp>
      <p:graphicFrame>
        <p:nvGraphicFramePr>
          <p:cNvPr id="4" name="Table 4">
            <a:extLst>
              <a:ext uri="{FF2B5EF4-FFF2-40B4-BE49-F238E27FC236}">
                <a16:creationId xmlns:a16="http://schemas.microsoft.com/office/drawing/2014/main" id="{52658F3D-C81A-534F-83D5-B07F661A5A87}"/>
              </a:ext>
            </a:extLst>
          </p:cNvPr>
          <p:cNvGraphicFramePr>
            <a:graphicFrameLocks noGrp="1"/>
          </p:cNvGraphicFramePr>
          <p:nvPr>
            <p:ph idx="1"/>
            <p:extLst>
              <p:ext uri="{D42A27DB-BD31-4B8C-83A1-F6EECF244321}">
                <p14:modId xmlns:p14="http://schemas.microsoft.com/office/powerpoint/2010/main" val="692421651"/>
              </p:ext>
            </p:extLst>
          </p:nvPr>
        </p:nvGraphicFramePr>
        <p:xfrm>
          <a:off x="2230438" y="2638425"/>
          <a:ext cx="7731124" cy="3571240"/>
        </p:xfrm>
        <a:graphic>
          <a:graphicData uri="http://schemas.openxmlformats.org/drawingml/2006/table">
            <a:tbl>
              <a:tblPr firstRow="1" bandRow="1">
                <a:tableStyleId>{21E4AEA4-8DFA-4A89-87EB-49C32662AFE0}</a:tableStyleId>
              </a:tblPr>
              <a:tblGrid>
                <a:gridCol w="3865562">
                  <a:extLst>
                    <a:ext uri="{9D8B030D-6E8A-4147-A177-3AD203B41FA5}">
                      <a16:colId xmlns:a16="http://schemas.microsoft.com/office/drawing/2014/main" val="2283239228"/>
                    </a:ext>
                  </a:extLst>
                </a:gridCol>
                <a:gridCol w="3865562">
                  <a:extLst>
                    <a:ext uri="{9D8B030D-6E8A-4147-A177-3AD203B41FA5}">
                      <a16:colId xmlns:a16="http://schemas.microsoft.com/office/drawing/2014/main" val="106582511"/>
                    </a:ext>
                  </a:extLst>
                </a:gridCol>
              </a:tblGrid>
              <a:tr h="370840">
                <a:tc>
                  <a:txBody>
                    <a:bodyPr/>
                    <a:lstStyle/>
                    <a:p>
                      <a:r>
                        <a:rPr lang="en-US" dirty="0"/>
                        <a:t>Variable Name &amp; Common Name</a:t>
                      </a:r>
                    </a:p>
                  </a:txBody>
                  <a:tcPr/>
                </a:tc>
                <a:tc>
                  <a:txBody>
                    <a:bodyPr/>
                    <a:lstStyle/>
                    <a:p>
                      <a:r>
                        <a:rPr lang="en-US" dirty="0"/>
                        <a:t>Description</a:t>
                      </a:r>
                    </a:p>
                  </a:txBody>
                  <a:tcPr/>
                </a:tc>
                <a:extLst>
                  <a:ext uri="{0D108BD9-81ED-4DB2-BD59-A6C34878D82A}">
                    <a16:rowId xmlns:a16="http://schemas.microsoft.com/office/drawing/2014/main" val="1070253686"/>
                  </a:ext>
                </a:extLst>
              </a:tr>
              <a:tr h="370840">
                <a:tc>
                  <a:txBody>
                    <a:bodyPr/>
                    <a:lstStyle/>
                    <a:p>
                      <a:r>
                        <a:rPr lang="en-US" dirty="0"/>
                        <a:t>“</a:t>
                      </a:r>
                      <a:r>
                        <a:rPr lang="en-US" dirty="0" err="1"/>
                        <a:t>whyunemp</a:t>
                      </a:r>
                      <a:r>
                        <a:rPr lang="en-US" dirty="0"/>
                        <a:t>” – </a:t>
                      </a:r>
                      <a:r>
                        <a:rPr lang="en-US" dirty="0" err="1"/>
                        <a:t>Reason_why</a:t>
                      </a:r>
                      <a:endParaRPr lang="en-US" dirty="0"/>
                    </a:p>
                  </a:txBody>
                  <a:tcPr/>
                </a:tc>
                <a:tc>
                  <a:txBody>
                    <a:bodyPr/>
                    <a:lstStyle/>
                    <a:p>
                      <a:r>
                        <a:rPr lang="en-US" dirty="0"/>
                        <a:t>Specifies why respondents were unemployed </a:t>
                      </a:r>
                    </a:p>
                  </a:txBody>
                  <a:tcPr/>
                </a:tc>
                <a:extLst>
                  <a:ext uri="{0D108BD9-81ED-4DB2-BD59-A6C34878D82A}">
                    <a16:rowId xmlns:a16="http://schemas.microsoft.com/office/drawing/2014/main" val="670252288"/>
                  </a:ext>
                </a:extLst>
              </a:tr>
              <a:tr h="370840">
                <a:tc>
                  <a:txBody>
                    <a:bodyPr/>
                    <a:lstStyle/>
                    <a:p>
                      <a:r>
                        <a:rPr lang="en-US" sz="1800" b="0" kern="1200" dirty="0">
                          <a:solidFill>
                            <a:schemeClr val="dk1"/>
                          </a:solidFill>
                          <a:effectLst/>
                        </a:rPr>
                        <a:t>“occ2010” </a:t>
                      </a:r>
                      <a:r>
                        <a:rPr lang="en-US" dirty="0"/>
                        <a:t>–</a:t>
                      </a:r>
                      <a:r>
                        <a:rPr lang="en-US" sz="1800" b="0" kern="1200" dirty="0">
                          <a:solidFill>
                            <a:schemeClr val="dk1"/>
                          </a:solidFill>
                          <a:effectLst/>
                        </a:rPr>
                        <a:t> occupation</a:t>
                      </a:r>
                      <a:endParaRPr lang="en-US" dirty="0"/>
                    </a:p>
                  </a:txBody>
                  <a:tcPr/>
                </a:tc>
                <a:tc>
                  <a:txBody>
                    <a:bodyPr/>
                    <a:lstStyle/>
                    <a:p>
                      <a:r>
                        <a:rPr lang="en-US" sz="1800" b="0" kern="1200" dirty="0">
                          <a:solidFill>
                            <a:schemeClr val="dk1"/>
                          </a:solidFill>
                          <a:effectLst/>
                        </a:rPr>
                        <a:t>Respondent’s occupation based on the Census Bureau’s scheme</a:t>
                      </a:r>
                      <a:endParaRPr lang="en-US" dirty="0"/>
                    </a:p>
                  </a:txBody>
                  <a:tcPr/>
                </a:tc>
                <a:extLst>
                  <a:ext uri="{0D108BD9-81ED-4DB2-BD59-A6C34878D82A}">
                    <a16:rowId xmlns:a16="http://schemas.microsoft.com/office/drawing/2014/main" val="2039771700"/>
                  </a:ext>
                </a:extLst>
              </a:tr>
              <a:tr h="370840">
                <a:tc>
                  <a:txBody>
                    <a:bodyPr/>
                    <a:lstStyle/>
                    <a:p>
                      <a:r>
                        <a:rPr lang="en-US" sz="1800" b="0" kern="1200" dirty="0">
                          <a:solidFill>
                            <a:schemeClr val="dk1"/>
                          </a:solidFill>
                          <a:effectLst/>
                        </a:rPr>
                        <a:t>“</a:t>
                      </a:r>
                      <a:r>
                        <a:rPr lang="en-US" sz="1800" b="0" kern="1200" dirty="0" err="1">
                          <a:solidFill>
                            <a:schemeClr val="dk1"/>
                          </a:solidFill>
                          <a:effectLst/>
                        </a:rPr>
                        <a:t>covidunaw</a:t>
                      </a:r>
                      <a:r>
                        <a:rPr lang="en-US" sz="1800" b="0" kern="1200" dirty="0">
                          <a:solidFill>
                            <a:schemeClr val="dk1"/>
                          </a:solidFill>
                          <a:effectLst/>
                        </a:rPr>
                        <a:t>” </a:t>
                      </a:r>
                      <a:r>
                        <a:rPr lang="en-US" dirty="0"/>
                        <a:t>–</a:t>
                      </a:r>
                      <a:r>
                        <a:rPr lang="en-US" sz="1800" b="0" kern="1200" dirty="0">
                          <a:solidFill>
                            <a:schemeClr val="dk1"/>
                          </a:solidFill>
                          <a:effectLst/>
                        </a:rPr>
                        <a:t> </a:t>
                      </a:r>
                      <a:r>
                        <a:rPr lang="en-US" sz="1800" b="0" kern="1200" dirty="0" err="1">
                          <a:solidFill>
                            <a:schemeClr val="dk1"/>
                          </a:solidFill>
                          <a:effectLst/>
                        </a:rPr>
                        <a:t>covid_impact</a:t>
                      </a:r>
                      <a:endParaRPr lang="en-US" dirty="0"/>
                    </a:p>
                  </a:txBody>
                  <a:tcPr/>
                </a:tc>
                <a:tc>
                  <a:txBody>
                    <a:bodyPr/>
                    <a:lstStyle/>
                    <a:p>
                      <a:r>
                        <a:rPr lang="en-US" sz="1800" b="0" kern="1200" dirty="0">
                          <a:solidFill>
                            <a:schemeClr val="dk1"/>
                          </a:solidFill>
                          <a:effectLst/>
                        </a:rPr>
                        <a:t>Could respondent’s unemployment be attributed to COVID-19</a:t>
                      </a:r>
                      <a:endParaRPr lang="en-US" dirty="0"/>
                    </a:p>
                  </a:txBody>
                  <a:tcPr/>
                </a:tc>
                <a:extLst>
                  <a:ext uri="{0D108BD9-81ED-4DB2-BD59-A6C34878D82A}">
                    <a16:rowId xmlns:a16="http://schemas.microsoft.com/office/drawing/2014/main" val="3985080017"/>
                  </a:ext>
                </a:extLst>
              </a:tr>
              <a:tr h="370840">
                <a:tc>
                  <a:txBody>
                    <a:bodyPr/>
                    <a:lstStyle/>
                    <a:p>
                      <a:r>
                        <a:rPr lang="en-US" sz="1800" b="0" kern="1200" dirty="0">
                          <a:solidFill>
                            <a:schemeClr val="dk1"/>
                          </a:solidFill>
                          <a:effectLst/>
                        </a:rPr>
                        <a:t>“positive” </a:t>
                      </a:r>
                      <a:r>
                        <a:rPr lang="en-US" dirty="0"/>
                        <a:t>–</a:t>
                      </a:r>
                      <a:r>
                        <a:rPr lang="en-US" sz="1800" b="0" kern="1200" dirty="0">
                          <a:solidFill>
                            <a:schemeClr val="dk1"/>
                          </a:solidFill>
                          <a:effectLst/>
                        </a:rPr>
                        <a:t> </a:t>
                      </a:r>
                      <a:r>
                        <a:rPr lang="en-US" sz="1800" b="0" kern="1200" dirty="0" err="1">
                          <a:solidFill>
                            <a:schemeClr val="dk1"/>
                          </a:solidFill>
                          <a:effectLst/>
                        </a:rPr>
                        <a:t>total_cases</a:t>
                      </a:r>
                      <a:endParaRPr lang="en-US" dirty="0"/>
                    </a:p>
                  </a:txBody>
                  <a:tcPr/>
                </a:tc>
                <a:tc>
                  <a:txBody>
                    <a:bodyPr/>
                    <a:lstStyle/>
                    <a:p>
                      <a:r>
                        <a:rPr lang="en-US" sz="1800" b="0" kern="1200" dirty="0">
                          <a:solidFill>
                            <a:schemeClr val="dk1"/>
                          </a:solidFill>
                          <a:effectLst/>
                        </a:rPr>
                        <a:t>The total positive COVID cases up to that date</a:t>
                      </a:r>
                      <a:endParaRPr lang="en-US" dirty="0"/>
                    </a:p>
                  </a:txBody>
                  <a:tcPr/>
                </a:tc>
                <a:extLst>
                  <a:ext uri="{0D108BD9-81ED-4DB2-BD59-A6C34878D82A}">
                    <a16:rowId xmlns:a16="http://schemas.microsoft.com/office/drawing/2014/main" val="3071893234"/>
                  </a:ext>
                </a:extLst>
              </a:tr>
              <a:tr h="370840">
                <a:tc>
                  <a:txBody>
                    <a:bodyPr/>
                    <a:lstStyle/>
                    <a:p>
                      <a:r>
                        <a:rPr lang="en-US" sz="1800" b="0" kern="1200" dirty="0" err="1">
                          <a:solidFill>
                            <a:schemeClr val="dk1"/>
                          </a:solidFill>
                          <a:effectLst/>
                        </a:rPr>
                        <a:t>lck_dwn_st</a:t>
                      </a:r>
                      <a:endParaRPr lang="en-US" dirty="0"/>
                    </a:p>
                  </a:txBody>
                  <a:tcPr/>
                </a:tc>
                <a:tc>
                  <a:txBody>
                    <a:bodyPr/>
                    <a:lstStyle/>
                    <a:p>
                      <a:r>
                        <a:rPr lang="en-US" sz="1800" b="0" kern="1200" dirty="0">
                          <a:solidFill>
                            <a:schemeClr val="dk1"/>
                          </a:solidFill>
                          <a:effectLst/>
                        </a:rPr>
                        <a:t>Date a particular state’s SAH went into affect</a:t>
                      </a:r>
                      <a:endParaRPr lang="en-US" dirty="0"/>
                    </a:p>
                  </a:txBody>
                  <a:tcPr/>
                </a:tc>
                <a:extLst>
                  <a:ext uri="{0D108BD9-81ED-4DB2-BD59-A6C34878D82A}">
                    <a16:rowId xmlns:a16="http://schemas.microsoft.com/office/drawing/2014/main" val="1672968857"/>
                  </a:ext>
                </a:extLst>
              </a:tr>
            </a:tbl>
          </a:graphicData>
        </a:graphic>
      </p:graphicFrame>
    </p:spTree>
    <p:extLst>
      <p:ext uri="{BB962C8B-B14F-4D97-AF65-F5344CB8AC3E}">
        <p14:creationId xmlns:p14="http://schemas.microsoft.com/office/powerpoint/2010/main" val="3154702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453363-7F7D-1546-9942-D34E46EAEEAE}"/>
              </a:ext>
            </a:extLst>
          </p:cNvPr>
          <p:cNvSpPr>
            <a:spLocks noGrp="1"/>
          </p:cNvSpPr>
          <p:nvPr>
            <p:ph type="title"/>
          </p:nvPr>
        </p:nvSpPr>
        <p:spPr>
          <a:xfrm>
            <a:off x="804672" y="1290025"/>
            <a:ext cx="4475892" cy="1188720"/>
          </a:xfrm>
          <a:solidFill>
            <a:srgbClr val="FFFFFF"/>
          </a:solidFill>
          <a:ln>
            <a:solidFill>
              <a:srgbClr val="404040"/>
            </a:solidFill>
          </a:ln>
        </p:spPr>
        <p:txBody>
          <a:bodyPr vert="horz" lIns="182880" tIns="182880" rIns="182880" bIns="182880" rtlCol="0" anchor="ctr">
            <a:normAutofit/>
          </a:bodyPr>
          <a:lstStyle/>
          <a:p>
            <a:r>
              <a:rPr lang="en-US" dirty="0"/>
              <a:t>Analysis 1</a:t>
            </a:r>
          </a:p>
        </p:txBody>
      </p:sp>
      <p:sp>
        <p:nvSpPr>
          <p:cNvPr id="6" name="TextBox 5">
            <a:extLst>
              <a:ext uri="{FF2B5EF4-FFF2-40B4-BE49-F238E27FC236}">
                <a16:creationId xmlns:a16="http://schemas.microsoft.com/office/drawing/2014/main" id="{45450802-4B71-BE42-9ABA-27B999C7FC3C}"/>
              </a:ext>
            </a:extLst>
          </p:cNvPr>
          <p:cNvSpPr txBox="1"/>
          <p:nvPr/>
        </p:nvSpPr>
        <p:spPr>
          <a:xfrm>
            <a:off x="804672" y="2858703"/>
            <a:ext cx="4475892" cy="3042547"/>
          </a:xfrm>
          <a:prstGeom prst="rect">
            <a:avLst/>
          </a:prstGeom>
        </p:spPr>
        <p:txBody>
          <a:bodyPr vert="horz" lIns="91440" tIns="45720" rIns="91440" bIns="45720" rtlCol="0">
            <a:normAutofit/>
          </a:bodyPr>
          <a:lstStyle/>
          <a:p>
            <a:pPr defTabSz="914400">
              <a:lnSpc>
                <a:spcPct val="90000"/>
              </a:lnSpc>
              <a:spcBef>
                <a:spcPts val="1000"/>
              </a:spcBef>
              <a:buClr>
                <a:schemeClr val="accent2"/>
              </a:buClr>
            </a:pPr>
            <a:r>
              <a:rPr lang="en-US" dirty="0">
                <a:solidFill>
                  <a:srgbClr val="FFFFFF"/>
                </a:solidFill>
              </a:rPr>
              <a:t>We were able to identify unemployment trends potentially due to COVID-19. </a:t>
            </a:r>
          </a:p>
          <a:p>
            <a:pPr defTabSz="914400">
              <a:lnSpc>
                <a:spcPct val="90000"/>
              </a:lnSpc>
              <a:spcBef>
                <a:spcPts val="1000"/>
              </a:spcBef>
              <a:buClr>
                <a:schemeClr val="accent2"/>
              </a:buClr>
            </a:pPr>
            <a:r>
              <a:rPr lang="en-US" dirty="0">
                <a:solidFill>
                  <a:srgbClr val="FFFFFF"/>
                </a:solidFill>
              </a:rPr>
              <a:t>It appears that the layoffs were the primary reason for unemployment at the beginning of the pandemic in the US which decreased after April. </a:t>
            </a:r>
          </a:p>
          <a:p>
            <a:pPr defTabSz="914400">
              <a:lnSpc>
                <a:spcPct val="90000"/>
              </a:lnSpc>
              <a:spcBef>
                <a:spcPts val="1000"/>
              </a:spcBef>
              <a:buClr>
                <a:schemeClr val="accent2"/>
              </a:buClr>
            </a:pPr>
            <a:r>
              <a:rPr lang="en-US" dirty="0">
                <a:solidFill>
                  <a:srgbClr val="FFFFFF"/>
                </a:solidFill>
              </a:rPr>
              <a:t>Those who lost their job to “other” reasons have the highest unemployment rates starting in September as those who were laid off returned to work.</a:t>
            </a:r>
          </a:p>
        </p:txBody>
      </p:sp>
      <p:sp>
        <p:nvSpPr>
          <p:cNvPr id="25" name="Rectangle 19">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1">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9AEAA987-C8F8-A443-8808-440D566CF5EB}"/>
              </a:ext>
            </a:extLst>
          </p:cNvPr>
          <p:cNvPicPr>
            <a:picLocks noChangeAspect="1"/>
          </p:cNvPicPr>
          <p:nvPr/>
        </p:nvPicPr>
        <p:blipFill>
          <a:blip r:embed="rId2"/>
          <a:stretch>
            <a:fillRect/>
          </a:stretch>
        </p:blipFill>
        <p:spPr>
          <a:xfrm>
            <a:off x="7064692" y="1783620"/>
            <a:ext cx="4159568" cy="2974090"/>
          </a:xfrm>
          <a:prstGeom prst="rect">
            <a:avLst/>
          </a:prstGeom>
        </p:spPr>
      </p:pic>
    </p:spTree>
    <p:extLst>
      <p:ext uri="{BB962C8B-B14F-4D97-AF65-F5344CB8AC3E}">
        <p14:creationId xmlns:p14="http://schemas.microsoft.com/office/powerpoint/2010/main" val="231829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453363-7F7D-1546-9942-D34E46EAEEAE}"/>
              </a:ext>
            </a:extLst>
          </p:cNvPr>
          <p:cNvSpPr>
            <a:spLocks noGrp="1"/>
          </p:cNvSpPr>
          <p:nvPr>
            <p:ph type="title"/>
          </p:nvPr>
        </p:nvSpPr>
        <p:spPr>
          <a:xfrm>
            <a:off x="804672" y="1290025"/>
            <a:ext cx="4475892" cy="1188720"/>
          </a:xfrm>
          <a:solidFill>
            <a:srgbClr val="FFFFFF"/>
          </a:solidFill>
          <a:ln>
            <a:solidFill>
              <a:srgbClr val="404040"/>
            </a:solidFill>
          </a:ln>
        </p:spPr>
        <p:txBody>
          <a:bodyPr vert="horz" lIns="182880" tIns="182880" rIns="182880" bIns="182880" rtlCol="0" anchor="ctr">
            <a:normAutofit/>
          </a:bodyPr>
          <a:lstStyle/>
          <a:p>
            <a:r>
              <a:rPr lang="en-US" dirty="0"/>
              <a:t>Analysis 2</a:t>
            </a:r>
          </a:p>
        </p:txBody>
      </p:sp>
      <p:sp>
        <p:nvSpPr>
          <p:cNvPr id="6" name="TextBox 5">
            <a:extLst>
              <a:ext uri="{FF2B5EF4-FFF2-40B4-BE49-F238E27FC236}">
                <a16:creationId xmlns:a16="http://schemas.microsoft.com/office/drawing/2014/main" id="{45450802-4B71-BE42-9ABA-27B999C7FC3C}"/>
              </a:ext>
            </a:extLst>
          </p:cNvPr>
          <p:cNvSpPr txBox="1"/>
          <p:nvPr/>
        </p:nvSpPr>
        <p:spPr>
          <a:xfrm>
            <a:off x="804672" y="2858703"/>
            <a:ext cx="4475892" cy="3042547"/>
          </a:xfrm>
          <a:prstGeom prst="rect">
            <a:avLst/>
          </a:prstGeom>
        </p:spPr>
        <p:txBody>
          <a:bodyPr vert="horz" lIns="91440" tIns="45720" rIns="91440" bIns="45720" rtlCol="0">
            <a:normAutofit/>
          </a:bodyPr>
          <a:lstStyle/>
          <a:p>
            <a:pPr defTabSz="914400">
              <a:lnSpc>
                <a:spcPct val="90000"/>
              </a:lnSpc>
              <a:spcBef>
                <a:spcPts val="1000"/>
              </a:spcBef>
              <a:buClr>
                <a:schemeClr val="accent2"/>
              </a:buClr>
            </a:pPr>
            <a:r>
              <a:rPr lang="en-US" dirty="0">
                <a:solidFill>
                  <a:srgbClr val="FFFFFF"/>
                </a:solidFill>
              </a:rPr>
              <a:t>We plotted the total number of unemployment cases reported and whether the reason behind unemployment was COVID related. </a:t>
            </a:r>
          </a:p>
          <a:p>
            <a:pPr defTabSz="914400">
              <a:lnSpc>
                <a:spcPct val="90000"/>
              </a:lnSpc>
              <a:spcBef>
                <a:spcPts val="1000"/>
              </a:spcBef>
              <a:buClr>
                <a:schemeClr val="accent2"/>
              </a:buClr>
            </a:pPr>
            <a:r>
              <a:rPr lang="en-US" dirty="0">
                <a:solidFill>
                  <a:srgbClr val="FFFFFF"/>
                </a:solidFill>
              </a:rPr>
              <a:t>From this graph, we can see that the majority of unemployment reported in this time frame is due to COVID. </a:t>
            </a:r>
          </a:p>
        </p:txBody>
      </p:sp>
      <p:sp>
        <p:nvSpPr>
          <p:cNvPr id="33" name="Rectangle 32">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BA483255-1B15-5641-A4A4-2F69341AF60A}"/>
              </a:ext>
            </a:extLst>
          </p:cNvPr>
          <p:cNvPicPr>
            <a:picLocks noChangeAspect="1"/>
          </p:cNvPicPr>
          <p:nvPr/>
        </p:nvPicPr>
        <p:blipFill>
          <a:blip r:embed="rId2"/>
          <a:stretch>
            <a:fillRect/>
          </a:stretch>
        </p:blipFill>
        <p:spPr>
          <a:xfrm>
            <a:off x="7064692" y="1783620"/>
            <a:ext cx="4159568" cy="2974090"/>
          </a:xfrm>
          <a:prstGeom prst="rect">
            <a:avLst/>
          </a:prstGeom>
        </p:spPr>
      </p:pic>
    </p:spTree>
    <p:extLst>
      <p:ext uri="{BB962C8B-B14F-4D97-AF65-F5344CB8AC3E}">
        <p14:creationId xmlns:p14="http://schemas.microsoft.com/office/powerpoint/2010/main" val="52062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453363-7F7D-1546-9942-D34E46EAEEAE}"/>
              </a:ext>
            </a:extLst>
          </p:cNvPr>
          <p:cNvSpPr>
            <a:spLocks noGrp="1"/>
          </p:cNvSpPr>
          <p:nvPr>
            <p:ph type="title"/>
          </p:nvPr>
        </p:nvSpPr>
        <p:spPr>
          <a:xfrm>
            <a:off x="804671" y="1290025"/>
            <a:ext cx="5291327" cy="1188720"/>
          </a:xfrm>
          <a:solidFill>
            <a:srgbClr val="FFFFFF"/>
          </a:solidFill>
          <a:ln>
            <a:solidFill>
              <a:srgbClr val="404040"/>
            </a:solidFill>
          </a:ln>
        </p:spPr>
        <p:txBody>
          <a:bodyPr vert="horz" lIns="182880" tIns="182880" rIns="182880" bIns="182880" rtlCol="0" anchor="ctr">
            <a:normAutofit/>
          </a:bodyPr>
          <a:lstStyle/>
          <a:p>
            <a:r>
              <a:rPr lang="en-US" dirty="0"/>
              <a:t>Regression 1</a:t>
            </a:r>
          </a:p>
        </p:txBody>
      </p:sp>
      <p:sp>
        <p:nvSpPr>
          <p:cNvPr id="6" name="TextBox 5">
            <a:extLst>
              <a:ext uri="{FF2B5EF4-FFF2-40B4-BE49-F238E27FC236}">
                <a16:creationId xmlns:a16="http://schemas.microsoft.com/office/drawing/2014/main" id="{45450802-4B71-BE42-9ABA-27B999C7FC3C}"/>
              </a:ext>
            </a:extLst>
          </p:cNvPr>
          <p:cNvSpPr txBox="1"/>
          <p:nvPr/>
        </p:nvSpPr>
        <p:spPr>
          <a:xfrm>
            <a:off x="804671" y="2858703"/>
            <a:ext cx="5285791" cy="3042547"/>
          </a:xfrm>
          <a:prstGeom prst="rect">
            <a:avLst/>
          </a:prstGeom>
        </p:spPr>
        <p:txBody>
          <a:bodyPr vert="horz" lIns="91440" tIns="45720" rIns="91440" bIns="45720" rtlCol="0">
            <a:normAutofit/>
          </a:bodyPr>
          <a:lstStyle/>
          <a:p>
            <a:pPr defTabSz="914400">
              <a:lnSpc>
                <a:spcPct val="90000"/>
              </a:lnSpc>
              <a:spcBef>
                <a:spcPts val="1000"/>
              </a:spcBef>
              <a:buClr>
                <a:schemeClr val="accent2"/>
              </a:buClr>
            </a:pPr>
            <a:r>
              <a:rPr lang="en-US" sz="1700" dirty="0">
                <a:solidFill>
                  <a:srgbClr val="FFFFFF"/>
                </a:solidFill>
              </a:rPr>
              <a:t>The following regression model assessed if there was a relationship between SAH start dates and unemployment. </a:t>
            </a:r>
          </a:p>
          <a:p>
            <a:pPr defTabSz="914400">
              <a:lnSpc>
                <a:spcPct val="90000"/>
              </a:lnSpc>
              <a:spcBef>
                <a:spcPts val="1000"/>
              </a:spcBef>
              <a:buClr>
                <a:schemeClr val="accent2"/>
              </a:buClr>
            </a:pPr>
            <a:r>
              <a:rPr lang="en-US" sz="1700" dirty="0">
                <a:solidFill>
                  <a:srgbClr val="FFFFFF"/>
                </a:solidFill>
              </a:rPr>
              <a:t>The model included a LSDV factor for states to provide a fixed effect control for collective variables such as politics, which could have influenced COVID-19 policy implementation. </a:t>
            </a:r>
          </a:p>
          <a:p>
            <a:pPr defTabSz="914400">
              <a:lnSpc>
                <a:spcPct val="90000"/>
              </a:lnSpc>
              <a:spcBef>
                <a:spcPts val="1000"/>
              </a:spcBef>
              <a:buClr>
                <a:schemeClr val="accent2"/>
              </a:buClr>
            </a:pPr>
            <a:r>
              <a:rPr lang="en-US" sz="1700" dirty="0">
                <a:solidFill>
                  <a:srgbClr val="FFFFFF"/>
                </a:solidFill>
              </a:rPr>
              <a:t>The model did not show a statistically significant relationship between the SAH start dates and unemployment rates. This is not surprising as the plot shows layoffs began to decline soon after the first SAH orders issued on March 18th, 2020.</a:t>
            </a:r>
          </a:p>
        </p:txBody>
      </p:sp>
      <p:sp>
        <p:nvSpPr>
          <p:cNvPr id="60" name="Rectangle 59">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able&#10;&#10;Description automatically generated">
            <a:extLst>
              <a:ext uri="{FF2B5EF4-FFF2-40B4-BE49-F238E27FC236}">
                <a16:creationId xmlns:a16="http://schemas.microsoft.com/office/drawing/2014/main" id="{243A449D-50E7-DE43-ABBC-2C6E64E52C12}"/>
              </a:ext>
            </a:extLst>
          </p:cNvPr>
          <p:cNvPicPr>
            <a:picLocks noChangeAspect="1"/>
          </p:cNvPicPr>
          <p:nvPr/>
        </p:nvPicPr>
        <p:blipFill>
          <a:blip r:embed="rId2"/>
          <a:stretch>
            <a:fillRect/>
          </a:stretch>
        </p:blipFill>
        <p:spPr>
          <a:xfrm>
            <a:off x="8215203" y="970949"/>
            <a:ext cx="2656170" cy="4599432"/>
          </a:xfrm>
          <a:prstGeom prst="rect">
            <a:avLst/>
          </a:prstGeom>
        </p:spPr>
      </p:pic>
    </p:spTree>
    <p:extLst>
      <p:ext uri="{BB962C8B-B14F-4D97-AF65-F5344CB8AC3E}">
        <p14:creationId xmlns:p14="http://schemas.microsoft.com/office/powerpoint/2010/main" val="1694981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3" name="Rectangle 66">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453363-7F7D-1546-9942-D34E46EAEEAE}"/>
              </a:ext>
            </a:extLst>
          </p:cNvPr>
          <p:cNvSpPr>
            <a:spLocks noGrp="1"/>
          </p:cNvSpPr>
          <p:nvPr>
            <p:ph type="title"/>
          </p:nvPr>
        </p:nvSpPr>
        <p:spPr>
          <a:xfrm>
            <a:off x="804671" y="1290025"/>
            <a:ext cx="5291327" cy="1188720"/>
          </a:xfrm>
          <a:solidFill>
            <a:srgbClr val="FFFFFF"/>
          </a:solidFill>
          <a:ln>
            <a:solidFill>
              <a:srgbClr val="404040"/>
            </a:solidFill>
          </a:ln>
        </p:spPr>
        <p:txBody>
          <a:bodyPr vert="horz" lIns="182880" tIns="182880" rIns="182880" bIns="182880" rtlCol="0" anchor="ctr">
            <a:normAutofit/>
          </a:bodyPr>
          <a:lstStyle/>
          <a:p>
            <a:r>
              <a:rPr lang="en-US" dirty="0"/>
              <a:t>Regression 2</a:t>
            </a:r>
          </a:p>
        </p:txBody>
      </p:sp>
      <p:sp>
        <p:nvSpPr>
          <p:cNvPr id="6" name="TextBox 5">
            <a:extLst>
              <a:ext uri="{FF2B5EF4-FFF2-40B4-BE49-F238E27FC236}">
                <a16:creationId xmlns:a16="http://schemas.microsoft.com/office/drawing/2014/main" id="{45450802-4B71-BE42-9ABA-27B999C7FC3C}"/>
              </a:ext>
            </a:extLst>
          </p:cNvPr>
          <p:cNvSpPr txBox="1"/>
          <p:nvPr/>
        </p:nvSpPr>
        <p:spPr>
          <a:xfrm>
            <a:off x="804671" y="2858703"/>
            <a:ext cx="5285791" cy="3042547"/>
          </a:xfrm>
          <a:prstGeom prst="rect">
            <a:avLst/>
          </a:prstGeom>
        </p:spPr>
        <p:txBody>
          <a:bodyPr vert="horz" lIns="91440" tIns="45720" rIns="91440" bIns="45720" rtlCol="0">
            <a:normAutofit/>
          </a:bodyPr>
          <a:lstStyle/>
          <a:p>
            <a:pPr defTabSz="914400">
              <a:lnSpc>
                <a:spcPct val="90000"/>
              </a:lnSpc>
              <a:spcBef>
                <a:spcPts val="1000"/>
              </a:spcBef>
              <a:buClr>
                <a:schemeClr val="accent2"/>
              </a:buClr>
            </a:pPr>
            <a:r>
              <a:rPr lang="en-US" sz="1700" dirty="0">
                <a:solidFill>
                  <a:srgbClr val="FFFFFF"/>
                </a:solidFill>
              </a:rPr>
              <a:t>To understand what may have led to the sudden increase in unemployment in the the first quarter of 2020 we decided to look for another factor: the rise in COVID-19 cases. </a:t>
            </a:r>
          </a:p>
          <a:p>
            <a:pPr defTabSz="914400">
              <a:lnSpc>
                <a:spcPct val="90000"/>
              </a:lnSpc>
              <a:spcBef>
                <a:spcPts val="1000"/>
              </a:spcBef>
              <a:buClr>
                <a:schemeClr val="accent2"/>
              </a:buClr>
            </a:pPr>
            <a:r>
              <a:rPr lang="en-US" sz="1700" dirty="0">
                <a:solidFill>
                  <a:srgbClr val="FFFFFF"/>
                </a:solidFill>
              </a:rPr>
              <a:t>For this analysis to occur we are assuming that the reported COVID-19 cases in the March, April time frame are accurate. </a:t>
            </a:r>
          </a:p>
          <a:p>
            <a:pPr defTabSz="914400">
              <a:lnSpc>
                <a:spcPct val="90000"/>
              </a:lnSpc>
              <a:spcBef>
                <a:spcPts val="1000"/>
              </a:spcBef>
              <a:buClr>
                <a:schemeClr val="accent2"/>
              </a:buClr>
            </a:pPr>
            <a:r>
              <a:rPr lang="en-US" sz="1700" dirty="0">
                <a:solidFill>
                  <a:srgbClr val="FFFFFF"/>
                </a:solidFill>
              </a:rPr>
              <a:t>We are making this assumption because the total number of COVID cases could have been higher due to a number of issues ranging from the initial confusion in reporting metrics to the lack of available testing.</a:t>
            </a:r>
          </a:p>
        </p:txBody>
      </p:sp>
      <p:sp>
        <p:nvSpPr>
          <p:cNvPr id="74" name="Rectangle 68">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0">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able&#10;&#10;Description automatically generated">
            <a:extLst>
              <a:ext uri="{FF2B5EF4-FFF2-40B4-BE49-F238E27FC236}">
                <a16:creationId xmlns:a16="http://schemas.microsoft.com/office/drawing/2014/main" id="{1AFD89B8-6DB8-5A4F-853B-D28AA2E9FADE}"/>
              </a:ext>
            </a:extLst>
          </p:cNvPr>
          <p:cNvPicPr>
            <a:picLocks noChangeAspect="1"/>
          </p:cNvPicPr>
          <p:nvPr/>
        </p:nvPicPr>
        <p:blipFill>
          <a:blip r:embed="rId2"/>
          <a:stretch>
            <a:fillRect/>
          </a:stretch>
        </p:blipFill>
        <p:spPr>
          <a:xfrm>
            <a:off x="7916240" y="970949"/>
            <a:ext cx="3254096" cy="4599432"/>
          </a:xfrm>
          <a:prstGeom prst="rect">
            <a:avLst/>
          </a:prstGeom>
        </p:spPr>
      </p:pic>
    </p:spTree>
    <p:extLst>
      <p:ext uri="{BB962C8B-B14F-4D97-AF65-F5344CB8AC3E}">
        <p14:creationId xmlns:p14="http://schemas.microsoft.com/office/powerpoint/2010/main" val="380319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453363-7F7D-1546-9942-D34E46EAEEAE}"/>
              </a:ext>
            </a:extLst>
          </p:cNvPr>
          <p:cNvSpPr>
            <a:spLocks noGrp="1"/>
          </p:cNvSpPr>
          <p:nvPr>
            <p:ph type="title"/>
          </p:nvPr>
        </p:nvSpPr>
        <p:spPr>
          <a:xfrm>
            <a:off x="804672" y="1290025"/>
            <a:ext cx="4475892" cy="1188720"/>
          </a:xfrm>
          <a:solidFill>
            <a:srgbClr val="FFFFFF"/>
          </a:solidFill>
          <a:ln>
            <a:solidFill>
              <a:srgbClr val="404040"/>
            </a:solidFill>
          </a:ln>
        </p:spPr>
        <p:txBody>
          <a:bodyPr vert="horz" lIns="182880" tIns="182880" rIns="182880" bIns="182880" rtlCol="0" anchor="ctr">
            <a:normAutofit/>
          </a:bodyPr>
          <a:lstStyle/>
          <a:p>
            <a:r>
              <a:rPr lang="en-US" dirty="0"/>
              <a:t>Analysis 3</a:t>
            </a:r>
          </a:p>
        </p:txBody>
      </p:sp>
      <p:sp>
        <p:nvSpPr>
          <p:cNvPr id="6" name="TextBox 5">
            <a:extLst>
              <a:ext uri="{FF2B5EF4-FFF2-40B4-BE49-F238E27FC236}">
                <a16:creationId xmlns:a16="http://schemas.microsoft.com/office/drawing/2014/main" id="{45450802-4B71-BE42-9ABA-27B999C7FC3C}"/>
              </a:ext>
            </a:extLst>
          </p:cNvPr>
          <p:cNvSpPr txBox="1"/>
          <p:nvPr/>
        </p:nvSpPr>
        <p:spPr>
          <a:xfrm>
            <a:off x="804672" y="2858703"/>
            <a:ext cx="4475892" cy="3042547"/>
          </a:xfrm>
          <a:prstGeom prst="rect">
            <a:avLst/>
          </a:prstGeom>
        </p:spPr>
        <p:txBody>
          <a:bodyPr vert="horz" lIns="91440" tIns="45720" rIns="91440" bIns="45720" rtlCol="0">
            <a:normAutofit/>
          </a:bodyPr>
          <a:lstStyle/>
          <a:p>
            <a:pPr defTabSz="914400">
              <a:spcBef>
                <a:spcPts val="1000"/>
              </a:spcBef>
              <a:buClr>
                <a:schemeClr val="accent2"/>
              </a:buClr>
            </a:pPr>
            <a:r>
              <a:rPr lang="en-US" dirty="0">
                <a:solidFill>
                  <a:srgbClr val="FFFFFF"/>
                </a:solidFill>
              </a:rPr>
              <a:t>Our new model showed a negative relationship between layoffs and cases, contrary to our hypothesis. </a:t>
            </a:r>
          </a:p>
          <a:p>
            <a:pPr defTabSz="914400">
              <a:spcBef>
                <a:spcPts val="1000"/>
              </a:spcBef>
              <a:buClr>
                <a:schemeClr val="accent2"/>
              </a:buClr>
            </a:pPr>
            <a:r>
              <a:rPr lang="en-US" dirty="0">
                <a:solidFill>
                  <a:srgbClr val="FFFFFF"/>
                </a:solidFill>
              </a:rPr>
              <a:t>We interpret this as the retail industry’s health improving as COVID-19 cases rose. </a:t>
            </a:r>
          </a:p>
          <a:p>
            <a:pPr defTabSz="914400">
              <a:spcBef>
                <a:spcPts val="1000"/>
              </a:spcBef>
              <a:buClr>
                <a:schemeClr val="accent2"/>
              </a:buClr>
            </a:pPr>
            <a:r>
              <a:rPr lang="en-US" dirty="0">
                <a:solidFill>
                  <a:srgbClr val="FFFFFF"/>
                </a:solidFill>
              </a:rPr>
              <a:t>Whether there is relationship present or not the </a:t>
            </a:r>
            <a:r>
              <a:rPr lang="en-US" i="1" dirty="0">
                <a:solidFill>
                  <a:srgbClr val="FFFFFF"/>
                </a:solidFill>
              </a:rPr>
              <a:t>Layoff Trends v. Total COVID Cases v. Start of SAH Orders</a:t>
            </a:r>
            <a:r>
              <a:rPr lang="en-US" dirty="0">
                <a:solidFill>
                  <a:srgbClr val="FFFFFF"/>
                </a:solidFill>
              </a:rPr>
              <a:t> plot does show a decline in unemployment while cases were still rising.</a:t>
            </a:r>
          </a:p>
        </p:txBody>
      </p:sp>
      <p:sp>
        <p:nvSpPr>
          <p:cNvPr id="51" name="Rectangle 50">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C828CFD5-1D9B-CB4E-B977-667A7E520A51}"/>
              </a:ext>
            </a:extLst>
          </p:cNvPr>
          <p:cNvPicPr>
            <a:picLocks noChangeAspect="1"/>
          </p:cNvPicPr>
          <p:nvPr/>
        </p:nvPicPr>
        <p:blipFill>
          <a:blip r:embed="rId2"/>
          <a:stretch>
            <a:fillRect/>
          </a:stretch>
        </p:blipFill>
        <p:spPr>
          <a:xfrm>
            <a:off x="7064692" y="1783620"/>
            <a:ext cx="4159568" cy="2974090"/>
          </a:xfrm>
          <a:prstGeom prst="rect">
            <a:avLst/>
          </a:prstGeom>
        </p:spPr>
      </p:pic>
    </p:spTree>
    <p:extLst>
      <p:ext uri="{BB962C8B-B14F-4D97-AF65-F5344CB8AC3E}">
        <p14:creationId xmlns:p14="http://schemas.microsoft.com/office/powerpoint/2010/main" val="257994931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{9DD24FBA-7D5E-144C-A496-BB36EED33C73}tf10001120</Template>
  <TotalTime>158</TotalTime>
  <Words>1632</Words>
  <Application>Microsoft Macintosh PowerPoint</Application>
  <PresentationFormat>Widescreen</PresentationFormat>
  <Paragraphs>110</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Gill Sans MT</vt:lpstr>
      <vt:lpstr>Parcel</vt:lpstr>
      <vt:lpstr>Econometrics  Data Translation Challenge</vt:lpstr>
      <vt:lpstr>Background of the project</vt:lpstr>
      <vt:lpstr>Question 1: </vt:lpstr>
      <vt:lpstr>Variables Used  </vt:lpstr>
      <vt:lpstr>Analysis 1</vt:lpstr>
      <vt:lpstr>Analysis 2</vt:lpstr>
      <vt:lpstr>Regression 1</vt:lpstr>
      <vt:lpstr>Regression 2</vt:lpstr>
      <vt:lpstr>Analysis 3</vt:lpstr>
      <vt:lpstr>Analysis 4</vt:lpstr>
      <vt:lpstr>Regression 3</vt:lpstr>
      <vt:lpstr>Question 1: Results</vt:lpstr>
      <vt:lpstr>Question 3: </vt:lpstr>
      <vt:lpstr>Variables Used  </vt:lpstr>
      <vt:lpstr>Regression 1</vt:lpstr>
      <vt:lpstr>Analysis 1</vt:lpstr>
      <vt:lpstr>Analysis 2</vt:lpstr>
      <vt:lpstr>Analysis 3</vt:lpstr>
      <vt:lpstr>Question 3: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Data Translation Challenge</dc:title>
  <dc:creator>Arunima Roy</dc:creator>
  <cp:lastModifiedBy>Arunima Roy</cp:lastModifiedBy>
  <cp:revision>13</cp:revision>
  <dcterms:created xsi:type="dcterms:W3CDTF">2021-03-18T18:14:59Z</dcterms:created>
  <dcterms:modified xsi:type="dcterms:W3CDTF">2021-03-18T20:53:29Z</dcterms:modified>
</cp:coreProperties>
</file>