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indent="0" marL="0">
              <a:lnSpc>
                <a:spcPts val="7545"/>
              </a:lnSpc>
              <a:buNone/>
            </a:pPr>
            <a:r>
              <a:rPr lang="en-US" sz="6036" b="1" dirty="0">
                <a:solidFill>
                  <a:srgbClr val="484237"/>
                </a:solidFill>
                <a:latin typeface="Gelasio" pitchFamily="34" charset="0"/>
                <a:ea typeface="Gelasio" pitchFamily="34" charset="-122"/>
                <a:cs typeface="Gelasio" pitchFamily="34" charset="-120"/>
              </a:rPr>
              <a:t>Virtual Memory: Unlocking the Potential of RAM</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 Virtual memory is a powerful concept in operating systems that allows programs to utilize more memory than is physically available in the system. By using disk storage as an extension of RAM, virtual memory enables efficient memory management and enhanced multitasking capabilities.</a:t>
            </a:r>
            <a:endParaRPr lang="en-US" sz="1750" dirty="0"/>
          </a:p>
        </p:txBody>
      </p:sp>
      <p:sp>
        <p:nvSpPr>
          <p:cNvPr id="7" name="Shape 4"/>
          <p:cNvSpPr/>
          <p:nvPr/>
        </p:nvSpPr>
        <p:spPr>
          <a:xfrm>
            <a:off x="833199" y="6376749"/>
            <a:ext cx="355402" cy="355402"/>
          </a:xfrm>
          <a:prstGeom prst="roundRect">
            <a:avLst>
              <a:gd name="adj" fmla="val 25726039"/>
            </a:avLst>
          </a:prstGeom>
          <a:solidFill>
            <a:srgbClr val="C964E5"/>
          </a:solidFill>
          <a:ln w="7620">
            <a:solidFill>
              <a:srgbClr val="FFFFFF"/>
            </a:solidFill>
            <a:prstDash val="solid"/>
          </a:ln>
        </p:spPr>
      </p:sp>
      <p:sp>
        <p:nvSpPr>
          <p:cNvPr id="8" name="Text 5"/>
          <p:cNvSpPr/>
          <p:nvPr/>
        </p:nvSpPr>
        <p:spPr>
          <a:xfrm>
            <a:off x="912614" y="6481286"/>
            <a:ext cx="196453"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Gelasio" pitchFamily="34" charset="0"/>
                <a:ea typeface="Gelasio" pitchFamily="34" charset="-122"/>
                <a:cs typeface="Gelasio" pitchFamily="34" charset="-120"/>
              </a:rPr>
              <a:t>Ca</a:t>
            </a:r>
            <a:endParaRPr lang="en-US" sz="1152" dirty="0"/>
          </a:p>
        </p:txBody>
      </p:sp>
      <p:sp>
        <p:nvSpPr>
          <p:cNvPr id="9" name="Text 6"/>
          <p:cNvSpPr/>
          <p:nvPr/>
        </p:nvSpPr>
        <p:spPr>
          <a:xfrm>
            <a:off x="1299686" y="6360081"/>
            <a:ext cx="2163128" cy="388858"/>
          </a:xfrm>
          <a:prstGeom prst="rect">
            <a:avLst/>
          </a:prstGeom>
          <a:noFill/>
          <a:ln/>
        </p:spPr>
        <p:txBody>
          <a:bodyPr wrap="none" rtlCol="0" anchor="t"/>
          <a:lstStyle/>
          <a:p>
            <a:pPr algn="l" indent="0" marL="0">
              <a:lnSpc>
                <a:spcPts val="3062"/>
              </a:lnSpc>
              <a:buNone/>
            </a:pPr>
            <a:r>
              <a:rPr lang="en-US" sz="2187" b="1" dirty="0">
                <a:solidFill>
                  <a:srgbClr val="746558"/>
                </a:solidFill>
                <a:latin typeface="Gelasio" pitchFamily="34" charset="0"/>
                <a:ea typeface="Gelasio" pitchFamily="34" charset="-122"/>
                <a:cs typeface="Gelasio" pitchFamily="34" charset="-120"/>
              </a:rPr>
              <a:t>by Ch Juthvesh</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2338"/>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2555081"/>
          </a:xfrm>
          <a:prstGeom prst="rect">
            <a:avLst/>
          </a:prstGeom>
        </p:spPr>
      </p:pic>
      <p:sp>
        <p:nvSpPr>
          <p:cNvPr id="5" name="Text 2"/>
          <p:cNvSpPr/>
          <p:nvPr/>
        </p:nvSpPr>
        <p:spPr>
          <a:xfrm>
            <a:off x="2460546" y="3117175"/>
            <a:ext cx="7679531" cy="638770"/>
          </a:xfrm>
          <a:prstGeom prst="rect">
            <a:avLst/>
          </a:prstGeom>
          <a:noFill/>
          <a:ln/>
        </p:spPr>
        <p:txBody>
          <a:bodyPr wrap="none" rtlCol="0" anchor="t"/>
          <a:lstStyle/>
          <a:p>
            <a:pPr indent="0" marL="0">
              <a:lnSpc>
                <a:spcPts val="5030"/>
              </a:lnSpc>
              <a:buNone/>
            </a:pPr>
            <a:r>
              <a:rPr lang="en-US" sz="4024" b="1" dirty="0">
                <a:solidFill>
                  <a:srgbClr val="484237"/>
                </a:solidFill>
                <a:latin typeface="Gelasio" pitchFamily="34" charset="0"/>
                <a:ea typeface="Gelasio" pitchFamily="34" charset="-122"/>
                <a:cs typeface="Gelasio" pitchFamily="34" charset="-120"/>
              </a:rPr>
              <a:t>Advantages of Virtual Memory</a:t>
            </a:r>
            <a:endParaRPr lang="en-US" sz="4024" dirty="0"/>
          </a:p>
        </p:txBody>
      </p:sp>
      <p:sp>
        <p:nvSpPr>
          <p:cNvPr id="6" name="Shape 3"/>
          <p:cNvSpPr/>
          <p:nvPr/>
        </p:nvSpPr>
        <p:spPr>
          <a:xfrm>
            <a:off x="2460546" y="4222194"/>
            <a:ext cx="459819" cy="459819"/>
          </a:xfrm>
          <a:prstGeom prst="roundRect">
            <a:avLst>
              <a:gd name="adj" fmla="val 26672"/>
            </a:avLst>
          </a:prstGeom>
          <a:solidFill>
            <a:srgbClr val="EFE7D6"/>
          </a:solidFill>
          <a:ln/>
        </p:spPr>
      </p:sp>
      <p:sp>
        <p:nvSpPr>
          <p:cNvPr id="7" name="Text 4"/>
          <p:cNvSpPr/>
          <p:nvPr/>
        </p:nvSpPr>
        <p:spPr>
          <a:xfrm>
            <a:off x="2618065" y="4260533"/>
            <a:ext cx="144661" cy="383143"/>
          </a:xfrm>
          <a:prstGeom prst="rect">
            <a:avLst/>
          </a:prstGeom>
          <a:noFill/>
          <a:ln/>
        </p:spPr>
        <p:txBody>
          <a:bodyPr wrap="none" rtlCol="0" anchor="t"/>
          <a:lstStyle/>
          <a:p>
            <a:pPr algn="ctr" indent="0" marL="0">
              <a:lnSpc>
                <a:spcPts val="3018"/>
              </a:lnSpc>
              <a:buNone/>
            </a:pPr>
            <a:r>
              <a:rPr lang="en-US" sz="2414" b="1" dirty="0">
                <a:solidFill>
                  <a:srgbClr val="484237"/>
                </a:solidFill>
                <a:latin typeface="Gelasio" pitchFamily="34" charset="0"/>
                <a:ea typeface="Gelasio" pitchFamily="34" charset="-122"/>
                <a:cs typeface="Gelasio" pitchFamily="34" charset="-120"/>
              </a:rPr>
              <a:t>1</a:t>
            </a:r>
            <a:endParaRPr lang="en-US" sz="2414" dirty="0"/>
          </a:p>
        </p:txBody>
      </p:sp>
      <p:sp>
        <p:nvSpPr>
          <p:cNvPr id="8" name="Text 5"/>
          <p:cNvSpPr/>
          <p:nvPr/>
        </p:nvSpPr>
        <p:spPr>
          <a:xfrm>
            <a:off x="3124676" y="4292441"/>
            <a:ext cx="2436138" cy="638651"/>
          </a:xfrm>
          <a:prstGeom prst="rect">
            <a:avLst/>
          </a:prstGeom>
          <a:noFill/>
          <a:ln/>
        </p:spPr>
        <p:txBody>
          <a:bodyPr wrap="square" rtlCol="0" anchor="t"/>
          <a:lstStyle/>
          <a:p>
            <a:pPr indent="0" marL="0">
              <a:lnSpc>
                <a:spcPts val="2515"/>
              </a:lnSpc>
              <a:buNone/>
            </a:pPr>
            <a:r>
              <a:rPr lang="en-US" sz="2012" b="1" dirty="0">
                <a:solidFill>
                  <a:srgbClr val="484237"/>
                </a:solidFill>
                <a:latin typeface="Gelasio" pitchFamily="34" charset="0"/>
                <a:ea typeface="Gelasio" pitchFamily="34" charset="-122"/>
                <a:cs typeface="Gelasio" pitchFamily="34" charset="-120"/>
              </a:rPr>
              <a:t>Expanded Memory Capacity</a:t>
            </a:r>
            <a:endParaRPr lang="en-US" sz="2012" dirty="0"/>
          </a:p>
        </p:txBody>
      </p:sp>
      <p:sp>
        <p:nvSpPr>
          <p:cNvPr id="9" name="Text 6"/>
          <p:cNvSpPr/>
          <p:nvPr/>
        </p:nvSpPr>
        <p:spPr>
          <a:xfrm>
            <a:off x="3124676" y="5053727"/>
            <a:ext cx="2436138" cy="2289453"/>
          </a:xfrm>
          <a:prstGeom prst="rect">
            <a:avLst/>
          </a:prstGeom>
          <a:noFill/>
          <a:ln/>
        </p:spPr>
        <p:txBody>
          <a:bodyPr wrap="square" rtlCol="0" anchor="t"/>
          <a:lstStyle/>
          <a:p>
            <a:pPr indent="0" marL="0">
              <a:lnSpc>
                <a:spcPts val="2575"/>
              </a:lnSpc>
              <a:buNone/>
            </a:pPr>
            <a:r>
              <a:rPr lang="en-US" sz="1610" dirty="0">
                <a:solidFill>
                  <a:srgbClr val="746558"/>
                </a:solidFill>
                <a:latin typeface="Gelasio" pitchFamily="34" charset="0"/>
                <a:ea typeface="Gelasio" pitchFamily="34" charset="-122"/>
                <a:cs typeface="Gelasio" pitchFamily="34" charset="-120"/>
              </a:rPr>
              <a:t>Virtual memory allows programs to access more memory than the physical RAM available, enabling them to handle larger datasets and more complex tasks.</a:t>
            </a:r>
            <a:endParaRPr lang="en-US" sz="1610" dirty="0"/>
          </a:p>
        </p:txBody>
      </p:sp>
      <p:sp>
        <p:nvSpPr>
          <p:cNvPr id="10" name="Shape 7"/>
          <p:cNvSpPr/>
          <p:nvPr/>
        </p:nvSpPr>
        <p:spPr>
          <a:xfrm>
            <a:off x="5765125" y="4222194"/>
            <a:ext cx="459819" cy="459819"/>
          </a:xfrm>
          <a:prstGeom prst="roundRect">
            <a:avLst>
              <a:gd name="adj" fmla="val 26672"/>
            </a:avLst>
          </a:prstGeom>
          <a:solidFill>
            <a:srgbClr val="EFE7D6"/>
          </a:solidFill>
          <a:ln/>
        </p:spPr>
      </p:sp>
      <p:sp>
        <p:nvSpPr>
          <p:cNvPr id="11" name="Text 8"/>
          <p:cNvSpPr/>
          <p:nvPr/>
        </p:nvSpPr>
        <p:spPr>
          <a:xfrm>
            <a:off x="5902166" y="4260533"/>
            <a:ext cx="185738" cy="383143"/>
          </a:xfrm>
          <a:prstGeom prst="rect">
            <a:avLst/>
          </a:prstGeom>
          <a:noFill/>
          <a:ln/>
        </p:spPr>
        <p:txBody>
          <a:bodyPr wrap="none" rtlCol="0" anchor="t"/>
          <a:lstStyle/>
          <a:p>
            <a:pPr algn="ctr" indent="0" marL="0">
              <a:lnSpc>
                <a:spcPts val="3018"/>
              </a:lnSpc>
              <a:buNone/>
            </a:pPr>
            <a:r>
              <a:rPr lang="en-US" sz="2414" b="1" dirty="0">
                <a:solidFill>
                  <a:srgbClr val="484237"/>
                </a:solidFill>
                <a:latin typeface="Gelasio" pitchFamily="34" charset="0"/>
                <a:ea typeface="Gelasio" pitchFamily="34" charset="-122"/>
                <a:cs typeface="Gelasio" pitchFamily="34" charset="-120"/>
              </a:rPr>
              <a:t>2</a:t>
            </a:r>
            <a:endParaRPr lang="en-US" sz="2414" dirty="0"/>
          </a:p>
        </p:txBody>
      </p:sp>
      <p:sp>
        <p:nvSpPr>
          <p:cNvPr id="12" name="Text 9"/>
          <p:cNvSpPr/>
          <p:nvPr/>
        </p:nvSpPr>
        <p:spPr>
          <a:xfrm>
            <a:off x="6429256" y="4292441"/>
            <a:ext cx="2436138" cy="638651"/>
          </a:xfrm>
          <a:prstGeom prst="rect">
            <a:avLst/>
          </a:prstGeom>
          <a:noFill/>
          <a:ln/>
        </p:spPr>
        <p:txBody>
          <a:bodyPr wrap="square" rtlCol="0" anchor="t"/>
          <a:lstStyle/>
          <a:p>
            <a:pPr indent="0" marL="0">
              <a:lnSpc>
                <a:spcPts val="2515"/>
              </a:lnSpc>
              <a:buNone/>
            </a:pPr>
            <a:r>
              <a:rPr lang="en-US" sz="2012" b="1" dirty="0">
                <a:solidFill>
                  <a:srgbClr val="484237"/>
                </a:solidFill>
                <a:latin typeface="Gelasio" pitchFamily="34" charset="0"/>
                <a:ea typeface="Gelasio" pitchFamily="34" charset="-122"/>
                <a:cs typeface="Gelasio" pitchFamily="34" charset="-120"/>
              </a:rPr>
              <a:t>Efficient Memory Utilization</a:t>
            </a:r>
            <a:endParaRPr lang="en-US" sz="2012" dirty="0"/>
          </a:p>
        </p:txBody>
      </p:sp>
      <p:sp>
        <p:nvSpPr>
          <p:cNvPr id="13" name="Text 10"/>
          <p:cNvSpPr/>
          <p:nvPr/>
        </p:nvSpPr>
        <p:spPr>
          <a:xfrm>
            <a:off x="6429256" y="5053727"/>
            <a:ext cx="2436138" cy="1962388"/>
          </a:xfrm>
          <a:prstGeom prst="rect">
            <a:avLst/>
          </a:prstGeom>
          <a:noFill/>
          <a:ln/>
        </p:spPr>
        <p:txBody>
          <a:bodyPr wrap="square" rtlCol="0" anchor="t"/>
          <a:lstStyle/>
          <a:p>
            <a:pPr indent="0" marL="0">
              <a:lnSpc>
                <a:spcPts val="2575"/>
              </a:lnSpc>
              <a:buNone/>
            </a:pPr>
            <a:r>
              <a:rPr lang="en-US" sz="1610" dirty="0">
                <a:solidFill>
                  <a:srgbClr val="746558"/>
                </a:solidFill>
                <a:latin typeface="Gelasio" pitchFamily="34" charset="0"/>
                <a:ea typeface="Gelasio" pitchFamily="34" charset="-122"/>
                <a:cs typeface="Gelasio" pitchFamily="34" charset="-120"/>
              </a:rPr>
              <a:t>By swapping pages between RAM and disk storage, virtual memory optimizes memory usage, reducing the need for costly hardware upgrades.</a:t>
            </a:r>
            <a:endParaRPr lang="en-US" sz="1610" dirty="0"/>
          </a:p>
        </p:txBody>
      </p:sp>
      <p:sp>
        <p:nvSpPr>
          <p:cNvPr id="14" name="Shape 11"/>
          <p:cNvSpPr/>
          <p:nvPr/>
        </p:nvSpPr>
        <p:spPr>
          <a:xfrm>
            <a:off x="9069705" y="4222194"/>
            <a:ext cx="459819" cy="459819"/>
          </a:xfrm>
          <a:prstGeom prst="roundRect">
            <a:avLst>
              <a:gd name="adj" fmla="val 26672"/>
            </a:avLst>
          </a:prstGeom>
          <a:solidFill>
            <a:srgbClr val="EFE7D6"/>
          </a:solidFill>
          <a:ln/>
        </p:spPr>
      </p:sp>
      <p:sp>
        <p:nvSpPr>
          <p:cNvPr id="15" name="Text 12"/>
          <p:cNvSpPr/>
          <p:nvPr/>
        </p:nvSpPr>
        <p:spPr>
          <a:xfrm>
            <a:off x="9207222" y="4260533"/>
            <a:ext cx="184666" cy="383143"/>
          </a:xfrm>
          <a:prstGeom prst="rect">
            <a:avLst/>
          </a:prstGeom>
          <a:noFill/>
          <a:ln/>
        </p:spPr>
        <p:txBody>
          <a:bodyPr wrap="none" rtlCol="0" anchor="t"/>
          <a:lstStyle/>
          <a:p>
            <a:pPr algn="ctr" indent="0" marL="0">
              <a:lnSpc>
                <a:spcPts val="3018"/>
              </a:lnSpc>
              <a:buNone/>
            </a:pPr>
            <a:r>
              <a:rPr lang="en-US" sz="2414" b="1" dirty="0">
                <a:solidFill>
                  <a:srgbClr val="484237"/>
                </a:solidFill>
                <a:latin typeface="Gelasio" pitchFamily="34" charset="0"/>
                <a:ea typeface="Gelasio" pitchFamily="34" charset="-122"/>
                <a:cs typeface="Gelasio" pitchFamily="34" charset="-120"/>
              </a:rPr>
              <a:t>3</a:t>
            </a:r>
            <a:endParaRPr lang="en-US" sz="2414" dirty="0"/>
          </a:p>
        </p:txBody>
      </p:sp>
      <p:sp>
        <p:nvSpPr>
          <p:cNvPr id="16" name="Text 13"/>
          <p:cNvSpPr/>
          <p:nvPr/>
        </p:nvSpPr>
        <p:spPr>
          <a:xfrm>
            <a:off x="9733836" y="4292441"/>
            <a:ext cx="2436138" cy="638651"/>
          </a:xfrm>
          <a:prstGeom prst="rect">
            <a:avLst/>
          </a:prstGeom>
          <a:noFill/>
          <a:ln/>
        </p:spPr>
        <p:txBody>
          <a:bodyPr wrap="square" rtlCol="0" anchor="t"/>
          <a:lstStyle/>
          <a:p>
            <a:pPr indent="0" marL="0">
              <a:lnSpc>
                <a:spcPts val="2515"/>
              </a:lnSpc>
              <a:buNone/>
            </a:pPr>
            <a:r>
              <a:rPr lang="en-US" sz="2012" b="1" dirty="0">
                <a:solidFill>
                  <a:srgbClr val="484237"/>
                </a:solidFill>
                <a:latin typeface="Gelasio" pitchFamily="34" charset="0"/>
                <a:ea typeface="Gelasio" pitchFamily="34" charset="-122"/>
                <a:cs typeface="Gelasio" pitchFamily="34" charset="-120"/>
              </a:rPr>
              <a:t>Improved Multitasking</a:t>
            </a:r>
            <a:endParaRPr lang="en-US" sz="2012" dirty="0"/>
          </a:p>
        </p:txBody>
      </p:sp>
      <p:sp>
        <p:nvSpPr>
          <p:cNvPr id="17" name="Text 14"/>
          <p:cNvSpPr/>
          <p:nvPr/>
        </p:nvSpPr>
        <p:spPr>
          <a:xfrm>
            <a:off x="9733836" y="5053727"/>
            <a:ext cx="2436138" cy="2616518"/>
          </a:xfrm>
          <a:prstGeom prst="rect">
            <a:avLst/>
          </a:prstGeom>
          <a:noFill/>
          <a:ln/>
        </p:spPr>
        <p:txBody>
          <a:bodyPr wrap="square" rtlCol="0" anchor="t"/>
          <a:lstStyle/>
          <a:p>
            <a:pPr indent="0" marL="0">
              <a:lnSpc>
                <a:spcPts val="2575"/>
              </a:lnSpc>
              <a:buNone/>
            </a:pPr>
            <a:r>
              <a:rPr lang="en-US" sz="1610" dirty="0">
                <a:solidFill>
                  <a:srgbClr val="746558"/>
                </a:solidFill>
                <a:latin typeface="Gelasio" pitchFamily="34" charset="0"/>
                <a:ea typeface="Gelasio" pitchFamily="34" charset="-122"/>
                <a:cs typeface="Gelasio" pitchFamily="34" charset="-120"/>
              </a:rPr>
              <a:t>Virtual memory enables the operating system to effectively manage multiple running programs, switching between them as needed without running out of RAM.</a:t>
            </a:r>
            <a:endParaRPr lang="en-US" sz="161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861304"/>
            <a:ext cx="6968371"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Paging and Segmentation</a:t>
            </a:r>
            <a:endParaRPr lang="en-US" sz="4374" dirty="0"/>
          </a:p>
        </p:txBody>
      </p:sp>
      <p:sp>
        <p:nvSpPr>
          <p:cNvPr id="5" name="Text 3"/>
          <p:cNvSpPr/>
          <p:nvPr/>
        </p:nvSpPr>
        <p:spPr>
          <a:xfrm>
            <a:off x="2037993" y="311110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Paging</a:t>
            </a:r>
            <a:endParaRPr lang="en-US" sz="2187" dirty="0"/>
          </a:p>
        </p:txBody>
      </p:sp>
      <p:sp>
        <p:nvSpPr>
          <p:cNvPr id="6" name="Text 4"/>
          <p:cNvSpPr/>
          <p:nvPr/>
        </p:nvSpPr>
        <p:spPr>
          <a:xfrm>
            <a:off x="2037993" y="3680460"/>
            <a:ext cx="3156347" cy="2487811"/>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Paging is a virtual memory technique that divides the physical memory into fixed-size blocks called pages, which can be dynamically swapped between RAM and disk storage as needed.</a:t>
            </a:r>
            <a:endParaRPr lang="en-US" sz="1750" dirty="0"/>
          </a:p>
        </p:txBody>
      </p:sp>
      <p:sp>
        <p:nvSpPr>
          <p:cNvPr id="7" name="Text 5"/>
          <p:cNvSpPr/>
          <p:nvPr/>
        </p:nvSpPr>
        <p:spPr>
          <a:xfrm>
            <a:off x="5743932" y="311110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Segmentation</a:t>
            </a:r>
            <a:endParaRPr lang="en-US" sz="2187" dirty="0"/>
          </a:p>
        </p:txBody>
      </p:sp>
      <p:sp>
        <p:nvSpPr>
          <p:cNvPr id="8" name="Text 6"/>
          <p:cNvSpPr/>
          <p:nvPr/>
        </p:nvSpPr>
        <p:spPr>
          <a:xfrm>
            <a:off x="5743932" y="3680460"/>
            <a:ext cx="3156347" cy="2487811"/>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Segmentation is an alternative virtual memory approach that divides the memory into variable-size blocks called segments, each with its own addressing and protection mechanisms.</a:t>
            </a:r>
            <a:endParaRPr lang="en-US" sz="1750" dirty="0"/>
          </a:p>
        </p:txBody>
      </p:sp>
      <p:sp>
        <p:nvSpPr>
          <p:cNvPr id="9" name="Text 7"/>
          <p:cNvSpPr/>
          <p:nvPr/>
        </p:nvSpPr>
        <p:spPr>
          <a:xfrm>
            <a:off x="9449872" y="311110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Hybrid Approach</a:t>
            </a:r>
            <a:endParaRPr lang="en-US" sz="2187" dirty="0"/>
          </a:p>
        </p:txBody>
      </p:sp>
      <p:sp>
        <p:nvSpPr>
          <p:cNvPr id="10" name="Text 8"/>
          <p:cNvSpPr/>
          <p:nvPr/>
        </p:nvSpPr>
        <p:spPr>
          <a:xfrm>
            <a:off x="9449872" y="3680460"/>
            <a:ext cx="3156347"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Many modern operating systems employ a combination of paging and segmentation, leveraging the strengths of both techniques to optimize memory management.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25473"/>
            <a:ext cx="8237339"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Page Replacement Algorithms</a:t>
            </a:r>
            <a:endParaRPr lang="en-US" sz="4374" dirty="0"/>
          </a:p>
        </p:txBody>
      </p:sp>
      <p:sp>
        <p:nvSpPr>
          <p:cNvPr id="6" name="Shape 3"/>
          <p:cNvSpPr/>
          <p:nvPr/>
        </p:nvSpPr>
        <p:spPr>
          <a:xfrm>
            <a:off x="4801910" y="1953101"/>
            <a:ext cx="44410" cy="5351026"/>
          </a:xfrm>
          <a:prstGeom prst="rect">
            <a:avLst/>
          </a:prstGeom>
          <a:solidFill>
            <a:srgbClr val="D2CCC5"/>
          </a:solidFill>
          <a:ln/>
        </p:spPr>
      </p:sp>
      <p:sp>
        <p:nvSpPr>
          <p:cNvPr id="7" name="Shape 4"/>
          <p:cNvSpPr/>
          <p:nvPr/>
        </p:nvSpPr>
        <p:spPr>
          <a:xfrm>
            <a:off x="5074027" y="2354401"/>
            <a:ext cx="777597" cy="44410"/>
          </a:xfrm>
          <a:prstGeom prst="rect">
            <a:avLst/>
          </a:prstGeom>
          <a:solidFill>
            <a:srgbClr val="D2CCC5"/>
          </a:solidFill>
          <a:ln/>
        </p:spPr>
      </p:sp>
      <p:sp>
        <p:nvSpPr>
          <p:cNvPr id="8" name="Shape 5"/>
          <p:cNvSpPr/>
          <p:nvPr/>
        </p:nvSpPr>
        <p:spPr>
          <a:xfrm>
            <a:off x="4574084" y="2126694"/>
            <a:ext cx="499943" cy="499943"/>
          </a:xfrm>
          <a:prstGeom prst="roundRect">
            <a:avLst>
              <a:gd name="adj" fmla="val 26667"/>
            </a:avLst>
          </a:prstGeom>
          <a:solidFill>
            <a:srgbClr val="EFE7D6"/>
          </a:solidFill>
          <a:ln/>
        </p:spPr>
      </p:sp>
      <p:sp>
        <p:nvSpPr>
          <p:cNvPr id="9" name="Text 6"/>
          <p:cNvSpPr/>
          <p:nvPr/>
        </p:nvSpPr>
        <p:spPr>
          <a:xfrm>
            <a:off x="4745415" y="2168366"/>
            <a:ext cx="157282"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6046113" y="2175272"/>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FIFO</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First-In, First-Out (FIFO) algorithm replaces the page that has been in memory the longest.</a:t>
            </a:r>
            <a:endParaRPr lang="en-US" sz="1750" dirty="0"/>
          </a:p>
        </p:txBody>
      </p:sp>
      <p:sp>
        <p:nvSpPr>
          <p:cNvPr id="12" name="Shape 9"/>
          <p:cNvSpPr/>
          <p:nvPr/>
        </p:nvSpPr>
        <p:spPr>
          <a:xfrm>
            <a:off x="5074027" y="4212134"/>
            <a:ext cx="777597" cy="44410"/>
          </a:xfrm>
          <a:prstGeom prst="rect">
            <a:avLst/>
          </a:prstGeom>
          <a:solidFill>
            <a:srgbClr val="D2CCC5"/>
          </a:solidFill>
          <a:ln/>
        </p:spPr>
      </p:sp>
      <p:sp>
        <p:nvSpPr>
          <p:cNvPr id="13" name="Shape 10"/>
          <p:cNvSpPr/>
          <p:nvPr/>
        </p:nvSpPr>
        <p:spPr>
          <a:xfrm>
            <a:off x="4574084" y="3984427"/>
            <a:ext cx="499943" cy="499943"/>
          </a:xfrm>
          <a:prstGeom prst="roundRect">
            <a:avLst>
              <a:gd name="adj" fmla="val 26667"/>
            </a:avLst>
          </a:prstGeom>
          <a:solidFill>
            <a:srgbClr val="EFE7D6"/>
          </a:solidFill>
          <a:ln/>
        </p:spPr>
      </p:sp>
      <p:sp>
        <p:nvSpPr>
          <p:cNvPr id="14" name="Text 11"/>
          <p:cNvSpPr/>
          <p:nvPr/>
        </p:nvSpPr>
        <p:spPr>
          <a:xfrm>
            <a:off x="4723031" y="4026098"/>
            <a:ext cx="202049"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6046113" y="4033004"/>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LRU</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Least Recently Used (LRU) algorithm replaces the page that has been unused for the longest time.</a:t>
            </a:r>
            <a:endParaRPr lang="en-US" sz="1750" dirty="0"/>
          </a:p>
        </p:txBody>
      </p:sp>
      <p:sp>
        <p:nvSpPr>
          <p:cNvPr id="17" name="Shape 14"/>
          <p:cNvSpPr/>
          <p:nvPr/>
        </p:nvSpPr>
        <p:spPr>
          <a:xfrm>
            <a:off x="5074027" y="6069866"/>
            <a:ext cx="777597" cy="44410"/>
          </a:xfrm>
          <a:prstGeom prst="rect">
            <a:avLst/>
          </a:prstGeom>
          <a:solidFill>
            <a:srgbClr val="D2CCC5"/>
          </a:solidFill>
          <a:ln/>
        </p:spPr>
      </p:sp>
      <p:sp>
        <p:nvSpPr>
          <p:cNvPr id="18" name="Shape 15"/>
          <p:cNvSpPr/>
          <p:nvPr/>
        </p:nvSpPr>
        <p:spPr>
          <a:xfrm>
            <a:off x="4574084" y="5842159"/>
            <a:ext cx="499943" cy="499943"/>
          </a:xfrm>
          <a:prstGeom prst="roundRect">
            <a:avLst>
              <a:gd name="adj" fmla="val 26667"/>
            </a:avLst>
          </a:prstGeom>
          <a:solidFill>
            <a:srgbClr val="EFE7D6"/>
          </a:solidFill>
          <a:ln/>
        </p:spPr>
      </p:sp>
      <p:sp>
        <p:nvSpPr>
          <p:cNvPr id="19" name="Text 16"/>
          <p:cNvSpPr/>
          <p:nvPr/>
        </p:nvSpPr>
        <p:spPr>
          <a:xfrm>
            <a:off x="4723626" y="5883831"/>
            <a:ext cx="200858"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6046113" y="5890736"/>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Optimal</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Optimal algorithm replaces the page that will not be used for the longest time in the future.</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10233"/>
            <a:ext cx="9756338"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Page Fault and Page Fault Handling</a:t>
            </a:r>
            <a:endParaRPr lang="en-US" sz="4374" dirty="0"/>
          </a:p>
        </p:txBody>
      </p:sp>
      <p:sp>
        <p:nvSpPr>
          <p:cNvPr id="5" name="Shape 3"/>
          <p:cNvSpPr/>
          <p:nvPr/>
        </p:nvSpPr>
        <p:spPr>
          <a:xfrm>
            <a:off x="2037993" y="2048947"/>
            <a:ext cx="5166122" cy="2701766"/>
          </a:xfrm>
          <a:prstGeom prst="roundRect">
            <a:avLst>
              <a:gd name="adj" fmla="val 4935"/>
            </a:avLst>
          </a:prstGeom>
          <a:solidFill>
            <a:srgbClr val="EFE7D6"/>
          </a:solidFill>
          <a:ln/>
        </p:spPr>
      </p:sp>
      <p:sp>
        <p:nvSpPr>
          <p:cNvPr id="6" name="Text 4"/>
          <p:cNvSpPr/>
          <p:nvPr/>
        </p:nvSpPr>
        <p:spPr>
          <a:xfrm>
            <a:off x="2260163" y="2271117"/>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Page Fault</a:t>
            </a:r>
            <a:endParaRPr lang="en-US" sz="2187" dirty="0"/>
          </a:p>
        </p:txBody>
      </p:sp>
      <p:sp>
        <p:nvSpPr>
          <p:cNvPr id="7" name="Text 5"/>
          <p:cNvSpPr/>
          <p:nvPr/>
        </p:nvSpPr>
        <p:spPr>
          <a:xfrm>
            <a:off x="2260163" y="2751534"/>
            <a:ext cx="472178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A page fault occurs when a program attempts to access a page that is not currently in memory, requiring the operating system to fetch the page from disk storage.</a:t>
            </a:r>
            <a:endParaRPr lang="en-US" sz="1750" dirty="0"/>
          </a:p>
        </p:txBody>
      </p:sp>
      <p:sp>
        <p:nvSpPr>
          <p:cNvPr id="8" name="Shape 6"/>
          <p:cNvSpPr/>
          <p:nvPr/>
        </p:nvSpPr>
        <p:spPr>
          <a:xfrm>
            <a:off x="7426285" y="2048947"/>
            <a:ext cx="5166122" cy="2701766"/>
          </a:xfrm>
          <a:prstGeom prst="roundRect">
            <a:avLst>
              <a:gd name="adj" fmla="val 4935"/>
            </a:avLst>
          </a:prstGeom>
          <a:solidFill>
            <a:srgbClr val="EFE7D6"/>
          </a:solidFill>
          <a:ln/>
        </p:spPr>
      </p:sp>
      <p:sp>
        <p:nvSpPr>
          <p:cNvPr id="9" name="Text 7"/>
          <p:cNvSpPr/>
          <p:nvPr/>
        </p:nvSpPr>
        <p:spPr>
          <a:xfrm>
            <a:off x="7648456" y="2271117"/>
            <a:ext cx="2787134"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Page Fault Handling</a:t>
            </a:r>
            <a:endParaRPr lang="en-US" sz="2187" dirty="0"/>
          </a:p>
        </p:txBody>
      </p:sp>
      <p:sp>
        <p:nvSpPr>
          <p:cNvPr id="10" name="Text 8"/>
          <p:cNvSpPr/>
          <p:nvPr/>
        </p:nvSpPr>
        <p:spPr>
          <a:xfrm>
            <a:off x="7648456" y="2751534"/>
            <a:ext cx="4721781"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The operating system's page fault handler is responsible for locating the required page, selecting a page to be replaced, and updating the page tables to reflect the new memory layout.</a:t>
            </a:r>
            <a:endParaRPr lang="en-US" sz="1750" dirty="0"/>
          </a:p>
        </p:txBody>
      </p:sp>
      <p:sp>
        <p:nvSpPr>
          <p:cNvPr id="11" name="Shape 9"/>
          <p:cNvSpPr/>
          <p:nvPr/>
        </p:nvSpPr>
        <p:spPr>
          <a:xfrm>
            <a:off x="2037993" y="4972883"/>
            <a:ext cx="5166122" cy="2346365"/>
          </a:xfrm>
          <a:prstGeom prst="roundRect">
            <a:avLst>
              <a:gd name="adj" fmla="val 5682"/>
            </a:avLst>
          </a:prstGeom>
          <a:solidFill>
            <a:srgbClr val="EFE7D6"/>
          </a:solidFill>
          <a:ln/>
        </p:spPr>
      </p:sp>
      <p:sp>
        <p:nvSpPr>
          <p:cNvPr id="12" name="Text 10"/>
          <p:cNvSpPr/>
          <p:nvPr/>
        </p:nvSpPr>
        <p:spPr>
          <a:xfrm>
            <a:off x="2260163" y="5195054"/>
            <a:ext cx="2822853"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Performance Impact</a:t>
            </a:r>
            <a:endParaRPr lang="en-US" sz="2187" dirty="0"/>
          </a:p>
        </p:txBody>
      </p:sp>
      <p:sp>
        <p:nvSpPr>
          <p:cNvPr id="13" name="Text 11"/>
          <p:cNvSpPr/>
          <p:nvPr/>
        </p:nvSpPr>
        <p:spPr>
          <a:xfrm>
            <a:off x="2260163" y="5675471"/>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Frequent page faults can significantly degrade system performance, as the disk access needed to fetch pages is much slower than RAM access.</a:t>
            </a:r>
            <a:endParaRPr lang="en-US" sz="1750" dirty="0"/>
          </a:p>
        </p:txBody>
      </p:sp>
      <p:sp>
        <p:nvSpPr>
          <p:cNvPr id="14" name="Shape 12"/>
          <p:cNvSpPr/>
          <p:nvPr/>
        </p:nvSpPr>
        <p:spPr>
          <a:xfrm>
            <a:off x="7426285" y="4972883"/>
            <a:ext cx="5166122" cy="2346365"/>
          </a:xfrm>
          <a:prstGeom prst="roundRect">
            <a:avLst>
              <a:gd name="adj" fmla="val 5682"/>
            </a:avLst>
          </a:prstGeom>
          <a:solidFill>
            <a:srgbClr val="EFE7D6"/>
          </a:solidFill>
          <a:ln/>
        </p:spPr>
      </p:sp>
      <p:sp>
        <p:nvSpPr>
          <p:cNvPr id="15" name="Text 13"/>
          <p:cNvSpPr/>
          <p:nvPr/>
        </p:nvSpPr>
        <p:spPr>
          <a:xfrm>
            <a:off x="7648456" y="5195054"/>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Optimizations</a:t>
            </a:r>
            <a:endParaRPr lang="en-US" sz="2187" dirty="0"/>
          </a:p>
        </p:txBody>
      </p:sp>
      <p:sp>
        <p:nvSpPr>
          <p:cNvPr id="16" name="Text 14"/>
          <p:cNvSpPr/>
          <p:nvPr/>
        </p:nvSpPr>
        <p:spPr>
          <a:xfrm>
            <a:off x="7648456" y="5675471"/>
            <a:ext cx="472178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Techniques like prefetching and caching can help minimize the impact of page faults and improve the efficiency of virtual memory management.</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516975"/>
            <a:ext cx="6885980"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Thrashing and Its Causes</a:t>
            </a:r>
            <a:endParaRPr lang="en-US" sz="4374" dirty="0"/>
          </a:p>
        </p:txBody>
      </p:sp>
      <p:pic>
        <p:nvPicPr>
          <p:cNvPr id="5" name="Image 0" descr="preencoded.png">    </p:cNvPr>
          <p:cNvPicPr>
            <a:picLocks noChangeAspect="1"/>
          </p:cNvPicPr>
          <p:nvPr/>
        </p:nvPicPr>
        <p:blipFill>
          <a:blip r:embed="rId1"/>
          <a:stretch>
            <a:fillRect/>
          </a:stretch>
        </p:blipFill>
        <p:spPr>
          <a:xfrm>
            <a:off x="2037993" y="2655689"/>
            <a:ext cx="3518059" cy="888682"/>
          </a:xfrm>
          <a:prstGeom prst="rect">
            <a:avLst/>
          </a:prstGeom>
        </p:spPr>
      </p:pic>
      <p:sp>
        <p:nvSpPr>
          <p:cNvPr id="6" name="Text 3"/>
          <p:cNvSpPr/>
          <p:nvPr/>
        </p:nvSpPr>
        <p:spPr>
          <a:xfrm>
            <a:off x="2260163" y="3877628"/>
            <a:ext cx="2812256"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Insufficient Memory</a:t>
            </a:r>
            <a:endParaRPr lang="en-US" sz="2187" dirty="0"/>
          </a:p>
        </p:txBody>
      </p:sp>
      <p:sp>
        <p:nvSpPr>
          <p:cNvPr id="7" name="Text 4"/>
          <p:cNvSpPr/>
          <p:nvPr/>
        </p:nvSpPr>
        <p:spPr>
          <a:xfrm>
            <a:off x="2260163" y="4358045"/>
            <a:ext cx="3073718" cy="2132409"/>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When the working set of running processes exceeds the available physical memory, the system enters a state of thrashing, with constant page swapping and low productivity.</a:t>
            </a:r>
            <a:endParaRPr lang="en-US" sz="1750" dirty="0"/>
          </a:p>
        </p:txBody>
      </p:sp>
      <p:pic>
        <p:nvPicPr>
          <p:cNvPr id="8" name="Image 1" descr="preencoded.png">    </p:cNvPr>
          <p:cNvPicPr>
            <a:picLocks noChangeAspect="1"/>
          </p:cNvPicPr>
          <p:nvPr/>
        </p:nvPicPr>
        <p:blipFill>
          <a:blip r:embed="rId2"/>
          <a:stretch>
            <a:fillRect/>
          </a:stretch>
        </p:blipFill>
        <p:spPr>
          <a:xfrm>
            <a:off x="5556052" y="2655689"/>
            <a:ext cx="3518178" cy="888682"/>
          </a:xfrm>
          <a:prstGeom prst="rect">
            <a:avLst/>
          </a:prstGeom>
        </p:spPr>
      </p:pic>
      <p:sp>
        <p:nvSpPr>
          <p:cNvPr id="9" name="Text 5"/>
          <p:cNvSpPr/>
          <p:nvPr/>
        </p:nvSpPr>
        <p:spPr>
          <a:xfrm>
            <a:off x="5778222" y="3877628"/>
            <a:ext cx="2873812"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High Page Fault Rate</a:t>
            </a:r>
            <a:endParaRPr lang="en-US" sz="2187" dirty="0"/>
          </a:p>
        </p:txBody>
      </p:sp>
      <p:sp>
        <p:nvSpPr>
          <p:cNvPr id="10" name="Text 6"/>
          <p:cNvSpPr/>
          <p:nvPr/>
        </p:nvSpPr>
        <p:spPr>
          <a:xfrm>
            <a:off x="5778222" y="4358045"/>
            <a:ext cx="3073837" cy="2132409"/>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Thrashing is characterized by a high rate of page faults, as the operating system frantically swaps pages between memory and disk to keep up with demand.</a:t>
            </a:r>
            <a:endParaRPr lang="en-US" sz="1750" dirty="0"/>
          </a:p>
        </p:txBody>
      </p:sp>
      <p:pic>
        <p:nvPicPr>
          <p:cNvPr id="11" name="Image 2" descr="preencoded.png">    </p:cNvPr>
          <p:cNvPicPr>
            <a:picLocks noChangeAspect="1"/>
          </p:cNvPicPr>
          <p:nvPr/>
        </p:nvPicPr>
        <p:blipFill>
          <a:blip r:embed="rId3"/>
          <a:stretch>
            <a:fillRect/>
          </a:stretch>
        </p:blipFill>
        <p:spPr>
          <a:xfrm>
            <a:off x="9074229" y="2655689"/>
            <a:ext cx="3518178" cy="888682"/>
          </a:xfrm>
          <a:prstGeom prst="rect">
            <a:avLst/>
          </a:prstGeom>
        </p:spPr>
      </p:pic>
      <p:sp>
        <p:nvSpPr>
          <p:cNvPr id="12" name="Text 7"/>
          <p:cNvSpPr/>
          <p:nvPr/>
        </p:nvSpPr>
        <p:spPr>
          <a:xfrm>
            <a:off x="9296400" y="3877628"/>
            <a:ext cx="3073837"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Performance Degradation</a:t>
            </a:r>
            <a:endParaRPr lang="en-US" sz="2187" dirty="0"/>
          </a:p>
        </p:txBody>
      </p:sp>
      <p:sp>
        <p:nvSpPr>
          <p:cNvPr id="13" name="Text 8"/>
          <p:cNvSpPr/>
          <p:nvPr/>
        </p:nvSpPr>
        <p:spPr>
          <a:xfrm>
            <a:off x="9296400" y="4705231"/>
            <a:ext cx="3073837" cy="1777008"/>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Thrashing leads to a severe decline in system performance, as the CPU spends most of its time waiting for disk I/O operations to complete.</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376720"/>
            <a:ext cx="9543455"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Memory Management Unit (MMU)</a:t>
            </a:r>
            <a:endParaRPr lang="en-US" sz="4374" dirty="0"/>
          </a:p>
        </p:txBody>
      </p:sp>
      <p:pic>
        <p:nvPicPr>
          <p:cNvPr id="5" name="Image 0" descr="preencoded.png">    </p:cNvPr>
          <p:cNvPicPr>
            <a:picLocks noChangeAspect="1"/>
          </p:cNvPicPr>
          <p:nvPr/>
        </p:nvPicPr>
        <p:blipFill>
          <a:blip r:embed="rId1"/>
          <a:stretch>
            <a:fillRect/>
          </a:stretch>
        </p:blipFill>
        <p:spPr>
          <a:xfrm>
            <a:off x="2037993" y="2515433"/>
            <a:ext cx="444341" cy="444341"/>
          </a:xfrm>
          <a:prstGeom prst="rect">
            <a:avLst/>
          </a:prstGeom>
        </p:spPr>
      </p:pic>
      <p:sp>
        <p:nvSpPr>
          <p:cNvPr id="6" name="Text 3"/>
          <p:cNvSpPr/>
          <p:nvPr/>
        </p:nvSpPr>
        <p:spPr>
          <a:xfrm>
            <a:off x="2037993" y="3181945"/>
            <a:ext cx="2388632"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CPU Integration</a:t>
            </a:r>
            <a:endParaRPr lang="en-US" sz="2187" dirty="0"/>
          </a:p>
        </p:txBody>
      </p:sp>
      <p:sp>
        <p:nvSpPr>
          <p:cNvPr id="7" name="Text 4"/>
          <p:cNvSpPr/>
          <p:nvPr/>
        </p:nvSpPr>
        <p:spPr>
          <a:xfrm>
            <a:off x="2037993" y="3662363"/>
            <a:ext cx="2388632" cy="2132409"/>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MMU is closely integrated with the CPU, enabling efficient translation of virtual addresses to physical addresses.</a:t>
            </a:r>
            <a:endParaRPr lang="en-US" sz="1750" dirty="0"/>
          </a:p>
        </p:txBody>
      </p:sp>
      <p:pic>
        <p:nvPicPr>
          <p:cNvPr id="8" name="Image 1" descr="preencoded.png">    </p:cNvPr>
          <p:cNvPicPr>
            <a:picLocks noChangeAspect="1"/>
          </p:cNvPicPr>
          <p:nvPr/>
        </p:nvPicPr>
        <p:blipFill>
          <a:blip r:embed="rId2"/>
          <a:stretch>
            <a:fillRect/>
          </a:stretch>
        </p:blipFill>
        <p:spPr>
          <a:xfrm>
            <a:off x="4759881" y="2515433"/>
            <a:ext cx="444341" cy="444341"/>
          </a:xfrm>
          <a:prstGeom prst="rect">
            <a:avLst/>
          </a:prstGeom>
        </p:spPr>
      </p:pic>
      <p:sp>
        <p:nvSpPr>
          <p:cNvPr id="9" name="Text 5"/>
          <p:cNvSpPr/>
          <p:nvPr/>
        </p:nvSpPr>
        <p:spPr>
          <a:xfrm>
            <a:off x="4759881" y="3181945"/>
            <a:ext cx="2388632"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Memory Management</a:t>
            </a:r>
            <a:endParaRPr lang="en-US" sz="2187" dirty="0"/>
          </a:p>
        </p:txBody>
      </p:sp>
      <p:sp>
        <p:nvSpPr>
          <p:cNvPr id="10" name="Text 6"/>
          <p:cNvSpPr/>
          <p:nvPr/>
        </p:nvSpPr>
        <p:spPr>
          <a:xfrm>
            <a:off x="4759881" y="4009549"/>
            <a:ext cx="2388632" cy="2487811"/>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MMU manages the mapping between virtual and physical memory, handling tasks like page table updates and page fault detection.</a:t>
            </a:r>
            <a:endParaRPr lang="en-US" sz="1750" dirty="0"/>
          </a:p>
        </p:txBody>
      </p:sp>
      <p:pic>
        <p:nvPicPr>
          <p:cNvPr id="11" name="Image 2" descr="preencoded.png">    </p:cNvPr>
          <p:cNvPicPr>
            <a:picLocks noChangeAspect="1"/>
          </p:cNvPicPr>
          <p:nvPr/>
        </p:nvPicPr>
        <p:blipFill>
          <a:blip r:embed="rId3"/>
          <a:stretch>
            <a:fillRect/>
          </a:stretch>
        </p:blipFill>
        <p:spPr>
          <a:xfrm>
            <a:off x="7481768" y="2515433"/>
            <a:ext cx="444341" cy="444341"/>
          </a:xfrm>
          <a:prstGeom prst="rect">
            <a:avLst/>
          </a:prstGeom>
        </p:spPr>
      </p:pic>
      <p:sp>
        <p:nvSpPr>
          <p:cNvPr id="12" name="Text 7"/>
          <p:cNvSpPr/>
          <p:nvPr/>
        </p:nvSpPr>
        <p:spPr>
          <a:xfrm>
            <a:off x="7481768" y="3181945"/>
            <a:ext cx="2388632"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Memory Protection</a:t>
            </a:r>
            <a:endParaRPr lang="en-US" sz="2187" dirty="0"/>
          </a:p>
        </p:txBody>
      </p:sp>
      <p:sp>
        <p:nvSpPr>
          <p:cNvPr id="13" name="Text 8"/>
          <p:cNvSpPr/>
          <p:nvPr/>
        </p:nvSpPr>
        <p:spPr>
          <a:xfrm>
            <a:off x="7481768" y="4009549"/>
            <a:ext cx="2388632" cy="2132409"/>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MMU enforces memory protection, ensuring that processes can only access the memory segments they are authorized to use.</a:t>
            </a:r>
            <a:endParaRPr lang="en-US" sz="1750" dirty="0"/>
          </a:p>
        </p:txBody>
      </p:sp>
      <p:pic>
        <p:nvPicPr>
          <p:cNvPr id="14" name="Image 3" descr="preencoded.png">    </p:cNvPr>
          <p:cNvPicPr>
            <a:picLocks noChangeAspect="1"/>
          </p:cNvPicPr>
          <p:nvPr/>
        </p:nvPicPr>
        <p:blipFill>
          <a:blip r:embed="rId4"/>
          <a:stretch>
            <a:fillRect/>
          </a:stretch>
        </p:blipFill>
        <p:spPr>
          <a:xfrm>
            <a:off x="10203656" y="2515433"/>
            <a:ext cx="444341" cy="444341"/>
          </a:xfrm>
          <a:prstGeom prst="rect">
            <a:avLst/>
          </a:prstGeom>
        </p:spPr>
      </p:pic>
      <p:sp>
        <p:nvSpPr>
          <p:cNvPr id="15" name="Text 9"/>
          <p:cNvSpPr/>
          <p:nvPr/>
        </p:nvSpPr>
        <p:spPr>
          <a:xfrm>
            <a:off x="10203656" y="3181945"/>
            <a:ext cx="2388751"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Hardware Acceleration</a:t>
            </a:r>
            <a:endParaRPr lang="en-US" sz="2187" dirty="0"/>
          </a:p>
        </p:txBody>
      </p:sp>
      <p:sp>
        <p:nvSpPr>
          <p:cNvPr id="16" name="Text 10"/>
          <p:cNvSpPr/>
          <p:nvPr/>
        </p:nvSpPr>
        <p:spPr>
          <a:xfrm>
            <a:off x="10203656" y="4009549"/>
            <a:ext cx="2388751" cy="284321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MMU's hardware-based address translation and memory management capabilities can significantly improve overall system performance.</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865471"/>
            <a:ext cx="8750141"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Demand Paging and Its Benefits</a:t>
            </a:r>
            <a:endParaRPr lang="en-US" sz="4374" dirty="0"/>
          </a:p>
        </p:txBody>
      </p:sp>
      <p:sp>
        <p:nvSpPr>
          <p:cNvPr id="5" name="Text 3"/>
          <p:cNvSpPr/>
          <p:nvPr/>
        </p:nvSpPr>
        <p:spPr>
          <a:xfrm>
            <a:off x="2037993" y="3115270"/>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Demand Paging</a:t>
            </a:r>
            <a:endParaRPr lang="en-US" sz="2187" dirty="0"/>
          </a:p>
        </p:txBody>
      </p:sp>
      <p:sp>
        <p:nvSpPr>
          <p:cNvPr id="6" name="Text 4"/>
          <p:cNvSpPr/>
          <p:nvPr/>
        </p:nvSpPr>
        <p:spPr>
          <a:xfrm>
            <a:off x="2037993" y="3684627"/>
            <a:ext cx="3156347"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Demand paging is a virtual memory technique where pages are only loaded into physical memory when they are first accessed, rather than pre-loading all pages.</a:t>
            </a:r>
            <a:endParaRPr lang="en-US" sz="1750" dirty="0"/>
          </a:p>
        </p:txBody>
      </p:sp>
      <p:sp>
        <p:nvSpPr>
          <p:cNvPr id="7" name="Text 5"/>
          <p:cNvSpPr/>
          <p:nvPr/>
        </p:nvSpPr>
        <p:spPr>
          <a:xfrm>
            <a:off x="5743932" y="3115270"/>
            <a:ext cx="3156347" cy="694373"/>
          </a:xfrm>
          <a:prstGeom prst="rect">
            <a:avLst/>
          </a:prstGeom>
          <a:noFill/>
          <a:ln/>
        </p:spPr>
        <p:txBody>
          <a:bodyPr wrap="squar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Reduced Memory Usage</a:t>
            </a:r>
            <a:endParaRPr lang="en-US" sz="2187" dirty="0"/>
          </a:p>
        </p:txBody>
      </p:sp>
      <p:sp>
        <p:nvSpPr>
          <p:cNvPr id="8" name="Text 6"/>
          <p:cNvSpPr/>
          <p:nvPr/>
        </p:nvSpPr>
        <p:spPr>
          <a:xfrm>
            <a:off x="5743932" y="4031813"/>
            <a:ext cx="3156347"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Demand paging allows the operating system to load only the necessary pages, reducing the overall memory footprint and making more efficient use of available RAM.</a:t>
            </a:r>
            <a:endParaRPr lang="en-US" sz="1750" dirty="0"/>
          </a:p>
        </p:txBody>
      </p:sp>
      <p:sp>
        <p:nvSpPr>
          <p:cNvPr id="9" name="Text 7"/>
          <p:cNvSpPr/>
          <p:nvPr/>
        </p:nvSpPr>
        <p:spPr>
          <a:xfrm>
            <a:off x="9449872" y="3115270"/>
            <a:ext cx="3156347" cy="694373"/>
          </a:xfrm>
          <a:prstGeom prst="rect">
            <a:avLst/>
          </a:prstGeom>
          <a:noFill/>
          <a:ln/>
        </p:spPr>
        <p:txBody>
          <a:bodyPr wrap="squar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Improved Performance</a:t>
            </a:r>
            <a:endParaRPr lang="en-US" sz="2187" dirty="0"/>
          </a:p>
        </p:txBody>
      </p:sp>
      <p:sp>
        <p:nvSpPr>
          <p:cNvPr id="10" name="Text 8"/>
          <p:cNvSpPr/>
          <p:nvPr/>
        </p:nvSpPr>
        <p:spPr>
          <a:xfrm>
            <a:off x="9449872" y="4031813"/>
            <a:ext cx="3156347"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By avoiding the need to pre-load all pages, demand paging can significantly improve system performance, especially for applications with large memory requirements.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2024-04-13T13:21:56Z</dcterms:created>
  <dcterms:modified xsi:type="dcterms:W3CDTF">2024-04-13T13:21:56Z</dcterms:modified>
</cp:coreProperties>
</file>