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2"/>
  </p:notesMasterIdLst>
  <p:sldIdLst>
    <p:sldId id="285" r:id="rId2"/>
    <p:sldId id="366" r:id="rId3"/>
    <p:sldId id="367" r:id="rId4"/>
    <p:sldId id="368" r:id="rId5"/>
    <p:sldId id="369" r:id="rId6"/>
    <p:sldId id="370" r:id="rId7"/>
    <p:sldId id="371" r:id="rId8"/>
    <p:sldId id="376" r:id="rId9"/>
    <p:sldId id="377" r:id="rId10"/>
    <p:sldId id="378" r:id="rId11"/>
    <p:sldId id="379" r:id="rId12"/>
    <p:sldId id="387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2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183"/>
  </p:normalViewPr>
  <p:slideViewPr>
    <p:cSldViewPr snapToGrid="0" snapToObjects="1">
      <p:cViewPr varScale="1">
        <p:scale>
          <a:sx n="98" d="100"/>
          <a:sy n="98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FD25C-B2C6-1540-A6DD-232B074B3D44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E0825-5B5D-2648-B9A3-614387CAD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5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B4E8A0A-8BA7-5345-BD92-0C39D5930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5BC8AD4-2F3D-0340-B8D4-819B89849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5181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8D0FEE3-3C03-0D4B-AB2C-4FF0AE53D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895CFE3-A0E0-6C4D-B32E-BBE90DAA0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3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0F07914-C18C-8340-A4C5-F53BFC5A7A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96CE64F-F290-0B46-9026-C2014EC2D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7599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2A15E08-10D5-D942-B30E-C66922AE66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FB43B26-0BD2-D544-B749-8FC80531E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8580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A0936DE-A074-1547-A839-A9C65D8FD7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5E2C5AA-928E-4B4C-9C20-98EC30307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2007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B717CE6-401B-484D-8E38-AE423BEB98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CF7292C-B711-5544-BA5B-0B2F29B4D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36351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3EE78686-BC3C-B048-9218-EC6AC3B8D8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371FCBA-D47B-5C46-A012-DAB72A94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357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8122" b="4060"/>
          <a:stretch/>
        </p:blipFill>
        <p:spPr>
          <a:xfrm>
            <a:off x="0" y="1246910"/>
            <a:ext cx="12192000" cy="565057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"/>
            <a:ext cx="12192000" cy="612949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2949"/>
            <a:ext cx="12192000" cy="6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7" y="747161"/>
            <a:ext cx="343903" cy="267584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1266572"/>
            <a:ext cx="12192000" cy="56110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8"/>
          <p:cNvSpPr/>
          <p:nvPr userDrawn="1"/>
        </p:nvSpPr>
        <p:spPr>
          <a:xfrm>
            <a:off x="0" y="1148708"/>
            <a:ext cx="6096000" cy="5709292"/>
          </a:xfrm>
          <a:custGeom>
            <a:avLst/>
            <a:gdLst>
              <a:gd name="connsiteX0" fmla="*/ 0 w 6096000"/>
              <a:gd name="connsiteY0" fmla="*/ 0 h 5709292"/>
              <a:gd name="connsiteX1" fmla="*/ 609600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531918 w 6096000"/>
              <a:gd name="connsiteY1" fmla="*/ 31173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95600 w 6096000"/>
              <a:gd name="connsiteY1" fmla="*/ 10391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8521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709292">
                <a:moveTo>
                  <a:pt x="0" y="0"/>
                </a:moveTo>
                <a:lnTo>
                  <a:pt x="2885210" y="0"/>
                </a:lnTo>
                <a:lnTo>
                  <a:pt x="6096000" y="5709292"/>
                </a:lnTo>
                <a:lnTo>
                  <a:pt x="0" y="5709292"/>
                </a:lnTo>
                <a:lnTo>
                  <a:pt x="0" y="0"/>
                </a:lnTo>
                <a:close/>
              </a:path>
            </a:pathLst>
          </a:cu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316995"/>
            <a:ext cx="12192000" cy="156545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40760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2" y="1454473"/>
            <a:ext cx="9927431" cy="119836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1319" y="5691734"/>
            <a:ext cx="9152756" cy="574368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da citação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11319" y="2703439"/>
            <a:ext cx="9152756" cy="291544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pt-BR" dirty="0"/>
              <a:t>Clique para inserir citação.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79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5029671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00057" y="1511346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7" y="3073714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4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0057" y="4636082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47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156316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26369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6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26369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0056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6621752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470709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867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7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com lib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9" y="3426942"/>
            <a:ext cx="4788931" cy="344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6" name="Retângulo 15"/>
          <p:cNvSpPr/>
          <p:nvPr userDrawn="1"/>
        </p:nvSpPr>
        <p:spPr>
          <a:xfrm>
            <a:off x="8353869" y="4997810"/>
            <a:ext cx="28873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50" dirty="0"/>
              <a:t>Área reservada para libras.</a:t>
            </a:r>
          </a:p>
        </p:txBody>
      </p:sp>
    </p:spTree>
    <p:extLst>
      <p:ext uri="{BB962C8B-B14F-4D97-AF65-F5344CB8AC3E}">
        <p14:creationId xmlns:p14="http://schemas.microsoft.com/office/powerpoint/2010/main" val="366064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027EC1E7-FE72-F74C-AFF4-7C07D5C0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9154D5-99D4-5949-BEAD-12956AF0F7FE}" type="datetime1">
              <a:rPr lang="pt-BR" altLang="pt-BR"/>
              <a:pPr/>
              <a:t>10/09/2022</a:t>
            </a:fld>
            <a:endParaRPr lang="pt-BR" alt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EF30C44B-2856-7A4B-BDFD-DA479B39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A7430002-8022-EB4F-932C-B3A7143D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D2CE51-0A5A-D34B-9FCB-4B3796FCDE9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885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80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24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F121FB-B513-FF4A-ADA4-3CD227A4A7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EDF0725-B14A-D24C-9F98-59072CFAC1F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4229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3485AF-29E0-5647-A2BC-4435CFB7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0CE8C-D210-3E40-8101-26B6C1BCE0D9}" type="datetime1">
              <a:rPr lang="pt-BR"/>
              <a:pPr>
                <a:defRPr/>
              </a:pPr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5062CC-AEEB-9A49-87D0-07DFBD02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0618FF-1636-7048-A307-0D9700C7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AD071-1C12-D941-8B80-0B8BD16FC87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555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6528050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8048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1" name="Espaço Reservado para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1415483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6528050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49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6"/>
          </p:nvPr>
        </p:nvSpPr>
        <p:spPr>
          <a:xfrm>
            <a:off x="1313058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313056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7"/>
          </p:nvPr>
        </p:nvSpPr>
        <p:spPr>
          <a:xfrm>
            <a:off x="6528050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313058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err="1"/>
              <a:t>FiguraX</a:t>
            </a:r>
            <a:r>
              <a:rPr lang="pt-BR" dirty="0"/>
              <a:t>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84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69" y="1510552"/>
            <a:ext cx="9941731" cy="1702424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1426369" y="3761401"/>
            <a:ext cx="9941731" cy="197674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69" y="5837705"/>
            <a:ext cx="9941731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indent="-243796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426369" y="3356585"/>
            <a:ext cx="9941731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96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022315" y="1775064"/>
            <a:ext cx="4725816" cy="4136845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217436" y="1734213"/>
            <a:ext cx="4725816" cy="4129759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617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910208" y="1510552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96002" y="1517662"/>
            <a:ext cx="4741639" cy="414358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5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3" y="1712167"/>
            <a:ext cx="4741639" cy="415069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23995" y="1719277"/>
            <a:ext cx="4741639" cy="414358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6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5"/>
            <a:ext cx="9927431" cy="4510737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8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81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efe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41550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71" y="5665590"/>
            <a:ext cx="9927431" cy="504056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do texto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89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BEED-8A68-4722-9E32-77B5A92D9FCF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D03-B9AA-4AC4-8737-AAAAC545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9335E-A121-8842-85AC-B83750E5C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5869" y="1447052"/>
            <a:ext cx="9941731" cy="1702424"/>
          </a:xfrm>
        </p:spPr>
        <p:txBody>
          <a:bodyPr/>
          <a:lstStyle/>
          <a:p>
            <a:pPr algn="ctr"/>
            <a:r>
              <a:rPr lang="pt-BR" altLang="pt-BR" sz="5400" dirty="0"/>
              <a:t>Linguagem de Programação “C” e transcrição de algoritmos. Tipos de dados: escalares</a:t>
            </a:r>
            <a:endParaRPr lang="pt-BR" sz="5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D7575F-7300-F345-9C32-8CED948BD2B9}"/>
              </a:ext>
            </a:extLst>
          </p:cNvPr>
          <p:cNvSpPr txBox="1"/>
          <p:nvPr/>
        </p:nvSpPr>
        <p:spPr>
          <a:xfrm>
            <a:off x="3526929" y="4441260"/>
            <a:ext cx="5475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Prof. Thiago </a:t>
            </a:r>
            <a:r>
              <a:rPr lang="pt-BR" sz="4000" dirty="0" err="1"/>
              <a:t>Salhab</a:t>
            </a:r>
            <a:r>
              <a:rPr lang="pt-BR" sz="4000" dirty="0"/>
              <a:t> Alves</a:t>
            </a:r>
          </a:p>
        </p:txBody>
      </p:sp>
    </p:spTree>
    <p:extLst>
      <p:ext uri="{BB962C8B-B14F-4D97-AF65-F5344CB8AC3E}">
        <p14:creationId xmlns:p14="http://schemas.microsoft.com/office/powerpoint/2010/main" val="277673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EBBA28CF-7690-1742-9997-F7B16D87F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altLang="pt-BR" b="1"/>
              <a:t>float:</a:t>
            </a:r>
            <a:r>
              <a:rPr lang="pt-BR" altLang="pt-BR"/>
              <a:t> tipo utilizado por variável que irá armazenar um número real (fracionado), podendo ser negativo, zero(0) ou positivo.</a:t>
            </a:r>
          </a:p>
          <a:p>
            <a:r>
              <a:rPr lang="pt-BR" altLang="pt-BR"/>
              <a:t> Exemplo de declaração:</a:t>
            </a:r>
          </a:p>
          <a:p>
            <a:pPr lvl="1"/>
            <a:r>
              <a:rPr lang="pt-BR" altLang="pt-BR"/>
              <a:t>float salario;</a:t>
            </a:r>
          </a:p>
          <a:p>
            <a:pPr lvl="1"/>
            <a:r>
              <a:rPr lang="pt-BR" altLang="pt-BR"/>
              <a:t> salario = 955.75;</a:t>
            </a:r>
          </a:p>
          <a:p>
            <a:r>
              <a:rPr lang="pt-BR" altLang="pt-BR"/>
              <a:t> O tipo float utiliza 4 bytes (32 bits) de espaço em memória para armazenar um float.</a:t>
            </a:r>
          </a:p>
          <a:p>
            <a:endParaRPr lang="pt-BR" altLang="pt-BR"/>
          </a:p>
        </p:txBody>
      </p:sp>
      <p:sp>
        <p:nvSpPr>
          <p:cNvPr id="12290" name="Título 1">
            <a:extLst>
              <a:ext uri="{FF2B5EF4-FFF2-40B4-BE49-F238E27FC236}">
                <a16:creationId xmlns:a16="http://schemas.microsoft.com/office/drawing/2014/main" id="{9E18FBFF-3B11-0D48-A38C-5FFC74BB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>
                <a:solidFill>
                  <a:srgbClr val="000099"/>
                </a:solidFill>
              </a:rPr>
              <a:t>Tipos de Variáveis</a:t>
            </a:r>
            <a:endParaRPr lang="pt-BR" altLang="pt-BR"/>
          </a:p>
        </p:txBody>
      </p:sp>
      <p:sp>
        <p:nvSpPr>
          <p:cNvPr id="12292" name="Espaço Reservado para Número de Slide 3">
            <a:extLst>
              <a:ext uri="{FF2B5EF4-FFF2-40B4-BE49-F238E27FC236}">
                <a16:creationId xmlns:a16="http://schemas.microsoft.com/office/drawing/2014/main" id="{CC3B26E7-EDB1-6844-BBCE-3B232BF0EE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33C076E7-D5F1-6C41-99C7-C71F161B95F4}" type="slidenum">
              <a:rPr lang="pt-BR" altLang="pt-BR" smtClean="0"/>
              <a:pPr eaLnBrk="1" hangingPunct="1"/>
              <a:t>10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4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1100B6DB-CF01-9441-A043-E43407AEB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altLang="pt-BR" b="1" dirty="0" err="1"/>
              <a:t>double</a:t>
            </a:r>
            <a:r>
              <a:rPr lang="pt-BR" altLang="pt-BR" b="1" dirty="0"/>
              <a:t>:</a:t>
            </a:r>
            <a:r>
              <a:rPr lang="pt-BR" altLang="pt-BR" dirty="0"/>
              <a:t> semelhante ao tipo de dado </a:t>
            </a:r>
            <a:r>
              <a:rPr lang="pt-BR" altLang="pt-BR" dirty="0" err="1"/>
              <a:t>float</a:t>
            </a:r>
            <a:r>
              <a:rPr lang="pt-BR" altLang="pt-BR" dirty="0"/>
              <a:t>, o </a:t>
            </a:r>
            <a:r>
              <a:rPr lang="pt-BR" altLang="pt-BR" dirty="0" err="1"/>
              <a:t>double</a:t>
            </a:r>
            <a:r>
              <a:rPr lang="pt-BR" altLang="pt-BR" dirty="0"/>
              <a:t> permite uma maior precisão (maior quantidade de casas decimais) para o número. </a:t>
            </a:r>
          </a:p>
          <a:p>
            <a:r>
              <a:rPr lang="pt-BR" altLang="pt-BR" dirty="0"/>
              <a:t> Exemplo de declaração: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dirty="0"/>
              <a:t>	</a:t>
            </a:r>
            <a:r>
              <a:rPr lang="pt-BR" altLang="pt-BR" dirty="0" err="1"/>
              <a:t>double</a:t>
            </a:r>
            <a:r>
              <a:rPr lang="pt-BR" altLang="pt-BR" dirty="0"/>
              <a:t> peso;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dirty="0"/>
              <a:t>	peso = 85.466; </a:t>
            </a:r>
          </a:p>
          <a:p>
            <a:pPr algn="just"/>
            <a:r>
              <a:rPr lang="pt-BR" altLang="pt-BR" dirty="0"/>
              <a:t>O tipo </a:t>
            </a:r>
            <a:r>
              <a:rPr lang="pt-BR" altLang="pt-BR" dirty="0" err="1"/>
              <a:t>double</a:t>
            </a:r>
            <a:r>
              <a:rPr lang="pt-BR" altLang="pt-BR" dirty="0"/>
              <a:t> utiliza 16 bytes (64 bits) de espaço em memória para armazenar um </a:t>
            </a:r>
            <a:r>
              <a:rPr lang="pt-BR" altLang="pt-BR" dirty="0" err="1"/>
              <a:t>double</a:t>
            </a:r>
            <a:r>
              <a:rPr lang="pt-BR" altLang="pt-BR" dirty="0"/>
              <a:t>.</a:t>
            </a:r>
          </a:p>
        </p:txBody>
      </p:sp>
      <p:sp>
        <p:nvSpPr>
          <p:cNvPr id="13314" name="Título 1">
            <a:extLst>
              <a:ext uri="{FF2B5EF4-FFF2-40B4-BE49-F238E27FC236}">
                <a16:creationId xmlns:a16="http://schemas.microsoft.com/office/drawing/2014/main" id="{F359603C-26C5-B744-87A8-5D4C6011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>
                <a:solidFill>
                  <a:srgbClr val="000099"/>
                </a:solidFill>
              </a:rPr>
              <a:t>Tipos de Variáveis</a:t>
            </a:r>
            <a:endParaRPr lang="pt-BR" altLang="pt-BR"/>
          </a:p>
        </p:txBody>
      </p:sp>
      <p:sp>
        <p:nvSpPr>
          <p:cNvPr id="13316" name="Espaço Reservado para Número de Slide 3">
            <a:extLst>
              <a:ext uri="{FF2B5EF4-FFF2-40B4-BE49-F238E27FC236}">
                <a16:creationId xmlns:a16="http://schemas.microsoft.com/office/drawing/2014/main" id="{027E3B92-2FDB-074E-BBD2-7C0798DD97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33C076E7-D5F1-6C41-99C7-C71F161B95F4}" type="slidenum">
              <a:rPr lang="pt-BR" altLang="pt-BR" smtClean="0"/>
              <a:pPr eaLnBrk="1" hangingPunct="1"/>
              <a:t>11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2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C3FE3D2-7069-4B4D-8234-7657A10E2A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Algoritmo</a:t>
            </a:r>
            <a:br>
              <a:rPr lang="pt-BR" dirty="0"/>
            </a:br>
            <a:r>
              <a:rPr lang="pt-BR" dirty="0"/>
              <a:t>Declare evento numérico</a:t>
            </a:r>
            <a:br>
              <a:rPr lang="pt-BR" dirty="0"/>
            </a:br>
            <a:r>
              <a:rPr lang="pt-BR" dirty="0"/>
              <a:t>               corrida caractere</a:t>
            </a:r>
            <a:br>
              <a:rPr lang="pt-BR" dirty="0"/>
            </a:br>
            <a:r>
              <a:rPr lang="pt-BR" dirty="0"/>
              <a:t>	    tempo real</a:t>
            </a:r>
            <a:br>
              <a:rPr lang="pt-BR" dirty="0"/>
            </a:br>
            <a:r>
              <a:rPr lang="pt-BR" dirty="0"/>
              <a:t>	    evento &lt;- 5</a:t>
            </a:r>
            <a:br>
              <a:rPr lang="pt-BR" dirty="0"/>
            </a:br>
            <a:r>
              <a:rPr lang="pt-BR" dirty="0"/>
              <a:t>	    corrida &lt;- ‘C’</a:t>
            </a:r>
            <a:br>
              <a:rPr lang="pt-BR" dirty="0"/>
            </a:br>
            <a:r>
              <a:rPr lang="pt-BR" dirty="0"/>
              <a:t>	    tempo &lt;- 27. 25</a:t>
            </a:r>
            <a:br>
              <a:rPr lang="pt-BR" dirty="0"/>
            </a:br>
            <a:r>
              <a:rPr lang="pt-BR" dirty="0"/>
              <a:t>            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26EE43B-492B-364D-83A8-7688511C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rgbClr val="000099"/>
                </a:solidFill>
              </a:rPr>
              <a:t>Tipos de Variáveis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56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ço Reservado para Conteúdo 2">
            <a:extLst>
              <a:ext uri="{FF2B5EF4-FFF2-40B4-BE49-F238E27FC236}">
                <a16:creationId xmlns:a16="http://schemas.microsoft.com/office/drawing/2014/main" id="{6BBEED9C-12BF-C042-952C-F46EFF74A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0730" y="1173631"/>
            <a:ext cx="9927431" cy="451073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pt-BR" altLang="pt-BR" dirty="0" err="1"/>
              <a:t>main</a:t>
            </a:r>
            <a:r>
              <a:rPr lang="pt-BR" altLang="pt-BR" dirty="0"/>
              <a:t>(){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sz="2800" dirty="0" err="1"/>
              <a:t>int</a:t>
            </a:r>
            <a:r>
              <a:rPr lang="pt-BR" altLang="pt-BR" sz="2800" dirty="0"/>
              <a:t> evento;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sz="2800" dirty="0"/>
              <a:t>char corrida;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sz="2800" dirty="0" err="1"/>
              <a:t>float</a:t>
            </a:r>
            <a:r>
              <a:rPr lang="pt-BR" altLang="pt-BR" sz="2800" dirty="0"/>
              <a:t> tempo;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sz="2800" dirty="0"/>
              <a:t>evento = 5;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sz="2800" dirty="0"/>
              <a:t>corrida = ‘C’;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sz="2800" dirty="0"/>
              <a:t>tempo = 27.25;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sz="2800" dirty="0" err="1"/>
              <a:t>printf</a:t>
            </a:r>
            <a:r>
              <a:rPr lang="pt-BR" altLang="pt-BR" sz="2800" dirty="0"/>
              <a:t>(“O tempo vitorioso na </a:t>
            </a:r>
            <a:r>
              <a:rPr lang="pt-BR" altLang="pt-BR" sz="2800" dirty="0" err="1"/>
              <a:t>eliminatoria</a:t>
            </a:r>
            <a:r>
              <a:rPr lang="pt-BR" altLang="pt-BR" sz="2800" dirty="0"/>
              <a:t> %</a:t>
            </a:r>
            <a:r>
              <a:rPr lang="pt-BR" altLang="pt-BR" sz="2800" dirty="0" err="1"/>
              <a:t>c</a:t>
            </a:r>
            <a:r>
              <a:rPr lang="pt-BR" altLang="pt-BR" sz="2800" dirty="0"/>
              <a:t>”, corrida);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sz="2800" dirty="0" err="1"/>
              <a:t>printf</a:t>
            </a:r>
            <a:r>
              <a:rPr lang="pt-BR" altLang="pt-BR" sz="2800" dirty="0"/>
              <a:t>(“\</a:t>
            </a:r>
            <a:r>
              <a:rPr lang="pt-BR" altLang="pt-BR" sz="2800" dirty="0" err="1"/>
              <a:t>n</a:t>
            </a:r>
            <a:r>
              <a:rPr lang="pt-BR" altLang="pt-BR" sz="2800" dirty="0"/>
              <a:t> da </a:t>
            </a:r>
            <a:r>
              <a:rPr lang="pt-BR" altLang="pt-BR" sz="2800" dirty="0" err="1"/>
              <a:t>competicao</a:t>
            </a:r>
            <a:r>
              <a:rPr lang="pt-BR" altLang="pt-BR" sz="2800" dirty="0"/>
              <a:t> %</a:t>
            </a:r>
            <a:r>
              <a:rPr lang="pt-BR" altLang="pt-BR" sz="2800" dirty="0" err="1"/>
              <a:t>d</a:t>
            </a:r>
            <a:r>
              <a:rPr lang="pt-BR" altLang="pt-BR" sz="2800" dirty="0"/>
              <a:t> foi %</a:t>
            </a:r>
            <a:r>
              <a:rPr lang="pt-BR" altLang="pt-BR" sz="2800" dirty="0" err="1"/>
              <a:t>f</a:t>
            </a:r>
            <a:r>
              <a:rPr lang="pt-BR" altLang="pt-BR" sz="2800" dirty="0"/>
              <a:t>.”,evento, tempo);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dirty="0"/>
              <a:t>}</a:t>
            </a:r>
          </a:p>
        </p:txBody>
      </p:sp>
      <p:sp>
        <p:nvSpPr>
          <p:cNvPr id="14338" name="Título 1">
            <a:extLst>
              <a:ext uri="{FF2B5EF4-FFF2-40B4-BE49-F238E27FC236}">
                <a16:creationId xmlns:a16="http://schemas.microsoft.com/office/drawing/2014/main" id="{73DCEFF5-4447-964B-BC6F-9003A07D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rgbClr val="000099"/>
                </a:solidFill>
              </a:rPr>
              <a:t>Tipos de Variáveis</a:t>
            </a:r>
            <a:endParaRPr lang="pt-BR" altLang="pt-BR" dirty="0"/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9966899A-7A76-BB43-8396-DFDA310B89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33C076E7-D5F1-6C41-99C7-C71F161B95F4}" type="slidenum">
              <a:rPr lang="pt-BR" altLang="pt-BR" smtClean="0"/>
              <a:pPr eaLnBrk="1" hangingPunct="1"/>
              <a:t>13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28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Espaço Reservado para Conteúdo 2">
            <a:extLst>
              <a:ext uri="{FF2B5EF4-FFF2-40B4-BE49-F238E27FC236}">
                <a16:creationId xmlns:a16="http://schemas.microsoft.com/office/drawing/2014/main" id="{B51BFB55-9ACA-2A4A-A564-59A7D6E69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/>
              <a:t>A saída será:</a:t>
            </a:r>
          </a:p>
          <a:p>
            <a:r>
              <a:rPr lang="pt-BR" altLang="pt-BR" b="1"/>
              <a:t>O tempo vitorioso na eliminatoria C</a:t>
            </a:r>
            <a:br>
              <a:rPr lang="pt-BR" altLang="pt-BR" b="1"/>
            </a:br>
            <a:r>
              <a:rPr lang="pt-BR" altLang="pt-BR" b="1"/>
              <a:t>da competicao 5 foi 27.25</a:t>
            </a:r>
            <a:endParaRPr lang="en-US" altLang="pt-BR" b="1"/>
          </a:p>
        </p:txBody>
      </p:sp>
      <p:sp>
        <p:nvSpPr>
          <p:cNvPr id="15362" name="Título 1">
            <a:extLst>
              <a:ext uri="{FF2B5EF4-FFF2-40B4-BE49-F238E27FC236}">
                <a16:creationId xmlns:a16="http://schemas.microsoft.com/office/drawing/2014/main" id="{3A79140E-B525-0B4F-8FF3-7E68FBFB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>
                <a:solidFill>
                  <a:srgbClr val="000099"/>
                </a:solidFill>
              </a:rPr>
              <a:t>Tipos de Variáveis</a:t>
            </a:r>
            <a:endParaRPr lang="en-US" altLang="pt-BR"/>
          </a:p>
        </p:txBody>
      </p:sp>
      <p:sp>
        <p:nvSpPr>
          <p:cNvPr id="15364" name="Espaço Reservado para Número de Slide 3">
            <a:extLst>
              <a:ext uri="{FF2B5EF4-FFF2-40B4-BE49-F238E27FC236}">
                <a16:creationId xmlns:a16="http://schemas.microsoft.com/office/drawing/2014/main" id="{39CC2A6B-8725-4B48-8AD2-7DF6FE2A03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33C076E7-D5F1-6C41-99C7-C71F161B95F4}" type="slidenum">
              <a:rPr lang="pt-BR" altLang="pt-BR" smtClean="0"/>
              <a:pPr eaLnBrk="1" hangingPunct="1"/>
              <a:t>14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54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B2F5CD68-8FB6-B941-B8FD-356661C2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>
                <a:solidFill>
                  <a:schemeClr val="tx2"/>
                </a:solidFill>
              </a:rPr>
              <a:t>Impressão formatada de printf()</a:t>
            </a:r>
            <a:endParaRPr lang="en-US" altLang="pt-BR">
              <a:solidFill>
                <a:schemeClr val="tx2"/>
              </a:solidFill>
            </a:endParaRP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F48440CC-BAE1-C442-ABBB-C0212893EE7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52915862"/>
              </p:ext>
            </p:extLst>
          </p:nvPr>
        </p:nvGraphicFramePr>
        <p:xfrm>
          <a:off x="1033162" y="1597072"/>
          <a:ext cx="9584038" cy="333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2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088">
                <a:tc>
                  <a:txBody>
                    <a:bodyPr/>
                    <a:lstStyle/>
                    <a:p>
                      <a:r>
                        <a:rPr lang="pt-BR" sz="2800" dirty="0"/>
                        <a:t>Código </a:t>
                      </a:r>
                      <a:r>
                        <a:rPr lang="pt-BR" sz="2800" dirty="0" err="1"/>
                        <a:t>printf</a:t>
                      </a:r>
                      <a:r>
                        <a:rPr lang="pt-BR" sz="2800" dirty="0"/>
                        <a:t>()</a:t>
                      </a:r>
                      <a:endParaRPr lang="en-US" sz="2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Formato</a:t>
                      </a:r>
                      <a:endParaRPr lang="en-US" sz="2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088">
                <a:tc>
                  <a:txBody>
                    <a:bodyPr/>
                    <a:lstStyle/>
                    <a:p>
                      <a:r>
                        <a:rPr lang="pt-BR" sz="2800" dirty="0"/>
                        <a:t>%c</a:t>
                      </a:r>
                      <a:endParaRPr lang="en-US" sz="2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Caractere Simples</a:t>
                      </a:r>
                      <a:endParaRPr lang="en-US" sz="2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088">
                <a:tc>
                  <a:txBody>
                    <a:bodyPr/>
                    <a:lstStyle/>
                    <a:p>
                      <a:r>
                        <a:rPr lang="pt-BR" sz="2800" dirty="0"/>
                        <a:t>%i</a:t>
                      </a:r>
                      <a:endParaRPr lang="en-US" sz="2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Inteiro</a:t>
                      </a:r>
                      <a:endParaRPr lang="en-US" sz="2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088">
                <a:tc>
                  <a:txBody>
                    <a:bodyPr/>
                    <a:lstStyle/>
                    <a:p>
                      <a:r>
                        <a:rPr lang="pt-BR" sz="2800" dirty="0"/>
                        <a:t>%d</a:t>
                      </a:r>
                      <a:endParaRPr lang="en-US" sz="2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Decimal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088">
                <a:tc>
                  <a:txBody>
                    <a:bodyPr/>
                    <a:lstStyle/>
                    <a:p>
                      <a:r>
                        <a:rPr lang="pt-BR" sz="2800" dirty="0"/>
                        <a:t>%f</a:t>
                      </a:r>
                      <a:endParaRPr lang="en-US" sz="2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Ponto Flutuante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088">
                <a:tc>
                  <a:txBody>
                    <a:bodyPr/>
                    <a:lstStyle/>
                    <a:p>
                      <a:r>
                        <a:rPr lang="pt-BR" sz="2800" dirty="0"/>
                        <a:t>%s</a:t>
                      </a:r>
                      <a:endParaRPr lang="en-US" sz="2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Cadeia de Caracteres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10" name="Espaço Reservado para Número de Slide 3">
            <a:extLst>
              <a:ext uri="{FF2B5EF4-FFF2-40B4-BE49-F238E27FC236}">
                <a16:creationId xmlns:a16="http://schemas.microsoft.com/office/drawing/2014/main" id="{C23371D8-8099-6F40-8F1A-544C93C00C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33C076E7-D5F1-6C41-99C7-C71F161B95F4}" type="slidenum">
              <a:rPr lang="pt-BR" altLang="pt-BR" smtClean="0"/>
              <a:pPr eaLnBrk="1" hangingPunct="1"/>
              <a:t>15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3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Espaço Reservado para Conteúdo 2">
            <a:extLst>
              <a:ext uri="{FF2B5EF4-FFF2-40B4-BE49-F238E27FC236}">
                <a16:creationId xmlns:a16="http://schemas.microsoft.com/office/drawing/2014/main" id="{93B4D960-C085-0F40-9ADB-F8E013935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/>
              <a:t>Exemplo: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/>
              <a:t>main()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/>
              <a:t>  printf(“Este é o numero dois: %d”,2);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/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/>
              <a:t>A saída será: </a:t>
            </a:r>
            <a:r>
              <a:rPr lang="pt-BR" altLang="pt-BR" b="1"/>
              <a:t>Este é o numero dois: 2.</a:t>
            </a:r>
            <a:endParaRPr lang="en-US" altLang="pt-BR" b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2B51E6-5B24-AF41-A964-C35F286D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Impressão formatada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412" name="Espaço Reservado para Número de Slide 3">
            <a:extLst>
              <a:ext uri="{FF2B5EF4-FFF2-40B4-BE49-F238E27FC236}">
                <a16:creationId xmlns:a16="http://schemas.microsoft.com/office/drawing/2014/main" id="{F7A66D7E-82B1-084A-B093-8A52C8EF57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33C076E7-D5F1-6C41-99C7-C71F161B95F4}" type="slidenum">
              <a:rPr lang="pt-BR" altLang="pt-BR" smtClean="0"/>
              <a:pPr eaLnBrk="1" hangingPunct="1"/>
              <a:t>16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55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Espaço Reservado para Conteúdo 2">
            <a:extLst>
              <a:ext uri="{FF2B5EF4-FFF2-40B4-BE49-F238E27FC236}">
                <a16:creationId xmlns:a16="http://schemas.microsoft.com/office/drawing/2014/main" id="{9E54AC27-2C83-BF4B-ADE5-4D657298A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altLang="pt-BR"/>
              <a:t>É possível combinar uma declaração de variável com o operador de atribuição para que a variável tenha um valor ao mesmo tempo de sua declaração; é o que chamaremos de </a:t>
            </a:r>
            <a:r>
              <a:rPr lang="pt-BR" altLang="pt-BR" b="1"/>
              <a:t>inicialização de variável.</a:t>
            </a:r>
            <a:endParaRPr lang="en-US" altLang="pt-BR" b="1"/>
          </a:p>
        </p:txBody>
      </p:sp>
      <p:sp>
        <p:nvSpPr>
          <p:cNvPr id="18434" name="Título 1">
            <a:extLst>
              <a:ext uri="{FF2B5EF4-FFF2-40B4-BE49-F238E27FC236}">
                <a16:creationId xmlns:a16="http://schemas.microsoft.com/office/drawing/2014/main" id="{A08842C1-440B-1F46-811B-8DDDEC0E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Inicializando Variáveis</a:t>
            </a:r>
            <a:endParaRPr lang="en-US" altLang="pt-BR"/>
          </a:p>
        </p:txBody>
      </p:sp>
      <p:sp>
        <p:nvSpPr>
          <p:cNvPr id="18436" name="Espaço Reservado para Número de Slide 3">
            <a:extLst>
              <a:ext uri="{FF2B5EF4-FFF2-40B4-BE49-F238E27FC236}">
                <a16:creationId xmlns:a16="http://schemas.microsoft.com/office/drawing/2014/main" id="{E795C787-4880-FA49-86B7-D97BD1CB37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33C076E7-D5F1-6C41-99C7-C71F161B95F4}" type="slidenum">
              <a:rPr lang="pt-BR" altLang="pt-BR" smtClean="0"/>
              <a:pPr eaLnBrk="1" hangingPunct="1"/>
              <a:t>17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5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Espaço Reservado para Conteúdo 2">
            <a:extLst>
              <a:ext uri="{FF2B5EF4-FFF2-40B4-BE49-F238E27FC236}">
                <a16:creationId xmlns:a16="http://schemas.microsoft.com/office/drawing/2014/main" id="{1C42D6B9-1655-5840-A563-C59829BD24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pt-BR" altLang="pt-BR" sz="2400"/>
              <a:t>main()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240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2400"/>
              <a:t>  int evento=5;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2400"/>
              <a:t>  char corrida=‘C';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2400"/>
              <a:t>  float tempo = 27.25;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2400"/>
              <a:t>  printf("O tempo vitorioso na eliminatoria %c", corrida);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2400"/>
              <a:t>  printf("\nda competicao %d foi %f.",evento,tempo);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2400"/>
              <a:t>  getch();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pt-BR" sz="2400"/>
              <a:t>}</a:t>
            </a:r>
            <a:endParaRPr lang="en-US" altLang="pt-BR" sz="2400"/>
          </a:p>
        </p:txBody>
      </p:sp>
      <p:sp>
        <p:nvSpPr>
          <p:cNvPr id="19458" name="Título 1">
            <a:extLst>
              <a:ext uri="{FF2B5EF4-FFF2-40B4-BE49-F238E27FC236}">
                <a16:creationId xmlns:a16="http://schemas.microsoft.com/office/drawing/2014/main" id="{0160612F-5EB1-0A46-A4B0-E155A47C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Inicializando Variáveis</a:t>
            </a:r>
            <a:endParaRPr lang="en-US" altLang="pt-BR"/>
          </a:p>
        </p:txBody>
      </p:sp>
      <p:sp>
        <p:nvSpPr>
          <p:cNvPr id="19460" name="Espaço Reservado para Número de Slide 3">
            <a:extLst>
              <a:ext uri="{FF2B5EF4-FFF2-40B4-BE49-F238E27FC236}">
                <a16:creationId xmlns:a16="http://schemas.microsoft.com/office/drawing/2014/main" id="{52ED4E17-2D4D-0E4D-AA02-3C2FD39B0F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33C076E7-D5F1-6C41-99C7-C71F161B95F4}" type="slidenum">
              <a:rPr lang="pt-BR" altLang="pt-BR" smtClean="0"/>
              <a:pPr eaLnBrk="1" hangingPunct="1"/>
              <a:t>18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88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Conteúdo 2">
            <a:extLst>
              <a:ext uri="{FF2B5EF4-FFF2-40B4-BE49-F238E27FC236}">
                <a16:creationId xmlns:a16="http://schemas.microsoft.com/office/drawing/2014/main" id="{84BA3B86-8869-1D43-8064-C24DD26537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altLang="pt-BR"/>
              <a:t>Faça programas em C, com as devidas variáveis, que imprima as seguintes mensagens:</a:t>
            </a:r>
          </a:p>
          <a:p>
            <a:pPr algn="just"/>
            <a:r>
              <a:rPr lang="pt-BR" altLang="pt-BR"/>
              <a:t>A turma </a:t>
            </a:r>
            <a:r>
              <a:rPr lang="pt-BR" altLang="pt-BR" b="1"/>
              <a:t>A</a:t>
            </a:r>
            <a:r>
              <a:rPr lang="pt-BR" altLang="pt-BR"/>
              <a:t> obteve média </a:t>
            </a:r>
            <a:r>
              <a:rPr lang="pt-BR" altLang="pt-BR" b="1"/>
              <a:t>8.75</a:t>
            </a:r>
            <a:r>
              <a:rPr lang="pt-BR" altLang="pt-BR"/>
              <a:t> na avaliação de Programação Estruturada em um total de </a:t>
            </a:r>
            <a:r>
              <a:rPr lang="pt-BR" altLang="pt-BR" b="1"/>
              <a:t>50</a:t>
            </a:r>
            <a:r>
              <a:rPr lang="pt-BR" altLang="pt-BR"/>
              <a:t> alunos.</a:t>
            </a:r>
          </a:p>
          <a:p>
            <a:pPr algn="just"/>
            <a:r>
              <a:rPr lang="pt-BR" altLang="pt-BR"/>
              <a:t>João da turma </a:t>
            </a:r>
            <a:r>
              <a:rPr lang="pt-BR" altLang="pt-BR" b="1"/>
              <a:t>B</a:t>
            </a:r>
            <a:r>
              <a:rPr lang="pt-BR" altLang="pt-BR"/>
              <a:t>, em um total de </a:t>
            </a:r>
            <a:r>
              <a:rPr lang="pt-BR" altLang="pt-BR" b="1"/>
              <a:t>45</a:t>
            </a:r>
            <a:r>
              <a:rPr lang="pt-BR" altLang="pt-BR"/>
              <a:t> alunos, obteve a melhor nota, que foi </a:t>
            </a:r>
            <a:r>
              <a:rPr lang="pt-BR" altLang="pt-BR" b="1"/>
              <a:t>9.75</a:t>
            </a:r>
            <a:r>
              <a:rPr lang="pt-BR" altLang="pt-BR"/>
              <a:t>.</a:t>
            </a:r>
            <a:endParaRPr lang="en-US" altLang="pt-BR"/>
          </a:p>
        </p:txBody>
      </p:sp>
      <p:sp>
        <p:nvSpPr>
          <p:cNvPr id="20482" name="Título 1">
            <a:extLst>
              <a:ext uri="{FF2B5EF4-FFF2-40B4-BE49-F238E27FC236}">
                <a16:creationId xmlns:a16="http://schemas.microsoft.com/office/drawing/2014/main" id="{26585DDD-24D4-C347-9F7E-ED43A11E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Exercício</a:t>
            </a:r>
            <a:endParaRPr lang="en-US" altLang="pt-BR"/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61C397B0-7502-6C45-922C-1626E4EBE5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33C076E7-D5F1-6C41-99C7-C71F161B95F4}" type="slidenum">
              <a:rPr lang="pt-BR" altLang="pt-BR" smtClean="0"/>
              <a:pPr eaLnBrk="1" hangingPunct="1"/>
              <a:t>19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4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5">
            <a:extLst>
              <a:ext uri="{FF2B5EF4-FFF2-40B4-BE49-F238E27FC236}">
                <a16:creationId xmlns:a16="http://schemas.microsoft.com/office/drawing/2014/main" id="{AF4E5835-72B6-8E42-8AAE-CED4A6DF2C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5264A7-DE5F-3F41-AF04-4968A1464B89}" type="slidenum">
              <a:rPr lang="pt-BR" altLang="pt-BR">
                <a:latin typeface="Calibri" panose="020F0502020204030204" pitchFamily="34" charset="0"/>
              </a:rPr>
              <a:pPr eaLnBrk="1" hangingPunct="1"/>
              <a:t>2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20BB3574-4E04-4D4A-81F8-DF6337B11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1" y="404814"/>
            <a:ext cx="8374063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4000">
                <a:solidFill>
                  <a:srgbClr val="000099"/>
                </a:solidFill>
                <a:latin typeface="Calibri" panose="020F0502020204030204" pitchFamily="34" charset="0"/>
              </a:rPr>
              <a:t>Constantes e Variáveis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225DB12E-286E-1240-A92E-1310EF0F8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38" y="1268414"/>
            <a:ext cx="10330248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altLang="pt-BR" sz="2800" dirty="0"/>
              <a:t>Uma constante tem valor fixo e inalterável.</a:t>
            </a:r>
          </a:p>
          <a:p>
            <a:pPr algn="just" eaLnBrk="1" hangingPunct="1">
              <a:spcBef>
                <a:spcPct val="50000"/>
              </a:spcBef>
            </a:pPr>
            <a:r>
              <a:rPr lang="pt-BR" altLang="pt-BR" sz="2800" dirty="0"/>
              <a:t>Em C uma constante caractere é escrita entre aspas simples, uma constante cadeia de caracteres entre aspas duplas e constantes numéricas como o número propriamente dito.</a:t>
            </a:r>
          </a:p>
          <a:p>
            <a:pPr algn="just" eaLnBrk="1" hangingPunct="1">
              <a:spcBef>
                <a:spcPct val="50000"/>
              </a:spcBef>
            </a:pPr>
            <a:r>
              <a:rPr lang="pt-BR" altLang="pt-BR" sz="2800" dirty="0"/>
              <a:t>Exemplos de constantes”</a:t>
            </a:r>
          </a:p>
          <a:p>
            <a:pPr algn="ctr" eaLnBrk="1" hangingPunct="1">
              <a:spcBef>
                <a:spcPct val="50000"/>
              </a:spcBef>
            </a:pPr>
            <a:r>
              <a:rPr lang="pt-BR" altLang="pt-BR" sz="2800" dirty="0">
                <a:latin typeface="Courier New" panose="02070309020205020404" pitchFamily="49" charset="0"/>
              </a:rPr>
              <a:t>‘</a:t>
            </a:r>
            <a:r>
              <a:rPr lang="pt-BR" altLang="pt-BR" sz="2800" dirty="0" err="1">
                <a:latin typeface="Courier New" panose="02070309020205020404" pitchFamily="49" charset="0"/>
              </a:rPr>
              <a:t>c</a:t>
            </a:r>
            <a:r>
              <a:rPr lang="pt-BR" altLang="pt-BR" sz="2800" dirty="0">
                <a:latin typeface="Courier New" panose="02070309020205020404" pitchFamily="49" charset="0"/>
              </a:rPr>
              <a:t>’</a:t>
            </a:r>
          </a:p>
          <a:p>
            <a:pPr algn="ctr" eaLnBrk="1" hangingPunct="1">
              <a:spcBef>
                <a:spcPct val="50000"/>
              </a:spcBef>
            </a:pPr>
            <a:r>
              <a:rPr lang="pt-BR" altLang="pt-BR" sz="2800" dirty="0">
                <a:latin typeface="Courier New" panose="02070309020205020404" pitchFamily="49" charset="0"/>
              </a:rPr>
              <a:t>“primeiro programa”</a:t>
            </a:r>
          </a:p>
          <a:p>
            <a:pPr algn="ctr" eaLnBrk="1" hangingPunct="1">
              <a:spcBef>
                <a:spcPct val="50000"/>
              </a:spcBef>
            </a:pPr>
            <a:r>
              <a:rPr lang="pt-BR" altLang="pt-BR" sz="2800" dirty="0">
                <a:latin typeface="Courier New" panose="020703090202050204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96810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31FF40E-2F29-6A47-AFAB-F6069A15BF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pt-BR" altLang="pt-BR" sz="40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Sugestão de leitura</a:t>
            </a:r>
          </a:p>
        </p:txBody>
      </p:sp>
      <p:sp>
        <p:nvSpPr>
          <p:cNvPr id="49153" name="Espaço Reservado para Número de Slide 5">
            <a:extLst>
              <a:ext uri="{FF2B5EF4-FFF2-40B4-BE49-F238E27FC236}">
                <a16:creationId xmlns:a16="http://schemas.microsoft.com/office/drawing/2014/main" id="{AC76AF16-4BB9-B040-B1A5-572FAED39A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E21E7C-C760-E144-9608-DCF130572C6D}" type="slidenum">
              <a:rPr lang="pt-BR" altLang="pt-BR">
                <a:latin typeface="Calibri" panose="020F0502020204030204" pitchFamily="34" charset="0"/>
              </a:rPr>
              <a:pPr eaLnBrk="1" hangingPunct="1"/>
              <a:t>20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F8B1B74A-EEE7-C34C-B289-28B83C08F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2446338"/>
            <a:ext cx="8424863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42913" indent="-263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pt-BR" altLang="pt-BR" sz="2800"/>
              <a:t>Livro Texto: MIZRAHI, V. V. – </a:t>
            </a:r>
            <a:r>
              <a:rPr lang="ja-JP" altLang="pt-BR" sz="2800"/>
              <a:t>“</a:t>
            </a:r>
            <a:r>
              <a:rPr lang="pt-BR" altLang="ja-JP" sz="2800"/>
              <a:t>Treinamento em Linguagem C – Módulo 1 e 2.</a:t>
            </a:r>
            <a:r>
              <a:rPr lang="ja-JP" altLang="pt-BR" sz="2800"/>
              <a:t>”</a:t>
            </a:r>
            <a:r>
              <a:rPr lang="pt-BR" altLang="ja-JP" sz="2800"/>
              <a:t>, São Paulo: Pearson/Prentice Hall, 1995.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pt-BR" altLang="pt-BR" sz="2800"/>
              <a:t>Livro Complementar: SCHILDT, H. – </a:t>
            </a:r>
            <a:r>
              <a:rPr lang="ja-JP" altLang="pt-BR" sz="2800"/>
              <a:t>“</a:t>
            </a:r>
            <a:r>
              <a:rPr lang="pt-BR" altLang="ja-JP" sz="2800"/>
              <a:t>C Completo e Total.</a:t>
            </a:r>
            <a:r>
              <a:rPr lang="ja-JP" altLang="pt-BR" sz="2800"/>
              <a:t>”</a:t>
            </a:r>
            <a:r>
              <a:rPr lang="pt-BR" altLang="ja-JP" sz="2800"/>
              <a:t>, São Paulo: Makron Books, 1997.</a:t>
            </a:r>
            <a:endParaRPr lang="pt-BR" altLang="pt-BR" sz="2800"/>
          </a:p>
        </p:txBody>
      </p:sp>
    </p:spTree>
    <p:extLst>
      <p:ext uri="{BB962C8B-B14F-4D97-AF65-F5344CB8AC3E}">
        <p14:creationId xmlns:p14="http://schemas.microsoft.com/office/powerpoint/2010/main" val="6885760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>
            <a:extLst>
              <a:ext uri="{FF2B5EF4-FFF2-40B4-BE49-F238E27FC236}">
                <a16:creationId xmlns:a16="http://schemas.microsoft.com/office/drawing/2014/main" id="{7D1972A7-5DF8-964B-9E28-022B5E2A63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B663F0-A943-0043-BC5A-60AEF94BC3A2}" type="slidenum">
              <a:rPr lang="pt-BR" altLang="pt-BR">
                <a:latin typeface="Calibri" panose="020F0502020204030204" pitchFamily="34" charset="0"/>
              </a:rPr>
              <a:pPr eaLnBrk="1" hangingPunct="1"/>
              <a:t>3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79139FE-DB16-AF4A-B1DE-D1FA06A4B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1" y="404814"/>
            <a:ext cx="8374063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4000">
                <a:solidFill>
                  <a:srgbClr val="000099"/>
                </a:solidFill>
                <a:latin typeface="Calibri" panose="020F0502020204030204" pitchFamily="34" charset="0"/>
              </a:rPr>
              <a:t>Constantes e Variáveis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6A3CFEB8-7BE4-B845-855D-110F506C6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254" y="1268414"/>
            <a:ext cx="1051560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altLang="pt-BR" sz="2800" dirty="0"/>
              <a:t>As variáveis são o aspecto fundamental de qualquer linguagem de computador. Uma variável C é um espaço de memória reservado para armazenar um certo tipo de dado e tendo um nome para referenciar o seu conteúdo.</a:t>
            </a:r>
          </a:p>
          <a:p>
            <a:pPr algn="just" eaLnBrk="1" hangingPunct="1">
              <a:spcBef>
                <a:spcPct val="50000"/>
              </a:spcBef>
            </a:pPr>
            <a:r>
              <a:rPr lang="pt-BR" altLang="pt-BR" sz="2800" dirty="0"/>
              <a:t>O espaço de memória de uma variável pode ser compartilhado por diferentes valores segundo certas circunstâncias. Em outras palavras, uma variável é um espaço de memória que pode conter, a cada tempo, valores diferentes.</a:t>
            </a:r>
            <a:endParaRPr lang="pt-BR" altLang="pt-BR" sz="2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3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>
            <a:extLst>
              <a:ext uri="{FF2B5EF4-FFF2-40B4-BE49-F238E27FC236}">
                <a16:creationId xmlns:a16="http://schemas.microsoft.com/office/drawing/2014/main" id="{014AFFBE-C069-1C48-9786-46D395673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6907B5-0269-6C4D-855A-693CBB0C348B}" type="slidenum">
              <a:rPr lang="pt-BR" altLang="pt-BR">
                <a:latin typeface="Calibri" panose="020F0502020204030204" pitchFamily="34" charset="0"/>
              </a:rPr>
              <a:pPr eaLnBrk="1" hangingPunct="1"/>
              <a:t>4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42535C1-6988-A343-8140-F8D492253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1" y="404814"/>
            <a:ext cx="8374063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4000">
                <a:solidFill>
                  <a:srgbClr val="000099"/>
                </a:solidFill>
                <a:latin typeface="Calibri" panose="020F0502020204030204" pitchFamily="34" charset="0"/>
              </a:rPr>
              <a:t>Declarações de Variáveis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2E975A41-77F3-854B-89CE-FFCEAFF2C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6314" y="1268413"/>
            <a:ext cx="970005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altLang="pt-BR" sz="2400" dirty="0"/>
              <a:t>Uma declaração de variável é uma instrução para reservar uma quantidade de memória apropriada para armazenar o tipo especificado, no exemplo abaixo 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int</a:t>
            </a:r>
            <a:r>
              <a:rPr lang="pt-BR" altLang="pt-BR" sz="2400" dirty="0"/>
              <a:t>, e especificar que o seu conteúdo será referenciado pelo nome dado, no exemplo abaixo </a:t>
            </a:r>
            <a:r>
              <a:rPr lang="pt-BR" altLang="pt-BR" sz="2400" b="1" dirty="0"/>
              <a:t>num</a:t>
            </a:r>
            <a:r>
              <a:rPr lang="pt-BR" altLang="pt-BR" sz="2400" dirty="0"/>
              <a:t>.</a:t>
            </a:r>
            <a:endParaRPr lang="pt-BR" altLang="pt-BR" sz="2000" dirty="0">
              <a:latin typeface="Courier New" panose="02070309020205020404" pitchFamily="49" charset="0"/>
            </a:endParaRP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6B383794-5CF0-824A-A92E-4D11D422C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713" y="3768258"/>
            <a:ext cx="212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>
                <a:latin typeface="Courier New" panose="02070309020205020404" pitchFamily="49" charset="0"/>
              </a:rPr>
              <a:t>int num;</a:t>
            </a:r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27EAB77A-F793-BB4D-A615-797BD7152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7" y="5281146"/>
            <a:ext cx="2160588" cy="70961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/>
              <a:t>O preço do produto </a:t>
            </a:r>
          </a:p>
          <a:p>
            <a:pPr algn="ctr" eaLnBrk="1" hangingPunct="1"/>
            <a:r>
              <a:rPr lang="pt-BR" altLang="pt-BR"/>
              <a:t>é </a:t>
            </a:r>
            <a:r>
              <a:rPr lang="pt-BR" altLang="pt-BR" b="1">
                <a:solidFill>
                  <a:schemeClr val="bg2"/>
                </a:solidFill>
                <a:latin typeface="Courier New" panose="02070309020205020404" pitchFamily="49" charset="0"/>
              </a:rPr>
              <a:t>num</a:t>
            </a:r>
            <a:r>
              <a:rPr lang="pt-BR" altLang="pt-BR"/>
              <a:t>, ou seja é 2.</a:t>
            </a:r>
          </a:p>
        </p:txBody>
      </p:sp>
      <p:graphicFrame>
        <p:nvGraphicFramePr>
          <p:cNvPr id="555014" name="Group 6">
            <a:extLst>
              <a:ext uri="{FF2B5EF4-FFF2-40B4-BE49-F238E27FC236}">
                <a16:creationId xmlns:a16="http://schemas.microsoft.com/office/drawing/2014/main" id="{8120C985-E9B9-3542-9F33-66D1D8E09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05835"/>
              </p:ext>
            </p:extLst>
          </p:nvPr>
        </p:nvGraphicFramePr>
        <p:xfrm>
          <a:off x="5705475" y="4479459"/>
          <a:ext cx="1968500" cy="396875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93" marB="45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63" name="Rectangle 18">
            <a:extLst>
              <a:ext uri="{FF2B5EF4-FFF2-40B4-BE49-F238E27FC236}">
                <a16:creationId xmlns:a16="http://schemas.microsoft.com/office/drawing/2014/main" id="{1BB3BF90-750A-4D47-AED9-DC2C4EB37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3579346"/>
            <a:ext cx="431800" cy="35877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6164" name="Line 19">
            <a:extLst>
              <a:ext uri="{FF2B5EF4-FFF2-40B4-BE49-F238E27FC236}">
                <a16:creationId xmlns:a16="http://schemas.microsoft.com/office/drawing/2014/main" id="{6B28F778-5D4D-544B-9531-E6F3DE05D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9950" y="3758734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65" name="Text Box 20">
            <a:extLst>
              <a:ext uri="{FF2B5EF4-FFF2-40B4-BE49-F238E27FC236}">
                <a16:creationId xmlns:a16="http://schemas.microsoft.com/office/drawing/2014/main" id="{8989EC91-1539-CC4E-91CB-69AEAD998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7" y="3572996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>
                <a:latin typeface="Courier New" panose="02070309020205020404" pitchFamily="49" charset="0"/>
              </a:rPr>
              <a:t>num = 2;</a:t>
            </a:r>
          </a:p>
        </p:txBody>
      </p:sp>
      <p:sp>
        <p:nvSpPr>
          <p:cNvPr id="6166" name="Text Box 21">
            <a:extLst>
              <a:ext uri="{FF2B5EF4-FFF2-40B4-BE49-F238E27FC236}">
                <a16:creationId xmlns:a16="http://schemas.microsoft.com/office/drawing/2014/main" id="{DDBD2717-9CA9-D644-846E-5650D815E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8575" y="4450884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000" b="1"/>
              <a:t>. . .</a:t>
            </a:r>
          </a:p>
        </p:txBody>
      </p:sp>
      <p:cxnSp>
        <p:nvCxnSpPr>
          <p:cNvPr id="6167" name="AutoShape 22">
            <a:extLst>
              <a:ext uri="{FF2B5EF4-FFF2-40B4-BE49-F238E27FC236}">
                <a16:creationId xmlns:a16="http://schemas.microsoft.com/office/drawing/2014/main" id="{3199EDC4-9F7B-344E-9C61-5532B6A70DF2}"/>
              </a:ext>
            </a:extLst>
          </p:cNvPr>
          <p:cNvCxnSpPr>
            <a:cxnSpLocks noChangeShapeType="1"/>
            <a:stCxn id="6168" idx="4"/>
            <a:endCxn id="6150" idx="1"/>
          </p:cNvCxnSpPr>
          <p:nvPr/>
        </p:nvCxnSpPr>
        <p:spPr bwMode="auto">
          <a:xfrm rot="16200000" flipH="1">
            <a:off x="6257925" y="4431833"/>
            <a:ext cx="898525" cy="1511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8" name="Oval 23">
            <a:extLst>
              <a:ext uri="{FF2B5EF4-FFF2-40B4-BE49-F238E27FC236}">
                <a16:creationId xmlns:a16="http://schemas.microsoft.com/office/drawing/2014/main" id="{810B7D17-493D-4E4C-A743-3045A144A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4595346"/>
            <a:ext cx="144463" cy="1428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pt-BR"/>
          </a:p>
        </p:txBody>
      </p:sp>
      <p:sp>
        <p:nvSpPr>
          <p:cNvPr id="6169" name="Text Box 24">
            <a:extLst>
              <a:ext uri="{FF2B5EF4-FFF2-40B4-BE49-F238E27FC236}">
                <a16:creationId xmlns:a16="http://schemas.microsoft.com/office/drawing/2014/main" id="{B8998208-C305-3B4E-A488-B254FC5A1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44" y="4548283"/>
            <a:ext cx="1871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dirty="0"/>
              <a:t>Memória RAM</a:t>
            </a:r>
          </a:p>
        </p:txBody>
      </p:sp>
      <p:sp>
        <p:nvSpPr>
          <p:cNvPr id="6170" name="CaixaDeTexto 25">
            <a:extLst>
              <a:ext uri="{FF2B5EF4-FFF2-40B4-BE49-F238E27FC236}">
                <a16:creationId xmlns:a16="http://schemas.microsoft.com/office/drawing/2014/main" id="{101BF2D6-6893-0546-84B6-1BE3E2FF6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526" y="4831884"/>
            <a:ext cx="1804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Tipo da variável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3CFC2CA-DF33-6145-B787-4C4C9055AED8}"/>
              </a:ext>
            </a:extLst>
          </p:cNvPr>
          <p:cNvCxnSpPr>
            <a:endCxn id="6170" idx="0"/>
          </p:cNvCxnSpPr>
          <p:nvPr/>
        </p:nvCxnSpPr>
        <p:spPr>
          <a:xfrm rot="5400000">
            <a:off x="2869406" y="4389764"/>
            <a:ext cx="642938" cy="24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2" name="CaixaDeTexto 28">
            <a:extLst>
              <a:ext uri="{FF2B5EF4-FFF2-40B4-BE49-F238E27FC236}">
                <a16:creationId xmlns:a16="http://schemas.microsoft.com/office/drawing/2014/main" id="{D2BE1EA3-877D-DE44-9EC7-2735BD80F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5117634"/>
            <a:ext cx="1979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Nome da variável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D950A97-C8C8-E247-A4E1-A53C14410B30}"/>
              </a:ext>
            </a:extLst>
          </p:cNvPr>
          <p:cNvCxnSpPr/>
          <p:nvPr/>
        </p:nvCxnSpPr>
        <p:spPr>
          <a:xfrm rot="16200000" flipH="1">
            <a:off x="3932238" y="4309596"/>
            <a:ext cx="928687" cy="54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74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>
            <a:extLst>
              <a:ext uri="{FF2B5EF4-FFF2-40B4-BE49-F238E27FC236}">
                <a16:creationId xmlns:a16="http://schemas.microsoft.com/office/drawing/2014/main" id="{0143EACE-E823-D24C-A685-1798FE7010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5FE214-E089-4E4F-B22A-BE2DD9C6D8A6}" type="slidenum">
              <a:rPr lang="pt-BR" altLang="pt-BR">
                <a:latin typeface="Calibri" panose="020F0502020204030204" pitchFamily="34" charset="0"/>
              </a:rPr>
              <a:pPr eaLnBrk="1" hangingPunct="1"/>
              <a:t>5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F1DE97D-EAC2-9347-9D87-2497C263B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29" y="615952"/>
            <a:ext cx="837406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4000" dirty="0">
                <a:solidFill>
                  <a:srgbClr val="000099"/>
                </a:solidFill>
                <a:latin typeface="Calibri" panose="020F0502020204030204" pitchFamily="34" charset="0"/>
              </a:rPr>
              <a:t>Importância da Declarações de Variáveis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468D7249-2BCE-9647-BF3A-3496B30AD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676" y="1787397"/>
            <a:ext cx="958884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altLang="pt-BR" sz="2800" dirty="0"/>
              <a:t>C não trabalha se você não declarar suas variáveis;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pt-BR" altLang="pt-BR" sz="2800" dirty="0"/>
              <a:t> Reunir variáveis em um mesmo lugar, dando a elas nomes significativos, facilitando ao leitor entender o que o programa faz.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pt-BR" altLang="pt-BR" sz="2800" dirty="0"/>
              <a:t> Uma seção de declarações de variáveis encoraja o planejamento do programa antes de começar a escrevê-lo. Isto é, planejar as informações que devem ser dadas ao programa e quais as que o programa deverá nos fornecer. </a:t>
            </a:r>
            <a:endParaRPr lang="pt-BR" altLang="pt-BR" sz="2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2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>
            <a:extLst>
              <a:ext uri="{FF2B5EF4-FFF2-40B4-BE49-F238E27FC236}">
                <a16:creationId xmlns:a16="http://schemas.microsoft.com/office/drawing/2014/main" id="{37B9B48A-9252-3240-9F92-3CCA2E26DC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466B41-D7A4-854F-AEE7-2F565922514E}" type="slidenum">
              <a:rPr lang="pt-BR" altLang="pt-BR">
                <a:latin typeface="Calibri" panose="020F0502020204030204" pitchFamily="34" charset="0"/>
              </a:rPr>
              <a:pPr eaLnBrk="1" hangingPunct="1"/>
              <a:t>6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438E2FE-1C69-7344-BF0F-22D95465C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7" y="543599"/>
            <a:ext cx="837406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4000" dirty="0">
                <a:solidFill>
                  <a:srgbClr val="000099"/>
                </a:solidFill>
                <a:latin typeface="Calibri" panose="020F0502020204030204" pitchFamily="34" charset="0"/>
              </a:rPr>
              <a:t>Importância da Declarações de Variáveis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0CA310E7-FCFE-5F4B-A191-DC6B10AAB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1905506"/>
            <a:ext cx="1039507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800" dirty="0"/>
              <a:t>Declarar variáveis ajuda a prevenir erros. Por exemplo, se escrevermos 0 (zero) em de vez de O: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pt-BR" altLang="pt-BR" sz="2800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pt-BR" altLang="pt-BR" sz="2800" dirty="0"/>
          </a:p>
          <a:p>
            <a:pPr eaLnBrk="1" hangingPunct="1">
              <a:spcBef>
                <a:spcPct val="50000"/>
              </a:spcBef>
            </a:pPr>
            <a:r>
              <a:rPr lang="pt-BR" altLang="pt-BR" sz="2800" dirty="0"/>
              <a:t>o compilador acusará o erro.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800" dirty="0"/>
              <a:t> 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FCB2426E-8E40-1143-A60F-18B91A4DB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9" y="2708275"/>
            <a:ext cx="45354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Valor;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Val0r = 5;</a:t>
            </a:r>
          </a:p>
        </p:txBody>
      </p:sp>
    </p:spTree>
    <p:extLst>
      <p:ext uri="{BB962C8B-B14F-4D97-AF65-F5344CB8AC3E}">
        <p14:creationId xmlns:p14="http://schemas.microsoft.com/office/powerpoint/2010/main" val="98611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>
            <a:extLst>
              <a:ext uri="{FF2B5EF4-FFF2-40B4-BE49-F238E27FC236}">
                <a16:creationId xmlns:a16="http://schemas.microsoft.com/office/drawing/2014/main" id="{9CFE7BEF-7793-BA41-A480-0F12D05BF1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347200" y="6356350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0D75A7-E28F-9947-80DB-F64079F5CC77}" type="slidenum">
              <a:rPr lang="pt-BR" altLang="pt-BR">
                <a:latin typeface="Calibri" panose="020F0502020204030204" pitchFamily="34" charset="0"/>
              </a:rPr>
              <a:pPr eaLnBrk="1" hangingPunct="1"/>
              <a:t>7</a:t>
            </a:fld>
            <a:endParaRPr lang="pt-BR" altLang="pt-BR">
              <a:latin typeface="Calibri" panose="020F050202020403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3F7AE3E-1A38-274C-959E-248C45510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1" y="565150"/>
            <a:ext cx="837406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4000">
                <a:solidFill>
                  <a:srgbClr val="000099"/>
                </a:solidFill>
                <a:latin typeface="Calibri" panose="020F0502020204030204" pitchFamily="34" charset="0"/>
              </a:rPr>
              <a:t>Tipos de Variáveis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0463A4C5-1A75-E24D-B14D-E806C643A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681" y="2036763"/>
            <a:ext cx="10256107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altLang="pt-BR" sz="2800" dirty="0"/>
              <a:t>O tipo de uma variável informa a quantidade de memória, em </a:t>
            </a:r>
            <a:r>
              <a:rPr lang="pt-BR" altLang="pt-BR" sz="2800" dirty="0">
                <a:latin typeface="Courier New" panose="02070309020205020404" pitchFamily="49" charset="0"/>
              </a:rPr>
              <a:t>bytes</a:t>
            </a:r>
            <a:r>
              <a:rPr lang="pt-BR" altLang="pt-BR" sz="2800" dirty="0"/>
              <a:t>, que esta irá ocupar e a forma como o seu conteúdo será armazenado.</a:t>
            </a:r>
          </a:p>
          <a:p>
            <a:pPr algn="just" eaLnBrk="1" hangingPunct="1">
              <a:spcBef>
                <a:spcPct val="50000"/>
              </a:spcBef>
            </a:pPr>
            <a:r>
              <a:rPr lang="pt-BR" altLang="pt-BR" sz="2800" dirty="0"/>
              <a:t>Em C existem 5 tipos de variáveis básicas. Nos computadores da linha IBM-PC a tabela seguinte é válida:</a:t>
            </a:r>
          </a:p>
        </p:txBody>
      </p:sp>
    </p:spTree>
    <p:extLst>
      <p:ext uri="{BB962C8B-B14F-4D97-AF65-F5344CB8AC3E}">
        <p14:creationId xmlns:p14="http://schemas.microsoft.com/office/powerpoint/2010/main" val="164742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Espaço Reservado para Conteúdo 2">
            <a:extLst>
              <a:ext uri="{FF2B5EF4-FFF2-40B4-BE49-F238E27FC236}">
                <a16:creationId xmlns:a16="http://schemas.microsoft.com/office/drawing/2014/main" id="{7846C766-B5A4-AE41-8F18-A7BFF3A935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altLang="pt-BR" b="1" dirty="0"/>
              <a:t>char:</a:t>
            </a:r>
            <a:r>
              <a:rPr lang="pt-BR" altLang="pt-BR" dirty="0"/>
              <a:t> tipo utilizado por variável que irá armazenar um único </a:t>
            </a:r>
            <a:r>
              <a:rPr lang="pt-BR" altLang="pt-BR" dirty="0" err="1"/>
              <a:t>caracter</a:t>
            </a:r>
            <a:r>
              <a:rPr lang="pt-BR" altLang="pt-BR" dirty="0"/>
              <a:t> (letra ou símbolo).</a:t>
            </a:r>
          </a:p>
          <a:p>
            <a:r>
              <a:rPr lang="pt-BR" altLang="pt-BR" dirty="0"/>
              <a:t>Exemplo de declaração: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sz="2800" dirty="0"/>
              <a:t>char sexo;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sz="2800" dirty="0"/>
              <a:t>sexo = ‘m’;  </a:t>
            </a:r>
          </a:p>
          <a:p>
            <a:r>
              <a:rPr lang="pt-BR" altLang="pt-BR" dirty="0"/>
              <a:t>Utiliza apenas 1 byte (8 bits) de espaço em memória para armazenar um </a:t>
            </a:r>
            <a:r>
              <a:rPr lang="pt-BR" altLang="pt-BR" dirty="0" err="1"/>
              <a:t>caracter</a:t>
            </a:r>
            <a:r>
              <a:rPr lang="pt-BR" altLang="pt-BR" dirty="0"/>
              <a:t>.</a:t>
            </a:r>
          </a:p>
        </p:txBody>
      </p:sp>
      <p:sp>
        <p:nvSpPr>
          <p:cNvPr id="10242" name="Título 1">
            <a:extLst>
              <a:ext uri="{FF2B5EF4-FFF2-40B4-BE49-F238E27FC236}">
                <a16:creationId xmlns:a16="http://schemas.microsoft.com/office/drawing/2014/main" id="{EDC14036-FAB7-BF49-A23F-717C6D18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>
                <a:solidFill>
                  <a:srgbClr val="000099"/>
                </a:solidFill>
              </a:rPr>
              <a:t>Tipos de Variáveis</a:t>
            </a:r>
          </a:p>
        </p:txBody>
      </p:sp>
      <p:sp>
        <p:nvSpPr>
          <p:cNvPr id="10244" name="Espaço Reservado para Número de Slide 3">
            <a:extLst>
              <a:ext uri="{FF2B5EF4-FFF2-40B4-BE49-F238E27FC236}">
                <a16:creationId xmlns:a16="http://schemas.microsoft.com/office/drawing/2014/main" id="{6DAE1320-D163-8D4F-A704-27A92F6378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33C076E7-D5F1-6C41-99C7-C71F161B95F4}" type="slidenum">
              <a:rPr lang="pt-BR" altLang="pt-BR" smtClean="0"/>
              <a:pPr eaLnBrk="1" hangingPunct="1"/>
              <a:t>8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70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0B73F343-9000-1A47-A4B8-D0ACF57287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pt-BR" altLang="pt-BR" b="1" dirty="0" err="1"/>
              <a:t>int</a:t>
            </a:r>
            <a:r>
              <a:rPr lang="pt-BR" altLang="pt-BR" b="1" dirty="0"/>
              <a:t>:</a:t>
            </a:r>
            <a:r>
              <a:rPr lang="pt-BR" altLang="pt-BR" dirty="0"/>
              <a:t>  tipo utilizado por variável que irá armazenar um número inteiro, podendo ser negativo, zero(0) ou positivo.</a:t>
            </a:r>
          </a:p>
          <a:p>
            <a:r>
              <a:rPr lang="pt-BR" altLang="pt-BR" dirty="0"/>
              <a:t>Exemplo de declaração: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dirty="0" err="1"/>
              <a:t>int</a:t>
            </a:r>
            <a:r>
              <a:rPr lang="pt-BR" altLang="pt-BR" dirty="0"/>
              <a:t> idade;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dirty="0"/>
              <a:t>idade = 20;</a:t>
            </a:r>
          </a:p>
          <a:p>
            <a:pPr algn="just"/>
            <a:r>
              <a:rPr lang="pt-BR" altLang="pt-BR" dirty="0"/>
              <a:t>O tipo </a:t>
            </a:r>
            <a:r>
              <a:rPr lang="pt-BR" altLang="pt-BR" dirty="0" err="1"/>
              <a:t>int</a:t>
            </a:r>
            <a:r>
              <a:rPr lang="pt-BR" altLang="pt-BR" dirty="0"/>
              <a:t> utiliza 2 bytes (16 bits) de espaço em memória para armazenar um inteiro.</a:t>
            </a:r>
          </a:p>
        </p:txBody>
      </p:sp>
      <p:sp>
        <p:nvSpPr>
          <p:cNvPr id="11266" name="Título 1">
            <a:extLst>
              <a:ext uri="{FF2B5EF4-FFF2-40B4-BE49-F238E27FC236}">
                <a16:creationId xmlns:a16="http://schemas.microsoft.com/office/drawing/2014/main" id="{C82E680F-26C4-EA40-900D-44CD007F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>
                <a:solidFill>
                  <a:srgbClr val="000099"/>
                </a:solidFill>
              </a:rPr>
              <a:t>Tipos de Variáveis</a:t>
            </a:r>
            <a:endParaRPr lang="pt-BR" altLang="pt-BR"/>
          </a:p>
        </p:txBody>
      </p:sp>
      <p:sp>
        <p:nvSpPr>
          <p:cNvPr id="11268" name="Espaço Reservado para Número de Slide 3">
            <a:extLst>
              <a:ext uri="{FF2B5EF4-FFF2-40B4-BE49-F238E27FC236}">
                <a16:creationId xmlns:a16="http://schemas.microsoft.com/office/drawing/2014/main" id="{BDFBC6A8-7A2F-1B45-82BF-E7A571B9F2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058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33C076E7-D5F1-6C41-99C7-C71F161B95F4}" type="slidenum">
              <a:rPr lang="pt-BR" altLang="pt-BR" smtClean="0"/>
              <a:pPr eaLnBrk="1" hangingPunct="1"/>
              <a:t>9</a:t>
            </a:fld>
            <a:endParaRPr lang="pt-BR" altLang="pt-B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1763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B63EF8521CAE4FBC76E6EB21A6ED59" ma:contentTypeVersion="0" ma:contentTypeDescription="Crie um novo documento." ma:contentTypeScope="" ma:versionID="dfea3d4dd2b98361e9f709ea61f08e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7DB665-1358-4FE3-AEB0-9DB6396B809B}"/>
</file>

<file path=customXml/itemProps2.xml><?xml version="1.0" encoding="utf-8"?>
<ds:datastoreItem xmlns:ds="http://schemas.openxmlformats.org/officeDocument/2006/customXml" ds:itemID="{BEFC532A-5C25-4B2B-A424-BFDCD70A88B1}"/>
</file>

<file path=customXml/itemProps3.xml><?xml version="1.0" encoding="utf-8"?>
<ds:datastoreItem xmlns:ds="http://schemas.openxmlformats.org/officeDocument/2006/customXml" ds:itemID="{5A969E76-8569-4F3D-A6AF-EDFB89DCE3E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</TotalTime>
  <Words>1034</Words>
  <Application>Microsoft Macintosh PowerPoint</Application>
  <PresentationFormat>Widescreen</PresentationFormat>
  <Paragraphs>134</Paragraphs>
  <Slides>20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Tipos de Variáveis</vt:lpstr>
      <vt:lpstr>Tipos de Variáveis</vt:lpstr>
      <vt:lpstr>Tipos de Variáveis</vt:lpstr>
      <vt:lpstr>Tipos de Variáveis</vt:lpstr>
      <vt:lpstr>Tipos de Variáveis</vt:lpstr>
      <vt:lpstr>Tipos de Variáveis</vt:lpstr>
      <vt:lpstr>Tipos de Variáveis</vt:lpstr>
      <vt:lpstr>Impressão formatada de printf()</vt:lpstr>
      <vt:lpstr>Impressão formatada de printf()</vt:lpstr>
      <vt:lpstr>Inicializando Variáveis</vt:lpstr>
      <vt:lpstr>Inicializando Variáveis</vt:lpstr>
      <vt:lpstr>Exercício</vt:lpstr>
      <vt:lpstr>Sugestão de leitura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Salhab Alves</dc:creator>
  <cp:lastModifiedBy>Thiago Salhab Alves</cp:lastModifiedBy>
  <cp:revision>58</cp:revision>
  <dcterms:created xsi:type="dcterms:W3CDTF">2019-06-26T14:54:25Z</dcterms:created>
  <dcterms:modified xsi:type="dcterms:W3CDTF">2022-09-10T13:31:40Z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0x0101007AB63EF8521CAE4FBC76E6EB21A6ED59</vt:lpwstr>
  </property>
</Properties>
</file>