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5"/>
  </p:notesMasterIdLst>
  <p:sldIdLst>
    <p:sldId id="285" r:id="rId2"/>
    <p:sldId id="283" r:id="rId3"/>
    <p:sldId id="284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/>
    <p:restoredTop sz="92283"/>
  </p:normalViewPr>
  <p:slideViewPr>
    <p:cSldViewPr snapToGrid="0" snapToObjects="1">
      <p:cViewPr varScale="1">
        <p:scale>
          <a:sx n="96" d="100"/>
          <a:sy n="96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FD25C-B2C6-1540-A6DD-232B074B3D44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E0825-5B5D-2648-B9A3-614387CAD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85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C347B1-EDEB-3E45-BB8D-0B1A09A70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E7AFFDF-B11B-C04F-8191-C165DB3AD3D3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2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33591FDE-3AD7-D047-A556-5608814547C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9AB5A46-B90B-9B40-98BB-F02119CD5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8D9C78-E424-4B4E-92B3-A852E89AF3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78E62D-6863-5448-A6B7-DEBF3CBC158B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11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3AF34B1D-031A-AC4B-81DE-7BF72A14F6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92014DF-5F8F-BA48-A2DE-BD0D939856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9423330-6796-DD41-A5EB-2DECC950E9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22CBAB6-9170-6B4E-9868-BA3AE50538FE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12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661A7B73-BED5-5A4A-80F3-40A2DC40310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C81C3F4-8026-844A-B0D9-54F76B876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5257A23-3813-3245-A0E0-237960BE6F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8DF506F-81D3-864C-BEB0-F9236CA33261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13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F9E58DEC-BD75-124D-9961-43869F9A4A8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FEE17B8-5A38-C347-94C0-E120994E9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3058B3C-1DE8-6E48-8088-CCB68A1AF9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8D5FA30-4C7F-AA40-BB53-47D7A2989F00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3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DD62E396-13BA-DF4E-ABD9-8FB3F5A62F2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77E46CB-2643-3947-814E-7BEBFB131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2A1B91A-7668-214E-A083-CB8824546B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8B2358C-5DFF-4B43-9877-584F657AD54B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4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A95FE8B3-D4C9-FD49-A3ED-64A976C2D73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E4CBFEC-B570-4448-AF3F-42295FE0B3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768D216-755C-5B47-95BE-EAD347ADC7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F871C57-0B9F-2E45-A605-02B9114C0D6C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5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D69A58E6-89B4-7748-9C7F-F7D1C495922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EF39DE9-7955-4F4C-85EA-6E0B86096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034040-BCE8-714A-B2A6-E5E644B6E1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C41A7AA-8FEA-9E45-86E2-83352DFC5FD2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6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CBC5771-A0CD-9743-A2CA-DF01EF5C7CB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9CDE2D0-1906-3E45-87F8-2DC34A638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91338F-78AA-6F4E-8822-00E8134DBF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803A5E8-F9AC-DF41-BC73-A8DED0B51EE5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7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BB96BA0B-C961-804D-B9E3-BD83441C682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8D4AA32-E86E-D744-9B26-F80B92A898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DCDE808-D281-6449-8DE6-4CEED499CC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A114C2E-7D58-2D47-92D5-B6EE3E1D2A64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8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788B5F4-11C7-BA41-8986-C25780BA7AD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7DBBC9C-6939-F744-BD58-09A588853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ED6B7D0-CB70-FF45-9ED8-CC4C9F3084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F82DF76-E855-0E42-A41E-D152E2432F09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9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09F247C0-D0F7-3E4D-935F-7A7BF720897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7E33194-5430-2C46-8612-473B9395E5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8D90A85-ACCB-E54C-A49E-1EFC9C6620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8CDB16D-688D-3441-906C-6C0F180A7EDC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10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FBCAFF73-1D8F-D24E-94E4-CD4C59EBD13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4A7E10E-12E9-8243-B4A3-3187E574B1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t="8122" b="4060"/>
          <a:stretch/>
        </p:blipFill>
        <p:spPr>
          <a:xfrm>
            <a:off x="0" y="1246910"/>
            <a:ext cx="12192000" cy="5650579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4"/>
            <a:ext cx="12192000" cy="612949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0" name="Retângulo 9"/>
          <p:cNvSpPr/>
          <p:nvPr userDrawn="1"/>
        </p:nvSpPr>
        <p:spPr>
          <a:xfrm>
            <a:off x="0" y="612949"/>
            <a:ext cx="12192000" cy="63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7" y="747161"/>
            <a:ext cx="343903" cy="267584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1266572"/>
            <a:ext cx="12192000" cy="561109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2" name="Retângulo 8"/>
          <p:cNvSpPr/>
          <p:nvPr userDrawn="1"/>
        </p:nvSpPr>
        <p:spPr>
          <a:xfrm>
            <a:off x="0" y="1148708"/>
            <a:ext cx="6096000" cy="5709292"/>
          </a:xfrm>
          <a:custGeom>
            <a:avLst/>
            <a:gdLst>
              <a:gd name="connsiteX0" fmla="*/ 0 w 6096000"/>
              <a:gd name="connsiteY0" fmla="*/ 0 h 5709292"/>
              <a:gd name="connsiteX1" fmla="*/ 609600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531918 w 6096000"/>
              <a:gd name="connsiteY1" fmla="*/ 31173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95600 w 6096000"/>
              <a:gd name="connsiteY1" fmla="*/ 10391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8521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709292">
                <a:moveTo>
                  <a:pt x="0" y="0"/>
                </a:moveTo>
                <a:lnTo>
                  <a:pt x="2885210" y="0"/>
                </a:lnTo>
                <a:lnTo>
                  <a:pt x="6096000" y="5709292"/>
                </a:lnTo>
                <a:lnTo>
                  <a:pt x="0" y="5709292"/>
                </a:lnTo>
                <a:lnTo>
                  <a:pt x="0" y="0"/>
                </a:lnTo>
                <a:close/>
              </a:path>
            </a:pathLst>
          </a:cu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316995"/>
            <a:ext cx="12192000" cy="156545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407607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2" y="1454473"/>
            <a:ext cx="9927431" cy="119836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611319" y="5691734"/>
            <a:ext cx="9152756" cy="574368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da citação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1611319" y="2703439"/>
            <a:ext cx="9152756" cy="291544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pt-BR" dirty="0"/>
              <a:t>Clique para inserir citação.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7914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5029671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00057" y="1511346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7" y="3073714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4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0057" y="4636082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547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156316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26369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6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Espaço Reservado para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1426369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2" name="Espaço Reservado para Tex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00056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6621752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0" y="6470709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6867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70777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ço com lib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69" y="3426942"/>
            <a:ext cx="4788931" cy="3441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16" name="Retângulo 15"/>
          <p:cNvSpPr/>
          <p:nvPr userDrawn="1"/>
        </p:nvSpPr>
        <p:spPr>
          <a:xfrm>
            <a:off x="8353869" y="4997810"/>
            <a:ext cx="288733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350" dirty="0"/>
              <a:t>Área reservada para libras.</a:t>
            </a:r>
          </a:p>
        </p:txBody>
      </p:sp>
    </p:spTree>
    <p:extLst>
      <p:ext uri="{BB962C8B-B14F-4D97-AF65-F5344CB8AC3E}">
        <p14:creationId xmlns:p14="http://schemas.microsoft.com/office/powerpoint/2010/main" val="3660642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9652000" cy="4111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14401"/>
            <a:ext cx="109728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80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24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20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5556FC9-49B1-F849-8EF5-4F69458E19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078B27BB-F7FD-EF42-B9A6-3585F88F64C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5106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6528050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528048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1" name="Espaço Reservado para Texto 7"/>
          <p:cNvSpPr>
            <a:spLocks noGrp="1" noChangeAspect="1"/>
          </p:cNvSpPr>
          <p:nvPr>
            <p:ph type="body" sz="quarter" idx="14"/>
          </p:nvPr>
        </p:nvSpPr>
        <p:spPr>
          <a:xfrm>
            <a:off x="1415483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6528050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7493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6"/>
          </p:nvPr>
        </p:nvSpPr>
        <p:spPr>
          <a:xfrm>
            <a:off x="1313058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313056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7"/>
          </p:nvPr>
        </p:nvSpPr>
        <p:spPr>
          <a:xfrm>
            <a:off x="6528050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1313058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err="1"/>
              <a:t>FiguraX</a:t>
            </a:r>
            <a:r>
              <a:rPr lang="pt-BR" dirty="0"/>
              <a:t>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1845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 A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69" y="1510552"/>
            <a:ext cx="9941731" cy="1702424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1426369" y="3761401"/>
            <a:ext cx="9941731" cy="197674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69" y="5837705"/>
            <a:ext cx="9941731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indent="-243796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1426369" y="3356585"/>
            <a:ext cx="9941731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9689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022315" y="1775064"/>
            <a:ext cx="4725816" cy="4136845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217436" y="1734213"/>
            <a:ext cx="4725816" cy="4129759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6176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910208" y="1510552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96002" y="1517662"/>
            <a:ext cx="4741639" cy="414358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99758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Destaqu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3" y="1712167"/>
            <a:ext cx="4741639" cy="415069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23995" y="1719277"/>
            <a:ext cx="4741639" cy="414358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0685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5"/>
            <a:ext cx="9927431" cy="4510737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8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981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Refe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415503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71" y="5665590"/>
            <a:ext cx="9927431" cy="504056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do texto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7896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BEED-8A68-4722-9E32-77B5A92D9FCF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9AD03-B9AA-4AC4-8737-AAAAC545C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47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89335E-A121-8842-85AC-B83750E5C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pt-BR" sz="5400" b="1" dirty="0">
                <a:latin typeface="Calibri" panose="020F0502020204030204" pitchFamily="34" charset="0"/>
              </a:rPr>
              <a:t>Fila e Pilha Dinâmica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D7575F-7300-F345-9C32-8CED948BD2B9}"/>
              </a:ext>
            </a:extLst>
          </p:cNvPr>
          <p:cNvSpPr txBox="1"/>
          <p:nvPr/>
        </p:nvSpPr>
        <p:spPr>
          <a:xfrm>
            <a:off x="3469221" y="3592174"/>
            <a:ext cx="5475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Prof. Thiago </a:t>
            </a:r>
            <a:r>
              <a:rPr lang="pt-BR" sz="4000" dirty="0" err="1"/>
              <a:t>Salhab</a:t>
            </a:r>
            <a:r>
              <a:rPr lang="pt-BR" sz="4000" dirty="0"/>
              <a:t> Alves</a:t>
            </a:r>
          </a:p>
        </p:txBody>
      </p:sp>
    </p:spTree>
    <p:extLst>
      <p:ext uri="{BB962C8B-B14F-4D97-AF65-F5344CB8AC3E}">
        <p14:creationId xmlns:p14="http://schemas.microsoft.com/office/powerpoint/2010/main" val="277673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332A4044-0DAD-B54B-883F-455E4EE8F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Pilha Dinâmica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E2CB6C6B-7916-B449-A85D-9768A5A4A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buFontTx/>
              <a:buChar char="•"/>
            </a:pP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Principais operações:</a:t>
            </a:r>
          </a:p>
          <a:p>
            <a:pPr lvl="1"/>
            <a:r>
              <a:rPr lang="pt-BR" altLang="pt-BR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Inserção (no topo da pilha)</a:t>
            </a:r>
          </a:p>
          <a:p>
            <a:pPr lvl="1"/>
            <a:r>
              <a:rPr lang="pt-BR" altLang="pt-BR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Remoção (do topo da pila)</a:t>
            </a:r>
          </a:p>
          <a:p>
            <a:pPr lvl="1"/>
            <a:r>
              <a:rPr lang="pt-BR" altLang="pt-BR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Busca</a:t>
            </a:r>
          </a:p>
          <a:p>
            <a:pPr lvl="1"/>
            <a:r>
              <a:rPr lang="pt-BR" altLang="pt-BR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Impressão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8D1BF98D-25C0-B247-8F90-9EC43488F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Pilha Dinâmica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8A41AC35-02DE-AC42-BBA5-BBD314752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buFontTx/>
              <a:buChar char="•"/>
            </a:pP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Implementação em C:</a:t>
            </a:r>
          </a:p>
          <a:p>
            <a:pPr lvl="1" algn="just"/>
            <a:r>
              <a:rPr lang="pt-BR" altLang="pt-BR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Assim como na implementação de Listas Simplesmente Encadeadas, a linguagem C permite a implementação de Pilhas Dinâmicas.</a:t>
            </a:r>
          </a:p>
          <a:p>
            <a:pPr lvl="1"/>
            <a:r>
              <a:rPr lang="pt-BR" altLang="pt-BR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Implementação no arquivo </a:t>
            </a:r>
            <a:r>
              <a:rPr lang="pt-BR" altLang="pt-BR" sz="28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PilhaDinamica.cpp</a:t>
            </a:r>
            <a:endParaRPr lang="pt-BR" altLang="pt-BR" sz="28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FAF787F3-1C87-6C49-ADCF-FEEBC9A0C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Fila e Pilha Dinâmica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CBEC0C10-49F9-DB43-A6A7-35C05AE7A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buFontTx/>
              <a:buChar char="•"/>
            </a:pP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Vantagens:</a:t>
            </a:r>
          </a:p>
          <a:p>
            <a:pPr lvl="1" algn="just"/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Possibilidade de se trabalhar com filas e pilhas de tamanhos indefinidos;</a:t>
            </a:r>
          </a:p>
          <a:p>
            <a:pPr lvl="1" algn="just"/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 uso da memória é melhor administrado, evitando alocações desnecessárias.</a:t>
            </a:r>
          </a:p>
          <a:p>
            <a:pPr lvl="1"/>
            <a:endParaRPr lang="pt-BR" altLang="pt-BR" sz="3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33CF4BC4-6C1A-3549-9030-A9CD3EF4B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Fila e Pilha Dinâmica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25A5D9A3-5351-534B-8588-4E9E0614B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buFontTx/>
              <a:buChar char="•"/>
            </a:pP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Desvantagens:</a:t>
            </a:r>
          </a:p>
          <a:p>
            <a:pPr lvl="1" algn="just"/>
            <a:r>
              <a:rPr lang="pt-BR" altLang="pt-BR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Maior complexidade inerente a manipulação de ponteiros;</a:t>
            </a:r>
          </a:p>
          <a:p>
            <a:pPr lvl="1" algn="just"/>
            <a:r>
              <a:rPr lang="pt-BR" altLang="pt-BR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Nem todas as linguagens de programação suportam a manipulação de alocação dinâmica (uso de ponteiros e funções de alocação).</a:t>
            </a:r>
          </a:p>
          <a:p>
            <a:pPr lvl="1"/>
            <a:endParaRPr lang="pt-BR" altLang="pt-BR" sz="28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0111ED0D-7543-194F-B846-ECEBE3A63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Fila e Pilha Dinâmica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54FA39B3-D1ED-5C42-A977-817134893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algn="just">
              <a:buFontTx/>
              <a:buChar char="•"/>
            </a:pP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Assim como nas Listas Simplesmente Ligadas, uma Fila e uma Pilha podem ser implementadas utilizando estruturas dinâmicas.</a:t>
            </a:r>
          </a:p>
          <a:p>
            <a:pPr marL="457200" indent="-457200" algn="just">
              <a:buFontTx/>
              <a:buChar char="•"/>
            </a:pP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Para cada novo elemento inserido, alocamos um espaço de memória para armazená-lo.</a:t>
            </a:r>
          </a:p>
          <a:p>
            <a:pPr marL="457200" indent="-457200" algn="just">
              <a:buFontTx/>
              <a:buChar char="•"/>
            </a:pP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 estrutura consiste de uma sequência encadeada de elementos, em geral chamados de nós.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6C22A4DB-1227-E04F-8932-0135D6DE1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Fila e Pilha Dinâmica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05E93D4-2F1F-E44F-B3AF-48896BFF3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algn="just">
              <a:buFontTx/>
              <a:buChar char="•"/>
            </a:pP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Um nó é representado por uma estrutura que contém, conceitualmente, dois campos: a informação armazenada e o ponteiro para o próximo elemento.</a:t>
            </a:r>
          </a:p>
          <a:p>
            <a:pPr marL="457200" indent="-457200" algn="just"/>
            <a:endParaRPr lang="pt-BR" altLang="pt-BR" sz="3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457200" indent="-457200"/>
            <a:endParaRPr lang="pt-BR" altLang="pt-BR" sz="3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EB43DAFC-B815-F247-B02E-8B92878656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Fila Dinâmica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4F6BC728-E769-CD42-BA31-583131FDF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buFontTx/>
              <a:buChar char="•"/>
            </a:pP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Uma Fila Dinâmica, assim como a estática, em sua estrutura exige que os acessos aos elementos sigam uma regra.</a:t>
            </a:r>
          </a:p>
          <a:p>
            <a:pPr algn="just">
              <a:buFontTx/>
              <a:buChar char="•"/>
            </a:pP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Em uma fila, o primeiro elemento que entra é o primeiro elemento que sai.</a:t>
            </a:r>
          </a:p>
          <a:p>
            <a:pPr algn="just">
              <a:buFontTx/>
              <a:buChar char="•"/>
            </a:pP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Dizemos que uma Fila é uma Lista FIFO (</a:t>
            </a:r>
            <a:r>
              <a:rPr lang="pt-BR" altLang="pt-BR" sz="3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First</a:t>
            </a: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In </a:t>
            </a:r>
            <a:r>
              <a:rPr lang="pt-BR" altLang="pt-BR" sz="3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First</a:t>
            </a: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Out).</a:t>
            </a:r>
          </a:p>
          <a:p>
            <a:pPr algn="just">
              <a:buFontTx/>
              <a:buChar char="•"/>
            </a:pP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Sua </a:t>
            </a:r>
            <a:r>
              <a:rPr lang="pt-BR" altLang="pt-BR" sz="3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idéia</a:t>
            </a: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fundamental é que só podemos inserir um novo elemento no final da fila e só podemos retirar o elemento do início.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3F62851E-021B-3F40-9B7D-3576E569A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Fila Dinâmica</a:t>
            </a:r>
          </a:p>
        </p:txBody>
      </p:sp>
      <p:pic>
        <p:nvPicPr>
          <p:cNvPr id="14338" name="Picture 4">
            <a:extLst>
              <a:ext uri="{FF2B5EF4-FFF2-40B4-BE49-F238E27FC236}">
                <a16:creationId xmlns:a16="http://schemas.microsoft.com/office/drawing/2014/main" id="{014D3845-901B-EF43-8D93-0D2F725B1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2276476"/>
            <a:ext cx="7991475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5">
            <a:extLst>
              <a:ext uri="{FF2B5EF4-FFF2-40B4-BE49-F238E27FC236}">
                <a16:creationId xmlns:a16="http://schemas.microsoft.com/office/drawing/2014/main" id="{6B5D2D01-5AA3-1441-8DE3-2EDA3A0D7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5348289"/>
            <a:ext cx="678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2000"/>
              <a:t>Figura 1 – Esquema de funcionamento de uma Fila Ligada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073A5677-AF94-B341-B165-0B8057E92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Fila Dinâmica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72AE7693-D920-834B-BD10-36785676A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buFontTx/>
              <a:buChar char="•"/>
            </a:pP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Principais operações:</a:t>
            </a:r>
          </a:p>
          <a:p>
            <a:pPr lvl="1"/>
            <a:r>
              <a:rPr lang="pt-BR" altLang="pt-BR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Inserção (no final da fila)</a:t>
            </a:r>
          </a:p>
          <a:p>
            <a:pPr lvl="1"/>
            <a:r>
              <a:rPr lang="pt-BR" altLang="pt-BR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Remoção (do início da fila)</a:t>
            </a:r>
          </a:p>
          <a:p>
            <a:pPr lvl="1"/>
            <a:r>
              <a:rPr lang="pt-BR" altLang="pt-BR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Busca</a:t>
            </a:r>
          </a:p>
          <a:p>
            <a:pPr lvl="1"/>
            <a:r>
              <a:rPr lang="pt-BR" altLang="pt-BR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Impressão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9377691B-A5E6-B041-A519-7C965CF43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Fila Dinâmica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C64C8AB9-4222-FD48-94AF-4A7B499D6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85190" y="1066800"/>
            <a:ext cx="10015331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buFontTx/>
              <a:buChar char="•"/>
            </a:pP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Implementação em C:</a:t>
            </a:r>
          </a:p>
          <a:p>
            <a:pPr lvl="1" algn="just"/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Assim como na implementação de Listas Simplesmente Encadeadas, a linguagem C permite a implementação de Filas Dinâmicas.</a:t>
            </a:r>
          </a:p>
          <a:p>
            <a:pPr lvl="1"/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Implementação no arquivo </a:t>
            </a:r>
            <a:r>
              <a:rPr lang="pt-BR" altLang="pt-BR" sz="3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FilaDinamica.cpp</a:t>
            </a:r>
            <a:endParaRPr lang="pt-BR" altLang="pt-BR" sz="3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3E0FC968-1E44-F749-BCFD-E6491D181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Pilha Dinâmica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BE186932-F834-3E40-857E-D0E3FDDD28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buFontTx/>
              <a:buChar char="•"/>
            </a:pP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Uma Pilha Dinâmica, assim como a estática, em sua estrutura exige que os acessos aos elementos sigam uma regra.</a:t>
            </a:r>
          </a:p>
          <a:p>
            <a:pPr algn="just">
              <a:buFontTx/>
              <a:buChar char="•"/>
            </a:pP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Em uma pilha, o último elemento que entra é o primeiro elemento que sai.</a:t>
            </a:r>
          </a:p>
          <a:p>
            <a:pPr algn="just">
              <a:buFontTx/>
              <a:buChar char="•"/>
            </a:pP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Dizemos que uma Pilha é uma Lista LIFO (</a:t>
            </a:r>
            <a:r>
              <a:rPr lang="pt-BR" altLang="pt-BR" sz="3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Last</a:t>
            </a: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In </a:t>
            </a:r>
            <a:r>
              <a:rPr lang="pt-BR" altLang="pt-BR" sz="3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First</a:t>
            </a: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Out).</a:t>
            </a:r>
          </a:p>
          <a:p>
            <a:pPr algn="just">
              <a:buFontTx/>
              <a:buChar char="•"/>
            </a:pP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Sua ideia fundamental é que só podemos inserir e remover elementos de uma extremidade, chamada topo do pilha.</a:t>
            </a:r>
          </a:p>
          <a:p>
            <a:pPr>
              <a:buFontTx/>
              <a:buChar char="•"/>
            </a:pPr>
            <a:endParaRPr lang="pt-BR" altLang="pt-BR" sz="3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20B4EA8-9A0F-834D-BD85-E1EC1D34CE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Pilha Dinâmica</a:t>
            </a:r>
          </a:p>
        </p:txBody>
      </p:sp>
      <p:pic>
        <p:nvPicPr>
          <p:cNvPr id="22530" name="Picture 5" descr="pilha">
            <a:extLst>
              <a:ext uri="{FF2B5EF4-FFF2-40B4-BE49-F238E27FC236}">
                <a16:creationId xmlns:a16="http://schemas.microsoft.com/office/drawing/2014/main" id="{5097BB4E-DA53-7A41-ACB8-B462E05CB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1243014"/>
            <a:ext cx="3535363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6">
            <a:extLst>
              <a:ext uri="{FF2B5EF4-FFF2-40B4-BE49-F238E27FC236}">
                <a16:creationId xmlns:a16="http://schemas.microsoft.com/office/drawing/2014/main" id="{0F44C7A0-C558-7C44-B7FB-87D68B7D8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6021389"/>
            <a:ext cx="694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2000"/>
              <a:t>Figura 2 – Esquema de funcionamento de uma Pilha Ligada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B63EF8521CAE4FBC76E6EB21A6ED59" ma:contentTypeVersion="4" ma:contentTypeDescription="Crie um novo documento." ma:contentTypeScope="" ma:versionID="96663ec8ca964508cfb3e898c9bdddb7">
  <xsd:schema xmlns:xsd="http://www.w3.org/2001/XMLSchema" xmlns:xs="http://www.w3.org/2001/XMLSchema" xmlns:p="http://schemas.microsoft.com/office/2006/metadata/properties" xmlns:ns2="9d8c66b1-67af-4d46-a34e-0fb9f7e908fc" targetNamespace="http://schemas.microsoft.com/office/2006/metadata/properties" ma:root="true" ma:fieldsID="aec174f55c102963bc48169a73ceddc9" ns2:_="">
    <xsd:import namespace="9d8c66b1-67af-4d46-a34e-0fb9f7e908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8c66b1-67af-4d46-a34e-0fb9f7e908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20B0A6-7933-4081-9D09-1091CEB897EE}"/>
</file>

<file path=customXml/itemProps2.xml><?xml version="1.0" encoding="utf-8"?>
<ds:datastoreItem xmlns:ds="http://schemas.openxmlformats.org/officeDocument/2006/customXml" ds:itemID="{7C77A15A-F70C-4A54-9B54-6D95772EE2AE}"/>
</file>

<file path=customXml/itemProps3.xml><?xml version="1.0" encoding="utf-8"?>
<ds:datastoreItem xmlns:ds="http://schemas.openxmlformats.org/officeDocument/2006/customXml" ds:itemID="{6376751B-89E3-4323-B692-9CFA5D3EFD8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2399</TotalTime>
  <Words>449</Words>
  <Application>Microsoft Macintosh PowerPoint</Application>
  <PresentationFormat>Widescreen</PresentationFormat>
  <Paragraphs>62</Paragraphs>
  <Slides>13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1_Tema do Office</vt:lpstr>
      <vt:lpstr>Apresentação do PowerPoint</vt:lpstr>
      <vt:lpstr>Fila e Pilha Dinâmica</vt:lpstr>
      <vt:lpstr>Fila e Pilha Dinâmica</vt:lpstr>
      <vt:lpstr>Fila Dinâmica</vt:lpstr>
      <vt:lpstr>Fila Dinâmica</vt:lpstr>
      <vt:lpstr>Fila Dinâmica</vt:lpstr>
      <vt:lpstr>Fila Dinâmica</vt:lpstr>
      <vt:lpstr>Pilha Dinâmica</vt:lpstr>
      <vt:lpstr>Pilha Dinâmica</vt:lpstr>
      <vt:lpstr>Pilha Dinâmica</vt:lpstr>
      <vt:lpstr>Pilha Dinâmica</vt:lpstr>
      <vt:lpstr>Fila e Pilha Dinâmica</vt:lpstr>
      <vt:lpstr>Fila e Pilha Dinâmica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Salhab Alves</dc:creator>
  <cp:lastModifiedBy>Thiago Salhab Alves</cp:lastModifiedBy>
  <cp:revision>90</cp:revision>
  <dcterms:created xsi:type="dcterms:W3CDTF">2019-06-26T14:54:25Z</dcterms:created>
  <dcterms:modified xsi:type="dcterms:W3CDTF">2022-11-19T13:01:43Z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0x0101007AB63EF8521CAE4FBC76E6EB21A6ED59</vt:lpwstr>
  </property>
</Properties>
</file>