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36"/>
  </p:notesMasterIdLst>
  <p:sldIdLst>
    <p:sldId id="285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94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5" r:id="rId21"/>
    <p:sldId id="296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284" r:id="rId31"/>
    <p:sldId id="306" r:id="rId32"/>
    <p:sldId id="307" r:id="rId33"/>
    <p:sldId id="308" r:id="rId34"/>
    <p:sldId id="309" r:id="rId3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57"/>
    <p:restoredTop sz="92283"/>
  </p:normalViewPr>
  <p:slideViewPr>
    <p:cSldViewPr snapToGrid="0" snapToObjects="1">
      <p:cViewPr varScale="1">
        <p:scale>
          <a:sx n="96" d="100"/>
          <a:sy n="96" d="100"/>
        </p:scale>
        <p:origin x="1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FD25C-B2C6-1540-A6DD-232B074B3D44}" type="datetimeFigureOut">
              <a:rPr lang="pt-BR" smtClean="0"/>
              <a:t>27/08/2022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E0825-5B5D-2648-B9A3-614387CAD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8853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8" t="8122" b="4060"/>
          <a:stretch/>
        </p:blipFill>
        <p:spPr>
          <a:xfrm>
            <a:off x="0" y="1246910"/>
            <a:ext cx="12192000" cy="5650579"/>
          </a:xfrm>
          <a:prstGeom prst="rect">
            <a:avLst/>
          </a:prstGeom>
        </p:spPr>
      </p:pic>
      <p:sp>
        <p:nvSpPr>
          <p:cNvPr id="9" name="Retângulo 8"/>
          <p:cNvSpPr/>
          <p:nvPr userDrawn="1"/>
        </p:nvSpPr>
        <p:spPr>
          <a:xfrm>
            <a:off x="0" y="4"/>
            <a:ext cx="12192000" cy="612949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0" name="Retângulo 9"/>
          <p:cNvSpPr/>
          <p:nvPr userDrawn="1"/>
        </p:nvSpPr>
        <p:spPr>
          <a:xfrm>
            <a:off x="0" y="612949"/>
            <a:ext cx="12192000" cy="633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47" y="747161"/>
            <a:ext cx="343903" cy="267584"/>
          </a:xfrm>
          <a:prstGeom prst="rect">
            <a:avLst/>
          </a:prstGeom>
        </p:spPr>
      </p:pic>
      <p:sp>
        <p:nvSpPr>
          <p:cNvPr id="11" name="Retângulo 10"/>
          <p:cNvSpPr/>
          <p:nvPr userDrawn="1"/>
        </p:nvSpPr>
        <p:spPr>
          <a:xfrm>
            <a:off x="0" y="1266572"/>
            <a:ext cx="12192000" cy="5611091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2" name="Retângulo 8"/>
          <p:cNvSpPr/>
          <p:nvPr userDrawn="1"/>
        </p:nvSpPr>
        <p:spPr>
          <a:xfrm>
            <a:off x="0" y="1148708"/>
            <a:ext cx="6096000" cy="5709292"/>
          </a:xfrm>
          <a:custGeom>
            <a:avLst/>
            <a:gdLst>
              <a:gd name="connsiteX0" fmla="*/ 0 w 6096000"/>
              <a:gd name="connsiteY0" fmla="*/ 0 h 5709292"/>
              <a:gd name="connsiteX1" fmla="*/ 6096000 w 6096000"/>
              <a:gd name="connsiteY1" fmla="*/ 0 h 5709292"/>
              <a:gd name="connsiteX2" fmla="*/ 6096000 w 6096000"/>
              <a:gd name="connsiteY2" fmla="*/ 5709292 h 5709292"/>
              <a:gd name="connsiteX3" fmla="*/ 0 w 6096000"/>
              <a:gd name="connsiteY3" fmla="*/ 5709292 h 5709292"/>
              <a:gd name="connsiteX4" fmla="*/ 0 w 6096000"/>
              <a:gd name="connsiteY4" fmla="*/ 0 h 5709292"/>
              <a:gd name="connsiteX0" fmla="*/ 0 w 6096000"/>
              <a:gd name="connsiteY0" fmla="*/ 0 h 5709292"/>
              <a:gd name="connsiteX1" fmla="*/ 2531918 w 6096000"/>
              <a:gd name="connsiteY1" fmla="*/ 31173 h 5709292"/>
              <a:gd name="connsiteX2" fmla="*/ 6096000 w 6096000"/>
              <a:gd name="connsiteY2" fmla="*/ 5709292 h 5709292"/>
              <a:gd name="connsiteX3" fmla="*/ 0 w 6096000"/>
              <a:gd name="connsiteY3" fmla="*/ 5709292 h 5709292"/>
              <a:gd name="connsiteX4" fmla="*/ 0 w 6096000"/>
              <a:gd name="connsiteY4" fmla="*/ 0 h 5709292"/>
              <a:gd name="connsiteX0" fmla="*/ 0 w 6096000"/>
              <a:gd name="connsiteY0" fmla="*/ 0 h 5709292"/>
              <a:gd name="connsiteX1" fmla="*/ 2895600 w 6096000"/>
              <a:gd name="connsiteY1" fmla="*/ 10391 h 5709292"/>
              <a:gd name="connsiteX2" fmla="*/ 6096000 w 6096000"/>
              <a:gd name="connsiteY2" fmla="*/ 5709292 h 5709292"/>
              <a:gd name="connsiteX3" fmla="*/ 0 w 6096000"/>
              <a:gd name="connsiteY3" fmla="*/ 5709292 h 5709292"/>
              <a:gd name="connsiteX4" fmla="*/ 0 w 6096000"/>
              <a:gd name="connsiteY4" fmla="*/ 0 h 5709292"/>
              <a:gd name="connsiteX0" fmla="*/ 0 w 6096000"/>
              <a:gd name="connsiteY0" fmla="*/ 0 h 5709292"/>
              <a:gd name="connsiteX1" fmla="*/ 2885210 w 6096000"/>
              <a:gd name="connsiteY1" fmla="*/ 0 h 5709292"/>
              <a:gd name="connsiteX2" fmla="*/ 6096000 w 6096000"/>
              <a:gd name="connsiteY2" fmla="*/ 5709292 h 5709292"/>
              <a:gd name="connsiteX3" fmla="*/ 0 w 6096000"/>
              <a:gd name="connsiteY3" fmla="*/ 5709292 h 5709292"/>
              <a:gd name="connsiteX4" fmla="*/ 0 w 6096000"/>
              <a:gd name="connsiteY4" fmla="*/ 0 h 5709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5709292">
                <a:moveTo>
                  <a:pt x="0" y="0"/>
                </a:moveTo>
                <a:lnTo>
                  <a:pt x="2885210" y="0"/>
                </a:lnTo>
                <a:lnTo>
                  <a:pt x="6096000" y="5709292"/>
                </a:lnTo>
                <a:lnTo>
                  <a:pt x="0" y="5709292"/>
                </a:lnTo>
                <a:lnTo>
                  <a:pt x="0" y="0"/>
                </a:lnTo>
                <a:close/>
              </a:path>
            </a:pathLst>
          </a:cu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3" name="Retângulo 12"/>
          <p:cNvSpPr/>
          <p:nvPr userDrawn="1"/>
        </p:nvSpPr>
        <p:spPr>
          <a:xfrm>
            <a:off x="0" y="6316995"/>
            <a:ext cx="12192000" cy="156545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</p:spTree>
    <p:extLst>
      <p:ext uri="{BB962C8B-B14F-4D97-AF65-F5344CB8AC3E}">
        <p14:creationId xmlns:p14="http://schemas.microsoft.com/office/powerpoint/2010/main" val="407607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2" name="Retângulo 11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838202" y="1454473"/>
            <a:ext cx="9927431" cy="1198368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6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1611319" y="5691734"/>
            <a:ext cx="9152756" cy="574368"/>
          </a:xfrm>
        </p:spPr>
        <p:txBody>
          <a:bodyPr vert="horz" lIns="91440" tIns="45720" rIns="91440" bIns="45720" rtlCol="0">
            <a:noAutofit/>
          </a:bodyPr>
          <a:lstStyle>
            <a:lvl1pPr marL="0" indent="0" algn="r">
              <a:lnSpc>
                <a:spcPct val="113000"/>
              </a:lnSpc>
              <a:spcBef>
                <a:spcPts val="105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Referência da citação</a:t>
            </a:r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sz="quarter" idx="14" hasCustomPrompt="1"/>
          </p:nvPr>
        </p:nvSpPr>
        <p:spPr>
          <a:xfrm>
            <a:off x="1611319" y="2703439"/>
            <a:ext cx="9152756" cy="2915443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pt-BR" dirty="0"/>
              <a:t>Clique para inserir citação.</a:t>
            </a:r>
          </a:p>
        </p:txBody>
      </p:sp>
      <p:sp>
        <p:nvSpPr>
          <p:cNvPr id="13" name="Retângulo 12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779149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Bo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71" y="1510552"/>
            <a:ext cx="5029671" cy="415069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1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6600057" y="1511346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750"/>
              </a:spcBef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7" name="Espaço Reservado para Texto 12"/>
          <p:cNvSpPr>
            <a:spLocks noGrp="1"/>
          </p:cNvSpPr>
          <p:nvPr>
            <p:ph type="body" sz="quarter" idx="12" hasCustomPrompt="1"/>
          </p:nvPr>
        </p:nvSpPr>
        <p:spPr>
          <a:xfrm>
            <a:off x="6600057" y="3073714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750"/>
              </a:spcBef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4" name="Espaço Reservado para Tex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6600057" y="4636082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750"/>
              </a:spcBef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0" name="Retângulo 9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2" name="Retângulo 11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5473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Box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71" y="1510552"/>
            <a:ext cx="9927431" cy="1563162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1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26369" y="3333697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7" name="Espaço Reservado para Texto 12"/>
          <p:cNvSpPr>
            <a:spLocks noGrp="1"/>
          </p:cNvSpPr>
          <p:nvPr>
            <p:ph type="body" sz="quarter" idx="12" hasCustomPrompt="1"/>
          </p:nvPr>
        </p:nvSpPr>
        <p:spPr>
          <a:xfrm>
            <a:off x="6600056" y="3333697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0" name="Espaço Reservado para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1426369" y="4612333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2" name="Espaço Reservado para Texto 12"/>
          <p:cNvSpPr>
            <a:spLocks noGrp="1"/>
          </p:cNvSpPr>
          <p:nvPr>
            <p:ph type="body" sz="quarter" idx="15" hasCustomPrompt="1"/>
          </p:nvPr>
        </p:nvSpPr>
        <p:spPr>
          <a:xfrm>
            <a:off x="6600056" y="4612333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3" name="Retângulo 12"/>
          <p:cNvSpPr/>
          <p:nvPr userDrawn="1"/>
        </p:nvSpPr>
        <p:spPr>
          <a:xfrm>
            <a:off x="0" y="6621752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4" name="Retângulo 13"/>
          <p:cNvSpPr/>
          <p:nvPr userDrawn="1"/>
        </p:nvSpPr>
        <p:spPr>
          <a:xfrm>
            <a:off x="0" y="6470709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Retângulo 14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9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68672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v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470777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paço com libr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069" y="3426942"/>
            <a:ext cx="4788931" cy="3441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16" name="Retângulo 15"/>
          <p:cNvSpPr/>
          <p:nvPr userDrawn="1"/>
        </p:nvSpPr>
        <p:spPr>
          <a:xfrm>
            <a:off x="8353869" y="4997810"/>
            <a:ext cx="288733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350" dirty="0"/>
              <a:t>Área reservada para libras.</a:t>
            </a:r>
          </a:p>
        </p:txBody>
      </p:sp>
    </p:spTree>
    <p:extLst>
      <p:ext uri="{BB962C8B-B14F-4D97-AF65-F5344CB8AC3E}">
        <p14:creationId xmlns:p14="http://schemas.microsoft.com/office/powerpoint/2010/main" val="3660642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3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>
            <a:extLst>
              <a:ext uri="{FF2B5EF4-FFF2-40B4-BE49-F238E27FC236}">
                <a16:creationId xmlns:a16="http://schemas.microsoft.com/office/drawing/2014/main" id="{027EC1E7-FE72-F74C-AFF4-7C07D5C09C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69154D5-99D4-5949-BEAD-12956AF0F7FE}" type="datetime1">
              <a:rPr lang="pt-BR" altLang="pt-BR"/>
              <a:pPr/>
              <a:t>27/08/2022</a:t>
            </a:fld>
            <a:endParaRPr lang="pt-BR" altLang="pt-BR"/>
          </a:p>
        </p:txBody>
      </p:sp>
      <p:sp>
        <p:nvSpPr>
          <p:cNvPr id="3" name="Espaço Reservado para Rodapé 4">
            <a:extLst>
              <a:ext uri="{FF2B5EF4-FFF2-40B4-BE49-F238E27FC236}">
                <a16:creationId xmlns:a16="http://schemas.microsoft.com/office/drawing/2014/main" id="{EF30C44B-2856-7A4B-BDFD-DA479B39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A7430002-8022-EB4F-932C-B3A7143D5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BD2CE51-0A5A-D34B-9FCB-4B3796FCDE9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98858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52401"/>
            <a:ext cx="9652000" cy="4111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00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914401"/>
            <a:ext cx="109728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80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24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20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8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FF121FB-B513-FF4A-ADA4-3CD227A4A7E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EDF0725-B14A-D24C-9F98-59072CFAC1F0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342291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3485AF-29E0-5647-A2BC-4435CFB79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0CE8C-D210-3E40-8101-26B6C1BCE0D9}" type="datetime1">
              <a:rPr lang="pt-BR"/>
              <a:pPr>
                <a:defRPr/>
              </a:pPr>
              <a:t>27/08/2022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5062CC-AEEB-9A49-87D0-07DFBD02F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0618FF-1636-7048-A307-0D9700C7F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FAD071-1C12-D941-8B80-0B8BD16FC87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955514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609600" y="152401"/>
            <a:ext cx="9652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  <a:endParaRPr lang="pt-BR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914401"/>
            <a:ext cx="109728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097D561-1308-4C42-9D80-F1D05AE5298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65A19CA-2075-844C-9ECA-0D06C097C92C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6148110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DC48498C-D518-1F49-8871-08BF93932B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440031E-6A88-9542-9432-CA63A15AFDCC}" type="datetime1">
              <a:rPr lang="pt-BR" altLang="pt-BR"/>
              <a:pPr/>
              <a:t>27/08/2022</a:t>
            </a:fld>
            <a:endParaRPr lang="pt-BR" alt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969C9491-43B4-9442-A6F6-50D7CDE5E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805352BB-FEEB-584D-B6CF-DB15A0580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AE441CE-8735-2F4F-8ED6-835F8D8A0051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72230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9"/>
          <p:cNvSpPr>
            <a:spLocks noGrp="1"/>
          </p:cNvSpPr>
          <p:nvPr>
            <p:ph type="pic" sz="quarter" idx="11"/>
          </p:nvPr>
        </p:nvSpPr>
        <p:spPr>
          <a:xfrm>
            <a:off x="6528050" y="1917585"/>
            <a:ext cx="4825753" cy="3743667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/>
            </a:lvl1pPr>
          </a:lstStyle>
          <a:p>
            <a:endParaRPr lang="pt-BR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6528048" y="5766104"/>
            <a:ext cx="4840053" cy="410863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2994" indent="0" algn="r">
              <a:lnSpc>
                <a:spcPct val="100000"/>
              </a:lnSpc>
              <a:spcBef>
                <a:spcPts val="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Fonte da imagem / ID da imagem</a:t>
            </a:r>
          </a:p>
        </p:txBody>
      </p:sp>
      <p:sp>
        <p:nvSpPr>
          <p:cNvPr id="11" name="Espaço Reservado para Texto 7"/>
          <p:cNvSpPr>
            <a:spLocks noGrp="1" noChangeAspect="1"/>
          </p:cNvSpPr>
          <p:nvPr>
            <p:ph type="body" sz="quarter" idx="14"/>
          </p:nvPr>
        </p:nvSpPr>
        <p:spPr>
          <a:xfrm>
            <a:off x="1415483" y="1514000"/>
            <a:ext cx="4741639" cy="415069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4" name="Espaço Reservado para Texto 2"/>
          <p:cNvSpPr>
            <a:spLocks noGrp="1"/>
          </p:cNvSpPr>
          <p:nvPr>
            <p:ph type="body" sz="quarter" idx="15" hasCustomPrompt="1"/>
          </p:nvPr>
        </p:nvSpPr>
        <p:spPr>
          <a:xfrm>
            <a:off x="6528050" y="1514000"/>
            <a:ext cx="4825753" cy="403582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3796" marR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pt-BR" sz="1800" b="1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marR="0" lvl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X – Título da imagem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6" name="Retângulo 15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7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87493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9"/>
          <p:cNvSpPr>
            <a:spLocks noGrp="1"/>
          </p:cNvSpPr>
          <p:nvPr>
            <p:ph type="pic" sz="quarter" idx="16"/>
          </p:nvPr>
        </p:nvSpPr>
        <p:spPr>
          <a:xfrm>
            <a:off x="1313058" y="1917585"/>
            <a:ext cx="4825753" cy="3743667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/>
            </a:lvl1pPr>
          </a:lstStyle>
          <a:p>
            <a:endParaRPr lang="pt-BR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1313056" y="5766104"/>
            <a:ext cx="4840053" cy="410863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2994" indent="0" algn="r">
              <a:lnSpc>
                <a:spcPct val="100000"/>
              </a:lnSpc>
              <a:spcBef>
                <a:spcPts val="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Fonte da imagem / ID da imagem</a:t>
            </a:r>
          </a:p>
        </p:txBody>
      </p:sp>
      <p:sp>
        <p:nvSpPr>
          <p:cNvPr id="14" name="Espaço Reservado para Texto 7"/>
          <p:cNvSpPr>
            <a:spLocks noGrp="1" noChangeAspect="1"/>
          </p:cNvSpPr>
          <p:nvPr>
            <p:ph type="body" sz="quarter" idx="17"/>
          </p:nvPr>
        </p:nvSpPr>
        <p:spPr>
          <a:xfrm>
            <a:off x="6528050" y="1514000"/>
            <a:ext cx="4741639" cy="415069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6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1313058" y="1514000"/>
            <a:ext cx="4825753" cy="403582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3796" marR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pt-BR" sz="1800" b="1" baseline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marR="0" lvl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 err="1"/>
              <a:t>FiguraX</a:t>
            </a:r>
            <a:r>
              <a:rPr lang="pt-BR" dirty="0"/>
              <a:t> – Título da imagem</a:t>
            </a:r>
          </a:p>
        </p:txBody>
      </p:sp>
      <p:sp>
        <p:nvSpPr>
          <p:cNvPr id="11" name="Retângulo 10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2" name="Retângulo 11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818451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Imagem Abaix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69" y="1510552"/>
            <a:ext cx="9941731" cy="1702424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0" name="Espaço Reservado para Imagem 9"/>
          <p:cNvSpPr>
            <a:spLocks noGrp="1"/>
          </p:cNvSpPr>
          <p:nvPr>
            <p:ph type="pic" sz="quarter" idx="11"/>
          </p:nvPr>
        </p:nvSpPr>
        <p:spPr>
          <a:xfrm>
            <a:off x="1426369" y="3761401"/>
            <a:ext cx="9941731" cy="1976745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/>
            </a:lvl1pPr>
          </a:lstStyle>
          <a:p>
            <a:endParaRPr lang="pt-BR" dirty="0"/>
          </a:p>
        </p:txBody>
      </p:sp>
      <p:sp>
        <p:nvSpPr>
          <p:cNvPr id="12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1426369" y="5837705"/>
            <a:ext cx="9941731" cy="410863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3796" indent="-243796" algn="r">
              <a:lnSpc>
                <a:spcPct val="113000"/>
              </a:lnSpc>
              <a:spcBef>
                <a:spcPts val="105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Fonte da imagem / ID da imagem</a:t>
            </a:r>
          </a:p>
        </p:txBody>
      </p:sp>
      <p:sp>
        <p:nvSpPr>
          <p:cNvPr id="15" name="Espaço Reservado para Texto 2"/>
          <p:cNvSpPr>
            <a:spLocks noGrp="1"/>
          </p:cNvSpPr>
          <p:nvPr>
            <p:ph type="body" sz="quarter" idx="15" hasCustomPrompt="1"/>
          </p:nvPr>
        </p:nvSpPr>
        <p:spPr>
          <a:xfrm>
            <a:off x="1426369" y="3356585"/>
            <a:ext cx="9941731" cy="403582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3796" marR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pt-BR" sz="1800" b="1" baseline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marR="0" lvl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X – Título da imagem</a:t>
            </a:r>
          </a:p>
        </p:txBody>
      </p:sp>
      <p:sp>
        <p:nvSpPr>
          <p:cNvPr id="11" name="Retângulo 10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4" name="Retângulo 13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9689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022315" y="1775064"/>
            <a:ext cx="4725816" cy="4136845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4" name="Espaço Reservado para Texto 7"/>
          <p:cNvSpPr>
            <a:spLocks noGrp="1" noChangeAspect="1"/>
          </p:cNvSpPr>
          <p:nvPr>
            <p:ph type="body" sz="quarter" idx="11"/>
          </p:nvPr>
        </p:nvSpPr>
        <p:spPr>
          <a:xfrm>
            <a:off x="6217436" y="1734213"/>
            <a:ext cx="4725816" cy="4129759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161764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Box Desta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910208" y="1510552"/>
            <a:ext cx="4741639" cy="415069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4" name="Espaço Reservado para Texto 7"/>
          <p:cNvSpPr>
            <a:spLocks noGrp="1" noChangeAspect="1"/>
          </p:cNvSpPr>
          <p:nvPr>
            <p:ph type="body" sz="quarter" idx="11"/>
          </p:nvPr>
        </p:nvSpPr>
        <p:spPr>
          <a:xfrm>
            <a:off x="6096002" y="1517662"/>
            <a:ext cx="4741639" cy="4143586"/>
          </a:xfrm>
          <a:solidFill>
            <a:schemeClr val="bg1">
              <a:lumMod val="75000"/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997582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Destaqu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838203" y="1712167"/>
            <a:ext cx="4741639" cy="4150696"/>
          </a:xfrm>
          <a:solidFill>
            <a:schemeClr val="bg1">
              <a:lumMod val="75000"/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4" name="Espaço Reservado para Texto 7"/>
          <p:cNvSpPr>
            <a:spLocks noGrp="1" noChangeAspect="1"/>
          </p:cNvSpPr>
          <p:nvPr>
            <p:ph type="body" sz="quarter" idx="11"/>
          </p:nvPr>
        </p:nvSpPr>
        <p:spPr>
          <a:xfrm>
            <a:off x="6023995" y="1719277"/>
            <a:ext cx="4741639" cy="414358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00685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71" y="1510555"/>
            <a:ext cx="9927431" cy="4510737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8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19811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Referênc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71" y="1510552"/>
            <a:ext cx="9927431" cy="4155038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6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1426371" y="5665590"/>
            <a:ext cx="9927431" cy="504056"/>
          </a:xfrm>
        </p:spPr>
        <p:txBody>
          <a:bodyPr vert="horz" lIns="91440" tIns="45720" rIns="91440" bIns="45720" rtlCol="0">
            <a:noAutofit/>
          </a:bodyPr>
          <a:lstStyle>
            <a:lvl1pPr marL="0" indent="0" algn="r">
              <a:lnSpc>
                <a:spcPct val="113000"/>
              </a:lnSpc>
              <a:spcBef>
                <a:spcPts val="105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Referência do texto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17896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4BEED-8A68-4722-9E32-77B5A92D9FCF}" type="datetimeFigureOut">
              <a:rPr lang="pt-BR" smtClean="0"/>
              <a:t>27/08/2022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9AD03-B9AA-4AC4-8737-AAAAC545CE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47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  <p:sldLayoutId id="2147483732" r:id="rId18"/>
    <p:sldLayoutId id="2147483733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D89335E-A121-8842-85AC-B83750E5C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35869" y="1447052"/>
            <a:ext cx="9941731" cy="1702424"/>
          </a:xfrm>
        </p:spPr>
        <p:txBody>
          <a:bodyPr/>
          <a:lstStyle/>
          <a:p>
            <a:r>
              <a:rPr lang="pt-BR" altLang="pt-BR" sz="5400" b="1" dirty="0">
                <a:latin typeface="Calibri" panose="020F0502020204030204" pitchFamily="34" charset="0"/>
              </a:rPr>
              <a:t>Operadores e Tabela Verdade. Estrutura de controle: seleção.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1D7575F-7300-F345-9C32-8CED948BD2B9}"/>
              </a:ext>
            </a:extLst>
          </p:cNvPr>
          <p:cNvSpPr txBox="1"/>
          <p:nvPr/>
        </p:nvSpPr>
        <p:spPr>
          <a:xfrm>
            <a:off x="3526929" y="4441260"/>
            <a:ext cx="54750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Prof. Thiago </a:t>
            </a:r>
            <a:r>
              <a:rPr lang="pt-BR" sz="4000" dirty="0" err="1"/>
              <a:t>Salhab</a:t>
            </a:r>
            <a:r>
              <a:rPr lang="pt-BR" sz="4000" dirty="0"/>
              <a:t> Alves</a:t>
            </a:r>
          </a:p>
        </p:txBody>
      </p:sp>
    </p:spTree>
    <p:extLst>
      <p:ext uri="{BB962C8B-B14F-4D97-AF65-F5344CB8AC3E}">
        <p14:creationId xmlns:p14="http://schemas.microsoft.com/office/powerpoint/2010/main" val="2776732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Conteúdo 2">
            <a:extLst>
              <a:ext uri="{FF2B5EF4-FFF2-40B4-BE49-F238E27FC236}">
                <a16:creationId xmlns:a16="http://schemas.microsoft.com/office/drawing/2014/main" id="{8265D714-EB72-4948-B256-BF575BFC84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No caso da atribuição</a:t>
            </a:r>
            <a:r>
              <a:rPr lang="en-US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:</a:t>
            </a:r>
          </a:p>
          <a:p>
            <a:pPr lvl="1">
              <a:buFontTx/>
              <a:buNone/>
            </a:pPr>
            <a:r>
              <a:rPr lang="pt-BR" altLang="pt-BR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x</a:t>
            </a:r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= ++</a:t>
            </a:r>
            <a:r>
              <a:rPr lang="pt-BR" altLang="pt-BR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n</a:t>
            </a:r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;</a:t>
            </a:r>
          </a:p>
          <a:p>
            <a:pPr algn="just"/>
            <a:r>
              <a:rPr lang="pt-BR" altLang="pt-BR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n</a:t>
            </a: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é incrementado antes de seu valor ser usado, isto é, na linha que é realizado a atribuição, </a:t>
            </a:r>
            <a:r>
              <a:rPr lang="pt-BR" altLang="pt-BR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x</a:t>
            </a: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recebe o valor </a:t>
            </a:r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6</a:t>
            </a: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.</a:t>
            </a:r>
          </a:p>
          <a:p>
            <a:endParaRPr lang="en-US" altLang="pt-BR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409" name="Título 1">
            <a:extLst>
              <a:ext uri="{FF2B5EF4-FFF2-40B4-BE49-F238E27FC236}">
                <a16:creationId xmlns:a16="http://schemas.microsoft.com/office/drawing/2014/main" id="{D2A8BC0A-8E8B-7340-A67C-DA0017DFE83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Operador de Incremento (++) e Decremento (--)</a:t>
            </a: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411" name="Espaço Reservado para Número de Slide 3">
            <a:extLst>
              <a:ext uri="{FF2B5EF4-FFF2-40B4-BE49-F238E27FC236}">
                <a16:creationId xmlns:a16="http://schemas.microsoft.com/office/drawing/2014/main" id="{9C790B94-C8D2-9746-9573-1ECA46B5431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DD2E1647-B24E-BF4A-86BA-F48045370607}" type="slidenum">
              <a:rPr lang="pt-BR" altLang="pt-BR">
                <a:latin typeface="Calibri" panose="020F0502020204030204" pitchFamily="34" charset="0"/>
              </a:rPr>
              <a:pPr algn="l" eaLnBrk="1" hangingPunct="1"/>
              <a:t>10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210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ítulo 1">
            <a:extLst>
              <a:ext uri="{FF2B5EF4-FFF2-40B4-BE49-F238E27FC236}">
                <a16:creationId xmlns:a16="http://schemas.microsoft.com/office/drawing/2014/main" id="{EEA2B256-027A-D143-93D8-C193E2CAB13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Operadores Aritméticos de Atribuição</a:t>
            </a: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434" name="Espaço Reservado para Número de Slide 3">
            <a:extLst>
              <a:ext uri="{FF2B5EF4-FFF2-40B4-BE49-F238E27FC236}">
                <a16:creationId xmlns:a16="http://schemas.microsoft.com/office/drawing/2014/main" id="{A1363EF0-1C21-174C-9B7A-64A843F9451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CF07A43A-E86B-CE47-A0E4-0254789289B3}" type="slidenum">
              <a:rPr lang="pt-BR" altLang="pt-BR">
                <a:latin typeface="Calibri" panose="020F0502020204030204" pitchFamily="34" charset="0"/>
              </a:rPr>
              <a:pPr algn="l" eaLnBrk="1" hangingPunct="1"/>
              <a:t>11</a:t>
            </a:fld>
            <a:endParaRPr lang="pt-BR" altLang="pt-BR">
              <a:latin typeface="Calibri" panose="020F0502020204030204" pitchFamily="34" charset="0"/>
            </a:endParaRP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0CA0FDC3-34E7-2045-9E04-CE8F19E883DC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1752600"/>
          <a:ext cx="8229600" cy="283464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3611191214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605302558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Expressão</a:t>
                      </a:r>
                      <a:endParaRPr kumimoji="0" lang="en-US" altLang="pt-BR" sz="2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Equivalente</a:t>
                      </a:r>
                      <a:endParaRPr kumimoji="0" lang="en-US" altLang="pt-BR" sz="2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370151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i </a:t>
                      </a:r>
                      <a:r>
                        <a:rPr kumimoji="0" lang="pt-BR" altLang="pt-BR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+=</a:t>
                      </a:r>
                      <a:r>
                        <a:rPr kumimoji="0" lang="pt-BR" altLang="pt-BR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 2;</a:t>
                      </a:r>
                      <a:endParaRPr kumimoji="0" lang="en-US" altLang="pt-BR" sz="3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i = i + 2;</a:t>
                      </a:r>
                      <a:endParaRPr kumimoji="0" lang="en-US" altLang="pt-BR" sz="3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12279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d </a:t>
                      </a:r>
                      <a:r>
                        <a:rPr kumimoji="0" lang="pt-BR" altLang="pt-BR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-=</a:t>
                      </a:r>
                      <a:r>
                        <a:rPr kumimoji="0" lang="pt-BR" altLang="pt-BR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 3;</a:t>
                      </a:r>
                      <a:endParaRPr kumimoji="0" lang="en-US" altLang="pt-BR" sz="3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d = d – 3;</a:t>
                      </a:r>
                      <a:endParaRPr kumimoji="0" lang="en-US" altLang="pt-BR" sz="3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698755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x </a:t>
                      </a:r>
                      <a:r>
                        <a:rPr kumimoji="0" lang="pt-BR" altLang="pt-BR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*=</a:t>
                      </a:r>
                      <a:r>
                        <a:rPr kumimoji="0" lang="pt-BR" altLang="pt-BR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 2;</a:t>
                      </a:r>
                      <a:endParaRPr kumimoji="0" lang="en-US" altLang="pt-BR" sz="3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x = x * 2;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430344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t </a:t>
                      </a:r>
                      <a:r>
                        <a:rPr kumimoji="0" lang="pt-BR" altLang="pt-BR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/=</a:t>
                      </a:r>
                      <a:r>
                        <a:rPr kumimoji="0" lang="pt-BR" altLang="pt-BR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 2.5;</a:t>
                      </a:r>
                      <a:endParaRPr kumimoji="0" lang="en-US" altLang="pt-BR" sz="3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t = t/2.5;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301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522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Conteúdo 2">
            <a:extLst>
              <a:ext uri="{FF2B5EF4-FFF2-40B4-BE49-F238E27FC236}">
                <a16:creationId xmlns:a16="http://schemas.microsoft.com/office/drawing/2014/main" id="{682FE461-2F67-6E4A-B28D-736D12AA87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457200" indent="-457200">
              <a:buFontTx/>
              <a:buChar char="•"/>
            </a:pPr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Operadores relacionais são usados para fazer comparações.</a:t>
            </a:r>
          </a:p>
          <a:p>
            <a:pPr marL="457200" indent="-457200">
              <a:buFontTx/>
              <a:buChar char="•"/>
            </a:pP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0481" name="Título 1">
            <a:extLst>
              <a:ext uri="{FF2B5EF4-FFF2-40B4-BE49-F238E27FC236}">
                <a16:creationId xmlns:a16="http://schemas.microsoft.com/office/drawing/2014/main" id="{8002BA13-FC08-1342-965E-53B8429C74C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Operadores Relacionais</a:t>
            </a: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0483" name="Espaço Reservado para Número de Slide 3">
            <a:extLst>
              <a:ext uri="{FF2B5EF4-FFF2-40B4-BE49-F238E27FC236}">
                <a16:creationId xmlns:a16="http://schemas.microsoft.com/office/drawing/2014/main" id="{330B4A26-6623-D140-97BB-734B06CC9C4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CFDD21E6-81C6-FF4D-AC0F-78F99AD79CA3}" type="slidenum">
              <a:rPr lang="pt-BR" altLang="pt-BR">
                <a:latin typeface="Calibri" panose="020F0502020204030204" pitchFamily="34" charset="0"/>
              </a:rPr>
              <a:pPr algn="l" eaLnBrk="1" hangingPunct="1"/>
              <a:t>12</a:t>
            </a:fld>
            <a:endParaRPr lang="pt-BR" altLang="pt-BR">
              <a:latin typeface="Calibri" panose="020F0502020204030204" pitchFamily="34" charset="0"/>
            </a:endParaRP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F6760ABB-99FB-DF46-B520-F3FFE6E1DA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5365928"/>
              </p:ext>
            </p:extLst>
          </p:nvPr>
        </p:nvGraphicFramePr>
        <p:xfrm>
          <a:off x="2087335" y="2196039"/>
          <a:ext cx="8229600" cy="3992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18">
                <a:tc>
                  <a:txBody>
                    <a:bodyPr/>
                    <a:lstStyle/>
                    <a:p>
                      <a:r>
                        <a:rPr lang="pt-BR" sz="2800" dirty="0"/>
                        <a:t>Operador</a:t>
                      </a:r>
                      <a:endParaRPr lang="en-US" sz="2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074">
                <a:tc>
                  <a:txBody>
                    <a:bodyPr/>
                    <a:lstStyle/>
                    <a:p>
                      <a:r>
                        <a:rPr lang="pt-BR" sz="3200" dirty="0"/>
                        <a:t>&gt;</a:t>
                      </a:r>
                      <a:endParaRPr lang="en-US" sz="32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pt-BR" sz="3200" dirty="0"/>
                        <a:t>Maior</a:t>
                      </a:r>
                      <a:endParaRPr lang="en-US" sz="32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074">
                <a:tc>
                  <a:txBody>
                    <a:bodyPr/>
                    <a:lstStyle/>
                    <a:p>
                      <a:r>
                        <a:rPr lang="pt-BR" sz="3200" baseline="0" dirty="0"/>
                        <a:t>&gt;=</a:t>
                      </a:r>
                      <a:endParaRPr lang="en-US" sz="32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pt-BR" sz="3200" dirty="0"/>
                        <a:t>Maior ou igual</a:t>
                      </a:r>
                      <a:endParaRPr lang="en-US" sz="32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074">
                <a:tc>
                  <a:txBody>
                    <a:bodyPr/>
                    <a:lstStyle/>
                    <a:p>
                      <a:r>
                        <a:rPr lang="pt-BR" sz="3200" dirty="0"/>
                        <a:t>&lt;</a:t>
                      </a:r>
                      <a:endParaRPr lang="en-US" sz="32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pt-BR" sz="3200" dirty="0"/>
                        <a:t>Menor</a:t>
                      </a:r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074">
                <a:tc>
                  <a:txBody>
                    <a:bodyPr/>
                    <a:lstStyle/>
                    <a:p>
                      <a:r>
                        <a:rPr lang="pt-BR" sz="3200" baseline="0" dirty="0"/>
                        <a:t>&lt;=</a:t>
                      </a:r>
                      <a:endParaRPr lang="en-US" sz="32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pt-BR" sz="3200" dirty="0"/>
                        <a:t>Menor ou igual</a:t>
                      </a:r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074">
                <a:tc>
                  <a:txBody>
                    <a:bodyPr/>
                    <a:lstStyle/>
                    <a:p>
                      <a:r>
                        <a:rPr lang="pt-BR" sz="3200" dirty="0"/>
                        <a:t>==</a:t>
                      </a:r>
                      <a:endParaRPr lang="en-US" sz="32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pt-BR" sz="3200" dirty="0"/>
                        <a:t>Igualdade</a:t>
                      </a:r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074">
                <a:tc>
                  <a:txBody>
                    <a:bodyPr/>
                    <a:lstStyle/>
                    <a:p>
                      <a:r>
                        <a:rPr lang="pt-BR" sz="3200" dirty="0"/>
                        <a:t>!=</a:t>
                      </a:r>
                      <a:endParaRPr lang="en-US" sz="32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pt-BR" sz="3200" dirty="0"/>
                        <a:t>diferente</a:t>
                      </a:r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291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Conteúdo 2">
            <a:extLst>
              <a:ext uri="{FF2B5EF4-FFF2-40B4-BE49-F238E27FC236}">
                <a16:creationId xmlns:a16="http://schemas.microsoft.com/office/drawing/2014/main" id="{13E77FD5-F4D8-7A4B-B44E-F1880195B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457200" indent="-457200" algn="just">
              <a:buFontTx/>
              <a:buChar char="•"/>
            </a:pPr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Ao se realizar comparações, o retorno será zero (0) em situações falsas e um (1) em situações verdadeiras. </a:t>
            </a:r>
          </a:p>
          <a:p>
            <a:pPr marL="457200" indent="-457200" algn="just">
              <a:buFontTx/>
              <a:buChar char="•"/>
            </a:pPr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Os operadores relacionais serão utilizados em estrutura de controle (seleção) e laços de repetição.</a:t>
            </a: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1505" name="Título 1">
            <a:extLst>
              <a:ext uri="{FF2B5EF4-FFF2-40B4-BE49-F238E27FC236}">
                <a16:creationId xmlns:a16="http://schemas.microsoft.com/office/drawing/2014/main" id="{A95FBBA1-F336-5C43-950B-83068AA7326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Operadores Relacionais</a:t>
            </a: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1507" name="Espaço Reservado para Número de Slide 3">
            <a:extLst>
              <a:ext uri="{FF2B5EF4-FFF2-40B4-BE49-F238E27FC236}">
                <a16:creationId xmlns:a16="http://schemas.microsoft.com/office/drawing/2014/main" id="{C4577B4B-1636-C74C-B010-321461486F2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63F5D351-1923-9A46-A40F-1EF393334CA4}" type="slidenum">
              <a:rPr lang="pt-BR" altLang="pt-BR">
                <a:latin typeface="Calibri" panose="020F0502020204030204" pitchFamily="34" charset="0"/>
              </a:rPr>
              <a:pPr algn="l" eaLnBrk="1" hangingPunct="1"/>
              <a:t>13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628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Espaço Reservado para Número de Slide 3">
            <a:extLst>
              <a:ext uri="{FF2B5EF4-FFF2-40B4-BE49-F238E27FC236}">
                <a16:creationId xmlns:a16="http://schemas.microsoft.com/office/drawing/2014/main" id="{030D7571-F097-D846-844C-BC9534236C2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00C906DC-087D-9A48-8670-F2A9DA824A2B}" type="slidenum">
              <a:rPr lang="pt-BR" altLang="pt-BR">
                <a:latin typeface="Calibri" panose="020F0502020204030204" pitchFamily="34" charset="0"/>
              </a:rPr>
              <a:pPr algn="l" eaLnBrk="1" hangingPunct="1"/>
              <a:t>14</a:t>
            </a:fld>
            <a:endParaRPr lang="pt-BR" altLang="pt-BR">
              <a:latin typeface="Calibri" panose="020F0502020204030204" pitchFamily="34" charset="0"/>
            </a:endParaRPr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A133B06D-BB43-B54D-86DD-6383B10ED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041" y="225744"/>
            <a:ext cx="5675267" cy="6128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7829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Conteúdo 2">
            <a:extLst>
              <a:ext uri="{FF2B5EF4-FFF2-40B4-BE49-F238E27FC236}">
                <a16:creationId xmlns:a16="http://schemas.microsoft.com/office/drawing/2014/main" id="{14C2B551-D4AB-DB40-84E3-05A9B643A2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457200" indent="-457200">
              <a:buFontTx/>
              <a:buChar char="•"/>
            </a:pPr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Os operadores lógicos são:</a:t>
            </a:r>
          </a:p>
          <a:p>
            <a:pPr marL="457200" indent="-457200">
              <a:buFontTx/>
              <a:buChar char="•"/>
            </a:pPr>
            <a:endParaRPr lang="pt-BR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marL="457200" indent="-457200">
              <a:buFontTx/>
              <a:buChar char="•"/>
            </a:pPr>
            <a:endParaRPr lang="pt-BR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marL="457200" indent="-457200">
              <a:buFontTx/>
              <a:buChar char="•"/>
            </a:pPr>
            <a:endParaRPr lang="pt-BR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marL="457200" indent="-457200">
              <a:buFontTx/>
              <a:buChar char="•"/>
            </a:pPr>
            <a:endParaRPr lang="pt-BR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marL="457200" indent="-457200">
              <a:buFontTx/>
              <a:buChar char="•"/>
            </a:pPr>
            <a:endParaRPr lang="pt-BR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marL="457200" indent="-457200">
              <a:buFontTx/>
              <a:buChar char="•"/>
            </a:pPr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Os operadores lógicos serão utilizados em estruturas de controle (seleção) </a:t>
            </a:r>
          </a:p>
          <a:p>
            <a:pPr marL="457200" indent="-457200">
              <a:buFontTx/>
              <a:buChar char="•"/>
            </a:pP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3553" name="Título 1">
            <a:extLst>
              <a:ext uri="{FF2B5EF4-FFF2-40B4-BE49-F238E27FC236}">
                <a16:creationId xmlns:a16="http://schemas.microsoft.com/office/drawing/2014/main" id="{52950631-2815-D047-8968-73EE87DD735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Operadores Lógicos e Tabela Verdade</a:t>
            </a: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3555" name="Espaço Reservado para Número de Slide 3">
            <a:extLst>
              <a:ext uri="{FF2B5EF4-FFF2-40B4-BE49-F238E27FC236}">
                <a16:creationId xmlns:a16="http://schemas.microsoft.com/office/drawing/2014/main" id="{1C166EE7-FB0F-584B-83A0-50211FC3AF2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D33B60D3-98B4-D045-BF17-1E9B23C77E5D}" type="slidenum">
              <a:rPr lang="pt-BR" altLang="pt-BR">
                <a:latin typeface="Calibri" panose="020F0502020204030204" pitchFamily="34" charset="0"/>
              </a:rPr>
              <a:pPr algn="l" eaLnBrk="1" hangingPunct="1"/>
              <a:t>15</a:t>
            </a:fld>
            <a:endParaRPr lang="pt-BR" altLang="pt-BR">
              <a:latin typeface="Calibri" panose="020F0502020204030204" pitchFamily="34" charset="0"/>
            </a:endParaRP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0CBCB283-7E1E-0844-9446-9D88A6C526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2601022"/>
              </p:ext>
            </p:extLst>
          </p:nvPr>
        </p:nvGraphicFramePr>
        <p:xfrm>
          <a:off x="1976839" y="2471057"/>
          <a:ext cx="82296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r>
                        <a:rPr lang="pt-BR" sz="2800" dirty="0"/>
                        <a:t>Operador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pt-BR" sz="3200" dirty="0"/>
                        <a:t>&amp;&amp;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3200" dirty="0"/>
                        <a:t>Operador </a:t>
                      </a:r>
                      <a:r>
                        <a:rPr lang="pt-BR" sz="3200" b="1" dirty="0"/>
                        <a:t>e</a:t>
                      </a:r>
                      <a:endParaRPr lang="en-US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pt-BR" sz="3200" baseline="0" dirty="0"/>
                        <a:t>II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3200" dirty="0"/>
                        <a:t>Operador </a:t>
                      </a:r>
                      <a:r>
                        <a:rPr lang="pt-BR" sz="3200" b="1" dirty="0"/>
                        <a:t>ou</a:t>
                      </a:r>
                      <a:endParaRPr lang="en-US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713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ítulo 1">
            <a:extLst>
              <a:ext uri="{FF2B5EF4-FFF2-40B4-BE49-F238E27FC236}">
                <a16:creationId xmlns:a16="http://schemas.microsoft.com/office/drawing/2014/main" id="{BB636EF4-24AD-E347-9D4D-410E36E4324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Tabela Verdade - E</a:t>
            </a:r>
            <a:endParaRPr lang="en-US" altLang="pt-BR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4578" name="Espaço Reservado para Número de Slide 3">
            <a:extLst>
              <a:ext uri="{FF2B5EF4-FFF2-40B4-BE49-F238E27FC236}">
                <a16:creationId xmlns:a16="http://schemas.microsoft.com/office/drawing/2014/main" id="{58606D1D-22D8-8C45-9878-8E68955E7C6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5B256094-11A4-D44A-9E8C-59A892643143}" type="slidenum">
              <a:rPr lang="pt-BR" altLang="pt-BR">
                <a:latin typeface="Calibri" panose="020F0502020204030204" pitchFamily="34" charset="0"/>
              </a:rPr>
              <a:pPr algn="l" eaLnBrk="1" hangingPunct="1"/>
              <a:t>16</a:t>
            </a:fld>
            <a:endParaRPr lang="pt-BR" altLang="pt-BR">
              <a:latin typeface="Calibri" panose="020F0502020204030204" pitchFamily="34" charset="0"/>
            </a:endParaRP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437030CE-00C1-BF48-BD6F-BB3E5BBA36CA}"/>
              </a:ext>
            </a:extLst>
          </p:cNvPr>
          <p:cNvGraphicFramePr>
            <a:graphicFrameLocks noGrp="1"/>
          </p:cNvGraphicFramePr>
          <p:nvPr/>
        </p:nvGraphicFramePr>
        <p:xfrm>
          <a:off x="2152650" y="1665288"/>
          <a:ext cx="8229600" cy="2834640"/>
        </p:xfrm>
        <a:graphic>
          <a:graphicData uri="http://schemas.openxmlformats.org/drawingml/2006/table">
            <a:tbl>
              <a:tblPr/>
              <a:tblGrid>
                <a:gridCol w="2085975">
                  <a:extLst>
                    <a:ext uri="{9D8B030D-6E8A-4147-A177-3AD203B41FA5}">
                      <a16:colId xmlns:a16="http://schemas.microsoft.com/office/drawing/2014/main" val="3219383178"/>
                    </a:ext>
                  </a:extLst>
                </a:gridCol>
                <a:gridCol w="2357438">
                  <a:extLst>
                    <a:ext uri="{9D8B030D-6E8A-4147-A177-3AD203B41FA5}">
                      <a16:colId xmlns:a16="http://schemas.microsoft.com/office/drawing/2014/main" val="2125011384"/>
                    </a:ext>
                  </a:extLst>
                </a:gridCol>
                <a:gridCol w="3786187">
                  <a:extLst>
                    <a:ext uri="{9D8B030D-6E8A-4147-A177-3AD203B41FA5}">
                      <a16:colId xmlns:a16="http://schemas.microsoft.com/office/drawing/2014/main" val="526833917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Situação 1</a:t>
                      </a:r>
                      <a:endParaRPr kumimoji="0" lang="en-US" altLang="pt-BR" sz="2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Situação 2</a:t>
                      </a:r>
                      <a:endParaRPr kumimoji="0" lang="en-US" altLang="pt-BR" sz="2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Resultado E</a:t>
                      </a:r>
                      <a:endParaRPr kumimoji="0" lang="en-US" altLang="pt-BR" sz="2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976124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Verdadeiro</a:t>
                      </a:r>
                      <a:endParaRPr kumimoji="0" lang="en-US" altLang="pt-BR" sz="3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Verdadeiro</a:t>
                      </a:r>
                      <a:endParaRPr kumimoji="0" lang="en-US" altLang="pt-BR" sz="3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Verdadeiro</a:t>
                      </a:r>
                      <a:endParaRPr kumimoji="0" lang="en-US" altLang="pt-BR" sz="3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770970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Verdadeiro</a:t>
                      </a:r>
                      <a:endParaRPr kumimoji="0" lang="en-US" altLang="pt-BR" sz="3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Falso</a:t>
                      </a:r>
                      <a:endParaRPr kumimoji="0" lang="en-US" altLang="pt-BR" sz="3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Falso</a:t>
                      </a:r>
                      <a:endParaRPr kumimoji="0" lang="en-US" altLang="pt-BR" sz="3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9000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Falso</a:t>
                      </a:r>
                      <a:endParaRPr kumimoji="0" lang="en-US" altLang="pt-BR" sz="3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Verdadeiro</a:t>
                      </a:r>
                      <a:endParaRPr kumimoji="0" lang="en-US" altLang="pt-BR" sz="3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Falso</a:t>
                      </a:r>
                      <a:endParaRPr kumimoji="0" lang="en-US" altLang="pt-BR" sz="3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444860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Falso</a:t>
                      </a:r>
                      <a:endParaRPr kumimoji="0" lang="en-US" altLang="pt-BR" sz="3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Falso</a:t>
                      </a:r>
                      <a:endParaRPr kumimoji="0" lang="en-US" altLang="pt-BR" sz="3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Falso</a:t>
                      </a:r>
                      <a:endParaRPr kumimoji="0" lang="en-US" altLang="pt-BR" sz="3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95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5548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ço Reservado para Conteúdo 2">
            <a:extLst>
              <a:ext uri="{FF2B5EF4-FFF2-40B4-BE49-F238E27FC236}">
                <a16:creationId xmlns:a16="http://schemas.microsoft.com/office/drawing/2014/main" id="{C90F64A3-D375-0742-A48A-42C0558CA1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xfrm>
            <a:off x="1127923" y="687594"/>
            <a:ext cx="9927431" cy="4510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#include&lt;</a:t>
            </a:r>
            <a:r>
              <a:rPr lang="en-US" altLang="pt-BR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stdio.h</a:t>
            </a:r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&gt;</a:t>
            </a:r>
            <a:b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</a:br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#include&lt;</a:t>
            </a:r>
            <a:r>
              <a:rPr lang="en-US" altLang="pt-BR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stdlib.h</a:t>
            </a:r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&gt;</a:t>
            </a:r>
          </a:p>
          <a:p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main()</a:t>
            </a:r>
          </a:p>
          <a:p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{</a:t>
            </a:r>
          </a:p>
          <a:p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 </a:t>
            </a:r>
            <a:r>
              <a:rPr lang="en-US" altLang="pt-BR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int</a:t>
            </a:r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x, y, result;</a:t>
            </a:r>
          </a:p>
          <a:p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 x = 5;</a:t>
            </a:r>
          </a:p>
          <a:p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 y = 3;</a:t>
            </a:r>
          </a:p>
          <a:p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 result = (x&gt;y) &amp;&amp; (x!=y);</a:t>
            </a:r>
          </a:p>
          <a:p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 </a:t>
            </a:r>
            <a:r>
              <a:rPr lang="en-US" altLang="pt-BR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printf</a:t>
            </a:r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("\</a:t>
            </a:r>
            <a:r>
              <a:rPr lang="en-US" altLang="pt-BR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nO</a:t>
            </a:r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pt-BR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resultado</a:t>
            </a:r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e: %</a:t>
            </a:r>
            <a:r>
              <a:rPr lang="en-US" altLang="pt-BR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i</a:t>
            </a:r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",result);</a:t>
            </a:r>
          </a:p>
          <a:p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 system("pause");</a:t>
            </a:r>
          </a:p>
          <a:p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25601" name="Título 1">
            <a:extLst>
              <a:ext uri="{FF2B5EF4-FFF2-40B4-BE49-F238E27FC236}">
                <a16:creationId xmlns:a16="http://schemas.microsoft.com/office/drawing/2014/main" id="{61FA2981-D50E-CB41-86C3-EBC795A37CE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Tabela Verdade - e</a:t>
            </a: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603" name="Espaço Reservado para Número de Slide 3">
            <a:extLst>
              <a:ext uri="{FF2B5EF4-FFF2-40B4-BE49-F238E27FC236}">
                <a16:creationId xmlns:a16="http://schemas.microsoft.com/office/drawing/2014/main" id="{8651682F-A191-A14E-BC97-7BDC7B75BE9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54F44648-98C9-C644-908B-AEB73D352FB1}" type="slidenum">
              <a:rPr lang="pt-BR" altLang="pt-BR">
                <a:latin typeface="Calibri" panose="020F0502020204030204" pitchFamily="34" charset="0"/>
              </a:rPr>
              <a:pPr algn="l" eaLnBrk="1" hangingPunct="1"/>
              <a:t>17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142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ítulo 1">
            <a:extLst>
              <a:ext uri="{FF2B5EF4-FFF2-40B4-BE49-F238E27FC236}">
                <a16:creationId xmlns:a16="http://schemas.microsoft.com/office/drawing/2014/main" id="{A56B12D2-5B7E-064F-918C-7B8FDEB976F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Tabela Verdade - ou</a:t>
            </a: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26" name="Espaço Reservado para Número de Slide 3">
            <a:extLst>
              <a:ext uri="{FF2B5EF4-FFF2-40B4-BE49-F238E27FC236}">
                <a16:creationId xmlns:a16="http://schemas.microsoft.com/office/drawing/2014/main" id="{D460C9E1-9437-1245-93B6-831F5896610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124FCE8B-FDEB-924E-A263-9C9670FFB092}" type="slidenum">
              <a:rPr lang="pt-BR" altLang="pt-BR">
                <a:latin typeface="Calibri" panose="020F0502020204030204" pitchFamily="34" charset="0"/>
              </a:rPr>
              <a:pPr algn="l" eaLnBrk="1" hangingPunct="1"/>
              <a:t>18</a:t>
            </a:fld>
            <a:endParaRPr lang="pt-BR" altLang="pt-BR">
              <a:latin typeface="Calibri" panose="020F0502020204030204" pitchFamily="34" charset="0"/>
            </a:endParaRP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3923FFC-C6F1-924C-8D7D-3FC4B51C88F6}"/>
              </a:ext>
            </a:extLst>
          </p:cNvPr>
          <p:cNvGraphicFramePr>
            <a:graphicFrameLocks noGrp="1"/>
          </p:cNvGraphicFramePr>
          <p:nvPr/>
        </p:nvGraphicFramePr>
        <p:xfrm>
          <a:off x="2152650" y="1665288"/>
          <a:ext cx="8229600" cy="2834640"/>
        </p:xfrm>
        <a:graphic>
          <a:graphicData uri="http://schemas.openxmlformats.org/drawingml/2006/table">
            <a:tbl>
              <a:tblPr/>
              <a:tblGrid>
                <a:gridCol w="2085975">
                  <a:extLst>
                    <a:ext uri="{9D8B030D-6E8A-4147-A177-3AD203B41FA5}">
                      <a16:colId xmlns:a16="http://schemas.microsoft.com/office/drawing/2014/main" val="755953018"/>
                    </a:ext>
                  </a:extLst>
                </a:gridCol>
                <a:gridCol w="2357438">
                  <a:extLst>
                    <a:ext uri="{9D8B030D-6E8A-4147-A177-3AD203B41FA5}">
                      <a16:colId xmlns:a16="http://schemas.microsoft.com/office/drawing/2014/main" val="2223073072"/>
                    </a:ext>
                  </a:extLst>
                </a:gridCol>
                <a:gridCol w="3786187">
                  <a:extLst>
                    <a:ext uri="{9D8B030D-6E8A-4147-A177-3AD203B41FA5}">
                      <a16:colId xmlns:a16="http://schemas.microsoft.com/office/drawing/2014/main" val="1194108830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Situação 1</a:t>
                      </a:r>
                      <a:endParaRPr kumimoji="0" lang="en-US" altLang="pt-BR" sz="2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Situação 2</a:t>
                      </a:r>
                      <a:endParaRPr kumimoji="0" lang="en-US" altLang="pt-BR" sz="2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Resultado OU</a:t>
                      </a:r>
                      <a:endParaRPr kumimoji="0" lang="en-US" altLang="pt-BR" sz="2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30893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Verdadeiro</a:t>
                      </a:r>
                      <a:endParaRPr kumimoji="0" lang="en-US" altLang="pt-BR" sz="3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Verdadeiro</a:t>
                      </a:r>
                      <a:endParaRPr kumimoji="0" lang="en-US" altLang="pt-BR" sz="3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Verdadeiro</a:t>
                      </a:r>
                      <a:endParaRPr kumimoji="0" lang="en-US" altLang="pt-BR" sz="3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694610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Verdadeiro</a:t>
                      </a:r>
                      <a:endParaRPr kumimoji="0" lang="en-US" altLang="pt-BR" sz="3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Falso</a:t>
                      </a:r>
                      <a:endParaRPr kumimoji="0" lang="en-US" altLang="pt-BR" sz="3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Verdadeiro</a:t>
                      </a:r>
                      <a:endParaRPr kumimoji="0" lang="en-US" altLang="pt-BR" sz="3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735259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Falso</a:t>
                      </a:r>
                      <a:endParaRPr kumimoji="0" lang="en-US" altLang="pt-BR" sz="3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Verdadeiro</a:t>
                      </a:r>
                      <a:endParaRPr kumimoji="0" lang="en-US" altLang="pt-BR" sz="3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Verdadeiro</a:t>
                      </a:r>
                      <a:endParaRPr kumimoji="0" lang="en-US" altLang="pt-BR" sz="3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709714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Falso</a:t>
                      </a:r>
                      <a:endParaRPr kumimoji="0" lang="en-US" altLang="pt-BR" sz="3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Falso</a:t>
                      </a:r>
                      <a:endParaRPr kumimoji="0" lang="en-US" altLang="pt-BR" sz="3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Falso</a:t>
                      </a:r>
                      <a:endParaRPr kumimoji="0" lang="en-US" altLang="pt-BR" sz="3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084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7454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ço Reservado para Conteúdo 2">
            <a:extLst>
              <a:ext uri="{FF2B5EF4-FFF2-40B4-BE49-F238E27FC236}">
                <a16:creationId xmlns:a16="http://schemas.microsoft.com/office/drawing/2014/main" id="{A76353E2-0225-9244-93DE-508E5AC8A1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xfrm>
            <a:off x="1127923" y="808475"/>
            <a:ext cx="9927431" cy="525269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40000" lnSpcReduction="20000"/>
          </a:bodyPr>
          <a:lstStyle/>
          <a:p>
            <a:r>
              <a:rPr lang="en-US" altLang="pt-BR" sz="59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#include&lt;</a:t>
            </a:r>
            <a:r>
              <a:rPr lang="en-US" altLang="pt-BR" sz="59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stdio.h</a:t>
            </a:r>
            <a:r>
              <a:rPr lang="en-US" altLang="pt-BR" sz="59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&gt;</a:t>
            </a:r>
          </a:p>
          <a:p>
            <a:r>
              <a:rPr lang="en-US" altLang="pt-BR" sz="59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#include&lt;</a:t>
            </a:r>
            <a:r>
              <a:rPr lang="en-US" altLang="pt-BR" sz="59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stdlib.h</a:t>
            </a:r>
            <a:r>
              <a:rPr lang="en-US" altLang="pt-BR" sz="59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&gt;</a:t>
            </a:r>
          </a:p>
          <a:p>
            <a:r>
              <a:rPr lang="en-US" altLang="pt-BR" sz="59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main()</a:t>
            </a:r>
          </a:p>
          <a:p>
            <a:r>
              <a:rPr lang="en-US" altLang="pt-BR" sz="59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{</a:t>
            </a:r>
          </a:p>
          <a:p>
            <a:r>
              <a:rPr lang="en-US" altLang="pt-BR" sz="59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 </a:t>
            </a:r>
            <a:r>
              <a:rPr lang="en-US" altLang="pt-BR" sz="59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int</a:t>
            </a:r>
            <a:r>
              <a:rPr lang="en-US" altLang="pt-BR" sz="59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x, y, result;</a:t>
            </a:r>
          </a:p>
          <a:p>
            <a:r>
              <a:rPr lang="en-US" altLang="pt-BR" sz="59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 x = 5;</a:t>
            </a:r>
          </a:p>
          <a:p>
            <a:r>
              <a:rPr lang="en-US" altLang="pt-BR" sz="59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 y = 3;</a:t>
            </a:r>
          </a:p>
          <a:p>
            <a:r>
              <a:rPr lang="en-US" altLang="pt-BR" sz="59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 result = (x&lt;y) II (x!=y);</a:t>
            </a:r>
          </a:p>
          <a:p>
            <a:r>
              <a:rPr lang="en-US" altLang="pt-BR" sz="59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 </a:t>
            </a:r>
            <a:r>
              <a:rPr lang="en-US" altLang="pt-BR" sz="59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printf</a:t>
            </a:r>
            <a:r>
              <a:rPr lang="en-US" altLang="pt-BR" sz="59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("\</a:t>
            </a:r>
            <a:r>
              <a:rPr lang="en-US" altLang="pt-BR" sz="59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nO</a:t>
            </a:r>
            <a:r>
              <a:rPr lang="en-US" altLang="pt-BR" sz="59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pt-BR" sz="59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resultado</a:t>
            </a:r>
            <a:r>
              <a:rPr lang="en-US" altLang="pt-BR" sz="59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e: %</a:t>
            </a:r>
            <a:r>
              <a:rPr lang="en-US" altLang="pt-BR" sz="59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i</a:t>
            </a:r>
            <a:r>
              <a:rPr lang="en-US" altLang="pt-BR" sz="59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",result);</a:t>
            </a:r>
          </a:p>
          <a:p>
            <a:r>
              <a:rPr lang="en-US" altLang="pt-BR" sz="59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 system("pause");</a:t>
            </a:r>
          </a:p>
          <a:p>
            <a:r>
              <a:rPr lang="en-US" altLang="pt-BR" sz="59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}</a:t>
            </a:r>
          </a:p>
          <a:p>
            <a:endParaRPr lang="en-US" altLang="pt-BR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7649" name="Título 1">
            <a:extLst>
              <a:ext uri="{FF2B5EF4-FFF2-40B4-BE49-F238E27FC236}">
                <a16:creationId xmlns:a16="http://schemas.microsoft.com/office/drawing/2014/main" id="{1A7FFB4C-624E-4448-97CD-6EF664FD003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Tabela Verdade - ou</a:t>
            </a: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7651" name="Espaço Reservado para Número de Slide 3">
            <a:extLst>
              <a:ext uri="{FF2B5EF4-FFF2-40B4-BE49-F238E27FC236}">
                <a16:creationId xmlns:a16="http://schemas.microsoft.com/office/drawing/2014/main" id="{56983493-7AC6-B448-A179-67BD375885E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E1C06D6F-489E-EA42-ACB1-631CF48BE444}" type="slidenum">
              <a:rPr lang="pt-BR" altLang="pt-BR">
                <a:latin typeface="Calibri" panose="020F0502020204030204" pitchFamily="34" charset="0"/>
              </a:rPr>
              <a:pPr algn="l" eaLnBrk="1" hangingPunct="1"/>
              <a:t>19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321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Conteúdo 2">
            <a:extLst>
              <a:ext uri="{FF2B5EF4-FFF2-40B4-BE49-F238E27FC236}">
                <a16:creationId xmlns:a16="http://schemas.microsoft.com/office/drawing/2014/main" id="{D6965D33-6BC6-2549-A649-4FE50E7380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457200" indent="-457200" algn="just">
              <a:buFontTx/>
              <a:buChar char="•"/>
            </a:pP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A linguagem C é rica em operadores.</a:t>
            </a:r>
          </a:p>
          <a:p>
            <a:pPr marL="457200" indent="-457200" algn="just">
              <a:buFontTx/>
              <a:buChar char="•"/>
            </a:pP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Alguns são mais usados que outros, como é o caso dos operadores aritméticos que executam operações aritméticas.</a:t>
            </a:r>
          </a:p>
          <a:p>
            <a:pPr marL="457200" indent="-457200">
              <a:buFontTx/>
              <a:buChar char="•"/>
            </a:pPr>
            <a:endParaRPr lang="en-US" altLang="pt-BR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217" name="Título 1">
            <a:extLst>
              <a:ext uri="{FF2B5EF4-FFF2-40B4-BE49-F238E27FC236}">
                <a16:creationId xmlns:a16="http://schemas.microsoft.com/office/drawing/2014/main" id="{2BD3A15E-6FF7-3743-8B1D-2E7FD518984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Operadores</a:t>
            </a:r>
            <a:endParaRPr lang="en-US" altLang="pt-BR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219" name="Espaço Reservado para Número de Slide 3">
            <a:extLst>
              <a:ext uri="{FF2B5EF4-FFF2-40B4-BE49-F238E27FC236}">
                <a16:creationId xmlns:a16="http://schemas.microsoft.com/office/drawing/2014/main" id="{AF5097B6-BA52-C743-9347-4B507704158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1B5683BE-9D2A-8149-8BB4-D9F892711309}" type="slidenum">
              <a:rPr lang="pt-BR" altLang="pt-BR">
                <a:latin typeface="Calibri" panose="020F0502020204030204" pitchFamily="34" charset="0"/>
              </a:rPr>
              <a:pPr algn="l" eaLnBrk="1" hangingPunct="1"/>
              <a:t>2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885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Conteúdo 2">
            <a:extLst>
              <a:ext uri="{FF2B5EF4-FFF2-40B4-BE49-F238E27FC236}">
                <a16:creationId xmlns:a16="http://schemas.microsoft.com/office/drawing/2014/main" id="{C2CAA1A2-4512-0045-B2E9-7E897A38F2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xfrm>
            <a:off x="1197769" y="1289146"/>
            <a:ext cx="9927431" cy="4510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O comando </a:t>
            </a:r>
            <a:r>
              <a:rPr lang="pt-BR" altLang="pt-BR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if</a:t>
            </a:r>
            <a:endParaRPr lang="pt-BR" altLang="pt-BR" b="1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marL="457200" indent="-457200" algn="just">
              <a:buFontTx/>
              <a:buChar char="•"/>
            </a:pP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O comando </a:t>
            </a:r>
            <a:r>
              <a:rPr lang="pt-BR" altLang="pt-BR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if</a:t>
            </a: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instrui o computador a tomar uma decisão simples.</a:t>
            </a:r>
          </a:p>
          <a:p>
            <a:pPr lvl="1"/>
            <a:r>
              <a:rPr lang="pt-BR" altLang="pt-BR" sz="2800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if</a:t>
            </a:r>
            <a:r>
              <a:rPr lang="pt-BR" altLang="pt-BR" sz="28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(expressão de teste)</a:t>
            </a:r>
          </a:p>
          <a:p>
            <a:pPr lvl="1"/>
            <a:r>
              <a:rPr lang="pt-BR" altLang="pt-BR" sz="28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	Instrução</a:t>
            </a:r>
          </a:p>
          <a:p>
            <a:pPr lvl="1"/>
            <a:r>
              <a:rPr lang="pt-BR" altLang="pt-BR" sz="2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ou</a:t>
            </a:r>
          </a:p>
          <a:p>
            <a:pPr lvl="1"/>
            <a:r>
              <a:rPr lang="pt-BR" altLang="pt-BR" sz="2800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if</a:t>
            </a:r>
            <a:r>
              <a:rPr lang="pt-BR" altLang="pt-BR" sz="28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(expressão de teste)</a:t>
            </a:r>
          </a:p>
          <a:p>
            <a:pPr lvl="1"/>
            <a:r>
              <a:rPr lang="pt-BR" altLang="pt-BR" sz="28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{</a:t>
            </a:r>
          </a:p>
          <a:p>
            <a:pPr lvl="1"/>
            <a:r>
              <a:rPr lang="pt-BR" altLang="pt-BR" sz="28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Múltiplas Instruções</a:t>
            </a:r>
          </a:p>
          <a:p>
            <a:pPr lvl="1"/>
            <a:r>
              <a:rPr lang="pt-BR" altLang="pt-BR" sz="28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28673" name="Título 1">
            <a:extLst>
              <a:ext uri="{FF2B5EF4-FFF2-40B4-BE49-F238E27FC236}">
                <a16:creationId xmlns:a16="http://schemas.microsoft.com/office/drawing/2014/main" id="{A5CC051A-6609-BE43-BB8E-3C4DDE1BDE9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Estrutura de Controle – Seleção</a:t>
            </a: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8675" name="Espaço Reservado para Número de Slide 3">
            <a:extLst>
              <a:ext uri="{FF2B5EF4-FFF2-40B4-BE49-F238E27FC236}">
                <a16:creationId xmlns:a16="http://schemas.microsoft.com/office/drawing/2014/main" id="{9B007E50-9B66-6245-A06B-488608B3647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F8FC0575-E8CB-EB40-844A-EFBB5916E7CF}" type="slidenum">
              <a:rPr lang="pt-BR" altLang="pt-BR">
                <a:latin typeface="Calibri" panose="020F0502020204030204" pitchFamily="34" charset="0"/>
              </a:rPr>
              <a:pPr algn="l" eaLnBrk="1" hangingPunct="1"/>
              <a:t>20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807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Conteúdo 2">
            <a:extLst>
              <a:ext uri="{FF2B5EF4-FFF2-40B4-BE49-F238E27FC236}">
                <a16:creationId xmlns:a16="http://schemas.microsoft.com/office/drawing/2014/main" id="{8292213E-F60E-BC44-B16E-6258DAD840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xfrm>
            <a:off x="1127923" y="547215"/>
            <a:ext cx="9927431" cy="4510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main()</a:t>
            </a:r>
          </a:p>
          <a:p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{</a:t>
            </a:r>
          </a:p>
          <a:p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float nota1, nota2, media;</a:t>
            </a:r>
          </a:p>
          <a:p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</a:t>
            </a:r>
            <a:r>
              <a:rPr lang="en-US" altLang="pt-BR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printf</a:t>
            </a:r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("Entre com a nota 1: ");</a:t>
            </a:r>
          </a:p>
          <a:p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</a:t>
            </a:r>
            <a:r>
              <a:rPr lang="en-US" altLang="pt-BR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scanf</a:t>
            </a:r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("%f",&amp;nota1);</a:t>
            </a:r>
          </a:p>
          <a:p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</a:t>
            </a:r>
            <a:r>
              <a:rPr lang="en-US" altLang="pt-BR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printf</a:t>
            </a:r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("Entre com a nota 2: ");</a:t>
            </a:r>
          </a:p>
          <a:p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</a:t>
            </a:r>
            <a:r>
              <a:rPr lang="en-US" altLang="pt-BR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scanf</a:t>
            </a:r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("%f",&amp;nota2);</a:t>
            </a:r>
          </a:p>
          <a:p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media = (nota1+nota2)/2;</a:t>
            </a:r>
          </a:p>
          <a:p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</a:t>
            </a:r>
            <a:r>
              <a:rPr lang="en-US" altLang="pt-BR" sz="24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if (media &gt;= 5)</a:t>
            </a:r>
          </a:p>
          <a:p>
            <a:r>
              <a:rPr lang="en-US" altLang="pt-BR" sz="24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</a:t>
            </a:r>
            <a:r>
              <a:rPr lang="en-US" altLang="pt-BR" sz="2400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printf</a:t>
            </a:r>
            <a:r>
              <a:rPr lang="en-US" altLang="pt-BR" sz="24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("\</a:t>
            </a:r>
            <a:r>
              <a:rPr lang="en-US" altLang="pt-BR" sz="2400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nAprovado</a:t>
            </a:r>
            <a:r>
              <a:rPr lang="en-US" altLang="pt-BR" sz="24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.");</a:t>
            </a:r>
          </a:p>
          <a:p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29697" name="Título 1">
            <a:extLst>
              <a:ext uri="{FF2B5EF4-FFF2-40B4-BE49-F238E27FC236}">
                <a16:creationId xmlns:a16="http://schemas.microsoft.com/office/drawing/2014/main" id="{A899C11A-1402-6A49-A94B-B30A6B0852D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Estrutura de Controle – Seleção</a:t>
            </a: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9699" name="Espaço Reservado para Número de Slide 3">
            <a:extLst>
              <a:ext uri="{FF2B5EF4-FFF2-40B4-BE49-F238E27FC236}">
                <a16:creationId xmlns:a16="http://schemas.microsoft.com/office/drawing/2014/main" id="{44B2A0DC-D64F-C242-A8A4-10C5130AB27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D5B6DA61-D762-F64E-A9C7-49CEA3CD153F}" type="slidenum">
              <a:rPr lang="pt-BR" altLang="pt-BR">
                <a:latin typeface="Calibri" panose="020F0502020204030204" pitchFamily="34" charset="0"/>
              </a:rPr>
              <a:pPr algn="l" eaLnBrk="1" hangingPunct="1"/>
              <a:t>21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819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ço Reservado para Conteúdo 2">
            <a:extLst>
              <a:ext uri="{FF2B5EF4-FFF2-40B4-BE49-F238E27FC236}">
                <a16:creationId xmlns:a16="http://schemas.microsoft.com/office/drawing/2014/main" id="{147EF3E0-1B13-0D49-9302-B365BFA236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O comando </a:t>
            </a:r>
            <a:r>
              <a:rPr lang="pt-BR" altLang="pt-BR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if-else</a:t>
            </a:r>
            <a:endParaRPr lang="pt-BR" altLang="pt-BR" b="1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marL="457200" indent="-457200" algn="just">
              <a:buFontTx/>
              <a:buChar char="•"/>
            </a:pP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Nos exemplos anteriores o comando </a:t>
            </a:r>
            <a:r>
              <a:rPr lang="pt-BR" altLang="pt-BR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if</a:t>
            </a: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executará uma única instrução ou um grupo de instruções, se a expressão de </a:t>
            </a:r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teste</a:t>
            </a: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for </a:t>
            </a:r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verdadeira</a:t>
            </a: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. Não fará nada se a expressão de teste for </a:t>
            </a:r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falsa</a:t>
            </a: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.</a:t>
            </a:r>
          </a:p>
          <a:p>
            <a:pPr marL="457200" indent="-457200">
              <a:buFontTx/>
              <a:buChar char="•"/>
            </a:pPr>
            <a:endParaRPr lang="en-US" altLang="pt-BR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1745" name="Título 1">
            <a:extLst>
              <a:ext uri="{FF2B5EF4-FFF2-40B4-BE49-F238E27FC236}">
                <a16:creationId xmlns:a16="http://schemas.microsoft.com/office/drawing/2014/main" id="{D4D3E1B4-DE84-C047-9774-ECEA1B4BB7C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Estrutura de Controle – Seleção</a:t>
            </a: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1747" name="Espaço Reservado para Número de Slide 3">
            <a:extLst>
              <a:ext uri="{FF2B5EF4-FFF2-40B4-BE49-F238E27FC236}">
                <a16:creationId xmlns:a16="http://schemas.microsoft.com/office/drawing/2014/main" id="{361308EE-8FFB-CC40-B13A-A2B3BB7AF63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3AEECC04-3869-E947-B319-AB067402D60D}" type="slidenum">
              <a:rPr lang="pt-BR" altLang="pt-BR">
                <a:latin typeface="Calibri" panose="020F0502020204030204" pitchFamily="34" charset="0"/>
              </a:rPr>
              <a:pPr algn="l" eaLnBrk="1" hangingPunct="1"/>
              <a:t>22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122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Conteúdo 2">
            <a:extLst>
              <a:ext uri="{FF2B5EF4-FFF2-40B4-BE49-F238E27FC236}">
                <a16:creationId xmlns:a16="http://schemas.microsoft.com/office/drawing/2014/main" id="{2BC74C98-D523-0A44-91D6-3EEACC7813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457200" indent="-457200" algn="just">
              <a:buFontTx/>
              <a:buChar char="•"/>
            </a:pPr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O comando </a:t>
            </a:r>
            <a:r>
              <a:rPr lang="pt-BR" altLang="pt-BR" b="1">
                <a:latin typeface="Calibri" panose="020F0502020204030204" pitchFamily="34" charset="0"/>
                <a:ea typeface="ＭＳ Ｐゴシック" panose="020B0600070205080204" pitchFamily="34" charset="-128"/>
              </a:rPr>
              <a:t>else</a:t>
            </a:r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, quando associado ao </a:t>
            </a:r>
            <a:r>
              <a:rPr lang="pt-BR" altLang="pt-BR" b="1">
                <a:latin typeface="Calibri" panose="020F0502020204030204" pitchFamily="34" charset="0"/>
                <a:ea typeface="ＭＳ Ｐゴシック" panose="020B0600070205080204" pitchFamily="34" charset="-128"/>
              </a:rPr>
              <a:t>if</a:t>
            </a:r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, executará uma instrução ou um grupo de instruções chaves, se a expressão de teste do comando </a:t>
            </a:r>
            <a:r>
              <a:rPr lang="pt-BR" altLang="pt-BR" b="1">
                <a:latin typeface="Calibri" panose="020F0502020204030204" pitchFamily="34" charset="0"/>
                <a:ea typeface="ＭＳ Ｐゴシック" panose="020B0600070205080204" pitchFamily="34" charset="-128"/>
              </a:rPr>
              <a:t>if</a:t>
            </a:r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 for </a:t>
            </a:r>
            <a:r>
              <a:rPr lang="pt-BR" altLang="pt-BR" b="1">
                <a:latin typeface="Calibri" panose="020F0502020204030204" pitchFamily="34" charset="0"/>
                <a:ea typeface="ＭＳ Ｐゴシック" panose="020B0600070205080204" pitchFamily="34" charset="-128"/>
              </a:rPr>
              <a:t>falsa</a:t>
            </a:r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.</a:t>
            </a: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2769" name="Título 1">
            <a:extLst>
              <a:ext uri="{FF2B5EF4-FFF2-40B4-BE49-F238E27FC236}">
                <a16:creationId xmlns:a16="http://schemas.microsoft.com/office/drawing/2014/main" id="{0E5D66FD-60FE-2943-B414-D9D6E816459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Estrutura de Controle – Seleção</a:t>
            </a: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2771" name="Espaço Reservado para Número de Slide 3">
            <a:extLst>
              <a:ext uri="{FF2B5EF4-FFF2-40B4-BE49-F238E27FC236}">
                <a16:creationId xmlns:a16="http://schemas.microsoft.com/office/drawing/2014/main" id="{108D7195-6BD9-6042-ABF2-BF7ABE5D715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08633A88-1D0C-8548-9622-D4C66E73196C}" type="slidenum">
              <a:rPr lang="pt-BR" altLang="pt-BR">
                <a:latin typeface="Calibri" panose="020F0502020204030204" pitchFamily="34" charset="0"/>
              </a:rPr>
              <a:pPr algn="l" eaLnBrk="1" hangingPunct="1"/>
              <a:t>23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2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ço Reservado para Conteúdo 5">
            <a:extLst>
              <a:ext uri="{FF2B5EF4-FFF2-40B4-BE49-F238E27FC236}">
                <a16:creationId xmlns:a16="http://schemas.microsoft.com/office/drawing/2014/main" id="{31A565AB-EAEA-AF4F-89F8-D27495A0DE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xfrm>
            <a:off x="930872" y="1173631"/>
            <a:ext cx="9927431" cy="4510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buFontTx/>
              <a:buNone/>
            </a:pPr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main()</a:t>
            </a:r>
          </a:p>
          <a:p>
            <a:pPr>
              <a:buFontTx/>
              <a:buNone/>
            </a:pPr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{</a:t>
            </a:r>
          </a:p>
          <a:p>
            <a:pPr>
              <a:buFontTx/>
              <a:buNone/>
            </a:pPr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float nota1, nota2, media;</a:t>
            </a:r>
          </a:p>
          <a:p>
            <a:pPr>
              <a:buFontTx/>
              <a:buNone/>
            </a:pPr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</a:t>
            </a:r>
            <a:r>
              <a:rPr lang="en-US" altLang="pt-BR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printf</a:t>
            </a:r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("Entre com a nota 1: ");</a:t>
            </a:r>
          </a:p>
          <a:p>
            <a:pPr>
              <a:buFontTx/>
              <a:buNone/>
            </a:pPr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</a:t>
            </a:r>
            <a:r>
              <a:rPr lang="en-US" altLang="pt-BR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scanf</a:t>
            </a:r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("%f",&amp;nota1);</a:t>
            </a:r>
          </a:p>
          <a:p>
            <a:pPr>
              <a:buFontTx/>
              <a:buNone/>
            </a:pPr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</a:t>
            </a:r>
            <a:r>
              <a:rPr lang="en-US" altLang="pt-BR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printf</a:t>
            </a:r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("Entre com a nota 2: ");</a:t>
            </a:r>
          </a:p>
          <a:p>
            <a:pPr>
              <a:buFontTx/>
              <a:buNone/>
            </a:pPr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</a:t>
            </a:r>
            <a:r>
              <a:rPr lang="en-US" altLang="pt-BR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scanf</a:t>
            </a:r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("%f",&amp;nota2);</a:t>
            </a:r>
          </a:p>
          <a:p>
            <a:pPr>
              <a:buFontTx/>
              <a:buNone/>
            </a:pPr>
            <a:r>
              <a:rPr lang="pt-BR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media = (nota1 + nota2)/2;</a:t>
            </a:r>
            <a:endParaRPr lang="en-US" altLang="pt-BR" sz="24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endParaRPr lang="en-US" altLang="pt-BR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3793" name="Título 4">
            <a:extLst>
              <a:ext uri="{FF2B5EF4-FFF2-40B4-BE49-F238E27FC236}">
                <a16:creationId xmlns:a16="http://schemas.microsoft.com/office/drawing/2014/main" id="{B3BE5D1B-4E40-2241-B2D3-E0A2D79650A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sz="2000" b="1">
                <a:latin typeface="Calibri" panose="020F0502020204030204" pitchFamily="34" charset="0"/>
                <a:ea typeface="ＭＳ Ｐゴシック" panose="020B0600070205080204" pitchFamily="34" charset="-128"/>
              </a:rPr>
              <a:t>Estrutura de Controle – Seleção</a:t>
            </a:r>
            <a:endParaRPr lang="en-US" altLang="pt-BR" sz="2000" b="1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3795" name="Espaço Reservado para Conteúdo 6">
            <a:extLst>
              <a:ext uri="{FF2B5EF4-FFF2-40B4-BE49-F238E27FC236}">
                <a16:creationId xmlns:a16="http://schemas.microsoft.com/office/drawing/2014/main" id="{34A693BA-64D5-1643-AF75-9CD4717E6D0C}"/>
              </a:ext>
            </a:extLst>
          </p:cNvPr>
          <p:cNvSpPr>
            <a:spLocks noGrp="1"/>
          </p:cNvSpPr>
          <p:nvPr>
            <p:ph sz="half" idx="4294967295"/>
          </p:nvPr>
        </p:nvSpPr>
        <p:spPr bwMode="auto">
          <a:xfrm>
            <a:off x="6281964" y="1289146"/>
            <a:ext cx="4281487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>
              <a:buFontTx/>
              <a:buNone/>
            </a:pPr>
            <a:r>
              <a:rPr lang="pt-BR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</a:t>
            </a:r>
            <a:r>
              <a:rPr lang="pt-BR" altLang="pt-BR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if</a:t>
            </a:r>
            <a:r>
              <a:rPr lang="pt-BR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(media &gt;= 5)</a:t>
            </a:r>
          </a:p>
          <a:p>
            <a:pPr>
              <a:buFontTx/>
              <a:buNone/>
            </a:pPr>
            <a:r>
              <a:rPr lang="pt-BR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{</a:t>
            </a:r>
          </a:p>
          <a:p>
            <a:pPr>
              <a:buFontTx/>
              <a:buNone/>
            </a:pPr>
            <a:r>
              <a:rPr lang="pt-BR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</a:t>
            </a:r>
            <a:r>
              <a:rPr lang="pt-BR" altLang="pt-BR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printf</a:t>
            </a:r>
            <a:r>
              <a:rPr lang="pt-BR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</a:t>
            </a:r>
            <a:r>
              <a:rPr lang="ja-JP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“</a:t>
            </a:r>
            <a:r>
              <a:rPr lang="pt-BR" altLang="ja-JP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Aluno Aprovado</a:t>
            </a:r>
            <a:r>
              <a:rPr lang="ja-JP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”</a:t>
            </a:r>
            <a:r>
              <a:rPr lang="pt-BR" altLang="ja-JP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);</a:t>
            </a:r>
          </a:p>
          <a:p>
            <a:pPr>
              <a:buFontTx/>
              <a:buNone/>
            </a:pPr>
            <a:r>
              <a:rPr lang="pt-BR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</a:t>
            </a:r>
            <a:r>
              <a:rPr lang="pt-BR" altLang="pt-BR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printf</a:t>
            </a:r>
            <a:r>
              <a:rPr lang="pt-BR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</a:t>
            </a:r>
            <a:r>
              <a:rPr lang="ja-JP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“</a:t>
            </a:r>
            <a:r>
              <a:rPr lang="pt-BR" altLang="ja-JP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Media: %.2f</a:t>
            </a:r>
            <a:r>
              <a:rPr lang="ja-JP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”</a:t>
            </a:r>
            <a:r>
              <a:rPr lang="pt-BR" altLang="ja-JP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,media);</a:t>
            </a:r>
          </a:p>
          <a:p>
            <a:pPr>
              <a:buFontTx/>
              <a:buNone/>
            </a:pPr>
            <a:r>
              <a:rPr lang="pt-BR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}</a:t>
            </a:r>
          </a:p>
          <a:p>
            <a:pPr>
              <a:buFontTx/>
              <a:buNone/>
            </a:pPr>
            <a:r>
              <a:rPr lang="pt-BR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</a:t>
            </a:r>
            <a:r>
              <a:rPr lang="pt-BR" altLang="pt-BR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else</a:t>
            </a:r>
            <a:endParaRPr lang="pt-BR" altLang="pt-BR" sz="24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r>
              <a:rPr lang="pt-BR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{</a:t>
            </a:r>
          </a:p>
          <a:p>
            <a:pPr>
              <a:buFontTx/>
              <a:buNone/>
            </a:pPr>
            <a:r>
              <a:rPr lang="pt-BR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 </a:t>
            </a:r>
            <a:r>
              <a:rPr lang="pt-BR" altLang="pt-BR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printf</a:t>
            </a:r>
            <a:r>
              <a:rPr lang="pt-BR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</a:t>
            </a:r>
            <a:r>
              <a:rPr lang="ja-JP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“</a:t>
            </a:r>
            <a:r>
              <a:rPr lang="pt-BR" altLang="ja-JP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Aluno Reprovado</a:t>
            </a:r>
            <a:r>
              <a:rPr lang="ja-JP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”</a:t>
            </a:r>
            <a:r>
              <a:rPr lang="pt-BR" altLang="ja-JP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);</a:t>
            </a:r>
          </a:p>
          <a:p>
            <a:pPr>
              <a:buFontTx/>
              <a:buNone/>
            </a:pPr>
            <a:r>
              <a:rPr lang="pt-BR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 </a:t>
            </a:r>
            <a:r>
              <a:rPr lang="pt-BR" altLang="pt-BR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printf</a:t>
            </a:r>
            <a:r>
              <a:rPr lang="pt-BR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</a:t>
            </a:r>
            <a:r>
              <a:rPr lang="ja-JP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“</a:t>
            </a:r>
            <a:r>
              <a:rPr lang="pt-BR" altLang="ja-JP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Media: %.2f</a:t>
            </a:r>
            <a:r>
              <a:rPr lang="ja-JP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”</a:t>
            </a:r>
            <a:r>
              <a:rPr lang="pt-BR" altLang="ja-JP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,media);</a:t>
            </a:r>
          </a:p>
          <a:p>
            <a:pPr>
              <a:buFontTx/>
              <a:buNone/>
            </a:pPr>
            <a:r>
              <a:rPr lang="pt-BR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}</a:t>
            </a:r>
          </a:p>
          <a:p>
            <a:pPr>
              <a:buFontTx/>
              <a:buNone/>
            </a:pPr>
            <a:r>
              <a:rPr lang="pt-BR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33796" name="Espaço Reservado para Número de Slide 3">
            <a:extLst>
              <a:ext uri="{FF2B5EF4-FFF2-40B4-BE49-F238E27FC236}">
                <a16:creationId xmlns:a16="http://schemas.microsoft.com/office/drawing/2014/main" id="{BEFEF855-F4A7-2648-96AD-792F199F36C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347200" y="6356350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7630E4A-E065-C345-845A-E7112F98FAB2}" type="slidenum">
              <a:rPr lang="pt-BR" altLang="pt-BR">
                <a:latin typeface="Calibri" panose="020F0502020204030204" pitchFamily="34" charset="0"/>
              </a:rPr>
              <a:pPr eaLnBrk="1" hangingPunct="1"/>
              <a:t>24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5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ço Reservado para Conteúdo 2">
            <a:extLst>
              <a:ext uri="{FF2B5EF4-FFF2-40B4-BE49-F238E27FC236}">
                <a16:creationId xmlns:a16="http://schemas.microsoft.com/office/drawing/2014/main" id="{F33F5184-F18C-EF4D-B398-C19EEEF5A8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1) Faça um programa em C que solicite ao usuário a sua idade.</a:t>
            </a:r>
          </a:p>
          <a:p>
            <a:pPr lvl="1"/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Apto a tirar habilitação: idade &gt;= 18.</a:t>
            </a:r>
          </a:p>
          <a:p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2) Faça um programa em C que calcule a situação de aprovação ou reprovação de acordo com as seguintes regras:</a:t>
            </a:r>
          </a:p>
          <a:p>
            <a:pPr lvl="1"/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Aprovado: media &gt;= 6 e frequência &gt;= 75</a:t>
            </a:r>
          </a:p>
          <a:p>
            <a:pPr lvl="1"/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Reprovado: media </a:t>
            </a:r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&lt; 6 </a:t>
            </a: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 frequência &lt; 75</a:t>
            </a:r>
          </a:p>
          <a:p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3) Faça um programa em C que verifique se o número digitado é par ou ímpar.</a:t>
            </a:r>
            <a:endParaRPr lang="en-US" altLang="pt-BR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4817" name="Título 1">
            <a:extLst>
              <a:ext uri="{FF2B5EF4-FFF2-40B4-BE49-F238E27FC236}">
                <a16:creationId xmlns:a16="http://schemas.microsoft.com/office/drawing/2014/main" id="{48D7F6A1-376A-C64F-8585-73CDB8EA4AB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Exercícios</a:t>
            </a: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4819" name="Espaço Reservado para Número de Slide 3">
            <a:extLst>
              <a:ext uri="{FF2B5EF4-FFF2-40B4-BE49-F238E27FC236}">
                <a16:creationId xmlns:a16="http://schemas.microsoft.com/office/drawing/2014/main" id="{A6E35200-91C1-EC43-A60F-E4D06C4D1A0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F309908F-C062-5346-8B73-9483B0E7BCA8}" type="slidenum">
              <a:rPr lang="pt-BR" altLang="pt-BR">
                <a:latin typeface="Calibri" panose="020F0502020204030204" pitchFamily="34" charset="0"/>
              </a:rPr>
              <a:pPr algn="l" eaLnBrk="1" hangingPunct="1"/>
              <a:t>25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0271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Conteúdo 2">
            <a:extLst>
              <a:ext uri="{FF2B5EF4-FFF2-40B4-BE49-F238E27FC236}">
                <a16:creationId xmlns:a16="http://schemas.microsoft.com/office/drawing/2014/main" id="{7EA269DB-E601-5541-8924-65A075E48B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xfrm>
            <a:off x="1127923" y="1173631"/>
            <a:ext cx="9927431" cy="4510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Podemos combinar ao </a:t>
            </a:r>
            <a:r>
              <a:rPr lang="pt-BR" altLang="pt-B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else</a:t>
            </a: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um outro </a:t>
            </a:r>
            <a:r>
              <a:rPr lang="pt-BR" altLang="pt-B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if</a:t>
            </a: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.</a:t>
            </a:r>
          </a:p>
          <a:p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Assim teremos:</a:t>
            </a:r>
          </a:p>
          <a:p>
            <a:r>
              <a:rPr lang="pt-BR" altLang="pt-B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if</a:t>
            </a: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(expressão de teste)</a:t>
            </a:r>
          </a:p>
          <a:p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{</a:t>
            </a:r>
          </a:p>
          <a:p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}</a:t>
            </a:r>
          </a:p>
          <a:p>
            <a:r>
              <a:rPr lang="pt-BR" altLang="pt-B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else</a:t>
            </a: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pt-BR" altLang="pt-B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if</a:t>
            </a: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(expressão de teste)</a:t>
            </a:r>
          </a:p>
          <a:p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{</a:t>
            </a:r>
          </a:p>
          <a:p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}</a:t>
            </a:r>
            <a:endParaRPr lang="en-US" altLang="pt-BR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385" name="Título 1">
            <a:extLst>
              <a:ext uri="{FF2B5EF4-FFF2-40B4-BE49-F238E27FC236}">
                <a16:creationId xmlns:a16="http://schemas.microsoft.com/office/drawing/2014/main" id="{55AE5783-62DA-A64F-A935-28FC321231D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O comando else-if</a:t>
            </a: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387" name="Espaço Reservado para Número de Slide 3">
            <a:extLst>
              <a:ext uri="{FF2B5EF4-FFF2-40B4-BE49-F238E27FC236}">
                <a16:creationId xmlns:a16="http://schemas.microsoft.com/office/drawing/2014/main" id="{349D2CB1-D0A9-FE43-9DA2-73DA0321F5C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9378A22A-6926-E44D-8A53-A91C874AAC7E}" type="slidenum">
              <a:rPr lang="pt-BR" altLang="pt-BR">
                <a:latin typeface="Calibri" panose="020F0502020204030204" pitchFamily="34" charset="0"/>
              </a:rPr>
              <a:pPr algn="l" eaLnBrk="1" hangingPunct="1"/>
              <a:t>26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729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Conteúdo 4">
            <a:extLst>
              <a:ext uri="{FF2B5EF4-FFF2-40B4-BE49-F238E27FC236}">
                <a16:creationId xmlns:a16="http://schemas.microsoft.com/office/drawing/2014/main" id="{08368DFF-982A-C045-A790-7AA0E13912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xfrm>
            <a:off x="950913" y="1159101"/>
            <a:ext cx="5140726" cy="413684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pt-BR" altLang="pt-BR" sz="22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main</a:t>
            </a:r>
            <a:r>
              <a:rPr lang="pt-BR" altLang="pt-BR" sz="2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pt-BR" altLang="pt-BR" sz="2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pt-BR" altLang="pt-BR" sz="2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</a:t>
            </a:r>
            <a:r>
              <a:rPr lang="pt-BR" altLang="pt-BR" sz="22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float</a:t>
            </a:r>
            <a:r>
              <a:rPr lang="pt-BR" altLang="pt-BR" sz="2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num1, num2;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pt-BR" altLang="pt-BR" sz="2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char </a:t>
            </a:r>
            <a:r>
              <a:rPr lang="pt-BR" altLang="pt-BR" sz="22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op</a:t>
            </a:r>
            <a:r>
              <a:rPr lang="pt-BR" altLang="pt-BR" sz="2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pt-BR" altLang="pt-BR" sz="2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</a:t>
            </a:r>
            <a:r>
              <a:rPr lang="pt-BR" altLang="pt-BR" sz="22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while</a:t>
            </a:r>
            <a:r>
              <a:rPr lang="pt-BR" altLang="pt-BR" sz="2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(1)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pt-BR" altLang="pt-BR" sz="2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{ 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pt-BR" altLang="pt-BR" sz="2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</a:t>
            </a:r>
            <a:r>
              <a:rPr lang="pt-BR" altLang="pt-BR" sz="22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printf</a:t>
            </a:r>
            <a:r>
              <a:rPr lang="pt-BR" altLang="pt-BR" sz="2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</a:t>
            </a:r>
            <a:r>
              <a:rPr lang="ja-JP" altLang="pt-BR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“</a:t>
            </a:r>
            <a:r>
              <a:rPr lang="pt-BR" altLang="ja-JP" sz="2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Digite um numero, operador, numero: 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pt-BR" altLang="pt-BR" sz="2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 </a:t>
            </a:r>
            <a:r>
              <a:rPr lang="pt-BR" altLang="pt-BR" sz="22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scanf</a:t>
            </a:r>
            <a:r>
              <a:rPr lang="pt-BR" altLang="pt-BR" sz="2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(%</a:t>
            </a:r>
            <a:r>
              <a:rPr lang="pt-BR" altLang="pt-BR" sz="22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f</a:t>
            </a:r>
            <a:r>
              <a:rPr lang="pt-BR" altLang="pt-BR" sz="2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%</a:t>
            </a:r>
            <a:r>
              <a:rPr lang="pt-BR" altLang="pt-BR" sz="22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c</a:t>
            </a:r>
            <a:r>
              <a:rPr lang="pt-BR" altLang="pt-BR" sz="2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%</a:t>
            </a:r>
            <a:r>
              <a:rPr lang="pt-BR" altLang="pt-BR" sz="22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f</a:t>
            </a:r>
            <a:r>
              <a:rPr lang="pt-BR" altLang="pt-BR" sz="2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, &amp;num1, &amp;</a:t>
            </a:r>
            <a:r>
              <a:rPr lang="pt-BR" altLang="pt-BR" sz="22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op</a:t>
            </a:r>
            <a:r>
              <a:rPr lang="pt-BR" altLang="pt-BR" sz="2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, &amp;num2);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pt-BR" altLang="pt-BR" sz="2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</a:t>
            </a:r>
            <a:r>
              <a:rPr lang="pt-BR" altLang="pt-BR" sz="22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if</a:t>
            </a:r>
            <a:r>
              <a:rPr lang="pt-BR" altLang="pt-BR" sz="2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(</a:t>
            </a:r>
            <a:r>
              <a:rPr lang="pt-BR" altLang="pt-BR" sz="22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op</a:t>
            </a:r>
            <a:r>
              <a:rPr lang="pt-BR" altLang="pt-BR" sz="2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== </a:t>
            </a:r>
            <a:r>
              <a:rPr lang="ja-JP" altLang="pt-BR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‘</a:t>
            </a:r>
            <a:r>
              <a:rPr lang="pt-BR" altLang="ja-JP" sz="2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+</a:t>
            </a:r>
            <a:r>
              <a:rPr lang="ja-JP" altLang="pt-BR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’</a:t>
            </a:r>
            <a:r>
              <a:rPr lang="pt-BR" altLang="ja-JP" sz="2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pt-BR" altLang="pt-BR" sz="2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      </a:t>
            </a:r>
            <a:r>
              <a:rPr lang="pt-BR" altLang="pt-BR" sz="22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printf</a:t>
            </a:r>
            <a:r>
              <a:rPr lang="pt-BR" altLang="pt-BR" sz="2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</a:t>
            </a:r>
            <a:r>
              <a:rPr lang="ja-JP" altLang="pt-BR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“</a:t>
            </a:r>
            <a:r>
              <a:rPr lang="pt-BR" altLang="ja-JP" sz="2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soma = %</a:t>
            </a:r>
            <a:r>
              <a:rPr lang="pt-BR" altLang="ja-JP" sz="22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f</a:t>
            </a:r>
            <a:r>
              <a:rPr lang="ja-JP" altLang="pt-BR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”</a:t>
            </a:r>
            <a:r>
              <a:rPr lang="pt-BR" altLang="ja-JP" sz="2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,num1+num2);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pt-BR" altLang="pt-BR" sz="2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 </a:t>
            </a:r>
            <a:r>
              <a:rPr lang="pt-BR" altLang="pt-BR" sz="22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else</a:t>
            </a:r>
            <a:r>
              <a:rPr lang="pt-BR" altLang="pt-BR" sz="2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pt-BR" altLang="pt-BR" sz="22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if</a:t>
            </a:r>
            <a:r>
              <a:rPr lang="pt-BR" altLang="pt-BR" sz="2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</a:t>
            </a:r>
            <a:r>
              <a:rPr lang="pt-BR" altLang="pt-BR" sz="22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op</a:t>
            </a:r>
            <a:r>
              <a:rPr lang="pt-BR" altLang="pt-BR" sz="2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== </a:t>
            </a:r>
            <a:r>
              <a:rPr lang="ja-JP" altLang="pt-BR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‘</a:t>
            </a:r>
            <a:r>
              <a:rPr lang="pt-BR" altLang="ja-JP" sz="2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-</a:t>
            </a:r>
            <a:r>
              <a:rPr lang="ja-JP" altLang="pt-BR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’</a:t>
            </a:r>
            <a:r>
              <a:rPr lang="pt-BR" altLang="ja-JP" sz="2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pt-BR" altLang="pt-BR" sz="2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      </a:t>
            </a:r>
            <a:r>
              <a:rPr lang="pt-BR" altLang="pt-BR" sz="22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printf</a:t>
            </a:r>
            <a:r>
              <a:rPr lang="pt-BR" altLang="pt-BR" sz="2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</a:t>
            </a:r>
            <a:r>
              <a:rPr lang="ja-JP" altLang="pt-BR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“</a:t>
            </a:r>
            <a:r>
              <a:rPr lang="pt-BR" altLang="ja-JP" sz="2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sub = %</a:t>
            </a:r>
            <a:r>
              <a:rPr lang="pt-BR" altLang="ja-JP" sz="22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f</a:t>
            </a:r>
            <a:r>
              <a:rPr lang="ja-JP" altLang="pt-BR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”</a:t>
            </a:r>
            <a:r>
              <a:rPr lang="pt-BR" altLang="ja-JP" sz="2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,num1 – num2);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pt-BR" altLang="pt-BR" sz="2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		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pt-BR" altLang="pt-BR" sz="2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</a:t>
            </a:r>
            <a:endParaRPr lang="en-US" altLang="pt-BR" sz="22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411" name="Espaço Reservado para Conteúdo 5">
            <a:extLst>
              <a:ext uri="{FF2B5EF4-FFF2-40B4-BE49-F238E27FC236}">
                <a16:creationId xmlns:a16="http://schemas.microsoft.com/office/drawing/2014/main" id="{BBE7707A-8422-FC4C-A0F0-9851B6DDA2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auto">
          <a:xfrm>
            <a:off x="6091639" y="1166187"/>
            <a:ext cx="4959538" cy="412975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pt-BR" altLang="pt-BR" sz="2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 </a:t>
            </a:r>
            <a:r>
              <a:rPr lang="pt-BR" altLang="pt-BR" sz="22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else</a:t>
            </a:r>
            <a:r>
              <a:rPr lang="pt-BR" altLang="pt-BR" sz="2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pt-BR" altLang="pt-BR" sz="22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if</a:t>
            </a:r>
            <a:r>
              <a:rPr lang="pt-BR" altLang="pt-BR" sz="2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</a:t>
            </a:r>
            <a:r>
              <a:rPr lang="pt-BR" altLang="pt-BR" sz="22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op</a:t>
            </a:r>
            <a:r>
              <a:rPr lang="pt-BR" altLang="pt-BR" sz="2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== </a:t>
            </a:r>
            <a:r>
              <a:rPr lang="ja-JP" altLang="pt-BR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‘</a:t>
            </a:r>
            <a:r>
              <a:rPr lang="pt-BR" altLang="ja-JP" sz="2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*</a:t>
            </a:r>
            <a:r>
              <a:rPr lang="ja-JP" altLang="pt-BR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’</a:t>
            </a:r>
            <a:r>
              <a:rPr lang="pt-BR" altLang="ja-JP" sz="2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pt-BR" altLang="pt-BR" sz="2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        </a:t>
            </a:r>
            <a:r>
              <a:rPr lang="pt-BR" altLang="pt-BR" sz="22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printf</a:t>
            </a:r>
            <a:r>
              <a:rPr lang="pt-BR" altLang="pt-BR" sz="2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</a:t>
            </a:r>
            <a:r>
              <a:rPr lang="ja-JP" altLang="pt-BR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“</a:t>
            </a:r>
            <a:r>
              <a:rPr lang="pt-BR" altLang="ja-JP" sz="22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mult</a:t>
            </a:r>
            <a:r>
              <a:rPr lang="pt-BR" altLang="ja-JP" sz="2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= %</a:t>
            </a:r>
            <a:r>
              <a:rPr lang="pt-BR" altLang="ja-JP" sz="22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f</a:t>
            </a:r>
            <a:r>
              <a:rPr lang="ja-JP" altLang="pt-BR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”</a:t>
            </a:r>
            <a:r>
              <a:rPr lang="pt-BR" altLang="ja-JP" sz="2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,num1*num2);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pt-BR" altLang="pt-BR" sz="2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 </a:t>
            </a:r>
            <a:r>
              <a:rPr lang="pt-BR" altLang="pt-BR" sz="22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else</a:t>
            </a:r>
            <a:r>
              <a:rPr lang="pt-BR" altLang="pt-BR" sz="2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pt-BR" altLang="pt-BR" sz="22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if</a:t>
            </a:r>
            <a:r>
              <a:rPr lang="pt-BR" altLang="pt-BR" sz="2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</a:t>
            </a:r>
            <a:r>
              <a:rPr lang="pt-BR" altLang="pt-BR" sz="22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op</a:t>
            </a:r>
            <a:r>
              <a:rPr lang="pt-BR" altLang="pt-BR" sz="2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==</a:t>
            </a:r>
            <a:r>
              <a:rPr lang="ja-JP" altLang="pt-BR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‘</a:t>
            </a:r>
            <a:r>
              <a:rPr lang="pt-BR" altLang="ja-JP" sz="2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/</a:t>
            </a:r>
            <a:r>
              <a:rPr lang="ja-JP" altLang="pt-BR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’</a:t>
            </a:r>
            <a:r>
              <a:rPr lang="pt-BR" altLang="ja-JP" sz="2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pt-BR" altLang="pt-BR" sz="2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        </a:t>
            </a:r>
            <a:r>
              <a:rPr lang="pt-BR" altLang="pt-BR" sz="22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printf</a:t>
            </a:r>
            <a:r>
              <a:rPr lang="pt-BR" altLang="pt-BR" sz="2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</a:t>
            </a:r>
            <a:r>
              <a:rPr lang="ja-JP" altLang="pt-BR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“</a:t>
            </a:r>
            <a:r>
              <a:rPr lang="pt-BR" altLang="ja-JP" sz="22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div</a:t>
            </a:r>
            <a:r>
              <a:rPr lang="pt-BR" altLang="ja-JP" sz="2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= %</a:t>
            </a:r>
            <a:r>
              <a:rPr lang="pt-BR" altLang="ja-JP" sz="22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f</a:t>
            </a:r>
            <a:r>
              <a:rPr lang="ja-JP" altLang="pt-BR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”</a:t>
            </a:r>
            <a:r>
              <a:rPr lang="pt-BR" altLang="ja-JP" sz="2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,num1/num2);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pt-BR" altLang="pt-BR" sz="2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}</a:t>
            </a:r>
            <a:endParaRPr lang="en-US" altLang="pt-BR" sz="22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pt-BR" altLang="pt-BR" sz="2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17409" name="Título 1">
            <a:extLst>
              <a:ext uri="{FF2B5EF4-FFF2-40B4-BE49-F238E27FC236}">
                <a16:creationId xmlns:a16="http://schemas.microsoft.com/office/drawing/2014/main" id="{CC5FAF5C-DB76-C54B-BDAB-0C82FC288EC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O comando </a:t>
            </a:r>
            <a:r>
              <a:rPr lang="pt-BR" altLang="pt-B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if-else-if</a:t>
            </a:r>
            <a:endParaRPr lang="en-US" altLang="pt-BR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412" name="Espaço Reservado para Número de Slide 3">
            <a:extLst>
              <a:ext uri="{FF2B5EF4-FFF2-40B4-BE49-F238E27FC236}">
                <a16:creationId xmlns:a16="http://schemas.microsoft.com/office/drawing/2014/main" id="{649E30CA-E3AA-B746-B723-68A4753537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347200" y="6356350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F61F45F-A164-F94E-9544-9953E3383B7B}" type="slidenum">
              <a:rPr lang="pt-BR" altLang="pt-BR">
                <a:latin typeface="Calibri" panose="020F0502020204030204" pitchFamily="34" charset="0"/>
              </a:rPr>
              <a:pPr eaLnBrk="1" hangingPunct="1"/>
              <a:t>27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4982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Conteúdo 2">
            <a:extLst>
              <a:ext uri="{FF2B5EF4-FFF2-40B4-BE49-F238E27FC236}">
                <a16:creationId xmlns:a16="http://schemas.microsoft.com/office/drawing/2014/main" id="{D209C61D-6B93-3243-A121-B54C3D9258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xfrm>
            <a:off x="982233" y="1289146"/>
            <a:ext cx="9927431" cy="4510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Construções </a:t>
            </a:r>
            <a:r>
              <a:rPr lang="pt-BR" altLang="pt-BR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if-else</a:t>
            </a: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facilitam a escrita de programa que devem escolher uma entre duas alternativas. Algumas vezes, entretanto, o programa necessita escolher uma entre várias alternativas.</a:t>
            </a:r>
          </a:p>
          <a:p>
            <a:pPr algn="just"/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Uma alternativa ao </a:t>
            </a:r>
            <a:r>
              <a:rPr lang="pt-BR" altLang="pt-BR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else-if</a:t>
            </a: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é o uso do </a:t>
            </a:r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switch</a:t>
            </a: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, que é similar ao </a:t>
            </a:r>
            <a:r>
              <a:rPr lang="pt-BR" altLang="pt-B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else-if</a:t>
            </a: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mas tem maior flexibilidade e formato limpo e claro.</a:t>
            </a:r>
          </a:p>
          <a:p>
            <a:endParaRPr lang="en-US" altLang="pt-BR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433" name="Título 1">
            <a:extLst>
              <a:ext uri="{FF2B5EF4-FFF2-40B4-BE49-F238E27FC236}">
                <a16:creationId xmlns:a16="http://schemas.microsoft.com/office/drawing/2014/main" id="{BD75C4AB-5495-EF41-955A-C5338BEB7B2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O comando switch</a:t>
            </a: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435" name="Espaço Reservado para Número de Slide 3">
            <a:extLst>
              <a:ext uri="{FF2B5EF4-FFF2-40B4-BE49-F238E27FC236}">
                <a16:creationId xmlns:a16="http://schemas.microsoft.com/office/drawing/2014/main" id="{4C0B2927-57D9-934C-AE2B-5FC41DF77AD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96521733-A7FE-E24A-AE3B-639EFB97789B}" type="slidenum">
              <a:rPr lang="pt-BR" altLang="pt-BR">
                <a:latin typeface="Calibri" panose="020F0502020204030204" pitchFamily="34" charset="0"/>
              </a:rPr>
              <a:pPr algn="l" eaLnBrk="1" hangingPunct="1"/>
              <a:t>28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5867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ço Reservado para Conteúdo 2">
            <a:extLst>
              <a:ext uri="{FF2B5EF4-FFF2-40B4-BE49-F238E27FC236}">
                <a16:creationId xmlns:a16="http://schemas.microsoft.com/office/drawing/2014/main" id="{E28C91B5-0925-3944-A69D-A425FEC30A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xfrm>
            <a:off x="956108" y="808475"/>
            <a:ext cx="9927431" cy="4510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Formato geral: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pt-BR" altLang="pt-BR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switch(expressão constante)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	case constante 1: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		instruções;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		break;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	case constante 2: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		instruções;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		break;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	default: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		instruções;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}</a:t>
            </a:r>
            <a:endParaRPr lang="en-US" altLang="pt-BR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9457" name="Título 1">
            <a:extLst>
              <a:ext uri="{FF2B5EF4-FFF2-40B4-BE49-F238E27FC236}">
                <a16:creationId xmlns:a16="http://schemas.microsoft.com/office/drawing/2014/main" id="{46ED06BF-5D9B-8045-B507-15E9CDD6D52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O comando switch</a:t>
            </a: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9459" name="Espaço Reservado para Número de Slide 3">
            <a:extLst>
              <a:ext uri="{FF2B5EF4-FFF2-40B4-BE49-F238E27FC236}">
                <a16:creationId xmlns:a16="http://schemas.microsoft.com/office/drawing/2014/main" id="{E7165804-779C-CF43-B584-B02F606B333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1F5B4A8A-9398-CF43-9193-419035BB2634}" type="slidenum">
              <a:rPr lang="pt-BR" altLang="pt-BR">
                <a:latin typeface="Calibri" panose="020F0502020204030204" pitchFamily="34" charset="0"/>
              </a:rPr>
              <a:pPr algn="l" eaLnBrk="1" hangingPunct="1"/>
              <a:t>29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253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ço Reservado para Conteúdo 2">
            <a:extLst>
              <a:ext uri="{FF2B5EF4-FFF2-40B4-BE49-F238E27FC236}">
                <a16:creationId xmlns:a16="http://schemas.microsoft.com/office/drawing/2014/main" id="{E1BC3EE2-82A1-F740-9A9A-8779FF70A8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Os operadores aritméticos são:</a:t>
            </a:r>
          </a:p>
          <a:p>
            <a:endParaRPr lang="en-US" altLang="pt-BR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241" name="Título 1">
            <a:extLst>
              <a:ext uri="{FF2B5EF4-FFF2-40B4-BE49-F238E27FC236}">
                <a16:creationId xmlns:a16="http://schemas.microsoft.com/office/drawing/2014/main" id="{A7CA830B-DE3F-4D4E-A910-20B141F429C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Operadores Aritméticos</a:t>
            </a: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243" name="Espaço Reservado para Número de Slide 3">
            <a:extLst>
              <a:ext uri="{FF2B5EF4-FFF2-40B4-BE49-F238E27FC236}">
                <a16:creationId xmlns:a16="http://schemas.microsoft.com/office/drawing/2014/main" id="{DBB2164D-2138-684E-AC3F-35C79B07EBC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01ADAC03-4DC1-F543-AF2F-2BC819846807}" type="slidenum">
              <a:rPr lang="pt-BR" altLang="pt-BR">
                <a:latin typeface="Calibri" panose="020F0502020204030204" pitchFamily="34" charset="0"/>
              </a:rPr>
              <a:pPr algn="l" eaLnBrk="1" hangingPunct="1"/>
              <a:t>3</a:t>
            </a:fld>
            <a:endParaRPr lang="pt-BR" altLang="pt-BR">
              <a:latin typeface="Calibri" panose="020F0502020204030204" pitchFamily="34" charset="0"/>
            </a:endParaRPr>
          </a:p>
        </p:txBody>
      </p:sp>
      <p:graphicFrame>
        <p:nvGraphicFramePr>
          <p:cNvPr id="6" name="Espaço Reservado para Conteúdo 4">
            <a:extLst>
              <a:ext uri="{FF2B5EF4-FFF2-40B4-BE49-F238E27FC236}">
                <a16:creationId xmlns:a16="http://schemas.microsoft.com/office/drawing/2014/main" id="{92E793AE-CAFA-D44E-B6FB-270BF442E7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926404"/>
              </p:ext>
            </p:extLst>
          </p:nvPr>
        </p:nvGraphicFramePr>
        <p:xfrm>
          <a:off x="1981200" y="2057400"/>
          <a:ext cx="8229600" cy="356616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969142674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247642843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Operadores</a:t>
                      </a:r>
                      <a:endParaRPr kumimoji="0" lang="en-US" altLang="pt-BR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altLang="pt-BR" sz="2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915276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=</a:t>
                      </a:r>
                      <a:endParaRPr kumimoji="0" lang="en-US" alt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Atribuição</a:t>
                      </a:r>
                      <a:endParaRPr kumimoji="0" lang="en-US" alt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628650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+</a:t>
                      </a:r>
                      <a:endParaRPr kumimoji="0" lang="en-US" alt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Soma</a:t>
                      </a:r>
                      <a:endParaRPr kumimoji="0" lang="en-US" alt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8188032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- </a:t>
                      </a:r>
                      <a:endParaRPr kumimoji="0" lang="en-US" altLang="pt-BR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Subtração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632891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*</a:t>
                      </a:r>
                      <a:endParaRPr kumimoji="0" lang="en-US" altLang="pt-BR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Multiplicação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356199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/</a:t>
                      </a:r>
                      <a:endParaRPr kumimoji="0" lang="en-US" altLang="pt-BR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Divisão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043820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%</a:t>
                      </a:r>
                      <a:endParaRPr kumimoji="0" lang="en-US" altLang="pt-BR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Módulo (devolve o resto da divisão inteira)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191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22776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Conteúdo 4">
            <a:extLst>
              <a:ext uri="{FF2B5EF4-FFF2-40B4-BE49-F238E27FC236}">
                <a16:creationId xmlns:a16="http://schemas.microsoft.com/office/drawing/2014/main" id="{BE0D5330-F7DE-BD40-9E57-E9377AFF88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xfrm>
            <a:off x="403411" y="983287"/>
            <a:ext cx="5452296" cy="413684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pt-BR" altLang="pt-BR" sz="20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main</a:t>
            </a: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</a:t>
            </a:r>
            <a:r>
              <a:rPr lang="pt-BR" altLang="pt-BR" sz="20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float</a:t>
            </a: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num1, num2;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char </a:t>
            </a:r>
            <a:r>
              <a:rPr lang="pt-BR" altLang="pt-BR" sz="20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op</a:t>
            </a: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</a:t>
            </a:r>
            <a:r>
              <a:rPr lang="pt-BR" altLang="pt-BR" sz="20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while</a:t>
            </a: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(1)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  </a:t>
            </a:r>
            <a:r>
              <a:rPr lang="pt-BR" altLang="pt-BR" sz="20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printf</a:t>
            </a: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</a:t>
            </a:r>
            <a:r>
              <a:rPr lang="ja-JP" altLang="pt-BR" sz="2000">
                <a:latin typeface="Calibri" panose="020F0502020204030204" pitchFamily="34" charset="0"/>
                <a:ea typeface="ＭＳ Ｐゴシック" panose="020B0600070205080204" pitchFamily="34" charset="-128"/>
              </a:rPr>
              <a:t>“</a:t>
            </a:r>
            <a:r>
              <a:rPr lang="pt-BR" altLang="ja-JP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Digite um numero, operador, numero);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	</a:t>
            </a:r>
            <a:r>
              <a:rPr lang="pt-BR" altLang="pt-BR" sz="20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scanf</a:t>
            </a: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(%</a:t>
            </a:r>
            <a:r>
              <a:rPr lang="pt-BR" altLang="pt-BR" sz="20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f</a:t>
            </a: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%</a:t>
            </a:r>
            <a:r>
              <a:rPr lang="pt-BR" altLang="pt-BR" sz="20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c</a:t>
            </a: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%</a:t>
            </a:r>
            <a:r>
              <a:rPr lang="pt-BR" altLang="pt-BR" sz="20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f</a:t>
            </a: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, &amp;num1,&amp;op, &amp;num2);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 switch(</a:t>
            </a:r>
            <a:r>
              <a:rPr lang="pt-BR" altLang="pt-BR" sz="20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op</a:t>
            </a: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 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     case </a:t>
            </a:r>
            <a:r>
              <a:rPr lang="ja-JP" altLang="pt-BR" sz="2000">
                <a:latin typeface="Calibri" panose="020F0502020204030204" pitchFamily="34" charset="0"/>
                <a:ea typeface="ＭＳ Ｐゴシック" panose="020B0600070205080204" pitchFamily="34" charset="-128"/>
              </a:rPr>
              <a:t>‘</a:t>
            </a:r>
            <a:r>
              <a:rPr lang="pt-BR" altLang="ja-JP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+</a:t>
            </a:r>
            <a:r>
              <a:rPr lang="ja-JP" altLang="pt-BR" sz="2000">
                <a:latin typeface="Calibri" panose="020F0502020204030204" pitchFamily="34" charset="0"/>
                <a:ea typeface="ＭＳ Ｐゴシック" panose="020B0600070205080204" pitchFamily="34" charset="-128"/>
              </a:rPr>
              <a:t>’</a:t>
            </a:r>
            <a:r>
              <a:rPr lang="pt-BR" altLang="ja-JP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      </a:t>
            </a:r>
            <a:r>
              <a:rPr lang="pt-BR" altLang="pt-BR" sz="20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printf</a:t>
            </a: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</a:t>
            </a:r>
            <a:r>
              <a:rPr lang="ja-JP" altLang="pt-BR" sz="2000">
                <a:latin typeface="Calibri" panose="020F0502020204030204" pitchFamily="34" charset="0"/>
                <a:ea typeface="ＭＳ Ｐゴシック" panose="020B0600070205080204" pitchFamily="34" charset="-128"/>
              </a:rPr>
              <a:t>“</a:t>
            </a:r>
            <a:r>
              <a:rPr lang="pt-BR" altLang="ja-JP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soma = %</a:t>
            </a:r>
            <a:r>
              <a:rPr lang="pt-BR" altLang="ja-JP" sz="20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f</a:t>
            </a:r>
            <a:r>
              <a:rPr lang="ja-JP" altLang="pt-BR" sz="2000">
                <a:latin typeface="Calibri" panose="020F0502020204030204" pitchFamily="34" charset="0"/>
                <a:ea typeface="ＭＳ Ｐゴシック" panose="020B0600070205080204" pitchFamily="34" charset="-128"/>
              </a:rPr>
              <a:t>”</a:t>
            </a:r>
            <a:r>
              <a:rPr lang="pt-BR" altLang="ja-JP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, num1+num2);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      break;</a:t>
            </a:r>
          </a:p>
          <a:p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     case </a:t>
            </a:r>
            <a:r>
              <a:rPr lang="ja-JP" altLang="pt-BR" sz="2000">
                <a:latin typeface="Calibri" panose="020F0502020204030204" pitchFamily="34" charset="0"/>
                <a:ea typeface="ＭＳ Ｐゴシック" panose="020B0600070205080204" pitchFamily="34" charset="-128"/>
              </a:rPr>
              <a:t>‘</a:t>
            </a:r>
            <a:r>
              <a:rPr lang="pt-BR" altLang="ja-JP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-</a:t>
            </a:r>
            <a:r>
              <a:rPr lang="ja-JP" altLang="pt-BR" sz="2000">
                <a:latin typeface="Calibri" panose="020F0502020204030204" pitchFamily="34" charset="0"/>
                <a:ea typeface="ＭＳ Ｐゴシック" panose="020B0600070205080204" pitchFamily="34" charset="-128"/>
              </a:rPr>
              <a:t>’</a:t>
            </a:r>
            <a:r>
              <a:rPr lang="pt-BR" altLang="ja-JP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:</a:t>
            </a:r>
          </a:p>
          <a:p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      </a:t>
            </a:r>
            <a:r>
              <a:rPr lang="pt-BR" altLang="pt-BR" sz="20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printf</a:t>
            </a: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</a:t>
            </a:r>
            <a:r>
              <a:rPr lang="ja-JP" altLang="pt-BR" sz="2000">
                <a:latin typeface="Calibri" panose="020F0502020204030204" pitchFamily="34" charset="0"/>
                <a:ea typeface="ＭＳ Ｐゴシック" panose="020B0600070205080204" pitchFamily="34" charset="-128"/>
              </a:rPr>
              <a:t>“</a:t>
            </a:r>
            <a:r>
              <a:rPr lang="pt-BR" altLang="ja-JP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sub = %</a:t>
            </a:r>
            <a:r>
              <a:rPr lang="pt-BR" altLang="ja-JP" sz="20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f</a:t>
            </a:r>
            <a:r>
              <a:rPr lang="ja-JP" altLang="pt-BR" sz="2000">
                <a:latin typeface="Calibri" panose="020F0502020204030204" pitchFamily="34" charset="0"/>
                <a:ea typeface="ＭＳ Ｐゴシック" panose="020B0600070205080204" pitchFamily="34" charset="-128"/>
              </a:rPr>
              <a:t>”</a:t>
            </a:r>
            <a:r>
              <a:rPr lang="pt-BR" altLang="ja-JP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, num1-num2);</a:t>
            </a:r>
          </a:p>
          <a:p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      break;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pt-BR" altLang="pt-BR" sz="20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  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 </a:t>
            </a:r>
            <a:endParaRPr lang="en-US" altLang="pt-BR" sz="20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0483" name="Espaço Reservado para Conteúdo 5">
            <a:extLst>
              <a:ext uri="{FF2B5EF4-FFF2-40B4-BE49-F238E27FC236}">
                <a16:creationId xmlns:a16="http://schemas.microsoft.com/office/drawing/2014/main" id="{3C692E95-F758-AC42-A431-D2F1AA78F9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auto">
          <a:xfrm>
            <a:off x="5661211" y="1289146"/>
            <a:ext cx="5688228" cy="412975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buFontTx/>
              <a:buNone/>
            </a:pP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     case </a:t>
            </a:r>
            <a:r>
              <a:rPr lang="ja-JP" altLang="pt-BR" sz="2000">
                <a:latin typeface="Calibri" panose="020F0502020204030204" pitchFamily="34" charset="0"/>
                <a:ea typeface="ＭＳ Ｐゴシック" panose="020B0600070205080204" pitchFamily="34" charset="-128"/>
              </a:rPr>
              <a:t>‘</a:t>
            </a:r>
            <a:r>
              <a:rPr lang="pt-BR" altLang="ja-JP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*</a:t>
            </a:r>
            <a:r>
              <a:rPr lang="ja-JP" altLang="pt-BR" sz="2000">
                <a:latin typeface="Calibri" panose="020F0502020204030204" pitchFamily="34" charset="0"/>
                <a:ea typeface="ＭＳ Ｐゴシック" panose="020B0600070205080204" pitchFamily="34" charset="-128"/>
              </a:rPr>
              <a:t>’</a:t>
            </a:r>
            <a:r>
              <a:rPr lang="pt-BR" altLang="ja-JP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:</a:t>
            </a:r>
          </a:p>
          <a:p>
            <a:pPr>
              <a:buFontTx/>
              <a:buNone/>
            </a:pP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      </a:t>
            </a:r>
            <a:r>
              <a:rPr lang="pt-BR" altLang="pt-BR" sz="20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printf</a:t>
            </a: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</a:t>
            </a:r>
            <a:r>
              <a:rPr lang="ja-JP" altLang="pt-BR" sz="2000">
                <a:latin typeface="Calibri" panose="020F0502020204030204" pitchFamily="34" charset="0"/>
                <a:ea typeface="ＭＳ Ｐゴシック" panose="020B0600070205080204" pitchFamily="34" charset="-128"/>
              </a:rPr>
              <a:t>“</a:t>
            </a:r>
            <a:r>
              <a:rPr lang="pt-BR" altLang="ja-JP" sz="20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mult</a:t>
            </a:r>
            <a:r>
              <a:rPr lang="pt-BR" altLang="ja-JP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= %</a:t>
            </a:r>
            <a:r>
              <a:rPr lang="pt-BR" altLang="ja-JP" sz="20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f</a:t>
            </a:r>
            <a:r>
              <a:rPr lang="ja-JP" altLang="pt-BR" sz="2000">
                <a:latin typeface="Calibri" panose="020F0502020204030204" pitchFamily="34" charset="0"/>
                <a:ea typeface="ＭＳ Ｐゴシック" panose="020B0600070205080204" pitchFamily="34" charset="-128"/>
              </a:rPr>
              <a:t>”</a:t>
            </a:r>
            <a:r>
              <a:rPr lang="pt-BR" altLang="ja-JP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, num1*num2);</a:t>
            </a:r>
          </a:p>
          <a:p>
            <a:pPr>
              <a:buFontTx/>
              <a:buNone/>
            </a:pP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      break;</a:t>
            </a:r>
          </a:p>
          <a:p>
            <a:pPr>
              <a:buFontTx/>
              <a:buNone/>
            </a:pP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      case </a:t>
            </a:r>
            <a:r>
              <a:rPr lang="ja-JP" altLang="pt-BR" sz="2000">
                <a:latin typeface="Calibri" panose="020F0502020204030204" pitchFamily="34" charset="0"/>
                <a:ea typeface="ＭＳ Ｐゴシック" panose="020B0600070205080204" pitchFamily="34" charset="-128"/>
              </a:rPr>
              <a:t>‘</a:t>
            </a:r>
            <a:r>
              <a:rPr lang="pt-BR" altLang="ja-JP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/</a:t>
            </a:r>
            <a:r>
              <a:rPr lang="ja-JP" altLang="pt-BR" sz="2000">
                <a:latin typeface="Calibri" panose="020F0502020204030204" pitchFamily="34" charset="0"/>
                <a:ea typeface="ＭＳ Ｐゴシック" panose="020B0600070205080204" pitchFamily="34" charset="-128"/>
              </a:rPr>
              <a:t>’</a:t>
            </a:r>
            <a:r>
              <a:rPr lang="pt-BR" altLang="ja-JP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:</a:t>
            </a:r>
          </a:p>
          <a:p>
            <a:pPr>
              <a:buFontTx/>
              <a:buNone/>
            </a:pP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      </a:t>
            </a:r>
            <a:r>
              <a:rPr lang="pt-BR" altLang="pt-BR" sz="20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printf</a:t>
            </a: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</a:t>
            </a:r>
            <a:r>
              <a:rPr lang="ja-JP" altLang="pt-BR" sz="2000">
                <a:latin typeface="Calibri" panose="020F0502020204030204" pitchFamily="34" charset="0"/>
                <a:ea typeface="ＭＳ Ｐゴシック" panose="020B0600070205080204" pitchFamily="34" charset="-128"/>
              </a:rPr>
              <a:t>“</a:t>
            </a:r>
            <a:r>
              <a:rPr lang="pt-BR" altLang="ja-JP" sz="20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div</a:t>
            </a:r>
            <a:r>
              <a:rPr lang="pt-BR" altLang="ja-JP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= %</a:t>
            </a:r>
            <a:r>
              <a:rPr lang="pt-BR" altLang="ja-JP" sz="20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f</a:t>
            </a:r>
            <a:r>
              <a:rPr lang="ja-JP" altLang="pt-BR" sz="2000">
                <a:latin typeface="Calibri" panose="020F0502020204030204" pitchFamily="34" charset="0"/>
                <a:ea typeface="ＭＳ Ｐゴシック" panose="020B0600070205080204" pitchFamily="34" charset="-128"/>
              </a:rPr>
              <a:t>”</a:t>
            </a:r>
            <a:r>
              <a:rPr lang="pt-BR" altLang="ja-JP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, num1/num2);</a:t>
            </a:r>
          </a:p>
          <a:p>
            <a:pPr>
              <a:buFontTx/>
              <a:buNone/>
            </a:pP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      break;</a:t>
            </a:r>
          </a:p>
          <a:p>
            <a:pPr>
              <a:buFontTx/>
              <a:buNone/>
            </a:pP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      default:</a:t>
            </a:r>
          </a:p>
          <a:p>
            <a:pPr>
              <a:buFontTx/>
              <a:buNone/>
            </a:pP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      </a:t>
            </a:r>
            <a:r>
              <a:rPr lang="pt-BR" altLang="pt-BR" sz="20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printf</a:t>
            </a: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</a:t>
            </a:r>
            <a:r>
              <a:rPr lang="ja-JP" altLang="pt-BR" sz="2000">
                <a:latin typeface="Calibri" panose="020F0502020204030204" pitchFamily="34" charset="0"/>
                <a:ea typeface="ＭＳ Ｐゴシック" panose="020B0600070205080204" pitchFamily="34" charset="-128"/>
              </a:rPr>
              <a:t>“</a:t>
            </a:r>
            <a:r>
              <a:rPr lang="pt-BR" altLang="ja-JP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Operador desconhecido</a:t>
            </a:r>
            <a:r>
              <a:rPr lang="ja-JP" altLang="pt-BR" sz="2000">
                <a:latin typeface="Calibri" panose="020F0502020204030204" pitchFamily="34" charset="0"/>
                <a:ea typeface="ＭＳ Ｐゴシック" panose="020B0600070205080204" pitchFamily="34" charset="-128"/>
              </a:rPr>
              <a:t>”</a:t>
            </a:r>
            <a:r>
              <a:rPr lang="pt-BR" altLang="ja-JP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);</a:t>
            </a:r>
          </a:p>
          <a:p>
            <a:pPr>
              <a:buFontTx/>
              <a:buNone/>
            </a:pP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 }</a:t>
            </a:r>
          </a:p>
          <a:p>
            <a:pPr>
              <a:buFontTx/>
              <a:buNone/>
            </a:pP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}</a:t>
            </a:r>
          </a:p>
          <a:p>
            <a:pPr>
              <a:buFontTx/>
              <a:buNone/>
            </a:pP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}</a:t>
            </a:r>
            <a:endParaRPr lang="en-US" altLang="pt-BR" sz="20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0481" name="Título 1">
            <a:extLst>
              <a:ext uri="{FF2B5EF4-FFF2-40B4-BE49-F238E27FC236}">
                <a16:creationId xmlns:a16="http://schemas.microsoft.com/office/drawing/2014/main" id="{904B7150-DBC4-3D45-AE20-D107EEB41EC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O comando switch</a:t>
            </a:r>
            <a:endParaRPr lang="en-US" altLang="pt-BR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0484" name="Espaço Reservado para Número de Slide 3">
            <a:extLst>
              <a:ext uri="{FF2B5EF4-FFF2-40B4-BE49-F238E27FC236}">
                <a16:creationId xmlns:a16="http://schemas.microsoft.com/office/drawing/2014/main" id="{CF01E7CC-80BF-184B-8271-C0D394B1FB3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347200" y="6356350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BF65F21-AC00-984E-8D38-9C56293DEA07}" type="slidenum">
              <a:rPr lang="pt-BR" altLang="pt-BR">
                <a:latin typeface="Calibri" panose="020F0502020204030204" pitchFamily="34" charset="0"/>
              </a:rPr>
              <a:pPr eaLnBrk="1" hangingPunct="1"/>
              <a:t>30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6218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81D69B6-050A-054D-AE85-772F7D6D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9153E823-F653-E64F-94DD-F4F3659807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2008" y="995927"/>
            <a:ext cx="9927431" cy="4510737"/>
          </a:xfrm>
        </p:spPr>
        <p:txBody>
          <a:bodyPr/>
          <a:lstStyle/>
          <a:p>
            <a:r>
              <a:rPr lang="pt-BR" dirty="0"/>
              <a:t>1. Faça um programa em C que calcula o salário final de um funcionário. Serão atribuídos bônus ao salário do funcionário de acordo com pontuações atingidas, de acordo com a tabela abaixo:</a:t>
            </a:r>
          </a:p>
          <a:p>
            <a:endParaRPr lang="pt-BR" dirty="0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5A011295-3B7E-2948-836D-8AA476E166C0}"/>
              </a:ext>
            </a:extLst>
          </p:cNvPr>
          <p:cNvGraphicFramePr>
            <a:graphicFrameLocks noGrp="1"/>
          </p:cNvGraphicFramePr>
          <p:nvPr/>
        </p:nvGraphicFramePr>
        <p:xfrm>
          <a:off x="1670573" y="2551728"/>
          <a:ext cx="8885368" cy="21009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42684">
                  <a:extLst>
                    <a:ext uri="{9D8B030D-6E8A-4147-A177-3AD203B41FA5}">
                      <a16:colId xmlns:a16="http://schemas.microsoft.com/office/drawing/2014/main" val="3888829188"/>
                    </a:ext>
                  </a:extLst>
                </a:gridCol>
                <a:gridCol w="4442684">
                  <a:extLst>
                    <a:ext uri="{9D8B030D-6E8A-4147-A177-3AD203B41FA5}">
                      <a16:colId xmlns:a16="http://schemas.microsoft.com/office/drawing/2014/main" val="3697163658"/>
                    </a:ext>
                  </a:extLst>
                </a:gridCol>
              </a:tblGrid>
              <a:tr h="42019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Pontuação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Bônus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9276819"/>
                  </a:ext>
                </a:extLst>
              </a:tr>
              <a:tr h="42019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Maior ou igual a 1000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R$500,00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2894468"/>
                  </a:ext>
                </a:extLst>
              </a:tr>
              <a:tr h="42019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De 500 a 999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R$300,00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5071995"/>
                  </a:ext>
                </a:extLst>
              </a:tr>
              <a:tr h="42019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De 100 a 499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R$100,00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119652"/>
                  </a:ext>
                </a:extLst>
              </a:tr>
              <a:tr h="42019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De 1 a 99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R$25,00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4460710"/>
                  </a:ext>
                </a:extLst>
              </a:tr>
            </a:tbl>
          </a:graphicData>
        </a:graphic>
      </p:graphicFrame>
      <p:sp>
        <p:nvSpPr>
          <p:cNvPr id="8" name="Retângulo 7">
            <a:extLst>
              <a:ext uri="{FF2B5EF4-FFF2-40B4-BE49-F238E27FC236}">
                <a16:creationId xmlns:a16="http://schemas.microsoft.com/office/drawing/2014/main" id="{9C031394-23C9-174B-AB1D-FCFECF743C1D}"/>
              </a:ext>
            </a:extLst>
          </p:cNvPr>
          <p:cNvSpPr/>
          <p:nvPr/>
        </p:nvSpPr>
        <p:spPr>
          <a:xfrm>
            <a:off x="1422008" y="4731772"/>
            <a:ext cx="9640558" cy="1549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usuário deverá informar o salário do funcionário e a quantidade de pontos que ele obteve. Desta forma o programa deverá calcular o salário final baseado no bônus.</a:t>
            </a:r>
            <a:endParaRPr lang="pt-B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4469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6820D1E1-4CD6-6947-82B1-AE9825BAF7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2008" y="1289146"/>
            <a:ext cx="9927431" cy="4510737"/>
          </a:xfrm>
        </p:spPr>
        <p:txBody>
          <a:bodyPr/>
          <a:lstStyle/>
          <a:p>
            <a:pPr lvl="0"/>
            <a:r>
              <a:rPr lang="pt-BR" dirty="0"/>
              <a:t>2. Faça um programa em C que permita que o usuário possa converter Real para outras moedas, da seguinte forma:</a:t>
            </a:r>
          </a:p>
          <a:p>
            <a:pPr lvl="0"/>
            <a:r>
              <a:rPr lang="pt-BR" dirty="0"/>
              <a:t>Caso 1: converter Real para Dólar Americano </a:t>
            </a:r>
          </a:p>
          <a:p>
            <a:pPr lvl="0"/>
            <a:r>
              <a:rPr lang="pt-BR" dirty="0"/>
              <a:t>Caso 2: converter Real para Euro </a:t>
            </a:r>
          </a:p>
          <a:p>
            <a:pPr lvl="0"/>
            <a:r>
              <a:rPr lang="pt-BR" dirty="0"/>
              <a:t>Caso 3: converter Real para Libra </a:t>
            </a:r>
          </a:p>
          <a:p>
            <a:pPr lvl="0"/>
            <a:r>
              <a:rPr lang="pt-BR" dirty="0"/>
              <a:t>Caso 4: converter Real para Peso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B28B8F6-4DC7-1649-B79B-B23839388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10265581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7F743D7-69BD-7F40-803A-EF612C7E73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30730" y="1289146"/>
            <a:ext cx="9927431" cy="4510737"/>
          </a:xfrm>
        </p:spPr>
        <p:txBody>
          <a:bodyPr/>
          <a:lstStyle/>
          <a:p>
            <a:r>
              <a:rPr lang="pt-BR" dirty="0"/>
              <a:t>3. Faça um programa para cálculo de IMC conforme a tabela abaixo. IMC = peso/(altura*altura):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93D26A6-CA7C-ED42-A8E6-E09EC5EA3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E313982-B432-0142-8D93-B6D36C3CF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353" y="2367689"/>
            <a:ext cx="6051176" cy="399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2440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46F46FE9-3508-474F-8E4C-51865D4316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4. </a:t>
            </a: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Faça um programa em C que determine a situação de um aluno da seguinte forma:</a:t>
            </a:r>
          </a:p>
          <a:p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- Aprovado: media &gt;= 6 e frequência &gt;= 75</a:t>
            </a:r>
          </a:p>
          <a:p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- Reprovado por frequência: media &gt;= 6 e frequência &lt; 75</a:t>
            </a:r>
          </a:p>
          <a:p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- Reprovado por nota: media &lt; 6 e frequência &gt;= 75</a:t>
            </a:r>
          </a:p>
          <a:p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- Reprovado por nota e frequência: media &lt; 6 e frequência &lt; 75</a:t>
            </a:r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B21BB88-4302-4841-BAD2-1D4013DAD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1778068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ítulo 1">
            <a:extLst>
              <a:ext uri="{FF2B5EF4-FFF2-40B4-BE49-F238E27FC236}">
                <a16:creationId xmlns:a16="http://schemas.microsoft.com/office/drawing/2014/main" id="{E4E764E6-C5D9-F740-A7CD-AFD572E8E51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Operadores Aritméticos</a:t>
            </a: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266" name="Espaço Reservado para Número de Slide 3">
            <a:extLst>
              <a:ext uri="{FF2B5EF4-FFF2-40B4-BE49-F238E27FC236}">
                <a16:creationId xmlns:a16="http://schemas.microsoft.com/office/drawing/2014/main" id="{263463F0-D6A1-864B-B437-EC538189C73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D14FC616-F40F-B246-B8E4-7C29F721AF19}" type="slidenum">
              <a:rPr lang="pt-BR" altLang="pt-BR">
                <a:latin typeface="Calibri" panose="020F0502020204030204" pitchFamily="34" charset="0"/>
              </a:rPr>
              <a:pPr algn="l" eaLnBrk="1" hangingPunct="1"/>
              <a:t>4</a:t>
            </a:fld>
            <a:endParaRPr lang="pt-BR" altLang="pt-BR">
              <a:latin typeface="Calibri" panose="020F0502020204030204" pitchFamily="34" charset="0"/>
            </a:endParaRPr>
          </a:p>
        </p:txBody>
      </p:sp>
      <p:pic>
        <p:nvPicPr>
          <p:cNvPr id="11267" name="Picture 2">
            <a:extLst>
              <a:ext uri="{FF2B5EF4-FFF2-40B4-BE49-F238E27FC236}">
                <a16:creationId xmlns:a16="http://schemas.microsoft.com/office/drawing/2014/main" id="{ADD08E80-D1AD-CF4A-B947-D4EC07AD4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064" y="946241"/>
            <a:ext cx="6867525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8766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ítulo 1">
            <a:extLst>
              <a:ext uri="{FF2B5EF4-FFF2-40B4-BE49-F238E27FC236}">
                <a16:creationId xmlns:a16="http://schemas.microsoft.com/office/drawing/2014/main" id="{BEB85051-AFFE-3742-B295-174E9BAFF3E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Operadores Aritméticos</a:t>
            </a: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290" name="Espaço Reservado para Número de Slide 3">
            <a:extLst>
              <a:ext uri="{FF2B5EF4-FFF2-40B4-BE49-F238E27FC236}">
                <a16:creationId xmlns:a16="http://schemas.microsoft.com/office/drawing/2014/main" id="{00488937-2FBA-0340-8455-EE6232AC02C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47AEF593-C46A-044B-9F9A-52D9F8862147}" type="slidenum">
              <a:rPr lang="pt-BR" altLang="pt-BR">
                <a:latin typeface="Calibri" panose="020F0502020204030204" pitchFamily="34" charset="0"/>
              </a:rPr>
              <a:pPr algn="l" eaLnBrk="1" hangingPunct="1"/>
              <a:t>5</a:t>
            </a:fld>
            <a:endParaRPr lang="pt-BR" altLang="pt-BR">
              <a:latin typeface="Calibri" panose="020F0502020204030204" pitchFamily="34" charset="0"/>
            </a:endParaRPr>
          </a:p>
        </p:txBody>
      </p:sp>
      <p:pic>
        <p:nvPicPr>
          <p:cNvPr id="12291" name="Picture 2">
            <a:extLst>
              <a:ext uri="{FF2B5EF4-FFF2-40B4-BE49-F238E27FC236}">
                <a16:creationId xmlns:a16="http://schemas.microsoft.com/office/drawing/2014/main" id="{FD2AD533-8436-2C48-B421-1B40F176E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513" y="1289146"/>
            <a:ext cx="8274970" cy="43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5097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>
            <a:extLst>
              <a:ext uri="{FF2B5EF4-FFF2-40B4-BE49-F238E27FC236}">
                <a16:creationId xmlns:a16="http://schemas.microsoft.com/office/drawing/2014/main" id="{72610A90-E3E7-6D43-94AB-5590A0E7E9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457200" indent="-457200" algn="just">
              <a:buFontTx/>
              <a:buChar char="•"/>
            </a:pP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O operador de incremento (</a:t>
            </a:r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++</a:t>
            </a: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) incrementa de uma unidade seu operando.</a:t>
            </a:r>
          </a:p>
          <a:p>
            <a:pPr marL="457200" indent="-457200" algn="just">
              <a:buFontTx/>
              <a:buChar char="•"/>
            </a:pP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Este operador trabalha de dois modos.</a:t>
            </a:r>
          </a:p>
          <a:p>
            <a:pPr marL="457200" indent="-457200" algn="just">
              <a:buFontTx/>
              <a:buChar char="•"/>
            </a:pP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O primeiro modo é chamado </a:t>
            </a:r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pré-fixado</a:t>
            </a: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e o operador aparece </a:t>
            </a:r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antes</a:t>
            </a: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do nome da variável.</a:t>
            </a:r>
          </a:p>
          <a:p>
            <a:pPr marL="457200" indent="-457200" algn="just">
              <a:buFontTx/>
              <a:buChar char="•"/>
            </a:pP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O segundo modo é chamado </a:t>
            </a:r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pós-fixado</a:t>
            </a: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em que o operador aparece </a:t>
            </a:r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depois</a:t>
            </a: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do nome da variável.</a:t>
            </a:r>
            <a:endParaRPr lang="en-US" altLang="pt-BR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313" name="Título 1">
            <a:extLst>
              <a:ext uri="{FF2B5EF4-FFF2-40B4-BE49-F238E27FC236}">
                <a16:creationId xmlns:a16="http://schemas.microsoft.com/office/drawing/2014/main" id="{E151BE04-53FE-E542-86F3-60A8DF1FABC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Operador de Incremento (++) e Decremento (--)</a:t>
            </a: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315" name="Espaço Reservado para Número de Slide 3">
            <a:extLst>
              <a:ext uri="{FF2B5EF4-FFF2-40B4-BE49-F238E27FC236}">
                <a16:creationId xmlns:a16="http://schemas.microsoft.com/office/drawing/2014/main" id="{F359AF90-2998-7C45-8D93-292AE71259E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EFD68F8B-C0B2-474E-9DDF-C8C31F747EE9}" type="slidenum">
              <a:rPr lang="pt-BR" altLang="pt-BR">
                <a:latin typeface="Calibri" panose="020F0502020204030204" pitchFamily="34" charset="0"/>
              </a:rPr>
              <a:pPr algn="l" eaLnBrk="1" hangingPunct="1"/>
              <a:t>6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099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ço Reservado para Conteúdo 2">
            <a:extLst>
              <a:ext uri="{FF2B5EF4-FFF2-40B4-BE49-F238E27FC236}">
                <a16:creationId xmlns:a16="http://schemas.microsoft.com/office/drawing/2014/main" id="{00B0820B-1FBC-8246-B541-A6BCB83984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xfrm>
            <a:off x="1422008" y="1014166"/>
            <a:ext cx="9927431" cy="4510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pt-BR" altLang="pt-B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main</a:t>
            </a: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()</a:t>
            </a:r>
          </a:p>
          <a:p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{</a:t>
            </a:r>
          </a:p>
          <a:p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 </a:t>
            </a:r>
            <a:r>
              <a:rPr lang="pt-BR" altLang="pt-B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int</a:t>
            </a: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pt-BR" altLang="pt-B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n</a:t>
            </a: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, </a:t>
            </a:r>
            <a:r>
              <a:rPr lang="pt-BR" altLang="pt-B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x</a:t>
            </a: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;</a:t>
            </a:r>
          </a:p>
          <a:p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 </a:t>
            </a:r>
            <a:r>
              <a:rPr lang="pt-BR" altLang="pt-B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n</a:t>
            </a: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= 5;</a:t>
            </a:r>
          </a:p>
          <a:p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 </a:t>
            </a:r>
            <a:r>
              <a:rPr lang="pt-BR" altLang="pt-B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x</a:t>
            </a: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= </a:t>
            </a:r>
            <a:r>
              <a:rPr lang="pt-BR" altLang="pt-B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n</a:t>
            </a: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++;</a:t>
            </a:r>
          </a:p>
          <a:p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 </a:t>
            </a:r>
            <a:r>
              <a:rPr lang="pt-BR" altLang="pt-B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printf</a:t>
            </a: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("</a:t>
            </a:r>
            <a:r>
              <a:rPr lang="pt-BR" altLang="pt-B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x</a:t>
            </a: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= %</a:t>
            </a:r>
            <a:r>
              <a:rPr lang="pt-BR" altLang="pt-B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d</a:t>
            </a: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pt-BR" altLang="pt-B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n</a:t>
            </a: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= %</a:t>
            </a:r>
            <a:r>
              <a:rPr lang="pt-BR" altLang="pt-B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d</a:t>
            </a: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",</a:t>
            </a:r>
            <a:r>
              <a:rPr lang="pt-BR" altLang="pt-B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x,n</a:t>
            </a: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);</a:t>
            </a:r>
          </a:p>
          <a:p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 system("pause");</a:t>
            </a:r>
          </a:p>
          <a:p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14337" name="Título 1">
            <a:extLst>
              <a:ext uri="{FF2B5EF4-FFF2-40B4-BE49-F238E27FC236}">
                <a16:creationId xmlns:a16="http://schemas.microsoft.com/office/drawing/2014/main" id="{A0D3CDD8-482E-A542-99D7-96E0693DCC3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Operador de Incremento (++) e Decremento (--)</a:t>
            </a: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339" name="Espaço Reservado para Número de Slide 3">
            <a:extLst>
              <a:ext uri="{FF2B5EF4-FFF2-40B4-BE49-F238E27FC236}">
                <a16:creationId xmlns:a16="http://schemas.microsoft.com/office/drawing/2014/main" id="{01B5F716-EE85-2F40-9BF8-B2E1FC2C75E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B7E345F4-562A-9C48-8A65-D1BA9126AA5C}" type="slidenum">
              <a:rPr lang="pt-BR" altLang="pt-BR">
                <a:latin typeface="Calibri" panose="020F0502020204030204" pitchFamily="34" charset="0"/>
              </a:rPr>
              <a:pPr algn="l" eaLnBrk="1" hangingPunct="1"/>
              <a:t>7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6317C6A-3970-2E43-ABAE-F06E4CF12DD8}"/>
              </a:ext>
            </a:extLst>
          </p:cNvPr>
          <p:cNvSpPr/>
          <p:nvPr/>
        </p:nvSpPr>
        <p:spPr>
          <a:xfrm>
            <a:off x="6783977" y="2760693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pt-BR" sz="2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Saída será:</a:t>
            </a:r>
          </a:p>
          <a:p>
            <a:r>
              <a:rPr lang="pt-BR" altLang="pt-BR" sz="2800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x</a:t>
            </a:r>
            <a:r>
              <a:rPr lang="pt-BR" altLang="pt-BR" sz="28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= 5  </a:t>
            </a:r>
            <a:r>
              <a:rPr lang="pt-BR" altLang="pt-BR" sz="2800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n</a:t>
            </a:r>
            <a:r>
              <a:rPr lang="pt-BR" altLang="pt-BR" sz="28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= 6</a:t>
            </a:r>
            <a:endParaRPr lang="en-US" altLang="pt-BR" sz="2800" b="1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1444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Conteúdo 2">
            <a:extLst>
              <a:ext uri="{FF2B5EF4-FFF2-40B4-BE49-F238E27FC236}">
                <a16:creationId xmlns:a16="http://schemas.microsoft.com/office/drawing/2014/main" id="{D029BE3F-3C0C-684B-9FBD-F9A918A437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457200" indent="-457200">
              <a:buFontTx/>
              <a:buChar char="•"/>
            </a:pP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No caso da atribuição</a:t>
            </a:r>
            <a:r>
              <a:rPr lang="en-US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:</a:t>
            </a:r>
          </a:p>
          <a:p>
            <a:pPr lvl="1"/>
            <a:r>
              <a:rPr lang="pt-BR" altLang="pt-BR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x</a:t>
            </a:r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= </a:t>
            </a:r>
            <a:r>
              <a:rPr lang="pt-BR" altLang="pt-BR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n</a:t>
            </a:r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++;</a:t>
            </a:r>
          </a:p>
          <a:p>
            <a:pPr marL="457200" indent="-457200" algn="just">
              <a:buFontTx/>
              <a:buChar char="•"/>
            </a:pPr>
            <a:r>
              <a:rPr lang="pt-BR" altLang="pt-BR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n</a:t>
            </a: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é incrementado depois de seu valor ser usado, isto é, na linha que é realizado a atribuição, </a:t>
            </a:r>
            <a:r>
              <a:rPr lang="pt-BR" altLang="pt-BR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x</a:t>
            </a: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recebe o valor </a:t>
            </a:r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5</a:t>
            </a: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.</a:t>
            </a:r>
          </a:p>
        </p:txBody>
      </p:sp>
      <p:sp>
        <p:nvSpPr>
          <p:cNvPr id="15361" name="Título 1">
            <a:extLst>
              <a:ext uri="{FF2B5EF4-FFF2-40B4-BE49-F238E27FC236}">
                <a16:creationId xmlns:a16="http://schemas.microsoft.com/office/drawing/2014/main" id="{A5B00708-F5DE-C344-8537-5E1608B8F12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Operador de Incremento (++) e Decremento (--)</a:t>
            </a: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363" name="Espaço Reservado para Número de Slide 3">
            <a:extLst>
              <a:ext uri="{FF2B5EF4-FFF2-40B4-BE49-F238E27FC236}">
                <a16:creationId xmlns:a16="http://schemas.microsoft.com/office/drawing/2014/main" id="{3544C921-E747-0A40-A616-5582757F06F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53A03953-4471-5243-A0A0-BFA2E3F0D10A}" type="slidenum">
              <a:rPr lang="pt-BR" altLang="pt-BR">
                <a:latin typeface="Calibri" panose="020F0502020204030204" pitchFamily="34" charset="0"/>
              </a:rPr>
              <a:pPr algn="l" eaLnBrk="1" hangingPunct="1"/>
              <a:t>8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942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Conteúdo 2">
            <a:extLst>
              <a:ext uri="{FF2B5EF4-FFF2-40B4-BE49-F238E27FC236}">
                <a16:creationId xmlns:a16="http://schemas.microsoft.com/office/drawing/2014/main" id="{24FD2CE4-BF1C-0D42-B030-E6C0DC10C0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62500" lnSpcReduction="20000"/>
          </a:bodyPr>
          <a:lstStyle/>
          <a:p>
            <a:r>
              <a:rPr lang="pt-BR" altLang="pt-BR" sz="45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main</a:t>
            </a:r>
            <a:r>
              <a:rPr lang="pt-BR" altLang="pt-BR" sz="45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()</a:t>
            </a:r>
          </a:p>
          <a:p>
            <a:r>
              <a:rPr lang="pt-BR" altLang="pt-BR" sz="45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{</a:t>
            </a:r>
          </a:p>
          <a:p>
            <a:r>
              <a:rPr lang="pt-BR" altLang="pt-BR" sz="45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 </a:t>
            </a:r>
            <a:r>
              <a:rPr lang="pt-BR" altLang="pt-BR" sz="45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int</a:t>
            </a:r>
            <a:r>
              <a:rPr lang="pt-BR" altLang="pt-BR" sz="45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pt-BR" altLang="pt-BR" sz="45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n</a:t>
            </a:r>
            <a:r>
              <a:rPr lang="pt-BR" altLang="pt-BR" sz="45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, </a:t>
            </a:r>
            <a:r>
              <a:rPr lang="pt-BR" altLang="pt-BR" sz="45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x</a:t>
            </a:r>
            <a:r>
              <a:rPr lang="pt-BR" altLang="pt-BR" sz="45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;</a:t>
            </a:r>
          </a:p>
          <a:p>
            <a:r>
              <a:rPr lang="pt-BR" altLang="pt-BR" sz="45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 </a:t>
            </a:r>
            <a:r>
              <a:rPr lang="pt-BR" altLang="pt-BR" sz="45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n</a:t>
            </a:r>
            <a:r>
              <a:rPr lang="pt-BR" altLang="pt-BR" sz="45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= 5;</a:t>
            </a:r>
          </a:p>
          <a:p>
            <a:r>
              <a:rPr lang="pt-BR" altLang="pt-BR" sz="45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 </a:t>
            </a:r>
            <a:r>
              <a:rPr lang="pt-BR" altLang="pt-BR" sz="45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x</a:t>
            </a:r>
            <a:r>
              <a:rPr lang="pt-BR" altLang="pt-BR" sz="45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= ++</a:t>
            </a:r>
            <a:r>
              <a:rPr lang="pt-BR" altLang="pt-BR" sz="45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n</a:t>
            </a:r>
            <a:r>
              <a:rPr lang="pt-BR" altLang="pt-BR" sz="45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;</a:t>
            </a:r>
          </a:p>
          <a:p>
            <a:r>
              <a:rPr lang="pt-BR" altLang="pt-BR" sz="45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 </a:t>
            </a:r>
            <a:r>
              <a:rPr lang="pt-BR" altLang="pt-BR" sz="45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printf</a:t>
            </a:r>
            <a:r>
              <a:rPr lang="pt-BR" altLang="pt-BR" sz="45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("</a:t>
            </a:r>
            <a:r>
              <a:rPr lang="pt-BR" altLang="pt-BR" sz="45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x</a:t>
            </a:r>
            <a:r>
              <a:rPr lang="pt-BR" altLang="pt-BR" sz="45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= %</a:t>
            </a:r>
            <a:r>
              <a:rPr lang="pt-BR" altLang="pt-BR" sz="45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d</a:t>
            </a:r>
            <a:r>
              <a:rPr lang="pt-BR" altLang="pt-BR" sz="45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pt-BR" altLang="pt-BR" sz="45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n</a:t>
            </a:r>
            <a:r>
              <a:rPr lang="pt-BR" altLang="pt-BR" sz="45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= %</a:t>
            </a:r>
            <a:r>
              <a:rPr lang="pt-BR" altLang="pt-BR" sz="45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d</a:t>
            </a:r>
            <a:r>
              <a:rPr lang="pt-BR" altLang="pt-BR" sz="45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",</a:t>
            </a:r>
            <a:r>
              <a:rPr lang="pt-BR" altLang="pt-BR" sz="45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x,n</a:t>
            </a:r>
            <a:r>
              <a:rPr lang="pt-BR" altLang="pt-BR" sz="45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);</a:t>
            </a:r>
          </a:p>
          <a:p>
            <a:r>
              <a:rPr lang="pt-BR" altLang="pt-BR" sz="45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 system("pause");</a:t>
            </a:r>
          </a:p>
          <a:p>
            <a:r>
              <a:rPr lang="pt-BR" altLang="pt-BR" sz="45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}</a:t>
            </a:r>
          </a:p>
          <a:p>
            <a:endParaRPr lang="en-US" altLang="pt-BR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385" name="Título 1">
            <a:extLst>
              <a:ext uri="{FF2B5EF4-FFF2-40B4-BE49-F238E27FC236}">
                <a16:creationId xmlns:a16="http://schemas.microsoft.com/office/drawing/2014/main" id="{C8D1F7FB-7428-F84A-A14C-5034BA86CE2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Operador de Incremento (++) e Decremento (--)</a:t>
            </a: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387" name="Espaço Reservado para Número de Slide 3">
            <a:extLst>
              <a:ext uri="{FF2B5EF4-FFF2-40B4-BE49-F238E27FC236}">
                <a16:creationId xmlns:a16="http://schemas.microsoft.com/office/drawing/2014/main" id="{E8716844-FE7E-F849-8959-E8AE9FB54B8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6D007E3C-B6BE-DA42-8EE3-20E8A98FD487}" type="slidenum">
              <a:rPr lang="pt-BR" altLang="pt-BR">
                <a:latin typeface="Calibri" panose="020F0502020204030204" pitchFamily="34" charset="0"/>
              </a:rPr>
              <a:pPr algn="l" eaLnBrk="1" hangingPunct="1"/>
              <a:t>9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C2F1ED5-9E9A-8148-977A-010C45183E1A}"/>
              </a:ext>
            </a:extLst>
          </p:cNvPr>
          <p:cNvSpPr/>
          <p:nvPr/>
        </p:nvSpPr>
        <p:spPr>
          <a:xfrm>
            <a:off x="6390086" y="3105834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pt-BR" sz="2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Saída será:</a:t>
            </a:r>
          </a:p>
          <a:p>
            <a:r>
              <a:rPr lang="pt-BR" altLang="pt-BR" sz="2800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x</a:t>
            </a:r>
            <a:r>
              <a:rPr lang="pt-BR" altLang="pt-BR" sz="28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= 6  </a:t>
            </a:r>
            <a:r>
              <a:rPr lang="pt-BR" altLang="pt-BR" sz="2800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n</a:t>
            </a:r>
            <a:r>
              <a:rPr lang="pt-BR" altLang="pt-BR" sz="28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= 6</a:t>
            </a:r>
            <a:endParaRPr lang="en-US" altLang="pt-BR" sz="2800" b="1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7358203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B63EF8521CAE4FBC76E6EB21A6ED59" ma:contentTypeVersion="4" ma:contentTypeDescription="Crie um novo documento." ma:contentTypeScope="" ma:versionID="96663ec8ca964508cfb3e898c9bdddb7">
  <xsd:schema xmlns:xsd="http://www.w3.org/2001/XMLSchema" xmlns:xs="http://www.w3.org/2001/XMLSchema" xmlns:p="http://schemas.microsoft.com/office/2006/metadata/properties" xmlns:ns2="9d8c66b1-67af-4d46-a34e-0fb9f7e908fc" targetNamespace="http://schemas.microsoft.com/office/2006/metadata/properties" ma:root="true" ma:fieldsID="aec174f55c102963bc48169a73ceddc9" ns2:_="">
    <xsd:import namespace="9d8c66b1-67af-4d46-a34e-0fb9f7e908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8c66b1-67af-4d46-a34e-0fb9f7e908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4CBD734-19CA-44A3-842C-299AAB31B662}"/>
</file>

<file path=customXml/itemProps2.xml><?xml version="1.0" encoding="utf-8"?>
<ds:datastoreItem xmlns:ds="http://schemas.openxmlformats.org/officeDocument/2006/customXml" ds:itemID="{E7691DB0-0B76-4A55-A148-BB1A7F5C6BD7}"/>
</file>

<file path=customXml/itemProps3.xml><?xml version="1.0" encoding="utf-8"?>
<ds:datastoreItem xmlns:ds="http://schemas.openxmlformats.org/officeDocument/2006/customXml" ds:itemID="{0D957345-77F8-496C-8D9F-E0A3DE8CF2F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3383</TotalTime>
  <Words>1787</Words>
  <Application>Microsoft Macintosh PowerPoint</Application>
  <PresentationFormat>Widescreen</PresentationFormat>
  <Paragraphs>342</Paragraphs>
  <Slides>34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Wingdings</vt:lpstr>
      <vt:lpstr>1_Tema do Office</vt:lpstr>
      <vt:lpstr>Apresentação do PowerPoint</vt:lpstr>
      <vt:lpstr>Operadores</vt:lpstr>
      <vt:lpstr>Operadores Aritméticos</vt:lpstr>
      <vt:lpstr>Operadores Aritméticos</vt:lpstr>
      <vt:lpstr>Operadores Aritméticos</vt:lpstr>
      <vt:lpstr>Operador de Incremento (++) e Decremento (--)</vt:lpstr>
      <vt:lpstr>Operador de Incremento (++) e Decremento (--)</vt:lpstr>
      <vt:lpstr>Operador de Incremento (++) e Decremento (--)</vt:lpstr>
      <vt:lpstr>Operador de Incremento (++) e Decremento (--)</vt:lpstr>
      <vt:lpstr>Operador de Incremento (++) e Decremento (--)</vt:lpstr>
      <vt:lpstr>Operadores Aritméticos de Atribuição</vt:lpstr>
      <vt:lpstr>Operadores Relacionais</vt:lpstr>
      <vt:lpstr>Operadores Relacionais</vt:lpstr>
      <vt:lpstr>Apresentação do PowerPoint</vt:lpstr>
      <vt:lpstr>Operadores Lógicos e Tabela Verdade</vt:lpstr>
      <vt:lpstr>Tabela Verdade - E</vt:lpstr>
      <vt:lpstr>Tabela Verdade - e</vt:lpstr>
      <vt:lpstr>Tabela Verdade - ou</vt:lpstr>
      <vt:lpstr>Tabela Verdade - ou</vt:lpstr>
      <vt:lpstr>Estrutura de Controle – Seleção</vt:lpstr>
      <vt:lpstr>Estrutura de Controle – Seleção</vt:lpstr>
      <vt:lpstr>Estrutura de Controle – Seleção</vt:lpstr>
      <vt:lpstr>Estrutura de Controle – Seleção</vt:lpstr>
      <vt:lpstr>Estrutura de Controle – Seleção</vt:lpstr>
      <vt:lpstr>Exercícios</vt:lpstr>
      <vt:lpstr>O comando else-if</vt:lpstr>
      <vt:lpstr>O comando if-else-if</vt:lpstr>
      <vt:lpstr>O comando switch</vt:lpstr>
      <vt:lpstr>O comando switch</vt:lpstr>
      <vt:lpstr>O comando switch</vt:lpstr>
      <vt:lpstr>Exercícios</vt:lpstr>
      <vt:lpstr>Exercícios</vt:lpstr>
      <vt:lpstr>Exercícios</vt:lpstr>
      <vt:lpstr>Exercícios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Salhab Alves</dc:creator>
  <cp:lastModifiedBy>Thiago Salhab Alves</cp:lastModifiedBy>
  <cp:revision>66</cp:revision>
  <dcterms:created xsi:type="dcterms:W3CDTF">2019-06-26T14:54:25Z</dcterms:created>
  <dcterms:modified xsi:type="dcterms:W3CDTF">2022-08-27T15:37:42Z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0x0101007AB63EF8521CAE4FBC76E6EB21A6ED59</vt:lpwstr>
  </property>
</Properties>
</file>