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4"/>
  </p:notesMasterIdLst>
  <p:sldIdLst>
    <p:sldId id="285" r:id="rId2"/>
    <p:sldId id="395" r:id="rId3"/>
    <p:sldId id="396" r:id="rId4"/>
    <p:sldId id="403" r:id="rId5"/>
    <p:sldId id="397" r:id="rId6"/>
    <p:sldId id="398" r:id="rId7"/>
    <p:sldId id="399" r:id="rId8"/>
    <p:sldId id="400" r:id="rId9"/>
    <p:sldId id="401" r:id="rId10"/>
    <p:sldId id="402" r:id="rId11"/>
    <p:sldId id="404" r:id="rId12"/>
    <p:sldId id="40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5"/>
    <p:restoredTop sz="92272"/>
  </p:normalViewPr>
  <p:slideViewPr>
    <p:cSldViewPr snapToGrid="0" snapToObjects="1">
      <p:cViewPr varScale="1">
        <p:scale>
          <a:sx n="98" d="100"/>
          <a:sy n="98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27EC1E7-FE72-F74C-AFF4-7C07D5C0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9154D5-99D4-5949-BEAD-12956AF0F7FE}" type="datetime1">
              <a:rPr lang="pt-BR" altLang="pt-BR"/>
              <a:pPr/>
              <a:t>11/03/2023</a:t>
            </a:fld>
            <a:endParaRPr lang="pt-BR" alt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EF30C44B-2856-7A4B-BDFD-DA479B39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7430002-8022-EB4F-932C-B3A7143D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D2CE51-0A5A-D34B-9FCB-4B3796FCDE9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885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F121FB-B513-FF4A-ADA4-3CD227A4A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EDF0725-B14A-D24C-9F98-59072CFAC1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9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97D561-1308-4C42-9D80-F1D05AE52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65A19CA-2075-844C-9ECA-0D06C097C92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14811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C48498C-D518-1F49-8871-08BF939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40031E-6A88-9542-9432-CA63A15AFDCC}" type="datetime1">
              <a:rPr lang="pt-BR" altLang="pt-BR"/>
              <a:pPr/>
              <a:t>11/03/2023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69C9491-43B4-9442-A6F6-50D7CDE5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05352BB-FEEB-584D-B6CF-DB15A05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E441CE-8735-2F4F-8ED6-835F8D8A00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22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  <p:sldLayoutId id="214748373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869" y="1447052"/>
            <a:ext cx="9941731" cy="1702424"/>
          </a:xfrm>
        </p:spPr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Vetores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469221" y="3592174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8B7A98C5-79FC-2043-8A63-D975B8CCC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dirty="0"/>
              <a:t>É possível a inicialização de um vetor.</a:t>
            </a:r>
          </a:p>
          <a:p>
            <a:pPr lvl="1"/>
            <a:r>
              <a:rPr lang="fr-FR" altLang="pt-BR" dirty="0" err="1"/>
              <a:t>int</a:t>
            </a:r>
            <a:r>
              <a:rPr lang="fr-FR" altLang="pt-BR" dirty="0"/>
              <a:t> </a:t>
            </a:r>
            <a:r>
              <a:rPr lang="fr-FR" altLang="pt-BR" dirty="0" err="1"/>
              <a:t>valores</a:t>
            </a:r>
            <a:r>
              <a:rPr lang="fr-FR" altLang="pt-BR" dirty="0"/>
              <a:t>[6] = {60, 50, 40, 30, 20, 10};</a:t>
            </a:r>
          </a:p>
          <a:p>
            <a:r>
              <a:rPr lang="pt-BR" altLang="pt-BR" dirty="0"/>
              <a:t>Programa: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   int </a:t>
            </a:r>
            <a:r>
              <a:rPr lang="en-US" altLang="pt-BR" dirty="0" err="1"/>
              <a:t>valores</a:t>
            </a:r>
            <a:r>
              <a:rPr lang="en-US" altLang="pt-BR" dirty="0"/>
              <a:t>[6] = {60, 50, 40, 30, 20, 10};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   for(int </a:t>
            </a:r>
            <a:r>
              <a:rPr lang="en-US" altLang="pt-BR" dirty="0" err="1"/>
              <a:t>i</a:t>
            </a:r>
            <a:r>
              <a:rPr lang="en-US" altLang="pt-BR" dirty="0"/>
              <a:t> = 0; </a:t>
            </a:r>
            <a:r>
              <a:rPr lang="en-US" altLang="pt-BR" dirty="0" err="1"/>
              <a:t>i</a:t>
            </a:r>
            <a:r>
              <a:rPr lang="en-US" altLang="pt-BR" dirty="0"/>
              <a:t>&lt;=5; </a:t>
            </a:r>
            <a:r>
              <a:rPr lang="en-US" altLang="pt-BR" dirty="0" err="1"/>
              <a:t>i</a:t>
            </a:r>
            <a:r>
              <a:rPr lang="en-US" altLang="pt-BR" dirty="0"/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     </a:t>
            </a:r>
            <a:r>
              <a:rPr lang="en-US" altLang="pt-BR" dirty="0" err="1"/>
              <a:t>printf</a:t>
            </a:r>
            <a:r>
              <a:rPr lang="en-US" altLang="pt-BR" dirty="0"/>
              <a:t>("</a:t>
            </a:r>
            <a:r>
              <a:rPr lang="en-US" altLang="pt-BR" dirty="0" err="1"/>
              <a:t>Indice</a:t>
            </a:r>
            <a:r>
              <a:rPr lang="en-US" altLang="pt-BR" dirty="0"/>
              <a:t> %</a:t>
            </a:r>
            <a:r>
              <a:rPr lang="en-US" altLang="pt-BR" dirty="0" err="1"/>
              <a:t>i</a:t>
            </a:r>
            <a:r>
              <a:rPr lang="en-US" altLang="pt-BR" dirty="0"/>
              <a:t> </a:t>
            </a:r>
            <a:r>
              <a:rPr lang="en-US" altLang="pt-BR" dirty="0" err="1"/>
              <a:t>contem</a:t>
            </a:r>
            <a:r>
              <a:rPr lang="en-US" altLang="pt-BR" dirty="0"/>
              <a:t>: %</a:t>
            </a:r>
            <a:r>
              <a:rPr lang="en-US" altLang="pt-BR" dirty="0" err="1"/>
              <a:t>i</a:t>
            </a:r>
            <a:r>
              <a:rPr lang="en-US" altLang="pt-BR" dirty="0"/>
              <a:t>\n",</a:t>
            </a:r>
            <a:r>
              <a:rPr lang="en-US" altLang="pt-BR" dirty="0" err="1"/>
              <a:t>i,valores</a:t>
            </a:r>
            <a:r>
              <a:rPr lang="en-US" altLang="pt-BR" dirty="0"/>
              <a:t>[</a:t>
            </a:r>
            <a:r>
              <a:rPr lang="en-US" altLang="pt-BR" dirty="0" err="1"/>
              <a:t>i</a:t>
            </a:r>
            <a:r>
              <a:rPr lang="en-US" altLang="pt-BR" dirty="0"/>
              <a:t>]);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}</a:t>
            </a:r>
          </a:p>
        </p:txBody>
      </p:sp>
      <p:sp>
        <p:nvSpPr>
          <p:cNvPr id="12290" name="Título 1">
            <a:extLst>
              <a:ext uri="{FF2B5EF4-FFF2-40B4-BE49-F238E27FC236}">
                <a16:creationId xmlns:a16="http://schemas.microsoft.com/office/drawing/2014/main" id="{A690438E-60F8-C148-AE0C-F501E598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A7C96A54-44B5-9344-8F11-5F46A114E9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10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1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9BDD87FF-5529-974B-B85F-BC6831EF4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dirty="0"/>
              <a:t>1. Faça um programa que leia dois vetores:</a:t>
            </a:r>
          </a:p>
          <a:p>
            <a:pPr lvl="1"/>
            <a:r>
              <a:rPr lang="pt-BR" altLang="pt-BR" sz="2800" dirty="0" err="1"/>
              <a:t>int</a:t>
            </a:r>
            <a:r>
              <a:rPr lang="pt-BR" altLang="pt-BR" sz="2800" dirty="0"/>
              <a:t> </a:t>
            </a:r>
            <a:r>
              <a:rPr lang="pt-BR" altLang="pt-BR" sz="2800" dirty="0" err="1"/>
              <a:t>vetorA</a:t>
            </a:r>
            <a:r>
              <a:rPr lang="pt-BR" altLang="pt-BR" sz="2800" dirty="0"/>
              <a:t>[5];</a:t>
            </a:r>
          </a:p>
          <a:p>
            <a:pPr lvl="1"/>
            <a:r>
              <a:rPr lang="pt-BR" altLang="pt-BR" sz="2800" dirty="0" err="1"/>
              <a:t>int</a:t>
            </a:r>
            <a:r>
              <a:rPr lang="pt-BR" altLang="pt-BR" sz="2800" dirty="0"/>
              <a:t> </a:t>
            </a:r>
            <a:r>
              <a:rPr lang="pt-BR" altLang="pt-BR" sz="2800" dirty="0" err="1"/>
              <a:t>vetorB</a:t>
            </a:r>
            <a:r>
              <a:rPr lang="pt-BR" altLang="pt-BR" sz="2800" dirty="0"/>
              <a:t>[5];</a:t>
            </a:r>
          </a:p>
          <a:p>
            <a:r>
              <a:rPr lang="pt-BR" altLang="pt-BR" dirty="0"/>
              <a:t>Após a leitura dos vetores, armazena em um terceiro vetor a soma dos valores por índice.</a:t>
            </a:r>
          </a:p>
          <a:p>
            <a:pPr lvl="1"/>
            <a:r>
              <a:rPr lang="pt-BR" altLang="pt-BR" sz="2800" dirty="0" err="1"/>
              <a:t>int</a:t>
            </a:r>
            <a:r>
              <a:rPr lang="pt-BR" altLang="pt-BR" sz="2800" dirty="0"/>
              <a:t> </a:t>
            </a:r>
            <a:r>
              <a:rPr lang="pt-BR" altLang="pt-BR" sz="2800" dirty="0" err="1"/>
              <a:t>vetorC</a:t>
            </a:r>
            <a:r>
              <a:rPr lang="pt-BR" altLang="pt-BR" sz="2800" dirty="0"/>
              <a:t>[5];</a:t>
            </a:r>
          </a:p>
          <a:p>
            <a:pPr lvl="1"/>
            <a:endParaRPr lang="en-US" altLang="pt-BR" sz="2800" dirty="0"/>
          </a:p>
        </p:txBody>
      </p:sp>
      <p:sp>
        <p:nvSpPr>
          <p:cNvPr id="13314" name="Título 1">
            <a:extLst>
              <a:ext uri="{FF2B5EF4-FFF2-40B4-BE49-F238E27FC236}">
                <a16:creationId xmlns:a16="http://schemas.microsoft.com/office/drawing/2014/main" id="{90F721B0-0225-5E4C-A317-34E6D2F2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Atividade</a:t>
            </a:r>
            <a:endParaRPr lang="en-US" altLang="pt-BR"/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ABFD3664-DC62-4540-91C9-ABE6E61F7D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11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7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4D660A17-9DAE-AA49-AFCD-DFEA0E92B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1422" y="1567379"/>
            <a:ext cx="9927431" cy="4510737"/>
          </a:xfrm>
        </p:spPr>
        <p:txBody>
          <a:bodyPr/>
          <a:lstStyle/>
          <a:p>
            <a:pPr algn="just"/>
            <a:r>
              <a:rPr lang="pt-BR" altLang="pt-BR" dirty="0"/>
              <a:t>2. Faça um programa em C que leia 10 elementos, armazene em um vetor, determine a média dos elementos, o maior e o menor elemento do vetor.</a:t>
            </a:r>
            <a:endParaRPr lang="en-US" altLang="pt-BR" dirty="0"/>
          </a:p>
        </p:txBody>
      </p:sp>
      <p:sp>
        <p:nvSpPr>
          <p:cNvPr id="14338" name="Título 1">
            <a:extLst>
              <a:ext uri="{FF2B5EF4-FFF2-40B4-BE49-F238E27FC236}">
                <a16:creationId xmlns:a16="http://schemas.microsoft.com/office/drawing/2014/main" id="{370B24E4-3848-4545-A6D7-601270EA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Atividades</a:t>
            </a:r>
            <a:endParaRPr lang="en-US" altLang="pt-BR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EBCF527F-8BBC-F940-87AF-23D5660E5D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12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4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ço Reservado para Conteúdo 2">
            <a:extLst>
              <a:ext uri="{FF2B5EF4-FFF2-40B4-BE49-F238E27FC236}">
                <a16:creationId xmlns:a16="http://schemas.microsoft.com/office/drawing/2014/main" id="{DF0AB7CA-83B9-B54C-A00F-93B8BA882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 dirty="0"/>
              <a:t>Vetores					</a:t>
            </a:r>
            <a:endParaRPr lang="pt-BR" altLang="pt-BR" b="1" dirty="0"/>
          </a:p>
          <a:p>
            <a:pPr algn="just"/>
            <a:r>
              <a:rPr lang="pt-BR" altLang="pt-BR" dirty="0"/>
              <a:t>Um vetor é um tipo de dado usado para representar uma certa quantidade de variáveis de valores homogêneos.</a:t>
            </a:r>
          </a:p>
          <a:p>
            <a:pPr algn="just"/>
            <a:r>
              <a:rPr lang="pt-BR" altLang="pt-BR" dirty="0"/>
              <a:t>Podemos comparar esses arranjos como uma parede de tijolos que nada mais é do que um agrupamento ordenado do objeto tijolo.</a:t>
            </a:r>
          </a:p>
        </p:txBody>
      </p:sp>
      <p:sp>
        <p:nvSpPr>
          <p:cNvPr id="4098" name="Título 1">
            <a:extLst>
              <a:ext uri="{FF2B5EF4-FFF2-40B4-BE49-F238E27FC236}">
                <a16:creationId xmlns:a16="http://schemas.microsoft.com/office/drawing/2014/main" id="{FCD58E7B-9991-DF48-877F-712BB7D6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8B0364E7-822B-7540-B792-B676BE40E1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2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1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4140A814-CE47-834F-9F54-7D3CCD6D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5123" name="Espaço Reservado para Número de Slide 3">
            <a:extLst>
              <a:ext uri="{FF2B5EF4-FFF2-40B4-BE49-F238E27FC236}">
                <a16:creationId xmlns:a16="http://schemas.microsoft.com/office/drawing/2014/main" id="{087C3E4B-B163-4944-A8BA-4A10F20AB2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3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24" name="Rectangle 33">
            <a:extLst>
              <a:ext uri="{FF2B5EF4-FFF2-40B4-BE49-F238E27FC236}">
                <a16:creationId xmlns:a16="http://schemas.microsoft.com/office/drawing/2014/main" id="{FDCFF67F-71B4-D641-90FA-296CC0C14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pt-BR"/>
          </a:p>
        </p:txBody>
      </p:sp>
      <p:grpSp>
        <p:nvGrpSpPr>
          <p:cNvPr id="5125" name="Group 1">
            <a:extLst>
              <a:ext uri="{FF2B5EF4-FFF2-40B4-BE49-F238E27FC236}">
                <a16:creationId xmlns:a16="http://schemas.microsoft.com/office/drawing/2014/main" id="{A3841E7F-3B54-2F43-BC09-68C9529A806E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1857376"/>
            <a:ext cx="6929438" cy="3929063"/>
            <a:chOff x="3237" y="4240"/>
            <a:chExt cx="6669" cy="2457"/>
          </a:xfrm>
        </p:grpSpPr>
        <p:grpSp>
          <p:nvGrpSpPr>
            <p:cNvPr id="5130" name="Group 30">
              <a:extLst>
                <a:ext uri="{FF2B5EF4-FFF2-40B4-BE49-F238E27FC236}">
                  <a16:creationId xmlns:a16="http://schemas.microsoft.com/office/drawing/2014/main" id="{732DB85F-F06C-CB48-BD1E-311537A9D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7" y="4279"/>
              <a:ext cx="741" cy="390"/>
              <a:chOff x="3294" y="4279"/>
              <a:chExt cx="741" cy="390"/>
            </a:xfrm>
          </p:grpSpPr>
          <p:sp>
            <p:nvSpPr>
              <p:cNvPr id="5159" name="Rectangle 32">
                <a:extLst>
                  <a:ext uri="{FF2B5EF4-FFF2-40B4-BE49-F238E27FC236}">
                    <a16:creationId xmlns:a16="http://schemas.microsoft.com/office/drawing/2014/main" id="{C33368F7-8ABA-FB47-9F8D-00C7DA0E5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60" name="Rectangle 31">
                <a:extLst>
                  <a:ext uri="{FF2B5EF4-FFF2-40B4-BE49-F238E27FC236}">
                    <a16:creationId xmlns:a16="http://schemas.microsoft.com/office/drawing/2014/main" id="{B09A1C8E-30BC-0B49-8B3B-8D4795EE9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sp>
          <p:nvSpPr>
            <p:cNvPr id="5131" name="Line 29">
              <a:extLst>
                <a:ext uri="{FF2B5EF4-FFF2-40B4-BE49-F238E27FC236}">
                  <a16:creationId xmlns:a16="http://schemas.microsoft.com/office/drawing/2014/main" id="{BEBE09A6-4AB7-9A4A-8FE4-4E048CE80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4513"/>
              <a:ext cx="14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32" name="Text Box 28">
              <a:extLst>
                <a:ext uri="{FF2B5EF4-FFF2-40B4-BE49-F238E27FC236}">
                  <a16:creationId xmlns:a16="http://schemas.microsoft.com/office/drawing/2014/main" id="{A8AECA97-EE36-1C46-A6A4-02DF3DF4F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0" y="4240"/>
              <a:ext cx="1026" cy="5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cs typeface="Times New Roman" panose="02020603050405020304" pitchFamily="18" charset="0"/>
                </a:rPr>
                <a:t>Tijolo</a:t>
              </a:r>
              <a:endParaRPr lang="pt-BR" altLang="pt-BR" sz="2400"/>
            </a:p>
          </p:txBody>
        </p:sp>
        <p:grpSp>
          <p:nvGrpSpPr>
            <p:cNvPr id="5133" name="Group 25">
              <a:extLst>
                <a:ext uri="{FF2B5EF4-FFF2-40B4-BE49-F238E27FC236}">
                  <a16:creationId xmlns:a16="http://schemas.microsoft.com/office/drawing/2014/main" id="{EE1EBA88-BD51-3744-88FC-82ACBA165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7" y="5137"/>
              <a:ext cx="741" cy="390"/>
              <a:chOff x="3294" y="4279"/>
              <a:chExt cx="741" cy="390"/>
            </a:xfrm>
          </p:grpSpPr>
          <p:sp>
            <p:nvSpPr>
              <p:cNvPr id="5157" name="Rectangle 27">
                <a:extLst>
                  <a:ext uri="{FF2B5EF4-FFF2-40B4-BE49-F238E27FC236}">
                    <a16:creationId xmlns:a16="http://schemas.microsoft.com/office/drawing/2014/main" id="{11A57822-67B6-EE48-9E53-C19FB717A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58" name="Rectangle 26">
                <a:extLst>
                  <a:ext uri="{FF2B5EF4-FFF2-40B4-BE49-F238E27FC236}">
                    <a16:creationId xmlns:a16="http://schemas.microsoft.com/office/drawing/2014/main" id="{5BFAF912-4012-FC4C-8AEE-8E7028AA1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34" name="Group 22">
              <a:extLst>
                <a:ext uri="{FF2B5EF4-FFF2-40B4-BE49-F238E27FC236}">
                  <a16:creationId xmlns:a16="http://schemas.microsoft.com/office/drawing/2014/main" id="{5574C00E-708F-204F-A4C0-A5A24817D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5527"/>
              <a:ext cx="741" cy="390"/>
              <a:chOff x="3294" y="4279"/>
              <a:chExt cx="741" cy="390"/>
            </a:xfrm>
          </p:grpSpPr>
          <p:sp>
            <p:nvSpPr>
              <p:cNvPr id="5155" name="Rectangle 24">
                <a:extLst>
                  <a:ext uri="{FF2B5EF4-FFF2-40B4-BE49-F238E27FC236}">
                    <a16:creationId xmlns:a16="http://schemas.microsoft.com/office/drawing/2014/main" id="{81098A1B-8D5A-B84E-941E-B43B0F13B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56" name="Rectangle 23">
                <a:extLst>
                  <a:ext uri="{FF2B5EF4-FFF2-40B4-BE49-F238E27FC236}">
                    <a16:creationId xmlns:a16="http://schemas.microsoft.com/office/drawing/2014/main" id="{0EF3EA57-A54C-434D-8E19-3A4A751D7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35" name="Group 19">
              <a:extLst>
                <a:ext uri="{FF2B5EF4-FFF2-40B4-BE49-F238E27FC236}">
                  <a16:creationId xmlns:a16="http://schemas.microsoft.com/office/drawing/2014/main" id="{C5D95478-F35F-B646-8304-4A0506CBA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5137"/>
              <a:ext cx="741" cy="390"/>
              <a:chOff x="3294" y="4279"/>
              <a:chExt cx="741" cy="390"/>
            </a:xfrm>
          </p:grpSpPr>
          <p:sp>
            <p:nvSpPr>
              <p:cNvPr id="5153" name="Rectangle 21">
                <a:extLst>
                  <a:ext uri="{FF2B5EF4-FFF2-40B4-BE49-F238E27FC236}">
                    <a16:creationId xmlns:a16="http://schemas.microsoft.com/office/drawing/2014/main" id="{37993553-157F-2F4F-840F-A53DAD60C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54" name="Rectangle 20">
                <a:extLst>
                  <a:ext uri="{FF2B5EF4-FFF2-40B4-BE49-F238E27FC236}">
                    <a16:creationId xmlns:a16="http://schemas.microsoft.com/office/drawing/2014/main" id="{DCA316A5-ACEE-3A40-9254-8C282C5FB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36" name="Group 16">
              <a:extLst>
                <a:ext uri="{FF2B5EF4-FFF2-40B4-BE49-F238E27FC236}">
                  <a16:creationId xmlns:a16="http://schemas.microsoft.com/office/drawing/2014/main" id="{0381EFAE-8AE4-1045-BBFF-BA6038021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7" y="5527"/>
              <a:ext cx="741" cy="390"/>
              <a:chOff x="3294" y="4279"/>
              <a:chExt cx="741" cy="390"/>
            </a:xfrm>
          </p:grpSpPr>
          <p:sp>
            <p:nvSpPr>
              <p:cNvPr id="5151" name="Rectangle 18">
                <a:extLst>
                  <a:ext uri="{FF2B5EF4-FFF2-40B4-BE49-F238E27FC236}">
                    <a16:creationId xmlns:a16="http://schemas.microsoft.com/office/drawing/2014/main" id="{D13B8E6E-DDE8-BD4A-B5E1-2C889045F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52" name="Rectangle 17">
                <a:extLst>
                  <a:ext uri="{FF2B5EF4-FFF2-40B4-BE49-F238E27FC236}">
                    <a16:creationId xmlns:a16="http://schemas.microsoft.com/office/drawing/2014/main" id="{43F5F2C8-798E-EE4A-8A85-AD6DD034E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37" name="Group 13">
              <a:extLst>
                <a:ext uri="{FF2B5EF4-FFF2-40B4-BE49-F238E27FC236}">
                  <a16:creationId xmlns:a16="http://schemas.microsoft.com/office/drawing/2014/main" id="{71347F79-59BE-104A-B119-7EC84CF00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7" y="5917"/>
              <a:ext cx="741" cy="390"/>
              <a:chOff x="3294" y="4279"/>
              <a:chExt cx="741" cy="390"/>
            </a:xfrm>
          </p:grpSpPr>
          <p:sp>
            <p:nvSpPr>
              <p:cNvPr id="5149" name="Rectangle 15">
                <a:extLst>
                  <a:ext uri="{FF2B5EF4-FFF2-40B4-BE49-F238E27FC236}">
                    <a16:creationId xmlns:a16="http://schemas.microsoft.com/office/drawing/2014/main" id="{FE7DD3B0-07D6-864C-9482-D61ADC41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50" name="Rectangle 14">
                <a:extLst>
                  <a:ext uri="{FF2B5EF4-FFF2-40B4-BE49-F238E27FC236}">
                    <a16:creationId xmlns:a16="http://schemas.microsoft.com/office/drawing/2014/main" id="{96C5D118-4C8F-2249-9F97-5D211B83F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38" name="Group 10">
              <a:extLst>
                <a:ext uri="{FF2B5EF4-FFF2-40B4-BE49-F238E27FC236}">
                  <a16:creationId xmlns:a16="http://schemas.microsoft.com/office/drawing/2014/main" id="{085FCB20-5B47-CE4C-9D23-8097485C6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6307"/>
              <a:ext cx="741" cy="390"/>
              <a:chOff x="3294" y="4279"/>
              <a:chExt cx="741" cy="390"/>
            </a:xfrm>
          </p:grpSpPr>
          <p:sp>
            <p:nvSpPr>
              <p:cNvPr id="5147" name="Rectangle 12">
                <a:extLst>
                  <a:ext uri="{FF2B5EF4-FFF2-40B4-BE49-F238E27FC236}">
                    <a16:creationId xmlns:a16="http://schemas.microsoft.com/office/drawing/2014/main" id="{9105C49C-3365-084E-B302-187EEF25B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48" name="Rectangle 11">
                <a:extLst>
                  <a:ext uri="{FF2B5EF4-FFF2-40B4-BE49-F238E27FC236}">
                    <a16:creationId xmlns:a16="http://schemas.microsoft.com/office/drawing/2014/main" id="{6F3B1461-C838-CD46-B759-B25EB8D55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39" name="Group 7">
              <a:extLst>
                <a:ext uri="{FF2B5EF4-FFF2-40B4-BE49-F238E27FC236}">
                  <a16:creationId xmlns:a16="http://schemas.microsoft.com/office/drawing/2014/main" id="{4E30638A-16AA-274A-804D-E58C7AB92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5917"/>
              <a:ext cx="741" cy="390"/>
              <a:chOff x="3294" y="4279"/>
              <a:chExt cx="741" cy="390"/>
            </a:xfrm>
          </p:grpSpPr>
          <p:sp>
            <p:nvSpPr>
              <p:cNvPr id="5145" name="Rectangle 9">
                <a:extLst>
                  <a:ext uri="{FF2B5EF4-FFF2-40B4-BE49-F238E27FC236}">
                    <a16:creationId xmlns:a16="http://schemas.microsoft.com/office/drawing/2014/main" id="{0CAA9870-715E-0A44-A017-73D21B486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46" name="Rectangle 8">
                <a:extLst>
                  <a:ext uri="{FF2B5EF4-FFF2-40B4-BE49-F238E27FC236}">
                    <a16:creationId xmlns:a16="http://schemas.microsoft.com/office/drawing/2014/main" id="{68A8EB0C-1028-B641-8C59-557546987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grpSp>
          <p:nvGrpSpPr>
            <p:cNvPr id="5140" name="Group 4">
              <a:extLst>
                <a:ext uri="{FF2B5EF4-FFF2-40B4-BE49-F238E27FC236}">
                  <a16:creationId xmlns:a16="http://schemas.microsoft.com/office/drawing/2014/main" id="{ED533F81-DF91-E349-A594-184F3F63F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7" y="6307"/>
              <a:ext cx="741" cy="390"/>
              <a:chOff x="3294" y="4279"/>
              <a:chExt cx="741" cy="390"/>
            </a:xfrm>
          </p:grpSpPr>
          <p:sp>
            <p:nvSpPr>
              <p:cNvPr id="5143" name="Rectangle 6">
                <a:extLst>
                  <a:ext uri="{FF2B5EF4-FFF2-40B4-BE49-F238E27FC236}">
                    <a16:creationId xmlns:a16="http://schemas.microsoft.com/office/drawing/2014/main" id="{D9682226-C121-4240-9784-68031C97B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4279"/>
                <a:ext cx="741" cy="390"/>
              </a:xfrm>
              <a:prstGeom prst="rect">
                <a:avLst/>
              </a:prstGeom>
              <a:solidFill>
                <a:srgbClr val="9933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5144" name="Rectangle 5">
                <a:extLst>
                  <a:ext uri="{FF2B5EF4-FFF2-40B4-BE49-F238E27FC236}">
                    <a16:creationId xmlns:a16="http://schemas.microsoft.com/office/drawing/2014/main" id="{DDB195D0-598F-EF47-8D37-EA0EDA8BB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4384"/>
                <a:ext cx="513" cy="195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</p:grpSp>
        <p:sp>
          <p:nvSpPr>
            <p:cNvPr id="5141" name="Line 3">
              <a:extLst>
                <a:ext uri="{FF2B5EF4-FFF2-40B4-BE49-F238E27FC236}">
                  <a16:creationId xmlns:a16="http://schemas.microsoft.com/office/drawing/2014/main" id="{68695FF4-0152-9F48-AD3E-D42DB8499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4" y="6034"/>
              <a:ext cx="14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42" name="Text Box 2">
              <a:extLst>
                <a:ext uri="{FF2B5EF4-FFF2-40B4-BE49-F238E27FC236}">
                  <a16:creationId xmlns:a16="http://schemas.microsoft.com/office/drawing/2014/main" id="{94E97C2B-EBEE-9E42-8AFD-54A6C0AB0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7" y="5761"/>
              <a:ext cx="3249" cy="5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000">
                  <a:cs typeface="Times New Roman" panose="02020603050405020304" pitchFamily="18" charset="0"/>
                </a:rPr>
                <a:t>Parede = Conjunto de Tijolos</a:t>
              </a:r>
              <a:endParaRPr lang="pt-BR" altLang="pt-BR" sz="2000"/>
            </a:p>
          </p:txBody>
        </p:sp>
      </p:grpSp>
      <p:sp>
        <p:nvSpPr>
          <p:cNvPr id="5126" name="CaixaDeTexto 39">
            <a:extLst>
              <a:ext uri="{FF2B5EF4-FFF2-40B4-BE49-F238E27FC236}">
                <a16:creationId xmlns:a16="http://schemas.microsoft.com/office/drawing/2014/main" id="{29C9E9D1-BA6B-5446-85AE-DA9C7406E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25" y="2000251"/>
            <a:ext cx="1276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Variável</a:t>
            </a:r>
            <a:endParaRPr lang="en-US" altLang="pt-BR" sz="2400"/>
          </a:p>
        </p:txBody>
      </p:sp>
      <p:sp>
        <p:nvSpPr>
          <p:cNvPr id="5127" name="CaixaDeTexto 40">
            <a:extLst>
              <a:ext uri="{FF2B5EF4-FFF2-40B4-BE49-F238E27FC236}">
                <a16:creationId xmlns:a16="http://schemas.microsoft.com/office/drawing/2014/main" id="{3BED7C78-107D-434D-8F3C-9D08547A7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2000250"/>
            <a:ext cx="423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=</a:t>
            </a:r>
            <a:endParaRPr lang="en-US" altLang="pt-BR" sz="3200"/>
          </a:p>
        </p:txBody>
      </p:sp>
      <p:sp>
        <p:nvSpPr>
          <p:cNvPr id="5128" name="CaixaDeTexto 41">
            <a:extLst>
              <a:ext uri="{FF2B5EF4-FFF2-40B4-BE49-F238E27FC236}">
                <a16:creationId xmlns:a16="http://schemas.microsoft.com/office/drawing/2014/main" id="{036252D5-9FD3-E84E-96DE-E7DC876A2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059363"/>
            <a:ext cx="425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=</a:t>
            </a:r>
            <a:endParaRPr lang="en-US" altLang="pt-BR" sz="3200"/>
          </a:p>
        </p:txBody>
      </p:sp>
      <p:sp>
        <p:nvSpPr>
          <p:cNvPr id="5129" name="CaixaDeTexto 42">
            <a:extLst>
              <a:ext uri="{FF2B5EF4-FFF2-40B4-BE49-F238E27FC236}">
                <a16:creationId xmlns:a16="http://schemas.microsoft.com/office/drawing/2014/main" id="{9EDD95FC-7E24-5F47-9EED-3FC02970F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839" y="5572126"/>
            <a:ext cx="903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Vetor</a:t>
            </a:r>
            <a:endParaRPr lang="en-US" altLang="pt-BR" sz="2400"/>
          </a:p>
        </p:txBody>
      </p:sp>
    </p:spTree>
    <p:extLst>
      <p:ext uri="{BB962C8B-B14F-4D97-AF65-F5344CB8AC3E}">
        <p14:creationId xmlns:p14="http://schemas.microsoft.com/office/powerpoint/2010/main" val="268872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BEC39389-4AEC-DA47-81AE-61036B2C03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 dirty="0"/>
              <a:t>Os vetores podem ser unidimensionais ou multidimensionais (matrizes).</a:t>
            </a:r>
          </a:p>
          <a:p>
            <a:pPr algn="just"/>
            <a:r>
              <a:rPr lang="pt-BR" altLang="pt-BR" dirty="0"/>
              <a:t>Sintaxe:</a:t>
            </a:r>
          </a:p>
          <a:p>
            <a:pPr lvl="1" algn="just"/>
            <a:r>
              <a:rPr lang="pt-BR" altLang="pt-BR" b="1" dirty="0"/>
              <a:t>tipo identificador[tamanho];</a:t>
            </a:r>
          </a:p>
          <a:p>
            <a:pPr algn="just"/>
            <a:r>
              <a:rPr lang="pt-BR" altLang="pt-BR" b="1" dirty="0"/>
              <a:t>Tipo:</a:t>
            </a:r>
            <a:r>
              <a:rPr lang="pt-BR" altLang="pt-BR" dirty="0"/>
              <a:t> um dos tipos primitivos (</a:t>
            </a:r>
            <a:r>
              <a:rPr lang="pt-BR" altLang="pt-BR" dirty="0" err="1"/>
              <a:t>int</a:t>
            </a:r>
            <a:r>
              <a:rPr lang="pt-BR" altLang="pt-BR" dirty="0"/>
              <a:t>, char, </a:t>
            </a:r>
            <a:r>
              <a:rPr lang="pt-BR" altLang="pt-BR" dirty="0" err="1"/>
              <a:t>float</a:t>
            </a:r>
            <a:r>
              <a:rPr lang="pt-BR" altLang="pt-BR" dirty="0"/>
              <a:t>, </a:t>
            </a:r>
            <a:r>
              <a:rPr lang="pt-BR" altLang="pt-BR" dirty="0" err="1"/>
              <a:t>double</a:t>
            </a:r>
            <a:r>
              <a:rPr lang="pt-BR" altLang="pt-BR" dirty="0"/>
              <a:t>).</a:t>
            </a:r>
          </a:p>
          <a:p>
            <a:pPr algn="just"/>
            <a:r>
              <a:rPr lang="pt-BR" altLang="pt-BR" b="1" dirty="0"/>
              <a:t>Identificador:</a:t>
            </a:r>
            <a:r>
              <a:rPr lang="pt-BR" altLang="pt-BR" dirty="0"/>
              <a:t> nome atribuído ao vetor.</a:t>
            </a:r>
          </a:p>
          <a:p>
            <a:pPr algn="just"/>
            <a:r>
              <a:rPr lang="pt-BR" altLang="pt-BR" b="1" dirty="0"/>
              <a:t>Tamanho:</a:t>
            </a:r>
            <a:r>
              <a:rPr lang="pt-BR" altLang="pt-BR" dirty="0"/>
              <a:t> quantidade de itens a ser armazenado.</a:t>
            </a:r>
            <a:endParaRPr lang="en-US" altLang="pt-BR" dirty="0"/>
          </a:p>
        </p:txBody>
      </p:sp>
      <p:sp>
        <p:nvSpPr>
          <p:cNvPr id="6146" name="Título 1">
            <a:extLst>
              <a:ext uri="{FF2B5EF4-FFF2-40B4-BE49-F238E27FC236}">
                <a16:creationId xmlns:a16="http://schemas.microsoft.com/office/drawing/2014/main" id="{9B782330-8280-F546-8EC2-3492870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F56BCF66-74C0-9A4A-88B6-4037DE972C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4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6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BCA93C61-5BF7-B442-A95C-44F4383BC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/>
              <a:t>Um vetor é uma série de variáveis do mesmo tipo referenciadas por um único nome, onde cada variável é diferenciada através de um número chamado </a:t>
            </a:r>
            <a:r>
              <a:rPr lang="pt-BR" altLang="pt-BR" b="1"/>
              <a:t>“índice”.</a:t>
            </a:r>
          </a:p>
          <a:p>
            <a:r>
              <a:rPr lang="pt-BR" altLang="pt-BR"/>
              <a:t> Exemplo:</a:t>
            </a:r>
          </a:p>
          <a:p>
            <a:r>
              <a:rPr lang="pt-BR" altLang="pt-BR"/>
              <a:t>int vetor[5];</a:t>
            </a:r>
            <a:endParaRPr lang="en-US" altLang="pt-BR"/>
          </a:p>
        </p:txBody>
      </p:sp>
      <p:sp>
        <p:nvSpPr>
          <p:cNvPr id="7170" name="Título 1">
            <a:extLst>
              <a:ext uri="{FF2B5EF4-FFF2-40B4-BE49-F238E27FC236}">
                <a16:creationId xmlns:a16="http://schemas.microsoft.com/office/drawing/2014/main" id="{5DCD0209-F4F3-BC43-BED8-09C56D00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8631B447-FA06-3F49-B32E-B31D0D206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5</a:t>
            </a:fld>
            <a:endParaRPr lang="pt-BR" altLang="pt-BR">
              <a:latin typeface="Calibri" panose="020F0502020204030204" pitchFamily="34" charset="0"/>
            </a:endParaRPr>
          </a:p>
        </p:txBody>
      </p:sp>
      <p:grpSp>
        <p:nvGrpSpPr>
          <p:cNvPr id="7173" name="Grupo 17">
            <a:extLst>
              <a:ext uri="{FF2B5EF4-FFF2-40B4-BE49-F238E27FC236}">
                <a16:creationId xmlns:a16="http://schemas.microsoft.com/office/drawing/2014/main" id="{2BD0A971-4AFC-5D45-901F-14BFBEC1ADCF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4833939"/>
            <a:ext cx="6627812" cy="1190625"/>
            <a:chOff x="1643042" y="4834606"/>
            <a:chExt cx="6628167" cy="1189316"/>
          </a:xfrm>
        </p:grpSpPr>
        <p:grpSp>
          <p:nvGrpSpPr>
            <p:cNvPr id="7176" name="Grupo 10">
              <a:extLst>
                <a:ext uri="{FF2B5EF4-FFF2-40B4-BE49-F238E27FC236}">
                  <a16:creationId xmlns:a16="http://schemas.microsoft.com/office/drawing/2014/main" id="{51C9A3B4-85DE-A34E-872E-5FFFA2AB28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042" y="5286388"/>
              <a:ext cx="5572164" cy="643736"/>
              <a:chOff x="1643042" y="5214950"/>
              <a:chExt cx="5572164" cy="643736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DE0F0D0C-D90D-9246-95AB-DBDD56B330F6}"/>
                  </a:ext>
                </a:extLst>
              </p:cNvPr>
              <p:cNvSpPr/>
              <p:nvPr/>
            </p:nvSpPr>
            <p:spPr>
              <a:xfrm>
                <a:off x="1643042" y="5215108"/>
                <a:ext cx="5572423" cy="642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3F5FAE16-D902-CA4F-9BEF-F7C4ABE0A19B}"/>
                  </a:ext>
                </a:extLst>
              </p:cNvPr>
              <p:cNvCxnSpPr/>
              <p:nvPr/>
            </p:nvCxnSpPr>
            <p:spPr>
              <a:xfrm rot="5400000">
                <a:off x="2321311" y="5537015"/>
                <a:ext cx="6422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5B249E5C-BB4F-5048-A156-D4EBF422836E}"/>
                  </a:ext>
                </a:extLst>
              </p:cNvPr>
              <p:cNvCxnSpPr/>
              <p:nvPr/>
            </p:nvCxnSpPr>
            <p:spPr>
              <a:xfrm rot="5400000">
                <a:off x="3394519" y="5535429"/>
                <a:ext cx="64223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9F6D04-10E2-C842-92A7-EA0B82E8AFD6}"/>
                  </a:ext>
                </a:extLst>
              </p:cNvPr>
              <p:cNvCxnSpPr/>
              <p:nvPr/>
            </p:nvCxnSpPr>
            <p:spPr>
              <a:xfrm rot="5400000">
                <a:off x="4607433" y="5535429"/>
                <a:ext cx="64223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66CB267B-39B2-1D47-BE5F-5928EDD80DB8}"/>
                  </a:ext>
                </a:extLst>
              </p:cNvPr>
              <p:cNvCxnSpPr/>
              <p:nvPr/>
            </p:nvCxnSpPr>
            <p:spPr>
              <a:xfrm rot="5400000">
                <a:off x="5750495" y="5535429"/>
                <a:ext cx="64223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77" name="CaixaDeTexto 11">
              <a:extLst>
                <a:ext uri="{FF2B5EF4-FFF2-40B4-BE49-F238E27FC236}">
                  <a16:creationId xmlns:a16="http://schemas.microsoft.com/office/drawing/2014/main" id="{E1671953-D5D2-614E-9A76-45DCCB290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44" y="5500702"/>
              <a:ext cx="9845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vetor</a:t>
              </a:r>
              <a:endParaRPr lang="en-US" altLang="pt-BR" sz="2800"/>
            </a:p>
          </p:txBody>
        </p:sp>
        <p:sp>
          <p:nvSpPr>
            <p:cNvPr id="7178" name="CaixaDeTexto 12">
              <a:extLst>
                <a:ext uri="{FF2B5EF4-FFF2-40B4-BE49-F238E27FC236}">
                  <a16:creationId xmlns:a16="http://schemas.microsoft.com/office/drawing/2014/main" id="{262972A1-C2E8-3A47-9207-B26DDB477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0</a:t>
              </a:r>
              <a:endParaRPr lang="en-US" altLang="pt-BR" sz="2800"/>
            </a:p>
          </p:txBody>
        </p:sp>
        <p:sp>
          <p:nvSpPr>
            <p:cNvPr id="7179" name="CaixaDeTexto 13">
              <a:extLst>
                <a:ext uri="{FF2B5EF4-FFF2-40B4-BE49-F238E27FC236}">
                  <a16:creationId xmlns:a16="http://schemas.microsoft.com/office/drawing/2014/main" id="{49437D1F-A781-7F4C-A5FC-D8F559AAC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64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1</a:t>
              </a:r>
              <a:endParaRPr lang="en-US" altLang="pt-BR" sz="2800"/>
            </a:p>
          </p:txBody>
        </p:sp>
        <p:sp>
          <p:nvSpPr>
            <p:cNvPr id="7180" name="CaixaDeTexto 14">
              <a:extLst>
                <a:ext uri="{FF2B5EF4-FFF2-40B4-BE49-F238E27FC236}">
                  <a16:creationId xmlns:a16="http://schemas.microsoft.com/office/drawing/2014/main" id="{B3860268-B26A-2D4C-9344-7828B3E9C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2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2</a:t>
              </a:r>
              <a:endParaRPr lang="en-US" altLang="pt-BR" sz="2800"/>
            </a:p>
          </p:txBody>
        </p:sp>
        <p:sp>
          <p:nvSpPr>
            <p:cNvPr id="7181" name="CaixaDeTexto 15">
              <a:extLst>
                <a:ext uri="{FF2B5EF4-FFF2-40B4-BE49-F238E27FC236}">
                  <a16:creationId xmlns:a16="http://schemas.microsoft.com/office/drawing/2014/main" id="{D8E83359-0763-954E-B354-E916DF3D5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380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3</a:t>
              </a:r>
              <a:endParaRPr lang="en-US" altLang="pt-BR" sz="2800"/>
            </a:p>
          </p:txBody>
        </p:sp>
        <p:sp>
          <p:nvSpPr>
            <p:cNvPr id="7182" name="CaixaDeTexto 16">
              <a:extLst>
                <a:ext uri="{FF2B5EF4-FFF2-40B4-BE49-F238E27FC236}">
                  <a16:creationId xmlns:a16="http://schemas.microsoft.com/office/drawing/2014/main" id="{49C301FB-E62E-D94F-9E2F-5C610D395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88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4</a:t>
              </a:r>
              <a:endParaRPr lang="en-US" altLang="pt-BR" sz="2800"/>
            </a:p>
          </p:txBody>
        </p:sp>
      </p:grpSp>
      <p:sp>
        <p:nvSpPr>
          <p:cNvPr id="7174" name="CaixaDeTexto 18">
            <a:extLst>
              <a:ext uri="{FF2B5EF4-FFF2-40B4-BE49-F238E27FC236}">
                <a16:creationId xmlns:a16="http://schemas.microsoft.com/office/drawing/2014/main" id="{1186F636-5E24-E342-AF06-0B1DAA9AF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1" y="4405314"/>
            <a:ext cx="132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/>
              <a:t>índices</a:t>
            </a:r>
            <a:endParaRPr lang="en-US" altLang="pt-BR" sz="2800"/>
          </a:p>
        </p:txBody>
      </p:sp>
      <p:sp>
        <p:nvSpPr>
          <p:cNvPr id="21" name="Colchete esquerdo 20">
            <a:extLst>
              <a:ext uri="{FF2B5EF4-FFF2-40B4-BE49-F238E27FC236}">
                <a16:creationId xmlns:a16="http://schemas.microsoft.com/office/drawing/2014/main" id="{D4C1DE30-0738-F545-9C67-B68DE76DE0A9}"/>
              </a:ext>
            </a:extLst>
          </p:cNvPr>
          <p:cNvSpPr/>
          <p:nvPr/>
        </p:nvSpPr>
        <p:spPr>
          <a:xfrm rot="5400000">
            <a:off x="5774529" y="2250273"/>
            <a:ext cx="142876" cy="5357850"/>
          </a:xfrm>
          <a:prstGeom prst="leftBracket">
            <a:avLst/>
          </a:prstGeom>
          <a:ln>
            <a:solidFill>
              <a:schemeClr val="tx1"/>
            </a:solidFill>
          </a:ln>
          <a:scene3d>
            <a:camera prst="orthographicFront">
              <a:rot lat="21299999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64C56368-F46D-544C-9DBF-1D5D4D8BF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O acesso a cada elemento do vetor é feito por meio de seu índice.</a:t>
            </a:r>
          </a:p>
          <a:p>
            <a:r>
              <a:rPr lang="pt-BR" altLang="pt-BR"/>
              <a:t>vetor[0] = acessa o 1º elemento de vetor.</a:t>
            </a:r>
          </a:p>
          <a:p>
            <a:r>
              <a:rPr lang="pt-BR" altLang="pt-BR"/>
              <a:t>vetor[1] = acessa o 2º elemento de vetor.</a:t>
            </a:r>
          </a:p>
          <a:p>
            <a:r>
              <a:rPr lang="pt-BR" altLang="pt-BR"/>
              <a:t>...</a:t>
            </a:r>
          </a:p>
          <a:p>
            <a:r>
              <a:rPr lang="pt-BR" altLang="pt-BR"/>
              <a:t>vetor[4] = acessa o 5º elemento de vetor.</a:t>
            </a:r>
            <a:endParaRPr lang="en-US" altLang="pt-BR"/>
          </a:p>
        </p:txBody>
      </p:sp>
      <p:sp>
        <p:nvSpPr>
          <p:cNvPr id="8194" name="Título 1">
            <a:extLst>
              <a:ext uri="{FF2B5EF4-FFF2-40B4-BE49-F238E27FC236}">
                <a16:creationId xmlns:a16="http://schemas.microsoft.com/office/drawing/2014/main" id="{621497DC-6374-214E-B81E-AA74344C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C7C9A934-FE35-7649-ADFD-49033DC23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6</a:t>
            </a:fld>
            <a:endParaRPr lang="pt-BR" altLang="pt-BR">
              <a:latin typeface="Calibri" panose="020F0502020204030204" pitchFamily="34" charset="0"/>
            </a:endParaRPr>
          </a:p>
        </p:txBody>
      </p:sp>
      <p:grpSp>
        <p:nvGrpSpPr>
          <p:cNvPr id="8197" name="Grupo 4">
            <a:extLst>
              <a:ext uri="{FF2B5EF4-FFF2-40B4-BE49-F238E27FC236}">
                <a16:creationId xmlns:a16="http://schemas.microsoft.com/office/drawing/2014/main" id="{EAE721D3-6F35-354A-AB1E-8B860611CFD9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1214439"/>
            <a:ext cx="6627812" cy="1189037"/>
            <a:chOff x="1643042" y="4834606"/>
            <a:chExt cx="6628167" cy="1189316"/>
          </a:xfrm>
        </p:grpSpPr>
        <p:grpSp>
          <p:nvGrpSpPr>
            <p:cNvPr id="8198" name="Grupo 10">
              <a:extLst>
                <a:ext uri="{FF2B5EF4-FFF2-40B4-BE49-F238E27FC236}">
                  <a16:creationId xmlns:a16="http://schemas.microsoft.com/office/drawing/2014/main" id="{34EBF18C-C922-EE40-9F67-6BA529C22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042" y="5286388"/>
              <a:ext cx="5572164" cy="643736"/>
              <a:chOff x="1643042" y="5214950"/>
              <a:chExt cx="5572164" cy="643736"/>
            </a:xfrm>
          </p:grpSpPr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25E42276-B043-6B4F-90B0-781A730E5ECA}"/>
                  </a:ext>
                </a:extLst>
              </p:cNvPr>
              <p:cNvSpPr/>
              <p:nvPr/>
            </p:nvSpPr>
            <p:spPr>
              <a:xfrm>
                <a:off x="1643042" y="5215711"/>
                <a:ext cx="5572423" cy="6430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C6F3621B-9AB9-9C44-868B-73AE95DDA880}"/>
                  </a:ext>
                </a:extLst>
              </p:cNvPr>
              <p:cNvCxnSpPr/>
              <p:nvPr/>
            </p:nvCxnSpPr>
            <p:spPr>
              <a:xfrm rot="5400000">
                <a:off x="2320882" y="5536462"/>
                <a:ext cx="6430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2A1FC8CB-D02D-894F-A7DB-AC4CD4EEA0F3}"/>
                  </a:ext>
                </a:extLst>
              </p:cNvPr>
              <p:cNvCxnSpPr/>
              <p:nvPr/>
            </p:nvCxnSpPr>
            <p:spPr>
              <a:xfrm rot="5400000">
                <a:off x="3394089" y="5536462"/>
                <a:ext cx="6430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B006E8CE-19E8-6147-B18F-237373DB39ED}"/>
                  </a:ext>
                </a:extLst>
              </p:cNvPr>
              <p:cNvCxnSpPr/>
              <p:nvPr/>
            </p:nvCxnSpPr>
            <p:spPr>
              <a:xfrm rot="5400000">
                <a:off x="4607004" y="5536462"/>
                <a:ext cx="6430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084BE6A0-CB99-4F47-8033-733B9EE00033}"/>
                  </a:ext>
                </a:extLst>
              </p:cNvPr>
              <p:cNvCxnSpPr/>
              <p:nvPr/>
            </p:nvCxnSpPr>
            <p:spPr>
              <a:xfrm rot="5400000">
                <a:off x="5750065" y="5536462"/>
                <a:ext cx="6430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99" name="CaixaDeTexto 6">
              <a:extLst>
                <a:ext uri="{FF2B5EF4-FFF2-40B4-BE49-F238E27FC236}">
                  <a16:creationId xmlns:a16="http://schemas.microsoft.com/office/drawing/2014/main" id="{A69566FA-5DEB-864F-94D9-D8D56F1C7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44" y="5500702"/>
              <a:ext cx="9845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vetor</a:t>
              </a:r>
              <a:endParaRPr lang="en-US" altLang="pt-BR" sz="2800"/>
            </a:p>
          </p:txBody>
        </p:sp>
        <p:sp>
          <p:nvSpPr>
            <p:cNvPr id="8200" name="CaixaDeTexto 7">
              <a:extLst>
                <a:ext uri="{FF2B5EF4-FFF2-40B4-BE49-F238E27FC236}">
                  <a16:creationId xmlns:a16="http://schemas.microsoft.com/office/drawing/2014/main" id="{1270DC48-6674-764D-A4D9-E6442F22B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794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0</a:t>
              </a:r>
              <a:endParaRPr lang="en-US" altLang="pt-BR" sz="2800"/>
            </a:p>
          </p:txBody>
        </p:sp>
        <p:sp>
          <p:nvSpPr>
            <p:cNvPr id="8201" name="CaixaDeTexto 8">
              <a:extLst>
                <a:ext uri="{FF2B5EF4-FFF2-40B4-BE49-F238E27FC236}">
                  <a16:creationId xmlns:a16="http://schemas.microsoft.com/office/drawing/2014/main" id="{EAB03A5A-511D-A740-B3B6-A043A62B2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64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1</a:t>
              </a:r>
              <a:endParaRPr lang="en-US" altLang="pt-BR" sz="2800"/>
            </a:p>
          </p:txBody>
        </p:sp>
        <p:sp>
          <p:nvSpPr>
            <p:cNvPr id="8202" name="CaixaDeTexto 9">
              <a:extLst>
                <a:ext uri="{FF2B5EF4-FFF2-40B4-BE49-F238E27FC236}">
                  <a16:creationId xmlns:a16="http://schemas.microsoft.com/office/drawing/2014/main" id="{A367DD36-3191-DF45-8398-C4A55E55C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2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2</a:t>
              </a:r>
              <a:endParaRPr lang="en-US" altLang="pt-BR" sz="2800"/>
            </a:p>
          </p:txBody>
        </p:sp>
        <p:sp>
          <p:nvSpPr>
            <p:cNvPr id="8203" name="CaixaDeTexto 10">
              <a:extLst>
                <a:ext uri="{FF2B5EF4-FFF2-40B4-BE49-F238E27FC236}">
                  <a16:creationId xmlns:a16="http://schemas.microsoft.com/office/drawing/2014/main" id="{F515C6D3-2DED-ED43-A029-AB21E48F9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380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3</a:t>
              </a:r>
              <a:endParaRPr lang="en-US" altLang="pt-BR" sz="2800"/>
            </a:p>
          </p:txBody>
        </p:sp>
        <p:sp>
          <p:nvSpPr>
            <p:cNvPr id="8204" name="CaixaDeTexto 11">
              <a:extLst>
                <a:ext uri="{FF2B5EF4-FFF2-40B4-BE49-F238E27FC236}">
                  <a16:creationId xmlns:a16="http://schemas.microsoft.com/office/drawing/2014/main" id="{FF16FAA8-77F1-124F-9EAB-CEEFBC586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88" y="483460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800"/>
                <a:t>4</a:t>
              </a:r>
              <a:endParaRPr lang="en-US" altLang="pt-BR" sz="2800"/>
            </a:p>
          </p:txBody>
        </p:sp>
      </p:grpSp>
    </p:spTree>
    <p:extLst>
      <p:ext uri="{BB962C8B-B14F-4D97-AF65-F5344CB8AC3E}">
        <p14:creationId xmlns:p14="http://schemas.microsoft.com/office/powerpoint/2010/main" val="215798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57FB6C73-BCFF-264D-A8D9-8A12E0EF3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/>
              <a:t>Para o preenchimento do vetor, faz-se necessário a declaração de uma variável para servir de índice do vetor.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b="1"/>
              <a:t>int vetor[5];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b="1"/>
              <a:t>for(int i = 0; i&lt;=4; i++)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b="1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b="1"/>
              <a:t>    printf("Digite um valor: 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b="1"/>
              <a:t>    scanf("%i",&amp;vetor[i]);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b="1"/>
              <a:t> }</a:t>
            </a:r>
          </a:p>
          <a:p>
            <a:pPr>
              <a:buFont typeface="Arial" panose="020B0604020202020204" pitchFamily="34" charset="0"/>
              <a:buNone/>
            </a:pPr>
            <a:endParaRPr lang="en-US" altLang="pt-BR" sz="2400"/>
          </a:p>
        </p:txBody>
      </p:sp>
      <p:sp>
        <p:nvSpPr>
          <p:cNvPr id="9218" name="Título 1">
            <a:extLst>
              <a:ext uri="{FF2B5EF4-FFF2-40B4-BE49-F238E27FC236}">
                <a16:creationId xmlns:a16="http://schemas.microsoft.com/office/drawing/2014/main" id="{8EFDF638-F73D-1644-8B9B-76694CEF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9220" name="Espaço Reservado para Número de Slide 3">
            <a:extLst>
              <a:ext uri="{FF2B5EF4-FFF2-40B4-BE49-F238E27FC236}">
                <a16:creationId xmlns:a16="http://schemas.microsoft.com/office/drawing/2014/main" id="{5FBD2D18-0AB8-EC42-9E65-6BCFA1ED86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7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4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F0CEAEED-A8A6-3145-90EA-EE4C27A90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1040292"/>
            <a:ext cx="9927431" cy="4510737"/>
          </a:xfrm>
        </p:spPr>
        <p:txBody>
          <a:bodyPr>
            <a:noAutofit/>
          </a:bodyPr>
          <a:lstStyle/>
          <a:p>
            <a:r>
              <a:rPr lang="pt-BR" altLang="pt-BR" sz="2400" dirty="0"/>
              <a:t>Programa para preenchimento e leitura do vetor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int </a:t>
            </a:r>
            <a:r>
              <a:rPr lang="en-US" altLang="pt-BR" sz="2400" dirty="0" err="1"/>
              <a:t>vetor</a:t>
            </a:r>
            <a:r>
              <a:rPr lang="en-US" altLang="pt-BR" sz="2400" dirty="0"/>
              <a:t>[5];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for(int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 = 0;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&lt;=4;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  </a:t>
            </a:r>
            <a:r>
              <a:rPr lang="en-US" altLang="pt-BR" sz="2400" dirty="0" err="1"/>
              <a:t>printf</a:t>
            </a:r>
            <a:r>
              <a:rPr lang="en-US" altLang="pt-BR" sz="2400" dirty="0"/>
              <a:t>("</a:t>
            </a:r>
            <a:r>
              <a:rPr lang="en-US" altLang="pt-BR" sz="2400" dirty="0" err="1"/>
              <a:t>Digite</a:t>
            </a:r>
            <a:r>
              <a:rPr lang="en-US" altLang="pt-BR" sz="2400" dirty="0"/>
              <a:t> um valor: 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  </a:t>
            </a:r>
            <a:r>
              <a:rPr lang="en-US" altLang="pt-BR" sz="2400" dirty="0" err="1"/>
              <a:t>scanf</a:t>
            </a:r>
            <a:r>
              <a:rPr lang="en-US" altLang="pt-BR" sz="2400" dirty="0"/>
              <a:t>("%</a:t>
            </a:r>
            <a:r>
              <a:rPr lang="en-US" altLang="pt-BR" sz="2400" dirty="0" err="1"/>
              <a:t>i</a:t>
            </a:r>
            <a:r>
              <a:rPr lang="en-US" altLang="pt-BR" sz="2400" dirty="0"/>
              <a:t>",&amp;</a:t>
            </a:r>
            <a:r>
              <a:rPr lang="en-US" altLang="pt-BR" sz="2400" dirty="0" err="1"/>
              <a:t>vetor</a:t>
            </a:r>
            <a:r>
              <a:rPr lang="en-US" altLang="pt-BR" sz="2400" dirty="0"/>
              <a:t>[</a:t>
            </a:r>
            <a:r>
              <a:rPr lang="en-US" altLang="pt-BR" sz="2400" dirty="0" err="1"/>
              <a:t>i</a:t>
            </a:r>
            <a:r>
              <a:rPr lang="en-US" altLang="pt-BR" sz="2400" dirty="0"/>
              <a:t>]);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for(int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 =0;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&lt;=4;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sz="2400" dirty="0"/>
              <a:t>        </a:t>
            </a:r>
            <a:r>
              <a:rPr lang="en-US" altLang="pt-BR" sz="2400" dirty="0" err="1"/>
              <a:t>printf</a:t>
            </a:r>
            <a:r>
              <a:rPr lang="en-US" altLang="pt-BR" sz="2400" dirty="0"/>
              <a:t>("\</a:t>
            </a:r>
            <a:r>
              <a:rPr lang="en-US" altLang="pt-BR" sz="2400" dirty="0" err="1"/>
              <a:t>nIndice</a:t>
            </a:r>
            <a:r>
              <a:rPr lang="en-US" altLang="pt-BR" sz="2400" dirty="0"/>
              <a:t> %</a:t>
            </a:r>
            <a:r>
              <a:rPr lang="en-US" altLang="pt-BR" sz="2400" dirty="0" err="1"/>
              <a:t>i</a:t>
            </a:r>
            <a:r>
              <a:rPr lang="en-US" altLang="pt-BR" sz="2400" dirty="0"/>
              <a:t> do </a:t>
            </a:r>
            <a:r>
              <a:rPr lang="en-US" altLang="pt-BR" sz="2400" dirty="0" err="1"/>
              <a:t>vetor</a:t>
            </a:r>
            <a:r>
              <a:rPr lang="en-US" altLang="pt-BR" sz="2400" dirty="0"/>
              <a:t>: %</a:t>
            </a:r>
            <a:r>
              <a:rPr lang="en-US" altLang="pt-BR" sz="2400" dirty="0" err="1"/>
              <a:t>i</a:t>
            </a:r>
            <a:r>
              <a:rPr lang="en-US" altLang="pt-BR" sz="2400" dirty="0"/>
              <a:t>",</a:t>
            </a:r>
            <a:r>
              <a:rPr lang="en-US" altLang="pt-BR" sz="2400" dirty="0" err="1"/>
              <a:t>i,vetor</a:t>
            </a:r>
            <a:r>
              <a:rPr lang="en-US" altLang="pt-BR" sz="2400" dirty="0"/>
              <a:t>[</a:t>
            </a:r>
            <a:r>
              <a:rPr lang="en-US" altLang="pt-BR" sz="2400" dirty="0" err="1"/>
              <a:t>i</a:t>
            </a:r>
            <a:r>
              <a:rPr lang="en-US" altLang="pt-BR" sz="2400" dirty="0"/>
              <a:t>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400" dirty="0"/>
              <a:t>}</a:t>
            </a:r>
          </a:p>
        </p:txBody>
      </p:sp>
      <p:sp>
        <p:nvSpPr>
          <p:cNvPr id="10242" name="Título 1">
            <a:extLst>
              <a:ext uri="{FF2B5EF4-FFF2-40B4-BE49-F238E27FC236}">
                <a16:creationId xmlns:a16="http://schemas.microsoft.com/office/drawing/2014/main" id="{DE400EAA-7FDA-4D4E-800D-942D2869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3E64C2C4-26A7-1840-8381-50F67C8993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8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3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BC76D168-667A-F94C-ACDA-B9DDEF075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2008" y="909663"/>
            <a:ext cx="9927431" cy="45107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float </a:t>
            </a:r>
            <a:r>
              <a:rPr lang="en-US" altLang="pt-BR" dirty="0" err="1"/>
              <a:t>notas</a:t>
            </a:r>
            <a:r>
              <a:rPr lang="en-US" altLang="pt-BR" dirty="0"/>
              <a:t>[5], </a:t>
            </a:r>
            <a:r>
              <a:rPr lang="en-US" altLang="pt-BR" dirty="0" err="1"/>
              <a:t>media_geral</a:t>
            </a:r>
            <a:r>
              <a:rPr lang="en-US" altLang="pt-BR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</a:t>
            </a:r>
            <a:r>
              <a:rPr lang="en-US" altLang="pt-BR" dirty="0" err="1"/>
              <a:t>media_geral</a:t>
            </a:r>
            <a:r>
              <a:rPr lang="en-US" altLang="pt-BR" dirty="0"/>
              <a:t>=0;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for(int </a:t>
            </a:r>
            <a:r>
              <a:rPr lang="en-US" altLang="pt-BR" dirty="0" err="1"/>
              <a:t>i</a:t>
            </a:r>
            <a:r>
              <a:rPr lang="en-US" altLang="pt-BR" dirty="0"/>
              <a:t> = 0; </a:t>
            </a:r>
            <a:r>
              <a:rPr lang="en-US" altLang="pt-BR" dirty="0" err="1"/>
              <a:t>i</a:t>
            </a:r>
            <a:r>
              <a:rPr lang="en-US" altLang="pt-BR" dirty="0"/>
              <a:t>&lt;=4; </a:t>
            </a:r>
            <a:r>
              <a:rPr lang="en-US" altLang="pt-BR" dirty="0" err="1"/>
              <a:t>i</a:t>
            </a:r>
            <a:r>
              <a:rPr lang="en-US" altLang="pt-BR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  </a:t>
            </a:r>
            <a:r>
              <a:rPr lang="en-US" altLang="pt-BR" dirty="0" err="1"/>
              <a:t>printf</a:t>
            </a:r>
            <a:r>
              <a:rPr lang="en-US" altLang="pt-BR" dirty="0"/>
              <a:t>("</a:t>
            </a:r>
            <a:r>
              <a:rPr lang="en-US" altLang="pt-BR" dirty="0" err="1"/>
              <a:t>Digite</a:t>
            </a:r>
            <a:r>
              <a:rPr lang="en-US" altLang="pt-BR" dirty="0"/>
              <a:t> a nota do </a:t>
            </a:r>
            <a:r>
              <a:rPr lang="en-US" altLang="pt-BR" dirty="0" err="1"/>
              <a:t>aluno</a:t>
            </a:r>
            <a:r>
              <a:rPr lang="en-US" altLang="pt-BR" dirty="0"/>
              <a:t>: 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  </a:t>
            </a:r>
            <a:r>
              <a:rPr lang="en-US" altLang="pt-BR" dirty="0" err="1"/>
              <a:t>scanf</a:t>
            </a:r>
            <a:r>
              <a:rPr lang="en-US" altLang="pt-BR" dirty="0"/>
              <a:t>("%f",&amp;</a:t>
            </a:r>
            <a:r>
              <a:rPr lang="en-US" altLang="pt-BR" dirty="0" err="1"/>
              <a:t>notas</a:t>
            </a:r>
            <a:r>
              <a:rPr lang="en-US" altLang="pt-BR" dirty="0"/>
              <a:t>[</a:t>
            </a:r>
            <a:r>
              <a:rPr lang="en-US" altLang="pt-BR" dirty="0" err="1"/>
              <a:t>i</a:t>
            </a:r>
            <a:r>
              <a:rPr lang="en-US" altLang="pt-BR" dirty="0"/>
              <a:t>]);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for(int </a:t>
            </a:r>
            <a:r>
              <a:rPr lang="en-US" altLang="pt-BR" dirty="0" err="1"/>
              <a:t>i</a:t>
            </a:r>
            <a:r>
              <a:rPr lang="en-US" altLang="pt-BR" dirty="0"/>
              <a:t> =0; </a:t>
            </a:r>
            <a:r>
              <a:rPr lang="en-US" altLang="pt-BR" dirty="0" err="1"/>
              <a:t>i</a:t>
            </a:r>
            <a:r>
              <a:rPr lang="en-US" altLang="pt-BR" dirty="0"/>
              <a:t>&lt;=4; </a:t>
            </a:r>
            <a:r>
              <a:rPr lang="en-US" altLang="pt-BR" dirty="0" err="1"/>
              <a:t>i</a:t>
            </a:r>
            <a:r>
              <a:rPr lang="en-US" altLang="pt-BR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   </a:t>
            </a:r>
            <a:r>
              <a:rPr lang="en-US" altLang="pt-BR" dirty="0" err="1"/>
              <a:t>media_geral</a:t>
            </a:r>
            <a:r>
              <a:rPr lang="en-US" altLang="pt-BR" dirty="0"/>
              <a:t> = </a:t>
            </a:r>
            <a:r>
              <a:rPr lang="en-US" altLang="pt-BR" dirty="0" err="1"/>
              <a:t>media_geral</a:t>
            </a:r>
            <a:r>
              <a:rPr lang="en-US" altLang="pt-BR" dirty="0"/>
              <a:t> + </a:t>
            </a:r>
            <a:r>
              <a:rPr lang="en-US" altLang="pt-BR" dirty="0" err="1"/>
              <a:t>notas</a:t>
            </a:r>
            <a:r>
              <a:rPr lang="en-US" altLang="pt-BR" dirty="0"/>
              <a:t>[</a:t>
            </a:r>
            <a:r>
              <a:rPr lang="en-US" altLang="pt-BR" dirty="0" err="1"/>
              <a:t>i</a:t>
            </a:r>
            <a:r>
              <a:rPr lang="en-US" altLang="pt-BR" dirty="0"/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    </a:t>
            </a:r>
            <a:r>
              <a:rPr lang="en-US" altLang="pt-BR" dirty="0" err="1"/>
              <a:t>printf</a:t>
            </a:r>
            <a:r>
              <a:rPr lang="en-US" altLang="pt-BR" dirty="0"/>
              <a:t>("\</a:t>
            </a:r>
            <a:r>
              <a:rPr lang="en-US" altLang="pt-BR" dirty="0" err="1"/>
              <a:t>nMedia</a:t>
            </a:r>
            <a:r>
              <a:rPr lang="en-US" altLang="pt-BR" dirty="0"/>
              <a:t> das </a:t>
            </a:r>
            <a:r>
              <a:rPr lang="en-US" altLang="pt-BR" dirty="0" err="1"/>
              <a:t>notas</a:t>
            </a:r>
            <a:r>
              <a:rPr lang="en-US" altLang="pt-BR" dirty="0"/>
              <a:t>: %.2f", </a:t>
            </a:r>
            <a:r>
              <a:rPr lang="en-US" altLang="pt-BR" dirty="0" err="1"/>
              <a:t>media_geral</a:t>
            </a:r>
            <a:r>
              <a:rPr lang="en-US" altLang="pt-BR" dirty="0"/>
              <a:t>/5);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 dirty="0"/>
              <a:t>  }</a:t>
            </a:r>
          </a:p>
        </p:txBody>
      </p:sp>
      <p:sp>
        <p:nvSpPr>
          <p:cNvPr id="11266" name="Título 1">
            <a:extLst>
              <a:ext uri="{FF2B5EF4-FFF2-40B4-BE49-F238E27FC236}">
                <a16:creationId xmlns:a16="http://schemas.microsoft.com/office/drawing/2014/main" id="{24883B26-D447-8142-BEDB-9DA7A06B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Vetores</a:t>
            </a:r>
            <a:endParaRPr lang="en-US" altLang="pt-BR"/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444C2785-0B2E-AD45-B205-A1B8E309B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140B08DA-2940-314E-AA83-31825090B8A3}" type="slidenum">
              <a:rPr lang="pt-BR" altLang="pt-BR" smtClean="0"/>
              <a:pPr/>
              <a:t>9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6371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B63EF8521CAE4FBC76E6EB21A6ED59" ma:contentTypeVersion="4" ma:contentTypeDescription="Crie um novo documento." ma:contentTypeScope="" ma:versionID="96663ec8ca964508cfb3e898c9bdddb7">
  <xsd:schema xmlns:xsd="http://www.w3.org/2001/XMLSchema" xmlns:xs="http://www.w3.org/2001/XMLSchema" xmlns:p="http://schemas.microsoft.com/office/2006/metadata/properties" xmlns:ns2="9d8c66b1-67af-4d46-a34e-0fb9f7e908fc" targetNamespace="http://schemas.microsoft.com/office/2006/metadata/properties" ma:root="true" ma:fieldsID="aec174f55c102963bc48169a73ceddc9" ns2:_="">
    <xsd:import namespace="9d8c66b1-67af-4d46-a34e-0fb9f7e908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66b1-67af-4d46-a34e-0fb9f7e90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851BE0-C222-4149-9A6B-DAB83518D36E}"/>
</file>

<file path=customXml/itemProps2.xml><?xml version="1.0" encoding="utf-8"?>
<ds:datastoreItem xmlns:ds="http://schemas.openxmlformats.org/officeDocument/2006/customXml" ds:itemID="{117DE6CB-0B17-4FA8-BA37-538F4D3199A8}"/>
</file>

<file path=customXml/itemProps3.xml><?xml version="1.0" encoding="utf-8"?>
<ds:datastoreItem xmlns:ds="http://schemas.openxmlformats.org/officeDocument/2006/customXml" ds:itemID="{86CA2E37-BC83-40B5-BAC6-3340D508479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</TotalTime>
  <Words>640</Words>
  <Application>Microsoft Macintosh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1_Tema do Office</vt:lpstr>
      <vt:lpstr>Apresentação do PowerPoint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Atividade</vt:lpstr>
      <vt:lpstr>Atividades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80</cp:revision>
  <dcterms:created xsi:type="dcterms:W3CDTF">2019-06-26T14:54:25Z</dcterms:created>
  <dcterms:modified xsi:type="dcterms:W3CDTF">2023-03-11T12:47:53Z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0x0101007AB63EF8521CAE4FBC76E6EB21A6ED59</vt:lpwstr>
  </property>
</Properties>
</file>