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4"/>
  </p:notesMasterIdLst>
  <p:sldIdLst>
    <p:sldId id="285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3" r:id="rId14"/>
    <p:sldId id="27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0"/>
    <p:restoredTop sz="92233"/>
  </p:normalViewPr>
  <p:slideViewPr>
    <p:cSldViewPr snapToGrid="0" snapToObjects="1">
      <p:cViewPr varScale="1">
        <p:scale>
          <a:sx n="76" d="100"/>
          <a:sy n="7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25/03/2023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  <p:sldLayoutId id="214748373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Registros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431584" y="1189037"/>
            <a:ext cx="9927431" cy="4510737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</a:pPr>
            <a:r>
              <a:rPr lang="pt-BR" sz="7000" dirty="0" err="1">
                <a:latin typeface="Calibri" charset="0"/>
              </a:rPr>
              <a:t>struct</a:t>
            </a:r>
            <a:r>
              <a:rPr lang="pt-BR" sz="7000" dirty="0">
                <a:latin typeface="Calibri" charset="0"/>
              </a:rPr>
              <a:t> </a:t>
            </a:r>
            <a:r>
              <a:rPr lang="pt-BR" sz="7000" dirty="0" err="1">
                <a:latin typeface="Calibri" charset="0"/>
              </a:rPr>
              <a:t>facil</a:t>
            </a:r>
            <a:endParaRPr lang="pt-BR" sz="70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</a:t>
            </a:r>
            <a:r>
              <a:rPr lang="pt-BR" sz="7000" dirty="0" err="1">
                <a:latin typeface="Calibri" charset="0"/>
              </a:rPr>
              <a:t>int</a:t>
            </a:r>
            <a:r>
              <a:rPr lang="pt-BR" sz="7000" dirty="0">
                <a:latin typeface="Calibri" charset="0"/>
              </a:rPr>
              <a:t> num;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char </a:t>
            </a:r>
            <a:r>
              <a:rPr lang="pt-BR" sz="7000" dirty="0" err="1">
                <a:latin typeface="Calibri" charset="0"/>
              </a:rPr>
              <a:t>ch</a:t>
            </a:r>
            <a:r>
              <a:rPr lang="pt-BR" sz="7000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pt-BR" sz="7000" dirty="0" err="1">
                <a:latin typeface="Calibri" charset="0"/>
              </a:rPr>
              <a:t>struct</a:t>
            </a:r>
            <a:r>
              <a:rPr lang="pt-BR" sz="7000" dirty="0">
                <a:latin typeface="Calibri" charset="0"/>
              </a:rPr>
              <a:t> </a:t>
            </a:r>
            <a:r>
              <a:rPr lang="pt-BR" sz="7000" dirty="0" err="1">
                <a:latin typeface="Calibri" charset="0"/>
              </a:rPr>
              <a:t>facil</a:t>
            </a:r>
            <a:r>
              <a:rPr lang="pt-BR" sz="7000" dirty="0">
                <a:latin typeface="Calibri" charset="0"/>
              </a:rPr>
              <a:t> xx1;</a:t>
            </a:r>
          </a:p>
          <a:p>
            <a:pPr>
              <a:buFont typeface="Arial" charset="0"/>
              <a:buNone/>
            </a:pPr>
            <a:r>
              <a:rPr lang="pt-BR" sz="7000" dirty="0" err="1">
                <a:latin typeface="Calibri" charset="0"/>
              </a:rPr>
              <a:t>struct</a:t>
            </a:r>
            <a:r>
              <a:rPr lang="pt-BR" sz="7000" dirty="0">
                <a:latin typeface="Calibri" charset="0"/>
              </a:rPr>
              <a:t> </a:t>
            </a:r>
            <a:r>
              <a:rPr lang="pt-BR" sz="7000" dirty="0" err="1">
                <a:latin typeface="Calibri" charset="0"/>
              </a:rPr>
              <a:t>facil</a:t>
            </a:r>
            <a:r>
              <a:rPr lang="pt-BR" sz="7000" dirty="0">
                <a:latin typeface="Calibri" charset="0"/>
              </a:rPr>
              <a:t> xx2;</a:t>
            </a:r>
          </a:p>
          <a:p>
            <a:pPr>
              <a:buFont typeface="Arial" charset="0"/>
              <a:buNone/>
            </a:pPr>
            <a:r>
              <a:rPr lang="pt-BR" sz="7000" dirty="0" err="1">
                <a:latin typeface="Calibri" charset="0"/>
              </a:rPr>
              <a:t>main</a:t>
            </a:r>
            <a:r>
              <a:rPr lang="pt-BR" sz="7000" dirty="0">
                <a:latin typeface="Calibri" charset="0"/>
              </a:rPr>
              <a:t>()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   xx1.num=2;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   xx1.ch=</a:t>
            </a:r>
            <a:r>
              <a:rPr lang="ja-JP" altLang="pt-BR" sz="7000">
                <a:latin typeface="Calibri" charset="0"/>
              </a:rPr>
              <a:t>‘</a:t>
            </a:r>
            <a:r>
              <a:rPr lang="pt-BR" altLang="ja-JP" sz="7000" dirty="0" err="1">
                <a:latin typeface="Calibri" charset="0"/>
              </a:rPr>
              <a:t>Z</a:t>
            </a:r>
            <a:r>
              <a:rPr lang="ja-JP" altLang="pt-BR" sz="7000">
                <a:latin typeface="Calibri" charset="0"/>
              </a:rPr>
              <a:t>’</a:t>
            </a:r>
            <a:r>
              <a:rPr lang="pt-BR" altLang="ja-JP" sz="7000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   xx2.num=3;</a:t>
            </a:r>
          </a:p>
          <a:p>
            <a:pPr>
              <a:buFont typeface="Arial" charset="0"/>
              <a:buNone/>
            </a:pPr>
            <a:r>
              <a:rPr lang="pt-BR" sz="7000" dirty="0">
                <a:latin typeface="Calibri" charset="0"/>
              </a:rPr>
              <a:t>     xx2.ch=</a:t>
            </a:r>
            <a:r>
              <a:rPr lang="ja-JP" altLang="pt-BR" sz="7000">
                <a:latin typeface="Calibri" charset="0"/>
              </a:rPr>
              <a:t>‘</a:t>
            </a:r>
            <a:r>
              <a:rPr lang="pt-BR" altLang="ja-JP" sz="7000" dirty="0" err="1">
                <a:latin typeface="Calibri" charset="0"/>
              </a:rPr>
              <a:t>Y</a:t>
            </a:r>
            <a:r>
              <a:rPr lang="ja-JP" altLang="pt-BR" sz="7000">
                <a:latin typeface="Calibri" charset="0"/>
              </a:rPr>
              <a:t>’</a:t>
            </a:r>
            <a:r>
              <a:rPr lang="pt-BR" altLang="ja-JP" sz="7000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pt-BR" sz="24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solidFill>
                  <a:srgbClr val="000000"/>
                </a:solidFill>
                <a:latin typeface="Calibri" charset="0"/>
              </a:rPr>
              <a:t>Registros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627" name="Espaço Reservado para Conteúdo 7"/>
          <p:cNvSpPr>
            <a:spLocks noGrp="1"/>
          </p:cNvSpPr>
          <p:nvPr>
            <p:ph sz="half" idx="4294967295"/>
          </p:nvPr>
        </p:nvSpPr>
        <p:spPr>
          <a:xfrm>
            <a:off x="4760520" y="1143000"/>
            <a:ext cx="600075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</a:t>
            </a:r>
            <a:r>
              <a:rPr lang="ja-JP" altLang="pt-BR" sz="2400">
                <a:latin typeface="Calibri" charset="0"/>
              </a:rPr>
              <a:t>“</a:t>
            </a:r>
            <a:r>
              <a:rPr lang="pt-BR" altLang="ja-JP" sz="2400" dirty="0">
                <a:latin typeface="Calibri" charset="0"/>
              </a:rPr>
              <a:t>xx1.num= %</a:t>
            </a:r>
            <a:r>
              <a:rPr lang="pt-BR" altLang="ja-JP" sz="2400" dirty="0" err="1">
                <a:latin typeface="Calibri" charset="0"/>
              </a:rPr>
              <a:t>d</a:t>
            </a:r>
            <a:r>
              <a:rPr lang="pt-BR" altLang="ja-JP" sz="2400" dirty="0">
                <a:latin typeface="Calibri" charset="0"/>
              </a:rPr>
              <a:t>, xx1.ch= %</a:t>
            </a:r>
            <a:r>
              <a:rPr lang="pt-BR" altLang="ja-JP" sz="2400" dirty="0" err="1">
                <a:latin typeface="Calibri" charset="0"/>
              </a:rPr>
              <a:t>c</a:t>
            </a:r>
            <a:r>
              <a:rPr lang="pt-BR" altLang="ja-JP" sz="2400" dirty="0">
                <a:latin typeface="Calibri" charset="0"/>
              </a:rPr>
              <a:t>\</a:t>
            </a:r>
            <a:r>
              <a:rPr lang="pt-BR" altLang="ja-JP" sz="2400" dirty="0" err="1">
                <a:latin typeface="Calibri" charset="0"/>
              </a:rPr>
              <a:t>n</a:t>
            </a:r>
            <a:r>
              <a:rPr lang="ja-JP" altLang="pt-BR" sz="2400">
                <a:latin typeface="Calibri" charset="0"/>
              </a:rPr>
              <a:t>”</a:t>
            </a:r>
            <a:r>
              <a:rPr lang="pt-BR" altLang="ja-JP" sz="2400" dirty="0">
                <a:latin typeface="Calibri" charset="0"/>
              </a:rPr>
              <a:t>,xx1.num, xx1.ch);</a:t>
            </a:r>
            <a:endParaRPr lang="en-US" altLang="ja-JP" sz="24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</a:t>
            </a:r>
            <a:r>
              <a:rPr lang="ja-JP" altLang="pt-BR" sz="2400">
                <a:latin typeface="Calibri" charset="0"/>
              </a:rPr>
              <a:t>“</a:t>
            </a:r>
            <a:r>
              <a:rPr lang="pt-BR" altLang="ja-JP" sz="2400" dirty="0">
                <a:latin typeface="Calibri" charset="0"/>
              </a:rPr>
              <a:t>xx2.num= %</a:t>
            </a:r>
            <a:r>
              <a:rPr lang="pt-BR" altLang="ja-JP" sz="2400" dirty="0" err="1">
                <a:latin typeface="Calibri" charset="0"/>
              </a:rPr>
              <a:t>d</a:t>
            </a:r>
            <a:r>
              <a:rPr lang="pt-BR" altLang="ja-JP" sz="2400" dirty="0">
                <a:latin typeface="Calibri" charset="0"/>
              </a:rPr>
              <a:t>, xx2.ch= %</a:t>
            </a:r>
            <a:r>
              <a:rPr lang="pt-BR" altLang="ja-JP" sz="2400" dirty="0" err="1">
                <a:latin typeface="Calibri" charset="0"/>
              </a:rPr>
              <a:t>c</a:t>
            </a:r>
            <a:r>
              <a:rPr lang="pt-BR" altLang="ja-JP" sz="2400" dirty="0">
                <a:latin typeface="Calibri" charset="0"/>
              </a:rPr>
              <a:t>\</a:t>
            </a:r>
            <a:r>
              <a:rPr lang="pt-BR" altLang="ja-JP" sz="2400" dirty="0" err="1">
                <a:latin typeface="Calibri" charset="0"/>
              </a:rPr>
              <a:t>n</a:t>
            </a:r>
            <a:r>
              <a:rPr lang="ja-JP" altLang="pt-BR" sz="2400">
                <a:latin typeface="Calibri" charset="0"/>
              </a:rPr>
              <a:t>”</a:t>
            </a:r>
            <a:r>
              <a:rPr lang="pt-BR" altLang="ja-JP" sz="2400" dirty="0">
                <a:latin typeface="Calibri" charset="0"/>
              </a:rPr>
              <a:t>,xx2.num, xx2.ch);</a:t>
            </a:r>
            <a:endParaRPr lang="en-US" sz="2400" dirty="0">
              <a:latin typeface="Calibri" charset="0"/>
            </a:endParaRP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B954FC-BAE4-9F43-865F-65E375DE3C24}" type="slidenum">
              <a:rPr lang="pt-BR" sz="1200">
                <a:latin typeface="Calibri" charset="0"/>
              </a:rPr>
              <a:pPr eaLnBrk="1" hangingPunct="1"/>
              <a:t>10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0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struct livro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   char titulo[30];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   int regnum;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struct livro livro1;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struct livro livro2;</a:t>
            </a:r>
          </a:p>
          <a:p>
            <a:pPr>
              <a:buFont typeface="Arial" charset="0"/>
              <a:buNone/>
            </a:pPr>
            <a:endParaRPr lang="en-US" sz="2400">
              <a:latin typeface="Calibri" charset="0"/>
            </a:endParaRPr>
          </a:p>
        </p:txBody>
      </p:sp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solidFill>
                  <a:srgbClr val="000000"/>
                </a:solidFill>
                <a:latin typeface="Calibri" charset="0"/>
              </a:rPr>
              <a:t>Registros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651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6548438" y="1189038"/>
            <a:ext cx="5643562" cy="4525962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main()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 char numstr[81];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 printf("\nLivro 1.\nDigite o titulo: ");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gets(livro1.titulo);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printf("Digite o numero do registro (3 digitos): ");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gets(numstr);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livro1.regnum=atoi(numstr);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printf("\nLivro 2.\nDigite o titulo: ");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gets(livro2.titulo);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printf("Digite o numero do registro (3 digitos): ");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gets(numstr);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livro2.regnum=atoi(numstr);</a:t>
            </a:r>
            <a:endParaRPr lang="en-US" sz="2000">
              <a:latin typeface="Calibri" charset="0"/>
            </a:endParaRP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10A20F-ECA3-9F42-B734-5128489C4279}" type="slidenum">
              <a:rPr lang="pt-BR" sz="1200">
                <a:latin typeface="Calibri" charset="0"/>
              </a:rPr>
              <a:pPr eaLnBrk="1" hangingPunct="1"/>
              <a:t>11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printf("\nLista de livros: \n");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   Titulo: %s\n",livro1.titulo);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   Numero do registro: %03d\n",livro1.regnum);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   Titulo: %s\n",livro2.titulo);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printf("   Numero do registro: %03d\n",livro2.regnum); 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      system("pause");     </a:t>
            </a:r>
          </a:p>
          <a:p>
            <a:pPr>
              <a:buFont typeface="Arial" charset="0"/>
              <a:buNone/>
            </a:pPr>
            <a:r>
              <a:rPr lang="pt-BR" sz="2000">
                <a:latin typeface="Calibri" charset="0"/>
              </a:rPr>
              <a:t>}</a:t>
            </a:r>
            <a:endParaRPr lang="en-US" sz="2000">
              <a:latin typeface="Calibri" charset="0"/>
            </a:endParaRPr>
          </a:p>
        </p:txBody>
      </p:sp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solidFill>
                  <a:srgbClr val="000000"/>
                </a:solidFill>
                <a:latin typeface="Calibri" charset="0"/>
              </a:rPr>
              <a:t>Registros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6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6FA884-9A6C-7E4A-96C4-9593AAC0DDD7}" type="slidenum">
              <a:rPr lang="pt-BR" sz="1200">
                <a:latin typeface="Calibri" charset="0"/>
              </a:rPr>
              <a:pPr eaLnBrk="1" hangingPunct="1"/>
              <a:t>12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4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charset="0"/>
              </a:rPr>
              <a:t>Podemos ter estruturas que contêm outras estruturas.</a:t>
            </a:r>
          </a:p>
          <a:p>
            <a:pPr marL="457200" indent="-457200" algn="just">
              <a:buFont typeface="Arial"/>
              <a:buChar char="•"/>
            </a:pPr>
            <a:r>
              <a:rPr lang="pt-BR" dirty="0">
                <a:latin typeface="Calibri" charset="0"/>
              </a:rPr>
              <a:t>Como exemplo, imagine que os nossos livros são divididos em grupos, consistindo de um </a:t>
            </a:r>
            <a:r>
              <a:rPr lang="ja-JP" altLang="pt-BR">
                <a:latin typeface="Calibri" charset="0"/>
              </a:rPr>
              <a:t>“</a:t>
            </a:r>
            <a:r>
              <a:rPr lang="pt-BR" dirty="0">
                <a:latin typeface="Calibri" charset="0"/>
              </a:rPr>
              <a:t>dicionário</a:t>
            </a:r>
            <a:r>
              <a:rPr lang="ja-JP" altLang="pt-BR">
                <a:latin typeface="Calibri" charset="0"/>
              </a:rPr>
              <a:t>”</a:t>
            </a:r>
            <a:r>
              <a:rPr lang="pt-BR" dirty="0">
                <a:latin typeface="Calibri" charset="0"/>
              </a:rPr>
              <a:t> e um livro de </a:t>
            </a:r>
            <a:r>
              <a:rPr lang="ja-JP" altLang="pt-BR">
                <a:latin typeface="Calibri" charset="0"/>
              </a:rPr>
              <a:t>“</a:t>
            </a:r>
            <a:r>
              <a:rPr lang="pt-BR" dirty="0">
                <a:latin typeface="Calibri" charset="0"/>
              </a:rPr>
              <a:t>literatura</a:t>
            </a:r>
            <a:r>
              <a:rPr lang="ja-JP" altLang="pt-BR">
                <a:latin typeface="Calibri" charset="0"/>
              </a:rPr>
              <a:t>”</a:t>
            </a:r>
            <a:r>
              <a:rPr lang="pt-BR" dirty="0">
                <a:latin typeface="Calibri" charset="0"/>
              </a:rPr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pt-BR" dirty="0">
                <a:latin typeface="Calibri" charset="0"/>
              </a:rPr>
              <a:t>O programa seguinte cria uma estrutura de etiqueta grupo. Esta estrutura consiste de duas outras do tipo livro.</a:t>
            </a:r>
            <a:endParaRPr lang="en-US" dirty="0">
              <a:latin typeface="Calibri" charset="0"/>
            </a:endParaRP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Estruturas Aninhadas</a:t>
            </a:r>
            <a:endParaRPr lang="en-US">
              <a:latin typeface="Calibri" charset="0"/>
            </a:endParaRPr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3A0331-D859-B449-A5A8-040D11E76A79}" type="slidenum">
              <a:rPr lang="pt-BR">
                <a:latin typeface="Calibri" charset="0"/>
              </a:rPr>
              <a:pPr eaLnBrk="1" hangingPunct="1"/>
              <a:t>13</a:t>
            </a:fld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5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4"/>
          <p:cNvSpPr>
            <a:spLocks noGrp="1"/>
          </p:cNvSpPr>
          <p:nvPr>
            <p:ph type="body" sz="quarter" idx="10"/>
          </p:nvPr>
        </p:nvSpPr>
        <p:spPr>
          <a:xfrm>
            <a:off x="391712" y="901530"/>
            <a:ext cx="9927431" cy="4510737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struct </a:t>
            </a:r>
            <a:r>
              <a:rPr lang="en-US" dirty="0" err="1">
                <a:latin typeface="Calibri" charset="0"/>
              </a:rPr>
              <a:t>livro</a:t>
            </a:r>
            <a:r>
              <a:rPr lang="en-US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  char </a:t>
            </a:r>
            <a:r>
              <a:rPr lang="en-US" dirty="0" err="1">
                <a:latin typeface="Calibri" charset="0"/>
              </a:rPr>
              <a:t>titulo</a:t>
            </a:r>
            <a:r>
              <a:rPr lang="en-US" dirty="0">
                <a:latin typeface="Calibri" charset="0"/>
              </a:rPr>
              <a:t>[30];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  int regnum;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struct </a:t>
            </a:r>
            <a:r>
              <a:rPr lang="en-US" dirty="0" err="1">
                <a:latin typeface="Calibri" charset="0"/>
              </a:rPr>
              <a:t>grupo</a:t>
            </a:r>
            <a:r>
              <a:rPr lang="en-US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  struct </a:t>
            </a:r>
            <a:r>
              <a:rPr lang="en-US" dirty="0" err="1">
                <a:latin typeface="Calibri" charset="0"/>
              </a:rPr>
              <a:t>livro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dicionario</a:t>
            </a:r>
            <a:r>
              <a:rPr lang="en-US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  struct </a:t>
            </a:r>
            <a:r>
              <a:rPr lang="en-US" dirty="0" err="1">
                <a:latin typeface="Calibri" charset="0"/>
              </a:rPr>
              <a:t>livro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literatura</a:t>
            </a:r>
            <a:r>
              <a:rPr lang="en-US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alibri" charset="0"/>
              </a:rPr>
              <a:t>struct </a:t>
            </a:r>
            <a:r>
              <a:rPr lang="en-US" dirty="0" err="1">
                <a:latin typeface="Calibri" charset="0"/>
              </a:rPr>
              <a:t>grupo</a:t>
            </a:r>
            <a:r>
              <a:rPr lang="en-US" dirty="0">
                <a:latin typeface="Calibri" charset="0"/>
              </a:rPr>
              <a:t> grupo1 = {{"Aurelio", 134},{"</a:t>
            </a:r>
            <a:r>
              <a:rPr lang="en-US" dirty="0" err="1">
                <a:latin typeface="Calibri" charset="0"/>
              </a:rPr>
              <a:t>Iracema</a:t>
            </a:r>
            <a:r>
              <a:rPr lang="en-US" dirty="0">
                <a:latin typeface="Calibri" charset="0"/>
              </a:rPr>
              <a:t>", 321}};</a:t>
            </a:r>
          </a:p>
        </p:txBody>
      </p:sp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latin typeface="Calibri" charset="0"/>
              </a:rPr>
              <a:t>Estruturas Aninhadas</a:t>
            </a:r>
            <a:endParaRPr lang="en-US" sz="2800">
              <a:latin typeface="Calibri" charset="0"/>
            </a:endParaRPr>
          </a:p>
        </p:txBody>
      </p:sp>
      <p:sp>
        <p:nvSpPr>
          <p:cNvPr id="5124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7099300" y="1101729"/>
            <a:ext cx="44958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</a:pPr>
            <a:r>
              <a:rPr lang="pt-BR" sz="2400" dirty="0" err="1">
                <a:latin typeface="Calibri" charset="0"/>
              </a:rPr>
              <a:t>main</a:t>
            </a:r>
            <a:r>
              <a:rPr lang="pt-BR" sz="2400" dirty="0">
                <a:latin typeface="Calibri" charset="0"/>
              </a:rPr>
              <a:t>()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nDicionario</a:t>
            </a:r>
            <a:r>
              <a:rPr lang="pt-BR" sz="2400" dirty="0">
                <a:latin typeface="Calibri" charset="0"/>
              </a:rPr>
              <a:t>: 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");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  Titulo: %</a:t>
            </a:r>
            <a:r>
              <a:rPr lang="pt-BR" sz="2400" dirty="0" err="1">
                <a:latin typeface="Calibri" charset="0"/>
              </a:rPr>
              <a:t>s</a:t>
            </a:r>
            <a:r>
              <a:rPr lang="pt-BR" sz="2400" dirty="0">
                <a:latin typeface="Calibri" charset="0"/>
              </a:rPr>
              <a:t>\n",grupo1.dicionario.titulo);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  No. do Registro: %03d\n",grupo1.dicionario.regnum);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nLiteratura</a:t>
            </a:r>
            <a:r>
              <a:rPr lang="pt-BR" sz="2400" dirty="0">
                <a:latin typeface="Calibri" charset="0"/>
              </a:rPr>
              <a:t>: 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");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  Titulo: %</a:t>
            </a:r>
            <a:r>
              <a:rPr lang="pt-BR" sz="2400" dirty="0" err="1">
                <a:latin typeface="Calibri" charset="0"/>
              </a:rPr>
              <a:t>s</a:t>
            </a:r>
            <a:r>
              <a:rPr lang="pt-BR" sz="2400" dirty="0">
                <a:latin typeface="Calibri" charset="0"/>
              </a:rPr>
              <a:t>\n",grupo1.literatura.titulo);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</a:t>
            </a:r>
            <a:r>
              <a:rPr lang="pt-BR" sz="2400" dirty="0" err="1">
                <a:latin typeface="Calibri" charset="0"/>
              </a:rPr>
              <a:t>printf</a:t>
            </a:r>
            <a:r>
              <a:rPr lang="pt-BR" sz="2400" dirty="0">
                <a:latin typeface="Calibri" charset="0"/>
              </a:rPr>
              <a:t>("\</a:t>
            </a:r>
            <a:r>
              <a:rPr lang="pt-BR" sz="2400" dirty="0" err="1">
                <a:latin typeface="Calibri" charset="0"/>
              </a:rPr>
              <a:t>n</a:t>
            </a:r>
            <a:r>
              <a:rPr lang="pt-BR" sz="2400" dirty="0">
                <a:latin typeface="Calibri" charset="0"/>
              </a:rPr>
              <a:t>  No. do Registro: %03d\n",grupo1.literatura.regnum);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  system("pause");</a:t>
            </a:r>
          </a:p>
          <a:p>
            <a:pPr>
              <a:buFont typeface="Arial" charset="0"/>
              <a:buNone/>
            </a:pPr>
            <a:r>
              <a:rPr lang="pt-BR" sz="2400" dirty="0">
                <a:latin typeface="Calibri" charset="0"/>
              </a:rPr>
              <a:t>}</a:t>
            </a:r>
            <a:endParaRPr lang="en-US" sz="2400" dirty="0">
              <a:latin typeface="Calibri" charset="0"/>
            </a:endParaRPr>
          </a:p>
        </p:txBody>
      </p:sp>
      <p:sp>
        <p:nvSpPr>
          <p:cNvPr id="512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FAE66-1F2B-CE49-87EF-E29557F10AE8}" type="slidenum">
              <a:rPr lang="pt-BR">
                <a:latin typeface="Calibri" charset="0"/>
              </a:rPr>
              <a:pPr eaLnBrk="1" hangingPunct="1"/>
              <a:t>14</a:t>
            </a:fld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Suponhamos que você queira usar uma chamada a uma função para obter os dados sobre os livros.</a:t>
            </a:r>
          </a:p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A nova versão de C permite que uma função passe ou retorne uma estrutura completa para outra função (compiladores mais antigos não permitem esta facilidade).</a:t>
            </a:r>
          </a:p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O programa a seguir usa uma função para obter os dados sobre os livros pelo usuário e outra para imprimi-los. </a:t>
            </a:r>
            <a:endParaRPr lang="en-US">
              <a:latin typeface="Calibri" charset="0"/>
            </a:endParaRPr>
          </a:p>
        </p:txBody>
      </p:sp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Passando Estruturas para Funções</a:t>
            </a:r>
            <a:endParaRPr lang="en-US">
              <a:latin typeface="Calibri" charset="0"/>
            </a:endParaRPr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73C68-51B0-D744-8EB1-650D74D2649D}" type="slidenum">
              <a:rPr lang="pt-BR">
                <a:latin typeface="Calibri" charset="0"/>
              </a:rPr>
              <a:pPr eaLnBrk="1" hangingPunct="1"/>
              <a:t>15</a:t>
            </a:fld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2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4"/>
          <p:cNvSpPr>
            <a:spLocks noGrp="1"/>
          </p:cNvSpPr>
          <p:nvPr>
            <p:ph type="body" sz="quarter" idx="10"/>
          </p:nvPr>
        </p:nvSpPr>
        <p:spPr>
          <a:xfrm>
            <a:off x="642600" y="1173631"/>
            <a:ext cx="9927431" cy="4510737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struct </a:t>
            </a:r>
            <a:r>
              <a:rPr lang="en-US" sz="1800" dirty="0" err="1">
                <a:latin typeface="Calibri" charset="0"/>
              </a:rPr>
              <a:t>livro</a:t>
            </a:r>
            <a:r>
              <a:rPr lang="en-US" sz="1800" dirty="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char </a:t>
            </a:r>
            <a:r>
              <a:rPr lang="en-US" sz="1800" dirty="0" err="1">
                <a:latin typeface="Calibri" charset="0"/>
              </a:rPr>
              <a:t>titulo</a:t>
            </a:r>
            <a:r>
              <a:rPr lang="en-US" sz="1800" dirty="0">
                <a:latin typeface="Calibri" charset="0"/>
              </a:rPr>
              <a:t>[30];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int regnum;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struct </a:t>
            </a:r>
            <a:r>
              <a:rPr lang="en-US" sz="1800" dirty="0" err="1">
                <a:latin typeface="Calibri" charset="0"/>
              </a:rPr>
              <a:t>livro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novonome</a:t>
            </a:r>
            <a:r>
              <a:rPr lang="en-US" sz="1800" dirty="0">
                <a:latin typeface="Calibri" charset="0"/>
              </a:rPr>
              <a:t>()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{  char </a:t>
            </a:r>
            <a:r>
              <a:rPr lang="en-US" sz="1800" dirty="0" err="1">
                <a:latin typeface="Calibri" charset="0"/>
              </a:rPr>
              <a:t>numstr</a:t>
            </a:r>
            <a:r>
              <a:rPr lang="en-US" sz="1800" dirty="0">
                <a:latin typeface="Calibri" charset="0"/>
              </a:rPr>
              <a:t>[81];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struct </a:t>
            </a:r>
            <a:r>
              <a:rPr lang="en-US" sz="1800" dirty="0" err="1">
                <a:latin typeface="Calibri" charset="0"/>
              </a:rPr>
              <a:t>livro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livr</a:t>
            </a:r>
            <a:r>
              <a:rPr lang="en-US" sz="1800" dirty="0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</a:t>
            </a:r>
            <a:r>
              <a:rPr lang="en-US" sz="1800" dirty="0" err="1">
                <a:latin typeface="Calibri" charset="0"/>
              </a:rPr>
              <a:t>printf</a:t>
            </a:r>
            <a:r>
              <a:rPr lang="en-US" sz="1800" dirty="0">
                <a:latin typeface="Calibri" charset="0"/>
              </a:rPr>
              <a:t>("\</a:t>
            </a:r>
            <a:r>
              <a:rPr lang="en-US" sz="1800" dirty="0" err="1">
                <a:latin typeface="Calibri" charset="0"/>
              </a:rPr>
              <a:t>nNovo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livro</a:t>
            </a:r>
            <a:r>
              <a:rPr lang="en-US" sz="1800" dirty="0">
                <a:latin typeface="Calibri" charset="0"/>
              </a:rPr>
              <a:t>\</a:t>
            </a:r>
            <a:r>
              <a:rPr lang="en-US" sz="1800" dirty="0" err="1">
                <a:latin typeface="Calibri" charset="0"/>
              </a:rPr>
              <a:t>nDigite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titulo</a:t>
            </a:r>
            <a:r>
              <a:rPr lang="en-US" sz="1800" dirty="0">
                <a:latin typeface="Calibri" charset="0"/>
              </a:rPr>
              <a:t>: ");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gets(</a:t>
            </a:r>
            <a:r>
              <a:rPr lang="en-US" sz="1800" dirty="0" err="1">
                <a:latin typeface="Calibri" charset="0"/>
              </a:rPr>
              <a:t>livr.titulo</a:t>
            </a:r>
            <a:r>
              <a:rPr lang="en-US" sz="1800" dirty="0">
                <a:latin typeface="Calibri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</a:t>
            </a:r>
            <a:r>
              <a:rPr lang="en-US" sz="1800" dirty="0" err="1">
                <a:latin typeface="Calibri" charset="0"/>
              </a:rPr>
              <a:t>printf</a:t>
            </a:r>
            <a:r>
              <a:rPr lang="en-US" sz="1800" dirty="0">
                <a:latin typeface="Calibri" charset="0"/>
              </a:rPr>
              <a:t>("</a:t>
            </a:r>
            <a:r>
              <a:rPr lang="en-US" sz="1800" dirty="0" err="1">
                <a:latin typeface="Calibri" charset="0"/>
              </a:rPr>
              <a:t>Digite</a:t>
            </a:r>
            <a:r>
              <a:rPr lang="en-US" sz="1800" dirty="0">
                <a:latin typeface="Calibri" charset="0"/>
              </a:rPr>
              <a:t> o </a:t>
            </a:r>
            <a:r>
              <a:rPr lang="en-US" sz="1800" dirty="0" err="1">
                <a:latin typeface="Calibri" charset="0"/>
              </a:rPr>
              <a:t>numero</a:t>
            </a:r>
            <a:r>
              <a:rPr lang="en-US" sz="1800" dirty="0">
                <a:latin typeface="Calibri" charset="0"/>
              </a:rPr>
              <a:t> do </a:t>
            </a:r>
            <a:r>
              <a:rPr lang="en-US" sz="1800" dirty="0" err="1">
                <a:latin typeface="Calibri" charset="0"/>
              </a:rPr>
              <a:t>registro</a:t>
            </a:r>
            <a:r>
              <a:rPr lang="en-US" sz="1800" dirty="0">
                <a:latin typeface="Calibri" charset="0"/>
              </a:rPr>
              <a:t> (3 </a:t>
            </a:r>
            <a:r>
              <a:rPr lang="en-US" sz="1800" dirty="0" err="1">
                <a:latin typeface="Calibri" charset="0"/>
              </a:rPr>
              <a:t>digitos</a:t>
            </a:r>
            <a:r>
              <a:rPr lang="en-US" sz="1800" dirty="0">
                <a:latin typeface="Calibri" charset="0"/>
              </a:rPr>
              <a:t>): ");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gets(</a:t>
            </a:r>
            <a:r>
              <a:rPr lang="en-US" sz="1800" dirty="0" err="1">
                <a:latin typeface="Calibri" charset="0"/>
              </a:rPr>
              <a:t>numstr</a:t>
            </a:r>
            <a:r>
              <a:rPr lang="en-US" sz="1800" dirty="0">
                <a:latin typeface="Calibri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</a:t>
            </a:r>
            <a:r>
              <a:rPr lang="en-US" sz="1800" dirty="0" err="1">
                <a:latin typeface="Calibri" charset="0"/>
              </a:rPr>
              <a:t>livr.regnum</a:t>
            </a:r>
            <a:r>
              <a:rPr lang="en-US" sz="1800" dirty="0">
                <a:latin typeface="Calibri" charset="0"/>
              </a:rPr>
              <a:t>=</a:t>
            </a:r>
            <a:r>
              <a:rPr lang="en-US" sz="1800" dirty="0" err="1">
                <a:latin typeface="Calibri" charset="0"/>
              </a:rPr>
              <a:t>atoi</a:t>
            </a:r>
            <a:r>
              <a:rPr lang="en-US" sz="1800" dirty="0">
                <a:latin typeface="Calibri" charset="0"/>
              </a:rPr>
              <a:t>(</a:t>
            </a:r>
            <a:r>
              <a:rPr lang="en-US" sz="1800" dirty="0" err="1">
                <a:latin typeface="Calibri" charset="0"/>
              </a:rPr>
              <a:t>numstr</a:t>
            </a:r>
            <a:r>
              <a:rPr lang="en-US" sz="1800" dirty="0">
                <a:latin typeface="Calibri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   return(</a:t>
            </a:r>
            <a:r>
              <a:rPr lang="en-US" sz="1800" dirty="0" err="1">
                <a:latin typeface="Calibri" charset="0"/>
              </a:rPr>
              <a:t>livr</a:t>
            </a:r>
            <a:r>
              <a:rPr lang="en-US" sz="1800" dirty="0">
                <a:latin typeface="Calibri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}</a:t>
            </a:r>
          </a:p>
        </p:txBody>
      </p:sp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solidFill>
                  <a:srgbClr val="000000"/>
                </a:solidFill>
                <a:latin typeface="Calibri" charset="0"/>
              </a:rPr>
              <a:t>Passando Estruturas para Funções</a:t>
            </a: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172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8153400" y="714375"/>
            <a:ext cx="40386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void list(struct livro liv)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printf("\nLivro: \n");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printf("   Titulo: %s\n", liv.titulo);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printf("   Numero do registro: %03d\n", liv.regnum);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   system("pause");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main()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struct livro livro1;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struct livro livro2;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livro1 = novonome();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livro2 = novonome();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list(livro1);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  list(livro2);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7173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1DCAE1-8D79-3342-BE95-247E2CC8F7D7}" type="slidenum">
              <a:rPr lang="pt-BR">
                <a:latin typeface="Calibri" charset="0"/>
              </a:rPr>
              <a:pPr eaLnBrk="1" hangingPunct="1"/>
              <a:t>16</a:t>
            </a:fld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0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>
                <a:latin typeface="Calibri" charset="0"/>
              </a:rPr>
              <a:t>1. Crie uma estrutura </a:t>
            </a:r>
            <a:r>
              <a:rPr lang="pt-BR" b="1">
                <a:latin typeface="Calibri" charset="0"/>
              </a:rPr>
              <a:t>Veiculo</a:t>
            </a:r>
            <a:r>
              <a:rPr lang="pt-BR">
                <a:latin typeface="Calibri" charset="0"/>
              </a:rPr>
              <a:t> e uma estrutura </a:t>
            </a:r>
            <a:r>
              <a:rPr lang="pt-BR" b="1">
                <a:latin typeface="Calibri" charset="0"/>
              </a:rPr>
              <a:t>Tipo</a:t>
            </a:r>
            <a:r>
              <a:rPr lang="pt-BR">
                <a:latin typeface="Calibri" charset="0"/>
              </a:rPr>
              <a:t>. Na estrutura </a:t>
            </a:r>
            <a:r>
              <a:rPr lang="pt-BR" b="1">
                <a:latin typeface="Calibri" charset="0"/>
              </a:rPr>
              <a:t>Veiculo</a:t>
            </a:r>
            <a:r>
              <a:rPr lang="pt-BR">
                <a:latin typeface="Calibri" charset="0"/>
              </a:rPr>
              <a:t> utilizar os seguintes campos:</a:t>
            </a:r>
          </a:p>
          <a:p>
            <a:pPr lvl="1"/>
            <a:r>
              <a:rPr lang="pt-BR">
                <a:latin typeface="Calibri" charset="0"/>
              </a:rPr>
              <a:t>Fabricante</a:t>
            </a:r>
          </a:p>
          <a:p>
            <a:pPr lvl="1"/>
            <a:r>
              <a:rPr lang="pt-BR">
                <a:latin typeface="Calibri" charset="0"/>
              </a:rPr>
              <a:t>Modelo</a:t>
            </a:r>
          </a:p>
          <a:p>
            <a:pPr lvl="1"/>
            <a:r>
              <a:rPr lang="pt-BR">
                <a:latin typeface="Calibri" charset="0"/>
              </a:rPr>
              <a:t>Ano</a:t>
            </a:r>
          </a:p>
          <a:p>
            <a:pPr lvl="1"/>
            <a:r>
              <a:rPr lang="pt-BR">
                <a:latin typeface="Calibri" charset="0"/>
              </a:rPr>
              <a:t>Preço</a:t>
            </a:r>
          </a:p>
          <a:p>
            <a:r>
              <a:rPr lang="pt-BR">
                <a:latin typeface="Calibri" charset="0"/>
              </a:rPr>
              <a:t>Na estrutura </a:t>
            </a:r>
            <a:r>
              <a:rPr lang="pt-BR" b="1">
                <a:latin typeface="Calibri" charset="0"/>
              </a:rPr>
              <a:t>Tipo</a:t>
            </a:r>
            <a:r>
              <a:rPr lang="pt-BR">
                <a:latin typeface="Calibri" charset="0"/>
              </a:rPr>
              <a:t>, criar variáveis Carro, Moto e Barco, todas do tipo </a:t>
            </a:r>
            <a:r>
              <a:rPr lang="pt-BR" b="1">
                <a:latin typeface="Calibri" charset="0"/>
              </a:rPr>
              <a:t>Veiculo</a:t>
            </a:r>
            <a:r>
              <a:rPr lang="pt-BR">
                <a:latin typeface="Calibri" charset="0"/>
              </a:rPr>
              <a:t>.</a:t>
            </a:r>
          </a:p>
          <a:p>
            <a:r>
              <a:rPr lang="pt-BR">
                <a:latin typeface="Calibri" charset="0"/>
              </a:rPr>
              <a:t>Cadastrar e imprimir os dados.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Atividade de Fixação</a:t>
            </a:r>
            <a:endParaRPr lang="en-US">
              <a:latin typeface="Calibri" charset="0"/>
            </a:endParaRP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7A764-2016-E04A-887F-CEF4AF7354EC}" type="slidenum">
              <a:rPr lang="pt-BR">
                <a:latin typeface="Calibri" charset="0"/>
              </a:rPr>
              <a:pPr eaLnBrk="1" hangingPunct="1"/>
              <a:t>17</a:t>
            </a:fld>
            <a:endParaRPr lang="pt-B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pt-BR" dirty="0">
                <a:latin typeface="Calibri" charset="0"/>
              </a:rPr>
              <a:t>Evidentemente, uma lista de livros é composta de muitos livros (provavelmente mais de 2). Cada livro é descrito por uma variável estrutura do tipo </a:t>
            </a:r>
            <a:r>
              <a:rPr lang="pt-BR" b="1" dirty="0">
                <a:latin typeface="Calibri" charset="0"/>
              </a:rPr>
              <a:t>livro</a:t>
            </a:r>
            <a:r>
              <a:rPr lang="pt-BR" dirty="0">
                <a:latin typeface="Calibri" charset="0"/>
              </a:rPr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pt-BR" dirty="0">
                <a:latin typeface="Calibri" charset="0"/>
              </a:rPr>
              <a:t>Para descrever dois livros nós usamos duas variáveis.</a:t>
            </a:r>
          </a:p>
          <a:p>
            <a:pPr marL="457200" indent="-457200" algn="just">
              <a:buFont typeface="Arial"/>
              <a:buChar char="•"/>
            </a:pPr>
            <a:r>
              <a:rPr lang="pt-BR" dirty="0">
                <a:latin typeface="Calibri" charset="0"/>
              </a:rPr>
              <a:t>Para tratar vários livros é perfeitamente correto pensar numa </a:t>
            </a:r>
            <a:r>
              <a:rPr lang="pt-BR" b="1" dirty="0">
                <a:latin typeface="Calibri" charset="0"/>
              </a:rPr>
              <a:t>matriz de estruturas.</a:t>
            </a:r>
            <a:endParaRPr lang="en-US" b="1" dirty="0">
              <a:latin typeface="Calibri" charset="0"/>
            </a:endParaRPr>
          </a:p>
        </p:txBody>
      </p:sp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Matrizes de Estruturas</a:t>
            </a:r>
            <a:endParaRPr lang="en-US">
              <a:latin typeface="Calibri" charset="0"/>
            </a:endParaRP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714E-E71A-1B43-937C-DEE17640DE78}" type="slidenum">
              <a:rPr lang="pt-BR" sz="1200">
                <a:latin typeface="Calibri" charset="0"/>
              </a:rPr>
              <a:pPr eaLnBrk="1" hangingPunct="1"/>
              <a:t>18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5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O programa seguinte, além de realizar o nosso objetivo principal de criar uma matriz de estruturas onde cada elemento da matriz representa a descrição de um livro, ele irá proporcionar uma simples interface com o usuário constituída da escolha entre duas opções assinaladas pelas letras </a:t>
            </a:r>
            <a:r>
              <a:rPr lang="ja-JP" altLang="pt-BR">
                <a:latin typeface="Calibri" charset="0"/>
              </a:rPr>
              <a:t>‘</a:t>
            </a:r>
            <a:r>
              <a:rPr lang="pt-BR" altLang="ja-JP">
                <a:latin typeface="Calibri" charset="0"/>
              </a:rPr>
              <a:t>e</a:t>
            </a:r>
            <a:r>
              <a:rPr lang="ja-JP" altLang="pt-BR">
                <a:latin typeface="Calibri" charset="0"/>
              </a:rPr>
              <a:t>’</a:t>
            </a:r>
            <a:r>
              <a:rPr lang="pt-BR" altLang="ja-JP">
                <a:latin typeface="Calibri" charset="0"/>
              </a:rPr>
              <a:t> e </a:t>
            </a:r>
            <a:r>
              <a:rPr lang="ja-JP" altLang="pt-BR">
                <a:latin typeface="Calibri" charset="0"/>
              </a:rPr>
              <a:t>‘</a:t>
            </a:r>
            <a:r>
              <a:rPr lang="pt-BR" altLang="ja-JP">
                <a:latin typeface="Calibri" charset="0"/>
              </a:rPr>
              <a:t>l</a:t>
            </a:r>
            <a:r>
              <a:rPr lang="ja-JP" altLang="pt-BR">
                <a:latin typeface="Calibri" charset="0"/>
              </a:rPr>
              <a:t>’</a:t>
            </a:r>
            <a:r>
              <a:rPr lang="pt-BR" altLang="ja-JP">
                <a:latin typeface="Calibri" charset="0"/>
              </a:rPr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Ao pressionar </a:t>
            </a:r>
            <a:r>
              <a:rPr lang="ja-JP" altLang="pt-BR">
                <a:latin typeface="Calibri" charset="0"/>
              </a:rPr>
              <a:t>‘</a:t>
            </a:r>
            <a:r>
              <a:rPr lang="pt-BR" altLang="ja-JP">
                <a:latin typeface="Calibri" charset="0"/>
              </a:rPr>
              <a:t>e</a:t>
            </a:r>
            <a:r>
              <a:rPr lang="ja-JP" altLang="pt-BR">
                <a:latin typeface="Calibri" charset="0"/>
              </a:rPr>
              <a:t>’</a:t>
            </a:r>
            <a:r>
              <a:rPr lang="pt-BR" altLang="ja-JP">
                <a:latin typeface="Calibri" charset="0"/>
              </a:rPr>
              <a:t>, o programa permitirá a entrada das informações de um livro e </a:t>
            </a:r>
            <a:r>
              <a:rPr lang="ja-JP" altLang="pt-BR">
                <a:latin typeface="Calibri" charset="0"/>
              </a:rPr>
              <a:t>‘</a:t>
            </a:r>
            <a:r>
              <a:rPr lang="pt-BR" altLang="ja-JP">
                <a:latin typeface="Calibri" charset="0"/>
              </a:rPr>
              <a:t>l</a:t>
            </a:r>
            <a:r>
              <a:rPr lang="ja-JP" altLang="pt-BR">
                <a:latin typeface="Calibri" charset="0"/>
              </a:rPr>
              <a:t>’</a:t>
            </a:r>
            <a:r>
              <a:rPr lang="pt-BR" altLang="ja-JP">
                <a:latin typeface="Calibri" charset="0"/>
              </a:rPr>
              <a:t> a leitura das informações.</a:t>
            </a:r>
            <a:endParaRPr lang="en-US">
              <a:latin typeface="Calibri" charset="0"/>
            </a:endParaRPr>
          </a:p>
        </p:txBody>
      </p:sp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Matrizes de Estruturas</a:t>
            </a:r>
            <a:endParaRPr lang="en-US">
              <a:latin typeface="Calibri" charset="0"/>
            </a:endParaRP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4A7C80-2405-6E47-8DCC-6A9355F5D587}" type="slidenum">
              <a:rPr lang="pt-BR" sz="1200">
                <a:latin typeface="Calibri" charset="0"/>
              </a:rPr>
              <a:pPr eaLnBrk="1" hangingPunct="1"/>
              <a:t>19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7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Font typeface="Arial" charset="0"/>
              <a:buNone/>
            </a:pPr>
            <a:endParaRPr lang="pt-BR" b="1" dirty="0">
              <a:latin typeface="Calibri" charset="0"/>
            </a:endParaRPr>
          </a:p>
          <a:p>
            <a:pPr algn="just"/>
            <a:r>
              <a:rPr lang="pt-BR" dirty="0">
                <a:latin typeface="Calibri" charset="0"/>
              </a:rPr>
              <a:t>Registros ou Estruturas são outra forma de representação de dados em C.</a:t>
            </a:r>
          </a:p>
          <a:p>
            <a:pPr algn="just"/>
            <a:r>
              <a:rPr lang="pt-BR" dirty="0">
                <a:latin typeface="Calibri" charset="0"/>
              </a:rPr>
              <a:t>Você provavelmente já deve ter deparado com um problema de programação, onde você deseja agrupar um conjunto de tipos de dados não similares sob um único nome.</a:t>
            </a:r>
          </a:p>
          <a:p>
            <a:pPr algn="just"/>
            <a:r>
              <a:rPr lang="pt-BR" dirty="0">
                <a:latin typeface="Calibri" charset="0"/>
              </a:rPr>
              <a:t>Seu primeiro impulso seria talvez usar uma matriz.</a:t>
            </a:r>
          </a:p>
        </p:txBody>
      </p:sp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8FAC1E-D45A-A042-9ABC-EF3891573E01}" type="slidenum">
              <a:rPr lang="pt-BR" sz="1200">
                <a:latin typeface="Calibri" charset="0"/>
              </a:rPr>
              <a:pPr eaLnBrk="1" hangingPunct="1"/>
              <a:t>2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5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Vamos aumentar as informações de cada livro acrescentando o autor (uma </a:t>
            </a:r>
            <a:r>
              <a:rPr lang="ja-JP" altLang="pt-BR" b="1">
                <a:latin typeface="Calibri" charset="0"/>
              </a:rPr>
              <a:t>“</a:t>
            </a:r>
            <a:r>
              <a:rPr lang="pt-BR" altLang="ja-JP" b="1">
                <a:latin typeface="Calibri" charset="0"/>
              </a:rPr>
              <a:t>string</a:t>
            </a:r>
            <a:r>
              <a:rPr lang="ja-JP" altLang="pt-BR" b="1">
                <a:latin typeface="Calibri" charset="0"/>
              </a:rPr>
              <a:t>”</a:t>
            </a:r>
            <a:r>
              <a:rPr lang="pt-BR" altLang="ja-JP">
                <a:latin typeface="Calibri" charset="0"/>
              </a:rPr>
              <a:t>) e o preço (um </a:t>
            </a:r>
            <a:r>
              <a:rPr lang="pt-BR" altLang="ja-JP" b="1">
                <a:latin typeface="Calibri" charset="0"/>
              </a:rPr>
              <a:t>double</a:t>
            </a:r>
            <a:r>
              <a:rPr lang="pt-BR" altLang="ja-JP">
                <a:latin typeface="Calibri" charset="0"/>
              </a:rPr>
              <a:t>)</a:t>
            </a:r>
          </a:p>
          <a:p>
            <a:pPr marL="457200" indent="-457200" algn="just">
              <a:buFont typeface="Arial"/>
              <a:buChar char="•"/>
            </a:pPr>
            <a:r>
              <a:rPr lang="pt-BR">
                <a:latin typeface="Calibri" charset="0"/>
              </a:rPr>
              <a:t>Como queremos trabalhar com uma variável </a:t>
            </a:r>
            <a:r>
              <a:rPr lang="pt-BR" b="1">
                <a:latin typeface="Calibri" charset="0"/>
              </a:rPr>
              <a:t>double</a:t>
            </a:r>
            <a:r>
              <a:rPr lang="pt-BR">
                <a:latin typeface="Calibri" charset="0"/>
              </a:rPr>
              <a:t> como membro da estrutura livro, usaremos uma nova função de biblioteca C, </a:t>
            </a:r>
            <a:r>
              <a:rPr lang="pt-BR" b="1">
                <a:latin typeface="Calibri" charset="0"/>
              </a:rPr>
              <a:t>atof(), </a:t>
            </a:r>
            <a:r>
              <a:rPr lang="pt-BR">
                <a:latin typeface="Calibri" charset="0"/>
              </a:rPr>
              <a:t>que converte uma </a:t>
            </a:r>
            <a:r>
              <a:rPr lang="ja-JP" altLang="pt-BR">
                <a:latin typeface="Calibri" charset="0"/>
              </a:rPr>
              <a:t>“</a:t>
            </a:r>
            <a:r>
              <a:rPr lang="pt-BR" altLang="ja-JP">
                <a:latin typeface="Calibri" charset="0"/>
              </a:rPr>
              <a:t>string</a:t>
            </a:r>
            <a:r>
              <a:rPr lang="ja-JP" altLang="pt-BR">
                <a:latin typeface="Calibri" charset="0"/>
              </a:rPr>
              <a:t>”</a:t>
            </a:r>
            <a:r>
              <a:rPr lang="pt-BR" altLang="ja-JP">
                <a:latin typeface="Calibri" charset="0"/>
              </a:rPr>
              <a:t> em um número em ponto flutuantes de dupla precisão.</a:t>
            </a:r>
            <a:endParaRPr lang="en-US">
              <a:latin typeface="Calibri" charset="0"/>
            </a:endParaRPr>
          </a:p>
        </p:txBody>
      </p:sp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Matrizes de Estruturas</a:t>
            </a:r>
            <a:endParaRPr lang="en-US">
              <a:latin typeface="Calibri" charset="0"/>
            </a:endParaRPr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778FDC-0444-284E-B738-C56E0DD31023}" type="slidenum">
              <a:rPr lang="pt-BR" sz="1200">
                <a:latin typeface="Calibri" charset="0"/>
              </a:rPr>
              <a:pPr eaLnBrk="1" hangingPunct="1"/>
              <a:t>20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93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dirty="0">
                <a:latin typeface="Calibri" charset="0"/>
              </a:rPr>
              <a:t>1. Crie a estrutura DVD, permitindo armazenar DVDs. Considerar os seguintes campos:</a:t>
            </a:r>
          </a:p>
          <a:p>
            <a:pPr lvl="1" algn="just"/>
            <a:r>
              <a:rPr lang="pt-BR" dirty="0">
                <a:latin typeface="Calibri" charset="0"/>
              </a:rPr>
              <a:t>Artista</a:t>
            </a:r>
          </a:p>
          <a:p>
            <a:pPr lvl="1" algn="just"/>
            <a:r>
              <a:rPr lang="pt-BR" dirty="0">
                <a:latin typeface="Calibri" charset="0"/>
              </a:rPr>
              <a:t>Nome </a:t>
            </a:r>
            <a:r>
              <a:rPr lang="pt-BR" dirty="0" err="1">
                <a:latin typeface="Calibri" charset="0"/>
              </a:rPr>
              <a:t>Album</a:t>
            </a:r>
            <a:endParaRPr lang="pt-BR" dirty="0">
              <a:latin typeface="Calibri" charset="0"/>
            </a:endParaRPr>
          </a:p>
          <a:p>
            <a:pPr lvl="1" algn="just"/>
            <a:r>
              <a:rPr lang="pt-BR" dirty="0">
                <a:latin typeface="Calibri" charset="0"/>
              </a:rPr>
              <a:t>Estilo Musical</a:t>
            </a:r>
          </a:p>
          <a:p>
            <a:pPr lvl="1" algn="just"/>
            <a:r>
              <a:rPr lang="pt-BR" dirty="0">
                <a:latin typeface="Calibri" charset="0"/>
              </a:rPr>
              <a:t>Gravadora</a:t>
            </a:r>
          </a:p>
          <a:p>
            <a:pPr lvl="1" algn="just"/>
            <a:r>
              <a:rPr lang="pt-BR" dirty="0">
                <a:latin typeface="Calibri" charset="0"/>
              </a:rPr>
              <a:t>Ano</a:t>
            </a:r>
          </a:p>
          <a:p>
            <a:pPr lvl="1" algn="just"/>
            <a:r>
              <a:rPr lang="pt-BR" dirty="0" err="1">
                <a:latin typeface="Calibri" charset="0"/>
              </a:rPr>
              <a:t>Preco</a:t>
            </a:r>
            <a:r>
              <a:rPr lang="pt-BR" dirty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</p:txBody>
      </p:sp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Exercício de Fixação</a:t>
            </a:r>
            <a:endParaRPr lang="en-US">
              <a:latin typeface="Calibri" charset="0"/>
            </a:endParaRP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54FF41-DFF4-154E-B649-FC27C9A0CFC5}" type="slidenum">
              <a:rPr lang="pt-BR" sz="1200">
                <a:latin typeface="Calibri" charset="0"/>
              </a:rPr>
              <a:pPr eaLnBrk="1" hangingPunct="1"/>
              <a:t>21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3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>
                <a:latin typeface="Calibri" charset="0"/>
              </a:rPr>
              <a:t>1) Crie um programa com uma Estrutura Aluno. Realize a leitura e escrita em tela dos dados dos alunos. Considerar:</a:t>
            </a:r>
          </a:p>
          <a:p>
            <a:pPr lvl="1" algn="just"/>
            <a:r>
              <a:rPr lang="pt-BR">
                <a:latin typeface="Calibri" charset="0"/>
              </a:rPr>
              <a:t>Nome;</a:t>
            </a:r>
          </a:p>
          <a:p>
            <a:pPr lvl="1" algn="just"/>
            <a:r>
              <a:rPr lang="pt-BR">
                <a:latin typeface="Calibri" charset="0"/>
              </a:rPr>
              <a:t>RA;</a:t>
            </a:r>
          </a:p>
          <a:p>
            <a:pPr lvl="1" algn="just"/>
            <a:r>
              <a:rPr lang="pt-BR">
                <a:latin typeface="Calibri" charset="0"/>
              </a:rPr>
              <a:t>Endereço;</a:t>
            </a:r>
          </a:p>
          <a:p>
            <a:pPr lvl="1" algn="just"/>
            <a:r>
              <a:rPr lang="pt-BR">
                <a:latin typeface="Calibri" charset="0"/>
              </a:rPr>
              <a:t>Telefone;</a:t>
            </a:r>
          </a:p>
          <a:p>
            <a:pPr lvl="1" algn="just"/>
            <a:r>
              <a:rPr lang="pt-BR">
                <a:latin typeface="Calibri" charset="0"/>
              </a:rPr>
              <a:t>Email;</a:t>
            </a:r>
          </a:p>
          <a:p>
            <a:pPr lvl="1" algn="just"/>
            <a:r>
              <a:rPr lang="pt-BR">
                <a:latin typeface="Calibri" charset="0"/>
              </a:rPr>
              <a:t>Celular;</a:t>
            </a:r>
          </a:p>
          <a:p>
            <a:pPr lvl="1" algn="just"/>
            <a:r>
              <a:rPr lang="pt-BR">
                <a:latin typeface="Calibri" charset="0"/>
              </a:rPr>
              <a:t>Curso;</a:t>
            </a:r>
            <a:endParaRPr lang="en-US">
              <a:latin typeface="Calibri" charset="0"/>
            </a:endParaRPr>
          </a:p>
        </p:txBody>
      </p:sp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Atividades</a:t>
            </a:r>
            <a:endParaRPr lang="en-US">
              <a:latin typeface="Calibri" charset="0"/>
            </a:endParaRPr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7908C4-BFD6-F24F-816D-A74117A299D6}" type="slidenum">
              <a:rPr lang="pt-BR" sz="1200">
                <a:latin typeface="Calibri" charset="0"/>
              </a:rPr>
              <a:pPr eaLnBrk="1" hangingPunct="1"/>
              <a:t>22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>
                <a:latin typeface="Calibri" charset="0"/>
              </a:rPr>
              <a:t>Como matrizes requerem que todos os seus elementos sejam do mesmo tipo, você provavelmente forçará a resolução do problema selecionando uma matriz para cada tipo de dado. O resultado tornaria o programa ineficiente na maneira de manejar os dados.</a:t>
            </a:r>
          </a:p>
          <a:p>
            <a:pPr algn="just"/>
            <a:r>
              <a:rPr lang="pt-BR">
                <a:latin typeface="Calibri" charset="0"/>
              </a:rPr>
              <a:t>O problema de agrupar dados desiguais em C é resolvido pelo uso de </a:t>
            </a:r>
            <a:r>
              <a:rPr lang="pt-BR" b="1">
                <a:latin typeface="Calibri" charset="0"/>
              </a:rPr>
              <a:t>estruturas.</a:t>
            </a:r>
            <a:endParaRPr lang="en-US" b="1">
              <a:latin typeface="Calibri" charset="0"/>
            </a:endParaRPr>
          </a:p>
        </p:txBody>
      </p:sp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E0B62-8126-2F4D-9E5A-5D515991E4BE}" type="slidenum">
              <a:rPr lang="pt-BR" sz="1200">
                <a:latin typeface="Calibri" charset="0"/>
              </a:rPr>
              <a:pPr eaLnBrk="1" hangingPunct="1"/>
              <a:t>3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>
                <a:latin typeface="Calibri" charset="0"/>
              </a:rPr>
              <a:t>Uma estrutura é uma coleção de uma ou mais variáveis, possivelmente de tipos diferentes, colocadas juntas sob um único nome.</a:t>
            </a:r>
          </a:p>
          <a:p>
            <a:pPr algn="just"/>
            <a:r>
              <a:rPr lang="pt-BR">
                <a:latin typeface="Calibri" charset="0"/>
              </a:rPr>
              <a:t>O exemplo tradicional de uma estrutura é o registro de uma </a:t>
            </a:r>
            <a:r>
              <a:rPr lang="pt-BR" b="1">
                <a:latin typeface="Calibri" charset="0"/>
              </a:rPr>
              <a:t>folha de pagamento: </a:t>
            </a:r>
            <a:r>
              <a:rPr lang="pt-BR">
                <a:latin typeface="Calibri" charset="0"/>
              </a:rPr>
              <a:t>um funcionário é descrito por um conjunto de atributos, tais como </a:t>
            </a:r>
            <a:r>
              <a:rPr lang="pt-BR" b="1">
                <a:latin typeface="Calibri" charset="0"/>
              </a:rPr>
              <a:t>nome (uma </a:t>
            </a:r>
            <a:r>
              <a:rPr lang="ja-JP" altLang="pt-BR" b="1">
                <a:latin typeface="Calibri" charset="0"/>
              </a:rPr>
              <a:t>“</a:t>
            </a:r>
            <a:r>
              <a:rPr lang="pt-BR" altLang="ja-JP" b="1">
                <a:latin typeface="Calibri" charset="0"/>
              </a:rPr>
              <a:t>string</a:t>
            </a:r>
            <a:r>
              <a:rPr lang="ja-JP" altLang="pt-BR" b="1">
                <a:latin typeface="Calibri" charset="0"/>
              </a:rPr>
              <a:t>”</a:t>
            </a:r>
            <a:r>
              <a:rPr lang="pt-BR" altLang="ja-JP" b="1">
                <a:latin typeface="Calibri" charset="0"/>
              </a:rPr>
              <a:t>)</a:t>
            </a:r>
            <a:r>
              <a:rPr lang="pt-BR" altLang="ja-JP">
                <a:latin typeface="Calibri" charset="0"/>
              </a:rPr>
              <a:t>, o </a:t>
            </a:r>
            <a:r>
              <a:rPr lang="pt-BR" altLang="ja-JP" b="1">
                <a:latin typeface="Calibri" charset="0"/>
              </a:rPr>
              <a:t>número de seu departamento (um inteiro), salário (um float), </a:t>
            </a:r>
            <a:r>
              <a:rPr lang="pt-BR" altLang="ja-JP">
                <a:latin typeface="Calibri" charset="0"/>
              </a:rPr>
              <a:t>e assim por diante.</a:t>
            </a:r>
            <a:endParaRPr lang="en-US">
              <a:latin typeface="Calibri" charset="0"/>
            </a:endParaRPr>
          </a:p>
        </p:txBody>
      </p:sp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980DC4-B19F-3746-9BAF-50B7ACA53E27}" type="slidenum">
              <a:rPr lang="pt-BR" sz="1200">
                <a:latin typeface="Calibri" charset="0"/>
              </a:rPr>
              <a:pPr eaLnBrk="1" hangingPunct="1"/>
              <a:t>4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8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>
                <a:latin typeface="Calibri" charset="0"/>
              </a:rPr>
              <a:t>Uma estrutura consiste de um certo número de itens de dados, chamados membros da estrutura, que não necessitam ser de mesmo tipo, agrupados.</a:t>
            </a:r>
            <a:endParaRPr lang="en-US">
              <a:latin typeface="Calibri" charset="0"/>
            </a:endParaRPr>
          </a:p>
        </p:txBody>
      </p:sp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94EF1A-6CEF-1647-9A27-7FD434CF251E}" type="slidenum">
              <a:rPr lang="pt-BR" sz="1200">
                <a:latin typeface="Calibri" charset="0"/>
              </a:rPr>
              <a:pPr eaLnBrk="1" hangingPunct="1"/>
              <a:t>5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3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>
                <a:latin typeface="Calibri" charset="0"/>
              </a:rPr>
              <a:t>Exemplo:</a:t>
            </a:r>
          </a:p>
          <a:p>
            <a:pPr>
              <a:buFont typeface="Arial" charset="0"/>
              <a:buNone/>
            </a:pPr>
            <a:endParaRPr lang="pt-BR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struct facil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  int num;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  char ch;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};</a:t>
            </a:r>
            <a:endParaRPr lang="en-US">
              <a:latin typeface="Calibri" charset="0"/>
            </a:endParaRPr>
          </a:p>
        </p:txBody>
      </p:sp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81B9AF-F2A4-704B-86AF-89C06C5E7B1B}" type="slidenum">
              <a:rPr lang="pt-BR" sz="1200">
                <a:latin typeface="Calibri" charset="0"/>
              </a:rPr>
              <a:pPr eaLnBrk="1" hangingPunct="1"/>
              <a:t>6</a:t>
            </a:fld>
            <a:endParaRPr lang="pt-BR" sz="1200">
              <a:latin typeface="Calibri" charset="0"/>
            </a:endParaRPr>
          </a:p>
        </p:txBody>
      </p:sp>
      <p:sp>
        <p:nvSpPr>
          <p:cNvPr id="22532" name="CaixaDeTexto 4"/>
          <p:cNvSpPr txBox="1">
            <a:spLocks noChangeArrowheads="1"/>
          </p:cNvSpPr>
          <p:nvPr/>
        </p:nvSpPr>
        <p:spPr bwMode="auto">
          <a:xfrm>
            <a:off x="4381501" y="2143125"/>
            <a:ext cx="4335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ESPECIFICAÇÃO DO TIPO DE DADO</a:t>
            </a:r>
            <a:endParaRPr lang="en-US" sz="1800"/>
          </a:p>
        </p:txBody>
      </p:sp>
      <p:sp>
        <p:nvSpPr>
          <p:cNvPr id="22533" name="CaixaDeTexto 5"/>
          <p:cNvSpPr txBox="1">
            <a:spLocks noChangeArrowheads="1"/>
          </p:cNvSpPr>
          <p:nvPr/>
        </p:nvSpPr>
        <p:spPr bwMode="auto">
          <a:xfrm>
            <a:off x="4667250" y="2857500"/>
            <a:ext cx="3284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ETIQUETA  DA  ESTRUTURA</a:t>
            </a:r>
            <a:endParaRPr lang="en-US" sz="1800"/>
          </a:p>
        </p:txBody>
      </p:sp>
      <p:sp>
        <p:nvSpPr>
          <p:cNvPr id="22534" name="CaixaDeTexto 6"/>
          <p:cNvSpPr txBox="1">
            <a:spLocks noChangeArrowheads="1"/>
          </p:cNvSpPr>
          <p:nvPr/>
        </p:nvSpPr>
        <p:spPr bwMode="auto">
          <a:xfrm>
            <a:off x="4095751" y="4344989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MEMBROS DA ESTRUTURA</a:t>
            </a:r>
            <a:endParaRPr lang="en-US" sz="1800"/>
          </a:p>
        </p:txBody>
      </p:sp>
      <p:grpSp>
        <p:nvGrpSpPr>
          <p:cNvPr id="22535" name="Grupo 14"/>
          <p:cNvGrpSpPr>
            <a:grpSpLocks/>
          </p:cNvGrpSpPr>
          <p:nvPr/>
        </p:nvGrpSpPr>
        <p:grpSpPr bwMode="auto">
          <a:xfrm>
            <a:off x="2522539" y="2357438"/>
            <a:ext cx="1787525" cy="571500"/>
            <a:chOff x="999306" y="2357430"/>
            <a:chExt cx="1786744" cy="572298"/>
          </a:xfrm>
        </p:grpSpPr>
        <p:cxnSp>
          <p:nvCxnSpPr>
            <p:cNvPr id="9" name="Conector reto 8"/>
            <p:cNvCxnSpPr/>
            <p:nvPr/>
          </p:nvCxnSpPr>
          <p:spPr>
            <a:xfrm rot="5400000" flipH="1" flipV="1">
              <a:off x="713951" y="2642785"/>
              <a:ext cx="572298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1000892" y="2357430"/>
              <a:ext cx="178515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de seta reta 12"/>
          <p:cNvCxnSpPr/>
          <p:nvPr/>
        </p:nvCxnSpPr>
        <p:spPr>
          <a:xfrm>
            <a:off x="3810000" y="3071814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>
            <a:off x="3881438" y="3929063"/>
            <a:ext cx="285750" cy="1071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struct facil         /* define tipo de dados */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  int num;          /* inteiro na estrutura */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  char ch;           /* caractere na estrutura */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};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struct facil xx1;  /* declara xx1 como tipo estr. */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main(){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xx1.num = 2;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xx1.ch = </a:t>
            </a:r>
            <a:r>
              <a:rPr lang="ja-JP" altLang="pt-BR">
                <a:latin typeface="Calibri" charset="0"/>
              </a:rPr>
              <a:t>‘</a:t>
            </a:r>
            <a:r>
              <a:rPr lang="pt-BR" altLang="ja-JP">
                <a:latin typeface="Calibri" charset="0"/>
              </a:rPr>
              <a:t>Z</a:t>
            </a:r>
            <a:r>
              <a:rPr lang="ja-JP" altLang="pt-BR">
                <a:latin typeface="Calibri" charset="0"/>
              </a:rPr>
              <a:t>’</a:t>
            </a:r>
            <a:r>
              <a:rPr lang="pt-BR" altLang="ja-JP">
                <a:latin typeface="Calibri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printf(</a:t>
            </a:r>
            <a:r>
              <a:rPr lang="ja-JP" altLang="pt-BR">
                <a:latin typeface="Calibri" charset="0"/>
              </a:rPr>
              <a:t>“</a:t>
            </a:r>
            <a:r>
              <a:rPr lang="pt-BR" altLang="ja-JP">
                <a:latin typeface="Calibri" charset="0"/>
              </a:rPr>
              <a:t>xx1.num= %d, xx1.ch= %c\n</a:t>
            </a:r>
            <a:r>
              <a:rPr lang="ja-JP" altLang="pt-BR">
                <a:latin typeface="Calibri" charset="0"/>
              </a:rPr>
              <a:t>”</a:t>
            </a:r>
            <a:r>
              <a:rPr lang="pt-BR" altLang="ja-JP">
                <a:latin typeface="Calibri" charset="0"/>
              </a:rPr>
              <a:t>,xx1.num, xx1.ch);</a:t>
            </a:r>
            <a:endParaRPr lang="en-US" altLang="ja-JP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pt-BR">
                <a:latin typeface="Calibri" charset="0"/>
              </a:rPr>
              <a:t>}</a:t>
            </a:r>
            <a:endParaRPr lang="en-US">
              <a:latin typeface="Calibri" charset="0"/>
            </a:endParaRPr>
          </a:p>
        </p:txBody>
      </p:sp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C1463-ADBD-C145-A96A-6E04C5A67511}" type="slidenum">
              <a:rPr lang="pt-BR" sz="1200">
                <a:latin typeface="Calibri" charset="0"/>
              </a:rPr>
              <a:pPr eaLnBrk="1" hangingPunct="1"/>
              <a:t>7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>
                <a:latin typeface="Calibri" charset="0"/>
              </a:rPr>
              <a:t>As instruções anteriores definem um novo tipo de dado chamado </a:t>
            </a:r>
            <a:r>
              <a:rPr lang="pt-BR" b="1">
                <a:latin typeface="Calibri" charset="0"/>
              </a:rPr>
              <a:t>struct facil.</a:t>
            </a:r>
          </a:p>
          <a:p>
            <a:pPr algn="just"/>
            <a:r>
              <a:rPr lang="pt-BR">
                <a:latin typeface="Calibri" charset="0"/>
              </a:rPr>
              <a:t>A palavra </a:t>
            </a:r>
            <a:r>
              <a:rPr lang="pt-BR" b="1">
                <a:latin typeface="Calibri" charset="0"/>
              </a:rPr>
              <a:t>struct</a:t>
            </a:r>
            <a:r>
              <a:rPr lang="pt-BR">
                <a:latin typeface="Calibri" charset="0"/>
              </a:rPr>
              <a:t> informa ao compilador que um tipo de dado está sendo declarado e o nome </a:t>
            </a:r>
            <a:r>
              <a:rPr lang="pt-BR" b="1">
                <a:latin typeface="Calibri" charset="0"/>
              </a:rPr>
              <a:t>facil</a:t>
            </a:r>
            <a:r>
              <a:rPr lang="pt-BR">
                <a:latin typeface="Calibri" charset="0"/>
              </a:rPr>
              <a:t> é chamado </a:t>
            </a:r>
            <a:r>
              <a:rPr lang="ja-JP" altLang="pt-BR">
                <a:latin typeface="Calibri" charset="0"/>
              </a:rPr>
              <a:t>“</a:t>
            </a:r>
            <a:r>
              <a:rPr lang="pt-BR" altLang="ja-JP">
                <a:latin typeface="Calibri" charset="0"/>
              </a:rPr>
              <a:t>etiqueta</a:t>
            </a:r>
            <a:r>
              <a:rPr lang="ja-JP" altLang="pt-BR">
                <a:latin typeface="Calibri" charset="0"/>
              </a:rPr>
              <a:t>”</a:t>
            </a:r>
            <a:r>
              <a:rPr lang="pt-BR" altLang="ja-JP">
                <a:latin typeface="Calibri" charset="0"/>
              </a:rPr>
              <a:t> e nomeia a estrutura particular que está sendo definida.</a:t>
            </a:r>
          </a:p>
          <a:p>
            <a:pPr algn="just"/>
            <a:r>
              <a:rPr lang="pt-BR">
                <a:latin typeface="Calibri" charset="0"/>
              </a:rPr>
              <a:t>Note que a </a:t>
            </a:r>
            <a:r>
              <a:rPr lang="ja-JP" altLang="pt-BR">
                <a:latin typeface="Calibri" charset="0"/>
              </a:rPr>
              <a:t>“</a:t>
            </a:r>
            <a:r>
              <a:rPr lang="pt-BR" altLang="ja-JP">
                <a:latin typeface="Calibri" charset="0"/>
              </a:rPr>
              <a:t>etiqueta</a:t>
            </a:r>
            <a:r>
              <a:rPr lang="ja-JP" altLang="pt-BR">
                <a:latin typeface="Calibri" charset="0"/>
              </a:rPr>
              <a:t>”</a:t>
            </a:r>
            <a:r>
              <a:rPr lang="pt-BR" altLang="ja-JP">
                <a:latin typeface="Calibri" charset="0"/>
              </a:rPr>
              <a:t> não é o nome de uma variável, isto é, nós não declaramos uma variável; é um nome de um tipo.</a:t>
            </a:r>
            <a:endParaRPr lang="en-US">
              <a:latin typeface="Calibri" charset="0"/>
            </a:endParaRPr>
          </a:p>
        </p:txBody>
      </p:sp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F1FEE-BF87-034B-9796-8C05B9C885C9}" type="slidenum">
              <a:rPr lang="pt-BR" sz="1200">
                <a:latin typeface="Calibri" charset="0"/>
              </a:rPr>
              <a:pPr eaLnBrk="1" hangingPunct="1"/>
              <a:t>8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b="1">
                <a:latin typeface="Calibri" charset="0"/>
              </a:rPr>
              <a:t>Múltiplas Estruturas de Mesmo Tipo</a:t>
            </a:r>
          </a:p>
          <a:p>
            <a:pPr algn="just"/>
            <a:r>
              <a:rPr lang="pt-BR">
                <a:latin typeface="Calibri" charset="0"/>
              </a:rPr>
              <a:t>Do mesmo modo como podemos ter várias variáveis do tipo int em um programa, podemos também ter qualquer número de variáveis do tipo de uma estrutura predefinida.</a:t>
            </a:r>
          </a:p>
          <a:p>
            <a:pPr algn="just"/>
            <a:r>
              <a:rPr lang="pt-BR">
                <a:latin typeface="Calibri" charset="0"/>
              </a:rPr>
              <a:t>Como exemplo, vamos declarar duas variáveis, </a:t>
            </a:r>
            <a:r>
              <a:rPr lang="pt-BR" b="1">
                <a:latin typeface="Calibri" charset="0"/>
              </a:rPr>
              <a:t>xx1</a:t>
            </a:r>
            <a:r>
              <a:rPr lang="pt-BR">
                <a:latin typeface="Calibri" charset="0"/>
              </a:rPr>
              <a:t> e </a:t>
            </a:r>
            <a:r>
              <a:rPr lang="pt-BR" b="1">
                <a:latin typeface="Calibri" charset="0"/>
              </a:rPr>
              <a:t>xx2</a:t>
            </a:r>
            <a:r>
              <a:rPr lang="pt-BR">
                <a:latin typeface="Calibri" charset="0"/>
              </a:rPr>
              <a:t>, do tipo </a:t>
            </a:r>
            <a:r>
              <a:rPr lang="pt-BR" b="1">
                <a:latin typeface="Calibri" charset="0"/>
              </a:rPr>
              <a:t>struct facil.</a:t>
            </a:r>
            <a:endParaRPr lang="en-US" b="1">
              <a:latin typeface="Calibri" charset="0"/>
            </a:endParaRPr>
          </a:p>
        </p:txBody>
      </p:sp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Calibri" charset="0"/>
              </a:rPr>
              <a:t>Registros</a:t>
            </a:r>
            <a:endParaRPr lang="en-US">
              <a:latin typeface="Calibri" charset="0"/>
            </a:endParaRPr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E06BDD-E8F1-7D4D-BA62-2A244F740A37}" type="slidenum">
              <a:rPr lang="pt-BR" sz="1200">
                <a:latin typeface="Calibri" charset="0"/>
              </a:rPr>
              <a:pPr eaLnBrk="1" hangingPunct="1"/>
              <a:t>9</a:t>
            </a:fld>
            <a:endParaRPr lang="pt-B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561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C1738D-431C-4577-B2AB-71DDCDB361E9}"/>
</file>

<file path=customXml/itemProps2.xml><?xml version="1.0" encoding="utf-8"?>
<ds:datastoreItem xmlns:ds="http://schemas.openxmlformats.org/officeDocument/2006/customXml" ds:itemID="{5E786703-0E9A-4640-8529-B26DA0D88372}"/>
</file>

<file path=customXml/itemProps3.xml><?xml version="1.0" encoding="utf-8"?>
<ds:datastoreItem xmlns:ds="http://schemas.openxmlformats.org/officeDocument/2006/customXml" ds:itemID="{4BB3BA80-0918-43E1-8D1A-CAB930539B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1548</Words>
  <Application>Microsoft Macintosh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Registros</vt:lpstr>
      <vt:lpstr>Registros</vt:lpstr>
      <vt:lpstr>Registros</vt:lpstr>
      <vt:lpstr>Registros</vt:lpstr>
      <vt:lpstr>Registros</vt:lpstr>
      <vt:lpstr>Registros</vt:lpstr>
      <vt:lpstr>Registros</vt:lpstr>
      <vt:lpstr>Registros</vt:lpstr>
      <vt:lpstr>Registros</vt:lpstr>
      <vt:lpstr>Registros</vt:lpstr>
      <vt:lpstr>Registros</vt:lpstr>
      <vt:lpstr>Estruturas Aninhadas</vt:lpstr>
      <vt:lpstr>Estruturas Aninhadas</vt:lpstr>
      <vt:lpstr>Passando Estruturas para Funções</vt:lpstr>
      <vt:lpstr>Passando Estruturas para Funções</vt:lpstr>
      <vt:lpstr>Atividade de Fixação</vt:lpstr>
      <vt:lpstr>Matrizes de Estruturas</vt:lpstr>
      <vt:lpstr>Matrizes de Estruturas</vt:lpstr>
      <vt:lpstr>Matrizes de Estruturas</vt:lpstr>
      <vt:lpstr>Exercício de Fixação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85</cp:revision>
  <dcterms:created xsi:type="dcterms:W3CDTF">2019-06-26T14:54:25Z</dcterms:created>
  <dcterms:modified xsi:type="dcterms:W3CDTF">2023-03-25T15:37:41Z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