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8"/>
  </p:notesMasterIdLst>
  <p:sldIdLst>
    <p:sldId id="285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264" r:id="rId17"/>
    <p:sldId id="265" r:id="rId18"/>
    <p:sldId id="267" r:id="rId19"/>
    <p:sldId id="266" r:id="rId20"/>
    <p:sldId id="268" r:id="rId21"/>
    <p:sldId id="269" r:id="rId22"/>
    <p:sldId id="270" r:id="rId23"/>
    <p:sldId id="271" r:id="rId24"/>
    <p:sldId id="273" r:id="rId25"/>
    <p:sldId id="274" r:id="rId26"/>
    <p:sldId id="35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92259"/>
  </p:normalViewPr>
  <p:slideViewPr>
    <p:cSldViewPr snapToGrid="0" snapToObjects="1">
      <p:cViewPr varScale="1">
        <p:scale>
          <a:sx n="96" d="100"/>
          <a:sy n="96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72B3B53-CB68-854C-94AA-6C8FF983CD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0F385B4-3470-D047-99D5-8E7FEE568E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24/09/2022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7235CAFD-452D-3746-93B4-60D7F8B9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104FABF-61BD-7642-9588-6195C4D80E26}" type="datetime1">
              <a:rPr lang="pt-BR" altLang="pt-BR"/>
              <a:pPr>
                <a:defRPr/>
              </a:pPr>
              <a:t>24/09/2022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F601688B-EFDF-5B4C-9480-C92F3C0F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D98296A-14EE-3843-BC8A-D95904A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F333059-35DA-9541-A03A-5D843F3AD1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8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24/09/2022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Ponteiros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016A5C5A-E7EB-EA45-8721-983C9821AC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839CB4F-8F2E-F54F-92D0-A2ECD2E45E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/>
            <a:r>
              <a:rPr lang="en-US" altLang="pt-BR" b="1">
                <a:ea typeface="ＭＳ Ｐゴシック" panose="020B0600070205080204" pitchFamily="34" charset="-128"/>
              </a:rPr>
              <a:t>Operações com Ponteiros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A linguagem C oferece cinco operações básficas que podem ser executadas em ponteiros. 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O Próximo programa mostra estas possibilidades.</a:t>
            </a:r>
          </a:p>
          <a:p>
            <a:pPr marL="0" indent="0" algn="just"/>
            <a:endParaRPr lang="en-US" altLang="pt-BR" b="1">
              <a:ea typeface="ＭＳ Ｐゴシック" panose="020B0600070205080204" pitchFamily="34" charset="-128"/>
            </a:endParaRPr>
          </a:p>
          <a:p>
            <a:pPr marL="0" indent="0" algn="just"/>
            <a:endParaRPr lang="en-US" altLang="pt-BR">
              <a:ea typeface="ＭＳ Ｐゴシック" panose="020B0600070205080204" pitchFamily="34" charset="-128"/>
            </a:endParaRPr>
          </a:p>
          <a:p>
            <a:pPr marL="0" indent="0" algn="just"/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D2330B18-44D5-DA4C-9638-01D7B0053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9662C8B-E438-3A4E-A2F6-63D8C557EDF4}" type="slidenum">
              <a:rPr lang="pt-BR" altLang="pt-BR"/>
              <a:pPr algn="l"/>
              <a:t>10</a:t>
            </a:fld>
            <a:endParaRPr lang="pt-BR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F2599A56-F870-C849-BB2A-80932C77CF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62993B9-3902-3A49-84C6-9AEEF6F0A84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pt-BR" b="1">
                <a:ea typeface="ＭＳ Ｐゴシック" panose="020B0600070205080204" pitchFamily="34" charset="-128"/>
              </a:rPr>
              <a:t>Atribuição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Um endereço pode ser atribuído a um ponteiro. Normalmente isto é feito usando o nome de uma matriz ou o operador de endereços (&amp;) junto a uma variável simples; 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Exemplo: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	int x, *px;</a:t>
            </a:r>
          </a:p>
          <a:p>
            <a:pPr marL="0" indent="0" algn="just"/>
            <a:r>
              <a:rPr lang="en-US" altLang="pt-BR">
                <a:ea typeface="ＭＳ Ｐゴシック" panose="020B0600070205080204" pitchFamily="34" charset="-128"/>
              </a:rPr>
              <a:t>	px = &amp;x;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8E9357C-E460-B84D-B521-C7B4F7E2B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52CC0898-AEE6-114C-BFE6-0863AAE7E253}" type="slidenum">
              <a:rPr lang="pt-BR" altLang="pt-BR"/>
              <a:pPr algn="l"/>
              <a:t>11</a:t>
            </a:fld>
            <a:endParaRPr lang="pt-BR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02C6756-BAD5-D04C-93A1-7CC648D0DA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95A303F-3E90-374A-975F-9095AF847C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Encontrando Valores</a:t>
            </a:r>
          </a:p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operador (*) devolver o valor guardado no endereço apontado.</a:t>
            </a:r>
          </a:p>
          <a:p>
            <a:pPr algn="just"/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Trazendo o endereço do ponteiro</a:t>
            </a:r>
          </a:p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Como todas as variáveis, os ponteiros variáveis têm um endereço e um valor. O operador (&amp;) retorna a posição de memória onde o ponteiro está localizado.</a:t>
            </a:r>
          </a:p>
          <a:p>
            <a:pPr algn="just"/>
            <a:endParaRPr lang="en-US" altLang="pt-BR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endParaRPr lang="en-US" altLang="pt-BR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/>
            <a:endParaRPr lang="en-US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3AEC2A6-C2AA-9E4F-ABA4-8768EDB6D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7370AA5-EC5C-0247-86F1-A27FC7E7F170}" type="slidenum">
              <a:rPr lang="pt-BR" altLang="pt-BR"/>
              <a:pPr algn="l"/>
              <a:t>12</a:t>
            </a:fld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4E63E0DD-7CF4-6C43-9047-318943182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3BC59CA-40E5-3741-9B34-E532AA259B7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Em resumo: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nome do ponteiro retorna o endereço para o qual ele aponta. (px)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operador &amp; junto ao nome do ponteiro retorna o endereço do ponteiro. (&amp;px)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operador * junto ao nome do ponteiro retorna o conteúdo da variável apontada. (*px)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8B390FD-9228-F84A-A619-35E70DD9A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78FED5B7-C6C3-334F-A067-94676C2DC892}" type="slidenum">
              <a:rPr lang="pt-BR" altLang="pt-BR"/>
              <a:pPr algn="l"/>
              <a:t>13</a:t>
            </a:fld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6D7E1307-043F-E34B-AF02-8E206768C9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pt-BR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CE438ECE-A5D8-274C-B558-7D3C4CA0BA0B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1981200" y="960438"/>
            <a:ext cx="44958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main()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int x=5, y=6;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int *px, *py;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px = &amp;x;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py = &amp;y;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if(px&lt;py)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    printf(“</a:t>
            </a:r>
            <a:r>
              <a:rPr lang="en-US" altLang="ja-JP" sz="2400">
                <a:ea typeface="ＭＳ Ｐゴシック" panose="020B0600070205080204" pitchFamily="34" charset="-128"/>
              </a:rPr>
              <a:t>py-px = %u\n</a:t>
            </a:r>
            <a:r>
              <a:rPr lang="en-US" altLang="pt-BR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,py-px);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else</a:t>
            </a:r>
          </a:p>
          <a:p>
            <a:pPr marL="0" indent="0">
              <a:buNone/>
            </a:pPr>
            <a:r>
              <a:rPr lang="en-US" altLang="pt-BR" sz="2400">
                <a:ea typeface="ＭＳ Ｐゴシック" panose="020B0600070205080204" pitchFamily="34" charset="-128"/>
              </a:rPr>
              <a:t>       printf(“</a:t>
            </a:r>
            <a:r>
              <a:rPr lang="en-US" altLang="ja-JP" sz="2400">
                <a:ea typeface="ＭＳ Ｐゴシック" panose="020B0600070205080204" pitchFamily="34" charset="-128"/>
              </a:rPr>
              <a:t>px-py = %u\n</a:t>
            </a:r>
            <a:r>
              <a:rPr lang="en-US" altLang="pt-BR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,px-py);</a:t>
            </a:r>
          </a:p>
          <a:p>
            <a:pPr marL="0" indent="0">
              <a:buNone/>
            </a:pPr>
            <a:endParaRPr lang="en-US" altLang="pt-BR" sz="240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pt-BR" sz="240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pt-BR" sz="2400">
              <a:ea typeface="ＭＳ Ｐゴシック" panose="020B0600070205080204" pitchFamily="34" charset="-128"/>
            </a:endParaRPr>
          </a:p>
          <a:p>
            <a:pPr marL="0" indent="0"/>
            <a:endParaRPr lang="en-US" altLang="pt-BR" sz="2400">
              <a:ea typeface="ＭＳ Ｐゴシック" panose="020B0600070205080204" pitchFamily="34" charset="-128"/>
            </a:endParaRPr>
          </a:p>
        </p:txBody>
      </p:sp>
      <p:sp>
        <p:nvSpPr>
          <p:cNvPr id="22531" name="Content Placeholder 4">
            <a:extLst>
              <a:ext uri="{FF2B5EF4-FFF2-40B4-BE49-F238E27FC236}">
                <a16:creationId xmlns:a16="http://schemas.microsoft.com/office/drawing/2014/main" id="{B716ED8C-86EE-A341-9A72-A039C9732872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6172200" y="1066801"/>
            <a:ext cx="4267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printf(“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px = %u, *px = %d, &amp;px = %u\n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, px, *px, &amp;px);</a:t>
            </a:r>
          </a:p>
          <a:p>
            <a:pPr marL="0" indent="0"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printf(“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py = %u, *py = %d, &amp;py = %u\n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,py,*py,&amp;py);</a:t>
            </a:r>
          </a:p>
          <a:p>
            <a:pPr marL="0" indent="0"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px++;</a:t>
            </a:r>
          </a:p>
          <a:p>
            <a:pPr marL="0" indent="0"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printf(“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px = %u, *px = %d, &amp;px = %u\n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,px,*px,&amp;px);</a:t>
            </a:r>
          </a:p>
          <a:p>
            <a:pPr marL="0" indent="0">
              <a:buNone/>
            </a:pP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4870DF1-D201-8448-B39F-FF88CB30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65C615-2175-9E44-BEE8-C2F541AFD760}" type="slidenum">
              <a:rPr lang="pt-BR" altLang="pt-BR"/>
              <a:pPr/>
              <a:t>14</a:t>
            </a:fld>
            <a:endParaRPr lang="pt-BR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4CDC9894-56C9-914C-9FA1-F1C75F6F39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3528E80-4A36-DE45-B412-7B4FAB5F5CD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saída será: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py-px = 1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px = 65488, *px = 5, &amp;px = 65492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py = 65490, *py = 6, &amp;py = 65494</a:t>
            </a:r>
          </a:p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px = 65490, *px = 6, &amp;px = 65494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AA94E06-2EBE-6844-B455-460A712DF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A1993B37-2C8F-904A-B2C7-0BBD132AEB89}" type="slidenum">
              <a:rPr lang="pt-BR" altLang="pt-BR"/>
              <a:pPr algn="l"/>
              <a:t>15</a:t>
            </a:fld>
            <a:endParaRPr lang="pt-BR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2">
            <a:extLst>
              <a:ext uri="{FF2B5EF4-FFF2-40B4-BE49-F238E27FC236}">
                <a16:creationId xmlns:a16="http://schemas.microsoft.com/office/drawing/2014/main" id="{578EE0FB-E1D2-F244-9700-7054C5BD4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b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</a:b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3">
            <a:extLst>
              <a:ext uri="{FF2B5EF4-FFF2-40B4-BE49-F238E27FC236}">
                <a16:creationId xmlns:a16="http://schemas.microsoft.com/office/drawing/2014/main" id="{32CB6CA7-9033-C849-A2B9-2A127B1B1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Ponteiros e Matrizes – PLT, pág 15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Em C o relacionamento entre ponteiros e matrizes é tão estreito que ponteiros e matrizes deveriam ser realmente tratados juntos.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O compilador transforma matrizes em ponteiros quando compila, pois a arquitetura do microcomputador entende ponteiros e não matrizes.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Qualquer operação que possa ser feita com índices de uma matriz pode ser feita com ponteiros.</a:t>
            </a:r>
          </a:p>
        </p:txBody>
      </p:sp>
      <p:sp>
        <p:nvSpPr>
          <p:cNvPr id="30723" name="Espaço Reservado para Número de Slide 3">
            <a:extLst>
              <a:ext uri="{FF2B5EF4-FFF2-40B4-BE49-F238E27FC236}">
                <a16:creationId xmlns:a16="http://schemas.microsoft.com/office/drawing/2014/main" id="{C068715C-5DD8-994D-98ED-6FC1AC546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8EEB61-FD3B-2347-8569-ED08CF9C2BA8}" type="slidenum">
              <a:rPr lang="en-US" altLang="pt-BR" sz="1000">
                <a:solidFill>
                  <a:srgbClr val="000000"/>
                </a:solidFill>
              </a:rPr>
              <a:pPr/>
              <a:t>16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027FE856-C44D-FF41-B0D9-1CF447363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1FEA0B5-BD3F-7E4D-A462-93812524C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O nome de uma matriz é um endereço, ou seja, um ponteiro. Ponteiros e matrizes são idênticos na maneira de acessar a memória. Na verdade o nome de uma matriz é um ponteiro constante.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Um ponteiro variável é um endereço onde é armazenado um outro endereço.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44F35569-8430-FC4B-9BE2-E6E7AD336C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32CFD8-FDAB-0C41-840C-4384EAF51579}" type="slidenum">
              <a:rPr lang="en-US" altLang="pt-BR" sz="1000">
                <a:solidFill>
                  <a:srgbClr val="000000"/>
                </a:solidFill>
              </a:rPr>
              <a:pPr/>
              <a:t>17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EDE297F-8CA5-9742-9D20-F4D0A5FE6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C19-87E7-8949-94F9-801085A6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/>
              <a:t>main()</a:t>
            </a:r>
          </a:p>
          <a:p>
            <a:pPr marL="0" indent="0">
              <a:defRPr/>
            </a:pPr>
            <a:r>
              <a:rPr lang="en-US" dirty="0"/>
              <a:t>{</a:t>
            </a:r>
          </a:p>
          <a:p>
            <a:pPr marL="0" indent="0">
              <a:defRPr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[ ] = {92, 81, 70, 69, 58};</a:t>
            </a:r>
          </a:p>
          <a:p>
            <a:pPr marL="0" indent="0">
              <a:defRPr/>
            </a:pPr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d=0;d&lt;5;d++)</a:t>
            </a:r>
          </a:p>
          <a:p>
            <a:pPr marL="0" indent="0">
              <a:defRPr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(“%d\n”, </a:t>
            </a:r>
            <a:r>
              <a:rPr lang="en-US" dirty="0" err="1"/>
              <a:t>nums</a:t>
            </a:r>
            <a:r>
              <a:rPr lang="en-US" dirty="0"/>
              <a:t>[d]);</a:t>
            </a:r>
          </a:p>
          <a:p>
            <a:pPr marL="0" indent="0"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0B134351-3337-1A4A-A59F-D030DC71F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B99B5A-5734-AA40-81EF-336FF7A5AC7E}" type="slidenum">
              <a:rPr lang="en-US" altLang="pt-BR" sz="1000">
                <a:solidFill>
                  <a:srgbClr val="000000"/>
                </a:solidFill>
              </a:rPr>
              <a:pPr/>
              <a:t>18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D1DC4B67-DF05-6B4E-896A-9E306A32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0C5FDC3-A340-874B-B1BE-714AECDF0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main()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{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  int nums[ ] = {92, 81, 70, 69, 58};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  for(int d=0;d&lt;5;d++)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    printf(“%d\n”,*(nums+d));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3DF17A0-EB44-1548-B7AC-34C87F9964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AFAF71-D84F-3C49-A4B3-D77BA7CF052A}" type="slidenum">
              <a:rPr lang="en-US" altLang="pt-BR" sz="1000">
                <a:solidFill>
                  <a:srgbClr val="000000"/>
                </a:solidFill>
              </a:rPr>
              <a:pPr/>
              <a:t>19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4">
            <a:extLst>
              <a:ext uri="{FF2B5EF4-FFF2-40B4-BE49-F238E27FC236}">
                <a16:creationId xmlns:a16="http://schemas.microsoft.com/office/drawing/2014/main" id="{2F155B0D-A39E-C845-A1CA-3E3DC531E5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0242" name="Content Placeholder 5">
            <a:extLst>
              <a:ext uri="{FF2B5EF4-FFF2-40B4-BE49-F238E27FC236}">
                <a16:creationId xmlns:a16="http://schemas.microsoft.com/office/drawing/2014/main" id="{281F638B-5B91-C64F-87D6-0D1BBDEBBF6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Uma das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mais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poderosas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características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oferecidas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pela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linguagem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C.</a:t>
            </a:r>
          </a:p>
          <a:p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Ponteiro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proporciona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um modo de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acesso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variáveis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sem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referenciá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-las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diretamente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Um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ponteiro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é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uma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representação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simbólica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de um </a:t>
            </a:r>
            <a:r>
              <a:rPr lang="en-US" altLang="pt-BR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endereço</a:t>
            </a:r>
            <a:r>
              <a:rPr lang="en-US" altLang="pt-B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0E4C6C5B-A1CE-444A-9950-0F6153BFE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639EA2EA-FFD1-DB49-A364-12BF53A4563E}" type="slidenum">
              <a:rPr lang="pt-BR" altLang="pt-BR"/>
              <a:pPr algn="l"/>
              <a:t>2</a:t>
            </a:fld>
            <a:endParaRPr lang="pt-BR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FB49A51C-17FC-9043-BA32-2249C876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9C87-98FF-3B40-8739-6D28590A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11763"/>
          </a:xfrm>
        </p:spPr>
        <p:txBody>
          <a:bodyPr/>
          <a:lstStyle/>
          <a:p>
            <a:pPr marL="457200" indent="-457200" algn="just">
              <a:buFont typeface="Arial"/>
              <a:buChar char="•"/>
              <a:defRPr/>
            </a:pPr>
            <a:r>
              <a:rPr lang="en-US" dirty="0"/>
              <a:t>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idêntica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, </a:t>
            </a:r>
            <a:r>
              <a:rPr lang="en-US" dirty="0" err="1"/>
              <a:t>exceto</a:t>
            </a:r>
            <a:r>
              <a:rPr lang="en-US" dirty="0"/>
              <a:t> 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b="1" dirty="0"/>
              <a:t>*(</a:t>
            </a:r>
            <a:r>
              <a:rPr lang="en-US" b="1" dirty="0" err="1"/>
              <a:t>nums+d</a:t>
            </a:r>
            <a:r>
              <a:rPr lang="en-US" b="1" dirty="0"/>
              <a:t>).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de </a:t>
            </a:r>
            <a:r>
              <a:rPr lang="en-US" dirty="0" err="1"/>
              <a:t>nums</a:t>
            </a:r>
            <a:r>
              <a:rPr lang="en-US" dirty="0"/>
              <a:t>[d]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n-US" dirty="0"/>
              <a:t>Como </a:t>
            </a:r>
            <a:r>
              <a:rPr lang="en-US" dirty="0" err="1"/>
              <a:t>interpretar</a:t>
            </a:r>
            <a:r>
              <a:rPr lang="en-US" dirty="0"/>
              <a:t> </a:t>
            </a:r>
            <a:r>
              <a:rPr lang="en-US" b="1" dirty="0"/>
              <a:t>*(</a:t>
            </a:r>
            <a:r>
              <a:rPr lang="en-US" b="1" dirty="0" err="1"/>
              <a:t>nums+d</a:t>
            </a:r>
            <a:r>
              <a:rPr lang="en-US" b="1" dirty="0"/>
              <a:t>)</a:t>
            </a:r>
            <a:r>
              <a:rPr lang="en-US" dirty="0"/>
              <a:t>?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b="1" dirty="0" err="1"/>
              <a:t>nums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endereço</a:t>
            </a:r>
            <a:r>
              <a:rPr lang="en-US" dirty="0"/>
              <a:t> da </a:t>
            </a:r>
            <a:r>
              <a:rPr lang="en-US" dirty="0" err="1"/>
              <a:t>matriz</a:t>
            </a:r>
            <a:r>
              <a:rPr lang="en-US" dirty="0"/>
              <a:t>. Agora se </a:t>
            </a:r>
            <a:r>
              <a:rPr lang="en-US" dirty="0" err="1"/>
              <a:t>somar-mos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3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resultará</a:t>
            </a:r>
            <a:r>
              <a:rPr lang="en-US" dirty="0"/>
              <a:t>?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, se </a:t>
            </a:r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3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b="1" dirty="0" err="1"/>
              <a:t>nums+d</a:t>
            </a:r>
            <a:r>
              <a:rPr lang="en-US" dirty="0"/>
              <a:t>?</a:t>
            </a:r>
          </a:p>
          <a:p>
            <a:pPr marL="457200" indent="-457200" algn="just">
              <a:buFont typeface="Arial"/>
              <a:buChar char="•"/>
              <a:defRPr/>
            </a:pPr>
            <a:r>
              <a:rPr lang="en-US" dirty="0"/>
              <a:t>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 err="1"/>
              <a:t>nums+d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endereço</a:t>
            </a:r>
            <a:r>
              <a:rPr lang="en-US" dirty="0"/>
              <a:t> do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3 da </a:t>
            </a:r>
            <a:r>
              <a:rPr lang="en-US" dirty="0" err="1"/>
              <a:t>matriz</a:t>
            </a:r>
            <a:r>
              <a:rPr lang="en-US" dirty="0"/>
              <a:t>. Se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inteiro</a:t>
            </a:r>
            <a:r>
              <a:rPr lang="en-US" dirty="0"/>
              <a:t>,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pulados</a:t>
            </a:r>
            <a:r>
              <a:rPr lang="en-US" dirty="0"/>
              <a:t> 6 bytes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o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3.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C6F9F2A2-D89E-7B44-BFD6-21AD2A157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7B167F-1A90-2A4F-838C-E9CD7A54C6CA}" type="slidenum">
              <a:rPr lang="en-US" altLang="pt-BR" sz="1000">
                <a:solidFill>
                  <a:srgbClr val="000000"/>
                </a:solidFill>
              </a:rPr>
              <a:pPr/>
              <a:t>20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E1DFA36-7149-5A48-A350-CBE1BE658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A77F0F2-E16E-FF44-B383-2063713D2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838201"/>
            <a:ext cx="8229600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Se a matriz tiver o endereço 3000 e d for 3, então nums+d terá o endereço 3006.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Em outras palavras, a expressão nums+3 não significa avançar 3 bytes além e nums e sim 3 elementos da matriz: 3 inteiros se a matriz for inteira, 3 floats se a matriz for float e assim por diante.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Assim se d tem valor 3, *(nums+d) expressa o conteúdo do elemento 3 da matriz nums[ ], que no nosso exemplo tem o valor 69.</a:t>
            </a:r>
          </a:p>
          <a:p>
            <a:pPr marL="457200" indent="-457200" algn="just">
              <a:buFontTx/>
              <a:buChar char="•"/>
            </a:pPr>
            <a:r>
              <a:rPr lang="en-US" altLang="pt-BR">
                <a:ea typeface="ＭＳ Ｐゴシック" panose="020B0600070205080204" pitchFamily="34" charset="-128"/>
              </a:rPr>
              <a:t>Vamos reescrever o programa do cálculo das notas no capítulo de matrizes, agora usando ponteiros.</a:t>
            </a:r>
          </a:p>
          <a:p>
            <a:pPr marL="457200" indent="-457200" algn="just">
              <a:buFontTx/>
              <a:buChar char="•"/>
            </a:pP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BDF7118C-B7AB-A34C-B19C-8A3D2F4FC2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36413A-0D7F-1049-8D2E-4D263D607A4E}" type="slidenum">
              <a:rPr lang="en-US" altLang="pt-BR" sz="1000">
                <a:solidFill>
                  <a:srgbClr val="000000"/>
                </a:solidFill>
              </a:rPr>
              <a:pPr/>
              <a:t>21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38C39F89-903D-2E48-9A40-4FE018573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E5CFD1D-CDD3-DD4B-A90B-BB10F3446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838201"/>
            <a:ext cx="8229600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#define LIM 40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main()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{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float notas[LIM], soma=0.0;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int i=0;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do {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  printf(“Digite a nota do aluno %d: ”, i);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  scanf(“%f”,notas+i);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  if(*(notas+i)&gt;0)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     soma+= *(notas+i);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 } while(*(notas + i++) &gt; 0);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     printf(“Media das notas: %.2f”, soma/(i-1));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}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ECFC97B-C75E-B043-98F0-041B09053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DFC548-3FA6-3D44-BC48-3B2CDA1CC637}" type="slidenum">
              <a:rPr lang="en-US" altLang="pt-BR" sz="1000">
                <a:solidFill>
                  <a:srgbClr val="000000"/>
                </a:solidFill>
              </a:rPr>
              <a:pPr/>
              <a:t>22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988F2D8-CAFF-8647-8F38-89DDC5A16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807B1D86-4532-8542-BA20-6AB739D9D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685801"/>
            <a:ext cx="8229600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#define LIM 40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main()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{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float notas[LIM], soma=0.0;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int i=0;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float *ptr;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ptr = notas;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do {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  printf(“Digite a nota do aluno %d: ”, i);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  scanf(“%f”,ptr);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  if(*ptr)&gt;0)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     soma+= *ptr;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 } while(*(ptr++) &gt; 0);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        printf(“Media das notas: %.2f”, soma/(i-1));</a:t>
            </a:r>
          </a:p>
          <a:p>
            <a:pPr marL="0" indent="0" algn="just"/>
            <a:r>
              <a:rPr lang="en-US" altLang="pt-BR" sz="2200">
                <a:ea typeface="ＭＳ Ｐゴシック" panose="020B0600070205080204" pitchFamily="34" charset="-128"/>
              </a:rPr>
              <a:t>}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</a:t>
            </a:r>
          </a:p>
          <a:p>
            <a:pPr marL="0" indent="0" algn="just"/>
            <a:r>
              <a:rPr lang="en-US" altLang="pt-BR" sz="2400">
                <a:ea typeface="ＭＳ Ｐゴシック" panose="020B0600070205080204" pitchFamily="34" charset="-128"/>
              </a:rPr>
              <a:t>   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524990A-44DD-A248-B2D1-2D3659E54D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B9895D-379F-B846-B2DB-292F11688359}" type="slidenum">
              <a:rPr lang="en-US" altLang="pt-BR" sz="1000">
                <a:solidFill>
                  <a:srgbClr val="000000"/>
                </a:solidFill>
              </a:rPr>
              <a:pPr/>
              <a:t>23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013F855-84C0-F74F-8FF8-A26F67C8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F9F-244D-3942-B369-B6BEBBC3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211763"/>
          </a:xfrm>
        </p:spPr>
        <p:txBody>
          <a:bodyPr/>
          <a:lstStyle/>
          <a:p>
            <a:pPr marL="0" indent="0" algn="just">
              <a:defRPr/>
            </a:pPr>
            <a:r>
              <a:rPr lang="en-US" dirty="0" err="1"/>
              <a:t>Ponteiros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Matrizes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Funções</a:t>
            </a:r>
            <a:endParaRPr lang="en-US" dirty="0"/>
          </a:p>
          <a:p>
            <a:pPr algn="just">
              <a:buFont typeface="Arial"/>
              <a:buChar char="•"/>
              <a:defRPr/>
            </a:pP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ponteiros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passado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argumento</a:t>
            </a:r>
            <a:r>
              <a:rPr lang="en-US" dirty="0"/>
              <a:t>.</a:t>
            </a:r>
          </a:p>
          <a:p>
            <a:pPr algn="just">
              <a:buFont typeface="Arial"/>
              <a:buChar char="•"/>
              <a:defRPr/>
            </a:pPr>
            <a:r>
              <a:rPr lang="en-US" dirty="0"/>
              <a:t>Como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adiciona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a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chamador</a:t>
            </a:r>
            <a:r>
              <a:rPr lang="en-US" dirty="0"/>
              <a:t>,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.</a:t>
            </a:r>
          </a:p>
          <a:p>
            <a:pPr marL="0" indent="0" algn="just">
              <a:defRPr/>
            </a:pPr>
            <a:r>
              <a:rPr lang="en-US" dirty="0"/>
              <a:t>   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0C48782A-BF8E-794D-B0DD-D9010547FC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924340-BDE1-D34E-B227-BDFDC4338D94}" type="slidenum">
              <a:rPr lang="en-US" altLang="pt-BR" sz="1000">
                <a:solidFill>
                  <a:srgbClr val="000000"/>
                </a:solidFill>
              </a:rPr>
              <a:pPr/>
              <a:t>24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4566125A-671D-A84C-A545-A71B0A3B8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 b="1">
                <a:solidFill>
                  <a:srgbClr val="FF6600"/>
                </a:solidFill>
                <a:ea typeface="ＭＳ Ｐゴシック" panose="020B0600070205080204" pitchFamily="34" charset="-128"/>
              </a:rPr>
              <a:t>Ponteiros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B487241-89CA-5042-9BDE-0DD88E3107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685801"/>
            <a:ext cx="8229600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#define TAM 5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void adcon1(int *ptr, int num, int con)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{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int k;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for(k=0;k&lt;num;k++)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  *(ptr) = *(ptr++) + con;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}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main()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{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int matriz[TAM] = {3,5,7,9,11};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int c=10;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int j;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adcon1(matriz,TAM,c);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for(j=0; j&lt;TAM; j++)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    printf(“%d”,*(matriz+j));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}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</a:t>
            </a:r>
          </a:p>
          <a:p>
            <a:pPr marL="0" indent="0" algn="just"/>
            <a:r>
              <a:rPr lang="en-US" altLang="pt-BR" sz="2000">
                <a:ea typeface="ＭＳ Ｐゴシック" panose="020B0600070205080204" pitchFamily="34" charset="-128"/>
              </a:rPr>
              <a:t>   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51B5BD6-FE55-A349-8F1B-C578AE21F5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5BEDAF-9411-7C4E-BE47-91006258F653}" type="slidenum">
              <a:rPr lang="en-US" altLang="pt-BR" sz="1000">
                <a:solidFill>
                  <a:srgbClr val="000000"/>
                </a:solidFill>
              </a:rPr>
              <a:pPr/>
              <a:t>25</a:t>
            </a:fld>
            <a:endParaRPr lang="en-US" altLang="pt-BR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Número de Slide 5">
            <a:extLst>
              <a:ext uri="{FF2B5EF4-FFF2-40B4-BE49-F238E27FC236}">
                <a16:creationId xmlns:a16="http://schemas.microsoft.com/office/drawing/2014/main" id="{7FB13DBB-FDD3-7545-AF64-F8D5440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CBA331-91A9-2C49-A5DF-982B5BF0C295}" type="slidenum">
              <a:rPr lang="pt-BR" altLang="pt-BR">
                <a:latin typeface="Calibri" panose="020F0502020204030204" pitchFamily="34" charset="0"/>
              </a:rPr>
              <a:pPr/>
              <a:t>26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3D036C7-C825-7440-997F-3064FAE3B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898651" y="620714"/>
            <a:ext cx="8374063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pt-BR" altLang="pt-BR" sz="4000">
                <a:solidFill>
                  <a:srgbClr val="00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Sugestão de leitura para fixação do conteúdo da aula de hoje: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960A8CD-F20D-824D-97F2-9289679A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1873251"/>
            <a:ext cx="84248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42913" indent="-263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pt-BR" altLang="pt-BR" sz="2800"/>
              <a:t>Livro Texto: MIZRAHI, V. V. – </a:t>
            </a:r>
            <a:r>
              <a:rPr lang="ja-JP" altLang="pt-BR" sz="2800"/>
              <a:t>“</a:t>
            </a:r>
            <a:r>
              <a:rPr lang="pt-BR" altLang="ja-JP" sz="2800"/>
              <a:t>Treinamento em Linguagem C – Módulo 1 e 2.</a:t>
            </a:r>
            <a:r>
              <a:rPr lang="ja-JP" altLang="pt-BR" sz="2800"/>
              <a:t>”</a:t>
            </a:r>
            <a:r>
              <a:rPr lang="pt-BR" altLang="ja-JP" sz="2800"/>
              <a:t>, São Paulo: Pearson/Prentice Hall, 1995.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pt-BR" altLang="pt-BR" sz="2800"/>
              <a:t>Livro Complementar: SCHILDT, H. – </a:t>
            </a:r>
            <a:r>
              <a:rPr lang="ja-JP" altLang="pt-BR" sz="2800"/>
              <a:t>“</a:t>
            </a:r>
            <a:r>
              <a:rPr lang="pt-BR" altLang="ja-JP" sz="2800"/>
              <a:t>C Completo e Total.</a:t>
            </a:r>
            <a:r>
              <a:rPr lang="ja-JP" altLang="pt-BR" sz="2800"/>
              <a:t>”</a:t>
            </a:r>
            <a:r>
              <a:rPr lang="pt-BR" altLang="ja-JP" sz="2800"/>
              <a:t>, São Paulo: Makron Books, 1997.</a:t>
            </a:r>
            <a:endParaRPr lang="pt-BR" altLang="pt-BR" sz="28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6">
            <a:extLst>
              <a:ext uri="{FF2B5EF4-FFF2-40B4-BE49-F238E27FC236}">
                <a16:creationId xmlns:a16="http://schemas.microsoft.com/office/drawing/2014/main" id="{A377BEF9-04C1-E94A-8AEC-9AE094699A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1266" name="Content Placeholder 7">
            <a:extLst>
              <a:ext uri="{FF2B5EF4-FFF2-40B4-BE49-F238E27FC236}">
                <a16:creationId xmlns:a16="http://schemas.microsoft.com/office/drawing/2014/main" id="{83909162-6EAD-D847-A919-CB6157F34D8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 são usados nas seguintes situações:</a:t>
            </a:r>
          </a:p>
          <a:p>
            <a:pPr lvl="1"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Fornecer maneiras com as quais as funções podem realmente modificar os argumentos que recebem;</a:t>
            </a:r>
          </a:p>
          <a:p>
            <a:pPr lvl="1"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Passar matrizes e “strings” mais convenientemente de uma função para outra;</a:t>
            </a:r>
          </a:p>
          <a:p>
            <a:pPr lvl="1"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Criar estruturas de dados complexas, como listas encadeadas e árvores binárias.</a:t>
            </a:r>
          </a:p>
          <a:p>
            <a:pPr lvl="1"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Para comunicar informações sobre memória, como na função malloc() que retorna a localização de memória livre através do uso de ponteiro.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41987AC6-EEDC-044E-8539-BEDD07786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DAD2076-258F-AE48-8F6F-1A12979CEBC2}" type="slidenum">
              <a:rPr lang="pt-BR" altLang="pt-BR"/>
              <a:pPr algn="l"/>
              <a:t>3</a:t>
            </a:fld>
            <a:endParaRPr lang="pt-BR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3D099A5D-2305-B74C-A71F-5A8903F0AD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25879491-0AAB-0347-A367-FA7C0DEC0D0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pt-BR" b="1">
                <a:ea typeface="ＭＳ Ｐゴシック" panose="020B0600070205080204" pitchFamily="34" charset="-128"/>
              </a:rPr>
              <a:t>Declarando Variável Ponteiro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Você já sabe como declarar variáveis de tipos básicos como int, float, etc. Como fazer para declarar variáveis do tipo ponteiro?</a:t>
            </a:r>
          </a:p>
          <a:p>
            <a:pPr marL="0" indent="0"/>
            <a:r>
              <a:rPr lang="en-US" altLang="pt-BR">
                <a:ea typeface="ＭＳ Ｐゴシック" panose="020B0600070205080204" pitchFamily="34" charset="-128"/>
              </a:rPr>
              <a:t> A declaração de ponteiros tem um sentido diferente da de uma variável simples:</a:t>
            </a:r>
          </a:p>
          <a:p>
            <a:pPr lvl="1"/>
            <a:r>
              <a:rPr lang="en-US" altLang="pt-BR">
                <a:ea typeface="ＭＳ Ｐゴシック" panose="020B0600070205080204" pitchFamily="34" charset="-128"/>
              </a:rPr>
              <a:t>int *px, *py;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0270BB8D-6FA0-444D-8E5B-6A4FBD283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B196CBC3-DEA8-E446-B023-1AA17D6E157C}" type="slidenum">
              <a:rPr lang="pt-BR" altLang="pt-BR"/>
              <a:pPr algn="l"/>
              <a:t>4</a:t>
            </a:fld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F35F8B0A-52D2-E54C-BA98-9E0507F89C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D48FEAD2-74BD-7B4D-ACB7-BDF9761285F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Declara que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*px 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e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*p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y são do tipo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int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 que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px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py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são ponteiros, isto é,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px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e </a:t>
            </a:r>
            <a:r>
              <a:rPr lang="en-US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py</a:t>
            </a:r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contém endereços de variáveis do tipo int.</a:t>
            </a:r>
          </a:p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Para cada nome de variável (neste caso px e py), a declaração motiva o compilador a reservar dois bytes de memória onde os endereços serão armazenados. Além disso, o compiladores deve estar ciente do tipo de variável armazenada naqueles endereços; neste caso inteiros.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C51609D-ACE3-8446-B6AA-BC0586E01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BC68A18C-C993-CF4F-9622-7A94D7164BB6}" type="slidenum">
              <a:rPr lang="pt-BR" altLang="pt-BR"/>
              <a:pPr algn="l"/>
              <a:t>5</a:t>
            </a:fld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C4F39C83-B829-5C4A-9C55-C408F9535E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4338" name="Content Placeholder 5">
            <a:extLst>
              <a:ext uri="{FF2B5EF4-FFF2-40B4-BE49-F238E27FC236}">
                <a16:creationId xmlns:a16="http://schemas.microsoft.com/office/drawing/2014/main" id="{9CEBEC6C-054D-454B-818E-F6BB9AFB56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programa chamador a seguir (main) em vez de passar valores para a função, passa seus endereços. Estes endereços são onde o programa chamador quer que a função coloque os dados gerados; em outras palavras são endereços de variáveis do programa chamador onde nós queremos armazenar os novos valores.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029C661C-50A9-D941-8029-878687ED8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90F226F4-8451-3C43-8B52-12BAEB547E81}" type="slidenum">
              <a:rPr lang="pt-BR" altLang="pt-BR"/>
              <a:pPr algn="l"/>
              <a:t>6</a:t>
            </a:fld>
            <a:endParaRPr lang="pt-BR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4">
            <a:extLst>
              <a:ext uri="{FF2B5EF4-FFF2-40B4-BE49-F238E27FC236}">
                <a16:creationId xmlns:a16="http://schemas.microsoft.com/office/drawing/2014/main" id="{596CC238-55AD-6F43-AA37-CB789ED381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5362" name="Content Placeholder 6">
            <a:extLst>
              <a:ext uri="{FF2B5EF4-FFF2-40B4-BE49-F238E27FC236}">
                <a16:creationId xmlns:a16="http://schemas.microsoft.com/office/drawing/2014/main" id="{3795AA0D-6738-6246-B6DC-CDB0195AEE5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altera(int *px, int *py)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*px = 3;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*py = 5;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int x, y;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altera(&amp;x, &amp;y);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 printf(“O primeiro e %d, o segundo e %d.”,x,y);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ACA29648-79E2-414E-8B68-11C48E941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CCF7DEDF-1CB5-0344-8809-9C24E7D20BC7}" type="slidenum">
              <a:rPr lang="pt-BR" altLang="pt-BR"/>
              <a:pPr algn="l"/>
              <a:t>7</a:t>
            </a:fld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AC3BDE58-ABD3-EE47-B142-F050CA7063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86E4B5B-4EB8-BB4D-81C1-48144F0346D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Uma vez conhecidos pela função, os endereços e os tipos das variáveis do programa chamador, ela pode não somente colocar valores nestas variáveis como também alterá-las.</a:t>
            </a:r>
          </a:p>
          <a:p>
            <a:pPr algn="just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 podem ser usados não somente para que a função passe valores para o programa chamador, mas também para passar valores do programa para a função.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C7A000D-C312-764A-A9FE-A475F515F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171FB59D-55BC-054A-935B-D8A7B28D3379}" type="slidenum">
              <a:rPr lang="pt-BR" altLang="pt-BR"/>
              <a:pPr algn="l"/>
              <a:t>8</a:t>
            </a:fld>
            <a:endParaRPr lang="pt-BR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41FDB64-49E5-1E43-BCF6-C6501FEF16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Ponteiros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43D6270-C9A2-FB44-838B-2EBA355F6D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void adcon(int *px, int *py)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*px = *px + 10;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 *py = *py + 10;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main()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int x = 4, y = 7;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adcon(&amp;x, &amp;y);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   printf(“O primeiro e %d, o segundo e %d.”, x,y);</a:t>
            </a:r>
          </a:p>
          <a:p>
            <a:pPr marL="0" indent="0"/>
            <a:r>
              <a:rPr lang="en-US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0" indent="0"/>
            <a:r>
              <a:rPr lang="en-US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    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66AAE79-ECE6-4346-8C5F-461CA73DD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A78C1866-CA43-F447-8369-DF93470AD8E5}" type="slidenum">
              <a:rPr lang="pt-BR" altLang="pt-BR"/>
              <a:pPr algn="l"/>
              <a:t>9</a:t>
            </a:fld>
            <a:endParaRPr lang="pt-BR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2882F-D4F8-4048-B7A2-942236C4DD4B}"/>
</file>

<file path=customXml/itemProps2.xml><?xml version="1.0" encoding="utf-8"?>
<ds:datastoreItem xmlns:ds="http://schemas.openxmlformats.org/officeDocument/2006/customXml" ds:itemID="{B599645C-FC00-4C34-A026-1710BDE5BEBA}"/>
</file>

<file path=customXml/itemProps3.xml><?xml version="1.0" encoding="utf-8"?>
<ds:datastoreItem xmlns:ds="http://schemas.openxmlformats.org/officeDocument/2006/customXml" ds:itemID="{13CCFCF2-9317-42BB-BF75-63429ED308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1781</Words>
  <Application>Microsoft Macintosh PowerPoint</Application>
  <PresentationFormat>Widescreen</PresentationFormat>
  <Paragraphs>215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 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Ponteiros</vt:lpstr>
      <vt:lpstr>Sugestão de leitura para fixação do conteúdo da aula de hoje: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85</cp:revision>
  <dcterms:created xsi:type="dcterms:W3CDTF">2019-06-26T14:54:25Z</dcterms:created>
  <dcterms:modified xsi:type="dcterms:W3CDTF">2022-09-24T12:48:58Z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