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9"/>
  </p:notesMasterIdLst>
  <p:sldIdLst>
    <p:sldId id="285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2259"/>
  </p:normalViewPr>
  <p:slideViewPr>
    <p:cSldViewPr snapToGrid="0" snapToObjects="1">
      <p:cViewPr varScale="1">
        <p:scale>
          <a:sx n="96" d="100"/>
          <a:sy n="96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D032B0-D4B5-2B42-8D43-24AC2B4A6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686DF7-7BBE-8741-B307-5C8AB68CB93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EEDB6C3-989A-214A-A231-DAC102D1A6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CD9BAD-0BB2-E844-BDCB-DCB7DA836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54453C-B7AF-494F-B2D4-A86B35A3B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9A6C43-E7F7-F645-8FC0-ED4BEAB5D84C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06C3BCA-3D9E-054F-8F5F-31E01C0918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16D9FD-1F7A-FC4A-AB40-1DA3BEBA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A15C00-AD60-D741-9D34-6915F326D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329D3D-ABC2-E244-9CEE-3CD0BBCA5F3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C327C8E-4ECC-E244-82F9-40B5AAB088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05543D8-75C3-1C4E-A11A-80A65E4C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B6936D-5963-9248-B39A-E28310AC0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8DE36A-72EE-B947-8F7F-3355958277FA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642D19C-DDC6-B64F-96C0-1F4E14E0EE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F00D248-55F8-9542-8A7D-6D0CEDB57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A484B1-77A6-9641-89B0-48CA6429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FD1B01-2B30-E346-A3D2-A93747FC6F36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381BC94-8E54-5946-BE40-F0250DDDE4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861C705-E976-824F-91D1-85CBE5395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25E0A-BAE6-984F-86C1-97B0C48B9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646F53-24C6-9444-B57B-8CFC8038EC3D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20BE562-599C-4942-9FD8-2D534262C0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17B853C-74ED-4946-991F-AA2DFCC6B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E4F3EF-4E43-CD4C-9B4F-AD81D7E8F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B866EF-88DE-5643-9170-7CBF909C109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BDEB7E1-5F50-8449-9C25-015BAB136E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6600381-7D86-3940-98FF-C26819463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059754-8B26-5941-8862-BDBBF94D6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716F18-DCE4-8748-B138-5D95F3E31ED3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C3BDD5C-AD9F-C840-B607-EB12BF1DF0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BDFD809-B3A6-AD43-BB7A-351EBD3BB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9975FD-82BC-6349-B319-BB31B0219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AC1EE5-C6CF-DB40-A6D8-BD1E1B1B0F7D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59FEB-8C4A-1441-B8FF-B64A64C5D5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E0F27C-79CF-7047-8299-9C6368BE4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CE1F7F-CD81-BA4A-A1A0-3D52056F3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3F14AE-D693-404B-9A58-90E8569F128A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2E65CC-B770-AD4F-AD2C-2DFA7DD32F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9D20432-A4DE-B344-8046-6DEA9FD63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54504A-426F-074E-BDF8-E84823D20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F0033B-7F43-ED4A-A0BF-037F580004A1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CEB9F0F-727F-A44E-8ACE-59C76DED7C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BB5135A-5EBB-7D4F-AE33-A9394DD3A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C63AC-AFDB-7143-B8EA-0720A1301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9A8D5B-33E0-0645-A756-88F9E8C510A1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A6F9FC3-7EF2-9447-B69B-A79261615B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1128DE5-77F7-2442-919A-4521C667E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339A35-832A-2A40-AA47-978E4691E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D2FC8D-BA45-C349-832D-EC4F9E5988A4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3CE93F6-61ED-384C-8663-88CD84E8BD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B9A8F29-13C4-1C4F-B805-3000A6A09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5CC233-A397-A046-AF52-BA892A3E8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D0B7BB-914A-D745-8A64-0563CAE73FE4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4763ADB-F07E-2D4E-A807-16DDC83B9C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7606D68-2D8F-9C4E-A640-E12754E64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582F01-A28E-3549-A1C2-0B3CAFF57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CDF92B-C27D-5D45-8F60-52842688E23D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7E48B2F-FB18-1343-B69E-CD5603B518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84B75C8-7A66-FD43-AE6E-6BFC58569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1ACCC4-CCE5-984C-8312-0E0FD7833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6D2279-DBDE-FA48-970B-6DD94F8125C2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34A0E07-7A8C-574F-B0A9-7D424A90EF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3188ADE-458C-EE40-B6AF-D236BE7E0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E2890F-6ECF-6D4B-BAE7-D1C723F48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B418F9-F316-A447-B7B4-F35D893664D4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3E84558-7133-9D47-8BD2-F7C056172B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2B45358-D0BA-EC48-A3D0-CE696E63D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4C9FD0-3524-2043-A071-3CB7C9AA3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2B4DB4-6BFF-1B45-A1AC-BF3F50D4552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026ECFB-5277-9C4F-832D-815E58E083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EBC97B9-3CAD-244E-BA27-DB10CBF00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B2046-2304-3649-AA8D-B0E11A869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DDDD42-3057-D34E-B84B-FC89A05A581C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8D125D4-3CD1-5C4E-B11C-4D5BC61F71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4D0280E-45E9-1148-8091-F807622EE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E8C5B1-E4DD-234C-9253-5045672BF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C18EF2-1E36-E346-8FBE-A16034BA0B6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048C391-46F1-8243-8B79-E4253168EF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69DF8A9-1150-D342-9AD4-90E934634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48AD0F-D1AD-A44C-82C9-A0A58A916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ABC26E-F708-9944-8781-973C8CB8EAF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8EC7758-6252-9349-8150-818BB88A2C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4D2E3F-2AF5-D341-8657-BE0FFFBF6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BE0535-EF4D-E744-AA6A-6BEF7203A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DD99C4-3098-6F49-B050-C54BEB76CA9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E6BECD5-25D4-3F41-8635-BB0EED3C3D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464B227-7A2A-3C45-9A7D-E54394BCC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EC0596-0B54-624F-B77E-BFEECDB96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248EB2-E61A-5E49-9992-93476D4E4D19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94710E3-02B8-0647-B4AD-9E1BEAC68F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2F356DE-5BE7-584C-BEE1-1A4A3CD1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FA41AE-243F-3145-97AC-72596FE2A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CE86D1-7E7C-7943-88A1-BE1222CA3256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3B20E1F-A2E9-D14D-B29F-294C390827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B32DF20-9E23-3044-814F-5D5D24602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AE9D0E-E398-CA4B-A828-48958409D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F39668-464C-7B4A-BD8C-1D21292FD7AD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6C6E590-C60B-3C4B-80F1-63558D4B23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E71A72D-FC95-5844-8826-1823E378E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B2C8D6-220D-C447-8A78-6BCBA0A90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0D6BE8-4F14-D040-8897-5DA70DA72BF8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1D520A1-06A2-324F-B7F5-494FCC1075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7BC91D6-18C2-F640-B96E-D1BB4F6C0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260482-905C-244E-ADE5-3D4ED69546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E19346FF-D993-D343-858D-0BF3D01F18E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790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26F11BF-6ED8-484C-8FFC-D1C33FFF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F5650C-D835-E645-A12D-18FAF620337B}" type="datetime1">
              <a:rPr lang="pt-BR" altLang="pt-BR"/>
              <a:pPr/>
              <a:t>05/11/2022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402EEC-CD01-4741-BFA5-A64060DA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ADDAF22-00B7-1A48-B9E5-BD937EB5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D379F6-FA67-334B-BCE1-524DAB5AAC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869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  <p:sldLayoutId id="214748373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Alocação Dinâmica de Memória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B66DE24-B854-054F-AF42-A559E0000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25602" name="Rectangle 20">
            <a:extLst>
              <a:ext uri="{FF2B5EF4-FFF2-40B4-BE49-F238E27FC236}">
                <a16:creationId xmlns:a16="http://schemas.microsoft.com/office/drawing/2014/main" id="{B7CB77CE-08AE-3C4D-A542-7E1D0CD5310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67438" y="2017713"/>
            <a:ext cx="431165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O sistema operacional reserva espaços necessários para armazenar as variáveis globais (e estáticas) existentes no programa e o restante da memória livre é utilizado pelas variáveis locais e pelas variáveis alocadas dinamicamente. </a:t>
            </a:r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id="{DCBEED56-304D-6942-9CA0-4D944FED95DC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2066926"/>
            <a:ext cx="4968875" cy="4530725"/>
            <a:chOff x="3501" y="3037"/>
            <a:chExt cx="6120" cy="5580"/>
          </a:xfrm>
        </p:grpSpPr>
        <p:sp>
          <p:nvSpPr>
            <p:cNvPr id="25604" name="Rectangle 5">
              <a:extLst>
                <a:ext uri="{FF2B5EF4-FFF2-40B4-BE49-F238E27FC236}">
                  <a16:creationId xmlns:a16="http://schemas.microsoft.com/office/drawing/2014/main" id="{A34E01A2-5EE3-7543-ACD6-CDCC5520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3037"/>
              <a:ext cx="3240" cy="5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605" name="Line 6">
              <a:extLst>
                <a:ext uri="{FF2B5EF4-FFF2-40B4-BE49-F238E27FC236}">
                  <a16:creationId xmlns:a16="http://schemas.microsoft.com/office/drawing/2014/main" id="{BAB1E11C-98E0-F14C-A151-58E7DA7F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937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6" name="Line 7">
              <a:extLst>
                <a:ext uri="{FF2B5EF4-FFF2-40B4-BE49-F238E27FC236}">
                  <a16:creationId xmlns:a16="http://schemas.microsoft.com/office/drawing/2014/main" id="{BAC39B17-AAAD-1C47-8E44-FEF83D35B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4837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7" name="Line 8">
              <a:extLst>
                <a:ext uri="{FF2B5EF4-FFF2-40B4-BE49-F238E27FC236}">
                  <a16:creationId xmlns:a16="http://schemas.microsoft.com/office/drawing/2014/main" id="{B9A67BB1-CA1F-834C-AA32-800C7AD21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5917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8" name="Line 9">
              <a:extLst>
                <a:ext uri="{FF2B5EF4-FFF2-40B4-BE49-F238E27FC236}">
                  <a16:creationId xmlns:a16="http://schemas.microsoft.com/office/drawing/2014/main" id="{40757CE9-3250-0241-91AD-C81FD6FA0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7717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09" name="Text Box 10">
              <a:extLst>
                <a:ext uri="{FF2B5EF4-FFF2-40B4-BE49-F238E27FC236}">
                  <a16:creationId xmlns:a16="http://schemas.microsoft.com/office/drawing/2014/main" id="{74880D28-2AD1-0347-9182-E12BD43D2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105"/>
              <a:ext cx="23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Código do Programa</a:t>
              </a:r>
            </a:p>
          </p:txBody>
        </p:sp>
        <p:sp>
          <p:nvSpPr>
            <p:cNvPr id="25610" name="Text Box 11">
              <a:extLst>
                <a:ext uri="{FF2B5EF4-FFF2-40B4-BE49-F238E27FC236}">
                  <a16:creationId xmlns:a16="http://schemas.microsoft.com/office/drawing/2014/main" id="{668B02D8-D97D-C348-A364-4AE26376A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15"/>
              <a:ext cx="23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Variáveis Globais e Estáticas</a:t>
              </a:r>
            </a:p>
          </p:txBody>
        </p:sp>
        <p:sp>
          <p:nvSpPr>
            <p:cNvPr id="25611" name="Text Box 12">
              <a:extLst>
                <a:ext uri="{FF2B5EF4-FFF2-40B4-BE49-F238E27FC236}">
                  <a16:creationId xmlns:a16="http://schemas.microsoft.com/office/drawing/2014/main" id="{C86A9652-A867-CF4B-B6B0-8597F1CEF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4983"/>
              <a:ext cx="23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Memória Alocada Dinamicamente</a:t>
              </a:r>
            </a:p>
          </p:txBody>
        </p:sp>
        <p:sp>
          <p:nvSpPr>
            <p:cNvPr id="25612" name="Line 13">
              <a:extLst>
                <a:ext uri="{FF2B5EF4-FFF2-40B4-BE49-F238E27FC236}">
                  <a16:creationId xmlns:a16="http://schemas.microsoft.com/office/drawing/2014/main" id="{21A80622-F8EE-674E-A023-24E3593E7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3" y="735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3" name="Line 14">
              <a:extLst>
                <a:ext uri="{FF2B5EF4-FFF2-40B4-BE49-F238E27FC236}">
                  <a16:creationId xmlns:a16="http://schemas.microsoft.com/office/drawing/2014/main" id="{73A0A7C1-103E-F142-8EF2-FFFC2843F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59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14" name="AutoShape 15">
              <a:extLst>
                <a:ext uri="{FF2B5EF4-FFF2-40B4-BE49-F238E27FC236}">
                  <a16:creationId xmlns:a16="http://schemas.microsoft.com/office/drawing/2014/main" id="{D6754A4D-A509-5C48-AF29-F2C2BCFC6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" y="5917"/>
              <a:ext cx="180" cy="1800"/>
            </a:xfrm>
            <a:prstGeom prst="rightBracket">
              <a:avLst>
                <a:gd name="adj" fmla="val 83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5615" name="Text Box 16">
              <a:extLst>
                <a:ext uri="{FF2B5EF4-FFF2-40B4-BE49-F238E27FC236}">
                  <a16:creationId xmlns:a16="http://schemas.microsoft.com/office/drawing/2014/main" id="{0CFD1986-83AD-9D4B-AD2C-80F02E100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" y="6277"/>
              <a:ext cx="23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Memória Livre</a:t>
              </a:r>
            </a:p>
          </p:txBody>
        </p:sp>
        <p:sp>
          <p:nvSpPr>
            <p:cNvPr id="25616" name="Text Box 17">
              <a:extLst>
                <a:ext uri="{FF2B5EF4-FFF2-40B4-BE49-F238E27FC236}">
                  <a16:creationId xmlns:a16="http://schemas.microsoft.com/office/drawing/2014/main" id="{8BC092F5-3737-1846-ABD1-95D7F9B4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7897"/>
              <a:ext cx="23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Pilha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1B69D42-6936-B44E-9070-3266473C4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D69370C-11F9-6144-B8C1-6A28E499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Cada vez que uma determinada função é chamada, o sistema reserva o espaço necessário para as variáveis locais da função.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Esse espaço pertence à pilha de execução e, quando a função termina, é desempilhado.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parte da memória não ocupada pela pilha de execução pode ser requisitada dinamicamente. </a:t>
            </a:r>
          </a:p>
          <a:p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EB7CBE2-9451-A949-A479-F59A72A72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E832DEF-BB3D-044C-A18F-EC48702A2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da biblioteca padrão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Existem funções, presentes na biblioteca padrão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stdlib</a:t>
            </a:r>
            <a:r>
              <a:rPr lang="pt-BR" altLang="pt-BR" sz="32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que permitem alocar e liberar memória dinamicamente. 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função básica para alocar memória é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b="1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 recebe como parâmetro o número de bytes que se deseja alocar e retorna o endereço inicial da área da memória alocada.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F0080BF-04ED-5843-B8C8-D1D09BAD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5A50FCD-5AFC-E049-89CF-B7DFD56C9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 exemplificar, vamos considerar a alocação dinâmica de um vetor de inteiros com 10 elementos.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Como a função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tem como valor de retorno o endereço da área alocada e, nesse exemplo, desejamos armazenar valores inteiros nessa área, devemos declarar um ponteiro de inteiro para receber o endereço inicial do espaço alocado.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E7B5539-DDA8-3544-BD3A-CD3D33A52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136979E-08A4-A141-8A1D-E7DA514EF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trecho de código então seria: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*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(10*4);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Após esse comando, se a alocação for bem sucedida,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armazenará o endereço inicial de uma área contínua de memória suficiente para armazenar 10 valores inteiros. </a:t>
            </a:r>
          </a:p>
          <a:p>
            <a:pPr algn="just"/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B39C5B4-AED3-AF43-A349-4988DCC4D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16395D8-7F77-D849-B0B3-FBAA4D575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Podemos, então, tratar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como tratamos um vetor declarado estaticamente, pois, se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aponta para o início da área alocada, sabemos que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[0]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acessa o espaço o primeiro elemento a ser armazenado,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[1]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acessa o segundo, e assim por diante (até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[9]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9143B67-A126-084E-86B3-60A01AE09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5E9F18E-6B51-2B43-9ECE-5B9788FAA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 exemplo mostrado, consideremos que um inteiro ocupa 4 bytes. Para ficarmos independentes de compiladores e máquinas, usamos o operador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algn="just">
              <a:buFont typeface="Wingdings" pitchFamily="2" charset="2"/>
              <a:buNone/>
            </a:pP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(10*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));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Além disso, devemos salientar que a função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é usada para alocar espaço para armazenar valores de qualquer tipo.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9F6DE0F-2F28-484E-A502-2E825FD2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20FC0C2-E85D-1C42-8D5F-D09413F94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Por esse motivo,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retorna um ponteiro genérico, para um tipo qualquer, representado por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void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*,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que pode ser convertido automaticamente pela linguagem para o tipo apropriado na atribuição.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 entanto, é comum fazer a conversão utilizando o operador de molde de tipo (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cast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635C223-D7C9-2B4E-AE74-739D251D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EF967E7-A5CF-7D47-BEAD-6560AE011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para a alocação do vetor de inteiros fica então: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 = (int*) malloc (10*</a:t>
            </a:r>
            <a:r>
              <a:rPr lang="en-US" altLang="pt-BR" sz="28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8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Assim, o ponteiro </a:t>
            </a:r>
            <a:r>
              <a:rPr lang="pt-BR" altLang="pt-BR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aponta para o endereço inicial de uma área contínua de memória para 10 inteiros. 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operador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obtém o tamanho em bytes do tipo </a:t>
            </a:r>
            <a:r>
              <a:rPr lang="pt-BR" altLang="pt-BR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e o operador de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cast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*)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converte o ponteiro genérico retornado por </a:t>
            </a:r>
            <a:r>
              <a:rPr lang="pt-BR" altLang="pt-BR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para um ponteiro do tipo </a:t>
            </a:r>
            <a:r>
              <a:rPr lang="pt-BR" altLang="pt-B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*.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2A3E62C-4A00-8D40-8875-E3D82112E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grpSp>
        <p:nvGrpSpPr>
          <p:cNvPr id="44034" name="Group 5">
            <a:extLst>
              <a:ext uri="{FF2B5EF4-FFF2-40B4-BE49-F238E27FC236}">
                <a16:creationId xmlns:a16="http://schemas.microsoft.com/office/drawing/2014/main" id="{CA589BD2-33BF-A84D-9082-158FF71CD1D1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1989139"/>
            <a:ext cx="7704138" cy="4592637"/>
            <a:chOff x="1341" y="1597"/>
            <a:chExt cx="9360" cy="5580"/>
          </a:xfrm>
        </p:grpSpPr>
        <p:sp>
          <p:nvSpPr>
            <p:cNvPr id="44035" name="Text Box 6">
              <a:extLst>
                <a:ext uri="{FF2B5EF4-FFF2-40B4-BE49-F238E27FC236}">
                  <a16:creationId xmlns:a16="http://schemas.microsoft.com/office/drawing/2014/main" id="{09EC57CA-47FD-0943-A941-6913A798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1" y="1597"/>
              <a:ext cx="4500" cy="1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600"/>
                <a:t>2 – Comando: </a:t>
              </a:r>
            </a:p>
            <a:p>
              <a:pPr eaLnBrk="1" hangingPunct="1"/>
              <a:r>
                <a:rPr lang="en-US" altLang="pt-BR" sz="1600"/>
                <a:t>v = (int*)malloc(10*sizeof(int))</a:t>
              </a:r>
            </a:p>
            <a:p>
              <a:pPr eaLnBrk="1" hangingPunct="1"/>
              <a:r>
                <a:rPr lang="pt-BR" altLang="pt-BR" sz="1600"/>
                <a:t>Reserva espaço de memória da área livre e atribui endereço à variável</a:t>
              </a:r>
            </a:p>
          </p:txBody>
        </p:sp>
        <p:sp>
          <p:nvSpPr>
            <p:cNvPr id="44036" name="Rectangle 7">
              <a:extLst>
                <a:ext uri="{FF2B5EF4-FFF2-40B4-BE49-F238E27FC236}">
                  <a16:creationId xmlns:a16="http://schemas.microsoft.com/office/drawing/2014/main" id="{5BE4C77B-80A0-2B4B-BD9E-331976E3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2857"/>
              <a:ext cx="3060" cy="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44037" name="Line 8">
              <a:extLst>
                <a:ext uri="{FF2B5EF4-FFF2-40B4-BE49-F238E27FC236}">
                  <a16:creationId xmlns:a16="http://schemas.microsoft.com/office/drawing/2014/main" id="{8E028F7D-74CB-754E-B198-CC6CD08FB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" y="3577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38" name="Line 9">
              <a:extLst>
                <a:ext uri="{FF2B5EF4-FFF2-40B4-BE49-F238E27FC236}">
                  <a16:creationId xmlns:a16="http://schemas.microsoft.com/office/drawing/2014/main" id="{CD513695-C3FB-D044-8F7A-26CC99B56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" y="4297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39" name="Line 10">
              <a:extLst>
                <a:ext uri="{FF2B5EF4-FFF2-40B4-BE49-F238E27FC236}">
                  <a16:creationId xmlns:a16="http://schemas.microsoft.com/office/drawing/2014/main" id="{917D2998-5666-1547-87CB-72B77220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" y="6637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0" name="Text Box 11">
              <a:extLst>
                <a:ext uri="{FF2B5EF4-FFF2-40B4-BE49-F238E27FC236}">
                  <a16:creationId xmlns:a16="http://schemas.microsoft.com/office/drawing/2014/main" id="{CD26149B-F135-804C-A255-2D933D715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2935"/>
              <a:ext cx="25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Código do Programa</a:t>
              </a:r>
            </a:p>
          </p:txBody>
        </p:sp>
        <p:sp>
          <p:nvSpPr>
            <p:cNvPr id="44041" name="Text Box 12">
              <a:extLst>
                <a:ext uri="{FF2B5EF4-FFF2-40B4-BE49-F238E27FC236}">
                  <a16:creationId xmlns:a16="http://schemas.microsoft.com/office/drawing/2014/main" id="{7E84C1C5-C0C2-CB43-8F76-6908FBEAF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" y="3628"/>
              <a:ext cx="28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Variáveis Globais e Estáticas</a:t>
              </a:r>
            </a:p>
          </p:txBody>
        </p:sp>
        <p:grpSp>
          <p:nvGrpSpPr>
            <p:cNvPr id="44042" name="Group 13">
              <a:extLst>
                <a:ext uri="{FF2B5EF4-FFF2-40B4-BE49-F238E27FC236}">
                  <a16:creationId xmlns:a16="http://schemas.microsoft.com/office/drawing/2014/main" id="{E5693100-7C2F-A341-A08B-18B0C771D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597"/>
              <a:ext cx="4320" cy="5580"/>
              <a:chOff x="1341" y="1597"/>
              <a:chExt cx="4320" cy="5580"/>
            </a:xfrm>
          </p:grpSpPr>
          <p:sp>
            <p:nvSpPr>
              <p:cNvPr id="44048" name="Text Box 14">
                <a:extLst>
                  <a:ext uri="{FF2B5EF4-FFF2-40B4-BE49-F238E27FC236}">
                    <a16:creationId xmlns:a16="http://schemas.microsoft.com/office/drawing/2014/main" id="{6466F2EB-92A4-8A4E-9367-DC1FC155F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597"/>
                <a:ext cx="3960" cy="12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 dirty="0"/>
                  <a:t>1 – Declaração: </a:t>
                </a:r>
                <a:r>
                  <a:rPr lang="pt-BR" altLang="pt-BR" sz="1600" dirty="0" err="1"/>
                  <a:t>int</a:t>
                </a:r>
                <a:r>
                  <a:rPr lang="pt-BR" altLang="pt-BR" sz="1600" dirty="0"/>
                  <a:t> *</a:t>
                </a:r>
                <a:r>
                  <a:rPr lang="pt-BR" altLang="pt-BR" sz="1600" dirty="0" err="1"/>
                  <a:t>v</a:t>
                </a:r>
                <a:endParaRPr lang="pt-BR" altLang="pt-BR" sz="1600" dirty="0"/>
              </a:p>
              <a:p>
                <a:pPr eaLnBrk="1" hangingPunct="1"/>
                <a:r>
                  <a:rPr lang="pt-BR" altLang="pt-BR" sz="1600" dirty="0"/>
                  <a:t>Abre-se Espaço na pilha para o ponteiro (variável local)</a:t>
                </a:r>
              </a:p>
            </p:txBody>
          </p:sp>
          <p:sp>
            <p:nvSpPr>
              <p:cNvPr id="44049" name="Rectangle 15">
                <a:extLst>
                  <a:ext uri="{FF2B5EF4-FFF2-40B4-BE49-F238E27FC236}">
                    <a16:creationId xmlns:a16="http://schemas.microsoft.com/office/drawing/2014/main" id="{26C9364F-B8A1-8743-BD26-B84C44D2E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857"/>
                <a:ext cx="3060" cy="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44050" name="Line 16">
                <a:extLst>
                  <a:ext uri="{FF2B5EF4-FFF2-40B4-BE49-F238E27FC236}">
                    <a16:creationId xmlns:a16="http://schemas.microsoft.com/office/drawing/2014/main" id="{48F9D48E-3BB6-8847-A964-EB62FA5B2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3577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051" name="Line 17">
                <a:extLst>
                  <a:ext uri="{FF2B5EF4-FFF2-40B4-BE49-F238E27FC236}">
                    <a16:creationId xmlns:a16="http://schemas.microsoft.com/office/drawing/2014/main" id="{FA86EABA-FFAD-DB46-90F2-B7A4231FC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4297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052" name="Line 18">
                <a:extLst>
                  <a:ext uri="{FF2B5EF4-FFF2-40B4-BE49-F238E27FC236}">
                    <a16:creationId xmlns:a16="http://schemas.microsoft.com/office/drawing/2014/main" id="{B6B0FCDE-39B0-BB48-ADA9-381253671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6637"/>
                <a:ext cx="30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053" name="Text Box 19">
                <a:extLst>
                  <a:ext uri="{FF2B5EF4-FFF2-40B4-BE49-F238E27FC236}">
                    <a16:creationId xmlns:a16="http://schemas.microsoft.com/office/drawing/2014/main" id="{A3E8D10E-3D15-1D47-A139-75A26507D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" y="2918"/>
                <a:ext cx="25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pt-BR" altLang="pt-BR" sz="1600"/>
                  <a:t>Código do Programa</a:t>
                </a:r>
              </a:p>
            </p:txBody>
          </p:sp>
          <p:sp>
            <p:nvSpPr>
              <p:cNvPr id="44054" name="Text Box 20">
                <a:extLst>
                  <a:ext uri="{FF2B5EF4-FFF2-40B4-BE49-F238E27FC236}">
                    <a16:creationId xmlns:a16="http://schemas.microsoft.com/office/drawing/2014/main" id="{D7FE67A8-4F0B-B448-BEDA-BB1F4D175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3645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pt-BR" altLang="pt-BR" sz="1600"/>
                  <a:t>Variáveis Globais e Estáticas</a:t>
                </a:r>
              </a:p>
            </p:txBody>
          </p:sp>
          <p:sp>
            <p:nvSpPr>
              <p:cNvPr id="44055" name="Text Box 21">
                <a:extLst>
                  <a:ext uri="{FF2B5EF4-FFF2-40B4-BE49-F238E27FC236}">
                    <a16:creationId xmlns:a16="http://schemas.microsoft.com/office/drawing/2014/main" id="{B70271AA-2DEB-8D4C-BF22-0CE999C5B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" y="5017"/>
                <a:ext cx="1071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pt-BR" altLang="pt-BR" sz="1600"/>
                  <a:t>Livre</a:t>
                </a:r>
              </a:p>
            </p:txBody>
          </p:sp>
          <p:sp>
            <p:nvSpPr>
              <p:cNvPr id="44056" name="Text Box 22">
                <a:extLst>
                  <a:ext uri="{FF2B5EF4-FFF2-40B4-BE49-F238E27FC236}">
                    <a16:creationId xmlns:a16="http://schemas.microsoft.com/office/drawing/2014/main" id="{F3AB055D-6874-504D-BE0D-A76406F46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" y="6637"/>
                <a:ext cx="351" cy="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v</a:t>
                </a:r>
              </a:p>
            </p:txBody>
          </p:sp>
          <p:sp>
            <p:nvSpPr>
              <p:cNvPr id="44057" name="Line 23">
                <a:extLst>
                  <a:ext uri="{FF2B5EF4-FFF2-40B4-BE49-F238E27FC236}">
                    <a16:creationId xmlns:a16="http://schemas.microsoft.com/office/drawing/2014/main" id="{3893B3A3-ABDD-9D43-8822-5A214F3AE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1" y="6885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4043" name="Text Box 24">
              <a:extLst>
                <a:ext uri="{FF2B5EF4-FFF2-40B4-BE49-F238E27FC236}">
                  <a16:creationId xmlns:a16="http://schemas.microsoft.com/office/drawing/2014/main" id="{8677C24C-AE9E-1143-A376-B023B364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0" y="6637"/>
              <a:ext cx="35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v</a:t>
              </a:r>
            </a:p>
          </p:txBody>
        </p:sp>
        <p:sp>
          <p:nvSpPr>
            <p:cNvPr id="44044" name="Text Box 25">
              <a:extLst>
                <a:ext uri="{FF2B5EF4-FFF2-40B4-BE49-F238E27FC236}">
                  <a16:creationId xmlns:a16="http://schemas.microsoft.com/office/drawing/2014/main" id="{9B56288D-DEAA-944F-A748-3964E0171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" y="6705"/>
              <a:ext cx="660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504</a:t>
              </a:r>
            </a:p>
          </p:txBody>
        </p:sp>
        <p:sp>
          <p:nvSpPr>
            <p:cNvPr id="44045" name="Text Box 26">
              <a:extLst>
                <a:ext uri="{FF2B5EF4-FFF2-40B4-BE49-F238E27FC236}">
                  <a16:creationId xmlns:a16="http://schemas.microsoft.com/office/drawing/2014/main" id="{3A54FCC3-A78B-644A-A522-21659BED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" y="5197"/>
              <a:ext cx="1071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600"/>
                <a:t>Livre</a:t>
              </a:r>
            </a:p>
          </p:txBody>
        </p:sp>
        <p:sp>
          <p:nvSpPr>
            <p:cNvPr id="44046" name="Line 27">
              <a:extLst>
                <a:ext uri="{FF2B5EF4-FFF2-40B4-BE49-F238E27FC236}">
                  <a16:creationId xmlns:a16="http://schemas.microsoft.com/office/drawing/2014/main" id="{3906504B-E51A-E94A-A34D-E7717BE4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" y="4837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7" name="Text Box 28">
              <a:extLst>
                <a:ext uri="{FF2B5EF4-FFF2-40B4-BE49-F238E27FC236}">
                  <a16:creationId xmlns:a16="http://schemas.microsoft.com/office/drawing/2014/main" id="{3DDDC26F-FD8C-1E42-AEEF-7C8E971EB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8" y="4382"/>
              <a:ext cx="1071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BR" altLang="pt-BR" sz="1400"/>
                <a:t>40 bytes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F6086AB-2AFE-7244-B8A9-8D617FCE6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E51E8476-4B10-4841-B933-F66D245AA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Até o momento, na declaração de um vetor para Listas, Pilhas e Filas, tínhamos que saber de antemão o quanto de espaço seria necessário.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Esse pré-dimensionamento era um fator limitante. 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Por exemplo, se desenvolvermos um programa para calcular a média e a variância das notas de uma prova, teremos de prever o número máximo de alunos.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47BC90E-F018-0949-B5D9-D41B33BA6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9398C511-8E01-A045-BF76-BF4E1BCDA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Se, porventura, não houver espaço livre suficiente para realizar a alocação, a função retorna um endereço nulo (representado pelo símbolo NULL, definido em </a:t>
            </a:r>
            <a:r>
              <a:rPr lang="pt-BR" altLang="pt-BR" sz="32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stdlib.h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Podemos cercar o erro na alocação da memória verificando o valor de retorno da função </a:t>
            </a:r>
            <a:r>
              <a:rPr lang="pt-BR" altLang="pt-BR" sz="3200" b="1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malloc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B53F64D-4E55-184D-910D-0C3CE0C43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02A14813-9E93-984C-8D6B-F2F301B3C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US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 = (int*) malloc (10*</a:t>
            </a:r>
            <a:r>
              <a:rPr lang="en-US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  <a:endParaRPr lang="pt-BR" altLang="pt-BR" sz="32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== NULL)</a:t>
            </a:r>
          </a:p>
          <a:p>
            <a:pPr>
              <a:buFont typeface="Wingdings" pitchFamily="2" charset="2"/>
              <a:buNone/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ja-JP" altLang="pt-BR" sz="3200" b="1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pt-BR" altLang="ja-JP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Memoria insuficiente.\</a:t>
            </a:r>
            <a:r>
              <a:rPr lang="pt-BR" altLang="ja-JP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ja-JP" altLang="pt-BR" sz="3200" b="1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pt-BR" altLang="ja-JP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exit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(1);</a:t>
            </a:r>
          </a:p>
          <a:p>
            <a:pPr>
              <a:buFont typeface="Wingdings" pitchFamily="2" charset="2"/>
              <a:buNone/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02C66AA7-1D12-254F-A0C2-3A528D24F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0673"/>
            <a:ext cx="9652000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15548DBD-71C7-6642-B11C-B072055D2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 liberar um espaço de memória alocado dinamicamente, usamos a função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free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Essa função recebe como parâmetro o ponteiro da memória a ser liberada.</a:t>
            </a:r>
          </a:p>
          <a:p>
            <a:pPr algn="just">
              <a:lnSpc>
                <a:spcPct val="90000"/>
              </a:lnSpc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Assim, para liberar o vetor </a:t>
            </a:r>
            <a:r>
              <a:rPr lang="pt-BR" altLang="pt-BR" sz="32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fazemos:</a:t>
            </a:r>
            <a:endParaRPr lang="pt-BR" altLang="pt-BR" sz="32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free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Só podemos passar para a função </a:t>
            </a:r>
            <a:r>
              <a:rPr lang="pt-BR" altLang="pt-BR" sz="32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free</a:t>
            </a:r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um endereço de memória que tenha sido alocado dinamicamente.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A914C0F-F1E7-184F-80EC-D70D54AC8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- Exemplo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15E62FE-BEDB-C04E-B869-064B23B18C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56584" y="1371600"/>
            <a:ext cx="44529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int 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float *v;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float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("Quantas notas serão lidas?: 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",&amp;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/*alocação dinâmica*/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 = (float*) malloc (n*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(float));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== NULL)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("Memória Insuficiente");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return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}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0E0327F1-7095-144A-B89A-64C2A5A4F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272143" y="1371600"/>
            <a:ext cx="41671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/*leitura dos valores*/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for(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=0;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&lt;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("Entre com a nota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",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scanf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 &amp;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[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media(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n,v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("Media: %.2f   ",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getche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/*libera 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memória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free(v);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return 0;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9BAD8D8-1BD0-EA46-B54A-F86C8880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- Exemplo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FE14B205-976E-224A-90E8-4ED046599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/* função para cálculo da média */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float media(int n, float *v)</a:t>
            </a:r>
          </a:p>
          <a:p>
            <a:pPr>
              <a:buFont typeface="Wingdings" pitchFamily="2" charset="2"/>
              <a:buNone/>
            </a:pP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int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float s = 0.0f;</a:t>
            </a:r>
          </a:p>
          <a:p>
            <a:pPr>
              <a:buFont typeface="Wingdings" pitchFamily="2" charset="2"/>
              <a:buNone/>
            </a:pP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for(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=0;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&lt;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+=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[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return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</a:t>
            </a:r>
            <a:r>
              <a:rPr lang="pt-BR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3EDC7FC-558A-8A4F-A2E8-9BA4C5AF8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- Outro Exemplo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13B5F8B3-7AC7-AB4E-8C2F-D3702EC470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020211"/>
            <a:ext cx="5804452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		int *p, *q;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 		int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 		p = (int*) malloc(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  		*p =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5 		q = p;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6		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7  		x = 7;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8 		*q = x;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9  		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 	p = (int*) malloc(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11  	*p = 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12  	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("%d  %d\n", *p, *q);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D0C59B52-6EB0-B44F-AB5E-78A813B866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Na linha 3, uma variável inteira é criada e seu endereço é colocado em p.</a:t>
            </a:r>
          </a:p>
          <a:p>
            <a:pPr algn="just"/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4 define o valor dessa variável como 3.</a:t>
            </a: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just"/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5 define q com o valor dessa variável. </a:t>
            </a:r>
            <a:r>
              <a:rPr lang="pt-BR" altLang="pt-BR" sz="1800" b="1">
                <a:latin typeface="Calibri" panose="020F0502020204030204" pitchFamily="34" charset="0"/>
                <a:ea typeface="ＭＳ Ｐゴシック" panose="020B0600070205080204" pitchFamily="34" charset="-128"/>
              </a:rPr>
              <a:t>(ver Figura a)</a:t>
            </a:r>
          </a:p>
          <a:p>
            <a:pPr algn="just"/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6, portanto, imprime o conteúdo dessa variável (que é 3) duas vezes.</a:t>
            </a:r>
            <a:r>
              <a:rPr lang="pt-BR" altLang="pt-BR" sz="160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 algn="just"/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7 define o valor de uma variável de inteiro, x, com 7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>
            <a:extLst>
              <a:ext uri="{FF2B5EF4-FFF2-40B4-BE49-F238E27FC236}">
                <a16:creationId xmlns:a16="http://schemas.microsoft.com/office/drawing/2014/main" id="{0D092DB9-B463-FD40-B5CD-F6CED0FFF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- Outro Exemplo</a:t>
            </a:r>
          </a:p>
        </p:txBody>
      </p:sp>
      <p:sp>
        <p:nvSpPr>
          <p:cNvPr id="58370" name="Rectangle 6">
            <a:extLst>
              <a:ext uri="{FF2B5EF4-FFF2-40B4-BE49-F238E27FC236}">
                <a16:creationId xmlns:a16="http://schemas.microsoft.com/office/drawing/2014/main" id="{0F7A5A0B-34ED-BA4F-ADC9-9EFF042E41A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8 muda o valor de *q para o valor de x. Entretanto, como p e q apontam ambos para a mesma variável, *p e *q têm o valor 7. </a:t>
            </a:r>
            <a:r>
              <a:rPr lang="pt-BR" altLang="pt-BR" sz="1800" b="1">
                <a:latin typeface="Calibri" panose="020F0502020204030204" pitchFamily="34" charset="0"/>
                <a:ea typeface="ＭＳ Ｐゴシック" panose="020B0600070205080204" pitchFamily="34" charset="-128"/>
              </a:rPr>
              <a:t>(ver Figura b)</a:t>
            </a:r>
          </a:p>
          <a:p>
            <a:pPr algn="just">
              <a:lnSpc>
                <a:spcPct val="90000"/>
              </a:lnSpc>
            </a:pPr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9, portanto, imprime o número 7 duas vezes.</a:t>
            </a:r>
          </a:p>
          <a:p>
            <a:pPr algn="just">
              <a:lnSpc>
                <a:spcPct val="90000"/>
              </a:lnSpc>
            </a:pPr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10 cria uma nova variável inteira e coloca seu endereço em p. </a:t>
            </a:r>
            <a:r>
              <a:rPr lang="pt-BR" altLang="pt-BR" sz="1800" b="1">
                <a:latin typeface="Calibri" panose="020F0502020204030204" pitchFamily="34" charset="0"/>
                <a:ea typeface="ＭＳ Ｐゴシック" panose="020B0600070205080204" pitchFamily="34" charset="-128"/>
              </a:rPr>
              <a:t>(ver Figura c)</a:t>
            </a:r>
          </a:p>
          <a:p>
            <a:pPr algn="just">
              <a:lnSpc>
                <a:spcPct val="90000"/>
              </a:lnSpc>
            </a:pPr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11 define o valor dessa variável recém-criada com 5 </a:t>
            </a:r>
            <a:r>
              <a:rPr lang="pt-BR" altLang="pt-BR" sz="1800" b="1">
                <a:latin typeface="Calibri" panose="020F0502020204030204" pitchFamily="34" charset="0"/>
                <a:ea typeface="ＭＳ Ｐゴシック" panose="020B0600070205080204" pitchFamily="34" charset="-128"/>
              </a:rPr>
              <a:t>(ver Figura d)</a:t>
            </a:r>
          </a:p>
          <a:p>
            <a:pPr algn="just">
              <a:lnSpc>
                <a:spcPct val="90000"/>
              </a:lnSpc>
            </a:pPr>
            <a:r>
              <a:rPr lang="pt-BR" altLang="pt-BR" sz="1800">
                <a:latin typeface="Calibri" panose="020F0502020204030204" pitchFamily="34" charset="0"/>
                <a:ea typeface="ＭＳ Ｐゴシック" panose="020B0600070205080204" pitchFamily="34" charset="-128"/>
              </a:rPr>
              <a:t>A linha 12 imprime os valores 5 e 7. </a:t>
            </a:r>
          </a:p>
        </p:txBody>
      </p:sp>
      <p:sp>
        <p:nvSpPr>
          <p:cNvPr id="58371" name="Rectangle 8">
            <a:extLst>
              <a:ext uri="{FF2B5EF4-FFF2-40B4-BE49-F238E27FC236}">
                <a16:creationId xmlns:a16="http://schemas.microsoft.com/office/drawing/2014/main" id="{C38E13CC-5A1A-FD4A-A0F3-A52066DC3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39938" y="1253573"/>
            <a:ext cx="42433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		int *p, *q;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 		int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 		p = (int*) malloc(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  		*p =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5 		q = p;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6		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7  		x = 7;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8 		*q = x;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9  		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%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\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",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);</a:t>
            </a:r>
            <a:endParaRPr lang="en-US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 	p = (int*) malloc(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sizeof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(int));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11  	*p = 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12  	</a:t>
            </a:r>
            <a:r>
              <a:rPr lang="en-US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printf</a:t>
            </a: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("%d  %d\n", *p, *q);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pt-BR" altLang="pt-BR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D149B2D9-3A29-0B49-B8FD-5B869AB81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- Outro Exemplo</a:t>
            </a:r>
          </a:p>
        </p:txBody>
      </p:sp>
      <p:grpSp>
        <p:nvGrpSpPr>
          <p:cNvPr id="60418" name="Group 4">
            <a:extLst>
              <a:ext uri="{FF2B5EF4-FFF2-40B4-BE49-F238E27FC236}">
                <a16:creationId xmlns:a16="http://schemas.microsoft.com/office/drawing/2014/main" id="{798F776D-5757-F642-B8B1-67E43F93787C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1816100"/>
            <a:ext cx="5327650" cy="5054600"/>
            <a:chOff x="2061" y="5917"/>
            <a:chExt cx="7020" cy="6660"/>
          </a:xfrm>
        </p:grpSpPr>
        <p:sp>
          <p:nvSpPr>
            <p:cNvPr id="60419" name="Rectangle 5">
              <a:extLst>
                <a:ext uri="{FF2B5EF4-FFF2-40B4-BE49-F238E27FC236}">
                  <a16:creationId xmlns:a16="http://schemas.microsoft.com/office/drawing/2014/main" id="{8FFC4651-9BEF-9441-B3B0-B7E8602C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609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20" name="Text Box 6">
              <a:extLst>
                <a:ext uri="{FF2B5EF4-FFF2-40B4-BE49-F238E27FC236}">
                  <a16:creationId xmlns:a16="http://schemas.microsoft.com/office/drawing/2014/main" id="{F4566FCD-994F-A44B-9413-7097230A3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591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p</a:t>
              </a:r>
            </a:p>
          </p:txBody>
        </p:sp>
        <p:sp>
          <p:nvSpPr>
            <p:cNvPr id="60421" name="Text Box 7">
              <a:extLst>
                <a:ext uri="{FF2B5EF4-FFF2-40B4-BE49-F238E27FC236}">
                  <a16:creationId xmlns:a16="http://schemas.microsoft.com/office/drawing/2014/main" id="{5D663E69-7D6B-3C4D-88AF-A34B32F22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627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q</a:t>
              </a:r>
            </a:p>
          </p:txBody>
        </p:sp>
        <p:sp>
          <p:nvSpPr>
            <p:cNvPr id="60422" name="Line 8">
              <a:extLst>
                <a:ext uri="{FF2B5EF4-FFF2-40B4-BE49-F238E27FC236}">
                  <a16:creationId xmlns:a16="http://schemas.microsoft.com/office/drawing/2014/main" id="{71805D3A-4C9B-6143-A066-E82CF9560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616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23" name="Line 9">
              <a:extLst>
                <a:ext uri="{FF2B5EF4-FFF2-40B4-BE49-F238E27FC236}">
                  <a16:creationId xmlns:a16="http://schemas.microsoft.com/office/drawing/2014/main" id="{97BE9206-0D31-F44B-9D7A-89BE6703E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645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24" name="Text Box 10">
              <a:extLst>
                <a:ext uri="{FF2B5EF4-FFF2-40B4-BE49-F238E27FC236}">
                  <a16:creationId xmlns:a16="http://schemas.microsoft.com/office/drawing/2014/main" id="{DFBEA801-5D00-F742-8C66-0D913633F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6175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3</a:t>
              </a:r>
            </a:p>
          </p:txBody>
        </p:sp>
        <p:sp>
          <p:nvSpPr>
            <p:cNvPr id="60425" name="Text Box 11">
              <a:extLst>
                <a:ext uri="{FF2B5EF4-FFF2-40B4-BE49-F238E27FC236}">
                  <a16:creationId xmlns:a16="http://schemas.microsoft.com/office/drawing/2014/main" id="{DF0469C8-93E2-8F4C-9F7D-1354FB01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699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a)</a:t>
              </a:r>
            </a:p>
          </p:txBody>
        </p:sp>
        <p:sp>
          <p:nvSpPr>
            <p:cNvPr id="60426" name="Rectangle 12">
              <a:extLst>
                <a:ext uri="{FF2B5EF4-FFF2-40B4-BE49-F238E27FC236}">
                  <a16:creationId xmlns:a16="http://schemas.microsoft.com/office/drawing/2014/main" id="{AEAE4AF2-8E71-A741-AB0A-120B8D5D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753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27" name="Rectangle 13">
              <a:extLst>
                <a:ext uri="{FF2B5EF4-FFF2-40B4-BE49-F238E27FC236}">
                  <a16:creationId xmlns:a16="http://schemas.microsoft.com/office/drawing/2014/main" id="{8A749E93-6735-F041-A1A7-B7EB9CC2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753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28" name="Text Box 14">
              <a:extLst>
                <a:ext uri="{FF2B5EF4-FFF2-40B4-BE49-F238E27FC236}">
                  <a16:creationId xmlns:a16="http://schemas.microsoft.com/office/drawing/2014/main" id="{38F8CED7-B97F-E04B-B1C8-3ED203D40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735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p</a:t>
              </a:r>
            </a:p>
          </p:txBody>
        </p:sp>
        <p:sp>
          <p:nvSpPr>
            <p:cNvPr id="60429" name="Text Box 15">
              <a:extLst>
                <a:ext uri="{FF2B5EF4-FFF2-40B4-BE49-F238E27FC236}">
                  <a16:creationId xmlns:a16="http://schemas.microsoft.com/office/drawing/2014/main" id="{3627AFC2-BDEB-0D48-BD15-0EB2A870A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771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q</a:t>
              </a:r>
            </a:p>
          </p:txBody>
        </p:sp>
        <p:sp>
          <p:nvSpPr>
            <p:cNvPr id="60430" name="Line 16">
              <a:extLst>
                <a:ext uri="{FF2B5EF4-FFF2-40B4-BE49-F238E27FC236}">
                  <a16:creationId xmlns:a16="http://schemas.microsoft.com/office/drawing/2014/main" id="{FC98AF8B-B2F6-6241-99A5-DD620670F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763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31" name="Line 17">
              <a:extLst>
                <a:ext uri="{FF2B5EF4-FFF2-40B4-BE49-F238E27FC236}">
                  <a16:creationId xmlns:a16="http://schemas.microsoft.com/office/drawing/2014/main" id="{24E6A4CE-E692-F040-8AD5-A8D499F69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796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32" name="Text Box 18">
              <a:extLst>
                <a:ext uri="{FF2B5EF4-FFF2-40B4-BE49-F238E27FC236}">
                  <a16:creationId xmlns:a16="http://schemas.microsoft.com/office/drawing/2014/main" id="{03C1C05D-21C1-5A4C-9EE9-A5D0766E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7639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33" name="Text Box 19">
              <a:extLst>
                <a:ext uri="{FF2B5EF4-FFF2-40B4-BE49-F238E27FC236}">
                  <a16:creationId xmlns:a16="http://schemas.microsoft.com/office/drawing/2014/main" id="{74CF86F7-95FD-EE4F-A778-58CE14645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" y="7048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x</a:t>
              </a:r>
            </a:p>
          </p:txBody>
        </p:sp>
        <p:sp>
          <p:nvSpPr>
            <p:cNvPr id="60434" name="Text Box 20">
              <a:extLst>
                <a:ext uri="{FF2B5EF4-FFF2-40B4-BE49-F238E27FC236}">
                  <a16:creationId xmlns:a16="http://schemas.microsoft.com/office/drawing/2014/main" id="{4C22A194-7D0E-114E-987E-2711A29D6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" y="7639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35" name="Text Box 21">
              <a:extLst>
                <a:ext uri="{FF2B5EF4-FFF2-40B4-BE49-F238E27FC236}">
                  <a16:creationId xmlns:a16="http://schemas.microsoft.com/office/drawing/2014/main" id="{045FB4BA-8D46-8F43-94D3-2CB62FCCF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807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b)</a:t>
              </a:r>
            </a:p>
          </p:txBody>
        </p:sp>
        <p:sp>
          <p:nvSpPr>
            <p:cNvPr id="60436" name="Rectangle 22">
              <a:extLst>
                <a:ext uri="{FF2B5EF4-FFF2-40B4-BE49-F238E27FC236}">
                  <a16:creationId xmlns:a16="http://schemas.microsoft.com/office/drawing/2014/main" id="{F11E44B5-B640-F345-AA15-4D92E730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915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37" name="Rectangle 23">
              <a:extLst>
                <a:ext uri="{FF2B5EF4-FFF2-40B4-BE49-F238E27FC236}">
                  <a16:creationId xmlns:a16="http://schemas.microsoft.com/office/drawing/2014/main" id="{4E551027-920F-5E4F-AA72-7EB45F23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915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38" name="Rectangle 24">
              <a:extLst>
                <a:ext uri="{FF2B5EF4-FFF2-40B4-BE49-F238E27FC236}">
                  <a16:creationId xmlns:a16="http://schemas.microsoft.com/office/drawing/2014/main" id="{4535C051-3E07-F946-BFBB-178DAA24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" y="915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39" name="Text Box 25">
              <a:extLst>
                <a:ext uri="{FF2B5EF4-FFF2-40B4-BE49-F238E27FC236}">
                  <a16:creationId xmlns:a16="http://schemas.microsoft.com/office/drawing/2014/main" id="{D0CA7471-1E01-4B4E-B435-08F2540C7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897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p</a:t>
              </a:r>
            </a:p>
          </p:txBody>
        </p:sp>
        <p:sp>
          <p:nvSpPr>
            <p:cNvPr id="60440" name="Line 26">
              <a:extLst>
                <a:ext uri="{FF2B5EF4-FFF2-40B4-BE49-F238E27FC236}">
                  <a16:creationId xmlns:a16="http://schemas.microsoft.com/office/drawing/2014/main" id="{3E1729B9-F136-B745-9A02-61426A1F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92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41" name="Text Box 27">
              <a:extLst>
                <a:ext uri="{FF2B5EF4-FFF2-40B4-BE49-F238E27FC236}">
                  <a16:creationId xmlns:a16="http://schemas.microsoft.com/office/drawing/2014/main" id="{CD3A02EF-2DD7-2648-9849-C4645BD0D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861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q</a:t>
              </a:r>
            </a:p>
          </p:txBody>
        </p:sp>
        <p:sp>
          <p:nvSpPr>
            <p:cNvPr id="60442" name="Line 28">
              <a:extLst>
                <a:ext uri="{FF2B5EF4-FFF2-40B4-BE49-F238E27FC236}">
                  <a16:creationId xmlns:a16="http://schemas.microsoft.com/office/drawing/2014/main" id="{C73DBC3B-56CD-7743-9179-B37A8A99C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8" y="8882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43" name="Text Box 29">
              <a:extLst>
                <a:ext uri="{FF2B5EF4-FFF2-40B4-BE49-F238E27FC236}">
                  <a16:creationId xmlns:a16="http://schemas.microsoft.com/office/drawing/2014/main" id="{788B5246-53E5-474E-948C-3CCDAF11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8651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x</a:t>
              </a:r>
            </a:p>
          </p:txBody>
        </p:sp>
        <p:sp>
          <p:nvSpPr>
            <p:cNvPr id="60444" name="Text Box 30">
              <a:extLst>
                <a:ext uri="{FF2B5EF4-FFF2-40B4-BE49-F238E27FC236}">
                  <a16:creationId xmlns:a16="http://schemas.microsoft.com/office/drawing/2014/main" id="{F4E01BF7-9087-DB4B-A01F-20BDA1068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9218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45" name="Text Box 31">
              <a:extLst>
                <a:ext uri="{FF2B5EF4-FFF2-40B4-BE49-F238E27FC236}">
                  <a16:creationId xmlns:a16="http://schemas.microsoft.com/office/drawing/2014/main" id="{80EE077D-FB8E-A84B-B4BB-4949A136E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9242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46" name="Text Box 32">
              <a:extLst>
                <a:ext uri="{FF2B5EF4-FFF2-40B4-BE49-F238E27FC236}">
                  <a16:creationId xmlns:a16="http://schemas.microsoft.com/office/drawing/2014/main" id="{D0F10C5A-05AA-1141-AE02-7C5ABAB61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005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c)</a:t>
              </a:r>
            </a:p>
          </p:txBody>
        </p:sp>
        <p:sp>
          <p:nvSpPr>
            <p:cNvPr id="60447" name="Rectangle 33">
              <a:extLst>
                <a:ext uri="{FF2B5EF4-FFF2-40B4-BE49-F238E27FC236}">
                  <a16:creationId xmlns:a16="http://schemas.microsoft.com/office/drawing/2014/main" id="{31667031-46AE-7F40-A091-D8BD462D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113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48" name="Rectangle 34">
              <a:extLst>
                <a:ext uri="{FF2B5EF4-FFF2-40B4-BE49-F238E27FC236}">
                  <a16:creationId xmlns:a16="http://schemas.microsoft.com/office/drawing/2014/main" id="{86DED3E2-7C7D-DC4F-8203-630C544F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1113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49" name="Rectangle 35">
              <a:extLst>
                <a:ext uri="{FF2B5EF4-FFF2-40B4-BE49-F238E27FC236}">
                  <a16:creationId xmlns:a16="http://schemas.microsoft.com/office/drawing/2014/main" id="{FF3436B1-5A4E-5D4E-A6CF-0EFF8530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" y="11137"/>
              <a:ext cx="16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60450" name="Text Box 36">
              <a:extLst>
                <a:ext uri="{FF2B5EF4-FFF2-40B4-BE49-F238E27FC236}">
                  <a16:creationId xmlns:a16="http://schemas.microsoft.com/office/drawing/2014/main" id="{51ECD139-B132-1844-A84F-179AC0BAE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095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p</a:t>
              </a:r>
            </a:p>
          </p:txBody>
        </p:sp>
        <p:sp>
          <p:nvSpPr>
            <p:cNvPr id="60451" name="Line 37">
              <a:extLst>
                <a:ext uri="{FF2B5EF4-FFF2-40B4-BE49-F238E27FC236}">
                  <a16:creationId xmlns:a16="http://schemas.microsoft.com/office/drawing/2014/main" id="{E02D5B96-C566-5847-B122-F117A0D7B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1123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52" name="Text Box 38">
              <a:extLst>
                <a:ext uri="{FF2B5EF4-FFF2-40B4-BE49-F238E27FC236}">
                  <a16:creationId xmlns:a16="http://schemas.microsoft.com/office/drawing/2014/main" id="{25B1A63A-E663-FA4C-974D-9C2EC861C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1059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q</a:t>
              </a:r>
            </a:p>
          </p:txBody>
        </p:sp>
        <p:sp>
          <p:nvSpPr>
            <p:cNvPr id="60453" name="Line 39">
              <a:extLst>
                <a:ext uri="{FF2B5EF4-FFF2-40B4-BE49-F238E27FC236}">
                  <a16:creationId xmlns:a16="http://schemas.microsoft.com/office/drawing/2014/main" id="{E855176A-41DA-C64B-9A29-9A6A2F34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8" y="10862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54" name="Text Box 40">
              <a:extLst>
                <a:ext uri="{FF2B5EF4-FFF2-40B4-BE49-F238E27FC236}">
                  <a16:creationId xmlns:a16="http://schemas.microsoft.com/office/drawing/2014/main" id="{4A87B7D8-474C-7847-903A-BDB20064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10631"/>
              <a:ext cx="5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x</a:t>
              </a:r>
            </a:p>
          </p:txBody>
        </p:sp>
        <p:sp>
          <p:nvSpPr>
            <p:cNvPr id="60455" name="Text Box 41">
              <a:extLst>
                <a:ext uri="{FF2B5EF4-FFF2-40B4-BE49-F238E27FC236}">
                  <a16:creationId xmlns:a16="http://schemas.microsoft.com/office/drawing/2014/main" id="{50B68A65-3260-5F4F-AE41-8BE238B07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11198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56" name="Text Box 42">
              <a:extLst>
                <a:ext uri="{FF2B5EF4-FFF2-40B4-BE49-F238E27FC236}">
                  <a16:creationId xmlns:a16="http://schemas.microsoft.com/office/drawing/2014/main" id="{643555A5-6841-6940-A455-8C16A198D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11222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7</a:t>
              </a:r>
            </a:p>
          </p:txBody>
        </p:sp>
        <p:sp>
          <p:nvSpPr>
            <p:cNvPr id="60457" name="Text Box 43">
              <a:extLst>
                <a:ext uri="{FF2B5EF4-FFF2-40B4-BE49-F238E27FC236}">
                  <a16:creationId xmlns:a16="http://schemas.microsoft.com/office/drawing/2014/main" id="{8CDE978E-E813-164B-ADE9-EC993FAB5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2037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d)</a:t>
              </a:r>
            </a:p>
          </p:txBody>
        </p:sp>
        <p:sp>
          <p:nvSpPr>
            <p:cNvPr id="60458" name="Text Box 44">
              <a:extLst>
                <a:ext uri="{FF2B5EF4-FFF2-40B4-BE49-F238E27FC236}">
                  <a16:creationId xmlns:a16="http://schemas.microsoft.com/office/drawing/2014/main" id="{E4A7C3C3-40D4-6247-96F0-FBD57DECA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11215"/>
              <a:ext cx="5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1600"/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B5E09D82-A4A0-DE4C-84F6-7CEEED66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E04EA86-4FE0-E849-8EEF-064514C09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Soluções?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Dimensionar o vetor com um número absurdamente alto, para não termos limitações no momento da utilização do programa.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Sermos modestos no pré-dimensionamento do vetor.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365EDA7-3375-5347-95EA-F1E5B4F88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3963FE32-C94D-B74B-89C8-7EFA768B2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Desvantagens?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Desperdício de memória, o que é inaceitável em diversas aplicações.  </a:t>
            </a:r>
          </a:p>
          <a:p>
            <a:pPr lvl="1"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Programa fica muito limitado, pois não conseguiríamos tratar turmas com um número de alunos maior que o previsto. </a:t>
            </a:r>
          </a:p>
          <a:p>
            <a:endParaRPr lang="pt-BR" altLang="pt-BR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AB469F7-39BD-754B-9AF4-11B9D2992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4250426-4797-F943-AB0A-448A7F145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linguagem C oferece meios de requisitar espaços de memória em tempo de execução.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Dizemos que podemos alocar memória dinamicamente.</a:t>
            </a:r>
          </a:p>
          <a:p>
            <a:pPr>
              <a:buFont typeface="Wingdings" pitchFamily="2" charset="2"/>
              <a:buNone/>
            </a:pPr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AA05CD1-6DBB-A54F-B433-359CCEFA4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6CC71626-4045-BC43-8A0D-DEF9DFF8E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Uso da memória</a:t>
            </a:r>
          </a:p>
          <a:p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Podemos dizer que existem três maneiras de reservar espaço de memória para o armazenamento de informações:</a:t>
            </a:r>
          </a:p>
          <a:p>
            <a:pPr lvl="1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Usar variáveis globais</a:t>
            </a:r>
          </a:p>
          <a:p>
            <a:pPr lvl="1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Usar variáveis locais</a:t>
            </a:r>
          </a:p>
          <a:p>
            <a:pPr lvl="1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Alocar memória dinamicamente.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BCB5EF-1662-6846-88D3-B542275C3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6E92F2-81D5-8D40-99DD-5D63B6099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primeira é usar variáveis globais (e estáticas). O espaço reservado para uma variável global existe quanto o programa estiver sendo executado.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segunda maneira é usar variáveis locais. Nesse caso, o espaço existe apenas enquanto a função que declarou a variável está sendo executada, sendo liberado para outros usos quando a execução da função termina.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93DEDE4-7EB0-7A49-8123-630F1A80D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352C61D-1695-FA40-AF40-D1657FB33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A terceira maneira de reservar memória é requisitar ao sistema, em tempo de execução, um espaço de um terminado tamanho. Esse espaço alocado dinamicamente permanece reservado até que seja explicitamente liberado pelo programa. </a:t>
            </a:r>
          </a:p>
          <a:p>
            <a:pPr algn="just"/>
            <a:r>
              <a:rPr lang="pt-BR" altLang="pt-BR" sz="3200">
                <a:latin typeface="Calibri" panose="020F0502020204030204" pitchFamily="34" charset="0"/>
                <a:ea typeface="ＭＳ Ｐゴシック" panose="020B0600070205080204" pitchFamily="34" charset="-128"/>
              </a:rPr>
              <a:t>A partir do momento em que liberarmos o espaço, ele estará disponibilizado para outros usos e não podemos mais acessá-lo.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6ED1102-5A70-4949-889C-82417BDD8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Alocação Dinâmica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EB592DB-827B-7F4E-BE7F-68D973F67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 o programa não liberar um espaço alocado, ele será automaticamente liberado quando a execução do programa terminar. </a:t>
            </a:r>
          </a:p>
          <a:p>
            <a:pPr algn="just"/>
            <a:r>
              <a:rPr lang="pt-BR" altLang="pt-BR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Na figura 1, apresentamos um esquema didático que ilustra de maneira fictícia a distribuição do uso da memória pelo sistema operacional.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63FEDA-F28F-43FA-8B1C-14B8C8F3BA81}"/>
</file>

<file path=customXml/itemProps2.xml><?xml version="1.0" encoding="utf-8"?>
<ds:datastoreItem xmlns:ds="http://schemas.openxmlformats.org/officeDocument/2006/customXml" ds:itemID="{4C513D49-6BEE-464F-9F7F-0F49DD9453EB}"/>
</file>

<file path=customXml/itemProps3.xml><?xml version="1.0" encoding="utf-8"?>
<ds:datastoreItem xmlns:ds="http://schemas.openxmlformats.org/officeDocument/2006/customXml" ds:itemID="{0ED6B13F-4003-4888-8E54-06C666A7FE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1851</Words>
  <Application>Microsoft Macintosh PowerPoint</Application>
  <PresentationFormat>Widescreen</PresentationFormat>
  <Paragraphs>233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  - Exemplo</vt:lpstr>
      <vt:lpstr>Alocação Dinâmica  - Exemplo</vt:lpstr>
      <vt:lpstr>Alocação Dinâmica  - Outro Exemplo</vt:lpstr>
      <vt:lpstr>Alocação Dinâmica  - Outro Exemplo</vt:lpstr>
      <vt:lpstr>Alocação Dinâmica  - Outro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87</cp:revision>
  <dcterms:created xsi:type="dcterms:W3CDTF">2019-06-26T14:54:25Z</dcterms:created>
  <dcterms:modified xsi:type="dcterms:W3CDTF">2022-11-05T12:59:38Z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