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6" r:id="rId4"/>
    <p:sldId id="304" r:id="rId5"/>
    <p:sldId id="301" r:id="rId6"/>
    <p:sldId id="303" r:id="rId7"/>
    <p:sldId id="305" r:id="rId8"/>
    <p:sldId id="300" r:id="rId9"/>
    <p:sldId id="307" r:id="rId10"/>
    <p:sldId id="308" r:id="rId11"/>
    <p:sldId id="297"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2F3E"/>
    <a:srgbClr val="000000"/>
    <a:srgbClr val="B7C22A"/>
    <a:srgbClr val="2B675A"/>
    <a:srgbClr val="E9EDEE"/>
    <a:srgbClr val="80AEBD"/>
    <a:srgbClr val="6C6B6C"/>
    <a:srgbClr val="8E2F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56AACE-104F-4D1E-BFF4-1821EAE9108F}" v="883" dt="2018-01-18T19:36:33.543"/>
    <p1510:client id="{1EBE9A16-74BC-4EB8-A5D3-CEDD8C13AC94}" v="379" dt="2018-01-18T23:18:23.010"/>
    <p1510:client id="{71CB7540-D9EA-422F-B93D-B349451B56EF}" v="1170" dt="2018-01-18T23:24:56.590"/>
    <p1510:client id="{22E01DD2-94DE-422E-BA51-B548AAC8460A}" v="4" dt="2018-01-18T19:30:29.806"/>
    <p1510:client id="{0B808E4B-32B0-41C7-979E-7D33D452765B}" v="220" dt="2018-01-19T15:27:59.381"/>
    <p1510:client id="{1B99AF65-0B69-4899-9A39-7679EC8EAFA5}" v="134" dt="2018-01-18T20:19:38.253"/>
    <p1510:client id="{A4066733-13A3-D843-9FAD-B5C5A250F957}" v="702" dt="2018-01-19T15:45:55.443"/>
    <p1510:client id="{EE84C3F3-6C5D-40EE-9E65-F4F105DE4082}" v="46" dt="2018-01-18T23:05:17.8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77" autoAdjust="0"/>
    <p:restoredTop sz="94892"/>
  </p:normalViewPr>
  <p:slideViewPr>
    <p:cSldViewPr snapToGrid="0">
      <p:cViewPr varScale="1">
        <p:scale>
          <a:sx n="106" d="100"/>
          <a:sy n="106" d="100"/>
        </p:scale>
        <p:origin x="120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SS Primary Care Schedul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01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40FC-CD73-AB41-80BA-2CB963EB00B0}"/>
              </a:ext>
            </a:extLst>
          </p:cNvPr>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739820F-C17D-B541-97BC-46594677754C}"/>
              </a:ext>
            </a:extLst>
          </p:cNvPr>
          <p:cNvSpPr>
            <a:spLocks noGrp="1"/>
          </p:cNvSpPr>
          <p:nvPr>
            <p:ph sz="half" idx="1"/>
          </p:nvPr>
        </p:nvSpPr>
        <p:spPr>
          <a:xfrm>
            <a:off x="838200" y="1825625"/>
            <a:ext cx="5181600" cy="435133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30B23C3-4219-F94F-8F6B-AC40B3D4551A}"/>
              </a:ext>
            </a:extLst>
          </p:cNvPr>
          <p:cNvSpPr>
            <a:spLocks noGrp="1"/>
          </p:cNvSpPr>
          <p:nvPr>
            <p:ph sz="half" idx="2"/>
          </p:nvPr>
        </p:nvSpPr>
        <p:spPr>
          <a:xfrm>
            <a:off x="6172200" y="1825625"/>
            <a:ext cx="5181600" cy="435133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0B52243-2BA9-5143-8750-1756D4C67822}"/>
              </a:ext>
            </a:extLst>
          </p:cNvPr>
          <p:cNvSpPr>
            <a:spLocks noGrp="1"/>
          </p:cNvSpPr>
          <p:nvPr>
            <p:ph type="dt" sz="half" idx="10"/>
          </p:nvPr>
        </p:nvSpPr>
        <p:spPr/>
        <p:txBody>
          <a:bodyPr/>
          <a:lstStyle/>
          <a:p>
            <a:fld id="{32529645-CC72-194A-A0A6-529577BFEBEB}" type="datetimeFigureOut">
              <a:rPr lang="en-US" smtClean="0"/>
              <a:pPr/>
              <a:t>2/1/19</a:t>
            </a:fld>
            <a:endParaRPr lang="en-US"/>
          </a:p>
        </p:txBody>
      </p:sp>
      <p:sp>
        <p:nvSpPr>
          <p:cNvPr id="6" name="Footer Placeholder 5">
            <a:extLst>
              <a:ext uri="{FF2B5EF4-FFF2-40B4-BE49-F238E27FC236}">
                <a16:creationId xmlns:a16="http://schemas.microsoft.com/office/drawing/2014/main" id="{42512A65-DA35-484F-9621-2698CCDBB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036DAD-2C91-C947-B22E-EA790DAFFC08}"/>
              </a:ext>
            </a:extLst>
          </p:cNvPr>
          <p:cNvSpPr>
            <a:spLocks noGrp="1"/>
          </p:cNvSpPr>
          <p:nvPr>
            <p:ph type="sldNum" sz="quarter" idx="12"/>
          </p:nvPr>
        </p:nvSpPr>
        <p:spPr/>
        <p:txBody>
          <a:bodyPr/>
          <a:lstStyle/>
          <a:p>
            <a:fld id="{02495885-3DD8-0243-89B0-CE75471A4655}" type="slidenum">
              <a:rPr lang="en-US" smtClean="0"/>
              <a:pPr/>
              <a:t>‹Nº›</a:t>
            </a:fld>
            <a:endParaRPr lang="en-US"/>
          </a:p>
        </p:txBody>
      </p:sp>
    </p:spTree>
    <p:extLst>
      <p:ext uri="{BB962C8B-B14F-4D97-AF65-F5344CB8AC3E}">
        <p14:creationId xmlns:p14="http://schemas.microsoft.com/office/powerpoint/2010/main" val="38618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8515-8680-194E-80F6-7B8C77285166}"/>
              </a:ext>
            </a:extLst>
          </p:cNvPr>
          <p:cNvSpPr>
            <a:spLocks noGrp="1"/>
          </p:cNvSpPr>
          <p:nvPr>
            <p:ph type="title"/>
          </p:nvPr>
        </p:nvSpPr>
        <p:spPr>
          <a:xfrm>
            <a:off x="839788" y="365125"/>
            <a:ext cx="10515600" cy="1325563"/>
          </a:xfrm>
        </p:spPr>
        <p:txBody>
          <a:bodyPr/>
          <a:lstStyle>
            <a:lvl1pPr>
              <a:defRPr>
                <a:solidFill>
                  <a:srgbClr val="002060"/>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47E5684D-D0A7-5D45-893B-E2F6EA770857}"/>
              </a:ext>
            </a:extLst>
          </p:cNvPr>
          <p:cNvSpPr>
            <a:spLocks noGrp="1"/>
          </p:cNvSpPr>
          <p:nvPr>
            <p:ph type="body" idx="1"/>
          </p:nvPr>
        </p:nvSpPr>
        <p:spPr>
          <a:xfrm>
            <a:off x="839788" y="1681163"/>
            <a:ext cx="5157787" cy="82391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3EE5A690-1792-3E4B-B2D4-82FEE7FA6F5E}"/>
              </a:ext>
            </a:extLst>
          </p:cNvPr>
          <p:cNvSpPr>
            <a:spLocks noGrp="1"/>
          </p:cNvSpPr>
          <p:nvPr>
            <p:ph sz="half" idx="2"/>
          </p:nvPr>
        </p:nvSpPr>
        <p:spPr>
          <a:xfrm>
            <a:off x="839788" y="2505075"/>
            <a:ext cx="5157787" cy="368458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A90ED68-6ADC-A74F-A76A-2B10D6017700}"/>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84910087-2B55-DF4C-826A-F5AACE311C1D}"/>
              </a:ext>
            </a:extLst>
          </p:cNvPr>
          <p:cNvSpPr>
            <a:spLocks noGrp="1"/>
          </p:cNvSpPr>
          <p:nvPr>
            <p:ph sz="quarter" idx="4"/>
          </p:nvPr>
        </p:nvSpPr>
        <p:spPr>
          <a:xfrm>
            <a:off x="6172200" y="2505075"/>
            <a:ext cx="5183188" cy="368458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FEA45DE-D222-9845-8079-BF40A6890428}"/>
              </a:ext>
            </a:extLst>
          </p:cNvPr>
          <p:cNvSpPr>
            <a:spLocks noGrp="1"/>
          </p:cNvSpPr>
          <p:nvPr>
            <p:ph type="dt" sz="half" idx="10"/>
          </p:nvPr>
        </p:nvSpPr>
        <p:spPr/>
        <p:txBody>
          <a:bodyPr/>
          <a:lstStyle/>
          <a:p>
            <a:fld id="{32529645-CC72-194A-A0A6-529577BFEBEB}" type="datetimeFigureOut">
              <a:rPr lang="en-US" smtClean="0"/>
              <a:pPr/>
              <a:t>2/1/19</a:t>
            </a:fld>
            <a:endParaRPr lang="en-US"/>
          </a:p>
        </p:txBody>
      </p:sp>
      <p:sp>
        <p:nvSpPr>
          <p:cNvPr id="8" name="Footer Placeholder 7">
            <a:extLst>
              <a:ext uri="{FF2B5EF4-FFF2-40B4-BE49-F238E27FC236}">
                <a16:creationId xmlns:a16="http://schemas.microsoft.com/office/drawing/2014/main" id="{090F40E0-9F6F-6E45-8DCD-D3B692BC5B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E2798-7AFC-094B-910D-069A311DB62B}"/>
              </a:ext>
            </a:extLst>
          </p:cNvPr>
          <p:cNvSpPr>
            <a:spLocks noGrp="1"/>
          </p:cNvSpPr>
          <p:nvPr>
            <p:ph type="sldNum" sz="quarter" idx="12"/>
          </p:nvPr>
        </p:nvSpPr>
        <p:spPr/>
        <p:txBody>
          <a:bodyPr/>
          <a:lstStyle/>
          <a:p>
            <a:fld id="{02495885-3DD8-0243-89B0-CE75471A4655}" type="slidenum">
              <a:rPr lang="en-US" smtClean="0"/>
              <a:pPr/>
              <a:t>‹Nº›</a:t>
            </a:fld>
            <a:endParaRPr lang="en-US"/>
          </a:p>
        </p:txBody>
      </p:sp>
    </p:spTree>
    <p:extLst>
      <p:ext uri="{BB962C8B-B14F-4D97-AF65-F5344CB8AC3E}">
        <p14:creationId xmlns:p14="http://schemas.microsoft.com/office/powerpoint/2010/main" val="3642373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71BD-4FF4-8F42-AFC4-17133393C983}"/>
              </a:ext>
            </a:extLst>
          </p:cNvPr>
          <p:cNvSpPr>
            <a:spLocks noGrp="1"/>
          </p:cNvSpPr>
          <p:nvPr>
            <p:ph type="title"/>
          </p:nvPr>
        </p:nvSpPr>
        <p:spPr/>
        <p:txBody>
          <a:bodyPr/>
          <a:lstStyle>
            <a:lvl1pPr>
              <a:defRPr>
                <a:solidFill>
                  <a:srgbClr val="002060"/>
                </a:solidFill>
              </a:defRPr>
            </a:lvl1pPr>
          </a:lstStyle>
          <a:p>
            <a:r>
              <a:rPr lang="en-US"/>
              <a:t>Click to edit Master title style</a:t>
            </a:r>
          </a:p>
        </p:txBody>
      </p:sp>
      <p:sp>
        <p:nvSpPr>
          <p:cNvPr id="3" name="Date Placeholder 2">
            <a:extLst>
              <a:ext uri="{FF2B5EF4-FFF2-40B4-BE49-F238E27FC236}">
                <a16:creationId xmlns:a16="http://schemas.microsoft.com/office/drawing/2014/main" id="{AF8F249F-AF55-4344-9FD8-24FBCB6A6B00}"/>
              </a:ext>
            </a:extLst>
          </p:cNvPr>
          <p:cNvSpPr>
            <a:spLocks noGrp="1"/>
          </p:cNvSpPr>
          <p:nvPr>
            <p:ph type="dt" sz="half" idx="10"/>
          </p:nvPr>
        </p:nvSpPr>
        <p:spPr/>
        <p:txBody>
          <a:bodyPr/>
          <a:lstStyle/>
          <a:p>
            <a:fld id="{32529645-CC72-194A-A0A6-529577BFEBEB}" type="datetimeFigureOut">
              <a:rPr lang="en-US" smtClean="0"/>
              <a:pPr/>
              <a:t>2/1/19</a:t>
            </a:fld>
            <a:endParaRPr lang="en-US"/>
          </a:p>
        </p:txBody>
      </p:sp>
      <p:sp>
        <p:nvSpPr>
          <p:cNvPr id="4" name="Footer Placeholder 3">
            <a:extLst>
              <a:ext uri="{FF2B5EF4-FFF2-40B4-BE49-F238E27FC236}">
                <a16:creationId xmlns:a16="http://schemas.microsoft.com/office/drawing/2014/main" id="{C1F3314B-67CF-9A46-8105-C57F3991BE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13269-B42E-6349-B905-F415DAFF0329}"/>
              </a:ext>
            </a:extLst>
          </p:cNvPr>
          <p:cNvSpPr>
            <a:spLocks noGrp="1"/>
          </p:cNvSpPr>
          <p:nvPr>
            <p:ph type="sldNum" sz="quarter" idx="12"/>
          </p:nvPr>
        </p:nvSpPr>
        <p:spPr/>
        <p:txBody>
          <a:bodyPr/>
          <a:lstStyle/>
          <a:p>
            <a:fld id="{02495885-3DD8-0243-89B0-CE75471A4655}" type="slidenum">
              <a:rPr lang="en-US" smtClean="0"/>
              <a:pPr/>
              <a:t>‹Nº›</a:t>
            </a:fld>
            <a:endParaRPr lang="en-US"/>
          </a:p>
        </p:txBody>
      </p:sp>
    </p:spTree>
    <p:extLst>
      <p:ext uri="{BB962C8B-B14F-4D97-AF65-F5344CB8AC3E}">
        <p14:creationId xmlns:p14="http://schemas.microsoft.com/office/powerpoint/2010/main" val="1952906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28D40-B490-D24D-89F2-930521CC93AD}"/>
              </a:ext>
            </a:extLst>
          </p:cNvPr>
          <p:cNvSpPr>
            <a:spLocks noGrp="1"/>
          </p:cNvSpPr>
          <p:nvPr>
            <p:ph type="dt" sz="half" idx="10"/>
          </p:nvPr>
        </p:nvSpPr>
        <p:spPr/>
        <p:txBody>
          <a:bodyPr/>
          <a:lstStyle/>
          <a:p>
            <a:fld id="{32529645-CC72-194A-A0A6-529577BFEBEB}" type="datetimeFigureOut">
              <a:rPr lang="en-US" smtClean="0"/>
              <a:pPr/>
              <a:t>2/1/19</a:t>
            </a:fld>
            <a:endParaRPr lang="en-US"/>
          </a:p>
        </p:txBody>
      </p:sp>
      <p:sp>
        <p:nvSpPr>
          <p:cNvPr id="3" name="Footer Placeholder 2">
            <a:extLst>
              <a:ext uri="{FF2B5EF4-FFF2-40B4-BE49-F238E27FC236}">
                <a16:creationId xmlns:a16="http://schemas.microsoft.com/office/drawing/2014/main" id="{3D2DACD6-152E-9849-8864-45C4C3446C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1430DB-A1C8-D044-9ECF-7C479B5E6CF7}"/>
              </a:ext>
            </a:extLst>
          </p:cNvPr>
          <p:cNvSpPr>
            <a:spLocks noGrp="1"/>
          </p:cNvSpPr>
          <p:nvPr>
            <p:ph type="sldNum" sz="quarter" idx="12"/>
          </p:nvPr>
        </p:nvSpPr>
        <p:spPr/>
        <p:txBody>
          <a:bodyPr/>
          <a:lstStyle/>
          <a:p>
            <a:fld id="{02495885-3DD8-0243-89B0-CE75471A4655}" type="slidenum">
              <a:rPr lang="en-US" smtClean="0"/>
              <a:pPr/>
              <a:t>‹Nº›</a:t>
            </a:fld>
            <a:endParaRPr lang="en-US"/>
          </a:p>
        </p:txBody>
      </p:sp>
    </p:spTree>
    <p:extLst>
      <p:ext uri="{BB962C8B-B14F-4D97-AF65-F5344CB8AC3E}">
        <p14:creationId xmlns:p14="http://schemas.microsoft.com/office/powerpoint/2010/main" val="3931098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E1D8-C793-7346-ACF4-3B1F24CFC49A}"/>
              </a:ext>
            </a:extLst>
          </p:cNvPr>
          <p:cNvSpPr>
            <a:spLocks noGrp="1"/>
          </p:cNvSpPr>
          <p:nvPr>
            <p:ph type="title"/>
          </p:nvPr>
        </p:nvSpPr>
        <p:spPr>
          <a:xfrm>
            <a:off x="839788" y="457200"/>
            <a:ext cx="3932237" cy="1600200"/>
          </a:xfrm>
        </p:spPr>
        <p:txBody>
          <a:bodyPr anchor="b"/>
          <a:lstStyle>
            <a:lvl1pPr>
              <a:defRPr sz="3200">
                <a:solidFill>
                  <a:srgbClr val="00206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58DB0BA2-6753-5E45-BE1D-393E2915F2A8}"/>
              </a:ext>
            </a:extLst>
          </p:cNvPr>
          <p:cNvSpPr>
            <a:spLocks noGrp="1"/>
          </p:cNvSpPr>
          <p:nvPr>
            <p:ph idx="1"/>
          </p:nvPr>
        </p:nvSpPr>
        <p:spPr>
          <a:xfrm>
            <a:off x="5183188" y="987425"/>
            <a:ext cx="6172200" cy="4873625"/>
          </a:xfrm>
        </p:spPr>
        <p:txBody>
          <a:bodyPr/>
          <a:lstStyle>
            <a:lvl1pPr>
              <a:defRPr sz="3200">
                <a:solidFill>
                  <a:srgbClr val="002060"/>
                </a:solidFill>
              </a:defRPr>
            </a:lvl1pPr>
            <a:lvl2pPr>
              <a:defRPr sz="2800">
                <a:solidFill>
                  <a:srgbClr val="002060"/>
                </a:solidFill>
              </a:defRPr>
            </a:lvl2pPr>
            <a:lvl3pPr>
              <a:defRPr sz="2400">
                <a:solidFill>
                  <a:srgbClr val="002060"/>
                </a:solidFill>
              </a:defRPr>
            </a:lvl3pPr>
            <a:lvl4pPr>
              <a:defRPr sz="2000">
                <a:solidFill>
                  <a:srgbClr val="002060"/>
                </a:solidFill>
              </a:defRPr>
            </a:lvl4pPr>
            <a:lvl5pPr>
              <a:defRPr sz="2000">
                <a:solidFill>
                  <a:srgbClr val="002060"/>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29B3061-B020-5F4A-82E6-6866B4C4ADD9}"/>
              </a:ext>
            </a:extLst>
          </p:cNvPr>
          <p:cNvSpPr>
            <a:spLocks noGrp="1"/>
          </p:cNvSpPr>
          <p:nvPr>
            <p:ph type="body" sz="half" idx="2"/>
          </p:nvPr>
        </p:nvSpPr>
        <p:spPr>
          <a:xfrm>
            <a:off x="839788" y="2057400"/>
            <a:ext cx="3932237" cy="3811588"/>
          </a:xfrm>
        </p:spPr>
        <p:txBody>
          <a:bodyPr/>
          <a:lstStyle>
            <a:lvl1pPr marL="0" indent="0">
              <a:buNone/>
              <a:defRPr sz="1600">
                <a:solidFill>
                  <a:srgbClr val="00206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42E68DEE-7259-0C4C-8C83-4B31717F1370}"/>
              </a:ext>
            </a:extLst>
          </p:cNvPr>
          <p:cNvSpPr>
            <a:spLocks noGrp="1"/>
          </p:cNvSpPr>
          <p:nvPr>
            <p:ph type="dt" sz="half" idx="10"/>
          </p:nvPr>
        </p:nvSpPr>
        <p:spPr/>
        <p:txBody>
          <a:bodyPr/>
          <a:lstStyle/>
          <a:p>
            <a:fld id="{32529645-CC72-194A-A0A6-529577BFEBEB}" type="datetimeFigureOut">
              <a:rPr lang="en-US" smtClean="0"/>
              <a:pPr/>
              <a:t>2/1/19</a:t>
            </a:fld>
            <a:endParaRPr lang="en-US"/>
          </a:p>
        </p:txBody>
      </p:sp>
      <p:sp>
        <p:nvSpPr>
          <p:cNvPr id="6" name="Footer Placeholder 5">
            <a:extLst>
              <a:ext uri="{FF2B5EF4-FFF2-40B4-BE49-F238E27FC236}">
                <a16:creationId xmlns:a16="http://schemas.microsoft.com/office/drawing/2014/main" id="{B12E7D76-A1E2-BA43-AD06-03692CB73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63EEE-2378-E848-B5AA-327146B63F1F}"/>
              </a:ext>
            </a:extLst>
          </p:cNvPr>
          <p:cNvSpPr>
            <a:spLocks noGrp="1"/>
          </p:cNvSpPr>
          <p:nvPr>
            <p:ph type="sldNum" sz="quarter" idx="12"/>
          </p:nvPr>
        </p:nvSpPr>
        <p:spPr/>
        <p:txBody>
          <a:bodyPr/>
          <a:lstStyle/>
          <a:p>
            <a:fld id="{02495885-3DD8-0243-89B0-CE75471A4655}" type="slidenum">
              <a:rPr lang="en-US" smtClean="0"/>
              <a:pPr/>
              <a:t>‹Nº›</a:t>
            </a:fld>
            <a:endParaRPr lang="en-US"/>
          </a:p>
        </p:txBody>
      </p:sp>
    </p:spTree>
    <p:extLst>
      <p:ext uri="{BB962C8B-B14F-4D97-AF65-F5344CB8AC3E}">
        <p14:creationId xmlns:p14="http://schemas.microsoft.com/office/powerpoint/2010/main" val="3480614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1531E-E2EA-5F43-9612-A3350758469B}"/>
              </a:ext>
            </a:extLst>
          </p:cNvPr>
          <p:cNvSpPr>
            <a:spLocks noGrp="1"/>
          </p:cNvSpPr>
          <p:nvPr>
            <p:ph type="title"/>
          </p:nvPr>
        </p:nvSpPr>
        <p:spPr>
          <a:xfrm>
            <a:off x="839788" y="457200"/>
            <a:ext cx="3932237" cy="1600200"/>
          </a:xfrm>
        </p:spPr>
        <p:txBody>
          <a:bodyPr anchor="b"/>
          <a:lstStyle>
            <a:lvl1pPr>
              <a:defRPr sz="3200">
                <a:solidFill>
                  <a:srgbClr val="002060"/>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DCB1B697-C70E-2145-A7D9-6430830D86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E42E84-DD74-6A47-8981-68811466E918}"/>
              </a:ext>
            </a:extLst>
          </p:cNvPr>
          <p:cNvSpPr>
            <a:spLocks noGrp="1"/>
          </p:cNvSpPr>
          <p:nvPr>
            <p:ph type="body" sz="half" idx="2"/>
          </p:nvPr>
        </p:nvSpPr>
        <p:spPr>
          <a:xfrm>
            <a:off x="839788" y="2057400"/>
            <a:ext cx="3932237" cy="3811588"/>
          </a:xfrm>
        </p:spPr>
        <p:txBody>
          <a:bodyPr/>
          <a:lstStyle>
            <a:lvl1pPr marL="0" indent="0">
              <a:buNone/>
              <a:defRPr sz="1600">
                <a:solidFill>
                  <a:srgbClr val="00206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5D8CAE8C-2BE7-484A-80D9-BBAFBCF56915}"/>
              </a:ext>
            </a:extLst>
          </p:cNvPr>
          <p:cNvSpPr>
            <a:spLocks noGrp="1"/>
          </p:cNvSpPr>
          <p:nvPr>
            <p:ph type="dt" sz="half" idx="10"/>
          </p:nvPr>
        </p:nvSpPr>
        <p:spPr/>
        <p:txBody>
          <a:bodyPr/>
          <a:lstStyle/>
          <a:p>
            <a:fld id="{32529645-CC72-194A-A0A6-529577BFEBEB}" type="datetimeFigureOut">
              <a:rPr lang="en-US" smtClean="0"/>
              <a:pPr/>
              <a:t>2/1/19</a:t>
            </a:fld>
            <a:endParaRPr lang="en-US"/>
          </a:p>
        </p:txBody>
      </p:sp>
      <p:sp>
        <p:nvSpPr>
          <p:cNvPr id="6" name="Footer Placeholder 5">
            <a:extLst>
              <a:ext uri="{FF2B5EF4-FFF2-40B4-BE49-F238E27FC236}">
                <a16:creationId xmlns:a16="http://schemas.microsoft.com/office/drawing/2014/main" id="{33E3FF5A-B8B0-CA4B-8F5C-6D31914DA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1FB6E-C44A-D34E-A8B1-32C3445D2127}"/>
              </a:ext>
            </a:extLst>
          </p:cNvPr>
          <p:cNvSpPr>
            <a:spLocks noGrp="1"/>
          </p:cNvSpPr>
          <p:nvPr>
            <p:ph type="sldNum" sz="quarter" idx="12"/>
          </p:nvPr>
        </p:nvSpPr>
        <p:spPr/>
        <p:txBody>
          <a:bodyPr/>
          <a:lstStyle/>
          <a:p>
            <a:fld id="{02495885-3DD8-0243-89B0-CE75471A4655}" type="slidenum">
              <a:rPr lang="en-US" smtClean="0"/>
              <a:pPr/>
              <a:t>‹Nº›</a:t>
            </a:fld>
            <a:endParaRPr lang="en-US"/>
          </a:p>
        </p:txBody>
      </p:sp>
    </p:spTree>
    <p:extLst>
      <p:ext uri="{BB962C8B-B14F-4D97-AF65-F5344CB8AC3E}">
        <p14:creationId xmlns:p14="http://schemas.microsoft.com/office/powerpoint/2010/main" val="2482625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DB17-5CC0-D142-8CFA-BE1D6DECBBAF}"/>
              </a:ext>
            </a:extLst>
          </p:cNvPr>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90086775-E063-0945-8F37-FBB41E78BC49}"/>
              </a:ext>
            </a:extLst>
          </p:cNvPr>
          <p:cNvSpPr>
            <a:spLocks noGrp="1"/>
          </p:cNvSpPr>
          <p:nvPr>
            <p:ph type="body" orient="vert" idx="1"/>
          </p:nvPr>
        </p:nvSpPr>
        <p:spPr/>
        <p:txBody>
          <a:bodyPr vert="eaVert"/>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8CF0190-CD9E-A345-A65C-507056B5E720}"/>
              </a:ext>
            </a:extLst>
          </p:cNvPr>
          <p:cNvSpPr>
            <a:spLocks noGrp="1"/>
          </p:cNvSpPr>
          <p:nvPr>
            <p:ph type="dt" sz="half" idx="10"/>
          </p:nvPr>
        </p:nvSpPr>
        <p:spPr/>
        <p:txBody>
          <a:bodyPr/>
          <a:lstStyle/>
          <a:p>
            <a:fld id="{32529645-CC72-194A-A0A6-529577BFEBEB}" type="datetimeFigureOut">
              <a:rPr lang="en-US" smtClean="0"/>
              <a:pPr/>
              <a:t>2/1/19</a:t>
            </a:fld>
            <a:endParaRPr lang="en-US"/>
          </a:p>
        </p:txBody>
      </p:sp>
      <p:sp>
        <p:nvSpPr>
          <p:cNvPr id="5" name="Footer Placeholder 4">
            <a:extLst>
              <a:ext uri="{FF2B5EF4-FFF2-40B4-BE49-F238E27FC236}">
                <a16:creationId xmlns:a16="http://schemas.microsoft.com/office/drawing/2014/main" id="{10F8C398-BE17-1343-9403-43E86EE47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C1305-AA78-9249-927C-B16B46A640F0}"/>
              </a:ext>
            </a:extLst>
          </p:cNvPr>
          <p:cNvSpPr>
            <a:spLocks noGrp="1"/>
          </p:cNvSpPr>
          <p:nvPr>
            <p:ph type="sldNum" sz="quarter" idx="12"/>
          </p:nvPr>
        </p:nvSpPr>
        <p:spPr/>
        <p:txBody>
          <a:bodyPr/>
          <a:lstStyle/>
          <a:p>
            <a:fld id="{02495885-3DD8-0243-89B0-CE75471A4655}" type="slidenum">
              <a:rPr lang="en-US" smtClean="0"/>
              <a:pPr/>
              <a:t>‹Nº›</a:t>
            </a:fld>
            <a:endParaRPr lang="en-US"/>
          </a:p>
        </p:txBody>
      </p:sp>
    </p:spTree>
    <p:extLst>
      <p:ext uri="{BB962C8B-B14F-4D97-AF65-F5344CB8AC3E}">
        <p14:creationId xmlns:p14="http://schemas.microsoft.com/office/powerpoint/2010/main" val="2269704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414C3-C65D-874A-B821-12993B0A0C2A}"/>
              </a:ext>
            </a:extLst>
          </p:cNvPr>
          <p:cNvSpPr>
            <a:spLocks noGrp="1"/>
          </p:cNvSpPr>
          <p:nvPr>
            <p:ph type="title" orient="vert"/>
          </p:nvPr>
        </p:nvSpPr>
        <p:spPr>
          <a:xfrm>
            <a:off x="8724900" y="365125"/>
            <a:ext cx="2628900" cy="5811838"/>
          </a:xfrm>
        </p:spPr>
        <p:txBody>
          <a:bodyPr vert="eaVert"/>
          <a:lstStyle>
            <a:lvl1pPr>
              <a:defRPr>
                <a:solidFill>
                  <a:srgbClr val="002060"/>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CC6136DE-0D50-2149-AFF1-6EC8023E2D76}"/>
              </a:ext>
            </a:extLst>
          </p:cNvPr>
          <p:cNvSpPr>
            <a:spLocks noGrp="1"/>
          </p:cNvSpPr>
          <p:nvPr>
            <p:ph type="body" orient="vert" idx="1"/>
          </p:nvPr>
        </p:nvSpPr>
        <p:spPr>
          <a:xfrm>
            <a:off x="838200" y="365125"/>
            <a:ext cx="7734300" cy="5811838"/>
          </a:xfrm>
        </p:spPr>
        <p:txBody>
          <a:bodyPr vert="eaVert"/>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7615D64-7079-2643-A1D7-30A8DC43832E}"/>
              </a:ext>
            </a:extLst>
          </p:cNvPr>
          <p:cNvSpPr>
            <a:spLocks noGrp="1"/>
          </p:cNvSpPr>
          <p:nvPr>
            <p:ph type="dt" sz="half" idx="10"/>
          </p:nvPr>
        </p:nvSpPr>
        <p:spPr/>
        <p:txBody>
          <a:bodyPr/>
          <a:lstStyle/>
          <a:p>
            <a:fld id="{32529645-CC72-194A-A0A6-529577BFEBEB}" type="datetimeFigureOut">
              <a:rPr lang="en-US" smtClean="0"/>
              <a:pPr/>
              <a:t>2/1/19</a:t>
            </a:fld>
            <a:endParaRPr lang="en-US"/>
          </a:p>
        </p:txBody>
      </p:sp>
      <p:sp>
        <p:nvSpPr>
          <p:cNvPr id="5" name="Footer Placeholder 4">
            <a:extLst>
              <a:ext uri="{FF2B5EF4-FFF2-40B4-BE49-F238E27FC236}">
                <a16:creationId xmlns:a16="http://schemas.microsoft.com/office/drawing/2014/main" id="{5D94910D-A813-FB40-A12F-B38E0E768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8862A-810D-5E44-9F3D-7092FCC61FC4}"/>
              </a:ext>
            </a:extLst>
          </p:cNvPr>
          <p:cNvSpPr>
            <a:spLocks noGrp="1"/>
          </p:cNvSpPr>
          <p:nvPr>
            <p:ph type="sldNum" sz="quarter" idx="12"/>
          </p:nvPr>
        </p:nvSpPr>
        <p:spPr/>
        <p:txBody>
          <a:bodyPr/>
          <a:lstStyle/>
          <a:p>
            <a:fld id="{02495885-3DD8-0243-89B0-CE75471A4655}" type="slidenum">
              <a:rPr lang="en-US" smtClean="0"/>
              <a:pPr/>
              <a:t>‹Nº›</a:t>
            </a:fld>
            <a:endParaRPr lang="en-US"/>
          </a:p>
        </p:txBody>
      </p:sp>
    </p:spTree>
    <p:extLst>
      <p:ext uri="{BB962C8B-B14F-4D97-AF65-F5344CB8AC3E}">
        <p14:creationId xmlns:p14="http://schemas.microsoft.com/office/powerpoint/2010/main" val="3638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 Access">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60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gital Open Access">
    <p:spTree>
      <p:nvGrpSpPr>
        <p:cNvPr id="1" name=""/>
        <p:cNvGrpSpPr/>
        <p:nvPr/>
      </p:nvGrpSpPr>
      <p:grpSpPr>
        <a:xfrm>
          <a:off x="0" y="0"/>
          <a:ext cx="0" cy="0"/>
          <a:chOff x="0" y="0"/>
          <a:chExt cx="0" cy="0"/>
        </a:xfrm>
      </p:grpSpPr>
      <p:sp>
        <p:nvSpPr>
          <p:cNvPr id="21" name="TextBox 9">
            <a:extLst>
              <a:ext uri="{FF2B5EF4-FFF2-40B4-BE49-F238E27FC236}">
                <a16:creationId xmlns:a16="http://schemas.microsoft.com/office/drawing/2014/main" id="{F994A74A-017D-6A45-BC2B-6077D42997C9}"/>
              </a:ext>
            </a:extLst>
          </p:cNvPr>
          <p:cNvSpPr txBox="1"/>
          <p:nvPr userDrawn="1"/>
        </p:nvSpPr>
        <p:spPr>
          <a:xfrm>
            <a:off x="420948" y="762578"/>
            <a:ext cx="2186316" cy="609398"/>
          </a:xfrm>
          <a:prstGeom prst="rect">
            <a:avLst/>
          </a:prstGeom>
          <a:noFill/>
        </p:spPr>
        <p:txBody>
          <a:bodyPr wrap="square" rtlCol="0" anchor="ctr">
            <a:spAutoFit/>
          </a:bodyPr>
          <a:lstStyle/>
          <a:p>
            <a:pPr algn="r">
              <a:lnSpc>
                <a:spcPct val="80000"/>
              </a:lnSpc>
            </a:pPr>
            <a:r>
              <a:rPr lang="en-US" sz="1400" b="1">
                <a:solidFill>
                  <a:schemeClr val="bg1"/>
                </a:solidFill>
                <a:latin typeface="Arial Black" pitchFamily="34" charset="0"/>
                <a:ea typeface="Segoe UI Symbol" panose="020B0502040204020203" pitchFamily="34" charset="0"/>
                <a:cs typeface="Gill Sans" panose="020B0502020104020203" pitchFamily="34" charset="-79"/>
              </a:rPr>
              <a:t>LA ENPOL BAJO LA LUPA: DATOS PARA MEJORAR</a:t>
            </a:r>
          </a:p>
        </p:txBody>
      </p:sp>
    </p:spTree>
    <p:extLst>
      <p:ext uri="{BB962C8B-B14F-4D97-AF65-F5344CB8AC3E}">
        <p14:creationId xmlns:p14="http://schemas.microsoft.com/office/powerpoint/2010/main" val="2755922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lot Proposal">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318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07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729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pic>
        <p:nvPicPr>
          <p:cNvPr id="5" name="Picture 2" descr="iStock"/>
          <p:cNvPicPr>
            <a:picLocks noChangeAspect="1" noChangeArrowheads="1"/>
          </p:cNvPicPr>
          <p:nvPr userDrawn="1"/>
        </p:nvPicPr>
        <p:blipFill>
          <a:blip r:embed="rId2" cstate="print"/>
          <a:srcRect/>
          <a:stretch>
            <a:fillRect/>
          </a:stretch>
        </p:blipFill>
        <p:spPr bwMode="auto">
          <a:xfrm>
            <a:off x="0" y="-2772"/>
            <a:ext cx="12192000" cy="6860772"/>
          </a:xfrm>
          <a:prstGeom prst="rect">
            <a:avLst/>
          </a:prstGeom>
          <a:noFill/>
        </p:spPr>
      </p:pic>
      <p:sp>
        <p:nvSpPr>
          <p:cNvPr id="4" name="Rectangle 3">
            <a:extLst>
              <a:ext uri="{FF2B5EF4-FFF2-40B4-BE49-F238E27FC236}">
                <a16:creationId xmlns:a16="http://schemas.microsoft.com/office/drawing/2014/main" id="{A7471463-639F-0B47-941C-FD7AE2B33433}"/>
              </a:ext>
            </a:extLst>
          </p:cNvPr>
          <p:cNvSpPr/>
          <p:nvPr userDrawn="1"/>
        </p:nvSpPr>
        <p:spPr>
          <a:xfrm>
            <a:off x="0" y="0"/>
            <a:ext cx="12192000" cy="6858000"/>
          </a:xfrm>
          <a:prstGeom prst="rect">
            <a:avLst/>
          </a:prstGeom>
          <a:solidFill>
            <a:srgbClr val="B62F3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47571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72630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FD69-FC28-3246-A62A-723E6F4F322B}"/>
              </a:ext>
            </a:extLst>
          </p:cNvPr>
          <p:cNvSpPr>
            <a:spLocks noGrp="1"/>
          </p:cNvSpPr>
          <p:nvPr>
            <p:ph type="title"/>
          </p:nvPr>
        </p:nvSpPr>
        <p:spPr>
          <a:xfrm>
            <a:off x="831850" y="1709738"/>
            <a:ext cx="10515600" cy="2852737"/>
          </a:xfrm>
        </p:spPr>
        <p:txBody>
          <a:bodyPr anchor="b"/>
          <a:lstStyle>
            <a:lvl1pPr>
              <a:defRPr sz="6000">
                <a:solidFill>
                  <a:srgbClr val="002060"/>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CD0B235-E953-7649-B633-73F2EA06F96A}"/>
              </a:ext>
            </a:extLst>
          </p:cNvPr>
          <p:cNvSpPr>
            <a:spLocks noGrp="1"/>
          </p:cNvSpPr>
          <p:nvPr>
            <p:ph type="body" idx="1"/>
          </p:nvPr>
        </p:nvSpPr>
        <p:spPr>
          <a:xfrm>
            <a:off x="831850" y="4589463"/>
            <a:ext cx="10515600" cy="1500187"/>
          </a:xfrm>
        </p:spPr>
        <p:txBody>
          <a:bodyPr/>
          <a:lstStyle>
            <a:lvl1pPr marL="0" indent="0">
              <a:buNone/>
              <a:defRPr sz="24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667C78BC-8072-454D-8617-4E7B91D59225}"/>
              </a:ext>
            </a:extLst>
          </p:cNvPr>
          <p:cNvSpPr>
            <a:spLocks noGrp="1"/>
          </p:cNvSpPr>
          <p:nvPr>
            <p:ph type="dt" sz="half" idx="10"/>
          </p:nvPr>
        </p:nvSpPr>
        <p:spPr/>
        <p:txBody>
          <a:bodyPr/>
          <a:lstStyle/>
          <a:p>
            <a:fld id="{32529645-CC72-194A-A0A6-529577BFEBEB}" type="datetimeFigureOut">
              <a:rPr lang="en-US" smtClean="0"/>
              <a:pPr/>
              <a:t>2/1/19</a:t>
            </a:fld>
            <a:endParaRPr lang="en-US"/>
          </a:p>
        </p:txBody>
      </p:sp>
      <p:sp>
        <p:nvSpPr>
          <p:cNvPr id="5" name="Footer Placeholder 4">
            <a:extLst>
              <a:ext uri="{FF2B5EF4-FFF2-40B4-BE49-F238E27FC236}">
                <a16:creationId xmlns:a16="http://schemas.microsoft.com/office/drawing/2014/main" id="{C28EE6A9-A366-2C4E-8163-C2AAF9623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BD135-D8D3-E94C-A772-367E933874EA}"/>
              </a:ext>
            </a:extLst>
          </p:cNvPr>
          <p:cNvSpPr>
            <a:spLocks noGrp="1"/>
          </p:cNvSpPr>
          <p:nvPr>
            <p:ph type="sldNum" sz="quarter" idx="12"/>
          </p:nvPr>
        </p:nvSpPr>
        <p:spPr/>
        <p:txBody>
          <a:bodyPr/>
          <a:lstStyle/>
          <a:p>
            <a:fld id="{02495885-3DD8-0243-89B0-CE75471A4655}" type="slidenum">
              <a:rPr lang="en-US" smtClean="0"/>
              <a:pPr/>
              <a:t>‹Nº›</a:t>
            </a:fld>
            <a:endParaRPr lang="en-US"/>
          </a:p>
        </p:txBody>
      </p:sp>
    </p:spTree>
    <p:extLst>
      <p:ext uri="{BB962C8B-B14F-4D97-AF65-F5344CB8AC3E}">
        <p14:creationId xmlns:p14="http://schemas.microsoft.com/office/powerpoint/2010/main" val="9941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513F4E-7655-9948-97E4-B80643FDA0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0016F48-0354-7C40-8CB8-A859FAD11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18634EE-583C-C84C-8769-0C9FE0A9E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29645-CC72-194A-A0A6-529577BFEBEB}" type="datetimeFigureOut">
              <a:rPr lang="en-US" smtClean="0"/>
              <a:pPr/>
              <a:t>2/1/19</a:t>
            </a:fld>
            <a:endParaRPr lang="en-US"/>
          </a:p>
        </p:txBody>
      </p:sp>
      <p:sp>
        <p:nvSpPr>
          <p:cNvPr id="5" name="Footer Placeholder 4">
            <a:extLst>
              <a:ext uri="{FF2B5EF4-FFF2-40B4-BE49-F238E27FC236}">
                <a16:creationId xmlns:a16="http://schemas.microsoft.com/office/drawing/2014/main" id="{CC02E689-85A8-A74D-A299-D9B0834D4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84A5A6-AB1A-4041-883D-089C9FF83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95885-3DD8-0243-89B0-CE75471A4655}" type="slidenum">
              <a:rPr lang="en-US" smtClean="0"/>
              <a:pPr/>
              <a:t>‹Nº›</a:t>
            </a:fld>
            <a:endParaRPr lang="en-US"/>
          </a:p>
        </p:txBody>
      </p:sp>
    </p:spTree>
    <p:extLst>
      <p:ext uri="{BB962C8B-B14F-4D97-AF65-F5344CB8AC3E}">
        <p14:creationId xmlns:p14="http://schemas.microsoft.com/office/powerpoint/2010/main" val="401729107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5" r:id="rId7"/>
    <p:sldLayoutId id="2147483664"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txStyles>
    <p:titleStyle>
      <a:lvl1pPr algn="l" defTabSz="914400" rtl="0" eaLnBrk="1" latinLnBrk="0" hangingPunct="1">
        <a:lnSpc>
          <a:spcPct val="90000"/>
        </a:lnSpc>
        <a:spcBef>
          <a:spcPct val="0"/>
        </a:spcBef>
        <a:buNone/>
        <a:defRPr sz="4400" kern="1200" cap="small" baseline="0">
          <a:solidFill>
            <a:srgbClr val="002060"/>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iStock"/>
          <p:cNvPicPr>
            <a:picLocks noChangeAspect="1" noChangeArrowheads="1"/>
          </p:cNvPicPr>
          <p:nvPr/>
        </p:nvPicPr>
        <p:blipFill>
          <a:blip r:embed="rId2" cstate="print"/>
          <a:srcRect/>
          <a:stretch>
            <a:fillRect/>
          </a:stretch>
        </p:blipFill>
        <p:spPr bwMode="auto">
          <a:xfrm>
            <a:off x="0" y="-2772"/>
            <a:ext cx="12192000" cy="6860772"/>
          </a:xfrm>
          <a:prstGeom prst="rect">
            <a:avLst/>
          </a:prstGeom>
          <a:noFill/>
        </p:spPr>
      </p:pic>
      <p:sp>
        <p:nvSpPr>
          <p:cNvPr id="2" name="Rectangle 1">
            <a:extLst>
              <a:ext uri="{FF2B5EF4-FFF2-40B4-BE49-F238E27FC236}">
                <a16:creationId xmlns:a16="http://schemas.microsoft.com/office/drawing/2014/main" id="{A7798C87-5439-0E48-8CF3-4F0C32AC6355}"/>
              </a:ext>
            </a:extLst>
          </p:cNvPr>
          <p:cNvSpPr/>
          <p:nvPr/>
        </p:nvSpPr>
        <p:spPr>
          <a:xfrm>
            <a:off x="0" y="-2772"/>
            <a:ext cx="12192000" cy="6858000"/>
          </a:xfrm>
          <a:prstGeom prst="rect">
            <a:avLst/>
          </a:prstGeom>
          <a:solidFill>
            <a:srgbClr val="00206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A56F0A-124A-1348-AA34-5AAD63C883FA}"/>
              </a:ext>
            </a:extLst>
          </p:cNvPr>
          <p:cNvSpPr txBox="1"/>
          <p:nvPr/>
        </p:nvSpPr>
        <p:spPr>
          <a:xfrm>
            <a:off x="790810" y="746493"/>
            <a:ext cx="9267589" cy="3724096"/>
          </a:xfrm>
          <a:prstGeom prst="rect">
            <a:avLst/>
          </a:prstGeom>
          <a:noFill/>
        </p:spPr>
        <p:txBody>
          <a:bodyPr wrap="square" rtlCol="0" anchor="ctr">
            <a:spAutoFit/>
          </a:bodyPr>
          <a:lstStyle/>
          <a:p>
            <a:pPr>
              <a:lnSpc>
                <a:spcPct val="80000"/>
              </a:lnSpc>
            </a:pPr>
            <a:r>
              <a:rPr lang="en-US" sz="11500" dirty="0">
                <a:solidFill>
                  <a:schemeClr val="bg1"/>
                </a:solidFill>
                <a:latin typeface="Lato" panose="020F0502020204030203" pitchFamily="34" charset="0"/>
                <a:ea typeface="Lato" panose="020F0502020204030203" pitchFamily="34" charset="0"/>
                <a:cs typeface="Lato" panose="020F0502020204030203" pitchFamily="34" charset="0"/>
              </a:rPr>
              <a:t>INDHPOL</a:t>
            </a:r>
          </a:p>
          <a:p>
            <a:pPr>
              <a:lnSpc>
                <a:spcPct val="80000"/>
              </a:lnSpc>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a:p>
            <a:pPr>
              <a:lnSpc>
                <a:spcPct val="80000"/>
              </a:lnSpc>
            </a:pPr>
            <a:r>
              <a:rPr lang="es-MX" sz="5400" dirty="0">
                <a:solidFill>
                  <a:schemeClr val="bg1"/>
                </a:solidFill>
                <a:latin typeface="Lato" panose="020F0502020204030203" pitchFamily="34" charset="0"/>
                <a:ea typeface="Lato" panose="020F0502020204030203" pitchFamily="34" charset="0"/>
                <a:cs typeface="Lato" panose="020F0502020204030203" pitchFamily="34" charset="0"/>
              </a:rPr>
              <a:t>Herramienta para el monitoreo de DDHH en las prisiones de México </a:t>
            </a:r>
          </a:p>
        </p:txBody>
      </p:sp>
      <p:pic>
        <p:nvPicPr>
          <p:cNvPr id="5" name="Imagen 4">
            <a:extLst>
              <a:ext uri="{FF2B5EF4-FFF2-40B4-BE49-F238E27FC236}">
                <a16:creationId xmlns:a16="http://schemas.microsoft.com/office/drawing/2014/main" id="{820710F4-A9D7-4E3A-B034-1A594A7DD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632" y="5000271"/>
            <a:ext cx="3267840" cy="1719168"/>
          </a:xfrm>
          <a:prstGeom prst="rect">
            <a:avLst/>
          </a:prstGeom>
        </p:spPr>
      </p:pic>
    </p:spTree>
    <p:extLst>
      <p:ext uri="{BB962C8B-B14F-4D97-AF65-F5344CB8AC3E}">
        <p14:creationId xmlns:p14="http://schemas.microsoft.com/office/powerpoint/2010/main" val="2072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DBEC1-46DD-4673-97DB-A472E6406409}"/>
              </a:ext>
            </a:extLst>
          </p:cNvPr>
          <p:cNvSpPr>
            <a:spLocks noGrp="1"/>
          </p:cNvSpPr>
          <p:nvPr>
            <p:ph type="title"/>
          </p:nvPr>
        </p:nvSpPr>
        <p:spPr/>
        <p:txBody>
          <a:bodyPr/>
          <a:lstStyle/>
          <a:p>
            <a:r>
              <a:rPr lang="es-MX" dirty="0"/>
              <a:t>María, historias de reclusión </a:t>
            </a:r>
          </a:p>
        </p:txBody>
      </p:sp>
      <p:sp>
        <p:nvSpPr>
          <p:cNvPr id="4" name="Marcador de texto 3">
            <a:extLst>
              <a:ext uri="{FF2B5EF4-FFF2-40B4-BE49-F238E27FC236}">
                <a16:creationId xmlns:a16="http://schemas.microsoft.com/office/drawing/2014/main" id="{0B2BA152-5BEF-4245-8957-49AB82C68357}"/>
              </a:ext>
            </a:extLst>
          </p:cNvPr>
          <p:cNvSpPr>
            <a:spLocks noGrp="1"/>
          </p:cNvSpPr>
          <p:nvPr>
            <p:ph type="body" sz="half" idx="2"/>
          </p:nvPr>
        </p:nvSpPr>
        <p:spPr/>
        <p:txBody>
          <a:bodyPr>
            <a:normAutofit/>
          </a:bodyPr>
          <a:lstStyle/>
          <a:p>
            <a:endParaRPr lang="es-MX" dirty="0"/>
          </a:p>
          <a:p>
            <a:r>
              <a:rPr lang="es-MX" sz="1800" dirty="0"/>
              <a:t>“Voy con el supervisor a pedir toallas. Me echa una mirada fija, sonriendo. ‘¿Otra vez? No te creo. Acércate para ver si tienes las tetas más grandes´ Me aprieta los senos, siento su respiración en mi nuca. En mi mente no estoy aquí.” </a:t>
            </a:r>
          </a:p>
          <a:p>
            <a:r>
              <a:rPr lang="es-MX" sz="1800" dirty="0"/>
              <a:t>“Voy a la unidad médica, en realidad, sólo quiero algo fuerte contra el dolor de cabeza. Me falta el aire después del incidente con el custodio. Pero cuando llego, me dicen “Ya no hay ficha, que vuelva otro día”</a:t>
            </a:r>
          </a:p>
        </p:txBody>
      </p:sp>
      <p:pic>
        <p:nvPicPr>
          <p:cNvPr id="5" name="33 Imagen" descr="25 Nov Mexiko1.jpg">
            <a:extLst>
              <a:ext uri="{FF2B5EF4-FFF2-40B4-BE49-F238E27FC236}">
                <a16:creationId xmlns:a16="http://schemas.microsoft.com/office/drawing/2014/main" id="{587FC5C5-45C6-4949-8B52-4B74F7C6DE51}"/>
              </a:ext>
            </a:extLst>
          </p:cNvPr>
          <p:cNvPicPr>
            <a:picLocks noGrp="1" noChangeAspect="1"/>
          </p:cNvPicPr>
          <p:nvPr>
            <p:ph type="pic" idx="1"/>
          </p:nvPr>
        </p:nvPicPr>
        <p:blipFill rotWithShape="1">
          <a:blip r:embed="rId2" cstate="print"/>
          <a:srcRect l="2508" r="2508"/>
          <a:stretch/>
        </p:blipFill>
        <p:spPr>
          <a:xfrm>
            <a:off x="5183188" y="987425"/>
            <a:ext cx="6172200" cy="4873625"/>
          </a:xfrm>
          <a:prstGeom prst="rect">
            <a:avLst/>
          </a:prstGeom>
        </p:spPr>
      </p:pic>
    </p:spTree>
    <p:extLst>
      <p:ext uri="{BB962C8B-B14F-4D97-AF65-F5344CB8AC3E}">
        <p14:creationId xmlns:p14="http://schemas.microsoft.com/office/powerpoint/2010/main" val="1755997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04167" y="1533605"/>
            <a:ext cx="9812215" cy="4647426"/>
          </a:xfrm>
          <a:prstGeom prst="rect">
            <a:avLst/>
          </a:prstGeom>
        </p:spPr>
        <p:txBody>
          <a:bodyPr wrap="square">
            <a:spAutoFit/>
          </a:bodyPr>
          <a:lstStyle/>
          <a:p>
            <a:r>
              <a:rPr lang="es-ES" sz="3200" dirty="0">
                <a:solidFill>
                  <a:srgbClr val="002060"/>
                </a:solidFill>
                <a:latin typeface="Lato" panose="020F0502020204030203" pitchFamily="34" charset="0"/>
                <a:cs typeface="Arial" pitchFamily="34" charset="0"/>
              </a:rPr>
              <a:t>Según lo revela el INDHPOL, María representa una pequeña fracción del universo de personas privadas de libertad que sufren a diario violaciones a DDHH:</a:t>
            </a:r>
          </a:p>
          <a:p>
            <a:endParaRPr lang="es-ES" sz="3200" dirty="0">
              <a:solidFill>
                <a:srgbClr val="002060"/>
              </a:solidFill>
              <a:latin typeface="Lato" panose="020F0502020204030203" pitchFamily="34" charset="0"/>
              <a:cs typeface="Arial" pitchFamily="34" charset="0"/>
            </a:endParaRPr>
          </a:p>
          <a:p>
            <a:pPr marL="571500" indent="-571500">
              <a:buFont typeface="Wingdings" panose="05000000000000000000" pitchFamily="2" charset="2"/>
              <a:buChar char="ü"/>
            </a:pPr>
            <a:r>
              <a:rPr lang="es-ES" sz="2800" dirty="0">
                <a:solidFill>
                  <a:srgbClr val="002060"/>
                </a:solidFill>
                <a:latin typeface="Lato" panose="020F0502020204030203" pitchFamily="34" charset="0"/>
                <a:ea typeface="Segoe UI Symbol" panose="020B0502040204020203" pitchFamily="34" charset="0"/>
                <a:cs typeface="Arial" pitchFamily="34" charset="0"/>
              </a:rPr>
              <a:t>El 84.5% de las mujeres internas no cuentan con insumos básicos de higiene personal. </a:t>
            </a:r>
          </a:p>
          <a:p>
            <a:pPr marL="571500" indent="-571500">
              <a:buFont typeface="Wingdings" panose="05000000000000000000" pitchFamily="2" charset="2"/>
              <a:buChar char="ü"/>
            </a:pPr>
            <a:r>
              <a:rPr lang="es-ES" sz="2800" dirty="0">
                <a:solidFill>
                  <a:srgbClr val="002060"/>
                </a:solidFill>
                <a:latin typeface="Lato" panose="020F0502020204030203" pitchFamily="34" charset="0"/>
                <a:ea typeface="Segoe UI Symbol" panose="020B0502040204020203" pitchFamily="34" charset="0"/>
                <a:cs typeface="Arial" pitchFamily="34" charset="0"/>
              </a:rPr>
              <a:t>El 37% de los casos de violencia sexual son perpetrados por custodios. </a:t>
            </a:r>
          </a:p>
          <a:p>
            <a:pPr marL="571500" indent="-571500">
              <a:buFont typeface="Wingdings" panose="05000000000000000000" pitchFamily="2" charset="2"/>
              <a:buChar char="ü"/>
            </a:pPr>
            <a:r>
              <a:rPr lang="es-ES" sz="2800" dirty="0">
                <a:solidFill>
                  <a:srgbClr val="002060"/>
                </a:solidFill>
                <a:latin typeface="Lato" panose="020F0502020204030203" pitchFamily="34" charset="0"/>
                <a:ea typeface="Segoe UI Symbol" panose="020B0502040204020203" pitchFamily="34" charset="0"/>
                <a:cs typeface="Arial" pitchFamily="34" charset="0"/>
              </a:rPr>
              <a:t>En algunos estados, hasta 9 de cada 10 mujeres internas, no reciben medicamentos</a:t>
            </a:r>
          </a:p>
        </p:txBody>
      </p:sp>
      <p:sp>
        <p:nvSpPr>
          <p:cNvPr id="6" name="Título 5">
            <a:extLst>
              <a:ext uri="{FF2B5EF4-FFF2-40B4-BE49-F238E27FC236}">
                <a16:creationId xmlns:a16="http://schemas.microsoft.com/office/drawing/2014/main" id="{6830B1CA-D19E-4118-A273-6D477CE24EE3}"/>
              </a:ext>
            </a:extLst>
          </p:cNvPr>
          <p:cNvSpPr txBox="1">
            <a:spLocks/>
          </p:cNvSpPr>
          <p:nvPr/>
        </p:nvSpPr>
        <p:spPr>
          <a:xfrm>
            <a:off x="457200" y="274638"/>
            <a:ext cx="11106150" cy="1143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6800" cap="small" dirty="0">
                <a:solidFill>
                  <a:srgbClr val="002060"/>
                </a:solidFill>
                <a:latin typeface="Impact" panose="020B0806030902050204" pitchFamily="34" charset="0"/>
              </a:rPr>
              <a:t>La historia de María NO es aislada</a:t>
            </a:r>
          </a:p>
        </p:txBody>
      </p:sp>
    </p:spTree>
    <p:extLst>
      <p:ext uri="{BB962C8B-B14F-4D97-AF65-F5344CB8AC3E}">
        <p14:creationId xmlns:p14="http://schemas.microsoft.com/office/powerpoint/2010/main" val="146265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Stock"/>
          <p:cNvPicPr>
            <a:picLocks noChangeAspect="1" noChangeArrowheads="1"/>
          </p:cNvPicPr>
          <p:nvPr/>
        </p:nvPicPr>
        <p:blipFill>
          <a:blip r:embed="rId2" cstate="print"/>
          <a:srcRect/>
          <a:stretch>
            <a:fillRect/>
          </a:stretch>
        </p:blipFill>
        <p:spPr bwMode="auto">
          <a:xfrm>
            <a:off x="0" y="-2772"/>
            <a:ext cx="12192000" cy="6860772"/>
          </a:xfrm>
          <a:prstGeom prst="rect">
            <a:avLst/>
          </a:prstGeom>
          <a:noFill/>
        </p:spPr>
      </p:pic>
      <p:sp>
        <p:nvSpPr>
          <p:cNvPr id="2" name="Rectangle 1">
            <a:extLst>
              <a:ext uri="{FF2B5EF4-FFF2-40B4-BE49-F238E27FC236}">
                <a16:creationId xmlns:a16="http://schemas.microsoft.com/office/drawing/2014/main" id="{A7798C87-5439-0E48-8CF3-4F0C32AC6355}"/>
              </a:ext>
            </a:extLst>
          </p:cNvPr>
          <p:cNvSpPr/>
          <p:nvPr/>
        </p:nvSpPr>
        <p:spPr>
          <a:xfrm>
            <a:off x="0" y="0"/>
            <a:ext cx="12192000" cy="6858000"/>
          </a:xfrm>
          <a:prstGeom prst="rect">
            <a:avLst/>
          </a:prstGeom>
          <a:solidFill>
            <a:srgbClr val="00206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A56F0A-124A-1348-AA34-5AAD63C883FA}"/>
              </a:ext>
            </a:extLst>
          </p:cNvPr>
          <p:cNvSpPr txBox="1"/>
          <p:nvPr/>
        </p:nvSpPr>
        <p:spPr>
          <a:xfrm>
            <a:off x="385944" y="4577447"/>
            <a:ext cx="9855335" cy="2135969"/>
          </a:xfrm>
          <a:prstGeom prst="rect">
            <a:avLst/>
          </a:prstGeom>
          <a:noFill/>
        </p:spPr>
        <p:txBody>
          <a:bodyPr wrap="square" rtlCol="0" anchor="ctr">
            <a:spAutoFit/>
          </a:bodyPr>
          <a:lstStyle/>
          <a:p>
            <a:pPr>
              <a:lnSpc>
                <a:spcPct val="80000"/>
              </a:lnSpc>
            </a:pPr>
            <a:r>
              <a:rPr lang="en-US" sz="16600" b="1" dirty="0">
                <a:solidFill>
                  <a:schemeClr val="bg1"/>
                </a:solidFill>
                <a:latin typeface="Lato" panose="020F0502020204030203" pitchFamily="34" charset="0"/>
                <a:ea typeface="Segoe UI Symbol" panose="020B0502040204020203" pitchFamily="34" charset="0"/>
                <a:cs typeface="Gill Sans" panose="020B0502020104020203" pitchFamily="34" charset="-79"/>
              </a:rPr>
              <a:t>GRACIAS</a:t>
            </a:r>
          </a:p>
        </p:txBody>
      </p:sp>
      <p:pic>
        <p:nvPicPr>
          <p:cNvPr id="5" name="Imagen 4">
            <a:extLst>
              <a:ext uri="{FF2B5EF4-FFF2-40B4-BE49-F238E27FC236}">
                <a16:creationId xmlns:a16="http://schemas.microsoft.com/office/drawing/2014/main" id="{52815754-1F3D-4EF1-81BF-4D980F25F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6515" y="144584"/>
            <a:ext cx="3540684" cy="1862707"/>
          </a:xfrm>
          <a:prstGeom prst="rect">
            <a:avLst/>
          </a:prstGeom>
        </p:spPr>
      </p:pic>
    </p:spTree>
    <p:extLst>
      <p:ext uri="{BB962C8B-B14F-4D97-AF65-F5344CB8AC3E}">
        <p14:creationId xmlns:p14="http://schemas.microsoft.com/office/powerpoint/2010/main" val="1263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FDD29-8E38-4840-98DC-E7DF606C37CC}"/>
              </a:ext>
            </a:extLst>
          </p:cNvPr>
          <p:cNvSpPr txBox="1"/>
          <p:nvPr/>
        </p:nvSpPr>
        <p:spPr>
          <a:xfrm>
            <a:off x="1187626" y="4253481"/>
            <a:ext cx="10207205" cy="1569660"/>
          </a:xfrm>
          <a:prstGeom prst="rect">
            <a:avLst/>
          </a:prstGeom>
          <a:noFill/>
        </p:spPr>
        <p:txBody>
          <a:bodyPr wrap="square" rtlCol="0" anchor="ctr">
            <a:spAutoFit/>
          </a:bodyPr>
          <a:lstStyle/>
          <a:p>
            <a:pPr algn="r">
              <a:lnSpc>
                <a:spcPct val="80000"/>
              </a:lnSpc>
            </a:pPr>
            <a:r>
              <a:rPr lang="es-ES" sz="4000" dirty="0">
                <a:solidFill>
                  <a:srgbClr val="002060"/>
                </a:solidFill>
                <a:latin typeface="Lato" panose="020F0502020204030203" pitchFamily="34" charset="0"/>
                <a:ea typeface="Segoe UI Symbol" panose="020B0502040204020203" pitchFamily="34" charset="0"/>
                <a:cs typeface="Arial" pitchFamily="34" charset="0"/>
              </a:rPr>
              <a:t>Incidir en la garantía de los DDHH de las personas privadas de la libertad en México mediante el uso de datos.</a:t>
            </a:r>
          </a:p>
        </p:txBody>
      </p:sp>
      <p:sp>
        <p:nvSpPr>
          <p:cNvPr id="4" name="Título 5">
            <a:extLst>
              <a:ext uri="{FF2B5EF4-FFF2-40B4-BE49-F238E27FC236}">
                <a16:creationId xmlns:a16="http://schemas.microsoft.com/office/drawing/2014/main" id="{AF4C47E0-D1E4-42AB-A160-081B446FA8CA}"/>
              </a:ext>
            </a:extLst>
          </p:cNvPr>
          <p:cNvSpPr txBox="1">
            <a:spLocks/>
          </p:cNvSpPr>
          <p:nvPr/>
        </p:nvSpPr>
        <p:spPr>
          <a:xfrm>
            <a:off x="457200" y="274638"/>
            <a:ext cx="8229600" cy="1143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8800" cap="small" dirty="0">
                <a:solidFill>
                  <a:srgbClr val="002060"/>
                </a:solidFill>
                <a:latin typeface="Impact" panose="020B0806030902050204" pitchFamily="34" charset="0"/>
              </a:rPr>
              <a:t>Objetivo</a:t>
            </a:r>
            <a:endParaRPr lang="es-MX" sz="8800" dirty="0">
              <a:solidFill>
                <a:srgbClr val="002060"/>
              </a:solidFill>
            </a:endParaRPr>
          </a:p>
        </p:txBody>
      </p:sp>
    </p:spTree>
    <p:extLst>
      <p:ext uri="{BB962C8B-B14F-4D97-AF65-F5344CB8AC3E}">
        <p14:creationId xmlns:p14="http://schemas.microsoft.com/office/powerpoint/2010/main" val="4982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FDD29-8E38-4840-98DC-E7DF606C37CC}"/>
              </a:ext>
            </a:extLst>
          </p:cNvPr>
          <p:cNvSpPr txBox="1"/>
          <p:nvPr/>
        </p:nvSpPr>
        <p:spPr>
          <a:xfrm>
            <a:off x="457200" y="1357498"/>
            <a:ext cx="10207205" cy="5295296"/>
          </a:xfrm>
          <a:prstGeom prst="rect">
            <a:avLst/>
          </a:prstGeom>
          <a:noFill/>
        </p:spPr>
        <p:txBody>
          <a:bodyPr wrap="square" rtlCol="0" anchor="ctr">
            <a:spAutoFit/>
          </a:bodyPr>
          <a:lstStyle/>
          <a:p>
            <a:pPr marL="571500" indent="-571500">
              <a:lnSpc>
                <a:spcPct val="150000"/>
              </a:lnSpc>
              <a:buFont typeface="Wingdings" panose="05000000000000000000" pitchFamily="2" charset="2"/>
              <a:buChar char="ü"/>
            </a:pPr>
            <a:r>
              <a:rPr lang="es-ES" sz="4400" dirty="0">
                <a:solidFill>
                  <a:srgbClr val="002060"/>
                </a:solidFill>
                <a:latin typeface="Lato" panose="020F0502020204030203" pitchFamily="34" charset="0"/>
                <a:ea typeface="Segoe UI Symbol" panose="020B0502040204020203" pitchFamily="34" charset="0"/>
                <a:cs typeface="Arial" pitchFamily="34" charset="0"/>
              </a:rPr>
              <a:t>Coyuntura presupuestal </a:t>
            </a:r>
            <a:endParaRPr lang="es-ES" sz="4400" i="1" dirty="0">
              <a:solidFill>
                <a:srgbClr val="002060"/>
              </a:solidFill>
              <a:latin typeface="Lato" panose="020F0502020204030203" pitchFamily="34" charset="0"/>
              <a:ea typeface="Segoe UI Symbol" panose="020B0502040204020203" pitchFamily="34" charset="0"/>
              <a:cs typeface="Arial" pitchFamily="34" charset="0"/>
            </a:endParaRPr>
          </a:p>
          <a:p>
            <a:pPr marL="571500" indent="-571500">
              <a:lnSpc>
                <a:spcPct val="150000"/>
              </a:lnSpc>
              <a:buFont typeface="Wingdings" panose="05000000000000000000" pitchFamily="2" charset="2"/>
              <a:buChar char="ü"/>
            </a:pPr>
            <a:r>
              <a:rPr lang="es-ES" sz="4400" dirty="0">
                <a:solidFill>
                  <a:srgbClr val="002060"/>
                </a:solidFill>
                <a:latin typeface="Lato" panose="020F0502020204030203" pitchFamily="34" charset="0"/>
                <a:ea typeface="Segoe UI Symbol" panose="020B0502040204020203" pitchFamily="34" charset="0"/>
                <a:cs typeface="Arial" pitchFamily="34" charset="0"/>
              </a:rPr>
              <a:t>Condiciones dentro de las cárceles </a:t>
            </a:r>
          </a:p>
          <a:p>
            <a:pPr marL="571500" indent="-571500">
              <a:buFont typeface="Wingdings" panose="05000000000000000000" pitchFamily="2" charset="2"/>
              <a:buChar char="ü"/>
            </a:pPr>
            <a:r>
              <a:rPr lang="es-ES" sz="4400" dirty="0">
                <a:solidFill>
                  <a:srgbClr val="002060"/>
                </a:solidFill>
                <a:latin typeface="Lato" panose="020F0502020204030203" pitchFamily="34" charset="0"/>
                <a:ea typeface="Segoe UI Symbol" panose="020B0502040204020203" pitchFamily="34" charset="0"/>
                <a:cs typeface="Arial" pitchFamily="34" charset="0"/>
              </a:rPr>
              <a:t>Falta de índice que evidencie garantía a DDHH en cárceles </a:t>
            </a:r>
          </a:p>
          <a:p>
            <a:pPr marL="571500" indent="-571500">
              <a:lnSpc>
                <a:spcPct val="150000"/>
              </a:lnSpc>
              <a:buFont typeface="Wingdings" panose="05000000000000000000" pitchFamily="2" charset="2"/>
              <a:buChar char="ü"/>
            </a:pPr>
            <a:r>
              <a:rPr lang="es-ES" sz="4400" dirty="0">
                <a:solidFill>
                  <a:srgbClr val="002060"/>
                </a:solidFill>
                <a:latin typeface="Lato" panose="020F0502020204030203" pitchFamily="34" charset="0"/>
                <a:ea typeface="Segoe UI Symbol" panose="020B0502040204020203" pitchFamily="34" charset="0"/>
                <a:cs typeface="Arial" pitchFamily="34" charset="0"/>
              </a:rPr>
              <a:t>Invisibilidad en las agendas públicas</a:t>
            </a:r>
          </a:p>
          <a:p>
            <a:pPr algn="r">
              <a:lnSpc>
                <a:spcPct val="150000"/>
              </a:lnSpc>
            </a:pPr>
            <a:endParaRPr lang="es-ES" sz="4000" dirty="0">
              <a:solidFill>
                <a:srgbClr val="002060"/>
              </a:solidFill>
              <a:latin typeface="Lato" panose="020F0502020204030203" pitchFamily="34" charset="0"/>
              <a:ea typeface="Segoe UI Symbol" panose="020B0502040204020203" pitchFamily="34" charset="0"/>
              <a:cs typeface="Arial" pitchFamily="34" charset="0"/>
            </a:endParaRPr>
          </a:p>
        </p:txBody>
      </p:sp>
      <p:sp>
        <p:nvSpPr>
          <p:cNvPr id="4" name="Título 5">
            <a:extLst>
              <a:ext uri="{FF2B5EF4-FFF2-40B4-BE49-F238E27FC236}">
                <a16:creationId xmlns:a16="http://schemas.microsoft.com/office/drawing/2014/main" id="{41551560-1003-4218-9E20-5B6EC6689777}"/>
              </a:ext>
            </a:extLst>
          </p:cNvPr>
          <p:cNvSpPr txBox="1">
            <a:spLocks/>
          </p:cNvSpPr>
          <p:nvPr/>
        </p:nvSpPr>
        <p:spPr>
          <a:xfrm>
            <a:off x="457200" y="274638"/>
            <a:ext cx="8229600" cy="1143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8800" cap="small" dirty="0">
                <a:solidFill>
                  <a:srgbClr val="002060"/>
                </a:solidFill>
                <a:latin typeface="Impact" panose="020B0806030902050204" pitchFamily="34" charset="0"/>
              </a:rPr>
              <a:t>Motivación</a:t>
            </a:r>
            <a:endParaRPr lang="es-MX" sz="8800" dirty="0">
              <a:solidFill>
                <a:srgbClr val="002060"/>
              </a:solidFill>
            </a:endParaRPr>
          </a:p>
        </p:txBody>
      </p:sp>
    </p:spTree>
    <p:extLst>
      <p:ext uri="{BB962C8B-B14F-4D97-AF65-F5344CB8AC3E}">
        <p14:creationId xmlns:p14="http://schemas.microsoft.com/office/powerpoint/2010/main" val="24188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FDD29-8E38-4840-98DC-E7DF606C37CC}"/>
              </a:ext>
            </a:extLst>
          </p:cNvPr>
          <p:cNvSpPr txBox="1"/>
          <p:nvPr/>
        </p:nvSpPr>
        <p:spPr>
          <a:xfrm>
            <a:off x="457200" y="1526775"/>
            <a:ext cx="10207205" cy="4956742"/>
          </a:xfrm>
          <a:prstGeom prst="rect">
            <a:avLst/>
          </a:prstGeom>
          <a:noFill/>
        </p:spPr>
        <p:txBody>
          <a:bodyPr wrap="square" rtlCol="0" anchor="ctr">
            <a:spAutoFit/>
          </a:bodyPr>
          <a:lstStyle/>
          <a:p>
            <a:pPr marL="571500" indent="-571500">
              <a:lnSpc>
                <a:spcPct val="150000"/>
              </a:lnSpc>
              <a:buFont typeface="Wingdings" panose="05000000000000000000" pitchFamily="2" charset="2"/>
              <a:buChar char="ü"/>
            </a:pPr>
            <a:r>
              <a:rPr lang="es-ES" sz="4400" dirty="0">
                <a:solidFill>
                  <a:srgbClr val="002060"/>
                </a:solidFill>
                <a:latin typeface="Lato" panose="020F0502020204030203" pitchFamily="34" charset="0"/>
                <a:ea typeface="Segoe UI Symbol" panose="020B0502040204020203" pitchFamily="34" charset="0"/>
                <a:cs typeface="Arial" pitchFamily="34" charset="0"/>
              </a:rPr>
              <a:t>Sistema de </a:t>
            </a:r>
            <a:r>
              <a:rPr lang="es-ES" sz="4400" i="1" dirty="0">
                <a:solidFill>
                  <a:srgbClr val="002060"/>
                </a:solidFill>
                <a:latin typeface="Lato" panose="020F0502020204030203" pitchFamily="34" charset="0"/>
                <a:ea typeface="Segoe UI Symbol" panose="020B0502040204020203" pitchFamily="34" charset="0"/>
                <a:cs typeface="Arial" pitchFamily="34" charset="0"/>
              </a:rPr>
              <a:t>ranking</a:t>
            </a:r>
          </a:p>
          <a:p>
            <a:pPr marL="571500" indent="-571500">
              <a:lnSpc>
                <a:spcPct val="150000"/>
              </a:lnSpc>
              <a:buFont typeface="Wingdings" panose="05000000000000000000" pitchFamily="2" charset="2"/>
              <a:buChar char="ü"/>
            </a:pPr>
            <a:r>
              <a:rPr lang="es-ES" sz="4400" dirty="0">
                <a:solidFill>
                  <a:srgbClr val="002060"/>
                </a:solidFill>
                <a:latin typeface="Lato" panose="020F0502020204030203" pitchFamily="34" charset="0"/>
                <a:ea typeface="Segoe UI Symbol" panose="020B0502040204020203" pitchFamily="34" charset="0"/>
                <a:cs typeface="Arial" pitchFamily="34" charset="0"/>
              </a:rPr>
              <a:t>Generación de nuevos datos</a:t>
            </a:r>
          </a:p>
          <a:p>
            <a:pPr marL="571500" indent="-571500">
              <a:lnSpc>
                <a:spcPct val="150000"/>
              </a:lnSpc>
              <a:buFont typeface="Wingdings" panose="05000000000000000000" pitchFamily="2" charset="2"/>
              <a:buChar char="ü"/>
            </a:pPr>
            <a:r>
              <a:rPr lang="es-ES" sz="4400" dirty="0">
                <a:solidFill>
                  <a:srgbClr val="002060"/>
                </a:solidFill>
                <a:latin typeface="Lato" panose="020F0502020204030203" pitchFamily="34" charset="0"/>
                <a:ea typeface="Segoe UI Symbol" panose="020B0502040204020203" pitchFamily="34" charset="0"/>
                <a:cs typeface="Arial" pitchFamily="34" charset="0"/>
              </a:rPr>
              <a:t>Accesibilidad </a:t>
            </a:r>
          </a:p>
          <a:p>
            <a:pPr marL="571500" indent="-571500">
              <a:lnSpc>
                <a:spcPct val="150000"/>
              </a:lnSpc>
              <a:buFont typeface="Wingdings" panose="05000000000000000000" pitchFamily="2" charset="2"/>
              <a:buChar char="ü"/>
            </a:pPr>
            <a:r>
              <a:rPr lang="es-ES" sz="4400" dirty="0">
                <a:solidFill>
                  <a:srgbClr val="002060"/>
                </a:solidFill>
                <a:latin typeface="Lato" panose="020F0502020204030203" pitchFamily="34" charset="0"/>
                <a:ea typeface="Segoe UI Symbol" panose="020B0502040204020203" pitchFamily="34" charset="0"/>
                <a:cs typeface="Arial" pitchFamily="34" charset="0"/>
              </a:rPr>
              <a:t>Herramienta para toma de decisiones</a:t>
            </a:r>
          </a:p>
          <a:p>
            <a:pPr algn="r">
              <a:lnSpc>
                <a:spcPct val="150000"/>
              </a:lnSpc>
            </a:pPr>
            <a:endParaRPr lang="es-ES" sz="4000" dirty="0">
              <a:solidFill>
                <a:srgbClr val="002060"/>
              </a:solidFill>
              <a:latin typeface="Lato" panose="020F0502020204030203" pitchFamily="34" charset="0"/>
              <a:ea typeface="Segoe UI Symbol" panose="020B0502040204020203" pitchFamily="34" charset="0"/>
              <a:cs typeface="Arial" pitchFamily="34" charset="0"/>
            </a:endParaRPr>
          </a:p>
        </p:txBody>
      </p:sp>
      <p:sp>
        <p:nvSpPr>
          <p:cNvPr id="4" name="Título 5">
            <a:extLst>
              <a:ext uri="{FF2B5EF4-FFF2-40B4-BE49-F238E27FC236}">
                <a16:creationId xmlns:a16="http://schemas.microsoft.com/office/drawing/2014/main" id="{41551560-1003-4218-9E20-5B6EC6689777}"/>
              </a:ext>
            </a:extLst>
          </p:cNvPr>
          <p:cNvSpPr txBox="1">
            <a:spLocks/>
          </p:cNvSpPr>
          <p:nvPr/>
        </p:nvSpPr>
        <p:spPr>
          <a:xfrm>
            <a:off x="457200" y="274638"/>
            <a:ext cx="8229600" cy="1143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8800" cap="small" dirty="0">
                <a:solidFill>
                  <a:srgbClr val="002060"/>
                </a:solidFill>
                <a:latin typeface="Impact" panose="020B0806030902050204" pitchFamily="34" charset="0"/>
              </a:rPr>
              <a:t>Relevancia</a:t>
            </a:r>
            <a:endParaRPr lang="es-MX" sz="8800" dirty="0">
              <a:solidFill>
                <a:srgbClr val="002060"/>
              </a:solidFill>
            </a:endParaRPr>
          </a:p>
        </p:txBody>
      </p:sp>
    </p:spTree>
    <p:extLst>
      <p:ext uri="{BB962C8B-B14F-4D97-AF65-F5344CB8AC3E}">
        <p14:creationId xmlns:p14="http://schemas.microsoft.com/office/powerpoint/2010/main" val="256161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FDD29-8E38-4840-98DC-E7DF606C37CC}"/>
              </a:ext>
            </a:extLst>
          </p:cNvPr>
          <p:cNvSpPr txBox="1"/>
          <p:nvPr/>
        </p:nvSpPr>
        <p:spPr>
          <a:xfrm>
            <a:off x="400929" y="1560817"/>
            <a:ext cx="10207205" cy="4816703"/>
          </a:xfrm>
          <a:prstGeom prst="rect">
            <a:avLst/>
          </a:prstGeom>
          <a:noFill/>
        </p:spPr>
        <p:txBody>
          <a:bodyPr wrap="square" rtlCol="0" anchor="ctr">
            <a:spAutoFit/>
          </a:bodyPr>
          <a:lstStyle/>
          <a:p>
            <a:pPr marL="571500" indent="-571500">
              <a:lnSpc>
                <a:spcPct val="150000"/>
              </a:lnSpc>
              <a:buFont typeface="Wingdings" panose="05000000000000000000" pitchFamily="2" charset="2"/>
              <a:buChar char="ü"/>
            </a:pPr>
            <a:r>
              <a:rPr lang="es-ES" sz="5400" dirty="0">
                <a:solidFill>
                  <a:srgbClr val="002060"/>
                </a:solidFill>
                <a:latin typeface="Lato" panose="020F0502020204030203" pitchFamily="34" charset="0"/>
                <a:ea typeface="Segoe UI Symbol" panose="020B0502040204020203" pitchFamily="34" charset="0"/>
                <a:cs typeface="Arial" pitchFamily="34" charset="0"/>
              </a:rPr>
              <a:t>Datos abiertos</a:t>
            </a:r>
          </a:p>
          <a:p>
            <a:pPr marL="571500" indent="-571500">
              <a:lnSpc>
                <a:spcPct val="150000"/>
              </a:lnSpc>
              <a:buFont typeface="Wingdings" panose="05000000000000000000" pitchFamily="2" charset="2"/>
              <a:buChar char="ü"/>
            </a:pPr>
            <a:r>
              <a:rPr lang="es-ES" sz="5400" dirty="0">
                <a:solidFill>
                  <a:srgbClr val="002060"/>
                </a:solidFill>
                <a:latin typeface="Lato" panose="020F0502020204030203" pitchFamily="34" charset="0"/>
                <a:ea typeface="Segoe UI Symbol" panose="020B0502040204020203" pitchFamily="34" charset="0"/>
                <a:cs typeface="Arial" pitchFamily="34" charset="0"/>
              </a:rPr>
              <a:t>Repositorio público </a:t>
            </a:r>
          </a:p>
          <a:p>
            <a:pPr marL="571500" indent="-571500">
              <a:lnSpc>
                <a:spcPct val="150000"/>
              </a:lnSpc>
              <a:buFont typeface="Wingdings" panose="05000000000000000000" pitchFamily="2" charset="2"/>
              <a:buChar char="ü"/>
            </a:pPr>
            <a:r>
              <a:rPr lang="es-ES" sz="5400" dirty="0">
                <a:solidFill>
                  <a:srgbClr val="002060"/>
                </a:solidFill>
                <a:latin typeface="Lato" panose="020F0502020204030203" pitchFamily="34" charset="0"/>
                <a:ea typeface="Segoe UI Symbol" panose="020B0502040204020203" pitchFamily="34" charset="0"/>
                <a:cs typeface="Arial" pitchFamily="34" charset="0"/>
              </a:rPr>
              <a:t>Software libre: R y </a:t>
            </a:r>
            <a:r>
              <a:rPr lang="es-ES" sz="5400" dirty="0" err="1">
                <a:solidFill>
                  <a:srgbClr val="002060"/>
                </a:solidFill>
                <a:latin typeface="Lato" panose="020F0502020204030203" pitchFamily="34" charset="0"/>
                <a:ea typeface="Segoe UI Symbol" panose="020B0502040204020203" pitchFamily="34" charset="0"/>
                <a:cs typeface="Arial" pitchFamily="34" charset="0"/>
              </a:rPr>
              <a:t>Phyton</a:t>
            </a:r>
            <a:endParaRPr lang="es-ES" sz="5400" dirty="0">
              <a:solidFill>
                <a:srgbClr val="002060"/>
              </a:solidFill>
              <a:latin typeface="Lato" panose="020F0502020204030203" pitchFamily="34" charset="0"/>
              <a:ea typeface="Segoe UI Symbol" panose="020B0502040204020203" pitchFamily="34" charset="0"/>
              <a:cs typeface="Arial" pitchFamily="34" charset="0"/>
            </a:endParaRPr>
          </a:p>
          <a:p>
            <a:pPr algn="r">
              <a:lnSpc>
                <a:spcPct val="80000"/>
              </a:lnSpc>
            </a:pPr>
            <a:endParaRPr lang="es-ES" sz="4000" dirty="0">
              <a:solidFill>
                <a:srgbClr val="002060"/>
              </a:solidFill>
              <a:latin typeface="Lato" panose="020F0502020204030203" pitchFamily="34" charset="0"/>
              <a:ea typeface="Segoe UI Symbol" panose="020B0502040204020203" pitchFamily="34" charset="0"/>
              <a:cs typeface="Arial" pitchFamily="34" charset="0"/>
            </a:endParaRPr>
          </a:p>
          <a:p>
            <a:pPr algn="r">
              <a:lnSpc>
                <a:spcPct val="80000"/>
              </a:lnSpc>
            </a:pPr>
            <a:endParaRPr lang="es-ES" sz="4000" dirty="0">
              <a:solidFill>
                <a:srgbClr val="002060"/>
              </a:solidFill>
              <a:latin typeface="Lato" panose="020F0502020204030203" pitchFamily="34" charset="0"/>
              <a:ea typeface="Segoe UI Symbol" panose="020B0502040204020203" pitchFamily="34" charset="0"/>
              <a:cs typeface="Arial" pitchFamily="34" charset="0"/>
            </a:endParaRPr>
          </a:p>
        </p:txBody>
      </p:sp>
      <p:sp>
        <p:nvSpPr>
          <p:cNvPr id="4" name="Título 5">
            <a:extLst>
              <a:ext uri="{FF2B5EF4-FFF2-40B4-BE49-F238E27FC236}">
                <a16:creationId xmlns:a16="http://schemas.microsoft.com/office/drawing/2014/main" id="{103B78F0-3F66-433F-B254-32B531274B6A}"/>
              </a:ext>
            </a:extLst>
          </p:cNvPr>
          <p:cNvSpPr txBox="1">
            <a:spLocks/>
          </p:cNvSpPr>
          <p:nvPr/>
        </p:nvSpPr>
        <p:spPr>
          <a:xfrm>
            <a:off x="457200" y="274638"/>
            <a:ext cx="8757138" cy="1143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8800" cap="small" dirty="0">
                <a:solidFill>
                  <a:srgbClr val="002060"/>
                </a:solidFill>
                <a:latin typeface="Impact" panose="020B0806030902050204" pitchFamily="34" charset="0"/>
              </a:rPr>
              <a:t>Reproducibilidad</a:t>
            </a:r>
          </a:p>
        </p:txBody>
      </p:sp>
    </p:spTree>
    <p:extLst>
      <p:ext uri="{BB962C8B-B14F-4D97-AF65-F5344CB8AC3E}">
        <p14:creationId xmlns:p14="http://schemas.microsoft.com/office/powerpoint/2010/main" val="32474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FDD29-8E38-4840-98DC-E7DF606C37CC}"/>
              </a:ext>
            </a:extLst>
          </p:cNvPr>
          <p:cNvSpPr txBox="1"/>
          <p:nvPr/>
        </p:nvSpPr>
        <p:spPr>
          <a:xfrm>
            <a:off x="457200" y="1785899"/>
            <a:ext cx="11451100" cy="3583930"/>
          </a:xfrm>
          <a:prstGeom prst="rect">
            <a:avLst/>
          </a:prstGeom>
          <a:noFill/>
        </p:spPr>
        <p:txBody>
          <a:bodyPr wrap="square" rtlCol="0" anchor="ctr">
            <a:spAutoFit/>
          </a:bodyPr>
          <a:lstStyle/>
          <a:p>
            <a:pPr marL="571500" indent="-571500">
              <a:lnSpc>
                <a:spcPct val="150000"/>
              </a:lnSpc>
              <a:buFont typeface="Wingdings" panose="05000000000000000000" pitchFamily="2" charset="2"/>
              <a:buChar char="ü"/>
            </a:pPr>
            <a:r>
              <a:rPr lang="es-ES" sz="3600" dirty="0">
                <a:solidFill>
                  <a:srgbClr val="002060"/>
                </a:solidFill>
                <a:latin typeface="Lato" panose="020F0502020204030203" pitchFamily="34" charset="0"/>
                <a:ea typeface="Segoe UI Symbol" panose="020B0502040204020203" pitchFamily="34" charset="0"/>
                <a:cs typeface="Arial" pitchFamily="34" charset="0"/>
              </a:rPr>
              <a:t>ENPOL 2016 </a:t>
            </a:r>
            <a:r>
              <a:rPr lang="es-ES" sz="2400" dirty="0">
                <a:solidFill>
                  <a:srgbClr val="002060"/>
                </a:solidFill>
                <a:latin typeface="Lato" panose="020F0502020204030203" pitchFamily="34" charset="0"/>
                <a:ea typeface="Segoe UI Symbol" panose="020B0502040204020203" pitchFamily="34" charset="0"/>
                <a:cs typeface="Arial" pitchFamily="34" charset="0"/>
              </a:rPr>
              <a:t>(INEGI)</a:t>
            </a:r>
          </a:p>
          <a:p>
            <a:pPr marL="571500" indent="-571500">
              <a:buFont typeface="Wingdings" panose="05000000000000000000" pitchFamily="2" charset="2"/>
              <a:buChar char="ü"/>
            </a:pPr>
            <a:r>
              <a:rPr lang="es-ES" sz="3600" dirty="0">
                <a:solidFill>
                  <a:srgbClr val="002060"/>
                </a:solidFill>
                <a:latin typeface="Lato" panose="020F0502020204030203" pitchFamily="34" charset="0"/>
                <a:ea typeface="Segoe UI Symbol" panose="020B0502040204020203" pitchFamily="34" charset="0"/>
                <a:cs typeface="Arial" pitchFamily="34" charset="0"/>
              </a:rPr>
              <a:t>Censos Nacionales de Gobierno, Seguridad Pública y Sistema Penitenciario </a:t>
            </a:r>
            <a:r>
              <a:rPr lang="es-ES" sz="2000" dirty="0">
                <a:solidFill>
                  <a:srgbClr val="002060"/>
                </a:solidFill>
                <a:latin typeface="Lato" panose="020F0502020204030203" pitchFamily="34" charset="0"/>
                <a:ea typeface="Segoe UI Symbol" panose="020B0502040204020203" pitchFamily="34" charset="0"/>
                <a:cs typeface="Arial" pitchFamily="34" charset="0"/>
              </a:rPr>
              <a:t>(INEGI)</a:t>
            </a:r>
          </a:p>
          <a:p>
            <a:pPr marL="571500" indent="-571500">
              <a:lnSpc>
                <a:spcPct val="150000"/>
              </a:lnSpc>
              <a:buFont typeface="Wingdings" panose="05000000000000000000" pitchFamily="2" charset="2"/>
              <a:buChar char="ü"/>
            </a:pPr>
            <a:r>
              <a:rPr lang="es-ES" sz="3600" dirty="0">
                <a:solidFill>
                  <a:srgbClr val="002060"/>
                </a:solidFill>
                <a:latin typeface="Lato" panose="020F0502020204030203" pitchFamily="34" charset="0"/>
                <a:ea typeface="Segoe UI Symbol" panose="020B0502040204020203" pitchFamily="34" charset="0"/>
                <a:cs typeface="Arial" pitchFamily="34" charset="0"/>
              </a:rPr>
              <a:t>Datos del Observatorio de Prisiones </a:t>
            </a:r>
            <a:r>
              <a:rPr lang="es-ES" sz="2400" dirty="0">
                <a:solidFill>
                  <a:srgbClr val="002060"/>
                </a:solidFill>
                <a:latin typeface="Lato" panose="020F0502020204030203" pitchFamily="34" charset="0"/>
                <a:ea typeface="Segoe UI Symbol" panose="020B0502040204020203" pitchFamily="34" charset="0"/>
                <a:cs typeface="Arial" pitchFamily="34" charset="0"/>
              </a:rPr>
              <a:t>(Documenta, A.C.)</a:t>
            </a:r>
          </a:p>
          <a:p>
            <a:pPr marL="571500" indent="-571500">
              <a:lnSpc>
                <a:spcPct val="150000"/>
              </a:lnSpc>
              <a:buFont typeface="Wingdings" panose="05000000000000000000" pitchFamily="2" charset="2"/>
              <a:buChar char="ü"/>
            </a:pPr>
            <a:r>
              <a:rPr lang="es-ES" sz="3600" dirty="0">
                <a:solidFill>
                  <a:srgbClr val="002060"/>
                </a:solidFill>
                <a:latin typeface="Lato" panose="020F0502020204030203" pitchFamily="34" charset="0"/>
                <a:ea typeface="Segoe UI Symbol" panose="020B0502040204020203" pitchFamily="34" charset="0"/>
                <a:cs typeface="Arial" pitchFamily="34" charset="0"/>
              </a:rPr>
              <a:t>Informe de Supervisión Penitenciaria </a:t>
            </a:r>
            <a:r>
              <a:rPr lang="es-ES" sz="2400" dirty="0">
                <a:solidFill>
                  <a:srgbClr val="002060"/>
                </a:solidFill>
                <a:latin typeface="Lato" panose="020F0502020204030203" pitchFamily="34" charset="0"/>
                <a:ea typeface="Segoe UI Symbol" panose="020B0502040204020203" pitchFamily="34" charset="0"/>
                <a:cs typeface="Arial" pitchFamily="34" charset="0"/>
              </a:rPr>
              <a:t>(CNDH)</a:t>
            </a:r>
            <a:endParaRPr lang="es-ES" sz="3600" dirty="0">
              <a:solidFill>
                <a:srgbClr val="002060"/>
              </a:solidFill>
              <a:latin typeface="Lato" panose="020F0502020204030203" pitchFamily="34" charset="0"/>
              <a:ea typeface="Segoe UI Symbol" panose="020B0502040204020203" pitchFamily="34" charset="0"/>
              <a:cs typeface="Arial" pitchFamily="34" charset="0"/>
            </a:endParaRPr>
          </a:p>
        </p:txBody>
      </p:sp>
      <p:sp>
        <p:nvSpPr>
          <p:cNvPr id="4" name="Título 5">
            <a:extLst>
              <a:ext uri="{FF2B5EF4-FFF2-40B4-BE49-F238E27FC236}">
                <a16:creationId xmlns:a16="http://schemas.microsoft.com/office/drawing/2014/main" id="{0F032C45-F0C2-4C85-8C94-D89156A390ED}"/>
              </a:ext>
            </a:extLst>
          </p:cNvPr>
          <p:cNvSpPr txBox="1">
            <a:spLocks/>
          </p:cNvSpPr>
          <p:nvPr/>
        </p:nvSpPr>
        <p:spPr>
          <a:xfrm>
            <a:off x="457200" y="274638"/>
            <a:ext cx="8757138" cy="1143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8800" cap="small" dirty="0">
                <a:solidFill>
                  <a:srgbClr val="002060"/>
                </a:solidFill>
                <a:latin typeface="Impact" panose="020B0806030902050204" pitchFamily="34" charset="0"/>
              </a:rPr>
              <a:t>Uso de Datos</a:t>
            </a:r>
          </a:p>
        </p:txBody>
      </p:sp>
    </p:spTree>
    <p:extLst>
      <p:ext uri="{BB962C8B-B14F-4D97-AF65-F5344CB8AC3E}">
        <p14:creationId xmlns:p14="http://schemas.microsoft.com/office/powerpoint/2010/main" val="126854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5 CuadroTexto">
            <a:extLst>
              <a:ext uri="{FF2B5EF4-FFF2-40B4-BE49-F238E27FC236}">
                <a16:creationId xmlns:a16="http://schemas.microsoft.com/office/drawing/2014/main" id="{3319A0A6-F502-46B7-878B-B080C47E6F2D}"/>
              </a:ext>
            </a:extLst>
          </p:cNvPr>
          <p:cNvSpPr txBox="1"/>
          <p:nvPr/>
        </p:nvSpPr>
        <p:spPr>
          <a:xfrm>
            <a:off x="2214488" y="1513091"/>
            <a:ext cx="7040881" cy="1661993"/>
          </a:xfrm>
          <a:prstGeom prst="rect">
            <a:avLst/>
          </a:prstGeom>
          <a:noFill/>
        </p:spPr>
        <p:txBody>
          <a:bodyPr wrap="square" rtlCol="0">
            <a:spAutoFit/>
          </a:bodyPr>
          <a:lstStyle/>
          <a:p>
            <a:pPr algn="just"/>
            <a:endParaRPr lang="es-ES" sz="2000" dirty="0">
              <a:solidFill>
                <a:srgbClr val="002060"/>
              </a:solidFill>
              <a:latin typeface="Lato" panose="020F0502020204030203" pitchFamily="34" charset="0"/>
              <a:cs typeface="Arial" pitchFamily="34" charset="0"/>
            </a:endParaRPr>
          </a:p>
          <a:p>
            <a:pPr algn="ctr"/>
            <a:r>
              <a:rPr lang="es-ES" sz="3100" dirty="0">
                <a:solidFill>
                  <a:srgbClr val="002060"/>
                </a:solidFill>
                <a:latin typeface="Lato" panose="020F0502020204030203" pitchFamily="34" charset="0"/>
                <a:cs typeface="Arial" pitchFamily="34" charset="0"/>
              </a:rPr>
              <a:t>Índice sumatorio ponderado, </a:t>
            </a:r>
          </a:p>
          <a:p>
            <a:pPr algn="ctr"/>
            <a:r>
              <a:rPr lang="es-ES" sz="3100" dirty="0">
                <a:solidFill>
                  <a:srgbClr val="002060"/>
                </a:solidFill>
                <a:latin typeface="Lato" panose="020F0502020204030203" pitchFamily="34" charset="0"/>
                <a:cs typeface="Arial" pitchFamily="34" charset="0"/>
              </a:rPr>
              <a:t>construido a partir de 8 dimensiones</a:t>
            </a:r>
          </a:p>
          <a:p>
            <a:pPr algn="just"/>
            <a:endParaRPr lang="es-ES" sz="2000" dirty="0">
              <a:solidFill>
                <a:srgbClr val="002060"/>
              </a:solidFill>
              <a:latin typeface="Arial" pitchFamily="34" charset="0"/>
              <a:cs typeface="Arial" pitchFamily="34" charset="0"/>
            </a:endParaRPr>
          </a:p>
        </p:txBody>
      </p:sp>
      <p:sp>
        <p:nvSpPr>
          <p:cNvPr id="5" name="TextBox 1">
            <a:extLst>
              <a:ext uri="{FF2B5EF4-FFF2-40B4-BE49-F238E27FC236}">
                <a16:creationId xmlns:a16="http://schemas.microsoft.com/office/drawing/2014/main" id="{7A065197-44F5-4EEE-8EBF-8690D9D5F095}"/>
              </a:ext>
            </a:extLst>
          </p:cNvPr>
          <p:cNvSpPr txBox="1"/>
          <p:nvPr/>
        </p:nvSpPr>
        <p:spPr>
          <a:xfrm>
            <a:off x="1325879" y="3175084"/>
            <a:ext cx="4512214" cy="297068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s-419" sz="3200" b="1" dirty="0">
                <a:solidFill>
                  <a:srgbClr val="002060"/>
                </a:solidFill>
              </a:rPr>
              <a:t>Tortura y malos tratos</a:t>
            </a:r>
            <a:endParaRPr lang="es-419" sz="3200" dirty="0">
              <a:solidFill>
                <a:srgbClr val="002060"/>
              </a:solidFill>
            </a:endParaRPr>
          </a:p>
          <a:p>
            <a:pPr algn="ctr">
              <a:lnSpc>
                <a:spcPct val="150000"/>
              </a:lnSpc>
            </a:pPr>
            <a:r>
              <a:rPr lang="es-419" sz="3200" b="1" dirty="0">
                <a:solidFill>
                  <a:srgbClr val="002060"/>
                </a:solidFill>
              </a:rPr>
              <a:t>Condiciones dignas</a:t>
            </a:r>
            <a:endParaRPr lang="es-419" sz="3200" dirty="0">
              <a:solidFill>
                <a:srgbClr val="002060"/>
              </a:solidFill>
            </a:endParaRPr>
          </a:p>
          <a:p>
            <a:pPr algn="ctr">
              <a:lnSpc>
                <a:spcPct val="150000"/>
              </a:lnSpc>
            </a:pPr>
            <a:r>
              <a:rPr lang="es-419" sz="3200" b="1" dirty="0">
                <a:solidFill>
                  <a:srgbClr val="002060"/>
                </a:solidFill>
              </a:rPr>
              <a:t>Corrupción </a:t>
            </a:r>
          </a:p>
          <a:p>
            <a:pPr algn="ctr">
              <a:lnSpc>
                <a:spcPct val="150000"/>
              </a:lnSpc>
            </a:pPr>
            <a:r>
              <a:rPr lang="es-419" sz="3200" b="1" dirty="0">
                <a:solidFill>
                  <a:srgbClr val="002060"/>
                </a:solidFill>
              </a:rPr>
              <a:t>Hacinamiento</a:t>
            </a:r>
            <a:endParaRPr lang="es-419" sz="3200" dirty="0">
              <a:solidFill>
                <a:srgbClr val="002060"/>
              </a:solidFill>
            </a:endParaRPr>
          </a:p>
        </p:txBody>
      </p:sp>
      <p:sp>
        <p:nvSpPr>
          <p:cNvPr id="6" name="Título 5">
            <a:extLst>
              <a:ext uri="{FF2B5EF4-FFF2-40B4-BE49-F238E27FC236}">
                <a16:creationId xmlns:a16="http://schemas.microsoft.com/office/drawing/2014/main" id="{C96356EC-90A7-4B8F-9246-8C8691D51712}"/>
              </a:ext>
            </a:extLst>
          </p:cNvPr>
          <p:cNvSpPr txBox="1">
            <a:spLocks/>
          </p:cNvSpPr>
          <p:nvPr/>
        </p:nvSpPr>
        <p:spPr>
          <a:xfrm>
            <a:off x="457200" y="274638"/>
            <a:ext cx="8757138" cy="1143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8800" cap="small" dirty="0">
                <a:solidFill>
                  <a:srgbClr val="002060"/>
                </a:solidFill>
                <a:latin typeface="Impact" panose="020B0806030902050204" pitchFamily="34" charset="0"/>
              </a:rPr>
              <a:t>Metodología</a:t>
            </a:r>
          </a:p>
        </p:txBody>
      </p:sp>
      <p:sp>
        <p:nvSpPr>
          <p:cNvPr id="2" name="Rectángulo 1">
            <a:extLst>
              <a:ext uri="{FF2B5EF4-FFF2-40B4-BE49-F238E27FC236}">
                <a16:creationId xmlns:a16="http://schemas.microsoft.com/office/drawing/2014/main" id="{50E97742-2A6C-4EAD-89A0-BDD2C44F6624}"/>
              </a:ext>
            </a:extLst>
          </p:cNvPr>
          <p:cNvSpPr/>
          <p:nvPr/>
        </p:nvSpPr>
        <p:spPr>
          <a:xfrm>
            <a:off x="6096000" y="3270537"/>
            <a:ext cx="4970585" cy="2970685"/>
          </a:xfrm>
          <a:prstGeom prst="rect">
            <a:avLst/>
          </a:prstGeom>
        </p:spPr>
        <p:txBody>
          <a:bodyPr wrap="square">
            <a:spAutoFit/>
          </a:bodyPr>
          <a:lstStyle/>
          <a:p>
            <a:pPr algn="ctr">
              <a:lnSpc>
                <a:spcPct val="150000"/>
              </a:lnSpc>
            </a:pPr>
            <a:r>
              <a:rPr lang="es-419" sz="3200" b="1" dirty="0">
                <a:solidFill>
                  <a:srgbClr val="002060"/>
                </a:solidFill>
              </a:rPr>
              <a:t>Gobernabilidad</a:t>
            </a:r>
          </a:p>
          <a:p>
            <a:pPr algn="ctr">
              <a:lnSpc>
                <a:spcPct val="150000"/>
              </a:lnSpc>
            </a:pPr>
            <a:r>
              <a:rPr lang="es-419" sz="3200" b="1" dirty="0">
                <a:solidFill>
                  <a:srgbClr val="002060"/>
                </a:solidFill>
              </a:rPr>
              <a:t>Derechos Humanos </a:t>
            </a:r>
          </a:p>
          <a:p>
            <a:pPr algn="ctr">
              <a:lnSpc>
                <a:spcPct val="150000"/>
              </a:lnSpc>
            </a:pPr>
            <a:r>
              <a:rPr lang="es-419" sz="3200" b="1" dirty="0">
                <a:solidFill>
                  <a:srgbClr val="002060"/>
                </a:solidFill>
              </a:rPr>
              <a:t>Gasto por interno </a:t>
            </a:r>
          </a:p>
          <a:p>
            <a:pPr algn="ctr">
              <a:lnSpc>
                <a:spcPct val="150000"/>
              </a:lnSpc>
            </a:pPr>
            <a:r>
              <a:rPr lang="es-419" sz="3200" b="1" dirty="0">
                <a:solidFill>
                  <a:srgbClr val="002060"/>
                </a:solidFill>
              </a:rPr>
              <a:t>Personal</a:t>
            </a:r>
          </a:p>
        </p:txBody>
      </p:sp>
    </p:spTree>
    <p:extLst>
      <p:ext uri="{BB962C8B-B14F-4D97-AF65-F5344CB8AC3E}">
        <p14:creationId xmlns:p14="http://schemas.microsoft.com/office/powerpoint/2010/main" val="231658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FDD29-8E38-4840-98DC-E7DF606C37CC}"/>
              </a:ext>
            </a:extLst>
          </p:cNvPr>
          <p:cNvSpPr txBox="1"/>
          <p:nvPr/>
        </p:nvSpPr>
        <p:spPr>
          <a:xfrm>
            <a:off x="457200" y="1623970"/>
            <a:ext cx="10207205" cy="4401205"/>
          </a:xfrm>
          <a:prstGeom prst="rect">
            <a:avLst/>
          </a:prstGeom>
          <a:noFill/>
        </p:spPr>
        <p:txBody>
          <a:bodyPr wrap="square" rtlCol="0" anchor="ctr">
            <a:spAutoFit/>
          </a:bodyPr>
          <a:lstStyle/>
          <a:p>
            <a:pPr marL="457200" indent="-457200">
              <a:spcAft>
                <a:spcPts val="1200"/>
              </a:spcAft>
              <a:buClr>
                <a:srgbClr val="002060"/>
              </a:buClr>
              <a:buFont typeface="Wingdings" panose="05000000000000000000" pitchFamily="2" charset="2"/>
              <a:buChar char="ü"/>
            </a:pPr>
            <a:r>
              <a:rPr lang="es-ES" sz="3000" dirty="0">
                <a:solidFill>
                  <a:srgbClr val="002060"/>
                </a:solidFill>
                <a:latin typeface="Lato" panose="020F0502020204030203" pitchFamily="34" charset="0"/>
                <a:ea typeface="Segoe UI Symbol" panose="020B0502040204020203" pitchFamily="34" charset="0"/>
                <a:cs typeface="Arial" pitchFamily="34" charset="0"/>
              </a:rPr>
              <a:t>Desarrollar propuestas de políticas públicas enfocadas a la garantía y protección de DDHH.</a:t>
            </a:r>
          </a:p>
          <a:p>
            <a:pPr marL="457200" indent="-457200">
              <a:spcAft>
                <a:spcPts val="1200"/>
              </a:spcAft>
              <a:buClr>
                <a:srgbClr val="002060"/>
              </a:buClr>
              <a:buFont typeface="Wingdings" panose="05000000000000000000" pitchFamily="2" charset="2"/>
              <a:buChar char="ü"/>
            </a:pPr>
            <a:r>
              <a:rPr lang="es-ES" sz="3000" dirty="0">
                <a:solidFill>
                  <a:srgbClr val="002060"/>
                </a:solidFill>
                <a:latin typeface="Lato" panose="020F0502020204030203" pitchFamily="34" charset="0"/>
                <a:ea typeface="Segoe UI Symbol" panose="020B0502040204020203" pitchFamily="34" charset="0"/>
                <a:cs typeface="Arial" pitchFamily="34" charset="0"/>
              </a:rPr>
              <a:t>Identificar áreas de oportunidad para invertir en los sistemas penitenciarios. </a:t>
            </a:r>
          </a:p>
          <a:p>
            <a:pPr marL="457200" indent="-457200">
              <a:spcAft>
                <a:spcPts val="1200"/>
              </a:spcAft>
              <a:buClr>
                <a:srgbClr val="002060"/>
              </a:buClr>
              <a:buFont typeface="Wingdings" panose="05000000000000000000" pitchFamily="2" charset="2"/>
              <a:buChar char="ü"/>
            </a:pPr>
            <a:r>
              <a:rPr lang="es-ES" sz="3000" dirty="0">
                <a:solidFill>
                  <a:srgbClr val="002060"/>
                </a:solidFill>
                <a:latin typeface="Lato" panose="020F0502020204030203" pitchFamily="34" charset="0"/>
                <a:ea typeface="Segoe UI Symbol" panose="020B0502040204020203" pitchFamily="34" charset="0"/>
                <a:cs typeface="Arial" pitchFamily="34" charset="0"/>
              </a:rPr>
              <a:t>Fortalecer las investigaciones de la academia y tercer sector.</a:t>
            </a:r>
          </a:p>
          <a:p>
            <a:pPr marL="457200" indent="-457200">
              <a:spcAft>
                <a:spcPts val="1200"/>
              </a:spcAft>
              <a:buClr>
                <a:srgbClr val="002060"/>
              </a:buClr>
              <a:buFont typeface="Wingdings" panose="05000000000000000000" pitchFamily="2" charset="2"/>
              <a:buChar char="ü"/>
            </a:pPr>
            <a:r>
              <a:rPr lang="es-ES" sz="3000" dirty="0">
                <a:solidFill>
                  <a:srgbClr val="002060"/>
                </a:solidFill>
                <a:latin typeface="Lato" panose="020F0502020204030203" pitchFamily="34" charset="0"/>
                <a:ea typeface="Segoe UI Symbol" panose="020B0502040204020203" pitchFamily="34" charset="0"/>
                <a:cs typeface="Arial" pitchFamily="34" charset="0"/>
              </a:rPr>
              <a:t>Fomentar el periodismo basado en datos.</a:t>
            </a:r>
          </a:p>
          <a:p>
            <a:pPr marL="457200" indent="-457200">
              <a:spcAft>
                <a:spcPts val="1200"/>
              </a:spcAft>
              <a:buClr>
                <a:srgbClr val="002060"/>
              </a:buClr>
              <a:buFont typeface="Wingdings" panose="05000000000000000000" pitchFamily="2" charset="2"/>
              <a:buChar char="ü"/>
            </a:pPr>
            <a:r>
              <a:rPr lang="es-ES" sz="3000" dirty="0">
                <a:solidFill>
                  <a:srgbClr val="002060"/>
                </a:solidFill>
                <a:latin typeface="Lato" panose="020F0502020204030203" pitchFamily="34" charset="0"/>
                <a:ea typeface="Segoe UI Symbol" panose="020B0502040204020203" pitchFamily="34" charset="0"/>
                <a:cs typeface="Arial" pitchFamily="34" charset="0"/>
              </a:rPr>
              <a:t>Generar empatía </a:t>
            </a:r>
          </a:p>
        </p:txBody>
      </p:sp>
      <p:sp>
        <p:nvSpPr>
          <p:cNvPr id="4" name="Título 5">
            <a:extLst>
              <a:ext uri="{FF2B5EF4-FFF2-40B4-BE49-F238E27FC236}">
                <a16:creationId xmlns:a16="http://schemas.microsoft.com/office/drawing/2014/main" id="{F766405D-6684-4934-AC3A-81552A5B6732}"/>
              </a:ext>
            </a:extLst>
          </p:cNvPr>
          <p:cNvSpPr txBox="1">
            <a:spLocks/>
          </p:cNvSpPr>
          <p:nvPr/>
        </p:nvSpPr>
        <p:spPr>
          <a:xfrm>
            <a:off x="457200" y="274638"/>
            <a:ext cx="8757138" cy="1143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8800" cap="small" dirty="0">
                <a:solidFill>
                  <a:srgbClr val="002060"/>
                </a:solidFill>
                <a:latin typeface="Impact" panose="020B0806030902050204" pitchFamily="34" charset="0"/>
              </a:rPr>
              <a:t>Alcances</a:t>
            </a:r>
          </a:p>
        </p:txBody>
      </p:sp>
    </p:spTree>
    <p:extLst>
      <p:ext uri="{BB962C8B-B14F-4D97-AF65-F5344CB8AC3E}">
        <p14:creationId xmlns:p14="http://schemas.microsoft.com/office/powerpoint/2010/main" val="250848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DBEC1-46DD-4673-97DB-A472E6406409}"/>
              </a:ext>
            </a:extLst>
          </p:cNvPr>
          <p:cNvSpPr>
            <a:spLocks noGrp="1"/>
          </p:cNvSpPr>
          <p:nvPr>
            <p:ph type="title"/>
          </p:nvPr>
        </p:nvSpPr>
        <p:spPr/>
        <p:txBody>
          <a:bodyPr/>
          <a:lstStyle/>
          <a:p>
            <a:r>
              <a:rPr lang="es-MX" dirty="0"/>
              <a:t>María, historias de reclusión </a:t>
            </a:r>
          </a:p>
        </p:txBody>
      </p:sp>
      <p:sp>
        <p:nvSpPr>
          <p:cNvPr id="4" name="Marcador de texto 3">
            <a:extLst>
              <a:ext uri="{FF2B5EF4-FFF2-40B4-BE49-F238E27FC236}">
                <a16:creationId xmlns:a16="http://schemas.microsoft.com/office/drawing/2014/main" id="{0B2BA152-5BEF-4245-8957-49AB82C68357}"/>
              </a:ext>
            </a:extLst>
          </p:cNvPr>
          <p:cNvSpPr>
            <a:spLocks noGrp="1"/>
          </p:cNvSpPr>
          <p:nvPr>
            <p:ph type="body" sz="half" idx="2"/>
          </p:nvPr>
        </p:nvSpPr>
        <p:spPr/>
        <p:txBody>
          <a:bodyPr>
            <a:normAutofit/>
          </a:bodyPr>
          <a:lstStyle/>
          <a:p>
            <a:endParaRPr lang="es-MX" dirty="0"/>
          </a:p>
          <a:p>
            <a:r>
              <a:rPr lang="es-MX" sz="2000" dirty="0"/>
              <a:t> “1 año compartiendo, primero con Magdalena, ahora con Inés. Quiero tener mi propia cama pero no he juntado el dinero que hay que darles a los custodios para que me asignen una”</a:t>
            </a:r>
          </a:p>
          <a:p>
            <a:r>
              <a:rPr lang="es-MX" sz="2000" dirty="0"/>
              <a:t>“Cuando entro al baño, me doy cuenta que me bajó. ¡Que mal día! No tengo toallas, ni dinero para comprar.” </a:t>
            </a:r>
          </a:p>
        </p:txBody>
      </p:sp>
      <p:pic>
        <p:nvPicPr>
          <p:cNvPr id="5" name="33 Imagen" descr="25 Nov Mexiko1.jpg">
            <a:extLst>
              <a:ext uri="{FF2B5EF4-FFF2-40B4-BE49-F238E27FC236}">
                <a16:creationId xmlns:a16="http://schemas.microsoft.com/office/drawing/2014/main" id="{587FC5C5-45C6-4949-8B52-4B74F7C6DE51}"/>
              </a:ext>
            </a:extLst>
          </p:cNvPr>
          <p:cNvPicPr>
            <a:picLocks noGrp="1" noChangeAspect="1"/>
          </p:cNvPicPr>
          <p:nvPr>
            <p:ph type="pic" idx="1"/>
          </p:nvPr>
        </p:nvPicPr>
        <p:blipFill rotWithShape="1">
          <a:blip r:embed="rId2" cstate="print"/>
          <a:srcRect l="2508" r="2508"/>
          <a:stretch/>
        </p:blipFill>
        <p:spPr>
          <a:xfrm>
            <a:off x="5183188" y="987425"/>
            <a:ext cx="6172200" cy="4873625"/>
          </a:xfrm>
          <a:prstGeom prst="rect">
            <a:avLst/>
          </a:prstGeom>
        </p:spPr>
      </p:pic>
    </p:spTree>
    <p:extLst>
      <p:ext uri="{BB962C8B-B14F-4D97-AF65-F5344CB8AC3E}">
        <p14:creationId xmlns:p14="http://schemas.microsoft.com/office/powerpoint/2010/main" val="3158839743"/>
      </p:ext>
    </p:extLst>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450</Words>
  <Application>Microsoft Macintosh PowerPoint</Application>
  <PresentationFormat>Panorámica</PresentationFormat>
  <Paragraphs>57</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Arial Black</vt:lpstr>
      <vt:lpstr>Calibri</vt:lpstr>
      <vt:lpstr>Calibri Light</vt:lpstr>
      <vt:lpstr>Impact</vt:lpstr>
      <vt:lpstr>Lato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María, historias de reclusión </vt:lpstr>
      <vt:lpstr>María, historias de reclusión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Jorge Juvenal Campos Ferreira</cp:lastModifiedBy>
  <cp:revision>61</cp:revision>
  <cp:lastPrinted>2018-01-19T17:24:29Z</cp:lastPrinted>
  <dcterms:modified xsi:type="dcterms:W3CDTF">2019-02-02T01:11:09Z</dcterms:modified>
</cp:coreProperties>
</file>