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564" r:id="rId6"/>
    <p:sldId id="550" r:id="rId7"/>
    <p:sldId id="486" r:id="rId8"/>
    <p:sldId id="442" r:id="rId9"/>
    <p:sldId id="485" r:id="rId10"/>
    <p:sldId id="576" r:id="rId11"/>
    <p:sldId id="575" r:id="rId12"/>
    <p:sldId id="466" r:id="rId13"/>
    <p:sldId id="574" r:id="rId14"/>
    <p:sldId id="468" r:id="rId15"/>
    <p:sldId id="567" r:id="rId16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66FFCC"/>
    <a:srgbClr val="00FFFF"/>
    <a:srgbClr val="3DF5A2"/>
    <a:srgbClr val="00FF40"/>
    <a:srgbClr val="007DFF"/>
    <a:srgbClr val="E0F27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2" autoAdjust="0"/>
    <p:restoredTop sz="86424" autoAdjust="0"/>
  </p:normalViewPr>
  <p:slideViewPr>
    <p:cSldViewPr>
      <p:cViewPr varScale="1">
        <p:scale>
          <a:sx n="153" d="100"/>
          <a:sy n="153" d="100"/>
        </p:scale>
        <p:origin x="176" y="384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outlineViewPr>
    <p:cViewPr>
      <p:scale>
        <a:sx n="33" d="100"/>
        <a:sy n="33" d="100"/>
      </p:scale>
      <p:origin x="0" y="-16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4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0E319-BFA1-9742-9207-7A3F7674A0C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3ED9-42D2-6841-A9F5-1FF8453DA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04/09/2019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2514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8EE18E70-7502-4E0F-8EC1-1C1B9EE726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4851792"/>
            <a:ext cx="36004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The Alan Turing Institute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0C394799-DA55-420D-9FFF-2A9FEBFE55AF}"/>
              </a:ext>
            </a:extLst>
          </p:cNvPr>
          <p:cNvCxnSpPr/>
          <p:nvPr userDrawn="1"/>
        </p:nvCxnSpPr>
        <p:spPr>
          <a:xfrm>
            <a:off x="431800" y="4731990"/>
            <a:ext cx="82804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ATI_logo_white.ai">
            <a:extLst>
              <a:ext uri="{FF2B5EF4-FFF2-40B4-BE49-F238E27FC236}">
                <a16:creationId xmlns:a16="http://schemas.microsoft.com/office/drawing/2014/main" xmlns="" id="{AC5B6B32-AC06-4123-B59B-DEA7C560C8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431800"/>
            <a:ext cx="1381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310EE622-E353-4CD0-8370-7639E185E4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72450" y="4858142"/>
            <a:ext cx="539750" cy="144462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FA6F94-6CA3-486A-85D9-F6DBC7AB311A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4C1BDB-33CC-4BEF-A547-6A55FA12790D}"/>
              </a:ext>
            </a:extLst>
          </p:cNvPr>
          <p:cNvSpPr/>
          <p:nvPr userDrawn="1"/>
        </p:nvSpPr>
        <p:spPr>
          <a:xfrm>
            <a:off x="431800" y="1835768"/>
            <a:ext cx="6228432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xmlns="" id="{F4CF05EA-F898-4007-AD46-0661D2E5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87742"/>
            <a:ext cx="6228432" cy="612000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xmlns="" id="{3B78A1B5-5D60-4CB3-BE35-45F0917492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0116" y="4857254"/>
            <a:ext cx="1277988" cy="1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@</a:t>
            </a:r>
            <a:r>
              <a:rPr lang="en-GB" altLang="en-US" sz="1200" dirty="0" err="1">
                <a:solidFill>
                  <a:schemeClr val="bg1"/>
                </a:solidFill>
              </a:rPr>
              <a:t>guerrero_oa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FCCEC49-620A-5241-81CF-552955C2C0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8" y="4814798"/>
            <a:ext cx="265801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xmlns="" id="{E9E18ACC-BB54-453A-A3D9-AF5D1DCEA316}"/>
              </a:ext>
            </a:extLst>
          </p:cNvPr>
          <p:cNvCxnSpPr/>
          <p:nvPr userDrawn="1"/>
        </p:nvCxnSpPr>
        <p:spPr>
          <a:xfrm>
            <a:off x="431800" y="4716463"/>
            <a:ext cx="8280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1800" y="1887742"/>
            <a:ext cx="6228432" cy="612000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8DEFB274-1493-45D9-ACFC-CEDDDB96F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FBAC-47EC-49AB-B823-5197C67F07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FC0F6C-55F0-4536-8E87-B69AC1305A87}"/>
              </a:ext>
            </a:extLst>
          </p:cNvPr>
          <p:cNvSpPr/>
          <p:nvPr userDrawn="1"/>
        </p:nvSpPr>
        <p:spPr>
          <a:xfrm>
            <a:off x="431800" y="1835768"/>
            <a:ext cx="6228432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4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o content blac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871C8010-C10A-4680-87CD-8A2A30BCE2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4851005"/>
            <a:ext cx="36004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The Alan Turing Institute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xmlns="" id="{8371B85C-0188-4221-8821-B68670C6C3FA}"/>
              </a:ext>
            </a:extLst>
          </p:cNvPr>
          <p:cNvCxnSpPr/>
          <p:nvPr userDrawn="1"/>
        </p:nvCxnSpPr>
        <p:spPr>
          <a:xfrm>
            <a:off x="431800" y="4716463"/>
            <a:ext cx="82804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A1CB9F07-C025-4D57-80FD-D6BDBC2D84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72450" y="4861114"/>
            <a:ext cx="539750" cy="158908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AE0F74-7337-4072-91EA-E6767868A12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2E6F1581-B58A-429C-8271-FD022B1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9502"/>
            <a:ext cx="8280000" cy="6120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6F1A75-16D6-4BC8-B120-1A5EA3D437FF}"/>
              </a:ext>
            </a:extLst>
          </p:cNvPr>
          <p:cNvSpPr/>
          <p:nvPr userDrawn="1"/>
        </p:nvSpPr>
        <p:spPr>
          <a:xfrm>
            <a:off x="431800" y="342674"/>
            <a:ext cx="8280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3B78A1B5-5D60-4CB3-BE35-45F0917492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0116" y="4850117"/>
            <a:ext cx="1205979" cy="14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@</a:t>
            </a:r>
            <a:r>
              <a:rPr lang="en-GB" altLang="en-US" sz="1400" dirty="0" err="1">
                <a:solidFill>
                  <a:schemeClr val="bg1"/>
                </a:solidFill>
              </a:rPr>
              <a:t>guerrero_oa</a:t>
            </a:r>
            <a:endParaRPr lang="en-GB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70A2AA1-2A1F-F348-BB2F-C61F2699EF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8" y="4814798"/>
            <a:ext cx="265801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2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grey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87F7D7AC-845A-4E23-94DD-FD72BA0F00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EE291-2B04-4E73-B2CF-D9C06A3805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xmlns="" id="{46458DB0-81E4-473C-8F05-E673AC6A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9502"/>
            <a:ext cx="8280000" cy="6120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DD2D0D-BFE2-4B5F-B262-A88AE171CB5E}"/>
              </a:ext>
            </a:extLst>
          </p:cNvPr>
          <p:cNvSpPr/>
          <p:nvPr userDrawn="1"/>
        </p:nvSpPr>
        <p:spPr>
          <a:xfrm>
            <a:off x="431800" y="342674"/>
            <a:ext cx="8280000" cy="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1800" y="339502"/>
            <a:ext cx="8280000" cy="6120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800508B-71A0-427E-8E7A-E086E3EDCF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3F4AA-6BDB-435B-B70F-96D631AC163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E0BBD1-F037-4859-9F9A-032B9CA15F4B}"/>
              </a:ext>
            </a:extLst>
          </p:cNvPr>
          <p:cNvSpPr/>
          <p:nvPr userDrawn="1"/>
        </p:nvSpPr>
        <p:spPr>
          <a:xfrm>
            <a:off x="431800" y="342674"/>
            <a:ext cx="8280000" cy="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AC404C7-7B93-412B-8DC9-E56CD266A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729-CA73-46FD-B7FB-3083EDFB8E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xmlns="" id="{681CA01A-567E-48A3-8D45-58C342F8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9502"/>
            <a:ext cx="8280000" cy="6120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2ABB75-115E-465D-B19F-A054C4049C7D}"/>
              </a:ext>
            </a:extLst>
          </p:cNvPr>
          <p:cNvSpPr/>
          <p:nvPr userDrawn="1"/>
        </p:nvSpPr>
        <p:spPr>
          <a:xfrm>
            <a:off x="431800" y="342674"/>
            <a:ext cx="8280000" cy="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8B452863-23BB-408C-8690-5ACA294022B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013DD-1452-4B0F-9E7A-AB6E0392C2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AD8D25E-5D4A-4348-9095-DFA43477E15C}"/>
              </a:ext>
            </a:extLst>
          </p:cNvPr>
          <p:cNvSpPr/>
          <p:nvPr userDrawn="1"/>
        </p:nvSpPr>
        <p:spPr>
          <a:xfrm>
            <a:off x="431800" y="342674"/>
            <a:ext cx="8280000" cy="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4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A33973-F439-4630-9F01-06C4371A237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BD0D-EBF5-429D-BD54-7FC942F384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91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TI_logo_white.ai">
            <a:extLst>
              <a:ext uri="{FF2B5EF4-FFF2-40B4-BE49-F238E27FC236}">
                <a16:creationId xmlns:a16="http://schemas.microsoft.com/office/drawing/2014/main" xmlns="" id="{9DF29087-D290-4B3A-A800-022C8840A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208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xmlns="" id="{3660CAE8-0130-CF4F-900F-37451AA835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4789061"/>
            <a:ext cx="3600450" cy="1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s-ES_tradnl" altLang="en-US" sz="1200" noProof="0" dirty="0" err="1">
                <a:solidFill>
                  <a:schemeClr val="bg1"/>
                </a:solidFill>
              </a:rPr>
              <a:t>The</a:t>
            </a:r>
            <a:r>
              <a:rPr lang="es-ES_tradnl" altLang="en-US" sz="1200" noProof="0" dirty="0">
                <a:solidFill>
                  <a:schemeClr val="bg1"/>
                </a:solidFill>
              </a:rPr>
              <a:t> Alan Turing </a:t>
            </a:r>
            <a:r>
              <a:rPr lang="es-ES_tradnl" altLang="en-US" sz="1200" noProof="0" dirty="0" err="1">
                <a:solidFill>
                  <a:schemeClr val="bg1"/>
                </a:solidFill>
              </a:rPr>
              <a:t>Institute</a:t>
            </a:r>
            <a:endParaRPr lang="es-ES_tradnl" altLang="en-US" sz="1200" noProof="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C23E4284-B53A-1E4B-8DAF-175876FA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2450" y="4789061"/>
            <a:ext cx="539750" cy="15890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125F9C-A842-4714-8AB3-35D4838AD656}" type="slidenum">
              <a:rPr lang="es-ES_tradnl" altLang="en-US" smtClean="0"/>
              <a:pPr>
                <a:defRPr/>
              </a:pPr>
              <a:t>‹#›</a:t>
            </a:fld>
            <a:endParaRPr lang="es-ES_tradnl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983C6A5-2CDA-014E-B889-D503184859E0}"/>
              </a:ext>
            </a:extLst>
          </p:cNvPr>
          <p:cNvCxnSpPr/>
          <p:nvPr userDrawn="1"/>
        </p:nvCxnSpPr>
        <p:spPr>
          <a:xfrm>
            <a:off x="431800" y="4716463"/>
            <a:ext cx="82804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89548CF3-53E6-1544-BD1D-099DE08A4D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0116" y="4788129"/>
            <a:ext cx="1566019" cy="15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s-ES_tradnl" altLang="en-US" sz="1200" noProof="0" dirty="0">
                <a:solidFill>
                  <a:schemeClr val="bg1"/>
                </a:solidFill>
              </a:rPr>
              <a:t>@</a:t>
            </a:r>
            <a:r>
              <a:rPr lang="es-ES_tradnl" altLang="en-US" sz="1200" noProof="0" dirty="0" err="1">
                <a:solidFill>
                  <a:schemeClr val="bg1"/>
                </a:solidFill>
              </a:rPr>
              <a:t>guerrero_oa</a:t>
            </a:r>
            <a:endParaRPr lang="es-ES_tradnl" alt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38E4CD0-9BFA-124D-9DF1-DA6A2AD5CC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8" y="4814798"/>
            <a:ext cx="265801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2">
            <a:extLst>
              <a:ext uri="{FF2B5EF4-FFF2-40B4-BE49-F238E27FC236}">
                <a16:creationId xmlns:a16="http://schemas.microsoft.com/office/drawing/2014/main" xmlns="" id="{3B78A1B5-5D60-4CB3-BE35-45F0917492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4826233"/>
            <a:ext cx="3600450" cy="1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dirty="0">
                <a:solidFill>
                  <a:srgbClr val="000000"/>
                </a:solidFill>
              </a:rPr>
              <a:t>The Alan Turing Institute</a:t>
            </a: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3240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6101B8-A913-4DC6-83DA-276AC8DA9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2450" y="4826233"/>
            <a:ext cx="539750" cy="15890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5125F9C-A842-4714-8AB3-35D4838AD656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D2BC769-0FEC-48A6-A33C-FA6B8451362A}"/>
              </a:ext>
            </a:extLst>
          </p:cNvPr>
          <p:cNvCxnSpPr/>
          <p:nvPr userDrawn="1"/>
        </p:nvCxnSpPr>
        <p:spPr>
          <a:xfrm>
            <a:off x="431800" y="4716463"/>
            <a:ext cx="82804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xmlns="" id="{3B78A1B5-5D60-4CB3-BE35-45F0917492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0116" y="4825301"/>
            <a:ext cx="1566019" cy="15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dirty="0">
                <a:solidFill>
                  <a:srgbClr val="000000"/>
                </a:solidFill>
              </a:rPr>
              <a:t>@</a:t>
            </a:r>
            <a:r>
              <a:rPr lang="en-GB" altLang="en-US" sz="1200" dirty="0" err="1">
                <a:solidFill>
                  <a:srgbClr val="000000"/>
                </a:solidFill>
              </a:rPr>
              <a:t>guerrero_oa</a:t>
            </a:r>
            <a:endParaRPr lang="en-GB" altLang="en-US" sz="12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9554E4-C991-9142-82A1-53E3A68D05D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8" y="4814798"/>
            <a:ext cx="265801" cy="215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1" r:id="rId2"/>
    <p:sldLayoutId id="2147483948" r:id="rId3"/>
    <p:sldLayoutId id="2147483949" r:id="rId4"/>
    <p:sldLayoutId id="2147483930" r:id="rId5"/>
    <p:sldLayoutId id="2147483931" r:id="rId6"/>
    <p:sldLayoutId id="2147483932" r:id="rId7"/>
    <p:sldLayoutId id="2147483933" r:id="rId8"/>
    <p:sldLayoutId id="2147483953" r:id="rId9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3" Type="http://schemas.openxmlformats.org/officeDocument/2006/relationships/image" Target="../media/image33.emf"/><Relationship Id="rId14" Type="http://schemas.openxmlformats.org/officeDocument/2006/relationships/image" Target="../media/image34.emf"/><Relationship Id="rId15" Type="http://schemas.openxmlformats.org/officeDocument/2006/relationships/image" Target="../media/image35.emf"/><Relationship Id="rId16" Type="http://schemas.openxmlformats.org/officeDocument/2006/relationships/image" Target="../media/image36.emf"/><Relationship Id="rId17" Type="http://schemas.openxmlformats.org/officeDocument/2006/relationships/image" Target="../media/image37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emf"/><Relationship Id="rId3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emf"/><Relationship Id="rId3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E50B57FA-4659-47CE-8AD6-46D101A5AA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xmlns="" id="{19B9E81D-6C83-4C2B-B1E5-268EC342C0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BD8882-015C-4AD8-BE26-BC14CB050800}" type="slidenum">
              <a:rPr lang="en-GB" altLang="en-US" smtClean="0">
                <a:solidFill>
                  <a:schemeClr val="bg1"/>
                </a:solidFill>
              </a:rPr>
              <a:pPr/>
              <a:t>1</a:t>
            </a:fld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19461" name="Title 3">
            <a:extLst>
              <a:ext uri="{FF2B5EF4-FFF2-40B4-BE49-F238E27FC236}">
                <a16:creationId xmlns:a16="http://schemas.microsoft.com/office/drawing/2014/main" xmlns="" id="{58BD0FB8-516F-4256-A6B1-162657F7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87742"/>
            <a:ext cx="6228432" cy="684008"/>
          </a:xfrm>
        </p:spPr>
        <p:txBody>
          <a:bodyPr/>
          <a:lstStyle/>
          <a:p>
            <a:r>
              <a:rPr lang="en-GB" sz="3200" dirty="0"/>
              <a:t>Policy Priority Inference for Sustainable Development</a:t>
            </a:r>
            <a:endParaRPr lang="en-GB" altLang="en-US" sz="2800" b="0" noProof="0" dirty="0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xmlns="" id="{0237CF70-9765-43CB-A67A-698F50267513}"/>
              </a:ext>
            </a:extLst>
          </p:cNvPr>
          <p:cNvSpPr txBox="1">
            <a:spLocks/>
          </p:cNvSpPr>
          <p:nvPr/>
        </p:nvSpPr>
        <p:spPr>
          <a:xfrm>
            <a:off x="418828" y="3219822"/>
            <a:ext cx="2713012" cy="1447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</a:rPr>
              <a:t>Omar A Guerrero</a:t>
            </a:r>
          </a:p>
          <a:p>
            <a:pPr>
              <a:lnSpc>
                <a:spcPct val="100000"/>
              </a:lnSpc>
            </a:pPr>
            <a:endParaRPr lang="en-GB" sz="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The Alan Turing Institute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Department of Economics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University College London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xmlns="" id="{0237CF70-9765-43CB-A67A-698F50267513}"/>
              </a:ext>
            </a:extLst>
          </p:cNvPr>
          <p:cNvSpPr txBox="1">
            <a:spLocks/>
          </p:cNvSpPr>
          <p:nvPr/>
        </p:nvSpPr>
        <p:spPr>
          <a:xfrm>
            <a:off x="3923928" y="3219822"/>
            <a:ext cx="4381772" cy="1447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400" dirty="0">
                <a:solidFill>
                  <a:schemeClr val="bg1"/>
                </a:solidFill>
              </a:rPr>
              <a:t>Gonzalo Castañeda</a:t>
            </a:r>
          </a:p>
          <a:p>
            <a:pPr>
              <a:lnSpc>
                <a:spcPct val="100000"/>
              </a:lnSpc>
            </a:pPr>
            <a:endParaRPr lang="es-ES_tradnl" sz="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sz="1400" dirty="0">
                <a:solidFill>
                  <a:schemeClr val="bg1"/>
                </a:solidFill>
              </a:rPr>
              <a:t>División de Economía</a:t>
            </a:r>
          </a:p>
          <a:p>
            <a:pPr>
              <a:lnSpc>
                <a:spcPct val="150000"/>
              </a:lnSpc>
            </a:pPr>
            <a:r>
              <a:rPr lang="es-ES_tradnl" sz="1400" dirty="0">
                <a:solidFill>
                  <a:schemeClr val="bg1"/>
                </a:solidFill>
              </a:rPr>
              <a:t>Centro de Investigación y Docencia Económica, CIDE</a:t>
            </a:r>
          </a:p>
          <a:p>
            <a:endParaRPr lang="es-ES_tradn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Mexican coherence index 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OECD case</a:t>
            </a:r>
            <a:r>
              <a:rPr lang="en-GB" dirty="0"/>
              <a:t>)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444" y="4506789"/>
            <a:ext cx="7920880" cy="1531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prstClr val="black"/>
                </a:solidFill>
              </a:rPr>
              <a:t>Source: Guerrero &amp; </a:t>
            </a:r>
            <a:r>
              <a:rPr lang="en-US" sz="1200" i="1" dirty="0" err="1">
                <a:solidFill>
                  <a:prstClr val="black"/>
                </a:solidFill>
              </a:rPr>
              <a:t>Castañeda</a:t>
            </a:r>
            <a:r>
              <a:rPr lang="en-US" sz="1200" i="1" dirty="0">
                <a:solidFill>
                  <a:prstClr val="black"/>
                </a:solidFill>
              </a:rPr>
              <a:t> (2018)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8" y="925076"/>
            <a:ext cx="5328592" cy="35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validation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4506789"/>
            <a:ext cx="7920880" cy="1531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prstClr val="black"/>
                </a:solidFill>
              </a:rPr>
              <a:t>Source: Guerrero &amp; </a:t>
            </a:r>
            <a:r>
              <a:rPr lang="en-US" sz="1200" i="1" dirty="0" err="1">
                <a:solidFill>
                  <a:prstClr val="black"/>
                </a:solidFill>
              </a:rPr>
              <a:t>Castañeda</a:t>
            </a:r>
            <a:r>
              <a:rPr lang="en-US" sz="1200" i="1" dirty="0">
                <a:solidFill>
                  <a:prstClr val="black"/>
                </a:solidFill>
              </a:rPr>
              <a:t> (2018)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1"/>
            <a:ext cx="4376688" cy="2890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31591"/>
            <a:ext cx="4376688" cy="28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4802DA-117A-4511-BB37-79FD225A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2450" y="4789061"/>
            <a:ext cx="539750" cy="158908"/>
          </a:xfrm>
        </p:spPr>
        <p:txBody>
          <a:bodyPr/>
          <a:lstStyle/>
          <a:p>
            <a:pPr>
              <a:defRPr/>
            </a:pPr>
            <a:fld id="{DC439F6A-78F2-4692-956A-FE4F6A87BD04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19872" y="123478"/>
            <a:ext cx="2520280" cy="6480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698" y="3664644"/>
            <a:ext cx="6606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oguerr.com</a:t>
            </a:r>
            <a:r>
              <a:rPr lang="en-US" dirty="0">
                <a:solidFill>
                  <a:schemeClr val="bg1"/>
                </a:solidFill>
              </a:rPr>
              <a:t>/#news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turing.ac.uk</a:t>
            </a:r>
            <a:r>
              <a:rPr lang="en-US" dirty="0">
                <a:solidFill>
                  <a:schemeClr val="bg1"/>
                </a:solidFill>
              </a:rPr>
              <a:t>/research/research-projects/policy-priority-inference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62FC09-BE74-3D41-B30C-0761DEB59B93}"/>
              </a:ext>
            </a:extLst>
          </p:cNvPr>
          <p:cNvSpPr txBox="1"/>
          <p:nvPr/>
        </p:nvSpPr>
        <p:spPr>
          <a:xfrm>
            <a:off x="1419225" y="32575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E738AE-D8A5-3747-A813-E6ED4005560C}"/>
              </a:ext>
            </a:extLst>
          </p:cNvPr>
          <p:cNvSpPr txBox="1"/>
          <p:nvPr/>
        </p:nvSpPr>
        <p:spPr>
          <a:xfrm>
            <a:off x="1181100" y="3495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64818" y="893336"/>
            <a:ext cx="3214363" cy="2564740"/>
            <a:chOff x="2581772" y="980564"/>
            <a:chExt cx="3980455" cy="3075806"/>
          </a:xfrm>
        </p:grpSpPr>
        <p:sp>
          <p:nvSpPr>
            <p:cNvPr id="10" name="Rectangle 9"/>
            <p:cNvSpPr/>
            <p:nvPr/>
          </p:nvSpPr>
          <p:spPr>
            <a:xfrm>
              <a:off x="2586785" y="980564"/>
              <a:ext cx="1872208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772" y="980564"/>
              <a:ext cx="3980455" cy="307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2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as a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723F4AA-6BDB-435B-B70F-96D631AC163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51670"/>
            <a:ext cx="1840910" cy="16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902275"/>
            <a:ext cx="1575616" cy="16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18" y="2280670"/>
            <a:ext cx="1016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800" y="1905766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291" y="2280670"/>
            <a:ext cx="1016000" cy="762000"/>
          </a:xfrm>
          <a:prstGeom prst="rect">
            <a:avLst/>
          </a:prstGeom>
        </p:spPr>
      </p:pic>
      <p:sp>
        <p:nvSpPr>
          <p:cNvPr id="14" name="Cross 13"/>
          <p:cNvSpPr>
            <a:spLocks noChangeAspect="1"/>
          </p:cNvSpPr>
          <p:nvPr/>
        </p:nvSpPr>
        <p:spPr>
          <a:xfrm rot="2700000">
            <a:off x="163795" y="1582381"/>
            <a:ext cx="2241629" cy="2259786"/>
          </a:xfrm>
          <a:prstGeom prst="plus">
            <a:avLst>
              <a:gd name="adj" fmla="val 44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complexity of policy prioritisation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7" name="Picture 6" descr="LogoMakr_1fk74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58542"/>
            <a:ext cx="762000" cy="556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96" y="3294174"/>
            <a:ext cx="605536" cy="605536"/>
          </a:xfrm>
          <a:prstGeom prst="rect">
            <a:avLst/>
          </a:prstGeom>
          <a:solidFill>
            <a:srgbClr val="9FBAE3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96" y="2532174"/>
            <a:ext cx="605536" cy="605536"/>
          </a:xfrm>
          <a:prstGeom prst="rect">
            <a:avLst/>
          </a:prstGeom>
          <a:solidFill>
            <a:srgbClr val="1B62A5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6" y="1617774"/>
            <a:ext cx="605536" cy="605536"/>
          </a:xfrm>
          <a:prstGeom prst="rect">
            <a:avLst/>
          </a:prstGeom>
          <a:solidFill>
            <a:srgbClr val="FDAD65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96" y="3903774"/>
            <a:ext cx="605536" cy="605536"/>
          </a:xfrm>
          <a:prstGeom prst="rect">
            <a:avLst/>
          </a:prstGeom>
          <a:solidFill>
            <a:srgbClr val="804FAF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96" y="3294174"/>
            <a:ext cx="605536" cy="605536"/>
          </a:xfrm>
          <a:prstGeom prst="rect">
            <a:avLst/>
          </a:prstGeom>
          <a:solidFill>
            <a:srgbClr val="89DC77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0" y="2532174"/>
            <a:ext cx="605536" cy="605536"/>
          </a:xfrm>
          <a:prstGeom prst="rect">
            <a:avLst/>
          </a:prstGeom>
          <a:solidFill>
            <a:srgbClr val="CA111F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96" y="1617774"/>
            <a:ext cx="605536" cy="605536"/>
          </a:xfrm>
          <a:prstGeom prst="rect">
            <a:avLst/>
          </a:prstGeom>
          <a:solidFill>
            <a:srgbClr val="F4A4C8"/>
          </a:solidFill>
        </p:spPr>
      </p:pic>
      <p:cxnSp>
        <p:nvCxnSpPr>
          <p:cNvPr id="17" name="Straight Arrow Connector 16"/>
          <p:cNvCxnSpPr>
            <a:cxnSpLocks/>
            <a:stCxn id="7" idx="2"/>
            <a:endCxn id="27" idx="0"/>
          </p:cNvCxnSpPr>
          <p:nvPr/>
        </p:nvCxnSpPr>
        <p:spPr>
          <a:xfrm flipH="1">
            <a:off x="4014864" y="1714802"/>
            <a:ext cx="2032" cy="2186940"/>
          </a:xfrm>
          <a:prstGeom prst="straightConnector1">
            <a:avLst/>
          </a:prstGeom>
          <a:ln w="22225">
            <a:solidFill>
              <a:srgbClr val="E21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7" idx="3"/>
            <a:endCxn id="30" idx="1"/>
          </p:cNvCxnSpPr>
          <p:nvPr/>
        </p:nvCxnSpPr>
        <p:spPr>
          <a:xfrm>
            <a:off x="4397896" y="1436672"/>
            <a:ext cx="1905000" cy="483870"/>
          </a:xfrm>
          <a:prstGeom prst="straightConnector1">
            <a:avLst/>
          </a:prstGeom>
          <a:ln w="22225">
            <a:solidFill>
              <a:srgbClr val="279B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1"/>
            <a:endCxn id="26" idx="3"/>
          </p:cNvCxnSpPr>
          <p:nvPr/>
        </p:nvCxnSpPr>
        <p:spPr>
          <a:xfrm flipH="1">
            <a:off x="1574432" y="1436672"/>
            <a:ext cx="2061464" cy="483870"/>
          </a:xfrm>
          <a:prstGeom prst="straightConnector1">
            <a:avLst/>
          </a:prstGeom>
          <a:ln w="22225">
            <a:solidFill>
              <a:srgbClr val="0255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64296" y="1691942"/>
            <a:ext cx="1371600" cy="838200"/>
          </a:xfrm>
          <a:prstGeom prst="straightConnector1">
            <a:avLst/>
          </a:prstGeom>
          <a:ln w="22225">
            <a:solidFill>
              <a:srgbClr val="F040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97896" y="1691942"/>
            <a:ext cx="1295400" cy="838200"/>
          </a:xfrm>
          <a:prstGeom prst="straightConnector1">
            <a:avLst/>
          </a:prstGeom>
          <a:ln w="22225">
            <a:solidFill>
              <a:srgbClr val="C41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34688" y="1730314"/>
            <a:ext cx="912368" cy="1524000"/>
          </a:xfrm>
          <a:prstGeom prst="straightConnector1">
            <a:avLst/>
          </a:prstGeom>
          <a:ln w="22225">
            <a:solidFill>
              <a:srgbClr val="FA9D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95664" y="1741122"/>
            <a:ext cx="992632" cy="1524000"/>
          </a:xfrm>
          <a:prstGeom prst="straightConnector1">
            <a:avLst/>
          </a:prstGeom>
          <a:ln w="22225">
            <a:solidFill>
              <a:srgbClr val="CF8D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ogoMakr_5ufnh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96" y="2546354"/>
            <a:ext cx="551180" cy="590550"/>
          </a:xfrm>
          <a:prstGeom prst="rect">
            <a:avLst/>
          </a:prstGeom>
        </p:spPr>
      </p:pic>
      <p:pic>
        <p:nvPicPr>
          <p:cNvPr id="26" name="Picture 25" descr="LogoMakr_4eOQ5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44" y="3673142"/>
            <a:ext cx="502920" cy="68580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9" idx="3"/>
          </p:cNvCxnSpPr>
          <p:nvPr/>
        </p:nvCxnSpPr>
        <p:spPr>
          <a:xfrm>
            <a:off x="6302896" y="2834942"/>
            <a:ext cx="609600" cy="6687"/>
          </a:xfrm>
          <a:prstGeom prst="straightConnector1">
            <a:avLst/>
          </a:prstGeom>
          <a:ln w="22225">
            <a:solidFill>
              <a:srgbClr val="C41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6000128" y="3139742"/>
            <a:ext cx="8076" cy="533400"/>
          </a:xfrm>
          <a:prstGeom prst="straightConnector1">
            <a:avLst/>
          </a:prstGeom>
          <a:ln w="22225">
            <a:solidFill>
              <a:srgbClr val="C41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LogoMakr_0tmSb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96" y="2149142"/>
            <a:ext cx="457200" cy="457963"/>
          </a:xfrm>
          <a:prstGeom prst="rect">
            <a:avLst/>
          </a:prstGeom>
        </p:spPr>
      </p:pic>
      <p:cxnSp>
        <p:nvCxnSpPr>
          <p:cNvPr id="30" name="Curved Connector 29"/>
          <p:cNvCxnSpPr/>
          <p:nvPr/>
        </p:nvCxnSpPr>
        <p:spPr>
          <a:xfrm rot="5400000">
            <a:off x="7756624" y="2314157"/>
            <a:ext cx="234524" cy="82042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245496" y="1310942"/>
            <a:ext cx="4038600" cy="838200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0" idx="2"/>
            <a:endCxn id="29" idx="0"/>
          </p:cNvCxnSpPr>
          <p:nvPr/>
        </p:nvCxnSpPr>
        <p:spPr>
          <a:xfrm rot="5400000">
            <a:off x="6150496" y="2074974"/>
            <a:ext cx="304800" cy="60553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0" idx="3"/>
          </p:cNvCxnSpPr>
          <p:nvPr/>
        </p:nvCxnSpPr>
        <p:spPr>
          <a:xfrm flipV="1">
            <a:off x="5460632" y="3139742"/>
            <a:ext cx="385064" cy="457200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8" idx="3"/>
          </p:cNvCxnSpPr>
          <p:nvPr/>
        </p:nvCxnSpPr>
        <p:spPr>
          <a:xfrm flipV="1">
            <a:off x="3098432" y="2834942"/>
            <a:ext cx="2598928" cy="7620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1"/>
            <a:endCxn id="26" idx="2"/>
          </p:cNvCxnSpPr>
          <p:nvPr/>
        </p:nvCxnSpPr>
        <p:spPr>
          <a:xfrm rot="10800000">
            <a:off x="1271664" y="2225342"/>
            <a:ext cx="383032" cy="609600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3"/>
            <a:endCxn id="27" idx="0"/>
          </p:cNvCxnSpPr>
          <p:nvPr/>
        </p:nvCxnSpPr>
        <p:spPr>
          <a:xfrm>
            <a:off x="1574432" y="1920542"/>
            <a:ext cx="2440432" cy="1981200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8" idx="0"/>
            <a:endCxn id="24" idx="3"/>
          </p:cNvCxnSpPr>
          <p:nvPr/>
        </p:nvCxnSpPr>
        <p:spPr>
          <a:xfrm rot="16200000" flipV="1">
            <a:off x="2299348" y="2795826"/>
            <a:ext cx="457200" cy="53543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8" idx="2"/>
            <a:endCxn id="27" idx="1"/>
          </p:cNvCxnSpPr>
          <p:nvPr/>
        </p:nvCxnSpPr>
        <p:spPr>
          <a:xfrm rot="16200000" flipH="1">
            <a:off x="3101480" y="3595926"/>
            <a:ext cx="304800" cy="91643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8" idx="1"/>
            <a:endCxn id="26" idx="1"/>
          </p:cNvCxnSpPr>
          <p:nvPr/>
        </p:nvCxnSpPr>
        <p:spPr>
          <a:xfrm rot="10800000">
            <a:off x="968896" y="1920542"/>
            <a:ext cx="1524000" cy="1676400"/>
          </a:xfrm>
          <a:prstGeom prst="curvedConnector3">
            <a:avLst>
              <a:gd name="adj1" fmla="val 115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9" idx="0"/>
            <a:endCxn id="27" idx="0"/>
          </p:cNvCxnSpPr>
          <p:nvPr/>
        </p:nvCxnSpPr>
        <p:spPr>
          <a:xfrm rot="16200000" flipH="1" flipV="1">
            <a:off x="4321696" y="2223310"/>
            <a:ext cx="1371600" cy="1985264"/>
          </a:xfrm>
          <a:prstGeom prst="curvedConnector3">
            <a:avLst>
              <a:gd name="adj1" fmla="val -16667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4" idx="0"/>
            <a:endCxn id="30" idx="1"/>
          </p:cNvCxnSpPr>
          <p:nvPr/>
        </p:nvCxnSpPr>
        <p:spPr>
          <a:xfrm rot="5400000" flipH="1" flipV="1">
            <a:off x="3825380" y="52626"/>
            <a:ext cx="609600" cy="434543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0" idx="1"/>
            <a:endCxn id="27" idx="3"/>
          </p:cNvCxnSpPr>
          <p:nvPr/>
        </p:nvCxnSpPr>
        <p:spPr>
          <a:xfrm rot="10800000" flipV="1">
            <a:off x="4317632" y="3596942"/>
            <a:ext cx="537464" cy="6096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02896" y="2980655"/>
            <a:ext cx="609600" cy="668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2896" y="2682542"/>
            <a:ext cx="609600" cy="668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5864" y="2713976"/>
            <a:ext cx="500432" cy="15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BC00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outcomes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5797555" y="3333394"/>
            <a:ext cx="500432" cy="15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BC00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inefficiency</a:t>
            </a:r>
          </a:p>
        </p:txBody>
      </p:sp>
    </p:spTree>
    <p:extLst>
      <p:ext uri="{BB962C8B-B14F-4D97-AF65-F5344CB8AC3E}">
        <p14:creationId xmlns:p14="http://schemas.microsoft.com/office/powerpoint/2010/main" val="36858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Policy </a:t>
            </a:r>
            <a:r>
              <a:rPr lang="en-GB" altLang="en-US"/>
              <a:t>Priority Inference (PPI) </a:t>
            </a:r>
            <a:r>
              <a:rPr lang="en-GB" altLang="en-US" dirty="0"/>
              <a:t>as a tool</a:t>
            </a:r>
            <a:endParaRPr lang="en-GB" dirty="0"/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2945" y="1347614"/>
            <a:ext cx="2750484" cy="6103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development indicators</a:t>
            </a:r>
            <a:endParaRPr lang="en-US" sz="2000" noProof="0" dirty="0">
              <a:solidFill>
                <a:prstClr val="black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noProof="0" dirty="0">
                <a:solidFill>
                  <a:prstClr val="black"/>
                </a:solidFill>
              </a:rPr>
              <a:t>(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country-specific</a:t>
            </a:r>
            <a:r>
              <a:rPr lang="en-US" sz="2000" noProof="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384479"/>
            <a:ext cx="2882209" cy="636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network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socioeconomic context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en-US" sz="2000" noProof="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512" y="3482963"/>
            <a:ext cx="3047967" cy="7441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development goals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multidimensional targets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en-US" sz="2000" noProof="0" dirty="0">
              <a:solidFill>
                <a:prstClr val="black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71" y="2094738"/>
            <a:ext cx="1182938" cy="120298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01884" y="1382901"/>
            <a:ext cx="1170566" cy="3709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smtClean="0">
                <a:solidFill>
                  <a:prstClr val="black"/>
                </a:solidFill>
              </a:rPr>
              <a:t>priorities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44532" y="2513580"/>
            <a:ext cx="2288139" cy="3336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 smtClean="0">
                <a:solidFill>
                  <a:prstClr val="black"/>
                </a:solidFill>
              </a:rPr>
              <a:t>inefficiencies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801672">
            <a:off x="3022086" y="1755711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903969" y="2529078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9650522">
            <a:off x="3023673" y="3280067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20172910">
            <a:off x="5460670" y="1626066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319006">
            <a:off x="5493478" y="3389083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80112" y="2499742"/>
            <a:ext cx="897002" cy="34751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35291" y="3649597"/>
            <a:ext cx="2106620" cy="362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000" dirty="0">
                <a:solidFill>
                  <a:prstClr val="black"/>
                </a:solidFill>
              </a:rPr>
              <a:t>convergence </a:t>
            </a:r>
            <a:r>
              <a:rPr lang="en-US" sz="2000" dirty="0" smtClean="0">
                <a:solidFill>
                  <a:prstClr val="black"/>
                </a:solidFill>
              </a:rPr>
              <a:t>time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sketch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0" y="1006258"/>
            <a:ext cx="1587500" cy="159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63" y="3591990"/>
            <a:ext cx="876224" cy="87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38586"/>
            <a:ext cx="342900" cy="1125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555526"/>
            <a:ext cx="2232248" cy="82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050" y="1006257"/>
            <a:ext cx="1587499" cy="1598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687" y="3579862"/>
            <a:ext cx="876224" cy="876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917" y="2538586"/>
            <a:ext cx="342900" cy="11255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8064" y="555526"/>
            <a:ext cx="2281996" cy="825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4329" y="1006257"/>
            <a:ext cx="1587501" cy="15980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9967" y="3579862"/>
            <a:ext cx="876224" cy="8762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1431" y="2538586"/>
            <a:ext cx="295589" cy="11255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0775" y="1387090"/>
            <a:ext cx="792088" cy="7920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9638" y="2172293"/>
            <a:ext cx="1959496" cy="774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4513" y="2244301"/>
            <a:ext cx="5365453" cy="16956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5343" y="2571750"/>
            <a:ext cx="5683512" cy="1198625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17840" y="1381026"/>
            <a:ext cx="785202" cy="785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4443958"/>
            <a:ext cx="558924" cy="20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3850" y="4414195"/>
            <a:ext cx="2366777" cy="2673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>
                <a:solidFill>
                  <a:prstClr val="black"/>
                </a:solidFill>
                <a:latin typeface="+mn-lt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rPr>
              <a:t>ncentives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rPr>
              <a:t> to be inefficient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5383" y="4441827"/>
            <a:ext cx="2145391" cy="21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600" dirty="0">
                <a:solidFill>
                  <a:prstClr val="black"/>
                </a:solidFill>
                <a:latin typeface="+mn-lt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evelopment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indicators</a:t>
            </a:r>
          </a:p>
        </p:txBody>
      </p:sp>
    </p:spTree>
    <p:extLst>
      <p:ext uri="{BB962C8B-B14F-4D97-AF65-F5344CB8AC3E}">
        <p14:creationId xmlns:p14="http://schemas.microsoft.com/office/powerpoint/2010/main" val="14170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can PPI tackle?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E956EE6-F653-4254-86CF-A3389C0604DA}"/>
              </a:ext>
            </a:extLst>
          </p:cNvPr>
          <p:cNvSpPr txBox="1">
            <a:spLocks/>
          </p:cNvSpPr>
          <p:nvPr/>
        </p:nvSpPr>
        <p:spPr>
          <a:xfrm>
            <a:off x="431800" y="987574"/>
            <a:ext cx="8280398" cy="3600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6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7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6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14" indent="-188950" algn="l" defTabSz="6856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827" indent="-188950" algn="l" defTabSz="6856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741" indent="-188950" algn="l" defTabSz="685617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95654" indent="-188950" algn="l" defTabSz="685617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9568" indent="-188950" algn="l" defTabSz="685617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 smtClean="0"/>
              <a:t> Inferring </a:t>
            </a:r>
            <a:r>
              <a:rPr lang="en-US" sz="2400" b="0" dirty="0"/>
              <a:t>policy priorities</a:t>
            </a:r>
          </a:p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/>
              <a:t> Policy coherence</a:t>
            </a:r>
          </a:p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/>
              <a:t> </a:t>
            </a:r>
            <a:r>
              <a:rPr lang="en-US" sz="2400" b="0" dirty="0" smtClean="0"/>
              <a:t>Estimating inefficiencies</a:t>
            </a:r>
            <a:endParaRPr lang="en-US" sz="2400" b="0" dirty="0"/>
          </a:p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 smtClean="0"/>
              <a:t> Evaluating development </a:t>
            </a:r>
            <a:r>
              <a:rPr lang="en-US" sz="2400" b="0" dirty="0"/>
              <a:t>modes</a:t>
            </a:r>
          </a:p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/>
              <a:t> Identifying accelerators</a:t>
            </a:r>
          </a:p>
          <a:p>
            <a:pPr marL="285750" indent="-285750" fontAlgn="auto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  <a:defRPr/>
            </a:pPr>
            <a:r>
              <a:rPr lang="en-US" sz="2400" b="0" dirty="0"/>
              <a:t> Effect of institutional reforms (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governance</a:t>
            </a:r>
            <a:r>
              <a:rPr lang="en-US" sz="24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8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analysis 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has been done</a:t>
            </a:r>
            <a:r>
              <a:rPr lang="en-GB" dirty="0"/>
              <a:t>)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B927C0-DC3D-A742-BA2B-3E94FDBEFC91}"/>
              </a:ext>
            </a:extLst>
          </p:cNvPr>
          <p:cNvSpPr txBox="1"/>
          <p:nvPr/>
        </p:nvSpPr>
        <p:spPr>
          <a:xfrm>
            <a:off x="429444" y="4506789"/>
            <a:ext cx="7920880" cy="1531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prstClr val="black"/>
                </a:solidFill>
              </a:rPr>
              <a:t>Source: </a:t>
            </a:r>
            <a:r>
              <a:rPr lang="en-US" sz="1200" i="1" dirty="0" err="1">
                <a:solidFill>
                  <a:prstClr val="black"/>
                </a:solidFill>
              </a:rPr>
              <a:t>Castañeda</a:t>
            </a:r>
            <a:r>
              <a:rPr lang="en-US" sz="1200" i="1" dirty="0">
                <a:solidFill>
                  <a:prstClr val="black"/>
                </a:solidFill>
              </a:rPr>
              <a:t>, Chávez &amp; Guerrero (2018)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8A7725-100B-6B4D-82B4-676E4BA8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76941" r="4724"/>
          <a:stretch/>
        </p:blipFill>
        <p:spPr>
          <a:xfrm>
            <a:off x="116860" y="3826187"/>
            <a:ext cx="8910279" cy="6177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6051182-CA9A-BE4A-A264-9B14530C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08" b="29830"/>
          <a:stretch/>
        </p:blipFill>
        <p:spPr>
          <a:xfrm>
            <a:off x="2480128" y="921020"/>
            <a:ext cx="3819511" cy="28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Prospective analysis 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would be done</a:t>
            </a:r>
            <a:r>
              <a:rPr lang="en-GB" dirty="0"/>
              <a:t>)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444" y="4506789"/>
            <a:ext cx="7920880" cy="1531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prstClr val="black"/>
                </a:solidFill>
              </a:rPr>
              <a:t>Source: </a:t>
            </a:r>
            <a:r>
              <a:rPr lang="en-US" sz="1200" i="1" dirty="0" err="1">
                <a:solidFill>
                  <a:prstClr val="black"/>
                </a:solidFill>
              </a:rPr>
              <a:t>Castañeda</a:t>
            </a:r>
            <a:r>
              <a:rPr lang="en-US" sz="1200" i="1" dirty="0">
                <a:solidFill>
                  <a:prstClr val="black"/>
                </a:solidFill>
              </a:rPr>
              <a:t>, Chávez &amp; Guerrero (2018)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0A7EA9-BA82-D743-880C-901086D24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3" r="67481" b="24277"/>
          <a:stretch/>
        </p:blipFill>
        <p:spPr>
          <a:xfrm>
            <a:off x="4788024" y="1261769"/>
            <a:ext cx="3771058" cy="21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12F955-36BF-994D-B93A-E2EA4BAF4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1" b="61950"/>
          <a:stretch/>
        </p:blipFill>
        <p:spPr>
          <a:xfrm>
            <a:off x="604419" y="1275606"/>
            <a:ext cx="3751557" cy="218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8A7725-100B-6B4D-82B4-676E4BA8B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76941" r="4724"/>
          <a:stretch/>
        </p:blipFill>
        <p:spPr>
          <a:xfrm>
            <a:off x="116860" y="3898195"/>
            <a:ext cx="8910279" cy="6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8ED271FA-ACA5-45C0-95C4-AAC9AE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policy coherence</a:t>
            </a:r>
          </a:p>
        </p:txBody>
      </p:sp>
      <p:sp>
        <p:nvSpPr>
          <p:cNvPr id="21511" name="Slide Number Placeholder 5">
            <a:extLst>
              <a:ext uri="{FF2B5EF4-FFF2-40B4-BE49-F238E27FC236}">
                <a16:creationId xmlns:a16="http://schemas.microsoft.com/office/drawing/2014/main" xmlns="" id="{12CE1AEB-5C8D-4B4B-9BCF-7AE8CB14D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816A0A-F7D9-4310-A3CF-CDAE9D05C9E1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4506789"/>
            <a:ext cx="7920880" cy="1531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prstClr val="black"/>
                </a:solidFill>
              </a:rPr>
              <a:t>Source: Guerrero &amp; </a:t>
            </a:r>
            <a:r>
              <a:rPr lang="en-US" sz="1200" i="1" dirty="0" err="1">
                <a:solidFill>
                  <a:prstClr val="black"/>
                </a:solidFill>
              </a:rPr>
              <a:t>Castañeda</a:t>
            </a:r>
            <a:r>
              <a:rPr lang="en-US" sz="1200" i="1" dirty="0">
                <a:solidFill>
                  <a:prstClr val="black"/>
                </a:solidFill>
              </a:rPr>
              <a:t> (2018)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9" y="915566"/>
            <a:ext cx="2888229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0A608C-8685-2947-9489-9BC59A3437C2}"/>
              </a:ext>
            </a:extLst>
          </p:cNvPr>
          <p:cNvSpPr txBox="1"/>
          <p:nvPr/>
        </p:nvSpPr>
        <p:spPr>
          <a:xfrm>
            <a:off x="5076056" y="1311206"/>
            <a:ext cx="2987672" cy="21327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 coherence index</a:t>
            </a:r>
          </a:p>
          <a:p>
            <a: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>
                <a:solidFill>
                  <a:prstClr val="black"/>
                </a:solidFill>
                <a:latin typeface="+mn-lt"/>
                <a:cs typeface="+mn-cs"/>
              </a:rPr>
              <a:t>Between -1 and 1</a:t>
            </a:r>
          </a:p>
          <a:p>
            <a: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Negative: incoherent</a:t>
            </a:r>
          </a:p>
          <a:p>
            <a: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en-US" sz="2000" dirty="0">
                <a:solidFill>
                  <a:prstClr val="black"/>
                </a:solidFill>
                <a:latin typeface="+mn-lt"/>
                <a:cs typeface="+mn-cs"/>
              </a:rPr>
              <a:t>Positive: coherent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7EA58C-D8A9-C246-AF8A-FF2921206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76941" r="4724"/>
          <a:stretch/>
        </p:blipFill>
        <p:spPr>
          <a:xfrm>
            <a:off x="116860" y="3898195"/>
            <a:ext cx="8910279" cy="6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7fa597a5e847f07cf163fb619f9efa77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162ca76256fd612d7d3c8c6d8964d819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F4741-202D-4812-B71B-D493A1CE7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C02856-F721-4C90-8851-9BFE0F573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17222</TotalTime>
  <Words>218</Words>
  <Application>Microsoft Macintosh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Office Theme</vt:lpstr>
      <vt:lpstr>Policy Priority Inference for Sustainable Development</vt:lpstr>
      <vt:lpstr>Development as a process</vt:lpstr>
      <vt:lpstr>The complexity of policy prioritisation</vt:lpstr>
      <vt:lpstr>Policy Priority Inference (PPI) as a tool</vt:lpstr>
      <vt:lpstr>Model sketch</vt:lpstr>
      <vt:lpstr>What problems can PPI tackle?</vt:lpstr>
      <vt:lpstr>Retrospective analysis (what has been done)</vt:lpstr>
      <vt:lpstr>Prospective analysis (what would be done)</vt:lpstr>
      <vt:lpstr>Measuring policy coherence</vt:lpstr>
      <vt:lpstr>Mexican coherence index (OECD case)</vt:lpstr>
      <vt:lpstr>Soft validation</vt:lpstr>
      <vt:lpstr>PowerPoint Presentation</vt:lpstr>
    </vt:vector>
  </TitlesOfParts>
  <Company>Yellow Balloon Ltd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Omar Guerrero</cp:lastModifiedBy>
  <cp:revision>272</cp:revision>
  <cp:lastPrinted>2017-11-14T13:34:51Z</cp:lastPrinted>
  <dcterms:created xsi:type="dcterms:W3CDTF">2017-03-06T16:45:41Z</dcterms:created>
  <dcterms:modified xsi:type="dcterms:W3CDTF">2019-09-04T15:44:19Z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0x01010059AA62DCEA4FAE4394823B509BA2709F</vt:lpwstr>
  </property>
  <property fmtid="{D5CDD505-2E9C-101B-9397-08002B2CF9AE}" pid="3" name="Document Keywords">
    <vt:lpwstr/>
  </property>
</Properties>
</file>