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6" r:id="rId2"/>
    <p:sldId id="257" r:id="rId3"/>
    <p:sldId id="426" r:id="rId4"/>
    <p:sldId id="427" r:id="rId5"/>
    <p:sldId id="304" r:id="rId6"/>
    <p:sldId id="305" r:id="rId7"/>
    <p:sldId id="654" r:id="rId8"/>
    <p:sldId id="440" r:id="rId9"/>
    <p:sldId id="561" r:id="rId10"/>
    <p:sldId id="655" r:id="rId11"/>
    <p:sldId id="307" r:id="rId12"/>
    <p:sldId id="441" r:id="rId13"/>
    <p:sldId id="442" r:id="rId14"/>
    <p:sldId id="444" r:id="rId15"/>
    <p:sldId id="429" r:id="rId16"/>
    <p:sldId id="446" r:id="rId17"/>
    <p:sldId id="449" r:id="rId18"/>
    <p:sldId id="451" r:id="rId19"/>
    <p:sldId id="464" r:id="rId20"/>
    <p:sldId id="465" r:id="rId21"/>
    <p:sldId id="466" r:id="rId22"/>
    <p:sldId id="467" r:id="rId23"/>
    <p:sldId id="468" r:id="rId24"/>
    <p:sldId id="469" r:id="rId25"/>
    <p:sldId id="470" r:id="rId26"/>
    <p:sldId id="471" r:id="rId27"/>
    <p:sldId id="472" r:id="rId28"/>
    <p:sldId id="269" r:id="rId29"/>
    <p:sldId id="271" r:id="rId30"/>
    <p:sldId id="272" r:id="rId31"/>
    <p:sldId id="283" r:id="rId32"/>
    <p:sldId id="284" r:id="rId33"/>
    <p:sldId id="274" r:id="rId34"/>
    <p:sldId id="285" r:id="rId35"/>
    <p:sldId id="275" r:id="rId36"/>
    <p:sldId id="288" r:id="rId37"/>
    <p:sldId id="289" r:id="rId38"/>
    <p:sldId id="633" r:id="rId39"/>
    <p:sldId id="636" r:id="rId40"/>
    <p:sldId id="290" r:id="rId41"/>
    <p:sldId id="638" r:id="rId42"/>
    <p:sldId id="634" r:id="rId43"/>
    <p:sldId id="273" r:id="rId44"/>
    <p:sldId id="262" r:id="rId45"/>
    <p:sldId id="635" r:id="rId46"/>
    <p:sldId id="293" r:id="rId47"/>
    <p:sldId id="260" r:id="rId48"/>
    <p:sldId id="265" r:id="rId49"/>
    <p:sldId id="632" r:id="rId50"/>
    <p:sldId id="637" r:id="rId51"/>
    <p:sldId id="294" r:id="rId52"/>
    <p:sldId id="295" r:id="rId53"/>
    <p:sldId id="261" r:id="rId54"/>
    <p:sldId id="263" r:id="rId55"/>
    <p:sldId id="296" r:id="rId56"/>
    <p:sldId id="297" r:id="rId57"/>
    <p:sldId id="298" r:id="rId58"/>
    <p:sldId id="625" r:id="rId59"/>
    <p:sldId id="639" r:id="rId60"/>
    <p:sldId id="640" r:id="rId61"/>
    <p:sldId id="299" r:id="rId62"/>
    <p:sldId id="300" r:id="rId63"/>
    <p:sldId id="292" r:id="rId64"/>
    <p:sldId id="302" r:id="rId65"/>
    <p:sldId id="278" r:id="rId66"/>
    <p:sldId id="279" r:id="rId67"/>
    <p:sldId id="281" r:id="rId68"/>
    <p:sldId id="282" r:id="rId69"/>
    <p:sldId id="308" r:id="rId70"/>
    <p:sldId id="309" r:id="rId71"/>
    <p:sldId id="595" r:id="rId72"/>
    <p:sldId id="280" r:id="rId73"/>
    <p:sldId id="311" r:id="rId74"/>
    <p:sldId id="312" r:id="rId75"/>
    <p:sldId id="545" r:id="rId76"/>
    <p:sldId id="313" r:id="rId77"/>
    <p:sldId id="565" r:id="rId78"/>
    <p:sldId id="546" r:id="rId79"/>
    <p:sldId id="587" r:id="rId80"/>
    <p:sldId id="652" r:id="rId81"/>
    <p:sldId id="588" r:id="rId82"/>
    <p:sldId id="590" r:id="rId83"/>
    <p:sldId id="548" r:id="rId84"/>
    <p:sldId id="592" r:id="rId85"/>
    <p:sldId id="593" r:id="rId86"/>
    <p:sldId id="591" r:id="rId87"/>
    <p:sldId id="268" r:id="rId88"/>
    <p:sldId id="574" r:id="rId89"/>
    <p:sldId id="558" r:id="rId90"/>
    <p:sldId id="597" r:id="rId91"/>
    <p:sldId id="653" r:id="rId92"/>
    <p:sldId id="430" r:id="rId93"/>
    <p:sldId id="431" r:id="rId94"/>
    <p:sldId id="584"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D2CB8E-70C5-4B02-9127-8C010A47CD21}" v="54" dt="2024-03-18T09:06:26.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4660"/>
  </p:normalViewPr>
  <p:slideViewPr>
    <p:cSldViewPr snapToGrid="0">
      <p:cViewPr varScale="1">
        <p:scale>
          <a:sx n="104" d="100"/>
          <a:sy n="104" d="100"/>
        </p:scale>
        <p:origin x="500"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microsoft.com/office/2015/10/relationships/revisionInfo" Target="revisionInfo.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o Almeida das Rosas" userId="78e79f35-ba31-4c0b-a794-470629228134" providerId="ADAL" clId="{855E52C2-400C-4746-B4E5-FFC79DE54F55}"/>
    <pc:docChg chg="undo custSel delSld modSld">
      <pc:chgData name="Joao Almeida das Rosas" userId="78e79f35-ba31-4c0b-a794-470629228134" providerId="ADAL" clId="{855E52C2-400C-4746-B4E5-FFC79DE54F55}" dt="2023-03-27T07:58:23.835" v="273" actId="20577"/>
      <pc:docMkLst>
        <pc:docMk/>
      </pc:docMkLst>
      <pc:sldChg chg="modSp mod">
        <pc:chgData name="Joao Almeida das Rosas" userId="78e79f35-ba31-4c0b-a794-470629228134" providerId="ADAL" clId="{855E52C2-400C-4746-B4E5-FFC79DE54F55}" dt="2023-03-15T23:18:48.310" v="22" actId="20577"/>
        <pc:sldMkLst>
          <pc:docMk/>
          <pc:sldMk cId="1236097688" sldId="256"/>
        </pc:sldMkLst>
        <pc:spChg chg="mod">
          <ac:chgData name="Joao Almeida das Rosas" userId="78e79f35-ba31-4c0b-a794-470629228134" providerId="ADAL" clId="{855E52C2-400C-4746-B4E5-FFC79DE54F55}" dt="2023-03-15T23:18:48.310" v="22" actId="20577"/>
          <ac:spMkLst>
            <pc:docMk/>
            <pc:sldMk cId="1236097688" sldId="256"/>
            <ac:spMk id="3" creationId="{6921F823-B1D0-465C-B2E4-73179FC77064}"/>
          </ac:spMkLst>
        </pc:spChg>
      </pc:sldChg>
      <pc:sldChg chg="modSp mod">
        <pc:chgData name="Joao Almeida das Rosas" userId="78e79f35-ba31-4c0b-a794-470629228134" providerId="ADAL" clId="{855E52C2-400C-4746-B4E5-FFC79DE54F55}" dt="2023-03-17T10:35:08.383" v="92" actId="20577"/>
        <pc:sldMkLst>
          <pc:docMk/>
          <pc:sldMk cId="2396934798" sldId="257"/>
        </pc:sldMkLst>
        <pc:spChg chg="mod">
          <ac:chgData name="Joao Almeida das Rosas" userId="78e79f35-ba31-4c0b-a794-470629228134" providerId="ADAL" clId="{855E52C2-400C-4746-B4E5-FFC79DE54F55}" dt="2023-03-17T10:35:08.383" v="92" actId="20577"/>
          <ac:spMkLst>
            <pc:docMk/>
            <pc:sldMk cId="2396934798" sldId="257"/>
            <ac:spMk id="3" creationId="{2A0CDA75-0388-4200-B10D-3F082B590C47}"/>
          </ac:spMkLst>
        </pc:spChg>
      </pc:sldChg>
      <pc:sldChg chg="modSp mod setBg">
        <pc:chgData name="Joao Almeida das Rosas" userId="78e79f35-ba31-4c0b-a794-470629228134" providerId="ADAL" clId="{855E52C2-400C-4746-B4E5-FFC79DE54F55}" dt="2023-03-17T10:38:45.646" v="93"/>
        <pc:sldMkLst>
          <pc:docMk/>
          <pc:sldMk cId="4157669492" sldId="258"/>
        </pc:sldMkLst>
        <pc:spChg chg="mod">
          <ac:chgData name="Joao Almeida das Rosas" userId="78e79f35-ba31-4c0b-a794-470629228134" providerId="ADAL" clId="{855E52C2-400C-4746-B4E5-FFC79DE54F55}" dt="2023-03-15T23:19:04.379" v="23" actId="14100"/>
          <ac:spMkLst>
            <pc:docMk/>
            <pc:sldMk cId="4157669492" sldId="258"/>
            <ac:spMk id="3" creationId="{E59215EB-D17A-4C82-9CA2-F05E6247FE0A}"/>
          </ac:spMkLst>
        </pc:spChg>
      </pc:sldChg>
      <pc:sldChg chg="setBg">
        <pc:chgData name="Joao Almeida das Rosas" userId="78e79f35-ba31-4c0b-a794-470629228134" providerId="ADAL" clId="{855E52C2-400C-4746-B4E5-FFC79DE54F55}" dt="2023-03-17T10:39:00.378" v="95"/>
        <pc:sldMkLst>
          <pc:docMk/>
          <pc:sldMk cId="3741208119" sldId="259"/>
        </pc:sldMkLst>
      </pc:sldChg>
      <pc:sldChg chg="setBg">
        <pc:chgData name="Joao Almeida das Rosas" userId="78e79f35-ba31-4c0b-a794-470629228134" providerId="ADAL" clId="{855E52C2-400C-4746-B4E5-FFC79DE54F55}" dt="2023-03-17T10:39:04.630" v="96"/>
        <pc:sldMkLst>
          <pc:docMk/>
          <pc:sldMk cId="3872632660" sldId="260"/>
        </pc:sldMkLst>
      </pc:sldChg>
      <pc:sldChg chg="setBg">
        <pc:chgData name="Joao Almeida das Rosas" userId="78e79f35-ba31-4c0b-a794-470629228134" providerId="ADAL" clId="{855E52C2-400C-4746-B4E5-FFC79DE54F55}" dt="2023-03-17T10:39:11.426" v="97"/>
        <pc:sldMkLst>
          <pc:docMk/>
          <pc:sldMk cId="3879988653" sldId="261"/>
        </pc:sldMkLst>
      </pc:sldChg>
      <pc:sldChg chg="setBg">
        <pc:chgData name="Joao Almeida das Rosas" userId="78e79f35-ba31-4c0b-a794-470629228134" providerId="ADAL" clId="{855E52C2-400C-4746-B4E5-FFC79DE54F55}" dt="2023-03-17T10:38:54.556" v="94"/>
        <pc:sldMkLst>
          <pc:docMk/>
          <pc:sldMk cId="2648559188" sldId="262"/>
        </pc:sldMkLst>
      </pc:sldChg>
      <pc:sldChg chg="setBg">
        <pc:chgData name="Joao Almeida das Rosas" userId="78e79f35-ba31-4c0b-a794-470629228134" providerId="ADAL" clId="{855E52C2-400C-4746-B4E5-FFC79DE54F55}" dt="2023-03-17T10:39:27.782" v="98"/>
        <pc:sldMkLst>
          <pc:docMk/>
          <pc:sldMk cId="3969619272" sldId="263"/>
        </pc:sldMkLst>
      </pc:sldChg>
      <pc:sldChg chg="setBg">
        <pc:chgData name="Joao Almeida das Rosas" userId="78e79f35-ba31-4c0b-a794-470629228134" providerId="ADAL" clId="{855E52C2-400C-4746-B4E5-FFC79DE54F55}" dt="2023-03-17T10:39:33.220" v="99"/>
        <pc:sldMkLst>
          <pc:docMk/>
          <pc:sldMk cId="3230527828" sldId="264"/>
        </pc:sldMkLst>
      </pc:sldChg>
      <pc:sldChg chg="setBg">
        <pc:chgData name="Joao Almeida das Rosas" userId="78e79f35-ba31-4c0b-a794-470629228134" providerId="ADAL" clId="{855E52C2-400C-4746-B4E5-FFC79DE54F55}" dt="2023-03-17T10:39:42.942" v="100"/>
        <pc:sldMkLst>
          <pc:docMk/>
          <pc:sldMk cId="905959537" sldId="265"/>
        </pc:sldMkLst>
      </pc:sldChg>
      <pc:sldChg chg="setBg">
        <pc:chgData name="Joao Almeida das Rosas" userId="78e79f35-ba31-4c0b-a794-470629228134" providerId="ADAL" clId="{855E52C2-400C-4746-B4E5-FFC79DE54F55}" dt="2023-03-17T10:39:47.716" v="101"/>
        <pc:sldMkLst>
          <pc:docMk/>
          <pc:sldMk cId="2867343212" sldId="267"/>
        </pc:sldMkLst>
      </pc:sldChg>
      <pc:sldChg chg="setBg">
        <pc:chgData name="Joao Almeida das Rosas" userId="78e79f35-ba31-4c0b-a794-470629228134" providerId="ADAL" clId="{855E52C2-400C-4746-B4E5-FFC79DE54F55}" dt="2023-03-17T10:39:52.151" v="102"/>
        <pc:sldMkLst>
          <pc:docMk/>
          <pc:sldMk cId="1989685076" sldId="268"/>
        </pc:sldMkLst>
      </pc:sldChg>
      <pc:sldChg chg="setBg">
        <pc:chgData name="Joao Almeida das Rosas" userId="78e79f35-ba31-4c0b-a794-470629228134" providerId="ADAL" clId="{855E52C2-400C-4746-B4E5-FFC79DE54F55}" dt="2023-03-17T10:41:23.350" v="112"/>
        <pc:sldMkLst>
          <pc:docMk/>
          <pc:sldMk cId="1297586534" sldId="269"/>
        </pc:sldMkLst>
      </pc:sldChg>
      <pc:sldChg chg="setBg">
        <pc:chgData name="Joao Almeida das Rosas" userId="78e79f35-ba31-4c0b-a794-470629228134" providerId="ADAL" clId="{855E52C2-400C-4746-B4E5-FFC79DE54F55}" dt="2023-03-17T10:41:23.350" v="112"/>
        <pc:sldMkLst>
          <pc:docMk/>
          <pc:sldMk cId="4198997284" sldId="271"/>
        </pc:sldMkLst>
      </pc:sldChg>
      <pc:sldChg chg="setBg">
        <pc:chgData name="Joao Almeida das Rosas" userId="78e79f35-ba31-4c0b-a794-470629228134" providerId="ADAL" clId="{855E52C2-400C-4746-B4E5-FFC79DE54F55}" dt="2023-03-17T10:41:23.350" v="112"/>
        <pc:sldMkLst>
          <pc:docMk/>
          <pc:sldMk cId="2038690702" sldId="272"/>
        </pc:sldMkLst>
      </pc:sldChg>
      <pc:sldChg chg="setBg">
        <pc:chgData name="Joao Almeida das Rosas" userId="78e79f35-ba31-4c0b-a794-470629228134" providerId="ADAL" clId="{855E52C2-400C-4746-B4E5-FFC79DE54F55}" dt="2023-03-17T10:42:08.030" v="114"/>
        <pc:sldMkLst>
          <pc:docMk/>
          <pc:sldMk cId="658178085" sldId="273"/>
        </pc:sldMkLst>
      </pc:sldChg>
      <pc:sldChg chg="setBg">
        <pc:chgData name="Joao Almeida das Rosas" userId="78e79f35-ba31-4c0b-a794-470629228134" providerId="ADAL" clId="{855E52C2-400C-4746-B4E5-FFC79DE54F55}" dt="2023-03-17T10:42:08.030" v="114"/>
        <pc:sldMkLst>
          <pc:docMk/>
          <pc:sldMk cId="1750813949" sldId="274"/>
        </pc:sldMkLst>
      </pc:sldChg>
      <pc:sldChg chg="setBg">
        <pc:chgData name="Joao Almeida das Rosas" userId="78e79f35-ba31-4c0b-a794-470629228134" providerId="ADAL" clId="{855E52C2-400C-4746-B4E5-FFC79DE54F55}" dt="2023-03-17T10:42:08.030" v="114"/>
        <pc:sldMkLst>
          <pc:docMk/>
          <pc:sldMk cId="498483753" sldId="275"/>
        </pc:sldMkLst>
      </pc:sldChg>
      <pc:sldChg chg="modSp mod">
        <pc:chgData name="Joao Almeida das Rosas" userId="78e79f35-ba31-4c0b-a794-470629228134" providerId="ADAL" clId="{855E52C2-400C-4746-B4E5-FFC79DE54F55}" dt="2023-03-23T12:17:11.063" v="209" actId="20577"/>
        <pc:sldMkLst>
          <pc:docMk/>
          <pc:sldMk cId="2211230131" sldId="279"/>
        </pc:sldMkLst>
        <pc:spChg chg="mod">
          <ac:chgData name="Joao Almeida das Rosas" userId="78e79f35-ba31-4c0b-a794-470629228134" providerId="ADAL" clId="{855E52C2-400C-4746-B4E5-FFC79DE54F55}" dt="2023-03-23T12:17:11.063" v="209" actId="20577"/>
          <ac:spMkLst>
            <pc:docMk/>
            <pc:sldMk cId="2211230131" sldId="279"/>
            <ac:spMk id="3" creationId="{0E5A285E-FD88-4377-A40F-D3A5F9DDA977}"/>
          </ac:spMkLst>
        </pc:spChg>
      </pc:sldChg>
      <pc:sldChg chg="modSp mod">
        <pc:chgData name="Joao Almeida das Rosas" userId="78e79f35-ba31-4c0b-a794-470629228134" providerId="ADAL" clId="{855E52C2-400C-4746-B4E5-FFC79DE54F55}" dt="2023-03-17T10:42:57.720" v="158" actId="13926"/>
        <pc:sldMkLst>
          <pc:docMk/>
          <pc:sldMk cId="1108479330" sldId="280"/>
        </pc:sldMkLst>
        <pc:spChg chg="mod">
          <ac:chgData name="Joao Almeida das Rosas" userId="78e79f35-ba31-4c0b-a794-470629228134" providerId="ADAL" clId="{855E52C2-400C-4746-B4E5-FFC79DE54F55}" dt="2023-03-17T10:42:57.720" v="158" actId="13926"/>
          <ac:spMkLst>
            <pc:docMk/>
            <pc:sldMk cId="1108479330" sldId="280"/>
            <ac:spMk id="2" creationId="{BAF1FF7E-093B-4D80-B19B-0A09222AE852}"/>
          </ac:spMkLst>
        </pc:spChg>
      </pc:sldChg>
      <pc:sldChg chg="modSp mod">
        <pc:chgData name="Joao Almeida das Rosas" userId="78e79f35-ba31-4c0b-a794-470629228134" providerId="ADAL" clId="{855E52C2-400C-4746-B4E5-FFC79DE54F55}" dt="2023-03-23T12:19:35.465" v="214" actId="20577"/>
        <pc:sldMkLst>
          <pc:docMk/>
          <pc:sldMk cId="3506685578" sldId="281"/>
        </pc:sldMkLst>
        <pc:spChg chg="mod">
          <ac:chgData name="Joao Almeida das Rosas" userId="78e79f35-ba31-4c0b-a794-470629228134" providerId="ADAL" clId="{855E52C2-400C-4746-B4E5-FFC79DE54F55}" dt="2023-03-23T12:19:35.465" v="214" actId="20577"/>
          <ac:spMkLst>
            <pc:docMk/>
            <pc:sldMk cId="3506685578" sldId="281"/>
            <ac:spMk id="3" creationId="{0E5A285E-FD88-4377-A40F-D3A5F9DDA977}"/>
          </ac:spMkLst>
        </pc:spChg>
      </pc:sldChg>
      <pc:sldChg chg="setBg">
        <pc:chgData name="Joao Almeida das Rosas" userId="78e79f35-ba31-4c0b-a794-470629228134" providerId="ADAL" clId="{855E52C2-400C-4746-B4E5-FFC79DE54F55}" dt="2023-03-17T10:41:34.148" v="113"/>
        <pc:sldMkLst>
          <pc:docMk/>
          <pc:sldMk cId="742806834" sldId="283"/>
        </pc:sldMkLst>
      </pc:sldChg>
      <pc:sldChg chg="setBg">
        <pc:chgData name="Joao Almeida das Rosas" userId="78e79f35-ba31-4c0b-a794-470629228134" providerId="ADAL" clId="{855E52C2-400C-4746-B4E5-FFC79DE54F55}" dt="2023-03-17T10:42:08.030" v="114"/>
        <pc:sldMkLst>
          <pc:docMk/>
          <pc:sldMk cId="2059096530" sldId="284"/>
        </pc:sldMkLst>
      </pc:sldChg>
      <pc:sldChg chg="setBg">
        <pc:chgData name="Joao Almeida das Rosas" userId="78e79f35-ba31-4c0b-a794-470629228134" providerId="ADAL" clId="{855E52C2-400C-4746-B4E5-FFC79DE54F55}" dt="2023-03-17T10:42:08.030" v="114"/>
        <pc:sldMkLst>
          <pc:docMk/>
          <pc:sldMk cId="3826449039" sldId="285"/>
        </pc:sldMkLst>
      </pc:sldChg>
      <pc:sldChg chg="del">
        <pc:chgData name="Joao Almeida das Rosas" userId="78e79f35-ba31-4c0b-a794-470629228134" providerId="ADAL" clId="{855E52C2-400C-4746-B4E5-FFC79DE54F55}" dt="2023-03-15T23:25:34.480" v="56" actId="47"/>
        <pc:sldMkLst>
          <pc:docMk/>
          <pc:sldMk cId="3393255336" sldId="286"/>
        </pc:sldMkLst>
      </pc:sldChg>
      <pc:sldChg chg="del">
        <pc:chgData name="Joao Almeida das Rosas" userId="78e79f35-ba31-4c0b-a794-470629228134" providerId="ADAL" clId="{855E52C2-400C-4746-B4E5-FFC79DE54F55}" dt="2023-03-15T23:26:13.302" v="57" actId="47"/>
        <pc:sldMkLst>
          <pc:docMk/>
          <pc:sldMk cId="1611358234" sldId="287"/>
        </pc:sldMkLst>
      </pc:sldChg>
      <pc:sldChg chg="setBg">
        <pc:chgData name="Joao Almeida das Rosas" userId="78e79f35-ba31-4c0b-a794-470629228134" providerId="ADAL" clId="{855E52C2-400C-4746-B4E5-FFC79DE54F55}" dt="2023-03-17T10:42:08.030" v="114"/>
        <pc:sldMkLst>
          <pc:docMk/>
          <pc:sldMk cId="1233896791" sldId="288"/>
        </pc:sldMkLst>
      </pc:sldChg>
      <pc:sldChg chg="setBg">
        <pc:chgData name="Joao Almeida das Rosas" userId="78e79f35-ba31-4c0b-a794-470629228134" providerId="ADAL" clId="{855E52C2-400C-4746-B4E5-FFC79DE54F55}" dt="2023-03-17T10:42:08.030" v="114"/>
        <pc:sldMkLst>
          <pc:docMk/>
          <pc:sldMk cId="1242504281" sldId="289"/>
        </pc:sldMkLst>
      </pc:sldChg>
      <pc:sldChg chg="setBg">
        <pc:chgData name="Joao Almeida das Rosas" userId="78e79f35-ba31-4c0b-a794-470629228134" providerId="ADAL" clId="{855E52C2-400C-4746-B4E5-FFC79DE54F55}" dt="2023-03-17T10:42:08.030" v="114"/>
        <pc:sldMkLst>
          <pc:docMk/>
          <pc:sldMk cId="1222849185" sldId="290"/>
        </pc:sldMkLst>
      </pc:sldChg>
      <pc:sldChg chg="setBg">
        <pc:chgData name="Joao Almeida das Rosas" userId="78e79f35-ba31-4c0b-a794-470629228134" providerId="ADAL" clId="{855E52C2-400C-4746-B4E5-FFC79DE54F55}" dt="2023-03-17T10:42:08.030" v="114"/>
        <pc:sldMkLst>
          <pc:docMk/>
          <pc:sldMk cId="1410293256" sldId="292"/>
        </pc:sldMkLst>
      </pc:sldChg>
      <pc:sldChg chg="setBg">
        <pc:chgData name="Joao Almeida das Rosas" userId="78e79f35-ba31-4c0b-a794-470629228134" providerId="ADAL" clId="{855E52C2-400C-4746-B4E5-FFC79DE54F55}" dt="2023-03-17T10:42:08.030" v="114"/>
        <pc:sldMkLst>
          <pc:docMk/>
          <pc:sldMk cId="2839678045" sldId="293"/>
        </pc:sldMkLst>
      </pc:sldChg>
      <pc:sldChg chg="setBg">
        <pc:chgData name="Joao Almeida das Rosas" userId="78e79f35-ba31-4c0b-a794-470629228134" providerId="ADAL" clId="{855E52C2-400C-4746-B4E5-FFC79DE54F55}" dt="2023-03-17T10:42:08.030" v="114"/>
        <pc:sldMkLst>
          <pc:docMk/>
          <pc:sldMk cId="2467688840" sldId="294"/>
        </pc:sldMkLst>
      </pc:sldChg>
      <pc:sldChg chg="setBg">
        <pc:chgData name="Joao Almeida das Rosas" userId="78e79f35-ba31-4c0b-a794-470629228134" providerId="ADAL" clId="{855E52C2-400C-4746-B4E5-FFC79DE54F55}" dt="2023-03-17T10:42:08.030" v="114"/>
        <pc:sldMkLst>
          <pc:docMk/>
          <pc:sldMk cId="817399777" sldId="295"/>
        </pc:sldMkLst>
      </pc:sldChg>
      <pc:sldChg chg="setBg">
        <pc:chgData name="Joao Almeida das Rosas" userId="78e79f35-ba31-4c0b-a794-470629228134" providerId="ADAL" clId="{855E52C2-400C-4746-B4E5-FFC79DE54F55}" dt="2023-03-17T10:42:08.030" v="114"/>
        <pc:sldMkLst>
          <pc:docMk/>
          <pc:sldMk cId="346822668" sldId="296"/>
        </pc:sldMkLst>
      </pc:sldChg>
      <pc:sldChg chg="modSp mod setBg">
        <pc:chgData name="Joao Almeida das Rosas" userId="78e79f35-ba31-4c0b-a794-470629228134" providerId="ADAL" clId="{855E52C2-400C-4746-B4E5-FFC79DE54F55}" dt="2023-03-23T12:13:02.273" v="208" actId="13926"/>
        <pc:sldMkLst>
          <pc:docMk/>
          <pc:sldMk cId="765554522" sldId="297"/>
        </pc:sldMkLst>
        <pc:spChg chg="mod">
          <ac:chgData name="Joao Almeida das Rosas" userId="78e79f35-ba31-4c0b-a794-470629228134" providerId="ADAL" clId="{855E52C2-400C-4746-B4E5-FFC79DE54F55}" dt="2023-03-23T12:13:02.273" v="208" actId="13926"/>
          <ac:spMkLst>
            <pc:docMk/>
            <pc:sldMk cId="765554522" sldId="297"/>
            <ac:spMk id="5" creationId="{EA5786C4-7580-47E7-8376-06F0BFD3F2EA}"/>
          </ac:spMkLst>
        </pc:spChg>
      </pc:sldChg>
      <pc:sldChg chg="setBg">
        <pc:chgData name="Joao Almeida das Rosas" userId="78e79f35-ba31-4c0b-a794-470629228134" providerId="ADAL" clId="{855E52C2-400C-4746-B4E5-FFC79DE54F55}" dt="2023-03-17T10:42:08.030" v="114"/>
        <pc:sldMkLst>
          <pc:docMk/>
          <pc:sldMk cId="3791029124" sldId="298"/>
        </pc:sldMkLst>
      </pc:sldChg>
      <pc:sldChg chg="setBg">
        <pc:chgData name="Joao Almeida das Rosas" userId="78e79f35-ba31-4c0b-a794-470629228134" providerId="ADAL" clId="{855E52C2-400C-4746-B4E5-FFC79DE54F55}" dt="2023-03-17T10:42:08.030" v="114"/>
        <pc:sldMkLst>
          <pc:docMk/>
          <pc:sldMk cId="2251323232" sldId="299"/>
        </pc:sldMkLst>
      </pc:sldChg>
      <pc:sldChg chg="setBg">
        <pc:chgData name="Joao Almeida das Rosas" userId="78e79f35-ba31-4c0b-a794-470629228134" providerId="ADAL" clId="{855E52C2-400C-4746-B4E5-FFC79DE54F55}" dt="2023-03-17T10:42:08.030" v="114"/>
        <pc:sldMkLst>
          <pc:docMk/>
          <pc:sldMk cId="3754161469" sldId="300"/>
        </pc:sldMkLst>
      </pc:sldChg>
      <pc:sldChg chg="setBg">
        <pc:chgData name="Joao Almeida das Rosas" userId="78e79f35-ba31-4c0b-a794-470629228134" providerId="ADAL" clId="{855E52C2-400C-4746-B4E5-FFC79DE54F55}" dt="2023-03-17T10:42:08.030" v="114"/>
        <pc:sldMkLst>
          <pc:docMk/>
          <pc:sldMk cId="2282496165" sldId="302"/>
        </pc:sldMkLst>
      </pc:sldChg>
      <pc:sldChg chg="setBg">
        <pc:chgData name="Joao Almeida das Rosas" userId="78e79f35-ba31-4c0b-a794-470629228134" providerId="ADAL" clId="{855E52C2-400C-4746-B4E5-FFC79DE54F55}" dt="2023-03-17T10:40:08.966" v="104"/>
        <pc:sldMkLst>
          <pc:docMk/>
          <pc:sldMk cId="2208822847" sldId="304"/>
        </pc:sldMkLst>
      </pc:sldChg>
      <pc:sldChg chg="setBg">
        <pc:chgData name="Joao Almeida das Rosas" userId="78e79f35-ba31-4c0b-a794-470629228134" providerId="ADAL" clId="{855E52C2-400C-4746-B4E5-FFC79DE54F55}" dt="2023-03-17T10:40:17.174" v="106"/>
        <pc:sldMkLst>
          <pc:docMk/>
          <pc:sldMk cId="2891688401" sldId="305"/>
        </pc:sldMkLst>
      </pc:sldChg>
      <pc:sldChg chg="setBg">
        <pc:chgData name="Joao Almeida das Rosas" userId="78e79f35-ba31-4c0b-a794-470629228134" providerId="ADAL" clId="{855E52C2-400C-4746-B4E5-FFC79DE54F55}" dt="2023-03-17T10:40:24.084" v="107"/>
        <pc:sldMkLst>
          <pc:docMk/>
          <pc:sldMk cId="858012320" sldId="307"/>
        </pc:sldMkLst>
      </pc:sldChg>
      <pc:sldChg chg="setBg">
        <pc:chgData name="Joao Almeida das Rosas" userId="78e79f35-ba31-4c0b-a794-470629228134" providerId="ADAL" clId="{855E52C2-400C-4746-B4E5-FFC79DE54F55}" dt="2023-03-17T10:42:19.294" v="115"/>
        <pc:sldMkLst>
          <pc:docMk/>
          <pc:sldMk cId="2535094628" sldId="308"/>
        </pc:sldMkLst>
      </pc:sldChg>
      <pc:sldChg chg="modSp mod">
        <pc:chgData name="Joao Almeida das Rosas" userId="78e79f35-ba31-4c0b-a794-470629228134" providerId="ADAL" clId="{855E52C2-400C-4746-B4E5-FFC79DE54F55}" dt="2023-03-23T12:24:05.415" v="215" actId="1076"/>
        <pc:sldMkLst>
          <pc:docMk/>
          <pc:sldMk cId="3981463805" sldId="311"/>
        </pc:sldMkLst>
        <pc:spChg chg="mod">
          <ac:chgData name="Joao Almeida das Rosas" userId="78e79f35-ba31-4c0b-a794-470629228134" providerId="ADAL" clId="{855E52C2-400C-4746-B4E5-FFC79DE54F55}" dt="2023-03-23T12:24:05.415" v="215" actId="1076"/>
          <ac:spMkLst>
            <pc:docMk/>
            <pc:sldMk cId="3981463805" sldId="311"/>
            <ac:spMk id="12" creationId="{B48EB70E-1AC1-4939-8C16-8B11B2722F74}"/>
          </ac:spMkLst>
        </pc:spChg>
      </pc:sldChg>
      <pc:sldChg chg="modSp mod setBg">
        <pc:chgData name="Joao Almeida das Rosas" userId="78e79f35-ba31-4c0b-a794-470629228134" providerId="ADAL" clId="{855E52C2-400C-4746-B4E5-FFC79DE54F55}" dt="2023-03-23T12:26:57.817" v="218" actId="113"/>
        <pc:sldMkLst>
          <pc:docMk/>
          <pc:sldMk cId="2276862854" sldId="313"/>
        </pc:sldMkLst>
        <pc:spChg chg="mod">
          <ac:chgData name="Joao Almeida das Rosas" userId="78e79f35-ba31-4c0b-a794-470629228134" providerId="ADAL" clId="{855E52C2-400C-4746-B4E5-FFC79DE54F55}" dt="2023-03-23T12:26:57.817" v="218" actId="113"/>
          <ac:spMkLst>
            <pc:docMk/>
            <pc:sldMk cId="2276862854" sldId="313"/>
            <ac:spMk id="3" creationId="{8DF7FE39-F41C-4352-982A-81133981BCEC}"/>
          </ac:spMkLst>
        </pc:spChg>
      </pc:sldChg>
      <pc:sldChg chg="setBg">
        <pc:chgData name="Joao Almeida das Rosas" userId="78e79f35-ba31-4c0b-a794-470629228134" providerId="ADAL" clId="{855E52C2-400C-4746-B4E5-FFC79DE54F55}" dt="2023-03-17T10:40:03.151" v="103"/>
        <pc:sldMkLst>
          <pc:docMk/>
          <pc:sldMk cId="306654102" sldId="427"/>
        </pc:sldMkLst>
      </pc:sldChg>
      <pc:sldChg chg="setBg">
        <pc:chgData name="Joao Almeida das Rosas" userId="78e79f35-ba31-4c0b-a794-470629228134" providerId="ADAL" clId="{855E52C2-400C-4746-B4E5-FFC79DE54F55}" dt="2023-03-17T10:40:46.582" v="111"/>
        <pc:sldMkLst>
          <pc:docMk/>
          <pc:sldMk cId="2905875736" sldId="429"/>
        </pc:sldMkLst>
      </pc:sldChg>
      <pc:sldChg chg="setBg">
        <pc:chgData name="Joao Almeida das Rosas" userId="78e79f35-ba31-4c0b-a794-470629228134" providerId="ADAL" clId="{855E52C2-400C-4746-B4E5-FFC79DE54F55}" dt="2023-03-17T10:44:08.013" v="162"/>
        <pc:sldMkLst>
          <pc:docMk/>
          <pc:sldMk cId="643187017" sldId="430"/>
        </pc:sldMkLst>
      </pc:sldChg>
      <pc:sldChg chg="setBg">
        <pc:chgData name="Joao Almeida das Rosas" userId="78e79f35-ba31-4c0b-a794-470629228134" providerId="ADAL" clId="{855E52C2-400C-4746-B4E5-FFC79DE54F55}" dt="2023-03-17T10:44:04.479" v="161"/>
        <pc:sldMkLst>
          <pc:docMk/>
          <pc:sldMk cId="2862939211" sldId="431"/>
        </pc:sldMkLst>
      </pc:sldChg>
      <pc:sldChg chg="setBg">
        <pc:chgData name="Joao Almeida das Rosas" userId="78e79f35-ba31-4c0b-a794-470629228134" providerId="ADAL" clId="{855E52C2-400C-4746-B4E5-FFC79DE54F55}" dt="2023-03-17T10:40:29.663" v="108"/>
        <pc:sldMkLst>
          <pc:docMk/>
          <pc:sldMk cId="3665333862" sldId="440"/>
        </pc:sldMkLst>
      </pc:sldChg>
      <pc:sldChg chg="setBg">
        <pc:chgData name="Joao Almeida das Rosas" userId="78e79f35-ba31-4c0b-a794-470629228134" providerId="ADAL" clId="{855E52C2-400C-4746-B4E5-FFC79DE54F55}" dt="2023-03-17T10:40:34.675" v="109"/>
        <pc:sldMkLst>
          <pc:docMk/>
          <pc:sldMk cId="778654751" sldId="441"/>
        </pc:sldMkLst>
      </pc:sldChg>
      <pc:sldChg chg="modSp mod setBg">
        <pc:chgData name="Joao Almeida das Rosas" userId="78e79f35-ba31-4c0b-a794-470629228134" providerId="ADAL" clId="{855E52C2-400C-4746-B4E5-FFC79DE54F55}" dt="2023-03-23T11:47:13.704" v="163" actId="20577"/>
        <pc:sldMkLst>
          <pc:docMk/>
          <pc:sldMk cId="2960560080" sldId="442"/>
        </pc:sldMkLst>
        <pc:spChg chg="mod">
          <ac:chgData name="Joao Almeida das Rosas" userId="78e79f35-ba31-4c0b-a794-470629228134" providerId="ADAL" clId="{855E52C2-400C-4746-B4E5-FFC79DE54F55}" dt="2023-03-23T11:47:13.704" v="163" actId="20577"/>
          <ac:spMkLst>
            <pc:docMk/>
            <pc:sldMk cId="2960560080" sldId="442"/>
            <ac:spMk id="5" creationId="{00000000-0000-0000-0000-000000000000}"/>
          </ac:spMkLst>
        </pc:spChg>
      </pc:sldChg>
      <pc:sldChg chg="delSp modSp mod setBg">
        <pc:chgData name="Joao Almeida das Rosas" userId="78e79f35-ba31-4c0b-a794-470629228134" providerId="ADAL" clId="{855E52C2-400C-4746-B4E5-FFC79DE54F55}" dt="2023-03-23T11:48:17.461" v="167" actId="20577"/>
        <pc:sldMkLst>
          <pc:docMk/>
          <pc:sldMk cId="1005524625" sldId="446"/>
        </pc:sldMkLst>
        <pc:spChg chg="mod">
          <ac:chgData name="Joao Almeida das Rosas" userId="78e79f35-ba31-4c0b-a794-470629228134" providerId="ADAL" clId="{855E52C2-400C-4746-B4E5-FFC79DE54F55}" dt="2023-03-23T11:48:17.461" v="167" actId="20577"/>
          <ac:spMkLst>
            <pc:docMk/>
            <pc:sldMk cId="1005524625" sldId="446"/>
            <ac:spMk id="3" creationId="{00000000-0000-0000-0000-000000000000}"/>
          </ac:spMkLst>
        </pc:spChg>
        <pc:spChg chg="del">
          <ac:chgData name="Joao Almeida das Rosas" userId="78e79f35-ba31-4c0b-a794-470629228134" providerId="ADAL" clId="{855E52C2-400C-4746-B4E5-FFC79DE54F55}" dt="2023-03-15T23:22:30.451" v="26" actId="478"/>
          <ac:spMkLst>
            <pc:docMk/>
            <pc:sldMk cId="1005524625" sldId="446"/>
            <ac:spMk id="4" creationId="{00000000-0000-0000-0000-000000000000}"/>
          </ac:spMkLst>
        </pc:spChg>
        <pc:spChg chg="del">
          <ac:chgData name="Joao Almeida das Rosas" userId="78e79f35-ba31-4c0b-a794-470629228134" providerId="ADAL" clId="{855E52C2-400C-4746-B4E5-FFC79DE54F55}" dt="2023-03-15T23:22:34.165" v="27" actId="478"/>
          <ac:spMkLst>
            <pc:docMk/>
            <pc:sldMk cId="1005524625" sldId="446"/>
            <ac:spMk id="5" creationId="{00000000-0000-0000-0000-000000000000}"/>
          </ac:spMkLst>
        </pc:spChg>
      </pc:sldChg>
      <pc:sldChg chg="modSp mod setBg">
        <pc:chgData name="Joao Almeida das Rosas" userId="78e79f35-ba31-4c0b-a794-470629228134" providerId="ADAL" clId="{855E52C2-400C-4746-B4E5-FFC79DE54F55}" dt="2023-03-27T07:47:19.797" v="269" actId="20577"/>
        <pc:sldMkLst>
          <pc:docMk/>
          <pc:sldMk cId="4186824646" sldId="449"/>
        </pc:sldMkLst>
        <pc:spChg chg="mod">
          <ac:chgData name="Joao Almeida das Rosas" userId="78e79f35-ba31-4c0b-a794-470629228134" providerId="ADAL" clId="{855E52C2-400C-4746-B4E5-FFC79DE54F55}" dt="2023-03-27T07:47:19.797" v="269" actId="20577"/>
          <ac:spMkLst>
            <pc:docMk/>
            <pc:sldMk cId="4186824646" sldId="449"/>
            <ac:spMk id="3" creationId="{00000000-0000-0000-0000-000000000000}"/>
          </ac:spMkLst>
        </pc:spChg>
      </pc:sldChg>
      <pc:sldChg chg="modSp mod setBg">
        <pc:chgData name="Joao Almeida das Rosas" userId="78e79f35-ba31-4c0b-a794-470629228134" providerId="ADAL" clId="{855E52C2-400C-4746-B4E5-FFC79DE54F55}" dt="2023-03-23T11:49:22.306" v="168" actId="20577"/>
        <pc:sldMkLst>
          <pc:docMk/>
          <pc:sldMk cId="2775827926" sldId="451"/>
        </pc:sldMkLst>
        <pc:spChg chg="mod">
          <ac:chgData name="Joao Almeida das Rosas" userId="78e79f35-ba31-4c0b-a794-470629228134" providerId="ADAL" clId="{855E52C2-400C-4746-B4E5-FFC79DE54F55}" dt="2023-03-23T11:49:22.306" v="168" actId="20577"/>
          <ac:spMkLst>
            <pc:docMk/>
            <pc:sldMk cId="2775827926" sldId="451"/>
            <ac:spMk id="3" creationId="{00000000-0000-0000-0000-000000000000}"/>
          </ac:spMkLst>
        </pc:spChg>
      </pc:sldChg>
      <pc:sldChg chg="setBg">
        <pc:chgData name="Joao Almeida das Rosas" userId="78e79f35-ba31-4c0b-a794-470629228134" providerId="ADAL" clId="{855E52C2-400C-4746-B4E5-FFC79DE54F55}" dt="2023-03-17T10:41:23.350" v="112"/>
        <pc:sldMkLst>
          <pc:docMk/>
          <pc:sldMk cId="1286570788" sldId="464"/>
        </pc:sldMkLst>
      </pc:sldChg>
      <pc:sldChg chg="setBg">
        <pc:chgData name="Joao Almeida das Rosas" userId="78e79f35-ba31-4c0b-a794-470629228134" providerId="ADAL" clId="{855E52C2-400C-4746-B4E5-FFC79DE54F55}" dt="2023-03-17T10:41:23.350" v="112"/>
        <pc:sldMkLst>
          <pc:docMk/>
          <pc:sldMk cId="697850488" sldId="465"/>
        </pc:sldMkLst>
      </pc:sldChg>
      <pc:sldChg chg="setBg">
        <pc:chgData name="Joao Almeida das Rosas" userId="78e79f35-ba31-4c0b-a794-470629228134" providerId="ADAL" clId="{855E52C2-400C-4746-B4E5-FFC79DE54F55}" dt="2023-03-17T10:41:23.350" v="112"/>
        <pc:sldMkLst>
          <pc:docMk/>
          <pc:sldMk cId="167367039" sldId="466"/>
        </pc:sldMkLst>
      </pc:sldChg>
      <pc:sldChg chg="modSp mod setBg">
        <pc:chgData name="Joao Almeida das Rosas" userId="78e79f35-ba31-4c0b-a794-470629228134" providerId="ADAL" clId="{855E52C2-400C-4746-B4E5-FFC79DE54F55}" dt="2023-03-27T07:48:50.983" v="271" actId="1076"/>
        <pc:sldMkLst>
          <pc:docMk/>
          <pc:sldMk cId="815110911" sldId="467"/>
        </pc:sldMkLst>
        <pc:spChg chg="mod">
          <ac:chgData name="Joao Almeida das Rosas" userId="78e79f35-ba31-4c0b-a794-470629228134" providerId="ADAL" clId="{855E52C2-400C-4746-B4E5-FFC79DE54F55}" dt="2023-03-23T11:52:57.881" v="180" actId="27636"/>
          <ac:spMkLst>
            <pc:docMk/>
            <pc:sldMk cId="815110911" sldId="467"/>
            <ac:spMk id="2" creationId="{00000000-0000-0000-0000-000000000000}"/>
          </ac:spMkLst>
        </pc:spChg>
        <pc:spChg chg="mod">
          <ac:chgData name="Joao Almeida das Rosas" userId="78e79f35-ba31-4c0b-a794-470629228134" providerId="ADAL" clId="{855E52C2-400C-4746-B4E5-FFC79DE54F55}" dt="2023-03-23T11:53:33.231" v="202" actId="27636"/>
          <ac:spMkLst>
            <pc:docMk/>
            <pc:sldMk cId="815110911" sldId="467"/>
            <ac:spMk id="4" creationId="{00000000-0000-0000-0000-000000000000}"/>
          </ac:spMkLst>
        </pc:spChg>
        <pc:picChg chg="mod">
          <ac:chgData name="Joao Almeida das Rosas" userId="78e79f35-ba31-4c0b-a794-470629228134" providerId="ADAL" clId="{855E52C2-400C-4746-B4E5-FFC79DE54F55}" dt="2023-03-27T07:48:50.983" v="271" actId="1076"/>
          <ac:picMkLst>
            <pc:docMk/>
            <pc:sldMk cId="815110911" sldId="467"/>
            <ac:picMk id="3" creationId="{00000000-0000-0000-0000-000000000000}"/>
          </ac:picMkLst>
        </pc:picChg>
      </pc:sldChg>
      <pc:sldChg chg="setBg">
        <pc:chgData name="Joao Almeida das Rosas" userId="78e79f35-ba31-4c0b-a794-470629228134" providerId="ADAL" clId="{855E52C2-400C-4746-B4E5-FFC79DE54F55}" dt="2023-03-17T10:41:23.350" v="112"/>
        <pc:sldMkLst>
          <pc:docMk/>
          <pc:sldMk cId="395383021" sldId="468"/>
        </pc:sldMkLst>
      </pc:sldChg>
      <pc:sldChg chg="modSp mod setBg">
        <pc:chgData name="Joao Almeida das Rosas" userId="78e79f35-ba31-4c0b-a794-470629228134" providerId="ADAL" clId="{855E52C2-400C-4746-B4E5-FFC79DE54F55}" dt="2023-03-27T07:58:23.835" v="273" actId="20577"/>
        <pc:sldMkLst>
          <pc:docMk/>
          <pc:sldMk cId="2670972146" sldId="469"/>
        </pc:sldMkLst>
        <pc:spChg chg="mod">
          <ac:chgData name="Joao Almeida das Rosas" userId="78e79f35-ba31-4c0b-a794-470629228134" providerId="ADAL" clId="{855E52C2-400C-4746-B4E5-FFC79DE54F55}" dt="2023-03-27T07:58:23.835" v="273" actId="20577"/>
          <ac:spMkLst>
            <pc:docMk/>
            <pc:sldMk cId="2670972146" sldId="469"/>
            <ac:spMk id="3" creationId="{00000000-0000-0000-0000-000000000000}"/>
          </ac:spMkLst>
        </pc:spChg>
      </pc:sldChg>
      <pc:sldChg chg="setBg">
        <pc:chgData name="Joao Almeida das Rosas" userId="78e79f35-ba31-4c0b-a794-470629228134" providerId="ADAL" clId="{855E52C2-400C-4746-B4E5-FFC79DE54F55}" dt="2023-03-17T10:41:23.350" v="112"/>
        <pc:sldMkLst>
          <pc:docMk/>
          <pc:sldMk cId="1333049457" sldId="470"/>
        </pc:sldMkLst>
      </pc:sldChg>
      <pc:sldChg chg="setBg">
        <pc:chgData name="Joao Almeida das Rosas" userId="78e79f35-ba31-4c0b-a794-470629228134" providerId="ADAL" clId="{855E52C2-400C-4746-B4E5-FFC79DE54F55}" dt="2023-03-17T10:41:23.350" v="112"/>
        <pc:sldMkLst>
          <pc:docMk/>
          <pc:sldMk cId="3843429438" sldId="471"/>
        </pc:sldMkLst>
      </pc:sldChg>
      <pc:sldChg chg="modSp mod setBg">
        <pc:chgData name="Joao Almeida das Rosas" userId="78e79f35-ba31-4c0b-a794-470629228134" providerId="ADAL" clId="{855E52C2-400C-4746-B4E5-FFC79DE54F55}" dt="2023-03-23T11:59:57.152" v="206" actId="13926"/>
        <pc:sldMkLst>
          <pc:docMk/>
          <pc:sldMk cId="204043658" sldId="472"/>
        </pc:sldMkLst>
        <pc:spChg chg="mod">
          <ac:chgData name="Joao Almeida das Rosas" userId="78e79f35-ba31-4c0b-a794-470629228134" providerId="ADAL" clId="{855E52C2-400C-4746-B4E5-FFC79DE54F55}" dt="2023-03-23T11:59:57.152" v="206" actId="13926"/>
          <ac:spMkLst>
            <pc:docMk/>
            <pc:sldMk cId="204043658" sldId="472"/>
            <ac:spMk id="3" creationId="{00000000-0000-0000-0000-000000000000}"/>
          </ac:spMkLst>
        </pc:spChg>
      </pc:sldChg>
      <pc:sldChg chg="setBg">
        <pc:chgData name="Joao Almeida das Rosas" userId="78e79f35-ba31-4c0b-a794-470629228134" providerId="ADAL" clId="{855E52C2-400C-4746-B4E5-FFC79DE54F55}" dt="2023-03-17T10:43:24.238" v="159"/>
        <pc:sldMkLst>
          <pc:docMk/>
          <pc:sldMk cId="3953932653" sldId="545"/>
        </pc:sldMkLst>
      </pc:sldChg>
      <pc:sldChg chg="setBg">
        <pc:chgData name="Joao Almeida das Rosas" userId="78e79f35-ba31-4c0b-a794-470629228134" providerId="ADAL" clId="{855E52C2-400C-4746-B4E5-FFC79DE54F55}" dt="2023-03-17T10:43:55.448" v="160"/>
        <pc:sldMkLst>
          <pc:docMk/>
          <pc:sldMk cId="4241424887" sldId="546"/>
        </pc:sldMkLst>
      </pc:sldChg>
      <pc:sldChg chg="setBg">
        <pc:chgData name="Joao Almeida das Rosas" userId="78e79f35-ba31-4c0b-a794-470629228134" providerId="ADAL" clId="{855E52C2-400C-4746-B4E5-FFC79DE54F55}" dt="2023-03-17T10:43:55.448" v="160"/>
        <pc:sldMkLst>
          <pc:docMk/>
          <pc:sldMk cId="636934890" sldId="548"/>
        </pc:sldMkLst>
      </pc:sldChg>
      <pc:sldChg chg="setBg">
        <pc:chgData name="Joao Almeida das Rosas" userId="78e79f35-ba31-4c0b-a794-470629228134" providerId="ADAL" clId="{855E52C2-400C-4746-B4E5-FFC79DE54F55}" dt="2023-03-17T10:43:55.448" v="160"/>
        <pc:sldMkLst>
          <pc:docMk/>
          <pc:sldMk cId="855171631" sldId="558"/>
        </pc:sldMkLst>
      </pc:sldChg>
      <pc:sldChg chg="setBg">
        <pc:chgData name="Joao Almeida das Rosas" userId="78e79f35-ba31-4c0b-a794-470629228134" providerId="ADAL" clId="{855E52C2-400C-4746-B4E5-FFC79DE54F55}" dt="2023-03-17T10:40:13.279" v="105"/>
        <pc:sldMkLst>
          <pc:docMk/>
          <pc:sldMk cId="3538318837" sldId="561"/>
        </pc:sldMkLst>
      </pc:sldChg>
      <pc:sldChg chg="setBg">
        <pc:chgData name="Joao Almeida das Rosas" userId="78e79f35-ba31-4c0b-a794-470629228134" providerId="ADAL" clId="{855E52C2-400C-4746-B4E5-FFC79DE54F55}" dt="2023-03-17T10:43:55.448" v="160"/>
        <pc:sldMkLst>
          <pc:docMk/>
          <pc:sldMk cId="1579033432" sldId="565"/>
        </pc:sldMkLst>
      </pc:sldChg>
      <pc:sldChg chg="setBg">
        <pc:chgData name="Joao Almeida das Rosas" userId="78e79f35-ba31-4c0b-a794-470629228134" providerId="ADAL" clId="{855E52C2-400C-4746-B4E5-FFC79DE54F55}" dt="2023-03-17T10:43:55.448" v="160"/>
        <pc:sldMkLst>
          <pc:docMk/>
          <pc:sldMk cId="3256767606" sldId="574"/>
        </pc:sldMkLst>
      </pc:sldChg>
      <pc:sldChg chg="modSp mod setBg">
        <pc:chgData name="Joao Almeida das Rosas" userId="78e79f35-ba31-4c0b-a794-470629228134" providerId="ADAL" clId="{855E52C2-400C-4746-B4E5-FFC79DE54F55}" dt="2023-03-23T12:28:01.630" v="228" actId="20577"/>
        <pc:sldMkLst>
          <pc:docMk/>
          <pc:sldMk cId="4049969828" sldId="587"/>
        </pc:sldMkLst>
        <pc:spChg chg="mod">
          <ac:chgData name="Joao Almeida das Rosas" userId="78e79f35-ba31-4c0b-a794-470629228134" providerId="ADAL" clId="{855E52C2-400C-4746-B4E5-FFC79DE54F55}" dt="2023-03-23T12:28:01.630" v="228" actId="20577"/>
          <ac:spMkLst>
            <pc:docMk/>
            <pc:sldMk cId="4049969828" sldId="587"/>
            <ac:spMk id="3" creationId="{79A118D9-8C46-46E2-B270-371A167B0313}"/>
          </ac:spMkLst>
        </pc:spChg>
      </pc:sldChg>
      <pc:sldChg chg="setBg">
        <pc:chgData name="Joao Almeida das Rosas" userId="78e79f35-ba31-4c0b-a794-470629228134" providerId="ADAL" clId="{855E52C2-400C-4746-B4E5-FFC79DE54F55}" dt="2023-03-17T10:43:55.448" v="160"/>
        <pc:sldMkLst>
          <pc:docMk/>
          <pc:sldMk cId="1231635084" sldId="588"/>
        </pc:sldMkLst>
      </pc:sldChg>
      <pc:sldChg chg="setBg">
        <pc:chgData name="Joao Almeida das Rosas" userId="78e79f35-ba31-4c0b-a794-470629228134" providerId="ADAL" clId="{855E52C2-400C-4746-B4E5-FFC79DE54F55}" dt="2023-03-17T10:43:55.448" v="160"/>
        <pc:sldMkLst>
          <pc:docMk/>
          <pc:sldMk cId="3657265001" sldId="590"/>
        </pc:sldMkLst>
      </pc:sldChg>
      <pc:sldChg chg="modSp mod setBg">
        <pc:chgData name="Joao Almeida das Rosas" userId="78e79f35-ba31-4c0b-a794-470629228134" providerId="ADAL" clId="{855E52C2-400C-4746-B4E5-FFC79DE54F55}" dt="2023-03-23T12:39:29.074" v="264" actId="20577"/>
        <pc:sldMkLst>
          <pc:docMk/>
          <pc:sldMk cId="3173580876" sldId="591"/>
        </pc:sldMkLst>
        <pc:spChg chg="mod">
          <ac:chgData name="Joao Almeida das Rosas" userId="78e79f35-ba31-4c0b-a794-470629228134" providerId="ADAL" clId="{855E52C2-400C-4746-B4E5-FFC79DE54F55}" dt="2023-03-23T12:37:27.071" v="262" actId="20577"/>
          <ac:spMkLst>
            <pc:docMk/>
            <pc:sldMk cId="3173580876" sldId="591"/>
            <ac:spMk id="5" creationId="{DF8B4CE0-353A-4A17-871F-8E488D77CC8D}"/>
          </ac:spMkLst>
        </pc:spChg>
        <pc:spChg chg="mod">
          <ac:chgData name="Joao Almeida das Rosas" userId="78e79f35-ba31-4c0b-a794-470629228134" providerId="ADAL" clId="{855E52C2-400C-4746-B4E5-FFC79DE54F55}" dt="2023-03-23T12:39:29.074" v="264" actId="20577"/>
          <ac:spMkLst>
            <pc:docMk/>
            <pc:sldMk cId="3173580876" sldId="591"/>
            <ac:spMk id="8" creationId="{37286295-C3D8-4C41-9CF0-8A469C44BDFE}"/>
          </ac:spMkLst>
        </pc:spChg>
        <pc:picChg chg="mod">
          <ac:chgData name="Joao Almeida das Rosas" userId="78e79f35-ba31-4c0b-a794-470629228134" providerId="ADAL" clId="{855E52C2-400C-4746-B4E5-FFC79DE54F55}" dt="2023-03-23T12:38:44.711" v="263" actId="1076"/>
          <ac:picMkLst>
            <pc:docMk/>
            <pc:sldMk cId="3173580876" sldId="591"/>
            <ac:picMk id="6" creationId="{674A76AD-3F83-4309-833B-330C9295676F}"/>
          </ac:picMkLst>
        </pc:picChg>
      </pc:sldChg>
      <pc:sldChg chg="setBg">
        <pc:chgData name="Joao Almeida das Rosas" userId="78e79f35-ba31-4c0b-a794-470629228134" providerId="ADAL" clId="{855E52C2-400C-4746-B4E5-FFC79DE54F55}" dt="2023-03-17T10:43:55.448" v="160"/>
        <pc:sldMkLst>
          <pc:docMk/>
          <pc:sldMk cId="367113480" sldId="592"/>
        </pc:sldMkLst>
      </pc:sldChg>
      <pc:sldChg chg="setBg">
        <pc:chgData name="Joao Almeida das Rosas" userId="78e79f35-ba31-4c0b-a794-470629228134" providerId="ADAL" clId="{855E52C2-400C-4746-B4E5-FFC79DE54F55}" dt="2023-03-17T10:43:55.448" v="160"/>
        <pc:sldMkLst>
          <pc:docMk/>
          <pc:sldMk cId="2478809862" sldId="593"/>
        </pc:sldMkLst>
      </pc:sldChg>
      <pc:sldChg chg="setBg">
        <pc:chgData name="Joao Almeida das Rosas" userId="78e79f35-ba31-4c0b-a794-470629228134" providerId="ADAL" clId="{855E52C2-400C-4746-B4E5-FFC79DE54F55}" dt="2023-03-17T10:43:55.448" v="160"/>
        <pc:sldMkLst>
          <pc:docMk/>
          <pc:sldMk cId="2050609497" sldId="597"/>
        </pc:sldMkLst>
      </pc:sldChg>
    </pc:docChg>
  </pc:docChgLst>
  <pc:docChgLst>
    <pc:chgData name="Joao Almeida das Rosas" userId="78e79f35-ba31-4c0b-a794-470629228134" providerId="ADAL" clId="{75D2CB8E-70C5-4B02-9127-8C010A47CD21}"/>
    <pc:docChg chg="undo custSel addSld delSld modSld sldOrd modMainMaster">
      <pc:chgData name="Joao Almeida das Rosas" userId="78e79f35-ba31-4c0b-a794-470629228134" providerId="ADAL" clId="{75D2CB8E-70C5-4B02-9127-8C010A47CD21}" dt="2024-03-20T10:59:51.161" v="1729" actId="680"/>
      <pc:docMkLst>
        <pc:docMk/>
      </pc:docMkLst>
      <pc:sldChg chg="modSp mod">
        <pc:chgData name="Joao Almeida das Rosas" userId="78e79f35-ba31-4c0b-a794-470629228134" providerId="ADAL" clId="{75D2CB8E-70C5-4B02-9127-8C010A47CD21}" dt="2024-03-17T18:46:52.789" v="382" actId="20577"/>
        <pc:sldMkLst>
          <pc:docMk/>
          <pc:sldMk cId="1236097688" sldId="256"/>
        </pc:sldMkLst>
        <pc:spChg chg="mod">
          <ac:chgData name="Joao Almeida das Rosas" userId="78e79f35-ba31-4c0b-a794-470629228134" providerId="ADAL" clId="{75D2CB8E-70C5-4B02-9127-8C010A47CD21}" dt="2024-03-17T18:46:52.789" v="382" actId="20577"/>
          <ac:spMkLst>
            <pc:docMk/>
            <pc:sldMk cId="1236097688" sldId="256"/>
            <ac:spMk id="3" creationId="{6921F823-B1D0-465C-B2E4-73179FC77064}"/>
          </ac:spMkLst>
        </pc:spChg>
      </pc:sldChg>
      <pc:sldChg chg="modSp mod setBg">
        <pc:chgData name="Joao Almeida das Rosas" userId="78e79f35-ba31-4c0b-a794-470629228134" providerId="ADAL" clId="{75D2CB8E-70C5-4B02-9127-8C010A47CD21}" dt="2024-03-17T18:52:18.999" v="690"/>
        <pc:sldMkLst>
          <pc:docMk/>
          <pc:sldMk cId="2396934798" sldId="257"/>
        </pc:sldMkLst>
        <pc:spChg chg="mod">
          <ac:chgData name="Joao Almeida das Rosas" userId="78e79f35-ba31-4c0b-a794-470629228134" providerId="ADAL" clId="{75D2CB8E-70C5-4B02-9127-8C010A47CD21}" dt="2024-03-17T18:52:18.999" v="690"/>
          <ac:spMkLst>
            <pc:docMk/>
            <pc:sldMk cId="2396934798" sldId="257"/>
            <ac:spMk id="2" creationId="{570D5528-B27C-46A4-A15C-99BE3758C3D2}"/>
          </ac:spMkLst>
        </pc:spChg>
        <pc:spChg chg="mod">
          <ac:chgData name="Joao Almeida das Rosas" userId="78e79f35-ba31-4c0b-a794-470629228134" providerId="ADAL" clId="{75D2CB8E-70C5-4B02-9127-8C010A47CD21}" dt="2024-03-17T18:52:18.999" v="690"/>
          <ac:spMkLst>
            <pc:docMk/>
            <pc:sldMk cId="2396934798" sldId="257"/>
            <ac:spMk id="3" creationId="{2A0CDA75-0388-4200-B10D-3F082B590C47}"/>
          </ac:spMkLst>
        </pc:spChg>
      </pc:sldChg>
      <pc:sldChg chg="del">
        <pc:chgData name="Joao Almeida das Rosas" userId="78e79f35-ba31-4c0b-a794-470629228134" providerId="ADAL" clId="{75D2CB8E-70C5-4B02-9127-8C010A47CD21}" dt="2024-03-09T16:12:55.337" v="0" actId="47"/>
        <pc:sldMkLst>
          <pc:docMk/>
          <pc:sldMk cId="4157669492" sldId="258"/>
        </pc:sldMkLst>
      </pc:sldChg>
      <pc:sldChg chg="del">
        <pc:chgData name="Joao Almeida das Rosas" userId="78e79f35-ba31-4c0b-a794-470629228134" providerId="ADAL" clId="{75D2CB8E-70C5-4B02-9127-8C010A47CD21}" dt="2024-03-09T16:12:55.337" v="0" actId="47"/>
        <pc:sldMkLst>
          <pc:docMk/>
          <pc:sldMk cId="3741208119" sldId="259"/>
        </pc:sldMkLst>
      </pc:sldChg>
      <pc:sldChg chg="add">
        <pc:chgData name="Joao Almeida das Rosas" userId="78e79f35-ba31-4c0b-a794-470629228134" providerId="ADAL" clId="{75D2CB8E-70C5-4B02-9127-8C010A47CD21}" dt="2024-03-09T16:18:49.564" v="12"/>
        <pc:sldMkLst>
          <pc:docMk/>
          <pc:sldMk cId="209684566" sldId="260"/>
        </pc:sldMkLst>
      </pc:sldChg>
      <pc:sldChg chg="del">
        <pc:chgData name="Joao Almeida das Rosas" userId="78e79f35-ba31-4c0b-a794-470629228134" providerId="ADAL" clId="{75D2CB8E-70C5-4B02-9127-8C010A47CD21}" dt="2024-03-09T16:12:55.337" v="0" actId="47"/>
        <pc:sldMkLst>
          <pc:docMk/>
          <pc:sldMk cId="3872632660" sldId="260"/>
        </pc:sldMkLst>
      </pc:sldChg>
      <pc:sldChg chg="add del">
        <pc:chgData name="Joao Almeida das Rosas" userId="78e79f35-ba31-4c0b-a794-470629228134" providerId="ADAL" clId="{75D2CB8E-70C5-4B02-9127-8C010A47CD21}" dt="2024-03-09T16:19:43.402" v="16"/>
        <pc:sldMkLst>
          <pc:docMk/>
          <pc:sldMk cId="307690969" sldId="261"/>
        </pc:sldMkLst>
      </pc:sldChg>
      <pc:sldChg chg="del">
        <pc:chgData name="Joao Almeida das Rosas" userId="78e79f35-ba31-4c0b-a794-470629228134" providerId="ADAL" clId="{75D2CB8E-70C5-4B02-9127-8C010A47CD21}" dt="2024-03-09T16:12:55.337" v="0" actId="47"/>
        <pc:sldMkLst>
          <pc:docMk/>
          <pc:sldMk cId="3879988653" sldId="261"/>
        </pc:sldMkLst>
      </pc:sldChg>
      <pc:sldChg chg="del">
        <pc:chgData name="Joao Almeida das Rosas" userId="78e79f35-ba31-4c0b-a794-470629228134" providerId="ADAL" clId="{75D2CB8E-70C5-4B02-9127-8C010A47CD21}" dt="2024-03-09T16:12:55.337" v="0" actId="47"/>
        <pc:sldMkLst>
          <pc:docMk/>
          <pc:sldMk cId="2648559188" sldId="262"/>
        </pc:sldMkLst>
      </pc:sldChg>
      <pc:sldChg chg="add">
        <pc:chgData name="Joao Almeida das Rosas" userId="78e79f35-ba31-4c0b-a794-470629228134" providerId="ADAL" clId="{75D2CB8E-70C5-4B02-9127-8C010A47CD21}" dt="2024-03-09T16:18:36.439" v="11"/>
        <pc:sldMkLst>
          <pc:docMk/>
          <pc:sldMk cId="3414174168" sldId="262"/>
        </pc:sldMkLst>
      </pc:sldChg>
      <pc:sldChg chg="add">
        <pc:chgData name="Joao Almeida das Rosas" userId="78e79f35-ba31-4c0b-a794-470629228134" providerId="ADAL" clId="{75D2CB8E-70C5-4B02-9127-8C010A47CD21}" dt="2024-03-09T16:20:01.153" v="17"/>
        <pc:sldMkLst>
          <pc:docMk/>
          <pc:sldMk cId="1330919503" sldId="263"/>
        </pc:sldMkLst>
      </pc:sldChg>
      <pc:sldChg chg="del">
        <pc:chgData name="Joao Almeida das Rosas" userId="78e79f35-ba31-4c0b-a794-470629228134" providerId="ADAL" clId="{75D2CB8E-70C5-4B02-9127-8C010A47CD21}" dt="2024-03-09T16:12:55.337" v="0" actId="47"/>
        <pc:sldMkLst>
          <pc:docMk/>
          <pc:sldMk cId="3969619272" sldId="263"/>
        </pc:sldMkLst>
      </pc:sldChg>
      <pc:sldChg chg="del">
        <pc:chgData name="Joao Almeida das Rosas" userId="78e79f35-ba31-4c0b-a794-470629228134" providerId="ADAL" clId="{75D2CB8E-70C5-4B02-9127-8C010A47CD21}" dt="2024-03-09T16:12:55.337" v="0" actId="47"/>
        <pc:sldMkLst>
          <pc:docMk/>
          <pc:sldMk cId="3230527828" sldId="264"/>
        </pc:sldMkLst>
      </pc:sldChg>
      <pc:sldChg chg="del">
        <pc:chgData name="Joao Almeida das Rosas" userId="78e79f35-ba31-4c0b-a794-470629228134" providerId="ADAL" clId="{75D2CB8E-70C5-4B02-9127-8C010A47CD21}" dt="2024-03-09T16:13:02.068" v="1" actId="47"/>
        <pc:sldMkLst>
          <pc:docMk/>
          <pc:sldMk cId="905959537" sldId="265"/>
        </pc:sldMkLst>
      </pc:sldChg>
      <pc:sldChg chg="add">
        <pc:chgData name="Joao Almeida das Rosas" userId="78e79f35-ba31-4c0b-a794-470629228134" providerId="ADAL" clId="{75D2CB8E-70C5-4B02-9127-8C010A47CD21}" dt="2024-03-09T16:19:04.768" v="13"/>
        <pc:sldMkLst>
          <pc:docMk/>
          <pc:sldMk cId="2774244998" sldId="265"/>
        </pc:sldMkLst>
      </pc:sldChg>
      <pc:sldChg chg="del">
        <pc:chgData name="Joao Almeida das Rosas" userId="78e79f35-ba31-4c0b-a794-470629228134" providerId="ADAL" clId="{75D2CB8E-70C5-4B02-9127-8C010A47CD21}" dt="2024-03-09T16:12:55.337" v="0" actId="47"/>
        <pc:sldMkLst>
          <pc:docMk/>
          <pc:sldMk cId="392024573" sldId="266"/>
        </pc:sldMkLst>
      </pc:sldChg>
      <pc:sldChg chg="del">
        <pc:chgData name="Joao Almeida das Rosas" userId="78e79f35-ba31-4c0b-a794-470629228134" providerId="ADAL" clId="{75D2CB8E-70C5-4B02-9127-8C010A47CD21}" dt="2024-03-09T16:13:02.068" v="1" actId="47"/>
        <pc:sldMkLst>
          <pc:docMk/>
          <pc:sldMk cId="2867343212" sldId="267"/>
        </pc:sldMkLst>
      </pc:sldChg>
      <pc:sldChg chg="del">
        <pc:chgData name="Joao Almeida das Rosas" userId="78e79f35-ba31-4c0b-a794-470629228134" providerId="ADAL" clId="{75D2CB8E-70C5-4B02-9127-8C010A47CD21}" dt="2024-03-09T16:13:02.068" v="1" actId="47"/>
        <pc:sldMkLst>
          <pc:docMk/>
          <pc:sldMk cId="1989685076" sldId="268"/>
        </pc:sldMkLst>
      </pc:sldChg>
      <pc:sldChg chg="add">
        <pc:chgData name="Joao Almeida das Rosas" userId="78e79f35-ba31-4c0b-a794-470629228134" providerId="ADAL" clId="{75D2CB8E-70C5-4B02-9127-8C010A47CD21}" dt="2024-03-09T16:35:25.348" v="373"/>
        <pc:sldMkLst>
          <pc:docMk/>
          <pc:sldMk cId="2439643802" sldId="268"/>
        </pc:sldMkLst>
      </pc:sldChg>
      <pc:sldChg chg="modSp mod">
        <pc:chgData name="Joao Almeida das Rosas" userId="78e79f35-ba31-4c0b-a794-470629228134" providerId="ADAL" clId="{75D2CB8E-70C5-4B02-9127-8C010A47CD21}" dt="2024-03-17T18:54:05.142" v="739" actId="27636"/>
        <pc:sldMkLst>
          <pc:docMk/>
          <pc:sldMk cId="2038690702" sldId="272"/>
        </pc:sldMkLst>
        <pc:spChg chg="mod">
          <ac:chgData name="Joao Almeida das Rosas" userId="78e79f35-ba31-4c0b-a794-470629228134" providerId="ADAL" clId="{75D2CB8E-70C5-4B02-9127-8C010A47CD21}" dt="2024-03-17T18:54:05.142" v="739" actId="27636"/>
          <ac:spMkLst>
            <pc:docMk/>
            <pc:sldMk cId="2038690702" sldId="272"/>
            <ac:spMk id="3" creationId="{E4FBB6AC-A1F2-4AD6-A611-BA331C784607}"/>
          </ac:spMkLst>
        </pc:spChg>
      </pc:sldChg>
      <pc:sldChg chg="modSp mod">
        <pc:chgData name="Joao Almeida das Rosas" userId="78e79f35-ba31-4c0b-a794-470629228134" providerId="ADAL" clId="{75D2CB8E-70C5-4B02-9127-8C010A47CD21}" dt="2024-03-17T18:54:01.287" v="735" actId="27636"/>
        <pc:sldMkLst>
          <pc:docMk/>
          <pc:sldMk cId="498483753" sldId="275"/>
        </pc:sldMkLst>
        <pc:spChg chg="mod">
          <ac:chgData name="Joao Almeida das Rosas" userId="78e79f35-ba31-4c0b-a794-470629228134" providerId="ADAL" clId="{75D2CB8E-70C5-4B02-9127-8C010A47CD21}" dt="2024-03-17T18:54:01.287" v="735" actId="27636"/>
          <ac:spMkLst>
            <pc:docMk/>
            <pc:sldMk cId="498483753" sldId="275"/>
            <ac:spMk id="2" creationId="{629EA8ED-D034-421F-AEC4-5D873F9C27FB}"/>
          </ac:spMkLst>
        </pc:spChg>
      </pc:sldChg>
      <pc:sldChg chg="modSp mod">
        <pc:chgData name="Joao Almeida das Rosas" userId="78e79f35-ba31-4c0b-a794-470629228134" providerId="ADAL" clId="{75D2CB8E-70C5-4B02-9127-8C010A47CD21}" dt="2024-03-17T18:53:25.543" v="727" actId="27636"/>
        <pc:sldMkLst>
          <pc:docMk/>
          <pc:sldMk cId="2211230131" sldId="279"/>
        </pc:sldMkLst>
        <pc:spChg chg="mod">
          <ac:chgData name="Joao Almeida das Rosas" userId="78e79f35-ba31-4c0b-a794-470629228134" providerId="ADAL" clId="{75D2CB8E-70C5-4B02-9127-8C010A47CD21}" dt="2024-03-17T18:53:25.543" v="727" actId="27636"/>
          <ac:spMkLst>
            <pc:docMk/>
            <pc:sldMk cId="2211230131" sldId="279"/>
            <ac:spMk id="3" creationId="{0E5A285E-FD88-4377-A40F-D3A5F9DDA977}"/>
          </ac:spMkLst>
        </pc:spChg>
      </pc:sldChg>
      <pc:sldChg chg="modSp mod">
        <pc:chgData name="Joao Almeida das Rosas" userId="78e79f35-ba31-4c0b-a794-470629228134" providerId="ADAL" clId="{75D2CB8E-70C5-4B02-9127-8C010A47CD21}" dt="2024-03-17T18:53:03.698" v="696" actId="27636"/>
        <pc:sldMkLst>
          <pc:docMk/>
          <pc:sldMk cId="1108479330" sldId="280"/>
        </pc:sldMkLst>
        <pc:spChg chg="mod">
          <ac:chgData name="Joao Almeida das Rosas" userId="78e79f35-ba31-4c0b-a794-470629228134" providerId="ADAL" clId="{75D2CB8E-70C5-4B02-9127-8C010A47CD21}" dt="2024-03-17T18:53:03.698" v="696" actId="27636"/>
          <ac:spMkLst>
            <pc:docMk/>
            <pc:sldMk cId="1108479330" sldId="280"/>
            <ac:spMk id="2" creationId="{BAF1FF7E-093B-4D80-B19B-0A09222AE852}"/>
          </ac:spMkLst>
        </pc:spChg>
      </pc:sldChg>
      <pc:sldChg chg="modSp mod">
        <pc:chgData name="Joao Almeida das Rosas" userId="78e79f35-ba31-4c0b-a794-470629228134" providerId="ADAL" clId="{75D2CB8E-70C5-4B02-9127-8C010A47CD21}" dt="2024-03-17T18:53:16.442" v="717" actId="27636"/>
        <pc:sldMkLst>
          <pc:docMk/>
          <pc:sldMk cId="3506685578" sldId="281"/>
        </pc:sldMkLst>
        <pc:spChg chg="mod">
          <ac:chgData name="Joao Almeida das Rosas" userId="78e79f35-ba31-4c0b-a794-470629228134" providerId="ADAL" clId="{75D2CB8E-70C5-4B02-9127-8C010A47CD21}" dt="2024-03-17T18:53:16.442" v="717" actId="27636"/>
          <ac:spMkLst>
            <pc:docMk/>
            <pc:sldMk cId="3506685578" sldId="281"/>
            <ac:spMk id="3" creationId="{0E5A285E-FD88-4377-A40F-D3A5F9DDA977}"/>
          </ac:spMkLst>
        </pc:spChg>
      </pc:sldChg>
      <pc:sldChg chg="modSp mod">
        <pc:chgData name="Joao Almeida das Rosas" userId="78e79f35-ba31-4c0b-a794-470629228134" providerId="ADAL" clId="{75D2CB8E-70C5-4B02-9127-8C010A47CD21}" dt="2024-03-17T18:54:05.156" v="740" actId="27636"/>
        <pc:sldMkLst>
          <pc:docMk/>
          <pc:sldMk cId="742806834" sldId="283"/>
        </pc:sldMkLst>
        <pc:spChg chg="mod">
          <ac:chgData name="Joao Almeida das Rosas" userId="78e79f35-ba31-4c0b-a794-470629228134" providerId="ADAL" clId="{75D2CB8E-70C5-4B02-9127-8C010A47CD21}" dt="2024-03-17T18:54:05.156" v="740" actId="27636"/>
          <ac:spMkLst>
            <pc:docMk/>
            <pc:sldMk cId="742806834" sldId="283"/>
            <ac:spMk id="3" creationId="{2461BD3A-E985-45F0-97FE-89A3C7CAF28C}"/>
          </ac:spMkLst>
        </pc:spChg>
      </pc:sldChg>
      <pc:sldChg chg="modSp mod">
        <pc:chgData name="Joao Almeida das Rosas" userId="78e79f35-ba31-4c0b-a794-470629228134" providerId="ADAL" clId="{75D2CB8E-70C5-4B02-9127-8C010A47CD21}" dt="2024-03-17T18:53:25.293" v="724" actId="27636"/>
        <pc:sldMkLst>
          <pc:docMk/>
          <pc:sldMk cId="2059096530" sldId="284"/>
        </pc:sldMkLst>
        <pc:spChg chg="mod">
          <ac:chgData name="Joao Almeida das Rosas" userId="78e79f35-ba31-4c0b-a794-470629228134" providerId="ADAL" clId="{75D2CB8E-70C5-4B02-9127-8C010A47CD21}" dt="2024-03-17T18:53:25.293" v="724" actId="27636"/>
          <ac:spMkLst>
            <pc:docMk/>
            <pc:sldMk cId="2059096530" sldId="284"/>
            <ac:spMk id="3" creationId="{F662CBED-7584-4A7C-804A-53A58FDAC133}"/>
          </ac:spMkLst>
        </pc:spChg>
      </pc:sldChg>
      <pc:sldChg chg="modSp mod">
        <pc:chgData name="Joao Almeida das Rosas" userId="78e79f35-ba31-4c0b-a794-470629228134" providerId="ADAL" clId="{75D2CB8E-70C5-4B02-9127-8C010A47CD21}" dt="2024-03-17T18:53:16.034" v="713" actId="27636"/>
        <pc:sldMkLst>
          <pc:docMk/>
          <pc:sldMk cId="1233896791" sldId="288"/>
        </pc:sldMkLst>
        <pc:spChg chg="mod">
          <ac:chgData name="Joao Almeida das Rosas" userId="78e79f35-ba31-4c0b-a794-470629228134" providerId="ADAL" clId="{75D2CB8E-70C5-4B02-9127-8C010A47CD21}" dt="2024-03-17T18:53:16.034" v="713" actId="27636"/>
          <ac:spMkLst>
            <pc:docMk/>
            <pc:sldMk cId="1233896791" sldId="288"/>
            <ac:spMk id="3" creationId="{AFB75B0A-503E-40FC-A60D-2858616366E9}"/>
          </ac:spMkLst>
        </pc:spChg>
      </pc:sldChg>
      <pc:sldChg chg="modSp mod">
        <pc:chgData name="Joao Almeida das Rosas" userId="78e79f35-ba31-4c0b-a794-470629228134" providerId="ADAL" clId="{75D2CB8E-70C5-4B02-9127-8C010A47CD21}" dt="2024-03-17T18:53:25.412" v="726" actId="27636"/>
        <pc:sldMkLst>
          <pc:docMk/>
          <pc:sldMk cId="2282496165" sldId="302"/>
        </pc:sldMkLst>
        <pc:spChg chg="mod">
          <ac:chgData name="Joao Almeida das Rosas" userId="78e79f35-ba31-4c0b-a794-470629228134" providerId="ADAL" clId="{75D2CB8E-70C5-4B02-9127-8C010A47CD21}" dt="2024-03-17T18:53:25.412" v="726" actId="27636"/>
          <ac:spMkLst>
            <pc:docMk/>
            <pc:sldMk cId="2282496165" sldId="302"/>
            <ac:spMk id="3" creationId="{BD99A17F-7EB9-4321-8244-26E497F2361A}"/>
          </ac:spMkLst>
        </pc:spChg>
      </pc:sldChg>
      <pc:sldChg chg="modSp mod">
        <pc:chgData name="Joao Almeida das Rosas" userId="78e79f35-ba31-4c0b-a794-470629228134" providerId="ADAL" clId="{75D2CB8E-70C5-4B02-9127-8C010A47CD21}" dt="2024-03-18T08:36:25.560" v="1400" actId="20577"/>
        <pc:sldMkLst>
          <pc:docMk/>
          <pc:sldMk cId="2208822847" sldId="304"/>
        </pc:sldMkLst>
        <pc:spChg chg="mod">
          <ac:chgData name="Joao Almeida das Rosas" userId="78e79f35-ba31-4c0b-a794-470629228134" providerId="ADAL" clId="{75D2CB8E-70C5-4B02-9127-8C010A47CD21}" dt="2024-03-18T08:36:25.560" v="1400" actId="20577"/>
          <ac:spMkLst>
            <pc:docMk/>
            <pc:sldMk cId="2208822847" sldId="304"/>
            <ac:spMk id="3" creationId="{A5A88870-7A2A-4006-9940-F3BC8203F37D}"/>
          </ac:spMkLst>
        </pc:spChg>
      </pc:sldChg>
      <pc:sldChg chg="modSp mod ord">
        <pc:chgData name="Joao Almeida das Rosas" userId="78e79f35-ba31-4c0b-a794-470629228134" providerId="ADAL" clId="{75D2CB8E-70C5-4B02-9127-8C010A47CD21}" dt="2024-03-18T08:37:03.530" v="1410" actId="113"/>
        <pc:sldMkLst>
          <pc:docMk/>
          <pc:sldMk cId="2891688401" sldId="305"/>
        </pc:sldMkLst>
        <pc:spChg chg="mod">
          <ac:chgData name="Joao Almeida das Rosas" userId="78e79f35-ba31-4c0b-a794-470629228134" providerId="ADAL" clId="{75D2CB8E-70C5-4B02-9127-8C010A47CD21}" dt="2024-03-18T08:37:03.530" v="1410" actId="113"/>
          <ac:spMkLst>
            <pc:docMk/>
            <pc:sldMk cId="2891688401" sldId="305"/>
            <ac:spMk id="3" creationId="{A5A88870-7A2A-4006-9940-F3BC8203F37D}"/>
          </ac:spMkLst>
        </pc:spChg>
      </pc:sldChg>
      <pc:sldChg chg="modSp mod">
        <pc:chgData name="Joao Almeida das Rosas" userId="78e79f35-ba31-4c0b-a794-470629228134" providerId="ADAL" clId="{75D2CB8E-70C5-4B02-9127-8C010A47CD21}" dt="2024-03-18T08:47:33.361" v="1497" actId="20577"/>
        <pc:sldMkLst>
          <pc:docMk/>
          <pc:sldMk cId="858012320" sldId="307"/>
        </pc:sldMkLst>
        <pc:spChg chg="mod">
          <ac:chgData name="Joao Almeida das Rosas" userId="78e79f35-ba31-4c0b-a794-470629228134" providerId="ADAL" clId="{75D2CB8E-70C5-4B02-9127-8C010A47CD21}" dt="2024-03-17T19:07:27.164" v="1398" actId="14100"/>
          <ac:spMkLst>
            <pc:docMk/>
            <pc:sldMk cId="858012320" sldId="307"/>
            <ac:spMk id="3" creationId="{BD3064D1-D807-4AE7-AD0F-577D679D8807}"/>
          </ac:spMkLst>
        </pc:spChg>
        <pc:spChg chg="mod">
          <ac:chgData name="Joao Almeida das Rosas" userId="78e79f35-ba31-4c0b-a794-470629228134" providerId="ADAL" clId="{75D2CB8E-70C5-4B02-9127-8C010A47CD21}" dt="2024-03-18T08:47:33.361" v="1497" actId="20577"/>
          <ac:spMkLst>
            <pc:docMk/>
            <pc:sldMk cId="858012320" sldId="307"/>
            <ac:spMk id="7" creationId="{A2F326BB-5691-4F31-AF8F-EB578FF2B7D3}"/>
          </ac:spMkLst>
        </pc:spChg>
      </pc:sldChg>
      <pc:sldChg chg="modSp setBg">
        <pc:chgData name="Joao Almeida das Rosas" userId="78e79f35-ba31-4c0b-a794-470629228134" providerId="ADAL" clId="{75D2CB8E-70C5-4B02-9127-8C010A47CD21}" dt="2024-03-17T18:52:21.088" v="691"/>
        <pc:sldMkLst>
          <pc:docMk/>
          <pc:sldMk cId="1899789509" sldId="426"/>
        </pc:sldMkLst>
        <pc:spChg chg="mod">
          <ac:chgData name="Joao Almeida das Rosas" userId="78e79f35-ba31-4c0b-a794-470629228134" providerId="ADAL" clId="{75D2CB8E-70C5-4B02-9127-8C010A47CD21}" dt="2024-03-17T18:52:21.088" v="691"/>
          <ac:spMkLst>
            <pc:docMk/>
            <pc:sldMk cId="1899789509" sldId="426"/>
            <ac:spMk id="2" creationId="{00000000-0000-0000-0000-000000000000}"/>
          </ac:spMkLst>
        </pc:spChg>
      </pc:sldChg>
      <pc:sldChg chg="modSp mod">
        <pc:chgData name="Joao Almeida das Rosas" userId="78e79f35-ba31-4c0b-a794-470629228134" providerId="ADAL" clId="{75D2CB8E-70C5-4B02-9127-8C010A47CD21}" dt="2024-03-18T08:51:18.923" v="1507" actId="20577"/>
        <pc:sldMkLst>
          <pc:docMk/>
          <pc:sldMk cId="2905875736" sldId="429"/>
        </pc:sldMkLst>
        <pc:spChg chg="mod">
          <ac:chgData name="Joao Almeida das Rosas" userId="78e79f35-ba31-4c0b-a794-470629228134" providerId="ADAL" clId="{75D2CB8E-70C5-4B02-9127-8C010A47CD21}" dt="2024-03-18T08:51:18.923" v="1507" actId="20577"/>
          <ac:spMkLst>
            <pc:docMk/>
            <pc:sldMk cId="2905875736" sldId="429"/>
            <ac:spMk id="3" creationId="{00000000-0000-0000-0000-000000000000}"/>
          </ac:spMkLst>
        </pc:spChg>
      </pc:sldChg>
      <pc:sldChg chg="modSp mod ord">
        <pc:chgData name="Joao Almeida das Rosas" userId="78e79f35-ba31-4c0b-a794-470629228134" providerId="ADAL" clId="{75D2CB8E-70C5-4B02-9127-8C010A47CD21}" dt="2024-03-17T19:05:00.151" v="1373"/>
        <pc:sldMkLst>
          <pc:docMk/>
          <pc:sldMk cId="3665333862" sldId="440"/>
        </pc:sldMkLst>
        <pc:spChg chg="mod">
          <ac:chgData name="Joao Almeida das Rosas" userId="78e79f35-ba31-4c0b-a794-470629228134" providerId="ADAL" clId="{75D2CB8E-70C5-4B02-9127-8C010A47CD21}" dt="2024-03-17T19:05:00.151" v="1373"/>
          <ac:spMkLst>
            <pc:docMk/>
            <pc:sldMk cId="3665333862" sldId="440"/>
            <ac:spMk id="2" creationId="{00000000-0000-0000-0000-000000000000}"/>
          </ac:spMkLst>
        </pc:spChg>
      </pc:sldChg>
      <pc:sldChg chg="modSp mod">
        <pc:chgData name="Joao Almeida das Rosas" userId="78e79f35-ba31-4c0b-a794-470629228134" providerId="ADAL" clId="{75D2CB8E-70C5-4B02-9127-8C010A47CD21}" dt="2024-03-18T08:53:39.721" v="1511" actId="20577"/>
        <pc:sldMkLst>
          <pc:docMk/>
          <pc:sldMk cId="1005524625" sldId="446"/>
        </pc:sldMkLst>
        <pc:spChg chg="mod">
          <ac:chgData name="Joao Almeida das Rosas" userId="78e79f35-ba31-4c0b-a794-470629228134" providerId="ADAL" clId="{75D2CB8E-70C5-4B02-9127-8C010A47CD21}" dt="2024-03-18T08:53:39.721" v="1511" actId="20577"/>
          <ac:spMkLst>
            <pc:docMk/>
            <pc:sldMk cId="1005524625" sldId="446"/>
            <ac:spMk id="3" creationId="{00000000-0000-0000-0000-000000000000}"/>
          </ac:spMkLst>
        </pc:spChg>
      </pc:sldChg>
      <pc:sldChg chg="modSp mod">
        <pc:chgData name="Joao Almeida das Rosas" userId="78e79f35-ba31-4c0b-a794-470629228134" providerId="ADAL" clId="{75D2CB8E-70C5-4B02-9127-8C010A47CD21}" dt="2024-03-18T08:58:00.754" v="1517" actId="20577"/>
        <pc:sldMkLst>
          <pc:docMk/>
          <pc:sldMk cId="4186824646" sldId="449"/>
        </pc:sldMkLst>
        <pc:spChg chg="mod">
          <ac:chgData name="Joao Almeida das Rosas" userId="78e79f35-ba31-4c0b-a794-470629228134" providerId="ADAL" clId="{75D2CB8E-70C5-4B02-9127-8C010A47CD21}" dt="2024-03-18T08:58:00.754" v="1517" actId="20577"/>
          <ac:spMkLst>
            <pc:docMk/>
            <pc:sldMk cId="4186824646" sldId="449"/>
            <ac:spMk id="3" creationId="{00000000-0000-0000-0000-000000000000}"/>
          </ac:spMkLst>
        </pc:spChg>
      </pc:sldChg>
      <pc:sldChg chg="modSp mod">
        <pc:chgData name="Joao Almeida das Rosas" userId="78e79f35-ba31-4c0b-a794-470629228134" providerId="ADAL" clId="{75D2CB8E-70C5-4B02-9127-8C010A47CD21}" dt="2024-03-18T09:01:24.738" v="1529" actId="20577"/>
        <pc:sldMkLst>
          <pc:docMk/>
          <pc:sldMk cId="2775827926" sldId="451"/>
        </pc:sldMkLst>
        <pc:spChg chg="mod">
          <ac:chgData name="Joao Almeida das Rosas" userId="78e79f35-ba31-4c0b-a794-470629228134" providerId="ADAL" clId="{75D2CB8E-70C5-4B02-9127-8C010A47CD21}" dt="2024-03-18T09:01:24.738" v="1529" actId="20577"/>
          <ac:spMkLst>
            <pc:docMk/>
            <pc:sldMk cId="2775827926" sldId="451"/>
            <ac:spMk id="3" creationId="{00000000-0000-0000-0000-000000000000}"/>
          </ac:spMkLst>
        </pc:spChg>
      </pc:sldChg>
      <pc:sldChg chg="modSp mod">
        <pc:chgData name="Joao Almeida das Rosas" userId="78e79f35-ba31-4c0b-a794-470629228134" providerId="ADAL" clId="{75D2CB8E-70C5-4B02-9127-8C010A47CD21}" dt="2024-03-18T09:03:08.596" v="1600" actId="20577"/>
        <pc:sldMkLst>
          <pc:docMk/>
          <pc:sldMk cId="1286570788" sldId="464"/>
        </pc:sldMkLst>
        <pc:spChg chg="mod">
          <ac:chgData name="Joao Almeida das Rosas" userId="78e79f35-ba31-4c0b-a794-470629228134" providerId="ADAL" clId="{75D2CB8E-70C5-4B02-9127-8C010A47CD21}" dt="2024-03-18T09:03:08.596" v="1600" actId="20577"/>
          <ac:spMkLst>
            <pc:docMk/>
            <pc:sldMk cId="1286570788" sldId="464"/>
            <ac:spMk id="3" creationId="{00000000-0000-0000-0000-000000000000}"/>
          </ac:spMkLst>
        </pc:spChg>
      </pc:sldChg>
      <pc:sldChg chg="modSp mod">
        <pc:chgData name="Joao Almeida das Rosas" userId="78e79f35-ba31-4c0b-a794-470629228134" providerId="ADAL" clId="{75D2CB8E-70C5-4B02-9127-8C010A47CD21}" dt="2024-03-18T09:03:28.259" v="1610" actId="20577"/>
        <pc:sldMkLst>
          <pc:docMk/>
          <pc:sldMk cId="697850488" sldId="465"/>
        </pc:sldMkLst>
        <pc:spChg chg="mod">
          <ac:chgData name="Joao Almeida das Rosas" userId="78e79f35-ba31-4c0b-a794-470629228134" providerId="ADAL" clId="{75D2CB8E-70C5-4B02-9127-8C010A47CD21}" dt="2024-03-18T09:03:28.259" v="1610" actId="20577"/>
          <ac:spMkLst>
            <pc:docMk/>
            <pc:sldMk cId="697850488" sldId="465"/>
            <ac:spMk id="3" creationId="{00000000-0000-0000-0000-000000000000}"/>
          </ac:spMkLst>
        </pc:spChg>
      </pc:sldChg>
      <pc:sldChg chg="modSp mod">
        <pc:chgData name="Joao Almeida das Rosas" userId="78e79f35-ba31-4c0b-a794-470629228134" providerId="ADAL" clId="{75D2CB8E-70C5-4B02-9127-8C010A47CD21}" dt="2024-03-18T09:06:25.545" v="1615" actId="20578"/>
        <pc:sldMkLst>
          <pc:docMk/>
          <pc:sldMk cId="167367039" sldId="466"/>
        </pc:sldMkLst>
        <pc:spChg chg="mod">
          <ac:chgData name="Joao Almeida das Rosas" userId="78e79f35-ba31-4c0b-a794-470629228134" providerId="ADAL" clId="{75D2CB8E-70C5-4B02-9127-8C010A47CD21}" dt="2024-03-18T09:06:25.545" v="1615" actId="20578"/>
          <ac:spMkLst>
            <pc:docMk/>
            <pc:sldMk cId="167367039" sldId="466"/>
            <ac:spMk id="3" creationId="{00000000-0000-0000-0000-000000000000}"/>
          </ac:spMkLst>
        </pc:spChg>
      </pc:sldChg>
      <pc:sldChg chg="modSp mod">
        <pc:chgData name="Joao Almeida das Rosas" userId="78e79f35-ba31-4c0b-a794-470629228134" providerId="ADAL" clId="{75D2CB8E-70C5-4B02-9127-8C010A47CD21}" dt="2024-03-18T09:08:47.456" v="1679" actId="20577"/>
        <pc:sldMkLst>
          <pc:docMk/>
          <pc:sldMk cId="815110911" sldId="467"/>
        </pc:sldMkLst>
        <pc:spChg chg="mod">
          <ac:chgData name="Joao Almeida das Rosas" userId="78e79f35-ba31-4c0b-a794-470629228134" providerId="ADAL" clId="{75D2CB8E-70C5-4B02-9127-8C010A47CD21}" dt="2024-03-18T09:08:47.456" v="1679" actId="20577"/>
          <ac:spMkLst>
            <pc:docMk/>
            <pc:sldMk cId="815110911" sldId="467"/>
            <ac:spMk id="4" creationId="{00000000-0000-0000-0000-000000000000}"/>
          </ac:spMkLst>
        </pc:spChg>
        <pc:picChg chg="mod">
          <ac:chgData name="Joao Almeida das Rosas" userId="78e79f35-ba31-4c0b-a794-470629228134" providerId="ADAL" clId="{75D2CB8E-70C5-4B02-9127-8C010A47CD21}" dt="2024-03-18T09:07:12.796" v="1616" actId="1076"/>
          <ac:picMkLst>
            <pc:docMk/>
            <pc:sldMk cId="815110911" sldId="467"/>
            <ac:picMk id="3" creationId="{00000000-0000-0000-0000-000000000000}"/>
          </ac:picMkLst>
        </pc:picChg>
      </pc:sldChg>
      <pc:sldChg chg="modSp mod">
        <pc:chgData name="Joao Almeida das Rosas" userId="78e79f35-ba31-4c0b-a794-470629228134" providerId="ADAL" clId="{75D2CB8E-70C5-4B02-9127-8C010A47CD21}" dt="2024-03-17T18:54:01.253" v="734" actId="27636"/>
        <pc:sldMkLst>
          <pc:docMk/>
          <pc:sldMk cId="395383021" sldId="468"/>
        </pc:sldMkLst>
        <pc:spChg chg="mod">
          <ac:chgData name="Joao Almeida das Rosas" userId="78e79f35-ba31-4c0b-a794-470629228134" providerId="ADAL" clId="{75D2CB8E-70C5-4B02-9127-8C010A47CD21}" dt="2024-03-17T18:54:01.253" v="734" actId="27636"/>
          <ac:spMkLst>
            <pc:docMk/>
            <pc:sldMk cId="395383021" sldId="468"/>
            <ac:spMk id="2" creationId="{00000000-0000-0000-0000-000000000000}"/>
          </ac:spMkLst>
        </pc:spChg>
      </pc:sldChg>
      <pc:sldChg chg="modSp mod">
        <pc:chgData name="Joao Almeida das Rosas" userId="78e79f35-ba31-4c0b-a794-470629228134" providerId="ADAL" clId="{75D2CB8E-70C5-4B02-9127-8C010A47CD21}" dt="2024-03-17T18:54:05.098" v="738" actId="27636"/>
        <pc:sldMkLst>
          <pc:docMk/>
          <pc:sldMk cId="2670972146" sldId="469"/>
        </pc:sldMkLst>
        <pc:spChg chg="mod">
          <ac:chgData name="Joao Almeida das Rosas" userId="78e79f35-ba31-4c0b-a794-470629228134" providerId="ADAL" clId="{75D2CB8E-70C5-4B02-9127-8C010A47CD21}" dt="2024-03-17T18:53:03.640" v="694" actId="27636"/>
          <ac:spMkLst>
            <pc:docMk/>
            <pc:sldMk cId="2670972146" sldId="469"/>
            <ac:spMk id="2" creationId="{00000000-0000-0000-0000-000000000000}"/>
          </ac:spMkLst>
        </pc:spChg>
        <pc:spChg chg="mod">
          <ac:chgData name="Joao Almeida das Rosas" userId="78e79f35-ba31-4c0b-a794-470629228134" providerId="ADAL" clId="{75D2CB8E-70C5-4B02-9127-8C010A47CD21}" dt="2024-03-17T18:54:05.098" v="738" actId="27636"/>
          <ac:spMkLst>
            <pc:docMk/>
            <pc:sldMk cId="2670972146" sldId="469"/>
            <ac:spMk id="3" creationId="{00000000-0000-0000-0000-000000000000}"/>
          </ac:spMkLst>
        </pc:spChg>
      </pc:sldChg>
      <pc:sldChg chg="modSp mod">
        <pc:chgData name="Joao Almeida das Rosas" userId="78e79f35-ba31-4c0b-a794-470629228134" providerId="ADAL" clId="{75D2CB8E-70C5-4B02-9127-8C010A47CD21}" dt="2024-03-18T09:14:20.171" v="1694" actId="20577"/>
        <pc:sldMkLst>
          <pc:docMk/>
          <pc:sldMk cId="3843429438" sldId="471"/>
        </pc:sldMkLst>
        <pc:spChg chg="mod">
          <ac:chgData name="Joao Almeida das Rosas" userId="78e79f35-ba31-4c0b-a794-470629228134" providerId="ADAL" clId="{75D2CB8E-70C5-4B02-9127-8C010A47CD21}" dt="2024-03-18T09:14:20.171" v="1694" actId="20577"/>
          <ac:spMkLst>
            <pc:docMk/>
            <pc:sldMk cId="3843429438" sldId="471"/>
            <ac:spMk id="3" creationId="{00000000-0000-0000-0000-000000000000}"/>
          </ac:spMkLst>
        </pc:spChg>
        <pc:picChg chg="mod">
          <ac:chgData name="Joao Almeida das Rosas" userId="78e79f35-ba31-4c0b-a794-470629228134" providerId="ADAL" clId="{75D2CB8E-70C5-4B02-9127-8C010A47CD21}" dt="2024-03-18T09:12:12.814" v="1680" actId="1076"/>
          <ac:picMkLst>
            <pc:docMk/>
            <pc:sldMk cId="3843429438" sldId="471"/>
            <ac:picMk id="4" creationId="{00000000-0000-0000-0000-000000000000}"/>
          </ac:picMkLst>
        </pc:picChg>
      </pc:sldChg>
      <pc:sldChg chg="modSp mod">
        <pc:chgData name="Joao Almeida das Rosas" userId="78e79f35-ba31-4c0b-a794-470629228134" providerId="ADAL" clId="{75D2CB8E-70C5-4B02-9127-8C010A47CD21}" dt="2024-03-17T18:53:49.177" v="732" actId="27636"/>
        <pc:sldMkLst>
          <pc:docMk/>
          <pc:sldMk cId="204043658" sldId="472"/>
        </pc:sldMkLst>
        <pc:spChg chg="mod">
          <ac:chgData name="Joao Almeida das Rosas" userId="78e79f35-ba31-4c0b-a794-470629228134" providerId="ADAL" clId="{75D2CB8E-70C5-4B02-9127-8C010A47CD21}" dt="2024-03-17T18:53:49.177" v="732" actId="27636"/>
          <ac:spMkLst>
            <pc:docMk/>
            <pc:sldMk cId="204043658" sldId="472"/>
            <ac:spMk id="2" creationId="{00000000-0000-0000-0000-000000000000}"/>
          </ac:spMkLst>
        </pc:spChg>
      </pc:sldChg>
      <pc:sldChg chg="modSp mod">
        <pc:chgData name="Joao Almeida das Rosas" userId="78e79f35-ba31-4c0b-a794-470629228134" providerId="ADAL" clId="{75D2CB8E-70C5-4B02-9127-8C010A47CD21}" dt="2024-03-09T16:34:48.866" v="370" actId="20577"/>
        <pc:sldMkLst>
          <pc:docMk/>
          <pc:sldMk cId="636934890" sldId="548"/>
        </pc:sldMkLst>
        <pc:spChg chg="mod">
          <ac:chgData name="Joao Almeida das Rosas" userId="78e79f35-ba31-4c0b-a794-470629228134" providerId="ADAL" clId="{75D2CB8E-70C5-4B02-9127-8C010A47CD21}" dt="2024-03-09T16:34:48.866" v="370" actId="20577"/>
          <ac:spMkLst>
            <pc:docMk/>
            <pc:sldMk cId="636934890" sldId="548"/>
            <ac:spMk id="2" creationId="{00000000-0000-0000-0000-000000000000}"/>
          </ac:spMkLst>
        </pc:spChg>
      </pc:sldChg>
      <pc:sldChg chg="modSp mod ord">
        <pc:chgData name="Joao Almeida das Rosas" userId="78e79f35-ba31-4c0b-a794-470629228134" providerId="ADAL" clId="{75D2CB8E-70C5-4B02-9127-8C010A47CD21}" dt="2024-03-17T19:05:18.528" v="1380" actId="20577"/>
        <pc:sldMkLst>
          <pc:docMk/>
          <pc:sldMk cId="3538318837" sldId="561"/>
        </pc:sldMkLst>
        <pc:spChg chg="mod">
          <ac:chgData name="Joao Almeida das Rosas" userId="78e79f35-ba31-4c0b-a794-470629228134" providerId="ADAL" clId="{75D2CB8E-70C5-4B02-9127-8C010A47CD21}" dt="2024-03-17T19:05:18.528" v="1380" actId="20577"/>
          <ac:spMkLst>
            <pc:docMk/>
            <pc:sldMk cId="3538318837" sldId="561"/>
            <ac:spMk id="4" creationId="{00000000-0000-0000-0000-000000000000}"/>
          </ac:spMkLst>
        </pc:spChg>
        <pc:spChg chg="mod">
          <ac:chgData name="Joao Almeida das Rosas" userId="78e79f35-ba31-4c0b-a794-470629228134" providerId="ADAL" clId="{75D2CB8E-70C5-4B02-9127-8C010A47CD21}" dt="2024-03-17T18:52:08.507" v="688" actId="14100"/>
          <ac:spMkLst>
            <pc:docMk/>
            <pc:sldMk cId="3538318837" sldId="561"/>
            <ac:spMk id="5" creationId="{00000000-0000-0000-0000-000000000000}"/>
          </ac:spMkLst>
        </pc:spChg>
        <pc:spChg chg="mod">
          <ac:chgData name="Joao Almeida das Rosas" userId="78e79f35-ba31-4c0b-a794-470629228134" providerId="ADAL" clId="{75D2CB8E-70C5-4B02-9127-8C010A47CD21}" dt="2024-03-17T18:52:12.506" v="689" actId="1076"/>
          <ac:spMkLst>
            <pc:docMk/>
            <pc:sldMk cId="3538318837" sldId="561"/>
            <ac:spMk id="6" creationId="{00000000-0000-0000-0000-000000000000}"/>
          </ac:spMkLst>
        </pc:spChg>
      </pc:sldChg>
      <pc:sldChg chg="modSp mod">
        <pc:chgData name="Joao Almeida das Rosas" userId="78e79f35-ba31-4c0b-a794-470629228134" providerId="ADAL" clId="{75D2CB8E-70C5-4B02-9127-8C010A47CD21}" dt="2024-03-17T18:53:25.655" v="728" actId="27636"/>
        <pc:sldMkLst>
          <pc:docMk/>
          <pc:sldMk cId="1579033432" sldId="565"/>
        </pc:sldMkLst>
        <pc:spChg chg="mod">
          <ac:chgData name="Joao Almeida das Rosas" userId="78e79f35-ba31-4c0b-a794-470629228134" providerId="ADAL" clId="{75D2CB8E-70C5-4B02-9127-8C010A47CD21}" dt="2024-03-17T18:53:25.655" v="728" actId="27636"/>
          <ac:spMkLst>
            <pc:docMk/>
            <pc:sldMk cId="1579033432" sldId="565"/>
            <ac:spMk id="3" creationId="{00000000-0000-0000-0000-000000000000}"/>
          </ac:spMkLst>
        </pc:spChg>
      </pc:sldChg>
      <pc:sldChg chg="modSp mod">
        <pc:chgData name="Joao Almeida das Rosas" userId="78e79f35-ba31-4c0b-a794-470629228134" providerId="ADAL" clId="{75D2CB8E-70C5-4B02-9127-8C010A47CD21}" dt="2024-03-17T18:53:03.739" v="698" actId="27636"/>
        <pc:sldMkLst>
          <pc:docMk/>
          <pc:sldMk cId="1231635084" sldId="588"/>
        </pc:sldMkLst>
        <pc:spChg chg="mod">
          <ac:chgData name="Joao Almeida das Rosas" userId="78e79f35-ba31-4c0b-a794-470629228134" providerId="ADAL" clId="{75D2CB8E-70C5-4B02-9127-8C010A47CD21}" dt="2024-03-17T18:53:03.739" v="698" actId="27636"/>
          <ac:spMkLst>
            <pc:docMk/>
            <pc:sldMk cId="1231635084" sldId="588"/>
            <ac:spMk id="2" creationId="{955D93AB-60ED-466C-82AD-640B27F1CC65}"/>
          </ac:spMkLst>
        </pc:spChg>
      </pc:sldChg>
      <pc:sldChg chg="modSp mod">
        <pc:chgData name="Joao Almeida das Rosas" userId="78e79f35-ba31-4c0b-a794-470629228134" providerId="ADAL" clId="{75D2CB8E-70C5-4B02-9127-8C010A47CD21}" dt="2024-03-09T16:35:10.417" v="372" actId="20577"/>
        <pc:sldMkLst>
          <pc:docMk/>
          <pc:sldMk cId="2478809862" sldId="593"/>
        </pc:sldMkLst>
        <pc:spChg chg="mod">
          <ac:chgData name="Joao Almeida das Rosas" userId="78e79f35-ba31-4c0b-a794-470629228134" providerId="ADAL" clId="{75D2CB8E-70C5-4B02-9127-8C010A47CD21}" dt="2024-03-09T16:35:10.417" v="372" actId="20577"/>
          <ac:spMkLst>
            <pc:docMk/>
            <pc:sldMk cId="2478809862" sldId="593"/>
            <ac:spMk id="9" creationId="{25A2691B-85B9-47B8-94D9-B89314365244}"/>
          </ac:spMkLst>
        </pc:spChg>
      </pc:sldChg>
      <pc:sldChg chg="modSp add setBg">
        <pc:chgData name="Joao Almeida das Rosas" userId="78e79f35-ba31-4c0b-a794-470629228134" providerId="ADAL" clId="{75D2CB8E-70C5-4B02-9127-8C010A47CD21}" dt="2024-03-09T16:33:07.924" v="352"/>
        <pc:sldMkLst>
          <pc:docMk/>
          <pc:sldMk cId="2704767826" sldId="625"/>
        </pc:sldMkLst>
        <pc:spChg chg="mod">
          <ac:chgData name="Joao Almeida das Rosas" userId="78e79f35-ba31-4c0b-a794-470629228134" providerId="ADAL" clId="{75D2CB8E-70C5-4B02-9127-8C010A47CD21}" dt="2024-03-09T16:33:07.924" v="352"/>
          <ac:spMkLst>
            <pc:docMk/>
            <pc:sldMk cId="2704767826" sldId="625"/>
            <ac:spMk id="2" creationId="{D042C490-9F63-4349-BFA2-74078D4F1ED3}"/>
          </ac:spMkLst>
        </pc:spChg>
      </pc:sldChg>
      <pc:sldChg chg="modSp add mod">
        <pc:chgData name="Joao Almeida das Rosas" userId="78e79f35-ba31-4c0b-a794-470629228134" providerId="ADAL" clId="{75D2CB8E-70C5-4B02-9127-8C010A47CD21}" dt="2024-03-17T18:54:01.331" v="736" actId="27636"/>
        <pc:sldMkLst>
          <pc:docMk/>
          <pc:sldMk cId="3449319542" sldId="632"/>
        </pc:sldMkLst>
        <pc:spChg chg="mod">
          <ac:chgData name="Joao Almeida das Rosas" userId="78e79f35-ba31-4c0b-a794-470629228134" providerId="ADAL" clId="{75D2CB8E-70C5-4B02-9127-8C010A47CD21}" dt="2024-03-17T18:54:01.331" v="736" actId="27636"/>
          <ac:spMkLst>
            <pc:docMk/>
            <pc:sldMk cId="3449319542" sldId="632"/>
            <ac:spMk id="4" creationId="{C99E36BB-CEF7-4B05-8B05-8BF07DFADD5B}"/>
          </ac:spMkLst>
        </pc:spChg>
      </pc:sldChg>
      <pc:sldChg chg="add">
        <pc:chgData name="Joao Almeida das Rosas" userId="78e79f35-ba31-4c0b-a794-470629228134" providerId="ADAL" clId="{75D2CB8E-70C5-4B02-9127-8C010A47CD21}" dt="2024-03-09T16:15:55.975" v="4"/>
        <pc:sldMkLst>
          <pc:docMk/>
          <pc:sldMk cId="918522862" sldId="633"/>
        </pc:sldMkLst>
      </pc:sldChg>
      <pc:sldChg chg="add">
        <pc:chgData name="Joao Almeida das Rosas" userId="78e79f35-ba31-4c0b-a794-470629228134" providerId="ADAL" clId="{75D2CB8E-70C5-4B02-9127-8C010A47CD21}" dt="2024-03-09T16:16:58.444" v="7"/>
        <pc:sldMkLst>
          <pc:docMk/>
          <pc:sldMk cId="407153847" sldId="634"/>
        </pc:sldMkLst>
      </pc:sldChg>
      <pc:sldChg chg="add">
        <pc:chgData name="Joao Almeida das Rosas" userId="78e79f35-ba31-4c0b-a794-470629228134" providerId="ADAL" clId="{75D2CB8E-70C5-4B02-9127-8C010A47CD21}" dt="2024-03-09T16:17:20.998" v="8"/>
        <pc:sldMkLst>
          <pc:docMk/>
          <pc:sldMk cId="1309281090" sldId="635"/>
        </pc:sldMkLst>
      </pc:sldChg>
      <pc:sldChg chg="add">
        <pc:chgData name="Joao Almeida das Rosas" userId="78e79f35-ba31-4c0b-a794-470629228134" providerId="ADAL" clId="{75D2CB8E-70C5-4B02-9127-8C010A47CD21}" dt="2024-03-09T16:16:09.732" v="5"/>
        <pc:sldMkLst>
          <pc:docMk/>
          <pc:sldMk cId="940410985" sldId="636"/>
        </pc:sldMkLst>
      </pc:sldChg>
      <pc:sldChg chg="add">
        <pc:chgData name="Joao Almeida das Rosas" userId="78e79f35-ba31-4c0b-a794-470629228134" providerId="ADAL" clId="{75D2CB8E-70C5-4B02-9127-8C010A47CD21}" dt="2024-03-09T16:17:46.890" v="9"/>
        <pc:sldMkLst>
          <pc:docMk/>
          <pc:sldMk cId="289933102" sldId="637"/>
        </pc:sldMkLst>
      </pc:sldChg>
      <pc:sldChg chg="add">
        <pc:chgData name="Joao Almeida das Rosas" userId="78e79f35-ba31-4c0b-a794-470629228134" providerId="ADAL" clId="{75D2CB8E-70C5-4B02-9127-8C010A47CD21}" dt="2024-03-09T16:18:23.571" v="10"/>
        <pc:sldMkLst>
          <pc:docMk/>
          <pc:sldMk cId="3018812578" sldId="638"/>
        </pc:sldMkLst>
      </pc:sldChg>
      <pc:sldChg chg="addSp modSp new mod setBg modClrScheme chgLayout">
        <pc:chgData name="Joao Almeida das Rosas" userId="78e79f35-ba31-4c0b-a794-470629228134" providerId="ADAL" clId="{75D2CB8E-70C5-4B02-9127-8C010A47CD21}" dt="2024-03-17T18:54:05.245" v="741" actId="27636"/>
        <pc:sldMkLst>
          <pc:docMk/>
          <pc:sldMk cId="202386135" sldId="639"/>
        </pc:sldMkLst>
        <pc:spChg chg="mod ord">
          <ac:chgData name="Joao Almeida das Rosas" userId="78e79f35-ba31-4c0b-a794-470629228134" providerId="ADAL" clId="{75D2CB8E-70C5-4B02-9127-8C010A47CD21}" dt="2024-03-09T16:33:10.355" v="353"/>
          <ac:spMkLst>
            <pc:docMk/>
            <pc:sldMk cId="202386135" sldId="639"/>
            <ac:spMk id="2" creationId="{8559849A-49DA-19ED-20A7-25CD7543A68A}"/>
          </ac:spMkLst>
        </pc:spChg>
        <pc:spChg chg="add mod ord">
          <ac:chgData name="Joao Almeida das Rosas" userId="78e79f35-ba31-4c0b-a794-470629228134" providerId="ADAL" clId="{75D2CB8E-70C5-4B02-9127-8C010A47CD21}" dt="2024-03-17T18:54:05.245" v="741" actId="27636"/>
          <ac:spMkLst>
            <pc:docMk/>
            <pc:sldMk cId="202386135" sldId="639"/>
            <ac:spMk id="3" creationId="{DE21246B-859A-9650-3830-15BF30956FD2}"/>
          </ac:spMkLst>
        </pc:spChg>
        <pc:spChg chg="add">
          <ac:chgData name="Joao Almeida das Rosas" userId="78e79f35-ba31-4c0b-a794-470629228134" providerId="ADAL" clId="{75D2CB8E-70C5-4B02-9127-8C010A47CD21}" dt="2024-03-09T16:23:42.903" v="87"/>
          <ac:spMkLst>
            <pc:docMk/>
            <pc:sldMk cId="202386135" sldId="639"/>
            <ac:spMk id="4" creationId="{AE230D67-DC48-0A90-79C9-F416A3BBAACC}"/>
          </ac:spMkLst>
        </pc:spChg>
      </pc:sldChg>
      <pc:sldChg chg="addSp modSp new mod setBg">
        <pc:chgData name="Joao Almeida das Rosas" userId="78e79f35-ba31-4c0b-a794-470629228134" providerId="ADAL" clId="{75D2CB8E-70C5-4B02-9127-8C010A47CD21}" dt="2024-03-09T16:33:12.554" v="354"/>
        <pc:sldMkLst>
          <pc:docMk/>
          <pc:sldMk cId="868889403" sldId="640"/>
        </pc:sldMkLst>
        <pc:spChg chg="mod">
          <ac:chgData name="Joao Almeida das Rosas" userId="78e79f35-ba31-4c0b-a794-470629228134" providerId="ADAL" clId="{75D2CB8E-70C5-4B02-9127-8C010A47CD21}" dt="2024-03-09T16:29:59.732" v="249" actId="14100"/>
          <ac:spMkLst>
            <pc:docMk/>
            <pc:sldMk cId="868889403" sldId="640"/>
            <ac:spMk id="2" creationId="{8038C9EE-1E40-22B4-C415-36D02AB82A5E}"/>
          </ac:spMkLst>
        </pc:spChg>
        <pc:spChg chg="mod">
          <ac:chgData name="Joao Almeida das Rosas" userId="78e79f35-ba31-4c0b-a794-470629228134" providerId="ADAL" clId="{75D2CB8E-70C5-4B02-9127-8C010A47CD21}" dt="2024-03-09T16:32:35.570" v="350" actId="208"/>
          <ac:spMkLst>
            <pc:docMk/>
            <pc:sldMk cId="868889403" sldId="640"/>
            <ac:spMk id="3" creationId="{E0097AB3-A6E9-B941-CA53-AD8DE53C71ED}"/>
          </ac:spMkLst>
        </pc:spChg>
        <pc:spChg chg="add mod">
          <ac:chgData name="Joao Almeida das Rosas" userId="78e79f35-ba31-4c0b-a794-470629228134" providerId="ADAL" clId="{75D2CB8E-70C5-4B02-9127-8C010A47CD21}" dt="2024-03-09T16:32:30.155" v="349" actId="14100"/>
          <ac:spMkLst>
            <pc:docMk/>
            <pc:sldMk cId="868889403" sldId="640"/>
            <ac:spMk id="4" creationId="{7A04DD29-A83E-F442-B9EA-ECE960477A9C}"/>
          </ac:spMkLst>
        </pc:spChg>
        <pc:spChg chg="add">
          <ac:chgData name="Joao Almeida das Rosas" userId="78e79f35-ba31-4c0b-a794-470629228134" providerId="ADAL" clId="{75D2CB8E-70C5-4B02-9127-8C010A47CD21}" dt="2024-03-09T16:31:10.492" v="307"/>
          <ac:spMkLst>
            <pc:docMk/>
            <pc:sldMk cId="868889403" sldId="640"/>
            <ac:spMk id="5" creationId="{F5D04FBF-D131-39C4-8A13-4177AC76C52A}"/>
          </ac:spMkLst>
        </pc:spChg>
        <pc:spChg chg="add mod">
          <ac:chgData name="Joao Almeida das Rosas" userId="78e79f35-ba31-4c0b-a794-470629228134" providerId="ADAL" clId="{75D2CB8E-70C5-4B02-9127-8C010A47CD21}" dt="2024-03-09T16:32:24.821" v="347" actId="1076"/>
          <ac:spMkLst>
            <pc:docMk/>
            <pc:sldMk cId="868889403" sldId="640"/>
            <ac:spMk id="7" creationId="{971BEDCC-BD23-205F-EA00-ED8924403790}"/>
          </ac:spMkLst>
        </pc:spChg>
        <pc:spChg chg="add mod">
          <ac:chgData name="Joao Almeida das Rosas" userId="78e79f35-ba31-4c0b-a794-470629228134" providerId="ADAL" clId="{75D2CB8E-70C5-4B02-9127-8C010A47CD21}" dt="2024-03-09T16:32:59.965" v="351" actId="20577"/>
          <ac:spMkLst>
            <pc:docMk/>
            <pc:sldMk cId="868889403" sldId="640"/>
            <ac:spMk id="9" creationId="{FB475553-A476-5FD4-FFAE-1EB95B900FAB}"/>
          </ac:spMkLst>
        </pc:spChg>
      </pc:sldChg>
      <pc:sldChg chg="modSp add mod">
        <pc:chgData name="Joao Almeida das Rosas" userId="78e79f35-ba31-4c0b-a794-470629228134" providerId="ADAL" clId="{75D2CB8E-70C5-4B02-9127-8C010A47CD21}" dt="2024-03-17T18:53:03.727" v="697" actId="27636"/>
        <pc:sldMkLst>
          <pc:docMk/>
          <pc:sldMk cId="2012877358" sldId="652"/>
        </pc:sldMkLst>
        <pc:spChg chg="mod">
          <ac:chgData name="Joao Almeida das Rosas" userId="78e79f35-ba31-4c0b-a794-470629228134" providerId="ADAL" clId="{75D2CB8E-70C5-4B02-9127-8C010A47CD21}" dt="2024-03-17T18:53:03.727" v="697" actId="27636"/>
          <ac:spMkLst>
            <pc:docMk/>
            <pc:sldMk cId="2012877358" sldId="652"/>
            <ac:spMk id="2" creationId="{0DD5D110-CC8D-4CA5-A128-4C7F8A9040D6}"/>
          </ac:spMkLst>
        </pc:spChg>
      </pc:sldChg>
      <pc:sldChg chg="add">
        <pc:chgData name="Joao Almeida das Rosas" userId="78e79f35-ba31-4c0b-a794-470629228134" providerId="ADAL" clId="{75D2CB8E-70C5-4B02-9127-8C010A47CD21}" dt="2024-03-09T16:35:55.884" v="374"/>
        <pc:sldMkLst>
          <pc:docMk/>
          <pc:sldMk cId="1410061147" sldId="653"/>
        </pc:sldMkLst>
      </pc:sldChg>
      <pc:sldChg chg="addSp modSp new mod setBg">
        <pc:chgData name="Joao Almeida das Rosas" userId="78e79f35-ba31-4c0b-a794-470629228134" providerId="ADAL" clId="{75D2CB8E-70C5-4B02-9127-8C010A47CD21}" dt="2024-03-18T08:37:55.261" v="1427" actId="20577"/>
        <pc:sldMkLst>
          <pc:docMk/>
          <pc:sldMk cId="843293462" sldId="654"/>
        </pc:sldMkLst>
        <pc:spChg chg="mod">
          <ac:chgData name="Joao Almeida das Rosas" userId="78e79f35-ba31-4c0b-a794-470629228134" providerId="ADAL" clId="{75D2CB8E-70C5-4B02-9127-8C010A47CD21}" dt="2024-03-17T18:48:52.445" v="433"/>
          <ac:spMkLst>
            <pc:docMk/>
            <pc:sldMk cId="843293462" sldId="654"/>
            <ac:spMk id="2" creationId="{263762C2-529F-99D1-03A1-A0D9AE705FBF}"/>
          </ac:spMkLst>
        </pc:spChg>
        <pc:spChg chg="mod">
          <ac:chgData name="Joao Almeida das Rosas" userId="78e79f35-ba31-4c0b-a794-470629228134" providerId="ADAL" clId="{75D2CB8E-70C5-4B02-9127-8C010A47CD21}" dt="2024-03-17T18:47:58.124" v="423" actId="14100"/>
          <ac:spMkLst>
            <pc:docMk/>
            <pc:sldMk cId="843293462" sldId="654"/>
            <ac:spMk id="3" creationId="{23540625-F35F-3B1D-7E0F-F1FA8D06629D}"/>
          </ac:spMkLst>
        </pc:spChg>
        <pc:spChg chg="add mod">
          <ac:chgData name="Joao Almeida das Rosas" userId="78e79f35-ba31-4c0b-a794-470629228134" providerId="ADAL" clId="{75D2CB8E-70C5-4B02-9127-8C010A47CD21}" dt="2024-03-18T08:37:55.261" v="1427" actId="20577"/>
          <ac:spMkLst>
            <pc:docMk/>
            <pc:sldMk cId="843293462" sldId="654"/>
            <ac:spMk id="5" creationId="{C91FF7A4-A3D5-0D0C-6B3A-5C4354B8C8B9}"/>
          </ac:spMkLst>
        </pc:spChg>
      </pc:sldChg>
      <pc:sldChg chg="modSp add mod">
        <pc:chgData name="Joao Almeida das Rosas" userId="78e79f35-ba31-4c0b-a794-470629228134" providerId="ADAL" clId="{75D2CB8E-70C5-4B02-9127-8C010A47CD21}" dt="2024-03-18T08:44:44.491" v="1428" actId="20577"/>
        <pc:sldMkLst>
          <pc:docMk/>
          <pc:sldMk cId="2300764134" sldId="655"/>
        </pc:sldMkLst>
        <pc:spChg chg="mod">
          <ac:chgData name="Joao Almeida das Rosas" userId="78e79f35-ba31-4c0b-a794-470629228134" providerId="ADAL" clId="{75D2CB8E-70C5-4B02-9127-8C010A47CD21}" dt="2024-03-17T19:05:50.261" v="1396" actId="20577"/>
          <ac:spMkLst>
            <pc:docMk/>
            <pc:sldMk cId="2300764134" sldId="655"/>
            <ac:spMk id="4" creationId="{00000000-0000-0000-0000-000000000000}"/>
          </ac:spMkLst>
        </pc:spChg>
        <pc:spChg chg="mod">
          <ac:chgData name="Joao Almeida das Rosas" userId="78e79f35-ba31-4c0b-a794-470629228134" providerId="ADAL" clId="{75D2CB8E-70C5-4B02-9127-8C010A47CD21}" dt="2024-03-18T08:44:44.491" v="1428" actId="20577"/>
          <ac:spMkLst>
            <pc:docMk/>
            <pc:sldMk cId="2300764134" sldId="655"/>
            <ac:spMk id="5" creationId="{00000000-0000-0000-0000-000000000000}"/>
          </ac:spMkLst>
        </pc:spChg>
        <pc:spChg chg="mod">
          <ac:chgData name="Joao Almeida das Rosas" userId="78e79f35-ba31-4c0b-a794-470629228134" providerId="ADAL" clId="{75D2CB8E-70C5-4B02-9127-8C010A47CD21}" dt="2024-03-17T19:02:40.847" v="1365" actId="1076"/>
          <ac:spMkLst>
            <pc:docMk/>
            <pc:sldMk cId="2300764134" sldId="655"/>
            <ac:spMk id="6" creationId="{00000000-0000-0000-0000-000000000000}"/>
          </ac:spMkLst>
        </pc:spChg>
      </pc:sldChg>
      <pc:sldChg chg="modSp new del mod">
        <pc:chgData name="Joao Almeida das Rosas" userId="78e79f35-ba31-4c0b-a794-470629228134" providerId="ADAL" clId="{75D2CB8E-70C5-4B02-9127-8C010A47CD21}" dt="2024-03-20T10:59:51.161" v="1729" actId="680"/>
        <pc:sldMkLst>
          <pc:docMk/>
          <pc:sldMk cId="1424429764" sldId="656"/>
        </pc:sldMkLst>
        <pc:spChg chg="mod">
          <ac:chgData name="Joao Almeida das Rosas" userId="78e79f35-ba31-4c0b-a794-470629228134" providerId="ADAL" clId="{75D2CB8E-70C5-4B02-9127-8C010A47CD21}" dt="2024-03-20T10:59:50.776" v="1728" actId="20577"/>
          <ac:spMkLst>
            <pc:docMk/>
            <pc:sldMk cId="1424429764" sldId="656"/>
            <ac:spMk id="2" creationId="{356012C3-9A32-F14C-6BC0-78E4BF068D6A}"/>
          </ac:spMkLst>
        </pc:spChg>
      </pc:sldChg>
      <pc:sldMasterChg chg="addSp delSp modSp mod">
        <pc:chgData name="Joao Almeida das Rosas" userId="78e79f35-ba31-4c0b-a794-470629228134" providerId="ADAL" clId="{75D2CB8E-70C5-4B02-9127-8C010A47CD21}" dt="2024-03-17T18:54:04.903" v="737" actId="14100"/>
        <pc:sldMasterMkLst>
          <pc:docMk/>
          <pc:sldMasterMk cId="3776150105" sldId="2147483648"/>
        </pc:sldMasterMkLst>
        <pc:spChg chg="mod">
          <ac:chgData name="Joao Almeida das Rosas" userId="78e79f35-ba31-4c0b-a794-470629228134" providerId="ADAL" clId="{75D2CB8E-70C5-4B02-9127-8C010A47CD21}" dt="2024-03-17T18:54:00.903" v="733" actId="255"/>
          <ac:spMkLst>
            <pc:docMk/>
            <pc:sldMasterMk cId="3776150105" sldId="2147483648"/>
            <ac:spMk id="2" creationId="{1FE543A3-93C0-4472-BC0D-44E47A7D98E6}"/>
          </ac:spMkLst>
        </pc:spChg>
        <pc:spChg chg="mod">
          <ac:chgData name="Joao Almeida das Rosas" userId="78e79f35-ba31-4c0b-a794-470629228134" providerId="ADAL" clId="{75D2CB8E-70C5-4B02-9127-8C010A47CD21}" dt="2024-03-17T18:54:04.903" v="737" actId="14100"/>
          <ac:spMkLst>
            <pc:docMk/>
            <pc:sldMasterMk cId="3776150105" sldId="2147483648"/>
            <ac:spMk id="3" creationId="{2CA1ABD0-A08B-478E-8CB6-7B5242898306}"/>
          </ac:spMkLst>
        </pc:spChg>
        <pc:spChg chg="del">
          <ac:chgData name="Joao Almeida das Rosas" userId="78e79f35-ba31-4c0b-a794-470629228134" providerId="ADAL" clId="{75D2CB8E-70C5-4B02-9127-8C010A47CD21}" dt="2024-03-17T18:53:20.840" v="719" actId="478"/>
          <ac:spMkLst>
            <pc:docMk/>
            <pc:sldMasterMk cId="3776150105" sldId="2147483648"/>
            <ac:spMk id="4" creationId="{6253CB0E-7912-4510-B979-83886B9C2518}"/>
          </ac:spMkLst>
        </pc:spChg>
        <pc:spChg chg="del">
          <ac:chgData name="Joao Almeida das Rosas" userId="78e79f35-ba31-4c0b-a794-470629228134" providerId="ADAL" clId="{75D2CB8E-70C5-4B02-9127-8C010A47CD21}" dt="2024-03-17T18:53:20.840" v="719" actId="478"/>
          <ac:spMkLst>
            <pc:docMk/>
            <pc:sldMasterMk cId="3776150105" sldId="2147483648"/>
            <ac:spMk id="5" creationId="{20046645-9219-4845-ADC5-AD8EFEF918CD}"/>
          </ac:spMkLst>
        </pc:spChg>
        <pc:spChg chg="del">
          <ac:chgData name="Joao Almeida das Rosas" userId="78e79f35-ba31-4c0b-a794-470629228134" providerId="ADAL" clId="{75D2CB8E-70C5-4B02-9127-8C010A47CD21}" dt="2024-03-17T18:53:20.840" v="719" actId="478"/>
          <ac:spMkLst>
            <pc:docMk/>
            <pc:sldMasterMk cId="3776150105" sldId="2147483648"/>
            <ac:spMk id="6" creationId="{7B439F34-C4BE-417F-918C-444D20850083}"/>
          </ac:spMkLst>
        </pc:spChg>
        <pc:picChg chg="add mod">
          <ac:chgData name="Joao Almeida das Rosas" userId="78e79f35-ba31-4c0b-a794-470629228134" providerId="ADAL" clId="{75D2CB8E-70C5-4B02-9127-8C010A47CD21}" dt="2024-03-17T18:53:45.124" v="730" actId="14100"/>
          <ac:picMkLst>
            <pc:docMk/>
            <pc:sldMasterMk cId="3776150105" sldId="2147483648"/>
            <ac:picMk id="7" creationId="{ADCDFD37-E9C4-09A7-B02F-50C0FD2D3694}"/>
          </ac:picMkLst>
        </pc:pic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111D35-3DD7-4669-BB06-3736E959472D}" type="datetimeFigureOut">
              <a:rPr lang="en-US" smtClean="0"/>
              <a:t>3/20/2024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3DDA44-EB2F-4ADA-9176-6D1DE50F45AF}" type="slidenum">
              <a:rPr lang="en-US" smtClean="0"/>
              <a:t>‹#›</a:t>
            </a:fld>
            <a:endParaRPr lang="en-US"/>
          </a:p>
        </p:txBody>
      </p:sp>
    </p:spTree>
    <p:extLst>
      <p:ext uri="{BB962C8B-B14F-4D97-AF65-F5344CB8AC3E}">
        <p14:creationId xmlns:p14="http://schemas.microsoft.com/office/powerpoint/2010/main" val="1000675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8A5190-665B-4355-B186-F3F5510476BD}" type="slidenum">
              <a:rPr lang="pt-PT" smtClean="0"/>
              <a:pPr/>
              <a:t>3</a:t>
            </a:fld>
            <a:endParaRPr lang="pt-PT"/>
          </a:p>
        </p:txBody>
      </p:sp>
    </p:spTree>
    <p:extLst>
      <p:ext uri="{BB962C8B-B14F-4D97-AF65-F5344CB8AC3E}">
        <p14:creationId xmlns:p14="http://schemas.microsoft.com/office/powerpoint/2010/main" val="2446905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F98A5190-665B-4355-B186-F3F5510476BD}" type="slidenum">
              <a:rPr lang="pt-PT" smtClean="0"/>
              <a:pPr/>
              <a:t>4</a:t>
            </a:fld>
            <a:endParaRPr lang="pt-PT"/>
          </a:p>
        </p:txBody>
      </p:sp>
    </p:spTree>
    <p:extLst>
      <p:ext uri="{BB962C8B-B14F-4D97-AF65-F5344CB8AC3E}">
        <p14:creationId xmlns:p14="http://schemas.microsoft.com/office/powerpoint/2010/main" val="2281326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F98A5190-665B-4355-B186-F3F5510476BD}" type="slidenum">
              <a:rPr lang="pt-PT" smtClean="0"/>
              <a:pPr/>
              <a:t>23</a:t>
            </a:fld>
            <a:endParaRPr lang="pt-PT"/>
          </a:p>
        </p:txBody>
      </p:sp>
    </p:spTree>
    <p:extLst>
      <p:ext uri="{BB962C8B-B14F-4D97-AF65-F5344CB8AC3E}">
        <p14:creationId xmlns:p14="http://schemas.microsoft.com/office/powerpoint/2010/main" val="111465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F98A5190-665B-4355-B186-F3F5510476BD}" type="slidenum">
              <a:rPr lang="pt-PT" smtClean="0"/>
              <a:pPr/>
              <a:t>24</a:t>
            </a:fld>
            <a:endParaRPr lang="pt-PT"/>
          </a:p>
        </p:txBody>
      </p:sp>
    </p:spTree>
    <p:extLst>
      <p:ext uri="{BB962C8B-B14F-4D97-AF65-F5344CB8AC3E}">
        <p14:creationId xmlns:p14="http://schemas.microsoft.com/office/powerpoint/2010/main" val="2561096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F98A5190-665B-4355-B186-F3F5510476BD}" type="slidenum">
              <a:rPr lang="pt-PT" smtClean="0"/>
              <a:pPr/>
              <a:t>25</a:t>
            </a:fld>
            <a:endParaRPr lang="pt-PT"/>
          </a:p>
        </p:txBody>
      </p:sp>
    </p:spTree>
    <p:extLst>
      <p:ext uri="{BB962C8B-B14F-4D97-AF65-F5344CB8AC3E}">
        <p14:creationId xmlns:p14="http://schemas.microsoft.com/office/powerpoint/2010/main" val="1296474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472526C2-03F7-4631-93A5-2D7808A1B387}" type="slidenum">
              <a:rPr lang="pt-PT" smtClean="0">
                <a:solidFill>
                  <a:prstClr val="black"/>
                </a:solidFill>
              </a:rPr>
              <a:pPr/>
              <a:t>78</a:t>
            </a:fld>
            <a:endParaRPr lang="pt-PT">
              <a:solidFill>
                <a:prstClr val="black"/>
              </a:solidFill>
            </a:endParaRPr>
          </a:p>
        </p:txBody>
      </p:sp>
    </p:spTree>
    <p:extLst>
      <p:ext uri="{BB962C8B-B14F-4D97-AF65-F5344CB8AC3E}">
        <p14:creationId xmlns:p14="http://schemas.microsoft.com/office/powerpoint/2010/main" val="1380879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472526C2-03F7-4631-93A5-2D7808A1B387}" type="slidenum">
              <a:rPr lang="pt-PT" smtClean="0">
                <a:solidFill>
                  <a:prstClr val="black"/>
                </a:solidFill>
              </a:rPr>
              <a:pPr/>
              <a:t>83</a:t>
            </a:fld>
            <a:endParaRPr lang="pt-PT">
              <a:solidFill>
                <a:prstClr val="black"/>
              </a:solidFill>
            </a:endParaRPr>
          </a:p>
        </p:txBody>
      </p:sp>
    </p:spTree>
    <p:extLst>
      <p:ext uri="{BB962C8B-B14F-4D97-AF65-F5344CB8AC3E}">
        <p14:creationId xmlns:p14="http://schemas.microsoft.com/office/powerpoint/2010/main" val="858665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pt-PT"/>
          </a:p>
        </p:txBody>
      </p:sp>
      <p:sp>
        <p:nvSpPr>
          <p:cNvPr id="4" name="Slide Number Placeholder 3"/>
          <p:cNvSpPr>
            <a:spLocks noGrp="1"/>
          </p:cNvSpPr>
          <p:nvPr>
            <p:ph type="sldNum" sz="quarter" idx="10"/>
          </p:nvPr>
        </p:nvSpPr>
        <p:spPr/>
        <p:txBody>
          <a:bodyPr/>
          <a:lstStyle/>
          <a:p>
            <a:fld id="{472526C2-03F7-4631-93A5-2D7808A1B387}" type="slidenum">
              <a:rPr lang="pt-PT" smtClean="0">
                <a:solidFill>
                  <a:prstClr val="black"/>
                </a:solidFill>
              </a:rPr>
              <a:pPr/>
              <a:t>89</a:t>
            </a:fld>
            <a:endParaRPr lang="pt-PT">
              <a:solidFill>
                <a:prstClr val="black"/>
              </a:solidFill>
            </a:endParaRPr>
          </a:p>
        </p:txBody>
      </p:sp>
    </p:spTree>
    <p:extLst>
      <p:ext uri="{BB962C8B-B14F-4D97-AF65-F5344CB8AC3E}">
        <p14:creationId xmlns:p14="http://schemas.microsoft.com/office/powerpoint/2010/main" val="116250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3DDA44-EB2F-4ADA-9176-6D1DE50F45AF}" type="slidenum">
              <a:rPr lang="en-US" smtClean="0"/>
              <a:t>90</a:t>
            </a:fld>
            <a:endParaRPr lang="en-US"/>
          </a:p>
        </p:txBody>
      </p:sp>
    </p:spTree>
    <p:extLst>
      <p:ext uri="{BB962C8B-B14F-4D97-AF65-F5344CB8AC3E}">
        <p14:creationId xmlns:p14="http://schemas.microsoft.com/office/powerpoint/2010/main" val="284920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3E3F-18ED-4A5E-B4A5-91CBAD8C94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97E0E2-F595-49CA-8858-0FB8665170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D2DF42-8BEC-4A7E-AF69-B2666E52DB76}"/>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5" name="Footer Placeholder 4">
            <a:extLst>
              <a:ext uri="{FF2B5EF4-FFF2-40B4-BE49-F238E27FC236}">
                <a16:creationId xmlns:a16="http://schemas.microsoft.com/office/drawing/2014/main" id="{F5CBA4CD-7C47-4C0F-99E7-C556A65C2FB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A6FF3C-CE63-4AD7-ACCD-4D0FBEF232E7}"/>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323411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B695-FBB1-4220-9616-8E4C971212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28D6B5-8C63-424F-AF0A-0490C9370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2E33-9CE8-4EC0-ADF0-5397B70335D8}"/>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5" name="Footer Placeholder 4">
            <a:extLst>
              <a:ext uri="{FF2B5EF4-FFF2-40B4-BE49-F238E27FC236}">
                <a16:creationId xmlns:a16="http://schemas.microsoft.com/office/drawing/2014/main" id="{C5C57D53-3E95-4D12-B077-E5CE9E66FE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B4B2E6D-8A5B-4087-8D60-C89E869C8C1D}"/>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352619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113841-5C01-4E67-B7DA-AE72480BCA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26F092-C443-45AB-9058-5C98AABCE4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9C13E5-4F7F-43F2-85E6-B8DB4E517C84}"/>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5" name="Footer Placeholder 4">
            <a:extLst>
              <a:ext uri="{FF2B5EF4-FFF2-40B4-BE49-F238E27FC236}">
                <a16:creationId xmlns:a16="http://schemas.microsoft.com/office/drawing/2014/main" id="{A3A31FDB-24FE-4067-8BBD-77D2805A2AD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A271F79-E41A-44FA-B4CD-F066881283DB}"/>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53043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192D8-18F3-4CA8-86FB-ACAF94CB29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288CDA-B7FD-462F-967D-6E4474E7CE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46D95-08E2-4211-B49D-35ECAA085F39}"/>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5" name="Footer Placeholder 4">
            <a:extLst>
              <a:ext uri="{FF2B5EF4-FFF2-40B4-BE49-F238E27FC236}">
                <a16:creationId xmlns:a16="http://schemas.microsoft.com/office/drawing/2014/main" id="{8D6ECA78-BDAB-4288-850C-D1FBBE47E1F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0BE69C0-2B85-42E6-B658-C7D4E4BE0634}"/>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403494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58F84-06CD-4E28-818F-865FB55FE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56E874-7DC5-4A91-ABB0-C1853A3A1F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32D93C-4994-4A28-9504-547E6DEABF3D}"/>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5" name="Footer Placeholder 4">
            <a:extLst>
              <a:ext uri="{FF2B5EF4-FFF2-40B4-BE49-F238E27FC236}">
                <a16:creationId xmlns:a16="http://schemas.microsoft.com/office/drawing/2014/main" id="{F315EF44-1DEB-43E4-B210-FB80594DADD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1427F3-EE05-4F22-945E-EF1239B44BF6}"/>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2417652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694E-0884-4469-92EB-1D65DEE38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729F5-D360-4D55-8F10-239E76B971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CC8B74-A169-42B0-B671-959FF657BD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5E76B0-778A-4B3C-8636-6797AB4C5382}"/>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6" name="Footer Placeholder 5">
            <a:extLst>
              <a:ext uri="{FF2B5EF4-FFF2-40B4-BE49-F238E27FC236}">
                <a16:creationId xmlns:a16="http://schemas.microsoft.com/office/drawing/2014/main" id="{97D0066A-85BA-4C8D-9F0A-F4F9622E932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8627D48-EB9F-46B9-B088-BEDFE7C6BBF8}"/>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109137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93E7-8895-45B7-BA42-3BD7D51150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E60D47-1513-4B21-B093-C48AE30BA4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878E76-41F0-433E-9EE7-D7E50D60F4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78ACB0-25D2-42FB-8A8D-E924D0702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99AF25-BACE-465C-8F40-2E33541B24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8D4664-05EA-4723-A978-F7D4F5914001}"/>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8" name="Footer Placeholder 7">
            <a:extLst>
              <a:ext uri="{FF2B5EF4-FFF2-40B4-BE49-F238E27FC236}">
                <a16:creationId xmlns:a16="http://schemas.microsoft.com/office/drawing/2014/main" id="{3ADFF803-5703-4551-AEF3-4885F928BE3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298057DE-90ED-49A4-AB93-864F1263439A}"/>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170731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E0DB-69AA-467A-8C6A-6486A1C21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357C43-D69C-425B-8D5B-1ED7FB70E2CC}"/>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4" name="Footer Placeholder 3">
            <a:extLst>
              <a:ext uri="{FF2B5EF4-FFF2-40B4-BE49-F238E27FC236}">
                <a16:creationId xmlns:a16="http://schemas.microsoft.com/office/drawing/2014/main" id="{8C45C83B-9ECE-47D1-876E-AB6AEA4A9C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18F68CF-A495-4D02-9129-97985E07F0EB}"/>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132552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9E2249-8148-4495-9462-6188313D313A}"/>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3" name="Footer Placeholder 2">
            <a:extLst>
              <a:ext uri="{FF2B5EF4-FFF2-40B4-BE49-F238E27FC236}">
                <a16:creationId xmlns:a16="http://schemas.microsoft.com/office/drawing/2014/main" id="{1003CB55-BB63-414D-8092-9854D4EFCFE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8269D6D-0CBD-4177-BECA-ED19F20F01D7}"/>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2382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EC6E-4BA0-4F8E-A801-690686F2BD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E0815E-7564-4A1D-A47F-0A0B51858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DCDF21-657B-405A-BB1B-CC07170B3E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7FE2F8-C7FA-4D0E-A564-96D90619EE0E}"/>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6" name="Footer Placeholder 5">
            <a:extLst>
              <a:ext uri="{FF2B5EF4-FFF2-40B4-BE49-F238E27FC236}">
                <a16:creationId xmlns:a16="http://schemas.microsoft.com/office/drawing/2014/main" id="{E535A8AF-240F-4312-A7A8-6EBDA6887A24}"/>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F9D8EB0-2738-4B24-98B1-FFEE54192730}"/>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2603122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7448-86E9-4EF5-ACAA-CB5C1A7484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6B74F8-4B5C-45FC-B9B5-5DDACF42E9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BA01F4-808A-4A60-A4E6-5BCDBD53D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4ECFF9-07B9-440A-B590-EA7C4825808F}"/>
              </a:ext>
            </a:extLst>
          </p:cNvPr>
          <p:cNvSpPr>
            <a:spLocks noGrp="1"/>
          </p:cNvSpPr>
          <p:nvPr>
            <p:ph type="dt" sz="half" idx="10"/>
          </p:nvPr>
        </p:nvSpPr>
        <p:spPr>
          <a:xfrm>
            <a:off x="838200" y="6356350"/>
            <a:ext cx="2743200" cy="365125"/>
          </a:xfrm>
          <a:prstGeom prst="rect">
            <a:avLst/>
          </a:prstGeom>
        </p:spPr>
        <p:txBody>
          <a:bodyPr/>
          <a:lstStyle/>
          <a:p>
            <a:fld id="{A6FF73A8-F51C-4BC2-B8DD-470B2C70A976}" type="datetimeFigureOut">
              <a:rPr lang="en-US" smtClean="0"/>
              <a:t>3/20/2024</a:t>
            </a:fld>
            <a:endParaRPr lang="en-US"/>
          </a:p>
        </p:txBody>
      </p:sp>
      <p:sp>
        <p:nvSpPr>
          <p:cNvPr id="6" name="Footer Placeholder 5">
            <a:extLst>
              <a:ext uri="{FF2B5EF4-FFF2-40B4-BE49-F238E27FC236}">
                <a16:creationId xmlns:a16="http://schemas.microsoft.com/office/drawing/2014/main" id="{ED468557-72B5-45FB-80F4-53B47354915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F10B1201-50AE-48A1-B831-62B804CD0744}"/>
              </a:ext>
            </a:extLst>
          </p:cNvPr>
          <p:cNvSpPr>
            <a:spLocks noGrp="1"/>
          </p:cNvSpPr>
          <p:nvPr>
            <p:ph type="sldNum" sz="quarter" idx="12"/>
          </p:nvPr>
        </p:nvSpPr>
        <p:spPr>
          <a:xfrm>
            <a:off x="8610600" y="6356350"/>
            <a:ext cx="2743200" cy="365125"/>
          </a:xfrm>
          <a:prstGeom prst="rect">
            <a:avLst/>
          </a:prstGeom>
        </p:spPr>
        <p:txBody>
          <a:bodyPr/>
          <a:lstStyle/>
          <a:p>
            <a:fld id="{9278CFA8-C678-4B19-8A92-CFA33DF6BC0B}" type="slidenum">
              <a:rPr lang="en-US" smtClean="0"/>
              <a:t>‹#›</a:t>
            </a:fld>
            <a:endParaRPr lang="en-US"/>
          </a:p>
        </p:txBody>
      </p:sp>
    </p:spTree>
    <p:extLst>
      <p:ext uri="{BB962C8B-B14F-4D97-AF65-F5344CB8AC3E}">
        <p14:creationId xmlns:p14="http://schemas.microsoft.com/office/powerpoint/2010/main" val="846000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E543A3-93C0-4472-BC0D-44E47A7D98E6}"/>
              </a:ext>
            </a:extLst>
          </p:cNvPr>
          <p:cNvSpPr>
            <a:spLocks noGrp="1"/>
          </p:cNvSpPr>
          <p:nvPr>
            <p:ph type="title"/>
          </p:nvPr>
        </p:nvSpPr>
        <p:spPr>
          <a:xfrm>
            <a:off x="838200" y="246890"/>
            <a:ext cx="9214449" cy="70905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CA1ABD0-A08B-478E-8CB6-7B5242898306}"/>
              </a:ext>
            </a:extLst>
          </p:cNvPr>
          <p:cNvSpPr>
            <a:spLocks noGrp="1"/>
          </p:cNvSpPr>
          <p:nvPr>
            <p:ph type="body" idx="1"/>
          </p:nvPr>
        </p:nvSpPr>
        <p:spPr>
          <a:xfrm>
            <a:off x="838200" y="1155940"/>
            <a:ext cx="10515600" cy="538288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A picture containing text, clipart&#10;&#10;Description automatically generated">
            <a:extLst>
              <a:ext uri="{FF2B5EF4-FFF2-40B4-BE49-F238E27FC236}">
                <a16:creationId xmlns:a16="http://schemas.microsoft.com/office/drawing/2014/main" id="{ADCDFD37-E9C4-09A7-B02F-50C0FD2D3694}"/>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39245" y="246890"/>
            <a:ext cx="1227210" cy="709054"/>
          </a:xfrm>
          <a:prstGeom prst="rect">
            <a:avLst/>
          </a:prstGeom>
        </p:spPr>
      </p:pic>
    </p:spTree>
    <p:extLst>
      <p:ext uri="{BB962C8B-B14F-4D97-AF65-F5344CB8AC3E}">
        <p14:creationId xmlns:p14="http://schemas.microsoft.com/office/powerpoint/2010/main" val="3776150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acebook.com/CollabUXWebSolutions/photos/sql-joins/1160323134121580/" TargetMode="External"/><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34.gif"/><Relationship Id="rId5" Type="http://schemas.openxmlformats.org/officeDocument/2006/relationships/hyperlink" Target="https://www.w3schools.com/sql/sql_join_left.asp" TargetMode="External"/><Relationship Id="rId4" Type="http://schemas.openxmlformats.org/officeDocument/2006/relationships/image" Target="../media/image33.png"/><Relationship Id="rId9" Type="http://schemas.openxmlformats.org/officeDocument/2006/relationships/image" Target="../media/image37.png"/></Relationships>
</file>

<file path=ppt/slides/_rels/slide4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4.xml.rels><?xml version="1.0" encoding="UTF-8" standalone="yes"?>
<Relationships xmlns="http://schemas.openxmlformats.org/package/2006/relationships"><Relationship Id="rId8" Type="http://schemas.openxmlformats.org/officeDocument/2006/relationships/hyperlink" Target="https://www.w3schools.com/sql/sql_join_left.asp" TargetMode="External"/><Relationship Id="rId3" Type="http://schemas.openxmlformats.org/officeDocument/2006/relationships/image" Target="../media/image31.png"/><Relationship Id="rId7" Type="http://schemas.openxmlformats.org/officeDocument/2006/relationships/image" Target="../media/image33.png"/><Relationship Id="rId2" Type="http://schemas.openxmlformats.org/officeDocument/2006/relationships/image" Target="../media/image42.gif"/><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37.png"/></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7.xml.rels><?xml version="1.0" encoding="UTF-8" standalone="yes"?>
<Relationships xmlns="http://schemas.openxmlformats.org/package/2006/relationships"><Relationship Id="rId8" Type="http://schemas.openxmlformats.org/officeDocument/2006/relationships/hyperlink" Target="https://www.w3schools.com/sql/sql_join_right.asp" TargetMode="External"/><Relationship Id="rId3" Type="http://schemas.openxmlformats.org/officeDocument/2006/relationships/image" Target="../media/image32.png"/><Relationship Id="rId7" Type="http://schemas.openxmlformats.org/officeDocument/2006/relationships/image" Target="../media/image50.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49.png"/><Relationship Id="rId5" Type="http://schemas.openxmlformats.org/officeDocument/2006/relationships/image" Target="../media/image48.gif"/><Relationship Id="rId4" Type="http://schemas.openxmlformats.org/officeDocument/2006/relationships/image" Target="../media/image33.png"/><Relationship Id="rId9"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2.png"/><Relationship Id="rId7" Type="http://schemas.openxmlformats.org/officeDocument/2006/relationships/image" Target="../media/image37.png"/><Relationship Id="rId2"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56.png"/><Relationship Id="rId5" Type="http://schemas.openxmlformats.org/officeDocument/2006/relationships/image" Target="../media/image55.gif"/><Relationship Id="rId4" Type="http://schemas.openxmlformats.org/officeDocument/2006/relationships/image" Target="../media/image33.png"/><Relationship Id="rId9" Type="http://schemas.openxmlformats.org/officeDocument/2006/relationships/hyperlink" Target="https://www.w3schools.com/sql/sql_join_full.asp"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erkansakinmaz.blogspot.com/2015/11/apache-pig-join-operator-2-full-outer.html" TargetMode="External"/><Relationship Id="rId2" Type="http://schemas.openxmlformats.org/officeDocument/2006/relationships/image" Target="../media/image57.jpe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sqlshack.com/sql-multiple-joins-for-beginners-with-examples/" TargetMode="External"/><Relationship Id="rId2" Type="http://schemas.openxmlformats.org/officeDocument/2006/relationships/slideLayout" Target="../slideLayouts/slideLayout6.xml"/><Relationship Id="rId1" Type="http://schemas.openxmlformats.org/officeDocument/2006/relationships/themeOverride" Target="../theme/themeOverride4.xml"/><Relationship Id="rId5" Type="http://schemas.openxmlformats.org/officeDocument/2006/relationships/image" Target="../media/image63.png"/><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6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0.xml.rels><?xml version="1.0" encoding="UTF-8" standalone="yes"?>
<Relationships xmlns="http://schemas.openxmlformats.org/package/2006/relationships"><Relationship Id="rId2" Type="http://schemas.openxmlformats.org/officeDocument/2006/relationships/hyperlink" Target="https://www.oracletutorial.com/oracle-view/oracle-updatable-view/"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hyperlink" Target="https://www.oracletutorial.com/oracle-administration/oracle-grant/" TargetMode="External"/><Relationship Id="rId2" Type="http://schemas.openxmlformats.org/officeDocument/2006/relationships/hyperlink" Target="https://www.oracletutorial.com/oracle-administration/oracle-create-user/" TargetMode="External"/><Relationship Id="rId1" Type="http://schemas.openxmlformats.org/officeDocument/2006/relationships/slideLayout" Target="../slideLayouts/slideLayout2.xml"/><Relationship Id="rId6" Type="http://schemas.openxmlformats.org/officeDocument/2006/relationships/hyperlink" Target="https://www.oracletutorial.com/oracle-administration/oracle-drop-user/" TargetMode="External"/><Relationship Id="rId5" Type="http://schemas.openxmlformats.org/officeDocument/2006/relationships/hyperlink" Target="https://www.oracletutorial.com/oracle-administration/oracle-alter-user/" TargetMode="External"/><Relationship Id="rId4" Type="http://schemas.openxmlformats.org/officeDocument/2006/relationships/hyperlink" Target="https://www.oracletutorial.com/oracle-administration/oracle-revoke/"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hyperlink" Target="https://www.devmedia.com.br/oracle-procedure-como-criar-uma-procedure-no-oracle/12660" TargetMode="Externa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6.xml"/><Relationship Id="rId5" Type="http://schemas.openxmlformats.org/officeDocument/2006/relationships/image" Target="../media/image76.png"/><Relationship Id="rId4" Type="http://schemas.openxmlformats.org/officeDocument/2006/relationships/image" Target="../media/image75.png"/></Relationships>
</file>

<file path=ppt/slides/_rels/slide82.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8" Type="http://schemas.openxmlformats.org/officeDocument/2006/relationships/hyperlink" Target="https://mkyong.com/oracle/oracle-plsql-create-function-example/" TargetMode="External"/><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hyperlink" Target="https://mkyong.com/oracle/oracle-plsql-before-update-trigge-example/?utm_source=mkyong.com&amp;utm_medium=referral&amp;utm_campaign=afterpost-related&amp;utm_content=link3" TargetMode="External"/><Relationship Id="rId1" Type="http://schemas.openxmlformats.org/officeDocument/2006/relationships/slideLayout" Target="../slideLayouts/slideLayout6.xml"/><Relationship Id="rId4" Type="http://schemas.openxmlformats.org/officeDocument/2006/relationships/image" Target="../media/image9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33F1C-9AC0-4EB0-831C-4EE2754BAC2E}"/>
              </a:ext>
            </a:extLst>
          </p:cNvPr>
          <p:cNvSpPr>
            <a:spLocks noGrp="1"/>
          </p:cNvSpPr>
          <p:nvPr>
            <p:ph type="ctrTitle"/>
          </p:nvPr>
        </p:nvSpPr>
        <p:spPr/>
        <p:txBody>
          <a:bodyPr>
            <a:normAutofit/>
          </a:bodyPr>
          <a:lstStyle/>
          <a:p>
            <a:r>
              <a:rPr lang="en-US" dirty="0" err="1"/>
              <a:t>Modelação</a:t>
            </a:r>
            <a:r>
              <a:rPr lang="en-US" dirty="0"/>
              <a:t> de dados </a:t>
            </a:r>
            <a:r>
              <a:rPr lang="en-US" dirty="0" err="1"/>
              <a:t>em</a:t>
            </a:r>
            <a:r>
              <a:rPr lang="en-US" dirty="0"/>
              <a:t> </a:t>
            </a:r>
            <a:r>
              <a:rPr lang="en-US" dirty="0" err="1"/>
              <a:t>Engenharia</a:t>
            </a:r>
            <a:endParaRPr lang="en-US" dirty="0"/>
          </a:p>
        </p:txBody>
      </p:sp>
      <p:sp>
        <p:nvSpPr>
          <p:cNvPr id="3" name="Subtitle 2">
            <a:extLst>
              <a:ext uri="{FF2B5EF4-FFF2-40B4-BE49-F238E27FC236}">
                <a16:creationId xmlns:a16="http://schemas.microsoft.com/office/drawing/2014/main" id="{6921F823-B1D0-465C-B2E4-73179FC77064}"/>
              </a:ext>
            </a:extLst>
          </p:cNvPr>
          <p:cNvSpPr>
            <a:spLocks noGrp="1"/>
          </p:cNvSpPr>
          <p:nvPr>
            <p:ph type="subTitle" idx="1"/>
          </p:nvPr>
        </p:nvSpPr>
        <p:spPr/>
        <p:txBody>
          <a:bodyPr/>
          <a:lstStyle/>
          <a:p>
            <a:r>
              <a:rPr lang="en-US" dirty="0"/>
              <a:t>MDE – 2024-03-[18-22]</a:t>
            </a:r>
          </a:p>
        </p:txBody>
      </p:sp>
    </p:spTree>
    <p:extLst>
      <p:ext uri="{BB962C8B-B14F-4D97-AF65-F5344CB8AC3E}">
        <p14:creationId xmlns:p14="http://schemas.microsoft.com/office/powerpoint/2010/main" val="1236097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pt-PT" dirty="0"/>
              <a:t>"</a:t>
            </a:r>
            <a:r>
              <a:rPr lang="pt-PT" dirty="0" err="1"/>
              <a:t>On</a:t>
            </a:r>
            <a:r>
              <a:rPr lang="pt-PT" dirty="0"/>
              <a:t> delete </a:t>
            </a:r>
            <a:r>
              <a:rPr lang="pt-PT" dirty="0" err="1"/>
              <a:t>cascade</a:t>
            </a:r>
            <a:r>
              <a:rPr lang="pt-PT" dirty="0"/>
              <a:t>" </a:t>
            </a:r>
            <a:r>
              <a:rPr lang="pt-PT" dirty="0" err="1"/>
              <a:t>restriction</a:t>
            </a:r>
            <a:r>
              <a:rPr lang="pt-PT" dirty="0"/>
              <a:t> EXAMPLE</a:t>
            </a:r>
          </a:p>
        </p:txBody>
      </p:sp>
      <p:sp>
        <p:nvSpPr>
          <p:cNvPr id="5" name="Content Placeholder 4"/>
          <p:cNvSpPr>
            <a:spLocks noGrp="1"/>
          </p:cNvSpPr>
          <p:nvPr>
            <p:ph sz="half" idx="1"/>
          </p:nvPr>
        </p:nvSpPr>
        <p:spPr>
          <a:xfrm>
            <a:off x="558992" y="1165345"/>
            <a:ext cx="4690083" cy="5528621"/>
          </a:xfrm>
        </p:spPr>
        <p:txBody>
          <a:bodyPr>
            <a:noAutofit/>
          </a:bodyPr>
          <a:lstStyle/>
          <a:p>
            <a:r>
              <a:rPr lang="en-US" sz="1600" dirty="0"/>
              <a:t>In this example, whenever an item from the "supplier" table is deleted, all the supplied products are also deleted from the "products" table.</a:t>
            </a:r>
          </a:p>
          <a:p>
            <a:r>
              <a:rPr lang="en-US" sz="1600" dirty="0"/>
              <a:t>If the primary key of the strong entity (or dependent entity) is changed, the foreign keys of the dependent entities are changed.</a:t>
            </a:r>
          </a:p>
          <a:p>
            <a:r>
              <a:rPr lang="en-US" sz="1600" dirty="0"/>
              <a:t>To prevent that from happening, we can specify as:</a:t>
            </a:r>
          </a:p>
          <a:p>
            <a:pPr lvl="1"/>
            <a:r>
              <a:rPr lang="en-US" sz="1600" dirty="0"/>
              <a:t>ON DELETE RESTRICT</a:t>
            </a:r>
          </a:p>
          <a:p>
            <a:pPr lvl="1"/>
            <a:r>
              <a:rPr lang="en-US" sz="1600" dirty="0"/>
              <a:t>ON UPDATE RESTRICT</a:t>
            </a:r>
          </a:p>
          <a:p>
            <a:r>
              <a:rPr lang="en-US" sz="1600" dirty="0"/>
              <a:t>With the RESTRICT specifier, changing change a supplier with associated products is denied by the database.</a:t>
            </a:r>
          </a:p>
        </p:txBody>
      </p:sp>
      <p:sp>
        <p:nvSpPr>
          <p:cNvPr id="6" name="Content Placeholder 5"/>
          <p:cNvSpPr>
            <a:spLocks noGrp="1"/>
          </p:cNvSpPr>
          <p:nvPr>
            <p:ph sz="half" idx="2"/>
          </p:nvPr>
        </p:nvSpPr>
        <p:spPr>
          <a:xfrm>
            <a:off x="6096000" y="2184446"/>
            <a:ext cx="5323922" cy="4174132"/>
          </a:xfrm>
          <a:ln>
            <a:solidFill>
              <a:schemeClr val="tx1"/>
            </a:solidFill>
          </a:ln>
        </p:spPr>
        <p:txBody>
          <a:bodyPr>
            <a:normAutofit fontScale="47500" lnSpcReduction="20000"/>
          </a:bodyPr>
          <a:lstStyle/>
          <a:p>
            <a:pPr>
              <a:buNone/>
            </a:pPr>
            <a:r>
              <a:rPr lang="en-US" sz="2900" dirty="0"/>
              <a:t>CREATE TABLE supplier ( </a:t>
            </a:r>
          </a:p>
          <a:p>
            <a:pPr>
              <a:buNone/>
            </a:pPr>
            <a:r>
              <a:rPr lang="en-US" sz="2900" dirty="0"/>
              <a:t>     </a:t>
            </a:r>
            <a:r>
              <a:rPr lang="en-US" sz="2900" dirty="0" err="1"/>
              <a:t>supplier_id</a:t>
            </a:r>
            <a:r>
              <a:rPr lang="en-US" sz="2900" dirty="0"/>
              <a:t> decimal(10) not null, </a:t>
            </a:r>
          </a:p>
          <a:p>
            <a:pPr>
              <a:buNone/>
            </a:pPr>
            <a:r>
              <a:rPr lang="en-US" sz="2900" dirty="0"/>
              <a:t>      </a:t>
            </a:r>
            <a:r>
              <a:rPr lang="en-US" sz="2900" dirty="0" err="1"/>
              <a:t>supplier_name</a:t>
            </a:r>
            <a:r>
              <a:rPr lang="en-US" sz="2900" dirty="0"/>
              <a:t> </a:t>
            </a:r>
            <a:r>
              <a:rPr lang="en-US" sz="2900" dirty="0" err="1"/>
              <a:t>archar</a:t>
            </a:r>
            <a:r>
              <a:rPr lang="en-US" sz="2900" dirty="0"/>
              <a:t>(50) not null, </a:t>
            </a:r>
          </a:p>
          <a:p>
            <a:pPr>
              <a:buNone/>
            </a:pPr>
            <a:r>
              <a:rPr lang="en-US" sz="2900" dirty="0"/>
              <a:t>      </a:t>
            </a:r>
            <a:r>
              <a:rPr lang="en-US" sz="2900" dirty="0" err="1"/>
              <a:t>contact_name</a:t>
            </a:r>
            <a:r>
              <a:rPr lang="en-US" sz="2900" dirty="0"/>
              <a:t> varchar(50), </a:t>
            </a:r>
          </a:p>
          <a:p>
            <a:pPr>
              <a:buNone/>
            </a:pPr>
            <a:r>
              <a:rPr lang="en-US" sz="2900" dirty="0"/>
              <a:t>   CONSTRAINT </a:t>
            </a:r>
            <a:r>
              <a:rPr lang="en-US" sz="2900" dirty="0" err="1"/>
              <a:t>supplier_pk</a:t>
            </a:r>
            <a:r>
              <a:rPr lang="en-US" sz="2900" dirty="0"/>
              <a:t> PRIMARY KEY (</a:t>
            </a:r>
            <a:r>
              <a:rPr lang="en-US" sz="2900" dirty="0" err="1"/>
              <a:t>supplier_id</a:t>
            </a:r>
            <a:r>
              <a:rPr lang="en-US" sz="2900" dirty="0"/>
              <a:t>) </a:t>
            </a:r>
          </a:p>
          <a:p>
            <a:pPr>
              <a:buNone/>
            </a:pPr>
            <a:r>
              <a:rPr lang="en-US" sz="2900" dirty="0"/>
              <a:t>);</a:t>
            </a:r>
          </a:p>
          <a:p>
            <a:endParaRPr lang="en-US" sz="4500" dirty="0"/>
          </a:p>
          <a:p>
            <a:pPr>
              <a:buNone/>
            </a:pPr>
            <a:r>
              <a:rPr lang="en-US" sz="2500" dirty="0"/>
              <a:t>CREATE TABLE products ( </a:t>
            </a:r>
          </a:p>
          <a:p>
            <a:pPr>
              <a:buNone/>
            </a:pPr>
            <a:r>
              <a:rPr lang="en-US" sz="2500" dirty="0"/>
              <a:t>       </a:t>
            </a:r>
            <a:r>
              <a:rPr lang="en-US" sz="2500" dirty="0" err="1"/>
              <a:t>product_id</a:t>
            </a:r>
            <a:r>
              <a:rPr lang="en-US" sz="2500" dirty="0"/>
              <a:t> numeric(10) not null, </a:t>
            </a:r>
          </a:p>
          <a:p>
            <a:pPr>
              <a:buNone/>
            </a:pPr>
            <a:r>
              <a:rPr lang="en-US" sz="2500" dirty="0"/>
              <a:t>        </a:t>
            </a:r>
            <a:r>
              <a:rPr lang="en-US" sz="2500" dirty="0" err="1"/>
              <a:t>supplier_id</a:t>
            </a:r>
            <a:r>
              <a:rPr lang="en-US" sz="2500" dirty="0"/>
              <a:t> numeric(10) not null, </a:t>
            </a:r>
          </a:p>
          <a:p>
            <a:pPr>
              <a:buNone/>
            </a:pPr>
            <a:r>
              <a:rPr lang="en-US" sz="2500" dirty="0"/>
              <a:t>        CONSTRAINT </a:t>
            </a:r>
            <a:r>
              <a:rPr lang="en-US" sz="2500" dirty="0" err="1"/>
              <a:t>fk_supplier</a:t>
            </a:r>
            <a:r>
              <a:rPr lang="en-US" sz="2500" dirty="0"/>
              <a:t>   FOREIGN KEY (</a:t>
            </a:r>
            <a:r>
              <a:rPr lang="en-US" sz="2500" dirty="0" err="1"/>
              <a:t>supplier_id</a:t>
            </a:r>
            <a:r>
              <a:rPr lang="en-US" sz="2500" dirty="0"/>
              <a:t>)  REFERENCES supplier(</a:t>
            </a:r>
            <a:r>
              <a:rPr lang="en-US" sz="2500" dirty="0" err="1"/>
              <a:t>supplier_id</a:t>
            </a:r>
            <a:r>
              <a:rPr lang="en-US" sz="2500" dirty="0"/>
              <a:t>)  </a:t>
            </a:r>
          </a:p>
          <a:p>
            <a:pPr>
              <a:buNone/>
            </a:pPr>
            <a:r>
              <a:rPr lang="en-US" sz="2500" dirty="0">
                <a:solidFill>
                  <a:srgbClr val="FF0000"/>
                </a:solidFill>
              </a:rPr>
              <a:t>                                  ON DELETE CASCADE  </a:t>
            </a:r>
          </a:p>
          <a:p>
            <a:pPr>
              <a:buNone/>
            </a:pPr>
            <a:r>
              <a:rPr lang="en-US" sz="2500" dirty="0">
                <a:solidFill>
                  <a:srgbClr val="FF0000"/>
                </a:solidFill>
              </a:rPr>
              <a:t>                                   ON UPDATE CASCADE</a:t>
            </a:r>
          </a:p>
          <a:p>
            <a:pPr>
              <a:buNone/>
            </a:pPr>
            <a:r>
              <a:rPr lang="en-US" sz="2500" dirty="0"/>
              <a:t>);</a:t>
            </a:r>
            <a:endParaRPr lang="pt-PT" sz="2500" dirty="0"/>
          </a:p>
          <a:p>
            <a:endParaRPr lang="pt-PT" dirty="0"/>
          </a:p>
        </p:txBody>
      </p:sp>
    </p:spTree>
    <p:extLst>
      <p:ext uri="{BB962C8B-B14F-4D97-AF65-F5344CB8AC3E}">
        <p14:creationId xmlns:p14="http://schemas.microsoft.com/office/powerpoint/2010/main" val="230076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9C333-19E4-459F-8BF9-8EE6C61BAE7E}"/>
              </a:ext>
            </a:extLst>
          </p:cNvPr>
          <p:cNvSpPr>
            <a:spLocks noGrp="1"/>
          </p:cNvSpPr>
          <p:nvPr>
            <p:ph type="title"/>
          </p:nvPr>
        </p:nvSpPr>
        <p:spPr/>
        <p:txBody>
          <a:bodyPr/>
          <a:lstStyle/>
          <a:p>
            <a:r>
              <a:rPr lang="en-US" dirty="0"/>
              <a:t>Virtual columns</a:t>
            </a:r>
          </a:p>
        </p:txBody>
      </p:sp>
      <p:sp>
        <p:nvSpPr>
          <p:cNvPr id="3" name="Content Placeholder 2">
            <a:extLst>
              <a:ext uri="{FF2B5EF4-FFF2-40B4-BE49-F238E27FC236}">
                <a16:creationId xmlns:a16="http://schemas.microsoft.com/office/drawing/2014/main" id="{BD3064D1-D807-4AE7-AD0F-577D679D8807}"/>
              </a:ext>
            </a:extLst>
          </p:cNvPr>
          <p:cNvSpPr>
            <a:spLocks noGrp="1"/>
          </p:cNvSpPr>
          <p:nvPr>
            <p:ph idx="1"/>
          </p:nvPr>
        </p:nvSpPr>
        <p:spPr>
          <a:xfrm>
            <a:off x="838200" y="1060983"/>
            <a:ext cx="10515600" cy="709054"/>
          </a:xfrm>
        </p:spPr>
        <p:txBody>
          <a:bodyPr/>
          <a:lstStyle/>
          <a:p>
            <a:r>
              <a:rPr lang="en-US" dirty="0"/>
              <a:t>Columns inside tables with values computed from other columns.</a:t>
            </a:r>
          </a:p>
        </p:txBody>
      </p:sp>
      <p:sp>
        <p:nvSpPr>
          <p:cNvPr id="7" name="TextBox 6">
            <a:extLst>
              <a:ext uri="{FF2B5EF4-FFF2-40B4-BE49-F238E27FC236}">
                <a16:creationId xmlns:a16="http://schemas.microsoft.com/office/drawing/2014/main" id="{A2F326BB-5691-4F31-AF8F-EB578FF2B7D3}"/>
              </a:ext>
            </a:extLst>
          </p:cNvPr>
          <p:cNvSpPr txBox="1"/>
          <p:nvPr/>
        </p:nvSpPr>
        <p:spPr>
          <a:xfrm>
            <a:off x="288281" y="2184506"/>
            <a:ext cx="6267863" cy="2031325"/>
          </a:xfrm>
          <a:prstGeom prst="rect">
            <a:avLst/>
          </a:prstGeom>
          <a:noFill/>
          <a:ln>
            <a:solidFill>
              <a:schemeClr val="accent6"/>
            </a:solidFill>
          </a:ln>
        </p:spPr>
        <p:txBody>
          <a:bodyPr wrap="square">
            <a:spAutoFit/>
          </a:bodyPr>
          <a:lstStyle/>
          <a:p>
            <a:r>
              <a:rPr lang="en-US" sz="1400" dirty="0"/>
              <a:t>CREATE TABLE parts(    </a:t>
            </a:r>
          </a:p>
          <a:p>
            <a:r>
              <a:rPr lang="en-US" sz="1400" dirty="0"/>
              <a:t>     </a:t>
            </a:r>
            <a:r>
              <a:rPr lang="en-US" sz="1400" dirty="0" err="1"/>
              <a:t>part_id</a:t>
            </a:r>
            <a:r>
              <a:rPr lang="en-US" sz="1400" dirty="0"/>
              <a:t> 		INT,    </a:t>
            </a:r>
          </a:p>
          <a:p>
            <a:r>
              <a:rPr lang="en-US" sz="1400" dirty="0"/>
              <a:t>     </a:t>
            </a:r>
            <a:r>
              <a:rPr lang="en-US" sz="1400" dirty="0" err="1"/>
              <a:t>part_name</a:t>
            </a:r>
            <a:r>
              <a:rPr lang="en-US" sz="1400" dirty="0"/>
              <a:t> 	VARCHAR(50) NOT NULL,    </a:t>
            </a:r>
          </a:p>
          <a:p>
            <a:r>
              <a:rPr lang="en-US" sz="1400" dirty="0"/>
              <a:t>     capacity 		INT NOT NULL,    </a:t>
            </a:r>
          </a:p>
          <a:p>
            <a:r>
              <a:rPr lang="en-US" sz="1400" dirty="0"/>
              <a:t>     cost 		DEC(15,2) NOT NULL,    </a:t>
            </a:r>
          </a:p>
          <a:p>
            <a:r>
              <a:rPr lang="en-US" sz="1400" dirty="0"/>
              <a:t>     </a:t>
            </a:r>
            <a:r>
              <a:rPr lang="en-US" sz="1400" dirty="0" err="1"/>
              <a:t>list_price</a:t>
            </a:r>
            <a:r>
              <a:rPr lang="en-US" sz="1400" dirty="0"/>
              <a:t> 		DEC(15,2) NOT NULL,    </a:t>
            </a:r>
          </a:p>
          <a:p>
            <a:r>
              <a:rPr lang="en-US" sz="1400" dirty="0"/>
              <a:t>     </a:t>
            </a:r>
            <a:r>
              <a:rPr lang="en-US" sz="1400" dirty="0" err="1">
                <a:highlight>
                  <a:srgbClr val="00FF00"/>
                </a:highlight>
              </a:rPr>
              <a:t>gross_margin</a:t>
            </a:r>
            <a:r>
              <a:rPr lang="en-US" sz="1400" dirty="0">
                <a:highlight>
                  <a:srgbClr val="00FF00"/>
                </a:highlight>
              </a:rPr>
              <a:t> 	DEC(15,2) generated always AS    ((</a:t>
            </a:r>
            <a:r>
              <a:rPr lang="en-US" sz="1400" dirty="0" err="1">
                <a:highlight>
                  <a:srgbClr val="00FF00"/>
                </a:highlight>
              </a:rPr>
              <a:t>list_price</a:t>
            </a:r>
            <a:r>
              <a:rPr lang="en-US" sz="1400" dirty="0">
                <a:highlight>
                  <a:srgbClr val="00FF00"/>
                </a:highlight>
              </a:rPr>
              <a:t> - cost) / cost)</a:t>
            </a:r>
            <a:r>
              <a:rPr lang="en-US" sz="1400" dirty="0">
                <a:highlight>
                  <a:srgbClr val="FFFF00"/>
                </a:highlight>
              </a:rPr>
              <a:t>,</a:t>
            </a:r>
          </a:p>
          <a:p>
            <a:r>
              <a:rPr lang="en-US" sz="1400" dirty="0"/>
              <a:t>     PRIMARY KEY(</a:t>
            </a:r>
            <a:r>
              <a:rPr lang="en-US" sz="1400" dirty="0" err="1"/>
              <a:t>part_id</a:t>
            </a:r>
            <a:r>
              <a:rPr lang="en-US" sz="1400" dirty="0"/>
              <a:t>)</a:t>
            </a:r>
          </a:p>
          <a:p>
            <a:r>
              <a:rPr lang="en-US" sz="1400" dirty="0"/>
              <a:t>);</a:t>
            </a:r>
          </a:p>
        </p:txBody>
      </p:sp>
      <p:sp>
        <p:nvSpPr>
          <p:cNvPr id="9" name="TextBox 8">
            <a:extLst>
              <a:ext uri="{FF2B5EF4-FFF2-40B4-BE49-F238E27FC236}">
                <a16:creationId xmlns:a16="http://schemas.microsoft.com/office/drawing/2014/main" id="{8645CFE6-B64E-4A0B-B29D-2103C6238141}"/>
              </a:ext>
            </a:extLst>
          </p:cNvPr>
          <p:cNvSpPr txBox="1"/>
          <p:nvPr/>
        </p:nvSpPr>
        <p:spPr>
          <a:xfrm>
            <a:off x="6649187" y="4352602"/>
            <a:ext cx="5452021" cy="1815882"/>
          </a:xfrm>
          <a:prstGeom prst="rect">
            <a:avLst/>
          </a:prstGeom>
          <a:noFill/>
          <a:ln>
            <a:solidFill>
              <a:schemeClr val="accent6"/>
            </a:solidFill>
          </a:ln>
        </p:spPr>
        <p:txBody>
          <a:bodyPr wrap="square">
            <a:spAutoFit/>
          </a:bodyPr>
          <a:lstStyle/>
          <a:p>
            <a:r>
              <a:rPr lang="en-US" sz="1600" dirty="0"/>
              <a:t>ALTER TABLE parts</a:t>
            </a:r>
          </a:p>
          <a:p>
            <a:r>
              <a:rPr lang="en-US" sz="1600" dirty="0"/>
              <a:t>ADD  </a:t>
            </a:r>
            <a:r>
              <a:rPr lang="en-US" sz="1600" dirty="0" err="1">
                <a:highlight>
                  <a:srgbClr val="00FF00"/>
                </a:highlight>
              </a:rPr>
              <a:t>capacity_description</a:t>
            </a:r>
            <a:r>
              <a:rPr lang="en-US" sz="1600" dirty="0">
                <a:highlight>
                  <a:srgbClr val="00FF00"/>
                </a:highlight>
              </a:rPr>
              <a:t> varchar(12) generated always AS</a:t>
            </a:r>
            <a:r>
              <a:rPr lang="en-US" sz="1600" dirty="0"/>
              <a:t> (</a:t>
            </a:r>
          </a:p>
          <a:p>
            <a:r>
              <a:rPr lang="en-US" sz="1600" dirty="0"/>
              <a:t>  CASE </a:t>
            </a:r>
          </a:p>
          <a:p>
            <a:r>
              <a:rPr lang="en-US" sz="1600" dirty="0"/>
              <a:t>     WHEN capacity &lt;= 8 THEN 'Small' </a:t>
            </a:r>
          </a:p>
          <a:p>
            <a:r>
              <a:rPr lang="en-US" sz="1600" dirty="0"/>
              <a:t>     WHEN capacity &gt; 8 AND capacity &lt;= 16 THEN 'Medium'</a:t>
            </a:r>
          </a:p>
          <a:p>
            <a:r>
              <a:rPr lang="en-US" sz="1600" dirty="0"/>
              <a:t>     WHEN capacity &gt; 16 THEN 'Large'</a:t>
            </a:r>
          </a:p>
          <a:p>
            <a:r>
              <a:rPr lang="en-US" sz="1600" dirty="0"/>
              <a:t>  END);</a:t>
            </a:r>
          </a:p>
        </p:txBody>
      </p:sp>
    </p:spTree>
    <p:extLst>
      <p:ext uri="{BB962C8B-B14F-4D97-AF65-F5344CB8AC3E}">
        <p14:creationId xmlns:p14="http://schemas.microsoft.com/office/powerpoint/2010/main" val="858012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6" name="Imagem 5"/>
          <p:cNvPicPr>
            <a:picLocks noChangeAspect="1"/>
          </p:cNvPicPr>
          <p:nvPr/>
        </p:nvPicPr>
        <p:blipFill>
          <a:blip r:embed="rId2"/>
          <a:stretch>
            <a:fillRect/>
          </a:stretch>
        </p:blipFill>
        <p:spPr>
          <a:xfrm>
            <a:off x="6888088" y="1700808"/>
            <a:ext cx="2569444" cy="1872208"/>
          </a:xfrm>
          <a:prstGeom prst="rect">
            <a:avLst/>
          </a:prstGeom>
        </p:spPr>
      </p:pic>
      <p:sp>
        <p:nvSpPr>
          <p:cNvPr id="2" name="Title 1"/>
          <p:cNvSpPr>
            <a:spLocks noGrp="1"/>
          </p:cNvSpPr>
          <p:nvPr>
            <p:ph type="title"/>
          </p:nvPr>
        </p:nvSpPr>
        <p:spPr/>
        <p:txBody>
          <a:bodyPr>
            <a:normAutofit/>
          </a:bodyPr>
          <a:lstStyle/>
          <a:p>
            <a:r>
              <a:rPr lang="pt-PT" dirty="0"/>
              <a:t>Restrição “</a:t>
            </a:r>
            <a:r>
              <a:rPr lang="pt-PT" dirty="0" err="1"/>
              <a:t>unique</a:t>
            </a:r>
            <a:r>
              <a:rPr lang="pt-PT" dirty="0"/>
              <a:t> </a:t>
            </a:r>
            <a:r>
              <a:rPr lang="pt-PT" dirty="0" err="1"/>
              <a:t>identifiers</a:t>
            </a:r>
            <a:r>
              <a:rPr lang="pt-PT" dirty="0"/>
              <a:t>”</a:t>
            </a:r>
            <a:endParaRPr lang="en-GB" dirty="0"/>
          </a:p>
        </p:txBody>
      </p:sp>
      <p:sp>
        <p:nvSpPr>
          <p:cNvPr id="3" name="Content Placeholder 2"/>
          <p:cNvSpPr>
            <a:spLocks noGrp="1"/>
          </p:cNvSpPr>
          <p:nvPr>
            <p:ph sz="half" idx="1"/>
          </p:nvPr>
        </p:nvSpPr>
        <p:spPr/>
        <p:txBody>
          <a:bodyPr/>
          <a:lstStyle/>
          <a:p>
            <a:r>
              <a:rPr lang="pt-PT" dirty="0"/>
              <a:t>São atributos cujo valor só se repete uma vez na tabela</a:t>
            </a:r>
            <a:endParaRPr lang="en-GB" dirty="0"/>
          </a:p>
        </p:txBody>
      </p:sp>
      <p:sp>
        <p:nvSpPr>
          <p:cNvPr id="5" name="Rectangle 4"/>
          <p:cNvSpPr/>
          <p:nvPr/>
        </p:nvSpPr>
        <p:spPr>
          <a:xfrm>
            <a:off x="2135560" y="3612793"/>
            <a:ext cx="6187008" cy="2800767"/>
          </a:xfrm>
          <a:prstGeom prst="rect">
            <a:avLst/>
          </a:prstGeom>
        </p:spPr>
        <p:txBody>
          <a:bodyPr wrap="square">
            <a:spAutoFit/>
          </a:bodyPr>
          <a:lstStyle/>
          <a:p>
            <a:r>
              <a:rPr lang="en-GB" sz="1600" b="1" dirty="0"/>
              <a:t>CREATE TABLE </a:t>
            </a:r>
            <a:r>
              <a:rPr lang="en-GB" sz="1600" b="1" dirty="0" err="1"/>
              <a:t>Cliente</a:t>
            </a:r>
            <a:endParaRPr lang="en-GB" sz="1600" b="1" dirty="0"/>
          </a:p>
          <a:p>
            <a:r>
              <a:rPr lang="en-GB" sz="1600" b="1" dirty="0"/>
              <a:t>  (</a:t>
            </a:r>
          </a:p>
          <a:p>
            <a:r>
              <a:rPr lang="en-GB" sz="1600" b="1" dirty="0"/>
              <a:t>    </a:t>
            </a:r>
            <a:r>
              <a:rPr lang="en-GB" sz="1600" b="1" dirty="0" err="1"/>
              <a:t>id_cliente</a:t>
            </a:r>
            <a:r>
              <a:rPr lang="en-GB" sz="1600" b="1" dirty="0"/>
              <a:t> INTEGER NOT NULL ,</a:t>
            </a:r>
          </a:p>
          <a:p>
            <a:r>
              <a:rPr lang="en-GB" sz="1600" b="1" dirty="0"/>
              <a:t>    Nome       VARCHAR(200) ,</a:t>
            </a:r>
          </a:p>
          <a:p>
            <a:r>
              <a:rPr lang="en-GB" sz="1600" b="1" dirty="0"/>
              <a:t>    email      VARCHAR(100) ,</a:t>
            </a:r>
          </a:p>
          <a:p>
            <a:r>
              <a:rPr lang="en-GB" sz="1600" b="1" dirty="0"/>
              <a:t>    </a:t>
            </a:r>
            <a:r>
              <a:rPr lang="en-GB" sz="1600" b="1" dirty="0" err="1"/>
              <a:t>endereco</a:t>
            </a:r>
            <a:r>
              <a:rPr lang="en-GB" sz="1600" b="1" dirty="0"/>
              <a:t>   VARCHAR(255) ,</a:t>
            </a:r>
          </a:p>
          <a:p>
            <a:r>
              <a:rPr lang="en-GB" sz="1600" b="1" dirty="0"/>
              <a:t>    </a:t>
            </a:r>
            <a:r>
              <a:rPr lang="en-GB" sz="1600" b="1" dirty="0" err="1"/>
              <a:t>cidade</a:t>
            </a:r>
            <a:r>
              <a:rPr lang="en-GB" sz="1600" b="1" dirty="0"/>
              <a:t>     VARCHAR(100)</a:t>
            </a:r>
          </a:p>
          <a:p>
            <a:r>
              <a:rPr lang="en-GB" sz="1600" b="1" dirty="0"/>
              <a:t>  ) ;</a:t>
            </a:r>
          </a:p>
          <a:p>
            <a:r>
              <a:rPr lang="en-GB" sz="1600" b="1" dirty="0"/>
              <a:t>ALTER TABLE </a:t>
            </a:r>
            <a:r>
              <a:rPr lang="en-GB" sz="1600" b="1" dirty="0" err="1"/>
              <a:t>Cliente</a:t>
            </a:r>
            <a:r>
              <a:rPr lang="en-GB" sz="1600" b="1" dirty="0"/>
              <a:t> ADD CONSTRAINT </a:t>
            </a:r>
            <a:r>
              <a:rPr lang="en-GB" sz="1600" b="1" dirty="0" err="1"/>
              <a:t>Cliente_PK</a:t>
            </a:r>
            <a:r>
              <a:rPr lang="en-GB" sz="1600" b="1" dirty="0"/>
              <a:t> PRIMARY KEY ( </a:t>
            </a:r>
            <a:r>
              <a:rPr lang="en-GB" sz="1600" b="1" dirty="0" err="1"/>
              <a:t>id_cliente</a:t>
            </a:r>
            <a:r>
              <a:rPr lang="en-GB" sz="1600" b="1" dirty="0"/>
              <a:t> ) ;</a:t>
            </a:r>
          </a:p>
          <a:p>
            <a:r>
              <a:rPr lang="en-GB" sz="1600" b="1" dirty="0"/>
              <a:t>ALTER TABLE </a:t>
            </a:r>
            <a:r>
              <a:rPr lang="en-GB" sz="1600" b="1" dirty="0" err="1"/>
              <a:t>Cliente</a:t>
            </a:r>
            <a:r>
              <a:rPr lang="en-GB" sz="1600" b="1" dirty="0"/>
              <a:t> ADD CONSTRAINT </a:t>
            </a:r>
            <a:r>
              <a:rPr lang="en-GB" sz="1600" b="1" dirty="0" err="1"/>
              <a:t>email_unico</a:t>
            </a:r>
            <a:r>
              <a:rPr lang="en-GB" sz="1600" b="1" dirty="0"/>
              <a:t> UNIQUE ( email ) ;</a:t>
            </a:r>
            <a:endParaRPr lang="en-GB" sz="1600" b="1" dirty="0">
              <a:solidFill>
                <a:srgbClr val="FF0000"/>
              </a:solidFill>
            </a:endParaRPr>
          </a:p>
        </p:txBody>
      </p:sp>
      <p:sp>
        <p:nvSpPr>
          <p:cNvPr id="7" name="Oval 6"/>
          <p:cNvSpPr/>
          <p:nvPr/>
        </p:nvSpPr>
        <p:spPr>
          <a:xfrm>
            <a:off x="5447928" y="5949280"/>
            <a:ext cx="2952328" cy="5760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p:cNvSpPr/>
          <p:nvPr/>
        </p:nvSpPr>
        <p:spPr>
          <a:xfrm>
            <a:off x="6888088" y="2279283"/>
            <a:ext cx="28803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7865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1474" y="44624"/>
            <a:ext cx="9649326" cy="1143000"/>
          </a:xfrm>
        </p:spPr>
        <p:txBody>
          <a:bodyPr>
            <a:normAutofit/>
          </a:bodyPr>
          <a:lstStyle/>
          <a:p>
            <a:r>
              <a:rPr lang="pt-PT" sz="3200" dirty="0"/>
              <a:t>Definir valores por defeito e gamas de valores</a:t>
            </a:r>
            <a:endParaRPr lang="en-GB" sz="3200" dirty="0"/>
          </a:p>
        </p:txBody>
      </p:sp>
      <p:sp>
        <p:nvSpPr>
          <p:cNvPr id="5" name="Rectangle 4"/>
          <p:cNvSpPr/>
          <p:nvPr/>
        </p:nvSpPr>
        <p:spPr>
          <a:xfrm>
            <a:off x="1632234" y="2374500"/>
            <a:ext cx="8927531" cy="2554545"/>
          </a:xfrm>
          <a:prstGeom prst="rect">
            <a:avLst/>
          </a:prstGeom>
          <a:ln>
            <a:solidFill>
              <a:schemeClr val="accent6"/>
            </a:solidFill>
          </a:ln>
        </p:spPr>
        <p:txBody>
          <a:bodyPr wrap="square">
            <a:spAutoFit/>
          </a:bodyPr>
          <a:lstStyle/>
          <a:p>
            <a:r>
              <a:rPr lang="en-GB" sz="1600" b="1" dirty="0"/>
              <a:t>CREATE TABLE A </a:t>
            </a:r>
          </a:p>
          <a:p>
            <a:r>
              <a:rPr lang="en-GB" sz="1600" b="1" dirty="0"/>
              <a:t>( </a:t>
            </a:r>
          </a:p>
          <a:p>
            <a:r>
              <a:rPr lang="en-GB" sz="1600" b="1" dirty="0"/>
              <a:t>  </a:t>
            </a:r>
            <a:r>
              <a:rPr lang="en-GB" sz="1600" b="1" dirty="0" err="1"/>
              <a:t>id_a</a:t>
            </a:r>
            <a:r>
              <a:rPr lang="en-GB" sz="1600" b="1" dirty="0"/>
              <a:t>        INTEGER  NOT NULL , </a:t>
            </a:r>
          </a:p>
          <a:p>
            <a:r>
              <a:rPr lang="en-GB" sz="1600" b="1" dirty="0"/>
              <a:t>   </a:t>
            </a:r>
            <a:r>
              <a:rPr lang="en-GB" sz="1600" b="1" dirty="0" err="1"/>
              <a:t>tipo</a:t>
            </a:r>
            <a:r>
              <a:rPr lang="en-GB" sz="1600" b="1" dirty="0"/>
              <a:t>        VARCHAR (10) </a:t>
            </a:r>
            <a:r>
              <a:rPr lang="en-GB" sz="1600" b="1" dirty="0">
                <a:solidFill>
                  <a:srgbClr val="C00000"/>
                </a:solidFill>
              </a:rPr>
              <a:t>DEFAULT '1' , </a:t>
            </a:r>
          </a:p>
          <a:p>
            <a:r>
              <a:rPr lang="en-GB" sz="1600" b="1" dirty="0"/>
              <a:t>  </a:t>
            </a:r>
            <a:r>
              <a:rPr lang="en-GB" sz="1600" b="1" dirty="0" err="1"/>
              <a:t>gama</a:t>
            </a:r>
            <a:r>
              <a:rPr lang="en-GB" sz="1600" b="1" dirty="0"/>
              <a:t>        INTEGER </a:t>
            </a:r>
            <a:r>
              <a:rPr lang="en-GB" sz="1600" b="1" dirty="0">
                <a:solidFill>
                  <a:srgbClr val="FF0000"/>
                </a:solidFill>
              </a:rPr>
              <a:t>DEFAULT 4</a:t>
            </a:r>
            <a:r>
              <a:rPr lang="en-GB" sz="1600" b="1" dirty="0"/>
              <a:t>,</a:t>
            </a:r>
          </a:p>
          <a:p>
            <a:r>
              <a:rPr lang="en-GB" sz="1600" b="1" dirty="0"/>
              <a:t>  CONSTRAINT </a:t>
            </a:r>
            <a:r>
              <a:rPr lang="en-GB" sz="1600" b="1" dirty="0" err="1"/>
              <a:t>check_tipo</a:t>
            </a:r>
            <a:r>
              <a:rPr lang="en-GB" sz="1600" b="1" dirty="0"/>
              <a:t> </a:t>
            </a:r>
            <a:r>
              <a:rPr lang="en-GB" sz="1600" b="1" dirty="0">
                <a:solidFill>
                  <a:srgbClr val="C00000"/>
                </a:solidFill>
              </a:rPr>
              <a:t>CHECK ( </a:t>
            </a:r>
            <a:r>
              <a:rPr lang="en-GB" sz="1600" b="1" dirty="0" err="1">
                <a:solidFill>
                  <a:srgbClr val="C00000"/>
                </a:solidFill>
              </a:rPr>
              <a:t>tipo</a:t>
            </a:r>
            <a:r>
              <a:rPr lang="en-GB" sz="1600" b="1" dirty="0">
                <a:solidFill>
                  <a:srgbClr val="C00000"/>
                </a:solidFill>
              </a:rPr>
              <a:t> IN ('1', '2')),</a:t>
            </a:r>
          </a:p>
          <a:p>
            <a:r>
              <a:rPr lang="en-GB" sz="1600" b="1" dirty="0"/>
              <a:t>  CONSTRAINT </a:t>
            </a:r>
            <a:r>
              <a:rPr lang="en-GB" sz="1600" b="1" dirty="0" err="1"/>
              <a:t>check_gama</a:t>
            </a:r>
            <a:r>
              <a:rPr lang="en-GB" sz="1600" b="1" dirty="0"/>
              <a:t> </a:t>
            </a:r>
            <a:r>
              <a:rPr lang="en-GB" sz="1600" b="1" dirty="0">
                <a:solidFill>
                  <a:srgbClr val="C00000"/>
                </a:solidFill>
              </a:rPr>
              <a:t>CHECK ( </a:t>
            </a:r>
            <a:r>
              <a:rPr lang="en-GB" sz="1600" b="1" dirty="0" err="1">
                <a:solidFill>
                  <a:srgbClr val="C00000"/>
                </a:solidFill>
              </a:rPr>
              <a:t>gama</a:t>
            </a:r>
            <a:r>
              <a:rPr lang="en-GB" sz="1600" b="1" dirty="0">
                <a:solidFill>
                  <a:srgbClr val="C00000"/>
                </a:solidFill>
              </a:rPr>
              <a:t> BETWEEN 3 AND 5 OR </a:t>
            </a:r>
            <a:r>
              <a:rPr lang="en-GB" sz="1600" b="1" dirty="0" err="1">
                <a:solidFill>
                  <a:srgbClr val="C00000"/>
                </a:solidFill>
              </a:rPr>
              <a:t>gama</a:t>
            </a:r>
            <a:r>
              <a:rPr lang="en-GB" sz="1600" b="1" dirty="0">
                <a:solidFill>
                  <a:srgbClr val="C00000"/>
                </a:solidFill>
              </a:rPr>
              <a:t> BETWEEN 10 AND 20) </a:t>
            </a:r>
          </a:p>
          <a:p>
            <a:r>
              <a:rPr lang="en-GB" sz="1600" b="1" dirty="0"/>
              <a:t>);</a:t>
            </a:r>
          </a:p>
          <a:p>
            <a:endParaRPr lang="en-GB" sz="1600" b="1" dirty="0"/>
          </a:p>
          <a:p>
            <a:r>
              <a:rPr lang="en-GB" sz="1600" b="1" dirty="0"/>
              <a:t>Insert into a(</a:t>
            </a:r>
            <a:r>
              <a:rPr lang="en-GB" sz="1600" b="1" dirty="0" err="1"/>
              <a:t>id_a</a:t>
            </a:r>
            <a:r>
              <a:rPr lang="en-GB" sz="1600" b="1" dirty="0"/>
              <a:t>, </a:t>
            </a:r>
            <a:r>
              <a:rPr lang="en-GB" sz="1600" b="1" dirty="0" err="1"/>
              <a:t>gama</a:t>
            </a:r>
            <a:r>
              <a:rPr lang="en-GB" sz="1600" b="1" dirty="0"/>
              <a:t>) values(1, 4);</a:t>
            </a:r>
          </a:p>
        </p:txBody>
      </p:sp>
    </p:spTree>
    <p:extLst>
      <p:ext uri="{BB962C8B-B14F-4D97-AF65-F5344CB8AC3E}">
        <p14:creationId xmlns:p14="http://schemas.microsoft.com/office/powerpoint/2010/main" val="2960560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pt-PT" dirty="0"/>
              <a:t>Data </a:t>
            </a:r>
            <a:r>
              <a:rPr lang="pt-PT" dirty="0" err="1"/>
              <a:t>Manipulation</a:t>
            </a:r>
            <a:r>
              <a:rPr lang="pt-PT" dirty="0"/>
              <a:t> </a:t>
            </a:r>
            <a:r>
              <a:rPr lang="pt-PT" dirty="0" err="1"/>
              <a:t>Language</a:t>
            </a:r>
            <a:r>
              <a:rPr lang="pt-PT" dirty="0"/>
              <a:t> (DML)</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71281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Data </a:t>
            </a:r>
            <a:r>
              <a:rPr lang="pt-PT" dirty="0" err="1"/>
              <a:t>Manipulation</a:t>
            </a:r>
            <a:r>
              <a:rPr lang="pt-PT" dirty="0"/>
              <a:t> </a:t>
            </a:r>
            <a:r>
              <a:rPr lang="pt-PT" dirty="0" err="1"/>
              <a:t>Language</a:t>
            </a:r>
            <a:endParaRPr lang="en-GB" dirty="0"/>
          </a:p>
        </p:txBody>
      </p:sp>
      <p:sp>
        <p:nvSpPr>
          <p:cNvPr id="3" name="Content Placeholder 2"/>
          <p:cNvSpPr>
            <a:spLocks noGrp="1"/>
          </p:cNvSpPr>
          <p:nvPr>
            <p:ph idx="1"/>
          </p:nvPr>
        </p:nvSpPr>
        <p:spPr/>
        <p:txBody>
          <a:bodyPr>
            <a:normAutofit/>
          </a:bodyPr>
          <a:lstStyle/>
          <a:p>
            <a:r>
              <a:rPr lang="en-GB" b="1" dirty="0"/>
              <a:t>Data Manipulation Language</a:t>
            </a:r>
            <a:r>
              <a:rPr lang="en-GB" dirty="0"/>
              <a:t> (DML) statements are used for managing data within schema objects. Some examples:</a:t>
            </a:r>
          </a:p>
          <a:p>
            <a:pPr marL="0" indent="0" algn="ctr">
              <a:buNone/>
            </a:pPr>
            <a:r>
              <a:rPr lang="en-GB" dirty="0"/>
              <a:t>(</a:t>
            </a:r>
            <a:r>
              <a:rPr lang="en-GB" dirty="0">
                <a:solidFill>
                  <a:srgbClr val="FF0000"/>
                </a:solidFill>
              </a:rPr>
              <a:t>para </a:t>
            </a:r>
            <a:r>
              <a:rPr lang="en-GB" dirty="0" err="1">
                <a:solidFill>
                  <a:srgbClr val="FF0000"/>
                </a:solidFill>
              </a:rPr>
              <a:t>colocar</a:t>
            </a:r>
            <a:r>
              <a:rPr lang="en-GB" dirty="0">
                <a:solidFill>
                  <a:srgbClr val="FF0000"/>
                </a:solidFill>
              </a:rPr>
              <a:t>/</a:t>
            </a:r>
            <a:r>
              <a:rPr lang="en-GB" dirty="0" err="1">
                <a:solidFill>
                  <a:srgbClr val="FF0000"/>
                </a:solidFill>
              </a:rPr>
              <a:t>retirar</a:t>
            </a:r>
            <a:r>
              <a:rPr lang="en-GB" dirty="0">
                <a:solidFill>
                  <a:srgbClr val="FF0000"/>
                </a:solidFill>
              </a:rPr>
              <a:t>/</a:t>
            </a:r>
            <a:r>
              <a:rPr lang="en-GB" dirty="0" err="1">
                <a:solidFill>
                  <a:srgbClr val="FF0000"/>
                </a:solidFill>
              </a:rPr>
              <a:t>alterar</a:t>
            </a:r>
            <a:r>
              <a:rPr lang="en-GB" dirty="0">
                <a:solidFill>
                  <a:srgbClr val="FF0000"/>
                </a:solidFill>
              </a:rPr>
              <a:t>  dados das </a:t>
            </a:r>
            <a:r>
              <a:rPr lang="en-GB" dirty="0" err="1">
                <a:solidFill>
                  <a:srgbClr val="FF0000"/>
                </a:solidFill>
              </a:rPr>
              <a:t>tabelas</a:t>
            </a:r>
            <a:r>
              <a:rPr lang="en-GB" dirty="0"/>
              <a:t>)</a:t>
            </a:r>
          </a:p>
          <a:p>
            <a:pPr lvl="1"/>
            <a:r>
              <a:rPr lang="en-GB" dirty="0"/>
              <a:t>SELECT - retrieve data from the a database</a:t>
            </a:r>
          </a:p>
          <a:p>
            <a:pPr lvl="1"/>
            <a:r>
              <a:rPr lang="en-GB" dirty="0"/>
              <a:t>INSERT - insert data into a table</a:t>
            </a:r>
          </a:p>
          <a:p>
            <a:pPr lvl="1"/>
            <a:r>
              <a:rPr lang="en-GB" dirty="0"/>
              <a:t>UPDATE - updates existing data within a table</a:t>
            </a:r>
          </a:p>
          <a:p>
            <a:pPr lvl="1"/>
            <a:r>
              <a:rPr lang="en-GB" dirty="0"/>
              <a:t>DELETE - deletes all records from a table, the space for the records remain</a:t>
            </a:r>
          </a:p>
          <a:p>
            <a:pPr lvl="1"/>
            <a:r>
              <a:rPr lang="en-GB" dirty="0"/>
              <a:t>MERGE - UPSERT operation (insert or update)</a:t>
            </a:r>
          </a:p>
          <a:p>
            <a:pPr lvl="1"/>
            <a:r>
              <a:rPr lang="en-GB" dirty="0"/>
              <a:t>CALL - call a PL/SQL or Java subprogram (scripts)</a:t>
            </a:r>
          </a:p>
          <a:p>
            <a:pPr lvl="1"/>
            <a:r>
              <a:rPr lang="en-GB" dirty="0"/>
              <a:t>EXPLAIN - explain access path to data</a:t>
            </a:r>
          </a:p>
          <a:p>
            <a:pPr lvl="1"/>
            <a:r>
              <a:rPr lang="en-GB" dirty="0"/>
              <a:t>LOCK TABLE - control concurrency</a:t>
            </a:r>
          </a:p>
          <a:p>
            <a:endParaRPr lang="en-GB" dirty="0"/>
          </a:p>
        </p:txBody>
      </p:sp>
    </p:spTree>
    <p:extLst>
      <p:ext uri="{BB962C8B-B14F-4D97-AF65-F5344CB8AC3E}">
        <p14:creationId xmlns:p14="http://schemas.microsoft.com/office/powerpoint/2010/main" val="2905875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Exemplo “</a:t>
            </a:r>
            <a:r>
              <a:rPr lang="pt-PT" dirty="0" err="1"/>
              <a:t>insert</a:t>
            </a:r>
            <a:r>
              <a:rPr lang="pt-PT" dirty="0"/>
              <a:t>” com um tipo Date</a:t>
            </a:r>
            <a:endParaRPr lang="en-GB" dirty="0"/>
          </a:p>
        </p:txBody>
      </p:sp>
      <p:sp>
        <p:nvSpPr>
          <p:cNvPr id="3" name="Content Placeholder 2"/>
          <p:cNvSpPr>
            <a:spLocks noGrp="1"/>
          </p:cNvSpPr>
          <p:nvPr>
            <p:ph idx="1"/>
          </p:nvPr>
        </p:nvSpPr>
        <p:spPr>
          <a:xfrm>
            <a:off x="176981" y="1600201"/>
            <a:ext cx="11385754" cy="3412975"/>
          </a:xfrm>
        </p:spPr>
        <p:txBody>
          <a:bodyPr/>
          <a:lstStyle/>
          <a:p>
            <a:r>
              <a:rPr lang="pt-PT" dirty="0"/>
              <a:t>Oracle:</a:t>
            </a:r>
          </a:p>
          <a:p>
            <a:pPr lvl="1"/>
            <a:r>
              <a:rPr lang="pt-PT" dirty="0" err="1"/>
              <a:t>Insert</a:t>
            </a:r>
            <a:r>
              <a:rPr lang="pt-PT" dirty="0"/>
              <a:t> </a:t>
            </a:r>
            <a:r>
              <a:rPr lang="pt-PT" dirty="0" err="1"/>
              <a:t>into</a:t>
            </a:r>
            <a:r>
              <a:rPr lang="pt-PT" dirty="0"/>
              <a:t> cliente </a:t>
            </a:r>
            <a:r>
              <a:rPr lang="pt-PT" dirty="0" err="1"/>
              <a:t>values</a:t>
            </a:r>
            <a:r>
              <a:rPr lang="pt-PT" dirty="0"/>
              <a:t>(1,’Jose Esteves’, ’Lisboa’, ’+351213395422’, </a:t>
            </a:r>
            <a:r>
              <a:rPr lang="en-GB" dirty="0" err="1">
                <a:solidFill>
                  <a:srgbClr val="C00000"/>
                </a:solidFill>
              </a:rPr>
              <a:t>str_to_date</a:t>
            </a:r>
            <a:r>
              <a:rPr lang="en-GB" dirty="0">
                <a:solidFill>
                  <a:srgbClr val="C00000"/>
                </a:solidFill>
              </a:rPr>
              <a:t>('2013/03/10', ‘%Y/%c/%d'</a:t>
            </a:r>
            <a:r>
              <a:rPr lang="en-GB" dirty="0"/>
              <a:t>));</a:t>
            </a:r>
          </a:p>
          <a:p>
            <a:r>
              <a:rPr lang="pt-PT" dirty="0" err="1"/>
              <a:t>MySQL</a:t>
            </a:r>
            <a:r>
              <a:rPr lang="pt-PT" dirty="0"/>
              <a:t>:</a:t>
            </a:r>
          </a:p>
          <a:p>
            <a:pPr lvl="1"/>
            <a:r>
              <a:rPr lang="pt-PT" dirty="0" err="1"/>
              <a:t>Insert</a:t>
            </a:r>
            <a:r>
              <a:rPr lang="pt-PT" dirty="0"/>
              <a:t> </a:t>
            </a:r>
            <a:r>
              <a:rPr lang="pt-PT" dirty="0" err="1"/>
              <a:t>into</a:t>
            </a:r>
            <a:r>
              <a:rPr lang="pt-PT" dirty="0"/>
              <a:t> cliente </a:t>
            </a:r>
            <a:r>
              <a:rPr lang="pt-PT" dirty="0" err="1"/>
              <a:t>values</a:t>
            </a:r>
            <a:r>
              <a:rPr lang="pt-PT" dirty="0"/>
              <a:t>(1,’Jose Esteves’, ’Lisboa’, ’+351213395422’, </a:t>
            </a:r>
            <a:r>
              <a:rPr lang="en-GB" dirty="0" err="1">
                <a:solidFill>
                  <a:srgbClr val="C00000"/>
                </a:solidFill>
              </a:rPr>
              <a:t>str_to_date</a:t>
            </a:r>
            <a:r>
              <a:rPr lang="en-GB" dirty="0">
                <a:solidFill>
                  <a:srgbClr val="C00000"/>
                </a:solidFill>
              </a:rPr>
              <a:t>('2013/03/10', ‘%Y/%m/%d'</a:t>
            </a:r>
            <a:r>
              <a:rPr lang="en-GB" dirty="0"/>
              <a:t>));</a:t>
            </a:r>
          </a:p>
          <a:p>
            <a:pPr lvl="1"/>
            <a:r>
              <a:rPr lang="pt-PT" dirty="0" err="1"/>
              <a:t>Insert</a:t>
            </a:r>
            <a:r>
              <a:rPr lang="pt-PT" dirty="0"/>
              <a:t> </a:t>
            </a:r>
            <a:r>
              <a:rPr lang="pt-PT" dirty="0" err="1"/>
              <a:t>into</a:t>
            </a:r>
            <a:r>
              <a:rPr lang="pt-PT" dirty="0"/>
              <a:t> cliente </a:t>
            </a:r>
            <a:r>
              <a:rPr lang="pt-PT" dirty="0" err="1"/>
              <a:t>values</a:t>
            </a:r>
            <a:r>
              <a:rPr lang="pt-PT" dirty="0"/>
              <a:t>(1,’Jose Esteves’, ’Lisboa’, ’+351213395422’, </a:t>
            </a:r>
            <a:r>
              <a:rPr lang="en-GB" dirty="0">
                <a:solidFill>
                  <a:srgbClr val="C00000"/>
                </a:solidFill>
              </a:rPr>
              <a:t>'2013-03-10</a:t>
            </a:r>
            <a:r>
              <a:rPr lang="en-GB" dirty="0"/>
              <a:t>);</a:t>
            </a:r>
          </a:p>
          <a:p>
            <a:pPr lvl="1"/>
            <a:endParaRPr lang="en-GB" dirty="0"/>
          </a:p>
          <a:p>
            <a:pPr lvl="1"/>
            <a:endParaRPr lang="en-GB"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9896" y="4916954"/>
            <a:ext cx="3096344" cy="1908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5524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Query</a:t>
            </a:r>
            <a:r>
              <a:rPr lang="pt-PT" dirty="0"/>
              <a:t> “</a:t>
            </a:r>
            <a:r>
              <a:rPr lang="pt-PT" dirty="0" err="1"/>
              <a:t>update</a:t>
            </a:r>
            <a:r>
              <a:rPr lang="pt-PT" dirty="0"/>
              <a:t>”</a:t>
            </a:r>
            <a:endParaRPr lang="en-GB" dirty="0"/>
          </a:p>
        </p:txBody>
      </p:sp>
      <p:sp>
        <p:nvSpPr>
          <p:cNvPr id="3" name="Content Placeholder 2"/>
          <p:cNvSpPr>
            <a:spLocks noGrp="1"/>
          </p:cNvSpPr>
          <p:nvPr>
            <p:ph idx="1"/>
          </p:nvPr>
        </p:nvSpPr>
        <p:spPr>
          <a:xfrm>
            <a:off x="1981200" y="1600200"/>
            <a:ext cx="8229600" cy="4853136"/>
          </a:xfrm>
        </p:spPr>
        <p:txBody>
          <a:bodyPr>
            <a:normAutofit fontScale="77500" lnSpcReduction="20000"/>
          </a:bodyPr>
          <a:lstStyle/>
          <a:p>
            <a:r>
              <a:rPr lang="pt-PT" dirty="0"/>
              <a:t>Dar um aumento de 5% a todos os </a:t>
            </a:r>
            <a:r>
              <a:rPr lang="pt-PT" dirty="0" err="1"/>
              <a:t>funcionarios</a:t>
            </a:r>
            <a:r>
              <a:rPr lang="pt-PT" dirty="0"/>
              <a:t>:</a:t>
            </a:r>
          </a:p>
          <a:p>
            <a:pPr lvl="1"/>
            <a:r>
              <a:rPr lang="en-GB" b="1" dirty="0">
                <a:solidFill>
                  <a:srgbClr val="C00000"/>
                </a:solidFill>
              </a:rPr>
              <a:t>update employees set salary = 1.05*salary;</a:t>
            </a:r>
          </a:p>
          <a:p>
            <a:pPr lvl="1"/>
            <a:endParaRPr lang="en-GB" dirty="0"/>
          </a:p>
          <a:p>
            <a:r>
              <a:rPr lang="pt-PT" dirty="0"/>
              <a:t>Dar um aumento ao </a:t>
            </a:r>
            <a:r>
              <a:rPr lang="pt-PT" dirty="0" err="1"/>
              <a:t>funcionario</a:t>
            </a:r>
            <a:r>
              <a:rPr lang="pt-PT" dirty="0"/>
              <a:t> nº 100:</a:t>
            </a:r>
          </a:p>
          <a:p>
            <a:pPr lvl="1"/>
            <a:r>
              <a:rPr lang="pt-PT" b="1" dirty="0" err="1">
                <a:solidFill>
                  <a:srgbClr val="C00000"/>
                </a:solidFill>
              </a:rPr>
              <a:t>Update</a:t>
            </a:r>
            <a:r>
              <a:rPr lang="pt-PT" b="1" dirty="0">
                <a:solidFill>
                  <a:srgbClr val="C00000"/>
                </a:solidFill>
              </a:rPr>
              <a:t> </a:t>
            </a:r>
            <a:r>
              <a:rPr lang="en-GB" b="1" dirty="0">
                <a:solidFill>
                  <a:srgbClr val="C00000"/>
                </a:solidFill>
              </a:rPr>
              <a:t>employees set salary = 1.05*salary </a:t>
            </a:r>
          </a:p>
          <a:p>
            <a:pPr lvl="1"/>
            <a:r>
              <a:rPr lang="en-GB" b="1" dirty="0">
                <a:solidFill>
                  <a:srgbClr val="C00000"/>
                </a:solidFill>
              </a:rPr>
              <a:t>where </a:t>
            </a:r>
            <a:r>
              <a:rPr lang="en-GB" b="1" dirty="0" err="1">
                <a:solidFill>
                  <a:srgbClr val="C00000"/>
                </a:solidFill>
              </a:rPr>
              <a:t>employee_id</a:t>
            </a:r>
            <a:r>
              <a:rPr lang="en-GB" b="1" dirty="0">
                <a:solidFill>
                  <a:srgbClr val="C00000"/>
                </a:solidFill>
              </a:rPr>
              <a:t>=100;</a:t>
            </a:r>
          </a:p>
          <a:p>
            <a:endParaRPr lang="pt-PT" dirty="0"/>
          </a:p>
          <a:p>
            <a:r>
              <a:rPr lang="pt-PT" dirty="0"/>
              <a:t>Dar aumento aos </a:t>
            </a:r>
            <a:r>
              <a:rPr lang="pt-PT" dirty="0" err="1"/>
              <a:t>funcionarios</a:t>
            </a:r>
            <a:r>
              <a:rPr lang="pt-PT" dirty="0"/>
              <a:t> com vendas acima de $100 000:</a:t>
            </a:r>
          </a:p>
          <a:p>
            <a:pPr lvl="1"/>
            <a:r>
              <a:rPr lang="pt-PT" b="1" dirty="0" err="1">
                <a:solidFill>
                  <a:srgbClr val="C00000"/>
                </a:solidFill>
              </a:rPr>
              <a:t>Update</a:t>
            </a:r>
            <a:r>
              <a:rPr lang="pt-PT" b="1" dirty="0">
                <a:solidFill>
                  <a:srgbClr val="C00000"/>
                </a:solidFill>
              </a:rPr>
              <a:t> </a:t>
            </a:r>
            <a:r>
              <a:rPr lang="en-GB" b="1" dirty="0">
                <a:solidFill>
                  <a:srgbClr val="C00000"/>
                </a:solidFill>
              </a:rPr>
              <a:t>employees</a:t>
            </a:r>
          </a:p>
          <a:p>
            <a:pPr lvl="1"/>
            <a:r>
              <a:rPr lang="en-GB" b="1" dirty="0">
                <a:solidFill>
                  <a:srgbClr val="C00000"/>
                </a:solidFill>
              </a:rPr>
              <a:t> set salary = 1.05*salary </a:t>
            </a:r>
          </a:p>
          <a:p>
            <a:pPr lvl="1"/>
            <a:r>
              <a:rPr lang="en-GB" b="1" dirty="0">
                <a:solidFill>
                  <a:srgbClr val="C00000"/>
                </a:solidFill>
              </a:rPr>
              <a:t>where </a:t>
            </a:r>
            <a:r>
              <a:rPr lang="en-GB" b="1" dirty="0" err="1">
                <a:solidFill>
                  <a:srgbClr val="C00000"/>
                </a:solidFill>
              </a:rPr>
              <a:t>sales_year</a:t>
            </a:r>
            <a:r>
              <a:rPr lang="en-GB" b="1" dirty="0">
                <a:solidFill>
                  <a:srgbClr val="C00000"/>
                </a:solidFill>
              </a:rPr>
              <a:t>&gt;=100000;</a:t>
            </a:r>
          </a:p>
          <a:p>
            <a:pPr lvl="1"/>
            <a:endParaRPr lang="pt-PT" dirty="0">
              <a:solidFill>
                <a:srgbClr val="C00000"/>
              </a:solidFill>
            </a:endParaRPr>
          </a:p>
          <a:p>
            <a:r>
              <a:rPr lang="pt-PT" dirty="0"/>
              <a:t>Alterar endereço e telefone do </a:t>
            </a:r>
            <a:r>
              <a:rPr lang="pt-PT" dirty="0" err="1"/>
              <a:t>funcionario</a:t>
            </a:r>
            <a:r>
              <a:rPr lang="pt-PT" dirty="0"/>
              <a:t> 100:</a:t>
            </a:r>
          </a:p>
          <a:p>
            <a:pPr lvl="1"/>
            <a:r>
              <a:rPr lang="pt-PT" b="1" dirty="0" err="1">
                <a:solidFill>
                  <a:srgbClr val="C00000"/>
                </a:solidFill>
              </a:rPr>
              <a:t>Update</a:t>
            </a:r>
            <a:r>
              <a:rPr lang="pt-PT" b="1" dirty="0">
                <a:solidFill>
                  <a:srgbClr val="C00000"/>
                </a:solidFill>
              </a:rPr>
              <a:t> </a:t>
            </a:r>
            <a:r>
              <a:rPr lang="pt-PT" b="1" dirty="0" err="1">
                <a:solidFill>
                  <a:srgbClr val="C00000"/>
                </a:solidFill>
              </a:rPr>
              <a:t>employees</a:t>
            </a:r>
            <a:r>
              <a:rPr lang="pt-PT" b="1" dirty="0">
                <a:solidFill>
                  <a:srgbClr val="C00000"/>
                </a:solidFill>
              </a:rPr>
              <a:t> </a:t>
            </a:r>
          </a:p>
          <a:p>
            <a:pPr marL="457200" lvl="1" indent="0">
              <a:buNone/>
            </a:pPr>
            <a:r>
              <a:rPr lang="pt-PT" b="1" dirty="0">
                <a:solidFill>
                  <a:srgbClr val="C00000"/>
                </a:solidFill>
              </a:rPr>
              <a:t>      set </a:t>
            </a:r>
            <a:r>
              <a:rPr lang="pt-PT" b="1" dirty="0" err="1">
                <a:solidFill>
                  <a:srgbClr val="C00000"/>
                </a:solidFill>
              </a:rPr>
              <a:t>address</a:t>
            </a:r>
            <a:r>
              <a:rPr lang="pt-PT" b="1" dirty="0">
                <a:solidFill>
                  <a:srgbClr val="C00000"/>
                </a:solidFill>
              </a:rPr>
              <a:t> = ‘Lisboa’,  telefone=‘123456789’ </a:t>
            </a:r>
          </a:p>
          <a:p>
            <a:pPr marL="457200" lvl="1" indent="0">
              <a:buNone/>
            </a:pPr>
            <a:r>
              <a:rPr lang="pt-PT" b="1" dirty="0">
                <a:solidFill>
                  <a:srgbClr val="C00000"/>
                </a:solidFill>
              </a:rPr>
              <a:t>      </a:t>
            </a:r>
            <a:r>
              <a:rPr lang="pt-PT" b="1" dirty="0" err="1">
                <a:solidFill>
                  <a:srgbClr val="C00000"/>
                </a:solidFill>
              </a:rPr>
              <a:t>where</a:t>
            </a:r>
            <a:r>
              <a:rPr lang="pt-PT" b="1" dirty="0">
                <a:solidFill>
                  <a:srgbClr val="C00000"/>
                </a:solidFill>
              </a:rPr>
              <a:t> </a:t>
            </a:r>
            <a:r>
              <a:rPr lang="pt-PT" b="1" dirty="0" err="1">
                <a:solidFill>
                  <a:srgbClr val="C00000"/>
                </a:solidFill>
              </a:rPr>
              <a:t>employee_id</a:t>
            </a:r>
            <a:r>
              <a:rPr lang="pt-PT" b="1" dirty="0">
                <a:solidFill>
                  <a:srgbClr val="C00000"/>
                </a:solidFill>
              </a:rPr>
              <a:t>=100;</a:t>
            </a:r>
            <a:endParaRPr lang="en-GB" b="1" dirty="0">
              <a:solidFill>
                <a:srgbClr val="C00000"/>
              </a:solidFill>
            </a:endParaRPr>
          </a:p>
        </p:txBody>
      </p:sp>
    </p:spTree>
    <p:extLst>
      <p:ext uri="{BB962C8B-B14F-4D97-AF65-F5344CB8AC3E}">
        <p14:creationId xmlns:p14="http://schemas.microsoft.com/office/powerpoint/2010/main" val="4186824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Query</a:t>
            </a:r>
            <a:r>
              <a:rPr lang="pt-PT" dirty="0"/>
              <a:t>: DELETE</a:t>
            </a:r>
            <a:endParaRPr lang="en-GB" dirty="0"/>
          </a:p>
        </p:txBody>
      </p:sp>
      <p:sp>
        <p:nvSpPr>
          <p:cNvPr id="3" name="Content Placeholder 2"/>
          <p:cNvSpPr>
            <a:spLocks noGrp="1"/>
          </p:cNvSpPr>
          <p:nvPr>
            <p:ph idx="1"/>
          </p:nvPr>
        </p:nvSpPr>
        <p:spPr>
          <a:xfrm>
            <a:off x="838200" y="1825625"/>
            <a:ext cx="10515600" cy="4667250"/>
          </a:xfrm>
        </p:spPr>
        <p:txBody>
          <a:bodyPr>
            <a:normAutofit fontScale="62500" lnSpcReduction="20000"/>
          </a:bodyPr>
          <a:lstStyle/>
          <a:p>
            <a:r>
              <a:rPr lang="pt-PT" dirty="0"/>
              <a:t>Apagar todos os </a:t>
            </a:r>
            <a:r>
              <a:rPr lang="pt-PT" dirty="0" err="1"/>
              <a:t>funcionarios</a:t>
            </a:r>
            <a:r>
              <a:rPr lang="pt-PT" dirty="0"/>
              <a:t>:</a:t>
            </a:r>
          </a:p>
          <a:p>
            <a:pPr lvl="1"/>
            <a:r>
              <a:rPr lang="pt-PT" b="1" dirty="0">
                <a:solidFill>
                  <a:srgbClr val="C00000"/>
                </a:solidFill>
              </a:rPr>
              <a:t>Delete </a:t>
            </a:r>
            <a:r>
              <a:rPr lang="pt-PT" b="1" dirty="0" err="1">
                <a:solidFill>
                  <a:srgbClr val="C00000"/>
                </a:solidFill>
              </a:rPr>
              <a:t>from</a:t>
            </a:r>
            <a:r>
              <a:rPr lang="pt-PT" b="1" dirty="0">
                <a:solidFill>
                  <a:srgbClr val="C00000"/>
                </a:solidFill>
              </a:rPr>
              <a:t> </a:t>
            </a:r>
            <a:r>
              <a:rPr lang="pt-PT" b="1" dirty="0" err="1">
                <a:solidFill>
                  <a:srgbClr val="C00000"/>
                </a:solidFill>
              </a:rPr>
              <a:t>employees</a:t>
            </a:r>
            <a:r>
              <a:rPr lang="pt-PT" b="1" dirty="0">
                <a:solidFill>
                  <a:srgbClr val="C00000"/>
                </a:solidFill>
              </a:rPr>
              <a:t>;</a:t>
            </a:r>
          </a:p>
          <a:p>
            <a:endParaRPr lang="pt-PT" dirty="0"/>
          </a:p>
          <a:p>
            <a:r>
              <a:rPr lang="pt-PT" dirty="0"/>
              <a:t>Apagar o </a:t>
            </a:r>
            <a:r>
              <a:rPr lang="pt-PT" dirty="0" err="1"/>
              <a:t>funcionario</a:t>
            </a:r>
            <a:r>
              <a:rPr lang="pt-PT" dirty="0"/>
              <a:t> nº 101</a:t>
            </a:r>
          </a:p>
          <a:p>
            <a:pPr lvl="1"/>
            <a:r>
              <a:rPr lang="pt-PT" b="1" dirty="0">
                <a:solidFill>
                  <a:srgbClr val="C00000"/>
                </a:solidFill>
              </a:rPr>
              <a:t>Delete </a:t>
            </a:r>
            <a:r>
              <a:rPr lang="pt-PT" b="1" dirty="0" err="1">
                <a:solidFill>
                  <a:srgbClr val="C00000"/>
                </a:solidFill>
              </a:rPr>
              <a:t>from</a:t>
            </a:r>
            <a:r>
              <a:rPr lang="pt-PT" b="1" dirty="0">
                <a:solidFill>
                  <a:srgbClr val="C00000"/>
                </a:solidFill>
              </a:rPr>
              <a:t> </a:t>
            </a:r>
            <a:r>
              <a:rPr lang="pt-PT" b="1" dirty="0" err="1">
                <a:solidFill>
                  <a:srgbClr val="C00000"/>
                </a:solidFill>
              </a:rPr>
              <a:t>hr.employees</a:t>
            </a:r>
            <a:r>
              <a:rPr lang="pt-PT" b="1" dirty="0">
                <a:solidFill>
                  <a:srgbClr val="C00000"/>
                </a:solidFill>
              </a:rPr>
              <a:t> </a:t>
            </a:r>
          </a:p>
          <a:p>
            <a:pPr lvl="1"/>
            <a:r>
              <a:rPr lang="pt-PT" b="1" dirty="0" err="1">
                <a:solidFill>
                  <a:srgbClr val="C00000"/>
                </a:solidFill>
              </a:rPr>
              <a:t>where</a:t>
            </a:r>
            <a:r>
              <a:rPr lang="pt-PT" b="1" dirty="0">
                <a:solidFill>
                  <a:srgbClr val="C00000"/>
                </a:solidFill>
              </a:rPr>
              <a:t> </a:t>
            </a:r>
            <a:r>
              <a:rPr lang="pt-PT" b="1" dirty="0" err="1">
                <a:solidFill>
                  <a:srgbClr val="C00000"/>
                </a:solidFill>
              </a:rPr>
              <a:t>employee_id</a:t>
            </a:r>
            <a:r>
              <a:rPr lang="pt-PT" b="1" dirty="0">
                <a:solidFill>
                  <a:srgbClr val="C00000"/>
                </a:solidFill>
              </a:rPr>
              <a:t>=101;</a:t>
            </a:r>
          </a:p>
          <a:p>
            <a:endParaRPr lang="pt-PT" dirty="0"/>
          </a:p>
          <a:p>
            <a:r>
              <a:rPr lang="pt-PT" dirty="0"/>
              <a:t>Apagar todos os </a:t>
            </a:r>
            <a:r>
              <a:rPr lang="pt-PT" dirty="0" err="1"/>
              <a:t>funcionarios</a:t>
            </a:r>
            <a:r>
              <a:rPr lang="pt-PT" dirty="0"/>
              <a:t> do departamento 60 e com volume de vendas igual a zero </a:t>
            </a:r>
          </a:p>
          <a:p>
            <a:pPr lvl="1"/>
            <a:r>
              <a:rPr lang="pt-PT" b="1" dirty="0">
                <a:solidFill>
                  <a:srgbClr val="C00000"/>
                </a:solidFill>
              </a:rPr>
              <a:t>Delete </a:t>
            </a:r>
            <a:r>
              <a:rPr lang="pt-PT" b="1" dirty="0" err="1">
                <a:solidFill>
                  <a:srgbClr val="C00000"/>
                </a:solidFill>
              </a:rPr>
              <a:t>from</a:t>
            </a:r>
            <a:r>
              <a:rPr lang="pt-PT" b="1" dirty="0">
                <a:solidFill>
                  <a:srgbClr val="C00000"/>
                </a:solidFill>
              </a:rPr>
              <a:t> </a:t>
            </a:r>
            <a:r>
              <a:rPr lang="pt-PT" b="1" dirty="0" err="1">
                <a:solidFill>
                  <a:srgbClr val="C00000"/>
                </a:solidFill>
              </a:rPr>
              <a:t>employees</a:t>
            </a:r>
            <a:r>
              <a:rPr lang="pt-PT" b="1" dirty="0">
                <a:solidFill>
                  <a:srgbClr val="C00000"/>
                </a:solidFill>
              </a:rPr>
              <a:t> </a:t>
            </a:r>
          </a:p>
          <a:p>
            <a:pPr lvl="1"/>
            <a:r>
              <a:rPr lang="pt-PT" b="1" dirty="0" err="1">
                <a:solidFill>
                  <a:srgbClr val="C00000"/>
                </a:solidFill>
              </a:rPr>
              <a:t>where</a:t>
            </a:r>
            <a:r>
              <a:rPr lang="pt-PT" b="1" dirty="0">
                <a:solidFill>
                  <a:srgbClr val="C00000"/>
                </a:solidFill>
              </a:rPr>
              <a:t> </a:t>
            </a:r>
            <a:r>
              <a:rPr lang="pt-PT" b="1" dirty="0" err="1">
                <a:solidFill>
                  <a:srgbClr val="C00000"/>
                </a:solidFill>
              </a:rPr>
              <a:t>department_id</a:t>
            </a:r>
            <a:r>
              <a:rPr lang="pt-PT" b="1" dirty="0">
                <a:solidFill>
                  <a:srgbClr val="C00000"/>
                </a:solidFill>
              </a:rPr>
              <a:t>=60 </a:t>
            </a:r>
            <a:r>
              <a:rPr lang="pt-PT" b="1" dirty="0" err="1">
                <a:solidFill>
                  <a:srgbClr val="C00000"/>
                </a:solidFill>
              </a:rPr>
              <a:t>and</a:t>
            </a:r>
            <a:r>
              <a:rPr lang="pt-PT" b="1" dirty="0">
                <a:solidFill>
                  <a:srgbClr val="C00000"/>
                </a:solidFill>
              </a:rPr>
              <a:t> </a:t>
            </a:r>
            <a:r>
              <a:rPr lang="pt-PT" b="1" dirty="0" err="1">
                <a:solidFill>
                  <a:srgbClr val="C00000"/>
                </a:solidFill>
              </a:rPr>
              <a:t>sales_year</a:t>
            </a:r>
            <a:r>
              <a:rPr lang="pt-PT" b="1" dirty="0">
                <a:solidFill>
                  <a:srgbClr val="C00000"/>
                </a:solidFill>
              </a:rPr>
              <a:t>=0;</a:t>
            </a:r>
          </a:p>
          <a:p>
            <a:endParaRPr lang="pt-PT" dirty="0"/>
          </a:p>
          <a:p>
            <a:r>
              <a:rPr lang="pt-PT" dirty="0"/>
              <a:t>Apagar vários </a:t>
            </a:r>
            <a:r>
              <a:rPr lang="pt-PT" dirty="0" err="1"/>
              <a:t>funcionarios</a:t>
            </a:r>
            <a:endParaRPr lang="pt-PT" dirty="0"/>
          </a:p>
          <a:p>
            <a:pPr marL="800100" lvl="3" indent="-342900"/>
            <a:r>
              <a:rPr lang="en-US" sz="2800" b="1" dirty="0">
                <a:solidFill>
                  <a:srgbClr val="C00000"/>
                </a:solidFill>
              </a:rPr>
              <a:t>delete </a:t>
            </a:r>
            <a:r>
              <a:rPr lang="en-US" sz="2800" b="1" dirty="0" err="1">
                <a:solidFill>
                  <a:srgbClr val="C00000"/>
                </a:solidFill>
              </a:rPr>
              <a:t>HR.employees</a:t>
            </a:r>
            <a:r>
              <a:rPr lang="en-US" sz="2800" b="1" dirty="0">
                <a:solidFill>
                  <a:srgbClr val="C00000"/>
                </a:solidFill>
              </a:rPr>
              <a:t>  </a:t>
            </a:r>
          </a:p>
          <a:p>
            <a:pPr marL="800100" lvl="3" indent="-342900"/>
            <a:r>
              <a:rPr lang="en-US" sz="2800" b="1" dirty="0">
                <a:solidFill>
                  <a:srgbClr val="C00000"/>
                </a:solidFill>
              </a:rPr>
              <a:t>where </a:t>
            </a:r>
            <a:r>
              <a:rPr lang="en-US" sz="2800" b="1" dirty="0" err="1">
                <a:solidFill>
                  <a:srgbClr val="C00000"/>
                </a:solidFill>
              </a:rPr>
              <a:t>employee_id</a:t>
            </a:r>
            <a:r>
              <a:rPr lang="en-US" sz="2800" b="1" dirty="0">
                <a:solidFill>
                  <a:srgbClr val="C00000"/>
                </a:solidFill>
              </a:rPr>
              <a:t>&gt;=120 and </a:t>
            </a:r>
            <a:r>
              <a:rPr lang="en-US" sz="2800" b="1" dirty="0" err="1">
                <a:solidFill>
                  <a:srgbClr val="C00000"/>
                </a:solidFill>
              </a:rPr>
              <a:t>employee_id</a:t>
            </a:r>
            <a:r>
              <a:rPr lang="en-US" sz="2800" b="1" dirty="0">
                <a:solidFill>
                  <a:srgbClr val="C00000"/>
                </a:solidFill>
              </a:rPr>
              <a:t>&lt;=160;</a:t>
            </a:r>
          </a:p>
          <a:p>
            <a:pPr marL="800100" lvl="3" indent="-342900"/>
            <a:endParaRPr lang="en-US" sz="2800" b="1" dirty="0">
              <a:solidFill>
                <a:srgbClr val="C00000"/>
              </a:solidFill>
            </a:endParaRPr>
          </a:p>
          <a:p>
            <a:r>
              <a:rPr lang="pt-PT" dirty="0"/>
              <a:t>Apagar todos os funcionários duma especialização:</a:t>
            </a:r>
          </a:p>
          <a:p>
            <a:pPr lvl="1"/>
            <a:r>
              <a:rPr lang="en-US" dirty="0"/>
              <a:t>delete from </a:t>
            </a:r>
            <a:r>
              <a:rPr lang="en-US" dirty="0" err="1"/>
              <a:t>HR.employees</a:t>
            </a:r>
            <a:r>
              <a:rPr lang="en-US" dirty="0"/>
              <a:t>  where </a:t>
            </a:r>
            <a:r>
              <a:rPr lang="en-US" dirty="0" err="1"/>
              <a:t>job_id</a:t>
            </a:r>
            <a:r>
              <a:rPr lang="en-US" dirty="0"/>
              <a:t>=‘IT_PROG’;</a:t>
            </a:r>
            <a:endParaRPr lang="pt-PT" dirty="0"/>
          </a:p>
          <a:p>
            <a:pPr marL="0" indent="0">
              <a:buNone/>
            </a:pPr>
            <a:endParaRPr lang="pt-PT" dirty="0"/>
          </a:p>
          <a:p>
            <a:endParaRPr lang="en-GB" dirty="0"/>
          </a:p>
        </p:txBody>
      </p:sp>
    </p:spTree>
    <p:extLst>
      <p:ext uri="{BB962C8B-B14F-4D97-AF65-F5344CB8AC3E}">
        <p14:creationId xmlns:p14="http://schemas.microsoft.com/office/powerpoint/2010/main" val="277582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Query</a:t>
            </a:r>
            <a:r>
              <a:rPr lang="pt-PT" dirty="0"/>
              <a:t>: SELECT</a:t>
            </a:r>
            <a:endParaRPr lang="en-GB" dirty="0"/>
          </a:p>
        </p:txBody>
      </p:sp>
      <p:sp>
        <p:nvSpPr>
          <p:cNvPr id="3" name="Content Placeholder 2"/>
          <p:cNvSpPr>
            <a:spLocks noGrp="1"/>
          </p:cNvSpPr>
          <p:nvPr>
            <p:ph idx="1"/>
          </p:nvPr>
        </p:nvSpPr>
        <p:spPr/>
        <p:txBody>
          <a:bodyPr>
            <a:normAutofit/>
          </a:bodyPr>
          <a:lstStyle/>
          <a:p>
            <a:pPr marL="0" indent="0">
              <a:buNone/>
            </a:pPr>
            <a:r>
              <a:rPr lang="pt-PT" dirty="0"/>
              <a:t>As possibilidades são infinitas</a:t>
            </a:r>
          </a:p>
          <a:p>
            <a:pPr marL="57150" indent="0">
              <a:buNone/>
            </a:pPr>
            <a:endParaRPr lang="pt-PT" sz="2200" b="1" dirty="0">
              <a:solidFill>
                <a:srgbClr val="FF0000"/>
              </a:solidFill>
            </a:endParaRPr>
          </a:p>
          <a:p>
            <a:pPr marL="57150" indent="0">
              <a:buNone/>
            </a:pPr>
            <a:r>
              <a:rPr lang="pt-PT" sz="2200" b="1" dirty="0">
                <a:solidFill>
                  <a:srgbClr val="FF0000"/>
                </a:solidFill>
              </a:rPr>
              <a:t>SELECT</a:t>
            </a:r>
            <a:r>
              <a:rPr lang="pt-PT" sz="2200" b="1" dirty="0"/>
              <a:t> [</a:t>
            </a:r>
            <a:r>
              <a:rPr lang="pt-PT" sz="2200" b="1" dirty="0" err="1"/>
              <a:t>distinct|all</a:t>
            </a:r>
            <a:r>
              <a:rPr lang="pt-PT" sz="2200" b="1" dirty="0"/>
              <a:t>] {*| [</a:t>
            </a:r>
            <a:r>
              <a:rPr lang="pt-PT" sz="2200" b="1" dirty="0" err="1"/>
              <a:t>column_expression</a:t>
            </a:r>
            <a:r>
              <a:rPr lang="pt-PT" sz="2200" b="1" dirty="0"/>
              <a:t> [as </a:t>
            </a:r>
            <a:r>
              <a:rPr lang="pt-PT" sz="2200" b="1" dirty="0" err="1"/>
              <a:t>new_name</a:t>
            </a:r>
            <a:r>
              <a:rPr lang="pt-PT" sz="2200" b="1" dirty="0"/>
              <a:t>]][, …]}</a:t>
            </a:r>
          </a:p>
          <a:p>
            <a:pPr marL="57150" indent="0">
              <a:buNone/>
            </a:pPr>
            <a:r>
              <a:rPr lang="pt-PT" sz="2200" b="1" dirty="0">
                <a:solidFill>
                  <a:srgbClr val="FF0000"/>
                </a:solidFill>
              </a:rPr>
              <a:t>FROM</a:t>
            </a:r>
            <a:r>
              <a:rPr lang="pt-PT" sz="2200" b="1" dirty="0"/>
              <a:t> </a:t>
            </a:r>
            <a:r>
              <a:rPr lang="pt-PT" sz="2200" b="1" dirty="0" err="1"/>
              <a:t>table_name</a:t>
            </a:r>
            <a:r>
              <a:rPr lang="pt-PT" sz="2200" b="1" dirty="0"/>
              <a:t> [alias][,…] </a:t>
            </a:r>
          </a:p>
          <a:p>
            <a:pPr marL="57150" indent="0">
              <a:buNone/>
            </a:pPr>
            <a:r>
              <a:rPr lang="pt-PT" sz="2200" b="1" dirty="0"/>
              <a:t>[</a:t>
            </a:r>
            <a:r>
              <a:rPr lang="pt-PT" sz="2200" b="1" dirty="0">
                <a:solidFill>
                  <a:srgbClr val="FF0000"/>
                </a:solidFill>
              </a:rPr>
              <a:t>WHERE</a:t>
            </a:r>
            <a:r>
              <a:rPr lang="pt-PT" sz="2200" b="1" dirty="0"/>
              <a:t> </a:t>
            </a:r>
            <a:r>
              <a:rPr lang="pt-PT" sz="2200" b="1" dirty="0" err="1"/>
              <a:t>condition</a:t>
            </a:r>
            <a:r>
              <a:rPr lang="pt-PT" sz="2200" b="1" dirty="0"/>
              <a:t>]</a:t>
            </a:r>
          </a:p>
          <a:p>
            <a:pPr marL="57150" indent="0">
              <a:buNone/>
            </a:pPr>
            <a:r>
              <a:rPr lang="pt-PT" sz="2200" b="1" dirty="0"/>
              <a:t>[</a:t>
            </a:r>
            <a:r>
              <a:rPr lang="pt-PT" sz="2200" b="1" dirty="0">
                <a:solidFill>
                  <a:srgbClr val="FF0000"/>
                </a:solidFill>
              </a:rPr>
              <a:t>GROUP BY </a:t>
            </a:r>
            <a:r>
              <a:rPr lang="pt-PT" sz="2200" b="1" dirty="0" err="1"/>
              <a:t>column_list</a:t>
            </a:r>
            <a:r>
              <a:rPr lang="pt-PT" sz="2200" b="1" dirty="0"/>
              <a:t>] [</a:t>
            </a:r>
            <a:r>
              <a:rPr lang="pt-PT" sz="2200" b="1" dirty="0" err="1"/>
              <a:t>having</a:t>
            </a:r>
            <a:r>
              <a:rPr lang="pt-PT" sz="2200" b="1" dirty="0"/>
              <a:t> </a:t>
            </a:r>
            <a:r>
              <a:rPr lang="pt-PT" sz="2200" b="1" dirty="0" err="1"/>
              <a:t>condition</a:t>
            </a:r>
            <a:r>
              <a:rPr lang="pt-PT" sz="2200" b="1" dirty="0"/>
              <a:t>]</a:t>
            </a:r>
          </a:p>
          <a:p>
            <a:pPr marL="57150" indent="0">
              <a:buNone/>
            </a:pPr>
            <a:r>
              <a:rPr lang="pt-PT" sz="2200" b="1" dirty="0"/>
              <a:t>[</a:t>
            </a:r>
            <a:r>
              <a:rPr lang="pt-PT" sz="2200" b="1" dirty="0">
                <a:solidFill>
                  <a:srgbClr val="FF0000"/>
                </a:solidFill>
              </a:rPr>
              <a:t>ORDER BY </a:t>
            </a:r>
            <a:r>
              <a:rPr lang="pt-PT" sz="2200" b="1" dirty="0" err="1"/>
              <a:t>column_list</a:t>
            </a:r>
            <a:r>
              <a:rPr lang="pt-PT" sz="2200" b="1" dirty="0"/>
              <a:t>];</a:t>
            </a:r>
          </a:p>
          <a:p>
            <a:pPr marL="57150" indent="0">
              <a:buNone/>
            </a:pPr>
            <a:endParaRPr lang="pt-PT" sz="2200" b="1" dirty="0"/>
          </a:p>
          <a:p>
            <a:pPr marL="57150" indent="0">
              <a:buNone/>
            </a:pPr>
            <a:endParaRPr lang="pt-PT" sz="2200" b="1" dirty="0"/>
          </a:p>
          <a:p>
            <a:pPr marL="57150" indent="0">
              <a:buNone/>
            </a:pPr>
            <a:r>
              <a:rPr lang="pt-PT" sz="2200" b="1" dirty="0"/>
              <a:t>//</a:t>
            </a:r>
            <a:r>
              <a:rPr lang="pt-PT" sz="2200" b="1" dirty="0" err="1"/>
              <a:t>left</a:t>
            </a:r>
            <a:r>
              <a:rPr lang="pt-PT" sz="2200" b="1" dirty="0"/>
              <a:t> </a:t>
            </a:r>
            <a:r>
              <a:rPr lang="pt-PT" sz="2200" b="1" dirty="0" err="1"/>
              <a:t>join</a:t>
            </a:r>
            <a:r>
              <a:rPr lang="pt-PT" sz="2200" b="1" dirty="0"/>
              <a:t>, </a:t>
            </a:r>
            <a:r>
              <a:rPr lang="pt-PT" sz="2200" b="1" dirty="0" err="1"/>
              <a:t>right</a:t>
            </a:r>
            <a:r>
              <a:rPr lang="pt-PT" sz="2200" b="1" dirty="0"/>
              <a:t> </a:t>
            </a:r>
            <a:r>
              <a:rPr lang="pt-PT" sz="2200" b="1" dirty="0" err="1"/>
              <a:t>join</a:t>
            </a:r>
            <a:r>
              <a:rPr lang="pt-PT" sz="2200" b="1" dirty="0"/>
              <a:t>, </a:t>
            </a:r>
            <a:r>
              <a:rPr lang="pt-PT" sz="2200" b="1" dirty="0" err="1"/>
              <a:t>inner</a:t>
            </a:r>
            <a:r>
              <a:rPr lang="pt-PT" sz="2200" b="1" dirty="0"/>
              <a:t> </a:t>
            </a:r>
            <a:r>
              <a:rPr lang="pt-PT" sz="2200" b="1" dirty="0" err="1"/>
              <a:t>join</a:t>
            </a:r>
            <a:r>
              <a:rPr lang="pt-PT" sz="2200" b="1" dirty="0"/>
              <a:t>, </a:t>
            </a:r>
          </a:p>
          <a:p>
            <a:pPr marL="57150" indent="0">
              <a:buNone/>
            </a:pPr>
            <a:endParaRPr lang="pt-PT" sz="2200" b="1" dirty="0"/>
          </a:p>
          <a:p>
            <a:pPr marL="57150" indent="0">
              <a:buNone/>
            </a:pPr>
            <a:r>
              <a:rPr lang="pt-PT" sz="2200" b="1" dirty="0"/>
              <a:t>// </a:t>
            </a:r>
            <a:r>
              <a:rPr lang="pt-PT" sz="2200" b="1" dirty="0" err="1"/>
              <a:t>union</a:t>
            </a:r>
            <a:r>
              <a:rPr lang="pt-PT" sz="2200" b="1" dirty="0"/>
              <a:t>, </a:t>
            </a:r>
            <a:r>
              <a:rPr lang="pt-PT" sz="2200" b="1" dirty="0" err="1"/>
              <a:t>intercept</a:t>
            </a:r>
            <a:endParaRPr lang="en-GB" sz="2200" b="1" dirty="0"/>
          </a:p>
        </p:txBody>
      </p:sp>
    </p:spTree>
    <p:extLst>
      <p:ext uri="{BB962C8B-B14F-4D97-AF65-F5344CB8AC3E}">
        <p14:creationId xmlns:p14="http://schemas.microsoft.com/office/powerpoint/2010/main" val="1286570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528-B27C-46A4-A15C-99BE3758C3D2}"/>
              </a:ext>
            </a:extLst>
          </p:cNvPr>
          <p:cNvSpPr>
            <a:spLocks noGrp="1"/>
          </p:cNvSpPr>
          <p:nvPr>
            <p:ph type="title"/>
          </p:nvPr>
        </p:nvSpPr>
        <p:spPr/>
        <p:txBody>
          <a:bodyPr/>
          <a:lstStyle/>
          <a:p>
            <a:r>
              <a:rPr lang="en-US" dirty="0"/>
              <a:t>Index</a:t>
            </a:r>
          </a:p>
        </p:txBody>
      </p:sp>
      <p:sp>
        <p:nvSpPr>
          <p:cNvPr id="3" name="Content Placeholder 2">
            <a:extLst>
              <a:ext uri="{FF2B5EF4-FFF2-40B4-BE49-F238E27FC236}">
                <a16:creationId xmlns:a16="http://schemas.microsoft.com/office/drawing/2014/main" id="{2A0CDA75-0388-4200-B10D-3F082B590C47}"/>
              </a:ext>
            </a:extLst>
          </p:cNvPr>
          <p:cNvSpPr>
            <a:spLocks noGrp="1"/>
          </p:cNvSpPr>
          <p:nvPr>
            <p:ph idx="1"/>
          </p:nvPr>
        </p:nvSpPr>
        <p:spPr/>
        <p:txBody>
          <a:bodyPr>
            <a:normAutofit/>
          </a:bodyPr>
          <a:lstStyle/>
          <a:p>
            <a:r>
              <a:rPr lang="en-US" dirty="0"/>
              <a:t>SQL</a:t>
            </a:r>
          </a:p>
          <a:p>
            <a:r>
              <a:rPr lang="en-US" dirty="0"/>
              <a:t>Queries DDL / DML</a:t>
            </a:r>
          </a:p>
          <a:p>
            <a:r>
              <a:rPr lang="en-US" dirty="0"/>
              <a:t>Join queries</a:t>
            </a:r>
          </a:p>
          <a:p>
            <a:r>
              <a:rPr lang="en-US" dirty="0"/>
              <a:t>PL/SQL</a:t>
            </a:r>
          </a:p>
          <a:p>
            <a:pPr lvl="1"/>
            <a:r>
              <a:rPr lang="en-US" dirty="0"/>
              <a:t>Procedures</a:t>
            </a:r>
          </a:p>
          <a:p>
            <a:pPr lvl="1"/>
            <a:r>
              <a:rPr lang="en-US" dirty="0"/>
              <a:t>Functions</a:t>
            </a:r>
          </a:p>
          <a:p>
            <a:pPr lvl="1"/>
            <a:r>
              <a:rPr lang="en-US" dirty="0"/>
              <a:t>Triggers</a:t>
            </a:r>
          </a:p>
          <a:p>
            <a:pPr lvl="1"/>
            <a:r>
              <a:rPr lang="en-US" dirty="0"/>
              <a:t>Indexes </a:t>
            </a:r>
          </a:p>
          <a:p>
            <a:pPr lvl="1"/>
            <a:endParaRPr lang="en-US" dirty="0"/>
          </a:p>
        </p:txBody>
      </p:sp>
    </p:spTree>
    <p:extLst>
      <p:ext uri="{BB962C8B-B14F-4D97-AF65-F5344CB8AC3E}">
        <p14:creationId xmlns:p14="http://schemas.microsoft.com/office/powerpoint/2010/main" val="2396934798"/>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Select</a:t>
            </a:r>
            <a:r>
              <a:rPr lang="pt-PT" dirty="0"/>
              <a:t> duma tabela</a:t>
            </a:r>
            <a:endParaRPr lang="en-GB" dirty="0"/>
          </a:p>
        </p:txBody>
      </p:sp>
      <p:sp>
        <p:nvSpPr>
          <p:cNvPr id="3" name="Content Placeholder 2"/>
          <p:cNvSpPr>
            <a:spLocks noGrp="1"/>
          </p:cNvSpPr>
          <p:nvPr>
            <p:ph idx="1"/>
          </p:nvPr>
        </p:nvSpPr>
        <p:spPr/>
        <p:txBody>
          <a:bodyPr>
            <a:normAutofit/>
          </a:bodyPr>
          <a:lstStyle/>
          <a:p>
            <a:r>
              <a:rPr lang="pt-PT" dirty="0" err="1">
                <a:solidFill>
                  <a:srgbClr val="FF0000"/>
                </a:solidFill>
              </a:rPr>
              <a:t>Select</a:t>
            </a:r>
            <a:r>
              <a:rPr lang="pt-PT" dirty="0">
                <a:solidFill>
                  <a:srgbClr val="FF0000"/>
                </a:solidFill>
              </a:rPr>
              <a:t> </a:t>
            </a:r>
            <a:r>
              <a:rPr lang="pt-PT" dirty="0"/>
              <a:t>* </a:t>
            </a:r>
            <a:r>
              <a:rPr lang="pt-PT" dirty="0" err="1">
                <a:solidFill>
                  <a:srgbClr val="FF0000"/>
                </a:solidFill>
              </a:rPr>
              <a:t>from</a:t>
            </a:r>
            <a:r>
              <a:rPr lang="pt-PT" dirty="0">
                <a:solidFill>
                  <a:srgbClr val="FF0000"/>
                </a:solidFill>
              </a:rPr>
              <a:t> </a:t>
            </a:r>
            <a:r>
              <a:rPr lang="pt-PT" dirty="0" err="1"/>
              <a:t>employees</a:t>
            </a:r>
            <a:r>
              <a:rPr lang="pt-PT" dirty="0"/>
              <a:t>;</a:t>
            </a:r>
          </a:p>
          <a:p>
            <a:endParaRPr lang="pt-PT" dirty="0"/>
          </a:p>
          <a:p>
            <a:r>
              <a:rPr lang="pt-PT" dirty="0" err="1">
                <a:solidFill>
                  <a:srgbClr val="FF0000"/>
                </a:solidFill>
              </a:rPr>
              <a:t>Select</a:t>
            </a:r>
            <a:r>
              <a:rPr lang="pt-PT" dirty="0">
                <a:solidFill>
                  <a:srgbClr val="FF0000"/>
                </a:solidFill>
              </a:rPr>
              <a:t> </a:t>
            </a:r>
            <a:r>
              <a:rPr lang="pt-PT" dirty="0"/>
              <a:t>* </a:t>
            </a:r>
            <a:r>
              <a:rPr lang="pt-PT" dirty="0" err="1">
                <a:solidFill>
                  <a:srgbClr val="FF0000"/>
                </a:solidFill>
              </a:rPr>
              <a:t>from</a:t>
            </a:r>
            <a:r>
              <a:rPr lang="pt-PT" dirty="0">
                <a:solidFill>
                  <a:srgbClr val="FF0000"/>
                </a:solidFill>
              </a:rPr>
              <a:t> </a:t>
            </a:r>
            <a:r>
              <a:rPr lang="pt-PT" dirty="0" err="1"/>
              <a:t>employees</a:t>
            </a:r>
            <a:r>
              <a:rPr lang="pt-PT" dirty="0"/>
              <a:t> </a:t>
            </a:r>
            <a:r>
              <a:rPr lang="pt-PT" dirty="0" err="1"/>
              <a:t>where</a:t>
            </a:r>
            <a:r>
              <a:rPr lang="pt-PT" dirty="0"/>
              <a:t> </a:t>
            </a:r>
            <a:r>
              <a:rPr lang="pt-PT" dirty="0" err="1"/>
              <a:t>manager_id</a:t>
            </a:r>
            <a:r>
              <a:rPr lang="pt-PT" dirty="0"/>
              <a:t>=103</a:t>
            </a:r>
          </a:p>
          <a:p>
            <a:endParaRPr lang="pt-PT" dirty="0"/>
          </a:p>
          <a:p>
            <a:r>
              <a:rPr lang="pt-PT" dirty="0" err="1">
                <a:solidFill>
                  <a:srgbClr val="FF0000"/>
                </a:solidFill>
              </a:rPr>
              <a:t>Select</a:t>
            </a:r>
            <a:r>
              <a:rPr lang="pt-PT" dirty="0">
                <a:solidFill>
                  <a:srgbClr val="FF0000"/>
                </a:solidFill>
              </a:rPr>
              <a:t> </a:t>
            </a:r>
            <a:r>
              <a:rPr lang="pt-PT" dirty="0" err="1"/>
              <a:t>department_id</a:t>
            </a:r>
            <a:r>
              <a:rPr lang="pt-PT" dirty="0"/>
              <a:t> </a:t>
            </a:r>
            <a:r>
              <a:rPr lang="pt-PT" dirty="0" err="1">
                <a:solidFill>
                  <a:srgbClr val="FF0000"/>
                </a:solidFill>
              </a:rPr>
              <a:t>from</a:t>
            </a:r>
            <a:r>
              <a:rPr lang="pt-PT" dirty="0">
                <a:solidFill>
                  <a:srgbClr val="FF0000"/>
                </a:solidFill>
              </a:rPr>
              <a:t> </a:t>
            </a:r>
            <a:r>
              <a:rPr lang="pt-PT" dirty="0" err="1"/>
              <a:t>employees</a:t>
            </a:r>
            <a:r>
              <a:rPr lang="pt-PT" dirty="0"/>
              <a:t>; /* repete os resultados */</a:t>
            </a:r>
          </a:p>
          <a:p>
            <a:endParaRPr lang="pt-PT" dirty="0"/>
          </a:p>
          <a:p>
            <a:r>
              <a:rPr lang="pt-PT" dirty="0" err="1">
                <a:solidFill>
                  <a:srgbClr val="FF0000"/>
                </a:solidFill>
              </a:rPr>
              <a:t>Select</a:t>
            </a:r>
            <a:r>
              <a:rPr lang="pt-PT" dirty="0">
                <a:solidFill>
                  <a:srgbClr val="FF0000"/>
                </a:solidFill>
              </a:rPr>
              <a:t> </a:t>
            </a:r>
            <a:r>
              <a:rPr lang="pt-PT" dirty="0" err="1">
                <a:solidFill>
                  <a:srgbClr val="FF0000"/>
                </a:solidFill>
              </a:rPr>
              <a:t>distinct</a:t>
            </a:r>
            <a:r>
              <a:rPr lang="pt-PT" dirty="0"/>
              <a:t> </a:t>
            </a:r>
            <a:r>
              <a:rPr lang="pt-PT" dirty="0" err="1"/>
              <a:t>department_id</a:t>
            </a:r>
            <a:r>
              <a:rPr lang="pt-PT" dirty="0"/>
              <a:t> </a:t>
            </a:r>
            <a:r>
              <a:rPr lang="pt-PT" dirty="0" err="1">
                <a:solidFill>
                  <a:srgbClr val="FF0000"/>
                </a:solidFill>
              </a:rPr>
              <a:t>from</a:t>
            </a:r>
            <a:r>
              <a:rPr lang="pt-PT" dirty="0">
                <a:solidFill>
                  <a:srgbClr val="FF0000"/>
                </a:solidFill>
              </a:rPr>
              <a:t> </a:t>
            </a:r>
            <a:r>
              <a:rPr lang="pt-PT" dirty="0" err="1"/>
              <a:t>hr</a:t>
            </a:r>
            <a:r>
              <a:rPr lang="pt-PT" dirty="0"/>
              <a:t>. </a:t>
            </a:r>
            <a:r>
              <a:rPr lang="pt-PT" dirty="0" err="1"/>
              <a:t>employees</a:t>
            </a:r>
            <a:r>
              <a:rPr lang="pt-PT" dirty="0"/>
              <a:t>; /*não repete os resultados */</a:t>
            </a:r>
            <a:endParaRPr lang="en-GB" dirty="0"/>
          </a:p>
          <a:p>
            <a:endParaRPr lang="en-GB" dirty="0"/>
          </a:p>
        </p:txBody>
      </p:sp>
    </p:spTree>
    <p:extLst>
      <p:ext uri="{BB962C8B-B14F-4D97-AF65-F5344CB8AC3E}">
        <p14:creationId xmlns:p14="http://schemas.microsoft.com/office/powerpoint/2010/main" val="69785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Select</a:t>
            </a:r>
            <a:r>
              <a:rPr lang="pt-PT" dirty="0"/>
              <a:t> de várias tabelas</a:t>
            </a:r>
            <a:endParaRPr lang="en-GB" dirty="0"/>
          </a:p>
        </p:txBody>
      </p:sp>
      <p:sp>
        <p:nvSpPr>
          <p:cNvPr id="3" name="Content Placeholder 2"/>
          <p:cNvSpPr>
            <a:spLocks noGrp="1"/>
          </p:cNvSpPr>
          <p:nvPr>
            <p:ph idx="1"/>
          </p:nvPr>
        </p:nvSpPr>
        <p:spPr>
          <a:xfrm>
            <a:off x="1981200" y="1600201"/>
            <a:ext cx="8229600" cy="1972816"/>
          </a:xfrm>
        </p:spPr>
        <p:txBody>
          <a:bodyPr>
            <a:normAutofit fontScale="77500" lnSpcReduction="20000"/>
          </a:bodyPr>
          <a:lstStyle/>
          <a:p>
            <a:pPr lvl="1">
              <a:buNone/>
            </a:pPr>
            <a:r>
              <a:rPr lang="pt-PT" dirty="0">
                <a:solidFill>
                  <a:srgbClr val="FF0000"/>
                </a:solidFill>
              </a:rPr>
              <a:t>SELECT</a:t>
            </a:r>
            <a:r>
              <a:rPr lang="pt-PT" dirty="0"/>
              <a:t> </a:t>
            </a:r>
            <a:r>
              <a:rPr lang="pt-PT" dirty="0" err="1"/>
              <a:t>employee_id</a:t>
            </a:r>
            <a:r>
              <a:rPr lang="pt-PT" dirty="0"/>
              <a:t>, </a:t>
            </a:r>
          </a:p>
          <a:p>
            <a:pPr lvl="1">
              <a:buNone/>
            </a:pPr>
            <a:r>
              <a:rPr lang="pt-PT" dirty="0"/>
              <a:t>		       </a:t>
            </a:r>
            <a:r>
              <a:rPr lang="pt-PT" dirty="0" err="1"/>
              <a:t>first_name</a:t>
            </a:r>
            <a:r>
              <a:rPr lang="pt-PT" dirty="0"/>
              <a:t>, </a:t>
            </a:r>
          </a:p>
          <a:p>
            <a:pPr lvl="1">
              <a:buNone/>
            </a:pPr>
            <a:r>
              <a:rPr lang="pt-PT" dirty="0"/>
              <a:t>             </a:t>
            </a:r>
            <a:r>
              <a:rPr lang="pt-PT" dirty="0" err="1"/>
              <a:t>last_name</a:t>
            </a:r>
            <a:r>
              <a:rPr lang="pt-PT" dirty="0"/>
              <a:t>, </a:t>
            </a:r>
          </a:p>
          <a:p>
            <a:pPr lvl="1">
              <a:buNone/>
            </a:pPr>
            <a:r>
              <a:rPr lang="pt-PT" dirty="0"/>
              <a:t>             </a:t>
            </a:r>
            <a:r>
              <a:rPr lang="pt-PT" dirty="0" err="1"/>
              <a:t>department_name</a:t>
            </a:r>
            <a:endParaRPr lang="pt-PT" dirty="0"/>
          </a:p>
          <a:p>
            <a:pPr lvl="1">
              <a:buNone/>
            </a:pPr>
            <a:r>
              <a:rPr lang="pt-PT" dirty="0"/>
              <a:t>  </a:t>
            </a:r>
            <a:r>
              <a:rPr lang="pt-PT" dirty="0">
                <a:solidFill>
                  <a:srgbClr val="FF0000"/>
                </a:solidFill>
              </a:rPr>
              <a:t>FROM</a:t>
            </a:r>
            <a:r>
              <a:rPr lang="pt-PT" dirty="0"/>
              <a:t> </a:t>
            </a:r>
            <a:r>
              <a:rPr lang="pt-PT" dirty="0">
                <a:highlight>
                  <a:srgbClr val="FFFF00"/>
                </a:highlight>
              </a:rPr>
              <a:t>EMPLOYEES</a:t>
            </a:r>
            <a:r>
              <a:rPr lang="pt-PT" dirty="0"/>
              <a:t>, </a:t>
            </a:r>
            <a:r>
              <a:rPr lang="pt-PT" dirty="0">
                <a:highlight>
                  <a:srgbClr val="FFFF00"/>
                </a:highlight>
              </a:rPr>
              <a:t>DEPARTMENTS</a:t>
            </a:r>
          </a:p>
          <a:p>
            <a:pPr lvl="1">
              <a:buNone/>
            </a:pPr>
            <a:r>
              <a:rPr lang="pt-PT" dirty="0"/>
              <a:t> </a:t>
            </a:r>
            <a:r>
              <a:rPr lang="pt-PT" dirty="0">
                <a:solidFill>
                  <a:srgbClr val="FF0000"/>
                </a:solidFill>
              </a:rPr>
              <a:t>WHERE</a:t>
            </a:r>
            <a:r>
              <a:rPr lang="pt-PT" dirty="0"/>
              <a:t> EMPLOYEES.DEPARTMENT_ID = DEPARTMENTS.DEPARTMENT_ID</a:t>
            </a:r>
          </a:p>
          <a:p>
            <a:pPr lvl="1">
              <a:buNone/>
            </a:pPr>
            <a:r>
              <a:rPr lang="pt-PT" dirty="0"/>
              <a:t> </a:t>
            </a:r>
            <a:r>
              <a:rPr lang="pt-PT" dirty="0">
                <a:solidFill>
                  <a:srgbClr val="FF0000"/>
                </a:solidFill>
              </a:rPr>
              <a:t>ORDER BY </a:t>
            </a:r>
            <a:r>
              <a:rPr lang="pt-PT" dirty="0" err="1"/>
              <a:t>last_name</a:t>
            </a:r>
            <a:r>
              <a:rPr lang="pt-PT" dirty="0"/>
              <a:t>, </a:t>
            </a:r>
            <a:r>
              <a:rPr lang="pt-PT" dirty="0" err="1"/>
              <a:t>department_name</a:t>
            </a:r>
            <a:r>
              <a:rPr lang="pt-PT" dirty="0"/>
              <a:t>;</a:t>
            </a:r>
            <a:endParaRPr lang="en-GB" dirty="0"/>
          </a:p>
        </p:txBody>
      </p:sp>
      <p:pic>
        <p:nvPicPr>
          <p:cNvPr id="4" name="Imagem 3"/>
          <p:cNvPicPr>
            <a:picLocks noChangeAspect="1"/>
          </p:cNvPicPr>
          <p:nvPr/>
        </p:nvPicPr>
        <p:blipFill>
          <a:blip r:embed="rId2"/>
          <a:stretch>
            <a:fillRect/>
          </a:stretch>
        </p:blipFill>
        <p:spPr>
          <a:xfrm>
            <a:off x="2999656" y="3717032"/>
            <a:ext cx="5435500" cy="2959024"/>
          </a:xfrm>
          <a:prstGeom prst="rect">
            <a:avLst/>
          </a:prstGeom>
        </p:spPr>
      </p:pic>
    </p:spTree>
    <p:extLst>
      <p:ext uri="{BB962C8B-B14F-4D97-AF65-F5344CB8AC3E}">
        <p14:creationId xmlns:p14="http://schemas.microsoft.com/office/powerpoint/2010/main" val="167367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60457"/>
            <a:ext cx="10515600" cy="581890"/>
          </a:xfrm>
        </p:spPr>
        <p:txBody>
          <a:bodyPr>
            <a:normAutofit fontScale="90000"/>
          </a:bodyPr>
          <a:lstStyle/>
          <a:p>
            <a:r>
              <a:rPr lang="pt-PT" sz="3600" dirty="0"/>
              <a:t>Funções de agregação (AVG, MAX, MIN, …)</a:t>
            </a:r>
            <a:endParaRPr lang="en-GB" sz="3600" dirty="0"/>
          </a:p>
        </p:txBody>
      </p:sp>
      <p:sp>
        <p:nvSpPr>
          <p:cNvPr id="4" name="Content Placeholder 2"/>
          <p:cNvSpPr>
            <a:spLocks noGrp="1"/>
          </p:cNvSpPr>
          <p:nvPr>
            <p:ph idx="1"/>
          </p:nvPr>
        </p:nvSpPr>
        <p:spPr>
          <a:xfrm>
            <a:off x="1981200" y="739169"/>
            <a:ext cx="8229600" cy="5803794"/>
          </a:xfrm>
        </p:spPr>
        <p:txBody>
          <a:bodyPr>
            <a:normAutofit fontScale="62500" lnSpcReduction="20000"/>
          </a:bodyPr>
          <a:lstStyle/>
          <a:p>
            <a:pPr marL="0" indent="0">
              <a:buNone/>
            </a:pPr>
            <a:r>
              <a:rPr lang="pt-PT" dirty="0" err="1"/>
              <a:t>select</a:t>
            </a:r>
            <a:r>
              <a:rPr lang="pt-PT" dirty="0"/>
              <a:t> </a:t>
            </a:r>
            <a:r>
              <a:rPr lang="pt-PT" dirty="0" err="1"/>
              <a:t>avg</a:t>
            </a:r>
            <a:r>
              <a:rPr lang="pt-PT" dirty="0"/>
              <a:t>(</a:t>
            </a:r>
            <a:r>
              <a:rPr lang="pt-PT" dirty="0" err="1"/>
              <a:t>salary</a:t>
            </a:r>
            <a:r>
              <a:rPr lang="pt-PT" dirty="0"/>
              <a:t>) </a:t>
            </a:r>
            <a:r>
              <a:rPr lang="pt-PT" dirty="0" err="1"/>
              <a:t>from</a:t>
            </a:r>
            <a:r>
              <a:rPr lang="pt-PT" dirty="0"/>
              <a:t> </a:t>
            </a:r>
            <a:r>
              <a:rPr lang="pt-PT" dirty="0" err="1"/>
              <a:t>employees</a:t>
            </a:r>
            <a:r>
              <a:rPr lang="pt-PT" dirty="0"/>
              <a:t>;</a:t>
            </a:r>
          </a:p>
          <a:p>
            <a:pPr marL="0" indent="0">
              <a:buNone/>
            </a:pPr>
            <a:endParaRPr lang="en-US" dirty="0"/>
          </a:p>
          <a:p>
            <a:pPr marL="0" indent="0">
              <a:buNone/>
            </a:pPr>
            <a:r>
              <a:rPr lang="en-US" dirty="0"/>
              <a:t>-- </a:t>
            </a:r>
            <a:r>
              <a:rPr lang="en-US" dirty="0" err="1"/>
              <a:t>não</a:t>
            </a:r>
            <a:r>
              <a:rPr lang="en-US" dirty="0"/>
              <a:t> </a:t>
            </a:r>
            <a:r>
              <a:rPr lang="en-US" dirty="0" err="1"/>
              <a:t>está</a:t>
            </a:r>
            <a:r>
              <a:rPr lang="en-US" dirty="0"/>
              <a:t> </a:t>
            </a:r>
            <a:r>
              <a:rPr lang="en-US" dirty="0" err="1"/>
              <a:t>bem</a:t>
            </a:r>
            <a:r>
              <a:rPr lang="en-US" dirty="0"/>
              <a:t>: </a:t>
            </a:r>
            <a:r>
              <a:rPr lang="en-US" dirty="0" err="1"/>
              <a:t>department_name</a:t>
            </a:r>
            <a:r>
              <a:rPr lang="en-US" dirty="0"/>
              <a:t> is in departments</a:t>
            </a:r>
          </a:p>
          <a:p>
            <a:pPr marL="0" indent="0">
              <a:buNone/>
            </a:pPr>
            <a:r>
              <a:rPr lang="en-US" dirty="0"/>
              <a:t>select </a:t>
            </a:r>
            <a:r>
              <a:rPr lang="en-US" dirty="0" err="1"/>
              <a:t>department_id</a:t>
            </a:r>
            <a:r>
              <a:rPr lang="en-US" dirty="0"/>
              <a:t>, </a:t>
            </a:r>
            <a:r>
              <a:rPr lang="en-US" dirty="0">
                <a:solidFill>
                  <a:srgbClr val="FF0000"/>
                </a:solidFill>
              </a:rPr>
              <a:t>avg(salary)</a:t>
            </a:r>
            <a:r>
              <a:rPr lang="en-US" dirty="0"/>
              <a:t> as media </a:t>
            </a:r>
          </a:p>
          <a:p>
            <a:pPr marL="0" indent="0">
              <a:buNone/>
            </a:pPr>
            <a:r>
              <a:rPr lang="en-US" dirty="0"/>
              <a:t>from employees </a:t>
            </a:r>
          </a:p>
          <a:p>
            <a:pPr marL="0" indent="0">
              <a:buNone/>
            </a:pPr>
            <a:r>
              <a:rPr lang="en-US" dirty="0">
                <a:solidFill>
                  <a:srgbClr val="FF0000"/>
                </a:solidFill>
              </a:rPr>
              <a:t>group </a:t>
            </a:r>
            <a:r>
              <a:rPr lang="en-US" b="1" dirty="0">
                <a:solidFill>
                  <a:srgbClr val="FF0000"/>
                </a:solidFill>
              </a:rPr>
              <a:t>by</a:t>
            </a:r>
            <a:r>
              <a:rPr lang="en-US" dirty="0"/>
              <a:t>(</a:t>
            </a:r>
            <a:r>
              <a:rPr lang="en-US" dirty="0" err="1"/>
              <a:t>department_name</a:t>
            </a:r>
            <a:r>
              <a:rPr lang="en-US" dirty="0"/>
              <a:t>);</a:t>
            </a:r>
          </a:p>
          <a:p>
            <a:pPr marL="0" indent="0">
              <a:buNone/>
            </a:pPr>
            <a:endParaRPr lang="en-US" dirty="0"/>
          </a:p>
          <a:p>
            <a:pPr marL="0" indent="0">
              <a:buNone/>
            </a:pPr>
            <a:r>
              <a:rPr lang="en-US" dirty="0"/>
              <a:t>-- </a:t>
            </a:r>
            <a:r>
              <a:rPr lang="en-US" dirty="0" err="1"/>
              <a:t>está</a:t>
            </a:r>
            <a:r>
              <a:rPr lang="en-US" dirty="0"/>
              <a:t> </a:t>
            </a:r>
            <a:r>
              <a:rPr lang="en-US" dirty="0" err="1"/>
              <a:t>bem</a:t>
            </a:r>
            <a:endParaRPr lang="en-US" dirty="0"/>
          </a:p>
          <a:p>
            <a:pPr marL="0" indent="0">
              <a:buNone/>
            </a:pPr>
            <a:r>
              <a:rPr lang="en-US" dirty="0"/>
              <a:t>select </a:t>
            </a:r>
            <a:r>
              <a:rPr lang="en-US" dirty="0" err="1"/>
              <a:t>department_name</a:t>
            </a:r>
            <a:r>
              <a:rPr lang="en-US" dirty="0"/>
              <a:t>, </a:t>
            </a:r>
            <a:r>
              <a:rPr lang="en-US" dirty="0">
                <a:solidFill>
                  <a:srgbClr val="FF0000"/>
                </a:solidFill>
              </a:rPr>
              <a:t>avg(salary)</a:t>
            </a:r>
            <a:r>
              <a:rPr lang="en-US" dirty="0"/>
              <a:t> as media </a:t>
            </a:r>
          </a:p>
          <a:p>
            <a:pPr marL="0" indent="0">
              <a:buNone/>
            </a:pPr>
            <a:r>
              <a:rPr lang="en-US" dirty="0"/>
              <a:t>from employees, departments </a:t>
            </a:r>
          </a:p>
          <a:p>
            <a:pPr marL="0" indent="0">
              <a:buNone/>
            </a:pPr>
            <a:r>
              <a:rPr lang="en-US" dirty="0"/>
              <a:t>where </a:t>
            </a:r>
            <a:r>
              <a:rPr lang="en-US" dirty="0" err="1"/>
              <a:t>employees.department_id</a:t>
            </a:r>
            <a:r>
              <a:rPr lang="en-US" dirty="0"/>
              <a:t> = </a:t>
            </a:r>
            <a:r>
              <a:rPr lang="en-US" dirty="0" err="1"/>
              <a:t>departments.DEPARTMENT_ID</a:t>
            </a:r>
            <a:r>
              <a:rPr lang="en-US" dirty="0"/>
              <a:t> </a:t>
            </a:r>
          </a:p>
          <a:p>
            <a:pPr marL="0" indent="0">
              <a:buNone/>
            </a:pPr>
            <a:r>
              <a:rPr lang="en-US" dirty="0">
                <a:solidFill>
                  <a:srgbClr val="FF0000"/>
                </a:solidFill>
              </a:rPr>
              <a:t>group by</a:t>
            </a:r>
            <a:r>
              <a:rPr lang="en-US" dirty="0"/>
              <a:t>(</a:t>
            </a:r>
            <a:r>
              <a:rPr lang="en-US" dirty="0" err="1"/>
              <a:t>department_name</a:t>
            </a:r>
            <a:r>
              <a:rPr lang="en-US" dirty="0"/>
              <a:t>);</a:t>
            </a:r>
          </a:p>
          <a:p>
            <a:pPr marL="0" indent="0">
              <a:buNone/>
            </a:pPr>
            <a:endParaRPr lang="en-US" dirty="0"/>
          </a:p>
          <a:p>
            <a:pPr marL="0" indent="0">
              <a:buNone/>
            </a:pPr>
            <a:r>
              <a:rPr lang="en-US" dirty="0"/>
              <a:t>-- ORACLE</a:t>
            </a:r>
          </a:p>
          <a:p>
            <a:pPr marL="0" indent="0">
              <a:buNone/>
            </a:pPr>
            <a:r>
              <a:rPr lang="en-US" dirty="0"/>
              <a:t>select </a:t>
            </a:r>
            <a:r>
              <a:rPr lang="en-US" dirty="0" err="1"/>
              <a:t>department_name</a:t>
            </a:r>
            <a:r>
              <a:rPr lang="en-US" dirty="0"/>
              <a:t>, </a:t>
            </a:r>
            <a:r>
              <a:rPr lang="en-US" dirty="0" err="1">
                <a:solidFill>
                  <a:srgbClr val="FF0000"/>
                </a:solidFill>
              </a:rPr>
              <a:t>to_char</a:t>
            </a:r>
            <a:r>
              <a:rPr lang="en-US" dirty="0">
                <a:solidFill>
                  <a:srgbClr val="FF0000"/>
                </a:solidFill>
              </a:rPr>
              <a:t>(avg(salary)</a:t>
            </a:r>
            <a:r>
              <a:rPr lang="en-US" dirty="0"/>
              <a:t>, 'fm9999999.90') as media </a:t>
            </a:r>
          </a:p>
          <a:p>
            <a:pPr marL="0" indent="0">
              <a:buNone/>
            </a:pPr>
            <a:r>
              <a:rPr lang="en-US" dirty="0"/>
              <a:t>from employees, departments where </a:t>
            </a:r>
            <a:r>
              <a:rPr lang="en-US" dirty="0" err="1"/>
              <a:t>employees.department_id</a:t>
            </a:r>
            <a:r>
              <a:rPr lang="en-US" dirty="0"/>
              <a:t> = </a:t>
            </a:r>
            <a:r>
              <a:rPr lang="en-US" dirty="0" err="1"/>
              <a:t>departments.DEPARTMENT_ID</a:t>
            </a:r>
            <a:r>
              <a:rPr lang="en-US" dirty="0"/>
              <a:t> </a:t>
            </a:r>
          </a:p>
          <a:p>
            <a:pPr marL="0" indent="0">
              <a:buNone/>
            </a:pPr>
            <a:r>
              <a:rPr lang="en-US" dirty="0"/>
              <a:t>group by(</a:t>
            </a:r>
            <a:r>
              <a:rPr lang="en-US" dirty="0" err="1"/>
              <a:t>department_name</a:t>
            </a:r>
            <a:r>
              <a:rPr lang="en-US" dirty="0"/>
              <a:t>);</a:t>
            </a:r>
            <a:endParaRPr lang="pt-PT" dirty="0"/>
          </a:p>
          <a:p>
            <a:endParaRPr lang="pt-PT" dirty="0"/>
          </a:p>
          <a:p>
            <a:pPr>
              <a:buNone/>
            </a:pPr>
            <a:endParaRPr lang="en-US" dirty="0"/>
          </a:p>
          <a:p>
            <a:endParaRPr lang="pt-PT" dirty="0"/>
          </a:p>
        </p:txBody>
      </p:sp>
      <p:pic>
        <p:nvPicPr>
          <p:cNvPr id="3" name="Imagem 2"/>
          <p:cNvPicPr>
            <a:picLocks noChangeAspect="1"/>
          </p:cNvPicPr>
          <p:nvPr/>
        </p:nvPicPr>
        <p:blipFill>
          <a:blip r:embed="rId2"/>
          <a:stretch>
            <a:fillRect/>
          </a:stretch>
        </p:blipFill>
        <p:spPr>
          <a:xfrm>
            <a:off x="7497190" y="1200806"/>
            <a:ext cx="2592288" cy="792499"/>
          </a:xfrm>
          <a:prstGeom prst="rect">
            <a:avLst/>
          </a:prstGeom>
        </p:spPr>
      </p:pic>
    </p:spTree>
    <p:extLst>
      <p:ext uri="{BB962C8B-B14F-4D97-AF65-F5344CB8AC3E}">
        <p14:creationId xmlns:p14="http://schemas.microsoft.com/office/powerpoint/2010/main" val="815110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Empregados com salários acima da média </a:t>
            </a:r>
            <a:r>
              <a:rPr lang="pt-PT" dirty="0">
                <a:sym typeface="Wingdings" pitchFamily="2" charset="2"/>
              </a:rPr>
              <a:t></a:t>
            </a:r>
            <a:endParaRPr lang="pt-PT" dirty="0"/>
          </a:p>
        </p:txBody>
      </p:sp>
      <p:sp>
        <p:nvSpPr>
          <p:cNvPr id="3" name="Content Placeholder 2"/>
          <p:cNvSpPr>
            <a:spLocks noGrp="1"/>
          </p:cNvSpPr>
          <p:nvPr>
            <p:ph idx="1"/>
          </p:nvPr>
        </p:nvSpPr>
        <p:spPr>
          <a:xfrm>
            <a:off x="1981200" y="1600202"/>
            <a:ext cx="8003232" cy="2260847"/>
          </a:xfrm>
        </p:spPr>
        <p:txBody>
          <a:bodyPr>
            <a:normAutofit fontScale="77500" lnSpcReduction="20000"/>
          </a:bodyPr>
          <a:lstStyle/>
          <a:p>
            <a:pPr marL="0" indent="0">
              <a:buNone/>
            </a:pPr>
            <a:r>
              <a:rPr lang="pt-PT" dirty="0" err="1"/>
              <a:t>select</a:t>
            </a:r>
            <a:r>
              <a:rPr lang="pt-PT" dirty="0"/>
              <a:t> </a:t>
            </a:r>
            <a:r>
              <a:rPr lang="pt-PT" dirty="0" err="1"/>
              <a:t>avg</a:t>
            </a:r>
            <a:r>
              <a:rPr lang="pt-PT" dirty="0"/>
              <a:t>(</a:t>
            </a:r>
            <a:r>
              <a:rPr lang="pt-PT" dirty="0" err="1"/>
              <a:t>salary</a:t>
            </a:r>
            <a:r>
              <a:rPr lang="pt-PT" dirty="0"/>
              <a:t>) </a:t>
            </a:r>
            <a:r>
              <a:rPr lang="pt-PT" dirty="0" err="1"/>
              <a:t>from</a:t>
            </a:r>
            <a:r>
              <a:rPr lang="pt-PT" dirty="0"/>
              <a:t> </a:t>
            </a:r>
            <a:r>
              <a:rPr lang="pt-PT" dirty="0" err="1"/>
              <a:t>employees</a:t>
            </a:r>
            <a:r>
              <a:rPr lang="pt-PT" dirty="0"/>
              <a:t>;</a:t>
            </a:r>
          </a:p>
          <a:p>
            <a:pPr>
              <a:buNone/>
            </a:pPr>
            <a:r>
              <a:rPr lang="en-US" sz="1500" dirty="0"/>
              <a:t>AVG(SALARY)</a:t>
            </a:r>
          </a:p>
          <a:p>
            <a:pPr>
              <a:buNone/>
            </a:pPr>
            <a:r>
              <a:rPr lang="en-US" sz="1500" dirty="0"/>
              <a:t>---------------------------------------</a:t>
            </a:r>
          </a:p>
          <a:p>
            <a:pPr>
              <a:buNone/>
            </a:pPr>
            <a:r>
              <a:rPr lang="en-US" sz="1500" dirty="0"/>
              <a:t>                                6461, 8317</a:t>
            </a:r>
          </a:p>
          <a:p>
            <a:pPr marL="0" indent="0">
              <a:buNone/>
            </a:pPr>
            <a:r>
              <a:rPr lang="en-US" dirty="0"/>
              <a:t>SELECT * </a:t>
            </a:r>
          </a:p>
          <a:p>
            <a:pPr marL="0" indent="0">
              <a:buNone/>
            </a:pPr>
            <a:r>
              <a:rPr lang="en-US" dirty="0"/>
              <a:t>from employees</a:t>
            </a:r>
          </a:p>
          <a:p>
            <a:pPr marL="0" indent="0">
              <a:buNone/>
            </a:pPr>
            <a:r>
              <a:rPr lang="en-US" dirty="0"/>
              <a:t>where salary &gt; (</a:t>
            </a:r>
            <a:r>
              <a:rPr lang="en-US" dirty="0">
                <a:solidFill>
                  <a:srgbClr val="FF0000"/>
                </a:solidFill>
              </a:rPr>
              <a:t>select </a:t>
            </a:r>
            <a:r>
              <a:rPr lang="en-US" dirty="0" err="1">
                <a:solidFill>
                  <a:srgbClr val="FF0000"/>
                </a:solidFill>
              </a:rPr>
              <a:t>avg</a:t>
            </a:r>
            <a:r>
              <a:rPr lang="en-US" dirty="0">
                <a:solidFill>
                  <a:srgbClr val="FF0000"/>
                </a:solidFill>
              </a:rPr>
              <a:t>(salary) from employees</a:t>
            </a:r>
            <a:r>
              <a:rPr lang="en-US" dirty="0"/>
              <a:t>);</a:t>
            </a:r>
          </a:p>
          <a:p>
            <a:pPr>
              <a:buNone/>
            </a:pPr>
            <a:endParaRPr lang="pt-PT" dirty="0"/>
          </a:p>
        </p:txBody>
      </p:sp>
      <p:pic>
        <p:nvPicPr>
          <p:cNvPr id="4" name="Imagem 3"/>
          <p:cNvPicPr>
            <a:picLocks noChangeAspect="1"/>
          </p:cNvPicPr>
          <p:nvPr/>
        </p:nvPicPr>
        <p:blipFill>
          <a:blip r:embed="rId3"/>
          <a:stretch>
            <a:fillRect/>
          </a:stretch>
        </p:blipFill>
        <p:spPr>
          <a:xfrm>
            <a:off x="2135560" y="4149080"/>
            <a:ext cx="7128792" cy="2288440"/>
          </a:xfrm>
          <a:prstGeom prst="rect">
            <a:avLst/>
          </a:prstGeom>
        </p:spPr>
      </p:pic>
    </p:spTree>
    <p:extLst>
      <p:ext uri="{BB962C8B-B14F-4D97-AF65-F5344CB8AC3E}">
        <p14:creationId xmlns:p14="http://schemas.microsoft.com/office/powerpoint/2010/main" val="395383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pt-PT" dirty="0"/>
              <a:t>Numero de empregados com salário abaixo da média</a:t>
            </a:r>
          </a:p>
        </p:txBody>
      </p:sp>
      <p:sp>
        <p:nvSpPr>
          <p:cNvPr id="3" name="Content Placeholder 2"/>
          <p:cNvSpPr>
            <a:spLocks noGrp="1"/>
          </p:cNvSpPr>
          <p:nvPr>
            <p:ph idx="1"/>
          </p:nvPr>
        </p:nvSpPr>
        <p:spPr/>
        <p:txBody>
          <a:bodyPr>
            <a:normAutofit/>
          </a:bodyPr>
          <a:lstStyle/>
          <a:p>
            <a:r>
              <a:rPr lang="pt-PT" dirty="0" err="1">
                <a:solidFill>
                  <a:srgbClr val="FF0000"/>
                </a:solidFill>
              </a:rPr>
              <a:t>Select</a:t>
            </a:r>
            <a:r>
              <a:rPr lang="pt-PT" dirty="0">
                <a:solidFill>
                  <a:srgbClr val="FF0000"/>
                </a:solidFill>
              </a:rPr>
              <a:t> </a:t>
            </a:r>
            <a:r>
              <a:rPr lang="pt-PT" dirty="0" err="1"/>
              <a:t>count</a:t>
            </a:r>
            <a:r>
              <a:rPr lang="pt-PT" dirty="0"/>
              <a:t>(*) </a:t>
            </a:r>
            <a:r>
              <a:rPr lang="pt-PT" dirty="0" err="1">
                <a:solidFill>
                  <a:srgbClr val="FF0000"/>
                </a:solidFill>
              </a:rPr>
              <a:t>from</a:t>
            </a:r>
            <a:r>
              <a:rPr lang="pt-PT" dirty="0">
                <a:solidFill>
                  <a:srgbClr val="FF0000"/>
                </a:solidFill>
              </a:rPr>
              <a:t> </a:t>
            </a:r>
            <a:r>
              <a:rPr lang="pt-PT" dirty="0" err="1"/>
              <a:t>employees</a:t>
            </a:r>
            <a:r>
              <a:rPr lang="pt-PT" dirty="0"/>
              <a:t>;</a:t>
            </a:r>
          </a:p>
          <a:p>
            <a:pPr>
              <a:buNone/>
            </a:pPr>
            <a:r>
              <a:rPr lang="pt-PT" sz="1800" dirty="0"/>
              <a:t>COUNT(*)               </a:t>
            </a:r>
          </a:p>
          <a:p>
            <a:pPr>
              <a:buNone/>
            </a:pPr>
            <a:r>
              <a:rPr lang="pt-PT" sz="1800" dirty="0"/>
              <a:t>---------------------- </a:t>
            </a:r>
          </a:p>
          <a:p>
            <a:pPr>
              <a:buNone/>
            </a:pPr>
            <a:r>
              <a:rPr lang="pt-PT" sz="1800" dirty="0"/>
              <a:t>107 </a:t>
            </a:r>
          </a:p>
          <a:p>
            <a:pPr>
              <a:buNone/>
            </a:pPr>
            <a:endParaRPr lang="pt-PT" sz="1800" dirty="0"/>
          </a:p>
          <a:p>
            <a:r>
              <a:rPr lang="pt-PT" dirty="0" err="1">
                <a:solidFill>
                  <a:srgbClr val="FF0000"/>
                </a:solidFill>
              </a:rPr>
              <a:t>Select</a:t>
            </a:r>
            <a:r>
              <a:rPr lang="pt-PT" dirty="0">
                <a:solidFill>
                  <a:srgbClr val="FF0000"/>
                </a:solidFill>
              </a:rPr>
              <a:t> </a:t>
            </a:r>
            <a:r>
              <a:rPr lang="pt-PT" dirty="0" err="1"/>
              <a:t>count</a:t>
            </a:r>
            <a:r>
              <a:rPr lang="pt-PT" dirty="0"/>
              <a:t>(*) as </a:t>
            </a:r>
            <a:r>
              <a:rPr lang="pt-PT" dirty="0" err="1"/>
              <a:t>abaixo_media</a:t>
            </a:r>
            <a:r>
              <a:rPr lang="pt-PT" dirty="0"/>
              <a:t> </a:t>
            </a:r>
          </a:p>
          <a:p>
            <a:pPr marL="0" indent="0">
              <a:buNone/>
            </a:pPr>
            <a:r>
              <a:rPr lang="pt-PT" dirty="0" err="1">
                <a:solidFill>
                  <a:srgbClr val="FF0000"/>
                </a:solidFill>
              </a:rPr>
              <a:t>from</a:t>
            </a:r>
            <a:r>
              <a:rPr lang="pt-PT" dirty="0">
                <a:solidFill>
                  <a:srgbClr val="FF0000"/>
                </a:solidFill>
              </a:rPr>
              <a:t> </a:t>
            </a:r>
            <a:r>
              <a:rPr lang="pt-PT" dirty="0" err="1"/>
              <a:t>employees</a:t>
            </a:r>
            <a:endParaRPr lang="pt-PT" dirty="0"/>
          </a:p>
          <a:p>
            <a:pPr>
              <a:buNone/>
            </a:pPr>
            <a:r>
              <a:rPr lang="pt-PT" dirty="0" err="1">
                <a:solidFill>
                  <a:srgbClr val="FF0000"/>
                </a:solidFill>
              </a:rPr>
              <a:t>Where</a:t>
            </a:r>
            <a:r>
              <a:rPr lang="pt-PT" dirty="0">
                <a:solidFill>
                  <a:srgbClr val="FF0000"/>
                </a:solidFill>
              </a:rPr>
              <a:t>   </a:t>
            </a:r>
            <a:r>
              <a:rPr lang="pt-PT" dirty="0" err="1"/>
              <a:t>salary</a:t>
            </a:r>
            <a:r>
              <a:rPr lang="pt-PT" dirty="0"/>
              <a:t>&lt; (</a:t>
            </a:r>
            <a:r>
              <a:rPr lang="pt-PT" dirty="0" err="1"/>
              <a:t>select</a:t>
            </a:r>
            <a:r>
              <a:rPr lang="pt-PT" dirty="0"/>
              <a:t> </a:t>
            </a:r>
            <a:r>
              <a:rPr lang="pt-PT" dirty="0" err="1"/>
              <a:t>avg</a:t>
            </a:r>
            <a:r>
              <a:rPr lang="pt-PT" dirty="0"/>
              <a:t>(</a:t>
            </a:r>
            <a:r>
              <a:rPr lang="pt-PT" dirty="0" err="1"/>
              <a:t>salary</a:t>
            </a:r>
            <a:r>
              <a:rPr lang="pt-PT" dirty="0"/>
              <a:t>) </a:t>
            </a:r>
            <a:r>
              <a:rPr lang="pt-PT" dirty="0" err="1"/>
              <a:t>from</a:t>
            </a:r>
            <a:r>
              <a:rPr lang="pt-PT" dirty="0"/>
              <a:t> </a:t>
            </a:r>
            <a:r>
              <a:rPr lang="pt-PT" dirty="0" err="1"/>
              <a:t>employees</a:t>
            </a:r>
            <a:r>
              <a:rPr lang="pt-PT" dirty="0"/>
              <a:t>);</a:t>
            </a:r>
          </a:p>
          <a:p>
            <a:endParaRPr lang="pt-PT" dirty="0"/>
          </a:p>
          <a:p>
            <a:pPr>
              <a:buNone/>
            </a:pPr>
            <a:r>
              <a:rPr lang="pt-PT" sz="2200" dirty="0" err="1"/>
              <a:t>Abaixo_media</a:t>
            </a:r>
            <a:r>
              <a:rPr lang="pt-PT" sz="2200" dirty="0"/>
              <a:t>               </a:t>
            </a:r>
          </a:p>
          <a:p>
            <a:pPr>
              <a:buNone/>
            </a:pPr>
            <a:r>
              <a:rPr lang="pt-PT" sz="2200" dirty="0"/>
              <a:t>---------------------- </a:t>
            </a:r>
          </a:p>
          <a:p>
            <a:pPr>
              <a:buNone/>
            </a:pPr>
            <a:r>
              <a:rPr lang="pt-PT" sz="2200" dirty="0"/>
              <a:t>56 </a:t>
            </a:r>
          </a:p>
        </p:txBody>
      </p:sp>
    </p:spTree>
    <p:extLst>
      <p:ext uri="{BB962C8B-B14F-4D97-AF65-F5344CB8AC3E}">
        <p14:creationId xmlns:p14="http://schemas.microsoft.com/office/powerpoint/2010/main" val="2670972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004292"/>
          </a:xfrm>
        </p:spPr>
        <p:txBody>
          <a:bodyPr>
            <a:normAutofit/>
          </a:bodyPr>
          <a:lstStyle/>
          <a:p>
            <a:r>
              <a:rPr lang="pt-PT" dirty="0"/>
              <a:t>Empregado com salário mais baixo/alto</a:t>
            </a:r>
          </a:p>
        </p:txBody>
      </p:sp>
      <p:sp>
        <p:nvSpPr>
          <p:cNvPr id="3" name="Content Placeholder 2"/>
          <p:cNvSpPr>
            <a:spLocks noGrp="1"/>
          </p:cNvSpPr>
          <p:nvPr>
            <p:ph idx="1"/>
          </p:nvPr>
        </p:nvSpPr>
        <p:spPr>
          <a:xfrm>
            <a:off x="1259305" y="1004293"/>
            <a:ext cx="8229600" cy="5444633"/>
          </a:xfrm>
        </p:spPr>
        <p:txBody>
          <a:bodyPr>
            <a:normAutofit fontScale="85000" lnSpcReduction="20000"/>
          </a:bodyPr>
          <a:lstStyle/>
          <a:p>
            <a:r>
              <a:rPr lang="pt-PT" dirty="0" err="1">
                <a:solidFill>
                  <a:srgbClr val="FF0000"/>
                </a:solidFill>
              </a:rPr>
              <a:t>Select</a:t>
            </a:r>
            <a:r>
              <a:rPr lang="pt-PT" dirty="0">
                <a:solidFill>
                  <a:srgbClr val="FF0000"/>
                </a:solidFill>
              </a:rPr>
              <a:t> </a:t>
            </a:r>
            <a:r>
              <a:rPr lang="pt-PT" dirty="0" err="1"/>
              <a:t>max</a:t>
            </a:r>
            <a:r>
              <a:rPr lang="pt-PT" dirty="0"/>
              <a:t>(</a:t>
            </a:r>
            <a:r>
              <a:rPr lang="pt-PT" dirty="0" err="1"/>
              <a:t>salary</a:t>
            </a:r>
            <a:r>
              <a:rPr lang="pt-PT" dirty="0"/>
              <a:t>) </a:t>
            </a:r>
            <a:r>
              <a:rPr lang="pt-PT" dirty="0" err="1">
                <a:solidFill>
                  <a:srgbClr val="FF0000"/>
                </a:solidFill>
              </a:rPr>
              <a:t>from</a:t>
            </a:r>
            <a:r>
              <a:rPr lang="pt-PT" dirty="0">
                <a:solidFill>
                  <a:srgbClr val="FF0000"/>
                </a:solidFill>
              </a:rPr>
              <a:t> </a:t>
            </a:r>
            <a:r>
              <a:rPr lang="pt-PT" dirty="0" err="1"/>
              <a:t>employees</a:t>
            </a:r>
            <a:r>
              <a:rPr lang="pt-PT" dirty="0"/>
              <a:t>;</a:t>
            </a:r>
          </a:p>
          <a:p>
            <a:pPr>
              <a:buNone/>
            </a:pPr>
            <a:r>
              <a:rPr lang="pt-PT" sz="1800" dirty="0"/>
              <a:t>MAX(SALARY)               </a:t>
            </a:r>
          </a:p>
          <a:p>
            <a:pPr>
              <a:buNone/>
            </a:pPr>
            <a:r>
              <a:rPr lang="pt-PT" sz="1800" dirty="0"/>
              <a:t>---------------------- </a:t>
            </a:r>
          </a:p>
          <a:p>
            <a:pPr>
              <a:buNone/>
            </a:pPr>
            <a:r>
              <a:rPr lang="pt-PT" sz="1800" dirty="0"/>
              <a:t>24000</a:t>
            </a:r>
          </a:p>
          <a:p>
            <a:pPr>
              <a:buNone/>
            </a:pPr>
            <a:endParaRPr lang="pt-PT" sz="1800" dirty="0"/>
          </a:p>
          <a:p>
            <a:r>
              <a:rPr lang="pt-PT" dirty="0" err="1"/>
              <a:t>Select</a:t>
            </a:r>
            <a:r>
              <a:rPr lang="pt-PT" dirty="0"/>
              <a:t> min(</a:t>
            </a:r>
            <a:r>
              <a:rPr lang="pt-PT" dirty="0" err="1"/>
              <a:t>salary</a:t>
            </a:r>
            <a:r>
              <a:rPr lang="pt-PT" dirty="0"/>
              <a:t>) </a:t>
            </a:r>
            <a:r>
              <a:rPr lang="pt-PT" dirty="0" err="1"/>
              <a:t>from</a:t>
            </a:r>
            <a:r>
              <a:rPr lang="pt-PT" dirty="0"/>
              <a:t> </a:t>
            </a:r>
            <a:r>
              <a:rPr lang="pt-PT" dirty="0" err="1"/>
              <a:t>employees</a:t>
            </a:r>
            <a:r>
              <a:rPr lang="pt-PT" dirty="0"/>
              <a:t>;</a:t>
            </a:r>
          </a:p>
          <a:p>
            <a:pPr>
              <a:buNone/>
            </a:pPr>
            <a:r>
              <a:rPr lang="pt-PT" sz="2200" dirty="0"/>
              <a:t>MIN(SALARY)               </a:t>
            </a:r>
          </a:p>
          <a:p>
            <a:pPr>
              <a:buNone/>
            </a:pPr>
            <a:r>
              <a:rPr lang="pt-PT" sz="2200" dirty="0"/>
              <a:t>---------------------- </a:t>
            </a:r>
          </a:p>
          <a:p>
            <a:pPr>
              <a:buNone/>
            </a:pPr>
            <a:r>
              <a:rPr lang="pt-PT" sz="2200" dirty="0"/>
              <a:t>2100</a:t>
            </a:r>
          </a:p>
          <a:p>
            <a:pPr>
              <a:buNone/>
            </a:pPr>
            <a:endParaRPr lang="en-US" dirty="0"/>
          </a:p>
          <a:p>
            <a:pPr>
              <a:buNone/>
            </a:pPr>
            <a:r>
              <a:rPr lang="en-US" dirty="0">
                <a:solidFill>
                  <a:srgbClr val="FF0000"/>
                </a:solidFill>
              </a:rPr>
              <a:t>select</a:t>
            </a:r>
            <a:r>
              <a:rPr lang="en-US" dirty="0"/>
              <a:t> </a:t>
            </a:r>
            <a:r>
              <a:rPr lang="en-US" dirty="0" err="1"/>
              <a:t>employee_id</a:t>
            </a:r>
            <a:r>
              <a:rPr lang="en-US" dirty="0"/>
              <a:t>, </a:t>
            </a:r>
            <a:r>
              <a:rPr lang="en-US" dirty="0" err="1"/>
              <a:t>first_name</a:t>
            </a:r>
            <a:r>
              <a:rPr lang="en-US" dirty="0"/>
              <a:t>, salary</a:t>
            </a:r>
          </a:p>
          <a:p>
            <a:pPr>
              <a:buNone/>
            </a:pPr>
            <a:r>
              <a:rPr lang="en-US" dirty="0">
                <a:solidFill>
                  <a:srgbClr val="FF0000"/>
                </a:solidFill>
              </a:rPr>
              <a:t>from</a:t>
            </a:r>
            <a:r>
              <a:rPr lang="en-US" dirty="0"/>
              <a:t> employees</a:t>
            </a:r>
          </a:p>
          <a:p>
            <a:pPr>
              <a:buNone/>
            </a:pPr>
            <a:r>
              <a:rPr lang="en-US" dirty="0">
                <a:solidFill>
                  <a:srgbClr val="FF0000"/>
                </a:solidFill>
              </a:rPr>
              <a:t>where</a:t>
            </a:r>
            <a:r>
              <a:rPr lang="en-US" dirty="0"/>
              <a:t> salary = </a:t>
            </a:r>
            <a:r>
              <a:rPr lang="en-US" dirty="0">
                <a:solidFill>
                  <a:srgbClr val="0070C0"/>
                </a:solidFill>
              </a:rPr>
              <a:t>(</a:t>
            </a:r>
          </a:p>
          <a:p>
            <a:pPr>
              <a:buNone/>
            </a:pPr>
            <a:r>
              <a:rPr lang="en-US" dirty="0">
                <a:solidFill>
                  <a:srgbClr val="0070C0"/>
                </a:solidFill>
              </a:rPr>
              <a:t>  select max(salary) from employees</a:t>
            </a:r>
          </a:p>
          <a:p>
            <a:pPr>
              <a:buNone/>
            </a:pPr>
            <a:r>
              <a:rPr lang="en-US" dirty="0">
                <a:solidFill>
                  <a:srgbClr val="0070C0"/>
                </a:solidFill>
              </a:rPr>
              <a:t>)</a:t>
            </a:r>
            <a:r>
              <a:rPr lang="en-US" dirty="0"/>
              <a:t>;</a:t>
            </a:r>
          </a:p>
        </p:txBody>
      </p:sp>
      <p:pic>
        <p:nvPicPr>
          <p:cNvPr id="4" name="Imagem 3"/>
          <p:cNvPicPr>
            <a:picLocks noChangeAspect="1"/>
          </p:cNvPicPr>
          <p:nvPr/>
        </p:nvPicPr>
        <p:blipFill>
          <a:blip r:embed="rId3"/>
          <a:stretch>
            <a:fillRect/>
          </a:stretch>
        </p:blipFill>
        <p:spPr>
          <a:xfrm>
            <a:off x="7614120" y="4533900"/>
            <a:ext cx="3028950" cy="1104900"/>
          </a:xfrm>
          <a:prstGeom prst="rect">
            <a:avLst/>
          </a:prstGeom>
        </p:spPr>
      </p:pic>
    </p:spTree>
    <p:extLst>
      <p:ext uri="{BB962C8B-B14F-4D97-AF65-F5344CB8AC3E}">
        <p14:creationId xmlns:p14="http://schemas.microsoft.com/office/powerpoint/2010/main" val="1333049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38200" y="176464"/>
            <a:ext cx="10515600" cy="1155032"/>
          </a:xfrm>
        </p:spPr>
        <p:txBody>
          <a:bodyPr>
            <a:normAutofit/>
          </a:bodyPr>
          <a:lstStyle/>
          <a:p>
            <a:r>
              <a:rPr lang="pt-PT" sz="2800" dirty="0"/>
              <a:t>Media de salários por departamento</a:t>
            </a:r>
          </a:p>
        </p:txBody>
      </p:sp>
      <p:sp>
        <p:nvSpPr>
          <p:cNvPr id="3" name="Marcador de Posição de Conteúdo 2"/>
          <p:cNvSpPr>
            <a:spLocks noGrp="1"/>
          </p:cNvSpPr>
          <p:nvPr>
            <p:ph idx="1"/>
          </p:nvPr>
        </p:nvSpPr>
        <p:spPr>
          <a:xfrm>
            <a:off x="1179095" y="1573437"/>
            <a:ext cx="8229600" cy="1972816"/>
          </a:xfrm>
        </p:spPr>
        <p:txBody>
          <a:bodyPr>
            <a:normAutofit lnSpcReduction="10000"/>
          </a:bodyPr>
          <a:lstStyle/>
          <a:p>
            <a:pPr marL="0" indent="0">
              <a:buNone/>
            </a:pPr>
            <a:r>
              <a:rPr lang="en-US" dirty="0"/>
              <a:t>select </a:t>
            </a:r>
            <a:r>
              <a:rPr lang="en-US" dirty="0" err="1"/>
              <a:t>department_id</a:t>
            </a:r>
            <a:r>
              <a:rPr lang="en-US" dirty="0"/>
              <a:t> as </a:t>
            </a:r>
            <a:r>
              <a:rPr lang="en-US" dirty="0" err="1"/>
              <a:t>dep_id</a:t>
            </a:r>
            <a:r>
              <a:rPr lang="en-US" dirty="0"/>
              <a:t>,  avg(salary) as media</a:t>
            </a:r>
          </a:p>
          <a:p>
            <a:pPr marL="0" indent="0">
              <a:buNone/>
            </a:pPr>
            <a:r>
              <a:rPr lang="en-US" dirty="0"/>
              <a:t>    from employees</a:t>
            </a:r>
          </a:p>
          <a:p>
            <a:pPr marL="0" indent="0">
              <a:buNone/>
            </a:pPr>
            <a:r>
              <a:rPr lang="en-US" dirty="0"/>
              <a:t>    group by (</a:t>
            </a:r>
            <a:r>
              <a:rPr lang="en-US" dirty="0" err="1"/>
              <a:t>employees.department_id</a:t>
            </a:r>
            <a:r>
              <a:rPr lang="en-US" dirty="0"/>
              <a:t>)</a:t>
            </a:r>
          </a:p>
          <a:p>
            <a:pPr marL="0" indent="0">
              <a:buNone/>
            </a:pPr>
            <a:r>
              <a:rPr lang="en-US" dirty="0"/>
              <a:t>    order by </a:t>
            </a:r>
            <a:r>
              <a:rPr lang="en-US" dirty="0" err="1"/>
              <a:t>dep_id</a:t>
            </a:r>
            <a:r>
              <a:rPr lang="en-US" dirty="0"/>
              <a:t>;</a:t>
            </a:r>
          </a:p>
          <a:p>
            <a:pPr marL="0" indent="0">
              <a:buNone/>
            </a:pPr>
            <a:endParaRPr lang="en-US" dirty="0"/>
          </a:p>
          <a:p>
            <a:pPr marL="0" indent="0">
              <a:buNone/>
            </a:pPr>
            <a:endParaRPr lang="en-US" dirty="0"/>
          </a:p>
          <a:p>
            <a:pPr marL="0" indent="0">
              <a:buNone/>
            </a:pPr>
            <a:endParaRPr lang="pt-PT" dirty="0"/>
          </a:p>
        </p:txBody>
      </p:sp>
      <p:pic>
        <p:nvPicPr>
          <p:cNvPr id="4" name="Imagem 3"/>
          <p:cNvPicPr>
            <a:picLocks noChangeAspect="1"/>
          </p:cNvPicPr>
          <p:nvPr/>
        </p:nvPicPr>
        <p:blipFill>
          <a:blip r:embed="rId2"/>
          <a:stretch>
            <a:fillRect/>
          </a:stretch>
        </p:blipFill>
        <p:spPr>
          <a:xfrm>
            <a:off x="9037455" y="1440640"/>
            <a:ext cx="1914525" cy="2809875"/>
          </a:xfrm>
          <a:prstGeom prst="rect">
            <a:avLst/>
          </a:prstGeom>
        </p:spPr>
      </p:pic>
    </p:spTree>
    <p:extLst>
      <p:ext uri="{BB962C8B-B14F-4D97-AF65-F5344CB8AC3E}">
        <p14:creationId xmlns:p14="http://schemas.microsoft.com/office/powerpoint/2010/main" val="3843429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PT" sz="2800" dirty="0"/>
              <a:t>Media de salários por departamento e com nome do departamento e nome do manager</a:t>
            </a:r>
          </a:p>
        </p:txBody>
      </p:sp>
      <p:sp>
        <p:nvSpPr>
          <p:cNvPr id="3" name="Marcador de Posição de Conteúdo 2"/>
          <p:cNvSpPr>
            <a:spLocks noGrp="1"/>
          </p:cNvSpPr>
          <p:nvPr>
            <p:ph idx="1"/>
          </p:nvPr>
        </p:nvSpPr>
        <p:spPr>
          <a:xfrm>
            <a:off x="838199" y="1861467"/>
            <a:ext cx="8514347" cy="3833479"/>
          </a:xfrm>
        </p:spPr>
        <p:txBody>
          <a:bodyPr>
            <a:normAutofit fontScale="85000" lnSpcReduction="10000"/>
          </a:bodyPr>
          <a:lstStyle/>
          <a:p>
            <a:pPr marL="0" indent="0">
              <a:buNone/>
            </a:pPr>
            <a:r>
              <a:rPr lang="en-US" dirty="0"/>
              <a:t>select </a:t>
            </a:r>
            <a:r>
              <a:rPr lang="en-US" dirty="0" err="1"/>
              <a:t>dep_id</a:t>
            </a:r>
            <a:r>
              <a:rPr lang="en-US" dirty="0"/>
              <a:t>, </a:t>
            </a:r>
            <a:r>
              <a:rPr lang="en-US" dirty="0" err="1"/>
              <a:t>department_name</a:t>
            </a:r>
            <a:r>
              <a:rPr lang="en-US" dirty="0"/>
              <a:t>, </a:t>
            </a:r>
            <a:r>
              <a:rPr lang="en-US" dirty="0" err="1"/>
              <a:t>last_name</a:t>
            </a:r>
            <a:r>
              <a:rPr lang="en-US" dirty="0"/>
              <a:t> as manager, media </a:t>
            </a:r>
          </a:p>
          <a:p>
            <a:pPr marL="0" indent="0">
              <a:buNone/>
            </a:pPr>
            <a:r>
              <a:rPr lang="en-US" dirty="0"/>
              <a:t>from</a:t>
            </a:r>
          </a:p>
          <a:p>
            <a:pPr marL="0" indent="0">
              <a:buNone/>
            </a:pPr>
            <a:r>
              <a:rPr lang="en-US" dirty="0"/>
              <a:t>  (</a:t>
            </a:r>
          </a:p>
          <a:p>
            <a:pPr marL="0" indent="0">
              <a:buNone/>
            </a:pPr>
            <a:r>
              <a:rPr lang="en-US" dirty="0">
                <a:solidFill>
                  <a:srgbClr val="FF0000"/>
                </a:solidFill>
              </a:rPr>
              <a:t>    select </a:t>
            </a:r>
            <a:r>
              <a:rPr lang="en-US" dirty="0" err="1">
                <a:solidFill>
                  <a:srgbClr val="FF0000"/>
                </a:solidFill>
              </a:rPr>
              <a:t>employees.department_id</a:t>
            </a:r>
            <a:r>
              <a:rPr lang="en-US" dirty="0">
                <a:solidFill>
                  <a:srgbClr val="FF0000"/>
                </a:solidFill>
              </a:rPr>
              <a:t> as </a:t>
            </a:r>
            <a:r>
              <a:rPr lang="en-US" dirty="0" err="1">
                <a:solidFill>
                  <a:srgbClr val="FF0000"/>
                </a:solidFill>
                <a:highlight>
                  <a:srgbClr val="FFFF00"/>
                </a:highlight>
              </a:rPr>
              <a:t>dep_id</a:t>
            </a:r>
            <a:r>
              <a:rPr lang="en-US" dirty="0">
                <a:solidFill>
                  <a:srgbClr val="FF0000"/>
                </a:solidFill>
              </a:rPr>
              <a:t>,  </a:t>
            </a:r>
            <a:r>
              <a:rPr lang="en-US" dirty="0" err="1">
                <a:solidFill>
                  <a:srgbClr val="FF0000"/>
                </a:solidFill>
              </a:rPr>
              <a:t>avg</a:t>
            </a:r>
            <a:r>
              <a:rPr lang="en-US" dirty="0">
                <a:solidFill>
                  <a:srgbClr val="FF0000"/>
                </a:solidFill>
              </a:rPr>
              <a:t>(salary) as media</a:t>
            </a:r>
          </a:p>
          <a:p>
            <a:pPr marL="0" indent="0">
              <a:buNone/>
            </a:pPr>
            <a:r>
              <a:rPr lang="en-US" dirty="0">
                <a:solidFill>
                  <a:srgbClr val="FF0000"/>
                </a:solidFill>
              </a:rPr>
              <a:t>    from employees</a:t>
            </a:r>
          </a:p>
          <a:p>
            <a:pPr marL="0" indent="0">
              <a:buNone/>
            </a:pPr>
            <a:r>
              <a:rPr lang="en-US" dirty="0">
                <a:solidFill>
                  <a:srgbClr val="FF0000"/>
                </a:solidFill>
              </a:rPr>
              <a:t>    group by (</a:t>
            </a:r>
            <a:r>
              <a:rPr lang="en-US" dirty="0" err="1">
                <a:solidFill>
                  <a:srgbClr val="FF0000"/>
                </a:solidFill>
              </a:rPr>
              <a:t>employees.department_id</a:t>
            </a:r>
            <a:r>
              <a:rPr lang="en-US" dirty="0">
                <a:solidFill>
                  <a:srgbClr val="FF0000"/>
                </a:solidFill>
              </a:rPr>
              <a:t>)</a:t>
            </a:r>
          </a:p>
          <a:p>
            <a:pPr marL="0" indent="0">
              <a:buNone/>
            </a:pPr>
            <a:r>
              <a:rPr lang="en-US" dirty="0"/>
              <a:t>),   departments,   employees</a:t>
            </a:r>
          </a:p>
          <a:p>
            <a:pPr marL="0" indent="0">
              <a:buNone/>
            </a:pPr>
            <a:r>
              <a:rPr lang="en-US" dirty="0"/>
              <a:t>where </a:t>
            </a:r>
            <a:r>
              <a:rPr lang="en-US" dirty="0" err="1">
                <a:highlight>
                  <a:srgbClr val="FFFF00"/>
                </a:highlight>
              </a:rPr>
              <a:t>dep_id</a:t>
            </a:r>
            <a:r>
              <a:rPr lang="en-US" dirty="0"/>
              <a:t> = </a:t>
            </a:r>
            <a:r>
              <a:rPr lang="en-US" dirty="0" err="1"/>
              <a:t>departments.department_id</a:t>
            </a:r>
            <a:r>
              <a:rPr lang="en-US" dirty="0"/>
              <a:t> and </a:t>
            </a:r>
            <a:r>
              <a:rPr lang="en-US" dirty="0" err="1"/>
              <a:t>departments.MANAGER_ID</a:t>
            </a:r>
            <a:r>
              <a:rPr lang="en-US" dirty="0"/>
              <a:t> = </a:t>
            </a:r>
            <a:r>
              <a:rPr lang="en-US" dirty="0" err="1"/>
              <a:t>employees.employee_id</a:t>
            </a:r>
            <a:r>
              <a:rPr lang="en-US" dirty="0"/>
              <a:t>;</a:t>
            </a:r>
          </a:p>
          <a:p>
            <a:pPr marL="0" indent="0">
              <a:buNone/>
            </a:pPr>
            <a:endParaRPr lang="en-US" dirty="0"/>
          </a:p>
          <a:p>
            <a:pPr marL="0" indent="0">
              <a:buNone/>
            </a:pPr>
            <a:endParaRPr lang="pt-PT" dirty="0"/>
          </a:p>
        </p:txBody>
      </p:sp>
      <p:pic>
        <p:nvPicPr>
          <p:cNvPr id="5" name="Imagem 4"/>
          <p:cNvPicPr>
            <a:picLocks noChangeAspect="1"/>
          </p:cNvPicPr>
          <p:nvPr/>
        </p:nvPicPr>
        <p:blipFill>
          <a:blip r:embed="rId2"/>
          <a:stretch>
            <a:fillRect/>
          </a:stretch>
        </p:blipFill>
        <p:spPr>
          <a:xfrm>
            <a:off x="8582526" y="4178300"/>
            <a:ext cx="3429000" cy="2314575"/>
          </a:xfrm>
          <a:prstGeom prst="rect">
            <a:avLst/>
          </a:prstGeom>
        </p:spPr>
      </p:pic>
    </p:spTree>
    <p:extLst>
      <p:ext uri="{BB962C8B-B14F-4D97-AF65-F5344CB8AC3E}">
        <p14:creationId xmlns:p14="http://schemas.microsoft.com/office/powerpoint/2010/main" val="204043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901E24B-ED00-41CF-BC5A-AC933D6FA26C}"/>
              </a:ext>
            </a:extLst>
          </p:cNvPr>
          <p:cNvPicPr>
            <a:picLocks noChangeAspect="1"/>
          </p:cNvPicPr>
          <p:nvPr/>
        </p:nvPicPr>
        <p:blipFill>
          <a:blip r:embed="rId2"/>
          <a:stretch>
            <a:fillRect/>
          </a:stretch>
        </p:blipFill>
        <p:spPr>
          <a:xfrm>
            <a:off x="5302923" y="1417018"/>
            <a:ext cx="6889077" cy="3353091"/>
          </a:xfrm>
          <a:prstGeom prst="rect">
            <a:avLst/>
          </a:prstGeom>
        </p:spPr>
      </p:pic>
      <p:sp>
        <p:nvSpPr>
          <p:cNvPr id="2" name="Title 1">
            <a:extLst>
              <a:ext uri="{FF2B5EF4-FFF2-40B4-BE49-F238E27FC236}">
                <a16:creationId xmlns:a16="http://schemas.microsoft.com/office/drawing/2014/main" id="{E4682D4B-843E-4F10-8402-1D4D6C2192EC}"/>
              </a:ext>
            </a:extLst>
          </p:cNvPr>
          <p:cNvSpPr>
            <a:spLocks noGrp="1"/>
          </p:cNvSpPr>
          <p:nvPr>
            <p:ph type="title"/>
          </p:nvPr>
        </p:nvSpPr>
        <p:spPr/>
        <p:txBody>
          <a:bodyPr/>
          <a:lstStyle/>
          <a:p>
            <a:r>
              <a:rPr lang="en-US" dirty="0"/>
              <a:t>Execution of scripts</a:t>
            </a:r>
          </a:p>
        </p:txBody>
      </p:sp>
      <p:pic>
        <p:nvPicPr>
          <p:cNvPr id="5" name="Picture 4">
            <a:extLst>
              <a:ext uri="{FF2B5EF4-FFF2-40B4-BE49-F238E27FC236}">
                <a16:creationId xmlns:a16="http://schemas.microsoft.com/office/drawing/2014/main" id="{A8E09B3A-C3C0-4E96-8CD6-725D70695282}"/>
              </a:ext>
            </a:extLst>
          </p:cNvPr>
          <p:cNvPicPr>
            <a:picLocks noChangeAspect="1"/>
          </p:cNvPicPr>
          <p:nvPr/>
        </p:nvPicPr>
        <p:blipFill>
          <a:blip r:embed="rId3"/>
          <a:stretch>
            <a:fillRect/>
          </a:stretch>
        </p:blipFill>
        <p:spPr>
          <a:xfrm>
            <a:off x="362712" y="1410646"/>
            <a:ext cx="4816257" cy="3596952"/>
          </a:xfrm>
          <a:prstGeom prst="rect">
            <a:avLst/>
          </a:prstGeom>
        </p:spPr>
      </p:pic>
      <p:sp>
        <p:nvSpPr>
          <p:cNvPr id="6" name="Rectangle: Rounded Corners 5">
            <a:extLst>
              <a:ext uri="{FF2B5EF4-FFF2-40B4-BE49-F238E27FC236}">
                <a16:creationId xmlns:a16="http://schemas.microsoft.com/office/drawing/2014/main" id="{020B6427-9A16-4EAE-9D3C-B0F707CAAA6A}"/>
              </a:ext>
            </a:extLst>
          </p:cNvPr>
          <p:cNvSpPr/>
          <p:nvPr/>
        </p:nvSpPr>
        <p:spPr>
          <a:xfrm>
            <a:off x="2871216" y="3677039"/>
            <a:ext cx="1783080" cy="19202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3D36793-72AC-46EB-936A-F6A4BA2A9B42}"/>
              </a:ext>
            </a:extLst>
          </p:cNvPr>
          <p:cNvSpPr/>
          <p:nvPr/>
        </p:nvSpPr>
        <p:spPr>
          <a:xfrm>
            <a:off x="6525469" y="2742581"/>
            <a:ext cx="5654040" cy="21987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75865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4755-3C26-4917-85C9-2039AEBE8B93}"/>
              </a:ext>
            </a:extLst>
          </p:cNvPr>
          <p:cNvSpPr>
            <a:spLocks noGrp="1"/>
          </p:cNvSpPr>
          <p:nvPr>
            <p:ph type="title"/>
          </p:nvPr>
        </p:nvSpPr>
        <p:spPr/>
        <p:txBody>
          <a:bodyPr/>
          <a:lstStyle/>
          <a:p>
            <a:r>
              <a:rPr lang="pt-PT" dirty="0" err="1"/>
              <a:t>Resulting</a:t>
            </a:r>
            <a:r>
              <a:rPr lang="pt-PT" dirty="0"/>
              <a:t> </a:t>
            </a:r>
            <a:r>
              <a:rPr lang="pt-PT" dirty="0" err="1"/>
              <a:t>schema</a:t>
            </a:r>
            <a:endParaRPr lang="en-US" dirty="0"/>
          </a:p>
        </p:txBody>
      </p:sp>
      <p:pic>
        <p:nvPicPr>
          <p:cNvPr id="5" name="Picture 4">
            <a:extLst>
              <a:ext uri="{FF2B5EF4-FFF2-40B4-BE49-F238E27FC236}">
                <a16:creationId xmlns:a16="http://schemas.microsoft.com/office/drawing/2014/main" id="{29C13515-138D-4FE7-8FE7-AF3D8F7CEB27}"/>
              </a:ext>
            </a:extLst>
          </p:cNvPr>
          <p:cNvPicPr>
            <a:picLocks noChangeAspect="1"/>
          </p:cNvPicPr>
          <p:nvPr/>
        </p:nvPicPr>
        <p:blipFill>
          <a:blip r:embed="rId2"/>
          <a:stretch>
            <a:fillRect/>
          </a:stretch>
        </p:blipFill>
        <p:spPr>
          <a:xfrm>
            <a:off x="5953078" y="530863"/>
            <a:ext cx="2870882" cy="5796273"/>
          </a:xfrm>
          <a:prstGeom prst="rect">
            <a:avLst/>
          </a:prstGeom>
        </p:spPr>
      </p:pic>
    </p:spTree>
    <p:extLst>
      <p:ext uri="{BB962C8B-B14F-4D97-AF65-F5344CB8AC3E}">
        <p14:creationId xmlns:p14="http://schemas.microsoft.com/office/powerpoint/2010/main" val="419899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9696" y="1412777"/>
            <a:ext cx="5492832" cy="3875311"/>
          </a:xfrm>
          <a:prstGeom prst="rect">
            <a:avLst/>
          </a:prstGeom>
        </p:spPr>
      </p:pic>
      <p:sp>
        <p:nvSpPr>
          <p:cNvPr id="5" name="Rectangle 4"/>
          <p:cNvSpPr/>
          <p:nvPr/>
        </p:nvSpPr>
        <p:spPr>
          <a:xfrm>
            <a:off x="2207568" y="6237312"/>
            <a:ext cx="7560840" cy="369332"/>
          </a:xfrm>
          <a:prstGeom prst="rect">
            <a:avLst/>
          </a:prstGeom>
        </p:spPr>
        <p:txBody>
          <a:bodyPr wrap="square">
            <a:spAutoFit/>
          </a:bodyPr>
          <a:lstStyle/>
          <a:p>
            <a:r>
              <a:rPr lang="en-US" dirty="0"/>
              <a:t>http://uiipa.org/wp-content/uploads/2014/09/Big-SQL_27224636.jpg</a:t>
            </a:r>
          </a:p>
        </p:txBody>
      </p:sp>
    </p:spTree>
    <p:extLst>
      <p:ext uri="{BB962C8B-B14F-4D97-AF65-F5344CB8AC3E}">
        <p14:creationId xmlns:p14="http://schemas.microsoft.com/office/powerpoint/2010/main" val="1899789509"/>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85A9-09A5-481E-B37D-F302B02EB023}"/>
              </a:ext>
            </a:extLst>
          </p:cNvPr>
          <p:cNvSpPr>
            <a:spLocks noGrp="1"/>
          </p:cNvSpPr>
          <p:nvPr>
            <p:ph type="title"/>
          </p:nvPr>
        </p:nvSpPr>
        <p:spPr/>
        <p:txBody>
          <a:bodyPr/>
          <a:lstStyle/>
          <a:p>
            <a:r>
              <a:rPr lang="pt-PT" dirty="0"/>
              <a:t>CRUD </a:t>
            </a:r>
            <a:r>
              <a:rPr lang="pt-PT" dirty="0" err="1"/>
              <a:t>on</a:t>
            </a:r>
            <a:r>
              <a:rPr lang="pt-PT" dirty="0"/>
              <a:t> </a:t>
            </a:r>
            <a:r>
              <a:rPr lang="pt-PT" dirty="0" err="1"/>
              <a:t>several</a:t>
            </a:r>
            <a:r>
              <a:rPr lang="pt-PT" dirty="0"/>
              <a:t> </a:t>
            </a:r>
            <a:r>
              <a:rPr lang="pt-PT" dirty="0" err="1"/>
              <a:t>entities</a:t>
            </a:r>
            <a:r>
              <a:rPr lang="pt-PT" dirty="0"/>
              <a:t> (</a:t>
            </a:r>
            <a:r>
              <a:rPr lang="pt-PT" dirty="0" err="1"/>
              <a:t>revisions</a:t>
            </a:r>
            <a:r>
              <a:rPr lang="pt-PT" dirty="0"/>
              <a:t>) </a:t>
            </a:r>
            <a:endParaRPr lang="en-US" dirty="0"/>
          </a:p>
        </p:txBody>
      </p:sp>
      <p:sp>
        <p:nvSpPr>
          <p:cNvPr id="3" name="Content Placeholder 2">
            <a:extLst>
              <a:ext uri="{FF2B5EF4-FFF2-40B4-BE49-F238E27FC236}">
                <a16:creationId xmlns:a16="http://schemas.microsoft.com/office/drawing/2014/main" id="{E4FBB6AC-A1F2-4AD6-A611-BA331C784607}"/>
              </a:ext>
            </a:extLst>
          </p:cNvPr>
          <p:cNvSpPr>
            <a:spLocks noGrp="1"/>
          </p:cNvSpPr>
          <p:nvPr>
            <p:ph idx="1"/>
          </p:nvPr>
        </p:nvSpPr>
        <p:spPr/>
        <p:txBody>
          <a:bodyPr>
            <a:normAutofit fontScale="85000" lnSpcReduction="20000"/>
          </a:bodyPr>
          <a:lstStyle/>
          <a:p>
            <a:r>
              <a:rPr lang="en-US" dirty="0"/>
              <a:t>Insert into OT.CUSTOMERS (CUSTOMER_ID,NAME,ADDRESS,CREDIT_LIMIT,WEBSITE) values (9999,'United Holdings','2904 S Salina St, Syracuse, NY',5000,'http://www.unitedcontinentalholdings.com');</a:t>
            </a:r>
          </a:p>
          <a:p>
            <a:endParaRPr lang="en-US" dirty="0"/>
          </a:p>
          <a:p>
            <a:r>
              <a:rPr lang="en-US" dirty="0"/>
              <a:t>Update OT.CUSTOMERS set address= '123 Sesame Street' where </a:t>
            </a:r>
            <a:r>
              <a:rPr lang="en-US" dirty="0" err="1"/>
              <a:t>customer_id</a:t>
            </a:r>
            <a:r>
              <a:rPr lang="en-US" dirty="0"/>
              <a:t>=9999;</a:t>
            </a:r>
          </a:p>
          <a:p>
            <a:endParaRPr lang="en-US" dirty="0"/>
          </a:p>
          <a:p>
            <a:r>
              <a:rPr lang="en-US" dirty="0"/>
              <a:t>Delete from OT.CUSTOMERS where </a:t>
            </a:r>
            <a:r>
              <a:rPr lang="en-US" dirty="0" err="1"/>
              <a:t>customer_id</a:t>
            </a:r>
            <a:r>
              <a:rPr lang="en-US" dirty="0"/>
              <a:t>=9999;</a:t>
            </a:r>
          </a:p>
          <a:p>
            <a:endParaRPr lang="en-US" dirty="0"/>
          </a:p>
          <a:p>
            <a:r>
              <a:rPr lang="en-US" dirty="0"/>
              <a:t>SELECT   </a:t>
            </a:r>
            <a:r>
              <a:rPr lang="en-US" dirty="0" err="1"/>
              <a:t>customer_id</a:t>
            </a:r>
            <a:r>
              <a:rPr lang="en-US" dirty="0"/>
              <a:t>,     name,    address,     website,    </a:t>
            </a:r>
            <a:r>
              <a:rPr lang="en-US" dirty="0" err="1"/>
              <a:t>credit_limit</a:t>
            </a:r>
            <a:endParaRPr lang="en-US" dirty="0"/>
          </a:p>
          <a:p>
            <a:r>
              <a:rPr lang="en-US" dirty="0"/>
              <a:t>FROM    customers</a:t>
            </a:r>
          </a:p>
          <a:p>
            <a:r>
              <a:rPr lang="en-US" dirty="0"/>
              <a:t>where </a:t>
            </a:r>
            <a:r>
              <a:rPr lang="en-US" dirty="0" err="1"/>
              <a:t>credit_limit</a:t>
            </a:r>
            <a:r>
              <a:rPr lang="en-US" dirty="0"/>
              <a:t>&gt; 2500; </a:t>
            </a:r>
          </a:p>
          <a:p>
            <a:endParaRPr lang="en-US" dirty="0"/>
          </a:p>
          <a:p>
            <a:r>
              <a:rPr lang="en-US" dirty="0"/>
              <a:t>…/… other entities</a:t>
            </a:r>
          </a:p>
          <a:p>
            <a:endParaRPr lang="en-US" dirty="0"/>
          </a:p>
        </p:txBody>
      </p:sp>
      <p:pic>
        <p:nvPicPr>
          <p:cNvPr id="5" name="Picture 4">
            <a:extLst>
              <a:ext uri="{FF2B5EF4-FFF2-40B4-BE49-F238E27FC236}">
                <a16:creationId xmlns:a16="http://schemas.microsoft.com/office/drawing/2014/main" id="{A5470DFC-40B6-48CC-AECD-DD64744C85CA}"/>
              </a:ext>
            </a:extLst>
          </p:cNvPr>
          <p:cNvPicPr>
            <a:picLocks noChangeAspect="1"/>
          </p:cNvPicPr>
          <p:nvPr/>
        </p:nvPicPr>
        <p:blipFill>
          <a:blip r:embed="rId2"/>
          <a:stretch>
            <a:fillRect/>
          </a:stretch>
        </p:blipFill>
        <p:spPr>
          <a:xfrm>
            <a:off x="4100791" y="5014394"/>
            <a:ext cx="9983593" cy="1676634"/>
          </a:xfrm>
          <a:prstGeom prst="rect">
            <a:avLst/>
          </a:prstGeom>
        </p:spPr>
      </p:pic>
    </p:spTree>
    <p:extLst>
      <p:ext uri="{BB962C8B-B14F-4D97-AF65-F5344CB8AC3E}">
        <p14:creationId xmlns:p14="http://schemas.microsoft.com/office/powerpoint/2010/main" val="2038690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C1E82-8DB8-49B3-B1B9-D60FBA2D4D83}"/>
              </a:ext>
            </a:extLst>
          </p:cNvPr>
          <p:cNvSpPr>
            <a:spLocks noGrp="1"/>
          </p:cNvSpPr>
          <p:nvPr>
            <p:ph type="title"/>
          </p:nvPr>
        </p:nvSpPr>
        <p:spPr/>
        <p:txBody>
          <a:bodyPr/>
          <a:lstStyle/>
          <a:p>
            <a:r>
              <a:rPr lang="en-US" dirty="0"/>
              <a:t>Recalling select statement (revisions)</a:t>
            </a:r>
          </a:p>
        </p:txBody>
      </p:sp>
      <p:sp>
        <p:nvSpPr>
          <p:cNvPr id="3" name="Content Placeholder 2">
            <a:extLst>
              <a:ext uri="{FF2B5EF4-FFF2-40B4-BE49-F238E27FC236}">
                <a16:creationId xmlns:a16="http://schemas.microsoft.com/office/drawing/2014/main" id="{2461BD3A-E985-45F0-97FE-89A3C7CAF28C}"/>
              </a:ext>
            </a:extLst>
          </p:cNvPr>
          <p:cNvSpPr>
            <a:spLocks noGrp="1"/>
          </p:cNvSpPr>
          <p:nvPr>
            <p:ph idx="1"/>
          </p:nvPr>
        </p:nvSpPr>
        <p:spPr/>
        <p:txBody>
          <a:bodyPr>
            <a:normAutofit lnSpcReduction="10000"/>
          </a:bodyPr>
          <a:lstStyle/>
          <a:p>
            <a:r>
              <a:rPr lang="en-US" b="1" dirty="0"/>
              <a:t>Select</a:t>
            </a:r>
            <a:r>
              <a:rPr lang="en-US" dirty="0"/>
              <a:t>: to obtain data from tables.</a:t>
            </a:r>
          </a:p>
          <a:p>
            <a:r>
              <a:rPr lang="en-US" b="1" dirty="0"/>
              <a:t>Distinct</a:t>
            </a:r>
            <a:r>
              <a:rPr lang="en-US" dirty="0"/>
              <a:t>: eliminate duplicate results from the output of a query</a:t>
            </a:r>
          </a:p>
          <a:p>
            <a:r>
              <a:rPr lang="en-US" b="1" dirty="0"/>
              <a:t>Where</a:t>
            </a:r>
            <a:r>
              <a:rPr lang="en-US" dirty="0"/>
              <a:t>: specify conditions for rows in the result set returned by a query.</a:t>
            </a:r>
          </a:p>
          <a:p>
            <a:r>
              <a:rPr lang="en-US" b="1" dirty="0"/>
              <a:t>AND, OR</a:t>
            </a:r>
            <a:r>
              <a:rPr lang="en-US" dirty="0"/>
              <a:t>: combine two or more Boolean expressions and return true, used to specify conditions.</a:t>
            </a:r>
          </a:p>
          <a:p>
            <a:r>
              <a:rPr lang="en-US" b="1" dirty="0"/>
              <a:t>Order by</a:t>
            </a:r>
            <a:r>
              <a:rPr lang="en-US" dirty="0"/>
              <a:t>: sort the results</a:t>
            </a:r>
          </a:p>
          <a:p>
            <a:r>
              <a:rPr lang="en-US" b="1" dirty="0"/>
              <a:t>Fetch</a:t>
            </a:r>
            <a:r>
              <a:rPr lang="en-US" dirty="0"/>
              <a:t>: limit rows returned by a query using row limiting clause</a:t>
            </a:r>
          </a:p>
          <a:p>
            <a:r>
              <a:rPr lang="en-US" b="1" dirty="0"/>
              <a:t>IN</a:t>
            </a:r>
            <a:r>
              <a:rPr lang="en-US" dirty="0"/>
              <a:t>: determine if a value matches any value in a list or subquery.</a:t>
            </a:r>
          </a:p>
          <a:p>
            <a:r>
              <a:rPr lang="en-US" b="1" dirty="0"/>
              <a:t>Like</a:t>
            </a:r>
            <a:r>
              <a:rPr lang="en-US" dirty="0"/>
              <a:t>: perform matching based on specific patterns.</a:t>
            </a:r>
          </a:p>
          <a:p>
            <a:r>
              <a:rPr lang="en-US" b="1" dirty="0"/>
              <a:t>IS null, is not null</a:t>
            </a:r>
            <a:r>
              <a:rPr lang="en-US" dirty="0"/>
              <a:t>: check if an expression or values in a column is null or not. </a:t>
            </a:r>
          </a:p>
        </p:txBody>
      </p:sp>
    </p:spTree>
    <p:extLst>
      <p:ext uri="{BB962C8B-B14F-4D97-AF65-F5344CB8AC3E}">
        <p14:creationId xmlns:p14="http://schemas.microsoft.com/office/powerpoint/2010/main" val="742806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E2CC1-8529-4FC3-976E-DA50E8368FA2}"/>
              </a:ext>
            </a:extLst>
          </p:cNvPr>
          <p:cNvSpPr>
            <a:spLocks noGrp="1"/>
          </p:cNvSpPr>
          <p:nvPr>
            <p:ph type="title"/>
          </p:nvPr>
        </p:nvSpPr>
        <p:spPr/>
        <p:txBody>
          <a:bodyPr/>
          <a:lstStyle/>
          <a:p>
            <a:r>
              <a:rPr lang="en-US" dirty="0"/>
              <a:t>Query with order by </a:t>
            </a:r>
          </a:p>
        </p:txBody>
      </p:sp>
      <p:sp>
        <p:nvSpPr>
          <p:cNvPr id="3" name="Content Placeholder 2">
            <a:extLst>
              <a:ext uri="{FF2B5EF4-FFF2-40B4-BE49-F238E27FC236}">
                <a16:creationId xmlns:a16="http://schemas.microsoft.com/office/drawing/2014/main" id="{F662CBED-7584-4A7C-804A-53A58FDAC133}"/>
              </a:ext>
            </a:extLst>
          </p:cNvPr>
          <p:cNvSpPr>
            <a:spLocks noGrp="1"/>
          </p:cNvSpPr>
          <p:nvPr>
            <p:ph idx="1"/>
          </p:nvPr>
        </p:nvSpPr>
        <p:spPr/>
        <p:txBody>
          <a:bodyPr>
            <a:normAutofit/>
          </a:bodyPr>
          <a:lstStyle/>
          <a:p>
            <a:pPr marL="0" indent="0">
              <a:buNone/>
            </a:pPr>
            <a:r>
              <a:rPr lang="en-US" dirty="0"/>
              <a:t>SELECT    column_1,    column_2,    column_3, …</a:t>
            </a:r>
          </a:p>
          <a:p>
            <a:pPr marL="0" indent="0">
              <a:buNone/>
            </a:pPr>
            <a:r>
              <a:rPr lang="en-US" dirty="0"/>
              <a:t>FROM     </a:t>
            </a:r>
            <a:r>
              <a:rPr lang="en-US" dirty="0" err="1"/>
              <a:t>table_name</a:t>
            </a:r>
            <a:endParaRPr lang="en-US" dirty="0"/>
          </a:p>
          <a:p>
            <a:pPr marL="0" indent="0">
              <a:buNone/>
            </a:pPr>
            <a:r>
              <a:rPr lang="en-US" dirty="0"/>
              <a:t>ORDER BY</a:t>
            </a:r>
          </a:p>
          <a:p>
            <a:pPr marL="0" indent="0">
              <a:buNone/>
            </a:pPr>
            <a:r>
              <a:rPr lang="en-US" dirty="0"/>
              <a:t>    column_1 [ASC | DESC] [NULLS FIRST | NULLS LAST],</a:t>
            </a:r>
          </a:p>
          <a:p>
            <a:pPr marL="0" indent="0">
              <a:buNone/>
            </a:pPr>
            <a:r>
              <a:rPr lang="en-US" dirty="0"/>
              <a:t>    column_1 [ASC | DESC] [NULLS FIRST | NULLS LAST],</a:t>
            </a:r>
          </a:p>
          <a:p>
            <a:pPr marL="0" indent="0">
              <a:buNone/>
            </a:pPr>
            <a:endParaRPr lang="en-US" dirty="0"/>
          </a:p>
          <a:p>
            <a:pPr marL="0" indent="0">
              <a:buNone/>
            </a:pPr>
            <a:r>
              <a:rPr lang="en-US" dirty="0">
                <a:solidFill>
                  <a:schemeClr val="accent1"/>
                </a:solidFill>
              </a:rPr>
              <a:t>SELECT     name,     address,     </a:t>
            </a:r>
            <a:r>
              <a:rPr lang="en-US" dirty="0" err="1">
                <a:solidFill>
                  <a:schemeClr val="accent1"/>
                </a:solidFill>
              </a:rPr>
              <a:t>credit_limit</a:t>
            </a:r>
            <a:endParaRPr lang="en-US" dirty="0">
              <a:solidFill>
                <a:schemeClr val="accent1"/>
              </a:solidFill>
            </a:endParaRPr>
          </a:p>
          <a:p>
            <a:pPr marL="0" indent="0">
              <a:buNone/>
            </a:pPr>
            <a:r>
              <a:rPr lang="en-US" dirty="0">
                <a:solidFill>
                  <a:schemeClr val="accent1"/>
                </a:solidFill>
              </a:rPr>
              <a:t>FROM     customers</a:t>
            </a:r>
          </a:p>
          <a:p>
            <a:pPr marL="0" indent="0">
              <a:buNone/>
            </a:pPr>
            <a:r>
              <a:rPr lang="en-US" dirty="0">
                <a:solidFill>
                  <a:schemeClr val="accent1"/>
                </a:solidFill>
              </a:rPr>
              <a:t>ORDER BY</a:t>
            </a:r>
          </a:p>
          <a:p>
            <a:pPr marL="0" indent="0">
              <a:buNone/>
            </a:pPr>
            <a:r>
              <a:rPr lang="en-US" dirty="0">
                <a:solidFill>
                  <a:schemeClr val="accent1"/>
                </a:solidFill>
              </a:rPr>
              <a:t>    name ASC;</a:t>
            </a:r>
          </a:p>
        </p:txBody>
      </p:sp>
      <p:pic>
        <p:nvPicPr>
          <p:cNvPr id="5" name="Picture 4">
            <a:extLst>
              <a:ext uri="{FF2B5EF4-FFF2-40B4-BE49-F238E27FC236}">
                <a16:creationId xmlns:a16="http://schemas.microsoft.com/office/drawing/2014/main" id="{37DF2971-6025-494C-AF84-ED3D8261BB13}"/>
              </a:ext>
            </a:extLst>
          </p:cNvPr>
          <p:cNvPicPr>
            <a:picLocks noChangeAspect="1"/>
          </p:cNvPicPr>
          <p:nvPr/>
        </p:nvPicPr>
        <p:blipFill>
          <a:blip r:embed="rId2"/>
          <a:stretch>
            <a:fillRect/>
          </a:stretch>
        </p:blipFill>
        <p:spPr>
          <a:xfrm>
            <a:off x="6764355" y="4650673"/>
            <a:ext cx="5141205" cy="2053089"/>
          </a:xfrm>
          <a:prstGeom prst="rect">
            <a:avLst/>
          </a:prstGeom>
        </p:spPr>
      </p:pic>
    </p:spTree>
    <p:extLst>
      <p:ext uri="{BB962C8B-B14F-4D97-AF65-F5344CB8AC3E}">
        <p14:creationId xmlns:p14="http://schemas.microsoft.com/office/powerpoint/2010/main" val="20590965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A8ED-D034-421F-AEC4-5D873F9C27FB}"/>
              </a:ext>
            </a:extLst>
          </p:cNvPr>
          <p:cNvSpPr>
            <a:spLocks noGrp="1"/>
          </p:cNvSpPr>
          <p:nvPr>
            <p:ph type="title"/>
          </p:nvPr>
        </p:nvSpPr>
        <p:spPr/>
        <p:txBody>
          <a:bodyPr/>
          <a:lstStyle/>
          <a:p>
            <a:r>
              <a:rPr lang="en-US" dirty="0"/>
              <a:t>Query with where conditions</a:t>
            </a:r>
          </a:p>
        </p:txBody>
      </p:sp>
      <p:sp>
        <p:nvSpPr>
          <p:cNvPr id="3" name="Content Placeholder 2">
            <a:extLst>
              <a:ext uri="{FF2B5EF4-FFF2-40B4-BE49-F238E27FC236}">
                <a16:creationId xmlns:a16="http://schemas.microsoft.com/office/drawing/2014/main" id="{96905F5F-FF98-4447-AAF7-7D042EF8D948}"/>
              </a:ext>
            </a:extLst>
          </p:cNvPr>
          <p:cNvSpPr>
            <a:spLocks noGrp="1"/>
          </p:cNvSpPr>
          <p:nvPr>
            <p:ph idx="1"/>
          </p:nvPr>
        </p:nvSpPr>
        <p:spPr>
          <a:xfrm>
            <a:off x="838200" y="1825625"/>
            <a:ext cx="10515600" cy="730288"/>
          </a:xfrm>
        </p:spPr>
        <p:txBody>
          <a:bodyPr/>
          <a:lstStyle/>
          <a:p>
            <a:r>
              <a:rPr lang="en-US" dirty="0"/>
              <a:t>List all the orders between two dates</a:t>
            </a:r>
          </a:p>
        </p:txBody>
      </p:sp>
      <p:sp>
        <p:nvSpPr>
          <p:cNvPr id="8" name="TextBox 7">
            <a:extLst>
              <a:ext uri="{FF2B5EF4-FFF2-40B4-BE49-F238E27FC236}">
                <a16:creationId xmlns:a16="http://schemas.microsoft.com/office/drawing/2014/main" id="{25521004-90DF-4986-98C1-7123D99462FA}"/>
              </a:ext>
            </a:extLst>
          </p:cNvPr>
          <p:cNvSpPr txBox="1"/>
          <p:nvPr/>
        </p:nvSpPr>
        <p:spPr>
          <a:xfrm>
            <a:off x="669798" y="2460199"/>
            <a:ext cx="6094476" cy="923330"/>
          </a:xfrm>
          <a:prstGeom prst="rect">
            <a:avLst/>
          </a:prstGeom>
          <a:noFill/>
        </p:spPr>
        <p:txBody>
          <a:bodyPr wrap="square">
            <a:spAutoFit/>
          </a:bodyPr>
          <a:lstStyle/>
          <a:p>
            <a:r>
              <a:rPr lang="en-US" dirty="0"/>
              <a:t>select * </a:t>
            </a:r>
          </a:p>
          <a:p>
            <a:r>
              <a:rPr lang="en-US" dirty="0"/>
              <a:t>from orders</a:t>
            </a:r>
          </a:p>
          <a:p>
            <a:r>
              <a:rPr lang="en-US" dirty="0"/>
              <a:t>where </a:t>
            </a:r>
            <a:r>
              <a:rPr lang="en-US" dirty="0" err="1"/>
              <a:t>order_date</a:t>
            </a:r>
            <a:r>
              <a:rPr lang="en-US" dirty="0"/>
              <a:t> between '2015-01-01' and '2015-06-30';</a:t>
            </a:r>
          </a:p>
        </p:txBody>
      </p:sp>
      <p:pic>
        <p:nvPicPr>
          <p:cNvPr id="9" name="Picture 8">
            <a:extLst>
              <a:ext uri="{FF2B5EF4-FFF2-40B4-BE49-F238E27FC236}">
                <a16:creationId xmlns:a16="http://schemas.microsoft.com/office/drawing/2014/main" id="{FBCE7D9B-D4A1-4E81-8B11-1DAE8C60AD23}"/>
              </a:ext>
            </a:extLst>
          </p:cNvPr>
          <p:cNvPicPr>
            <a:picLocks noChangeAspect="1"/>
          </p:cNvPicPr>
          <p:nvPr/>
        </p:nvPicPr>
        <p:blipFill>
          <a:blip r:embed="rId2"/>
          <a:stretch>
            <a:fillRect/>
          </a:stretch>
        </p:blipFill>
        <p:spPr>
          <a:xfrm>
            <a:off x="4935315" y="3768776"/>
            <a:ext cx="4977675" cy="2385136"/>
          </a:xfrm>
          <a:prstGeom prst="rect">
            <a:avLst/>
          </a:prstGeom>
        </p:spPr>
      </p:pic>
    </p:spTree>
    <p:extLst>
      <p:ext uri="{BB962C8B-B14F-4D97-AF65-F5344CB8AC3E}">
        <p14:creationId xmlns:p14="http://schemas.microsoft.com/office/powerpoint/2010/main" val="1750813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6D0E-F4AA-4E82-B0B2-39D1CB72CA35}"/>
              </a:ext>
            </a:extLst>
          </p:cNvPr>
          <p:cNvSpPr>
            <a:spLocks noGrp="1"/>
          </p:cNvSpPr>
          <p:nvPr>
            <p:ph type="title"/>
          </p:nvPr>
        </p:nvSpPr>
        <p:spPr>
          <a:xfrm>
            <a:off x="838200" y="164593"/>
            <a:ext cx="10515600" cy="804671"/>
          </a:xfrm>
        </p:spPr>
        <p:txBody>
          <a:bodyPr/>
          <a:lstStyle/>
          <a:p>
            <a:r>
              <a:rPr lang="en-US" dirty="0"/>
              <a:t>Select distinct</a:t>
            </a:r>
          </a:p>
        </p:txBody>
      </p:sp>
      <p:sp>
        <p:nvSpPr>
          <p:cNvPr id="3" name="Content Placeholder 2">
            <a:extLst>
              <a:ext uri="{FF2B5EF4-FFF2-40B4-BE49-F238E27FC236}">
                <a16:creationId xmlns:a16="http://schemas.microsoft.com/office/drawing/2014/main" id="{5E33BC05-2F34-444A-9B28-694C552AC6C6}"/>
              </a:ext>
            </a:extLst>
          </p:cNvPr>
          <p:cNvSpPr>
            <a:spLocks noGrp="1"/>
          </p:cNvSpPr>
          <p:nvPr>
            <p:ph idx="1"/>
          </p:nvPr>
        </p:nvSpPr>
        <p:spPr>
          <a:xfrm>
            <a:off x="838200" y="1490472"/>
            <a:ext cx="10515600" cy="1728217"/>
          </a:xfrm>
        </p:spPr>
        <p:txBody>
          <a:bodyPr>
            <a:normAutofit fontScale="62500" lnSpcReduction="20000"/>
          </a:bodyPr>
          <a:lstStyle/>
          <a:p>
            <a:r>
              <a:rPr lang="en-US" dirty="0"/>
              <a:t>Used in a SELECT statement to filter duplicate rows in the result set. </a:t>
            </a:r>
          </a:p>
          <a:p>
            <a:r>
              <a:rPr lang="en-US" dirty="0"/>
              <a:t>It ensures that rows returned are unique for the column or columns specified in the SELECT clause.</a:t>
            </a:r>
          </a:p>
          <a:p>
            <a:r>
              <a:rPr lang="en-US" dirty="0"/>
              <a:t>SELECT </a:t>
            </a:r>
          </a:p>
          <a:p>
            <a:r>
              <a:rPr lang="en-US" dirty="0"/>
              <a:t>    DISTINCT column_1,    column_2,    column_3</a:t>
            </a:r>
          </a:p>
          <a:p>
            <a:r>
              <a:rPr lang="en-US" dirty="0"/>
              <a:t>FROM    </a:t>
            </a:r>
            <a:r>
              <a:rPr lang="en-US" dirty="0" err="1"/>
              <a:t>table_name</a:t>
            </a:r>
            <a:r>
              <a:rPr lang="en-US" dirty="0"/>
              <a:t>;</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76CE4C7D-0232-435E-B6B3-E3F884472486}"/>
              </a:ext>
            </a:extLst>
          </p:cNvPr>
          <p:cNvPicPr>
            <a:picLocks noChangeAspect="1"/>
          </p:cNvPicPr>
          <p:nvPr/>
        </p:nvPicPr>
        <p:blipFill>
          <a:blip r:embed="rId2"/>
          <a:stretch>
            <a:fillRect/>
          </a:stretch>
        </p:blipFill>
        <p:spPr>
          <a:xfrm>
            <a:off x="838200" y="3218689"/>
            <a:ext cx="2171888" cy="602032"/>
          </a:xfrm>
          <a:prstGeom prst="rect">
            <a:avLst/>
          </a:prstGeom>
          <a:ln>
            <a:solidFill>
              <a:schemeClr val="accent6"/>
            </a:solidFill>
          </a:ln>
        </p:spPr>
      </p:pic>
      <p:pic>
        <p:nvPicPr>
          <p:cNvPr id="9" name="Picture 8">
            <a:extLst>
              <a:ext uri="{FF2B5EF4-FFF2-40B4-BE49-F238E27FC236}">
                <a16:creationId xmlns:a16="http://schemas.microsoft.com/office/drawing/2014/main" id="{965154C8-5AF9-46AE-BC39-08A2B4F0B70D}"/>
              </a:ext>
            </a:extLst>
          </p:cNvPr>
          <p:cNvPicPr>
            <a:picLocks noChangeAspect="1"/>
          </p:cNvPicPr>
          <p:nvPr/>
        </p:nvPicPr>
        <p:blipFill>
          <a:blip r:embed="rId3"/>
          <a:stretch>
            <a:fillRect/>
          </a:stretch>
        </p:blipFill>
        <p:spPr>
          <a:xfrm>
            <a:off x="838200" y="3940984"/>
            <a:ext cx="2663952" cy="2517119"/>
          </a:xfrm>
          <a:prstGeom prst="rect">
            <a:avLst/>
          </a:prstGeom>
          <a:ln>
            <a:solidFill>
              <a:schemeClr val="accent6"/>
            </a:solidFill>
          </a:ln>
        </p:spPr>
      </p:pic>
      <p:pic>
        <p:nvPicPr>
          <p:cNvPr id="11" name="Picture 10">
            <a:extLst>
              <a:ext uri="{FF2B5EF4-FFF2-40B4-BE49-F238E27FC236}">
                <a16:creationId xmlns:a16="http://schemas.microsoft.com/office/drawing/2014/main" id="{C106E1FD-0AA4-4F1A-AD5D-F43919D9EA7F}"/>
              </a:ext>
            </a:extLst>
          </p:cNvPr>
          <p:cNvPicPr>
            <a:picLocks noChangeAspect="1"/>
          </p:cNvPicPr>
          <p:nvPr/>
        </p:nvPicPr>
        <p:blipFill>
          <a:blip r:embed="rId4"/>
          <a:stretch>
            <a:fillRect/>
          </a:stretch>
        </p:blipFill>
        <p:spPr>
          <a:xfrm>
            <a:off x="4994074" y="3940984"/>
            <a:ext cx="2330270" cy="2550700"/>
          </a:xfrm>
          <a:prstGeom prst="rect">
            <a:avLst/>
          </a:prstGeom>
          <a:ln>
            <a:solidFill>
              <a:schemeClr val="accent6"/>
            </a:solidFill>
          </a:ln>
        </p:spPr>
      </p:pic>
      <p:pic>
        <p:nvPicPr>
          <p:cNvPr id="13" name="Picture 12">
            <a:extLst>
              <a:ext uri="{FF2B5EF4-FFF2-40B4-BE49-F238E27FC236}">
                <a16:creationId xmlns:a16="http://schemas.microsoft.com/office/drawing/2014/main" id="{71844854-7F89-49DC-B0E5-E3580D0FBC68}"/>
              </a:ext>
            </a:extLst>
          </p:cNvPr>
          <p:cNvPicPr>
            <a:picLocks noChangeAspect="1"/>
          </p:cNvPicPr>
          <p:nvPr/>
        </p:nvPicPr>
        <p:blipFill>
          <a:blip r:embed="rId5"/>
          <a:stretch>
            <a:fillRect/>
          </a:stretch>
        </p:blipFill>
        <p:spPr>
          <a:xfrm>
            <a:off x="4994074" y="3089138"/>
            <a:ext cx="2819644" cy="731583"/>
          </a:xfrm>
          <a:prstGeom prst="rect">
            <a:avLst/>
          </a:prstGeom>
          <a:ln>
            <a:solidFill>
              <a:schemeClr val="accent6"/>
            </a:solidFill>
          </a:ln>
        </p:spPr>
      </p:pic>
      <p:cxnSp>
        <p:nvCxnSpPr>
          <p:cNvPr id="15" name="Straight Arrow Connector 14">
            <a:extLst>
              <a:ext uri="{FF2B5EF4-FFF2-40B4-BE49-F238E27FC236}">
                <a16:creationId xmlns:a16="http://schemas.microsoft.com/office/drawing/2014/main" id="{6F2F7176-79BA-403C-8688-9DB2CE2FCDF2}"/>
              </a:ext>
            </a:extLst>
          </p:cNvPr>
          <p:cNvCxnSpPr/>
          <p:nvPr/>
        </p:nvCxnSpPr>
        <p:spPr>
          <a:xfrm>
            <a:off x="2633472" y="4700016"/>
            <a:ext cx="2642616" cy="4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5E5B05B-E12B-4678-8532-E4283534E57A}"/>
              </a:ext>
            </a:extLst>
          </p:cNvPr>
          <p:cNvCxnSpPr/>
          <p:nvPr/>
        </p:nvCxnSpPr>
        <p:spPr>
          <a:xfrm>
            <a:off x="2612136" y="5157216"/>
            <a:ext cx="24902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F9C32A5-0279-4E46-A55B-B78CABD97A4E}"/>
              </a:ext>
            </a:extLst>
          </p:cNvPr>
          <p:cNvCxnSpPr>
            <a:cxnSpLocks/>
          </p:cNvCxnSpPr>
          <p:nvPr/>
        </p:nvCxnSpPr>
        <p:spPr>
          <a:xfrm flipV="1">
            <a:off x="2612136" y="5824646"/>
            <a:ext cx="26639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7CB1517-79D1-4E34-80EB-1222B19B572D}"/>
              </a:ext>
            </a:extLst>
          </p:cNvPr>
          <p:cNvCxnSpPr>
            <a:cxnSpLocks/>
          </p:cNvCxnSpPr>
          <p:nvPr/>
        </p:nvCxnSpPr>
        <p:spPr>
          <a:xfrm flipV="1">
            <a:off x="2612136" y="5879512"/>
            <a:ext cx="2490216" cy="102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6449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EA8ED-D034-421F-AEC4-5D873F9C27FB}"/>
              </a:ext>
            </a:extLst>
          </p:cNvPr>
          <p:cNvSpPr>
            <a:spLocks noGrp="1"/>
          </p:cNvSpPr>
          <p:nvPr>
            <p:ph type="title"/>
          </p:nvPr>
        </p:nvSpPr>
        <p:spPr/>
        <p:txBody>
          <a:bodyPr>
            <a:normAutofit/>
          </a:bodyPr>
          <a:lstStyle/>
          <a:p>
            <a:r>
              <a:rPr lang="en-US" dirty="0"/>
              <a:t>Between (for </a:t>
            </a:r>
            <a:r>
              <a:rPr lang="en-US" dirty="0" err="1"/>
              <a:t>mySQL</a:t>
            </a:r>
            <a:r>
              <a:rPr lang="en-US" dirty="0"/>
              <a:t> remove </a:t>
            </a:r>
            <a:r>
              <a:rPr lang="en-US" dirty="0" err="1"/>
              <a:t>to_date</a:t>
            </a:r>
            <a:r>
              <a:rPr lang="en-US" dirty="0"/>
              <a:t> call)</a:t>
            </a:r>
          </a:p>
        </p:txBody>
      </p:sp>
      <p:sp>
        <p:nvSpPr>
          <p:cNvPr id="3" name="Content Placeholder 2">
            <a:extLst>
              <a:ext uri="{FF2B5EF4-FFF2-40B4-BE49-F238E27FC236}">
                <a16:creationId xmlns:a16="http://schemas.microsoft.com/office/drawing/2014/main" id="{96905F5F-FF98-4447-AAF7-7D042EF8D948}"/>
              </a:ext>
            </a:extLst>
          </p:cNvPr>
          <p:cNvSpPr>
            <a:spLocks noGrp="1"/>
          </p:cNvSpPr>
          <p:nvPr>
            <p:ph idx="1"/>
          </p:nvPr>
        </p:nvSpPr>
        <p:spPr>
          <a:xfrm>
            <a:off x="838200" y="1825624"/>
            <a:ext cx="10515600" cy="1049777"/>
          </a:xfrm>
        </p:spPr>
        <p:txBody>
          <a:bodyPr>
            <a:normAutofit fontScale="92500" lnSpcReduction="20000"/>
          </a:bodyPr>
          <a:lstStyle/>
          <a:p>
            <a:r>
              <a:rPr lang="pt-PT" dirty="0" err="1"/>
              <a:t>List</a:t>
            </a:r>
            <a:r>
              <a:rPr lang="pt-PT" dirty="0"/>
              <a:t> </a:t>
            </a:r>
            <a:r>
              <a:rPr lang="pt-PT" dirty="0" err="1"/>
              <a:t>all</a:t>
            </a:r>
            <a:r>
              <a:rPr lang="pt-PT" dirty="0"/>
              <a:t> </a:t>
            </a:r>
            <a:r>
              <a:rPr lang="pt-PT" dirty="0" err="1"/>
              <a:t>the</a:t>
            </a:r>
            <a:r>
              <a:rPr lang="pt-PT" dirty="0"/>
              <a:t> </a:t>
            </a:r>
            <a:r>
              <a:rPr lang="pt-PT" dirty="0" err="1"/>
              <a:t>orders</a:t>
            </a:r>
            <a:r>
              <a:rPr lang="pt-PT" dirty="0"/>
              <a:t> </a:t>
            </a:r>
            <a:r>
              <a:rPr lang="pt-PT" dirty="0" err="1"/>
              <a:t>between</a:t>
            </a:r>
            <a:r>
              <a:rPr lang="pt-PT" dirty="0"/>
              <a:t> </a:t>
            </a:r>
            <a:r>
              <a:rPr lang="pt-PT" dirty="0" err="1"/>
              <a:t>two</a:t>
            </a:r>
            <a:r>
              <a:rPr lang="pt-PT" dirty="0"/>
              <a:t> dates </a:t>
            </a:r>
            <a:r>
              <a:rPr lang="pt-PT" dirty="0" err="1"/>
              <a:t>together</a:t>
            </a:r>
            <a:r>
              <a:rPr lang="pt-PT" dirty="0"/>
              <a:t> </a:t>
            </a:r>
            <a:r>
              <a:rPr lang="pt-PT" dirty="0" err="1"/>
              <a:t>with</a:t>
            </a:r>
            <a:r>
              <a:rPr lang="pt-PT" dirty="0"/>
              <a:t> </a:t>
            </a:r>
            <a:r>
              <a:rPr lang="pt-PT" dirty="0" err="1"/>
              <a:t>the</a:t>
            </a:r>
            <a:r>
              <a:rPr lang="pt-PT" dirty="0"/>
              <a:t> </a:t>
            </a:r>
            <a:r>
              <a:rPr lang="pt-PT" dirty="0" err="1"/>
              <a:t>name</a:t>
            </a:r>
            <a:r>
              <a:rPr lang="pt-PT" dirty="0"/>
              <a:t> </a:t>
            </a:r>
            <a:r>
              <a:rPr lang="pt-PT" dirty="0" err="1"/>
              <a:t>of</a:t>
            </a:r>
            <a:r>
              <a:rPr lang="pt-PT" dirty="0"/>
              <a:t> </a:t>
            </a:r>
            <a:r>
              <a:rPr lang="pt-PT" dirty="0" err="1"/>
              <a:t>the</a:t>
            </a:r>
            <a:r>
              <a:rPr lang="pt-PT" dirty="0"/>
              <a:t> </a:t>
            </a:r>
            <a:r>
              <a:rPr lang="pt-PT" dirty="0" err="1"/>
              <a:t>customer</a:t>
            </a:r>
            <a:r>
              <a:rPr lang="pt-PT" dirty="0"/>
              <a:t> </a:t>
            </a:r>
            <a:r>
              <a:rPr lang="pt-PT" dirty="0" err="1"/>
              <a:t>and</a:t>
            </a:r>
            <a:r>
              <a:rPr lang="pt-PT" dirty="0"/>
              <a:t> </a:t>
            </a:r>
            <a:r>
              <a:rPr lang="pt-PT" dirty="0" err="1"/>
              <a:t>address</a:t>
            </a:r>
            <a:endParaRPr lang="pt-PT" dirty="0"/>
          </a:p>
          <a:p>
            <a:pPr marL="457200" lvl="1" indent="0">
              <a:buNone/>
            </a:pPr>
            <a:r>
              <a:rPr lang="en-US" dirty="0"/>
              <a:t>=&gt; expression [ NOT ] BETWEEN </a:t>
            </a:r>
            <a:r>
              <a:rPr lang="en-US" dirty="0">
                <a:highlight>
                  <a:srgbClr val="00FF00"/>
                </a:highlight>
              </a:rPr>
              <a:t>low</a:t>
            </a:r>
            <a:r>
              <a:rPr lang="en-US" dirty="0"/>
              <a:t> AND </a:t>
            </a:r>
            <a:r>
              <a:rPr lang="en-US" dirty="0">
                <a:highlight>
                  <a:srgbClr val="00FF00"/>
                </a:highlight>
              </a:rPr>
              <a:t>high</a:t>
            </a:r>
          </a:p>
        </p:txBody>
      </p:sp>
      <p:pic>
        <p:nvPicPr>
          <p:cNvPr id="6" name="Picture 5">
            <a:extLst>
              <a:ext uri="{FF2B5EF4-FFF2-40B4-BE49-F238E27FC236}">
                <a16:creationId xmlns:a16="http://schemas.microsoft.com/office/drawing/2014/main" id="{A2C93EBC-12C7-45E0-8C99-F7BACFDB1838}"/>
              </a:ext>
            </a:extLst>
          </p:cNvPr>
          <p:cNvPicPr>
            <a:picLocks noChangeAspect="1"/>
          </p:cNvPicPr>
          <p:nvPr/>
        </p:nvPicPr>
        <p:blipFill>
          <a:blip r:embed="rId2"/>
          <a:stretch>
            <a:fillRect/>
          </a:stretch>
        </p:blipFill>
        <p:spPr>
          <a:xfrm>
            <a:off x="683964" y="2984062"/>
            <a:ext cx="8541714" cy="998538"/>
          </a:xfrm>
          <a:prstGeom prst="rect">
            <a:avLst/>
          </a:prstGeom>
        </p:spPr>
      </p:pic>
      <p:pic>
        <p:nvPicPr>
          <p:cNvPr id="9" name="Picture 8">
            <a:extLst>
              <a:ext uri="{FF2B5EF4-FFF2-40B4-BE49-F238E27FC236}">
                <a16:creationId xmlns:a16="http://schemas.microsoft.com/office/drawing/2014/main" id="{EE53456B-BACE-4479-9E0A-B8339B904A02}"/>
              </a:ext>
            </a:extLst>
          </p:cNvPr>
          <p:cNvPicPr>
            <a:picLocks noChangeAspect="1"/>
          </p:cNvPicPr>
          <p:nvPr/>
        </p:nvPicPr>
        <p:blipFill>
          <a:blip r:embed="rId3"/>
          <a:stretch>
            <a:fillRect/>
          </a:stretch>
        </p:blipFill>
        <p:spPr>
          <a:xfrm>
            <a:off x="5403807" y="4168775"/>
            <a:ext cx="5630061" cy="2467319"/>
          </a:xfrm>
          <a:prstGeom prst="rect">
            <a:avLst/>
          </a:prstGeom>
        </p:spPr>
      </p:pic>
    </p:spTree>
    <p:extLst>
      <p:ext uri="{BB962C8B-B14F-4D97-AF65-F5344CB8AC3E}">
        <p14:creationId xmlns:p14="http://schemas.microsoft.com/office/powerpoint/2010/main" val="498483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5DE05-0651-4584-8846-45501A8A2CF3}"/>
              </a:ext>
            </a:extLst>
          </p:cNvPr>
          <p:cNvSpPr>
            <a:spLocks noGrp="1"/>
          </p:cNvSpPr>
          <p:nvPr>
            <p:ph type="title"/>
          </p:nvPr>
        </p:nvSpPr>
        <p:spPr/>
        <p:txBody>
          <a:bodyPr/>
          <a:lstStyle/>
          <a:p>
            <a:r>
              <a:rPr lang="en-US" dirty="0"/>
              <a:t>JOINS:</a:t>
            </a:r>
          </a:p>
        </p:txBody>
      </p:sp>
      <p:sp>
        <p:nvSpPr>
          <p:cNvPr id="3" name="Content Placeholder 2">
            <a:extLst>
              <a:ext uri="{FF2B5EF4-FFF2-40B4-BE49-F238E27FC236}">
                <a16:creationId xmlns:a16="http://schemas.microsoft.com/office/drawing/2014/main" id="{AFB75B0A-503E-40FC-A60D-2858616366E9}"/>
              </a:ext>
            </a:extLst>
          </p:cNvPr>
          <p:cNvSpPr>
            <a:spLocks noGrp="1"/>
          </p:cNvSpPr>
          <p:nvPr>
            <p:ph idx="1"/>
          </p:nvPr>
        </p:nvSpPr>
        <p:spPr/>
        <p:txBody>
          <a:bodyPr>
            <a:normAutofit/>
          </a:bodyPr>
          <a:lstStyle/>
          <a:p>
            <a:r>
              <a:rPr lang="en-US" b="1" dirty="0"/>
              <a:t>INNER JOIN</a:t>
            </a:r>
            <a:r>
              <a:rPr lang="en-US" dirty="0"/>
              <a:t> – show how to query rows from a table that have matching rows from another table.</a:t>
            </a:r>
          </a:p>
          <a:p>
            <a:r>
              <a:rPr lang="en-US" b="1" dirty="0"/>
              <a:t>LEFT JOIN</a:t>
            </a:r>
            <a:r>
              <a:rPr lang="en-US" dirty="0"/>
              <a:t> – select rows from the left table that have or don’t have the matching rows in the right table.</a:t>
            </a:r>
          </a:p>
          <a:p>
            <a:r>
              <a:rPr lang="en-US" b="1" dirty="0"/>
              <a:t>RIGHT JOIN</a:t>
            </a:r>
            <a:r>
              <a:rPr lang="en-US" dirty="0"/>
              <a:t> – Query rows from the right table that have or don’t have the matching rows in the left table.</a:t>
            </a:r>
          </a:p>
          <a:p>
            <a:r>
              <a:rPr lang="en-US" b="1" dirty="0"/>
              <a:t>FULL OUTER JOIN</a:t>
            </a:r>
            <a:r>
              <a:rPr lang="en-US" dirty="0"/>
              <a:t> – query data from two tables.</a:t>
            </a:r>
          </a:p>
          <a:p>
            <a:r>
              <a:rPr lang="en-US" b="1" dirty="0"/>
              <a:t>CROSS JOIN</a:t>
            </a:r>
            <a:r>
              <a:rPr lang="en-US" dirty="0"/>
              <a:t> – make a Cartesian product from multiple tables.</a:t>
            </a:r>
          </a:p>
          <a:p>
            <a:r>
              <a:rPr lang="en-US" b="1" dirty="0"/>
              <a:t>Self-join</a:t>
            </a:r>
            <a:r>
              <a:rPr lang="en-US" dirty="0"/>
              <a:t> – query hierarchical data or compare rows within the same table.</a:t>
            </a:r>
          </a:p>
        </p:txBody>
      </p:sp>
    </p:spTree>
    <p:extLst>
      <p:ext uri="{BB962C8B-B14F-4D97-AF65-F5344CB8AC3E}">
        <p14:creationId xmlns:p14="http://schemas.microsoft.com/office/powerpoint/2010/main" val="12338967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5" name="Picture 2" descr="No photo description available.">
            <a:extLst>
              <a:ext uri="{FF2B5EF4-FFF2-40B4-BE49-F238E27FC236}">
                <a16:creationId xmlns:a16="http://schemas.microsoft.com/office/drawing/2014/main" id="{BEB9C0A0-3BD8-4350-A2A3-8630E23D1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4702" y="-228599"/>
            <a:ext cx="8332139" cy="643109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7806EBAF-478E-4CAC-BF6E-9905FFEDF37D}"/>
              </a:ext>
            </a:extLst>
          </p:cNvPr>
          <p:cNvSpPr/>
          <p:nvPr/>
        </p:nvSpPr>
        <p:spPr>
          <a:xfrm>
            <a:off x="2278566" y="6582772"/>
            <a:ext cx="6096000" cy="276999"/>
          </a:xfrm>
          <a:prstGeom prst="rect">
            <a:avLst/>
          </a:prstGeom>
        </p:spPr>
        <p:txBody>
          <a:bodyPr>
            <a:spAutoFit/>
          </a:bodyPr>
          <a:lstStyle/>
          <a:p>
            <a:r>
              <a:rPr lang="en-US" sz="1200" dirty="0">
                <a:hlinkClick r:id="rId3"/>
              </a:rPr>
              <a:t>https://www.facebook.com/CollabUXWebSolutions/photos/sql-joins/1160323134121580/</a:t>
            </a:r>
            <a:endParaRPr lang="en-US" sz="1200" dirty="0"/>
          </a:p>
        </p:txBody>
      </p:sp>
      <p:sp>
        <p:nvSpPr>
          <p:cNvPr id="7" name="Content Placeholder 2">
            <a:extLst>
              <a:ext uri="{FF2B5EF4-FFF2-40B4-BE49-F238E27FC236}">
                <a16:creationId xmlns:a16="http://schemas.microsoft.com/office/drawing/2014/main" id="{8096987F-EAA4-4071-9697-954A01167966}"/>
              </a:ext>
            </a:extLst>
          </p:cNvPr>
          <p:cNvSpPr txBox="1">
            <a:spLocks/>
          </p:cNvSpPr>
          <p:nvPr/>
        </p:nvSpPr>
        <p:spPr>
          <a:xfrm>
            <a:off x="275422" y="1865168"/>
            <a:ext cx="3594584" cy="34140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Inclusive Left/Right/full</a:t>
            </a:r>
          </a:p>
          <a:p>
            <a:endParaRPr lang="en-US" dirty="0"/>
          </a:p>
          <a:p>
            <a:r>
              <a:rPr lang="en-US" dirty="0"/>
              <a:t>Exclusive Left/Right/full (</a:t>
            </a:r>
            <a:r>
              <a:rPr lang="en-US" dirty="0">
                <a:highlight>
                  <a:srgbClr val="FFFF00"/>
                </a:highlight>
              </a:rPr>
              <a:t>yellow CLAUSES</a:t>
            </a:r>
            <a:r>
              <a:rPr lang="en-US" dirty="0"/>
              <a:t>)</a:t>
            </a:r>
          </a:p>
          <a:p>
            <a:endParaRPr lang="en-US" dirty="0"/>
          </a:p>
        </p:txBody>
      </p:sp>
    </p:spTree>
    <p:extLst>
      <p:ext uri="{BB962C8B-B14F-4D97-AF65-F5344CB8AC3E}">
        <p14:creationId xmlns:p14="http://schemas.microsoft.com/office/powerpoint/2010/main" val="1242504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5F2A-BA79-4031-ACA6-4D5E1F7633AD}"/>
              </a:ext>
            </a:extLst>
          </p:cNvPr>
          <p:cNvSpPr>
            <a:spLocks noGrp="1"/>
          </p:cNvSpPr>
          <p:nvPr>
            <p:ph type="title"/>
          </p:nvPr>
        </p:nvSpPr>
        <p:spPr/>
        <p:txBody>
          <a:bodyPr/>
          <a:lstStyle/>
          <a:p>
            <a:r>
              <a:rPr lang="en-US" dirty="0"/>
              <a:t>What is JOIN Clause?</a:t>
            </a:r>
          </a:p>
        </p:txBody>
      </p:sp>
      <p:sp>
        <p:nvSpPr>
          <p:cNvPr id="3" name="Content Placeholder 2">
            <a:extLst>
              <a:ext uri="{FF2B5EF4-FFF2-40B4-BE49-F238E27FC236}">
                <a16:creationId xmlns:a16="http://schemas.microsoft.com/office/drawing/2014/main" id="{FD77EFE4-15B5-4252-AA74-73B12D86FE24}"/>
              </a:ext>
            </a:extLst>
          </p:cNvPr>
          <p:cNvSpPr>
            <a:spLocks noGrp="1"/>
          </p:cNvSpPr>
          <p:nvPr>
            <p:ph idx="1"/>
          </p:nvPr>
        </p:nvSpPr>
        <p:spPr/>
        <p:txBody>
          <a:bodyPr/>
          <a:lstStyle/>
          <a:p>
            <a:r>
              <a:rPr lang="en-US" dirty="0"/>
              <a:t>A join is used to query data from multiple tables and returns the combined result from two or more tables through a condition. The condition in the join clause indicates how columns are matched between the specified tables.</a:t>
            </a:r>
          </a:p>
        </p:txBody>
      </p:sp>
    </p:spTree>
    <p:extLst>
      <p:ext uri="{BB962C8B-B14F-4D97-AF65-F5344CB8AC3E}">
        <p14:creationId xmlns:p14="http://schemas.microsoft.com/office/powerpoint/2010/main" val="918522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DF2FA-4823-4877-A83E-054C0F7AA92B}"/>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EF2F32DF-140C-4197-89C3-8422D1FFC494}"/>
              </a:ext>
            </a:extLst>
          </p:cNvPr>
          <p:cNvSpPr>
            <a:spLocks noGrp="1"/>
          </p:cNvSpPr>
          <p:nvPr>
            <p:ph idx="1"/>
          </p:nvPr>
        </p:nvSpPr>
        <p:spPr>
          <a:xfrm>
            <a:off x="838200" y="1825625"/>
            <a:ext cx="10515600" cy="2913643"/>
          </a:xfrm>
        </p:spPr>
        <p:txBody>
          <a:bodyPr>
            <a:normAutofit lnSpcReduction="10000"/>
          </a:bodyPr>
          <a:lstStyle/>
          <a:p>
            <a:pPr algn="l"/>
            <a:r>
              <a:rPr lang="en-US" b="0" i="0" dirty="0">
                <a:solidFill>
                  <a:srgbClr val="000000"/>
                </a:solidFill>
                <a:effectLst/>
                <a:latin typeface="verdana" panose="020B0604030504040204" pitchFamily="34" charset="0"/>
              </a:rPr>
              <a:t>The Inner Join is used to returns only those results from the tables that </a:t>
            </a:r>
            <a:r>
              <a:rPr lang="en-US" b="1" i="0" dirty="0">
                <a:solidFill>
                  <a:srgbClr val="000000"/>
                </a:solidFill>
                <a:effectLst/>
                <a:latin typeface="verdana" panose="020B0604030504040204" pitchFamily="34" charset="0"/>
              </a:rPr>
              <a:t>match</a:t>
            </a:r>
            <a:r>
              <a:rPr lang="en-US" b="0" i="0" dirty="0">
                <a:solidFill>
                  <a:srgbClr val="000000"/>
                </a:solidFill>
                <a:effectLst/>
                <a:latin typeface="verdana" panose="020B0604030504040204" pitchFamily="34" charset="0"/>
              </a:rPr>
              <a:t> the specified condition and hides other rows and columns. </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We can understand it with the following visual representation where Inner Joins returns only the matching results from table1 and table2:</a:t>
            </a:r>
          </a:p>
          <a:p>
            <a:endParaRPr lang="en-US" dirty="0"/>
          </a:p>
        </p:txBody>
      </p:sp>
      <p:pic>
        <p:nvPicPr>
          <p:cNvPr id="1026" name="Picture 2" descr="MySQL Inner Join">
            <a:extLst>
              <a:ext uri="{FF2B5EF4-FFF2-40B4-BE49-F238E27FC236}">
                <a16:creationId xmlns:a16="http://schemas.microsoft.com/office/drawing/2014/main" id="{AD40F266-6CF0-4628-9CD4-B488C6AD8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507" y="4874205"/>
            <a:ext cx="2438400"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410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SQL  - </a:t>
            </a:r>
            <a:r>
              <a:rPr lang="pt-PT" dirty="0" err="1"/>
              <a:t>Structured</a:t>
            </a:r>
            <a:r>
              <a:rPr lang="pt-PT" dirty="0"/>
              <a:t> </a:t>
            </a:r>
            <a:r>
              <a:rPr lang="pt-PT" dirty="0" err="1"/>
              <a:t>Query</a:t>
            </a:r>
            <a:r>
              <a:rPr lang="pt-PT" dirty="0"/>
              <a:t> </a:t>
            </a:r>
            <a:r>
              <a:rPr lang="pt-PT" dirty="0" err="1"/>
              <a:t>Language</a:t>
            </a:r>
            <a:endParaRPr lang="pt-PT" dirty="0"/>
          </a:p>
        </p:txBody>
      </p:sp>
      <p:sp>
        <p:nvSpPr>
          <p:cNvPr id="3" name="Content Placeholder 2"/>
          <p:cNvSpPr>
            <a:spLocks noGrp="1"/>
          </p:cNvSpPr>
          <p:nvPr>
            <p:ph idx="1"/>
          </p:nvPr>
        </p:nvSpPr>
        <p:spPr>
          <a:xfrm>
            <a:off x="1981200" y="1600201"/>
            <a:ext cx="8229600" cy="3773015"/>
          </a:xfrm>
        </p:spPr>
        <p:txBody>
          <a:bodyPr>
            <a:normAutofit fontScale="92500" lnSpcReduction="10000"/>
          </a:bodyPr>
          <a:lstStyle/>
          <a:p>
            <a:r>
              <a:rPr lang="pt-PT" dirty="0"/>
              <a:t>SQL – “</a:t>
            </a:r>
            <a:r>
              <a:rPr lang="en-US" dirty="0"/>
              <a:t>Structured Query Language (SQL) is the language used to manipulate relational databases. SQL is tied very closely with the relational model”</a:t>
            </a:r>
          </a:p>
          <a:p>
            <a:endParaRPr lang="pt-PT" dirty="0"/>
          </a:p>
          <a:p>
            <a:endParaRPr lang="pt-PT" dirty="0"/>
          </a:p>
          <a:p>
            <a:r>
              <a:rPr lang="pt-PT" dirty="0" err="1"/>
              <a:t>Four</a:t>
            </a:r>
            <a:r>
              <a:rPr lang="pt-PT" dirty="0"/>
              <a:t> </a:t>
            </a:r>
            <a:r>
              <a:rPr lang="pt-PT" dirty="0" err="1"/>
              <a:t>components</a:t>
            </a:r>
            <a:r>
              <a:rPr lang="pt-PT" dirty="0"/>
              <a:t>:</a:t>
            </a:r>
          </a:p>
          <a:p>
            <a:pPr lvl="1"/>
            <a:r>
              <a:rPr lang="pt-PT" dirty="0"/>
              <a:t>Data </a:t>
            </a:r>
            <a:r>
              <a:rPr lang="pt-PT" dirty="0" err="1"/>
              <a:t>Definition</a:t>
            </a:r>
            <a:r>
              <a:rPr lang="pt-PT" dirty="0"/>
              <a:t> </a:t>
            </a:r>
            <a:r>
              <a:rPr lang="pt-PT" dirty="0" err="1"/>
              <a:t>Language</a:t>
            </a:r>
            <a:r>
              <a:rPr lang="pt-PT" dirty="0"/>
              <a:t> (DDL): </a:t>
            </a:r>
            <a:r>
              <a:rPr lang="pt-PT" dirty="0">
                <a:solidFill>
                  <a:srgbClr val="FF0000"/>
                </a:solidFill>
              </a:rPr>
              <a:t>já abordado antes </a:t>
            </a:r>
          </a:p>
          <a:p>
            <a:pPr lvl="1"/>
            <a:r>
              <a:rPr lang="pt-PT" dirty="0"/>
              <a:t>Data </a:t>
            </a:r>
            <a:r>
              <a:rPr lang="pt-PT" dirty="0" err="1"/>
              <a:t>Manipulation</a:t>
            </a:r>
            <a:r>
              <a:rPr lang="pt-PT" dirty="0"/>
              <a:t> </a:t>
            </a:r>
            <a:r>
              <a:rPr lang="pt-PT" dirty="0" err="1"/>
              <a:t>Language</a:t>
            </a:r>
            <a:r>
              <a:rPr lang="pt-PT" dirty="0"/>
              <a:t> (DML) </a:t>
            </a:r>
          </a:p>
          <a:p>
            <a:pPr lvl="1"/>
            <a:r>
              <a:rPr lang="pt-PT" dirty="0"/>
              <a:t>Data </a:t>
            </a:r>
            <a:r>
              <a:rPr lang="pt-PT" dirty="0" err="1"/>
              <a:t>Control</a:t>
            </a:r>
            <a:r>
              <a:rPr lang="pt-PT" dirty="0"/>
              <a:t> </a:t>
            </a:r>
            <a:r>
              <a:rPr lang="pt-PT" dirty="0" err="1"/>
              <a:t>Language</a:t>
            </a:r>
            <a:r>
              <a:rPr lang="pt-PT" dirty="0"/>
              <a:t> (DCL) </a:t>
            </a:r>
          </a:p>
          <a:p>
            <a:pPr lvl="1"/>
            <a:r>
              <a:rPr lang="pt-PT" dirty="0" err="1"/>
              <a:t>Transaction</a:t>
            </a:r>
            <a:r>
              <a:rPr lang="pt-PT" dirty="0"/>
              <a:t> </a:t>
            </a:r>
            <a:r>
              <a:rPr lang="pt-PT" dirty="0" err="1"/>
              <a:t>Control</a:t>
            </a:r>
            <a:r>
              <a:rPr lang="pt-PT" dirty="0"/>
              <a:t> </a:t>
            </a:r>
            <a:r>
              <a:rPr lang="pt-PT" dirty="0" err="1"/>
              <a:t>Language</a:t>
            </a:r>
            <a:r>
              <a:rPr lang="pt-PT" dirty="0"/>
              <a:t> (TCL) </a:t>
            </a:r>
          </a:p>
          <a:p>
            <a:endParaRPr lang="pt-PT" dirty="0"/>
          </a:p>
        </p:txBody>
      </p:sp>
      <p:sp>
        <p:nvSpPr>
          <p:cNvPr id="7" name="Rectangle 6"/>
          <p:cNvSpPr/>
          <p:nvPr/>
        </p:nvSpPr>
        <p:spPr>
          <a:xfrm>
            <a:off x="5519936" y="2492897"/>
            <a:ext cx="3924944" cy="276999"/>
          </a:xfrm>
          <a:prstGeom prst="rect">
            <a:avLst/>
          </a:prstGeom>
        </p:spPr>
        <p:txBody>
          <a:bodyPr wrap="square">
            <a:spAutoFit/>
          </a:bodyPr>
          <a:lstStyle/>
          <a:p>
            <a:r>
              <a:rPr lang="pt-PT" sz="1200" dirty="0"/>
              <a:t>http://cisnet.baruch.cuny.edu/holowczak/oracle/sqlplus/</a:t>
            </a:r>
          </a:p>
        </p:txBody>
      </p:sp>
    </p:spTree>
    <p:extLst>
      <p:ext uri="{BB962C8B-B14F-4D97-AF65-F5344CB8AC3E}">
        <p14:creationId xmlns:p14="http://schemas.microsoft.com/office/powerpoint/2010/main" val="3066541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19F45-C204-4BEF-AEED-82AA757F1535}"/>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6465F0F2-406C-4F3A-A8E9-2885CA77B4BA}"/>
              </a:ext>
            </a:extLst>
          </p:cNvPr>
          <p:cNvSpPr>
            <a:spLocks noGrp="1"/>
          </p:cNvSpPr>
          <p:nvPr>
            <p:ph idx="1"/>
          </p:nvPr>
        </p:nvSpPr>
        <p:spPr>
          <a:xfrm>
            <a:off x="838200" y="1825625"/>
            <a:ext cx="10515600" cy="1016727"/>
          </a:xfrm>
        </p:spPr>
        <p:txBody>
          <a:bodyPr/>
          <a:lstStyle/>
          <a:p>
            <a:r>
              <a:rPr lang="en-US" b="0" i="0" dirty="0">
                <a:solidFill>
                  <a:srgbClr val="000000"/>
                </a:solidFill>
                <a:effectLst/>
                <a:latin typeface="-apple-system"/>
              </a:rPr>
              <a:t> To retrieve rows from a table that have matching rows from other tables.</a:t>
            </a:r>
            <a:endParaRPr lang="en-US" dirty="0"/>
          </a:p>
        </p:txBody>
      </p:sp>
      <p:pic>
        <p:nvPicPr>
          <p:cNvPr id="5" name="Picture 4">
            <a:extLst>
              <a:ext uri="{FF2B5EF4-FFF2-40B4-BE49-F238E27FC236}">
                <a16:creationId xmlns:a16="http://schemas.microsoft.com/office/drawing/2014/main" id="{65B08BAA-DBF2-42F9-8499-D4E693314505}"/>
              </a:ext>
            </a:extLst>
          </p:cNvPr>
          <p:cNvPicPr>
            <a:picLocks noChangeAspect="1"/>
          </p:cNvPicPr>
          <p:nvPr/>
        </p:nvPicPr>
        <p:blipFill>
          <a:blip r:embed="rId2"/>
          <a:stretch>
            <a:fillRect/>
          </a:stretch>
        </p:blipFill>
        <p:spPr>
          <a:xfrm>
            <a:off x="838200" y="3260864"/>
            <a:ext cx="5106113" cy="1019317"/>
          </a:xfrm>
          <a:prstGeom prst="rect">
            <a:avLst/>
          </a:prstGeom>
        </p:spPr>
      </p:pic>
      <p:pic>
        <p:nvPicPr>
          <p:cNvPr id="7" name="Picture 6">
            <a:extLst>
              <a:ext uri="{FF2B5EF4-FFF2-40B4-BE49-F238E27FC236}">
                <a16:creationId xmlns:a16="http://schemas.microsoft.com/office/drawing/2014/main" id="{E22984DB-D9DD-4B5C-A0B2-638F01A0FE72}"/>
              </a:ext>
            </a:extLst>
          </p:cNvPr>
          <p:cNvPicPr>
            <a:picLocks noChangeAspect="1"/>
          </p:cNvPicPr>
          <p:nvPr/>
        </p:nvPicPr>
        <p:blipFill>
          <a:blip r:embed="rId3"/>
          <a:stretch>
            <a:fillRect/>
          </a:stretch>
        </p:blipFill>
        <p:spPr>
          <a:xfrm>
            <a:off x="3484234" y="4423400"/>
            <a:ext cx="7735380" cy="2210108"/>
          </a:xfrm>
          <a:prstGeom prst="rect">
            <a:avLst/>
          </a:prstGeom>
        </p:spPr>
      </p:pic>
      <p:pic>
        <p:nvPicPr>
          <p:cNvPr id="2050" name="Picture 2" descr="Oracle INNER JOIN - Orders and Order_items tables">
            <a:extLst>
              <a:ext uri="{FF2B5EF4-FFF2-40B4-BE49-F238E27FC236}">
                <a16:creationId xmlns:a16="http://schemas.microsoft.com/office/drawing/2014/main" id="{992FD121-2CF7-40E0-92A0-2335F469DE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7264" y="2842352"/>
            <a:ext cx="3562350"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A14A8AAC-7648-41A7-B8D2-781F8029AF92}"/>
              </a:ext>
            </a:extLst>
          </p:cNvPr>
          <p:cNvPicPr>
            <a:picLocks noChangeAspect="1"/>
          </p:cNvPicPr>
          <p:nvPr/>
        </p:nvPicPr>
        <p:blipFill>
          <a:blip r:embed="rId5"/>
          <a:stretch>
            <a:fillRect/>
          </a:stretch>
        </p:blipFill>
        <p:spPr>
          <a:xfrm>
            <a:off x="9752559" y="575405"/>
            <a:ext cx="1467055" cy="905001"/>
          </a:xfrm>
          <a:prstGeom prst="rect">
            <a:avLst/>
          </a:prstGeom>
        </p:spPr>
      </p:pic>
    </p:spTree>
    <p:extLst>
      <p:ext uri="{BB962C8B-B14F-4D97-AF65-F5344CB8AC3E}">
        <p14:creationId xmlns:p14="http://schemas.microsoft.com/office/powerpoint/2010/main" val="1222849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28599-ACD7-40D2-BBF7-FED4AE700206}"/>
              </a:ext>
            </a:extLst>
          </p:cNvPr>
          <p:cNvSpPr>
            <a:spLocks noGrp="1"/>
          </p:cNvSpPr>
          <p:nvPr>
            <p:ph type="title"/>
          </p:nvPr>
        </p:nvSpPr>
        <p:spPr>
          <a:xfrm>
            <a:off x="2226834" y="365125"/>
            <a:ext cx="9126966" cy="1325563"/>
          </a:xfrm>
        </p:spPr>
        <p:txBody>
          <a:bodyPr/>
          <a:lstStyle/>
          <a:p>
            <a:r>
              <a:rPr lang="en-US" dirty="0"/>
              <a:t>Select all from table 1 and table 2 (both) satisfying clause “</a:t>
            </a:r>
            <a:r>
              <a:rPr lang="en-US" dirty="0">
                <a:solidFill>
                  <a:srgbClr val="FF0000"/>
                </a:solidFill>
              </a:rPr>
              <a:t>ON condition</a:t>
            </a:r>
            <a:r>
              <a:rPr lang="en-US" dirty="0"/>
              <a:t>” </a:t>
            </a:r>
          </a:p>
        </p:txBody>
      </p:sp>
      <p:pic>
        <p:nvPicPr>
          <p:cNvPr id="6" name="Picture 5">
            <a:extLst>
              <a:ext uri="{FF2B5EF4-FFF2-40B4-BE49-F238E27FC236}">
                <a16:creationId xmlns:a16="http://schemas.microsoft.com/office/drawing/2014/main" id="{988B3A9F-3CCB-438E-9E15-11493A17DB8F}"/>
              </a:ext>
            </a:extLst>
          </p:cNvPr>
          <p:cNvPicPr>
            <a:picLocks noChangeAspect="1"/>
          </p:cNvPicPr>
          <p:nvPr/>
        </p:nvPicPr>
        <p:blipFill>
          <a:blip r:embed="rId2"/>
          <a:stretch>
            <a:fillRect/>
          </a:stretch>
        </p:blipFill>
        <p:spPr>
          <a:xfrm>
            <a:off x="189378" y="2960806"/>
            <a:ext cx="3470286" cy="2794425"/>
          </a:xfrm>
          <a:prstGeom prst="rect">
            <a:avLst/>
          </a:prstGeom>
        </p:spPr>
      </p:pic>
      <p:pic>
        <p:nvPicPr>
          <p:cNvPr id="14" name="Picture 13">
            <a:extLst>
              <a:ext uri="{FF2B5EF4-FFF2-40B4-BE49-F238E27FC236}">
                <a16:creationId xmlns:a16="http://schemas.microsoft.com/office/drawing/2014/main" id="{906BC1CD-F414-47D5-A847-F240DEC72A83}"/>
              </a:ext>
            </a:extLst>
          </p:cNvPr>
          <p:cNvPicPr>
            <a:picLocks noChangeAspect="1"/>
          </p:cNvPicPr>
          <p:nvPr/>
        </p:nvPicPr>
        <p:blipFill>
          <a:blip r:embed="rId3"/>
          <a:stretch>
            <a:fillRect/>
          </a:stretch>
        </p:blipFill>
        <p:spPr>
          <a:xfrm>
            <a:off x="3886024" y="1972238"/>
            <a:ext cx="2779485" cy="836380"/>
          </a:xfrm>
          <a:prstGeom prst="rect">
            <a:avLst/>
          </a:prstGeom>
        </p:spPr>
      </p:pic>
      <p:pic>
        <p:nvPicPr>
          <p:cNvPr id="15" name="Picture 14">
            <a:extLst>
              <a:ext uri="{FF2B5EF4-FFF2-40B4-BE49-F238E27FC236}">
                <a16:creationId xmlns:a16="http://schemas.microsoft.com/office/drawing/2014/main" id="{0A1A71EA-18EA-44A7-B38D-1B1B6179BAF4}"/>
              </a:ext>
            </a:extLst>
          </p:cNvPr>
          <p:cNvPicPr>
            <a:picLocks noChangeAspect="1"/>
          </p:cNvPicPr>
          <p:nvPr/>
        </p:nvPicPr>
        <p:blipFill>
          <a:blip r:embed="rId4"/>
          <a:stretch>
            <a:fillRect/>
          </a:stretch>
        </p:blipFill>
        <p:spPr>
          <a:xfrm>
            <a:off x="189378" y="2286305"/>
            <a:ext cx="2779485" cy="512010"/>
          </a:xfrm>
          <a:prstGeom prst="rect">
            <a:avLst/>
          </a:prstGeom>
        </p:spPr>
      </p:pic>
      <p:sp>
        <p:nvSpPr>
          <p:cNvPr id="16" name="Freeform: Shape 15">
            <a:extLst>
              <a:ext uri="{FF2B5EF4-FFF2-40B4-BE49-F238E27FC236}">
                <a16:creationId xmlns:a16="http://schemas.microsoft.com/office/drawing/2014/main" id="{0A56C080-C752-4B2C-B729-5A16F4E82143}"/>
              </a:ext>
            </a:extLst>
          </p:cNvPr>
          <p:cNvSpPr/>
          <p:nvPr/>
        </p:nvSpPr>
        <p:spPr>
          <a:xfrm>
            <a:off x="6852621" y="1506071"/>
            <a:ext cx="548640" cy="903662"/>
          </a:xfrm>
          <a:custGeom>
            <a:avLst/>
            <a:gdLst>
              <a:gd name="connsiteX0" fmla="*/ 0 w 548640"/>
              <a:gd name="connsiteY0" fmla="*/ 0 h 903662"/>
              <a:gd name="connsiteX1" fmla="*/ 21515 w 548640"/>
              <a:gd name="connsiteY1" fmla="*/ 398033 h 903662"/>
              <a:gd name="connsiteX2" fmla="*/ 43031 w 548640"/>
              <a:gd name="connsiteY2" fmla="*/ 441063 h 903662"/>
              <a:gd name="connsiteX3" fmla="*/ 75304 w 548640"/>
              <a:gd name="connsiteY3" fmla="*/ 559397 h 903662"/>
              <a:gd name="connsiteX4" fmla="*/ 96819 w 548640"/>
              <a:gd name="connsiteY4" fmla="*/ 710004 h 903662"/>
              <a:gd name="connsiteX5" fmla="*/ 118334 w 548640"/>
              <a:gd name="connsiteY5" fmla="*/ 785308 h 903662"/>
              <a:gd name="connsiteX6" fmla="*/ 129092 w 548640"/>
              <a:gd name="connsiteY6" fmla="*/ 839096 h 903662"/>
              <a:gd name="connsiteX7" fmla="*/ 182880 w 548640"/>
              <a:gd name="connsiteY7" fmla="*/ 849854 h 903662"/>
              <a:gd name="connsiteX8" fmla="*/ 236668 w 548640"/>
              <a:gd name="connsiteY8" fmla="*/ 871369 h 903662"/>
              <a:gd name="connsiteX9" fmla="*/ 258184 w 548640"/>
              <a:gd name="connsiteY9" fmla="*/ 892884 h 903662"/>
              <a:gd name="connsiteX10" fmla="*/ 376518 w 548640"/>
              <a:gd name="connsiteY10" fmla="*/ 892884 h 903662"/>
              <a:gd name="connsiteX11" fmla="*/ 548640 w 548640"/>
              <a:gd name="connsiteY11" fmla="*/ 892884 h 90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903662">
                <a:moveTo>
                  <a:pt x="0" y="0"/>
                </a:moveTo>
                <a:cubicBezTo>
                  <a:pt x="7172" y="132678"/>
                  <a:pt x="8613" y="265790"/>
                  <a:pt x="21515" y="398033"/>
                </a:cubicBezTo>
                <a:cubicBezTo>
                  <a:pt x="23072" y="413994"/>
                  <a:pt x="39142" y="425505"/>
                  <a:pt x="43031" y="441063"/>
                </a:cubicBezTo>
                <a:cubicBezTo>
                  <a:pt x="75171" y="569621"/>
                  <a:pt x="28905" y="489801"/>
                  <a:pt x="75304" y="559397"/>
                </a:cubicBezTo>
                <a:cubicBezTo>
                  <a:pt x="104423" y="705002"/>
                  <a:pt x="62741" y="488501"/>
                  <a:pt x="96819" y="710004"/>
                </a:cubicBezTo>
                <a:cubicBezTo>
                  <a:pt x="104866" y="762311"/>
                  <a:pt x="107090" y="740331"/>
                  <a:pt x="118334" y="785308"/>
                </a:cubicBezTo>
                <a:cubicBezTo>
                  <a:pt x="122769" y="803047"/>
                  <a:pt x="116163" y="826167"/>
                  <a:pt x="129092" y="839096"/>
                </a:cubicBezTo>
                <a:cubicBezTo>
                  <a:pt x="142021" y="852025"/>
                  <a:pt x="165367" y="844600"/>
                  <a:pt x="182880" y="849854"/>
                </a:cubicBezTo>
                <a:cubicBezTo>
                  <a:pt x="201376" y="855403"/>
                  <a:pt x="218739" y="864197"/>
                  <a:pt x="236668" y="871369"/>
                </a:cubicBezTo>
                <a:cubicBezTo>
                  <a:pt x="243840" y="878541"/>
                  <a:pt x="249112" y="888348"/>
                  <a:pt x="258184" y="892884"/>
                </a:cubicBezTo>
                <a:cubicBezTo>
                  <a:pt x="304295" y="915939"/>
                  <a:pt x="323482" y="895190"/>
                  <a:pt x="376518" y="892884"/>
                </a:cubicBezTo>
                <a:cubicBezTo>
                  <a:pt x="433838" y="890392"/>
                  <a:pt x="491266" y="892884"/>
                  <a:pt x="548640" y="892884"/>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D0638E-1647-4779-8CDB-351E0F094CD2}"/>
              </a:ext>
            </a:extLst>
          </p:cNvPr>
          <p:cNvSpPr/>
          <p:nvPr/>
        </p:nvSpPr>
        <p:spPr>
          <a:xfrm>
            <a:off x="0" y="6410487"/>
            <a:ext cx="4852675" cy="369332"/>
          </a:xfrm>
          <a:prstGeom prst="rect">
            <a:avLst/>
          </a:prstGeom>
        </p:spPr>
        <p:txBody>
          <a:bodyPr wrap="none">
            <a:spAutoFit/>
          </a:bodyPr>
          <a:lstStyle/>
          <a:p>
            <a:r>
              <a:rPr lang="en-US" dirty="0">
                <a:hlinkClick r:id="rId5"/>
              </a:rPr>
              <a:t>https://www.w3schools.com/sql/sql_join_left.asp</a:t>
            </a:r>
            <a:endParaRPr lang="en-US" dirty="0"/>
          </a:p>
        </p:txBody>
      </p:sp>
      <p:pic>
        <p:nvPicPr>
          <p:cNvPr id="1030" name="Picture 6" descr="SQL INNER JOIN">
            <a:extLst>
              <a:ext uri="{FF2B5EF4-FFF2-40B4-BE49-F238E27FC236}">
                <a16:creationId xmlns:a16="http://schemas.microsoft.com/office/drawing/2014/main" id="{608A9998-81E4-4E98-9F9E-44B56C499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515" y="484094"/>
            <a:ext cx="1582006" cy="114695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344A8D40-BBB6-47A9-AA55-DD5F728FA65A}"/>
              </a:ext>
            </a:extLst>
          </p:cNvPr>
          <p:cNvPicPr>
            <a:picLocks noChangeAspect="1"/>
          </p:cNvPicPr>
          <p:nvPr/>
        </p:nvPicPr>
        <p:blipFill>
          <a:blip r:embed="rId7"/>
          <a:stretch>
            <a:fillRect/>
          </a:stretch>
        </p:blipFill>
        <p:spPr>
          <a:xfrm>
            <a:off x="7418667" y="1622783"/>
            <a:ext cx="3016251" cy="1121808"/>
          </a:xfrm>
          <a:prstGeom prst="rect">
            <a:avLst/>
          </a:prstGeom>
        </p:spPr>
      </p:pic>
      <p:pic>
        <p:nvPicPr>
          <p:cNvPr id="19" name="Picture 18">
            <a:extLst>
              <a:ext uri="{FF2B5EF4-FFF2-40B4-BE49-F238E27FC236}">
                <a16:creationId xmlns:a16="http://schemas.microsoft.com/office/drawing/2014/main" id="{9FA75A93-869A-4EE9-B7C5-9F126AEC8F44}"/>
              </a:ext>
            </a:extLst>
          </p:cNvPr>
          <p:cNvPicPr>
            <a:picLocks noChangeAspect="1"/>
          </p:cNvPicPr>
          <p:nvPr/>
        </p:nvPicPr>
        <p:blipFill>
          <a:blip r:embed="rId8"/>
          <a:stretch>
            <a:fillRect/>
          </a:stretch>
        </p:blipFill>
        <p:spPr>
          <a:xfrm>
            <a:off x="7401260" y="2960806"/>
            <a:ext cx="3952539" cy="3064837"/>
          </a:xfrm>
          <a:prstGeom prst="rect">
            <a:avLst/>
          </a:prstGeom>
        </p:spPr>
      </p:pic>
      <p:pic>
        <p:nvPicPr>
          <p:cNvPr id="20" name="Picture 19">
            <a:extLst>
              <a:ext uri="{FF2B5EF4-FFF2-40B4-BE49-F238E27FC236}">
                <a16:creationId xmlns:a16="http://schemas.microsoft.com/office/drawing/2014/main" id="{1685A4A0-9FC0-4E4D-8F4D-22928CFF4A3A}"/>
              </a:ext>
            </a:extLst>
          </p:cNvPr>
          <p:cNvPicPr>
            <a:picLocks noChangeAspect="1"/>
          </p:cNvPicPr>
          <p:nvPr/>
        </p:nvPicPr>
        <p:blipFill>
          <a:blip r:embed="rId9"/>
          <a:stretch>
            <a:fillRect/>
          </a:stretch>
        </p:blipFill>
        <p:spPr>
          <a:xfrm>
            <a:off x="3886024" y="2960806"/>
            <a:ext cx="3192484" cy="2112045"/>
          </a:xfrm>
          <a:prstGeom prst="rect">
            <a:avLst/>
          </a:prstGeom>
        </p:spPr>
      </p:pic>
    </p:spTree>
    <p:extLst>
      <p:ext uri="{BB962C8B-B14F-4D97-AF65-F5344CB8AC3E}">
        <p14:creationId xmlns:p14="http://schemas.microsoft.com/office/powerpoint/2010/main" val="3018812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65F2A-BA79-4031-ACA6-4D5E1F7633AD}"/>
              </a:ext>
            </a:extLst>
          </p:cNvPr>
          <p:cNvSpPr>
            <a:spLocks noGrp="1"/>
          </p:cNvSpPr>
          <p:nvPr>
            <p:ph type="title"/>
          </p:nvPr>
        </p:nvSpPr>
        <p:spPr/>
        <p:txBody>
          <a:bodyPr/>
          <a:lstStyle/>
          <a:p>
            <a:r>
              <a:rPr lang="en-US" dirty="0"/>
              <a:t>What is the LEFT JOIN Clause?</a:t>
            </a:r>
          </a:p>
        </p:txBody>
      </p:sp>
      <p:sp>
        <p:nvSpPr>
          <p:cNvPr id="3" name="Content Placeholder 2">
            <a:extLst>
              <a:ext uri="{FF2B5EF4-FFF2-40B4-BE49-F238E27FC236}">
                <a16:creationId xmlns:a16="http://schemas.microsoft.com/office/drawing/2014/main" id="{FD77EFE4-15B5-4252-AA74-73B12D86FE24}"/>
              </a:ext>
            </a:extLst>
          </p:cNvPr>
          <p:cNvSpPr>
            <a:spLocks noGrp="1"/>
          </p:cNvSpPr>
          <p:nvPr>
            <p:ph idx="1"/>
          </p:nvPr>
        </p:nvSpPr>
        <p:spPr/>
        <p:txBody>
          <a:bodyPr/>
          <a:lstStyle/>
          <a:p>
            <a:r>
              <a:rPr lang="en-US" dirty="0"/>
              <a:t>The Left Join clause joins two or more tables and returns all rows from the left table and matched records from the right table or returns null if it does not find any matching record. It is also known as Left Outer Join. So, Outer is the optional keyword to use with Left Join.</a:t>
            </a:r>
          </a:p>
          <a:p>
            <a:r>
              <a:rPr lang="en-US" dirty="0"/>
              <a:t>We can understand it with the following visual representation:</a:t>
            </a:r>
          </a:p>
        </p:txBody>
      </p:sp>
      <p:pic>
        <p:nvPicPr>
          <p:cNvPr id="1026" name="Picture 2" descr="Left Join vs Right Join">
            <a:extLst>
              <a:ext uri="{FF2B5EF4-FFF2-40B4-BE49-F238E27FC236}">
                <a16:creationId xmlns:a16="http://schemas.microsoft.com/office/drawing/2014/main" id="{75909C1B-E9B4-4626-945F-F974CA05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815" y="4700588"/>
            <a:ext cx="243840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0E605FA-D1DC-4EC0-B513-D42A928D00B3}"/>
              </a:ext>
            </a:extLst>
          </p:cNvPr>
          <p:cNvSpPr txBox="1"/>
          <p:nvPr/>
        </p:nvSpPr>
        <p:spPr>
          <a:xfrm>
            <a:off x="5979842" y="6176963"/>
            <a:ext cx="6094140" cy="369332"/>
          </a:xfrm>
          <a:prstGeom prst="rect">
            <a:avLst/>
          </a:prstGeom>
          <a:noFill/>
        </p:spPr>
        <p:txBody>
          <a:bodyPr wrap="square">
            <a:spAutoFit/>
          </a:bodyPr>
          <a:lstStyle/>
          <a:p>
            <a:r>
              <a:rPr lang="en-US" dirty="0"/>
              <a:t>https://www.javatpoint.com/mysql-left-join-vs-right-join</a:t>
            </a:r>
          </a:p>
        </p:txBody>
      </p:sp>
    </p:spTree>
    <p:extLst>
      <p:ext uri="{BB962C8B-B14F-4D97-AF65-F5344CB8AC3E}">
        <p14:creationId xmlns:p14="http://schemas.microsoft.com/office/powerpoint/2010/main" val="407153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4AF5-088F-4747-A16A-135EA00FAB99}"/>
              </a:ext>
            </a:extLst>
          </p:cNvPr>
          <p:cNvSpPr>
            <a:spLocks noGrp="1"/>
          </p:cNvSpPr>
          <p:nvPr>
            <p:ph type="title"/>
          </p:nvPr>
        </p:nvSpPr>
        <p:spPr/>
        <p:txBody>
          <a:bodyPr/>
          <a:lstStyle/>
          <a:p>
            <a:r>
              <a:rPr lang="pt-PT" dirty="0"/>
              <a:t>LEFT JOIN</a:t>
            </a:r>
            <a:endParaRPr lang="en-US" dirty="0"/>
          </a:p>
        </p:txBody>
      </p:sp>
      <p:sp>
        <p:nvSpPr>
          <p:cNvPr id="3" name="Content Placeholder 2">
            <a:extLst>
              <a:ext uri="{FF2B5EF4-FFF2-40B4-BE49-F238E27FC236}">
                <a16:creationId xmlns:a16="http://schemas.microsoft.com/office/drawing/2014/main" id="{E7B2AF33-B0BF-45D1-8B39-CEE66502D4DC}"/>
              </a:ext>
            </a:extLst>
          </p:cNvPr>
          <p:cNvSpPr>
            <a:spLocks noGrp="1"/>
          </p:cNvSpPr>
          <p:nvPr>
            <p:ph idx="1"/>
          </p:nvPr>
        </p:nvSpPr>
        <p:spPr>
          <a:xfrm>
            <a:off x="838200" y="1825625"/>
            <a:ext cx="10515600" cy="862491"/>
          </a:xfrm>
        </p:spPr>
        <p:txBody>
          <a:bodyPr>
            <a:normAutofit/>
          </a:bodyPr>
          <a:lstStyle/>
          <a:p>
            <a:r>
              <a:rPr lang="en-US" b="0" i="0" dirty="0">
                <a:solidFill>
                  <a:srgbClr val="000000"/>
                </a:solidFill>
                <a:effectLst/>
                <a:latin typeface="-apple-system"/>
              </a:rPr>
              <a:t>select rows from the left table that have or don’t have the matching rows in the right table.</a:t>
            </a:r>
            <a:r>
              <a:rPr lang="en-US" dirty="0"/>
              <a:t> </a:t>
            </a:r>
          </a:p>
        </p:txBody>
      </p:sp>
      <p:pic>
        <p:nvPicPr>
          <p:cNvPr id="3074" name="Picture 2" descr="Oracle LEFT JOIN - Orders and Employees">
            <a:extLst>
              <a:ext uri="{FF2B5EF4-FFF2-40B4-BE49-F238E27FC236}">
                <a16:creationId xmlns:a16="http://schemas.microsoft.com/office/drawing/2014/main" id="{9E44A68F-19B2-4140-A4D3-081AA59DA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47390"/>
            <a:ext cx="3017703" cy="180455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4B10B24-D504-4EF4-839A-E39AD9622649}"/>
              </a:ext>
            </a:extLst>
          </p:cNvPr>
          <p:cNvSpPr txBox="1"/>
          <p:nvPr/>
        </p:nvSpPr>
        <p:spPr>
          <a:xfrm>
            <a:off x="838200" y="5398405"/>
            <a:ext cx="6910331"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order_id</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status</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last_name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orders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employee_id</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salesman_id</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order_date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DESC</a:t>
            </a:r>
            <a:r>
              <a:rPr lang="en-US" b="0" i="0" dirty="0">
                <a:solidFill>
                  <a:srgbClr val="333333"/>
                </a:solidFill>
                <a:effectLst/>
                <a:latin typeface="Courier New" panose="02070309020205020404" pitchFamily="49" charset="0"/>
              </a:rPr>
              <a:t>;</a:t>
            </a:r>
            <a:endParaRPr lang="en-US" dirty="0"/>
          </a:p>
        </p:txBody>
      </p:sp>
      <p:pic>
        <p:nvPicPr>
          <p:cNvPr id="3080" name="Picture 8" descr="Oracle LEFT JOIN - Join two tables">
            <a:extLst>
              <a:ext uri="{FF2B5EF4-FFF2-40B4-BE49-F238E27FC236}">
                <a16:creationId xmlns:a16="http://schemas.microsoft.com/office/drawing/2014/main" id="{7DEE4C54-55D4-4359-95D4-F40C8F2288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3189" y="2823053"/>
            <a:ext cx="27241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F0979FD5-0E2D-4433-B387-44A63049473C}"/>
              </a:ext>
            </a:extLst>
          </p:cNvPr>
          <p:cNvPicPr>
            <a:picLocks noChangeAspect="1"/>
          </p:cNvPicPr>
          <p:nvPr/>
        </p:nvPicPr>
        <p:blipFill>
          <a:blip r:embed="rId4"/>
          <a:stretch>
            <a:fillRect/>
          </a:stretch>
        </p:blipFill>
        <p:spPr>
          <a:xfrm>
            <a:off x="9811917" y="575405"/>
            <a:ext cx="1390844" cy="905001"/>
          </a:xfrm>
          <a:prstGeom prst="rect">
            <a:avLst/>
          </a:prstGeom>
        </p:spPr>
      </p:pic>
    </p:spTree>
    <p:extLst>
      <p:ext uri="{BB962C8B-B14F-4D97-AF65-F5344CB8AC3E}">
        <p14:creationId xmlns:p14="http://schemas.microsoft.com/office/powerpoint/2010/main" val="658178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28599-ACD7-40D2-BBF7-FED4AE700206}"/>
              </a:ext>
            </a:extLst>
          </p:cNvPr>
          <p:cNvSpPr>
            <a:spLocks noGrp="1"/>
          </p:cNvSpPr>
          <p:nvPr>
            <p:ph type="title"/>
          </p:nvPr>
        </p:nvSpPr>
        <p:spPr>
          <a:xfrm>
            <a:off x="2226834" y="365125"/>
            <a:ext cx="9126966" cy="1325563"/>
          </a:xfrm>
        </p:spPr>
        <p:txBody>
          <a:bodyPr/>
          <a:lstStyle/>
          <a:p>
            <a:r>
              <a:rPr lang="en-US" dirty="0"/>
              <a:t>Select all from table 1 and those from table 2 satisfying clause “</a:t>
            </a:r>
            <a:r>
              <a:rPr lang="en-US" dirty="0">
                <a:solidFill>
                  <a:srgbClr val="FF0000"/>
                </a:solidFill>
              </a:rPr>
              <a:t>ON condition</a:t>
            </a:r>
            <a:r>
              <a:rPr lang="en-US" dirty="0"/>
              <a:t>” </a:t>
            </a:r>
          </a:p>
        </p:txBody>
      </p:sp>
      <p:pic>
        <p:nvPicPr>
          <p:cNvPr id="1026" name="Picture 2" descr="SQL LEFT JOIN">
            <a:extLst>
              <a:ext uri="{FF2B5EF4-FFF2-40B4-BE49-F238E27FC236}">
                <a16:creationId xmlns:a16="http://schemas.microsoft.com/office/drawing/2014/main" id="{21166020-C697-4977-B540-8B2E9E539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995" y="365125"/>
            <a:ext cx="1599526" cy="115965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88B3A9F-3CCB-438E-9E15-11493A17DB8F}"/>
              </a:ext>
            </a:extLst>
          </p:cNvPr>
          <p:cNvPicPr>
            <a:picLocks noChangeAspect="1"/>
          </p:cNvPicPr>
          <p:nvPr/>
        </p:nvPicPr>
        <p:blipFill>
          <a:blip r:embed="rId3"/>
          <a:stretch>
            <a:fillRect/>
          </a:stretch>
        </p:blipFill>
        <p:spPr>
          <a:xfrm>
            <a:off x="189378" y="2960806"/>
            <a:ext cx="3470286" cy="2794425"/>
          </a:xfrm>
          <a:prstGeom prst="rect">
            <a:avLst/>
          </a:prstGeom>
        </p:spPr>
      </p:pic>
      <p:pic>
        <p:nvPicPr>
          <p:cNvPr id="10" name="Picture 9">
            <a:extLst>
              <a:ext uri="{FF2B5EF4-FFF2-40B4-BE49-F238E27FC236}">
                <a16:creationId xmlns:a16="http://schemas.microsoft.com/office/drawing/2014/main" id="{5B5E0ECB-739A-4CDF-8037-A2E8506F5E7F}"/>
              </a:ext>
            </a:extLst>
          </p:cNvPr>
          <p:cNvPicPr>
            <a:picLocks noChangeAspect="1"/>
          </p:cNvPicPr>
          <p:nvPr/>
        </p:nvPicPr>
        <p:blipFill>
          <a:blip r:embed="rId4"/>
          <a:stretch>
            <a:fillRect/>
          </a:stretch>
        </p:blipFill>
        <p:spPr>
          <a:xfrm>
            <a:off x="7418667" y="2872915"/>
            <a:ext cx="4583955" cy="3009900"/>
          </a:xfrm>
          <a:prstGeom prst="rect">
            <a:avLst/>
          </a:prstGeom>
        </p:spPr>
      </p:pic>
      <p:pic>
        <p:nvPicPr>
          <p:cNvPr id="13" name="Picture 12">
            <a:extLst>
              <a:ext uri="{FF2B5EF4-FFF2-40B4-BE49-F238E27FC236}">
                <a16:creationId xmlns:a16="http://schemas.microsoft.com/office/drawing/2014/main" id="{54A49905-9372-4CD4-9110-AF738F7E40A7}"/>
              </a:ext>
            </a:extLst>
          </p:cNvPr>
          <p:cNvPicPr>
            <a:picLocks noChangeAspect="1"/>
          </p:cNvPicPr>
          <p:nvPr/>
        </p:nvPicPr>
        <p:blipFill>
          <a:blip r:embed="rId5"/>
          <a:stretch>
            <a:fillRect/>
          </a:stretch>
        </p:blipFill>
        <p:spPr>
          <a:xfrm>
            <a:off x="7418667" y="1690688"/>
            <a:ext cx="2779485" cy="1033314"/>
          </a:xfrm>
          <a:prstGeom prst="rect">
            <a:avLst/>
          </a:prstGeom>
        </p:spPr>
      </p:pic>
      <p:pic>
        <p:nvPicPr>
          <p:cNvPr id="14" name="Picture 13">
            <a:extLst>
              <a:ext uri="{FF2B5EF4-FFF2-40B4-BE49-F238E27FC236}">
                <a16:creationId xmlns:a16="http://schemas.microsoft.com/office/drawing/2014/main" id="{906BC1CD-F414-47D5-A847-F240DEC72A83}"/>
              </a:ext>
            </a:extLst>
          </p:cNvPr>
          <p:cNvPicPr>
            <a:picLocks noChangeAspect="1"/>
          </p:cNvPicPr>
          <p:nvPr/>
        </p:nvPicPr>
        <p:blipFill>
          <a:blip r:embed="rId6"/>
          <a:stretch>
            <a:fillRect/>
          </a:stretch>
        </p:blipFill>
        <p:spPr>
          <a:xfrm>
            <a:off x="3886024" y="1972238"/>
            <a:ext cx="2779485" cy="836380"/>
          </a:xfrm>
          <a:prstGeom prst="rect">
            <a:avLst/>
          </a:prstGeom>
        </p:spPr>
      </p:pic>
      <p:pic>
        <p:nvPicPr>
          <p:cNvPr id="15" name="Picture 14">
            <a:extLst>
              <a:ext uri="{FF2B5EF4-FFF2-40B4-BE49-F238E27FC236}">
                <a16:creationId xmlns:a16="http://schemas.microsoft.com/office/drawing/2014/main" id="{0A1A71EA-18EA-44A7-B38D-1B1B6179BAF4}"/>
              </a:ext>
            </a:extLst>
          </p:cNvPr>
          <p:cNvPicPr>
            <a:picLocks noChangeAspect="1"/>
          </p:cNvPicPr>
          <p:nvPr/>
        </p:nvPicPr>
        <p:blipFill>
          <a:blip r:embed="rId7"/>
          <a:stretch>
            <a:fillRect/>
          </a:stretch>
        </p:blipFill>
        <p:spPr>
          <a:xfrm>
            <a:off x="189378" y="2286305"/>
            <a:ext cx="2779485" cy="512010"/>
          </a:xfrm>
          <a:prstGeom prst="rect">
            <a:avLst/>
          </a:prstGeom>
        </p:spPr>
      </p:pic>
      <p:sp>
        <p:nvSpPr>
          <p:cNvPr id="16" name="Freeform: Shape 15">
            <a:extLst>
              <a:ext uri="{FF2B5EF4-FFF2-40B4-BE49-F238E27FC236}">
                <a16:creationId xmlns:a16="http://schemas.microsoft.com/office/drawing/2014/main" id="{0A56C080-C752-4B2C-B729-5A16F4E82143}"/>
              </a:ext>
            </a:extLst>
          </p:cNvPr>
          <p:cNvSpPr/>
          <p:nvPr/>
        </p:nvSpPr>
        <p:spPr>
          <a:xfrm>
            <a:off x="6852621" y="1506071"/>
            <a:ext cx="548640" cy="903662"/>
          </a:xfrm>
          <a:custGeom>
            <a:avLst/>
            <a:gdLst>
              <a:gd name="connsiteX0" fmla="*/ 0 w 548640"/>
              <a:gd name="connsiteY0" fmla="*/ 0 h 903662"/>
              <a:gd name="connsiteX1" fmla="*/ 21515 w 548640"/>
              <a:gd name="connsiteY1" fmla="*/ 398033 h 903662"/>
              <a:gd name="connsiteX2" fmla="*/ 43031 w 548640"/>
              <a:gd name="connsiteY2" fmla="*/ 441063 h 903662"/>
              <a:gd name="connsiteX3" fmla="*/ 75304 w 548640"/>
              <a:gd name="connsiteY3" fmla="*/ 559397 h 903662"/>
              <a:gd name="connsiteX4" fmla="*/ 96819 w 548640"/>
              <a:gd name="connsiteY4" fmla="*/ 710004 h 903662"/>
              <a:gd name="connsiteX5" fmla="*/ 118334 w 548640"/>
              <a:gd name="connsiteY5" fmla="*/ 785308 h 903662"/>
              <a:gd name="connsiteX6" fmla="*/ 129092 w 548640"/>
              <a:gd name="connsiteY6" fmla="*/ 839096 h 903662"/>
              <a:gd name="connsiteX7" fmla="*/ 182880 w 548640"/>
              <a:gd name="connsiteY7" fmla="*/ 849854 h 903662"/>
              <a:gd name="connsiteX8" fmla="*/ 236668 w 548640"/>
              <a:gd name="connsiteY8" fmla="*/ 871369 h 903662"/>
              <a:gd name="connsiteX9" fmla="*/ 258184 w 548640"/>
              <a:gd name="connsiteY9" fmla="*/ 892884 h 903662"/>
              <a:gd name="connsiteX10" fmla="*/ 376518 w 548640"/>
              <a:gd name="connsiteY10" fmla="*/ 892884 h 903662"/>
              <a:gd name="connsiteX11" fmla="*/ 548640 w 548640"/>
              <a:gd name="connsiteY11" fmla="*/ 892884 h 90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903662">
                <a:moveTo>
                  <a:pt x="0" y="0"/>
                </a:moveTo>
                <a:cubicBezTo>
                  <a:pt x="7172" y="132678"/>
                  <a:pt x="8613" y="265790"/>
                  <a:pt x="21515" y="398033"/>
                </a:cubicBezTo>
                <a:cubicBezTo>
                  <a:pt x="23072" y="413994"/>
                  <a:pt x="39142" y="425505"/>
                  <a:pt x="43031" y="441063"/>
                </a:cubicBezTo>
                <a:cubicBezTo>
                  <a:pt x="75171" y="569621"/>
                  <a:pt x="28905" y="489801"/>
                  <a:pt x="75304" y="559397"/>
                </a:cubicBezTo>
                <a:cubicBezTo>
                  <a:pt x="104423" y="705002"/>
                  <a:pt x="62741" y="488501"/>
                  <a:pt x="96819" y="710004"/>
                </a:cubicBezTo>
                <a:cubicBezTo>
                  <a:pt x="104866" y="762311"/>
                  <a:pt x="107090" y="740331"/>
                  <a:pt x="118334" y="785308"/>
                </a:cubicBezTo>
                <a:cubicBezTo>
                  <a:pt x="122769" y="803047"/>
                  <a:pt x="116163" y="826167"/>
                  <a:pt x="129092" y="839096"/>
                </a:cubicBezTo>
                <a:cubicBezTo>
                  <a:pt x="142021" y="852025"/>
                  <a:pt x="165367" y="844600"/>
                  <a:pt x="182880" y="849854"/>
                </a:cubicBezTo>
                <a:cubicBezTo>
                  <a:pt x="201376" y="855403"/>
                  <a:pt x="218739" y="864197"/>
                  <a:pt x="236668" y="871369"/>
                </a:cubicBezTo>
                <a:cubicBezTo>
                  <a:pt x="243840" y="878541"/>
                  <a:pt x="249112" y="888348"/>
                  <a:pt x="258184" y="892884"/>
                </a:cubicBezTo>
                <a:cubicBezTo>
                  <a:pt x="304295" y="915939"/>
                  <a:pt x="323482" y="895190"/>
                  <a:pt x="376518" y="892884"/>
                </a:cubicBezTo>
                <a:cubicBezTo>
                  <a:pt x="433838" y="890392"/>
                  <a:pt x="491266" y="892884"/>
                  <a:pt x="548640" y="892884"/>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7D0638E-1647-4779-8CDB-351E0F094CD2}"/>
              </a:ext>
            </a:extLst>
          </p:cNvPr>
          <p:cNvSpPr/>
          <p:nvPr/>
        </p:nvSpPr>
        <p:spPr>
          <a:xfrm>
            <a:off x="0" y="6410487"/>
            <a:ext cx="4852675" cy="369332"/>
          </a:xfrm>
          <a:prstGeom prst="rect">
            <a:avLst/>
          </a:prstGeom>
        </p:spPr>
        <p:txBody>
          <a:bodyPr wrap="none">
            <a:spAutoFit/>
          </a:bodyPr>
          <a:lstStyle/>
          <a:p>
            <a:r>
              <a:rPr lang="en-US" dirty="0">
                <a:hlinkClick r:id="rId8"/>
              </a:rPr>
              <a:t>https://www.w3schools.com/sql/sql_join_left.asp</a:t>
            </a:r>
            <a:endParaRPr lang="en-US" dirty="0"/>
          </a:p>
        </p:txBody>
      </p:sp>
      <p:pic>
        <p:nvPicPr>
          <p:cNvPr id="18" name="Picture 17">
            <a:extLst>
              <a:ext uri="{FF2B5EF4-FFF2-40B4-BE49-F238E27FC236}">
                <a16:creationId xmlns:a16="http://schemas.microsoft.com/office/drawing/2014/main" id="{E8DE4DA3-8576-478E-BA1C-3F716D481FB0}"/>
              </a:ext>
            </a:extLst>
          </p:cNvPr>
          <p:cNvPicPr>
            <a:picLocks noChangeAspect="1"/>
          </p:cNvPicPr>
          <p:nvPr/>
        </p:nvPicPr>
        <p:blipFill>
          <a:blip r:embed="rId9"/>
          <a:stretch>
            <a:fillRect/>
          </a:stretch>
        </p:blipFill>
        <p:spPr>
          <a:xfrm>
            <a:off x="3886024" y="2960806"/>
            <a:ext cx="3192484" cy="2112045"/>
          </a:xfrm>
          <a:prstGeom prst="rect">
            <a:avLst/>
          </a:prstGeom>
        </p:spPr>
      </p:pic>
    </p:spTree>
    <p:extLst>
      <p:ext uri="{BB962C8B-B14F-4D97-AF65-F5344CB8AC3E}">
        <p14:creationId xmlns:p14="http://schemas.microsoft.com/office/powerpoint/2010/main" val="3414174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CEE16-4C62-4353-ABAA-A0B4D31C08A2}"/>
              </a:ext>
            </a:extLst>
          </p:cNvPr>
          <p:cNvSpPr>
            <a:spLocks noGrp="1"/>
          </p:cNvSpPr>
          <p:nvPr>
            <p:ph type="title"/>
          </p:nvPr>
        </p:nvSpPr>
        <p:spPr/>
        <p:txBody>
          <a:bodyPr/>
          <a:lstStyle/>
          <a:p>
            <a:r>
              <a:rPr lang="en-US" dirty="0"/>
              <a:t>What is the RIGHT JOIN Clause?</a:t>
            </a:r>
          </a:p>
        </p:txBody>
      </p:sp>
      <p:sp>
        <p:nvSpPr>
          <p:cNvPr id="3" name="Content Placeholder 2">
            <a:extLst>
              <a:ext uri="{FF2B5EF4-FFF2-40B4-BE49-F238E27FC236}">
                <a16:creationId xmlns:a16="http://schemas.microsoft.com/office/drawing/2014/main" id="{11FF8E9B-317F-4F61-BF32-2004943F6316}"/>
              </a:ext>
            </a:extLst>
          </p:cNvPr>
          <p:cNvSpPr>
            <a:spLocks noGrp="1"/>
          </p:cNvSpPr>
          <p:nvPr>
            <p:ph idx="1"/>
          </p:nvPr>
        </p:nvSpPr>
        <p:spPr/>
        <p:txBody>
          <a:bodyPr/>
          <a:lstStyle/>
          <a:p>
            <a:r>
              <a:rPr lang="en-US" dirty="0"/>
              <a:t>The Right Join clause joins two or more tables and returns all rows from the right-hand table, and only those results from the other table that fulfilled the specified join condition. If it finds unmatched records from the left side table, it returns Null value. It is also known as Right Outer Join. So, Outer is the optional clause to use with Right Join.</a:t>
            </a:r>
          </a:p>
          <a:p>
            <a:endParaRPr lang="en-US" dirty="0"/>
          </a:p>
          <a:p>
            <a:r>
              <a:rPr lang="en-US" dirty="0"/>
              <a:t>We can understand it with the following visual representation.</a:t>
            </a:r>
          </a:p>
        </p:txBody>
      </p:sp>
      <p:pic>
        <p:nvPicPr>
          <p:cNvPr id="2050" name="Picture 2" descr="Left Join vs Right Join">
            <a:extLst>
              <a:ext uri="{FF2B5EF4-FFF2-40B4-BE49-F238E27FC236}">
                <a16:creationId xmlns:a16="http://schemas.microsoft.com/office/drawing/2014/main" id="{76FE5328-9D20-4268-87E0-C0FFE4319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5016500"/>
            <a:ext cx="2438400" cy="1476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3AF06E5-3227-4F8E-9BE8-CB895BEF0253}"/>
              </a:ext>
            </a:extLst>
          </p:cNvPr>
          <p:cNvSpPr txBox="1"/>
          <p:nvPr/>
        </p:nvSpPr>
        <p:spPr>
          <a:xfrm>
            <a:off x="5979842" y="6176963"/>
            <a:ext cx="6094140" cy="369332"/>
          </a:xfrm>
          <a:prstGeom prst="rect">
            <a:avLst/>
          </a:prstGeom>
          <a:noFill/>
        </p:spPr>
        <p:txBody>
          <a:bodyPr wrap="square">
            <a:spAutoFit/>
          </a:bodyPr>
          <a:lstStyle/>
          <a:p>
            <a:r>
              <a:rPr lang="en-US" dirty="0"/>
              <a:t>https://www.javatpoint.com/mysql-left-join-vs-right-join</a:t>
            </a:r>
          </a:p>
        </p:txBody>
      </p:sp>
    </p:spTree>
    <p:extLst>
      <p:ext uri="{BB962C8B-B14F-4D97-AF65-F5344CB8AC3E}">
        <p14:creationId xmlns:p14="http://schemas.microsoft.com/office/powerpoint/2010/main" val="1309281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73756-247C-4763-8F97-61484BDA884A}"/>
              </a:ext>
            </a:extLst>
          </p:cNvPr>
          <p:cNvSpPr>
            <a:spLocks noGrp="1"/>
          </p:cNvSpPr>
          <p:nvPr>
            <p:ph type="title"/>
          </p:nvPr>
        </p:nvSpPr>
        <p:spPr/>
        <p:txBody>
          <a:bodyPr/>
          <a:lstStyle/>
          <a:p>
            <a:r>
              <a:rPr lang="en-US" dirty="0"/>
              <a:t>RIGHT JOIN</a:t>
            </a:r>
          </a:p>
        </p:txBody>
      </p:sp>
      <p:sp>
        <p:nvSpPr>
          <p:cNvPr id="3" name="Content Placeholder 2">
            <a:extLst>
              <a:ext uri="{FF2B5EF4-FFF2-40B4-BE49-F238E27FC236}">
                <a16:creationId xmlns:a16="http://schemas.microsoft.com/office/drawing/2014/main" id="{CB5F4AE9-1CB4-4F42-9167-0D8098A43FA5}"/>
              </a:ext>
            </a:extLst>
          </p:cNvPr>
          <p:cNvSpPr>
            <a:spLocks noGrp="1"/>
          </p:cNvSpPr>
          <p:nvPr>
            <p:ph idx="1"/>
          </p:nvPr>
        </p:nvSpPr>
        <p:spPr>
          <a:xfrm>
            <a:off x="838200" y="1825625"/>
            <a:ext cx="10515600" cy="928592"/>
          </a:xfrm>
        </p:spPr>
        <p:txBody>
          <a:bodyPr/>
          <a:lstStyle/>
          <a:p>
            <a:r>
              <a:rPr lang="en-US" b="0" i="0" dirty="0">
                <a:solidFill>
                  <a:srgbClr val="000000"/>
                </a:solidFill>
                <a:effectLst/>
                <a:latin typeface="-apple-system"/>
              </a:rPr>
              <a:t>to query rows from the right table that have or don’t have the matching rows in the left table.</a:t>
            </a:r>
            <a:endParaRPr lang="en-US" dirty="0"/>
          </a:p>
        </p:txBody>
      </p:sp>
      <p:pic>
        <p:nvPicPr>
          <p:cNvPr id="4098" name="Picture 2" descr="Oracle RIGHT JOIN - Orders &amp; Employees Tables">
            <a:extLst>
              <a:ext uri="{FF2B5EF4-FFF2-40B4-BE49-F238E27FC236}">
                <a16:creationId xmlns:a16="http://schemas.microsoft.com/office/drawing/2014/main" id="{135BD2C2-6B29-45D6-9A63-DB04DC200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54217"/>
            <a:ext cx="3279928" cy="19613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3C131EE-C94E-48BE-9DD6-A8259891CC46}"/>
              </a:ext>
            </a:extLst>
          </p:cNvPr>
          <p:cNvSpPr txBox="1"/>
          <p:nvPr/>
        </p:nvSpPr>
        <p:spPr>
          <a:xfrm>
            <a:off x="481987" y="5015547"/>
            <a:ext cx="6921348" cy="1477328"/>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order_id</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status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orders </a:t>
            </a:r>
          </a:p>
          <a:p>
            <a:r>
              <a:rPr lang="en-US" b="1" i="0" dirty="0">
                <a:solidFill>
                  <a:srgbClr val="333333"/>
                </a:solidFill>
                <a:effectLst/>
                <a:latin typeface="Courier New" panose="02070309020205020404" pitchFamily="49" charset="0"/>
              </a:rPr>
              <a:t>RIGHT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employee_id</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salesman_id</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job_title</a:t>
            </a:r>
            <a:r>
              <a:rPr lang="en-US" b="0" i="0" dirty="0">
                <a:solidFill>
                  <a:srgbClr val="333333"/>
                </a:solidFill>
                <a:effectLst/>
                <a:latin typeface="Courier New" panose="02070309020205020404" pitchFamily="49" charset="0"/>
              </a:rPr>
              <a:t> = </a:t>
            </a:r>
            <a:r>
              <a:rPr lang="en-US" b="0" i="0" dirty="0">
                <a:solidFill>
                  <a:srgbClr val="DD1144"/>
                </a:solidFill>
                <a:effectLst/>
                <a:latin typeface="Courier New" panose="02070309020205020404" pitchFamily="49" charset="0"/>
              </a:rPr>
              <a:t>'Sales Representative’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last_name</a:t>
            </a:r>
            <a:r>
              <a:rPr lang="en-US" b="0" i="0" dirty="0">
                <a:solidFill>
                  <a:srgbClr val="333333"/>
                </a:solidFill>
                <a:effectLst/>
                <a:latin typeface="Courier New" panose="02070309020205020404" pitchFamily="49" charset="0"/>
              </a:rPr>
              <a:t>;</a:t>
            </a:r>
            <a:endParaRPr lang="en-US" dirty="0"/>
          </a:p>
        </p:txBody>
      </p:sp>
      <p:pic>
        <p:nvPicPr>
          <p:cNvPr id="4100" name="Picture 4" descr="RIGHT OUTER JOIN in Oracle Example">
            <a:extLst>
              <a:ext uri="{FF2B5EF4-FFF2-40B4-BE49-F238E27FC236}">
                <a16:creationId xmlns:a16="http://schemas.microsoft.com/office/drawing/2014/main" id="{7CDE0126-EC3A-4973-8F22-49041920A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869" y="3184054"/>
            <a:ext cx="3718211" cy="286420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D963CAC-8072-49F1-AA12-A585B2E989FC}"/>
              </a:ext>
            </a:extLst>
          </p:cNvPr>
          <p:cNvPicPr>
            <a:picLocks noChangeAspect="1"/>
          </p:cNvPicPr>
          <p:nvPr/>
        </p:nvPicPr>
        <p:blipFill>
          <a:blip r:embed="rId4"/>
          <a:stretch>
            <a:fillRect/>
          </a:stretch>
        </p:blipFill>
        <p:spPr>
          <a:xfrm>
            <a:off x="9991535" y="580168"/>
            <a:ext cx="1362265" cy="895475"/>
          </a:xfrm>
          <a:prstGeom prst="rect">
            <a:avLst/>
          </a:prstGeom>
        </p:spPr>
      </p:pic>
    </p:spTree>
    <p:extLst>
      <p:ext uri="{BB962C8B-B14F-4D97-AF65-F5344CB8AC3E}">
        <p14:creationId xmlns:p14="http://schemas.microsoft.com/office/powerpoint/2010/main" val="28396780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28599-ACD7-40D2-BBF7-FED4AE700206}"/>
              </a:ext>
            </a:extLst>
          </p:cNvPr>
          <p:cNvSpPr>
            <a:spLocks noGrp="1"/>
          </p:cNvSpPr>
          <p:nvPr>
            <p:ph type="title"/>
          </p:nvPr>
        </p:nvSpPr>
        <p:spPr>
          <a:xfrm>
            <a:off x="2226834" y="365125"/>
            <a:ext cx="9126966" cy="1325563"/>
          </a:xfrm>
        </p:spPr>
        <p:txBody>
          <a:bodyPr/>
          <a:lstStyle/>
          <a:p>
            <a:r>
              <a:rPr lang="en-US" dirty="0"/>
              <a:t>Select all from table 2 and those from table 1 satisfying clause “</a:t>
            </a:r>
            <a:r>
              <a:rPr lang="en-US" dirty="0">
                <a:solidFill>
                  <a:srgbClr val="FF0000"/>
                </a:solidFill>
              </a:rPr>
              <a:t>ON condition</a:t>
            </a:r>
            <a:r>
              <a:rPr lang="en-US" dirty="0"/>
              <a:t>”</a:t>
            </a:r>
          </a:p>
        </p:txBody>
      </p:sp>
      <p:pic>
        <p:nvPicPr>
          <p:cNvPr id="6" name="Picture 5">
            <a:extLst>
              <a:ext uri="{FF2B5EF4-FFF2-40B4-BE49-F238E27FC236}">
                <a16:creationId xmlns:a16="http://schemas.microsoft.com/office/drawing/2014/main" id="{988B3A9F-3CCB-438E-9E15-11493A17DB8F}"/>
              </a:ext>
            </a:extLst>
          </p:cNvPr>
          <p:cNvPicPr>
            <a:picLocks noChangeAspect="1"/>
          </p:cNvPicPr>
          <p:nvPr/>
        </p:nvPicPr>
        <p:blipFill>
          <a:blip r:embed="rId2"/>
          <a:stretch>
            <a:fillRect/>
          </a:stretch>
        </p:blipFill>
        <p:spPr>
          <a:xfrm>
            <a:off x="189378" y="2960806"/>
            <a:ext cx="3470286" cy="2794425"/>
          </a:xfrm>
          <a:prstGeom prst="rect">
            <a:avLst/>
          </a:prstGeom>
        </p:spPr>
      </p:pic>
      <p:pic>
        <p:nvPicPr>
          <p:cNvPr id="14" name="Picture 13">
            <a:extLst>
              <a:ext uri="{FF2B5EF4-FFF2-40B4-BE49-F238E27FC236}">
                <a16:creationId xmlns:a16="http://schemas.microsoft.com/office/drawing/2014/main" id="{906BC1CD-F414-47D5-A847-F240DEC72A83}"/>
              </a:ext>
            </a:extLst>
          </p:cNvPr>
          <p:cNvPicPr>
            <a:picLocks noChangeAspect="1"/>
          </p:cNvPicPr>
          <p:nvPr/>
        </p:nvPicPr>
        <p:blipFill>
          <a:blip r:embed="rId3"/>
          <a:stretch>
            <a:fillRect/>
          </a:stretch>
        </p:blipFill>
        <p:spPr>
          <a:xfrm>
            <a:off x="3886024" y="1972238"/>
            <a:ext cx="2779485" cy="836380"/>
          </a:xfrm>
          <a:prstGeom prst="rect">
            <a:avLst/>
          </a:prstGeom>
        </p:spPr>
      </p:pic>
      <p:pic>
        <p:nvPicPr>
          <p:cNvPr id="15" name="Picture 14">
            <a:extLst>
              <a:ext uri="{FF2B5EF4-FFF2-40B4-BE49-F238E27FC236}">
                <a16:creationId xmlns:a16="http://schemas.microsoft.com/office/drawing/2014/main" id="{0A1A71EA-18EA-44A7-B38D-1B1B6179BAF4}"/>
              </a:ext>
            </a:extLst>
          </p:cNvPr>
          <p:cNvPicPr>
            <a:picLocks noChangeAspect="1"/>
          </p:cNvPicPr>
          <p:nvPr/>
        </p:nvPicPr>
        <p:blipFill>
          <a:blip r:embed="rId4"/>
          <a:stretch>
            <a:fillRect/>
          </a:stretch>
        </p:blipFill>
        <p:spPr>
          <a:xfrm>
            <a:off x="189378" y="2286305"/>
            <a:ext cx="2779485" cy="512010"/>
          </a:xfrm>
          <a:prstGeom prst="rect">
            <a:avLst/>
          </a:prstGeom>
        </p:spPr>
      </p:pic>
      <p:pic>
        <p:nvPicPr>
          <p:cNvPr id="12" name="Picture 2" descr="SQL RIGHT JOIN">
            <a:extLst>
              <a:ext uri="{FF2B5EF4-FFF2-40B4-BE49-F238E27FC236}">
                <a16:creationId xmlns:a16="http://schemas.microsoft.com/office/drawing/2014/main" id="{08235DD2-893C-4E5E-9767-4E80A99039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629" y="365125"/>
            <a:ext cx="1621892" cy="11758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E646916-02B8-4DAF-BC28-91D16B3CC8C3}"/>
              </a:ext>
            </a:extLst>
          </p:cNvPr>
          <p:cNvPicPr>
            <a:picLocks noChangeAspect="1"/>
          </p:cNvPicPr>
          <p:nvPr/>
        </p:nvPicPr>
        <p:blipFill>
          <a:blip r:embed="rId6"/>
          <a:stretch>
            <a:fillRect/>
          </a:stretch>
        </p:blipFill>
        <p:spPr>
          <a:xfrm>
            <a:off x="7327601" y="2960806"/>
            <a:ext cx="4026199" cy="3054611"/>
          </a:xfrm>
          <a:prstGeom prst="rect">
            <a:avLst/>
          </a:prstGeom>
        </p:spPr>
      </p:pic>
      <p:pic>
        <p:nvPicPr>
          <p:cNvPr id="17" name="Picture 16">
            <a:extLst>
              <a:ext uri="{FF2B5EF4-FFF2-40B4-BE49-F238E27FC236}">
                <a16:creationId xmlns:a16="http://schemas.microsoft.com/office/drawing/2014/main" id="{24711A7A-C708-4CCC-93B8-40E2229F61A6}"/>
              </a:ext>
            </a:extLst>
          </p:cNvPr>
          <p:cNvPicPr>
            <a:picLocks noChangeAspect="1"/>
          </p:cNvPicPr>
          <p:nvPr/>
        </p:nvPicPr>
        <p:blipFill>
          <a:blip r:embed="rId7"/>
          <a:stretch>
            <a:fillRect/>
          </a:stretch>
        </p:blipFill>
        <p:spPr>
          <a:xfrm>
            <a:off x="7327601" y="1662004"/>
            <a:ext cx="3645199" cy="1152632"/>
          </a:xfrm>
          <a:prstGeom prst="rect">
            <a:avLst/>
          </a:prstGeom>
        </p:spPr>
      </p:pic>
      <p:sp>
        <p:nvSpPr>
          <p:cNvPr id="18" name="Freeform: Shape 17">
            <a:extLst>
              <a:ext uri="{FF2B5EF4-FFF2-40B4-BE49-F238E27FC236}">
                <a16:creationId xmlns:a16="http://schemas.microsoft.com/office/drawing/2014/main" id="{5CFE6A27-FEF1-4DBD-ACD6-CE9505F3A785}"/>
              </a:ext>
            </a:extLst>
          </p:cNvPr>
          <p:cNvSpPr/>
          <p:nvPr/>
        </p:nvSpPr>
        <p:spPr>
          <a:xfrm>
            <a:off x="6766557" y="1506071"/>
            <a:ext cx="548640" cy="836380"/>
          </a:xfrm>
          <a:custGeom>
            <a:avLst/>
            <a:gdLst>
              <a:gd name="connsiteX0" fmla="*/ 0 w 548640"/>
              <a:gd name="connsiteY0" fmla="*/ 0 h 903662"/>
              <a:gd name="connsiteX1" fmla="*/ 21515 w 548640"/>
              <a:gd name="connsiteY1" fmla="*/ 398033 h 903662"/>
              <a:gd name="connsiteX2" fmla="*/ 43031 w 548640"/>
              <a:gd name="connsiteY2" fmla="*/ 441063 h 903662"/>
              <a:gd name="connsiteX3" fmla="*/ 75304 w 548640"/>
              <a:gd name="connsiteY3" fmla="*/ 559397 h 903662"/>
              <a:gd name="connsiteX4" fmla="*/ 96819 w 548640"/>
              <a:gd name="connsiteY4" fmla="*/ 710004 h 903662"/>
              <a:gd name="connsiteX5" fmla="*/ 118334 w 548640"/>
              <a:gd name="connsiteY5" fmla="*/ 785308 h 903662"/>
              <a:gd name="connsiteX6" fmla="*/ 129092 w 548640"/>
              <a:gd name="connsiteY6" fmla="*/ 839096 h 903662"/>
              <a:gd name="connsiteX7" fmla="*/ 182880 w 548640"/>
              <a:gd name="connsiteY7" fmla="*/ 849854 h 903662"/>
              <a:gd name="connsiteX8" fmla="*/ 236668 w 548640"/>
              <a:gd name="connsiteY8" fmla="*/ 871369 h 903662"/>
              <a:gd name="connsiteX9" fmla="*/ 258184 w 548640"/>
              <a:gd name="connsiteY9" fmla="*/ 892884 h 903662"/>
              <a:gd name="connsiteX10" fmla="*/ 376518 w 548640"/>
              <a:gd name="connsiteY10" fmla="*/ 892884 h 903662"/>
              <a:gd name="connsiteX11" fmla="*/ 548640 w 548640"/>
              <a:gd name="connsiteY11" fmla="*/ 892884 h 90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903662">
                <a:moveTo>
                  <a:pt x="0" y="0"/>
                </a:moveTo>
                <a:cubicBezTo>
                  <a:pt x="7172" y="132678"/>
                  <a:pt x="8613" y="265790"/>
                  <a:pt x="21515" y="398033"/>
                </a:cubicBezTo>
                <a:cubicBezTo>
                  <a:pt x="23072" y="413994"/>
                  <a:pt x="39142" y="425505"/>
                  <a:pt x="43031" y="441063"/>
                </a:cubicBezTo>
                <a:cubicBezTo>
                  <a:pt x="75171" y="569621"/>
                  <a:pt x="28905" y="489801"/>
                  <a:pt x="75304" y="559397"/>
                </a:cubicBezTo>
                <a:cubicBezTo>
                  <a:pt x="104423" y="705002"/>
                  <a:pt x="62741" y="488501"/>
                  <a:pt x="96819" y="710004"/>
                </a:cubicBezTo>
                <a:cubicBezTo>
                  <a:pt x="104866" y="762311"/>
                  <a:pt x="107090" y="740331"/>
                  <a:pt x="118334" y="785308"/>
                </a:cubicBezTo>
                <a:cubicBezTo>
                  <a:pt x="122769" y="803047"/>
                  <a:pt x="116163" y="826167"/>
                  <a:pt x="129092" y="839096"/>
                </a:cubicBezTo>
                <a:cubicBezTo>
                  <a:pt x="142021" y="852025"/>
                  <a:pt x="165367" y="844600"/>
                  <a:pt x="182880" y="849854"/>
                </a:cubicBezTo>
                <a:cubicBezTo>
                  <a:pt x="201376" y="855403"/>
                  <a:pt x="218739" y="864197"/>
                  <a:pt x="236668" y="871369"/>
                </a:cubicBezTo>
                <a:cubicBezTo>
                  <a:pt x="243840" y="878541"/>
                  <a:pt x="249112" y="888348"/>
                  <a:pt x="258184" y="892884"/>
                </a:cubicBezTo>
                <a:cubicBezTo>
                  <a:pt x="304295" y="915939"/>
                  <a:pt x="323482" y="895190"/>
                  <a:pt x="376518" y="892884"/>
                </a:cubicBezTo>
                <a:cubicBezTo>
                  <a:pt x="433838" y="890392"/>
                  <a:pt x="491266" y="892884"/>
                  <a:pt x="548640" y="892884"/>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44C4591-158E-4BBC-910A-2BDF490CCAA3}"/>
              </a:ext>
            </a:extLst>
          </p:cNvPr>
          <p:cNvSpPr/>
          <p:nvPr/>
        </p:nvSpPr>
        <p:spPr>
          <a:xfrm>
            <a:off x="229389" y="6373586"/>
            <a:ext cx="4977645" cy="369332"/>
          </a:xfrm>
          <a:prstGeom prst="rect">
            <a:avLst/>
          </a:prstGeom>
        </p:spPr>
        <p:txBody>
          <a:bodyPr wrap="none">
            <a:spAutoFit/>
          </a:bodyPr>
          <a:lstStyle/>
          <a:p>
            <a:r>
              <a:rPr lang="en-US" dirty="0">
                <a:hlinkClick r:id="rId8"/>
              </a:rPr>
              <a:t>https://www.w3schools.com/sql/sql_join_right.asp</a:t>
            </a:r>
            <a:endParaRPr lang="en-US" dirty="0"/>
          </a:p>
        </p:txBody>
      </p:sp>
      <p:pic>
        <p:nvPicPr>
          <p:cNvPr id="21" name="Picture 20">
            <a:extLst>
              <a:ext uri="{FF2B5EF4-FFF2-40B4-BE49-F238E27FC236}">
                <a16:creationId xmlns:a16="http://schemas.microsoft.com/office/drawing/2014/main" id="{E0FE0038-B996-44AD-9B27-4A40C2772C62}"/>
              </a:ext>
            </a:extLst>
          </p:cNvPr>
          <p:cNvPicPr>
            <a:picLocks noChangeAspect="1"/>
          </p:cNvPicPr>
          <p:nvPr/>
        </p:nvPicPr>
        <p:blipFill>
          <a:blip r:embed="rId9"/>
          <a:stretch>
            <a:fillRect/>
          </a:stretch>
        </p:blipFill>
        <p:spPr>
          <a:xfrm>
            <a:off x="3886024" y="2960806"/>
            <a:ext cx="3192484" cy="2112045"/>
          </a:xfrm>
          <a:prstGeom prst="rect">
            <a:avLst/>
          </a:prstGeom>
        </p:spPr>
      </p:pic>
    </p:spTree>
    <p:extLst>
      <p:ext uri="{BB962C8B-B14F-4D97-AF65-F5344CB8AC3E}">
        <p14:creationId xmlns:p14="http://schemas.microsoft.com/office/powerpoint/2010/main" val="2096845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F842-CED4-479D-A0CB-EF7CF66F838C}"/>
              </a:ext>
            </a:extLst>
          </p:cNvPr>
          <p:cNvSpPr>
            <a:spLocks noGrp="1"/>
          </p:cNvSpPr>
          <p:nvPr>
            <p:ph type="title"/>
          </p:nvPr>
        </p:nvSpPr>
        <p:spPr/>
        <p:txBody>
          <a:bodyPr/>
          <a:lstStyle/>
          <a:p>
            <a:r>
              <a:rPr lang="en-US" dirty="0"/>
              <a:t>Right join (2)</a:t>
            </a:r>
          </a:p>
        </p:txBody>
      </p:sp>
      <p:pic>
        <p:nvPicPr>
          <p:cNvPr id="8194" name="Picture 2" descr="Oracle RIGHT JOIN - Orders &amp; Employees Tables">
            <a:extLst>
              <a:ext uri="{FF2B5EF4-FFF2-40B4-BE49-F238E27FC236}">
                <a16:creationId xmlns:a16="http://schemas.microsoft.com/office/drawing/2014/main" id="{9134382C-85AF-47CF-864F-C75A43567F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7368" y="111722"/>
            <a:ext cx="3790950" cy="2266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B00DBA6-D8E8-4DF7-918F-717633DEE040}"/>
              </a:ext>
            </a:extLst>
          </p:cNvPr>
          <p:cNvPicPr>
            <a:picLocks noChangeAspect="1"/>
          </p:cNvPicPr>
          <p:nvPr/>
        </p:nvPicPr>
        <p:blipFill>
          <a:blip r:embed="rId3"/>
          <a:stretch>
            <a:fillRect/>
          </a:stretch>
        </p:blipFill>
        <p:spPr>
          <a:xfrm>
            <a:off x="762896" y="2611065"/>
            <a:ext cx="3057525" cy="2571750"/>
          </a:xfrm>
          <a:prstGeom prst="rect">
            <a:avLst/>
          </a:prstGeom>
        </p:spPr>
      </p:pic>
      <p:pic>
        <p:nvPicPr>
          <p:cNvPr id="8196" name="Picture 4" descr="RIGHT OUTER JOIN in Oracle Example">
            <a:extLst>
              <a:ext uri="{FF2B5EF4-FFF2-40B4-BE49-F238E27FC236}">
                <a16:creationId xmlns:a16="http://schemas.microsoft.com/office/drawing/2014/main" id="{FC6E4475-93F4-4F80-842B-F5BB83965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3225" y="2572626"/>
            <a:ext cx="3438356" cy="2648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2449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9E36BB-CEF7-4B05-8B05-8BF07DFADD5B}"/>
              </a:ext>
            </a:extLst>
          </p:cNvPr>
          <p:cNvSpPr>
            <a:spLocks noGrp="1"/>
          </p:cNvSpPr>
          <p:nvPr>
            <p:ph type="title"/>
          </p:nvPr>
        </p:nvSpPr>
        <p:spPr/>
        <p:txBody>
          <a:bodyPr>
            <a:normAutofit/>
          </a:bodyPr>
          <a:lstStyle/>
          <a:p>
            <a:r>
              <a:rPr lang="en-US" dirty="0"/>
              <a:t>Difference between Left Join and Right Join</a:t>
            </a:r>
          </a:p>
        </p:txBody>
      </p:sp>
      <p:sp>
        <p:nvSpPr>
          <p:cNvPr id="5" name="Content Placeholder 4">
            <a:extLst>
              <a:ext uri="{FF2B5EF4-FFF2-40B4-BE49-F238E27FC236}">
                <a16:creationId xmlns:a16="http://schemas.microsoft.com/office/drawing/2014/main" id="{1D75D9B6-8FBB-4056-9B30-B832E2568D17}"/>
              </a:ext>
            </a:extLst>
          </p:cNvPr>
          <p:cNvSpPr>
            <a:spLocks noGrp="1"/>
          </p:cNvSpPr>
          <p:nvPr>
            <p:ph idx="1"/>
          </p:nvPr>
        </p:nvSpPr>
        <p:spPr/>
        <p:txBody>
          <a:bodyPr/>
          <a:lstStyle/>
          <a:p>
            <a:r>
              <a:rPr lang="en-US" dirty="0"/>
              <a:t>SQL has mainly two kinds of joins named LEFT JOIN and RIGHT JOIN.</a:t>
            </a:r>
          </a:p>
          <a:p>
            <a:r>
              <a:rPr lang="en-US" dirty="0"/>
              <a:t> The main difference between these joins is the inclusion of non-matched rows. </a:t>
            </a:r>
          </a:p>
          <a:p>
            <a:r>
              <a:rPr lang="en-US" dirty="0"/>
              <a:t>The LEFT JOIN includes all records from the left side and matched rows from the right table, whereas RIGHT JOIN returns all rows from the right side and unmatched rows from the left table. </a:t>
            </a:r>
          </a:p>
          <a:p>
            <a:r>
              <a:rPr lang="en-US" dirty="0"/>
              <a:t>We are going to know the popular differences between LEFT and RIGHT join. Before exploring the comparison, let us first understand JOIN, LEFT JOIN, and RIGHT JOIN clause in SQL.</a:t>
            </a:r>
          </a:p>
        </p:txBody>
      </p:sp>
      <p:sp>
        <p:nvSpPr>
          <p:cNvPr id="7" name="TextBox 6">
            <a:extLst>
              <a:ext uri="{FF2B5EF4-FFF2-40B4-BE49-F238E27FC236}">
                <a16:creationId xmlns:a16="http://schemas.microsoft.com/office/drawing/2014/main" id="{0B80313A-E5F5-4ACE-A102-A3DCEEC54C19}"/>
              </a:ext>
            </a:extLst>
          </p:cNvPr>
          <p:cNvSpPr txBox="1"/>
          <p:nvPr/>
        </p:nvSpPr>
        <p:spPr>
          <a:xfrm>
            <a:off x="5979842" y="6176963"/>
            <a:ext cx="6094140" cy="369332"/>
          </a:xfrm>
          <a:prstGeom prst="rect">
            <a:avLst/>
          </a:prstGeom>
          <a:noFill/>
        </p:spPr>
        <p:txBody>
          <a:bodyPr wrap="square">
            <a:spAutoFit/>
          </a:bodyPr>
          <a:lstStyle/>
          <a:p>
            <a:r>
              <a:rPr lang="en-US" dirty="0"/>
              <a:t>https://www.javatpoint.com/mysql-left-join-vs-right-join</a:t>
            </a:r>
          </a:p>
        </p:txBody>
      </p:sp>
    </p:spTree>
    <p:extLst>
      <p:ext uri="{BB962C8B-B14F-4D97-AF65-F5344CB8AC3E}">
        <p14:creationId xmlns:p14="http://schemas.microsoft.com/office/powerpoint/2010/main" val="3449319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1AA2-2C38-4027-9E51-52317D39FACB}"/>
              </a:ext>
            </a:extLst>
          </p:cNvPr>
          <p:cNvSpPr>
            <a:spLocks noGrp="1"/>
          </p:cNvSpPr>
          <p:nvPr>
            <p:ph type="title"/>
          </p:nvPr>
        </p:nvSpPr>
        <p:spPr/>
        <p:txBody>
          <a:bodyPr/>
          <a:lstStyle/>
          <a:p>
            <a:r>
              <a:rPr lang="en-US" dirty="0"/>
              <a:t>Data Definition</a:t>
            </a:r>
          </a:p>
        </p:txBody>
      </p:sp>
      <p:sp>
        <p:nvSpPr>
          <p:cNvPr id="3" name="Content Placeholder 2">
            <a:extLst>
              <a:ext uri="{FF2B5EF4-FFF2-40B4-BE49-F238E27FC236}">
                <a16:creationId xmlns:a16="http://schemas.microsoft.com/office/drawing/2014/main" id="{A5A88870-7A2A-4006-9940-F3BC8203F37D}"/>
              </a:ext>
            </a:extLst>
          </p:cNvPr>
          <p:cNvSpPr>
            <a:spLocks noGrp="1"/>
          </p:cNvSpPr>
          <p:nvPr>
            <p:ph idx="1"/>
          </p:nvPr>
        </p:nvSpPr>
        <p:spPr/>
        <p:txBody>
          <a:bodyPr>
            <a:normAutofit fontScale="92500"/>
          </a:bodyPr>
          <a:lstStyle/>
          <a:p>
            <a:r>
              <a:rPr lang="en-US" b="1" dirty="0"/>
              <a:t>CREATE TABLE</a:t>
            </a:r>
            <a:r>
              <a:rPr lang="en-US" dirty="0"/>
              <a:t> – create new tables in the database.</a:t>
            </a:r>
          </a:p>
          <a:p>
            <a:r>
              <a:rPr lang="en-US" b="1" dirty="0"/>
              <a:t>ALTER TABLE</a:t>
            </a:r>
            <a:r>
              <a:rPr lang="en-US" dirty="0"/>
              <a:t> –to change the structure of existing tables.</a:t>
            </a:r>
          </a:p>
          <a:p>
            <a:r>
              <a:rPr lang="en-US" b="1" dirty="0"/>
              <a:t>ALTER TABLE ADD column</a:t>
            </a:r>
            <a:r>
              <a:rPr lang="en-US" dirty="0"/>
              <a:t> – add one or more columns to an existing table</a:t>
            </a:r>
          </a:p>
          <a:p>
            <a:r>
              <a:rPr lang="en-US" b="1" dirty="0"/>
              <a:t>ALTER TABLE MODIFY column</a:t>
            </a:r>
            <a:r>
              <a:rPr lang="en-US" dirty="0"/>
              <a:t> –change the definition of existing columns in a table.</a:t>
            </a:r>
          </a:p>
          <a:p>
            <a:r>
              <a:rPr lang="en-US" b="1" dirty="0"/>
              <a:t>Drop columns</a:t>
            </a:r>
            <a:r>
              <a:rPr lang="en-US" dirty="0"/>
              <a:t> –to drop one or more columns from a table.</a:t>
            </a:r>
          </a:p>
          <a:p>
            <a:r>
              <a:rPr lang="en-US" b="1" dirty="0"/>
              <a:t>DROP TABLE</a:t>
            </a:r>
            <a:r>
              <a:rPr lang="en-US" dirty="0"/>
              <a:t> –to delete tables from the database.</a:t>
            </a:r>
          </a:p>
          <a:p>
            <a:r>
              <a:rPr lang="en-US" b="1" dirty="0"/>
              <a:t>TRUNCATE TABLE</a:t>
            </a:r>
            <a:r>
              <a:rPr lang="en-US" dirty="0"/>
              <a:t> – delete all data from a table faster and more efficiently.</a:t>
            </a:r>
          </a:p>
          <a:p>
            <a:r>
              <a:rPr lang="en-US" b="1" dirty="0"/>
              <a:t>RENAME table</a:t>
            </a:r>
            <a:r>
              <a:rPr lang="en-US" dirty="0"/>
              <a:t> – renaming a table and handling its dependent objects.</a:t>
            </a:r>
          </a:p>
          <a:p>
            <a:r>
              <a:rPr lang="en-US" b="1" dirty="0"/>
              <a:t>Virtual columns</a:t>
            </a:r>
            <a:r>
              <a:rPr lang="en-US" dirty="0"/>
              <a:t> – columns with values calculated from other columns</a:t>
            </a:r>
            <a:r>
              <a:rPr lang="en-US" dirty="0">
                <a:highlight>
                  <a:srgbClr val="FFFF00"/>
                </a:highlight>
              </a:rPr>
              <a:t>.</a:t>
            </a:r>
          </a:p>
        </p:txBody>
      </p:sp>
    </p:spTree>
    <p:extLst>
      <p:ext uri="{BB962C8B-B14F-4D97-AF65-F5344CB8AC3E}">
        <p14:creationId xmlns:p14="http://schemas.microsoft.com/office/powerpoint/2010/main" val="2208822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A9D9C-F6BE-4BE3-B411-1B2FC7F3A1A1}"/>
              </a:ext>
            </a:extLst>
          </p:cNvPr>
          <p:cNvSpPr>
            <a:spLocks noGrp="1"/>
          </p:cNvSpPr>
          <p:nvPr>
            <p:ph type="title"/>
          </p:nvPr>
        </p:nvSpPr>
        <p:spPr/>
        <p:txBody>
          <a:bodyPr/>
          <a:lstStyle/>
          <a:p>
            <a:r>
              <a:rPr lang="en-US" dirty="0"/>
              <a:t>LEFT JOIN vs. RIGHT JOIN</a:t>
            </a:r>
          </a:p>
        </p:txBody>
      </p:sp>
      <p:sp>
        <p:nvSpPr>
          <p:cNvPr id="3" name="Content Placeholder 2">
            <a:extLst>
              <a:ext uri="{FF2B5EF4-FFF2-40B4-BE49-F238E27FC236}">
                <a16:creationId xmlns:a16="http://schemas.microsoft.com/office/drawing/2014/main" id="{1A992219-7719-4B2A-9B1C-8D59E64279C5}"/>
              </a:ext>
            </a:extLst>
          </p:cNvPr>
          <p:cNvSpPr>
            <a:spLocks noGrp="1"/>
          </p:cNvSpPr>
          <p:nvPr>
            <p:ph idx="1"/>
          </p:nvPr>
        </p:nvSpPr>
        <p:spPr>
          <a:xfrm>
            <a:off x="838200" y="1825625"/>
            <a:ext cx="10515600" cy="683399"/>
          </a:xfrm>
        </p:spPr>
        <p:txBody>
          <a:bodyPr>
            <a:normAutofit fontScale="92500" lnSpcReduction="20000"/>
          </a:bodyPr>
          <a:lstStyle/>
          <a:p>
            <a:r>
              <a:rPr lang="en-US" dirty="0"/>
              <a:t>The following comparison table explains their main differences in a quick manner:</a:t>
            </a:r>
          </a:p>
        </p:txBody>
      </p:sp>
      <p:pic>
        <p:nvPicPr>
          <p:cNvPr id="5" name="Picture 4">
            <a:extLst>
              <a:ext uri="{FF2B5EF4-FFF2-40B4-BE49-F238E27FC236}">
                <a16:creationId xmlns:a16="http://schemas.microsoft.com/office/drawing/2014/main" id="{C8E19917-6ABF-4093-A109-E1F915AA2875}"/>
              </a:ext>
            </a:extLst>
          </p:cNvPr>
          <p:cNvPicPr>
            <a:picLocks noChangeAspect="1"/>
          </p:cNvPicPr>
          <p:nvPr/>
        </p:nvPicPr>
        <p:blipFill>
          <a:blip r:embed="rId2"/>
          <a:stretch>
            <a:fillRect/>
          </a:stretch>
        </p:blipFill>
        <p:spPr>
          <a:xfrm>
            <a:off x="1005468" y="2804955"/>
            <a:ext cx="9557410" cy="2553671"/>
          </a:xfrm>
          <a:prstGeom prst="rect">
            <a:avLst/>
          </a:prstGeom>
        </p:spPr>
      </p:pic>
      <p:sp>
        <p:nvSpPr>
          <p:cNvPr id="6" name="TextBox 5">
            <a:extLst>
              <a:ext uri="{FF2B5EF4-FFF2-40B4-BE49-F238E27FC236}">
                <a16:creationId xmlns:a16="http://schemas.microsoft.com/office/drawing/2014/main" id="{F060E148-1F71-4115-85D8-8D8D40680AB7}"/>
              </a:ext>
            </a:extLst>
          </p:cNvPr>
          <p:cNvSpPr txBox="1"/>
          <p:nvPr/>
        </p:nvSpPr>
        <p:spPr>
          <a:xfrm>
            <a:off x="5979842" y="6176963"/>
            <a:ext cx="6094140" cy="369332"/>
          </a:xfrm>
          <a:prstGeom prst="rect">
            <a:avLst/>
          </a:prstGeom>
          <a:noFill/>
        </p:spPr>
        <p:txBody>
          <a:bodyPr wrap="square">
            <a:spAutoFit/>
          </a:bodyPr>
          <a:lstStyle/>
          <a:p>
            <a:r>
              <a:rPr lang="en-US" dirty="0"/>
              <a:t>https://www.javatpoint.com/mysql-left-join-vs-right-join</a:t>
            </a:r>
          </a:p>
        </p:txBody>
      </p:sp>
    </p:spTree>
    <p:extLst>
      <p:ext uri="{BB962C8B-B14F-4D97-AF65-F5344CB8AC3E}">
        <p14:creationId xmlns:p14="http://schemas.microsoft.com/office/powerpoint/2010/main" val="289933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E1338-4DA0-4395-B763-87DA4122EA86}"/>
              </a:ext>
            </a:extLst>
          </p:cNvPr>
          <p:cNvSpPr>
            <a:spLocks noGrp="1"/>
          </p:cNvSpPr>
          <p:nvPr>
            <p:ph type="title"/>
          </p:nvPr>
        </p:nvSpPr>
        <p:spPr/>
        <p:txBody>
          <a:bodyPr/>
          <a:lstStyle/>
          <a:p>
            <a:r>
              <a:rPr lang="en-US" dirty="0"/>
              <a:t>FULL JOIN</a:t>
            </a:r>
          </a:p>
        </p:txBody>
      </p:sp>
      <p:sp>
        <p:nvSpPr>
          <p:cNvPr id="3" name="Content Placeholder 2">
            <a:extLst>
              <a:ext uri="{FF2B5EF4-FFF2-40B4-BE49-F238E27FC236}">
                <a16:creationId xmlns:a16="http://schemas.microsoft.com/office/drawing/2014/main" id="{81AECE1F-56C1-4A69-B65C-D4076A114C6F}"/>
              </a:ext>
            </a:extLst>
          </p:cNvPr>
          <p:cNvSpPr>
            <a:spLocks noGrp="1"/>
          </p:cNvSpPr>
          <p:nvPr>
            <p:ph idx="1"/>
          </p:nvPr>
        </p:nvSpPr>
        <p:spPr/>
        <p:txBody>
          <a:bodyPr/>
          <a:lstStyle/>
          <a:p>
            <a:r>
              <a:rPr lang="en-US" dirty="0"/>
              <a:t>Full join of each row from A and B.</a:t>
            </a:r>
          </a:p>
          <a:p>
            <a:r>
              <a:rPr lang="en-US" dirty="0"/>
              <a:t>For each row in A table</a:t>
            </a:r>
          </a:p>
          <a:p>
            <a:pPr lvl="1"/>
            <a:r>
              <a:rPr lang="en-US" dirty="0"/>
              <a:t>IF rows from both tables meet the joint condition, the columns from both rows are included in the result.</a:t>
            </a:r>
          </a:p>
          <a:p>
            <a:pPr lvl="1"/>
            <a:r>
              <a:rPr lang="en-US" dirty="0"/>
              <a:t>IF a row from A does not have a matching row from B, columns from A are included in the result; columns from B are set to null</a:t>
            </a:r>
          </a:p>
          <a:p>
            <a:pPr lvl="1"/>
            <a:r>
              <a:rPr lang="en-US" dirty="0"/>
              <a:t>IF a row from B does not have a matching row from A, columns from B are included in the result; columns from A are set to null</a:t>
            </a:r>
          </a:p>
          <a:p>
            <a:endParaRPr lang="en-US" dirty="0"/>
          </a:p>
          <a:p>
            <a:r>
              <a:rPr lang="en-US" dirty="0">
                <a:highlight>
                  <a:srgbClr val="FFFF00"/>
                </a:highlight>
              </a:rPr>
              <a:t>MySQL does not support full join</a:t>
            </a:r>
            <a:r>
              <a:rPr lang="en-US" dirty="0"/>
              <a:t>.</a:t>
            </a:r>
          </a:p>
        </p:txBody>
      </p:sp>
      <p:pic>
        <p:nvPicPr>
          <p:cNvPr id="5" name="Picture 4">
            <a:extLst>
              <a:ext uri="{FF2B5EF4-FFF2-40B4-BE49-F238E27FC236}">
                <a16:creationId xmlns:a16="http://schemas.microsoft.com/office/drawing/2014/main" id="{42B00B3A-F54C-43BA-B4FE-14FAEF20A243}"/>
              </a:ext>
            </a:extLst>
          </p:cNvPr>
          <p:cNvPicPr>
            <a:picLocks noChangeAspect="1"/>
          </p:cNvPicPr>
          <p:nvPr/>
        </p:nvPicPr>
        <p:blipFill>
          <a:blip r:embed="rId2"/>
          <a:stretch>
            <a:fillRect/>
          </a:stretch>
        </p:blipFill>
        <p:spPr>
          <a:xfrm>
            <a:off x="9905798" y="589695"/>
            <a:ext cx="1448002" cy="876422"/>
          </a:xfrm>
          <a:prstGeom prst="rect">
            <a:avLst/>
          </a:prstGeom>
        </p:spPr>
      </p:pic>
    </p:spTree>
    <p:extLst>
      <p:ext uri="{BB962C8B-B14F-4D97-AF65-F5344CB8AC3E}">
        <p14:creationId xmlns:p14="http://schemas.microsoft.com/office/powerpoint/2010/main" val="2467688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1D0B-E63B-42A4-BC11-F8BDDCA6F61E}"/>
              </a:ext>
            </a:extLst>
          </p:cNvPr>
          <p:cNvSpPr>
            <a:spLocks noGrp="1"/>
          </p:cNvSpPr>
          <p:nvPr>
            <p:ph type="title"/>
          </p:nvPr>
        </p:nvSpPr>
        <p:spPr/>
        <p:txBody>
          <a:bodyPr>
            <a:normAutofit/>
          </a:bodyPr>
          <a:lstStyle/>
          <a:p>
            <a:r>
              <a:rPr lang="en-US" sz="3200" dirty="0"/>
              <a:t>FULL JOIN example (</a:t>
            </a:r>
            <a:r>
              <a:rPr lang="en-US" sz="3200" dirty="0">
                <a:highlight>
                  <a:srgbClr val="FFFF00"/>
                </a:highlight>
              </a:rPr>
              <a:t>MySQL does not support full join)</a:t>
            </a:r>
            <a:endParaRPr lang="en-US" sz="3200" dirty="0"/>
          </a:p>
        </p:txBody>
      </p:sp>
      <p:sp>
        <p:nvSpPr>
          <p:cNvPr id="3" name="Content Placeholder 2">
            <a:extLst>
              <a:ext uri="{FF2B5EF4-FFF2-40B4-BE49-F238E27FC236}">
                <a16:creationId xmlns:a16="http://schemas.microsoft.com/office/drawing/2014/main" id="{6184A46D-F668-46A8-BA6C-210F2E9557E6}"/>
              </a:ext>
            </a:extLst>
          </p:cNvPr>
          <p:cNvSpPr>
            <a:spLocks noGrp="1"/>
          </p:cNvSpPr>
          <p:nvPr>
            <p:ph idx="1"/>
          </p:nvPr>
        </p:nvSpPr>
        <p:spPr>
          <a:xfrm>
            <a:off x="838200" y="1825625"/>
            <a:ext cx="7104961" cy="1190496"/>
          </a:xfrm>
        </p:spPr>
        <p:txBody>
          <a:bodyPr>
            <a:normAutofit fontScale="62500" lnSpcReduction="20000"/>
          </a:bodyPr>
          <a:lstStyle/>
          <a:p>
            <a:r>
              <a:rPr lang="en-US" dirty="0">
                <a:highlight>
                  <a:srgbClr val="00FF00"/>
                </a:highlight>
              </a:rPr>
              <a:t>When an order has a </a:t>
            </a:r>
            <a:r>
              <a:rPr lang="en-US" dirty="0" err="1">
                <a:highlight>
                  <a:srgbClr val="00FF00"/>
                </a:highlight>
              </a:rPr>
              <a:t>sales_representative</a:t>
            </a:r>
            <a:r>
              <a:rPr lang="en-US" dirty="0">
                <a:highlight>
                  <a:srgbClr val="00FF00"/>
                </a:highlight>
              </a:rPr>
              <a:t>, columns from both are set.</a:t>
            </a:r>
          </a:p>
          <a:p>
            <a:r>
              <a:rPr lang="en-US" dirty="0">
                <a:highlight>
                  <a:srgbClr val="00FFFF"/>
                </a:highlight>
              </a:rPr>
              <a:t>When an employee has no sales, </a:t>
            </a:r>
            <a:r>
              <a:rPr lang="en-US" dirty="0" err="1">
                <a:highlight>
                  <a:srgbClr val="00FFFF"/>
                </a:highlight>
              </a:rPr>
              <a:t>order_id</a:t>
            </a:r>
            <a:r>
              <a:rPr lang="en-US" dirty="0">
                <a:highlight>
                  <a:srgbClr val="00FFFF"/>
                </a:highlight>
              </a:rPr>
              <a:t> and status are NULL;</a:t>
            </a:r>
          </a:p>
          <a:p>
            <a:r>
              <a:rPr lang="en-US" dirty="0">
                <a:highlight>
                  <a:srgbClr val="FFFF00"/>
                </a:highlight>
              </a:rPr>
              <a:t>When an order has no </a:t>
            </a:r>
            <a:r>
              <a:rPr lang="en-US" dirty="0" err="1">
                <a:highlight>
                  <a:srgbClr val="FFFF00"/>
                </a:highlight>
              </a:rPr>
              <a:t>sales_representative</a:t>
            </a:r>
            <a:r>
              <a:rPr lang="en-US" dirty="0">
                <a:highlight>
                  <a:srgbClr val="FFFF00"/>
                </a:highlight>
              </a:rPr>
              <a:t>, </a:t>
            </a:r>
            <a:r>
              <a:rPr lang="en-US" dirty="0" err="1">
                <a:highlight>
                  <a:srgbClr val="FFFF00"/>
                </a:highlight>
              </a:rPr>
              <a:t>first_name</a:t>
            </a:r>
            <a:r>
              <a:rPr lang="en-US" dirty="0">
                <a:highlight>
                  <a:srgbClr val="FFFF00"/>
                </a:highlight>
              </a:rPr>
              <a:t> and </a:t>
            </a:r>
            <a:r>
              <a:rPr lang="en-US" dirty="0" err="1">
                <a:highlight>
                  <a:srgbClr val="FFFF00"/>
                </a:highlight>
              </a:rPr>
              <a:t>last_name</a:t>
            </a:r>
            <a:r>
              <a:rPr lang="en-US" dirty="0">
                <a:highlight>
                  <a:srgbClr val="FFFF00"/>
                </a:highlight>
              </a:rPr>
              <a:t> are null.</a:t>
            </a:r>
          </a:p>
        </p:txBody>
      </p:sp>
      <p:pic>
        <p:nvPicPr>
          <p:cNvPr id="4" name="Picture 3">
            <a:extLst>
              <a:ext uri="{FF2B5EF4-FFF2-40B4-BE49-F238E27FC236}">
                <a16:creationId xmlns:a16="http://schemas.microsoft.com/office/drawing/2014/main" id="{A0E40C8C-D613-498F-9D32-2CC4866FDF12}"/>
              </a:ext>
            </a:extLst>
          </p:cNvPr>
          <p:cNvPicPr>
            <a:picLocks noChangeAspect="1"/>
          </p:cNvPicPr>
          <p:nvPr/>
        </p:nvPicPr>
        <p:blipFill>
          <a:blip r:embed="rId2"/>
          <a:stretch>
            <a:fillRect/>
          </a:stretch>
        </p:blipFill>
        <p:spPr>
          <a:xfrm>
            <a:off x="9905798" y="589695"/>
            <a:ext cx="1448002" cy="876422"/>
          </a:xfrm>
          <a:prstGeom prst="rect">
            <a:avLst/>
          </a:prstGeom>
        </p:spPr>
      </p:pic>
      <p:sp>
        <p:nvSpPr>
          <p:cNvPr id="6" name="TextBox 5">
            <a:extLst>
              <a:ext uri="{FF2B5EF4-FFF2-40B4-BE49-F238E27FC236}">
                <a16:creationId xmlns:a16="http://schemas.microsoft.com/office/drawing/2014/main" id="{1B91D5F0-D241-49A5-8167-9639C692C563}"/>
              </a:ext>
            </a:extLst>
          </p:cNvPr>
          <p:cNvSpPr txBox="1"/>
          <p:nvPr/>
        </p:nvSpPr>
        <p:spPr>
          <a:xfrm>
            <a:off x="643697" y="3060189"/>
            <a:ext cx="6910330" cy="1200329"/>
          </a:xfrm>
          <a:prstGeom prst="rect">
            <a:avLst/>
          </a:prstGeom>
          <a:noFill/>
          <a:ln>
            <a:solidFill>
              <a:schemeClr val="accent6"/>
            </a:solidFill>
          </a:ln>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order_id</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status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orders </a:t>
            </a:r>
          </a:p>
          <a:p>
            <a:r>
              <a:rPr lang="en-US" b="1" i="0" dirty="0">
                <a:solidFill>
                  <a:srgbClr val="333333"/>
                </a:solidFill>
                <a:effectLst/>
                <a:latin typeface="Courier New" panose="02070309020205020404" pitchFamily="49" charset="0"/>
              </a:rPr>
              <a:t>FULL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employees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employee_id</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salesman_id</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last_name</a:t>
            </a:r>
            <a:r>
              <a:rPr lang="en-US" b="0" i="0" dirty="0">
                <a:solidFill>
                  <a:srgbClr val="333333"/>
                </a:solidFill>
                <a:effectLst/>
                <a:latin typeface="Courier New" panose="02070309020205020404" pitchFamily="49" charset="0"/>
              </a:rPr>
              <a:t>;</a:t>
            </a:r>
            <a:endParaRPr lang="en-US" dirty="0"/>
          </a:p>
        </p:txBody>
      </p:sp>
      <p:pic>
        <p:nvPicPr>
          <p:cNvPr id="8" name="Picture 7">
            <a:extLst>
              <a:ext uri="{FF2B5EF4-FFF2-40B4-BE49-F238E27FC236}">
                <a16:creationId xmlns:a16="http://schemas.microsoft.com/office/drawing/2014/main" id="{C618BBC4-B02C-49BC-8520-D55C8C192BEC}"/>
              </a:ext>
            </a:extLst>
          </p:cNvPr>
          <p:cNvPicPr>
            <a:picLocks noChangeAspect="1"/>
          </p:cNvPicPr>
          <p:nvPr/>
        </p:nvPicPr>
        <p:blipFill>
          <a:blip r:embed="rId3"/>
          <a:stretch>
            <a:fillRect/>
          </a:stretch>
        </p:blipFill>
        <p:spPr>
          <a:xfrm>
            <a:off x="8604173" y="1915258"/>
            <a:ext cx="2940917" cy="3734784"/>
          </a:xfrm>
          <a:prstGeom prst="rect">
            <a:avLst/>
          </a:prstGeom>
        </p:spPr>
      </p:pic>
      <p:cxnSp>
        <p:nvCxnSpPr>
          <p:cNvPr id="10" name="Straight Arrow Connector 9">
            <a:extLst>
              <a:ext uri="{FF2B5EF4-FFF2-40B4-BE49-F238E27FC236}">
                <a16:creationId xmlns:a16="http://schemas.microsoft.com/office/drawing/2014/main" id="{E2651CD7-BD20-49E6-9430-79B85DF2546E}"/>
              </a:ext>
            </a:extLst>
          </p:cNvPr>
          <p:cNvCxnSpPr/>
          <p:nvPr/>
        </p:nvCxnSpPr>
        <p:spPr>
          <a:xfrm>
            <a:off x="7711807" y="2005070"/>
            <a:ext cx="760164" cy="220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EDF2083-1283-4668-AED3-52A504C0A3A4}"/>
              </a:ext>
            </a:extLst>
          </p:cNvPr>
          <p:cNvCxnSpPr/>
          <p:nvPr/>
        </p:nvCxnSpPr>
        <p:spPr>
          <a:xfrm>
            <a:off x="7039778" y="2269475"/>
            <a:ext cx="1465244" cy="881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70AC28A-DFCA-4F22-9BCD-57B323A4E718}"/>
              </a:ext>
            </a:extLst>
          </p:cNvPr>
          <p:cNvCxnSpPr/>
          <p:nvPr/>
        </p:nvCxnSpPr>
        <p:spPr>
          <a:xfrm>
            <a:off x="1994053" y="2853369"/>
            <a:ext cx="6477918" cy="22033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E3BDAE1-503B-4F02-A4D1-76C5B9C02376}"/>
              </a:ext>
            </a:extLst>
          </p:cNvPr>
          <p:cNvCxnSpPr/>
          <p:nvPr/>
        </p:nvCxnSpPr>
        <p:spPr>
          <a:xfrm>
            <a:off x="8604173" y="2160947"/>
            <a:ext cx="0" cy="64324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E6B177-8E5E-4D27-8A30-9D4C5DFEB91F}"/>
              </a:ext>
            </a:extLst>
          </p:cNvPr>
          <p:cNvCxnSpPr>
            <a:cxnSpLocks/>
          </p:cNvCxnSpPr>
          <p:nvPr/>
        </p:nvCxnSpPr>
        <p:spPr>
          <a:xfrm>
            <a:off x="8604173" y="2853369"/>
            <a:ext cx="0" cy="199104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B311651-11A5-4CE1-9598-BBFB92575816}"/>
              </a:ext>
            </a:extLst>
          </p:cNvPr>
          <p:cNvCxnSpPr>
            <a:cxnSpLocks/>
          </p:cNvCxnSpPr>
          <p:nvPr/>
        </p:nvCxnSpPr>
        <p:spPr>
          <a:xfrm>
            <a:off x="8602336" y="4924345"/>
            <a:ext cx="0" cy="725697"/>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E8B7179-FF62-475A-8C2A-70BF2202DBE1}"/>
              </a:ext>
            </a:extLst>
          </p:cNvPr>
          <p:cNvSpPr txBox="1"/>
          <p:nvPr/>
        </p:nvSpPr>
        <p:spPr>
          <a:xfrm>
            <a:off x="477190" y="4711219"/>
            <a:ext cx="8126065" cy="2308324"/>
          </a:xfrm>
          <a:prstGeom prst="rect">
            <a:avLst/>
          </a:prstGeom>
          <a:noFill/>
          <a:ln>
            <a:solidFill>
              <a:schemeClr val="accent6"/>
            </a:solidFill>
          </a:ln>
        </p:spPr>
        <p:txBody>
          <a:bodyPr wrap="square">
            <a:spAutoFit/>
          </a:bodyPr>
          <a:lstStyle/>
          <a:p>
            <a:r>
              <a:rPr lang="en-US" dirty="0"/>
              <a:t>SELECT </a:t>
            </a:r>
            <a:r>
              <a:rPr lang="en-US" dirty="0" err="1"/>
              <a:t>order_id</a:t>
            </a:r>
            <a:r>
              <a:rPr lang="en-US" dirty="0"/>
              <a:t>, </a:t>
            </a:r>
            <a:r>
              <a:rPr lang="en-US" dirty="0" err="1"/>
              <a:t>employees.employee_id</a:t>
            </a:r>
            <a:r>
              <a:rPr lang="en-US" dirty="0"/>
              <a:t>, status, </a:t>
            </a:r>
            <a:r>
              <a:rPr lang="en-US" dirty="0" err="1"/>
              <a:t>first_name</a:t>
            </a:r>
            <a:r>
              <a:rPr lang="en-US" dirty="0"/>
              <a:t>, </a:t>
            </a:r>
            <a:r>
              <a:rPr lang="en-US" dirty="0" err="1"/>
              <a:t>last_name</a:t>
            </a:r>
            <a:r>
              <a:rPr lang="en-US" dirty="0"/>
              <a:t>  </a:t>
            </a:r>
          </a:p>
          <a:p>
            <a:r>
              <a:rPr lang="en-US" dirty="0"/>
              <a:t>FROM orders </a:t>
            </a:r>
          </a:p>
          <a:p>
            <a:r>
              <a:rPr lang="en-US" b="1" dirty="0"/>
              <a:t>left JOIN</a:t>
            </a:r>
            <a:r>
              <a:rPr lang="en-US" dirty="0"/>
              <a:t> employees ON </a:t>
            </a:r>
            <a:r>
              <a:rPr lang="en-US" dirty="0" err="1"/>
              <a:t>employee_id</a:t>
            </a:r>
            <a:r>
              <a:rPr lang="en-US" dirty="0"/>
              <a:t> = </a:t>
            </a:r>
            <a:r>
              <a:rPr lang="en-US" dirty="0" err="1"/>
              <a:t>salesman_id</a:t>
            </a:r>
            <a:endParaRPr lang="en-US" dirty="0"/>
          </a:p>
          <a:p>
            <a:r>
              <a:rPr lang="en-US" dirty="0">
                <a:highlight>
                  <a:srgbClr val="00FF00"/>
                </a:highlight>
              </a:rPr>
              <a:t>UNION</a:t>
            </a:r>
          </a:p>
          <a:p>
            <a:r>
              <a:rPr lang="en-US" dirty="0"/>
              <a:t>SELECT </a:t>
            </a:r>
            <a:r>
              <a:rPr lang="en-US" dirty="0" err="1"/>
              <a:t>order_id</a:t>
            </a:r>
            <a:r>
              <a:rPr lang="en-US" dirty="0"/>
              <a:t>, </a:t>
            </a:r>
            <a:r>
              <a:rPr lang="en-US" dirty="0" err="1"/>
              <a:t>employees.employee_id</a:t>
            </a:r>
            <a:r>
              <a:rPr lang="en-US" dirty="0"/>
              <a:t>, status, </a:t>
            </a:r>
            <a:r>
              <a:rPr lang="en-US" dirty="0" err="1"/>
              <a:t>first_name</a:t>
            </a:r>
            <a:r>
              <a:rPr lang="en-US" dirty="0"/>
              <a:t>, </a:t>
            </a:r>
            <a:r>
              <a:rPr lang="en-US" dirty="0" err="1"/>
              <a:t>last_name</a:t>
            </a:r>
            <a:r>
              <a:rPr lang="en-US" dirty="0"/>
              <a:t>  </a:t>
            </a:r>
          </a:p>
          <a:p>
            <a:r>
              <a:rPr lang="en-US" dirty="0"/>
              <a:t>FROM orders </a:t>
            </a:r>
          </a:p>
          <a:p>
            <a:r>
              <a:rPr lang="en-US" b="1" dirty="0"/>
              <a:t>right JOIN</a:t>
            </a:r>
            <a:r>
              <a:rPr lang="en-US" dirty="0"/>
              <a:t> employees ON </a:t>
            </a:r>
            <a:r>
              <a:rPr lang="en-US" dirty="0" err="1"/>
              <a:t>employee_id</a:t>
            </a:r>
            <a:r>
              <a:rPr lang="en-US" dirty="0"/>
              <a:t> = </a:t>
            </a:r>
            <a:r>
              <a:rPr lang="en-US" dirty="0" err="1"/>
              <a:t>salesman_id</a:t>
            </a:r>
            <a:endParaRPr lang="en-US" dirty="0"/>
          </a:p>
          <a:p>
            <a:r>
              <a:rPr lang="en-US" dirty="0"/>
              <a:t>ORDER BY </a:t>
            </a:r>
            <a:r>
              <a:rPr lang="en-US" dirty="0" err="1"/>
              <a:t>first_name</a:t>
            </a:r>
            <a:r>
              <a:rPr lang="en-US" dirty="0"/>
              <a:t>, </a:t>
            </a:r>
            <a:r>
              <a:rPr lang="en-US" dirty="0" err="1"/>
              <a:t>last_name</a:t>
            </a:r>
            <a:r>
              <a:rPr lang="en-US" dirty="0"/>
              <a:t>;</a:t>
            </a:r>
          </a:p>
        </p:txBody>
      </p:sp>
      <p:sp>
        <p:nvSpPr>
          <p:cNvPr id="18" name="TextBox 17">
            <a:extLst>
              <a:ext uri="{FF2B5EF4-FFF2-40B4-BE49-F238E27FC236}">
                <a16:creationId xmlns:a16="http://schemas.microsoft.com/office/drawing/2014/main" id="{439865C0-AD6E-4173-9B80-3DE97B605A9D}"/>
              </a:ext>
            </a:extLst>
          </p:cNvPr>
          <p:cNvSpPr txBox="1"/>
          <p:nvPr/>
        </p:nvSpPr>
        <p:spPr>
          <a:xfrm>
            <a:off x="476272" y="4385622"/>
            <a:ext cx="6097554" cy="369332"/>
          </a:xfrm>
          <a:prstGeom prst="rect">
            <a:avLst/>
          </a:prstGeom>
          <a:noFill/>
        </p:spPr>
        <p:txBody>
          <a:bodyPr wrap="square">
            <a:spAutoFit/>
          </a:bodyPr>
          <a:lstStyle/>
          <a:p>
            <a:r>
              <a:rPr lang="en-US" sz="1800" dirty="0">
                <a:highlight>
                  <a:srgbClr val="FFFF00"/>
                </a:highlight>
              </a:rPr>
              <a:t>SOLUTION: Use a left join UNION with a right join.</a:t>
            </a:r>
            <a:endParaRPr lang="en-US" dirty="0"/>
          </a:p>
        </p:txBody>
      </p:sp>
    </p:spTree>
    <p:extLst>
      <p:ext uri="{BB962C8B-B14F-4D97-AF65-F5344CB8AC3E}">
        <p14:creationId xmlns:p14="http://schemas.microsoft.com/office/powerpoint/2010/main" val="817399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728599-ACD7-40D2-BBF7-FED4AE700206}"/>
              </a:ext>
            </a:extLst>
          </p:cNvPr>
          <p:cNvSpPr>
            <a:spLocks noGrp="1"/>
          </p:cNvSpPr>
          <p:nvPr>
            <p:ph type="title"/>
          </p:nvPr>
        </p:nvSpPr>
        <p:spPr>
          <a:xfrm>
            <a:off x="2226834" y="365125"/>
            <a:ext cx="9126966" cy="1325563"/>
          </a:xfrm>
        </p:spPr>
        <p:txBody>
          <a:bodyPr/>
          <a:lstStyle/>
          <a:p>
            <a:r>
              <a:rPr lang="en-US" dirty="0"/>
              <a:t>Select all from table 1 OR from table 2 satisfying “</a:t>
            </a:r>
            <a:r>
              <a:rPr lang="en-US" dirty="0">
                <a:solidFill>
                  <a:srgbClr val="FF0000"/>
                </a:solidFill>
              </a:rPr>
              <a:t>ON condition</a:t>
            </a:r>
            <a:r>
              <a:rPr lang="en-US" dirty="0"/>
              <a:t>” clause </a:t>
            </a:r>
          </a:p>
        </p:txBody>
      </p:sp>
      <p:pic>
        <p:nvPicPr>
          <p:cNvPr id="6" name="Picture 5">
            <a:extLst>
              <a:ext uri="{FF2B5EF4-FFF2-40B4-BE49-F238E27FC236}">
                <a16:creationId xmlns:a16="http://schemas.microsoft.com/office/drawing/2014/main" id="{988B3A9F-3CCB-438E-9E15-11493A17DB8F}"/>
              </a:ext>
            </a:extLst>
          </p:cNvPr>
          <p:cNvPicPr>
            <a:picLocks noChangeAspect="1"/>
          </p:cNvPicPr>
          <p:nvPr/>
        </p:nvPicPr>
        <p:blipFill>
          <a:blip r:embed="rId2"/>
          <a:stretch>
            <a:fillRect/>
          </a:stretch>
        </p:blipFill>
        <p:spPr>
          <a:xfrm>
            <a:off x="189378" y="2960806"/>
            <a:ext cx="3470286" cy="2794425"/>
          </a:xfrm>
          <a:prstGeom prst="rect">
            <a:avLst/>
          </a:prstGeom>
        </p:spPr>
      </p:pic>
      <p:pic>
        <p:nvPicPr>
          <p:cNvPr id="14" name="Picture 13">
            <a:extLst>
              <a:ext uri="{FF2B5EF4-FFF2-40B4-BE49-F238E27FC236}">
                <a16:creationId xmlns:a16="http://schemas.microsoft.com/office/drawing/2014/main" id="{906BC1CD-F414-47D5-A847-F240DEC72A83}"/>
              </a:ext>
            </a:extLst>
          </p:cNvPr>
          <p:cNvPicPr>
            <a:picLocks noChangeAspect="1"/>
          </p:cNvPicPr>
          <p:nvPr/>
        </p:nvPicPr>
        <p:blipFill>
          <a:blip r:embed="rId3"/>
          <a:stretch>
            <a:fillRect/>
          </a:stretch>
        </p:blipFill>
        <p:spPr>
          <a:xfrm>
            <a:off x="3886024" y="1972238"/>
            <a:ext cx="2779485" cy="836380"/>
          </a:xfrm>
          <a:prstGeom prst="rect">
            <a:avLst/>
          </a:prstGeom>
        </p:spPr>
      </p:pic>
      <p:pic>
        <p:nvPicPr>
          <p:cNvPr id="15" name="Picture 14">
            <a:extLst>
              <a:ext uri="{FF2B5EF4-FFF2-40B4-BE49-F238E27FC236}">
                <a16:creationId xmlns:a16="http://schemas.microsoft.com/office/drawing/2014/main" id="{0A1A71EA-18EA-44A7-B38D-1B1B6179BAF4}"/>
              </a:ext>
            </a:extLst>
          </p:cNvPr>
          <p:cNvPicPr>
            <a:picLocks noChangeAspect="1"/>
          </p:cNvPicPr>
          <p:nvPr/>
        </p:nvPicPr>
        <p:blipFill>
          <a:blip r:embed="rId4"/>
          <a:stretch>
            <a:fillRect/>
          </a:stretch>
        </p:blipFill>
        <p:spPr>
          <a:xfrm>
            <a:off x="189378" y="2286305"/>
            <a:ext cx="2779485" cy="512010"/>
          </a:xfrm>
          <a:prstGeom prst="rect">
            <a:avLst/>
          </a:prstGeom>
        </p:spPr>
      </p:pic>
      <p:sp>
        <p:nvSpPr>
          <p:cNvPr id="18" name="Freeform: Shape 17">
            <a:extLst>
              <a:ext uri="{FF2B5EF4-FFF2-40B4-BE49-F238E27FC236}">
                <a16:creationId xmlns:a16="http://schemas.microsoft.com/office/drawing/2014/main" id="{5CFE6A27-FEF1-4DBD-ACD6-CE9505F3A785}"/>
              </a:ext>
            </a:extLst>
          </p:cNvPr>
          <p:cNvSpPr/>
          <p:nvPr/>
        </p:nvSpPr>
        <p:spPr>
          <a:xfrm>
            <a:off x="6766557" y="1506071"/>
            <a:ext cx="548640" cy="836380"/>
          </a:xfrm>
          <a:custGeom>
            <a:avLst/>
            <a:gdLst>
              <a:gd name="connsiteX0" fmla="*/ 0 w 548640"/>
              <a:gd name="connsiteY0" fmla="*/ 0 h 903662"/>
              <a:gd name="connsiteX1" fmla="*/ 21515 w 548640"/>
              <a:gd name="connsiteY1" fmla="*/ 398033 h 903662"/>
              <a:gd name="connsiteX2" fmla="*/ 43031 w 548640"/>
              <a:gd name="connsiteY2" fmla="*/ 441063 h 903662"/>
              <a:gd name="connsiteX3" fmla="*/ 75304 w 548640"/>
              <a:gd name="connsiteY3" fmla="*/ 559397 h 903662"/>
              <a:gd name="connsiteX4" fmla="*/ 96819 w 548640"/>
              <a:gd name="connsiteY4" fmla="*/ 710004 h 903662"/>
              <a:gd name="connsiteX5" fmla="*/ 118334 w 548640"/>
              <a:gd name="connsiteY5" fmla="*/ 785308 h 903662"/>
              <a:gd name="connsiteX6" fmla="*/ 129092 w 548640"/>
              <a:gd name="connsiteY6" fmla="*/ 839096 h 903662"/>
              <a:gd name="connsiteX7" fmla="*/ 182880 w 548640"/>
              <a:gd name="connsiteY7" fmla="*/ 849854 h 903662"/>
              <a:gd name="connsiteX8" fmla="*/ 236668 w 548640"/>
              <a:gd name="connsiteY8" fmla="*/ 871369 h 903662"/>
              <a:gd name="connsiteX9" fmla="*/ 258184 w 548640"/>
              <a:gd name="connsiteY9" fmla="*/ 892884 h 903662"/>
              <a:gd name="connsiteX10" fmla="*/ 376518 w 548640"/>
              <a:gd name="connsiteY10" fmla="*/ 892884 h 903662"/>
              <a:gd name="connsiteX11" fmla="*/ 548640 w 548640"/>
              <a:gd name="connsiteY11" fmla="*/ 892884 h 903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48640" h="903662">
                <a:moveTo>
                  <a:pt x="0" y="0"/>
                </a:moveTo>
                <a:cubicBezTo>
                  <a:pt x="7172" y="132678"/>
                  <a:pt x="8613" y="265790"/>
                  <a:pt x="21515" y="398033"/>
                </a:cubicBezTo>
                <a:cubicBezTo>
                  <a:pt x="23072" y="413994"/>
                  <a:pt x="39142" y="425505"/>
                  <a:pt x="43031" y="441063"/>
                </a:cubicBezTo>
                <a:cubicBezTo>
                  <a:pt x="75171" y="569621"/>
                  <a:pt x="28905" y="489801"/>
                  <a:pt x="75304" y="559397"/>
                </a:cubicBezTo>
                <a:cubicBezTo>
                  <a:pt x="104423" y="705002"/>
                  <a:pt x="62741" y="488501"/>
                  <a:pt x="96819" y="710004"/>
                </a:cubicBezTo>
                <a:cubicBezTo>
                  <a:pt x="104866" y="762311"/>
                  <a:pt x="107090" y="740331"/>
                  <a:pt x="118334" y="785308"/>
                </a:cubicBezTo>
                <a:cubicBezTo>
                  <a:pt x="122769" y="803047"/>
                  <a:pt x="116163" y="826167"/>
                  <a:pt x="129092" y="839096"/>
                </a:cubicBezTo>
                <a:cubicBezTo>
                  <a:pt x="142021" y="852025"/>
                  <a:pt x="165367" y="844600"/>
                  <a:pt x="182880" y="849854"/>
                </a:cubicBezTo>
                <a:cubicBezTo>
                  <a:pt x="201376" y="855403"/>
                  <a:pt x="218739" y="864197"/>
                  <a:pt x="236668" y="871369"/>
                </a:cubicBezTo>
                <a:cubicBezTo>
                  <a:pt x="243840" y="878541"/>
                  <a:pt x="249112" y="888348"/>
                  <a:pt x="258184" y="892884"/>
                </a:cubicBezTo>
                <a:cubicBezTo>
                  <a:pt x="304295" y="915939"/>
                  <a:pt x="323482" y="895190"/>
                  <a:pt x="376518" y="892884"/>
                </a:cubicBezTo>
                <a:cubicBezTo>
                  <a:pt x="433838" y="890392"/>
                  <a:pt x="491266" y="892884"/>
                  <a:pt x="548640" y="892884"/>
                </a:cubicBezTo>
              </a:path>
            </a:pathLst>
          </a:custGeom>
          <a:noFill/>
          <a:ln w="38100">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SQL FULL OUTER JOIN">
            <a:extLst>
              <a:ext uri="{FF2B5EF4-FFF2-40B4-BE49-F238E27FC236}">
                <a16:creationId xmlns:a16="http://schemas.microsoft.com/office/drawing/2014/main" id="{C6536476-E870-4245-AC3D-045D3A276B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790" y="500758"/>
            <a:ext cx="1386639" cy="100531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AAB6E3D-F90A-4C6B-AB2C-9EB91DEA84D3}"/>
              </a:ext>
            </a:extLst>
          </p:cNvPr>
          <p:cNvPicPr>
            <a:picLocks noChangeAspect="1"/>
          </p:cNvPicPr>
          <p:nvPr/>
        </p:nvPicPr>
        <p:blipFill>
          <a:blip r:embed="rId6"/>
          <a:stretch>
            <a:fillRect/>
          </a:stretch>
        </p:blipFill>
        <p:spPr>
          <a:xfrm>
            <a:off x="7378125" y="1605303"/>
            <a:ext cx="4026199" cy="1219088"/>
          </a:xfrm>
          <a:prstGeom prst="rect">
            <a:avLst/>
          </a:prstGeom>
        </p:spPr>
      </p:pic>
      <p:pic>
        <p:nvPicPr>
          <p:cNvPr id="19" name="Picture 18">
            <a:extLst>
              <a:ext uri="{FF2B5EF4-FFF2-40B4-BE49-F238E27FC236}">
                <a16:creationId xmlns:a16="http://schemas.microsoft.com/office/drawing/2014/main" id="{340CBC95-C84B-47F9-88FC-1F8D93E791A6}"/>
              </a:ext>
            </a:extLst>
          </p:cNvPr>
          <p:cNvPicPr>
            <a:picLocks noChangeAspect="1"/>
          </p:cNvPicPr>
          <p:nvPr/>
        </p:nvPicPr>
        <p:blipFill>
          <a:blip r:embed="rId7"/>
          <a:stretch>
            <a:fillRect/>
          </a:stretch>
        </p:blipFill>
        <p:spPr>
          <a:xfrm>
            <a:off x="3886024" y="2960806"/>
            <a:ext cx="3192484" cy="2112045"/>
          </a:xfrm>
          <a:prstGeom prst="rect">
            <a:avLst/>
          </a:prstGeom>
        </p:spPr>
      </p:pic>
      <p:pic>
        <p:nvPicPr>
          <p:cNvPr id="20" name="Picture 19">
            <a:extLst>
              <a:ext uri="{FF2B5EF4-FFF2-40B4-BE49-F238E27FC236}">
                <a16:creationId xmlns:a16="http://schemas.microsoft.com/office/drawing/2014/main" id="{C9C188E5-CF46-4A0C-B1D8-E64EBC1D333D}"/>
              </a:ext>
            </a:extLst>
          </p:cNvPr>
          <p:cNvPicPr>
            <a:picLocks noChangeAspect="1"/>
          </p:cNvPicPr>
          <p:nvPr/>
        </p:nvPicPr>
        <p:blipFill>
          <a:blip r:embed="rId8"/>
          <a:stretch>
            <a:fillRect/>
          </a:stretch>
        </p:blipFill>
        <p:spPr>
          <a:xfrm>
            <a:off x="7418667" y="2960806"/>
            <a:ext cx="4583955" cy="3009900"/>
          </a:xfrm>
          <a:prstGeom prst="rect">
            <a:avLst/>
          </a:prstGeom>
        </p:spPr>
      </p:pic>
      <p:sp>
        <p:nvSpPr>
          <p:cNvPr id="3" name="Rectangle 2">
            <a:extLst>
              <a:ext uri="{FF2B5EF4-FFF2-40B4-BE49-F238E27FC236}">
                <a16:creationId xmlns:a16="http://schemas.microsoft.com/office/drawing/2014/main" id="{4B20F954-3C21-463B-AE67-83C0B03A74B9}"/>
              </a:ext>
            </a:extLst>
          </p:cNvPr>
          <p:cNvSpPr/>
          <p:nvPr/>
        </p:nvSpPr>
        <p:spPr>
          <a:xfrm>
            <a:off x="45544" y="5907419"/>
            <a:ext cx="6096000" cy="646331"/>
          </a:xfrm>
          <a:prstGeom prst="rect">
            <a:avLst/>
          </a:prstGeom>
        </p:spPr>
        <p:txBody>
          <a:bodyPr>
            <a:spAutoFit/>
          </a:bodyPr>
          <a:lstStyle/>
          <a:p>
            <a:r>
              <a:rPr lang="en-US" b="0" i="0" dirty="0">
                <a:solidFill>
                  <a:srgbClr val="000000"/>
                </a:solidFill>
                <a:effectLst/>
                <a:latin typeface="Verdana" panose="020B0604030504040204" pitchFamily="34" charset="0"/>
              </a:rPr>
              <a:t>FULL OUTER JOIN can potentially return very large result-sets!</a:t>
            </a:r>
            <a:endParaRPr lang="en-US" dirty="0"/>
          </a:p>
        </p:txBody>
      </p:sp>
      <p:sp>
        <p:nvSpPr>
          <p:cNvPr id="5" name="Rectangle 4">
            <a:extLst>
              <a:ext uri="{FF2B5EF4-FFF2-40B4-BE49-F238E27FC236}">
                <a16:creationId xmlns:a16="http://schemas.microsoft.com/office/drawing/2014/main" id="{932CF026-A7E6-4CB0-B732-717A7611FB34}"/>
              </a:ext>
            </a:extLst>
          </p:cNvPr>
          <p:cNvSpPr/>
          <p:nvPr/>
        </p:nvSpPr>
        <p:spPr>
          <a:xfrm>
            <a:off x="58814" y="6492875"/>
            <a:ext cx="4837093" cy="369332"/>
          </a:xfrm>
          <a:prstGeom prst="rect">
            <a:avLst/>
          </a:prstGeom>
        </p:spPr>
        <p:txBody>
          <a:bodyPr wrap="none">
            <a:spAutoFit/>
          </a:bodyPr>
          <a:lstStyle/>
          <a:p>
            <a:r>
              <a:rPr lang="en-US" dirty="0">
                <a:hlinkClick r:id="rId9"/>
              </a:rPr>
              <a:t>https://www.w3schools.com/sql/sql_join_full.asp</a:t>
            </a:r>
            <a:endParaRPr lang="en-US" dirty="0"/>
          </a:p>
        </p:txBody>
      </p:sp>
    </p:spTree>
    <p:extLst>
      <p:ext uri="{BB962C8B-B14F-4D97-AF65-F5344CB8AC3E}">
        <p14:creationId xmlns:p14="http://schemas.microsoft.com/office/powerpoint/2010/main" val="3076909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CF475-49D0-473D-8B09-2B213D933814}"/>
              </a:ext>
            </a:extLst>
          </p:cNvPr>
          <p:cNvSpPr>
            <a:spLocks noGrp="1"/>
          </p:cNvSpPr>
          <p:nvPr>
            <p:ph type="title"/>
          </p:nvPr>
        </p:nvSpPr>
        <p:spPr/>
        <p:txBody>
          <a:bodyPr/>
          <a:lstStyle/>
          <a:p>
            <a:r>
              <a:rPr lang="en-US" dirty="0"/>
              <a:t>Full outer join (2)</a:t>
            </a:r>
          </a:p>
        </p:txBody>
      </p:sp>
      <p:pic>
        <p:nvPicPr>
          <p:cNvPr id="6146" name="Picture 2">
            <a:extLst>
              <a:ext uri="{FF2B5EF4-FFF2-40B4-BE49-F238E27FC236}">
                <a16:creationId xmlns:a16="http://schemas.microsoft.com/office/drawing/2014/main" id="{118079FB-510E-4294-8055-0AB2D4F6D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69" y="1518566"/>
            <a:ext cx="7048500" cy="440055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B3DB7A3-2210-425A-9290-57F9117AE98B}"/>
              </a:ext>
            </a:extLst>
          </p:cNvPr>
          <p:cNvSpPr/>
          <p:nvPr/>
        </p:nvSpPr>
        <p:spPr>
          <a:xfrm>
            <a:off x="304801" y="6354375"/>
            <a:ext cx="6096000" cy="276999"/>
          </a:xfrm>
          <a:prstGeom prst="rect">
            <a:avLst/>
          </a:prstGeom>
        </p:spPr>
        <p:txBody>
          <a:bodyPr>
            <a:spAutoFit/>
          </a:bodyPr>
          <a:lstStyle/>
          <a:p>
            <a:r>
              <a:rPr lang="en-US" sz="1200" dirty="0">
                <a:hlinkClick r:id="rId3"/>
              </a:rPr>
              <a:t>http://serkansakinmaz.blogspot.com/2015/11/apache-pig-join-operator-2-full-outer.html</a:t>
            </a:r>
            <a:endParaRPr lang="en-US" sz="1200" dirty="0"/>
          </a:p>
        </p:txBody>
      </p:sp>
    </p:spTree>
    <p:extLst>
      <p:ext uri="{BB962C8B-B14F-4D97-AF65-F5344CB8AC3E}">
        <p14:creationId xmlns:p14="http://schemas.microsoft.com/office/powerpoint/2010/main" val="1330919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AAC0D-C2EE-44F5-941F-0853370CBEB0}"/>
              </a:ext>
            </a:extLst>
          </p:cNvPr>
          <p:cNvSpPr>
            <a:spLocks noGrp="1"/>
          </p:cNvSpPr>
          <p:nvPr>
            <p:ph type="title"/>
          </p:nvPr>
        </p:nvSpPr>
        <p:spPr/>
        <p:txBody>
          <a:bodyPr/>
          <a:lstStyle/>
          <a:p>
            <a:r>
              <a:rPr lang="en-US" dirty="0"/>
              <a:t>CROSS join</a:t>
            </a:r>
          </a:p>
        </p:txBody>
      </p:sp>
      <p:sp>
        <p:nvSpPr>
          <p:cNvPr id="3" name="Content Placeholder 2">
            <a:extLst>
              <a:ext uri="{FF2B5EF4-FFF2-40B4-BE49-F238E27FC236}">
                <a16:creationId xmlns:a16="http://schemas.microsoft.com/office/drawing/2014/main" id="{52ED5A8C-94CF-426F-90DC-43496A7159B4}"/>
              </a:ext>
            </a:extLst>
          </p:cNvPr>
          <p:cNvSpPr>
            <a:spLocks noGrp="1"/>
          </p:cNvSpPr>
          <p:nvPr>
            <p:ph idx="1"/>
          </p:nvPr>
        </p:nvSpPr>
        <p:spPr>
          <a:xfrm>
            <a:off x="838200" y="1825625"/>
            <a:ext cx="10515600" cy="1325563"/>
          </a:xfrm>
        </p:spPr>
        <p:txBody>
          <a:bodyPr>
            <a:normAutofit fontScale="62500" lnSpcReduction="20000"/>
          </a:bodyPr>
          <a:lstStyle/>
          <a:p>
            <a:r>
              <a:rPr lang="en-US" dirty="0"/>
              <a:t>In Mathematics, given two sets A and B, the </a:t>
            </a:r>
            <a:r>
              <a:rPr lang="en-US" dirty="0">
                <a:highlight>
                  <a:srgbClr val="FFFF00"/>
                </a:highlight>
              </a:rPr>
              <a:t>Cartesian product</a:t>
            </a:r>
            <a:r>
              <a:rPr lang="en-US" dirty="0"/>
              <a:t> of A x B is the set of all ordered pair (</a:t>
            </a:r>
            <a:r>
              <a:rPr lang="en-US" dirty="0" err="1"/>
              <a:t>a,b</a:t>
            </a:r>
            <a:r>
              <a:rPr lang="en-US" dirty="0"/>
              <a:t>), </a:t>
            </a:r>
            <a:r>
              <a:rPr lang="en-US" dirty="0" err="1"/>
              <a:t>whicha</a:t>
            </a:r>
            <a:r>
              <a:rPr lang="en-US" dirty="0"/>
              <a:t> belongs to A and b belongs to B.</a:t>
            </a:r>
          </a:p>
          <a:p>
            <a:r>
              <a:rPr lang="en-US" dirty="0"/>
              <a:t>Unlike other joins such as INNER JOIN or LEFT JOIN, </a:t>
            </a:r>
            <a:r>
              <a:rPr lang="en-US" dirty="0">
                <a:highlight>
                  <a:srgbClr val="FFFF00"/>
                </a:highlight>
              </a:rPr>
              <a:t>CROSS JOIN does not have the ON clause</a:t>
            </a:r>
            <a:r>
              <a:rPr lang="en-US" dirty="0"/>
              <a:t> with a join predicate.</a:t>
            </a:r>
          </a:p>
          <a:p>
            <a:r>
              <a:rPr lang="en-US" dirty="0"/>
              <a:t>Example: “</a:t>
            </a:r>
            <a:r>
              <a:rPr lang="en-US" b="1" dirty="0"/>
              <a:t>generate” </a:t>
            </a:r>
            <a:r>
              <a:rPr lang="en-US" dirty="0"/>
              <a:t>(</a:t>
            </a:r>
            <a:r>
              <a:rPr lang="en-US" dirty="0">
                <a:highlight>
                  <a:srgbClr val="FFFF00"/>
                </a:highlight>
              </a:rPr>
              <a:t>fake</a:t>
            </a:r>
            <a:r>
              <a:rPr lang="en-US" dirty="0"/>
              <a:t>)</a:t>
            </a:r>
            <a:r>
              <a:rPr lang="en-US" b="1" dirty="0"/>
              <a:t> </a:t>
            </a:r>
            <a:r>
              <a:rPr lang="en-US" dirty="0"/>
              <a:t>inventory as testing data (just to illustrate)</a:t>
            </a:r>
            <a:endParaRPr lang="en-US" b="1" dirty="0"/>
          </a:p>
        </p:txBody>
      </p:sp>
      <p:sp>
        <p:nvSpPr>
          <p:cNvPr id="7" name="TextBox 6">
            <a:extLst>
              <a:ext uri="{FF2B5EF4-FFF2-40B4-BE49-F238E27FC236}">
                <a16:creationId xmlns:a16="http://schemas.microsoft.com/office/drawing/2014/main" id="{0EEFC65C-AE2A-4163-88DE-C1086FBFB50D}"/>
              </a:ext>
            </a:extLst>
          </p:cNvPr>
          <p:cNvSpPr txBox="1"/>
          <p:nvPr/>
        </p:nvSpPr>
        <p:spPr>
          <a:xfrm>
            <a:off x="417263" y="3429000"/>
            <a:ext cx="11357474"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product_id</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warehouse_id</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ROUND</a:t>
            </a:r>
            <a:r>
              <a:rPr lang="en-US" b="0" i="0" dirty="0">
                <a:solidFill>
                  <a:srgbClr val="333333"/>
                </a:solidFill>
                <a:effectLst/>
                <a:latin typeface="Courier New" panose="02070309020205020404" pitchFamily="49" charset="0"/>
              </a:rPr>
              <a:t>( </a:t>
            </a:r>
            <a:r>
              <a:rPr lang="en-US" b="0" i="0" dirty="0" err="1">
                <a:solidFill>
                  <a:srgbClr val="333333"/>
                </a:solidFill>
                <a:effectLst/>
                <a:highlight>
                  <a:srgbClr val="00FF00"/>
                </a:highlight>
                <a:latin typeface="Courier New" panose="02070309020205020404" pitchFamily="49" charset="0"/>
              </a:rPr>
              <a:t>dbms_random</a:t>
            </a:r>
            <a:r>
              <a:rPr lang="en-US" b="0" i="0" dirty="0" err="1">
                <a:solidFill>
                  <a:srgbClr val="333333"/>
                </a:solidFill>
                <a:effectLst/>
                <a:latin typeface="Courier New" panose="02070309020205020404" pitchFamily="49" charset="0"/>
              </a:rPr>
              <a:t>.value</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10</a:t>
            </a:r>
            <a:r>
              <a:rPr lang="en-US" b="0" i="0" dirty="0">
                <a:solidFill>
                  <a:srgbClr val="333333"/>
                </a:solidFill>
                <a:effectLst/>
                <a:latin typeface="Courier New" panose="02070309020205020404" pitchFamily="49" charset="0"/>
              </a:rPr>
              <a:t>, </a:t>
            </a:r>
            <a:r>
              <a:rPr lang="en-US" b="0" i="0" dirty="0">
                <a:solidFill>
                  <a:srgbClr val="008080"/>
                </a:solidFill>
                <a:effectLst/>
                <a:latin typeface="Courier New" panose="02070309020205020404" pitchFamily="49" charset="0"/>
              </a:rPr>
              <a:t>100</a:t>
            </a:r>
            <a:r>
              <a:rPr lang="en-US" b="0" i="0" dirty="0">
                <a:solidFill>
                  <a:srgbClr val="333333"/>
                </a:solidFill>
                <a:effectLst/>
                <a:latin typeface="Courier New" panose="02070309020205020404" pitchFamily="49" charset="0"/>
              </a:rPr>
              <a:t> )) quantity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products </a:t>
            </a:r>
          </a:p>
          <a:p>
            <a:r>
              <a:rPr lang="en-US" b="1" i="0" dirty="0">
                <a:solidFill>
                  <a:srgbClr val="333333"/>
                </a:solidFill>
                <a:effectLst/>
                <a:latin typeface="Courier New" panose="02070309020205020404" pitchFamily="49" charset="0"/>
              </a:rPr>
              <a:t>CROSS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warehouses;</a:t>
            </a:r>
            <a:endParaRPr lang="en-US" dirty="0"/>
          </a:p>
        </p:txBody>
      </p:sp>
      <p:pic>
        <p:nvPicPr>
          <p:cNvPr id="10" name="Picture 9">
            <a:extLst>
              <a:ext uri="{FF2B5EF4-FFF2-40B4-BE49-F238E27FC236}">
                <a16:creationId xmlns:a16="http://schemas.microsoft.com/office/drawing/2014/main" id="{91822E64-A7E9-446A-AF50-444AD25ADD56}"/>
              </a:ext>
            </a:extLst>
          </p:cNvPr>
          <p:cNvPicPr>
            <a:picLocks noChangeAspect="1"/>
          </p:cNvPicPr>
          <p:nvPr/>
        </p:nvPicPr>
        <p:blipFill>
          <a:blip r:embed="rId2"/>
          <a:stretch>
            <a:fillRect/>
          </a:stretch>
        </p:blipFill>
        <p:spPr>
          <a:xfrm>
            <a:off x="8118312" y="4043485"/>
            <a:ext cx="2896004" cy="2362530"/>
          </a:xfrm>
          <a:prstGeom prst="rect">
            <a:avLst/>
          </a:prstGeom>
        </p:spPr>
      </p:pic>
    </p:spTree>
    <p:extLst>
      <p:ext uri="{BB962C8B-B14F-4D97-AF65-F5344CB8AC3E}">
        <p14:creationId xmlns:p14="http://schemas.microsoft.com/office/powerpoint/2010/main" val="346822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167B-87B9-4ABF-8BD8-44A14C61A036}"/>
              </a:ext>
            </a:extLst>
          </p:cNvPr>
          <p:cNvSpPr>
            <a:spLocks noGrp="1"/>
          </p:cNvSpPr>
          <p:nvPr>
            <p:ph type="title"/>
          </p:nvPr>
        </p:nvSpPr>
        <p:spPr/>
        <p:txBody>
          <a:bodyPr/>
          <a:lstStyle/>
          <a:p>
            <a:r>
              <a:rPr lang="en-US" dirty="0"/>
              <a:t>SELF join</a:t>
            </a:r>
          </a:p>
        </p:txBody>
      </p:sp>
      <p:sp>
        <p:nvSpPr>
          <p:cNvPr id="3" name="Content Placeholder 2">
            <a:extLst>
              <a:ext uri="{FF2B5EF4-FFF2-40B4-BE49-F238E27FC236}">
                <a16:creationId xmlns:a16="http://schemas.microsoft.com/office/drawing/2014/main" id="{B9C987ED-38F5-482A-9A63-92294D47C825}"/>
              </a:ext>
            </a:extLst>
          </p:cNvPr>
          <p:cNvSpPr>
            <a:spLocks noGrp="1"/>
          </p:cNvSpPr>
          <p:nvPr>
            <p:ph idx="1"/>
          </p:nvPr>
        </p:nvSpPr>
        <p:spPr>
          <a:xfrm>
            <a:off x="838200" y="1825625"/>
            <a:ext cx="10515600" cy="851474"/>
          </a:xfrm>
        </p:spPr>
        <p:txBody>
          <a:bodyPr>
            <a:normAutofit lnSpcReduction="10000"/>
          </a:bodyPr>
          <a:lstStyle/>
          <a:p>
            <a:r>
              <a:rPr lang="en-US" dirty="0"/>
              <a:t>A </a:t>
            </a:r>
            <a:r>
              <a:rPr lang="en-US" dirty="0">
                <a:highlight>
                  <a:srgbClr val="00FF00"/>
                </a:highlight>
              </a:rPr>
              <a:t>self join</a:t>
            </a:r>
            <a:r>
              <a:rPr lang="en-US" dirty="0"/>
              <a:t> is a join that joins a table with itself. A self join is useful for comparing rows within a table or querying hierarchical data.</a:t>
            </a:r>
          </a:p>
        </p:txBody>
      </p:sp>
      <p:sp>
        <p:nvSpPr>
          <p:cNvPr id="5" name="TextBox 4">
            <a:extLst>
              <a:ext uri="{FF2B5EF4-FFF2-40B4-BE49-F238E27FC236}">
                <a16:creationId xmlns:a16="http://schemas.microsoft.com/office/drawing/2014/main" id="{EA5786C4-7580-47E7-8376-06F0BFD3F2EA}"/>
              </a:ext>
            </a:extLst>
          </p:cNvPr>
          <p:cNvSpPr txBox="1"/>
          <p:nvPr/>
        </p:nvSpPr>
        <p:spPr>
          <a:xfrm>
            <a:off x="838200" y="2812036"/>
            <a:ext cx="7821059" cy="1754326"/>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e.first_name</a:t>
            </a:r>
            <a:r>
              <a:rPr lang="en-US" b="0" i="0" dirty="0">
                <a:solidFill>
                  <a:srgbClr val="333333"/>
                </a:solidFill>
                <a:effectLst/>
                <a:latin typeface="Courier New" panose="02070309020205020404" pitchFamily="49" charset="0"/>
              </a:rPr>
              <a:t> || </a:t>
            </a:r>
            <a:r>
              <a:rPr lang="en-US" b="0" i="0" dirty="0">
                <a:solidFill>
                  <a:srgbClr val="DD1144"/>
                </a:solidFill>
                <a:effectLst/>
                <a:latin typeface="Courier New" panose="02070309020205020404" pitchFamily="49" charset="0"/>
              </a:rPr>
              <a:t>' '</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e.last_name</a:t>
            </a:r>
            <a:r>
              <a:rPr lang="en-US" b="0" i="0" dirty="0">
                <a:solidFill>
                  <a:srgbClr val="333333"/>
                </a:solidFill>
                <a:effectLst/>
                <a:latin typeface="Courier New" panose="02070309020205020404" pitchFamily="49" charset="0"/>
              </a:rPr>
              <a:t>) employee, </a:t>
            </a:r>
          </a:p>
          <a:p>
            <a:r>
              <a:rPr lang="en-US" dirty="0">
                <a:solidFill>
                  <a:srgbClr val="333333"/>
                </a:solidFill>
                <a:latin typeface="Courier New" panose="02070309020205020404" pitchFamily="49" charset="0"/>
              </a:rPr>
              <a:t>       </a:t>
            </a:r>
            <a:r>
              <a:rPr lang="en-US" b="0" i="0" dirty="0">
                <a:solidFill>
                  <a:srgbClr val="333333"/>
                </a:solidFill>
                <a:effectLst/>
                <a:latin typeface="Courier New" panose="02070309020205020404" pitchFamily="49" charset="0"/>
              </a:rPr>
              <a:t>(</a:t>
            </a:r>
            <a:r>
              <a:rPr lang="en-US" b="0" i="0" dirty="0" err="1">
                <a:solidFill>
                  <a:srgbClr val="333333"/>
                </a:solidFill>
                <a:effectLst/>
                <a:latin typeface="Courier New" panose="02070309020205020404" pitchFamily="49" charset="0"/>
              </a:rPr>
              <a:t>m.first_name</a:t>
            </a:r>
            <a:r>
              <a:rPr lang="en-US" b="0" i="0" dirty="0">
                <a:solidFill>
                  <a:srgbClr val="333333"/>
                </a:solidFill>
                <a:effectLst/>
                <a:latin typeface="Courier New" panose="02070309020205020404" pitchFamily="49" charset="0"/>
              </a:rPr>
              <a:t> || </a:t>
            </a:r>
            <a:r>
              <a:rPr lang="en-US" b="0" i="0" dirty="0">
                <a:solidFill>
                  <a:srgbClr val="DD1144"/>
                </a:solidFill>
                <a:effectLst/>
                <a:latin typeface="Courier New" panose="02070309020205020404" pitchFamily="49" charset="0"/>
              </a:rPr>
              <a:t>' '</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m.last_name</a:t>
            </a:r>
            <a:r>
              <a:rPr lang="en-US" b="0" i="0" dirty="0">
                <a:solidFill>
                  <a:srgbClr val="333333"/>
                </a:solidFill>
                <a:effectLst/>
                <a:latin typeface="Courier New" panose="02070309020205020404" pitchFamily="49" charset="0"/>
              </a:rPr>
              <a:t>) manager, </a:t>
            </a:r>
          </a:p>
          <a:p>
            <a:r>
              <a:rPr lang="en-US" dirty="0">
                <a:solidFill>
                  <a:srgbClr val="333333"/>
                </a:solidFill>
                <a:latin typeface="Courier New" panose="02070309020205020404" pitchFamily="49" charset="0"/>
              </a:rPr>
              <a:t>       </a:t>
            </a:r>
            <a:r>
              <a:rPr lang="en-US" b="0" i="0" dirty="0" err="1">
                <a:solidFill>
                  <a:srgbClr val="333333"/>
                </a:solidFill>
                <a:effectLst/>
                <a:latin typeface="Courier New" panose="02070309020205020404" pitchFamily="49" charset="0"/>
              </a:rPr>
              <a:t>e.job_title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a:solidFill>
                  <a:srgbClr val="333333"/>
                </a:solidFill>
                <a:effectLst/>
                <a:highlight>
                  <a:srgbClr val="00FF00"/>
                </a:highlight>
                <a:latin typeface="Courier New" panose="02070309020205020404" pitchFamily="49" charset="0"/>
              </a:rPr>
              <a:t>employees</a:t>
            </a:r>
            <a:r>
              <a:rPr lang="en-US" b="0" i="0" dirty="0">
                <a:solidFill>
                  <a:srgbClr val="333333"/>
                </a:solidFill>
                <a:effectLst/>
                <a:latin typeface="Courier New" panose="02070309020205020404" pitchFamily="49" charset="0"/>
              </a:rPr>
              <a:t> </a:t>
            </a:r>
            <a:r>
              <a:rPr lang="en-US" b="0" i="0" dirty="0">
                <a:solidFill>
                  <a:srgbClr val="333333"/>
                </a:solidFill>
                <a:effectLst/>
                <a:highlight>
                  <a:srgbClr val="FFFF00"/>
                </a:highlight>
                <a:latin typeface="Courier New" panose="02070309020205020404" pitchFamily="49" charset="0"/>
              </a:rPr>
              <a:t>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a:t>
            </a:r>
            <a:r>
              <a:rPr lang="en-US" b="0" i="0" dirty="0">
                <a:solidFill>
                  <a:srgbClr val="333333"/>
                </a:solidFill>
                <a:effectLst/>
                <a:highlight>
                  <a:srgbClr val="00FF00"/>
                </a:highlight>
                <a:latin typeface="Courier New" panose="02070309020205020404" pitchFamily="49" charset="0"/>
              </a:rPr>
              <a:t>employees</a:t>
            </a:r>
            <a:r>
              <a:rPr lang="en-US" b="0" i="0" dirty="0">
                <a:solidFill>
                  <a:srgbClr val="333333"/>
                </a:solidFill>
                <a:effectLst/>
                <a:latin typeface="Courier New" panose="02070309020205020404" pitchFamily="49" charset="0"/>
              </a:rPr>
              <a:t> </a:t>
            </a:r>
            <a:r>
              <a:rPr lang="en-US" b="0" i="0" dirty="0">
                <a:solidFill>
                  <a:srgbClr val="333333"/>
                </a:solidFill>
                <a:effectLst/>
                <a:highlight>
                  <a:srgbClr val="FFFF00"/>
                </a:highlight>
                <a:latin typeface="Courier New" panose="02070309020205020404" pitchFamily="49" charset="0"/>
              </a:rPr>
              <a:t>m</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ON</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m.employee_id</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e.manager_id</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manager;</a:t>
            </a:r>
            <a:endParaRPr lang="en-US" dirty="0"/>
          </a:p>
        </p:txBody>
      </p:sp>
      <p:pic>
        <p:nvPicPr>
          <p:cNvPr id="6146" name="Picture 2" descr="Oracle Self Join example">
            <a:extLst>
              <a:ext uri="{FF2B5EF4-FFF2-40B4-BE49-F238E27FC236}">
                <a16:creationId xmlns:a16="http://schemas.microsoft.com/office/drawing/2014/main" id="{C5E51F63-855C-4560-91AA-3CB87305A8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6899" y="3242387"/>
            <a:ext cx="3714750" cy="2647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7868E4B-9477-43A4-A750-460CA9C982AD}"/>
              </a:ext>
            </a:extLst>
          </p:cNvPr>
          <p:cNvSpPr txBox="1"/>
          <p:nvPr/>
        </p:nvSpPr>
        <p:spPr>
          <a:xfrm>
            <a:off x="3008521" y="4967007"/>
            <a:ext cx="2830417" cy="923330"/>
          </a:xfrm>
          <a:prstGeom prst="rect">
            <a:avLst/>
          </a:prstGeom>
          <a:noFill/>
        </p:spPr>
        <p:txBody>
          <a:bodyPr wrap="square" rtlCol="0">
            <a:spAutoFit/>
          </a:bodyPr>
          <a:lstStyle/>
          <a:p>
            <a:r>
              <a:rPr lang="en-US" dirty="0"/>
              <a:t>… &lt;--- </a:t>
            </a:r>
            <a:r>
              <a:rPr lang="en-US" dirty="0">
                <a:highlight>
                  <a:srgbClr val="00FF00"/>
                </a:highlight>
              </a:rPr>
              <a:t>same query here</a:t>
            </a:r>
          </a:p>
          <a:p>
            <a:r>
              <a:rPr lang="en-US" dirty="0"/>
              <a:t>Where </a:t>
            </a:r>
            <a:r>
              <a:rPr lang="en-US" dirty="0" err="1"/>
              <a:t>e.first_name</a:t>
            </a:r>
            <a:r>
              <a:rPr lang="en-US" dirty="0"/>
              <a:t>='Ava’</a:t>
            </a:r>
          </a:p>
          <a:p>
            <a:r>
              <a:rPr lang="en-US" dirty="0"/>
              <a:t>ORDER BY manager;</a:t>
            </a:r>
          </a:p>
        </p:txBody>
      </p:sp>
      <p:pic>
        <p:nvPicPr>
          <p:cNvPr id="8" name="Picture 7">
            <a:extLst>
              <a:ext uri="{FF2B5EF4-FFF2-40B4-BE49-F238E27FC236}">
                <a16:creationId xmlns:a16="http://schemas.microsoft.com/office/drawing/2014/main" id="{4A6429CB-DC12-4F45-9E76-FCE9967CE84A}"/>
              </a:ext>
            </a:extLst>
          </p:cNvPr>
          <p:cNvPicPr>
            <a:picLocks noChangeAspect="1"/>
          </p:cNvPicPr>
          <p:nvPr/>
        </p:nvPicPr>
        <p:blipFill>
          <a:blip r:embed="rId3"/>
          <a:stretch>
            <a:fillRect/>
          </a:stretch>
        </p:blipFill>
        <p:spPr>
          <a:xfrm>
            <a:off x="3008520" y="5976612"/>
            <a:ext cx="3487443" cy="699609"/>
          </a:xfrm>
          <a:prstGeom prst="rect">
            <a:avLst/>
          </a:prstGeom>
        </p:spPr>
      </p:pic>
    </p:spTree>
    <p:extLst>
      <p:ext uri="{BB962C8B-B14F-4D97-AF65-F5344CB8AC3E}">
        <p14:creationId xmlns:p14="http://schemas.microsoft.com/office/powerpoint/2010/main" val="7655545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9DFE8-B8E6-4419-9FBC-C51698E28F55}"/>
              </a:ext>
            </a:extLst>
          </p:cNvPr>
          <p:cNvSpPr>
            <a:spLocks noGrp="1"/>
          </p:cNvSpPr>
          <p:nvPr>
            <p:ph type="title"/>
          </p:nvPr>
        </p:nvSpPr>
        <p:spPr/>
        <p:txBody>
          <a:bodyPr/>
          <a:lstStyle/>
          <a:p>
            <a:r>
              <a:rPr lang="en-US" dirty="0"/>
              <a:t>SELF join (example)</a:t>
            </a:r>
          </a:p>
        </p:txBody>
      </p:sp>
      <p:sp>
        <p:nvSpPr>
          <p:cNvPr id="3" name="Content Placeholder 2">
            <a:extLst>
              <a:ext uri="{FF2B5EF4-FFF2-40B4-BE49-F238E27FC236}">
                <a16:creationId xmlns:a16="http://schemas.microsoft.com/office/drawing/2014/main" id="{FA5D9F0F-91CA-4BC1-894C-A386362CE983}"/>
              </a:ext>
            </a:extLst>
          </p:cNvPr>
          <p:cNvSpPr>
            <a:spLocks noGrp="1"/>
          </p:cNvSpPr>
          <p:nvPr>
            <p:ph idx="1"/>
          </p:nvPr>
        </p:nvSpPr>
        <p:spPr>
          <a:xfrm>
            <a:off x="838200" y="1825625"/>
            <a:ext cx="10515600" cy="509951"/>
          </a:xfrm>
        </p:spPr>
        <p:txBody>
          <a:bodyPr/>
          <a:lstStyle/>
          <a:p>
            <a:r>
              <a:rPr lang="en-US" dirty="0"/>
              <a:t>Show employees with the same hire date:</a:t>
            </a:r>
          </a:p>
        </p:txBody>
      </p:sp>
      <p:sp>
        <p:nvSpPr>
          <p:cNvPr id="5" name="TextBox 4">
            <a:extLst>
              <a:ext uri="{FF2B5EF4-FFF2-40B4-BE49-F238E27FC236}">
                <a16:creationId xmlns:a16="http://schemas.microsoft.com/office/drawing/2014/main" id="{BEA31290-FEC7-44E1-BBD3-BA053532CCDF}"/>
              </a:ext>
            </a:extLst>
          </p:cNvPr>
          <p:cNvSpPr txBox="1"/>
          <p:nvPr/>
        </p:nvSpPr>
        <p:spPr>
          <a:xfrm>
            <a:off x="838199" y="2470513"/>
            <a:ext cx="7611737" cy="3693319"/>
          </a:xfrm>
          <a:prstGeom prst="rect">
            <a:avLst/>
          </a:prstGeom>
          <a:noFill/>
        </p:spPr>
        <p:txBody>
          <a:bodyPr wrap="square">
            <a:spAutoFit/>
          </a:bodyPr>
          <a:lstStyle/>
          <a:p>
            <a:r>
              <a:rPr lang="en-US" dirty="0"/>
              <a:t>SELECT</a:t>
            </a:r>
          </a:p>
          <a:p>
            <a:r>
              <a:rPr lang="en-US" dirty="0"/>
              <a:t>   e1.hire_date,</a:t>
            </a:r>
          </a:p>
          <a:p>
            <a:r>
              <a:rPr lang="en-US" dirty="0"/>
              <a:t>  (e1.first_name || ' ' || e1.last_name) employee1,</a:t>
            </a:r>
          </a:p>
          <a:p>
            <a:r>
              <a:rPr lang="en-US" dirty="0"/>
              <a:t>  (e2.first_name || ' ' || e2.last_name) employee2  </a:t>
            </a:r>
          </a:p>
          <a:p>
            <a:r>
              <a:rPr lang="en-US" dirty="0"/>
              <a:t>FROM</a:t>
            </a:r>
          </a:p>
          <a:p>
            <a:r>
              <a:rPr lang="en-US" dirty="0"/>
              <a:t>    employees e1</a:t>
            </a:r>
          </a:p>
          <a:p>
            <a:r>
              <a:rPr lang="en-US" dirty="0"/>
              <a:t>INNER JOIN employees e2 ON</a:t>
            </a:r>
          </a:p>
          <a:p>
            <a:r>
              <a:rPr lang="en-US" dirty="0"/>
              <a:t>    e1.employee_id </a:t>
            </a:r>
            <a:r>
              <a:rPr lang="en-US" dirty="0">
                <a:highlight>
                  <a:srgbClr val="00FF00"/>
                </a:highlight>
              </a:rPr>
              <a:t>&gt;</a:t>
            </a:r>
            <a:r>
              <a:rPr lang="en-US" dirty="0"/>
              <a:t> e2.employee_id</a:t>
            </a:r>
          </a:p>
          <a:p>
            <a:r>
              <a:rPr lang="en-US" dirty="0"/>
              <a:t>    AND e1.hire_date = e2.hire_date</a:t>
            </a:r>
          </a:p>
          <a:p>
            <a:r>
              <a:rPr lang="en-US" dirty="0"/>
              <a:t>ORDER BY  </a:t>
            </a:r>
          </a:p>
          <a:p>
            <a:r>
              <a:rPr lang="en-US" dirty="0"/>
              <a:t>   e1.hire_date DESC,</a:t>
            </a:r>
          </a:p>
          <a:p>
            <a:r>
              <a:rPr lang="en-US" dirty="0"/>
              <a:t>   employee1, </a:t>
            </a:r>
          </a:p>
          <a:p>
            <a:r>
              <a:rPr lang="en-US" dirty="0"/>
              <a:t>   employee2; </a:t>
            </a:r>
          </a:p>
        </p:txBody>
      </p:sp>
      <p:pic>
        <p:nvPicPr>
          <p:cNvPr id="7" name="Picture 6">
            <a:extLst>
              <a:ext uri="{FF2B5EF4-FFF2-40B4-BE49-F238E27FC236}">
                <a16:creationId xmlns:a16="http://schemas.microsoft.com/office/drawing/2014/main" id="{46C020FC-9C1B-4FFD-9527-15CCDCD720A4}"/>
              </a:ext>
            </a:extLst>
          </p:cNvPr>
          <p:cNvPicPr>
            <a:picLocks noChangeAspect="1"/>
          </p:cNvPicPr>
          <p:nvPr/>
        </p:nvPicPr>
        <p:blipFill>
          <a:blip r:embed="rId2"/>
          <a:stretch>
            <a:fillRect/>
          </a:stretch>
        </p:blipFill>
        <p:spPr>
          <a:xfrm>
            <a:off x="7275425" y="3259796"/>
            <a:ext cx="3458058" cy="2343477"/>
          </a:xfrm>
          <a:prstGeom prst="rect">
            <a:avLst/>
          </a:prstGeom>
        </p:spPr>
      </p:pic>
      <p:sp>
        <p:nvSpPr>
          <p:cNvPr id="8" name="TextBox 7">
            <a:extLst>
              <a:ext uri="{FF2B5EF4-FFF2-40B4-BE49-F238E27FC236}">
                <a16:creationId xmlns:a16="http://schemas.microsoft.com/office/drawing/2014/main" id="{132E8FB1-E84B-482A-A690-5C711AFE0DB0}"/>
              </a:ext>
            </a:extLst>
          </p:cNvPr>
          <p:cNvSpPr txBox="1"/>
          <p:nvPr/>
        </p:nvSpPr>
        <p:spPr>
          <a:xfrm>
            <a:off x="2875402" y="6138500"/>
            <a:ext cx="7747634" cy="369332"/>
          </a:xfrm>
          <a:prstGeom prst="rect">
            <a:avLst/>
          </a:prstGeom>
          <a:noFill/>
        </p:spPr>
        <p:txBody>
          <a:bodyPr wrap="none" rtlCol="0">
            <a:spAutoFit/>
          </a:bodyPr>
          <a:lstStyle/>
          <a:p>
            <a:r>
              <a:rPr lang="en-US" dirty="0"/>
              <a:t>Note: if the condition operator was </a:t>
            </a:r>
            <a:r>
              <a:rPr lang="en-US" dirty="0">
                <a:highlight>
                  <a:srgbClr val="00FF00"/>
                </a:highlight>
              </a:rPr>
              <a:t>&lt;&gt;</a:t>
            </a:r>
            <a:r>
              <a:rPr lang="en-US" dirty="0"/>
              <a:t>, the results would appear twice (repeated)</a:t>
            </a:r>
          </a:p>
        </p:txBody>
      </p:sp>
    </p:spTree>
    <p:extLst>
      <p:ext uri="{BB962C8B-B14F-4D97-AF65-F5344CB8AC3E}">
        <p14:creationId xmlns:p14="http://schemas.microsoft.com/office/powerpoint/2010/main" val="3791029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C490-9F63-4349-BFA2-74078D4F1ED3}"/>
              </a:ext>
            </a:extLst>
          </p:cNvPr>
          <p:cNvSpPr>
            <a:spLocks noGrp="1"/>
          </p:cNvSpPr>
          <p:nvPr>
            <p:ph type="title"/>
          </p:nvPr>
        </p:nvSpPr>
        <p:spPr/>
        <p:txBody>
          <a:bodyPr/>
          <a:lstStyle/>
          <a:p>
            <a:r>
              <a:rPr lang="en-US" dirty="0"/>
              <a:t>SQL multiple joins</a:t>
            </a:r>
          </a:p>
        </p:txBody>
      </p:sp>
      <p:sp>
        <p:nvSpPr>
          <p:cNvPr id="3" name="Rectangle 2">
            <a:extLst>
              <a:ext uri="{FF2B5EF4-FFF2-40B4-BE49-F238E27FC236}">
                <a16:creationId xmlns:a16="http://schemas.microsoft.com/office/drawing/2014/main" id="{F8823F1B-75AD-4B32-B3A1-58EC1FDBA9CF}"/>
              </a:ext>
            </a:extLst>
          </p:cNvPr>
          <p:cNvSpPr/>
          <p:nvPr/>
        </p:nvSpPr>
        <p:spPr>
          <a:xfrm>
            <a:off x="164950" y="6492875"/>
            <a:ext cx="6096000" cy="276999"/>
          </a:xfrm>
          <a:prstGeom prst="rect">
            <a:avLst/>
          </a:prstGeom>
        </p:spPr>
        <p:txBody>
          <a:bodyPr>
            <a:spAutoFit/>
          </a:bodyPr>
          <a:lstStyle/>
          <a:p>
            <a:r>
              <a:rPr lang="en-US" sz="1200" dirty="0">
                <a:hlinkClick r:id="rId3"/>
              </a:rPr>
              <a:t>https://www.sqlshack.com/sql-multiple-joins-for-beginners-with-examples/</a:t>
            </a:r>
            <a:endParaRPr lang="en-US" sz="1200" dirty="0"/>
          </a:p>
        </p:txBody>
      </p:sp>
      <p:pic>
        <p:nvPicPr>
          <p:cNvPr id="7" name="Picture 6">
            <a:extLst>
              <a:ext uri="{FF2B5EF4-FFF2-40B4-BE49-F238E27FC236}">
                <a16:creationId xmlns:a16="http://schemas.microsoft.com/office/drawing/2014/main" id="{BAFA5F8D-9944-4C99-8622-5A8C335B1BCC}"/>
              </a:ext>
            </a:extLst>
          </p:cNvPr>
          <p:cNvPicPr>
            <a:picLocks noChangeAspect="1"/>
          </p:cNvPicPr>
          <p:nvPr/>
        </p:nvPicPr>
        <p:blipFill>
          <a:blip r:embed="rId4"/>
          <a:stretch>
            <a:fillRect/>
          </a:stretch>
        </p:blipFill>
        <p:spPr>
          <a:xfrm>
            <a:off x="395425" y="1415601"/>
            <a:ext cx="7746286" cy="2315182"/>
          </a:xfrm>
          <a:prstGeom prst="rect">
            <a:avLst/>
          </a:prstGeom>
        </p:spPr>
      </p:pic>
      <p:pic>
        <p:nvPicPr>
          <p:cNvPr id="10" name="Picture 9">
            <a:extLst>
              <a:ext uri="{FF2B5EF4-FFF2-40B4-BE49-F238E27FC236}">
                <a16:creationId xmlns:a16="http://schemas.microsoft.com/office/drawing/2014/main" id="{E73C5B9D-4A66-4EBD-A617-1B0D983CD194}"/>
              </a:ext>
            </a:extLst>
          </p:cNvPr>
          <p:cNvPicPr>
            <a:picLocks noChangeAspect="1"/>
          </p:cNvPicPr>
          <p:nvPr/>
        </p:nvPicPr>
        <p:blipFill>
          <a:blip r:embed="rId5"/>
          <a:stretch>
            <a:fillRect/>
          </a:stretch>
        </p:blipFill>
        <p:spPr>
          <a:xfrm>
            <a:off x="6096000" y="2057866"/>
            <a:ext cx="4435009" cy="4435009"/>
          </a:xfrm>
          <a:prstGeom prst="rect">
            <a:avLst/>
          </a:prstGeom>
        </p:spPr>
      </p:pic>
      <p:sp>
        <p:nvSpPr>
          <p:cNvPr id="11" name="TextBox 10">
            <a:extLst>
              <a:ext uri="{FF2B5EF4-FFF2-40B4-BE49-F238E27FC236}">
                <a16:creationId xmlns:a16="http://schemas.microsoft.com/office/drawing/2014/main" id="{B8D21668-B91E-4AED-81BD-9DFCC0C4E4DE}"/>
              </a:ext>
            </a:extLst>
          </p:cNvPr>
          <p:cNvSpPr txBox="1"/>
          <p:nvPr/>
        </p:nvSpPr>
        <p:spPr>
          <a:xfrm>
            <a:off x="3891576" y="1702395"/>
            <a:ext cx="301686" cy="369332"/>
          </a:xfrm>
          <a:prstGeom prst="rect">
            <a:avLst/>
          </a:prstGeom>
          <a:noFill/>
        </p:spPr>
        <p:txBody>
          <a:bodyPr wrap="none" rtlCol="0">
            <a:spAutoFit/>
          </a:bodyPr>
          <a:lstStyle/>
          <a:p>
            <a:r>
              <a:rPr lang="en-US" b="1" dirty="0">
                <a:solidFill>
                  <a:srgbClr val="FF0000"/>
                </a:solidFill>
              </a:rPr>
              <a:t>1</a:t>
            </a:r>
          </a:p>
        </p:txBody>
      </p:sp>
      <p:sp>
        <p:nvSpPr>
          <p:cNvPr id="13" name="TextBox 12">
            <a:extLst>
              <a:ext uri="{FF2B5EF4-FFF2-40B4-BE49-F238E27FC236}">
                <a16:creationId xmlns:a16="http://schemas.microsoft.com/office/drawing/2014/main" id="{7B132808-4F54-4A9A-AC69-6759BB632CA8}"/>
              </a:ext>
            </a:extLst>
          </p:cNvPr>
          <p:cNvSpPr txBox="1"/>
          <p:nvPr/>
        </p:nvSpPr>
        <p:spPr>
          <a:xfrm>
            <a:off x="4883067" y="2502095"/>
            <a:ext cx="301686" cy="369332"/>
          </a:xfrm>
          <a:prstGeom prst="rect">
            <a:avLst/>
          </a:prstGeom>
          <a:noFill/>
        </p:spPr>
        <p:txBody>
          <a:bodyPr wrap="none" rtlCol="0">
            <a:spAutoFit/>
          </a:bodyPr>
          <a:lstStyle/>
          <a:p>
            <a:r>
              <a:rPr lang="en-US" b="1" dirty="0">
                <a:solidFill>
                  <a:srgbClr val="FF0000"/>
                </a:solidFill>
              </a:rPr>
              <a:t>2</a:t>
            </a:r>
          </a:p>
        </p:txBody>
      </p:sp>
      <p:sp>
        <p:nvSpPr>
          <p:cNvPr id="14" name="TextBox 13">
            <a:extLst>
              <a:ext uri="{FF2B5EF4-FFF2-40B4-BE49-F238E27FC236}">
                <a16:creationId xmlns:a16="http://schemas.microsoft.com/office/drawing/2014/main" id="{F0733FC8-F7E6-492E-94F4-996882AAA38B}"/>
              </a:ext>
            </a:extLst>
          </p:cNvPr>
          <p:cNvSpPr txBox="1"/>
          <p:nvPr/>
        </p:nvSpPr>
        <p:spPr>
          <a:xfrm>
            <a:off x="3978208" y="3287930"/>
            <a:ext cx="390438" cy="369332"/>
          </a:xfrm>
          <a:prstGeom prst="rect">
            <a:avLst/>
          </a:prstGeom>
          <a:noFill/>
        </p:spPr>
        <p:txBody>
          <a:bodyPr wrap="square" rtlCol="0">
            <a:spAutoFit/>
          </a:bodyPr>
          <a:lstStyle/>
          <a:p>
            <a:r>
              <a:rPr lang="en-US" b="1" dirty="0">
                <a:solidFill>
                  <a:srgbClr val="FF0000"/>
                </a:solidFill>
              </a:rPr>
              <a:t>3</a:t>
            </a:r>
          </a:p>
        </p:txBody>
      </p:sp>
      <p:graphicFrame>
        <p:nvGraphicFramePr>
          <p:cNvPr id="12" name="Table 14">
            <a:extLst>
              <a:ext uri="{FF2B5EF4-FFF2-40B4-BE49-F238E27FC236}">
                <a16:creationId xmlns:a16="http://schemas.microsoft.com/office/drawing/2014/main" id="{84323A27-DD4E-435F-B58B-54EC6262E1AA}"/>
              </a:ext>
            </a:extLst>
          </p:cNvPr>
          <p:cNvGraphicFramePr>
            <a:graphicFrameLocks noGrp="1"/>
          </p:cNvGraphicFramePr>
          <p:nvPr/>
        </p:nvGraphicFramePr>
        <p:xfrm>
          <a:off x="399167" y="3953007"/>
          <a:ext cx="4785360" cy="1483360"/>
        </p:xfrm>
        <a:graphic>
          <a:graphicData uri="http://schemas.openxmlformats.org/drawingml/2006/table">
            <a:tbl>
              <a:tblPr firstRow="1" bandRow="1">
                <a:tableStyleId>{5C22544A-7EE6-4342-B048-85BDC9FD1C3A}</a:tableStyleId>
              </a:tblPr>
              <a:tblGrid>
                <a:gridCol w="1361561">
                  <a:extLst>
                    <a:ext uri="{9D8B030D-6E8A-4147-A177-3AD203B41FA5}">
                      <a16:colId xmlns:a16="http://schemas.microsoft.com/office/drawing/2014/main" val="4128065459"/>
                    </a:ext>
                  </a:extLst>
                </a:gridCol>
                <a:gridCol w="1241790">
                  <a:extLst>
                    <a:ext uri="{9D8B030D-6E8A-4147-A177-3AD203B41FA5}">
                      <a16:colId xmlns:a16="http://schemas.microsoft.com/office/drawing/2014/main" val="4128768131"/>
                    </a:ext>
                  </a:extLst>
                </a:gridCol>
                <a:gridCol w="1261912">
                  <a:extLst>
                    <a:ext uri="{9D8B030D-6E8A-4147-A177-3AD203B41FA5}">
                      <a16:colId xmlns:a16="http://schemas.microsoft.com/office/drawing/2014/main" val="1403485792"/>
                    </a:ext>
                  </a:extLst>
                </a:gridCol>
                <a:gridCol w="920097">
                  <a:extLst>
                    <a:ext uri="{9D8B030D-6E8A-4147-A177-3AD203B41FA5}">
                      <a16:colId xmlns:a16="http://schemas.microsoft.com/office/drawing/2014/main" val="134315406"/>
                    </a:ext>
                  </a:extLst>
                </a:gridCol>
              </a:tblGrid>
              <a:tr h="370840">
                <a:tc>
                  <a:txBody>
                    <a:bodyPr/>
                    <a:lstStyle/>
                    <a:p>
                      <a:r>
                        <a:rPr lang="en-US" sz="1400" dirty="0" err="1"/>
                        <a:t>customerName</a:t>
                      </a:r>
                      <a:endParaRPr lang="en-US" sz="1400" dirty="0"/>
                    </a:p>
                  </a:txBody>
                  <a:tcPr/>
                </a:tc>
                <a:tc>
                  <a:txBody>
                    <a:bodyPr/>
                    <a:lstStyle/>
                    <a:p>
                      <a:r>
                        <a:rPr lang="en-US" sz="1400" dirty="0" err="1"/>
                        <a:t>customerCity</a:t>
                      </a:r>
                      <a:endParaRPr lang="en-US" sz="1400" dirty="0"/>
                    </a:p>
                  </a:txBody>
                  <a:tcPr/>
                </a:tc>
                <a:tc>
                  <a:txBody>
                    <a:bodyPr/>
                    <a:lstStyle/>
                    <a:p>
                      <a:r>
                        <a:rPr lang="en-US" sz="1400" dirty="0" err="1"/>
                        <a:t>customerMail</a:t>
                      </a:r>
                      <a:endParaRPr lang="en-US" sz="1400" dirty="0"/>
                    </a:p>
                  </a:txBody>
                  <a:tcPr/>
                </a:tc>
                <a:tc>
                  <a:txBody>
                    <a:bodyPr/>
                    <a:lstStyle/>
                    <a:p>
                      <a:r>
                        <a:rPr lang="en-US" sz="1400" dirty="0" err="1"/>
                        <a:t>salesTotal</a:t>
                      </a:r>
                      <a:endParaRPr lang="en-US" sz="1400" dirty="0"/>
                    </a:p>
                  </a:txBody>
                  <a:tcPr/>
                </a:tc>
                <a:extLst>
                  <a:ext uri="{0D108BD9-81ED-4DB2-BD59-A6C34878D82A}">
                    <a16:rowId xmlns:a16="http://schemas.microsoft.com/office/drawing/2014/main" val="132394093"/>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989955396"/>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911656882"/>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363066456"/>
                  </a:ext>
                </a:extLst>
              </a:tr>
            </a:tbl>
          </a:graphicData>
        </a:graphic>
      </p:graphicFrame>
      <p:graphicFrame>
        <p:nvGraphicFramePr>
          <p:cNvPr id="17" name="Table 14">
            <a:extLst>
              <a:ext uri="{FF2B5EF4-FFF2-40B4-BE49-F238E27FC236}">
                <a16:creationId xmlns:a16="http://schemas.microsoft.com/office/drawing/2014/main" id="{E4FA6231-5B3E-4FD3-B4DD-86107046AA56}"/>
              </a:ext>
            </a:extLst>
          </p:cNvPr>
          <p:cNvGraphicFramePr>
            <a:graphicFrameLocks noGrp="1"/>
          </p:cNvGraphicFramePr>
          <p:nvPr/>
        </p:nvGraphicFramePr>
        <p:xfrm>
          <a:off x="792717" y="4350326"/>
          <a:ext cx="4785360" cy="1483360"/>
        </p:xfrm>
        <a:graphic>
          <a:graphicData uri="http://schemas.openxmlformats.org/drawingml/2006/table">
            <a:tbl>
              <a:tblPr firstRow="1" bandRow="1">
                <a:tableStyleId>{5C22544A-7EE6-4342-B048-85BDC9FD1C3A}</a:tableStyleId>
              </a:tblPr>
              <a:tblGrid>
                <a:gridCol w="1361561">
                  <a:extLst>
                    <a:ext uri="{9D8B030D-6E8A-4147-A177-3AD203B41FA5}">
                      <a16:colId xmlns:a16="http://schemas.microsoft.com/office/drawing/2014/main" val="4128065459"/>
                    </a:ext>
                  </a:extLst>
                </a:gridCol>
                <a:gridCol w="1241790">
                  <a:extLst>
                    <a:ext uri="{9D8B030D-6E8A-4147-A177-3AD203B41FA5}">
                      <a16:colId xmlns:a16="http://schemas.microsoft.com/office/drawing/2014/main" val="4128768131"/>
                    </a:ext>
                  </a:extLst>
                </a:gridCol>
                <a:gridCol w="1261912">
                  <a:extLst>
                    <a:ext uri="{9D8B030D-6E8A-4147-A177-3AD203B41FA5}">
                      <a16:colId xmlns:a16="http://schemas.microsoft.com/office/drawing/2014/main" val="1403485792"/>
                    </a:ext>
                  </a:extLst>
                </a:gridCol>
                <a:gridCol w="920097">
                  <a:extLst>
                    <a:ext uri="{9D8B030D-6E8A-4147-A177-3AD203B41FA5}">
                      <a16:colId xmlns:a16="http://schemas.microsoft.com/office/drawing/2014/main" val="134315406"/>
                    </a:ext>
                  </a:extLst>
                </a:gridCol>
              </a:tblGrid>
              <a:tr h="370840">
                <a:tc>
                  <a:txBody>
                    <a:bodyPr/>
                    <a:lstStyle/>
                    <a:p>
                      <a:r>
                        <a:rPr lang="en-US" sz="1400" dirty="0" err="1"/>
                        <a:t>customerName</a:t>
                      </a:r>
                      <a:endParaRPr lang="en-US" sz="1400" dirty="0"/>
                    </a:p>
                  </a:txBody>
                  <a:tcPr/>
                </a:tc>
                <a:tc>
                  <a:txBody>
                    <a:bodyPr/>
                    <a:lstStyle/>
                    <a:p>
                      <a:r>
                        <a:rPr lang="en-US" sz="1400" dirty="0" err="1"/>
                        <a:t>customerCity</a:t>
                      </a:r>
                      <a:endParaRPr lang="en-US" sz="1400" dirty="0"/>
                    </a:p>
                  </a:txBody>
                  <a:tcPr/>
                </a:tc>
                <a:tc>
                  <a:txBody>
                    <a:bodyPr/>
                    <a:lstStyle/>
                    <a:p>
                      <a:r>
                        <a:rPr lang="en-US" sz="1400" dirty="0" err="1"/>
                        <a:t>customerMail</a:t>
                      </a:r>
                      <a:endParaRPr lang="en-US" sz="1400" dirty="0"/>
                    </a:p>
                  </a:txBody>
                  <a:tcPr/>
                </a:tc>
                <a:tc>
                  <a:txBody>
                    <a:bodyPr/>
                    <a:lstStyle/>
                    <a:p>
                      <a:r>
                        <a:rPr lang="en-US" sz="1400" dirty="0" err="1"/>
                        <a:t>salesTotal</a:t>
                      </a:r>
                      <a:endParaRPr lang="en-US" sz="1400" dirty="0"/>
                    </a:p>
                  </a:txBody>
                  <a:tcPr/>
                </a:tc>
                <a:extLst>
                  <a:ext uri="{0D108BD9-81ED-4DB2-BD59-A6C34878D82A}">
                    <a16:rowId xmlns:a16="http://schemas.microsoft.com/office/drawing/2014/main" val="132394093"/>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989955396"/>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911656882"/>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363066456"/>
                  </a:ext>
                </a:extLst>
              </a:tr>
            </a:tbl>
          </a:graphicData>
        </a:graphic>
      </p:graphicFrame>
      <p:graphicFrame>
        <p:nvGraphicFramePr>
          <p:cNvPr id="18" name="Table 14">
            <a:extLst>
              <a:ext uri="{FF2B5EF4-FFF2-40B4-BE49-F238E27FC236}">
                <a16:creationId xmlns:a16="http://schemas.microsoft.com/office/drawing/2014/main" id="{21E05D1E-7BE4-40CD-AEA4-CB6BC7F97E00}"/>
              </a:ext>
            </a:extLst>
          </p:cNvPr>
          <p:cNvGraphicFramePr>
            <a:graphicFrameLocks noGrp="1"/>
          </p:cNvGraphicFramePr>
          <p:nvPr/>
        </p:nvGraphicFramePr>
        <p:xfrm>
          <a:off x="1186267" y="4747645"/>
          <a:ext cx="4785360" cy="1483360"/>
        </p:xfrm>
        <a:graphic>
          <a:graphicData uri="http://schemas.openxmlformats.org/drawingml/2006/table">
            <a:tbl>
              <a:tblPr firstRow="1" bandRow="1">
                <a:tableStyleId>{5C22544A-7EE6-4342-B048-85BDC9FD1C3A}</a:tableStyleId>
              </a:tblPr>
              <a:tblGrid>
                <a:gridCol w="1361561">
                  <a:extLst>
                    <a:ext uri="{9D8B030D-6E8A-4147-A177-3AD203B41FA5}">
                      <a16:colId xmlns:a16="http://schemas.microsoft.com/office/drawing/2014/main" val="4128065459"/>
                    </a:ext>
                  </a:extLst>
                </a:gridCol>
                <a:gridCol w="1241790">
                  <a:extLst>
                    <a:ext uri="{9D8B030D-6E8A-4147-A177-3AD203B41FA5}">
                      <a16:colId xmlns:a16="http://schemas.microsoft.com/office/drawing/2014/main" val="4128768131"/>
                    </a:ext>
                  </a:extLst>
                </a:gridCol>
                <a:gridCol w="1261912">
                  <a:extLst>
                    <a:ext uri="{9D8B030D-6E8A-4147-A177-3AD203B41FA5}">
                      <a16:colId xmlns:a16="http://schemas.microsoft.com/office/drawing/2014/main" val="1403485792"/>
                    </a:ext>
                  </a:extLst>
                </a:gridCol>
                <a:gridCol w="920097">
                  <a:extLst>
                    <a:ext uri="{9D8B030D-6E8A-4147-A177-3AD203B41FA5}">
                      <a16:colId xmlns:a16="http://schemas.microsoft.com/office/drawing/2014/main" val="134315406"/>
                    </a:ext>
                  </a:extLst>
                </a:gridCol>
              </a:tblGrid>
              <a:tr h="370840">
                <a:tc>
                  <a:txBody>
                    <a:bodyPr/>
                    <a:lstStyle/>
                    <a:p>
                      <a:r>
                        <a:rPr lang="en-US" sz="1400" dirty="0" err="1"/>
                        <a:t>customerName</a:t>
                      </a:r>
                      <a:endParaRPr lang="en-US" sz="1400" dirty="0"/>
                    </a:p>
                  </a:txBody>
                  <a:tcPr/>
                </a:tc>
                <a:tc>
                  <a:txBody>
                    <a:bodyPr/>
                    <a:lstStyle/>
                    <a:p>
                      <a:r>
                        <a:rPr lang="en-US" sz="1400" dirty="0" err="1"/>
                        <a:t>customerCity</a:t>
                      </a:r>
                      <a:endParaRPr lang="en-US" sz="1400" dirty="0"/>
                    </a:p>
                  </a:txBody>
                  <a:tcPr/>
                </a:tc>
                <a:tc>
                  <a:txBody>
                    <a:bodyPr/>
                    <a:lstStyle/>
                    <a:p>
                      <a:r>
                        <a:rPr lang="en-US" sz="1400" dirty="0" err="1"/>
                        <a:t>customerMail</a:t>
                      </a:r>
                      <a:endParaRPr lang="en-US" sz="1400" dirty="0"/>
                    </a:p>
                  </a:txBody>
                  <a:tcPr/>
                </a:tc>
                <a:tc>
                  <a:txBody>
                    <a:bodyPr/>
                    <a:lstStyle/>
                    <a:p>
                      <a:r>
                        <a:rPr lang="en-US" sz="1400" dirty="0" err="1"/>
                        <a:t>salesTotal</a:t>
                      </a:r>
                      <a:endParaRPr lang="en-US" sz="1400" dirty="0"/>
                    </a:p>
                  </a:txBody>
                  <a:tcPr/>
                </a:tc>
                <a:extLst>
                  <a:ext uri="{0D108BD9-81ED-4DB2-BD59-A6C34878D82A}">
                    <a16:rowId xmlns:a16="http://schemas.microsoft.com/office/drawing/2014/main" val="132394093"/>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2989955396"/>
                  </a:ext>
                </a:extLst>
              </a:tr>
              <a:tr h="370840">
                <a:tc>
                  <a:txBody>
                    <a:bodyPr/>
                    <a:lstStyle/>
                    <a:p>
                      <a:endParaRPr lang="en-US" sz="1400"/>
                    </a:p>
                  </a:txBody>
                  <a:tcPr/>
                </a:tc>
                <a:tc>
                  <a:txBody>
                    <a:bodyPr/>
                    <a:lstStyle/>
                    <a:p>
                      <a:endParaRPr lang="en-US" sz="1400"/>
                    </a:p>
                  </a:txBody>
                  <a:tcPr/>
                </a:tc>
                <a:tc>
                  <a:txBody>
                    <a:bodyPr/>
                    <a:lstStyle/>
                    <a:p>
                      <a:endParaRPr lang="en-US" sz="1400"/>
                    </a:p>
                  </a:txBody>
                  <a:tcPr/>
                </a:tc>
                <a:tc>
                  <a:txBody>
                    <a:bodyPr/>
                    <a:lstStyle/>
                    <a:p>
                      <a:endParaRPr lang="en-US" sz="1400"/>
                    </a:p>
                  </a:txBody>
                  <a:tcPr/>
                </a:tc>
                <a:extLst>
                  <a:ext uri="{0D108BD9-81ED-4DB2-BD59-A6C34878D82A}">
                    <a16:rowId xmlns:a16="http://schemas.microsoft.com/office/drawing/2014/main" val="3911656882"/>
                  </a:ext>
                </a:extLst>
              </a:tr>
              <a:tr h="370840">
                <a:tc>
                  <a:txBody>
                    <a:bodyPr/>
                    <a:lstStyle/>
                    <a:p>
                      <a:endParaRPr lang="en-US" sz="1400" dirty="0"/>
                    </a:p>
                  </a:txBody>
                  <a:tcPr/>
                </a:tc>
                <a:tc>
                  <a:txBody>
                    <a:bodyPr/>
                    <a:lstStyle/>
                    <a:p>
                      <a:endParaRPr lang="en-US" sz="1400" dirty="0"/>
                    </a:p>
                  </a:txBody>
                  <a:tcPr/>
                </a:tc>
                <a:tc>
                  <a:txBody>
                    <a:bodyPr/>
                    <a:lstStyle/>
                    <a:p>
                      <a:endParaRPr lang="en-US" sz="1400"/>
                    </a:p>
                  </a:txBody>
                  <a:tcPr/>
                </a:tc>
                <a:tc>
                  <a:txBody>
                    <a:bodyPr/>
                    <a:lstStyle/>
                    <a:p>
                      <a:endParaRPr lang="en-US" sz="1400" dirty="0"/>
                    </a:p>
                  </a:txBody>
                  <a:tcPr/>
                </a:tc>
                <a:extLst>
                  <a:ext uri="{0D108BD9-81ED-4DB2-BD59-A6C34878D82A}">
                    <a16:rowId xmlns:a16="http://schemas.microsoft.com/office/drawing/2014/main" val="2363066456"/>
                  </a:ext>
                </a:extLst>
              </a:tr>
            </a:tbl>
          </a:graphicData>
        </a:graphic>
      </p:graphicFrame>
      <p:sp>
        <p:nvSpPr>
          <p:cNvPr id="16" name="TextBox 15">
            <a:extLst>
              <a:ext uri="{FF2B5EF4-FFF2-40B4-BE49-F238E27FC236}">
                <a16:creationId xmlns:a16="http://schemas.microsoft.com/office/drawing/2014/main" id="{9B9C0717-D051-47E1-8DCB-5FCFFAB9E07F}"/>
              </a:ext>
            </a:extLst>
          </p:cNvPr>
          <p:cNvSpPr txBox="1"/>
          <p:nvPr/>
        </p:nvSpPr>
        <p:spPr>
          <a:xfrm>
            <a:off x="967437" y="4676250"/>
            <a:ext cx="301686" cy="369332"/>
          </a:xfrm>
          <a:prstGeom prst="rect">
            <a:avLst/>
          </a:prstGeom>
          <a:noFill/>
        </p:spPr>
        <p:txBody>
          <a:bodyPr wrap="none" rtlCol="0">
            <a:spAutoFit/>
          </a:bodyPr>
          <a:lstStyle/>
          <a:p>
            <a:r>
              <a:rPr lang="en-US" b="1" dirty="0">
                <a:solidFill>
                  <a:srgbClr val="FF0000"/>
                </a:solidFill>
              </a:rPr>
              <a:t>3</a:t>
            </a:r>
          </a:p>
        </p:txBody>
      </p:sp>
      <p:sp>
        <p:nvSpPr>
          <p:cNvPr id="22" name="TextBox 21">
            <a:extLst>
              <a:ext uri="{FF2B5EF4-FFF2-40B4-BE49-F238E27FC236}">
                <a16:creationId xmlns:a16="http://schemas.microsoft.com/office/drawing/2014/main" id="{4524A6D8-6948-4A6C-ADFE-BCC1AE865F56}"/>
              </a:ext>
            </a:extLst>
          </p:cNvPr>
          <p:cNvSpPr txBox="1"/>
          <p:nvPr/>
        </p:nvSpPr>
        <p:spPr>
          <a:xfrm>
            <a:off x="186138" y="3884628"/>
            <a:ext cx="301686" cy="369332"/>
          </a:xfrm>
          <a:prstGeom prst="rect">
            <a:avLst/>
          </a:prstGeom>
          <a:noFill/>
        </p:spPr>
        <p:txBody>
          <a:bodyPr wrap="none" rtlCol="0">
            <a:spAutoFit/>
          </a:bodyPr>
          <a:lstStyle/>
          <a:p>
            <a:r>
              <a:rPr lang="en-US" b="1" dirty="0">
                <a:solidFill>
                  <a:srgbClr val="FF0000"/>
                </a:solidFill>
              </a:rPr>
              <a:t>1</a:t>
            </a:r>
          </a:p>
        </p:txBody>
      </p:sp>
      <p:sp>
        <p:nvSpPr>
          <p:cNvPr id="23" name="TextBox 22">
            <a:extLst>
              <a:ext uri="{FF2B5EF4-FFF2-40B4-BE49-F238E27FC236}">
                <a16:creationId xmlns:a16="http://schemas.microsoft.com/office/drawing/2014/main" id="{0A988DE1-E317-496F-8CB9-6EC14D2DB144}"/>
              </a:ext>
            </a:extLst>
          </p:cNvPr>
          <p:cNvSpPr txBox="1"/>
          <p:nvPr/>
        </p:nvSpPr>
        <p:spPr>
          <a:xfrm>
            <a:off x="579688" y="4268114"/>
            <a:ext cx="301686" cy="369332"/>
          </a:xfrm>
          <a:prstGeom prst="rect">
            <a:avLst/>
          </a:prstGeom>
          <a:noFill/>
        </p:spPr>
        <p:txBody>
          <a:bodyPr wrap="none" rtlCol="0">
            <a:spAutoFit/>
          </a:bodyPr>
          <a:lstStyle/>
          <a:p>
            <a:r>
              <a:rPr lang="en-US" b="1" dirty="0">
                <a:solidFill>
                  <a:srgbClr val="FF0000"/>
                </a:solidFill>
              </a:rPr>
              <a:t>2</a:t>
            </a:r>
          </a:p>
        </p:txBody>
      </p:sp>
    </p:spTree>
    <p:extLst>
      <p:ext uri="{BB962C8B-B14F-4D97-AF65-F5344CB8AC3E}">
        <p14:creationId xmlns:p14="http://schemas.microsoft.com/office/powerpoint/2010/main" val="2704767826"/>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9849A-49DA-19ED-20A7-25CD7543A68A}"/>
              </a:ext>
            </a:extLst>
          </p:cNvPr>
          <p:cNvSpPr>
            <a:spLocks noGrp="1"/>
          </p:cNvSpPr>
          <p:nvPr>
            <p:ph type="title"/>
          </p:nvPr>
        </p:nvSpPr>
        <p:spPr/>
        <p:txBody>
          <a:bodyPr/>
          <a:lstStyle/>
          <a:p>
            <a:r>
              <a:rPr lang="pt-PT" dirty="0" err="1"/>
              <a:t>Aggregation</a:t>
            </a:r>
            <a:r>
              <a:rPr lang="pt-PT" dirty="0"/>
              <a:t> </a:t>
            </a:r>
            <a:r>
              <a:rPr lang="pt-PT" dirty="0" err="1"/>
              <a:t>functions</a:t>
            </a:r>
            <a:endParaRPr lang="en-US" dirty="0"/>
          </a:p>
        </p:txBody>
      </p:sp>
      <p:sp>
        <p:nvSpPr>
          <p:cNvPr id="3" name="Content Placeholder 2">
            <a:extLst>
              <a:ext uri="{FF2B5EF4-FFF2-40B4-BE49-F238E27FC236}">
                <a16:creationId xmlns:a16="http://schemas.microsoft.com/office/drawing/2014/main" id="{DE21246B-859A-9650-3830-15BF30956FD2}"/>
              </a:ext>
            </a:extLst>
          </p:cNvPr>
          <p:cNvSpPr>
            <a:spLocks noGrp="1"/>
          </p:cNvSpPr>
          <p:nvPr>
            <p:ph idx="1"/>
          </p:nvPr>
        </p:nvSpPr>
        <p:spPr/>
        <p:txBody>
          <a:bodyPr>
            <a:normAutofit fontScale="92500" lnSpcReduction="10000"/>
          </a:bodyPr>
          <a:lstStyle/>
          <a:p>
            <a:r>
              <a:rPr lang="en-GB" dirty="0"/>
              <a:t>In SQL, aggregate functions are functions that operate on a set of values and return a single value that is calculated based on the values in the set. 
They are commonly used in SQL queries to summarize data from a table or group of tables.</a:t>
            </a:r>
          </a:p>
          <a:p>
            <a:r>
              <a:rPr lang="en-GB" dirty="0"/>
              <a:t>Here are </a:t>
            </a:r>
            <a:r>
              <a:rPr lang="en-GB" dirty="0">
                <a:highlight>
                  <a:srgbClr val="FFFF00"/>
                </a:highlight>
              </a:rPr>
              <a:t>some</a:t>
            </a:r>
            <a:r>
              <a:rPr lang="en-GB" dirty="0"/>
              <a:t> of the most common aggregation functions in SQL</a:t>
            </a:r>
            <a:r>
              <a:rPr lang="pt-BR" dirty="0"/>
              <a:t>:</a:t>
            </a:r>
          </a:p>
          <a:p>
            <a:pPr lvl="1"/>
            <a:r>
              <a:rPr lang="pt-BR" b="1" dirty="0"/>
              <a:t>COUNT()</a:t>
            </a:r>
            <a:r>
              <a:rPr lang="pt-BR" dirty="0"/>
              <a:t>: </a:t>
            </a:r>
            <a:r>
              <a:rPr lang="en-GB" dirty="0"/>
              <a:t>Returns the number of rows in a result set.</a:t>
            </a:r>
          </a:p>
          <a:p>
            <a:pPr lvl="1"/>
            <a:r>
              <a:rPr lang="pt-BR" b="1" dirty="0"/>
              <a:t>SUM()</a:t>
            </a:r>
            <a:r>
              <a:rPr lang="pt-BR" dirty="0"/>
              <a:t>: </a:t>
            </a:r>
            <a:r>
              <a:rPr lang="en-GB" dirty="0"/>
              <a:t>Calculates the sum of the values in a column.</a:t>
            </a:r>
            <a:endParaRPr lang="pt-BR" dirty="0"/>
          </a:p>
          <a:p>
            <a:pPr lvl="1"/>
            <a:r>
              <a:rPr lang="pt-BR" b="1" dirty="0"/>
              <a:t>AVG()</a:t>
            </a:r>
            <a:r>
              <a:rPr lang="pt-BR" dirty="0"/>
              <a:t>: </a:t>
            </a:r>
            <a:r>
              <a:rPr lang="en-GB" dirty="0"/>
              <a:t>Averages the values in a column.</a:t>
            </a:r>
            <a:endParaRPr lang="pt-BR" dirty="0"/>
          </a:p>
          <a:p>
            <a:pPr lvl="1"/>
            <a:r>
              <a:rPr lang="pt-BR" b="1" dirty="0"/>
              <a:t>MIN()</a:t>
            </a:r>
            <a:r>
              <a:rPr lang="pt-BR" dirty="0"/>
              <a:t>: </a:t>
            </a:r>
            <a:r>
              <a:rPr lang="en-GB" dirty="0"/>
              <a:t>Returns the smallest value in a column.</a:t>
            </a:r>
          </a:p>
          <a:p>
            <a:pPr lvl="1"/>
            <a:r>
              <a:rPr lang="pt-BR" b="1" dirty="0"/>
              <a:t>MAX()</a:t>
            </a:r>
            <a:r>
              <a:rPr lang="pt-BR" dirty="0"/>
              <a:t>: </a:t>
            </a:r>
            <a:r>
              <a:rPr lang="en-GB" dirty="0"/>
              <a:t>Returns the largest value in a column.</a:t>
            </a:r>
            <a:endParaRPr lang="pt-BR" dirty="0"/>
          </a:p>
          <a:p>
            <a:pPr lvl="1"/>
            <a:endParaRPr lang="pt-BR" dirty="0"/>
          </a:p>
          <a:p>
            <a:r>
              <a:rPr lang="en-GB" dirty="0"/>
              <a:t>These functions are often used in conjunction with the GROUP BY clause, which groups the rows of a table based on common values into one or more columns, allowing aggregate functions to be applied to each group separately.</a:t>
            </a:r>
            <a:endParaRPr lang="en-US" dirty="0"/>
          </a:p>
        </p:txBody>
      </p:sp>
    </p:spTree>
    <p:extLst>
      <p:ext uri="{BB962C8B-B14F-4D97-AF65-F5344CB8AC3E}">
        <p14:creationId xmlns:p14="http://schemas.microsoft.com/office/powerpoint/2010/main" val="20238613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31AA2-2C38-4027-9E51-52317D39FACB}"/>
              </a:ext>
            </a:extLst>
          </p:cNvPr>
          <p:cNvSpPr>
            <a:spLocks noGrp="1"/>
          </p:cNvSpPr>
          <p:nvPr>
            <p:ph type="title"/>
          </p:nvPr>
        </p:nvSpPr>
        <p:spPr/>
        <p:txBody>
          <a:bodyPr/>
          <a:lstStyle/>
          <a:p>
            <a:r>
              <a:rPr lang="en-US" dirty="0"/>
              <a:t>Data Definition (2)</a:t>
            </a:r>
          </a:p>
        </p:txBody>
      </p:sp>
      <p:sp>
        <p:nvSpPr>
          <p:cNvPr id="3" name="Content Placeholder 2">
            <a:extLst>
              <a:ext uri="{FF2B5EF4-FFF2-40B4-BE49-F238E27FC236}">
                <a16:creationId xmlns:a16="http://schemas.microsoft.com/office/drawing/2014/main" id="{A5A88870-7A2A-4006-9940-F3BC8203F37D}"/>
              </a:ext>
            </a:extLst>
          </p:cNvPr>
          <p:cNvSpPr>
            <a:spLocks noGrp="1"/>
          </p:cNvSpPr>
          <p:nvPr>
            <p:ph idx="1"/>
          </p:nvPr>
        </p:nvSpPr>
        <p:spPr/>
        <p:txBody>
          <a:bodyPr>
            <a:normAutofit fontScale="92500" lnSpcReduction="10000"/>
          </a:bodyPr>
          <a:lstStyle/>
          <a:p>
            <a:r>
              <a:rPr lang="en-US" b="1" dirty="0"/>
              <a:t>ALTER TABLE ADD column:</a:t>
            </a:r>
          </a:p>
          <a:p>
            <a:pPr lvl="1"/>
            <a:r>
              <a:rPr lang="en-US" dirty="0"/>
              <a:t>ALTER TABLE customers ADD </a:t>
            </a:r>
            <a:r>
              <a:rPr lang="en-US" b="1" dirty="0" err="1"/>
              <a:t>birth_date</a:t>
            </a:r>
            <a:r>
              <a:rPr lang="en-US" b="1" dirty="0"/>
              <a:t> </a:t>
            </a:r>
            <a:r>
              <a:rPr lang="en-US" dirty="0"/>
              <a:t>DATE NOT NULL;</a:t>
            </a:r>
          </a:p>
          <a:p>
            <a:pPr lvl="1"/>
            <a:endParaRPr lang="en-US" dirty="0"/>
          </a:p>
          <a:p>
            <a:r>
              <a:rPr lang="en-US" b="1" dirty="0"/>
              <a:t>ALTER TABLE MODIFY column:</a:t>
            </a:r>
          </a:p>
          <a:p>
            <a:pPr lvl="1"/>
            <a:r>
              <a:rPr lang="en-US" dirty="0"/>
              <a:t>ALTER TABLE accounts </a:t>
            </a:r>
          </a:p>
          <a:p>
            <a:pPr lvl="1"/>
            <a:r>
              <a:rPr lang="en-US" dirty="0"/>
              <a:t>MODIFY email VARCHAR( 100 ) NOT NULL;</a:t>
            </a:r>
          </a:p>
          <a:p>
            <a:pPr lvl="1"/>
            <a:endParaRPr lang="en-US" dirty="0"/>
          </a:p>
          <a:p>
            <a:r>
              <a:rPr lang="en-US" b="1" dirty="0"/>
              <a:t>Drop columns:</a:t>
            </a:r>
          </a:p>
          <a:p>
            <a:pPr lvl="1"/>
            <a:r>
              <a:rPr lang="fr-FR" dirty="0"/>
              <a:t>ALTER TABLE     </a:t>
            </a:r>
            <a:r>
              <a:rPr lang="fr-FR" dirty="0" err="1"/>
              <a:t>suppliers</a:t>
            </a:r>
            <a:r>
              <a:rPr lang="fr-FR" dirty="0"/>
              <a:t>  DROP (         email,         phone     );</a:t>
            </a:r>
          </a:p>
          <a:p>
            <a:pPr lvl="1"/>
            <a:endParaRPr lang="en-US" dirty="0"/>
          </a:p>
          <a:p>
            <a:r>
              <a:rPr lang="en-US" b="1" dirty="0"/>
              <a:t>TRUNCATE TABLE:</a:t>
            </a:r>
          </a:p>
          <a:p>
            <a:pPr lvl="1"/>
            <a:r>
              <a:rPr lang="en-US" b="1" dirty="0"/>
              <a:t>SET FOREIGN_KEY_CHECKS = 0;</a:t>
            </a:r>
          </a:p>
          <a:p>
            <a:pPr lvl="1"/>
            <a:r>
              <a:rPr lang="en-US" b="1" i="0" dirty="0">
                <a:solidFill>
                  <a:srgbClr val="333333"/>
                </a:solidFill>
                <a:effectLst/>
                <a:latin typeface="Courier New" panose="02070309020205020404" pitchFamily="49" charset="0"/>
              </a:rPr>
              <a:t>TRUNCATE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TABLE</a:t>
            </a:r>
            <a:r>
              <a:rPr lang="en-US" b="0" i="0" dirty="0">
                <a:solidFill>
                  <a:srgbClr val="333333"/>
                </a:solidFill>
                <a:effectLst/>
                <a:latin typeface="Courier New" panose="02070309020205020404" pitchFamily="49" charset="0"/>
              </a:rPr>
              <a:t> quotations </a:t>
            </a:r>
            <a:r>
              <a:rPr lang="en-US" b="1" i="0" dirty="0">
                <a:solidFill>
                  <a:srgbClr val="333333"/>
                </a:solidFill>
                <a:effectLst/>
                <a:latin typeface="Courier New" panose="02070309020205020404" pitchFamily="49" charset="0"/>
              </a:rPr>
              <a:t>CASCADE</a:t>
            </a:r>
            <a:r>
              <a:rPr lang="en-US" b="0" i="0" dirty="0">
                <a:solidFill>
                  <a:srgbClr val="333333"/>
                </a:solidFill>
                <a:effectLst/>
                <a:latin typeface="Courier New" panose="02070309020205020404" pitchFamily="49" charset="0"/>
              </a:rPr>
              <a:t>;</a:t>
            </a:r>
          </a:p>
          <a:p>
            <a:pPr lvl="1"/>
            <a:r>
              <a:rPr lang="en-US" dirty="0"/>
              <a:t>SET FOREIGN_KEY_CHECKS = 1;</a:t>
            </a:r>
          </a:p>
          <a:p>
            <a:pPr lvl="1"/>
            <a:endParaRPr lang="en-US" dirty="0"/>
          </a:p>
        </p:txBody>
      </p:sp>
    </p:spTree>
    <p:extLst>
      <p:ext uri="{BB962C8B-B14F-4D97-AF65-F5344CB8AC3E}">
        <p14:creationId xmlns:p14="http://schemas.microsoft.com/office/powerpoint/2010/main" val="28916884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C9EE-1E40-22B4-C415-36D02AB82A5E}"/>
              </a:ext>
            </a:extLst>
          </p:cNvPr>
          <p:cNvSpPr>
            <a:spLocks noGrp="1"/>
          </p:cNvSpPr>
          <p:nvPr>
            <p:ph type="title"/>
          </p:nvPr>
        </p:nvSpPr>
        <p:spPr>
          <a:xfrm>
            <a:off x="838200" y="365125"/>
            <a:ext cx="3196328" cy="1325563"/>
          </a:xfrm>
        </p:spPr>
        <p:txBody>
          <a:bodyPr/>
          <a:lstStyle/>
          <a:p>
            <a:r>
              <a:rPr lang="pt-PT" dirty="0" err="1"/>
              <a:t>Example</a:t>
            </a:r>
            <a:endParaRPr lang="en-US" dirty="0"/>
          </a:p>
        </p:txBody>
      </p:sp>
      <p:sp>
        <p:nvSpPr>
          <p:cNvPr id="3" name="Content Placeholder 2">
            <a:extLst>
              <a:ext uri="{FF2B5EF4-FFF2-40B4-BE49-F238E27FC236}">
                <a16:creationId xmlns:a16="http://schemas.microsoft.com/office/drawing/2014/main" id="{E0097AB3-A6E9-B941-CA53-AD8DE53C71ED}"/>
              </a:ext>
            </a:extLst>
          </p:cNvPr>
          <p:cNvSpPr>
            <a:spLocks noGrp="1"/>
          </p:cNvSpPr>
          <p:nvPr>
            <p:ph idx="1"/>
          </p:nvPr>
        </p:nvSpPr>
        <p:spPr>
          <a:xfrm>
            <a:off x="838200" y="1577515"/>
            <a:ext cx="3964145" cy="4599448"/>
          </a:xfrm>
          <a:ln>
            <a:solidFill>
              <a:schemeClr val="accent6"/>
            </a:solidFill>
          </a:ln>
        </p:spPr>
        <p:txBody>
          <a:bodyPr/>
          <a:lstStyle/>
          <a:p>
            <a:endParaRPr lang="pt-PT" dirty="0"/>
          </a:p>
          <a:p>
            <a:pPr marL="0" indent="0">
              <a:buNone/>
            </a:pPr>
            <a:r>
              <a:rPr lang="en-US" dirty="0"/>
              <a:t>Select </a:t>
            </a:r>
          </a:p>
          <a:p>
            <a:pPr marL="457200" lvl="1" indent="0">
              <a:buNone/>
            </a:pPr>
            <a:r>
              <a:rPr lang="en-US" dirty="0"/>
              <a:t>sum(</a:t>
            </a:r>
            <a:r>
              <a:rPr lang="en-US" dirty="0" err="1"/>
              <a:t>total_paid</a:t>
            </a:r>
            <a:r>
              <a:rPr lang="en-US" dirty="0"/>
              <a:t>) </a:t>
            </a:r>
          </a:p>
          <a:p>
            <a:pPr marL="457200" lvl="1" indent="0">
              <a:buNone/>
            </a:pPr>
            <a:r>
              <a:rPr lang="en-US" dirty="0"/>
              <a:t>from orders </a:t>
            </a:r>
          </a:p>
          <a:p>
            <a:pPr marL="457200" lvl="1" indent="0">
              <a:buNone/>
            </a:pPr>
            <a:r>
              <a:rPr lang="en-US" dirty="0"/>
              <a:t>Group by (</a:t>
            </a:r>
            <a:r>
              <a:rPr lang="en-US" dirty="0" err="1"/>
              <a:t>customer_id</a:t>
            </a:r>
            <a:r>
              <a:rPr lang="en-US" dirty="0"/>
              <a:t>);</a:t>
            </a:r>
          </a:p>
        </p:txBody>
      </p:sp>
      <p:sp>
        <p:nvSpPr>
          <p:cNvPr id="4" name="Rectangle 1">
            <a:extLst>
              <a:ext uri="{FF2B5EF4-FFF2-40B4-BE49-F238E27FC236}">
                <a16:creationId xmlns:a16="http://schemas.microsoft.com/office/drawing/2014/main" id="{7A04DD29-A83E-F442-B9EA-ECE960477A9C}"/>
              </a:ext>
            </a:extLst>
          </p:cNvPr>
          <p:cNvSpPr>
            <a:spLocks noChangeArrowheads="1"/>
          </p:cNvSpPr>
          <p:nvPr/>
        </p:nvSpPr>
        <p:spPr bwMode="auto">
          <a:xfrm>
            <a:off x="5423579" y="1687089"/>
            <a:ext cx="609716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CREATE TABLE Orders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err="1">
                <a:ln>
                  <a:noFill/>
                </a:ln>
                <a:solidFill>
                  <a:schemeClr val="tx1"/>
                </a:solidFill>
                <a:effectLst/>
                <a:latin typeface="Arial Unicode MS"/>
              </a:rPr>
              <a:t>order_id</a:t>
            </a:r>
            <a:r>
              <a:rPr kumimoji="0" lang="en-US" altLang="en-US" sz="1600" b="0" i="0" u="none" strike="noStrike" cap="none" normalizeH="0" baseline="0" dirty="0">
                <a:ln>
                  <a:noFill/>
                </a:ln>
                <a:solidFill>
                  <a:schemeClr val="tx1"/>
                </a:solidFill>
                <a:effectLst/>
                <a:latin typeface="Arial Unicode MS"/>
              </a:rPr>
              <a:t> INT PRIMARY KEY,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Unicode MS"/>
              </a:rPr>
              <a:t>customer_id</a:t>
            </a:r>
            <a:r>
              <a:rPr kumimoji="0" lang="en-US" altLang="en-US" sz="1600" b="0" i="0" u="none" strike="noStrike" cap="none" normalizeH="0" baseline="0" dirty="0">
                <a:ln>
                  <a:noFill/>
                </a:ln>
                <a:solidFill>
                  <a:schemeClr val="tx1"/>
                </a:solidFill>
                <a:effectLst/>
                <a:latin typeface="Arial Unicode MS"/>
              </a:rPr>
              <a:t> INT,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Unicode MS"/>
              </a:rPr>
              <a:t>    </a:t>
            </a:r>
            <a:r>
              <a:rPr kumimoji="0" lang="en-US" altLang="en-US" sz="1600" b="0" i="0" u="none" strike="noStrike" cap="none" normalizeH="0" baseline="0" dirty="0" err="1">
                <a:ln>
                  <a:noFill/>
                </a:ln>
                <a:solidFill>
                  <a:schemeClr val="tx1"/>
                </a:solidFill>
                <a:effectLst/>
                <a:latin typeface="Arial Unicode MS"/>
              </a:rPr>
              <a:t>total_paid</a:t>
            </a:r>
            <a:r>
              <a:rPr kumimoji="0" lang="en-US" altLang="en-US" sz="1600" b="0" i="0" u="none" strike="noStrike" cap="none" normalizeH="0" baseline="0" dirty="0">
                <a:ln>
                  <a:noFill/>
                </a:ln>
                <a:solidFill>
                  <a:schemeClr val="tx1"/>
                </a:solidFill>
                <a:effectLst/>
                <a:latin typeface="Arial Unicode MS"/>
              </a:rPr>
              <a:t> DECIMAL(10, 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 relationship to customers table not specified</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971BEDCC-BD23-205F-EA00-ED8924403790}"/>
              </a:ext>
            </a:extLst>
          </p:cNvPr>
          <p:cNvSpPr txBox="1"/>
          <p:nvPr/>
        </p:nvSpPr>
        <p:spPr>
          <a:xfrm>
            <a:off x="5423579" y="3135579"/>
            <a:ext cx="6097162" cy="1384995"/>
          </a:xfrm>
          <a:prstGeom prst="rect">
            <a:avLst/>
          </a:prstGeom>
          <a:noFill/>
          <a:ln>
            <a:solidFill>
              <a:schemeClr val="accent6"/>
            </a:solidFill>
          </a:ln>
        </p:spPr>
        <p:txBody>
          <a:bodyPr wrap="square">
            <a:spAutoFit/>
          </a:bodyPr>
          <a:lstStyle/>
          <a:p>
            <a:r>
              <a:rPr lang="en-GB" sz="1400" dirty="0"/>
              <a:t>INSERT INTO Orders (</a:t>
            </a:r>
            <a:r>
              <a:rPr lang="en-GB" sz="1400" dirty="0" err="1"/>
              <a:t>order_id</a:t>
            </a:r>
            <a:r>
              <a:rPr lang="en-GB" sz="1400" dirty="0"/>
              <a:t>, </a:t>
            </a:r>
            <a:r>
              <a:rPr lang="en-GB" sz="1400" dirty="0" err="1"/>
              <a:t>customer_id</a:t>
            </a:r>
            <a:r>
              <a:rPr lang="en-GB" sz="1400" dirty="0"/>
              <a:t>, </a:t>
            </a:r>
            <a:r>
              <a:rPr lang="en-GB" sz="1400" dirty="0" err="1"/>
              <a:t>total_paid</a:t>
            </a:r>
            <a:r>
              <a:rPr lang="en-GB" sz="1400" dirty="0"/>
              <a:t>) VALUES (1, 101, 50.00);</a:t>
            </a:r>
          </a:p>
          <a:p>
            <a:r>
              <a:rPr lang="en-GB" sz="1400" dirty="0"/>
              <a:t>INSERT INTO Orders (</a:t>
            </a:r>
            <a:r>
              <a:rPr lang="en-GB" sz="1400" dirty="0" err="1"/>
              <a:t>order_id</a:t>
            </a:r>
            <a:r>
              <a:rPr lang="en-GB" sz="1400" dirty="0"/>
              <a:t>, </a:t>
            </a:r>
            <a:r>
              <a:rPr lang="en-GB" sz="1400" dirty="0" err="1"/>
              <a:t>customer_id</a:t>
            </a:r>
            <a:r>
              <a:rPr lang="en-GB" sz="1400" dirty="0"/>
              <a:t>, </a:t>
            </a:r>
            <a:r>
              <a:rPr lang="en-GB" sz="1400" dirty="0" err="1"/>
              <a:t>total_paid</a:t>
            </a:r>
            <a:r>
              <a:rPr lang="en-GB" sz="1400" dirty="0"/>
              <a:t>) VALUES (2, 102, 75.00);</a:t>
            </a:r>
          </a:p>
          <a:p>
            <a:r>
              <a:rPr lang="en-GB" sz="1400" dirty="0"/>
              <a:t>INSERT INTO Orders (</a:t>
            </a:r>
            <a:r>
              <a:rPr lang="en-GB" sz="1400" dirty="0" err="1"/>
              <a:t>order_id</a:t>
            </a:r>
            <a:r>
              <a:rPr lang="en-GB" sz="1400" dirty="0"/>
              <a:t>, </a:t>
            </a:r>
            <a:r>
              <a:rPr lang="en-GB" sz="1400" dirty="0" err="1"/>
              <a:t>customer_id</a:t>
            </a:r>
            <a:r>
              <a:rPr lang="en-GB" sz="1400" dirty="0"/>
              <a:t>, </a:t>
            </a:r>
            <a:r>
              <a:rPr lang="en-GB" sz="1400" dirty="0" err="1"/>
              <a:t>total_paid</a:t>
            </a:r>
            <a:r>
              <a:rPr lang="en-GB" sz="1400" dirty="0"/>
              <a:t>) VALUES (3, 101, 30.00);</a:t>
            </a:r>
          </a:p>
          <a:p>
            <a:r>
              <a:rPr lang="en-GB" sz="1400" dirty="0"/>
              <a:t>INSERT INTO Orders (</a:t>
            </a:r>
            <a:r>
              <a:rPr lang="en-GB" sz="1400" dirty="0" err="1"/>
              <a:t>order_id</a:t>
            </a:r>
            <a:r>
              <a:rPr lang="en-GB" sz="1400" dirty="0"/>
              <a:t>, </a:t>
            </a:r>
            <a:r>
              <a:rPr lang="en-GB" sz="1400" dirty="0" err="1"/>
              <a:t>customer_id</a:t>
            </a:r>
            <a:r>
              <a:rPr lang="en-GB" sz="1400" dirty="0"/>
              <a:t>, </a:t>
            </a:r>
            <a:r>
              <a:rPr lang="en-GB" sz="1400" dirty="0" err="1"/>
              <a:t>total_paid</a:t>
            </a:r>
            <a:r>
              <a:rPr lang="en-GB" sz="1400" dirty="0"/>
              <a:t>) VALUES (4, 103, 100.00);</a:t>
            </a:r>
          </a:p>
          <a:p>
            <a:r>
              <a:rPr lang="en-GB" sz="1400" dirty="0"/>
              <a:t>INSERT INTO Orders (</a:t>
            </a:r>
            <a:r>
              <a:rPr lang="en-GB" sz="1400" dirty="0" err="1"/>
              <a:t>order_id</a:t>
            </a:r>
            <a:r>
              <a:rPr lang="en-GB" sz="1400" dirty="0"/>
              <a:t>, </a:t>
            </a:r>
            <a:r>
              <a:rPr lang="en-GB" sz="1400" dirty="0" err="1"/>
              <a:t>customer_id</a:t>
            </a:r>
            <a:r>
              <a:rPr lang="en-GB" sz="1400" dirty="0"/>
              <a:t>, </a:t>
            </a:r>
            <a:r>
              <a:rPr lang="en-GB" sz="1400" dirty="0" err="1"/>
              <a:t>total_paid</a:t>
            </a:r>
            <a:r>
              <a:rPr lang="en-GB" sz="1400" dirty="0"/>
              <a:t>) VALUES (5, 102, 60.00);</a:t>
            </a:r>
          </a:p>
          <a:p>
            <a:r>
              <a:rPr lang="en-GB" sz="1400" dirty="0"/>
              <a:t>INSERT INTO Orders (</a:t>
            </a:r>
            <a:r>
              <a:rPr lang="en-GB" sz="1400" dirty="0" err="1"/>
              <a:t>order_id</a:t>
            </a:r>
            <a:r>
              <a:rPr lang="en-GB" sz="1400" dirty="0"/>
              <a:t>, </a:t>
            </a:r>
            <a:r>
              <a:rPr lang="en-GB" sz="1400" dirty="0" err="1"/>
              <a:t>customer_id</a:t>
            </a:r>
            <a:r>
              <a:rPr lang="en-GB" sz="1400" dirty="0"/>
              <a:t>, </a:t>
            </a:r>
            <a:r>
              <a:rPr lang="en-GB" sz="1400" dirty="0" err="1"/>
              <a:t>total_paid</a:t>
            </a:r>
            <a:r>
              <a:rPr lang="en-GB" sz="1400" dirty="0"/>
              <a:t>) VALUES (6, 101, 45.00);</a:t>
            </a:r>
            <a:endParaRPr lang="en-US" sz="1400" dirty="0"/>
          </a:p>
        </p:txBody>
      </p:sp>
      <p:sp>
        <p:nvSpPr>
          <p:cNvPr id="9" name="TextBox 8">
            <a:extLst>
              <a:ext uri="{FF2B5EF4-FFF2-40B4-BE49-F238E27FC236}">
                <a16:creationId xmlns:a16="http://schemas.microsoft.com/office/drawing/2014/main" id="{FB475553-A476-5FD4-FFAE-1EB95B900FAB}"/>
              </a:ext>
            </a:extLst>
          </p:cNvPr>
          <p:cNvSpPr txBox="1"/>
          <p:nvPr/>
        </p:nvSpPr>
        <p:spPr>
          <a:xfrm>
            <a:off x="5423579" y="4770675"/>
            <a:ext cx="6097162" cy="1477328"/>
          </a:xfrm>
          <a:prstGeom prst="rect">
            <a:avLst/>
          </a:prstGeom>
          <a:noFill/>
          <a:ln>
            <a:solidFill>
              <a:schemeClr val="accent6"/>
            </a:solidFill>
          </a:ln>
        </p:spPr>
        <p:txBody>
          <a:bodyPr wrap="square">
            <a:spAutoFit/>
          </a:bodyPr>
          <a:lstStyle/>
          <a:p>
            <a:r>
              <a:rPr lang="en-GB" dirty="0" err="1"/>
              <a:t>customer_id</a:t>
            </a:r>
            <a:r>
              <a:rPr lang="en-GB" dirty="0"/>
              <a:t> | </a:t>
            </a:r>
            <a:r>
              <a:rPr lang="en-GB" dirty="0" err="1"/>
              <a:t>total_amount_paid</a:t>
            </a:r>
            <a:endParaRPr lang="en-GB" dirty="0"/>
          </a:p>
          <a:p>
            <a:r>
              <a:rPr lang="en-GB" dirty="0"/>
              <a:t>-------------------------------</a:t>
            </a:r>
          </a:p>
          <a:p>
            <a:r>
              <a:rPr lang="en-GB" dirty="0"/>
              <a:t>101                 | 125.00</a:t>
            </a:r>
          </a:p>
          <a:p>
            <a:r>
              <a:rPr lang="en-GB" dirty="0"/>
              <a:t>102                 | 135.00</a:t>
            </a:r>
          </a:p>
          <a:p>
            <a:r>
              <a:rPr lang="en-GB" dirty="0"/>
              <a:t>103                 | 100</a:t>
            </a:r>
            <a:endParaRPr lang="en-US" dirty="0"/>
          </a:p>
        </p:txBody>
      </p:sp>
    </p:spTree>
    <p:extLst>
      <p:ext uri="{BB962C8B-B14F-4D97-AF65-F5344CB8AC3E}">
        <p14:creationId xmlns:p14="http://schemas.microsoft.com/office/powerpoint/2010/main" val="868889403"/>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A1535-8990-4309-88BF-36FC85B5AEEF}"/>
              </a:ext>
            </a:extLst>
          </p:cNvPr>
          <p:cNvSpPr>
            <a:spLocks noGrp="1"/>
          </p:cNvSpPr>
          <p:nvPr>
            <p:ph type="title"/>
          </p:nvPr>
        </p:nvSpPr>
        <p:spPr/>
        <p:txBody>
          <a:bodyPr/>
          <a:lstStyle/>
          <a:p>
            <a:r>
              <a:rPr lang="en-US" dirty="0"/>
              <a:t>Group by</a:t>
            </a:r>
          </a:p>
        </p:txBody>
      </p:sp>
      <p:sp>
        <p:nvSpPr>
          <p:cNvPr id="3" name="Content Placeholder 2">
            <a:extLst>
              <a:ext uri="{FF2B5EF4-FFF2-40B4-BE49-F238E27FC236}">
                <a16:creationId xmlns:a16="http://schemas.microsoft.com/office/drawing/2014/main" id="{BD3A1B4C-8253-4D4E-9552-7203C453CD5C}"/>
              </a:ext>
            </a:extLst>
          </p:cNvPr>
          <p:cNvSpPr>
            <a:spLocks noGrp="1"/>
          </p:cNvSpPr>
          <p:nvPr>
            <p:ph idx="1"/>
          </p:nvPr>
        </p:nvSpPr>
        <p:spPr>
          <a:xfrm>
            <a:off x="838200" y="1825625"/>
            <a:ext cx="10515600" cy="1854009"/>
          </a:xfrm>
        </p:spPr>
        <p:txBody>
          <a:bodyPr>
            <a:normAutofit fontScale="70000" lnSpcReduction="20000"/>
          </a:bodyPr>
          <a:lstStyle/>
          <a:p>
            <a:r>
              <a:rPr lang="en-US" dirty="0"/>
              <a:t>The GROUP BY clause is used in a SELECT statement to group rows into a set of summary rows by values of columns or expressions. The GROUP BY clause returns one row per group.</a:t>
            </a:r>
          </a:p>
          <a:p>
            <a:r>
              <a:rPr lang="en-US" dirty="0"/>
              <a:t>The GROUP BY clause is often used with aggregate functions such as AVG(), COUNT(), MAX(), MIN() and SUM(). In this case, the aggregate function returns the summary information per group. For example, given groups of products in several categories, the AVG() function returns the average price of products in each category.</a:t>
            </a:r>
          </a:p>
        </p:txBody>
      </p:sp>
      <p:sp>
        <p:nvSpPr>
          <p:cNvPr id="6" name="TextBox 5">
            <a:extLst>
              <a:ext uri="{FF2B5EF4-FFF2-40B4-BE49-F238E27FC236}">
                <a16:creationId xmlns:a16="http://schemas.microsoft.com/office/drawing/2014/main" id="{08F1BB22-65AC-4F10-AD9A-35C03028C698}"/>
              </a:ext>
            </a:extLst>
          </p:cNvPr>
          <p:cNvSpPr txBox="1"/>
          <p:nvPr/>
        </p:nvSpPr>
        <p:spPr>
          <a:xfrm>
            <a:off x="1197168" y="3445239"/>
            <a:ext cx="4266282" cy="738664"/>
          </a:xfrm>
          <a:prstGeom prst="rect">
            <a:avLst/>
          </a:prstGeom>
          <a:noFill/>
        </p:spPr>
        <p:txBody>
          <a:bodyPr wrap="square">
            <a:spAutoFit/>
          </a:bodyPr>
          <a:lstStyle/>
          <a:p>
            <a:r>
              <a:rPr lang="en-US" sz="1400" b="1" i="0" dirty="0">
                <a:solidFill>
                  <a:srgbClr val="333333"/>
                </a:solidFill>
                <a:effectLst/>
                <a:latin typeface="Courier New" panose="02070309020205020404" pitchFamily="49" charset="0"/>
              </a:rPr>
              <a:t>SELECT</a:t>
            </a:r>
            <a:r>
              <a:rPr lang="en-US" sz="1400" b="0" i="0" dirty="0">
                <a:solidFill>
                  <a:srgbClr val="333333"/>
                </a:solidFill>
                <a:effectLst/>
                <a:latin typeface="Courier New" panose="02070309020205020404" pitchFamily="49" charset="0"/>
              </a:rPr>
              <a:t> </a:t>
            </a:r>
            <a:r>
              <a:rPr lang="en-US" sz="1400" b="0" i="0" dirty="0" err="1">
                <a:solidFill>
                  <a:srgbClr val="333333"/>
                </a:solidFill>
                <a:effectLst/>
                <a:latin typeface="Courier New" panose="02070309020205020404" pitchFamily="49" charset="0"/>
              </a:rPr>
              <a:t>customer_id</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COUNT</a:t>
            </a:r>
            <a:r>
              <a:rPr lang="en-US" sz="1400" b="0" i="0" dirty="0">
                <a:solidFill>
                  <a:srgbClr val="333333"/>
                </a:solidFill>
                <a:effectLst/>
                <a:latin typeface="Courier New" panose="02070309020205020404" pitchFamily="49" charset="0"/>
              </a:rPr>
              <a:t>( </a:t>
            </a:r>
            <a:r>
              <a:rPr lang="en-US" sz="1400" b="0" i="0" dirty="0" err="1">
                <a:solidFill>
                  <a:srgbClr val="333333"/>
                </a:solidFill>
                <a:effectLst/>
                <a:latin typeface="Courier New" panose="02070309020205020404" pitchFamily="49" charset="0"/>
              </a:rPr>
              <a:t>order_id</a:t>
            </a:r>
            <a:r>
              <a:rPr lang="en-US" sz="1400" b="0" i="0" dirty="0">
                <a:solidFill>
                  <a:srgbClr val="333333"/>
                </a:solidFill>
                <a:effectLst/>
                <a:latin typeface="Courier New" panose="02070309020205020404" pitchFamily="49" charset="0"/>
              </a:rPr>
              <a:t> ) </a:t>
            </a:r>
          </a:p>
          <a:p>
            <a:r>
              <a:rPr lang="en-US" sz="1400" b="1" i="0" dirty="0">
                <a:solidFill>
                  <a:srgbClr val="333333"/>
                </a:solidFill>
                <a:effectLst/>
                <a:latin typeface="Courier New" panose="02070309020205020404" pitchFamily="49" charset="0"/>
              </a:rPr>
              <a:t>FROM</a:t>
            </a:r>
            <a:r>
              <a:rPr lang="en-US" sz="1400" b="0" i="0" dirty="0">
                <a:solidFill>
                  <a:srgbClr val="333333"/>
                </a:solidFill>
                <a:effectLst/>
                <a:latin typeface="Courier New" panose="02070309020205020404" pitchFamily="49" charset="0"/>
              </a:rPr>
              <a:t> orders </a:t>
            </a:r>
            <a:r>
              <a:rPr lang="en-US" sz="1400" b="1" i="0" dirty="0">
                <a:solidFill>
                  <a:srgbClr val="333333"/>
                </a:solidFill>
                <a:effectLst/>
                <a:latin typeface="Courier New" panose="02070309020205020404" pitchFamily="49" charset="0"/>
              </a:rPr>
              <a:t>GROUP</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BY</a:t>
            </a:r>
            <a:r>
              <a:rPr lang="en-US" sz="1400" b="0" i="0" dirty="0">
                <a:solidFill>
                  <a:srgbClr val="333333"/>
                </a:solidFill>
                <a:effectLst/>
                <a:latin typeface="Courier New" panose="02070309020205020404" pitchFamily="49" charset="0"/>
              </a:rPr>
              <a:t> </a:t>
            </a:r>
            <a:r>
              <a:rPr lang="en-US" sz="1400" b="0" i="0" dirty="0" err="1">
                <a:solidFill>
                  <a:srgbClr val="333333"/>
                </a:solidFill>
                <a:effectLst/>
                <a:latin typeface="Courier New" panose="02070309020205020404" pitchFamily="49" charset="0"/>
              </a:rPr>
              <a:t>customer_id</a:t>
            </a:r>
            <a:r>
              <a:rPr lang="en-US" sz="1400" b="0" i="0" dirty="0">
                <a:solidFill>
                  <a:srgbClr val="333333"/>
                </a:solidFill>
                <a:effectLst/>
                <a:latin typeface="Courier New" panose="02070309020205020404" pitchFamily="49" charset="0"/>
              </a:rPr>
              <a:t> </a:t>
            </a:r>
          </a:p>
          <a:p>
            <a:r>
              <a:rPr lang="en-US" sz="1400" b="1" i="0" dirty="0">
                <a:solidFill>
                  <a:srgbClr val="333333"/>
                </a:solidFill>
                <a:effectLst/>
                <a:latin typeface="Courier New" panose="02070309020205020404" pitchFamily="49" charset="0"/>
              </a:rPr>
              <a:t>ORDER</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BY</a:t>
            </a:r>
            <a:r>
              <a:rPr lang="en-US" sz="1400" b="0" i="0" dirty="0">
                <a:solidFill>
                  <a:srgbClr val="333333"/>
                </a:solidFill>
                <a:effectLst/>
                <a:latin typeface="Courier New" panose="02070309020205020404" pitchFamily="49" charset="0"/>
              </a:rPr>
              <a:t> </a:t>
            </a:r>
            <a:r>
              <a:rPr lang="en-US" sz="1400" b="0" i="0" dirty="0" err="1">
                <a:solidFill>
                  <a:srgbClr val="333333"/>
                </a:solidFill>
                <a:effectLst/>
                <a:latin typeface="Courier New" panose="02070309020205020404" pitchFamily="49" charset="0"/>
              </a:rPr>
              <a:t>customer_id</a:t>
            </a:r>
            <a:r>
              <a:rPr lang="en-US" sz="1400" b="0" i="0" dirty="0">
                <a:solidFill>
                  <a:srgbClr val="333333"/>
                </a:solidFill>
                <a:effectLst/>
                <a:latin typeface="Courier New" panose="02070309020205020404" pitchFamily="49" charset="0"/>
              </a:rPr>
              <a:t>;</a:t>
            </a:r>
            <a:endParaRPr lang="en-US" sz="1400" dirty="0"/>
          </a:p>
        </p:txBody>
      </p:sp>
      <p:pic>
        <p:nvPicPr>
          <p:cNvPr id="8" name="Picture 3" descr="Oracle GROUP BY - with aggregate function">
            <a:extLst>
              <a:ext uri="{FF2B5EF4-FFF2-40B4-BE49-F238E27FC236}">
                <a16:creationId xmlns:a16="http://schemas.microsoft.com/office/drawing/2014/main" id="{BF795B01-05EF-460E-8240-03D2A091D3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122" y="4402788"/>
            <a:ext cx="1924050" cy="19526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DDCD16-088E-4051-8E7B-A10B9802758E}"/>
              </a:ext>
            </a:extLst>
          </p:cNvPr>
          <p:cNvSpPr txBox="1"/>
          <p:nvPr/>
        </p:nvSpPr>
        <p:spPr>
          <a:xfrm>
            <a:off x="6728551" y="3332936"/>
            <a:ext cx="4464585" cy="1169551"/>
          </a:xfrm>
          <a:prstGeom prst="rect">
            <a:avLst/>
          </a:prstGeom>
          <a:noFill/>
        </p:spPr>
        <p:txBody>
          <a:bodyPr wrap="square">
            <a:spAutoFit/>
          </a:bodyPr>
          <a:lstStyle/>
          <a:p>
            <a:r>
              <a:rPr lang="en-US" sz="1400" b="1" i="0" dirty="0">
                <a:solidFill>
                  <a:srgbClr val="333333"/>
                </a:solidFill>
                <a:effectLst/>
                <a:latin typeface="Courier New" panose="02070309020205020404" pitchFamily="49" charset="0"/>
              </a:rPr>
              <a:t>SELECT</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name</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COUNT</a:t>
            </a:r>
            <a:r>
              <a:rPr lang="en-US" sz="1400" b="0" i="0" dirty="0">
                <a:solidFill>
                  <a:srgbClr val="333333"/>
                </a:solidFill>
                <a:effectLst/>
                <a:latin typeface="Courier New" panose="02070309020205020404" pitchFamily="49" charset="0"/>
              </a:rPr>
              <a:t>( </a:t>
            </a:r>
            <a:r>
              <a:rPr lang="en-US" sz="1400" b="0" i="0" dirty="0" err="1">
                <a:solidFill>
                  <a:srgbClr val="333333"/>
                </a:solidFill>
                <a:effectLst/>
                <a:latin typeface="Courier New" panose="02070309020205020404" pitchFamily="49" charset="0"/>
              </a:rPr>
              <a:t>order_id</a:t>
            </a:r>
            <a:r>
              <a:rPr lang="en-US" sz="1400" b="0" i="0" dirty="0">
                <a:solidFill>
                  <a:srgbClr val="333333"/>
                </a:solidFill>
                <a:effectLst/>
                <a:latin typeface="Courier New" panose="02070309020205020404" pitchFamily="49" charset="0"/>
              </a:rPr>
              <a:t> ) </a:t>
            </a:r>
          </a:p>
          <a:p>
            <a:r>
              <a:rPr lang="en-US" sz="1400" b="1" i="0" dirty="0">
                <a:solidFill>
                  <a:srgbClr val="333333"/>
                </a:solidFill>
                <a:effectLst/>
                <a:latin typeface="Courier New" panose="02070309020205020404" pitchFamily="49" charset="0"/>
              </a:rPr>
              <a:t>FROM</a:t>
            </a:r>
            <a:r>
              <a:rPr lang="en-US" sz="1400" b="0" i="0" dirty="0">
                <a:solidFill>
                  <a:srgbClr val="333333"/>
                </a:solidFill>
                <a:effectLst/>
                <a:latin typeface="Courier New" panose="02070309020205020404" pitchFamily="49" charset="0"/>
              </a:rPr>
              <a:t>       orders </a:t>
            </a:r>
          </a:p>
          <a:p>
            <a:r>
              <a:rPr lang="en-US" sz="1400" b="1" i="0" dirty="0">
                <a:solidFill>
                  <a:srgbClr val="333333"/>
                </a:solidFill>
                <a:effectLst/>
                <a:latin typeface="Courier New" panose="02070309020205020404" pitchFamily="49" charset="0"/>
              </a:rPr>
              <a:t>INNER</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JOIN</a:t>
            </a:r>
            <a:r>
              <a:rPr lang="en-US" sz="1400" b="0" i="0" dirty="0">
                <a:solidFill>
                  <a:srgbClr val="333333"/>
                </a:solidFill>
                <a:effectLst/>
                <a:latin typeface="Courier New" panose="02070309020205020404" pitchFamily="49" charset="0"/>
              </a:rPr>
              <a:t> customers </a:t>
            </a:r>
            <a:r>
              <a:rPr lang="en-US" sz="1400" b="1" i="0" dirty="0">
                <a:solidFill>
                  <a:srgbClr val="333333"/>
                </a:solidFill>
                <a:effectLst/>
                <a:latin typeface="Courier New" panose="02070309020205020404" pitchFamily="49" charset="0"/>
              </a:rPr>
              <a:t>USING</a:t>
            </a:r>
            <a:r>
              <a:rPr lang="en-US" sz="1400" b="0" i="0" dirty="0">
                <a:solidFill>
                  <a:srgbClr val="333333"/>
                </a:solidFill>
                <a:effectLst/>
                <a:latin typeface="Courier New" panose="02070309020205020404" pitchFamily="49" charset="0"/>
              </a:rPr>
              <a:t>(</a:t>
            </a:r>
            <a:r>
              <a:rPr lang="en-US" sz="1400" b="0" i="0" dirty="0" err="1">
                <a:solidFill>
                  <a:srgbClr val="333333"/>
                </a:solidFill>
                <a:effectLst/>
                <a:latin typeface="Courier New" panose="02070309020205020404" pitchFamily="49" charset="0"/>
              </a:rPr>
              <a:t>customer_id</a:t>
            </a:r>
            <a:r>
              <a:rPr lang="en-US" sz="1400" b="0" i="0" dirty="0">
                <a:solidFill>
                  <a:srgbClr val="333333"/>
                </a:solidFill>
                <a:effectLst/>
                <a:latin typeface="Courier New" panose="02070309020205020404" pitchFamily="49" charset="0"/>
              </a:rPr>
              <a:t>) </a:t>
            </a:r>
          </a:p>
          <a:p>
            <a:r>
              <a:rPr lang="en-US" sz="1400" b="1" i="0" dirty="0">
                <a:solidFill>
                  <a:srgbClr val="333333"/>
                </a:solidFill>
                <a:effectLst/>
                <a:latin typeface="Courier New" panose="02070309020205020404" pitchFamily="49" charset="0"/>
              </a:rPr>
              <a:t>GROUP</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BY</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name</a:t>
            </a:r>
            <a:r>
              <a:rPr lang="en-US" sz="1400" b="0" i="0" dirty="0">
                <a:solidFill>
                  <a:srgbClr val="333333"/>
                </a:solidFill>
                <a:effectLst/>
                <a:latin typeface="Courier New" panose="02070309020205020404" pitchFamily="49" charset="0"/>
              </a:rPr>
              <a:t> </a:t>
            </a:r>
          </a:p>
          <a:p>
            <a:r>
              <a:rPr lang="en-US" sz="1400" b="1" i="0" dirty="0">
                <a:solidFill>
                  <a:srgbClr val="333333"/>
                </a:solidFill>
                <a:effectLst/>
                <a:latin typeface="Courier New" panose="02070309020205020404" pitchFamily="49" charset="0"/>
              </a:rPr>
              <a:t>ORDER</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BY</a:t>
            </a:r>
            <a:r>
              <a:rPr lang="en-US" sz="1400" b="0" i="0" dirty="0">
                <a:solidFill>
                  <a:srgbClr val="333333"/>
                </a:solidFill>
                <a:effectLst/>
                <a:latin typeface="Courier New" panose="02070309020205020404" pitchFamily="49" charset="0"/>
              </a:rPr>
              <a:t> </a:t>
            </a:r>
            <a:r>
              <a:rPr lang="en-US" sz="1400" b="1" i="0" dirty="0">
                <a:solidFill>
                  <a:srgbClr val="333333"/>
                </a:solidFill>
                <a:effectLst/>
                <a:latin typeface="Courier New" panose="02070309020205020404" pitchFamily="49" charset="0"/>
              </a:rPr>
              <a:t>name</a:t>
            </a:r>
            <a:r>
              <a:rPr lang="en-US" sz="1400" b="0" i="0" dirty="0">
                <a:solidFill>
                  <a:srgbClr val="333333"/>
                </a:solidFill>
                <a:effectLst/>
                <a:latin typeface="Courier New" panose="02070309020205020404" pitchFamily="49" charset="0"/>
              </a:rPr>
              <a:t>;</a:t>
            </a:r>
            <a:endParaRPr lang="en-US" sz="1400" dirty="0"/>
          </a:p>
        </p:txBody>
      </p:sp>
      <p:pic>
        <p:nvPicPr>
          <p:cNvPr id="7173" name="Picture 5" descr="Oracle GROUP BY - with join example">
            <a:extLst>
              <a:ext uri="{FF2B5EF4-FFF2-40B4-BE49-F238E27FC236}">
                <a16:creationId xmlns:a16="http://schemas.microsoft.com/office/drawing/2014/main" id="{EDCF18BB-20F5-42BD-B13D-D1246153DB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3420" y="4566589"/>
            <a:ext cx="280987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3232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F4077-880E-488F-858E-204DC2269FC4}"/>
              </a:ext>
            </a:extLst>
          </p:cNvPr>
          <p:cNvSpPr>
            <a:spLocks noGrp="1"/>
          </p:cNvSpPr>
          <p:nvPr>
            <p:ph type="title"/>
          </p:nvPr>
        </p:nvSpPr>
        <p:spPr/>
        <p:txBody>
          <a:bodyPr/>
          <a:lstStyle/>
          <a:p>
            <a:r>
              <a:rPr lang="en-US" dirty="0"/>
              <a:t>HAVING</a:t>
            </a:r>
          </a:p>
        </p:txBody>
      </p:sp>
      <p:sp>
        <p:nvSpPr>
          <p:cNvPr id="3" name="Content Placeholder 2">
            <a:extLst>
              <a:ext uri="{FF2B5EF4-FFF2-40B4-BE49-F238E27FC236}">
                <a16:creationId xmlns:a16="http://schemas.microsoft.com/office/drawing/2014/main" id="{A9395311-429E-4BC8-A55A-0BDCFAF16E0D}"/>
              </a:ext>
            </a:extLst>
          </p:cNvPr>
          <p:cNvSpPr>
            <a:spLocks noGrp="1"/>
          </p:cNvSpPr>
          <p:nvPr>
            <p:ph idx="1"/>
          </p:nvPr>
        </p:nvSpPr>
        <p:spPr>
          <a:xfrm>
            <a:off x="838200" y="1825625"/>
            <a:ext cx="10515600" cy="1126895"/>
          </a:xfrm>
        </p:spPr>
        <p:txBody>
          <a:bodyPr>
            <a:normAutofit fontScale="77500" lnSpcReduction="20000"/>
          </a:bodyPr>
          <a:lstStyle/>
          <a:p>
            <a:r>
              <a:rPr lang="en-US" dirty="0"/>
              <a:t>The HAVING clause is an optional clause of the SELECT statement. </a:t>
            </a:r>
          </a:p>
          <a:p>
            <a:r>
              <a:rPr lang="en-US" dirty="0"/>
              <a:t>It is used to filter groups of rows returned by the GROUP BY clause.</a:t>
            </a:r>
          </a:p>
          <a:p>
            <a:r>
              <a:rPr lang="en-US" dirty="0"/>
              <a:t> This is why the HAVING clause is usually used with the GROUP BY clause.</a:t>
            </a:r>
          </a:p>
        </p:txBody>
      </p:sp>
      <p:sp>
        <p:nvSpPr>
          <p:cNvPr id="6" name="TextBox 5">
            <a:extLst>
              <a:ext uri="{FF2B5EF4-FFF2-40B4-BE49-F238E27FC236}">
                <a16:creationId xmlns:a16="http://schemas.microsoft.com/office/drawing/2014/main" id="{46B32554-1DEC-4876-B354-42EBD3D821E6}"/>
              </a:ext>
            </a:extLst>
          </p:cNvPr>
          <p:cNvSpPr txBox="1"/>
          <p:nvPr/>
        </p:nvSpPr>
        <p:spPr>
          <a:xfrm>
            <a:off x="838200" y="3021375"/>
            <a:ext cx="8008345" cy="1477328"/>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order_id</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SUM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unit_price</a:t>
            </a:r>
            <a:r>
              <a:rPr lang="en-US" b="0" i="0" dirty="0">
                <a:solidFill>
                  <a:srgbClr val="333333"/>
                </a:solidFill>
                <a:effectLst/>
                <a:latin typeface="Courier New" panose="02070309020205020404" pitchFamily="49" charset="0"/>
              </a:rPr>
              <a:t> * quantity ) </a:t>
            </a:r>
            <a:r>
              <a:rPr lang="en-US" b="0" i="0" dirty="0" err="1">
                <a:solidFill>
                  <a:srgbClr val="333333"/>
                </a:solidFill>
                <a:effectLst/>
                <a:latin typeface="Courier New" panose="02070309020205020404" pitchFamily="49" charset="0"/>
              </a:rPr>
              <a:t>order_value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order_items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GROUP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order_id</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HAVING</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SUM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unit_price</a:t>
            </a:r>
            <a:r>
              <a:rPr lang="en-US" b="0" i="0" dirty="0">
                <a:solidFill>
                  <a:srgbClr val="333333"/>
                </a:solidFill>
                <a:effectLst/>
                <a:latin typeface="Courier New" panose="02070309020205020404" pitchFamily="49" charset="0"/>
              </a:rPr>
              <a:t> * quantity ) &gt; </a:t>
            </a:r>
            <a:r>
              <a:rPr lang="en-US" b="0" i="0" dirty="0">
                <a:solidFill>
                  <a:srgbClr val="008080"/>
                </a:solidFill>
                <a:effectLst/>
                <a:latin typeface="Courier New" panose="02070309020205020404" pitchFamily="49" charset="0"/>
              </a:rPr>
              <a:t>1000000</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order_value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DESC</a:t>
            </a:r>
            <a:r>
              <a:rPr lang="en-US" b="0" i="0" dirty="0">
                <a:solidFill>
                  <a:srgbClr val="333333"/>
                </a:solidFill>
                <a:effectLst/>
                <a:latin typeface="Courier New" panose="02070309020205020404" pitchFamily="49" charset="0"/>
              </a:rPr>
              <a:t>;</a:t>
            </a:r>
            <a:endParaRPr lang="en-US" dirty="0"/>
          </a:p>
        </p:txBody>
      </p:sp>
      <p:pic>
        <p:nvPicPr>
          <p:cNvPr id="8195" name="Picture 3" descr="Oracle HAVING - filter groups example">
            <a:extLst>
              <a:ext uri="{FF2B5EF4-FFF2-40B4-BE49-F238E27FC236}">
                <a16:creationId xmlns:a16="http://schemas.microsoft.com/office/drawing/2014/main" id="{331C9CDA-4346-4BFB-8D83-D292DAB0D8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70210" y="3257205"/>
            <a:ext cx="2283590" cy="2791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41614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38AC-2F82-4978-A814-97B633517874}"/>
              </a:ext>
            </a:extLst>
          </p:cNvPr>
          <p:cNvSpPr>
            <a:spLocks noGrp="1"/>
          </p:cNvSpPr>
          <p:nvPr>
            <p:ph type="title"/>
          </p:nvPr>
        </p:nvSpPr>
        <p:spPr/>
        <p:txBody>
          <a:bodyPr/>
          <a:lstStyle/>
          <a:p>
            <a:r>
              <a:rPr lang="en-US" dirty="0"/>
              <a:t>Subqueries</a:t>
            </a:r>
          </a:p>
        </p:txBody>
      </p:sp>
      <p:sp>
        <p:nvSpPr>
          <p:cNvPr id="3" name="Content Placeholder 2">
            <a:extLst>
              <a:ext uri="{FF2B5EF4-FFF2-40B4-BE49-F238E27FC236}">
                <a16:creationId xmlns:a16="http://schemas.microsoft.com/office/drawing/2014/main" id="{32CFD2F7-070B-43C5-B4B1-7126CCFC15EB}"/>
              </a:ext>
            </a:extLst>
          </p:cNvPr>
          <p:cNvSpPr>
            <a:spLocks noGrp="1"/>
          </p:cNvSpPr>
          <p:nvPr>
            <p:ph idx="1"/>
          </p:nvPr>
        </p:nvSpPr>
        <p:spPr>
          <a:xfrm>
            <a:off x="838200" y="1825625"/>
            <a:ext cx="10515600" cy="873508"/>
          </a:xfrm>
        </p:spPr>
        <p:txBody>
          <a:bodyPr>
            <a:normAutofit fontScale="77500" lnSpcReduction="20000"/>
          </a:bodyPr>
          <a:lstStyle/>
          <a:p>
            <a:r>
              <a:rPr lang="en-US" dirty="0"/>
              <a:t>A subquery is a SELECT statement nested inside another statement such as SELECT, INSERT, UPDATE, or DELETE. Typically, you can use a subquery anywhere that you use an expression.</a:t>
            </a:r>
          </a:p>
        </p:txBody>
      </p:sp>
      <p:sp>
        <p:nvSpPr>
          <p:cNvPr id="5" name="TextBox 4">
            <a:extLst>
              <a:ext uri="{FF2B5EF4-FFF2-40B4-BE49-F238E27FC236}">
                <a16:creationId xmlns:a16="http://schemas.microsoft.com/office/drawing/2014/main" id="{CE8B752B-923A-4725-AB20-08A09E36C698}"/>
              </a:ext>
            </a:extLst>
          </p:cNvPr>
          <p:cNvSpPr txBox="1"/>
          <p:nvPr/>
        </p:nvSpPr>
        <p:spPr>
          <a:xfrm>
            <a:off x="705997" y="2834070"/>
            <a:ext cx="7490552" cy="1477328"/>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 show the most expensive products </a:t>
            </a:r>
          </a:p>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product_id</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list_price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products </a:t>
            </a:r>
          </a:p>
          <a:p>
            <a:r>
              <a:rPr lang="en-US" b="1" i="0" dirty="0">
                <a:solidFill>
                  <a:srgbClr val="333333"/>
                </a:solidFill>
                <a:effectLst/>
                <a:latin typeface="Courier New" panose="02070309020205020404" pitchFamily="49" charset="0"/>
              </a:rPr>
              <a:t>WHERE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list_price</a:t>
            </a:r>
            <a:r>
              <a:rPr lang="en-US" b="0" i="0" dirty="0">
                <a:solidFill>
                  <a:srgbClr val="333333"/>
                </a:solidFill>
                <a:effectLst/>
                <a:latin typeface="Courier New" panose="02070309020205020404" pitchFamily="49" charset="0"/>
              </a:rPr>
              <a:t> = </a:t>
            </a:r>
          </a:p>
          <a:p>
            <a:r>
              <a:rPr lang="en-US" dirty="0">
                <a:solidFill>
                  <a:srgbClr val="333333"/>
                </a:solidFill>
                <a:latin typeface="Courier New" panose="02070309020205020404" pitchFamily="49" charset="0"/>
              </a:rPr>
              <a:t> </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MAX</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list_price</a:t>
            </a:r>
            <a:r>
              <a:rPr lang="en-US" b="0" i="0" dirty="0">
                <a:solidFill>
                  <a:srgbClr val="333333"/>
                </a:solidFill>
                <a:effectLst/>
                <a:latin typeface="Courier New" panose="02070309020205020404" pitchFamily="49" charset="0"/>
              </a:rPr>
              <a:t> )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products );</a:t>
            </a:r>
            <a:endParaRPr lang="en-US" dirty="0"/>
          </a:p>
        </p:txBody>
      </p:sp>
      <p:pic>
        <p:nvPicPr>
          <p:cNvPr id="7" name="Picture 6">
            <a:extLst>
              <a:ext uri="{FF2B5EF4-FFF2-40B4-BE49-F238E27FC236}">
                <a16:creationId xmlns:a16="http://schemas.microsoft.com/office/drawing/2014/main" id="{E7445E6A-3233-4DE1-9B18-E58864CB2079}"/>
              </a:ext>
            </a:extLst>
          </p:cNvPr>
          <p:cNvPicPr>
            <a:picLocks noChangeAspect="1"/>
          </p:cNvPicPr>
          <p:nvPr/>
        </p:nvPicPr>
        <p:blipFill>
          <a:blip r:embed="rId2"/>
          <a:stretch>
            <a:fillRect/>
          </a:stretch>
        </p:blipFill>
        <p:spPr>
          <a:xfrm>
            <a:off x="6562783" y="5191764"/>
            <a:ext cx="3267531" cy="704948"/>
          </a:xfrm>
          <a:prstGeom prst="rect">
            <a:avLst/>
          </a:prstGeom>
        </p:spPr>
      </p:pic>
    </p:spTree>
    <p:extLst>
      <p:ext uri="{BB962C8B-B14F-4D97-AF65-F5344CB8AC3E}">
        <p14:creationId xmlns:p14="http://schemas.microsoft.com/office/powerpoint/2010/main" val="14102932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C4F3-4D10-4F4F-9419-A69E20BC597C}"/>
              </a:ext>
            </a:extLst>
          </p:cNvPr>
          <p:cNvSpPr>
            <a:spLocks noGrp="1"/>
          </p:cNvSpPr>
          <p:nvPr>
            <p:ph type="title"/>
          </p:nvPr>
        </p:nvSpPr>
        <p:spPr/>
        <p:txBody>
          <a:bodyPr/>
          <a:lstStyle/>
          <a:p>
            <a:r>
              <a:rPr lang="en-US" dirty="0"/>
              <a:t>MySQL Views</a:t>
            </a:r>
          </a:p>
        </p:txBody>
      </p:sp>
      <p:sp>
        <p:nvSpPr>
          <p:cNvPr id="3" name="Content Placeholder 2">
            <a:extLst>
              <a:ext uri="{FF2B5EF4-FFF2-40B4-BE49-F238E27FC236}">
                <a16:creationId xmlns:a16="http://schemas.microsoft.com/office/drawing/2014/main" id="{BD99A17F-7EB9-4321-8244-26E497F2361A}"/>
              </a:ext>
            </a:extLst>
          </p:cNvPr>
          <p:cNvSpPr>
            <a:spLocks noGrp="1"/>
          </p:cNvSpPr>
          <p:nvPr>
            <p:ph idx="1"/>
          </p:nvPr>
        </p:nvSpPr>
        <p:spPr/>
        <p:txBody>
          <a:bodyPr>
            <a:normAutofit/>
          </a:bodyPr>
          <a:lstStyle/>
          <a:p>
            <a:r>
              <a:rPr lang="en-US" dirty="0"/>
              <a:t>A view consists of a query (like the others already seen) with a name.</a:t>
            </a:r>
          </a:p>
          <a:p>
            <a:r>
              <a:rPr lang="en-US" b="0" i="0" dirty="0">
                <a:solidFill>
                  <a:srgbClr val="000000"/>
                </a:solidFill>
                <a:effectLst/>
                <a:latin typeface="-apple-system"/>
              </a:rPr>
              <a:t>So by definition, a view is a “virtual” table whose data is the result of a stored query, which is derived each time when you query against the view.</a:t>
            </a:r>
          </a:p>
          <a:p>
            <a:r>
              <a:rPr lang="en-US" dirty="0"/>
              <a:t>A view is a virtual table because it can be used like a table in SQL queries. </a:t>
            </a:r>
          </a:p>
          <a:p>
            <a:r>
              <a:rPr lang="en-US" b="0" i="0" dirty="0">
                <a:solidFill>
                  <a:srgbClr val="000000"/>
                </a:solidFill>
                <a:effectLst/>
                <a:latin typeface="-apple-system"/>
              </a:rPr>
              <a:t>Unlike a table, a view does not store any data. To be precise, a view only </a:t>
            </a:r>
            <a:r>
              <a:rPr lang="en-US" b="0" i="1" dirty="0">
                <a:solidFill>
                  <a:srgbClr val="000000"/>
                </a:solidFill>
                <a:effectLst/>
                <a:latin typeface="-apple-system"/>
              </a:rPr>
              <a:t>behaves</a:t>
            </a:r>
            <a:r>
              <a:rPr lang="en-US" b="0" i="0" dirty="0">
                <a:solidFill>
                  <a:srgbClr val="000000"/>
                </a:solidFill>
                <a:effectLst/>
                <a:latin typeface="-apple-system"/>
              </a:rPr>
              <a:t> like a table. And it is just a named query stored in the database. </a:t>
            </a:r>
          </a:p>
          <a:p>
            <a:r>
              <a:rPr lang="en-US" b="0" i="0" dirty="0">
                <a:solidFill>
                  <a:srgbClr val="000000"/>
                </a:solidFill>
                <a:effectLst/>
                <a:latin typeface="-apple-system"/>
              </a:rPr>
              <a:t>When you query data from a view, Oracle uses this stored query to retrieve the data from the underlying tables.</a:t>
            </a:r>
            <a:endParaRPr lang="en-US" dirty="0"/>
          </a:p>
          <a:p>
            <a:endParaRPr lang="en-US" dirty="0"/>
          </a:p>
        </p:txBody>
      </p:sp>
    </p:spTree>
    <p:extLst>
      <p:ext uri="{BB962C8B-B14F-4D97-AF65-F5344CB8AC3E}">
        <p14:creationId xmlns:p14="http://schemas.microsoft.com/office/powerpoint/2010/main" val="22824961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FC-3278-4C7B-B90B-EC6CD3B410DF}"/>
              </a:ext>
            </a:extLst>
          </p:cNvPr>
          <p:cNvSpPr>
            <a:spLocks noGrp="1"/>
          </p:cNvSpPr>
          <p:nvPr>
            <p:ph type="title"/>
          </p:nvPr>
        </p:nvSpPr>
        <p:spPr/>
        <p:txBody>
          <a:bodyPr/>
          <a:lstStyle/>
          <a:p>
            <a:r>
              <a:rPr lang="pt-PT" dirty="0" err="1"/>
              <a:t>When</a:t>
            </a:r>
            <a:r>
              <a:rPr lang="pt-PT" dirty="0"/>
              <a:t> to use </a:t>
            </a:r>
            <a:r>
              <a:rPr lang="pt-PT" dirty="0" err="1"/>
              <a:t>views</a:t>
            </a:r>
            <a:endParaRPr lang="en-US" dirty="0"/>
          </a:p>
        </p:txBody>
      </p:sp>
      <p:sp>
        <p:nvSpPr>
          <p:cNvPr id="3" name="Content Placeholder 2">
            <a:extLst>
              <a:ext uri="{FF2B5EF4-FFF2-40B4-BE49-F238E27FC236}">
                <a16:creationId xmlns:a16="http://schemas.microsoft.com/office/drawing/2014/main" id="{0E5A285E-FD88-4377-A40F-D3A5F9DDA977}"/>
              </a:ext>
            </a:extLst>
          </p:cNvPr>
          <p:cNvSpPr>
            <a:spLocks noGrp="1"/>
          </p:cNvSpPr>
          <p:nvPr>
            <p:ph idx="1"/>
          </p:nvPr>
        </p:nvSpPr>
        <p:spPr/>
        <p:txBody>
          <a:bodyPr/>
          <a:lstStyle/>
          <a:p>
            <a:pPr algn="l"/>
            <a:r>
              <a:rPr lang="en-US" b="0" i="0" dirty="0">
                <a:solidFill>
                  <a:srgbClr val="000000"/>
                </a:solidFill>
                <a:effectLst/>
                <a:latin typeface="-apple-system"/>
              </a:rPr>
              <a:t>You can use views in many cases for different purposes. The most common uses of views are as follows:</a:t>
            </a:r>
          </a:p>
          <a:p>
            <a:pPr lvl="1"/>
            <a:r>
              <a:rPr lang="en-US" b="0" i="0" dirty="0">
                <a:solidFill>
                  <a:srgbClr val="000000"/>
                </a:solidFill>
                <a:effectLst/>
                <a:latin typeface="-apple-system"/>
              </a:rPr>
              <a:t>Simplifying data retrieval.</a:t>
            </a:r>
          </a:p>
          <a:p>
            <a:pPr lvl="1"/>
            <a:endParaRPr lang="en-US" b="0" i="0" dirty="0">
              <a:solidFill>
                <a:srgbClr val="000000"/>
              </a:solidFill>
              <a:effectLst/>
              <a:latin typeface="-apple-system"/>
            </a:endParaRPr>
          </a:p>
          <a:p>
            <a:pPr lvl="1"/>
            <a:r>
              <a:rPr lang="en-US" b="0" i="0" dirty="0">
                <a:solidFill>
                  <a:srgbClr val="000000"/>
                </a:solidFill>
                <a:effectLst/>
                <a:latin typeface="-apple-system"/>
              </a:rPr>
              <a:t>Maintaining logical data independence.</a:t>
            </a:r>
          </a:p>
          <a:p>
            <a:pPr lvl="1"/>
            <a:endParaRPr lang="en-US" b="0" i="0" dirty="0">
              <a:solidFill>
                <a:srgbClr val="000000"/>
              </a:solidFill>
              <a:effectLst/>
              <a:latin typeface="-apple-system"/>
            </a:endParaRPr>
          </a:p>
          <a:p>
            <a:pPr lvl="1"/>
            <a:r>
              <a:rPr lang="en-US" b="0" i="0" dirty="0">
                <a:solidFill>
                  <a:srgbClr val="000000"/>
                </a:solidFill>
                <a:effectLst/>
                <a:latin typeface="-apple-system"/>
              </a:rPr>
              <a:t>Implementing data security.</a:t>
            </a:r>
          </a:p>
          <a:p>
            <a:endParaRPr lang="en-US" dirty="0"/>
          </a:p>
        </p:txBody>
      </p:sp>
    </p:spTree>
    <p:extLst>
      <p:ext uri="{BB962C8B-B14F-4D97-AF65-F5344CB8AC3E}">
        <p14:creationId xmlns:p14="http://schemas.microsoft.com/office/powerpoint/2010/main" val="19869222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FC-3278-4C7B-B90B-EC6CD3B410DF}"/>
              </a:ext>
            </a:extLst>
          </p:cNvPr>
          <p:cNvSpPr>
            <a:spLocks noGrp="1"/>
          </p:cNvSpPr>
          <p:nvPr>
            <p:ph type="title"/>
          </p:nvPr>
        </p:nvSpPr>
        <p:spPr/>
        <p:txBody>
          <a:bodyPr/>
          <a:lstStyle/>
          <a:p>
            <a:r>
              <a:rPr lang="pt-PT" dirty="0" err="1"/>
              <a:t>When</a:t>
            </a:r>
            <a:r>
              <a:rPr lang="pt-PT" dirty="0"/>
              <a:t> to use </a:t>
            </a:r>
            <a:r>
              <a:rPr lang="pt-PT" dirty="0" err="1"/>
              <a:t>views</a:t>
            </a:r>
            <a:endParaRPr lang="en-US" dirty="0"/>
          </a:p>
        </p:txBody>
      </p:sp>
      <p:sp>
        <p:nvSpPr>
          <p:cNvPr id="3" name="Content Placeholder 2">
            <a:extLst>
              <a:ext uri="{FF2B5EF4-FFF2-40B4-BE49-F238E27FC236}">
                <a16:creationId xmlns:a16="http://schemas.microsoft.com/office/drawing/2014/main" id="{0E5A285E-FD88-4377-A40F-D3A5F9DDA977}"/>
              </a:ext>
            </a:extLst>
          </p:cNvPr>
          <p:cNvSpPr>
            <a:spLocks noGrp="1"/>
          </p:cNvSpPr>
          <p:nvPr>
            <p:ph idx="1"/>
          </p:nvPr>
        </p:nvSpPr>
        <p:spPr/>
        <p:txBody>
          <a:bodyPr>
            <a:normAutofit fontScale="85000" lnSpcReduction="20000"/>
          </a:bodyPr>
          <a:lstStyle/>
          <a:p>
            <a:r>
              <a:rPr lang="en-US" b="1" i="0" dirty="0">
                <a:solidFill>
                  <a:srgbClr val="000000"/>
                </a:solidFill>
                <a:effectLst/>
                <a:latin typeface="-apple-system"/>
              </a:rPr>
              <a:t>Simplifying data retrieval</a:t>
            </a:r>
            <a:r>
              <a:rPr lang="en-US" b="0" i="0" dirty="0">
                <a:solidFill>
                  <a:srgbClr val="000000"/>
                </a:solidFill>
                <a:effectLst/>
                <a:latin typeface="-apple-system"/>
              </a:rPr>
              <a:t>:  build a complex query, test it carefully, and encapsulate the query in a view. Access the data of the underlying tables through the view instead of rewriting the whole query again and again.</a:t>
            </a:r>
          </a:p>
          <a:p>
            <a:r>
              <a:rPr lang="en-US" dirty="0">
                <a:solidFill>
                  <a:srgbClr val="000000"/>
                </a:solidFill>
                <a:latin typeface="-apple-system"/>
              </a:rPr>
              <a:t>Example: sales amount per year:</a:t>
            </a:r>
          </a:p>
          <a:p>
            <a:endParaRPr lang="en-US" b="0" i="0" dirty="0">
              <a:solidFill>
                <a:srgbClr val="000000"/>
              </a:solidFill>
              <a:effectLst/>
              <a:latin typeface="-apple-system"/>
            </a:endParaRPr>
          </a:p>
          <a:p>
            <a:pPr marL="457200" lvl="1" indent="0">
              <a:buNone/>
            </a:pPr>
            <a:r>
              <a:rPr lang="en-US" b="0" i="0" dirty="0">
                <a:solidFill>
                  <a:srgbClr val="000000"/>
                </a:solidFill>
                <a:effectLst/>
                <a:latin typeface="-apple-system"/>
              </a:rPr>
              <a:t>CREATE OR REPLACE </a:t>
            </a:r>
            <a:r>
              <a:rPr lang="en-US" b="0" i="0" dirty="0">
                <a:solidFill>
                  <a:srgbClr val="000000"/>
                </a:solidFill>
                <a:effectLst/>
                <a:highlight>
                  <a:srgbClr val="FFFF00"/>
                </a:highlight>
                <a:latin typeface="-apple-system"/>
              </a:rPr>
              <a:t>VIEW</a:t>
            </a:r>
            <a:r>
              <a:rPr lang="en-US" b="0" i="0" dirty="0">
                <a:solidFill>
                  <a:srgbClr val="000000"/>
                </a:solidFill>
                <a:effectLst/>
                <a:latin typeface="-apple-system"/>
              </a:rPr>
              <a:t> </a:t>
            </a:r>
            <a:r>
              <a:rPr lang="en-US" b="0" i="0" dirty="0" err="1">
                <a:solidFill>
                  <a:srgbClr val="000000"/>
                </a:solidFill>
                <a:effectLst/>
                <a:highlight>
                  <a:srgbClr val="00FF00"/>
                </a:highlight>
                <a:latin typeface="-apple-system"/>
              </a:rPr>
              <a:t>customer_sales</a:t>
            </a:r>
            <a:r>
              <a:rPr lang="en-US" b="0" i="0" dirty="0">
                <a:solidFill>
                  <a:srgbClr val="000000"/>
                </a:solidFill>
                <a:effectLst/>
                <a:latin typeface="-apple-system"/>
              </a:rPr>
              <a:t> </a:t>
            </a:r>
          </a:p>
          <a:p>
            <a:pPr marL="457200" lvl="1" indent="0">
              <a:buNone/>
            </a:pPr>
            <a:r>
              <a:rPr lang="en-US" b="0" i="0" dirty="0">
                <a:solidFill>
                  <a:srgbClr val="000000"/>
                </a:solidFill>
                <a:effectLst/>
                <a:latin typeface="-apple-system"/>
              </a:rPr>
              <a:t>AS </a:t>
            </a:r>
          </a:p>
          <a:p>
            <a:pPr marL="457200" lvl="1" indent="0">
              <a:buNone/>
            </a:pPr>
            <a:r>
              <a:rPr lang="en-US" b="0" i="0" dirty="0">
                <a:solidFill>
                  <a:srgbClr val="000000"/>
                </a:solidFill>
                <a:effectLst/>
                <a:latin typeface="-apple-system"/>
              </a:rPr>
              <a:t>SELECT name AS customer, SUM( quantity * </a:t>
            </a:r>
            <a:r>
              <a:rPr lang="en-US" b="0" i="0" dirty="0" err="1">
                <a:solidFill>
                  <a:srgbClr val="000000"/>
                </a:solidFill>
                <a:effectLst/>
                <a:latin typeface="-apple-system"/>
              </a:rPr>
              <a:t>unit_price</a:t>
            </a:r>
            <a:r>
              <a:rPr lang="en-US" b="0" i="0" dirty="0">
                <a:solidFill>
                  <a:srgbClr val="000000"/>
                </a:solidFill>
                <a:effectLst/>
                <a:latin typeface="-apple-system"/>
              </a:rPr>
              <a:t> ) </a:t>
            </a:r>
            <a:r>
              <a:rPr lang="en-US" b="0" i="0" dirty="0" err="1">
                <a:solidFill>
                  <a:srgbClr val="000000"/>
                </a:solidFill>
                <a:effectLst/>
                <a:latin typeface="-apple-system"/>
              </a:rPr>
              <a:t>sales_amount</a:t>
            </a:r>
            <a:r>
              <a:rPr lang="en-US" b="0" i="0" dirty="0">
                <a:solidFill>
                  <a:srgbClr val="000000"/>
                </a:solidFill>
                <a:effectLst/>
                <a:latin typeface="-apple-system"/>
              </a:rPr>
              <a:t>, EXTRACT(YEAR FROM </a:t>
            </a:r>
            <a:r>
              <a:rPr lang="en-US" b="0" i="0" dirty="0" err="1">
                <a:solidFill>
                  <a:srgbClr val="000000"/>
                </a:solidFill>
                <a:effectLst/>
                <a:latin typeface="-apple-system"/>
              </a:rPr>
              <a:t>order_date</a:t>
            </a:r>
            <a:r>
              <a:rPr lang="en-US" b="0" i="0" dirty="0">
                <a:solidFill>
                  <a:srgbClr val="000000"/>
                </a:solidFill>
                <a:effectLst/>
                <a:latin typeface="-apple-system"/>
              </a:rPr>
              <a:t>) YEAR</a:t>
            </a:r>
          </a:p>
          <a:p>
            <a:pPr marL="457200" lvl="1" indent="0">
              <a:buNone/>
            </a:pPr>
            <a:r>
              <a:rPr lang="en-US" b="0" i="0" dirty="0">
                <a:solidFill>
                  <a:srgbClr val="000000"/>
                </a:solidFill>
                <a:effectLst/>
                <a:latin typeface="-apple-system"/>
              </a:rPr>
              <a:t>FROM   orders</a:t>
            </a:r>
          </a:p>
          <a:p>
            <a:pPr marL="457200" lvl="1" indent="0">
              <a:buNone/>
            </a:pPr>
            <a:r>
              <a:rPr lang="en-US" b="0" i="0" dirty="0">
                <a:solidFill>
                  <a:srgbClr val="000000"/>
                </a:solidFill>
                <a:effectLst/>
                <a:latin typeface="-apple-system"/>
              </a:rPr>
              <a:t>INNER JOIN </a:t>
            </a:r>
            <a:r>
              <a:rPr lang="en-US" b="0" i="0" dirty="0" err="1">
                <a:solidFill>
                  <a:srgbClr val="000000"/>
                </a:solidFill>
                <a:effectLst/>
                <a:latin typeface="-apple-system"/>
              </a:rPr>
              <a:t>order_items</a:t>
            </a:r>
            <a:r>
              <a:rPr lang="en-US" b="0" i="0" dirty="0">
                <a:solidFill>
                  <a:srgbClr val="000000"/>
                </a:solidFill>
                <a:effectLst/>
                <a:latin typeface="-apple-system"/>
              </a:rPr>
              <a:t> USING(</a:t>
            </a:r>
            <a:r>
              <a:rPr lang="en-US" b="0" i="0" dirty="0" err="1">
                <a:solidFill>
                  <a:srgbClr val="000000"/>
                </a:solidFill>
                <a:effectLst/>
                <a:latin typeface="-apple-system"/>
              </a:rPr>
              <a:t>order_id</a:t>
            </a:r>
            <a:r>
              <a:rPr lang="en-US" b="0" i="0" dirty="0">
                <a:solidFill>
                  <a:srgbClr val="000000"/>
                </a:solidFill>
                <a:effectLst/>
                <a:latin typeface="-apple-system"/>
              </a:rPr>
              <a:t>)</a:t>
            </a:r>
          </a:p>
          <a:p>
            <a:pPr marL="457200" lvl="1" indent="0">
              <a:buNone/>
            </a:pPr>
            <a:r>
              <a:rPr lang="en-US" b="0" i="0" dirty="0">
                <a:solidFill>
                  <a:srgbClr val="000000"/>
                </a:solidFill>
                <a:effectLst/>
                <a:latin typeface="-apple-system"/>
              </a:rPr>
              <a:t>INNER JOIN customers   USING(</a:t>
            </a:r>
            <a:r>
              <a:rPr lang="en-US" b="0" i="0" dirty="0" err="1">
                <a:solidFill>
                  <a:srgbClr val="000000"/>
                </a:solidFill>
                <a:effectLst/>
                <a:latin typeface="-apple-system"/>
              </a:rPr>
              <a:t>customer_id</a:t>
            </a:r>
            <a:r>
              <a:rPr lang="en-US" b="0" i="0" dirty="0">
                <a:solidFill>
                  <a:srgbClr val="000000"/>
                </a:solidFill>
                <a:effectLst/>
                <a:latin typeface="-apple-system"/>
              </a:rPr>
              <a:t>)</a:t>
            </a:r>
          </a:p>
          <a:p>
            <a:pPr marL="457200" lvl="1" indent="0">
              <a:buNone/>
            </a:pPr>
            <a:r>
              <a:rPr lang="en-US" b="0" i="0" dirty="0">
                <a:solidFill>
                  <a:srgbClr val="000000"/>
                </a:solidFill>
                <a:effectLst/>
                <a:latin typeface="-apple-system"/>
              </a:rPr>
              <a:t>WHERE    status = 'Shipped'</a:t>
            </a:r>
          </a:p>
          <a:p>
            <a:pPr marL="457200" lvl="1" indent="0">
              <a:buNone/>
            </a:pPr>
            <a:r>
              <a:rPr lang="en-US" b="0" i="0" dirty="0">
                <a:solidFill>
                  <a:srgbClr val="000000"/>
                </a:solidFill>
                <a:effectLst/>
                <a:latin typeface="-apple-system"/>
              </a:rPr>
              <a:t>GROUP BY  name,  EXTRACT(   YEAR  FROM    </a:t>
            </a:r>
            <a:r>
              <a:rPr lang="en-US" b="0" i="0" dirty="0" err="1">
                <a:solidFill>
                  <a:srgbClr val="000000"/>
                </a:solidFill>
                <a:effectLst/>
                <a:latin typeface="-apple-system"/>
              </a:rPr>
              <a:t>order_date</a:t>
            </a:r>
            <a:r>
              <a:rPr lang="en-US" b="0" i="0" dirty="0">
                <a:solidFill>
                  <a:srgbClr val="000000"/>
                </a:solidFill>
                <a:effectLst/>
                <a:latin typeface="-apple-system"/>
              </a:rPr>
              <a:t>  );</a:t>
            </a:r>
          </a:p>
          <a:p>
            <a:pPr lvl="1"/>
            <a:endParaRPr lang="en-US" dirty="0">
              <a:solidFill>
                <a:srgbClr val="000000"/>
              </a:solidFill>
              <a:latin typeface="-apple-system"/>
            </a:endParaRPr>
          </a:p>
          <a:p>
            <a:pPr marL="457200" lvl="1" indent="0">
              <a:buNone/>
            </a:pPr>
            <a:r>
              <a:rPr lang="en-US" b="0" i="0" dirty="0">
                <a:solidFill>
                  <a:srgbClr val="000000"/>
                </a:solidFill>
                <a:effectLst/>
                <a:latin typeface="-apple-system"/>
              </a:rPr>
              <a:t>Select * from </a:t>
            </a:r>
            <a:r>
              <a:rPr lang="en-US" b="0" i="0" dirty="0" err="1">
                <a:solidFill>
                  <a:srgbClr val="000000"/>
                </a:solidFill>
                <a:effectLst/>
                <a:highlight>
                  <a:srgbClr val="00FF00"/>
                </a:highlight>
                <a:latin typeface="-apple-system"/>
              </a:rPr>
              <a:t>customer_sales</a:t>
            </a:r>
            <a:endParaRPr lang="en-US" b="0" i="0" dirty="0">
              <a:solidFill>
                <a:srgbClr val="000000"/>
              </a:solidFill>
              <a:effectLst/>
              <a:highlight>
                <a:srgbClr val="00FF00"/>
              </a:highlight>
              <a:latin typeface="-apple-system"/>
            </a:endParaRPr>
          </a:p>
          <a:p>
            <a:pPr marL="457200" lvl="1" indent="0">
              <a:buNone/>
            </a:pPr>
            <a:r>
              <a:rPr lang="en-US" b="0" i="0" dirty="0">
                <a:solidFill>
                  <a:srgbClr val="000000"/>
                </a:solidFill>
                <a:effectLst/>
                <a:latin typeface="-apple-system"/>
              </a:rPr>
              <a:t>where year =2015;</a:t>
            </a:r>
          </a:p>
          <a:p>
            <a:endParaRPr lang="en-US" dirty="0"/>
          </a:p>
        </p:txBody>
      </p:sp>
      <p:pic>
        <p:nvPicPr>
          <p:cNvPr id="5" name="Picture 4">
            <a:extLst>
              <a:ext uri="{FF2B5EF4-FFF2-40B4-BE49-F238E27FC236}">
                <a16:creationId xmlns:a16="http://schemas.microsoft.com/office/drawing/2014/main" id="{67D5CE0B-8FB5-4407-B6F5-207E0F9E8438}"/>
              </a:ext>
            </a:extLst>
          </p:cNvPr>
          <p:cNvPicPr>
            <a:picLocks noChangeAspect="1"/>
          </p:cNvPicPr>
          <p:nvPr/>
        </p:nvPicPr>
        <p:blipFill>
          <a:blip r:embed="rId2"/>
          <a:stretch>
            <a:fillRect/>
          </a:stretch>
        </p:blipFill>
        <p:spPr>
          <a:xfrm>
            <a:off x="7466443" y="4111293"/>
            <a:ext cx="3705742" cy="2381582"/>
          </a:xfrm>
          <a:prstGeom prst="rect">
            <a:avLst/>
          </a:prstGeom>
        </p:spPr>
      </p:pic>
    </p:spTree>
    <p:extLst>
      <p:ext uri="{BB962C8B-B14F-4D97-AF65-F5344CB8AC3E}">
        <p14:creationId xmlns:p14="http://schemas.microsoft.com/office/powerpoint/2010/main" val="2211230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FC-3278-4C7B-B90B-EC6CD3B410DF}"/>
              </a:ext>
            </a:extLst>
          </p:cNvPr>
          <p:cNvSpPr>
            <a:spLocks noGrp="1"/>
          </p:cNvSpPr>
          <p:nvPr>
            <p:ph type="title"/>
          </p:nvPr>
        </p:nvSpPr>
        <p:spPr/>
        <p:txBody>
          <a:bodyPr/>
          <a:lstStyle/>
          <a:p>
            <a:r>
              <a:rPr lang="pt-PT" dirty="0" err="1"/>
              <a:t>When</a:t>
            </a:r>
            <a:r>
              <a:rPr lang="pt-PT" dirty="0"/>
              <a:t> to use </a:t>
            </a:r>
            <a:r>
              <a:rPr lang="pt-PT" dirty="0" err="1"/>
              <a:t>views</a:t>
            </a:r>
            <a:endParaRPr lang="en-US" dirty="0"/>
          </a:p>
        </p:txBody>
      </p:sp>
      <p:sp>
        <p:nvSpPr>
          <p:cNvPr id="3" name="Content Placeholder 2">
            <a:extLst>
              <a:ext uri="{FF2B5EF4-FFF2-40B4-BE49-F238E27FC236}">
                <a16:creationId xmlns:a16="http://schemas.microsoft.com/office/drawing/2014/main" id="{0E5A285E-FD88-4377-A40F-D3A5F9DDA977}"/>
              </a:ext>
            </a:extLst>
          </p:cNvPr>
          <p:cNvSpPr>
            <a:spLocks noGrp="1"/>
          </p:cNvSpPr>
          <p:nvPr>
            <p:ph idx="1"/>
          </p:nvPr>
        </p:nvSpPr>
        <p:spPr/>
        <p:txBody>
          <a:bodyPr>
            <a:normAutofit/>
          </a:bodyPr>
          <a:lstStyle/>
          <a:p>
            <a:r>
              <a:rPr lang="en-US" b="1" i="0" dirty="0">
                <a:solidFill>
                  <a:srgbClr val="262626"/>
                </a:solidFill>
                <a:effectLst/>
                <a:latin typeface="-apple-system"/>
              </a:rPr>
              <a:t>Maintaining logical data independence</a:t>
            </a:r>
            <a:r>
              <a:rPr lang="en-US" b="0" i="0" dirty="0">
                <a:solidFill>
                  <a:srgbClr val="000000"/>
                </a:solidFill>
                <a:effectLst/>
                <a:latin typeface="-apple-system"/>
              </a:rPr>
              <a:t>:  </a:t>
            </a:r>
          </a:p>
          <a:p>
            <a:pPr lvl="1"/>
            <a:r>
              <a:rPr lang="en-US" b="0" i="0" dirty="0">
                <a:solidFill>
                  <a:srgbClr val="000000"/>
                </a:solidFill>
                <a:effectLst/>
                <a:latin typeface="-apple-system"/>
              </a:rPr>
              <a:t>expose the data from underlying tables to the external applications via </a:t>
            </a:r>
            <a:r>
              <a:rPr lang="en-US" b="0" i="0" dirty="0">
                <a:solidFill>
                  <a:srgbClr val="000000"/>
                </a:solidFill>
                <a:effectLst/>
                <a:highlight>
                  <a:srgbClr val="FFFF00"/>
                </a:highlight>
                <a:latin typeface="-apple-system"/>
              </a:rPr>
              <a:t>views</a:t>
            </a:r>
            <a:r>
              <a:rPr lang="en-US" b="0" i="0" dirty="0">
                <a:solidFill>
                  <a:srgbClr val="000000"/>
                </a:solidFill>
                <a:effectLst/>
                <a:latin typeface="-apple-system"/>
              </a:rPr>
              <a:t>. Whenever the structures of the base tables change, you just need to update the view. The interface between the database and the external applications remains intact. </a:t>
            </a:r>
            <a:r>
              <a:rPr lang="en-US" b="0" i="0" dirty="0">
                <a:solidFill>
                  <a:srgbClr val="000000"/>
                </a:solidFill>
                <a:effectLst/>
                <a:highlight>
                  <a:srgbClr val="FFFF00"/>
                </a:highlight>
                <a:latin typeface="-apple-system"/>
              </a:rPr>
              <a:t>The beauty is that you don’t have to change a single line of code to keep the external applications up and running</a:t>
            </a:r>
            <a:r>
              <a:rPr lang="en-US" b="0" i="0" dirty="0">
                <a:solidFill>
                  <a:srgbClr val="000000"/>
                </a:solidFill>
                <a:effectLst/>
                <a:latin typeface="-apple-system"/>
              </a:rPr>
              <a:t>.</a:t>
            </a:r>
          </a:p>
          <a:p>
            <a:endParaRPr lang="en-US" dirty="0"/>
          </a:p>
          <a:p>
            <a:r>
              <a:rPr lang="en-US" dirty="0"/>
              <a:t>Java:</a:t>
            </a:r>
          </a:p>
          <a:p>
            <a:pPr marL="457200" lvl="1" indent="0">
              <a:buNone/>
            </a:pPr>
            <a:r>
              <a:rPr lang="en-US" dirty="0"/>
              <a:t>String statement=“</a:t>
            </a:r>
            <a:r>
              <a:rPr lang="en-US" b="0" i="0" dirty="0">
                <a:solidFill>
                  <a:srgbClr val="000000"/>
                </a:solidFill>
                <a:effectLst/>
                <a:latin typeface="-apple-system"/>
              </a:rPr>
              <a:t>Select * from </a:t>
            </a:r>
            <a:r>
              <a:rPr lang="en-US" b="0" i="0" dirty="0" err="1">
                <a:solidFill>
                  <a:srgbClr val="000000"/>
                </a:solidFill>
                <a:effectLst/>
                <a:highlight>
                  <a:srgbClr val="00FF00"/>
                </a:highlight>
                <a:latin typeface="-apple-system"/>
              </a:rPr>
              <a:t>customer_sales</a:t>
            </a:r>
            <a:r>
              <a:rPr lang="en-US" b="0" i="0" dirty="0">
                <a:solidFill>
                  <a:srgbClr val="000000"/>
                </a:solidFill>
                <a:effectLst/>
                <a:latin typeface="-apple-system"/>
              </a:rPr>
              <a:t> where year =2015”</a:t>
            </a:r>
          </a:p>
          <a:p>
            <a:pPr marL="457200" lvl="1" indent="0">
              <a:buNone/>
            </a:pPr>
            <a:endParaRPr lang="en-US" dirty="0">
              <a:solidFill>
                <a:srgbClr val="000000"/>
              </a:solidFill>
              <a:latin typeface="-apple-system"/>
            </a:endParaRPr>
          </a:p>
          <a:p>
            <a:pPr marL="457200" lvl="1" indent="0">
              <a:buNone/>
            </a:pPr>
            <a:r>
              <a:rPr lang="en-US" dirty="0">
                <a:solidFill>
                  <a:srgbClr val="000000"/>
                </a:solidFill>
                <a:latin typeface="-apple-system"/>
              </a:rPr>
              <a:t>On this example, sales, customers, … may change structurally, but if the same fields on the view remain, the applications (Java, Web, C#, …) are not affected.</a:t>
            </a:r>
            <a:endParaRPr lang="en-US" dirty="0"/>
          </a:p>
        </p:txBody>
      </p:sp>
    </p:spTree>
    <p:extLst>
      <p:ext uri="{BB962C8B-B14F-4D97-AF65-F5344CB8AC3E}">
        <p14:creationId xmlns:p14="http://schemas.microsoft.com/office/powerpoint/2010/main" val="35066855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EFFC-3278-4C7B-B90B-EC6CD3B410DF}"/>
              </a:ext>
            </a:extLst>
          </p:cNvPr>
          <p:cNvSpPr>
            <a:spLocks noGrp="1"/>
          </p:cNvSpPr>
          <p:nvPr>
            <p:ph type="title"/>
          </p:nvPr>
        </p:nvSpPr>
        <p:spPr/>
        <p:txBody>
          <a:bodyPr/>
          <a:lstStyle/>
          <a:p>
            <a:r>
              <a:rPr lang="pt-PT" dirty="0" err="1"/>
              <a:t>When</a:t>
            </a:r>
            <a:r>
              <a:rPr lang="pt-PT" dirty="0"/>
              <a:t> to use </a:t>
            </a:r>
            <a:r>
              <a:rPr lang="pt-PT" dirty="0" err="1"/>
              <a:t>views</a:t>
            </a:r>
            <a:endParaRPr lang="en-US" dirty="0"/>
          </a:p>
        </p:txBody>
      </p:sp>
      <p:sp>
        <p:nvSpPr>
          <p:cNvPr id="3" name="Content Placeholder 2">
            <a:extLst>
              <a:ext uri="{FF2B5EF4-FFF2-40B4-BE49-F238E27FC236}">
                <a16:creationId xmlns:a16="http://schemas.microsoft.com/office/drawing/2014/main" id="{0E5A285E-FD88-4377-A40F-D3A5F9DDA977}"/>
              </a:ext>
            </a:extLst>
          </p:cNvPr>
          <p:cNvSpPr>
            <a:spLocks noGrp="1"/>
          </p:cNvSpPr>
          <p:nvPr>
            <p:ph idx="1"/>
          </p:nvPr>
        </p:nvSpPr>
        <p:spPr/>
        <p:txBody>
          <a:bodyPr>
            <a:normAutofit/>
          </a:bodyPr>
          <a:lstStyle/>
          <a:p>
            <a:r>
              <a:rPr lang="en-US" b="0" i="0" dirty="0">
                <a:solidFill>
                  <a:srgbClr val="262626"/>
                </a:solidFill>
                <a:effectLst/>
                <a:highlight>
                  <a:srgbClr val="FFFF00"/>
                </a:highlight>
                <a:latin typeface="-apple-system"/>
              </a:rPr>
              <a:t>Implementing data security</a:t>
            </a:r>
            <a:r>
              <a:rPr lang="en-US" b="0" i="0" dirty="0">
                <a:solidFill>
                  <a:srgbClr val="000000"/>
                </a:solidFill>
                <a:effectLst/>
                <a:latin typeface="-apple-system"/>
              </a:rPr>
              <a:t>:   </a:t>
            </a:r>
          </a:p>
          <a:p>
            <a:pPr lvl="1"/>
            <a:r>
              <a:rPr lang="en-US" b="0" i="0" dirty="0">
                <a:solidFill>
                  <a:srgbClr val="000000"/>
                </a:solidFill>
                <a:effectLst/>
                <a:latin typeface="-apple-system"/>
              </a:rPr>
              <a:t>Views allow you to implement an </a:t>
            </a:r>
            <a:r>
              <a:rPr lang="en-US" b="1" i="0" dirty="0">
                <a:solidFill>
                  <a:srgbClr val="000000"/>
                </a:solidFill>
                <a:effectLst/>
                <a:latin typeface="-apple-system"/>
              </a:rPr>
              <a:t>additional security layer</a:t>
            </a:r>
            <a:r>
              <a:rPr lang="en-US" b="0" i="0" dirty="0">
                <a:solidFill>
                  <a:srgbClr val="000000"/>
                </a:solidFill>
                <a:effectLst/>
                <a:latin typeface="-apple-system"/>
              </a:rPr>
              <a:t>. They help you hide certain columns and rows from the underlying tables and </a:t>
            </a:r>
            <a:r>
              <a:rPr lang="en-US" b="1" i="0" dirty="0">
                <a:solidFill>
                  <a:srgbClr val="000000"/>
                </a:solidFill>
                <a:effectLst/>
                <a:latin typeface="-apple-system"/>
              </a:rPr>
              <a:t>expose only needed data to the appropriate users</a:t>
            </a:r>
            <a:r>
              <a:rPr lang="en-US" b="0" i="0" dirty="0">
                <a:solidFill>
                  <a:srgbClr val="000000"/>
                </a:solidFill>
                <a:effectLst/>
                <a:latin typeface="-apple-system"/>
              </a:rPr>
              <a:t>. </a:t>
            </a:r>
          </a:p>
          <a:p>
            <a:pPr lvl="1"/>
            <a:r>
              <a:rPr lang="en-US" b="0" i="0" dirty="0">
                <a:solidFill>
                  <a:srgbClr val="000000"/>
                </a:solidFill>
                <a:effectLst/>
                <a:latin typeface="-apple-system"/>
              </a:rPr>
              <a:t>Oracle provides you the with </a:t>
            </a:r>
            <a:r>
              <a:rPr lang="en-US" b="0" i="0" dirty="0">
                <a:solidFill>
                  <a:srgbClr val="000000"/>
                </a:solidFill>
                <a:effectLst/>
                <a:highlight>
                  <a:srgbClr val="00FF00"/>
                </a:highlight>
                <a:latin typeface="-apple-system"/>
              </a:rPr>
              <a:t>GRANT</a:t>
            </a:r>
            <a:r>
              <a:rPr lang="en-US" b="0" i="0" dirty="0">
                <a:solidFill>
                  <a:srgbClr val="000000"/>
                </a:solidFill>
                <a:effectLst/>
                <a:latin typeface="-apple-system"/>
              </a:rPr>
              <a:t> and </a:t>
            </a:r>
            <a:r>
              <a:rPr lang="en-US" b="0" i="0" dirty="0">
                <a:solidFill>
                  <a:srgbClr val="000000"/>
                </a:solidFill>
                <a:effectLst/>
                <a:highlight>
                  <a:srgbClr val="00FF00"/>
                </a:highlight>
                <a:latin typeface="-apple-system"/>
              </a:rPr>
              <a:t>REVOKE</a:t>
            </a:r>
            <a:r>
              <a:rPr lang="en-US" b="0" i="0" dirty="0">
                <a:solidFill>
                  <a:srgbClr val="000000"/>
                </a:solidFill>
                <a:effectLst/>
                <a:latin typeface="-apple-system"/>
              </a:rPr>
              <a:t> commands on views so that you can specify which actions a user can perform against the view. Note that in this case, you don’t grant any privileges on the underlying tables because you may not want the user to bypass the views and access the base tables directly.</a:t>
            </a:r>
          </a:p>
        </p:txBody>
      </p:sp>
    </p:spTree>
    <p:extLst>
      <p:ext uri="{BB962C8B-B14F-4D97-AF65-F5344CB8AC3E}">
        <p14:creationId xmlns:p14="http://schemas.microsoft.com/office/powerpoint/2010/main" val="12678987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C4F3-4D10-4F4F-9419-A69E20BC597C}"/>
              </a:ext>
            </a:extLst>
          </p:cNvPr>
          <p:cNvSpPr>
            <a:spLocks noGrp="1"/>
          </p:cNvSpPr>
          <p:nvPr>
            <p:ph type="title"/>
          </p:nvPr>
        </p:nvSpPr>
        <p:spPr/>
        <p:txBody>
          <a:bodyPr/>
          <a:lstStyle/>
          <a:p>
            <a:r>
              <a:rPr lang="en-US" dirty="0"/>
              <a:t>Drop view</a:t>
            </a:r>
          </a:p>
        </p:txBody>
      </p:sp>
      <p:sp>
        <p:nvSpPr>
          <p:cNvPr id="5" name="TextBox 4">
            <a:extLst>
              <a:ext uri="{FF2B5EF4-FFF2-40B4-BE49-F238E27FC236}">
                <a16:creationId xmlns:a16="http://schemas.microsoft.com/office/drawing/2014/main" id="{E78EDD9E-B45B-48F9-945E-81EE913580DC}"/>
              </a:ext>
            </a:extLst>
          </p:cNvPr>
          <p:cNvSpPr txBox="1"/>
          <p:nvPr/>
        </p:nvSpPr>
        <p:spPr>
          <a:xfrm>
            <a:off x="838200" y="1547203"/>
            <a:ext cx="6943381"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CREATE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or replace </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VIEW</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employees_contacts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AS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first_name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last_name</a:t>
            </a:r>
            <a:r>
              <a:rPr lang="en-US" b="0" i="0" dirty="0">
                <a:solidFill>
                  <a:srgbClr val="333333"/>
                </a:solidFill>
                <a:effectLst/>
                <a:latin typeface="Courier New" panose="02070309020205020404" pitchFamily="49" charset="0"/>
              </a:rPr>
              <a:t>, email, phone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employees;</a:t>
            </a:r>
            <a:endParaRPr lang="en-US" dirty="0"/>
          </a:p>
        </p:txBody>
      </p:sp>
      <p:sp>
        <p:nvSpPr>
          <p:cNvPr id="10" name="TextBox 9">
            <a:extLst>
              <a:ext uri="{FF2B5EF4-FFF2-40B4-BE49-F238E27FC236}">
                <a16:creationId xmlns:a16="http://schemas.microsoft.com/office/drawing/2014/main" id="{39685B78-CE91-4199-B914-DC560D04D55B}"/>
              </a:ext>
            </a:extLst>
          </p:cNvPr>
          <p:cNvSpPr txBox="1"/>
          <p:nvPr/>
        </p:nvSpPr>
        <p:spPr>
          <a:xfrm>
            <a:off x="838200" y="2688100"/>
            <a:ext cx="6097836" cy="369332"/>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employee_contacts</a:t>
            </a:r>
            <a:r>
              <a:rPr lang="en-US" b="0" i="0" dirty="0">
                <a:solidFill>
                  <a:srgbClr val="333333"/>
                </a:solidFill>
                <a:effectLst/>
                <a:latin typeface="Courier New" panose="02070309020205020404" pitchFamily="49" charset="0"/>
              </a:rPr>
              <a:t>; -- where …</a:t>
            </a:r>
            <a:endParaRPr lang="en-US" dirty="0"/>
          </a:p>
        </p:txBody>
      </p:sp>
      <p:sp>
        <p:nvSpPr>
          <p:cNvPr id="12" name="TextBox 11">
            <a:extLst>
              <a:ext uri="{FF2B5EF4-FFF2-40B4-BE49-F238E27FC236}">
                <a16:creationId xmlns:a16="http://schemas.microsoft.com/office/drawing/2014/main" id="{665280F1-D156-4053-B939-4290BF4E5041}"/>
              </a:ext>
            </a:extLst>
          </p:cNvPr>
          <p:cNvSpPr txBox="1"/>
          <p:nvPr/>
        </p:nvSpPr>
        <p:spPr>
          <a:xfrm>
            <a:off x="838200" y="6119736"/>
            <a:ext cx="6097836" cy="369332"/>
          </a:xfrm>
          <a:prstGeom prst="rect">
            <a:avLst/>
          </a:prstGeom>
          <a:noFill/>
        </p:spPr>
        <p:txBody>
          <a:bodyPr wrap="square">
            <a:spAutoFit/>
          </a:bodyPr>
          <a:lstStyle/>
          <a:p>
            <a:r>
              <a:rPr lang="en-US" b="1" i="0" dirty="0">
                <a:solidFill>
                  <a:srgbClr val="333333"/>
                </a:solidFill>
                <a:effectLst/>
                <a:highlight>
                  <a:srgbClr val="00FF00"/>
                </a:highlight>
                <a:latin typeface="Courier New" panose="02070309020205020404" pitchFamily="49" charset="0"/>
              </a:rPr>
              <a:t>DROP</a:t>
            </a:r>
            <a:r>
              <a:rPr lang="en-US" b="0" i="0" dirty="0">
                <a:solidFill>
                  <a:srgbClr val="333333"/>
                </a:solidFill>
                <a:effectLst/>
                <a:highlight>
                  <a:srgbClr val="00FF00"/>
                </a:highlight>
                <a:latin typeface="Courier New" panose="02070309020205020404" pitchFamily="49" charset="0"/>
              </a:rPr>
              <a:t> </a:t>
            </a:r>
            <a:r>
              <a:rPr lang="en-US" b="1" i="0" dirty="0">
                <a:solidFill>
                  <a:srgbClr val="333333"/>
                </a:solidFill>
                <a:effectLst/>
                <a:highlight>
                  <a:srgbClr val="00FF00"/>
                </a:highlight>
                <a:latin typeface="Courier New" panose="02070309020205020404" pitchFamily="49" charset="0"/>
              </a:rPr>
              <a:t>VIEW</a:t>
            </a:r>
            <a:r>
              <a:rPr lang="en-US" b="0" i="0" dirty="0">
                <a:solidFill>
                  <a:srgbClr val="333333"/>
                </a:solidFill>
                <a:effectLst/>
                <a:highlight>
                  <a:srgbClr val="00FF00"/>
                </a:highlight>
                <a:latin typeface="Courier New" panose="02070309020205020404" pitchFamily="49" charset="0"/>
              </a:rPr>
              <a:t> </a:t>
            </a:r>
            <a:r>
              <a:rPr lang="en-US" b="0" i="0" dirty="0" err="1">
                <a:solidFill>
                  <a:srgbClr val="333333"/>
                </a:solidFill>
                <a:effectLst/>
                <a:highlight>
                  <a:srgbClr val="00FF00"/>
                </a:highlight>
                <a:latin typeface="Courier New" panose="02070309020205020404" pitchFamily="49" charset="0"/>
              </a:rPr>
              <a:t>employees_contact</a:t>
            </a:r>
            <a:r>
              <a:rPr lang="en-US" b="0" i="0" dirty="0">
                <a:solidFill>
                  <a:srgbClr val="333333"/>
                </a:solidFill>
                <a:effectLst/>
                <a:highlight>
                  <a:srgbClr val="00FF00"/>
                </a:highlight>
                <a:latin typeface="Courier New" panose="02070309020205020404" pitchFamily="49" charset="0"/>
              </a:rPr>
              <a:t>;</a:t>
            </a:r>
            <a:endParaRPr lang="en-US" dirty="0">
              <a:highlight>
                <a:srgbClr val="00FF00"/>
              </a:highlight>
            </a:endParaRPr>
          </a:p>
        </p:txBody>
      </p:sp>
      <p:pic>
        <p:nvPicPr>
          <p:cNvPr id="4" name="Picture 3">
            <a:extLst>
              <a:ext uri="{FF2B5EF4-FFF2-40B4-BE49-F238E27FC236}">
                <a16:creationId xmlns:a16="http://schemas.microsoft.com/office/drawing/2014/main" id="{96EC8B25-D857-4C80-840A-FBFA4610C997}"/>
              </a:ext>
            </a:extLst>
          </p:cNvPr>
          <p:cNvPicPr>
            <a:picLocks noChangeAspect="1"/>
          </p:cNvPicPr>
          <p:nvPr/>
        </p:nvPicPr>
        <p:blipFill>
          <a:blip r:embed="rId2"/>
          <a:stretch>
            <a:fillRect/>
          </a:stretch>
        </p:blipFill>
        <p:spPr>
          <a:xfrm>
            <a:off x="1740966" y="3341126"/>
            <a:ext cx="7222415" cy="2266546"/>
          </a:xfrm>
          <a:prstGeom prst="rect">
            <a:avLst/>
          </a:prstGeom>
        </p:spPr>
      </p:pic>
    </p:spTree>
    <p:extLst>
      <p:ext uri="{BB962C8B-B14F-4D97-AF65-F5344CB8AC3E}">
        <p14:creationId xmlns:p14="http://schemas.microsoft.com/office/powerpoint/2010/main" val="2535094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62C2-529F-99D1-03A1-A0D9AE705FBF}"/>
              </a:ext>
            </a:extLst>
          </p:cNvPr>
          <p:cNvSpPr>
            <a:spLocks noGrp="1"/>
          </p:cNvSpPr>
          <p:nvPr>
            <p:ph type="title"/>
          </p:nvPr>
        </p:nvSpPr>
        <p:spPr/>
        <p:txBody>
          <a:bodyPr/>
          <a:lstStyle/>
          <a:p>
            <a:r>
              <a:rPr lang="pt-PT" dirty="0" err="1"/>
              <a:t>Example</a:t>
            </a:r>
            <a:endParaRPr lang="en-US" dirty="0"/>
          </a:p>
        </p:txBody>
      </p:sp>
      <p:sp>
        <p:nvSpPr>
          <p:cNvPr id="3" name="Content Placeholder 2">
            <a:extLst>
              <a:ext uri="{FF2B5EF4-FFF2-40B4-BE49-F238E27FC236}">
                <a16:creationId xmlns:a16="http://schemas.microsoft.com/office/drawing/2014/main" id="{23540625-F35F-3B1D-7E0F-F1FA8D06629D}"/>
              </a:ext>
            </a:extLst>
          </p:cNvPr>
          <p:cNvSpPr>
            <a:spLocks noGrp="1"/>
          </p:cNvSpPr>
          <p:nvPr>
            <p:ph idx="1"/>
          </p:nvPr>
        </p:nvSpPr>
        <p:spPr>
          <a:xfrm>
            <a:off x="838200" y="1825625"/>
            <a:ext cx="10515600" cy="586182"/>
          </a:xfrm>
        </p:spPr>
        <p:txBody>
          <a:bodyPr/>
          <a:lstStyle/>
          <a:p>
            <a:r>
              <a:rPr lang="pt-PT" dirty="0" err="1"/>
              <a:t>Creation</a:t>
            </a:r>
            <a:r>
              <a:rPr lang="pt-PT" dirty="0"/>
              <a:t> </a:t>
            </a:r>
            <a:r>
              <a:rPr lang="pt-PT" dirty="0" err="1"/>
              <a:t>of</a:t>
            </a:r>
            <a:r>
              <a:rPr lang="pt-PT" dirty="0"/>
              <a:t> </a:t>
            </a:r>
            <a:r>
              <a:rPr lang="pt-PT" dirty="0" err="1"/>
              <a:t>table</a:t>
            </a:r>
            <a:r>
              <a:rPr lang="pt-PT" dirty="0"/>
              <a:t> </a:t>
            </a:r>
            <a:r>
              <a:rPr lang="pt-PT" dirty="0" err="1"/>
              <a:t>customers</a:t>
            </a:r>
            <a:endParaRPr lang="en-US" dirty="0"/>
          </a:p>
        </p:txBody>
      </p:sp>
      <p:sp>
        <p:nvSpPr>
          <p:cNvPr id="5" name="TextBox 4">
            <a:extLst>
              <a:ext uri="{FF2B5EF4-FFF2-40B4-BE49-F238E27FC236}">
                <a16:creationId xmlns:a16="http://schemas.microsoft.com/office/drawing/2014/main" id="{C91FF7A4-A3D5-0D0C-6B3A-5C4354B8C8B9}"/>
              </a:ext>
            </a:extLst>
          </p:cNvPr>
          <p:cNvSpPr txBox="1"/>
          <p:nvPr/>
        </p:nvSpPr>
        <p:spPr>
          <a:xfrm>
            <a:off x="2305945" y="2984767"/>
            <a:ext cx="6097022" cy="2585323"/>
          </a:xfrm>
          <a:prstGeom prst="rect">
            <a:avLst/>
          </a:prstGeom>
          <a:noFill/>
          <a:ln>
            <a:solidFill>
              <a:schemeClr val="accent6"/>
            </a:solidFill>
          </a:ln>
        </p:spPr>
        <p:txBody>
          <a:bodyPr wrap="square">
            <a:spAutoFit/>
          </a:bodyPr>
          <a:lstStyle/>
          <a:p>
            <a:r>
              <a:rPr lang="en-US" dirty="0"/>
              <a:t>CREATE TABLE IF NOT EXISTS customers (</a:t>
            </a:r>
          </a:p>
          <a:p>
            <a:r>
              <a:rPr lang="en-US" dirty="0"/>
              <a:t>     </a:t>
            </a:r>
            <a:r>
              <a:rPr lang="en-US" b="1" dirty="0" err="1"/>
              <a:t>customer_id</a:t>
            </a:r>
            <a:r>
              <a:rPr lang="en-US" dirty="0"/>
              <a:t>    INT(11) NOT NULL </a:t>
            </a:r>
            <a:r>
              <a:rPr lang="en-US" dirty="0" err="1"/>
              <a:t>auto_increment</a:t>
            </a:r>
            <a:r>
              <a:rPr lang="en-US" dirty="0"/>
              <a:t>,</a:t>
            </a:r>
          </a:p>
          <a:p>
            <a:r>
              <a:rPr lang="en-US" dirty="0"/>
              <a:t>     </a:t>
            </a:r>
            <a:r>
              <a:rPr lang="en-US" b="1" dirty="0"/>
              <a:t>name</a:t>
            </a:r>
            <a:r>
              <a:rPr lang="en-US" dirty="0"/>
              <a:t>                VARCHAR(255) NOT NULL,</a:t>
            </a:r>
          </a:p>
          <a:p>
            <a:r>
              <a:rPr lang="en-US" dirty="0"/>
              <a:t>     </a:t>
            </a:r>
            <a:r>
              <a:rPr lang="en-US" b="1" dirty="0"/>
              <a:t>address</a:t>
            </a:r>
            <a:r>
              <a:rPr lang="en-US" dirty="0"/>
              <a:t>            VARCHAR(255) NULL DEFAULT NULL,</a:t>
            </a:r>
          </a:p>
          <a:p>
            <a:r>
              <a:rPr lang="en-US" dirty="0"/>
              <a:t>     </a:t>
            </a:r>
            <a:r>
              <a:rPr lang="en-US" b="1" dirty="0"/>
              <a:t>website</a:t>
            </a:r>
            <a:r>
              <a:rPr lang="en-US" dirty="0"/>
              <a:t>            VARCHAR(255) NULL DEFAULT NULL,</a:t>
            </a:r>
          </a:p>
          <a:p>
            <a:r>
              <a:rPr lang="en-US" dirty="0"/>
              <a:t>     </a:t>
            </a:r>
            <a:r>
              <a:rPr lang="en-US" b="1" dirty="0" err="1"/>
              <a:t>credit_limit</a:t>
            </a:r>
            <a:r>
              <a:rPr lang="en-US" dirty="0"/>
              <a:t>     DECIMAL(8,2) NULL DEFAULT NULL,</a:t>
            </a:r>
          </a:p>
          <a:p>
            <a:r>
              <a:rPr lang="en-US" dirty="0"/>
              <a:t>     PRIMARY KEY (</a:t>
            </a:r>
            <a:r>
              <a:rPr lang="en-US" dirty="0" err="1"/>
              <a:t>customer_id</a:t>
            </a:r>
            <a:r>
              <a:rPr lang="en-US" dirty="0"/>
              <a:t>))</a:t>
            </a:r>
          </a:p>
          <a:p>
            <a:r>
              <a:rPr lang="en-US" dirty="0"/>
              <a:t>ENGINE = </a:t>
            </a:r>
            <a:r>
              <a:rPr lang="en-US" dirty="0" err="1"/>
              <a:t>InnoDB</a:t>
            </a:r>
            <a:endParaRPr lang="en-US" dirty="0"/>
          </a:p>
          <a:p>
            <a:r>
              <a:rPr lang="en-US" dirty="0"/>
              <a:t>DEFAULT CHARACTER SET = utf8mb4</a:t>
            </a:r>
          </a:p>
        </p:txBody>
      </p:sp>
    </p:spTree>
    <p:extLst>
      <p:ext uri="{BB962C8B-B14F-4D97-AF65-F5344CB8AC3E}">
        <p14:creationId xmlns:p14="http://schemas.microsoft.com/office/powerpoint/2010/main" val="84329346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2B78F-4636-4F3C-999F-EE5F797EBB60}"/>
              </a:ext>
            </a:extLst>
          </p:cNvPr>
          <p:cNvSpPr>
            <a:spLocks noGrp="1"/>
          </p:cNvSpPr>
          <p:nvPr>
            <p:ph type="title"/>
          </p:nvPr>
        </p:nvSpPr>
        <p:spPr/>
        <p:txBody>
          <a:bodyPr/>
          <a:lstStyle/>
          <a:p>
            <a:r>
              <a:rPr lang="en-US" dirty="0"/>
              <a:t>Other Views (oracle)</a:t>
            </a:r>
          </a:p>
        </p:txBody>
      </p:sp>
      <p:sp>
        <p:nvSpPr>
          <p:cNvPr id="3" name="Content Placeholder 2">
            <a:extLst>
              <a:ext uri="{FF2B5EF4-FFF2-40B4-BE49-F238E27FC236}">
                <a16:creationId xmlns:a16="http://schemas.microsoft.com/office/drawing/2014/main" id="{F0AAF222-7A56-40F6-ACBF-1FCE4CA5686B}"/>
              </a:ext>
            </a:extLst>
          </p:cNvPr>
          <p:cNvSpPr>
            <a:spLocks noGrp="1"/>
          </p:cNvSpPr>
          <p:nvPr>
            <p:ph idx="1"/>
          </p:nvPr>
        </p:nvSpPr>
        <p:spPr/>
        <p:txBody>
          <a:bodyPr/>
          <a:lstStyle/>
          <a:p>
            <a:r>
              <a:rPr lang="en-US" dirty="0"/>
              <a:t>Updatable views: </a:t>
            </a:r>
          </a:p>
          <a:p>
            <a:pPr lvl="1"/>
            <a:r>
              <a:rPr lang="en-US" dirty="0"/>
              <a:t>can be used to perform insert, update, and delete queries on the underlying tables, provided that e.g. in the case of INSERT, columns with constraints not null are satisfied.</a:t>
            </a:r>
          </a:p>
          <a:p>
            <a:pPr lvl="1"/>
            <a:endParaRPr lang="en-US" dirty="0"/>
          </a:p>
          <a:p>
            <a:pPr lvl="1"/>
            <a:r>
              <a:rPr lang="en-US" dirty="0"/>
              <a:t>See e.g. </a:t>
            </a:r>
            <a:r>
              <a:rPr lang="en-US" dirty="0">
                <a:hlinkClick r:id="rId2"/>
              </a:rPr>
              <a:t>https://www.oracletutorial.com/oracle-view/oracle-updatable-view/</a:t>
            </a:r>
            <a:endParaRPr lang="en-US" dirty="0"/>
          </a:p>
          <a:p>
            <a:pPr lvl="1"/>
            <a:endParaRPr lang="en-US" dirty="0"/>
          </a:p>
          <a:p>
            <a:r>
              <a:rPr lang="en-US" dirty="0"/>
              <a:t>Inline views: </a:t>
            </a:r>
          </a:p>
          <a:p>
            <a:pPr lvl="1"/>
            <a:r>
              <a:rPr lang="en-US" dirty="0"/>
              <a:t>Not views in fact, but subqueries in the FROM statements of SELECT queries </a:t>
            </a:r>
          </a:p>
        </p:txBody>
      </p:sp>
    </p:spTree>
    <p:extLst>
      <p:ext uri="{BB962C8B-B14F-4D97-AF65-F5344CB8AC3E}">
        <p14:creationId xmlns:p14="http://schemas.microsoft.com/office/powerpoint/2010/main" val="3127486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BE32-49C3-43B1-B936-BD057E3290E2}"/>
              </a:ext>
            </a:extLst>
          </p:cNvPr>
          <p:cNvSpPr>
            <a:spLocks noGrp="1"/>
          </p:cNvSpPr>
          <p:nvPr>
            <p:ph type="title"/>
          </p:nvPr>
        </p:nvSpPr>
        <p:spPr/>
        <p:txBody>
          <a:bodyPr/>
          <a:lstStyle/>
          <a:p>
            <a:r>
              <a:rPr lang="en-US" dirty="0"/>
              <a:t>Materialized View (oracle)</a:t>
            </a:r>
          </a:p>
        </p:txBody>
      </p:sp>
      <p:sp>
        <p:nvSpPr>
          <p:cNvPr id="3" name="Content Placeholder 2">
            <a:extLst>
              <a:ext uri="{FF2B5EF4-FFF2-40B4-BE49-F238E27FC236}">
                <a16:creationId xmlns:a16="http://schemas.microsoft.com/office/drawing/2014/main" id="{52B0A306-FED5-4FC6-BABA-81D7A6E48DD1}"/>
              </a:ext>
            </a:extLst>
          </p:cNvPr>
          <p:cNvSpPr>
            <a:spLocks noGrp="1"/>
          </p:cNvSpPr>
          <p:nvPr>
            <p:ph idx="1"/>
          </p:nvPr>
        </p:nvSpPr>
        <p:spPr/>
        <p:txBody>
          <a:bodyPr/>
          <a:lstStyle/>
          <a:p>
            <a:r>
              <a:rPr lang="en-US" dirty="0"/>
              <a:t>A materialized view is a database object that contains the results of a query. </a:t>
            </a:r>
          </a:p>
          <a:p>
            <a:r>
              <a:rPr lang="en-US" dirty="0"/>
              <a:t>The FROM clause of the query can name tables, views, and other materialized views. </a:t>
            </a:r>
          </a:p>
          <a:p>
            <a:r>
              <a:rPr lang="en-US" dirty="0"/>
              <a:t>“T</a:t>
            </a:r>
            <a:r>
              <a:rPr lang="en-US" b="0" i="0" dirty="0">
                <a:solidFill>
                  <a:srgbClr val="242729"/>
                </a:solidFill>
                <a:effectLst/>
                <a:latin typeface="Arial" panose="020B0604020202020204" pitchFamily="34" charset="0"/>
              </a:rPr>
              <a:t>he big advantage of a Materialized View is extremely fast retrieval of aggregate data, since </a:t>
            </a:r>
            <a:r>
              <a:rPr lang="en-US" b="1" i="0" dirty="0">
                <a:solidFill>
                  <a:srgbClr val="242729"/>
                </a:solidFill>
                <a:effectLst/>
                <a:latin typeface="Arial" panose="020B0604020202020204" pitchFamily="34" charset="0"/>
              </a:rPr>
              <a:t>it is precomputed and stored</a:t>
            </a:r>
            <a:r>
              <a:rPr lang="en-US" b="0" i="0" dirty="0">
                <a:solidFill>
                  <a:srgbClr val="242729"/>
                </a:solidFill>
                <a:effectLst/>
                <a:latin typeface="Arial" panose="020B0604020202020204" pitchFamily="34" charset="0"/>
              </a:rPr>
              <a:t>, at the expense of </a:t>
            </a:r>
            <a:r>
              <a:rPr lang="en-US" b="1" i="0" dirty="0">
                <a:solidFill>
                  <a:srgbClr val="242729"/>
                </a:solidFill>
                <a:effectLst/>
                <a:latin typeface="Arial" panose="020B0604020202020204" pitchFamily="34" charset="0"/>
              </a:rPr>
              <a:t>insert/update/delete</a:t>
            </a:r>
            <a:r>
              <a:rPr lang="en-US" b="0" i="0" dirty="0">
                <a:solidFill>
                  <a:srgbClr val="242729"/>
                </a:solidFill>
                <a:effectLst/>
                <a:latin typeface="Arial" panose="020B0604020202020204" pitchFamily="34" charset="0"/>
              </a:rPr>
              <a:t>. The database will </a:t>
            </a:r>
            <a:r>
              <a:rPr lang="en-US" b="1" i="0" dirty="0">
                <a:solidFill>
                  <a:srgbClr val="242729"/>
                </a:solidFill>
                <a:effectLst/>
                <a:latin typeface="Arial" panose="020B0604020202020204" pitchFamily="34" charset="0"/>
              </a:rPr>
              <a:t>keep the Materialized View in sync with the real data</a:t>
            </a:r>
            <a:r>
              <a:rPr lang="en-US" b="0" i="0" dirty="0">
                <a:solidFill>
                  <a:srgbClr val="242729"/>
                </a:solidFill>
                <a:effectLst/>
                <a:latin typeface="Arial" panose="020B0604020202020204" pitchFamily="34" charset="0"/>
              </a:rPr>
              <a:t>, no need to re-invent the wheel, let the database do it for you.</a:t>
            </a:r>
            <a:r>
              <a:rPr lang="en-US" dirty="0"/>
              <a:t>” (KM, </a:t>
            </a:r>
            <a:r>
              <a:rPr lang="en-US" dirty="0" err="1"/>
              <a:t>stackoverflow</a:t>
            </a:r>
            <a:r>
              <a:rPr lang="en-US" dirty="0"/>
              <a:t>)</a:t>
            </a:r>
          </a:p>
          <a:p>
            <a:endParaRPr lang="en-US" dirty="0"/>
          </a:p>
        </p:txBody>
      </p:sp>
      <p:sp>
        <p:nvSpPr>
          <p:cNvPr id="6" name="TextBox 5">
            <a:extLst>
              <a:ext uri="{FF2B5EF4-FFF2-40B4-BE49-F238E27FC236}">
                <a16:creationId xmlns:a16="http://schemas.microsoft.com/office/drawing/2014/main" id="{1601710C-EC73-455B-A4A1-3B598BE29D2B}"/>
              </a:ext>
            </a:extLst>
          </p:cNvPr>
          <p:cNvSpPr txBox="1"/>
          <p:nvPr/>
        </p:nvSpPr>
        <p:spPr>
          <a:xfrm>
            <a:off x="2356338" y="6211669"/>
            <a:ext cx="6096000" cy="646331"/>
          </a:xfrm>
          <a:prstGeom prst="rect">
            <a:avLst/>
          </a:prstGeom>
          <a:noFill/>
        </p:spPr>
        <p:txBody>
          <a:bodyPr wrap="square">
            <a:spAutoFit/>
          </a:bodyPr>
          <a:lstStyle/>
          <a:p>
            <a:r>
              <a:rPr lang="en-US" dirty="0"/>
              <a:t>https://stackoverflow.com/questions/4218657/materialized-view-vs-tables-what-are-the-advantages</a:t>
            </a:r>
          </a:p>
        </p:txBody>
      </p:sp>
    </p:spTree>
    <p:extLst>
      <p:ext uri="{BB962C8B-B14F-4D97-AF65-F5344CB8AC3E}">
        <p14:creationId xmlns:p14="http://schemas.microsoft.com/office/powerpoint/2010/main" val="3058674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1FF7E-093B-4D80-B19B-0A09222AE852}"/>
              </a:ext>
            </a:extLst>
          </p:cNvPr>
          <p:cNvSpPr>
            <a:spLocks noGrp="1"/>
          </p:cNvSpPr>
          <p:nvPr>
            <p:ph type="title"/>
          </p:nvPr>
        </p:nvSpPr>
        <p:spPr/>
        <p:txBody>
          <a:bodyPr>
            <a:normAutofit fontScale="90000"/>
          </a:bodyPr>
          <a:lstStyle/>
          <a:p>
            <a:r>
              <a:rPr lang="en-US" dirty="0"/>
              <a:t>Index files (</a:t>
            </a:r>
            <a:r>
              <a:rPr lang="en-US" dirty="0">
                <a:highlight>
                  <a:srgbClr val="00FF00"/>
                </a:highlight>
              </a:rPr>
              <a:t>IMPORTANT</a:t>
            </a:r>
            <a:r>
              <a:rPr lang="en-US" dirty="0"/>
              <a:t> for performance execution)</a:t>
            </a:r>
          </a:p>
        </p:txBody>
      </p:sp>
      <p:sp>
        <p:nvSpPr>
          <p:cNvPr id="3" name="Content Placeholder 2">
            <a:extLst>
              <a:ext uri="{FF2B5EF4-FFF2-40B4-BE49-F238E27FC236}">
                <a16:creationId xmlns:a16="http://schemas.microsoft.com/office/drawing/2014/main" id="{B6A9F3D2-046B-4DE5-8697-030EA2674A9D}"/>
              </a:ext>
            </a:extLst>
          </p:cNvPr>
          <p:cNvSpPr>
            <a:spLocks noGrp="1"/>
          </p:cNvSpPr>
          <p:nvPr>
            <p:ph idx="1"/>
          </p:nvPr>
        </p:nvSpPr>
        <p:spPr/>
        <p:txBody>
          <a:bodyPr/>
          <a:lstStyle/>
          <a:p>
            <a:r>
              <a:rPr lang="en-US" b="0" i="0" dirty="0">
                <a:solidFill>
                  <a:srgbClr val="000000"/>
                </a:solidFill>
                <a:effectLst/>
                <a:latin typeface="-apple-system"/>
              </a:rPr>
              <a:t>Used to boost the query performance. </a:t>
            </a:r>
          </a:p>
          <a:p>
            <a:r>
              <a:rPr lang="en-US" dirty="0">
                <a:solidFill>
                  <a:srgbClr val="000000"/>
                </a:solidFill>
                <a:latin typeface="-apple-system"/>
              </a:rPr>
              <a:t>We can create indexes on single column or more…</a:t>
            </a:r>
          </a:p>
          <a:p>
            <a:pPr lvl="1"/>
            <a:endParaRPr lang="en-US" b="0" i="0" dirty="0">
              <a:solidFill>
                <a:srgbClr val="000000"/>
              </a:solidFill>
              <a:effectLst/>
              <a:latin typeface="-apple-system"/>
            </a:endParaRPr>
          </a:p>
          <a:p>
            <a:pPr lvl="1"/>
            <a:r>
              <a:rPr lang="en-US" b="0" i="0" dirty="0">
                <a:solidFill>
                  <a:srgbClr val="000000"/>
                </a:solidFill>
                <a:effectLst/>
                <a:latin typeface="-apple-system"/>
              </a:rPr>
              <a:t>Create index </a:t>
            </a:r>
            <a:r>
              <a:rPr lang="en-US" b="0" i="0" dirty="0" err="1">
                <a:solidFill>
                  <a:srgbClr val="000000"/>
                </a:solidFill>
                <a:effectLst/>
                <a:latin typeface="-apple-system"/>
              </a:rPr>
              <a:t>name_idx</a:t>
            </a:r>
            <a:r>
              <a:rPr lang="en-US" b="0" i="0" dirty="0">
                <a:solidFill>
                  <a:srgbClr val="000000"/>
                </a:solidFill>
                <a:effectLst/>
                <a:latin typeface="-apple-system"/>
              </a:rPr>
              <a:t> on </a:t>
            </a:r>
            <a:r>
              <a:rPr lang="en-US" b="0" i="0" dirty="0" err="1">
                <a:solidFill>
                  <a:srgbClr val="000000"/>
                </a:solidFill>
                <a:effectLst/>
                <a:latin typeface="-apple-system"/>
              </a:rPr>
              <a:t>table</a:t>
            </a:r>
            <a:r>
              <a:rPr lang="en-US" dirty="0" err="1">
                <a:solidFill>
                  <a:srgbClr val="000000"/>
                </a:solidFill>
                <a:latin typeface="-apple-system"/>
              </a:rPr>
              <a:t>_name</a:t>
            </a:r>
            <a:r>
              <a:rPr lang="en-US" dirty="0">
                <a:solidFill>
                  <a:srgbClr val="000000"/>
                </a:solidFill>
                <a:latin typeface="-apple-system"/>
              </a:rPr>
              <a:t>(column1, column2, …)</a:t>
            </a:r>
          </a:p>
          <a:p>
            <a:pPr lvl="1"/>
            <a:endParaRPr lang="en-US" b="0" i="0" dirty="0">
              <a:solidFill>
                <a:srgbClr val="000000"/>
              </a:solidFill>
              <a:effectLst/>
              <a:latin typeface="-apple-system"/>
            </a:endParaRPr>
          </a:p>
          <a:p>
            <a:r>
              <a:rPr lang="en-US" dirty="0">
                <a:solidFill>
                  <a:srgbClr val="000000"/>
                </a:solidFill>
                <a:latin typeface="-apple-system"/>
              </a:rPr>
              <a:t>Primary keys are indexed by default.</a:t>
            </a:r>
          </a:p>
          <a:p>
            <a:r>
              <a:rPr lang="en-US" b="0" i="0" dirty="0">
                <a:solidFill>
                  <a:srgbClr val="000000"/>
                </a:solidFill>
                <a:effectLst/>
                <a:latin typeface="-apple-system"/>
              </a:rPr>
              <a:t>Foreign keys (FK) should be indexed to reduce the time in which tables with FK are locked.</a:t>
            </a:r>
          </a:p>
        </p:txBody>
      </p:sp>
    </p:spTree>
    <p:extLst>
      <p:ext uri="{BB962C8B-B14F-4D97-AF65-F5344CB8AC3E}">
        <p14:creationId xmlns:p14="http://schemas.microsoft.com/office/powerpoint/2010/main" val="11084793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EED92-FAA6-4B98-809E-DA3B6BC977F0}"/>
              </a:ext>
            </a:extLst>
          </p:cNvPr>
          <p:cNvSpPr>
            <a:spLocks noGrp="1"/>
          </p:cNvSpPr>
          <p:nvPr>
            <p:ph type="title"/>
          </p:nvPr>
        </p:nvSpPr>
        <p:spPr/>
        <p:txBody>
          <a:bodyPr/>
          <a:lstStyle/>
          <a:p>
            <a:r>
              <a:rPr lang="en-US" dirty="0"/>
              <a:t>Example</a:t>
            </a:r>
          </a:p>
        </p:txBody>
      </p:sp>
      <p:pic>
        <p:nvPicPr>
          <p:cNvPr id="16" name="Picture 15">
            <a:extLst>
              <a:ext uri="{FF2B5EF4-FFF2-40B4-BE49-F238E27FC236}">
                <a16:creationId xmlns:a16="http://schemas.microsoft.com/office/drawing/2014/main" id="{73336016-3203-4EB5-BA26-06D2E11F51D9}"/>
              </a:ext>
            </a:extLst>
          </p:cNvPr>
          <p:cNvPicPr>
            <a:picLocks noChangeAspect="1"/>
          </p:cNvPicPr>
          <p:nvPr/>
        </p:nvPicPr>
        <p:blipFill>
          <a:blip r:embed="rId2"/>
          <a:stretch>
            <a:fillRect/>
          </a:stretch>
        </p:blipFill>
        <p:spPr>
          <a:xfrm>
            <a:off x="838200" y="1690688"/>
            <a:ext cx="2209800" cy="2562225"/>
          </a:xfrm>
          <a:prstGeom prst="rect">
            <a:avLst/>
          </a:prstGeom>
        </p:spPr>
      </p:pic>
      <p:sp>
        <p:nvSpPr>
          <p:cNvPr id="18" name="TextBox 17">
            <a:extLst>
              <a:ext uri="{FF2B5EF4-FFF2-40B4-BE49-F238E27FC236}">
                <a16:creationId xmlns:a16="http://schemas.microsoft.com/office/drawing/2014/main" id="{BB6251FE-907F-47F7-A11D-D8A2BF06555B}"/>
              </a:ext>
            </a:extLst>
          </p:cNvPr>
          <p:cNvSpPr txBox="1"/>
          <p:nvPr/>
        </p:nvSpPr>
        <p:spPr>
          <a:xfrm>
            <a:off x="838200" y="4520981"/>
            <a:ext cx="3998205" cy="646331"/>
          </a:xfrm>
          <a:prstGeom prst="rect">
            <a:avLst/>
          </a:prstGeom>
          <a:noFill/>
        </p:spPr>
        <p:txBody>
          <a:bodyPr wrap="square">
            <a:spAutoFit/>
          </a:bodyPr>
          <a:lstStyle/>
          <a:p>
            <a:r>
              <a:rPr lang="en-US" b="1" dirty="0"/>
              <a:t>create index</a:t>
            </a:r>
            <a:r>
              <a:rPr lang="en-US" dirty="0"/>
              <a:t> </a:t>
            </a:r>
            <a:r>
              <a:rPr lang="en-US" dirty="0" err="1">
                <a:highlight>
                  <a:srgbClr val="00FF00"/>
                </a:highlight>
              </a:rPr>
              <a:t>order_items_product_idx</a:t>
            </a:r>
            <a:endParaRPr lang="en-US" dirty="0">
              <a:highlight>
                <a:srgbClr val="00FF00"/>
              </a:highlight>
            </a:endParaRPr>
          </a:p>
          <a:p>
            <a:r>
              <a:rPr lang="en-US" b="1" dirty="0"/>
              <a:t>on</a:t>
            </a:r>
            <a:r>
              <a:rPr lang="en-US" dirty="0"/>
              <a:t> </a:t>
            </a:r>
            <a:r>
              <a:rPr lang="en-US" dirty="0" err="1"/>
              <a:t>order_items</a:t>
            </a:r>
            <a:r>
              <a:rPr lang="en-US" dirty="0"/>
              <a:t>(</a:t>
            </a:r>
            <a:r>
              <a:rPr lang="en-US" dirty="0" err="1"/>
              <a:t>product_id</a:t>
            </a:r>
            <a:r>
              <a:rPr lang="en-US" dirty="0"/>
              <a:t>);</a:t>
            </a:r>
          </a:p>
        </p:txBody>
      </p:sp>
      <p:sp>
        <p:nvSpPr>
          <p:cNvPr id="20" name="TextBox 19">
            <a:extLst>
              <a:ext uri="{FF2B5EF4-FFF2-40B4-BE49-F238E27FC236}">
                <a16:creationId xmlns:a16="http://schemas.microsoft.com/office/drawing/2014/main" id="{55C4A136-714E-4B24-9BF1-328F4CE82FA4}"/>
              </a:ext>
            </a:extLst>
          </p:cNvPr>
          <p:cNvSpPr txBox="1"/>
          <p:nvPr/>
        </p:nvSpPr>
        <p:spPr>
          <a:xfrm>
            <a:off x="4294198" y="940620"/>
            <a:ext cx="6097836" cy="1477328"/>
          </a:xfrm>
          <a:prstGeom prst="rect">
            <a:avLst/>
          </a:prstGeom>
          <a:noFill/>
        </p:spPr>
        <p:txBody>
          <a:bodyPr wrap="square">
            <a:spAutoFit/>
          </a:bodyPr>
          <a:lstStyle/>
          <a:p>
            <a:r>
              <a:rPr lang="en-US" b="0" i="0" dirty="0">
                <a:solidFill>
                  <a:srgbClr val="000000"/>
                </a:solidFill>
                <a:effectLst/>
                <a:highlight>
                  <a:srgbClr val="00FF00"/>
                </a:highlight>
                <a:latin typeface="Courier New" panose="02070309020205020404" pitchFamily="49" charset="0"/>
              </a:rPr>
              <a:t>EXPLAIN</a:t>
            </a:r>
            <a:endParaRPr lang="en-US" b="1" dirty="0">
              <a:highlight>
                <a:srgbClr val="00FF00"/>
              </a:highlight>
            </a:endParaRPr>
          </a:p>
          <a:p>
            <a:r>
              <a:rPr lang="en-US" b="1" dirty="0"/>
              <a:t>select</a:t>
            </a:r>
            <a:r>
              <a:rPr lang="en-US" dirty="0"/>
              <a:t> </a:t>
            </a:r>
            <a:r>
              <a:rPr lang="en-US" dirty="0" err="1"/>
              <a:t>product_id</a:t>
            </a:r>
            <a:r>
              <a:rPr lang="en-US" dirty="0"/>
              <a:t>, sum(quantity*</a:t>
            </a:r>
            <a:r>
              <a:rPr lang="en-US" dirty="0" err="1"/>
              <a:t>unit_price</a:t>
            </a:r>
            <a:r>
              <a:rPr lang="en-US" dirty="0"/>
              <a:t>) </a:t>
            </a:r>
            <a:r>
              <a:rPr lang="en-US" dirty="0" err="1"/>
              <a:t>total_sold</a:t>
            </a:r>
            <a:endParaRPr lang="en-US" dirty="0"/>
          </a:p>
          <a:p>
            <a:r>
              <a:rPr lang="en-US" b="1" dirty="0"/>
              <a:t>from</a:t>
            </a:r>
            <a:r>
              <a:rPr lang="en-US" dirty="0"/>
              <a:t> </a:t>
            </a:r>
            <a:r>
              <a:rPr lang="en-US" dirty="0" err="1"/>
              <a:t>order_items</a:t>
            </a:r>
            <a:endParaRPr lang="en-US" dirty="0"/>
          </a:p>
          <a:p>
            <a:r>
              <a:rPr lang="en-US" b="1" dirty="0"/>
              <a:t>where</a:t>
            </a:r>
            <a:r>
              <a:rPr lang="en-US" dirty="0"/>
              <a:t> </a:t>
            </a:r>
            <a:r>
              <a:rPr lang="en-US" dirty="0" err="1"/>
              <a:t>product_id</a:t>
            </a:r>
            <a:r>
              <a:rPr lang="en-US" dirty="0"/>
              <a:t>=60</a:t>
            </a:r>
          </a:p>
          <a:p>
            <a:r>
              <a:rPr lang="en-US" b="1" dirty="0"/>
              <a:t>group by</a:t>
            </a:r>
            <a:r>
              <a:rPr lang="en-US" dirty="0"/>
              <a:t> (</a:t>
            </a:r>
            <a:r>
              <a:rPr lang="en-US" dirty="0" err="1"/>
              <a:t>product_id</a:t>
            </a:r>
            <a:r>
              <a:rPr lang="en-US" dirty="0"/>
              <a:t>);</a:t>
            </a:r>
          </a:p>
        </p:txBody>
      </p:sp>
      <p:pic>
        <p:nvPicPr>
          <p:cNvPr id="4" name="Picture 3">
            <a:extLst>
              <a:ext uri="{FF2B5EF4-FFF2-40B4-BE49-F238E27FC236}">
                <a16:creationId xmlns:a16="http://schemas.microsoft.com/office/drawing/2014/main" id="{B2BB1207-48F8-4A83-A5E8-F40E3AAB4F7E}"/>
              </a:ext>
            </a:extLst>
          </p:cNvPr>
          <p:cNvPicPr>
            <a:picLocks noChangeAspect="1"/>
          </p:cNvPicPr>
          <p:nvPr/>
        </p:nvPicPr>
        <p:blipFill>
          <a:blip r:embed="rId3"/>
          <a:stretch>
            <a:fillRect/>
          </a:stretch>
        </p:blipFill>
        <p:spPr>
          <a:xfrm>
            <a:off x="4684476" y="3025987"/>
            <a:ext cx="6919560" cy="1226926"/>
          </a:xfrm>
          <a:prstGeom prst="rect">
            <a:avLst/>
          </a:prstGeom>
        </p:spPr>
      </p:pic>
      <p:sp>
        <p:nvSpPr>
          <p:cNvPr id="12" name="TextBox 11">
            <a:extLst>
              <a:ext uri="{FF2B5EF4-FFF2-40B4-BE49-F238E27FC236}">
                <a16:creationId xmlns:a16="http://schemas.microsoft.com/office/drawing/2014/main" id="{B48EB70E-1AC1-4939-8C16-8B11B2722F74}"/>
              </a:ext>
            </a:extLst>
          </p:cNvPr>
          <p:cNvSpPr txBox="1"/>
          <p:nvPr/>
        </p:nvSpPr>
        <p:spPr>
          <a:xfrm>
            <a:off x="943999" y="5709615"/>
            <a:ext cx="6094476" cy="646331"/>
          </a:xfrm>
          <a:prstGeom prst="rect">
            <a:avLst/>
          </a:prstGeom>
          <a:noFill/>
        </p:spPr>
        <p:txBody>
          <a:bodyPr wrap="square">
            <a:spAutoFit/>
          </a:bodyPr>
          <a:lstStyle/>
          <a:p>
            <a:r>
              <a:rPr lang="en-US" dirty="0"/>
              <a:t>For the explain statement, see: </a:t>
            </a:r>
          </a:p>
          <a:p>
            <a:r>
              <a:rPr lang="en-US" dirty="0"/>
              <a:t>https://dev.mysql.com/doc/refman/8.0/en/explain.html</a:t>
            </a:r>
          </a:p>
        </p:txBody>
      </p:sp>
    </p:spTree>
    <p:extLst>
      <p:ext uri="{BB962C8B-B14F-4D97-AF65-F5344CB8AC3E}">
        <p14:creationId xmlns:p14="http://schemas.microsoft.com/office/powerpoint/2010/main" val="39814638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4C6C-4B32-48A2-B5B0-3E0B6D003A77}"/>
              </a:ext>
            </a:extLst>
          </p:cNvPr>
          <p:cNvSpPr>
            <a:spLocks noGrp="1"/>
          </p:cNvSpPr>
          <p:nvPr>
            <p:ph type="title"/>
          </p:nvPr>
        </p:nvSpPr>
        <p:spPr/>
        <p:txBody>
          <a:bodyPr/>
          <a:lstStyle/>
          <a:p>
            <a:pPr algn="l"/>
            <a:r>
              <a:rPr lang="en-US" b="0" i="0" dirty="0">
                <a:solidFill>
                  <a:srgbClr val="262626"/>
                </a:solidFill>
                <a:effectLst/>
                <a:latin typeface="-apple-system"/>
              </a:rPr>
              <a:t>Users &amp; Privileges</a:t>
            </a:r>
          </a:p>
        </p:txBody>
      </p:sp>
      <p:sp>
        <p:nvSpPr>
          <p:cNvPr id="3" name="Content Placeholder 2">
            <a:extLst>
              <a:ext uri="{FF2B5EF4-FFF2-40B4-BE49-F238E27FC236}">
                <a16:creationId xmlns:a16="http://schemas.microsoft.com/office/drawing/2014/main" id="{1E77B1E2-8BD5-4C73-9A52-27AA6CFB0ACA}"/>
              </a:ext>
            </a:extLst>
          </p:cNvPr>
          <p:cNvSpPr>
            <a:spLocks noGrp="1"/>
          </p:cNvSpPr>
          <p:nvPr>
            <p:ph idx="1"/>
          </p:nvPr>
        </p:nvSpPr>
        <p:spPr>
          <a:xfrm>
            <a:off x="838200" y="1825625"/>
            <a:ext cx="10515600" cy="4013315"/>
          </a:xfrm>
        </p:spPr>
        <p:txBody>
          <a:bodyPr>
            <a:normAutofit fontScale="92500" lnSpcReduction="20000"/>
          </a:bodyPr>
          <a:lstStyle/>
          <a:p>
            <a:r>
              <a:rPr lang="en-US" dirty="0"/>
              <a:t>Out of scope, but very important in business</a:t>
            </a:r>
          </a:p>
          <a:p>
            <a:r>
              <a:rPr lang="en-US" dirty="0"/>
              <a:t>Think of who is granted to access qualified </a:t>
            </a:r>
            <a:r>
              <a:rPr lang="en-US" dirty="0" err="1"/>
              <a:t>informatiion</a:t>
            </a:r>
            <a:r>
              <a:rPr lang="en-US" dirty="0"/>
              <a:t> in banks, insurances, government entities, …</a:t>
            </a:r>
          </a:p>
          <a:p>
            <a:endParaRPr lang="en-US" dirty="0"/>
          </a:p>
          <a:p>
            <a:pPr algn="l">
              <a:buFont typeface="Arial" panose="020B0604020202020204" pitchFamily="34" charset="0"/>
              <a:buChar char="•"/>
            </a:pPr>
            <a:r>
              <a:rPr lang="en-US" b="0" i="0" u="none" strike="noStrike" dirty="0">
                <a:solidFill>
                  <a:srgbClr val="000000"/>
                </a:solidFill>
                <a:effectLst/>
                <a:latin typeface="-apple-system"/>
                <a:hlinkClick r:id="rId2"/>
              </a:rPr>
              <a:t>CREATE USER</a:t>
            </a:r>
            <a:r>
              <a:rPr lang="en-US" b="0" i="0" dirty="0">
                <a:solidFill>
                  <a:srgbClr val="000000"/>
                </a:solidFill>
                <a:effectLst/>
                <a:latin typeface="-apple-system"/>
              </a:rPr>
              <a:t> – create a new user in the Oracle database.</a:t>
            </a:r>
          </a:p>
          <a:p>
            <a:pPr algn="l">
              <a:buFont typeface="Arial" panose="020B0604020202020204" pitchFamily="34" charset="0"/>
              <a:buChar char="•"/>
            </a:pPr>
            <a:r>
              <a:rPr lang="en-US" b="0" i="0" u="none" strike="noStrike" dirty="0">
                <a:solidFill>
                  <a:srgbClr val="000000"/>
                </a:solidFill>
                <a:effectLst/>
                <a:latin typeface="-apple-system"/>
                <a:hlinkClick r:id="rId3"/>
              </a:rPr>
              <a:t>GRANT</a:t>
            </a:r>
            <a:r>
              <a:rPr lang="en-US" b="0" i="0" dirty="0">
                <a:solidFill>
                  <a:srgbClr val="000000"/>
                </a:solidFill>
                <a:effectLst/>
                <a:latin typeface="-apple-system"/>
              </a:rPr>
              <a:t> – grant system and object privileges to a specific user.</a:t>
            </a:r>
          </a:p>
          <a:p>
            <a:pPr algn="l">
              <a:buFont typeface="Arial" panose="020B0604020202020204" pitchFamily="34" charset="0"/>
              <a:buChar char="•"/>
            </a:pPr>
            <a:r>
              <a:rPr lang="en-US" b="0" i="0" u="none" strike="noStrike" dirty="0">
                <a:solidFill>
                  <a:srgbClr val="000000"/>
                </a:solidFill>
                <a:effectLst/>
                <a:latin typeface="-apple-system"/>
                <a:hlinkClick r:id="rId4"/>
              </a:rPr>
              <a:t>REVOKE</a:t>
            </a:r>
            <a:r>
              <a:rPr lang="en-US" b="0" i="0" dirty="0">
                <a:solidFill>
                  <a:srgbClr val="000000"/>
                </a:solidFill>
                <a:effectLst/>
                <a:latin typeface="-apple-system"/>
              </a:rPr>
              <a:t> – describe how to revoke system and object privileges from a user.</a:t>
            </a:r>
          </a:p>
          <a:p>
            <a:pPr algn="l">
              <a:buFont typeface="Arial" panose="020B0604020202020204" pitchFamily="34" charset="0"/>
              <a:buChar char="•"/>
            </a:pPr>
            <a:r>
              <a:rPr lang="en-US" b="0" i="0" u="none" strike="noStrike" dirty="0">
                <a:solidFill>
                  <a:srgbClr val="000000"/>
                </a:solidFill>
                <a:effectLst/>
                <a:latin typeface="-apple-system"/>
                <a:hlinkClick r:id="rId5"/>
              </a:rPr>
              <a:t>ALTER USER</a:t>
            </a:r>
            <a:r>
              <a:rPr lang="en-US" b="0" i="0" dirty="0">
                <a:solidFill>
                  <a:srgbClr val="000000"/>
                </a:solidFill>
                <a:effectLst/>
                <a:latin typeface="-apple-system"/>
              </a:rPr>
              <a:t> –modify the authentication or database resource of a database user.</a:t>
            </a:r>
          </a:p>
          <a:p>
            <a:r>
              <a:rPr lang="en-US" b="0" i="0" u="none" strike="noStrike" dirty="0">
                <a:solidFill>
                  <a:srgbClr val="000000"/>
                </a:solidFill>
                <a:effectLst/>
                <a:latin typeface="-apple-system"/>
                <a:hlinkClick r:id="rId6"/>
              </a:rPr>
              <a:t>DROP USER</a:t>
            </a:r>
            <a:r>
              <a:rPr lang="en-US" b="0" i="0" dirty="0">
                <a:solidFill>
                  <a:srgbClr val="000000"/>
                </a:solidFill>
                <a:effectLst/>
                <a:latin typeface="-apple-system"/>
              </a:rPr>
              <a:t> – delete a user from the Oracle Database.</a:t>
            </a:r>
          </a:p>
          <a:p>
            <a:pPr algn="l">
              <a:buFont typeface="Arial" panose="020B0604020202020204" pitchFamily="34" charset="0"/>
              <a:buChar char="•"/>
            </a:pPr>
            <a:endParaRPr lang="en-US" b="0" i="0" dirty="0">
              <a:solidFill>
                <a:srgbClr val="000000"/>
              </a:solidFill>
              <a:effectLst/>
              <a:latin typeface="-apple-system"/>
            </a:endParaRPr>
          </a:p>
          <a:p>
            <a:endParaRPr lang="en-US" dirty="0"/>
          </a:p>
        </p:txBody>
      </p:sp>
    </p:spTree>
    <p:extLst>
      <p:ext uri="{BB962C8B-B14F-4D97-AF65-F5344CB8AC3E}">
        <p14:creationId xmlns:p14="http://schemas.microsoft.com/office/powerpoint/2010/main" val="20801784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PL/SQL</a:t>
            </a:r>
          </a:p>
        </p:txBody>
      </p:sp>
      <p:sp>
        <p:nvSpPr>
          <p:cNvPr id="3" name="Content Placeholder 2"/>
          <p:cNvSpPr>
            <a:spLocks noGrp="1"/>
          </p:cNvSpPr>
          <p:nvPr>
            <p:ph idx="1"/>
          </p:nvPr>
        </p:nvSpPr>
        <p:spPr/>
        <p:txBody>
          <a:bodyPr/>
          <a:lstStyle/>
          <a:p>
            <a:pPr lvl="0"/>
            <a:r>
              <a:rPr lang="en-US" dirty="0"/>
              <a:t>PL/SQL: is a procedural language extension to SQL. Its purpose is to </a:t>
            </a:r>
            <a:r>
              <a:rPr lang="en-US" dirty="0">
                <a:solidFill>
                  <a:srgbClr val="FF0000"/>
                </a:solidFill>
              </a:rPr>
              <a:t>combine database language and procedural programming language</a:t>
            </a:r>
            <a:r>
              <a:rPr lang="en-US" dirty="0"/>
              <a:t>. The basic unit in PL/SQL is called a </a:t>
            </a:r>
            <a:r>
              <a:rPr lang="en-US" dirty="0">
                <a:solidFill>
                  <a:srgbClr val="FF0000"/>
                </a:solidFill>
              </a:rPr>
              <a:t>block</a:t>
            </a:r>
            <a:r>
              <a:rPr lang="en-US" dirty="0"/>
              <a:t>, which is made up of three parts: a </a:t>
            </a:r>
            <a:r>
              <a:rPr lang="en-US" dirty="0">
                <a:solidFill>
                  <a:srgbClr val="FF0000"/>
                </a:solidFill>
              </a:rPr>
              <a:t>declarative part</a:t>
            </a:r>
            <a:r>
              <a:rPr lang="en-US" dirty="0"/>
              <a:t>, an </a:t>
            </a:r>
            <a:r>
              <a:rPr lang="en-US" dirty="0">
                <a:solidFill>
                  <a:srgbClr val="FF0000"/>
                </a:solidFill>
              </a:rPr>
              <a:t>executable part</a:t>
            </a:r>
            <a:r>
              <a:rPr lang="en-US" dirty="0"/>
              <a:t>, and an </a:t>
            </a:r>
            <a:r>
              <a:rPr lang="en-US" dirty="0">
                <a:solidFill>
                  <a:srgbClr val="FF0000"/>
                </a:solidFill>
              </a:rPr>
              <a:t>exception-building part</a:t>
            </a:r>
            <a:r>
              <a:rPr lang="en-US" dirty="0"/>
              <a:t>.</a:t>
            </a:r>
            <a:endParaRPr lang="pt-PT" dirty="0"/>
          </a:p>
          <a:p>
            <a:endParaRPr lang="pt-PT" dirty="0"/>
          </a:p>
        </p:txBody>
      </p:sp>
      <p:sp>
        <p:nvSpPr>
          <p:cNvPr id="5" name="Rectangle 4"/>
          <p:cNvSpPr/>
          <p:nvPr/>
        </p:nvSpPr>
        <p:spPr>
          <a:xfrm>
            <a:off x="4871864" y="6488668"/>
            <a:ext cx="5544616" cy="369332"/>
          </a:xfrm>
          <a:prstGeom prst="rect">
            <a:avLst/>
          </a:prstGeom>
        </p:spPr>
        <p:txBody>
          <a:bodyPr wrap="square">
            <a:spAutoFit/>
          </a:bodyPr>
          <a:lstStyle/>
          <a:p>
            <a:r>
              <a:rPr lang="pt-PT" dirty="0">
                <a:solidFill>
                  <a:prstClr val="black"/>
                </a:solidFill>
              </a:rPr>
              <a:t>http://cisnet.baruch.cuny.edu/holowczak/oracle/sqlplus/</a:t>
            </a:r>
          </a:p>
        </p:txBody>
      </p:sp>
    </p:spTree>
    <p:extLst>
      <p:ext uri="{BB962C8B-B14F-4D97-AF65-F5344CB8AC3E}">
        <p14:creationId xmlns:p14="http://schemas.microsoft.com/office/powerpoint/2010/main" val="39539326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3645B-FA0F-4896-9C2E-8789678A5568}"/>
              </a:ext>
            </a:extLst>
          </p:cNvPr>
          <p:cNvSpPr>
            <a:spLocks noGrp="1"/>
          </p:cNvSpPr>
          <p:nvPr>
            <p:ph type="title"/>
          </p:nvPr>
        </p:nvSpPr>
        <p:spPr/>
        <p:txBody>
          <a:bodyPr/>
          <a:lstStyle/>
          <a:p>
            <a:r>
              <a:rPr lang="en-US" dirty="0"/>
              <a:t>PLSQL, conditional control, loops, </a:t>
            </a:r>
          </a:p>
        </p:txBody>
      </p:sp>
      <p:sp>
        <p:nvSpPr>
          <p:cNvPr id="3" name="Content Placeholder 2">
            <a:extLst>
              <a:ext uri="{FF2B5EF4-FFF2-40B4-BE49-F238E27FC236}">
                <a16:creationId xmlns:a16="http://schemas.microsoft.com/office/drawing/2014/main" id="{8DF7FE39-F41C-4352-982A-81133981BCEC}"/>
              </a:ext>
            </a:extLst>
          </p:cNvPr>
          <p:cNvSpPr>
            <a:spLocks noGrp="1"/>
          </p:cNvSpPr>
          <p:nvPr>
            <p:ph idx="1"/>
          </p:nvPr>
        </p:nvSpPr>
        <p:spPr/>
        <p:txBody>
          <a:bodyPr/>
          <a:lstStyle/>
          <a:p>
            <a:r>
              <a:rPr lang="en-US" dirty="0"/>
              <a:t>if statement, case statement,</a:t>
            </a:r>
          </a:p>
          <a:p>
            <a:r>
              <a:rPr lang="en-US" dirty="0"/>
              <a:t>Loop statement, for loop, while loop, continue.</a:t>
            </a:r>
          </a:p>
          <a:p>
            <a:r>
              <a:rPr lang="en-US" dirty="0"/>
              <a:t>Cursors, cursor for loop, </a:t>
            </a:r>
          </a:p>
          <a:p>
            <a:r>
              <a:rPr lang="en-US" dirty="0"/>
              <a:t>Select into …</a:t>
            </a:r>
          </a:p>
          <a:p>
            <a:r>
              <a:rPr lang="en-US" b="1" dirty="0"/>
              <a:t>Procedure</a:t>
            </a:r>
          </a:p>
          <a:p>
            <a:r>
              <a:rPr lang="en-US" b="1" dirty="0"/>
              <a:t>Function</a:t>
            </a:r>
          </a:p>
          <a:p>
            <a:r>
              <a:rPr lang="en-US" dirty="0"/>
              <a:t>Create </a:t>
            </a:r>
            <a:r>
              <a:rPr lang="en-US" b="1" dirty="0"/>
              <a:t>Triggers</a:t>
            </a:r>
            <a:r>
              <a:rPr lang="en-US" dirty="0"/>
              <a:t>, enable triggers, disable triggers, drop triggers,</a:t>
            </a:r>
          </a:p>
          <a:p>
            <a:r>
              <a:rPr lang="en-US" dirty="0"/>
              <a:t>Raise exception</a:t>
            </a:r>
          </a:p>
          <a:p>
            <a:endParaRPr lang="en-US" dirty="0"/>
          </a:p>
        </p:txBody>
      </p:sp>
    </p:spTree>
    <p:extLst>
      <p:ext uri="{BB962C8B-B14F-4D97-AF65-F5344CB8AC3E}">
        <p14:creationId xmlns:p14="http://schemas.microsoft.com/office/powerpoint/2010/main" val="22768628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sz="2400" dirty="0"/>
              <a:t>“</a:t>
            </a:r>
            <a:r>
              <a:rPr lang="pt-PT" sz="2400" dirty="0" err="1"/>
              <a:t>Procedures</a:t>
            </a:r>
            <a:r>
              <a:rPr lang="pt-PT" sz="2400" dirty="0"/>
              <a:t>”, “</a:t>
            </a:r>
            <a:r>
              <a:rPr lang="pt-PT" sz="2400" dirty="0" err="1"/>
              <a:t>functions</a:t>
            </a:r>
            <a:r>
              <a:rPr lang="pt-PT" sz="2400" dirty="0"/>
              <a:t>”, “</a:t>
            </a:r>
            <a:r>
              <a:rPr lang="pt-PT" sz="2400" dirty="0" err="1"/>
              <a:t>triggers</a:t>
            </a:r>
            <a:r>
              <a:rPr lang="pt-PT" sz="2400" dirty="0"/>
              <a:t>”</a:t>
            </a:r>
          </a:p>
        </p:txBody>
      </p:sp>
      <p:sp>
        <p:nvSpPr>
          <p:cNvPr id="3" name="Content Placeholder 2"/>
          <p:cNvSpPr>
            <a:spLocks noGrp="1"/>
          </p:cNvSpPr>
          <p:nvPr>
            <p:ph idx="1"/>
          </p:nvPr>
        </p:nvSpPr>
        <p:spPr/>
        <p:txBody>
          <a:bodyPr>
            <a:normAutofit fontScale="85000" lnSpcReduction="20000"/>
          </a:bodyPr>
          <a:lstStyle/>
          <a:p>
            <a:r>
              <a:rPr lang="pt-PT" dirty="0"/>
              <a:t>“</a:t>
            </a:r>
            <a:r>
              <a:rPr lang="pt-PT" dirty="0" err="1"/>
              <a:t>Procedures</a:t>
            </a:r>
            <a:r>
              <a:rPr lang="pt-PT" dirty="0"/>
              <a:t>”: </a:t>
            </a:r>
          </a:p>
          <a:p>
            <a:pPr lvl="1"/>
            <a:r>
              <a:rPr lang="pt-PT" dirty="0"/>
              <a:t>Usar quando o </a:t>
            </a:r>
            <a:r>
              <a:rPr lang="pt-PT" dirty="0" err="1"/>
              <a:t>objectivo</a:t>
            </a:r>
            <a:r>
              <a:rPr lang="pt-PT" dirty="0"/>
              <a:t> é modificar informação num esquema BD.</a:t>
            </a:r>
          </a:p>
          <a:p>
            <a:pPr lvl="1"/>
            <a:r>
              <a:rPr lang="pt-PT" dirty="0"/>
              <a:t>Usar quando é necessário utilizar mais que um parâmetro “OUT”.</a:t>
            </a:r>
          </a:p>
          <a:p>
            <a:pPr lvl="1"/>
            <a:r>
              <a:rPr lang="pt-PT" dirty="0"/>
              <a:t>Usar para se permitir o acesso indireto à informação e não às tabelas.</a:t>
            </a:r>
          </a:p>
          <a:p>
            <a:endParaRPr lang="pt-PT" dirty="0"/>
          </a:p>
          <a:p>
            <a:r>
              <a:rPr lang="pt-PT" dirty="0"/>
              <a:t>“</a:t>
            </a:r>
            <a:r>
              <a:rPr lang="pt-PT" dirty="0" err="1"/>
              <a:t>Procedures</a:t>
            </a:r>
            <a:r>
              <a:rPr lang="pt-PT" dirty="0"/>
              <a:t>” anónimos: bloco de código sem nome atribuído, executado imediatamente e não fica guardado na BD. </a:t>
            </a:r>
          </a:p>
          <a:p>
            <a:pPr lvl="1"/>
            <a:endParaRPr lang="pt-PT" dirty="0"/>
          </a:p>
          <a:p>
            <a:r>
              <a:rPr lang="pt-PT" dirty="0"/>
              <a:t>“</a:t>
            </a:r>
            <a:r>
              <a:rPr lang="pt-PT" dirty="0" err="1"/>
              <a:t>Functions</a:t>
            </a:r>
            <a:r>
              <a:rPr lang="pt-PT" dirty="0"/>
              <a:t>”: </a:t>
            </a:r>
          </a:p>
          <a:p>
            <a:pPr lvl="1"/>
            <a:r>
              <a:rPr lang="pt-PT" dirty="0"/>
              <a:t>Usar quando o </a:t>
            </a:r>
            <a:r>
              <a:rPr lang="pt-PT" dirty="0" err="1"/>
              <a:t>objectivo</a:t>
            </a:r>
            <a:r>
              <a:rPr lang="pt-PT" dirty="0"/>
              <a:t> é apenas obter informação da BD e efetuar cálculos. </a:t>
            </a:r>
            <a:r>
              <a:rPr lang="pt-PT" u="sng" dirty="0"/>
              <a:t>NÃO ALTERAR INFORMAÇÃO DA BD DENTRO DUMA FUNÇÃO</a:t>
            </a:r>
            <a:r>
              <a:rPr lang="pt-PT" dirty="0"/>
              <a:t>. </a:t>
            </a:r>
          </a:p>
          <a:p>
            <a:pPr lvl="1"/>
            <a:r>
              <a:rPr lang="pt-PT" dirty="0"/>
              <a:t>Só um parâmetro de saída (com a instrução “</a:t>
            </a:r>
            <a:r>
              <a:rPr lang="pt-PT" dirty="0" err="1"/>
              <a:t>return</a:t>
            </a:r>
            <a:r>
              <a:rPr lang="pt-PT" dirty="0"/>
              <a:t>”).</a:t>
            </a:r>
          </a:p>
          <a:p>
            <a:pPr lvl="1"/>
            <a:r>
              <a:rPr lang="pt-PT" dirty="0"/>
              <a:t>Usar para se permitir o acesso indireto à informação e não às tabelas.</a:t>
            </a:r>
          </a:p>
          <a:p>
            <a:pPr lvl="1"/>
            <a:endParaRPr lang="pt-PT" dirty="0"/>
          </a:p>
          <a:p>
            <a:r>
              <a:rPr lang="pt-PT" dirty="0"/>
              <a:t>“</a:t>
            </a:r>
            <a:r>
              <a:rPr lang="pt-PT" dirty="0" err="1"/>
              <a:t>Triggers</a:t>
            </a:r>
            <a:r>
              <a:rPr lang="pt-PT" dirty="0"/>
              <a:t>”: </a:t>
            </a:r>
          </a:p>
          <a:p>
            <a:pPr lvl="1"/>
            <a:r>
              <a:rPr lang="pt-PT" dirty="0"/>
              <a:t>Usar para programar a resposta/</a:t>
            </a:r>
            <a:r>
              <a:rPr lang="pt-PT" dirty="0" err="1"/>
              <a:t>reacção</a:t>
            </a:r>
            <a:r>
              <a:rPr lang="pt-PT" dirty="0"/>
              <a:t> a eventos que ocorrem numa BD. </a:t>
            </a:r>
          </a:p>
          <a:p>
            <a:pPr lvl="1"/>
            <a:r>
              <a:rPr lang="pt-PT" dirty="0"/>
              <a:t>Garantir a integridade da informação, quando esta é difícil de garantir através do DER.</a:t>
            </a:r>
          </a:p>
          <a:p>
            <a:pPr lvl="1"/>
            <a:endParaRPr lang="pt-PT" dirty="0"/>
          </a:p>
        </p:txBody>
      </p:sp>
    </p:spTree>
    <p:extLst>
      <p:ext uri="{BB962C8B-B14F-4D97-AF65-F5344CB8AC3E}">
        <p14:creationId xmlns:p14="http://schemas.microsoft.com/office/powerpoint/2010/main" val="15790334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Procedures</a:t>
            </a:r>
            <a:endParaRPr lang="pt-PT" dirty="0"/>
          </a:p>
        </p:txBody>
      </p:sp>
      <p:sp>
        <p:nvSpPr>
          <p:cNvPr id="3" name="Content Placeholder 2"/>
          <p:cNvSpPr>
            <a:spLocks noGrp="1"/>
          </p:cNvSpPr>
          <p:nvPr>
            <p:ph idx="1"/>
          </p:nvPr>
        </p:nvSpPr>
        <p:spPr>
          <a:xfrm>
            <a:off x="1981200" y="1600201"/>
            <a:ext cx="8229600" cy="604664"/>
          </a:xfrm>
        </p:spPr>
        <p:txBody>
          <a:bodyPr/>
          <a:lstStyle/>
          <a:p>
            <a:r>
              <a:rPr lang="pt-PT" dirty="0"/>
              <a:t>Sintaxe</a:t>
            </a:r>
          </a:p>
        </p:txBody>
      </p:sp>
      <p:sp>
        <p:nvSpPr>
          <p:cNvPr id="4" name="Rectangle 3"/>
          <p:cNvSpPr/>
          <p:nvPr/>
        </p:nvSpPr>
        <p:spPr>
          <a:xfrm>
            <a:off x="1919536" y="2276873"/>
            <a:ext cx="6768752" cy="1169551"/>
          </a:xfrm>
          <a:prstGeom prst="rect">
            <a:avLst/>
          </a:prstGeom>
          <a:ln>
            <a:solidFill>
              <a:srgbClr val="C00000"/>
            </a:solidFill>
          </a:ln>
        </p:spPr>
        <p:txBody>
          <a:bodyPr wrap="square">
            <a:spAutoFit/>
          </a:bodyPr>
          <a:lstStyle/>
          <a:p>
            <a:r>
              <a:rPr lang="en-US" sz="1400" dirty="0">
                <a:solidFill>
                  <a:prstClr val="black"/>
                </a:solidFill>
              </a:rPr>
              <a:t>CREATE [OR REPLACE] PROCEDURE </a:t>
            </a:r>
            <a:r>
              <a:rPr lang="en-US" sz="1400" dirty="0" err="1">
                <a:solidFill>
                  <a:prstClr val="black"/>
                </a:solidFill>
              </a:rPr>
              <a:t>procedure_name</a:t>
            </a:r>
            <a:br>
              <a:rPr lang="en-US" sz="1400" dirty="0">
                <a:solidFill>
                  <a:prstClr val="black"/>
                </a:solidFill>
              </a:rPr>
            </a:br>
            <a:r>
              <a:rPr lang="en-US" sz="1400" dirty="0">
                <a:solidFill>
                  <a:prstClr val="black"/>
                </a:solidFill>
              </a:rPr>
              <a:t>    [ (parameter [,parameter]) ]</a:t>
            </a:r>
            <a:br>
              <a:rPr lang="en-US" sz="1400" dirty="0">
                <a:solidFill>
                  <a:prstClr val="black"/>
                </a:solidFill>
              </a:rPr>
            </a:br>
            <a:r>
              <a:rPr lang="en-US" sz="1400" dirty="0">
                <a:solidFill>
                  <a:srgbClr val="FF0000"/>
                </a:solidFill>
              </a:rPr>
              <a:t>BEGIN</a:t>
            </a:r>
          </a:p>
          <a:p>
            <a:r>
              <a:rPr lang="en-US" sz="1400" dirty="0">
                <a:solidFill>
                  <a:srgbClr val="FF0000"/>
                </a:solidFill>
              </a:rPr>
              <a:t>    </a:t>
            </a:r>
            <a:r>
              <a:rPr lang="en-US" sz="1400" dirty="0">
                <a:solidFill>
                  <a:prstClr val="black"/>
                </a:solidFill>
              </a:rPr>
              <a:t>[</a:t>
            </a:r>
            <a:r>
              <a:rPr lang="en-US" sz="1400" dirty="0" err="1">
                <a:solidFill>
                  <a:prstClr val="black"/>
                </a:solidFill>
              </a:rPr>
              <a:t>declaration_section</a:t>
            </a:r>
            <a:r>
              <a:rPr lang="en-US" sz="1400" dirty="0">
                <a:solidFill>
                  <a:prstClr val="black"/>
                </a:solidFill>
              </a:rPr>
              <a:t>] </a:t>
            </a:r>
            <a:r>
              <a:rPr lang="en-US" sz="1400" dirty="0">
                <a:solidFill>
                  <a:srgbClr val="FF0000"/>
                </a:solidFill>
              </a:rPr>
              <a:t>% </a:t>
            </a:r>
            <a:r>
              <a:rPr lang="en-US" sz="1400" dirty="0" err="1">
                <a:solidFill>
                  <a:srgbClr val="FF0000"/>
                </a:solidFill>
              </a:rPr>
              <a:t>variaveis</a:t>
            </a:r>
            <a:r>
              <a:rPr lang="en-US" sz="1400" dirty="0">
                <a:solidFill>
                  <a:srgbClr val="FF0000"/>
                </a:solidFill>
              </a:rPr>
              <a:t> </a:t>
            </a:r>
            <a:r>
              <a:rPr lang="en-US" sz="1400" dirty="0" err="1">
                <a:solidFill>
                  <a:srgbClr val="FF0000"/>
                </a:solidFill>
              </a:rPr>
              <a:t>locais</a:t>
            </a:r>
            <a:r>
              <a:rPr lang="en-US" sz="1400" dirty="0">
                <a:solidFill>
                  <a:srgbClr val="FF0000"/>
                </a:solidFill>
              </a:rPr>
              <a:t>    </a:t>
            </a:r>
            <a:br>
              <a:rPr lang="en-US" sz="1400" dirty="0">
                <a:solidFill>
                  <a:prstClr val="black"/>
                </a:solidFill>
              </a:rPr>
            </a:br>
            <a:r>
              <a:rPr lang="en-US" sz="1400" dirty="0">
                <a:solidFill>
                  <a:srgbClr val="FF0000"/>
                </a:solidFill>
              </a:rPr>
              <a:t>END</a:t>
            </a:r>
            <a:r>
              <a:rPr lang="en-US" sz="1400" dirty="0">
                <a:solidFill>
                  <a:prstClr val="black"/>
                </a:solidFill>
              </a:rPr>
              <a:t> [</a:t>
            </a:r>
            <a:r>
              <a:rPr lang="en-US" sz="1400" dirty="0" err="1">
                <a:solidFill>
                  <a:prstClr val="black"/>
                </a:solidFill>
              </a:rPr>
              <a:t>procedure_name</a:t>
            </a:r>
            <a:r>
              <a:rPr lang="en-US" sz="1400" dirty="0">
                <a:solidFill>
                  <a:prstClr val="black"/>
                </a:solidFill>
              </a:rPr>
              <a:t>];</a:t>
            </a:r>
            <a:endParaRPr lang="pt-PT" sz="1400" dirty="0">
              <a:solidFill>
                <a:prstClr val="black"/>
              </a:solidFill>
            </a:endParaRPr>
          </a:p>
        </p:txBody>
      </p:sp>
      <p:sp>
        <p:nvSpPr>
          <p:cNvPr id="5" name="Rectangle 4"/>
          <p:cNvSpPr/>
          <p:nvPr/>
        </p:nvSpPr>
        <p:spPr>
          <a:xfrm>
            <a:off x="5329064" y="5085185"/>
            <a:ext cx="4572000" cy="1169551"/>
          </a:xfrm>
          <a:prstGeom prst="rect">
            <a:avLst/>
          </a:prstGeom>
          <a:ln>
            <a:solidFill>
              <a:srgbClr val="C00000"/>
            </a:solidFill>
          </a:ln>
        </p:spPr>
        <p:txBody>
          <a:bodyPr>
            <a:spAutoFit/>
          </a:bodyPr>
          <a:lstStyle/>
          <a:p>
            <a:r>
              <a:rPr lang="en-US" sz="1400" dirty="0">
                <a:solidFill>
                  <a:prstClr val="black"/>
                </a:solidFill>
              </a:rPr>
              <a:t>Os </a:t>
            </a:r>
            <a:r>
              <a:rPr lang="en-US" sz="1400" dirty="0" err="1">
                <a:solidFill>
                  <a:prstClr val="black"/>
                </a:solidFill>
              </a:rPr>
              <a:t>parametros</a:t>
            </a:r>
            <a:r>
              <a:rPr lang="en-US" sz="1400" dirty="0">
                <a:solidFill>
                  <a:prstClr val="black"/>
                </a:solidFill>
              </a:rPr>
              <a:t> </a:t>
            </a:r>
            <a:r>
              <a:rPr lang="en-US" sz="1400" dirty="0" err="1">
                <a:solidFill>
                  <a:prstClr val="black"/>
                </a:solidFill>
              </a:rPr>
              <a:t>são</a:t>
            </a:r>
            <a:r>
              <a:rPr lang="en-US" sz="1400" dirty="0">
                <a:solidFill>
                  <a:prstClr val="black"/>
                </a:solidFill>
              </a:rPr>
              <a:t> </a:t>
            </a:r>
            <a:r>
              <a:rPr lang="en-US" sz="1400" dirty="0" err="1">
                <a:solidFill>
                  <a:prstClr val="black"/>
                </a:solidFill>
              </a:rPr>
              <a:t>opcionais</a:t>
            </a:r>
            <a:r>
              <a:rPr lang="en-US" sz="1400" dirty="0">
                <a:solidFill>
                  <a:prstClr val="black"/>
                </a:solidFill>
              </a:rPr>
              <a:t>. </a:t>
            </a:r>
            <a:r>
              <a:rPr lang="en-US" sz="1400" dirty="0" err="1">
                <a:solidFill>
                  <a:prstClr val="black"/>
                </a:solidFill>
              </a:rPr>
              <a:t>Existem</a:t>
            </a:r>
            <a:r>
              <a:rPr lang="en-US" sz="1400" dirty="0">
                <a:solidFill>
                  <a:prstClr val="black"/>
                </a:solidFill>
              </a:rPr>
              <a:t> </a:t>
            </a:r>
            <a:r>
              <a:rPr lang="en-US" sz="1400" dirty="0" err="1">
                <a:solidFill>
                  <a:prstClr val="black"/>
                </a:solidFill>
              </a:rPr>
              <a:t>três</a:t>
            </a:r>
            <a:r>
              <a:rPr lang="en-US" sz="1400" dirty="0">
                <a:solidFill>
                  <a:prstClr val="black"/>
                </a:solidFill>
              </a:rPr>
              <a:t> </a:t>
            </a:r>
            <a:r>
              <a:rPr lang="en-US" sz="1400" dirty="0" err="1">
                <a:solidFill>
                  <a:prstClr val="black"/>
                </a:solidFill>
              </a:rPr>
              <a:t>tipos</a:t>
            </a:r>
            <a:r>
              <a:rPr lang="en-US" sz="1400" dirty="0">
                <a:solidFill>
                  <a:prstClr val="black"/>
                </a:solidFill>
              </a:rPr>
              <a:t> de </a:t>
            </a:r>
            <a:r>
              <a:rPr lang="en-US" sz="1400" dirty="0" err="1">
                <a:solidFill>
                  <a:prstClr val="black"/>
                </a:solidFill>
              </a:rPr>
              <a:t>parâmetros</a:t>
            </a:r>
            <a:r>
              <a:rPr lang="en-US" sz="1400" dirty="0">
                <a:solidFill>
                  <a:prstClr val="black"/>
                </a:solidFill>
              </a:rPr>
              <a:t>:</a:t>
            </a:r>
          </a:p>
          <a:p>
            <a:r>
              <a:rPr lang="en-US" sz="1400" b="1" dirty="0">
                <a:solidFill>
                  <a:prstClr val="black"/>
                </a:solidFill>
              </a:rPr>
              <a:t>IN,</a:t>
            </a:r>
            <a:r>
              <a:rPr lang="en-US" sz="1400" dirty="0">
                <a:solidFill>
                  <a:prstClr val="black"/>
                </a:solidFill>
              </a:rPr>
              <a:t> </a:t>
            </a:r>
          </a:p>
          <a:p>
            <a:r>
              <a:rPr lang="en-US" sz="1400" b="1" dirty="0">
                <a:solidFill>
                  <a:prstClr val="black"/>
                </a:solidFill>
              </a:rPr>
              <a:t>OUT,</a:t>
            </a:r>
            <a:r>
              <a:rPr lang="en-US" sz="1400" dirty="0">
                <a:solidFill>
                  <a:prstClr val="black"/>
                </a:solidFill>
              </a:rPr>
              <a:t> </a:t>
            </a:r>
          </a:p>
          <a:p>
            <a:r>
              <a:rPr lang="en-US" sz="1400" b="1" dirty="0">
                <a:solidFill>
                  <a:prstClr val="black"/>
                </a:solidFill>
              </a:rPr>
              <a:t>IN OUT</a:t>
            </a:r>
          </a:p>
        </p:txBody>
      </p:sp>
      <p:cxnSp>
        <p:nvCxnSpPr>
          <p:cNvPr id="7" name="Conexão reta unidirecional 6">
            <a:extLst>
              <a:ext uri="{FF2B5EF4-FFF2-40B4-BE49-F238E27FC236}">
                <a16:creationId xmlns:a16="http://schemas.microsoft.com/office/drawing/2014/main" id="{86791D34-3B0A-4F91-B366-C1B4D17679B4}"/>
              </a:ext>
            </a:extLst>
          </p:cNvPr>
          <p:cNvCxnSpPr>
            <a:cxnSpLocks/>
          </p:cNvCxnSpPr>
          <p:nvPr/>
        </p:nvCxnSpPr>
        <p:spPr>
          <a:xfrm>
            <a:off x="2999656" y="2780928"/>
            <a:ext cx="2736304" cy="216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248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3E8BA-0D11-4452-8F33-FC128D11699D}"/>
              </a:ext>
            </a:extLst>
          </p:cNvPr>
          <p:cNvSpPr>
            <a:spLocks noGrp="1"/>
          </p:cNvSpPr>
          <p:nvPr>
            <p:ph type="title"/>
          </p:nvPr>
        </p:nvSpPr>
        <p:spPr/>
        <p:txBody>
          <a:bodyPr>
            <a:normAutofit/>
          </a:bodyPr>
          <a:lstStyle/>
          <a:p>
            <a:r>
              <a:rPr lang="en-US" sz="3600" dirty="0"/>
              <a:t>PL/SQL procedure (show how to handle errors)</a:t>
            </a:r>
          </a:p>
        </p:txBody>
      </p:sp>
      <p:sp>
        <p:nvSpPr>
          <p:cNvPr id="3" name="Content Placeholder 2">
            <a:extLst>
              <a:ext uri="{FF2B5EF4-FFF2-40B4-BE49-F238E27FC236}">
                <a16:creationId xmlns:a16="http://schemas.microsoft.com/office/drawing/2014/main" id="{79A118D9-8C46-46E2-B270-371A167B0313}"/>
              </a:ext>
            </a:extLst>
          </p:cNvPr>
          <p:cNvSpPr>
            <a:spLocks noGrp="1"/>
          </p:cNvSpPr>
          <p:nvPr>
            <p:ph idx="1"/>
          </p:nvPr>
        </p:nvSpPr>
        <p:spPr>
          <a:xfrm>
            <a:off x="838200" y="1825625"/>
            <a:ext cx="6687312" cy="4351338"/>
          </a:xfrm>
        </p:spPr>
        <p:txBody>
          <a:bodyPr>
            <a:normAutofit fontScale="55000" lnSpcReduction="20000"/>
          </a:bodyPr>
          <a:lstStyle/>
          <a:p>
            <a:pPr marL="0" indent="0">
              <a:buNone/>
            </a:pPr>
            <a:r>
              <a:rPr lang="en-US" dirty="0">
                <a:highlight>
                  <a:srgbClr val="00FF00"/>
                </a:highlight>
              </a:rPr>
              <a:t>delimiter $$$</a:t>
            </a:r>
            <a:r>
              <a:rPr lang="en-US" dirty="0" err="1">
                <a:highlight>
                  <a:srgbClr val="00FF00"/>
                </a:highlight>
              </a:rPr>
              <a:t>aaa</a:t>
            </a:r>
            <a:endParaRPr lang="en-US" dirty="0">
              <a:highlight>
                <a:srgbClr val="00FF00"/>
              </a:highlight>
            </a:endParaRPr>
          </a:p>
          <a:p>
            <a:pPr marL="0" indent="0">
              <a:buNone/>
            </a:pPr>
            <a:r>
              <a:rPr lang="en-US" dirty="0"/>
              <a:t>create  </a:t>
            </a:r>
            <a:r>
              <a:rPr lang="en-US" dirty="0">
                <a:highlight>
                  <a:srgbClr val="FFFF00"/>
                </a:highlight>
              </a:rPr>
              <a:t>PROCEDURE</a:t>
            </a:r>
            <a:r>
              <a:rPr lang="en-US" dirty="0"/>
              <a:t> </a:t>
            </a:r>
            <a:r>
              <a:rPr lang="en-US" dirty="0" err="1"/>
              <a:t>print_contact</a:t>
            </a:r>
            <a:r>
              <a:rPr lang="en-US" dirty="0"/>
              <a:t>(</a:t>
            </a:r>
            <a:r>
              <a:rPr lang="en-US" dirty="0" err="1"/>
              <a:t>in_customer_id</a:t>
            </a:r>
            <a:r>
              <a:rPr lang="en-US" dirty="0"/>
              <a:t> integer )</a:t>
            </a:r>
          </a:p>
          <a:p>
            <a:pPr marL="0" indent="0">
              <a:buNone/>
            </a:pPr>
            <a:r>
              <a:rPr lang="en-US" dirty="0"/>
              <a:t>BEGIN</a:t>
            </a:r>
          </a:p>
          <a:p>
            <a:pPr marL="0" indent="0">
              <a:buNone/>
            </a:pPr>
            <a:r>
              <a:rPr lang="en-US" dirty="0"/>
              <a:t>    declare </a:t>
            </a:r>
            <a:r>
              <a:rPr lang="en-US" dirty="0" err="1"/>
              <a:t>l_first_name</a:t>
            </a:r>
            <a:r>
              <a:rPr lang="en-US" dirty="0"/>
              <a:t> varchar(20);</a:t>
            </a:r>
          </a:p>
          <a:p>
            <a:pPr marL="0" indent="0">
              <a:buNone/>
            </a:pPr>
            <a:r>
              <a:rPr lang="en-US" dirty="0"/>
              <a:t>    declare </a:t>
            </a:r>
            <a:r>
              <a:rPr lang="en-US" dirty="0" err="1"/>
              <a:t>l_last_name</a:t>
            </a:r>
            <a:r>
              <a:rPr lang="en-US" dirty="0"/>
              <a:t> varchar(20);</a:t>
            </a:r>
          </a:p>
          <a:p>
            <a:pPr marL="0" indent="0">
              <a:buNone/>
            </a:pPr>
            <a:r>
              <a:rPr lang="en-US" dirty="0"/>
              <a:t>    declare </a:t>
            </a:r>
            <a:r>
              <a:rPr lang="en-US" dirty="0" err="1"/>
              <a:t>l_email</a:t>
            </a:r>
            <a:r>
              <a:rPr lang="en-US" dirty="0"/>
              <a:t>           varchar(32);</a:t>
            </a:r>
          </a:p>
          <a:p>
            <a:pPr marL="0" indent="0">
              <a:buNone/>
            </a:pPr>
            <a:r>
              <a:rPr lang="en-US" dirty="0"/>
              <a:t>    -- get contact based on customer id</a:t>
            </a:r>
          </a:p>
          <a:p>
            <a:pPr marL="0" indent="0">
              <a:buNone/>
            </a:pPr>
            <a:r>
              <a:rPr lang="en-US" dirty="0"/>
              <a:t>    SELECT </a:t>
            </a:r>
            <a:r>
              <a:rPr lang="en-US" dirty="0" err="1"/>
              <a:t>first_name</a:t>
            </a:r>
            <a:r>
              <a:rPr lang="en-US" dirty="0"/>
              <a:t>, </a:t>
            </a:r>
            <a:r>
              <a:rPr lang="en-US" dirty="0" err="1"/>
              <a:t>last_name</a:t>
            </a:r>
            <a:r>
              <a:rPr lang="en-US" dirty="0"/>
              <a:t>, email     INTO    </a:t>
            </a:r>
            <a:r>
              <a:rPr lang="en-US" dirty="0" err="1"/>
              <a:t>l_first_name</a:t>
            </a:r>
            <a:r>
              <a:rPr lang="en-US" dirty="0"/>
              <a:t>, </a:t>
            </a:r>
            <a:r>
              <a:rPr lang="en-US" dirty="0" err="1"/>
              <a:t>l_last_name</a:t>
            </a:r>
            <a:r>
              <a:rPr lang="en-US" dirty="0"/>
              <a:t>, </a:t>
            </a:r>
            <a:r>
              <a:rPr lang="en-US" dirty="0" err="1"/>
              <a:t>l_email</a:t>
            </a:r>
            <a:endParaRPr lang="en-US" dirty="0"/>
          </a:p>
          <a:p>
            <a:pPr marL="0" indent="0">
              <a:buNone/>
            </a:pPr>
            <a:r>
              <a:rPr lang="en-US" dirty="0"/>
              <a:t>    FROM contacts</a:t>
            </a:r>
          </a:p>
          <a:p>
            <a:pPr marL="0" indent="0">
              <a:buNone/>
            </a:pPr>
            <a:r>
              <a:rPr lang="en-US" dirty="0"/>
              <a:t>     WHERE </a:t>
            </a:r>
            <a:r>
              <a:rPr lang="en-US" dirty="0" err="1"/>
              <a:t>customer_id</a:t>
            </a:r>
            <a:r>
              <a:rPr lang="en-US" dirty="0"/>
              <a:t> = </a:t>
            </a:r>
            <a:r>
              <a:rPr lang="en-US" dirty="0" err="1"/>
              <a:t>in_customer_id</a:t>
            </a:r>
            <a:r>
              <a:rPr lang="en-US" dirty="0"/>
              <a:t>;</a:t>
            </a:r>
          </a:p>
          <a:p>
            <a:pPr marL="0" indent="0">
              <a:buNone/>
            </a:pPr>
            <a:endParaRPr lang="en-US" dirty="0"/>
          </a:p>
          <a:p>
            <a:pPr marL="0" indent="0">
              <a:buNone/>
            </a:pPr>
            <a:r>
              <a:rPr lang="en-US" dirty="0"/>
              <a:t>  -- print out contact's information</a:t>
            </a:r>
          </a:p>
          <a:p>
            <a:pPr marL="0" indent="0">
              <a:buNone/>
            </a:pPr>
            <a:r>
              <a:rPr lang="en-US" dirty="0"/>
              <a:t>  select </a:t>
            </a:r>
            <a:r>
              <a:rPr lang="en-US" dirty="0" err="1"/>
              <a:t>l_first_name</a:t>
            </a:r>
            <a:r>
              <a:rPr lang="en-US" dirty="0"/>
              <a:t>, </a:t>
            </a:r>
            <a:r>
              <a:rPr lang="en-US" dirty="0" err="1"/>
              <a:t>l_last_name</a:t>
            </a:r>
            <a:r>
              <a:rPr lang="en-US" dirty="0"/>
              <a:t>, </a:t>
            </a:r>
            <a:r>
              <a:rPr lang="en-US" dirty="0" err="1"/>
              <a:t>l_email</a:t>
            </a:r>
            <a:r>
              <a:rPr lang="en-US" dirty="0"/>
              <a:t>;</a:t>
            </a:r>
          </a:p>
          <a:p>
            <a:pPr marL="0" indent="0">
              <a:buNone/>
            </a:pPr>
            <a:r>
              <a:rPr lang="en-US" dirty="0"/>
              <a:t>END</a:t>
            </a:r>
            <a:r>
              <a:rPr lang="en-US" dirty="0">
                <a:highlight>
                  <a:srgbClr val="00FF00"/>
                </a:highlight>
              </a:rPr>
              <a:t>;$$$</a:t>
            </a:r>
            <a:r>
              <a:rPr lang="en-US" dirty="0" err="1">
                <a:highlight>
                  <a:srgbClr val="00FF00"/>
                </a:highlight>
              </a:rPr>
              <a:t>aaa</a:t>
            </a:r>
            <a:endParaRPr lang="en-US" dirty="0">
              <a:highlight>
                <a:srgbClr val="00FF00"/>
              </a:highlight>
            </a:endParaRPr>
          </a:p>
          <a:p>
            <a:pPr marL="0" indent="0">
              <a:buNone/>
            </a:pPr>
            <a:r>
              <a:rPr lang="en-US" dirty="0">
                <a:highlight>
                  <a:srgbClr val="00FF00"/>
                </a:highlight>
              </a:rPr>
              <a:t>delimiter</a:t>
            </a:r>
            <a:r>
              <a:rPr lang="en-US" dirty="0"/>
              <a:t> ;</a:t>
            </a:r>
          </a:p>
        </p:txBody>
      </p:sp>
      <p:pic>
        <p:nvPicPr>
          <p:cNvPr id="6" name="Picture 5">
            <a:extLst>
              <a:ext uri="{FF2B5EF4-FFF2-40B4-BE49-F238E27FC236}">
                <a16:creationId xmlns:a16="http://schemas.microsoft.com/office/drawing/2014/main" id="{712D7805-77B7-4B2E-8094-29609C80B4CD}"/>
              </a:ext>
            </a:extLst>
          </p:cNvPr>
          <p:cNvPicPr>
            <a:picLocks noChangeAspect="1"/>
          </p:cNvPicPr>
          <p:nvPr/>
        </p:nvPicPr>
        <p:blipFill>
          <a:blip r:embed="rId2"/>
          <a:stretch>
            <a:fillRect/>
          </a:stretch>
        </p:blipFill>
        <p:spPr>
          <a:xfrm>
            <a:off x="7790524" y="3857933"/>
            <a:ext cx="3779848" cy="1684166"/>
          </a:xfrm>
          <a:prstGeom prst="rect">
            <a:avLst/>
          </a:prstGeom>
          <a:ln>
            <a:solidFill>
              <a:schemeClr val="accent6"/>
            </a:solidFill>
          </a:ln>
        </p:spPr>
      </p:pic>
      <p:cxnSp>
        <p:nvCxnSpPr>
          <p:cNvPr id="8" name="Straight Arrow Connector 7">
            <a:extLst>
              <a:ext uri="{FF2B5EF4-FFF2-40B4-BE49-F238E27FC236}">
                <a16:creationId xmlns:a16="http://schemas.microsoft.com/office/drawing/2014/main" id="{C9C78EC1-7940-42A3-8455-78CAD47A136A}"/>
              </a:ext>
            </a:extLst>
          </p:cNvPr>
          <p:cNvCxnSpPr>
            <a:cxnSpLocks/>
          </p:cNvCxnSpPr>
          <p:nvPr/>
        </p:nvCxnSpPr>
        <p:spPr>
          <a:xfrm flipV="1">
            <a:off x="4279392" y="5074920"/>
            <a:ext cx="3685032" cy="237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996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Related</a:t>
            </a:r>
            <a:r>
              <a:rPr lang="pt-PT" dirty="0"/>
              <a:t> </a:t>
            </a:r>
            <a:r>
              <a:rPr lang="pt-PT" dirty="0" err="1"/>
              <a:t>tables</a:t>
            </a:r>
            <a:r>
              <a:rPr lang="pt-PT" dirty="0"/>
              <a:t> (</a:t>
            </a:r>
            <a:r>
              <a:rPr lang="pt-PT" dirty="0" err="1"/>
              <a:t>relationships</a:t>
            </a:r>
            <a:r>
              <a:rPr lang="pt-PT" dirty="0"/>
              <a:t> </a:t>
            </a:r>
            <a:r>
              <a:rPr lang="pt-PT" dirty="0" err="1"/>
              <a:t>from</a:t>
            </a:r>
            <a:r>
              <a:rPr lang="pt-PT" dirty="0"/>
              <a:t> </a:t>
            </a:r>
            <a:r>
              <a:rPr lang="pt-PT" dirty="0" err="1"/>
              <a:t>the</a:t>
            </a:r>
            <a:r>
              <a:rPr lang="pt-PT" dirty="0"/>
              <a:t> ERD)</a:t>
            </a:r>
            <a:endParaRPr lang="en-GB" dirty="0"/>
          </a:p>
        </p:txBody>
      </p:sp>
      <p:sp>
        <p:nvSpPr>
          <p:cNvPr id="3" name="Content Placeholder 2"/>
          <p:cNvSpPr>
            <a:spLocks noGrp="1"/>
          </p:cNvSpPr>
          <p:nvPr>
            <p:ph sz="half" idx="1"/>
          </p:nvPr>
        </p:nvSpPr>
        <p:spPr>
          <a:xfrm>
            <a:off x="1981200" y="1600201"/>
            <a:ext cx="4038600" cy="2692896"/>
          </a:xfrm>
        </p:spPr>
        <p:txBody>
          <a:bodyPr>
            <a:normAutofit lnSpcReduction="10000"/>
          </a:bodyPr>
          <a:lstStyle/>
          <a:p>
            <a:r>
              <a:rPr lang="pt-PT" dirty="0"/>
              <a:t>Caso uma linha da tabela A seja removida/alterada, pode-se indicar o que vai acontecer às linhas da tabela B: </a:t>
            </a:r>
            <a:r>
              <a:rPr lang="pt-PT" dirty="0" err="1"/>
              <a:t>Cascade</a:t>
            </a:r>
            <a:r>
              <a:rPr lang="pt-PT" dirty="0"/>
              <a:t>, “set </a:t>
            </a:r>
            <a:r>
              <a:rPr lang="pt-PT" dirty="0" err="1"/>
              <a:t>Null</a:t>
            </a:r>
            <a:r>
              <a:rPr lang="pt-PT" dirty="0"/>
              <a:t>”, </a:t>
            </a:r>
            <a:r>
              <a:rPr lang="pt-PT" dirty="0" err="1"/>
              <a:t>Restrict</a:t>
            </a:r>
            <a:r>
              <a:rPr lang="pt-PT" dirty="0"/>
              <a:t>.</a:t>
            </a:r>
          </a:p>
          <a:p>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4598" y="1196753"/>
            <a:ext cx="46005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034" y="2942109"/>
            <a:ext cx="410527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670968" y="4293097"/>
            <a:ext cx="6369249" cy="2031325"/>
          </a:xfrm>
          <a:prstGeom prst="rect">
            <a:avLst/>
          </a:prstGeom>
          <a:ln w="28575">
            <a:solidFill>
              <a:srgbClr val="FF0000"/>
            </a:solidFill>
          </a:ln>
        </p:spPr>
        <p:txBody>
          <a:bodyPr wrap="square">
            <a:spAutoFit/>
          </a:bodyPr>
          <a:lstStyle/>
          <a:p>
            <a:r>
              <a:rPr lang="en-GB" dirty="0"/>
              <a:t>CREATE TABLE B </a:t>
            </a:r>
          </a:p>
          <a:p>
            <a:r>
              <a:rPr lang="en-GB" dirty="0"/>
              <a:t>( </a:t>
            </a:r>
          </a:p>
          <a:p>
            <a:r>
              <a:rPr lang="en-GB" dirty="0"/>
              <a:t>    </a:t>
            </a:r>
            <a:r>
              <a:rPr lang="en-GB" dirty="0" err="1"/>
              <a:t>id_b</a:t>
            </a:r>
            <a:r>
              <a:rPr lang="en-GB" dirty="0"/>
              <a:t> INTEGER  NOT NULL , </a:t>
            </a:r>
          </a:p>
          <a:p>
            <a:r>
              <a:rPr lang="en-GB" dirty="0"/>
              <a:t>    </a:t>
            </a:r>
            <a:r>
              <a:rPr lang="en-GB" dirty="0" err="1"/>
              <a:t>id_a</a:t>
            </a:r>
            <a:r>
              <a:rPr lang="en-GB" dirty="0"/>
              <a:t> INTEGER,</a:t>
            </a:r>
          </a:p>
          <a:p>
            <a:r>
              <a:rPr lang="en-GB" dirty="0"/>
              <a:t>    CONSTRAINT B_PK PRIMARY KEY ( </a:t>
            </a:r>
            <a:r>
              <a:rPr lang="en-GB" dirty="0" err="1"/>
              <a:t>id_b</a:t>
            </a:r>
            <a:r>
              <a:rPr lang="en-GB" dirty="0"/>
              <a:t> ), </a:t>
            </a:r>
          </a:p>
          <a:p>
            <a:r>
              <a:rPr lang="en-GB" dirty="0"/>
              <a:t>    CONSTRAINT B_A_FK FOREIGN KEY(</a:t>
            </a:r>
            <a:r>
              <a:rPr lang="en-GB" dirty="0" err="1"/>
              <a:t>id_a</a:t>
            </a:r>
            <a:r>
              <a:rPr lang="en-GB" dirty="0"/>
              <a:t>) REFERENCES A(</a:t>
            </a:r>
            <a:r>
              <a:rPr lang="en-GB" dirty="0" err="1"/>
              <a:t>id_a</a:t>
            </a:r>
            <a:r>
              <a:rPr lang="en-GB" dirty="0"/>
              <a:t>)  _</a:t>
            </a:r>
            <a:endParaRPr lang="en-GB" dirty="0">
              <a:solidFill>
                <a:srgbClr val="FF0000"/>
              </a:solidFill>
            </a:endParaRPr>
          </a:p>
          <a:p>
            <a:r>
              <a:rPr lang="en-GB" dirty="0"/>
              <a:t>);</a:t>
            </a:r>
          </a:p>
        </p:txBody>
      </p:sp>
      <p:sp>
        <p:nvSpPr>
          <p:cNvPr id="6" name="Rectangle 5"/>
          <p:cNvSpPr/>
          <p:nvPr/>
        </p:nvSpPr>
        <p:spPr>
          <a:xfrm>
            <a:off x="8337601" y="4291191"/>
            <a:ext cx="2033955" cy="2062103"/>
          </a:xfrm>
          <a:prstGeom prst="rect">
            <a:avLst/>
          </a:prstGeom>
        </p:spPr>
        <p:txBody>
          <a:bodyPr wrap="none">
            <a:spAutoFit/>
          </a:bodyPr>
          <a:lstStyle/>
          <a:p>
            <a:r>
              <a:rPr lang="en-GB" sz="1600" dirty="0">
                <a:solidFill>
                  <a:srgbClr val="FF0000"/>
                </a:solidFill>
              </a:rPr>
              <a:t>ON DELETE CASCADE</a:t>
            </a:r>
          </a:p>
          <a:p>
            <a:r>
              <a:rPr lang="en-GB" sz="1600" dirty="0">
                <a:solidFill>
                  <a:srgbClr val="FF0000"/>
                </a:solidFill>
              </a:rPr>
              <a:t>ON DELETE SET NULL</a:t>
            </a:r>
          </a:p>
          <a:p>
            <a:r>
              <a:rPr lang="pt-PT" sz="1600" dirty="0">
                <a:solidFill>
                  <a:srgbClr val="FF0000"/>
                </a:solidFill>
              </a:rPr>
              <a:t>ON DELETE RESTRIC</a:t>
            </a:r>
            <a:endParaRPr lang="en-GB" sz="1600" dirty="0">
              <a:solidFill>
                <a:srgbClr val="FF0000"/>
              </a:solidFill>
            </a:endParaRPr>
          </a:p>
          <a:p>
            <a:r>
              <a:rPr lang="en-GB" sz="1600" dirty="0">
                <a:solidFill>
                  <a:srgbClr val="FF0000"/>
                </a:solidFill>
              </a:rPr>
              <a:t>ON UPDATE CASCADE</a:t>
            </a:r>
          </a:p>
          <a:p>
            <a:r>
              <a:rPr lang="en-GB" sz="1600" dirty="0">
                <a:solidFill>
                  <a:srgbClr val="FF0000"/>
                </a:solidFill>
              </a:rPr>
              <a:t>ON UPDATE SET NULL</a:t>
            </a:r>
          </a:p>
          <a:p>
            <a:r>
              <a:rPr lang="pt-PT" sz="1600" dirty="0">
                <a:solidFill>
                  <a:srgbClr val="FF0000"/>
                </a:solidFill>
              </a:rPr>
              <a:t>ON UPDATE  RESTRICT</a:t>
            </a:r>
          </a:p>
          <a:p>
            <a:endParaRPr lang="en-GB" sz="1600" dirty="0">
              <a:solidFill>
                <a:srgbClr val="FF0000"/>
              </a:solidFill>
            </a:endParaRPr>
          </a:p>
          <a:p>
            <a:endParaRPr lang="en-GB" sz="1600" dirty="0"/>
          </a:p>
        </p:txBody>
      </p:sp>
      <p:cxnSp>
        <p:nvCxnSpPr>
          <p:cNvPr id="8" name="Straight Connector 7"/>
          <p:cNvCxnSpPr/>
          <p:nvPr/>
        </p:nvCxnSpPr>
        <p:spPr>
          <a:xfrm>
            <a:off x="8256240" y="4293096"/>
            <a:ext cx="0" cy="19442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896200" y="5265204"/>
            <a:ext cx="360040" cy="540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 name="CaixaDeTexto 3"/>
          <p:cNvSpPr txBox="1"/>
          <p:nvPr/>
        </p:nvSpPr>
        <p:spPr>
          <a:xfrm>
            <a:off x="6600057" y="2711535"/>
            <a:ext cx="873957" cy="246221"/>
          </a:xfrm>
          <a:prstGeom prst="rect">
            <a:avLst/>
          </a:prstGeom>
          <a:noFill/>
        </p:spPr>
        <p:txBody>
          <a:bodyPr wrap="none" rtlCol="0">
            <a:spAutoFit/>
          </a:bodyPr>
          <a:lstStyle/>
          <a:p>
            <a:r>
              <a:rPr lang="pt-PT" sz="1000" dirty="0" err="1"/>
              <a:t>DataModeler</a:t>
            </a:r>
            <a:endParaRPr lang="pt-PT" sz="1000" dirty="0"/>
          </a:p>
        </p:txBody>
      </p:sp>
    </p:spTree>
    <p:extLst>
      <p:ext uri="{BB962C8B-B14F-4D97-AF65-F5344CB8AC3E}">
        <p14:creationId xmlns:p14="http://schemas.microsoft.com/office/powerpoint/2010/main" val="36653338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5D110-CC8D-4CA5-A128-4C7F8A9040D6}"/>
              </a:ext>
            </a:extLst>
          </p:cNvPr>
          <p:cNvSpPr>
            <a:spLocks noGrp="1"/>
          </p:cNvSpPr>
          <p:nvPr>
            <p:ph type="title"/>
          </p:nvPr>
        </p:nvSpPr>
        <p:spPr/>
        <p:txBody>
          <a:bodyPr>
            <a:normAutofit fontScale="90000"/>
          </a:bodyPr>
          <a:lstStyle/>
          <a:p>
            <a:r>
              <a:rPr lang="en-US" dirty="0"/>
              <a:t>Stored Procedures (can </a:t>
            </a:r>
            <a:r>
              <a:rPr lang="en-US" dirty="0">
                <a:highlight>
                  <a:srgbClr val="FFFF00"/>
                </a:highlight>
              </a:rPr>
              <a:t>change</a:t>
            </a:r>
            <a:r>
              <a:rPr lang="en-US" dirty="0"/>
              <a:t>/</a:t>
            </a:r>
            <a:r>
              <a:rPr lang="en-US" dirty="0">
                <a:highlight>
                  <a:srgbClr val="FFFF00"/>
                </a:highlight>
              </a:rPr>
              <a:t>update</a:t>
            </a:r>
            <a:r>
              <a:rPr lang="en-US" dirty="0"/>
              <a:t>) database</a:t>
            </a:r>
          </a:p>
        </p:txBody>
      </p:sp>
      <p:sp>
        <p:nvSpPr>
          <p:cNvPr id="4" name="Rectangle 3">
            <a:extLst>
              <a:ext uri="{FF2B5EF4-FFF2-40B4-BE49-F238E27FC236}">
                <a16:creationId xmlns:a16="http://schemas.microsoft.com/office/drawing/2014/main" id="{B3D8DD7A-7727-44E7-B82A-5D68AD433499}"/>
              </a:ext>
            </a:extLst>
          </p:cNvPr>
          <p:cNvSpPr/>
          <p:nvPr/>
        </p:nvSpPr>
        <p:spPr>
          <a:xfrm>
            <a:off x="441064" y="1690688"/>
            <a:ext cx="8735209" cy="3539430"/>
          </a:xfrm>
          <a:prstGeom prst="rect">
            <a:avLst/>
          </a:prstGeom>
        </p:spPr>
        <p:txBody>
          <a:bodyPr wrap="square">
            <a:spAutoFit/>
          </a:bodyPr>
          <a:lstStyle/>
          <a:p>
            <a:r>
              <a:rPr lang="en-US" sz="1400" dirty="0"/>
              <a:t>delimiter $$$</a:t>
            </a:r>
          </a:p>
          <a:p>
            <a:r>
              <a:rPr lang="en-US" sz="1400" dirty="0"/>
              <a:t>CREATE procedure SP_CIDADES (   </a:t>
            </a:r>
            <a:r>
              <a:rPr lang="en-US" sz="1400" dirty="0" err="1"/>
              <a:t>vCOD_CIDADE</a:t>
            </a:r>
            <a:r>
              <a:rPr lang="en-US" sz="1400" dirty="0"/>
              <a:t>  INTEGER,    </a:t>
            </a:r>
            <a:r>
              <a:rPr lang="en-US" sz="1400" dirty="0" err="1"/>
              <a:t>vNOME</a:t>
            </a:r>
            <a:r>
              <a:rPr lang="en-US" sz="1400" dirty="0"/>
              <a:t>       VARCHAR(200),      </a:t>
            </a:r>
            <a:r>
              <a:rPr lang="en-US" sz="1400" dirty="0" err="1"/>
              <a:t>vUF</a:t>
            </a:r>
            <a:r>
              <a:rPr lang="en-US" sz="1400" dirty="0"/>
              <a:t>         CHAR,   </a:t>
            </a:r>
            <a:r>
              <a:rPr lang="en-US" sz="1400" dirty="0" err="1"/>
              <a:t>vOPR</a:t>
            </a:r>
            <a:r>
              <a:rPr lang="en-US" sz="1400" dirty="0"/>
              <a:t>        CHAR)</a:t>
            </a:r>
          </a:p>
          <a:p>
            <a:r>
              <a:rPr lang="en-US" sz="1400" dirty="0"/>
              <a:t>BEGIN   </a:t>
            </a:r>
          </a:p>
          <a:p>
            <a:r>
              <a:rPr lang="en-US" sz="1400" dirty="0"/>
              <a:t>  IF (</a:t>
            </a:r>
            <a:r>
              <a:rPr lang="en-US" sz="1400" dirty="0" err="1"/>
              <a:t>vOPR</a:t>
            </a:r>
            <a:r>
              <a:rPr lang="en-US" sz="1400" dirty="0"/>
              <a:t> = 'I') THEN</a:t>
            </a:r>
          </a:p>
          <a:p>
            <a:r>
              <a:rPr lang="en-US" sz="1400" dirty="0"/>
              <a:t>    INSERT INTO CIDADES(COD_CIDADE, NOME, UF) VALUES (</a:t>
            </a:r>
            <a:r>
              <a:rPr lang="en-US" sz="1400" dirty="0" err="1"/>
              <a:t>vCOD_CIDADE</a:t>
            </a:r>
            <a:r>
              <a:rPr lang="en-US" sz="1400" dirty="0"/>
              <a:t>, </a:t>
            </a:r>
            <a:r>
              <a:rPr lang="en-US" sz="1400" dirty="0" err="1"/>
              <a:t>vNOME</a:t>
            </a:r>
            <a:r>
              <a:rPr lang="en-US" sz="1400" dirty="0"/>
              <a:t>, </a:t>
            </a:r>
            <a:r>
              <a:rPr lang="en-US" sz="1400" dirty="0" err="1"/>
              <a:t>vUF</a:t>
            </a:r>
            <a:r>
              <a:rPr lang="en-US" sz="1400" dirty="0"/>
              <a:t>);</a:t>
            </a:r>
          </a:p>
          <a:p>
            <a:r>
              <a:rPr lang="en-US" sz="1400" dirty="0"/>
              <a:t>  ELSE  IF(</a:t>
            </a:r>
            <a:r>
              <a:rPr lang="en-US" sz="1400" dirty="0" err="1"/>
              <a:t>vOPR</a:t>
            </a:r>
            <a:r>
              <a:rPr lang="en-US" sz="1400" dirty="0"/>
              <a:t> = 'A') THEN</a:t>
            </a:r>
          </a:p>
          <a:p>
            <a:r>
              <a:rPr lang="en-US" sz="1400" dirty="0"/>
              <a:t>    UPDATE CIDADES SET NOME = </a:t>
            </a:r>
            <a:r>
              <a:rPr lang="en-US" sz="1400" dirty="0" err="1"/>
              <a:t>vNOME</a:t>
            </a:r>
            <a:r>
              <a:rPr lang="en-US" sz="1400" dirty="0"/>
              <a:t>, UF = </a:t>
            </a:r>
            <a:r>
              <a:rPr lang="en-US" sz="1400" dirty="0" err="1"/>
              <a:t>vUF</a:t>
            </a:r>
            <a:r>
              <a:rPr lang="en-US" sz="1400" dirty="0"/>
              <a:t> WHERE COD_CIDADE = </a:t>
            </a:r>
            <a:r>
              <a:rPr lang="en-US" sz="1400" dirty="0" err="1"/>
              <a:t>vCOD_CIDADE</a:t>
            </a:r>
            <a:r>
              <a:rPr lang="en-US" sz="1400" dirty="0"/>
              <a:t>;</a:t>
            </a:r>
          </a:p>
          <a:p>
            <a:r>
              <a:rPr lang="en-US" sz="1400" dirty="0"/>
              <a:t>  ELSE   IF(</a:t>
            </a:r>
            <a:r>
              <a:rPr lang="en-US" sz="1400" dirty="0" err="1"/>
              <a:t>vOPR</a:t>
            </a:r>
            <a:r>
              <a:rPr lang="en-US" sz="1400" dirty="0"/>
              <a:t> = 'D')THEN</a:t>
            </a:r>
          </a:p>
          <a:p>
            <a:r>
              <a:rPr lang="en-US" sz="1400" dirty="0"/>
              <a:t>    DELETE FROM CIDADES WHERE COD_CIDADE = </a:t>
            </a:r>
            <a:r>
              <a:rPr lang="en-US" sz="1400" dirty="0" err="1"/>
              <a:t>vCOD_CIDADE</a:t>
            </a:r>
            <a:r>
              <a:rPr lang="en-US" sz="1400" dirty="0"/>
              <a:t>;</a:t>
            </a:r>
          </a:p>
          <a:p>
            <a:r>
              <a:rPr lang="en-US" sz="1400" dirty="0"/>
              <a:t>  END IF;</a:t>
            </a:r>
          </a:p>
          <a:p>
            <a:r>
              <a:rPr lang="en-US" sz="1400" dirty="0"/>
              <a:t>  END IF;</a:t>
            </a:r>
          </a:p>
          <a:p>
            <a:r>
              <a:rPr lang="en-US" sz="1400" dirty="0"/>
              <a:t>  END IF;</a:t>
            </a:r>
          </a:p>
          <a:p>
            <a:r>
              <a:rPr lang="en-US" sz="1400" dirty="0"/>
              <a:t>END;</a:t>
            </a:r>
          </a:p>
          <a:p>
            <a:r>
              <a:rPr lang="en-US" sz="1400" dirty="0"/>
              <a:t>$$$</a:t>
            </a:r>
          </a:p>
          <a:p>
            <a:r>
              <a:rPr lang="en-US" sz="1400" dirty="0"/>
              <a:t>delimiter ;</a:t>
            </a:r>
          </a:p>
        </p:txBody>
      </p:sp>
      <p:sp>
        <p:nvSpPr>
          <p:cNvPr id="5" name="Rectangle 4">
            <a:extLst>
              <a:ext uri="{FF2B5EF4-FFF2-40B4-BE49-F238E27FC236}">
                <a16:creationId xmlns:a16="http://schemas.microsoft.com/office/drawing/2014/main" id="{AFFDE9DF-B025-4C79-9669-FD73F3953772}"/>
              </a:ext>
            </a:extLst>
          </p:cNvPr>
          <p:cNvSpPr/>
          <p:nvPr/>
        </p:nvSpPr>
        <p:spPr>
          <a:xfrm>
            <a:off x="441064" y="6215876"/>
            <a:ext cx="6096000" cy="276999"/>
          </a:xfrm>
          <a:prstGeom prst="rect">
            <a:avLst/>
          </a:prstGeom>
        </p:spPr>
        <p:txBody>
          <a:bodyPr>
            <a:spAutoFit/>
          </a:bodyPr>
          <a:lstStyle/>
          <a:p>
            <a:r>
              <a:rPr lang="en-US" sz="1200" dirty="0">
                <a:hlinkClick r:id="rId2"/>
              </a:rPr>
              <a:t>https://www.devmedia.com.br/oracle-procedure-como-criar-uma-procedure-no-oracle/12660</a:t>
            </a:r>
            <a:endParaRPr lang="en-US" sz="1200" dirty="0"/>
          </a:p>
        </p:txBody>
      </p:sp>
      <p:sp>
        <p:nvSpPr>
          <p:cNvPr id="7" name="Rectangle 6">
            <a:extLst>
              <a:ext uri="{FF2B5EF4-FFF2-40B4-BE49-F238E27FC236}">
                <a16:creationId xmlns:a16="http://schemas.microsoft.com/office/drawing/2014/main" id="{F301D529-D40A-4275-9B51-202492F2CD7D}"/>
              </a:ext>
            </a:extLst>
          </p:cNvPr>
          <p:cNvSpPr/>
          <p:nvPr/>
        </p:nvSpPr>
        <p:spPr>
          <a:xfrm>
            <a:off x="7425956" y="5029001"/>
            <a:ext cx="3979551" cy="369332"/>
          </a:xfrm>
          <a:prstGeom prst="rect">
            <a:avLst/>
          </a:prstGeom>
        </p:spPr>
        <p:txBody>
          <a:bodyPr wrap="none">
            <a:spAutoFit/>
          </a:bodyPr>
          <a:lstStyle/>
          <a:p>
            <a:r>
              <a:rPr lang="en-US" dirty="0"/>
              <a:t>call   SP_CIDADES(1, 'COLATINA', 'ES', 'I');</a:t>
            </a:r>
          </a:p>
        </p:txBody>
      </p:sp>
      <p:sp>
        <p:nvSpPr>
          <p:cNvPr id="9" name="Rectangle 8">
            <a:extLst>
              <a:ext uri="{FF2B5EF4-FFF2-40B4-BE49-F238E27FC236}">
                <a16:creationId xmlns:a16="http://schemas.microsoft.com/office/drawing/2014/main" id="{3FDFB129-197C-4183-BCC2-C2A9FB03A633}"/>
              </a:ext>
            </a:extLst>
          </p:cNvPr>
          <p:cNvSpPr/>
          <p:nvPr/>
        </p:nvSpPr>
        <p:spPr>
          <a:xfrm>
            <a:off x="7825120" y="3289002"/>
            <a:ext cx="2312894" cy="1384995"/>
          </a:xfrm>
          <a:prstGeom prst="rect">
            <a:avLst/>
          </a:prstGeom>
        </p:spPr>
        <p:txBody>
          <a:bodyPr wrap="square">
            <a:spAutoFit/>
          </a:bodyPr>
          <a:lstStyle/>
          <a:p>
            <a:r>
              <a:rPr lang="en-US" sz="1400" dirty="0">
                <a:solidFill>
                  <a:schemeClr val="accent1">
                    <a:lumMod val="75000"/>
                  </a:schemeClr>
                </a:solidFill>
              </a:rPr>
              <a:t>create table </a:t>
            </a:r>
            <a:r>
              <a:rPr lang="en-US" sz="1400" dirty="0" err="1">
                <a:solidFill>
                  <a:schemeClr val="accent1">
                    <a:lumMod val="75000"/>
                  </a:schemeClr>
                </a:solidFill>
              </a:rPr>
              <a:t>cidades</a:t>
            </a:r>
            <a:r>
              <a:rPr lang="en-US" sz="1400" dirty="0">
                <a:solidFill>
                  <a:schemeClr val="accent1">
                    <a:lumMod val="75000"/>
                  </a:schemeClr>
                </a:solidFill>
              </a:rPr>
              <a:t> </a:t>
            </a:r>
          </a:p>
          <a:p>
            <a:r>
              <a:rPr lang="en-US" sz="1400" dirty="0">
                <a:solidFill>
                  <a:schemeClr val="accent1">
                    <a:lumMod val="75000"/>
                  </a:schemeClr>
                </a:solidFill>
              </a:rPr>
              <a:t>(</a:t>
            </a:r>
          </a:p>
          <a:p>
            <a:r>
              <a:rPr lang="en-US" sz="1400" dirty="0">
                <a:solidFill>
                  <a:schemeClr val="accent1">
                    <a:lumMod val="75000"/>
                  </a:schemeClr>
                </a:solidFill>
              </a:rPr>
              <a:t>     </a:t>
            </a:r>
            <a:r>
              <a:rPr lang="en-US" sz="1400" dirty="0" err="1">
                <a:solidFill>
                  <a:schemeClr val="accent1">
                    <a:lumMod val="75000"/>
                  </a:schemeClr>
                </a:solidFill>
              </a:rPr>
              <a:t>cod_cidade</a:t>
            </a:r>
            <a:r>
              <a:rPr lang="en-US" sz="1400" dirty="0">
                <a:solidFill>
                  <a:schemeClr val="accent1">
                    <a:lumMod val="75000"/>
                  </a:schemeClr>
                </a:solidFill>
              </a:rPr>
              <a:t> integer,</a:t>
            </a:r>
          </a:p>
          <a:p>
            <a:r>
              <a:rPr lang="en-US" sz="1400" dirty="0">
                <a:solidFill>
                  <a:schemeClr val="accent1">
                    <a:lumMod val="75000"/>
                  </a:schemeClr>
                </a:solidFill>
              </a:rPr>
              <a:t>     </a:t>
            </a:r>
            <a:r>
              <a:rPr lang="en-US" sz="1400" dirty="0" err="1">
                <a:solidFill>
                  <a:schemeClr val="accent1">
                    <a:lumMod val="75000"/>
                  </a:schemeClr>
                </a:solidFill>
              </a:rPr>
              <a:t>nome</a:t>
            </a:r>
            <a:r>
              <a:rPr lang="en-US" sz="1400" dirty="0">
                <a:solidFill>
                  <a:schemeClr val="accent1">
                    <a:lumMod val="75000"/>
                  </a:schemeClr>
                </a:solidFill>
              </a:rPr>
              <a:t>    varchar(200),</a:t>
            </a:r>
          </a:p>
          <a:p>
            <a:r>
              <a:rPr lang="en-US" sz="1400" dirty="0">
                <a:solidFill>
                  <a:schemeClr val="accent1">
                    <a:lumMod val="75000"/>
                  </a:schemeClr>
                </a:solidFill>
              </a:rPr>
              <a:t>      </a:t>
            </a:r>
            <a:r>
              <a:rPr lang="en-US" sz="1400" dirty="0" err="1">
                <a:solidFill>
                  <a:schemeClr val="accent1">
                    <a:lumMod val="75000"/>
                  </a:schemeClr>
                </a:solidFill>
              </a:rPr>
              <a:t>uf</a:t>
            </a:r>
            <a:r>
              <a:rPr lang="en-US" sz="1400" dirty="0">
                <a:solidFill>
                  <a:schemeClr val="accent1">
                    <a:lumMod val="75000"/>
                  </a:schemeClr>
                </a:solidFill>
              </a:rPr>
              <a:t>      char(10)</a:t>
            </a:r>
          </a:p>
          <a:p>
            <a:r>
              <a:rPr lang="en-US" sz="1400" dirty="0">
                <a:solidFill>
                  <a:schemeClr val="accent1">
                    <a:lumMod val="75000"/>
                  </a:schemeClr>
                </a:solidFill>
              </a:rPr>
              <a:t>); </a:t>
            </a:r>
          </a:p>
        </p:txBody>
      </p:sp>
    </p:spTree>
    <p:extLst>
      <p:ext uri="{BB962C8B-B14F-4D97-AF65-F5344CB8AC3E}">
        <p14:creationId xmlns:p14="http://schemas.microsoft.com/office/powerpoint/2010/main" val="20128773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D93AB-60ED-466C-82AD-640B27F1CC65}"/>
              </a:ext>
            </a:extLst>
          </p:cNvPr>
          <p:cNvSpPr>
            <a:spLocks noGrp="1"/>
          </p:cNvSpPr>
          <p:nvPr>
            <p:ph type="title"/>
          </p:nvPr>
        </p:nvSpPr>
        <p:spPr/>
        <p:txBody>
          <a:bodyPr>
            <a:normAutofit fontScale="90000"/>
          </a:bodyPr>
          <a:lstStyle/>
          <a:p>
            <a:r>
              <a:rPr lang="en-US" dirty="0"/>
              <a:t>Procedure with a while loop and calling other procedure</a:t>
            </a:r>
          </a:p>
        </p:txBody>
      </p:sp>
      <p:sp>
        <p:nvSpPr>
          <p:cNvPr id="4" name="TextBox 3">
            <a:extLst>
              <a:ext uri="{FF2B5EF4-FFF2-40B4-BE49-F238E27FC236}">
                <a16:creationId xmlns:a16="http://schemas.microsoft.com/office/drawing/2014/main" id="{B69FB90F-2994-4126-9F5E-16B818F29F2F}"/>
              </a:ext>
            </a:extLst>
          </p:cNvPr>
          <p:cNvSpPr txBox="1"/>
          <p:nvPr/>
        </p:nvSpPr>
        <p:spPr>
          <a:xfrm>
            <a:off x="838200" y="6492875"/>
            <a:ext cx="9187149" cy="276999"/>
          </a:xfrm>
          <a:prstGeom prst="rect">
            <a:avLst/>
          </a:prstGeom>
          <a:noFill/>
        </p:spPr>
        <p:txBody>
          <a:bodyPr wrap="square">
            <a:spAutoFit/>
          </a:bodyPr>
          <a:lstStyle/>
          <a:p>
            <a:r>
              <a:rPr lang="en-US" sz="1200" dirty="0"/>
              <a:t>https://www.mysqltutorial.org/mysql-stored-procedure/mysql-while-loop/</a:t>
            </a:r>
          </a:p>
        </p:txBody>
      </p:sp>
      <p:pic>
        <p:nvPicPr>
          <p:cNvPr id="7" name="Picture 6">
            <a:extLst>
              <a:ext uri="{FF2B5EF4-FFF2-40B4-BE49-F238E27FC236}">
                <a16:creationId xmlns:a16="http://schemas.microsoft.com/office/drawing/2014/main" id="{7BD4EA22-E5CF-48D9-A773-816BAE14D0AE}"/>
              </a:ext>
            </a:extLst>
          </p:cNvPr>
          <p:cNvPicPr>
            <a:picLocks noChangeAspect="1"/>
          </p:cNvPicPr>
          <p:nvPr/>
        </p:nvPicPr>
        <p:blipFill>
          <a:blip r:embed="rId2"/>
          <a:stretch>
            <a:fillRect/>
          </a:stretch>
        </p:blipFill>
        <p:spPr>
          <a:xfrm>
            <a:off x="972155" y="1837943"/>
            <a:ext cx="3142797" cy="4368759"/>
          </a:xfrm>
          <a:prstGeom prst="rect">
            <a:avLst/>
          </a:prstGeom>
        </p:spPr>
      </p:pic>
      <p:pic>
        <p:nvPicPr>
          <p:cNvPr id="9" name="Picture 8">
            <a:extLst>
              <a:ext uri="{FF2B5EF4-FFF2-40B4-BE49-F238E27FC236}">
                <a16:creationId xmlns:a16="http://schemas.microsoft.com/office/drawing/2014/main" id="{D235E2E3-B5C9-49C0-A92D-A82B53F8A8AA}"/>
              </a:ext>
            </a:extLst>
          </p:cNvPr>
          <p:cNvPicPr>
            <a:picLocks noChangeAspect="1"/>
          </p:cNvPicPr>
          <p:nvPr/>
        </p:nvPicPr>
        <p:blipFill>
          <a:blip r:embed="rId3"/>
          <a:stretch>
            <a:fillRect/>
          </a:stretch>
        </p:blipFill>
        <p:spPr>
          <a:xfrm>
            <a:off x="4672584" y="1837943"/>
            <a:ext cx="2295144" cy="3714364"/>
          </a:xfrm>
          <a:prstGeom prst="rect">
            <a:avLst/>
          </a:prstGeom>
        </p:spPr>
      </p:pic>
      <p:cxnSp>
        <p:nvCxnSpPr>
          <p:cNvPr id="11" name="Straight Arrow Connector 10">
            <a:extLst>
              <a:ext uri="{FF2B5EF4-FFF2-40B4-BE49-F238E27FC236}">
                <a16:creationId xmlns:a16="http://schemas.microsoft.com/office/drawing/2014/main" id="{D04146E0-A35F-4854-BF0D-60CA2C98077D}"/>
              </a:ext>
            </a:extLst>
          </p:cNvPr>
          <p:cNvCxnSpPr/>
          <p:nvPr/>
        </p:nvCxnSpPr>
        <p:spPr>
          <a:xfrm flipV="1">
            <a:off x="3218688" y="2331720"/>
            <a:ext cx="1453896" cy="2221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968A69B-536A-4041-B0FC-02FE7360B60C}"/>
              </a:ext>
            </a:extLst>
          </p:cNvPr>
          <p:cNvPicPr>
            <a:picLocks noChangeAspect="1"/>
          </p:cNvPicPr>
          <p:nvPr/>
        </p:nvPicPr>
        <p:blipFill>
          <a:blip r:embed="rId4"/>
          <a:stretch>
            <a:fillRect/>
          </a:stretch>
        </p:blipFill>
        <p:spPr>
          <a:xfrm>
            <a:off x="7525360" y="1304886"/>
            <a:ext cx="1960173" cy="1934037"/>
          </a:xfrm>
          <a:prstGeom prst="rect">
            <a:avLst/>
          </a:prstGeom>
        </p:spPr>
      </p:pic>
      <p:pic>
        <p:nvPicPr>
          <p:cNvPr id="15" name="Picture 14">
            <a:extLst>
              <a:ext uri="{FF2B5EF4-FFF2-40B4-BE49-F238E27FC236}">
                <a16:creationId xmlns:a16="http://schemas.microsoft.com/office/drawing/2014/main" id="{2EB6B65D-FA34-4226-BD0C-9F1607BEA145}"/>
              </a:ext>
            </a:extLst>
          </p:cNvPr>
          <p:cNvPicPr>
            <a:picLocks noChangeAspect="1"/>
          </p:cNvPicPr>
          <p:nvPr/>
        </p:nvPicPr>
        <p:blipFill>
          <a:blip r:embed="rId5"/>
          <a:stretch>
            <a:fillRect/>
          </a:stretch>
        </p:blipFill>
        <p:spPr>
          <a:xfrm>
            <a:off x="7407575" y="3382010"/>
            <a:ext cx="3175406" cy="3328197"/>
          </a:xfrm>
          <a:prstGeom prst="rect">
            <a:avLst/>
          </a:prstGeom>
        </p:spPr>
      </p:pic>
    </p:spTree>
    <p:extLst>
      <p:ext uri="{BB962C8B-B14F-4D97-AF65-F5344CB8AC3E}">
        <p14:creationId xmlns:p14="http://schemas.microsoft.com/office/powerpoint/2010/main" val="12316350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1E74-911F-4969-AA15-010B7A47939A}"/>
              </a:ext>
            </a:extLst>
          </p:cNvPr>
          <p:cNvSpPr>
            <a:spLocks noGrp="1"/>
          </p:cNvSpPr>
          <p:nvPr>
            <p:ph type="title"/>
          </p:nvPr>
        </p:nvSpPr>
        <p:spPr/>
        <p:txBody>
          <a:bodyPr/>
          <a:lstStyle/>
          <a:p>
            <a:r>
              <a:rPr lang="en-US" dirty="0"/>
              <a:t>Testing </a:t>
            </a:r>
            <a:r>
              <a:rPr lang="en-US" b="1" dirty="0"/>
              <a:t>returning into</a:t>
            </a:r>
            <a:r>
              <a:rPr lang="en-US" dirty="0"/>
              <a:t> clause</a:t>
            </a:r>
          </a:p>
        </p:txBody>
      </p:sp>
      <p:sp>
        <p:nvSpPr>
          <p:cNvPr id="13" name="TextBox 12">
            <a:extLst>
              <a:ext uri="{FF2B5EF4-FFF2-40B4-BE49-F238E27FC236}">
                <a16:creationId xmlns:a16="http://schemas.microsoft.com/office/drawing/2014/main" id="{05EDAD7E-BC3B-4E38-A455-C901B7BA6C7C}"/>
              </a:ext>
            </a:extLst>
          </p:cNvPr>
          <p:cNvSpPr txBox="1"/>
          <p:nvPr/>
        </p:nvSpPr>
        <p:spPr>
          <a:xfrm>
            <a:off x="838200" y="1489329"/>
            <a:ext cx="6094476" cy="4524315"/>
          </a:xfrm>
          <a:prstGeom prst="rect">
            <a:avLst/>
          </a:prstGeom>
          <a:noFill/>
        </p:spPr>
        <p:txBody>
          <a:bodyPr wrap="square">
            <a:spAutoFit/>
          </a:bodyPr>
          <a:lstStyle/>
          <a:p>
            <a:r>
              <a:rPr lang="en-US" sz="1600" dirty="0"/>
              <a:t>drop procedure if exists </a:t>
            </a:r>
            <a:r>
              <a:rPr lang="en-US" sz="1600" dirty="0" err="1"/>
              <a:t>get_customer_details</a:t>
            </a:r>
            <a:r>
              <a:rPr lang="en-US" sz="1600" dirty="0"/>
              <a:t>;</a:t>
            </a:r>
          </a:p>
          <a:p>
            <a:r>
              <a:rPr lang="en-US" sz="1600" dirty="0"/>
              <a:t>delimiter $$$</a:t>
            </a:r>
          </a:p>
          <a:p>
            <a:r>
              <a:rPr lang="en-US" sz="1600" dirty="0"/>
              <a:t>CREATE PROCEDURE </a:t>
            </a:r>
            <a:r>
              <a:rPr lang="en-US" sz="1600" dirty="0" err="1"/>
              <a:t>get_customer_details</a:t>
            </a:r>
            <a:r>
              <a:rPr lang="en-US" sz="1600" dirty="0"/>
              <a:t>(</a:t>
            </a:r>
            <a:r>
              <a:rPr lang="en-US" sz="1600" dirty="0" err="1"/>
              <a:t>in_customer_id</a:t>
            </a:r>
            <a:r>
              <a:rPr lang="en-US" sz="1600" dirty="0"/>
              <a:t> INT)</a:t>
            </a:r>
          </a:p>
          <a:p>
            <a:r>
              <a:rPr lang="en-US" sz="1600" dirty="0"/>
              <a:t>BEGIN</a:t>
            </a:r>
          </a:p>
          <a:p>
            <a:r>
              <a:rPr lang="en-US" sz="1600" dirty="0"/>
              <a:t>    DECLARE </a:t>
            </a:r>
            <a:r>
              <a:rPr lang="en-US" sz="1600" dirty="0" err="1"/>
              <a:t>l_name</a:t>
            </a:r>
            <a:r>
              <a:rPr lang="en-US" sz="1600" dirty="0"/>
              <a:t>     VARCHAR(30);</a:t>
            </a:r>
          </a:p>
          <a:p>
            <a:r>
              <a:rPr lang="en-US" sz="1600" dirty="0"/>
              <a:t>    DECLARE </a:t>
            </a:r>
            <a:r>
              <a:rPr lang="en-US" sz="1600" dirty="0" err="1"/>
              <a:t>l_address</a:t>
            </a:r>
            <a:r>
              <a:rPr lang="en-US" sz="1600" dirty="0"/>
              <a:t>   VARCHAR(30);</a:t>
            </a:r>
          </a:p>
          <a:p>
            <a:r>
              <a:rPr lang="en-US" sz="1600" dirty="0"/>
              <a:t>    DECLARE </a:t>
            </a:r>
            <a:r>
              <a:rPr lang="en-US" sz="1600" dirty="0" err="1"/>
              <a:t>l_credit_limit</a:t>
            </a:r>
            <a:r>
              <a:rPr lang="en-US" sz="1600" dirty="0"/>
              <a:t> VARCHAR(30);</a:t>
            </a:r>
          </a:p>
          <a:p>
            <a:endParaRPr lang="en-US" sz="1600" dirty="0"/>
          </a:p>
          <a:p>
            <a:r>
              <a:rPr lang="en-US" sz="1600" dirty="0"/>
              <a:t>    SELECT name, address, </a:t>
            </a:r>
            <a:r>
              <a:rPr lang="en-US" sz="1600" dirty="0" err="1"/>
              <a:t>credit_limit</a:t>
            </a:r>
            <a:endParaRPr lang="en-US" sz="1600" dirty="0"/>
          </a:p>
          <a:p>
            <a:r>
              <a:rPr lang="en-US" sz="1600" dirty="0"/>
              <a:t>      INTO </a:t>
            </a:r>
            <a:r>
              <a:rPr lang="en-US" sz="1600" dirty="0" err="1"/>
              <a:t>l_name</a:t>
            </a:r>
            <a:r>
              <a:rPr lang="en-US" sz="1600" dirty="0"/>
              <a:t>, </a:t>
            </a:r>
            <a:r>
              <a:rPr lang="en-US" sz="1600" dirty="0" err="1"/>
              <a:t>l_address</a:t>
            </a:r>
            <a:r>
              <a:rPr lang="en-US" sz="1600" dirty="0"/>
              <a:t>, </a:t>
            </a:r>
            <a:r>
              <a:rPr lang="en-US" sz="1600" dirty="0" err="1"/>
              <a:t>l_credit_limit</a:t>
            </a:r>
            <a:endParaRPr lang="en-US" sz="1600" dirty="0"/>
          </a:p>
          <a:p>
            <a:r>
              <a:rPr lang="en-US" sz="1600" dirty="0"/>
              <a:t>      FROM customers</a:t>
            </a:r>
          </a:p>
          <a:p>
            <a:r>
              <a:rPr lang="en-US" sz="1600" dirty="0"/>
              <a:t>     WHERE </a:t>
            </a:r>
            <a:r>
              <a:rPr lang="en-US" sz="1600" dirty="0" err="1"/>
              <a:t>customer_id</a:t>
            </a:r>
            <a:r>
              <a:rPr lang="en-US" sz="1600" dirty="0"/>
              <a:t>=</a:t>
            </a:r>
            <a:r>
              <a:rPr lang="en-US" sz="1600" dirty="0" err="1"/>
              <a:t>in_customer_id</a:t>
            </a:r>
            <a:r>
              <a:rPr lang="en-US" sz="1600" dirty="0"/>
              <a:t>;</a:t>
            </a:r>
          </a:p>
          <a:p>
            <a:endParaRPr lang="en-US" sz="1600" dirty="0"/>
          </a:p>
          <a:p>
            <a:r>
              <a:rPr lang="en-US" sz="1600" dirty="0"/>
              <a:t>    /* Do something with the customer record */</a:t>
            </a:r>
          </a:p>
          <a:p>
            <a:r>
              <a:rPr lang="en-US" sz="1600" dirty="0"/>
              <a:t>    </a:t>
            </a:r>
            <a:r>
              <a:rPr lang="en-US" sz="1600" b="1" dirty="0"/>
              <a:t>select </a:t>
            </a:r>
            <a:r>
              <a:rPr lang="en-US" sz="1600" b="1" dirty="0" err="1"/>
              <a:t>l_name</a:t>
            </a:r>
            <a:r>
              <a:rPr lang="en-US" sz="1600" b="1" dirty="0"/>
              <a:t>, </a:t>
            </a:r>
            <a:r>
              <a:rPr lang="en-US" sz="1600" b="1" dirty="0" err="1"/>
              <a:t>l_address</a:t>
            </a:r>
            <a:r>
              <a:rPr lang="en-US" sz="1600" b="1" dirty="0"/>
              <a:t>, </a:t>
            </a:r>
            <a:r>
              <a:rPr lang="en-US" sz="1600" b="1" dirty="0" err="1"/>
              <a:t>l_credit_limit</a:t>
            </a:r>
            <a:r>
              <a:rPr lang="en-US" sz="1600" b="1" dirty="0"/>
              <a:t>;</a:t>
            </a:r>
          </a:p>
          <a:p>
            <a:endParaRPr lang="en-US" sz="1600" dirty="0"/>
          </a:p>
          <a:p>
            <a:r>
              <a:rPr lang="en-US" sz="1600" dirty="0"/>
              <a:t>END;$$$</a:t>
            </a:r>
          </a:p>
          <a:p>
            <a:r>
              <a:rPr lang="en-US" sz="1600" dirty="0"/>
              <a:t>delimiter ;</a:t>
            </a:r>
          </a:p>
        </p:txBody>
      </p:sp>
      <p:pic>
        <p:nvPicPr>
          <p:cNvPr id="11" name="Picture 10">
            <a:extLst>
              <a:ext uri="{FF2B5EF4-FFF2-40B4-BE49-F238E27FC236}">
                <a16:creationId xmlns:a16="http://schemas.microsoft.com/office/drawing/2014/main" id="{9F653ED3-2647-4674-A7CC-A3F82AD86B30}"/>
              </a:ext>
            </a:extLst>
          </p:cNvPr>
          <p:cNvPicPr>
            <a:picLocks noChangeAspect="1"/>
          </p:cNvPicPr>
          <p:nvPr/>
        </p:nvPicPr>
        <p:blipFill>
          <a:blip r:embed="rId2"/>
          <a:stretch>
            <a:fillRect/>
          </a:stretch>
        </p:blipFill>
        <p:spPr>
          <a:xfrm>
            <a:off x="6096000" y="3019982"/>
            <a:ext cx="5103095" cy="2054937"/>
          </a:xfrm>
          <a:prstGeom prst="rect">
            <a:avLst/>
          </a:prstGeom>
          <a:ln>
            <a:solidFill>
              <a:schemeClr val="accent6"/>
            </a:solidFill>
          </a:ln>
        </p:spPr>
      </p:pic>
    </p:spTree>
    <p:extLst>
      <p:ext uri="{BB962C8B-B14F-4D97-AF65-F5344CB8AC3E}">
        <p14:creationId xmlns:p14="http://schemas.microsoft.com/office/powerpoint/2010/main" val="36572650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Functions</a:t>
            </a:r>
            <a:endParaRPr lang="pt-PT" dirty="0"/>
          </a:p>
        </p:txBody>
      </p:sp>
      <p:sp>
        <p:nvSpPr>
          <p:cNvPr id="3" name="Content Placeholder 2"/>
          <p:cNvSpPr>
            <a:spLocks noGrp="1"/>
          </p:cNvSpPr>
          <p:nvPr>
            <p:ph idx="1"/>
          </p:nvPr>
        </p:nvSpPr>
        <p:spPr>
          <a:xfrm>
            <a:off x="1981200" y="1600201"/>
            <a:ext cx="8229600" cy="604664"/>
          </a:xfrm>
        </p:spPr>
        <p:txBody>
          <a:bodyPr>
            <a:normAutofit fontScale="55000" lnSpcReduction="20000"/>
          </a:bodyPr>
          <a:lstStyle/>
          <a:p>
            <a:r>
              <a:rPr lang="pt-PT" dirty="0" err="1"/>
              <a:t>Aggregate-functions</a:t>
            </a:r>
            <a:endParaRPr lang="pt-PT" dirty="0"/>
          </a:p>
          <a:p>
            <a:r>
              <a:rPr lang="pt-PT" dirty="0" err="1"/>
              <a:t>Create</a:t>
            </a:r>
            <a:r>
              <a:rPr lang="pt-PT" dirty="0"/>
              <a:t> </a:t>
            </a:r>
            <a:r>
              <a:rPr lang="pt-PT" dirty="0" err="1"/>
              <a:t>function</a:t>
            </a:r>
            <a:endParaRPr lang="pt-PT" dirty="0"/>
          </a:p>
        </p:txBody>
      </p:sp>
      <p:sp>
        <p:nvSpPr>
          <p:cNvPr id="4" name="Rectangle 3"/>
          <p:cNvSpPr/>
          <p:nvPr/>
        </p:nvSpPr>
        <p:spPr>
          <a:xfrm>
            <a:off x="1918771" y="2735964"/>
            <a:ext cx="7128792" cy="1600438"/>
          </a:xfrm>
          <a:prstGeom prst="rect">
            <a:avLst/>
          </a:prstGeom>
          <a:ln>
            <a:solidFill>
              <a:srgbClr val="C00000"/>
            </a:solidFill>
          </a:ln>
        </p:spPr>
        <p:txBody>
          <a:bodyPr wrap="square">
            <a:spAutoFit/>
          </a:bodyPr>
          <a:lstStyle/>
          <a:p>
            <a:r>
              <a:rPr lang="en-US" sz="1400" dirty="0">
                <a:solidFill>
                  <a:prstClr val="black"/>
                </a:solidFill>
              </a:rPr>
              <a:t>CREATE [OR REPLACE] FUNCTION </a:t>
            </a:r>
            <a:r>
              <a:rPr lang="en-US" sz="1400" dirty="0" err="1">
                <a:solidFill>
                  <a:prstClr val="black"/>
                </a:solidFill>
              </a:rPr>
              <a:t>function_name</a:t>
            </a:r>
            <a:br>
              <a:rPr lang="en-US" sz="1400" dirty="0">
                <a:solidFill>
                  <a:prstClr val="black"/>
                </a:solidFill>
              </a:rPr>
            </a:br>
            <a:r>
              <a:rPr lang="en-US" sz="1400" dirty="0">
                <a:solidFill>
                  <a:prstClr val="black"/>
                </a:solidFill>
              </a:rPr>
              <a:t>    [ (</a:t>
            </a:r>
            <a:r>
              <a:rPr lang="en-US" sz="1400" dirty="0">
                <a:solidFill>
                  <a:prstClr val="black"/>
                </a:solidFill>
                <a:highlight>
                  <a:srgbClr val="00FF00"/>
                </a:highlight>
              </a:rPr>
              <a:t>parameter</a:t>
            </a:r>
            <a:r>
              <a:rPr lang="en-US" sz="1400" dirty="0">
                <a:solidFill>
                  <a:prstClr val="black"/>
                </a:solidFill>
              </a:rPr>
              <a:t> [,parameter]) ]</a:t>
            </a:r>
            <a:br>
              <a:rPr lang="en-US" sz="1400" dirty="0">
                <a:solidFill>
                  <a:prstClr val="black"/>
                </a:solidFill>
              </a:rPr>
            </a:br>
            <a:r>
              <a:rPr lang="en-US" sz="1400" dirty="0">
                <a:solidFill>
                  <a:prstClr val="black"/>
                </a:solidFill>
              </a:rPr>
              <a:t>    RETURN </a:t>
            </a:r>
            <a:r>
              <a:rPr lang="en-US" sz="1400" dirty="0" err="1">
                <a:solidFill>
                  <a:prstClr val="black"/>
                </a:solidFill>
              </a:rPr>
              <a:t>return_datatype</a:t>
            </a:r>
            <a:br>
              <a:rPr lang="en-US" sz="1400" dirty="0">
                <a:solidFill>
                  <a:prstClr val="black"/>
                </a:solidFill>
              </a:rPr>
            </a:br>
            <a:r>
              <a:rPr lang="en-US" sz="1400" dirty="0">
                <a:solidFill>
                  <a:prstClr val="black"/>
                </a:solidFill>
              </a:rPr>
              <a:t>BEGIN</a:t>
            </a:r>
          </a:p>
          <a:p>
            <a:r>
              <a:rPr lang="en-US" sz="1400" dirty="0">
                <a:solidFill>
                  <a:prstClr val="black"/>
                </a:solidFill>
              </a:rPr>
              <a:t>       [</a:t>
            </a:r>
            <a:r>
              <a:rPr lang="en-US" sz="1400" dirty="0" err="1">
                <a:solidFill>
                  <a:prstClr val="black"/>
                </a:solidFill>
              </a:rPr>
              <a:t>declaration_section</a:t>
            </a:r>
            <a:r>
              <a:rPr lang="en-US" sz="1400" dirty="0">
                <a:solidFill>
                  <a:prstClr val="black"/>
                </a:solidFill>
              </a:rPr>
              <a:t>]</a:t>
            </a:r>
            <a:br>
              <a:rPr lang="en-US" sz="1400" dirty="0">
                <a:solidFill>
                  <a:prstClr val="black"/>
                </a:solidFill>
              </a:rPr>
            </a:br>
            <a:r>
              <a:rPr lang="en-US" sz="1400" dirty="0">
                <a:solidFill>
                  <a:prstClr val="black"/>
                </a:solidFill>
              </a:rPr>
              <a:t>      </a:t>
            </a:r>
            <a:r>
              <a:rPr lang="en-US" sz="1400" dirty="0" err="1">
                <a:solidFill>
                  <a:prstClr val="black"/>
                </a:solidFill>
              </a:rPr>
              <a:t>executable_section</a:t>
            </a:r>
            <a:br>
              <a:rPr lang="en-US" sz="1400" dirty="0">
                <a:solidFill>
                  <a:prstClr val="black"/>
                </a:solidFill>
              </a:rPr>
            </a:br>
            <a:r>
              <a:rPr lang="en-US" sz="1400" dirty="0">
                <a:solidFill>
                  <a:prstClr val="black"/>
                </a:solidFill>
              </a:rPr>
              <a:t>END;</a:t>
            </a:r>
            <a:endParaRPr lang="pt-PT" sz="1400" dirty="0">
              <a:solidFill>
                <a:prstClr val="black"/>
              </a:solidFill>
            </a:endParaRPr>
          </a:p>
        </p:txBody>
      </p:sp>
      <p:sp>
        <p:nvSpPr>
          <p:cNvPr id="5" name="Rectangle 4"/>
          <p:cNvSpPr/>
          <p:nvPr/>
        </p:nvSpPr>
        <p:spPr>
          <a:xfrm>
            <a:off x="6096000" y="5447945"/>
            <a:ext cx="3960440" cy="1169551"/>
          </a:xfrm>
          <a:prstGeom prst="rect">
            <a:avLst/>
          </a:prstGeom>
          <a:ln>
            <a:solidFill>
              <a:srgbClr val="C00000"/>
            </a:solidFill>
          </a:ln>
        </p:spPr>
        <p:txBody>
          <a:bodyPr wrap="square">
            <a:spAutoFit/>
          </a:bodyPr>
          <a:lstStyle/>
          <a:p>
            <a:r>
              <a:rPr lang="en-US" sz="1400" dirty="0">
                <a:solidFill>
                  <a:prstClr val="black"/>
                </a:solidFill>
              </a:rPr>
              <a:t>Os </a:t>
            </a:r>
            <a:r>
              <a:rPr lang="en-US" sz="1400" dirty="0" err="1">
                <a:solidFill>
                  <a:prstClr val="black"/>
                </a:solidFill>
                <a:highlight>
                  <a:srgbClr val="00FF00"/>
                </a:highlight>
              </a:rPr>
              <a:t>parametros</a:t>
            </a:r>
            <a:r>
              <a:rPr lang="en-US" sz="1400" dirty="0">
                <a:solidFill>
                  <a:prstClr val="black"/>
                </a:solidFill>
              </a:rPr>
              <a:t> </a:t>
            </a:r>
            <a:r>
              <a:rPr lang="en-US" sz="1400" dirty="0" err="1">
                <a:solidFill>
                  <a:prstClr val="black"/>
                </a:solidFill>
              </a:rPr>
              <a:t>são</a:t>
            </a:r>
            <a:r>
              <a:rPr lang="en-US" sz="1400" dirty="0">
                <a:solidFill>
                  <a:prstClr val="black"/>
                </a:solidFill>
              </a:rPr>
              <a:t> </a:t>
            </a:r>
            <a:r>
              <a:rPr lang="en-US" sz="1400" dirty="0" err="1">
                <a:solidFill>
                  <a:prstClr val="black"/>
                </a:solidFill>
              </a:rPr>
              <a:t>opcionais</a:t>
            </a:r>
            <a:r>
              <a:rPr lang="en-US" sz="1400" dirty="0">
                <a:solidFill>
                  <a:prstClr val="black"/>
                </a:solidFill>
              </a:rPr>
              <a:t>. </a:t>
            </a:r>
            <a:r>
              <a:rPr lang="en-US" sz="1400" dirty="0" err="1">
                <a:solidFill>
                  <a:prstClr val="black"/>
                </a:solidFill>
              </a:rPr>
              <a:t>Existem</a:t>
            </a:r>
            <a:r>
              <a:rPr lang="en-US" sz="1400" dirty="0">
                <a:solidFill>
                  <a:prstClr val="black"/>
                </a:solidFill>
              </a:rPr>
              <a:t> </a:t>
            </a:r>
            <a:r>
              <a:rPr lang="en-US" sz="1400" dirty="0" err="1">
                <a:solidFill>
                  <a:prstClr val="black"/>
                </a:solidFill>
              </a:rPr>
              <a:t>três</a:t>
            </a:r>
            <a:r>
              <a:rPr lang="en-US" sz="1400" dirty="0">
                <a:solidFill>
                  <a:prstClr val="black"/>
                </a:solidFill>
              </a:rPr>
              <a:t> </a:t>
            </a:r>
            <a:r>
              <a:rPr lang="en-US" sz="1400" dirty="0" err="1">
                <a:solidFill>
                  <a:prstClr val="black"/>
                </a:solidFill>
              </a:rPr>
              <a:t>tipos</a:t>
            </a:r>
            <a:r>
              <a:rPr lang="en-US" sz="1400" dirty="0">
                <a:solidFill>
                  <a:prstClr val="black"/>
                </a:solidFill>
              </a:rPr>
              <a:t> de </a:t>
            </a:r>
            <a:r>
              <a:rPr lang="en-US" sz="1400" dirty="0" err="1">
                <a:solidFill>
                  <a:prstClr val="black"/>
                </a:solidFill>
              </a:rPr>
              <a:t>parâmetros</a:t>
            </a:r>
            <a:r>
              <a:rPr lang="en-US" sz="1400" dirty="0">
                <a:solidFill>
                  <a:prstClr val="black"/>
                </a:solidFill>
              </a:rPr>
              <a:t>:</a:t>
            </a:r>
          </a:p>
          <a:p>
            <a:r>
              <a:rPr lang="en-US" sz="1400" b="1" dirty="0">
                <a:solidFill>
                  <a:prstClr val="black"/>
                </a:solidFill>
              </a:rPr>
              <a:t>IN,</a:t>
            </a:r>
            <a:r>
              <a:rPr lang="en-US" sz="1400" dirty="0">
                <a:solidFill>
                  <a:prstClr val="black"/>
                </a:solidFill>
              </a:rPr>
              <a:t> </a:t>
            </a:r>
          </a:p>
          <a:p>
            <a:r>
              <a:rPr lang="en-US" sz="1400" b="1" dirty="0">
                <a:solidFill>
                  <a:prstClr val="black"/>
                </a:solidFill>
              </a:rPr>
              <a:t>OUT,</a:t>
            </a:r>
            <a:r>
              <a:rPr lang="en-US" sz="1400" dirty="0">
                <a:solidFill>
                  <a:prstClr val="black"/>
                </a:solidFill>
              </a:rPr>
              <a:t> </a:t>
            </a:r>
          </a:p>
          <a:p>
            <a:r>
              <a:rPr lang="en-US" sz="1400" b="1" dirty="0">
                <a:solidFill>
                  <a:prstClr val="black"/>
                </a:solidFill>
              </a:rPr>
              <a:t>IN OUT</a:t>
            </a:r>
          </a:p>
        </p:txBody>
      </p:sp>
    </p:spTree>
    <p:extLst>
      <p:ext uri="{BB962C8B-B14F-4D97-AF65-F5344CB8AC3E}">
        <p14:creationId xmlns:p14="http://schemas.microsoft.com/office/powerpoint/2010/main" val="6369348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5645-0117-40E7-B685-4CF03DCDEE29}"/>
              </a:ext>
            </a:extLst>
          </p:cNvPr>
          <p:cNvSpPr>
            <a:spLocks noGrp="1"/>
          </p:cNvSpPr>
          <p:nvPr>
            <p:ph type="title"/>
          </p:nvPr>
        </p:nvSpPr>
        <p:spPr/>
        <p:txBody>
          <a:bodyPr/>
          <a:lstStyle/>
          <a:p>
            <a:r>
              <a:rPr lang="en-US" dirty="0"/>
              <a:t>Already existing (aggregate) functions</a:t>
            </a:r>
          </a:p>
        </p:txBody>
      </p:sp>
      <p:sp>
        <p:nvSpPr>
          <p:cNvPr id="3" name="Content Placeholder 2">
            <a:extLst>
              <a:ext uri="{FF2B5EF4-FFF2-40B4-BE49-F238E27FC236}">
                <a16:creationId xmlns:a16="http://schemas.microsoft.com/office/drawing/2014/main" id="{556657C9-611F-465B-9F36-991DB8F11D0C}"/>
              </a:ext>
            </a:extLst>
          </p:cNvPr>
          <p:cNvSpPr>
            <a:spLocks noGrp="1"/>
          </p:cNvSpPr>
          <p:nvPr>
            <p:ph idx="1"/>
          </p:nvPr>
        </p:nvSpPr>
        <p:spPr>
          <a:xfrm>
            <a:off x="838200" y="1825625"/>
            <a:ext cx="10515600" cy="807406"/>
          </a:xfrm>
        </p:spPr>
        <p:txBody>
          <a:bodyPr/>
          <a:lstStyle/>
          <a:p>
            <a:r>
              <a:rPr lang="en-US" dirty="0"/>
              <a:t>Count, avg, max, min, </a:t>
            </a:r>
            <a:r>
              <a:rPr lang="en-US" dirty="0">
                <a:highlight>
                  <a:srgbClr val="00FF00"/>
                </a:highlight>
              </a:rPr>
              <a:t>sum</a:t>
            </a:r>
            <a:r>
              <a:rPr lang="en-US" dirty="0"/>
              <a:t>, …</a:t>
            </a:r>
          </a:p>
        </p:txBody>
      </p:sp>
      <p:sp>
        <p:nvSpPr>
          <p:cNvPr id="7" name="TextBox 6">
            <a:extLst>
              <a:ext uri="{FF2B5EF4-FFF2-40B4-BE49-F238E27FC236}">
                <a16:creationId xmlns:a16="http://schemas.microsoft.com/office/drawing/2014/main" id="{4BCBB669-FABD-45E0-82C3-6D0D41EC8DF5}"/>
              </a:ext>
            </a:extLst>
          </p:cNvPr>
          <p:cNvSpPr txBox="1"/>
          <p:nvPr/>
        </p:nvSpPr>
        <p:spPr>
          <a:xfrm>
            <a:off x="933680" y="2690870"/>
            <a:ext cx="3682388"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1" i="0" dirty="0">
                <a:solidFill>
                  <a:srgbClr val="333333"/>
                </a:solidFill>
                <a:effectLst/>
                <a:highlight>
                  <a:srgbClr val="00FF00"/>
                </a:highlight>
                <a:latin typeface="Courier New" panose="02070309020205020404" pitchFamily="49" charset="0"/>
              </a:rPr>
              <a:t>SUM</a:t>
            </a:r>
            <a:r>
              <a:rPr lang="en-US" b="0" i="0" dirty="0">
                <a:solidFill>
                  <a:srgbClr val="333333"/>
                </a:solidFill>
                <a:effectLst/>
                <a:latin typeface="Courier New" panose="02070309020205020404" pitchFamily="49" charset="0"/>
              </a:rPr>
              <a:t>( quantity )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order_items</a:t>
            </a:r>
            <a:r>
              <a:rPr lang="en-US" b="0" i="0" dirty="0">
                <a:solidFill>
                  <a:srgbClr val="333333"/>
                </a:solidFill>
                <a:effectLst/>
                <a:latin typeface="Courier New" panose="02070309020205020404" pitchFamily="49" charset="0"/>
              </a:rPr>
              <a:t>;</a:t>
            </a:r>
          </a:p>
          <a:p>
            <a:r>
              <a:rPr lang="en-US" dirty="0">
                <a:solidFill>
                  <a:srgbClr val="333333"/>
                </a:solidFill>
                <a:latin typeface="Courier New" panose="02070309020205020404" pitchFamily="49" charset="0"/>
              </a:rPr>
              <a:t>-- where …</a:t>
            </a:r>
            <a:endParaRPr lang="en-US" dirty="0"/>
          </a:p>
        </p:txBody>
      </p:sp>
      <p:pic>
        <p:nvPicPr>
          <p:cNvPr id="14340" name="Picture 4" descr="Oracle SUM - Example">
            <a:extLst>
              <a:ext uri="{FF2B5EF4-FFF2-40B4-BE49-F238E27FC236}">
                <a16:creationId xmlns:a16="http://schemas.microsoft.com/office/drawing/2014/main" id="{5CAA554E-3C73-4D90-A0FE-719D9C66B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127" y="2690870"/>
            <a:ext cx="1383714" cy="58116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0009D9B-6F0E-42F2-A495-E116C0A5D05C}"/>
              </a:ext>
            </a:extLst>
          </p:cNvPr>
          <p:cNvSpPr txBox="1"/>
          <p:nvPr/>
        </p:nvSpPr>
        <p:spPr>
          <a:xfrm>
            <a:off x="771067" y="4417917"/>
            <a:ext cx="6097836"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product_id</a:t>
            </a:r>
            <a:r>
              <a:rPr lang="en-US" b="0" i="0" dirty="0">
                <a:solidFill>
                  <a:srgbClr val="333333"/>
                </a:solidFill>
                <a:effectLst/>
                <a:latin typeface="Courier New" panose="02070309020205020404" pitchFamily="49" charset="0"/>
              </a:rPr>
              <a:t>, </a:t>
            </a:r>
            <a:r>
              <a:rPr lang="en-US" b="1" i="0" dirty="0">
                <a:solidFill>
                  <a:srgbClr val="333333"/>
                </a:solidFill>
                <a:effectLst/>
                <a:highlight>
                  <a:srgbClr val="00FF00"/>
                </a:highlight>
                <a:latin typeface="Courier New" panose="02070309020205020404" pitchFamily="49" charset="0"/>
              </a:rPr>
              <a:t>SUM</a:t>
            </a:r>
            <a:r>
              <a:rPr lang="en-US" b="0" i="0" dirty="0">
                <a:solidFill>
                  <a:srgbClr val="333333"/>
                </a:solidFill>
                <a:effectLst/>
                <a:latin typeface="Courier New" panose="02070309020205020404" pitchFamily="49" charset="0"/>
              </a:rPr>
              <a:t>( quantity )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order_items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GROUP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product_id</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SUM</a:t>
            </a:r>
            <a:r>
              <a:rPr lang="en-US" b="0" i="0" dirty="0">
                <a:solidFill>
                  <a:srgbClr val="333333"/>
                </a:solidFill>
                <a:effectLst/>
                <a:latin typeface="Courier New" panose="02070309020205020404" pitchFamily="49" charset="0"/>
              </a:rPr>
              <a:t>( quantity ) </a:t>
            </a:r>
            <a:r>
              <a:rPr lang="en-US" b="1" i="0" dirty="0">
                <a:solidFill>
                  <a:srgbClr val="333333"/>
                </a:solidFill>
                <a:effectLst/>
                <a:latin typeface="Courier New" panose="02070309020205020404" pitchFamily="49" charset="0"/>
              </a:rPr>
              <a:t>DESC</a:t>
            </a:r>
            <a:r>
              <a:rPr lang="en-US" b="0" i="0" dirty="0">
                <a:solidFill>
                  <a:srgbClr val="333333"/>
                </a:solidFill>
                <a:effectLst/>
                <a:latin typeface="Courier New" panose="02070309020205020404" pitchFamily="49" charset="0"/>
              </a:rPr>
              <a:t>;</a:t>
            </a:r>
            <a:endParaRPr lang="en-US" dirty="0"/>
          </a:p>
        </p:txBody>
      </p:sp>
      <p:pic>
        <p:nvPicPr>
          <p:cNvPr id="14342" name="Picture 6" descr="Oracle SUM - GROUP BY example">
            <a:extLst>
              <a:ext uri="{FF2B5EF4-FFF2-40B4-BE49-F238E27FC236}">
                <a16:creationId xmlns:a16="http://schemas.microsoft.com/office/drawing/2014/main" id="{C0D91BE0-557D-4C06-8508-8BF7A98B6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127" y="4406900"/>
            <a:ext cx="1771650" cy="2085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1348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5645-0117-40E7-B685-4CF03DCDEE29}"/>
              </a:ext>
            </a:extLst>
          </p:cNvPr>
          <p:cNvSpPr>
            <a:spLocks noGrp="1"/>
          </p:cNvSpPr>
          <p:nvPr>
            <p:ph type="title"/>
          </p:nvPr>
        </p:nvSpPr>
        <p:spPr/>
        <p:txBody>
          <a:bodyPr/>
          <a:lstStyle/>
          <a:p>
            <a:r>
              <a:rPr lang="en-US" dirty="0"/>
              <a:t>Already existing (aggregate) functions</a:t>
            </a:r>
          </a:p>
        </p:txBody>
      </p:sp>
      <p:sp>
        <p:nvSpPr>
          <p:cNvPr id="3" name="Content Placeholder 2">
            <a:extLst>
              <a:ext uri="{FF2B5EF4-FFF2-40B4-BE49-F238E27FC236}">
                <a16:creationId xmlns:a16="http://schemas.microsoft.com/office/drawing/2014/main" id="{556657C9-611F-465B-9F36-991DB8F11D0C}"/>
              </a:ext>
            </a:extLst>
          </p:cNvPr>
          <p:cNvSpPr>
            <a:spLocks noGrp="1"/>
          </p:cNvSpPr>
          <p:nvPr>
            <p:ph idx="1"/>
          </p:nvPr>
        </p:nvSpPr>
        <p:spPr>
          <a:xfrm>
            <a:off x="838200" y="1825625"/>
            <a:ext cx="10515600" cy="807406"/>
          </a:xfrm>
        </p:spPr>
        <p:txBody>
          <a:bodyPr/>
          <a:lstStyle/>
          <a:p>
            <a:r>
              <a:rPr lang="en-US" dirty="0">
                <a:highlight>
                  <a:srgbClr val="00FF00"/>
                </a:highlight>
              </a:rPr>
              <a:t>Count</a:t>
            </a:r>
            <a:r>
              <a:rPr lang="en-US" dirty="0"/>
              <a:t>, avg, max, min, sum, …</a:t>
            </a:r>
          </a:p>
        </p:txBody>
      </p:sp>
      <p:sp>
        <p:nvSpPr>
          <p:cNvPr id="9" name="TextBox 8">
            <a:extLst>
              <a:ext uri="{FF2B5EF4-FFF2-40B4-BE49-F238E27FC236}">
                <a16:creationId xmlns:a16="http://schemas.microsoft.com/office/drawing/2014/main" id="{25A2691B-85B9-47B8-94D9-B89314365244}"/>
              </a:ext>
            </a:extLst>
          </p:cNvPr>
          <p:cNvSpPr txBox="1"/>
          <p:nvPr/>
        </p:nvSpPr>
        <p:spPr>
          <a:xfrm>
            <a:off x="735376" y="2767968"/>
            <a:ext cx="6097836" cy="1477328"/>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category_name</a:t>
            </a:r>
            <a:r>
              <a:rPr lang="en-US" b="0" i="0" dirty="0">
                <a:solidFill>
                  <a:srgbClr val="333333"/>
                </a:solidFill>
                <a:effectLst/>
                <a:latin typeface="Courier New" panose="02070309020205020404" pitchFamily="49" charset="0"/>
              </a:rPr>
              <a:t>, </a:t>
            </a:r>
            <a:r>
              <a:rPr lang="en-US" b="1" i="0" dirty="0">
                <a:solidFill>
                  <a:srgbClr val="333333"/>
                </a:solidFill>
                <a:effectLst/>
                <a:highlight>
                  <a:srgbClr val="00FF00"/>
                </a:highlight>
                <a:latin typeface="Courier New" panose="02070309020205020404" pitchFamily="49" charset="0"/>
              </a:rPr>
              <a:t>COUNT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product_id</a:t>
            </a:r>
            <a:r>
              <a:rPr lang="en-US" b="0" i="0" dirty="0">
                <a:solidFill>
                  <a:srgbClr val="333333"/>
                </a:solidFill>
                <a:effectLst/>
                <a:latin typeface="Courier New" panose="02070309020205020404" pitchFamily="49" charset="0"/>
              </a:rPr>
              <a:t> )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product_categories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LEFT</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JOIN</a:t>
            </a:r>
            <a:r>
              <a:rPr lang="en-US" b="0" i="0" dirty="0">
                <a:solidFill>
                  <a:srgbClr val="333333"/>
                </a:solidFill>
                <a:effectLst/>
                <a:latin typeface="Courier New" panose="02070309020205020404" pitchFamily="49" charset="0"/>
              </a:rPr>
              <a:t> products </a:t>
            </a:r>
            <a:r>
              <a:rPr lang="en-US" b="1" i="0" dirty="0">
                <a:solidFill>
                  <a:srgbClr val="333333"/>
                </a:solidFill>
                <a:effectLst/>
                <a:latin typeface="Courier New" panose="02070309020205020404" pitchFamily="49" charset="0"/>
              </a:rPr>
              <a:t>USING</a:t>
            </a:r>
            <a:r>
              <a:rPr lang="en-US" b="0" i="0" dirty="0">
                <a:solidFill>
                  <a:srgbClr val="333333"/>
                </a:solidFill>
                <a:effectLst/>
                <a:latin typeface="Courier New" panose="02070309020205020404" pitchFamily="49" charset="0"/>
              </a:rPr>
              <a:t>(</a:t>
            </a:r>
            <a:r>
              <a:rPr lang="en-US" b="0" i="0" dirty="0" err="1">
                <a:solidFill>
                  <a:srgbClr val="333333"/>
                </a:solidFill>
                <a:effectLst/>
                <a:latin typeface="Courier New" panose="02070309020205020404" pitchFamily="49" charset="0"/>
              </a:rPr>
              <a:t>category_id</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GROUP</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category_name</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category_name</a:t>
            </a:r>
            <a:r>
              <a:rPr lang="en-US" b="0" i="0" dirty="0">
                <a:solidFill>
                  <a:srgbClr val="333333"/>
                </a:solidFill>
                <a:effectLst/>
                <a:latin typeface="Courier New" panose="02070309020205020404" pitchFamily="49" charset="0"/>
              </a:rPr>
              <a:t>; </a:t>
            </a:r>
            <a:endParaRPr lang="en-US" dirty="0"/>
          </a:p>
        </p:txBody>
      </p:sp>
      <p:pic>
        <p:nvPicPr>
          <p:cNvPr id="15362" name="Picture 2" descr="Oracle COUNT - with LEFT JOIN example">
            <a:extLst>
              <a:ext uri="{FF2B5EF4-FFF2-40B4-BE49-F238E27FC236}">
                <a16:creationId xmlns:a16="http://schemas.microsoft.com/office/drawing/2014/main" id="{E289B76D-03AA-42EF-94C7-1B49D5A4D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033" y="2863955"/>
            <a:ext cx="3412763" cy="1757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80986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790B-35C3-401F-9803-31B4ABCFD302}"/>
              </a:ext>
            </a:extLst>
          </p:cNvPr>
          <p:cNvSpPr>
            <a:spLocks noGrp="1"/>
          </p:cNvSpPr>
          <p:nvPr>
            <p:ph type="title"/>
          </p:nvPr>
        </p:nvSpPr>
        <p:spPr/>
        <p:txBody>
          <a:bodyPr/>
          <a:lstStyle/>
          <a:p>
            <a:r>
              <a:rPr lang="en-US" dirty="0"/>
              <a:t>Function example</a:t>
            </a:r>
          </a:p>
        </p:txBody>
      </p:sp>
      <p:sp>
        <p:nvSpPr>
          <p:cNvPr id="5" name="TextBox 4">
            <a:extLst>
              <a:ext uri="{FF2B5EF4-FFF2-40B4-BE49-F238E27FC236}">
                <a16:creationId xmlns:a16="http://schemas.microsoft.com/office/drawing/2014/main" id="{DF8B4CE0-353A-4A17-871F-8E488D77CC8D}"/>
              </a:ext>
            </a:extLst>
          </p:cNvPr>
          <p:cNvSpPr txBox="1"/>
          <p:nvPr/>
        </p:nvSpPr>
        <p:spPr>
          <a:xfrm>
            <a:off x="584812" y="1387778"/>
            <a:ext cx="6097836" cy="4401205"/>
          </a:xfrm>
          <a:prstGeom prst="rect">
            <a:avLst/>
          </a:prstGeom>
          <a:noFill/>
        </p:spPr>
        <p:txBody>
          <a:bodyPr wrap="square">
            <a:spAutoFit/>
          </a:bodyPr>
          <a:lstStyle/>
          <a:p>
            <a:r>
              <a:rPr lang="en-US" sz="1400" dirty="0"/>
              <a:t>delimiter $$$</a:t>
            </a:r>
          </a:p>
          <a:p>
            <a:r>
              <a:rPr lang="en-US" sz="1400" dirty="0"/>
              <a:t>CREATE  </a:t>
            </a:r>
            <a:r>
              <a:rPr lang="en-US" sz="1400" dirty="0">
                <a:highlight>
                  <a:srgbClr val="FFFF00"/>
                </a:highlight>
              </a:rPr>
              <a:t>FUNCTION </a:t>
            </a:r>
            <a:r>
              <a:rPr lang="en-US" sz="1400" dirty="0" err="1"/>
              <a:t>get_total_sales</a:t>
            </a:r>
            <a:r>
              <a:rPr lang="en-US" sz="1400" dirty="0"/>
              <a:t>(</a:t>
            </a:r>
            <a:r>
              <a:rPr lang="en-US" sz="1400" dirty="0" err="1"/>
              <a:t>in_year</a:t>
            </a:r>
            <a:r>
              <a:rPr lang="en-US" sz="1400" dirty="0"/>
              <a:t> integer) </a:t>
            </a:r>
          </a:p>
          <a:p>
            <a:r>
              <a:rPr lang="en-US" sz="1400" dirty="0"/>
              <a:t>		RETURNS decimal(10,2) </a:t>
            </a:r>
          </a:p>
          <a:p>
            <a:r>
              <a:rPr lang="en-US" sz="1400" dirty="0"/>
              <a:t>BEGIN -- get total sales </a:t>
            </a:r>
          </a:p>
          <a:p>
            <a:r>
              <a:rPr lang="en-US" sz="1400" dirty="0"/>
              <a:t>    declare     </a:t>
            </a:r>
            <a:r>
              <a:rPr lang="en-US" sz="1400" dirty="0" err="1"/>
              <a:t>l_total_sales</a:t>
            </a:r>
            <a:r>
              <a:rPr lang="en-US" sz="1400" dirty="0"/>
              <a:t>      numeric(10,2);</a:t>
            </a:r>
          </a:p>
          <a:p>
            <a:r>
              <a:rPr lang="en-US" sz="1400" dirty="0"/>
              <a:t>    declare     </a:t>
            </a:r>
            <a:r>
              <a:rPr lang="en-US" sz="1400" dirty="0" err="1"/>
              <a:t>l_year</a:t>
            </a:r>
            <a:r>
              <a:rPr lang="en-US" sz="1400" dirty="0"/>
              <a:t>                   numeric(10,2);  -- not really necessary</a:t>
            </a:r>
          </a:p>
          <a:p>
            <a:r>
              <a:rPr lang="en-US" sz="1400" dirty="0"/>
              <a:t> </a:t>
            </a:r>
          </a:p>
          <a:p>
            <a:r>
              <a:rPr lang="en-US" sz="1400" dirty="0"/>
              <a:t> SELECT year(</a:t>
            </a:r>
            <a:r>
              <a:rPr lang="en-US" sz="1400" dirty="0" err="1"/>
              <a:t>order_date</a:t>
            </a:r>
            <a:r>
              <a:rPr lang="en-US" sz="1400" dirty="0"/>
              <a:t>) as </a:t>
            </a:r>
            <a:r>
              <a:rPr lang="en-US" sz="1400" dirty="0" err="1"/>
              <a:t>yyy</a:t>
            </a:r>
            <a:r>
              <a:rPr lang="en-US" sz="1400" dirty="0"/>
              <a:t>, SUM(</a:t>
            </a:r>
            <a:r>
              <a:rPr lang="en-US" sz="1400" dirty="0" err="1"/>
              <a:t>unit_price</a:t>
            </a:r>
            <a:r>
              <a:rPr lang="en-US" sz="1400" dirty="0"/>
              <a:t> * quantity) </a:t>
            </a:r>
          </a:p>
          <a:p>
            <a:r>
              <a:rPr lang="en-US" sz="1400" dirty="0"/>
              <a:t>  INTO     </a:t>
            </a:r>
            <a:r>
              <a:rPr lang="en-US" sz="1400" dirty="0" err="1"/>
              <a:t>l_year</a:t>
            </a:r>
            <a:r>
              <a:rPr lang="en-US" sz="1400" dirty="0"/>
              <a:t>,                                 </a:t>
            </a:r>
            <a:r>
              <a:rPr lang="en-US" sz="1400" dirty="0" err="1"/>
              <a:t>l_total_sales</a:t>
            </a:r>
            <a:endParaRPr lang="en-US" sz="1400" dirty="0"/>
          </a:p>
          <a:p>
            <a:r>
              <a:rPr lang="en-US" sz="1400" dirty="0"/>
              <a:t> FROM             </a:t>
            </a:r>
            <a:r>
              <a:rPr lang="en-US" sz="1400" dirty="0" err="1"/>
              <a:t>order_items</a:t>
            </a:r>
            <a:r>
              <a:rPr lang="en-US" sz="1400" dirty="0"/>
              <a:t> </a:t>
            </a:r>
          </a:p>
          <a:p>
            <a:r>
              <a:rPr lang="en-US" sz="1400" dirty="0"/>
              <a:t> INNER JOIN    orders USING (</a:t>
            </a:r>
            <a:r>
              <a:rPr lang="en-US" sz="1400" dirty="0" err="1"/>
              <a:t>order_id</a:t>
            </a:r>
            <a:r>
              <a:rPr lang="en-US" sz="1400" dirty="0"/>
              <a:t>)</a:t>
            </a:r>
          </a:p>
          <a:p>
            <a:r>
              <a:rPr lang="en-US" sz="1400" dirty="0"/>
              <a:t> WHERE status = 'Shipped' </a:t>
            </a:r>
          </a:p>
          <a:p>
            <a:r>
              <a:rPr lang="en-US" sz="1400" dirty="0"/>
              <a:t> GROUP BY year(</a:t>
            </a:r>
            <a:r>
              <a:rPr lang="en-US" sz="1400" dirty="0" err="1"/>
              <a:t>order_date</a:t>
            </a:r>
            <a:r>
              <a:rPr lang="en-US" sz="1400" dirty="0"/>
              <a:t>) </a:t>
            </a:r>
          </a:p>
          <a:p>
            <a:r>
              <a:rPr lang="en-US" sz="1400" dirty="0"/>
              <a:t> HAVING </a:t>
            </a:r>
            <a:r>
              <a:rPr lang="en-US" sz="1400" dirty="0" err="1"/>
              <a:t>yyy</a:t>
            </a:r>
            <a:r>
              <a:rPr lang="en-US" sz="1400" dirty="0"/>
              <a:t> = </a:t>
            </a:r>
            <a:r>
              <a:rPr lang="en-US" sz="1400" dirty="0" err="1"/>
              <a:t>in_year</a:t>
            </a:r>
            <a:r>
              <a:rPr lang="en-US" sz="1400" dirty="0"/>
              <a:t>; </a:t>
            </a:r>
          </a:p>
          <a:p>
            <a:r>
              <a:rPr lang="en-US" sz="1400" dirty="0"/>
              <a:t> </a:t>
            </a:r>
          </a:p>
          <a:p>
            <a:r>
              <a:rPr lang="en-US" sz="1400" dirty="0"/>
              <a:t> -- return the total sales </a:t>
            </a:r>
          </a:p>
          <a:p>
            <a:r>
              <a:rPr lang="en-US" sz="1400" dirty="0"/>
              <a:t> RETURN </a:t>
            </a:r>
            <a:r>
              <a:rPr lang="en-US" sz="1400" dirty="0" err="1"/>
              <a:t>l_total_sales</a:t>
            </a:r>
            <a:r>
              <a:rPr lang="en-US" sz="1400" dirty="0"/>
              <a:t>; </a:t>
            </a:r>
          </a:p>
          <a:p>
            <a:r>
              <a:rPr lang="en-US" sz="1400" dirty="0"/>
              <a:t>END;$$$</a:t>
            </a:r>
          </a:p>
          <a:p>
            <a:endParaRPr lang="en-US" sz="1400" dirty="0"/>
          </a:p>
          <a:p>
            <a:r>
              <a:rPr lang="en-US" sz="1400" dirty="0"/>
              <a:t>delimiter ;</a:t>
            </a:r>
          </a:p>
        </p:txBody>
      </p:sp>
      <p:sp>
        <p:nvSpPr>
          <p:cNvPr id="8" name="TextBox 7">
            <a:extLst>
              <a:ext uri="{FF2B5EF4-FFF2-40B4-BE49-F238E27FC236}">
                <a16:creationId xmlns:a16="http://schemas.microsoft.com/office/drawing/2014/main" id="{37286295-C3D8-4C41-9CF0-8A469C44BDFE}"/>
              </a:ext>
            </a:extLst>
          </p:cNvPr>
          <p:cNvSpPr txBox="1"/>
          <p:nvPr/>
        </p:nvSpPr>
        <p:spPr>
          <a:xfrm>
            <a:off x="5863590" y="1185595"/>
            <a:ext cx="6252210" cy="923330"/>
          </a:xfrm>
          <a:prstGeom prst="rect">
            <a:avLst/>
          </a:prstGeom>
          <a:noFill/>
        </p:spPr>
        <p:txBody>
          <a:bodyPr wrap="square">
            <a:spAutoFit/>
          </a:bodyPr>
          <a:lstStyle/>
          <a:p>
            <a:r>
              <a:rPr lang="en-US" dirty="0"/>
              <a:t>select </a:t>
            </a:r>
            <a:r>
              <a:rPr lang="en-US" dirty="0" err="1"/>
              <a:t>x.year_sales</a:t>
            </a:r>
            <a:r>
              <a:rPr lang="en-US" dirty="0"/>
              <a:t>,  </a:t>
            </a:r>
            <a:r>
              <a:rPr lang="en-US" dirty="0" err="1"/>
              <a:t>get_total_sales</a:t>
            </a:r>
            <a:r>
              <a:rPr lang="en-US" dirty="0"/>
              <a:t>(</a:t>
            </a:r>
            <a:r>
              <a:rPr lang="en-US" dirty="0" err="1"/>
              <a:t>x.year_sales</a:t>
            </a:r>
            <a:r>
              <a:rPr lang="en-US" dirty="0"/>
              <a:t>)</a:t>
            </a:r>
          </a:p>
          <a:p>
            <a:r>
              <a:rPr lang="en-US" dirty="0"/>
              <a:t>from</a:t>
            </a:r>
          </a:p>
          <a:p>
            <a:r>
              <a:rPr lang="en-US" dirty="0"/>
              <a:t>     (select distinct year(</a:t>
            </a:r>
            <a:r>
              <a:rPr lang="en-US" dirty="0" err="1"/>
              <a:t>order_date</a:t>
            </a:r>
            <a:r>
              <a:rPr lang="en-US" dirty="0"/>
              <a:t>) as </a:t>
            </a:r>
            <a:r>
              <a:rPr lang="en-US" dirty="0" err="1"/>
              <a:t>year_sales</a:t>
            </a:r>
            <a:r>
              <a:rPr lang="en-US" dirty="0"/>
              <a:t> from orders) x;</a:t>
            </a:r>
          </a:p>
        </p:txBody>
      </p:sp>
      <p:pic>
        <p:nvPicPr>
          <p:cNvPr id="6" name="Picture 5">
            <a:extLst>
              <a:ext uri="{FF2B5EF4-FFF2-40B4-BE49-F238E27FC236}">
                <a16:creationId xmlns:a16="http://schemas.microsoft.com/office/drawing/2014/main" id="{674A76AD-3F83-4309-833B-330C9295676F}"/>
              </a:ext>
            </a:extLst>
          </p:cNvPr>
          <p:cNvPicPr>
            <a:picLocks noChangeAspect="1"/>
          </p:cNvPicPr>
          <p:nvPr/>
        </p:nvPicPr>
        <p:blipFill>
          <a:blip r:embed="rId2"/>
          <a:stretch>
            <a:fillRect/>
          </a:stretch>
        </p:blipFill>
        <p:spPr>
          <a:xfrm>
            <a:off x="3965058" y="3588380"/>
            <a:ext cx="6209857" cy="2513080"/>
          </a:xfrm>
          <a:prstGeom prst="rect">
            <a:avLst/>
          </a:prstGeom>
          <a:ln>
            <a:solidFill>
              <a:schemeClr val="accent6"/>
            </a:solidFill>
          </a:ln>
        </p:spPr>
      </p:pic>
    </p:spTree>
    <p:extLst>
      <p:ext uri="{BB962C8B-B14F-4D97-AF65-F5344CB8AC3E}">
        <p14:creationId xmlns:p14="http://schemas.microsoft.com/office/powerpoint/2010/main" val="317358087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A50D-B8F4-43AD-86AE-178B85961593}"/>
              </a:ext>
            </a:extLst>
          </p:cNvPr>
          <p:cNvSpPr>
            <a:spLocks noGrp="1"/>
          </p:cNvSpPr>
          <p:nvPr>
            <p:ph type="title"/>
          </p:nvPr>
        </p:nvSpPr>
        <p:spPr>
          <a:xfrm>
            <a:off x="838200" y="78321"/>
            <a:ext cx="10515600" cy="920367"/>
          </a:xfrm>
        </p:spPr>
        <p:txBody>
          <a:bodyPr>
            <a:normAutofit fontScale="90000"/>
          </a:bodyPr>
          <a:lstStyle/>
          <a:p>
            <a:r>
              <a:rPr lang="en-US" dirty="0"/>
              <a:t>Stored Function (can only observe, but </a:t>
            </a:r>
            <a:r>
              <a:rPr lang="en-US" dirty="0">
                <a:highlight>
                  <a:srgbClr val="FFFF00"/>
                </a:highlight>
              </a:rPr>
              <a:t>not update</a:t>
            </a:r>
            <a:r>
              <a:rPr lang="en-US" dirty="0"/>
              <a:t>, the database (</a:t>
            </a:r>
            <a:r>
              <a:rPr lang="en-US" dirty="0">
                <a:highlight>
                  <a:srgbClr val="FFFF00"/>
                </a:highlight>
              </a:rPr>
              <a:t>oracle</a:t>
            </a:r>
            <a:r>
              <a:rPr lang="en-US" dirty="0"/>
              <a:t>)</a:t>
            </a:r>
          </a:p>
        </p:txBody>
      </p:sp>
      <p:pic>
        <p:nvPicPr>
          <p:cNvPr id="3" name="Picture 2">
            <a:extLst>
              <a:ext uri="{FF2B5EF4-FFF2-40B4-BE49-F238E27FC236}">
                <a16:creationId xmlns:a16="http://schemas.microsoft.com/office/drawing/2014/main" id="{764F093F-41C2-474C-A252-EC225DDF0A27}"/>
              </a:ext>
            </a:extLst>
          </p:cNvPr>
          <p:cNvPicPr>
            <a:picLocks noChangeAspect="1"/>
          </p:cNvPicPr>
          <p:nvPr/>
        </p:nvPicPr>
        <p:blipFill>
          <a:blip r:embed="rId2"/>
          <a:stretch>
            <a:fillRect/>
          </a:stretch>
        </p:blipFill>
        <p:spPr>
          <a:xfrm>
            <a:off x="257007" y="1477104"/>
            <a:ext cx="1840734" cy="920367"/>
          </a:xfrm>
          <a:prstGeom prst="rect">
            <a:avLst/>
          </a:prstGeom>
        </p:spPr>
      </p:pic>
      <p:pic>
        <p:nvPicPr>
          <p:cNvPr id="4" name="Picture 3">
            <a:extLst>
              <a:ext uri="{FF2B5EF4-FFF2-40B4-BE49-F238E27FC236}">
                <a16:creationId xmlns:a16="http://schemas.microsoft.com/office/drawing/2014/main" id="{F4BE1068-881E-42DC-A304-3111DD9FB40D}"/>
              </a:ext>
            </a:extLst>
          </p:cNvPr>
          <p:cNvPicPr>
            <a:picLocks noChangeAspect="1"/>
          </p:cNvPicPr>
          <p:nvPr/>
        </p:nvPicPr>
        <p:blipFill>
          <a:blip r:embed="rId3"/>
          <a:stretch>
            <a:fillRect/>
          </a:stretch>
        </p:blipFill>
        <p:spPr>
          <a:xfrm>
            <a:off x="257007" y="2511466"/>
            <a:ext cx="3206955" cy="1378491"/>
          </a:xfrm>
          <a:prstGeom prst="rect">
            <a:avLst/>
          </a:prstGeom>
        </p:spPr>
      </p:pic>
      <p:pic>
        <p:nvPicPr>
          <p:cNvPr id="5" name="Picture 4">
            <a:extLst>
              <a:ext uri="{FF2B5EF4-FFF2-40B4-BE49-F238E27FC236}">
                <a16:creationId xmlns:a16="http://schemas.microsoft.com/office/drawing/2014/main" id="{CD7B2213-584A-413B-BE19-9A5EAD591027}"/>
              </a:ext>
            </a:extLst>
          </p:cNvPr>
          <p:cNvPicPr>
            <a:picLocks noChangeAspect="1"/>
          </p:cNvPicPr>
          <p:nvPr/>
        </p:nvPicPr>
        <p:blipFill>
          <a:blip r:embed="rId4"/>
          <a:stretch>
            <a:fillRect/>
          </a:stretch>
        </p:blipFill>
        <p:spPr>
          <a:xfrm>
            <a:off x="257007" y="4183730"/>
            <a:ext cx="4304235" cy="846301"/>
          </a:xfrm>
          <a:prstGeom prst="rect">
            <a:avLst/>
          </a:prstGeom>
        </p:spPr>
      </p:pic>
      <p:sp>
        <p:nvSpPr>
          <p:cNvPr id="6" name="Rectangle 5">
            <a:extLst>
              <a:ext uri="{FF2B5EF4-FFF2-40B4-BE49-F238E27FC236}">
                <a16:creationId xmlns:a16="http://schemas.microsoft.com/office/drawing/2014/main" id="{E5A3F858-135C-4339-BD2B-06D06C00A3C8}"/>
              </a:ext>
            </a:extLst>
          </p:cNvPr>
          <p:cNvSpPr/>
          <p:nvPr/>
        </p:nvSpPr>
        <p:spPr>
          <a:xfrm>
            <a:off x="120854" y="5196230"/>
            <a:ext cx="2860911" cy="369332"/>
          </a:xfrm>
          <a:prstGeom prst="rect">
            <a:avLst/>
          </a:prstGeom>
        </p:spPr>
        <p:txBody>
          <a:bodyPr wrap="none">
            <a:spAutoFit/>
          </a:bodyPr>
          <a:lstStyle/>
          <a:p>
            <a:r>
              <a:rPr lang="en-US" dirty="0"/>
              <a:t>select * from PERSON_INFO;</a:t>
            </a:r>
          </a:p>
        </p:txBody>
      </p:sp>
      <p:pic>
        <p:nvPicPr>
          <p:cNvPr id="7" name="Picture 6">
            <a:extLst>
              <a:ext uri="{FF2B5EF4-FFF2-40B4-BE49-F238E27FC236}">
                <a16:creationId xmlns:a16="http://schemas.microsoft.com/office/drawing/2014/main" id="{58073C36-0940-4891-A333-CD2CF29FC2E9}"/>
              </a:ext>
            </a:extLst>
          </p:cNvPr>
          <p:cNvPicPr>
            <a:picLocks noChangeAspect="1"/>
          </p:cNvPicPr>
          <p:nvPr/>
        </p:nvPicPr>
        <p:blipFill>
          <a:blip r:embed="rId5"/>
          <a:stretch>
            <a:fillRect/>
          </a:stretch>
        </p:blipFill>
        <p:spPr>
          <a:xfrm>
            <a:off x="257007" y="5721350"/>
            <a:ext cx="2505075" cy="771525"/>
          </a:xfrm>
          <a:prstGeom prst="rect">
            <a:avLst/>
          </a:prstGeom>
        </p:spPr>
      </p:pic>
      <p:sp>
        <p:nvSpPr>
          <p:cNvPr id="8" name="Rectangle 7">
            <a:extLst>
              <a:ext uri="{FF2B5EF4-FFF2-40B4-BE49-F238E27FC236}">
                <a16:creationId xmlns:a16="http://schemas.microsoft.com/office/drawing/2014/main" id="{574ACD39-4D45-44BF-AA09-6EA882C785EC}"/>
              </a:ext>
            </a:extLst>
          </p:cNvPr>
          <p:cNvSpPr/>
          <p:nvPr/>
        </p:nvSpPr>
        <p:spPr>
          <a:xfrm>
            <a:off x="4943642" y="4909100"/>
            <a:ext cx="6752171" cy="523220"/>
          </a:xfrm>
          <a:prstGeom prst="rect">
            <a:avLst/>
          </a:prstGeom>
        </p:spPr>
        <p:txBody>
          <a:bodyPr wrap="square">
            <a:spAutoFit/>
          </a:bodyPr>
          <a:lstStyle/>
          <a:p>
            <a:r>
              <a:rPr lang="en-US" sz="1400" dirty="0"/>
              <a:t>select </a:t>
            </a:r>
            <a:r>
              <a:rPr lang="en-US" sz="1400" dirty="0" err="1"/>
              <a:t>person_id</a:t>
            </a:r>
            <a:r>
              <a:rPr lang="en-US" sz="1400" dirty="0"/>
              <a:t>, </a:t>
            </a:r>
            <a:r>
              <a:rPr lang="en-US" sz="1400" dirty="0" err="1"/>
              <a:t>last_name</a:t>
            </a:r>
            <a:r>
              <a:rPr lang="en-US" sz="1400" dirty="0"/>
              <a:t>, </a:t>
            </a:r>
            <a:r>
              <a:rPr lang="en-US" sz="1400" b="1" dirty="0" err="1">
                <a:solidFill>
                  <a:schemeClr val="accent1">
                    <a:lumMod val="75000"/>
                  </a:schemeClr>
                </a:solidFill>
              </a:rPr>
              <a:t>get_complete_address</a:t>
            </a:r>
            <a:r>
              <a:rPr lang="en-US" sz="1400" dirty="0"/>
              <a:t>(</a:t>
            </a:r>
            <a:r>
              <a:rPr lang="en-US" sz="1400" dirty="0" err="1"/>
              <a:t>person_id</a:t>
            </a:r>
            <a:r>
              <a:rPr lang="en-US" sz="1400" dirty="0"/>
              <a:t>) </a:t>
            </a:r>
            <a:r>
              <a:rPr lang="en-US" sz="1400" dirty="0" err="1"/>
              <a:t>complete_address</a:t>
            </a:r>
            <a:endParaRPr lang="en-US" sz="1400" dirty="0"/>
          </a:p>
          <a:p>
            <a:r>
              <a:rPr lang="en-US" sz="1400" dirty="0"/>
              <a:t>from PERSON_INFO;</a:t>
            </a:r>
          </a:p>
        </p:txBody>
      </p:sp>
      <p:pic>
        <p:nvPicPr>
          <p:cNvPr id="9" name="Picture 8">
            <a:extLst>
              <a:ext uri="{FF2B5EF4-FFF2-40B4-BE49-F238E27FC236}">
                <a16:creationId xmlns:a16="http://schemas.microsoft.com/office/drawing/2014/main" id="{58053578-5888-4EEE-8180-E1408879A88E}"/>
              </a:ext>
            </a:extLst>
          </p:cNvPr>
          <p:cNvPicPr>
            <a:picLocks noChangeAspect="1"/>
          </p:cNvPicPr>
          <p:nvPr/>
        </p:nvPicPr>
        <p:blipFill>
          <a:blip r:embed="rId6"/>
          <a:stretch>
            <a:fillRect/>
          </a:stretch>
        </p:blipFill>
        <p:spPr>
          <a:xfrm>
            <a:off x="4943643" y="5721350"/>
            <a:ext cx="6991350" cy="933450"/>
          </a:xfrm>
          <a:prstGeom prst="rect">
            <a:avLst/>
          </a:prstGeom>
        </p:spPr>
      </p:pic>
      <p:pic>
        <p:nvPicPr>
          <p:cNvPr id="10" name="Picture 9">
            <a:extLst>
              <a:ext uri="{FF2B5EF4-FFF2-40B4-BE49-F238E27FC236}">
                <a16:creationId xmlns:a16="http://schemas.microsoft.com/office/drawing/2014/main" id="{227AE302-BCF9-45E2-B1C0-2900104F3EB9}"/>
              </a:ext>
            </a:extLst>
          </p:cNvPr>
          <p:cNvPicPr>
            <a:picLocks noChangeAspect="1"/>
          </p:cNvPicPr>
          <p:nvPr/>
        </p:nvPicPr>
        <p:blipFill>
          <a:blip r:embed="rId7"/>
          <a:stretch>
            <a:fillRect/>
          </a:stretch>
        </p:blipFill>
        <p:spPr>
          <a:xfrm>
            <a:off x="4445439" y="1377904"/>
            <a:ext cx="4413416" cy="2898013"/>
          </a:xfrm>
          <a:prstGeom prst="rect">
            <a:avLst/>
          </a:prstGeom>
        </p:spPr>
      </p:pic>
      <p:sp>
        <p:nvSpPr>
          <p:cNvPr id="11" name="Arrow: Right 10">
            <a:extLst>
              <a:ext uri="{FF2B5EF4-FFF2-40B4-BE49-F238E27FC236}">
                <a16:creationId xmlns:a16="http://schemas.microsoft.com/office/drawing/2014/main" id="{6F20EA50-2F5A-4636-9B6D-F16A0D8B8958}"/>
              </a:ext>
            </a:extLst>
          </p:cNvPr>
          <p:cNvSpPr/>
          <p:nvPr/>
        </p:nvSpPr>
        <p:spPr>
          <a:xfrm rot="3845859">
            <a:off x="7685049" y="4508701"/>
            <a:ext cx="613186" cy="26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4D374A-16F6-45EF-9873-CE4AF42B8D75}"/>
              </a:ext>
            </a:extLst>
          </p:cNvPr>
          <p:cNvSpPr/>
          <p:nvPr/>
        </p:nvSpPr>
        <p:spPr>
          <a:xfrm>
            <a:off x="257007" y="6566461"/>
            <a:ext cx="6096000" cy="276999"/>
          </a:xfrm>
          <a:prstGeom prst="rect">
            <a:avLst/>
          </a:prstGeom>
        </p:spPr>
        <p:txBody>
          <a:bodyPr>
            <a:spAutoFit/>
          </a:bodyPr>
          <a:lstStyle/>
          <a:p>
            <a:r>
              <a:rPr lang="en-US" sz="1200" dirty="0">
                <a:hlinkClick r:id="rId8"/>
              </a:rPr>
              <a:t>https://mkyong.com/oracle/oracle-plsql-create-function-example/</a:t>
            </a:r>
            <a:endParaRPr lang="en-US" sz="1200" dirty="0"/>
          </a:p>
        </p:txBody>
      </p:sp>
      <p:sp>
        <p:nvSpPr>
          <p:cNvPr id="14" name="Rectangle 13">
            <a:extLst>
              <a:ext uri="{FF2B5EF4-FFF2-40B4-BE49-F238E27FC236}">
                <a16:creationId xmlns:a16="http://schemas.microsoft.com/office/drawing/2014/main" id="{847E835F-6755-422F-98F9-4F8A2C770F68}"/>
              </a:ext>
            </a:extLst>
          </p:cNvPr>
          <p:cNvSpPr/>
          <p:nvPr/>
        </p:nvSpPr>
        <p:spPr>
          <a:xfrm>
            <a:off x="8784258" y="2455815"/>
            <a:ext cx="3487173" cy="1600438"/>
          </a:xfrm>
          <a:prstGeom prst="rect">
            <a:avLst/>
          </a:prstGeom>
        </p:spPr>
        <p:txBody>
          <a:bodyPr wrap="none">
            <a:spAutoFit/>
          </a:bodyPr>
          <a:lstStyle/>
          <a:p>
            <a:pPr marL="342900" indent="-342900">
              <a:buAutoNum type="arabicParenR"/>
            </a:pPr>
            <a:endParaRPr lang="en-US" sz="1400" dirty="0"/>
          </a:p>
          <a:p>
            <a:pPr marL="342900" indent="-342900">
              <a:buAutoNum type="arabicParenR"/>
            </a:pPr>
            <a:r>
              <a:rPr lang="en-US" sz="1400" dirty="0"/>
              <a:t>Procedure/function </a:t>
            </a:r>
            <a:r>
              <a:rPr lang="en-US" sz="1400" dirty="0" err="1"/>
              <a:t>xpto</a:t>
            </a:r>
            <a:r>
              <a:rPr lang="en-US" sz="1400" dirty="0"/>
              <a:t>(…) is </a:t>
            </a:r>
          </a:p>
          <a:p>
            <a:r>
              <a:rPr lang="en-US" sz="1400" dirty="0"/>
              <a:t>            x varchar2;  </a:t>
            </a:r>
          </a:p>
          <a:p>
            <a:r>
              <a:rPr lang="en-US" sz="1400" dirty="0"/>
              <a:t>         begin </a:t>
            </a:r>
          </a:p>
          <a:p>
            <a:r>
              <a:rPr lang="en-US" sz="1400" dirty="0"/>
              <a:t>             x:= </a:t>
            </a:r>
            <a:r>
              <a:rPr lang="en-US" sz="1400" b="1" dirty="0" err="1">
                <a:solidFill>
                  <a:schemeClr val="accent1">
                    <a:lumMod val="75000"/>
                  </a:schemeClr>
                </a:solidFill>
              </a:rPr>
              <a:t>get_complete_address</a:t>
            </a:r>
            <a:r>
              <a:rPr lang="en-US" sz="1400" dirty="0"/>
              <a:t>(</a:t>
            </a:r>
            <a:r>
              <a:rPr lang="en-US" sz="1400" dirty="0" err="1"/>
              <a:t>person_id</a:t>
            </a:r>
            <a:r>
              <a:rPr lang="en-US" sz="1400" dirty="0"/>
              <a:t>)</a:t>
            </a:r>
          </a:p>
          <a:p>
            <a:r>
              <a:rPr lang="en-US" sz="1400" dirty="0"/>
              <a:t>             ….</a:t>
            </a:r>
          </a:p>
          <a:p>
            <a:r>
              <a:rPr lang="en-US" sz="1400" dirty="0"/>
              <a:t>         end;</a:t>
            </a:r>
          </a:p>
        </p:txBody>
      </p:sp>
      <p:sp>
        <p:nvSpPr>
          <p:cNvPr id="15" name="Arrow: Right 14">
            <a:extLst>
              <a:ext uri="{FF2B5EF4-FFF2-40B4-BE49-F238E27FC236}">
                <a16:creationId xmlns:a16="http://schemas.microsoft.com/office/drawing/2014/main" id="{0FD55CB5-1E0E-44DC-BF16-3D1848D3CA2A}"/>
              </a:ext>
            </a:extLst>
          </p:cNvPr>
          <p:cNvSpPr/>
          <p:nvPr/>
        </p:nvSpPr>
        <p:spPr>
          <a:xfrm rot="20988817">
            <a:off x="8552260" y="3453916"/>
            <a:ext cx="613186" cy="2689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96438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24807-AD84-4140-ACCA-E3DB262212DF}"/>
              </a:ext>
            </a:extLst>
          </p:cNvPr>
          <p:cNvSpPr>
            <a:spLocks noGrp="1"/>
          </p:cNvSpPr>
          <p:nvPr>
            <p:ph type="title"/>
          </p:nvPr>
        </p:nvSpPr>
        <p:spPr/>
        <p:txBody>
          <a:bodyPr>
            <a:normAutofit/>
          </a:bodyPr>
          <a:lstStyle/>
          <a:p>
            <a:r>
              <a:rPr lang="pt-PT" dirty="0" err="1"/>
              <a:t>Triggers</a:t>
            </a:r>
            <a:endParaRPr lang="en-US" dirty="0"/>
          </a:p>
        </p:txBody>
      </p:sp>
      <p:sp>
        <p:nvSpPr>
          <p:cNvPr id="3" name="Marcador de Posição de Conteúdo 2">
            <a:extLst>
              <a:ext uri="{FF2B5EF4-FFF2-40B4-BE49-F238E27FC236}">
                <a16:creationId xmlns:a16="http://schemas.microsoft.com/office/drawing/2014/main" id="{CC00559F-3D64-4403-A01D-A1D4B5772469}"/>
              </a:ext>
            </a:extLst>
          </p:cNvPr>
          <p:cNvSpPr>
            <a:spLocks noGrp="1"/>
          </p:cNvSpPr>
          <p:nvPr>
            <p:ph idx="1"/>
          </p:nvPr>
        </p:nvSpPr>
        <p:spPr>
          <a:xfrm>
            <a:off x="1981200" y="1600200"/>
            <a:ext cx="8229600" cy="4853136"/>
          </a:xfrm>
        </p:spPr>
        <p:txBody>
          <a:bodyPr>
            <a:normAutofit fontScale="55000" lnSpcReduction="20000"/>
          </a:bodyPr>
          <a:lstStyle/>
          <a:p>
            <a:pPr marL="0" indent="0">
              <a:buNone/>
            </a:pPr>
            <a:r>
              <a:rPr lang="en-US" dirty="0"/>
              <a:t>Uses of Triggers</a:t>
            </a:r>
          </a:p>
          <a:p>
            <a:r>
              <a:rPr lang="en-US" dirty="0"/>
              <a:t>Triggers supplement the standard capabilities of your database to provide a highly customized database management system. For example, you can use triggers to:</a:t>
            </a:r>
          </a:p>
          <a:p>
            <a:r>
              <a:rPr lang="en-US" dirty="0"/>
              <a:t>Automatically generate derived column values</a:t>
            </a:r>
          </a:p>
          <a:p>
            <a:r>
              <a:rPr lang="en-US" dirty="0"/>
              <a:t>Enforce referential integrity across nodes in a distributed database</a:t>
            </a:r>
          </a:p>
          <a:p>
            <a:r>
              <a:rPr lang="en-US" dirty="0"/>
              <a:t>Enforce complex business rules</a:t>
            </a:r>
          </a:p>
          <a:p>
            <a:r>
              <a:rPr lang="en-US" dirty="0"/>
              <a:t>Provide transparent event logging</a:t>
            </a:r>
          </a:p>
          <a:p>
            <a:r>
              <a:rPr lang="en-US" dirty="0"/>
              <a:t>Provide auditing</a:t>
            </a:r>
          </a:p>
          <a:p>
            <a:r>
              <a:rPr lang="en-US" dirty="0"/>
              <a:t>Maintain synchronous table replicates</a:t>
            </a:r>
          </a:p>
          <a:p>
            <a:r>
              <a:rPr lang="en-US" dirty="0"/>
              <a:t>Gather statistics on table access</a:t>
            </a:r>
          </a:p>
          <a:p>
            <a:r>
              <a:rPr lang="en-US" dirty="0"/>
              <a:t>Modify table data when DML statements are issued against views</a:t>
            </a:r>
          </a:p>
          <a:p>
            <a:r>
              <a:rPr lang="en-US" dirty="0"/>
              <a:t>Publish information about database events, user events, and SQL statements to subscribing applications</a:t>
            </a:r>
          </a:p>
          <a:p>
            <a:r>
              <a:rPr lang="en-US" dirty="0"/>
              <a:t>Restrict DML operations against a table to those issued during regular business hours</a:t>
            </a:r>
          </a:p>
          <a:p>
            <a:r>
              <a:rPr lang="en-US" dirty="0"/>
              <a:t>Enforce security authorizations</a:t>
            </a:r>
          </a:p>
          <a:p>
            <a:r>
              <a:rPr lang="en-US" dirty="0"/>
              <a:t>Prevent invalid transactions</a:t>
            </a:r>
          </a:p>
          <a:p>
            <a:endParaRPr lang="en-US" dirty="0"/>
          </a:p>
        </p:txBody>
      </p:sp>
      <p:sp>
        <p:nvSpPr>
          <p:cNvPr id="4" name="Retângulo 3">
            <a:extLst>
              <a:ext uri="{FF2B5EF4-FFF2-40B4-BE49-F238E27FC236}">
                <a16:creationId xmlns:a16="http://schemas.microsoft.com/office/drawing/2014/main" id="{281EEC7B-F23E-40B3-8988-F33DD4E67981}"/>
              </a:ext>
            </a:extLst>
          </p:cNvPr>
          <p:cNvSpPr/>
          <p:nvPr/>
        </p:nvSpPr>
        <p:spPr>
          <a:xfrm>
            <a:off x="3810000" y="6352530"/>
            <a:ext cx="4572000" cy="461665"/>
          </a:xfrm>
          <a:prstGeom prst="rect">
            <a:avLst/>
          </a:prstGeom>
        </p:spPr>
        <p:txBody>
          <a:bodyPr>
            <a:spAutoFit/>
          </a:bodyPr>
          <a:lstStyle/>
          <a:p>
            <a:r>
              <a:rPr lang="en-US" sz="1200" dirty="0"/>
              <a:t>https://docs.oracle.com/cd/B28359_01/appdev.111/b28370/triggers.htm#CIHHDEEJ</a:t>
            </a:r>
          </a:p>
        </p:txBody>
      </p:sp>
    </p:spTree>
    <p:extLst>
      <p:ext uri="{BB962C8B-B14F-4D97-AF65-F5344CB8AC3E}">
        <p14:creationId xmlns:p14="http://schemas.microsoft.com/office/powerpoint/2010/main" val="325676760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t>Triggers</a:t>
            </a:r>
            <a:endParaRPr lang="pt-PT" dirty="0"/>
          </a:p>
        </p:txBody>
      </p:sp>
      <p:sp>
        <p:nvSpPr>
          <p:cNvPr id="3" name="Content Placeholder 2"/>
          <p:cNvSpPr>
            <a:spLocks noGrp="1"/>
          </p:cNvSpPr>
          <p:nvPr>
            <p:ph idx="1"/>
          </p:nvPr>
        </p:nvSpPr>
        <p:spPr>
          <a:xfrm>
            <a:off x="1981200" y="1600201"/>
            <a:ext cx="8229600" cy="748680"/>
          </a:xfrm>
        </p:spPr>
        <p:txBody>
          <a:bodyPr/>
          <a:lstStyle/>
          <a:p>
            <a:r>
              <a:rPr lang="pt-PT" dirty="0"/>
              <a:t>Tipos de </a:t>
            </a:r>
            <a:r>
              <a:rPr lang="pt-PT" dirty="0" err="1"/>
              <a:t>triggers</a:t>
            </a:r>
            <a:endParaRPr lang="pt-PT" dirty="0"/>
          </a:p>
        </p:txBody>
      </p:sp>
      <p:sp>
        <p:nvSpPr>
          <p:cNvPr id="37889" name="Rectangle 1"/>
          <p:cNvSpPr>
            <a:spLocks noChangeArrowheads="1"/>
          </p:cNvSpPr>
          <p:nvPr/>
        </p:nvSpPr>
        <p:spPr bwMode="auto">
          <a:xfrm>
            <a:off x="2279576" y="2235207"/>
            <a:ext cx="2952328" cy="4616648"/>
          </a:xfrm>
          <a:prstGeom prst="rect">
            <a:avLst/>
          </a:prstGeom>
          <a:noFill/>
          <a:ln w="9525">
            <a:solidFill>
              <a:srgbClr val="C00000"/>
            </a:solid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dirty="0">
                <a:solidFill>
                  <a:prstClr val="black"/>
                </a:solidFill>
                <a:latin typeface="Arial" pitchFamily="34" charset="0"/>
                <a:cs typeface="Arial" pitchFamily="34" charset="0"/>
              </a:rPr>
              <a:t>Insert Triggers:</a:t>
            </a:r>
          </a:p>
          <a:p>
            <a:pPr fontAlgn="base">
              <a:spcBef>
                <a:spcPct val="0"/>
              </a:spcBef>
              <a:spcAft>
                <a:spcPct val="0"/>
              </a:spcAft>
            </a:pPr>
            <a:r>
              <a:rPr lang="en-US" sz="1400" dirty="0">
                <a:solidFill>
                  <a:prstClr val="black"/>
                </a:solidFill>
                <a:latin typeface="Arial" pitchFamily="34" charset="0"/>
                <a:cs typeface="Arial" pitchFamily="34" charset="0"/>
              </a:rPr>
              <a:t>    BEFORE INSERT Trigger</a:t>
            </a:r>
          </a:p>
          <a:p>
            <a:pPr fontAlgn="base">
              <a:spcBef>
                <a:spcPct val="0"/>
              </a:spcBef>
              <a:spcAft>
                <a:spcPct val="0"/>
              </a:spcAft>
            </a:pPr>
            <a:r>
              <a:rPr lang="en-US" sz="1400" dirty="0">
                <a:solidFill>
                  <a:prstClr val="black"/>
                </a:solidFill>
                <a:latin typeface="Arial" pitchFamily="34" charset="0"/>
                <a:cs typeface="Arial" pitchFamily="34" charset="0"/>
              </a:rPr>
              <a:t>    AFTER INSERT Trigger</a:t>
            </a:r>
          </a:p>
          <a:p>
            <a:pPr fontAlgn="base">
              <a:spcBef>
                <a:spcPct val="0"/>
              </a:spcBef>
              <a:spcAft>
                <a:spcPct val="0"/>
              </a:spcAft>
            </a:pPr>
            <a:endParaRPr lang="en-US" sz="1400" dirty="0">
              <a:solidFill>
                <a:prstClr val="black"/>
              </a:solidFill>
              <a:latin typeface="Arial" pitchFamily="34" charset="0"/>
              <a:cs typeface="Arial" pitchFamily="34" charset="0"/>
            </a:endParaRPr>
          </a:p>
          <a:p>
            <a:pPr fontAlgn="base">
              <a:spcBef>
                <a:spcPct val="0"/>
              </a:spcBef>
              <a:spcAft>
                <a:spcPct val="0"/>
              </a:spcAft>
            </a:pPr>
            <a:r>
              <a:rPr lang="en-US" sz="1400" dirty="0">
                <a:solidFill>
                  <a:prstClr val="black"/>
                </a:solidFill>
                <a:latin typeface="Arial" pitchFamily="34" charset="0"/>
                <a:cs typeface="Arial" pitchFamily="34" charset="0"/>
              </a:rPr>
              <a:t>Update Triggers:</a:t>
            </a:r>
          </a:p>
          <a:p>
            <a:pPr fontAlgn="base">
              <a:spcBef>
                <a:spcPct val="0"/>
              </a:spcBef>
              <a:spcAft>
                <a:spcPct val="0"/>
              </a:spcAft>
            </a:pPr>
            <a:r>
              <a:rPr lang="en-US" sz="1400" dirty="0">
                <a:solidFill>
                  <a:prstClr val="black"/>
                </a:solidFill>
                <a:latin typeface="Arial" pitchFamily="34" charset="0"/>
                <a:cs typeface="Arial" pitchFamily="34" charset="0"/>
              </a:rPr>
              <a:t>    BEFORE UPDATE Trigger</a:t>
            </a:r>
          </a:p>
          <a:p>
            <a:pPr fontAlgn="base">
              <a:spcBef>
                <a:spcPct val="0"/>
              </a:spcBef>
              <a:spcAft>
                <a:spcPct val="0"/>
              </a:spcAft>
            </a:pPr>
            <a:r>
              <a:rPr lang="en-US" sz="1400" dirty="0">
                <a:solidFill>
                  <a:prstClr val="black"/>
                </a:solidFill>
                <a:latin typeface="Arial" pitchFamily="34" charset="0"/>
                <a:cs typeface="Arial" pitchFamily="34" charset="0"/>
              </a:rPr>
              <a:t>    AFTER UPDATE Trigger</a:t>
            </a:r>
          </a:p>
          <a:p>
            <a:pPr fontAlgn="base">
              <a:spcBef>
                <a:spcPct val="0"/>
              </a:spcBef>
              <a:spcAft>
                <a:spcPct val="0"/>
              </a:spcAft>
            </a:pPr>
            <a:endParaRPr lang="en-US" sz="1400" dirty="0">
              <a:solidFill>
                <a:prstClr val="black"/>
              </a:solidFill>
              <a:latin typeface="Arial" pitchFamily="34" charset="0"/>
              <a:cs typeface="Arial" pitchFamily="34" charset="0"/>
            </a:endParaRPr>
          </a:p>
          <a:p>
            <a:pPr fontAlgn="base">
              <a:spcBef>
                <a:spcPct val="0"/>
              </a:spcBef>
              <a:spcAft>
                <a:spcPct val="0"/>
              </a:spcAft>
            </a:pPr>
            <a:r>
              <a:rPr lang="en-US" sz="1400" dirty="0">
                <a:solidFill>
                  <a:prstClr val="black"/>
                </a:solidFill>
                <a:latin typeface="Arial" pitchFamily="34" charset="0"/>
                <a:cs typeface="Arial" pitchFamily="34" charset="0"/>
              </a:rPr>
              <a:t>Delete Triggers:</a:t>
            </a:r>
          </a:p>
          <a:p>
            <a:pPr fontAlgn="base">
              <a:spcBef>
                <a:spcPct val="0"/>
              </a:spcBef>
              <a:spcAft>
                <a:spcPct val="0"/>
              </a:spcAft>
            </a:pPr>
            <a:r>
              <a:rPr lang="en-US" sz="1400" dirty="0">
                <a:solidFill>
                  <a:prstClr val="black"/>
                </a:solidFill>
                <a:latin typeface="Arial" pitchFamily="34" charset="0"/>
                <a:cs typeface="Arial" pitchFamily="34" charset="0"/>
              </a:rPr>
              <a:t>    BEFORE DELETE Trigger</a:t>
            </a:r>
          </a:p>
          <a:p>
            <a:pPr fontAlgn="base">
              <a:spcBef>
                <a:spcPct val="0"/>
              </a:spcBef>
              <a:spcAft>
                <a:spcPct val="0"/>
              </a:spcAft>
            </a:pPr>
            <a:r>
              <a:rPr lang="en-US" sz="1400" dirty="0">
                <a:solidFill>
                  <a:prstClr val="black"/>
                </a:solidFill>
                <a:latin typeface="Arial" pitchFamily="34" charset="0"/>
                <a:cs typeface="Arial" pitchFamily="34" charset="0"/>
              </a:rPr>
              <a:t>    AFTER DELETE Trigger</a:t>
            </a:r>
          </a:p>
          <a:p>
            <a:pPr fontAlgn="base">
              <a:spcBef>
                <a:spcPct val="0"/>
              </a:spcBef>
              <a:spcAft>
                <a:spcPct val="0"/>
              </a:spcAft>
            </a:pPr>
            <a:endParaRPr lang="en-US" sz="1400" dirty="0">
              <a:solidFill>
                <a:prstClr val="black"/>
              </a:solidFill>
              <a:latin typeface="Arial" pitchFamily="34" charset="0"/>
              <a:cs typeface="Arial" pitchFamily="34" charset="0"/>
            </a:endParaRPr>
          </a:p>
          <a:p>
            <a:pPr fontAlgn="base">
              <a:spcBef>
                <a:spcPct val="0"/>
              </a:spcBef>
              <a:spcAft>
                <a:spcPct val="0"/>
              </a:spcAft>
            </a:pPr>
            <a:r>
              <a:rPr lang="en-US" sz="1400" dirty="0">
                <a:solidFill>
                  <a:prstClr val="black"/>
                </a:solidFill>
                <a:latin typeface="Arial" pitchFamily="34" charset="0"/>
                <a:cs typeface="Arial" pitchFamily="34" charset="0"/>
              </a:rPr>
              <a:t>Drop Triggers:</a:t>
            </a:r>
          </a:p>
          <a:p>
            <a:pPr fontAlgn="base">
              <a:spcBef>
                <a:spcPct val="0"/>
              </a:spcBef>
              <a:spcAft>
                <a:spcPct val="0"/>
              </a:spcAft>
            </a:pPr>
            <a:r>
              <a:rPr lang="en-US" sz="1400" dirty="0">
                <a:solidFill>
                  <a:prstClr val="black"/>
                </a:solidFill>
                <a:latin typeface="Arial" pitchFamily="34" charset="0"/>
                <a:cs typeface="Arial" pitchFamily="34" charset="0"/>
              </a:rPr>
              <a:t>    Drop a Trigger</a:t>
            </a:r>
          </a:p>
          <a:p>
            <a:pPr fontAlgn="base">
              <a:spcBef>
                <a:spcPct val="0"/>
              </a:spcBef>
              <a:spcAft>
                <a:spcPct val="0"/>
              </a:spcAft>
            </a:pPr>
            <a:endParaRPr lang="en-US" sz="1400" dirty="0">
              <a:solidFill>
                <a:prstClr val="black"/>
              </a:solidFill>
              <a:latin typeface="Arial" pitchFamily="34" charset="0"/>
              <a:cs typeface="Arial" pitchFamily="34" charset="0"/>
            </a:endParaRPr>
          </a:p>
          <a:p>
            <a:pPr fontAlgn="base">
              <a:spcBef>
                <a:spcPct val="0"/>
              </a:spcBef>
              <a:spcAft>
                <a:spcPct val="0"/>
              </a:spcAft>
            </a:pPr>
            <a:r>
              <a:rPr lang="en-US" sz="1400" dirty="0">
                <a:solidFill>
                  <a:prstClr val="black"/>
                </a:solidFill>
                <a:latin typeface="Arial" pitchFamily="34" charset="0"/>
                <a:cs typeface="Arial" pitchFamily="34" charset="0"/>
              </a:rPr>
              <a:t>Disable/Trigger</a:t>
            </a:r>
          </a:p>
          <a:p>
            <a:pPr fontAlgn="base">
              <a:spcBef>
                <a:spcPct val="0"/>
              </a:spcBef>
              <a:spcAft>
                <a:spcPct val="0"/>
              </a:spcAft>
            </a:pP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DisableEnable</a:t>
            </a:r>
            <a:r>
              <a:rPr lang="en-US" sz="1400" dirty="0">
                <a:solidFill>
                  <a:prstClr val="black"/>
                </a:solidFill>
                <a:latin typeface="Arial" pitchFamily="34" charset="0"/>
                <a:cs typeface="Arial" pitchFamily="34" charset="0"/>
              </a:rPr>
              <a:t> Triggers:</a:t>
            </a:r>
          </a:p>
          <a:p>
            <a:pPr fontAlgn="base">
              <a:spcBef>
                <a:spcPct val="0"/>
              </a:spcBef>
              <a:spcAft>
                <a:spcPct val="0"/>
              </a:spcAft>
            </a:pPr>
            <a:r>
              <a:rPr lang="en-US" sz="1400" dirty="0">
                <a:solidFill>
                  <a:prstClr val="black"/>
                </a:solidFill>
                <a:latin typeface="Arial" pitchFamily="34" charset="0"/>
                <a:cs typeface="Arial" pitchFamily="34" charset="0"/>
              </a:rPr>
              <a:t>    Disable a  all Triggers on a table</a:t>
            </a:r>
          </a:p>
          <a:p>
            <a:pPr fontAlgn="base">
              <a:spcBef>
                <a:spcPct val="0"/>
              </a:spcBef>
              <a:spcAft>
                <a:spcPct val="0"/>
              </a:spcAft>
            </a:pPr>
            <a:r>
              <a:rPr lang="en-US" sz="1400" dirty="0">
                <a:solidFill>
                  <a:prstClr val="black"/>
                </a:solidFill>
                <a:latin typeface="Arial" pitchFamily="34" charset="0"/>
                <a:cs typeface="Arial" pitchFamily="34" charset="0"/>
              </a:rPr>
              <a:t>    Enable a Trigger</a:t>
            </a:r>
          </a:p>
          <a:p>
            <a:pPr fontAlgn="base">
              <a:spcBef>
                <a:spcPct val="0"/>
              </a:spcBef>
              <a:spcAft>
                <a:spcPct val="0"/>
              </a:spcAft>
            </a:pPr>
            <a:r>
              <a:rPr lang="en-US" sz="1400" dirty="0">
                <a:solidFill>
                  <a:prstClr val="black"/>
                </a:solidFill>
                <a:latin typeface="Arial" pitchFamily="34" charset="0"/>
                <a:cs typeface="Arial" pitchFamily="34" charset="0"/>
              </a:rPr>
              <a:t>    Enable all Triggers on a table</a:t>
            </a:r>
          </a:p>
          <a:p>
            <a:pPr fontAlgn="base">
              <a:spcBef>
                <a:spcPct val="0"/>
              </a:spcBef>
              <a:spcAft>
                <a:spcPct val="0"/>
              </a:spcAft>
            </a:pPr>
            <a:endParaRPr lang="en-US" sz="1400" dirty="0">
              <a:solidFill>
                <a:prstClr val="black"/>
              </a:solidFill>
              <a:latin typeface="Arial" pitchFamily="34" charset="0"/>
              <a:cs typeface="Arial" pitchFamily="34" charset="0"/>
            </a:endParaRPr>
          </a:p>
        </p:txBody>
      </p:sp>
      <p:sp>
        <p:nvSpPr>
          <p:cNvPr id="6" name="Rectangle 1"/>
          <p:cNvSpPr>
            <a:spLocks noChangeArrowheads="1"/>
          </p:cNvSpPr>
          <p:nvPr/>
        </p:nvSpPr>
        <p:spPr bwMode="auto">
          <a:xfrm>
            <a:off x="6135278" y="1728339"/>
            <a:ext cx="4075522" cy="954107"/>
          </a:xfrm>
          <a:prstGeom prst="rect">
            <a:avLst/>
          </a:prstGeom>
          <a:noFill/>
          <a:ln w="9525">
            <a:solidFill>
              <a:srgbClr val="C00000"/>
            </a:solid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dirty="0">
                <a:solidFill>
                  <a:prstClr val="black"/>
                </a:solidFill>
                <a:latin typeface="Arial" pitchFamily="34" charset="0"/>
                <a:cs typeface="Arial" pitchFamily="34" charset="0"/>
              </a:rPr>
              <a:t>São </a:t>
            </a:r>
            <a:r>
              <a:rPr lang="en-US" sz="1400" dirty="0" err="1">
                <a:solidFill>
                  <a:prstClr val="black"/>
                </a:solidFill>
                <a:latin typeface="Arial" pitchFamily="34" charset="0"/>
                <a:cs typeface="Arial" pitchFamily="34" charset="0"/>
              </a:rPr>
              <a:t>procedimentos</a:t>
            </a:r>
            <a:r>
              <a:rPr lang="en-US" sz="1400" dirty="0">
                <a:solidFill>
                  <a:prstClr val="black"/>
                </a:solidFill>
                <a:latin typeface="Arial" pitchFamily="34" charset="0"/>
                <a:cs typeface="Arial" pitchFamily="34" charset="0"/>
              </a:rPr>
              <a:t> que </a:t>
            </a:r>
            <a:r>
              <a:rPr lang="en-US" sz="1400" dirty="0" err="1">
                <a:solidFill>
                  <a:prstClr val="black"/>
                </a:solidFill>
                <a:latin typeface="Arial" pitchFamily="34" charset="0"/>
                <a:cs typeface="Arial" pitchFamily="34" charset="0"/>
              </a:rPr>
              <a:t>existem</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dentro</a:t>
            </a:r>
            <a:r>
              <a:rPr lang="en-US" sz="1400" dirty="0">
                <a:solidFill>
                  <a:prstClr val="black"/>
                </a:solidFill>
                <a:latin typeface="Arial" pitchFamily="34" charset="0"/>
                <a:cs typeface="Arial" pitchFamily="34" charset="0"/>
              </a:rPr>
              <a:t> da base-de-dados e que se </a:t>
            </a:r>
            <a:r>
              <a:rPr lang="en-US" sz="1400" dirty="0" err="1">
                <a:solidFill>
                  <a:prstClr val="black"/>
                </a:solidFill>
                <a:latin typeface="Arial" pitchFamily="34" charset="0"/>
                <a:cs typeface="Arial" pitchFamily="34" charset="0"/>
              </a:rPr>
              <a:t>activam</a:t>
            </a:r>
            <a:r>
              <a:rPr lang="en-US" sz="1400" dirty="0">
                <a:solidFill>
                  <a:prstClr val="black"/>
                </a:solidFill>
                <a:latin typeface="Arial" pitchFamily="34" charset="0"/>
                <a:cs typeface="Arial" pitchFamily="34" charset="0"/>
              </a:rPr>
              <a:t>/</a:t>
            </a:r>
            <a:r>
              <a:rPr lang="en-US" sz="1400" dirty="0" err="1">
                <a:solidFill>
                  <a:prstClr val="black"/>
                </a:solidFill>
                <a:latin typeface="Arial" pitchFamily="34" charset="0"/>
                <a:cs typeface="Arial" pitchFamily="34" charset="0"/>
              </a:rPr>
              <a:t>correm</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automaticamente</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quando</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algo</a:t>
            </a:r>
            <a:r>
              <a:rPr lang="en-US" sz="1400" dirty="0">
                <a:solidFill>
                  <a:prstClr val="black"/>
                </a:solidFill>
                <a:latin typeface="Arial" pitchFamily="34" charset="0"/>
                <a:cs typeface="Arial" pitchFamily="34" charset="0"/>
              </a:rPr>
              <a:t>” </a:t>
            </a:r>
            <a:r>
              <a:rPr lang="en-US" sz="1400" dirty="0" err="1">
                <a:solidFill>
                  <a:prstClr val="black"/>
                </a:solidFill>
                <a:latin typeface="Arial" pitchFamily="34" charset="0"/>
                <a:cs typeface="Arial" pitchFamily="34" charset="0"/>
              </a:rPr>
              <a:t>acontence</a:t>
            </a:r>
            <a:r>
              <a:rPr lang="en-US" sz="1400" dirty="0">
                <a:solidFill>
                  <a:prstClr val="black"/>
                </a:solidFill>
                <a:latin typeface="Arial" pitchFamily="34" charset="0"/>
                <a:cs typeface="Arial" pitchFamily="34" charset="0"/>
              </a:rPr>
              <a:t>:</a:t>
            </a:r>
          </a:p>
          <a:p>
            <a:pPr fontAlgn="base">
              <a:spcBef>
                <a:spcPct val="0"/>
              </a:spcBef>
              <a:spcAft>
                <a:spcPct val="0"/>
              </a:spcAft>
            </a:pPr>
            <a:endParaRPr lang="en-US" sz="1400" dirty="0">
              <a:solidFill>
                <a:prstClr val="black"/>
              </a:solidFill>
              <a:latin typeface="Arial" pitchFamily="34" charset="0"/>
              <a:cs typeface="Arial" pitchFamily="34" charset="0"/>
            </a:endParaRPr>
          </a:p>
        </p:txBody>
      </p:sp>
      <p:cxnSp>
        <p:nvCxnSpPr>
          <p:cNvPr id="7" name="Straight Arrow Connector 6"/>
          <p:cNvCxnSpPr/>
          <p:nvPr/>
        </p:nvCxnSpPr>
        <p:spPr>
          <a:xfrm flipH="1">
            <a:off x="4943872" y="2492896"/>
            <a:ext cx="1728192" cy="3600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77095" y="2698542"/>
            <a:ext cx="3109697" cy="923330"/>
          </a:xfrm>
          <a:prstGeom prst="rect">
            <a:avLst/>
          </a:prstGeom>
          <a:noFill/>
        </p:spPr>
        <p:txBody>
          <a:bodyPr wrap="none" rtlCol="0">
            <a:spAutoFit/>
          </a:bodyPr>
          <a:lstStyle/>
          <a:p>
            <a:r>
              <a:rPr lang="pt-PT" dirty="0" err="1">
                <a:solidFill>
                  <a:srgbClr val="FF0000"/>
                </a:solidFill>
              </a:rPr>
              <a:t>Insert</a:t>
            </a:r>
            <a:r>
              <a:rPr lang="pt-PT" dirty="0">
                <a:solidFill>
                  <a:srgbClr val="FF0000"/>
                </a:solidFill>
              </a:rPr>
              <a:t> </a:t>
            </a:r>
            <a:r>
              <a:rPr lang="pt-PT" dirty="0" err="1">
                <a:solidFill>
                  <a:srgbClr val="FF0000"/>
                </a:solidFill>
              </a:rPr>
              <a:t>into</a:t>
            </a:r>
            <a:r>
              <a:rPr lang="pt-PT" dirty="0">
                <a:solidFill>
                  <a:srgbClr val="FF0000"/>
                </a:solidFill>
              </a:rPr>
              <a:t> </a:t>
            </a:r>
            <a:r>
              <a:rPr lang="pt-PT" dirty="0" err="1">
                <a:solidFill>
                  <a:srgbClr val="FF0000"/>
                </a:solidFill>
              </a:rPr>
              <a:t>orders</a:t>
            </a:r>
            <a:r>
              <a:rPr lang="pt-PT" dirty="0">
                <a:solidFill>
                  <a:srgbClr val="FF0000"/>
                </a:solidFill>
              </a:rPr>
              <a:t>(…) </a:t>
            </a:r>
            <a:r>
              <a:rPr lang="pt-PT" dirty="0" err="1">
                <a:solidFill>
                  <a:srgbClr val="FF0000"/>
                </a:solidFill>
              </a:rPr>
              <a:t>values</a:t>
            </a:r>
            <a:r>
              <a:rPr lang="pt-PT" dirty="0">
                <a:solidFill>
                  <a:srgbClr val="FF0000"/>
                </a:solidFill>
              </a:rPr>
              <a:t>(…);</a:t>
            </a:r>
          </a:p>
          <a:p>
            <a:r>
              <a:rPr lang="pt-PT" dirty="0" err="1">
                <a:solidFill>
                  <a:srgbClr val="FF0000"/>
                </a:solidFill>
              </a:rPr>
              <a:t>Update</a:t>
            </a:r>
            <a:r>
              <a:rPr lang="pt-PT" dirty="0">
                <a:solidFill>
                  <a:srgbClr val="FF0000"/>
                </a:solidFill>
              </a:rPr>
              <a:t> …</a:t>
            </a:r>
          </a:p>
          <a:p>
            <a:r>
              <a:rPr lang="pt-PT" dirty="0">
                <a:solidFill>
                  <a:srgbClr val="FF0000"/>
                </a:solidFill>
              </a:rPr>
              <a:t>Delete …</a:t>
            </a:r>
            <a:endParaRPr lang="en-GB" dirty="0">
              <a:solidFill>
                <a:srgbClr val="FF0000"/>
              </a:solidFill>
            </a:endParaRPr>
          </a:p>
        </p:txBody>
      </p:sp>
    </p:spTree>
    <p:extLst>
      <p:ext uri="{BB962C8B-B14F-4D97-AF65-F5344CB8AC3E}">
        <p14:creationId xmlns:p14="http://schemas.microsoft.com/office/powerpoint/2010/main" val="855171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838200" y="122739"/>
            <a:ext cx="10515600" cy="1104644"/>
          </a:xfrm>
        </p:spPr>
        <p:txBody>
          <a:bodyPr>
            <a:normAutofit/>
          </a:bodyPr>
          <a:lstStyle/>
          <a:p>
            <a:r>
              <a:rPr lang="pt-PT" dirty="0" err="1"/>
              <a:t>Example</a:t>
            </a:r>
            <a:endParaRPr lang="pt-PT" dirty="0"/>
          </a:p>
        </p:txBody>
      </p:sp>
      <p:sp>
        <p:nvSpPr>
          <p:cNvPr id="5" name="Content Placeholder 4"/>
          <p:cNvSpPr>
            <a:spLocks noGrp="1"/>
          </p:cNvSpPr>
          <p:nvPr>
            <p:ph sz="half" idx="1"/>
          </p:nvPr>
        </p:nvSpPr>
        <p:spPr>
          <a:xfrm>
            <a:off x="838199" y="1270341"/>
            <a:ext cx="9698879" cy="668923"/>
          </a:xfrm>
        </p:spPr>
        <p:txBody>
          <a:bodyPr>
            <a:normAutofit fontScale="62500" lnSpcReduction="20000"/>
          </a:bodyPr>
          <a:lstStyle/>
          <a:p>
            <a:r>
              <a:rPr lang="pt-PT" sz="3600" dirty="0" err="1"/>
              <a:t>The</a:t>
            </a:r>
            <a:r>
              <a:rPr lang="pt-PT" sz="3600" dirty="0"/>
              <a:t> </a:t>
            </a:r>
            <a:r>
              <a:rPr lang="pt-PT" sz="3600" dirty="0" err="1"/>
              <a:t>implementation</a:t>
            </a:r>
            <a:r>
              <a:rPr lang="pt-PT" sz="3600" dirty="0"/>
              <a:t> </a:t>
            </a:r>
            <a:r>
              <a:rPr lang="pt-PT" sz="3600" dirty="0" err="1"/>
              <a:t>of</a:t>
            </a:r>
            <a:r>
              <a:rPr lang="pt-PT" sz="3600" dirty="0"/>
              <a:t> a </a:t>
            </a:r>
            <a:r>
              <a:rPr lang="pt-PT" sz="3600" dirty="0" err="1"/>
              <a:t>relationship</a:t>
            </a:r>
            <a:r>
              <a:rPr lang="pt-PT" sz="3600" dirty="0"/>
              <a:t> </a:t>
            </a:r>
            <a:r>
              <a:rPr lang="pt-PT" sz="3600" dirty="0" err="1"/>
              <a:t>between</a:t>
            </a:r>
            <a:r>
              <a:rPr lang="pt-PT" sz="3600" dirty="0"/>
              <a:t> </a:t>
            </a:r>
            <a:r>
              <a:rPr lang="pt-PT" sz="3600" dirty="0" err="1"/>
              <a:t>two</a:t>
            </a:r>
            <a:r>
              <a:rPr lang="pt-PT" sz="3600" dirty="0"/>
              <a:t> </a:t>
            </a:r>
            <a:r>
              <a:rPr lang="pt-PT" sz="3600" dirty="0" err="1"/>
              <a:t>tables</a:t>
            </a:r>
            <a:r>
              <a:rPr lang="pt-PT" sz="3600" dirty="0"/>
              <a:t> </a:t>
            </a:r>
            <a:r>
              <a:rPr lang="pt-PT" sz="3600" dirty="0" err="1"/>
              <a:t>is</a:t>
            </a:r>
            <a:r>
              <a:rPr lang="pt-PT" sz="3600" dirty="0"/>
              <a:t> </a:t>
            </a:r>
            <a:r>
              <a:rPr lang="pt-PT" sz="3600" dirty="0" err="1"/>
              <a:t>made</a:t>
            </a:r>
            <a:r>
              <a:rPr lang="pt-PT" sz="3600" dirty="0"/>
              <a:t> </a:t>
            </a:r>
            <a:r>
              <a:rPr lang="pt-PT" sz="3600" dirty="0" err="1"/>
              <a:t>through</a:t>
            </a:r>
            <a:r>
              <a:rPr lang="pt-PT" sz="3600" dirty="0"/>
              <a:t> </a:t>
            </a:r>
            <a:r>
              <a:rPr lang="pt-PT" sz="3600" dirty="0" err="1"/>
              <a:t>the</a:t>
            </a:r>
            <a:r>
              <a:rPr lang="pt-PT" sz="3600" dirty="0"/>
              <a:t> </a:t>
            </a:r>
            <a:r>
              <a:rPr lang="pt-PT" sz="3600" dirty="0" err="1"/>
              <a:t>specification</a:t>
            </a:r>
            <a:r>
              <a:rPr lang="pt-PT" sz="3600" dirty="0"/>
              <a:t> </a:t>
            </a:r>
            <a:r>
              <a:rPr lang="pt-PT" sz="3600" dirty="0" err="1"/>
              <a:t>of</a:t>
            </a:r>
            <a:r>
              <a:rPr lang="pt-PT" sz="3600" dirty="0"/>
              <a:t> a </a:t>
            </a:r>
            <a:r>
              <a:rPr lang="pt-PT" sz="3600" dirty="0" err="1"/>
              <a:t>constraint</a:t>
            </a:r>
            <a:r>
              <a:rPr lang="pt-PT" sz="3600" dirty="0"/>
              <a:t>.</a:t>
            </a:r>
          </a:p>
          <a:p>
            <a:endParaRPr lang="pt-PT" sz="3600" dirty="0"/>
          </a:p>
          <a:p>
            <a:endParaRPr lang="pt-PT" sz="3600" dirty="0"/>
          </a:p>
        </p:txBody>
      </p:sp>
      <p:sp>
        <p:nvSpPr>
          <p:cNvPr id="6" name="Content Placeholder 5"/>
          <p:cNvSpPr>
            <a:spLocks noGrp="1"/>
          </p:cNvSpPr>
          <p:nvPr>
            <p:ph sz="half" idx="2"/>
          </p:nvPr>
        </p:nvSpPr>
        <p:spPr>
          <a:xfrm>
            <a:off x="2347881" y="2166254"/>
            <a:ext cx="8916934" cy="3915447"/>
          </a:xfrm>
          <a:ln>
            <a:solidFill>
              <a:schemeClr val="tx1"/>
            </a:solidFill>
          </a:ln>
        </p:spPr>
        <p:txBody>
          <a:bodyPr>
            <a:normAutofit fontScale="62500" lnSpcReduction="20000"/>
          </a:bodyPr>
          <a:lstStyle/>
          <a:p>
            <a:pPr>
              <a:buNone/>
            </a:pPr>
            <a:r>
              <a:rPr lang="en-US" sz="2900" dirty="0"/>
              <a:t>CREATE TABLE supplier ( </a:t>
            </a:r>
          </a:p>
          <a:p>
            <a:pPr>
              <a:buNone/>
            </a:pPr>
            <a:r>
              <a:rPr lang="en-US" sz="2900" dirty="0"/>
              <a:t>     </a:t>
            </a:r>
            <a:r>
              <a:rPr lang="en-US" sz="2900" dirty="0" err="1"/>
              <a:t>supplier_id</a:t>
            </a:r>
            <a:r>
              <a:rPr lang="en-US" sz="2900" dirty="0"/>
              <a:t> decimal(10) not null, </a:t>
            </a:r>
          </a:p>
          <a:p>
            <a:pPr>
              <a:buNone/>
            </a:pPr>
            <a:r>
              <a:rPr lang="en-US" sz="2900" dirty="0"/>
              <a:t>      </a:t>
            </a:r>
            <a:r>
              <a:rPr lang="en-US" sz="2900" dirty="0" err="1"/>
              <a:t>supplier_name</a:t>
            </a:r>
            <a:r>
              <a:rPr lang="en-US" sz="2900" dirty="0"/>
              <a:t> </a:t>
            </a:r>
            <a:r>
              <a:rPr lang="en-US" sz="2900" dirty="0" err="1"/>
              <a:t>archar</a:t>
            </a:r>
            <a:r>
              <a:rPr lang="en-US" sz="2900" dirty="0"/>
              <a:t>(50) not null, </a:t>
            </a:r>
          </a:p>
          <a:p>
            <a:pPr>
              <a:buNone/>
            </a:pPr>
            <a:r>
              <a:rPr lang="en-US" sz="2900" dirty="0"/>
              <a:t>      </a:t>
            </a:r>
            <a:r>
              <a:rPr lang="en-US" sz="2900" dirty="0" err="1"/>
              <a:t>contact_name</a:t>
            </a:r>
            <a:r>
              <a:rPr lang="en-US" sz="2900" dirty="0"/>
              <a:t> varchar(50), </a:t>
            </a:r>
          </a:p>
          <a:p>
            <a:pPr>
              <a:buNone/>
            </a:pPr>
            <a:r>
              <a:rPr lang="en-US" sz="2900" dirty="0"/>
              <a:t>   CONSTRAINT </a:t>
            </a:r>
            <a:r>
              <a:rPr lang="en-US" sz="2900" dirty="0" err="1"/>
              <a:t>supplier_pk</a:t>
            </a:r>
            <a:r>
              <a:rPr lang="en-US" sz="2900" dirty="0"/>
              <a:t> PRIMARY KEY (</a:t>
            </a:r>
            <a:r>
              <a:rPr lang="en-US" sz="2900" dirty="0" err="1"/>
              <a:t>supplier_id</a:t>
            </a:r>
            <a:r>
              <a:rPr lang="en-US" sz="2900" dirty="0"/>
              <a:t>) </a:t>
            </a:r>
          </a:p>
          <a:p>
            <a:pPr>
              <a:buNone/>
            </a:pPr>
            <a:r>
              <a:rPr lang="en-US" sz="2900" dirty="0"/>
              <a:t>);</a:t>
            </a:r>
          </a:p>
          <a:p>
            <a:endParaRPr lang="en-US" sz="4500" dirty="0"/>
          </a:p>
          <a:p>
            <a:pPr>
              <a:buNone/>
            </a:pPr>
            <a:r>
              <a:rPr lang="en-US" sz="2500" dirty="0"/>
              <a:t>CREATE TABLE products ( </a:t>
            </a:r>
          </a:p>
          <a:p>
            <a:pPr>
              <a:buNone/>
            </a:pPr>
            <a:r>
              <a:rPr lang="en-US" sz="2500" dirty="0"/>
              <a:t>       </a:t>
            </a:r>
            <a:r>
              <a:rPr lang="en-US" sz="2500" dirty="0" err="1"/>
              <a:t>product_id</a:t>
            </a:r>
            <a:r>
              <a:rPr lang="en-US" sz="2500" dirty="0"/>
              <a:t> numeric(10) not null, </a:t>
            </a:r>
          </a:p>
          <a:p>
            <a:pPr>
              <a:buNone/>
            </a:pPr>
            <a:r>
              <a:rPr lang="en-US" sz="2500" dirty="0"/>
              <a:t>        </a:t>
            </a:r>
            <a:r>
              <a:rPr lang="en-US" sz="2500" dirty="0" err="1"/>
              <a:t>supplier_id</a:t>
            </a:r>
            <a:r>
              <a:rPr lang="en-US" sz="2500" dirty="0"/>
              <a:t> numeric(10) not null, </a:t>
            </a:r>
          </a:p>
          <a:p>
            <a:pPr>
              <a:buNone/>
            </a:pPr>
            <a:r>
              <a:rPr lang="en-US" sz="2500" dirty="0"/>
              <a:t>        </a:t>
            </a:r>
            <a:r>
              <a:rPr lang="en-US" sz="2500" dirty="0">
                <a:highlight>
                  <a:srgbClr val="FFFF00"/>
                </a:highlight>
              </a:rPr>
              <a:t>CONSTRAINT</a:t>
            </a:r>
            <a:r>
              <a:rPr lang="en-US" sz="2500" dirty="0"/>
              <a:t> </a:t>
            </a:r>
            <a:r>
              <a:rPr lang="en-US" sz="2500" dirty="0" err="1"/>
              <a:t>fk_supplier</a:t>
            </a:r>
            <a:r>
              <a:rPr lang="en-US" sz="2500" dirty="0"/>
              <a:t>   </a:t>
            </a:r>
            <a:r>
              <a:rPr lang="en-US" sz="2500" dirty="0">
                <a:highlight>
                  <a:srgbClr val="FFFF00"/>
                </a:highlight>
              </a:rPr>
              <a:t>FOREIGN KEY </a:t>
            </a:r>
            <a:r>
              <a:rPr lang="en-US" sz="2500" dirty="0"/>
              <a:t>(</a:t>
            </a:r>
            <a:r>
              <a:rPr lang="en-US" sz="2500" dirty="0" err="1"/>
              <a:t>supplier_id</a:t>
            </a:r>
            <a:r>
              <a:rPr lang="en-US" sz="2500" dirty="0"/>
              <a:t>)  </a:t>
            </a:r>
            <a:r>
              <a:rPr lang="en-US" sz="2500" dirty="0">
                <a:highlight>
                  <a:srgbClr val="FFFF00"/>
                </a:highlight>
              </a:rPr>
              <a:t>REFERENCES</a:t>
            </a:r>
            <a:r>
              <a:rPr lang="en-US" sz="2500" dirty="0"/>
              <a:t> supplier(</a:t>
            </a:r>
            <a:r>
              <a:rPr lang="en-US" sz="2500" dirty="0" err="1"/>
              <a:t>supplier_id</a:t>
            </a:r>
            <a:r>
              <a:rPr lang="en-US" sz="2500" dirty="0"/>
              <a:t>)  </a:t>
            </a:r>
            <a:endParaRPr lang="en-US" sz="2500" dirty="0">
              <a:solidFill>
                <a:srgbClr val="FF0000"/>
              </a:solidFill>
            </a:endParaRPr>
          </a:p>
          <a:p>
            <a:pPr>
              <a:buNone/>
            </a:pPr>
            <a:r>
              <a:rPr lang="en-US" sz="2500" dirty="0"/>
              <a:t>);</a:t>
            </a:r>
            <a:endParaRPr lang="pt-PT" sz="2500" dirty="0"/>
          </a:p>
        </p:txBody>
      </p:sp>
    </p:spTree>
    <p:extLst>
      <p:ext uri="{BB962C8B-B14F-4D97-AF65-F5344CB8AC3E}">
        <p14:creationId xmlns:p14="http://schemas.microsoft.com/office/powerpoint/2010/main" val="35383188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D124E5-E541-4917-AF82-F41FAD5F73ED}"/>
              </a:ext>
            </a:extLst>
          </p:cNvPr>
          <p:cNvSpPr>
            <a:spLocks noGrp="1"/>
          </p:cNvSpPr>
          <p:nvPr>
            <p:ph type="title"/>
          </p:nvPr>
        </p:nvSpPr>
        <p:spPr>
          <a:xfrm>
            <a:off x="838200" y="1"/>
            <a:ext cx="10515600" cy="709126"/>
          </a:xfrm>
        </p:spPr>
        <p:txBody>
          <a:bodyPr/>
          <a:lstStyle/>
          <a:p>
            <a:r>
              <a:rPr lang="en-US" dirty="0"/>
              <a:t>Trigger example: no credit changes between…</a:t>
            </a:r>
          </a:p>
        </p:txBody>
      </p:sp>
      <p:sp>
        <p:nvSpPr>
          <p:cNvPr id="6" name="TextBox 5">
            <a:extLst>
              <a:ext uri="{FF2B5EF4-FFF2-40B4-BE49-F238E27FC236}">
                <a16:creationId xmlns:a16="http://schemas.microsoft.com/office/drawing/2014/main" id="{33C21000-053D-4D54-9463-7620AE339AA5}"/>
              </a:ext>
            </a:extLst>
          </p:cNvPr>
          <p:cNvSpPr txBox="1"/>
          <p:nvPr/>
        </p:nvSpPr>
        <p:spPr>
          <a:xfrm>
            <a:off x="437588" y="751344"/>
            <a:ext cx="11316824" cy="2677656"/>
          </a:xfrm>
          <a:prstGeom prst="rect">
            <a:avLst/>
          </a:prstGeom>
          <a:noFill/>
          <a:ln>
            <a:solidFill>
              <a:schemeClr val="accent6"/>
            </a:solidFill>
          </a:ln>
        </p:spPr>
        <p:txBody>
          <a:bodyPr wrap="square">
            <a:spAutoFit/>
          </a:bodyPr>
          <a:lstStyle/>
          <a:p>
            <a:r>
              <a:rPr lang="en-US" sz="1400" b="1" dirty="0">
                <a:solidFill>
                  <a:srgbClr val="333333"/>
                </a:solidFill>
                <a:latin typeface="Courier New" panose="02070309020205020404" pitchFamily="49" charset="0"/>
              </a:rPr>
              <a:t>delimiter $$$</a:t>
            </a:r>
          </a:p>
          <a:p>
            <a:r>
              <a:rPr lang="en-US" sz="1400" b="1" dirty="0">
                <a:solidFill>
                  <a:srgbClr val="333333"/>
                </a:solidFill>
                <a:latin typeface="Courier New" panose="02070309020205020404" pitchFamily="49" charset="0"/>
              </a:rPr>
              <a:t>CREATE TRIGGER </a:t>
            </a:r>
            <a:r>
              <a:rPr lang="en-US" sz="1400" b="1" dirty="0" err="1">
                <a:solidFill>
                  <a:srgbClr val="333333"/>
                </a:solidFill>
                <a:latin typeface="Courier New" panose="02070309020205020404" pitchFamily="49" charset="0"/>
              </a:rPr>
              <a:t>customers_credit_trg</a:t>
            </a:r>
            <a:r>
              <a:rPr lang="en-US" sz="1400" b="1" dirty="0">
                <a:solidFill>
                  <a:srgbClr val="333333"/>
                </a:solidFill>
                <a:latin typeface="Courier New" panose="02070309020205020404" pitchFamily="49" charset="0"/>
              </a:rPr>
              <a:t> </a:t>
            </a:r>
          </a:p>
          <a:p>
            <a:r>
              <a:rPr lang="en-US" sz="1400" b="1" dirty="0">
                <a:solidFill>
                  <a:srgbClr val="333333"/>
                </a:solidFill>
                <a:latin typeface="Courier New" panose="02070309020205020404" pitchFamily="49" charset="0"/>
              </a:rPr>
              <a:t>    BEFORE UPDATE ON customers  for each row</a:t>
            </a:r>
          </a:p>
          <a:p>
            <a:r>
              <a:rPr lang="en-US" sz="1400" b="1" dirty="0">
                <a:solidFill>
                  <a:srgbClr val="333333"/>
                </a:solidFill>
                <a:latin typeface="Courier New" panose="02070309020205020404" pitchFamily="49" charset="0"/>
              </a:rPr>
              <a:t>BEGIN </a:t>
            </a:r>
          </a:p>
          <a:p>
            <a:r>
              <a:rPr lang="en-US" sz="1400" b="1" dirty="0">
                <a:solidFill>
                  <a:srgbClr val="333333"/>
                </a:solidFill>
                <a:latin typeface="Courier New" panose="02070309020205020404" pitchFamily="49" charset="0"/>
              </a:rPr>
              <a:t>  DECLARE </a:t>
            </a:r>
            <a:r>
              <a:rPr lang="en-US" sz="1400" b="1" dirty="0" err="1">
                <a:solidFill>
                  <a:srgbClr val="333333"/>
                </a:solidFill>
                <a:latin typeface="Courier New" panose="02070309020205020404" pitchFamily="49" charset="0"/>
              </a:rPr>
              <a:t>last_day_of_month</a:t>
            </a:r>
            <a:r>
              <a:rPr lang="en-US" sz="1400" b="1" dirty="0">
                <a:solidFill>
                  <a:srgbClr val="333333"/>
                </a:solidFill>
                <a:latin typeface="Courier New" panose="02070309020205020404" pitchFamily="49" charset="0"/>
              </a:rPr>
              <a:t> integer; </a:t>
            </a:r>
          </a:p>
          <a:p>
            <a:endParaRPr lang="en-US" sz="1400" b="1" dirty="0">
              <a:solidFill>
                <a:srgbClr val="333333"/>
              </a:solidFill>
              <a:latin typeface="Courier New" panose="02070309020205020404" pitchFamily="49" charset="0"/>
            </a:endParaRPr>
          </a:p>
          <a:p>
            <a:r>
              <a:rPr lang="en-US" sz="1400" b="1" dirty="0">
                <a:solidFill>
                  <a:srgbClr val="333333"/>
                </a:solidFill>
                <a:latin typeface="Courier New" panose="02070309020205020404" pitchFamily="49" charset="0"/>
              </a:rPr>
              <a:t>  set </a:t>
            </a:r>
            <a:r>
              <a:rPr lang="en-US" sz="1400" b="1" dirty="0" err="1">
                <a:solidFill>
                  <a:srgbClr val="333333"/>
                </a:solidFill>
                <a:latin typeface="Courier New" panose="02070309020205020404" pitchFamily="49" charset="0"/>
              </a:rPr>
              <a:t>last_day_of_month</a:t>
            </a:r>
            <a:r>
              <a:rPr lang="en-US" sz="1400" b="1" dirty="0">
                <a:solidFill>
                  <a:srgbClr val="333333"/>
                </a:solidFill>
                <a:latin typeface="Courier New" panose="02070309020205020404" pitchFamily="49" charset="0"/>
              </a:rPr>
              <a:t> = DAY(</a:t>
            </a:r>
            <a:r>
              <a:rPr lang="en-US" sz="1400" b="1" dirty="0" err="1">
                <a:solidFill>
                  <a:srgbClr val="333333"/>
                </a:solidFill>
                <a:latin typeface="Courier New" panose="02070309020205020404" pitchFamily="49" charset="0"/>
              </a:rPr>
              <a:t>sysdate</a:t>
            </a:r>
            <a:r>
              <a:rPr lang="en-US" sz="1400" b="1" dirty="0">
                <a:solidFill>
                  <a:srgbClr val="333333"/>
                </a:solidFill>
                <a:latin typeface="Courier New" panose="02070309020205020404" pitchFamily="49" charset="0"/>
              </a:rPr>
              <a:t>()); </a:t>
            </a:r>
          </a:p>
          <a:p>
            <a:r>
              <a:rPr lang="en-US" sz="1400" b="1" dirty="0">
                <a:solidFill>
                  <a:srgbClr val="333333"/>
                </a:solidFill>
                <a:latin typeface="Courier New" panose="02070309020205020404" pitchFamily="49" charset="0"/>
              </a:rPr>
              <a:t>  IF </a:t>
            </a:r>
            <a:r>
              <a:rPr lang="en-US" sz="1400" b="1" dirty="0" err="1">
                <a:solidFill>
                  <a:srgbClr val="333333"/>
                </a:solidFill>
                <a:latin typeface="Courier New" panose="02070309020205020404" pitchFamily="49" charset="0"/>
              </a:rPr>
              <a:t>last_day_of_month</a:t>
            </a:r>
            <a:r>
              <a:rPr lang="en-US" sz="1400" b="1" dirty="0">
                <a:solidFill>
                  <a:srgbClr val="333333"/>
                </a:solidFill>
                <a:latin typeface="Courier New" panose="02070309020205020404" pitchFamily="49" charset="0"/>
              </a:rPr>
              <a:t> BETWEEN 1 AND 16 THEN</a:t>
            </a:r>
          </a:p>
          <a:p>
            <a:r>
              <a:rPr lang="en-US" sz="1400" b="1" dirty="0">
                <a:solidFill>
                  <a:srgbClr val="333333"/>
                </a:solidFill>
                <a:latin typeface="Courier New" panose="02070309020205020404" pitchFamily="49" charset="0"/>
              </a:rPr>
              <a:t>      signal </a:t>
            </a:r>
            <a:r>
              <a:rPr lang="en-US" sz="1400" b="1" dirty="0" err="1">
                <a:solidFill>
                  <a:srgbClr val="333333"/>
                </a:solidFill>
                <a:latin typeface="Courier New" panose="02070309020205020404" pitchFamily="49" charset="0"/>
              </a:rPr>
              <a:t>sqlstate</a:t>
            </a:r>
            <a:r>
              <a:rPr lang="en-US" sz="1400" b="1" dirty="0">
                <a:solidFill>
                  <a:srgbClr val="333333"/>
                </a:solidFill>
                <a:latin typeface="Courier New" panose="02070309020205020404" pitchFamily="49" charset="0"/>
              </a:rPr>
              <a:t> '45000' set </a:t>
            </a:r>
            <a:r>
              <a:rPr lang="en-US" sz="1400" b="1" dirty="0" err="1">
                <a:solidFill>
                  <a:srgbClr val="333333"/>
                </a:solidFill>
                <a:latin typeface="Courier New" panose="02070309020205020404" pitchFamily="49" charset="0"/>
              </a:rPr>
              <a:t>message_text</a:t>
            </a:r>
            <a:r>
              <a:rPr lang="en-US" sz="1400" b="1" dirty="0">
                <a:solidFill>
                  <a:srgbClr val="333333"/>
                </a:solidFill>
                <a:latin typeface="Courier New" panose="02070309020205020404" pitchFamily="49" charset="0"/>
              </a:rPr>
              <a:t> = 'Cannot update customer credit from 1th to 16st';        </a:t>
            </a:r>
          </a:p>
          <a:p>
            <a:r>
              <a:rPr lang="en-US" sz="1400" b="1" dirty="0">
                <a:solidFill>
                  <a:srgbClr val="333333"/>
                </a:solidFill>
                <a:latin typeface="Courier New" panose="02070309020205020404" pitchFamily="49" charset="0"/>
              </a:rPr>
              <a:t>  END IF; </a:t>
            </a:r>
          </a:p>
          <a:p>
            <a:r>
              <a:rPr lang="en-US" sz="1400" b="1" dirty="0">
                <a:solidFill>
                  <a:srgbClr val="333333"/>
                </a:solidFill>
                <a:latin typeface="Courier New" panose="02070309020205020404" pitchFamily="49" charset="0"/>
              </a:rPr>
              <a:t>END;$$$</a:t>
            </a:r>
          </a:p>
          <a:p>
            <a:r>
              <a:rPr lang="en-US" sz="1400" b="1" dirty="0">
                <a:solidFill>
                  <a:srgbClr val="333333"/>
                </a:solidFill>
                <a:latin typeface="Courier New" panose="02070309020205020404" pitchFamily="49" charset="0"/>
              </a:rPr>
              <a:t>DELIMITER ;</a:t>
            </a:r>
          </a:p>
        </p:txBody>
      </p:sp>
      <p:sp>
        <p:nvSpPr>
          <p:cNvPr id="8" name="TextBox 7">
            <a:extLst>
              <a:ext uri="{FF2B5EF4-FFF2-40B4-BE49-F238E27FC236}">
                <a16:creationId xmlns:a16="http://schemas.microsoft.com/office/drawing/2014/main" id="{8D7E3A33-9400-41A4-BDC0-629B3FE51B3A}"/>
              </a:ext>
            </a:extLst>
          </p:cNvPr>
          <p:cNvSpPr txBox="1"/>
          <p:nvPr/>
        </p:nvSpPr>
        <p:spPr>
          <a:xfrm>
            <a:off x="71472" y="4805497"/>
            <a:ext cx="5232048" cy="584775"/>
          </a:xfrm>
          <a:prstGeom prst="rect">
            <a:avLst/>
          </a:prstGeom>
          <a:noFill/>
          <a:ln>
            <a:solidFill>
              <a:schemeClr val="accent6"/>
            </a:solidFill>
          </a:ln>
        </p:spPr>
        <p:txBody>
          <a:bodyPr wrap="square">
            <a:spAutoFit/>
          </a:bodyPr>
          <a:lstStyle/>
          <a:p>
            <a:r>
              <a:rPr lang="en-US" sz="1600" b="1" i="0" dirty="0">
                <a:solidFill>
                  <a:srgbClr val="333333"/>
                </a:solidFill>
                <a:effectLst/>
                <a:latin typeface="Courier New" panose="02070309020205020404" pitchFamily="49" charset="0"/>
              </a:rPr>
              <a:t>UPDATE</a:t>
            </a:r>
            <a:r>
              <a:rPr lang="en-US" sz="1600" b="0" i="0" dirty="0">
                <a:solidFill>
                  <a:srgbClr val="333333"/>
                </a:solidFill>
                <a:effectLst/>
                <a:latin typeface="Courier New" panose="02070309020205020404" pitchFamily="49" charset="0"/>
              </a:rPr>
              <a:t> customers </a:t>
            </a:r>
          </a:p>
          <a:p>
            <a:r>
              <a:rPr lang="en-US" sz="1600" b="1" i="0" dirty="0">
                <a:solidFill>
                  <a:srgbClr val="333333"/>
                </a:solidFill>
                <a:effectLst/>
                <a:latin typeface="Courier New" panose="02070309020205020404" pitchFamily="49" charset="0"/>
              </a:rPr>
              <a:t>SET</a:t>
            </a:r>
            <a:r>
              <a:rPr lang="en-US" sz="1600" b="0" i="0" dirty="0">
                <a:solidFill>
                  <a:srgbClr val="333333"/>
                </a:solidFill>
                <a:effectLst/>
                <a:latin typeface="Courier New" panose="02070309020205020404" pitchFamily="49" charset="0"/>
              </a:rPr>
              <a:t> </a:t>
            </a:r>
            <a:r>
              <a:rPr lang="en-US" sz="1600" b="0" i="0" dirty="0" err="1">
                <a:solidFill>
                  <a:srgbClr val="333333"/>
                </a:solidFill>
                <a:effectLst/>
                <a:latin typeface="Courier New" panose="02070309020205020404" pitchFamily="49" charset="0"/>
              </a:rPr>
              <a:t>credit_limit</a:t>
            </a:r>
            <a:r>
              <a:rPr lang="en-US" sz="1600" b="0" i="0" dirty="0">
                <a:solidFill>
                  <a:srgbClr val="333333"/>
                </a:solidFill>
                <a:effectLst/>
                <a:latin typeface="Courier New" panose="02070309020205020404" pitchFamily="49" charset="0"/>
              </a:rPr>
              <a:t> = </a:t>
            </a:r>
            <a:r>
              <a:rPr lang="en-US" sz="1600" b="0" i="0" dirty="0" err="1">
                <a:solidFill>
                  <a:srgbClr val="333333"/>
                </a:solidFill>
                <a:effectLst/>
                <a:latin typeface="Courier New" panose="02070309020205020404" pitchFamily="49" charset="0"/>
              </a:rPr>
              <a:t>credit_limit</a:t>
            </a:r>
            <a:r>
              <a:rPr lang="en-US" sz="1600" b="0" i="0" dirty="0">
                <a:solidFill>
                  <a:srgbClr val="333333"/>
                </a:solidFill>
                <a:effectLst/>
                <a:latin typeface="Courier New" panose="02070309020205020404" pitchFamily="49" charset="0"/>
              </a:rPr>
              <a:t> * </a:t>
            </a:r>
            <a:r>
              <a:rPr lang="en-US" sz="1600" b="0" i="0" dirty="0">
                <a:solidFill>
                  <a:srgbClr val="008080"/>
                </a:solidFill>
                <a:effectLst/>
                <a:latin typeface="Courier New" panose="02070309020205020404" pitchFamily="49" charset="0"/>
              </a:rPr>
              <a:t>1.10</a:t>
            </a:r>
            <a:r>
              <a:rPr lang="en-US" sz="1600" b="0" i="0" dirty="0">
                <a:solidFill>
                  <a:srgbClr val="333333"/>
                </a:solidFill>
                <a:effectLst/>
                <a:latin typeface="Courier New" panose="02070309020205020404" pitchFamily="49" charset="0"/>
              </a:rPr>
              <a:t>;</a:t>
            </a:r>
            <a:endParaRPr lang="en-US" sz="1600" dirty="0"/>
          </a:p>
        </p:txBody>
      </p:sp>
      <p:pic>
        <p:nvPicPr>
          <p:cNvPr id="3" name="Picture 2">
            <a:extLst>
              <a:ext uri="{FF2B5EF4-FFF2-40B4-BE49-F238E27FC236}">
                <a16:creationId xmlns:a16="http://schemas.microsoft.com/office/drawing/2014/main" id="{B8764FED-42A1-42D9-A0D8-D2EC463C002A}"/>
              </a:ext>
            </a:extLst>
          </p:cNvPr>
          <p:cNvPicPr>
            <a:picLocks noChangeAspect="1"/>
          </p:cNvPicPr>
          <p:nvPr/>
        </p:nvPicPr>
        <p:blipFill>
          <a:blip r:embed="rId3"/>
          <a:stretch>
            <a:fillRect/>
          </a:stretch>
        </p:blipFill>
        <p:spPr>
          <a:xfrm>
            <a:off x="5130886" y="3044458"/>
            <a:ext cx="8435824" cy="3558653"/>
          </a:xfrm>
          <a:prstGeom prst="rect">
            <a:avLst/>
          </a:prstGeom>
          <a:ln>
            <a:solidFill>
              <a:schemeClr val="accent6"/>
            </a:solidFill>
          </a:ln>
        </p:spPr>
      </p:pic>
      <p:cxnSp>
        <p:nvCxnSpPr>
          <p:cNvPr id="7" name="Straight Arrow Connector 6">
            <a:extLst>
              <a:ext uri="{FF2B5EF4-FFF2-40B4-BE49-F238E27FC236}">
                <a16:creationId xmlns:a16="http://schemas.microsoft.com/office/drawing/2014/main" id="{C7C4EA2C-D7C0-45B2-BE75-27720E10EA9C}"/>
              </a:ext>
            </a:extLst>
          </p:cNvPr>
          <p:cNvCxnSpPr/>
          <p:nvPr/>
        </p:nvCxnSpPr>
        <p:spPr>
          <a:xfrm>
            <a:off x="10556548" y="-109728"/>
            <a:ext cx="1197864" cy="13086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06094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E0854-076D-4A39-8B82-F44502F0FF07}"/>
              </a:ext>
            </a:extLst>
          </p:cNvPr>
          <p:cNvSpPr>
            <a:spLocks noGrp="1"/>
          </p:cNvSpPr>
          <p:nvPr>
            <p:ph type="title"/>
          </p:nvPr>
        </p:nvSpPr>
        <p:spPr/>
        <p:txBody>
          <a:bodyPr/>
          <a:lstStyle/>
          <a:p>
            <a:r>
              <a:rPr lang="en-US" dirty="0"/>
              <a:t>Trigger (</a:t>
            </a:r>
            <a:r>
              <a:rPr lang="en-US" dirty="0">
                <a:highlight>
                  <a:srgbClr val="FFFF00"/>
                </a:highlight>
              </a:rPr>
              <a:t>oracle</a:t>
            </a:r>
            <a:r>
              <a:rPr lang="en-US" dirty="0"/>
              <a:t>)</a:t>
            </a:r>
          </a:p>
        </p:txBody>
      </p:sp>
      <p:sp>
        <p:nvSpPr>
          <p:cNvPr id="3" name="Rectangle 2">
            <a:extLst>
              <a:ext uri="{FF2B5EF4-FFF2-40B4-BE49-F238E27FC236}">
                <a16:creationId xmlns:a16="http://schemas.microsoft.com/office/drawing/2014/main" id="{4BC0E41A-8D78-4725-BC36-AEE21EC24660}"/>
              </a:ext>
            </a:extLst>
          </p:cNvPr>
          <p:cNvSpPr/>
          <p:nvPr/>
        </p:nvSpPr>
        <p:spPr>
          <a:xfrm>
            <a:off x="186466" y="6151598"/>
            <a:ext cx="9506174" cy="461665"/>
          </a:xfrm>
          <a:prstGeom prst="rect">
            <a:avLst/>
          </a:prstGeom>
        </p:spPr>
        <p:txBody>
          <a:bodyPr wrap="square">
            <a:spAutoFit/>
          </a:bodyPr>
          <a:lstStyle/>
          <a:p>
            <a:r>
              <a:rPr lang="en-US" sz="1200" dirty="0">
                <a:hlinkClick r:id="rId2"/>
              </a:rPr>
              <a:t>https://mkyong.com/oracle/oracle-plsql-before-update-trigge-example/?utm_source=mkyong.com&amp;utm_medium=referral&amp;utm_campaign=afterpost-related&amp;utm_content=link3</a:t>
            </a:r>
            <a:endParaRPr lang="en-US" sz="1200" dirty="0"/>
          </a:p>
        </p:txBody>
      </p:sp>
      <p:pic>
        <p:nvPicPr>
          <p:cNvPr id="5" name="Picture 4">
            <a:extLst>
              <a:ext uri="{FF2B5EF4-FFF2-40B4-BE49-F238E27FC236}">
                <a16:creationId xmlns:a16="http://schemas.microsoft.com/office/drawing/2014/main" id="{E747C0F9-70AF-466D-8983-6B6283B35511}"/>
              </a:ext>
            </a:extLst>
          </p:cNvPr>
          <p:cNvPicPr>
            <a:picLocks noChangeAspect="1"/>
          </p:cNvPicPr>
          <p:nvPr/>
        </p:nvPicPr>
        <p:blipFill>
          <a:blip r:embed="rId3"/>
          <a:stretch>
            <a:fillRect/>
          </a:stretch>
        </p:blipFill>
        <p:spPr>
          <a:xfrm>
            <a:off x="304800" y="4068463"/>
            <a:ext cx="5715000" cy="1819275"/>
          </a:xfrm>
          <a:prstGeom prst="rect">
            <a:avLst/>
          </a:prstGeom>
        </p:spPr>
      </p:pic>
      <p:pic>
        <p:nvPicPr>
          <p:cNvPr id="4" name="Picture 3">
            <a:extLst>
              <a:ext uri="{FF2B5EF4-FFF2-40B4-BE49-F238E27FC236}">
                <a16:creationId xmlns:a16="http://schemas.microsoft.com/office/drawing/2014/main" id="{E7584B28-7DAB-443C-AE1A-E1CCDFB98651}"/>
              </a:ext>
            </a:extLst>
          </p:cNvPr>
          <p:cNvPicPr>
            <a:picLocks noChangeAspect="1"/>
          </p:cNvPicPr>
          <p:nvPr/>
        </p:nvPicPr>
        <p:blipFill>
          <a:blip r:embed="rId4"/>
          <a:stretch>
            <a:fillRect/>
          </a:stretch>
        </p:blipFill>
        <p:spPr>
          <a:xfrm>
            <a:off x="5486399" y="244737"/>
            <a:ext cx="6028765" cy="4404545"/>
          </a:xfrm>
          <a:prstGeom prst="rect">
            <a:avLst/>
          </a:prstGeom>
        </p:spPr>
      </p:pic>
      <p:sp>
        <p:nvSpPr>
          <p:cNvPr id="6" name="Rectangle 5">
            <a:extLst>
              <a:ext uri="{FF2B5EF4-FFF2-40B4-BE49-F238E27FC236}">
                <a16:creationId xmlns:a16="http://schemas.microsoft.com/office/drawing/2014/main" id="{EAAB38CE-3299-4663-9742-DFC93FEA13E2}"/>
              </a:ext>
            </a:extLst>
          </p:cNvPr>
          <p:cNvSpPr/>
          <p:nvPr/>
        </p:nvSpPr>
        <p:spPr>
          <a:xfrm>
            <a:off x="186466" y="1709751"/>
            <a:ext cx="6096000" cy="1477328"/>
          </a:xfrm>
          <a:prstGeom prst="rect">
            <a:avLst/>
          </a:prstGeom>
        </p:spPr>
        <p:txBody>
          <a:bodyPr>
            <a:spAutoFit/>
          </a:bodyPr>
          <a:lstStyle/>
          <a:p>
            <a:r>
              <a:rPr lang="en-US" b="0" i="0" dirty="0">
                <a:solidFill>
                  <a:srgbClr val="212529"/>
                </a:solidFill>
                <a:effectLst/>
                <a:latin typeface="-apple-system"/>
              </a:rPr>
              <a:t>See the complete example in the link provided. </a:t>
            </a:r>
          </a:p>
          <a:p>
            <a:r>
              <a:rPr lang="en-US" b="0" i="0" dirty="0">
                <a:solidFill>
                  <a:srgbClr val="212529"/>
                </a:solidFill>
                <a:effectLst/>
                <a:latin typeface="-apple-system"/>
              </a:rPr>
              <a:t>It shows how to perform</a:t>
            </a:r>
          </a:p>
          <a:p>
            <a:pPr>
              <a:buFont typeface="+mj-lt"/>
              <a:buAutoNum type="arabicPeriod"/>
            </a:pPr>
            <a:r>
              <a:rPr lang="en-US" b="0" i="0" dirty="0">
                <a:solidFill>
                  <a:srgbClr val="212529"/>
                </a:solidFill>
                <a:effectLst/>
                <a:latin typeface="-apple-system"/>
              </a:rPr>
              <a:t> Data validation</a:t>
            </a:r>
          </a:p>
          <a:p>
            <a:pPr>
              <a:buFont typeface="+mj-lt"/>
              <a:buAutoNum type="arabicPeriod"/>
            </a:pPr>
            <a:r>
              <a:rPr lang="en-US" b="0" i="0" dirty="0">
                <a:solidFill>
                  <a:srgbClr val="212529"/>
                </a:solidFill>
                <a:effectLst/>
                <a:latin typeface="-apple-system"/>
              </a:rPr>
              <a:t> Update values automatically</a:t>
            </a:r>
          </a:p>
          <a:p>
            <a:pPr>
              <a:buFont typeface="+mj-lt"/>
              <a:buAutoNum type="arabicPeriod"/>
            </a:pPr>
            <a:r>
              <a:rPr lang="en-US" b="0" i="0" dirty="0">
                <a:solidFill>
                  <a:srgbClr val="212529"/>
                </a:solidFill>
                <a:effectLst/>
                <a:latin typeface="-apple-system"/>
              </a:rPr>
              <a:t> Data logging, or auditing</a:t>
            </a:r>
          </a:p>
        </p:txBody>
      </p:sp>
    </p:spTree>
    <p:extLst>
      <p:ext uri="{BB962C8B-B14F-4D97-AF65-F5344CB8AC3E}">
        <p14:creationId xmlns:p14="http://schemas.microsoft.com/office/powerpoint/2010/main" val="14100611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a:t>Data </a:t>
            </a:r>
            <a:r>
              <a:rPr lang="pt-PT" dirty="0" err="1"/>
              <a:t>Control</a:t>
            </a:r>
            <a:r>
              <a:rPr lang="pt-PT" dirty="0"/>
              <a:t> </a:t>
            </a:r>
            <a:r>
              <a:rPr lang="pt-PT" dirty="0" err="1"/>
              <a:t>Language</a:t>
            </a:r>
            <a:endParaRPr lang="en-GB" dirty="0"/>
          </a:p>
        </p:txBody>
      </p:sp>
      <p:sp>
        <p:nvSpPr>
          <p:cNvPr id="3" name="Content Placeholder 2"/>
          <p:cNvSpPr>
            <a:spLocks noGrp="1"/>
          </p:cNvSpPr>
          <p:nvPr>
            <p:ph idx="1"/>
          </p:nvPr>
        </p:nvSpPr>
        <p:spPr/>
        <p:txBody>
          <a:bodyPr/>
          <a:lstStyle/>
          <a:p>
            <a:r>
              <a:rPr lang="en-GB" b="1" dirty="0"/>
              <a:t>Data Control Language</a:t>
            </a:r>
            <a:r>
              <a:rPr lang="en-GB" dirty="0"/>
              <a:t> (DCL) statements. Some examples:</a:t>
            </a:r>
          </a:p>
          <a:p>
            <a:pPr lvl="1"/>
            <a:r>
              <a:rPr lang="en-GB" dirty="0"/>
              <a:t>GRANT - gives user's access privileges to database</a:t>
            </a:r>
          </a:p>
          <a:p>
            <a:pPr lvl="1"/>
            <a:r>
              <a:rPr lang="en-GB" dirty="0"/>
              <a:t>REVOKE - withdraw access privileges given with the GRANT command</a:t>
            </a:r>
          </a:p>
          <a:p>
            <a:endParaRPr lang="en-GB" dirty="0"/>
          </a:p>
        </p:txBody>
      </p:sp>
    </p:spTree>
    <p:extLst>
      <p:ext uri="{BB962C8B-B14F-4D97-AF65-F5344CB8AC3E}">
        <p14:creationId xmlns:p14="http://schemas.microsoft.com/office/powerpoint/2010/main" val="6431870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Transaction Control Language</a:t>
            </a:r>
          </a:p>
        </p:txBody>
      </p:sp>
      <p:sp>
        <p:nvSpPr>
          <p:cNvPr id="3" name="Content Placeholder 2"/>
          <p:cNvSpPr>
            <a:spLocks noGrp="1"/>
          </p:cNvSpPr>
          <p:nvPr>
            <p:ph idx="1"/>
          </p:nvPr>
        </p:nvSpPr>
        <p:spPr/>
        <p:txBody>
          <a:bodyPr>
            <a:normAutofit/>
          </a:bodyPr>
          <a:lstStyle/>
          <a:p>
            <a:r>
              <a:rPr lang="en-GB" b="1" dirty="0"/>
              <a:t>Transaction Control</a:t>
            </a:r>
            <a:r>
              <a:rPr lang="en-GB" dirty="0"/>
              <a:t> (TCL) statements are used to manage the changes made by DML statements. It allows statements to be grouped together into logical transactions:</a:t>
            </a:r>
          </a:p>
          <a:p>
            <a:pPr lvl="1"/>
            <a:r>
              <a:rPr lang="en-GB" dirty="0"/>
              <a:t>COMMIT - save work done</a:t>
            </a:r>
          </a:p>
          <a:p>
            <a:pPr lvl="1"/>
            <a:r>
              <a:rPr lang="en-GB" dirty="0"/>
              <a:t>SAVEPOINT - identify a point in a transaction to which you can later roll back</a:t>
            </a:r>
          </a:p>
          <a:p>
            <a:pPr lvl="1"/>
            <a:r>
              <a:rPr lang="en-GB" dirty="0"/>
              <a:t>ROLLBACK - restore database to original since the last COMMIT</a:t>
            </a:r>
          </a:p>
          <a:p>
            <a:pPr lvl="1"/>
            <a:r>
              <a:rPr lang="en-GB" dirty="0"/>
              <a:t>SET TRANSACTION - Change transaction options like isolation level and what rollback segment to use</a:t>
            </a:r>
          </a:p>
          <a:p>
            <a:endParaRPr lang="en-GB" dirty="0"/>
          </a:p>
        </p:txBody>
      </p:sp>
    </p:spTree>
    <p:extLst>
      <p:ext uri="{BB962C8B-B14F-4D97-AF65-F5344CB8AC3E}">
        <p14:creationId xmlns:p14="http://schemas.microsoft.com/office/powerpoint/2010/main" val="28629392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85ED-0CA5-431A-B6FE-FDC99AFB8068}"/>
              </a:ext>
            </a:extLst>
          </p:cNvPr>
          <p:cNvSpPr>
            <a:spLocks noGrp="1"/>
          </p:cNvSpPr>
          <p:nvPr>
            <p:ph type="title"/>
          </p:nvPr>
        </p:nvSpPr>
        <p:spPr/>
        <p:txBody>
          <a:bodyPr/>
          <a:lstStyle/>
          <a:p>
            <a:r>
              <a:rPr lang="en-US" dirty="0"/>
              <a:t>Next class</a:t>
            </a:r>
          </a:p>
        </p:txBody>
      </p:sp>
      <p:sp>
        <p:nvSpPr>
          <p:cNvPr id="3" name="Content Placeholder 2">
            <a:extLst>
              <a:ext uri="{FF2B5EF4-FFF2-40B4-BE49-F238E27FC236}">
                <a16:creationId xmlns:a16="http://schemas.microsoft.com/office/drawing/2014/main" id="{375D7F0F-9449-497E-9AB9-E5A1511ED7DD}"/>
              </a:ext>
            </a:extLst>
          </p:cNvPr>
          <p:cNvSpPr>
            <a:spLocks noGrp="1"/>
          </p:cNvSpPr>
          <p:nvPr>
            <p:ph idx="1"/>
          </p:nvPr>
        </p:nvSpPr>
        <p:spPr/>
        <p:txBody>
          <a:bodyPr/>
          <a:lstStyle/>
          <a:p>
            <a:r>
              <a:rPr lang="en-US" dirty="0"/>
              <a:t>PL/SQL (continuation)</a:t>
            </a:r>
          </a:p>
          <a:p>
            <a:r>
              <a:rPr lang="en-US" dirty="0"/>
              <a:t>Integration in Java and web Apps.</a:t>
            </a:r>
          </a:p>
          <a:p>
            <a:r>
              <a:rPr lang="en-US" dirty="0"/>
              <a:t>Other paradigms: NoSQL, </a:t>
            </a:r>
            <a:r>
              <a:rPr lang="en-US" dirty="0" err="1"/>
              <a:t>BigData</a:t>
            </a:r>
            <a:r>
              <a:rPr lang="en-US"/>
              <a:t>, Cloud Computing</a:t>
            </a:r>
            <a:r>
              <a:rPr lang="en-US" dirty="0"/>
              <a:t>, Data Science.</a:t>
            </a:r>
          </a:p>
        </p:txBody>
      </p:sp>
    </p:spTree>
    <p:extLst>
      <p:ext uri="{BB962C8B-B14F-4D97-AF65-F5344CB8AC3E}">
        <p14:creationId xmlns:p14="http://schemas.microsoft.com/office/powerpoint/2010/main" val="3173921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3046</TotalTime>
  <Words>7540</Words>
  <Application>Microsoft Office PowerPoint</Application>
  <PresentationFormat>Widescreen</PresentationFormat>
  <Paragraphs>882</Paragraphs>
  <Slides>94</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-apple-system</vt:lpstr>
      <vt:lpstr>Arial</vt:lpstr>
      <vt:lpstr>Arial Unicode MS</vt:lpstr>
      <vt:lpstr>Calibri</vt:lpstr>
      <vt:lpstr>Calibri Light</vt:lpstr>
      <vt:lpstr>Courier New</vt:lpstr>
      <vt:lpstr>Verdana</vt:lpstr>
      <vt:lpstr>Verdana</vt:lpstr>
      <vt:lpstr>Wingdings</vt:lpstr>
      <vt:lpstr>Office Theme</vt:lpstr>
      <vt:lpstr>Modelação de dados em Engenharia</vt:lpstr>
      <vt:lpstr>Index</vt:lpstr>
      <vt:lpstr>SQL</vt:lpstr>
      <vt:lpstr>SQL  - Structured Query Language</vt:lpstr>
      <vt:lpstr>Data Definition</vt:lpstr>
      <vt:lpstr>Data Definition (2)</vt:lpstr>
      <vt:lpstr>Example</vt:lpstr>
      <vt:lpstr>Related tables (relationships from the ERD)</vt:lpstr>
      <vt:lpstr>Example</vt:lpstr>
      <vt:lpstr>"On delete cascade" restriction EXAMPLE</vt:lpstr>
      <vt:lpstr>Virtual columns</vt:lpstr>
      <vt:lpstr>Restrição “unique identifiers”</vt:lpstr>
      <vt:lpstr>Definir valores por defeito e gamas de valores</vt:lpstr>
      <vt:lpstr>Data Manipulation Language (DML)</vt:lpstr>
      <vt:lpstr>Data Manipulation Language</vt:lpstr>
      <vt:lpstr>Exemplo “insert” com um tipo Date</vt:lpstr>
      <vt:lpstr>Query “update”</vt:lpstr>
      <vt:lpstr>Query: DELETE</vt:lpstr>
      <vt:lpstr>Query: SELECT</vt:lpstr>
      <vt:lpstr>Select duma tabela</vt:lpstr>
      <vt:lpstr>Select de várias tabelas</vt:lpstr>
      <vt:lpstr>Funções de agregação (AVG, MAX, MIN, …)</vt:lpstr>
      <vt:lpstr>Empregados com salários acima da média </vt:lpstr>
      <vt:lpstr>Numero de empregados com salário abaixo da média</vt:lpstr>
      <vt:lpstr>Empregado com salário mais baixo/alto</vt:lpstr>
      <vt:lpstr>Media de salários por departamento</vt:lpstr>
      <vt:lpstr>Media de salários por departamento e com nome do departamento e nome do manager</vt:lpstr>
      <vt:lpstr>Execution of scripts</vt:lpstr>
      <vt:lpstr>Resulting schema</vt:lpstr>
      <vt:lpstr>CRUD on several entities (revisions) </vt:lpstr>
      <vt:lpstr>Recalling select statement (revisions)</vt:lpstr>
      <vt:lpstr>Query with order by </vt:lpstr>
      <vt:lpstr>Query with where conditions</vt:lpstr>
      <vt:lpstr>Select distinct</vt:lpstr>
      <vt:lpstr>Between (for mySQL remove to_date call)</vt:lpstr>
      <vt:lpstr>JOINS:</vt:lpstr>
      <vt:lpstr>PowerPoint Presentation</vt:lpstr>
      <vt:lpstr>What is JOIN Clause?</vt:lpstr>
      <vt:lpstr>Inner Join</vt:lpstr>
      <vt:lpstr>INNER JOIN</vt:lpstr>
      <vt:lpstr>Select all from table 1 and table 2 (both) satisfying clause “ON condition” </vt:lpstr>
      <vt:lpstr>What is the LEFT JOIN Clause?</vt:lpstr>
      <vt:lpstr>LEFT JOIN</vt:lpstr>
      <vt:lpstr>Select all from table 1 and those from table 2 satisfying clause “ON condition” </vt:lpstr>
      <vt:lpstr>What is the RIGHT JOIN Clause?</vt:lpstr>
      <vt:lpstr>RIGHT JOIN</vt:lpstr>
      <vt:lpstr>Select all from table 2 and those from table 1 satisfying clause “ON condition”</vt:lpstr>
      <vt:lpstr>Right join (2)</vt:lpstr>
      <vt:lpstr>Difference between Left Join and Right Join</vt:lpstr>
      <vt:lpstr>LEFT JOIN vs. RIGHT JOIN</vt:lpstr>
      <vt:lpstr>FULL JOIN</vt:lpstr>
      <vt:lpstr>FULL JOIN example (MySQL does not support full join)</vt:lpstr>
      <vt:lpstr>Select all from table 1 OR from table 2 satisfying “ON condition” clause </vt:lpstr>
      <vt:lpstr>Full outer join (2)</vt:lpstr>
      <vt:lpstr>CROSS join</vt:lpstr>
      <vt:lpstr>SELF join</vt:lpstr>
      <vt:lpstr>SELF join (example)</vt:lpstr>
      <vt:lpstr>SQL multiple joins</vt:lpstr>
      <vt:lpstr>Aggregation functions</vt:lpstr>
      <vt:lpstr>Example</vt:lpstr>
      <vt:lpstr>Group by</vt:lpstr>
      <vt:lpstr>HAVING</vt:lpstr>
      <vt:lpstr>Subqueries</vt:lpstr>
      <vt:lpstr>MySQL Views</vt:lpstr>
      <vt:lpstr>When to use views</vt:lpstr>
      <vt:lpstr>When to use views</vt:lpstr>
      <vt:lpstr>When to use views</vt:lpstr>
      <vt:lpstr>When to use views</vt:lpstr>
      <vt:lpstr>Drop view</vt:lpstr>
      <vt:lpstr>Other Views (oracle)</vt:lpstr>
      <vt:lpstr>Materialized View (oracle)</vt:lpstr>
      <vt:lpstr>Index files (IMPORTANT for performance execution)</vt:lpstr>
      <vt:lpstr>Example</vt:lpstr>
      <vt:lpstr>Users &amp; Privileges</vt:lpstr>
      <vt:lpstr>PL/SQL</vt:lpstr>
      <vt:lpstr>PLSQL, conditional control, loops, </vt:lpstr>
      <vt:lpstr>“Procedures”, “functions”, “triggers”</vt:lpstr>
      <vt:lpstr>Procedures</vt:lpstr>
      <vt:lpstr>PL/SQL procedure (show how to handle errors)</vt:lpstr>
      <vt:lpstr>Stored Procedures (can change/update) database</vt:lpstr>
      <vt:lpstr>Procedure with a while loop and calling other procedure</vt:lpstr>
      <vt:lpstr>Testing returning into clause</vt:lpstr>
      <vt:lpstr>Functions</vt:lpstr>
      <vt:lpstr>Already existing (aggregate) functions</vt:lpstr>
      <vt:lpstr>Already existing (aggregate) functions</vt:lpstr>
      <vt:lpstr>Function example</vt:lpstr>
      <vt:lpstr>Stored Function (can only observe, but not update, the database (oracle)</vt:lpstr>
      <vt:lpstr>Triggers</vt:lpstr>
      <vt:lpstr>Triggers</vt:lpstr>
      <vt:lpstr>Trigger example: no credit changes between…</vt:lpstr>
      <vt:lpstr>Trigger (oracle)</vt:lpstr>
      <vt:lpstr>Data Control Language</vt:lpstr>
      <vt:lpstr>Transaction Control Language</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example</dc:title>
  <dc:creator>Anonymous One</dc:creator>
  <cp:lastModifiedBy>Joao Almeida das Rosas</cp:lastModifiedBy>
  <cp:revision>145</cp:revision>
  <dcterms:created xsi:type="dcterms:W3CDTF">2021-04-09T20:30:30Z</dcterms:created>
  <dcterms:modified xsi:type="dcterms:W3CDTF">2024-03-20T10:59:59Z</dcterms:modified>
</cp:coreProperties>
</file>