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4"/>
  </p:notesMasterIdLst>
  <p:sldIdLst>
    <p:sldId id="256" r:id="rId2"/>
    <p:sldId id="266" r:id="rId3"/>
    <p:sldId id="495" r:id="rId4"/>
    <p:sldId id="496" r:id="rId5"/>
    <p:sldId id="497" r:id="rId6"/>
    <p:sldId id="498" r:id="rId7"/>
    <p:sldId id="653" r:id="rId8"/>
    <p:sldId id="654" r:id="rId9"/>
    <p:sldId id="655" r:id="rId10"/>
    <p:sldId id="656" r:id="rId11"/>
    <p:sldId id="657" r:id="rId12"/>
    <p:sldId id="658" r:id="rId13"/>
    <p:sldId id="659" r:id="rId14"/>
    <p:sldId id="660" r:id="rId15"/>
    <p:sldId id="672" r:id="rId16"/>
    <p:sldId id="500" r:id="rId17"/>
    <p:sldId id="501" r:id="rId18"/>
    <p:sldId id="502" r:id="rId19"/>
    <p:sldId id="503" r:id="rId20"/>
    <p:sldId id="504" r:id="rId21"/>
    <p:sldId id="505" r:id="rId22"/>
    <p:sldId id="509" r:id="rId23"/>
    <p:sldId id="510" r:id="rId24"/>
    <p:sldId id="631" r:id="rId25"/>
    <p:sldId id="673" r:id="rId26"/>
    <p:sldId id="638" r:id="rId27"/>
    <p:sldId id="661" r:id="rId28"/>
    <p:sldId id="666" r:id="rId29"/>
    <p:sldId id="662" r:id="rId30"/>
    <p:sldId id="663" r:id="rId31"/>
    <p:sldId id="665" r:id="rId32"/>
    <p:sldId id="667" r:id="rId33"/>
    <p:sldId id="668" r:id="rId34"/>
    <p:sldId id="669" r:id="rId35"/>
    <p:sldId id="670" r:id="rId36"/>
    <p:sldId id="555" r:id="rId37"/>
    <p:sldId id="556" r:id="rId38"/>
    <p:sldId id="557" r:id="rId39"/>
    <p:sldId id="558" r:id="rId40"/>
    <p:sldId id="559" r:id="rId41"/>
    <p:sldId id="560" r:id="rId42"/>
    <p:sldId id="562" r:id="rId43"/>
    <p:sldId id="561" r:id="rId44"/>
    <p:sldId id="563" r:id="rId45"/>
    <p:sldId id="564" r:id="rId46"/>
    <p:sldId id="565" r:id="rId47"/>
    <p:sldId id="567" r:id="rId48"/>
    <p:sldId id="568" r:id="rId49"/>
    <p:sldId id="569" r:id="rId50"/>
    <p:sldId id="570" r:id="rId51"/>
    <p:sldId id="571" r:id="rId52"/>
    <p:sldId id="572" r:id="rId53"/>
    <p:sldId id="573" r:id="rId54"/>
    <p:sldId id="574" r:id="rId55"/>
    <p:sldId id="575" r:id="rId56"/>
    <p:sldId id="576" r:id="rId57"/>
    <p:sldId id="577" r:id="rId58"/>
    <p:sldId id="578" r:id="rId59"/>
    <p:sldId id="579" r:id="rId60"/>
    <p:sldId id="580" r:id="rId61"/>
    <p:sldId id="581" r:id="rId62"/>
    <p:sldId id="585" r:id="rId63"/>
    <p:sldId id="586" r:id="rId64"/>
    <p:sldId id="587" r:id="rId65"/>
    <p:sldId id="588" r:id="rId66"/>
    <p:sldId id="589" r:id="rId67"/>
    <p:sldId id="590" r:id="rId68"/>
    <p:sldId id="591" r:id="rId69"/>
    <p:sldId id="592" r:id="rId70"/>
    <p:sldId id="593" r:id="rId71"/>
    <p:sldId id="594" r:id="rId72"/>
    <p:sldId id="595" r:id="rId73"/>
    <p:sldId id="596" r:id="rId74"/>
    <p:sldId id="597" r:id="rId75"/>
    <p:sldId id="598" r:id="rId76"/>
    <p:sldId id="599" r:id="rId77"/>
    <p:sldId id="600" r:id="rId78"/>
    <p:sldId id="601" r:id="rId79"/>
    <p:sldId id="622" r:id="rId80"/>
    <p:sldId id="602" r:id="rId81"/>
    <p:sldId id="611" r:id="rId82"/>
    <p:sldId id="614" r:id="rId83"/>
    <p:sldId id="617" r:id="rId84"/>
    <p:sldId id="618" r:id="rId85"/>
    <p:sldId id="619" r:id="rId86"/>
    <p:sldId id="620" r:id="rId87"/>
    <p:sldId id="649" r:id="rId88"/>
    <p:sldId id="616" r:id="rId89"/>
    <p:sldId id="648" r:id="rId90"/>
    <p:sldId id="621" r:id="rId91"/>
    <p:sldId id="650" r:id="rId92"/>
    <p:sldId id="651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Almeida das Rosas" userId="78e79f35-ba31-4c0b-a794-470629228134" providerId="ADAL" clId="{69FB3853-4095-4907-AACC-AA392D1E2EBB}"/>
    <pc:docChg chg="undo custSel addSld delSld modSld">
      <pc:chgData name="Joao Almeida das Rosas" userId="78e79f35-ba31-4c0b-a794-470629228134" providerId="ADAL" clId="{69FB3853-4095-4907-AACC-AA392D1E2EBB}" dt="2023-03-23T10:13:56.462" v="342" actId="47"/>
      <pc:docMkLst>
        <pc:docMk/>
      </pc:docMkLst>
      <pc:sldChg chg="modSp mod">
        <pc:chgData name="Joao Almeida das Rosas" userId="78e79f35-ba31-4c0b-a794-470629228134" providerId="ADAL" clId="{69FB3853-4095-4907-AACC-AA392D1E2EBB}" dt="2023-03-23T10:02:10.766" v="5" actId="20577"/>
        <pc:sldMkLst>
          <pc:docMk/>
          <pc:sldMk cId="1082784364" sldId="256"/>
        </pc:sldMkLst>
        <pc:spChg chg="mod">
          <ac:chgData name="Joao Almeida das Rosas" userId="78e79f35-ba31-4c0b-a794-470629228134" providerId="ADAL" clId="{69FB3853-4095-4907-AACC-AA392D1E2EBB}" dt="2023-03-23T10:02:10.766" v="5" actId="20577"/>
          <ac:spMkLst>
            <pc:docMk/>
            <pc:sldMk cId="1082784364" sldId="256"/>
            <ac:spMk id="3" creationId="{D675A6A8-2EED-4B5B-8A41-AB8DECE0FF5A}"/>
          </ac:spMkLst>
        </pc:spChg>
      </pc:sldChg>
      <pc:sldChg chg="modSp del mod">
        <pc:chgData name="Joao Almeida das Rosas" userId="78e79f35-ba31-4c0b-a794-470629228134" providerId="ADAL" clId="{69FB3853-4095-4907-AACC-AA392D1E2EBB}" dt="2023-03-23T10:13:56.462" v="342" actId="47"/>
        <pc:sldMkLst>
          <pc:docMk/>
          <pc:sldMk cId="3518138858" sldId="267"/>
        </pc:sldMkLst>
        <pc:spChg chg="mod">
          <ac:chgData name="Joao Almeida das Rosas" userId="78e79f35-ba31-4c0b-a794-470629228134" providerId="ADAL" clId="{69FB3853-4095-4907-AACC-AA392D1E2EBB}" dt="2023-03-23T10:12:33.405" v="340" actId="20577"/>
          <ac:spMkLst>
            <pc:docMk/>
            <pc:sldMk cId="3518138858" sldId="267"/>
            <ac:spMk id="4" creationId="{B3D8DD7A-7727-44E7-B82A-5D68AD433499}"/>
          </ac:spMkLst>
        </pc:spChg>
        <pc:spChg chg="mod">
          <ac:chgData name="Joao Almeida das Rosas" userId="78e79f35-ba31-4c0b-a794-470629228134" providerId="ADAL" clId="{69FB3853-4095-4907-AACC-AA392D1E2EBB}" dt="2023-03-23T10:10:52.490" v="305" actId="1076"/>
          <ac:spMkLst>
            <pc:docMk/>
            <pc:sldMk cId="3518138858" sldId="267"/>
            <ac:spMk id="7" creationId="{F301D529-D40A-4275-9B51-202492F2CD7D}"/>
          </ac:spMkLst>
        </pc:spChg>
        <pc:spChg chg="mod">
          <ac:chgData name="Joao Almeida das Rosas" userId="78e79f35-ba31-4c0b-a794-470629228134" providerId="ADAL" clId="{69FB3853-4095-4907-AACC-AA392D1E2EBB}" dt="2023-03-23T10:10:52.524" v="306" actId="1076"/>
          <ac:spMkLst>
            <pc:docMk/>
            <pc:sldMk cId="3518138858" sldId="267"/>
            <ac:spMk id="9" creationId="{3FDFB129-197C-4183-BCC2-C2A9FB03A633}"/>
          </ac:spMkLst>
        </pc:spChg>
      </pc:sldChg>
      <pc:sldChg chg="add">
        <pc:chgData name="Joao Almeida das Rosas" userId="78e79f35-ba31-4c0b-a794-470629228134" providerId="ADAL" clId="{69FB3853-4095-4907-AACC-AA392D1E2EBB}" dt="2023-03-23T10:13:45.440" v="341"/>
        <pc:sldMkLst>
          <pc:docMk/>
          <pc:sldMk cId="2012877358" sldId="652"/>
        </pc:sldMkLst>
      </pc:sldChg>
    </pc:docChg>
  </pc:docChgLst>
  <pc:docChgLst>
    <pc:chgData name="Joao Almeida das Rosas" userId="78e79f35-ba31-4c0b-a794-470629228134" providerId="ADAL" clId="{6D87431C-A3A0-4D01-8A31-37FF47F5A5F7}"/>
    <pc:docChg chg="undo custSel addSld delSld modSld sldOrd">
      <pc:chgData name="Joao Almeida das Rosas" userId="78e79f35-ba31-4c0b-a794-470629228134" providerId="ADAL" clId="{6D87431C-A3A0-4D01-8A31-37FF47F5A5F7}" dt="2023-03-28T18:02:14.747" v="2216" actId="13926"/>
      <pc:docMkLst>
        <pc:docMk/>
      </pc:docMkLst>
      <pc:sldChg chg="modSp mod">
        <pc:chgData name="Joao Almeida das Rosas" userId="78e79f35-ba31-4c0b-a794-470629228134" providerId="ADAL" clId="{6D87431C-A3A0-4D01-8A31-37FF47F5A5F7}" dt="2023-03-28T17:54:38.923" v="1644" actId="13926"/>
        <pc:sldMkLst>
          <pc:docMk/>
          <pc:sldMk cId="2439643802" sldId="268"/>
        </pc:sldMkLst>
        <pc:spChg chg="mod">
          <ac:chgData name="Joao Almeida das Rosas" userId="78e79f35-ba31-4c0b-a794-470629228134" providerId="ADAL" clId="{6D87431C-A3A0-4D01-8A31-37FF47F5A5F7}" dt="2023-03-28T17:54:38.923" v="1644" actId="13926"/>
          <ac:spMkLst>
            <pc:docMk/>
            <pc:sldMk cId="2439643802" sldId="268"/>
            <ac:spMk id="2" creationId="{DCE4A50D-B8F4-43AD-86AE-178B85961593}"/>
          </ac:spMkLst>
        </pc:spChg>
      </pc:sldChg>
      <pc:sldChg chg="modSp mod">
        <pc:chgData name="Joao Almeida das Rosas" userId="78e79f35-ba31-4c0b-a794-470629228134" providerId="ADAL" clId="{6D87431C-A3A0-4D01-8A31-37FF47F5A5F7}" dt="2023-03-28T17:54:50.056" v="1645" actId="13926"/>
        <pc:sldMkLst>
          <pc:docMk/>
          <pc:sldMk cId="1410061147" sldId="269"/>
        </pc:sldMkLst>
        <pc:spChg chg="mod">
          <ac:chgData name="Joao Almeida das Rosas" userId="78e79f35-ba31-4c0b-a794-470629228134" providerId="ADAL" clId="{6D87431C-A3A0-4D01-8A31-37FF47F5A5F7}" dt="2023-03-28T17:54:50.056" v="1645" actId="13926"/>
          <ac:spMkLst>
            <pc:docMk/>
            <pc:sldMk cId="1410061147" sldId="269"/>
            <ac:spMk id="2" creationId="{446E0854-076D-4A39-8B82-F44502F0FF07}"/>
          </ac:spMkLst>
        </pc:spChg>
      </pc:sldChg>
      <pc:sldChg chg="modSp mod">
        <pc:chgData name="Joao Almeida das Rosas" userId="78e79f35-ba31-4c0b-a794-470629228134" providerId="ADAL" clId="{6D87431C-A3A0-4D01-8A31-37FF47F5A5F7}" dt="2023-03-28T16:45:46.510" v="448" actId="208"/>
        <pc:sldMkLst>
          <pc:docMk/>
          <pc:sldMk cId="4290202008" sldId="498"/>
        </pc:sldMkLst>
        <pc:picChg chg="mod">
          <ac:chgData name="Joao Almeida das Rosas" userId="78e79f35-ba31-4c0b-a794-470629228134" providerId="ADAL" clId="{6D87431C-A3A0-4D01-8A31-37FF47F5A5F7}" dt="2023-03-28T16:45:46.510" v="448" actId="208"/>
          <ac:picMkLst>
            <pc:docMk/>
            <pc:sldMk cId="4290202008" sldId="498"/>
            <ac:picMk id="5" creationId="{00000000-0000-0000-0000-000000000000}"/>
          </ac:picMkLst>
        </pc:picChg>
      </pc:sldChg>
      <pc:sldChg chg="modSp mod">
        <pc:chgData name="Joao Almeida das Rosas" userId="78e79f35-ba31-4c0b-a794-470629228134" providerId="ADAL" clId="{6D87431C-A3A0-4D01-8A31-37FF47F5A5F7}" dt="2023-03-28T17:13:08.505" v="710" actId="13926"/>
        <pc:sldMkLst>
          <pc:docMk/>
          <pc:sldMk cId="134710426" sldId="500"/>
        </pc:sldMkLst>
        <pc:spChg chg="mod">
          <ac:chgData name="Joao Almeida das Rosas" userId="78e79f35-ba31-4c0b-a794-470629228134" providerId="ADAL" clId="{6D87431C-A3A0-4D01-8A31-37FF47F5A5F7}" dt="2023-03-28T17:13:08.505" v="710" actId="13926"/>
          <ac:spMkLst>
            <pc:docMk/>
            <pc:sldMk cId="134710426" sldId="500"/>
            <ac:spMk id="2" creationId="{00000000-0000-0000-0000-000000000000}"/>
          </ac:spMkLst>
        </pc:spChg>
      </pc:sldChg>
      <pc:sldChg chg="modSp mod">
        <pc:chgData name="Joao Almeida das Rosas" userId="78e79f35-ba31-4c0b-a794-470629228134" providerId="ADAL" clId="{6D87431C-A3A0-4D01-8A31-37FF47F5A5F7}" dt="2023-03-28T17:13:36.569" v="713"/>
        <pc:sldMkLst>
          <pc:docMk/>
          <pc:sldMk cId="2044320988" sldId="509"/>
        </pc:sldMkLst>
        <pc:spChg chg="mod">
          <ac:chgData name="Joao Almeida das Rosas" userId="78e79f35-ba31-4c0b-a794-470629228134" providerId="ADAL" clId="{6D87431C-A3A0-4D01-8A31-37FF47F5A5F7}" dt="2023-03-28T17:13:36.569" v="713"/>
          <ac:spMkLst>
            <pc:docMk/>
            <pc:sldMk cId="2044320988" sldId="509"/>
            <ac:spMk id="2" creationId="{00000000-0000-0000-0000-000000000000}"/>
          </ac:spMkLst>
        </pc:spChg>
      </pc:sldChg>
      <pc:sldChg chg="modSp mod">
        <pc:chgData name="Joao Almeida das Rosas" userId="78e79f35-ba31-4c0b-a794-470629228134" providerId="ADAL" clId="{6D87431C-A3A0-4D01-8A31-37FF47F5A5F7}" dt="2023-03-28T17:14:11.288" v="727" actId="20577"/>
        <pc:sldMkLst>
          <pc:docMk/>
          <pc:sldMk cId="3194716656" sldId="510"/>
        </pc:sldMkLst>
        <pc:spChg chg="mod">
          <ac:chgData name="Joao Almeida das Rosas" userId="78e79f35-ba31-4c0b-a794-470629228134" providerId="ADAL" clId="{6D87431C-A3A0-4D01-8A31-37FF47F5A5F7}" dt="2023-03-28T17:14:11.288" v="727" actId="20577"/>
          <ac:spMkLst>
            <pc:docMk/>
            <pc:sldMk cId="3194716656" sldId="510"/>
            <ac:spMk id="2" creationId="{00000000-0000-0000-0000-000000000000}"/>
          </ac:spMkLst>
        </pc:spChg>
      </pc:sldChg>
      <pc:sldChg chg="modSp del mod">
        <pc:chgData name="Joao Almeida das Rosas" userId="78e79f35-ba31-4c0b-a794-470629228134" providerId="ADAL" clId="{6D87431C-A3A0-4D01-8A31-37FF47F5A5F7}" dt="2023-03-28T16:57:58.818" v="553" actId="47"/>
        <pc:sldMkLst>
          <pc:docMk/>
          <pc:sldMk cId="228866071" sldId="520"/>
        </pc:sldMkLst>
        <pc:spChg chg="mod">
          <ac:chgData name="Joao Almeida das Rosas" userId="78e79f35-ba31-4c0b-a794-470629228134" providerId="ADAL" clId="{6D87431C-A3A0-4D01-8A31-37FF47F5A5F7}" dt="2023-03-28T16:37:48.987" v="150" actId="20577"/>
          <ac:spMkLst>
            <pc:docMk/>
            <pc:sldMk cId="228866071" sldId="520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6D87431C-A3A0-4D01-8A31-37FF47F5A5F7}" dt="2023-03-28T16:31:38.878" v="6" actId="20577"/>
          <ac:spMkLst>
            <pc:docMk/>
            <pc:sldMk cId="228866071" sldId="520"/>
            <ac:spMk id="3" creationId="{00000000-0000-0000-0000-000000000000}"/>
          </ac:spMkLst>
        </pc:spChg>
      </pc:sldChg>
      <pc:sldChg chg="modSp mod ord">
        <pc:chgData name="Joao Almeida das Rosas" userId="78e79f35-ba31-4c0b-a794-470629228134" providerId="ADAL" clId="{6D87431C-A3A0-4D01-8A31-37FF47F5A5F7}" dt="2023-03-28T17:50:23.082" v="1637" actId="13926"/>
        <pc:sldMkLst>
          <pc:docMk/>
          <pc:sldMk cId="2256997163" sldId="555"/>
        </pc:sldMkLst>
        <pc:spChg chg="mod">
          <ac:chgData name="Joao Almeida das Rosas" userId="78e79f35-ba31-4c0b-a794-470629228134" providerId="ADAL" clId="{6D87431C-A3A0-4D01-8A31-37FF47F5A5F7}" dt="2023-03-28T17:50:23.082" v="1637" actId="13926"/>
          <ac:spMkLst>
            <pc:docMk/>
            <pc:sldMk cId="2256997163" sldId="555"/>
            <ac:spMk id="5" creationId="{00000000-0000-0000-0000-000000000000}"/>
          </ac:spMkLst>
        </pc:spChg>
      </pc:sldChg>
      <pc:sldChg chg="modSp mod">
        <pc:chgData name="Joao Almeida das Rosas" userId="78e79f35-ba31-4c0b-a794-470629228134" providerId="ADAL" clId="{6D87431C-A3A0-4D01-8A31-37FF47F5A5F7}" dt="2023-03-28T17:14:19.918" v="729"/>
        <pc:sldMkLst>
          <pc:docMk/>
          <pc:sldMk cId="1491604839" sldId="631"/>
        </pc:sldMkLst>
        <pc:spChg chg="mod">
          <ac:chgData name="Joao Almeida das Rosas" userId="78e79f35-ba31-4c0b-a794-470629228134" providerId="ADAL" clId="{6D87431C-A3A0-4D01-8A31-37FF47F5A5F7}" dt="2023-03-28T17:14:19.918" v="729"/>
          <ac:spMkLst>
            <pc:docMk/>
            <pc:sldMk cId="1491604839" sldId="631"/>
            <ac:spMk id="2" creationId="{585BE727-5721-4AF7-910C-4D1AB6CAB4B4}"/>
          </ac:spMkLst>
        </pc:spChg>
      </pc:sldChg>
      <pc:sldChg chg="modSp mod">
        <pc:chgData name="Joao Almeida das Rosas" userId="78e79f35-ba31-4c0b-a794-470629228134" providerId="ADAL" clId="{6D87431C-A3A0-4D01-8A31-37FF47F5A5F7}" dt="2023-03-28T17:15:40.337" v="730" actId="6549"/>
        <pc:sldMkLst>
          <pc:docMk/>
          <pc:sldMk cId="3944623337" sldId="638"/>
        </pc:sldMkLst>
        <pc:spChg chg="mod">
          <ac:chgData name="Joao Almeida das Rosas" userId="78e79f35-ba31-4c0b-a794-470629228134" providerId="ADAL" clId="{6D87431C-A3A0-4D01-8A31-37FF47F5A5F7}" dt="2023-03-28T17:15:40.337" v="730" actId="6549"/>
          <ac:spMkLst>
            <pc:docMk/>
            <pc:sldMk cId="3944623337" sldId="638"/>
            <ac:spMk id="3" creationId="{D80A2586-8FFE-4439-BE32-A27915C26DC8}"/>
          </ac:spMkLst>
        </pc:spChg>
      </pc:sldChg>
      <pc:sldChg chg="addSp delSp modSp new mod">
        <pc:chgData name="Joao Almeida das Rosas" userId="78e79f35-ba31-4c0b-a794-470629228134" providerId="ADAL" clId="{6D87431C-A3A0-4D01-8A31-37FF47F5A5F7}" dt="2023-03-28T16:45:52.572" v="449" actId="208"/>
        <pc:sldMkLst>
          <pc:docMk/>
          <pc:sldMk cId="2442977794" sldId="653"/>
        </pc:sldMkLst>
        <pc:spChg chg="mod">
          <ac:chgData name="Joao Almeida das Rosas" userId="78e79f35-ba31-4c0b-a794-470629228134" providerId="ADAL" clId="{6D87431C-A3A0-4D01-8A31-37FF47F5A5F7}" dt="2023-03-28T16:33:04.677" v="31" actId="20577"/>
          <ac:spMkLst>
            <pc:docMk/>
            <pc:sldMk cId="2442977794" sldId="653"/>
            <ac:spMk id="2" creationId="{ADBB91DE-68E3-C552-050F-4EE41827FF06}"/>
          </ac:spMkLst>
        </pc:spChg>
        <pc:spChg chg="del">
          <ac:chgData name="Joao Almeida das Rosas" userId="78e79f35-ba31-4c0b-a794-470629228134" providerId="ADAL" clId="{6D87431C-A3A0-4D01-8A31-37FF47F5A5F7}" dt="2023-03-28T16:33:08.140" v="32" actId="22"/>
          <ac:spMkLst>
            <pc:docMk/>
            <pc:sldMk cId="2442977794" sldId="653"/>
            <ac:spMk id="3" creationId="{E73ADDC5-F91B-0998-6729-9CAE737B1685}"/>
          </ac:spMkLst>
        </pc:spChg>
        <pc:picChg chg="add mod ord">
          <ac:chgData name="Joao Almeida das Rosas" userId="78e79f35-ba31-4c0b-a794-470629228134" providerId="ADAL" clId="{6D87431C-A3A0-4D01-8A31-37FF47F5A5F7}" dt="2023-03-28T16:45:52.572" v="449" actId="208"/>
          <ac:picMkLst>
            <pc:docMk/>
            <pc:sldMk cId="2442977794" sldId="653"/>
            <ac:picMk id="5" creationId="{19017727-10EC-99F8-2CED-C34938B58292}"/>
          </ac:picMkLst>
        </pc:picChg>
      </pc:sldChg>
      <pc:sldChg chg="addSp delSp modSp new mod">
        <pc:chgData name="Joao Almeida das Rosas" userId="78e79f35-ba31-4c0b-a794-470629228134" providerId="ADAL" clId="{6D87431C-A3A0-4D01-8A31-37FF47F5A5F7}" dt="2023-03-28T16:46:00.034" v="450" actId="208"/>
        <pc:sldMkLst>
          <pc:docMk/>
          <pc:sldMk cId="2740677033" sldId="654"/>
        </pc:sldMkLst>
        <pc:spChg chg="mod">
          <ac:chgData name="Joao Almeida das Rosas" userId="78e79f35-ba31-4c0b-a794-470629228134" providerId="ADAL" clId="{6D87431C-A3A0-4D01-8A31-37FF47F5A5F7}" dt="2023-03-28T16:33:51.332" v="59" actId="20577"/>
          <ac:spMkLst>
            <pc:docMk/>
            <pc:sldMk cId="2740677033" sldId="654"/>
            <ac:spMk id="2" creationId="{1E7D39AD-6105-F5D7-A589-009A324BF7AE}"/>
          </ac:spMkLst>
        </pc:spChg>
        <pc:spChg chg="del">
          <ac:chgData name="Joao Almeida das Rosas" userId="78e79f35-ba31-4c0b-a794-470629228134" providerId="ADAL" clId="{6D87431C-A3A0-4D01-8A31-37FF47F5A5F7}" dt="2023-03-28T16:33:54.637" v="60" actId="22"/>
          <ac:spMkLst>
            <pc:docMk/>
            <pc:sldMk cId="2740677033" sldId="654"/>
            <ac:spMk id="3" creationId="{26EB22D5-7A73-F9B8-C75B-01BB15ADBA10}"/>
          </ac:spMkLst>
        </pc:spChg>
        <pc:spChg chg="add del mod">
          <ac:chgData name="Joao Almeida das Rosas" userId="78e79f35-ba31-4c0b-a794-470629228134" providerId="ADAL" clId="{6D87431C-A3A0-4D01-8A31-37FF47F5A5F7}" dt="2023-03-28T16:34:08.939" v="62" actId="22"/>
          <ac:spMkLst>
            <pc:docMk/>
            <pc:sldMk cId="2740677033" sldId="654"/>
            <ac:spMk id="7" creationId="{3716AF89-4D6A-F896-F4C0-D71951F332B4}"/>
          </ac:spMkLst>
        </pc:spChg>
        <pc:spChg chg="add del mod">
          <ac:chgData name="Joao Almeida das Rosas" userId="78e79f35-ba31-4c0b-a794-470629228134" providerId="ADAL" clId="{6D87431C-A3A0-4D01-8A31-37FF47F5A5F7}" dt="2023-03-28T16:34:30.403" v="64" actId="22"/>
          <ac:spMkLst>
            <pc:docMk/>
            <pc:sldMk cId="2740677033" sldId="654"/>
            <ac:spMk id="11" creationId="{D59CF2D0-DE93-068A-36B7-B76414B17F99}"/>
          </ac:spMkLst>
        </pc:spChg>
        <pc:picChg chg="add del mod ord">
          <ac:chgData name="Joao Almeida das Rosas" userId="78e79f35-ba31-4c0b-a794-470629228134" providerId="ADAL" clId="{6D87431C-A3A0-4D01-8A31-37FF47F5A5F7}" dt="2023-03-28T16:34:05.494" v="61" actId="478"/>
          <ac:picMkLst>
            <pc:docMk/>
            <pc:sldMk cId="2740677033" sldId="654"/>
            <ac:picMk id="5" creationId="{F936B72D-E6CA-AD1E-FD7D-A08D840A17D5}"/>
          </ac:picMkLst>
        </pc:picChg>
        <pc:picChg chg="add del mod ord">
          <ac:chgData name="Joao Almeida das Rosas" userId="78e79f35-ba31-4c0b-a794-470629228134" providerId="ADAL" clId="{6D87431C-A3A0-4D01-8A31-37FF47F5A5F7}" dt="2023-03-28T16:34:27.867" v="63" actId="478"/>
          <ac:picMkLst>
            <pc:docMk/>
            <pc:sldMk cId="2740677033" sldId="654"/>
            <ac:picMk id="9" creationId="{CAD5BF33-1414-E154-B0BC-5E323C11E19F}"/>
          </ac:picMkLst>
        </pc:picChg>
        <pc:picChg chg="add mod ord">
          <ac:chgData name="Joao Almeida das Rosas" userId="78e79f35-ba31-4c0b-a794-470629228134" providerId="ADAL" clId="{6D87431C-A3A0-4D01-8A31-37FF47F5A5F7}" dt="2023-03-28T16:46:00.034" v="450" actId="208"/>
          <ac:picMkLst>
            <pc:docMk/>
            <pc:sldMk cId="2740677033" sldId="654"/>
            <ac:picMk id="13" creationId="{741D0B99-6ED9-608A-9E88-6983D65F668F}"/>
          </ac:picMkLst>
        </pc:picChg>
      </pc:sldChg>
      <pc:sldChg chg="addSp delSp modSp new mod">
        <pc:chgData name="Joao Almeida das Rosas" userId="78e79f35-ba31-4c0b-a794-470629228134" providerId="ADAL" clId="{6D87431C-A3A0-4D01-8A31-37FF47F5A5F7}" dt="2023-03-28T17:03:51.875" v="595" actId="13926"/>
        <pc:sldMkLst>
          <pc:docMk/>
          <pc:sldMk cId="3651149447" sldId="655"/>
        </pc:sldMkLst>
        <pc:spChg chg="mod">
          <ac:chgData name="Joao Almeida das Rosas" userId="78e79f35-ba31-4c0b-a794-470629228134" providerId="ADAL" clId="{6D87431C-A3A0-4D01-8A31-37FF47F5A5F7}" dt="2023-03-28T16:36:11.653" v="93" actId="20577"/>
          <ac:spMkLst>
            <pc:docMk/>
            <pc:sldMk cId="3651149447" sldId="655"/>
            <ac:spMk id="2" creationId="{347273B4-92E7-5332-7E75-1307A077CD9A}"/>
          </ac:spMkLst>
        </pc:spChg>
        <pc:spChg chg="del mod">
          <ac:chgData name="Joao Almeida das Rosas" userId="78e79f35-ba31-4c0b-a794-470629228134" providerId="ADAL" clId="{6D87431C-A3A0-4D01-8A31-37FF47F5A5F7}" dt="2023-03-28T16:36:48.551" v="98" actId="22"/>
          <ac:spMkLst>
            <pc:docMk/>
            <pc:sldMk cId="3651149447" sldId="655"/>
            <ac:spMk id="3" creationId="{9E206DED-993D-E6A5-B3B0-88D964C77C55}"/>
          </ac:spMkLst>
        </pc:spChg>
        <pc:spChg chg="add mod">
          <ac:chgData name="Joao Almeida das Rosas" userId="78e79f35-ba31-4c0b-a794-470629228134" providerId="ADAL" clId="{6D87431C-A3A0-4D01-8A31-37FF47F5A5F7}" dt="2023-03-28T17:03:51.875" v="595" actId="13926"/>
          <ac:spMkLst>
            <pc:docMk/>
            <pc:sldMk cId="3651149447" sldId="655"/>
            <ac:spMk id="4" creationId="{11AEE303-3872-92EE-01DF-88F9AF857DE7}"/>
          </ac:spMkLst>
        </pc:spChg>
        <pc:spChg chg="add del mod">
          <ac:chgData name="Joao Almeida das Rosas" userId="78e79f35-ba31-4c0b-a794-470629228134" providerId="ADAL" clId="{6D87431C-A3A0-4D01-8A31-37FF47F5A5F7}" dt="2023-03-28T17:01:33.421" v="577" actId="22"/>
          <ac:spMkLst>
            <pc:docMk/>
            <pc:sldMk cId="3651149447" sldId="655"/>
            <ac:spMk id="10" creationId="{AA290722-C676-95F2-BE95-B8B18EAD5F5A}"/>
          </ac:spMkLst>
        </pc:spChg>
        <pc:spChg chg="add del mod">
          <ac:chgData name="Joao Almeida das Rosas" userId="78e79f35-ba31-4c0b-a794-470629228134" providerId="ADAL" clId="{6D87431C-A3A0-4D01-8A31-37FF47F5A5F7}" dt="2023-03-28T17:02:59.662" v="585" actId="22"/>
          <ac:spMkLst>
            <pc:docMk/>
            <pc:sldMk cId="3651149447" sldId="655"/>
            <ac:spMk id="15" creationId="{0B82B171-32B1-FB4E-0E6C-417F00ADCFF0}"/>
          </ac:spMkLst>
        </pc:spChg>
        <pc:picChg chg="add del mod ord">
          <ac:chgData name="Joao Almeida das Rosas" userId="78e79f35-ba31-4c0b-a794-470629228134" providerId="ADAL" clId="{6D87431C-A3A0-4D01-8A31-37FF47F5A5F7}" dt="2023-03-28T17:01:30.237" v="576" actId="478"/>
          <ac:picMkLst>
            <pc:docMk/>
            <pc:sldMk cId="3651149447" sldId="655"/>
            <ac:picMk id="6" creationId="{0A667843-A4D6-6F51-B7EF-1E019AB16F8A}"/>
          </ac:picMkLst>
        </pc:picChg>
        <pc:picChg chg="add del mod ord">
          <ac:chgData name="Joao Almeida das Rosas" userId="78e79f35-ba31-4c0b-a794-470629228134" providerId="ADAL" clId="{6D87431C-A3A0-4D01-8A31-37FF47F5A5F7}" dt="2023-03-28T17:02:57.044" v="584" actId="478"/>
          <ac:picMkLst>
            <pc:docMk/>
            <pc:sldMk cId="3651149447" sldId="655"/>
            <ac:picMk id="12" creationId="{D9A00141-EFDA-7A2B-6D69-7987D29664B0}"/>
          </ac:picMkLst>
        </pc:picChg>
        <pc:picChg chg="add mod ord">
          <ac:chgData name="Joao Almeida das Rosas" userId="78e79f35-ba31-4c0b-a794-470629228134" providerId="ADAL" clId="{6D87431C-A3A0-4D01-8A31-37FF47F5A5F7}" dt="2023-03-28T17:03:44.761" v="593" actId="1076"/>
          <ac:picMkLst>
            <pc:docMk/>
            <pc:sldMk cId="3651149447" sldId="655"/>
            <ac:picMk id="17" creationId="{53C01E73-5710-0B4B-524B-3F8CE4CCC9B5}"/>
          </ac:picMkLst>
        </pc:picChg>
        <pc:cxnChg chg="add mod">
          <ac:chgData name="Joao Almeida das Rosas" userId="78e79f35-ba31-4c0b-a794-470629228134" providerId="ADAL" clId="{6D87431C-A3A0-4D01-8A31-37FF47F5A5F7}" dt="2023-03-28T17:03:46.638" v="594" actId="14100"/>
          <ac:cxnSpMkLst>
            <pc:docMk/>
            <pc:sldMk cId="3651149447" sldId="655"/>
            <ac:cxnSpMk id="8" creationId="{26480B25-D840-2BD4-C448-118E73E5FAD2}"/>
          </ac:cxnSpMkLst>
        </pc:cxnChg>
      </pc:sldChg>
      <pc:sldChg chg="addSp delSp modSp new mod">
        <pc:chgData name="Joao Almeida das Rosas" userId="78e79f35-ba31-4c0b-a794-470629228134" providerId="ADAL" clId="{6D87431C-A3A0-4D01-8A31-37FF47F5A5F7}" dt="2023-03-28T16:46:14.378" v="452" actId="208"/>
        <pc:sldMkLst>
          <pc:docMk/>
          <pc:sldMk cId="2047261311" sldId="656"/>
        </pc:sldMkLst>
        <pc:spChg chg="mod">
          <ac:chgData name="Joao Almeida das Rosas" userId="78e79f35-ba31-4c0b-a794-470629228134" providerId="ADAL" clId="{6D87431C-A3A0-4D01-8A31-37FF47F5A5F7}" dt="2023-03-28T16:38:12.435" v="197"/>
          <ac:spMkLst>
            <pc:docMk/>
            <pc:sldMk cId="2047261311" sldId="656"/>
            <ac:spMk id="2" creationId="{7109698A-4006-B121-2FD9-5619725B767A}"/>
          </ac:spMkLst>
        </pc:spChg>
        <pc:spChg chg="del">
          <ac:chgData name="Joao Almeida das Rosas" userId="78e79f35-ba31-4c0b-a794-470629228134" providerId="ADAL" clId="{6D87431C-A3A0-4D01-8A31-37FF47F5A5F7}" dt="2023-03-28T16:38:29.870" v="198" actId="22"/>
          <ac:spMkLst>
            <pc:docMk/>
            <pc:sldMk cId="2047261311" sldId="656"/>
            <ac:spMk id="3" creationId="{E473EF18-1264-0453-7776-2905E4D42A43}"/>
          </ac:spMkLst>
        </pc:spChg>
        <pc:spChg chg="add mod">
          <ac:chgData name="Joao Almeida das Rosas" userId="78e79f35-ba31-4c0b-a794-470629228134" providerId="ADAL" clId="{6D87431C-A3A0-4D01-8A31-37FF47F5A5F7}" dt="2023-03-28T16:40:15.933" v="218" actId="1076"/>
          <ac:spMkLst>
            <pc:docMk/>
            <pc:sldMk cId="2047261311" sldId="656"/>
            <ac:spMk id="8" creationId="{BF66E1B9-851B-51B7-6F83-3660EE88E810}"/>
          </ac:spMkLst>
        </pc:spChg>
        <pc:picChg chg="add mod ord">
          <ac:chgData name="Joao Almeida das Rosas" userId="78e79f35-ba31-4c0b-a794-470629228134" providerId="ADAL" clId="{6D87431C-A3A0-4D01-8A31-37FF47F5A5F7}" dt="2023-03-28T16:46:14.378" v="452" actId="208"/>
          <ac:picMkLst>
            <pc:docMk/>
            <pc:sldMk cId="2047261311" sldId="656"/>
            <ac:picMk id="5" creationId="{2D7AFD83-3F87-893D-733A-541EBA26AC6D}"/>
          </ac:picMkLst>
        </pc:picChg>
        <pc:picChg chg="add mod">
          <ac:chgData name="Joao Almeida das Rosas" userId="78e79f35-ba31-4c0b-a794-470629228134" providerId="ADAL" clId="{6D87431C-A3A0-4D01-8A31-37FF47F5A5F7}" dt="2023-03-28T16:46:14.378" v="452" actId="208"/>
          <ac:picMkLst>
            <pc:docMk/>
            <pc:sldMk cId="2047261311" sldId="656"/>
            <ac:picMk id="7" creationId="{3D36E299-C315-D862-EF19-8BA18D5F8B5B}"/>
          </ac:picMkLst>
        </pc:picChg>
      </pc:sldChg>
      <pc:sldChg chg="addSp delSp modSp new mod">
        <pc:chgData name="Joao Almeida das Rosas" userId="78e79f35-ba31-4c0b-a794-470629228134" providerId="ADAL" clId="{6D87431C-A3A0-4D01-8A31-37FF47F5A5F7}" dt="2023-03-28T17:10:56.189" v="678" actId="208"/>
        <pc:sldMkLst>
          <pc:docMk/>
          <pc:sldMk cId="1533936317" sldId="657"/>
        </pc:sldMkLst>
        <pc:spChg chg="mod">
          <ac:chgData name="Joao Almeida das Rosas" userId="78e79f35-ba31-4c0b-a794-470629228134" providerId="ADAL" clId="{6D87431C-A3A0-4D01-8A31-37FF47F5A5F7}" dt="2023-03-28T16:40:30.989" v="244" actId="20577"/>
          <ac:spMkLst>
            <pc:docMk/>
            <pc:sldMk cId="1533936317" sldId="657"/>
            <ac:spMk id="2" creationId="{2FB90B8C-7A29-6A60-FD5E-6FB7C4C7051F}"/>
          </ac:spMkLst>
        </pc:spChg>
        <pc:spChg chg="mod">
          <ac:chgData name="Joao Almeida das Rosas" userId="78e79f35-ba31-4c0b-a794-470629228134" providerId="ADAL" clId="{6D87431C-A3A0-4D01-8A31-37FF47F5A5F7}" dt="2023-03-28T17:10:35.552" v="671" actId="20577"/>
          <ac:spMkLst>
            <pc:docMk/>
            <pc:sldMk cId="1533936317" sldId="657"/>
            <ac:spMk id="3" creationId="{9AA0AA05-0E0B-47AF-186D-25CA16A3471E}"/>
          </ac:spMkLst>
        </pc:spChg>
        <pc:spChg chg="add mod">
          <ac:chgData name="Joao Almeida das Rosas" userId="78e79f35-ba31-4c0b-a794-470629228134" providerId="ADAL" clId="{6D87431C-A3A0-4D01-8A31-37FF47F5A5F7}" dt="2023-03-28T17:07:02.629" v="652" actId="14100"/>
          <ac:spMkLst>
            <pc:docMk/>
            <pc:sldMk cId="1533936317" sldId="657"/>
            <ac:spMk id="4" creationId="{D3095EC2-9DBE-4B43-043B-E4780E78495A}"/>
          </ac:spMkLst>
        </pc:spChg>
        <pc:picChg chg="add del mod">
          <ac:chgData name="Joao Almeida das Rosas" userId="78e79f35-ba31-4c0b-a794-470629228134" providerId="ADAL" clId="{6D87431C-A3A0-4D01-8A31-37FF47F5A5F7}" dt="2023-03-28T17:05:21.599" v="631" actId="478"/>
          <ac:picMkLst>
            <pc:docMk/>
            <pc:sldMk cId="1533936317" sldId="657"/>
            <ac:picMk id="6" creationId="{EFDDCBEE-135F-3211-2EC6-E124C1F95C91}"/>
          </ac:picMkLst>
        </pc:picChg>
        <pc:picChg chg="add del mod">
          <ac:chgData name="Joao Almeida das Rosas" userId="78e79f35-ba31-4c0b-a794-470629228134" providerId="ADAL" clId="{6D87431C-A3A0-4D01-8A31-37FF47F5A5F7}" dt="2023-03-28T17:07:12.327" v="662" actId="478"/>
          <ac:picMkLst>
            <pc:docMk/>
            <pc:sldMk cId="1533936317" sldId="657"/>
            <ac:picMk id="8" creationId="{CB9E4BCF-527B-27DB-654D-3133AF206C87}"/>
          </ac:picMkLst>
        </pc:picChg>
        <pc:picChg chg="add del mod">
          <ac:chgData name="Joao Almeida das Rosas" userId="78e79f35-ba31-4c0b-a794-470629228134" providerId="ADAL" clId="{6D87431C-A3A0-4D01-8A31-37FF47F5A5F7}" dt="2023-03-28T17:10:44.279" v="672" actId="478"/>
          <ac:picMkLst>
            <pc:docMk/>
            <pc:sldMk cId="1533936317" sldId="657"/>
            <ac:picMk id="10" creationId="{EADDA775-F7DE-4059-5BB7-7D124B982C5D}"/>
          </ac:picMkLst>
        </pc:picChg>
        <pc:picChg chg="add mod">
          <ac:chgData name="Joao Almeida das Rosas" userId="78e79f35-ba31-4c0b-a794-470629228134" providerId="ADAL" clId="{6D87431C-A3A0-4D01-8A31-37FF47F5A5F7}" dt="2023-03-28T17:10:56.189" v="678" actId="208"/>
          <ac:picMkLst>
            <pc:docMk/>
            <pc:sldMk cId="1533936317" sldId="657"/>
            <ac:picMk id="12" creationId="{078718AF-260B-0028-B7D4-8B45F249C7B9}"/>
          </ac:picMkLst>
        </pc:picChg>
      </pc:sldChg>
      <pc:sldChg chg="addSp delSp modSp new mod">
        <pc:chgData name="Joao Almeida das Rosas" userId="78e79f35-ba31-4c0b-a794-470629228134" providerId="ADAL" clId="{6D87431C-A3A0-4D01-8A31-37FF47F5A5F7}" dt="2023-03-28T16:47:55.606" v="482" actId="1037"/>
        <pc:sldMkLst>
          <pc:docMk/>
          <pc:sldMk cId="2495847330" sldId="658"/>
        </pc:sldMkLst>
        <pc:spChg chg="mod">
          <ac:chgData name="Joao Almeida das Rosas" userId="78e79f35-ba31-4c0b-a794-470629228134" providerId="ADAL" clId="{6D87431C-A3A0-4D01-8A31-37FF47F5A5F7}" dt="2023-03-28T16:43:06.718" v="282" actId="20577"/>
          <ac:spMkLst>
            <pc:docMk/>
            <pc:sldMk cId="2495847330" sldId="658"/>
            <ac:spMk id="2" creationId="{6953F396-A7DD-DB86-D6D2-076F5340F72D}"/>
          </ac:spMkLst>
        </pc:spChg>
        <pc:spChg chg="mod">
          <ac:chgData name="Joao Almeida das Rosas" userId="78e79f35-ba31-4c0b-a794-470629228134" providerId="ADAL" clId="{6D87431C-A3A0-4D01-8A31-37FF47F5A5F7}" dt="2023-03-28T16:43:58.950" v="434" actId="20577"/>
          <ac:spMkLst>
            <pc:docMk/>
            <pc:sldMk cId="2495847330" sldId="658"/>
            <ac:spMk id="3" creationId="{8138946E-E8E0-E03F-15BB-91B8FF246243}"/>
          </ac:spMkLst>
        </pc:spChg>
        <pc:spChg chg="add mod">
          <ac:chgData name="Joao Almeida das Rosas" userId="78e79f35-ba31-4c0b-a794-470629228134" providerId="ADAL" clId="{6D87431C-A3A0-4D01-8A31-37FF47F5A5F7}" dt="2023-03-28T16:44:26.309" v="441" actId="1076"/>
          <ac:spMkLst>
            <pc:docMk/>
            <pc:sldMk cId="2495847330" sldId="658"/>
            <ac:spMk id="6" creationId="{F4BFFBDB-1FB5-CB6C-D3E8-9D60BC2981B5}"/>
          </ac:spMkLst>
        </pc:spChg>
        <pc:spChg chg="add mod">
          <ac:chgData name="Joao Almeida das Rosas" userId="78e79f35-ba31-4c0b-a794-470629228134" providerId="ADAL" clId="{6D87431C-A3A0-4D01-8A31-37FF47F5A5F7}" dt="2023-03-28T16:46:51.598" v="457" actId="1076"/>
          <ac:spMkLst>
            <pc:docMk/>
            <pc:sldMk cId="2495847330" sldId="658"/>
            <ac:spMk id="9" creationId="{FC6CE99D-A36E-1C37-489D-A9E5660A4EA7}"/>
          </ac:spMkLst>
        </pc:spChg>
        <pc:spChg chg="add mod">
          <ac:chgData name="Joao Almeida das Rosas" userId="78e79f35-ba31-4c0b-a794-470629228134" providerId="ADAL" clId="{6D87431C-A3A0-4D01-8A31-37FF47F5A5F7}" dt="2023-03-28T16:47:55.606" v="482" actId="1037"/>
          <ac:spMkLst>
            <pc:docMk/>
            <pc:sldMk cId="2495847330" sldId="658"/>
            <ac:spMk id="14" creationId="{28A833FB-5075-79C0-F551-06C6C03DA55A}"/>
          </ac:spMkLst>
        </pc:spChg>
        <pc:picChg chg="add mod">
          <ac:chgData name="Joao Almeida das Rosas" userId="78e79f35-ba31-4c0b-a794-470629228134" providerId="ADAL" clId="{6D87431C-A3A0-4D01-8A31-37FF47F5A5F7}" dt="2023-03-28T16:45:21.672" v="447" actId="208"/>
          <ac:picMkLst>
            <pc:docMk/>
            <pc:sldMk cId="2495847330" sldId="658"/>
            <ac:picMk id="5" creationId="{8DA7F2F6-03C1-F8FF-1676-F3FA19545560}"/>
          </ac:picMkLst>
        </pc:picChg>
        <pc:picChg chg="add mod">
          <ac:chgData name="Joao Almeida das Rosas" userId="78e79f35-ba31-4c0b-a794-470629228134" providerId="ADAL" clId="{6D87431C-A3A0-4D01-8A31-37FF47F5A5F7}" dt="2023-03-28T16:46:46.181" v="455" actId="1076"/>
          <ac:picMkLst>
            <pc:docMk/>
            <pc:sldMk cId="2495847330" sldId="658"/>
            <ac:picMk id="8" creationId="{E80B486E-F032-D60F-0DE0-1465F562163A}"/>
          </ac:picMkLst>
        </pc:picChg>
        <pc:picChg chg="add del mod">
          <ac:chgData name="Joao Almeida das Rosas" userId="78e79f35-ba31-4c0b-a794-470629228134" providerId="ADAL" clId="{6D87431C-A3A0-4D01-8A31-37FF47F5A5F7}" dt="2023-03-28T16:47:28.503" v="461" actId="478"/>
          <ac:picMkLst>
            <pc:docMk/>
            <pc:sldMk cId="2495847330" sldId="658"/>
            <ac:picMk id="11" creationId="{40F2AE24-4102-7E04-B3A7-3FB2E2487E09}"/>
          </ac:picMkLst>
        </pc:picChg>
        <pc:picChg chg="add mod">
          <ac:chgData name="Joao Almeida das Rosas" userId="78e79f35-ba31-4c0b-a794-470629228134" providerId="ADAL" clId="{6D87431C-A3A0-4D01-8A31-37FF47F5A5F7}" dt="2023-03-28T16:47:41.876" v="468" actId="1076"/>
          <ac:picMkLst>
            <pc:docMk/>
            <pc:sldMk cId="2495847330" sldId="658"/>
            <ac:picMk id="13" creationId="{4A7135A2-E30A-0A98-F31F-7E60A57F5F8D}"/>
          </ac:picMkLst>
        </pc:picChg>
      </pc:sldChg>
      <pc:sldChg chg="addSp delSp modSp new mod">
        <pc:chgData name="Joao Almeida das Rosas" userId="78e79f35-ba31-4c0b-a794-470629228134" providerId="ADAL" clId="{6D87431C-A3A0-4D01-8A31-37FF47F5A5F7}" dt="2023-03-28T16:57:51.692" v="552" actId="208"/>
        <pc:sldMkLst>
          <pc:docMk/>
          <pc:sldMk cId="1107912485" sldId="659"/>
        </pc:sldMkLst>
        <pc:spChg chg="mod">
          <ac:chgData name="Joao Almeida das Rosas" userId="78e79f35-ba31-4c0b-a794-470629228134" providerId="ADAL" clId="{6D87431C-A3A0-4D01-8A31-37FF47F5A5F7}" dt="2023-03-28T16:48:26.054" v="504" actId="20577"/>
          <ac:spMkLst>
            <pc:docMk/>
            <pc:sldMk cId="1107912485" sldId="659"/>
            <ac:spMk id="2" creationId="{5DA2F4B6-02C5-114F-84D8-67FD05C7467A}"/>
          </ac:spMkLst>
        </pc:spChg>
        <pc:spChg chg="mod">
          <ac:chgData name="Joao Almeida das Rosas" userId="78e79f35-ba31-4c0b-a794-470629228134" providerId="ADAL" clId="{6D87431C-A3A0-4D01-8A31-37FF47F5A5F7}" dt="2023-03-28T16:57:51.692" v="552" actId="208"/>
          <ac:spMkLst>
            <pc:docMk/>
            <pc:sldMk cId="1107912485" sldId="659"/>
            <ac:spMk id="3" creationId="{1889FC43-B6C6-A53A-D397-AEF639E11E05}"/>
          </ac:spMkLst>
        </pc:spChg>
        <pc:picChg chg="add del mod">
          <ac:chgData name="Joao Almeida das Rosas" userId="78e79f35-ba31-4c0b-a794-470629228134" providerId="ADAL" clId="{6D87431C-A3A0-4D01-8A31-37FF47F5A5F7}" dt="2023-03-28T16:56:47.975" v="512" actId="478"/>
          <ac:picMkLst>
            <pc:docMk/>
            <pc:sldMk cId="1107912485" sldId="659"/>
            <ac:picMk id="5" creationId="{93382F88-783D-C6C2-3024-E641C3AD9756}"/>
          </ac:picMkLst>
        </pc:picChg>
        <pc:picChg chg="add mod">
          <ac:chgData name="Joao Almeida das Rosas" userId="78e79f35-ba31-4c0b-a794-470629228134" providerId="ADAL" clId="{6D87431C-A3A0-4D01-8A31-37FF47F5A5F7}" dt="2023-03-28T16:57:47.933" v="551" actId="1076"/>
          <ac:picMkLst>
            <pc:docMk/>
            <pc:sldMk cId="1107912485" sldId="659"/>
            <ac:picMk id="7" creationId="{58301C9F-3FBA-7666-1C8A-ECEC0AECF27A}"/>
          </ac:picMkLst>
        </pc:picChg>
      </pc:sldChg>
      <pc:sldChg chg="addSp delSp modSp new mod">
        <pc:chgData name="Joao Almeida das Rosas" userId="78e79f35-ba31-4c0b-a794-470629228134" providerId="ADAL" clId="{6D87431C-A3A0-4D01-8A31-37FF47F5A5F7}" dt="2023-03-28T17:12:48.978" v="697" actId="208"/>
        <pc:sldMkLst>
          <pc:docMk/>
          <pc:sldMk cId="3015154907" sldId="660"/>
        </pc:sldMkLst>
        <pc:spChg chg="mod">
          <ac:chgData name="Joao Almeida das Rosas" userId="78e79f35-ba31-4c0b-a794-470629228134" providerId="ADAL" clId="{6D87431C-A3A0-4D01-8A31-37FF47F5A5F7}" dt="2023-03-28T16:58:37.693" v="569" actId="20577"/>
          <ac:spMkLst>
            <pc:docMk/>
            <pc:sldMk cId="3015154907" sldId="660"/>
            <ac:spMk id="2" creationId="{5373915B-107A-E55A-3E93-2E64A84B0E8A}"/>
          </ac:spMkLst>
        </pc:spChg>
        <pc:spChg chg="del">
          <ac:chgData name="Joao Almeida das Rosas" userId="78e79f35-ba31-4c0b-a794-470629228134" providerId="ADAL" clId="{6D87431C-A3A0-4D01-8A31-37FF47F5A5F7}" dt="2023-03-28T16:59:01.641" v="570" actId="22"/>
          <ac:spMkLst>
            <pc:docMk/>
            <pc:sldMk cId="3015154907" sldId="660"/>
            <ac:spMk id="3" creationId="{5051CB48-23F5-3A2D-2628-1426228DA383}"/>
          </ac:spMkLst>
        </pc:spChg>
        <pc:picChg chg="add mod ord">
          <ac:chgData name="Joao Almeida das Rosas" userId="78e79f35-ba31-4c0b-a794-470629228134" providerId="ADAL" clId="{6D87431C-A3A0-4D01-8A31-37FF47F5A5F7}" dt="2023-03-28T17:12:48.978" v="697" actId="208"/>
          <ac:picMkLst>
            <pc:docMk/>
            <pc:sldMk cId="3015154907" sldId="660"/>
            <ac:picMk id="5" creationId="{0D85C474-4317-DB47-E31F-496BB6D73182}"/>
          </ac:picMkLst>
        </pc:picChg>
        <pc:picChg chg="add mod">
          <ac:chgData name="Joao Almeida das Rosas" userId="78e79f35-ba31-4c0b-a794-470629228134" providerId="ADAL" clId="{6D87431C-A3A0-4D01-8A31-37FF47F5A5F7}" dt="2023-03-28T17:12:17.925" v="695" actId="1076"/>
          <ac:picMkLst>
            <pc:docMk/>
            <pc:sldMk cId="3015154907" sldId="660"/>
            <ac:picMk id="7" creationId="{DD8E7E78-C77B-28C2-01F7-C3EEAB1FA4F3}"/>
          </ac:picMkLst>
        </pc:picChg>
        <pc:picChg chg="add mod">
          <ac:chgData name="Joao Almeida das Rosas" userId="78e79f35-ba31-4c0b-a794-470629228134" providerId="ADAL" clId="{6D87431C-A3A0-4D01-8A31-37FF47F5A5F7}" dt="2023-03-28T17:12:48.978" v="697" actId="208"/>
          <ac:picMkLst>
            <pc:docMk/>
            <pc:sldMk cId="3015154907" sldId="660"/>
            <ac:picMk id="9" creationId="{8993136E-BD3A-69C7-23D8-8405B9DCC6BF}"/>
          </ac:picMkLst>
        </pc:picChg>
        <pc:cxnChg chg="add">
          <ac:chgData name="Joao Almeida das Rosas" userId="78e79f35-ba31-4c0b-a794-470629228134" providerId="ADAL" clId="{6D87431C-A3A0-4D01-8A31-37FF47F5A5F7}" dt="2023-03-28T17:12:25.232" v="696" actId="11529"/>
          <ac:cxnSpMkLst>
            <pc:docMk/>
            <pc:sldMk cId="3015154907" sldId="660"/>
            <ac:cxnSpMk id="11" creationId="{2C674C80-102C-2031-E9B6-4624EF4F547C}"/>
          </ac:cxnSpMkLst>
        </pc:cxnChg>
      </pc:sldChg>
      <pc:sldChg chg="addSp modSp new mod">
        <pc:chgData name="Joao Almeida das Rosas" userId="78e79f35-ba31-4c0b-a794-470629228134" providerId="ADAL" clId="{6D87431C-A3A0-4D01-8A31-37FF47F5A5F7}" dt="2023-03-28T17:21:33.366" v="992" actId="1076"/>
        <pc:sldMkLst>
          <pc:docMk/>
          <pc:sldMk cId="197842608" sldId="661"/>
        </pc:sldMkLst>
        <pc:spChg chg="mod">
          <ac:chgData name="Joao Almeida das Rosas" userId="78e79f35-ba31-4c0b-a794-470629228134" providerId="ADAL" clId="{6D87431C-A3A0-4D01-8A31-37FF47F5A5F7}" dt="2023-03-28T17:21:25.959" v="990" actId="20577"/>
          <ac:spMkLst>
            <pc:docMk/>
            <pc:sldMk cId="197842608" sldId="661"/>
            <ac:spMk id="2" creationId="{2F197C0F-C3F4-8F1A-DBEC-194054772E96}"/>
          </ac:spMkLst>
        </pc:spChg>
        <pc:spChg chg="mod">
          <ac:chgData name="Joao Almeida das Rosas" userId="78e79f35-ba31-4c0b-a794-470629228134" providerId="ADAL" clId="{6D87431C-A3A0-4D01-8A31-37FF47F5A5F7}" dt="2023-03-28T17:21:09.112" v="972" actId="13926"/>
          <ac:spMkLst>
            <pc:docMk/>
            <pc:sldMk cId="197842608" sldId="661"/>
            <ac:spMk id="3" creationId="{BE80D471-855B-740D-B7D5-1BDFF0347850}"/>
          </ac:spMkLst>
        </pc:spChg>
        <pc:spChg chg="add mod">
          <ac:chgData name="Joao Almeida das Rosas" userId="78e79f35-ba31-4c0b-a794-470629228134" providerId="ADAL" clId="{6D87431C-A3A0-4D01-8A31-37FF47F5A5F7}" dt="2023-03-28T17:21:33.366" v="992" actId="1076"/>
          <ac:spMkLst>
            <pc:docMk/>
            <pc:sldMk cId="197842608" sldId="661"/>
            <ac:spMk id="6" creationId="{5D9E445D-952A-6106-0637-21B485FB24AB}"/>
          </ac:spMkLst>
        </pc:spChg>
        <pc:picChg chg="add mod">
          <ac:chgData name="Joao Almeida das Rosas" userId="78e79f35-ba31-4c0b-a794-470629228134" providerId="ADAL" clId="{6D87431C-A3A0-4D01-8A31-37FF47F5A5F7}" dt="2023-03-28T17:20:40.855" v="969" actId="1076"/>
          <ac:picMkLst>
            <pc:docMk/>
            <pc:sldMk cId="197842608" sldId="661"/>
            <ac:picMk id="5" creationId="{F2DD74C0-3FF7-F965-B3D8-7736AFE1DCB1}"/>
          </ac:picMkLst>
        </pc:picChg>
        <pc:picChg chg="add mod">
          <ac:chgData name="Joao Almeida das Rosas" userId="78e79f35-ba31-4c0b-a794-470629228134" providerId="ADAL" clId="{6D87431C-A3A0-4D01-8A31-37FF47F5A5F7}" dt="2023-03-28T17:19:59.743" v="962" actId="1076"/>
          <ac:picMkLst>
            <pc:docMk/>
            <pc:sldMk cId="197842608" sldId="661"/>
            <ac:picMk id="8" creationId="{4DA7A273-2740-EF49-F478-C7F252140F06}"/>
          </ac:picMkLst>
        </pc:picChg>
        <pc:cxnChg chg="add mod">
          <ac:chgData name="Joao Almeida das Rosas" userId="78e79f35-ba31-4c0b-a794-470629228134" providerId="ADAL" clId="{6D87431C-A3A0-4D01-8A31-37FF47F5A5F7}" dt="2023-03-28T17:20:31.791" v="967" actId="14100"/>
          <ac:cxnSpMkLst>
            <pc:docMk/>
            <pc:sldMk cId="197842608" sldId="661"/>
            <ac:cxnSpMk id="10" creationId="{D8C79CF7-CB0C-1EA9-698A-E30CF6FB6B37}"/>
          </ac:cxnSpMkLst>
        </pc:cxnChg>
        <pc:cxnChg chg="add">
          <ac:chgData name="Joao Almeida das Rosas" userId="78e79f35-ba31-4c0b-a794-470629228134" providerId="ADAL" clId="{6D87431C-A3A0-4D01-8A31-37FF47F5A5F7}" dt="2023-03-28T17:21:00.107" v="971" actId="11529"/>
          <ac:cxnSpMkLst>
            <pc:docMk/>
            <pc:sldMk cId="197842608" sldId="661"/>
            <ac:cxnSpMk id="14" creationId="{975513CE-220F-15DB-C881-3F2A00D6CF44}"/>
          </ac:cxnSpMkLst>
        </pc:cxnChg>
      </pc:sldChg>
      <pc:sldChg chg="addSp modSp new mod">
        <pc:chgData name="Joao Almeida das Rosas" userId="78e79f35-ba31-4c0b-a794-470629228134" providerId="ADAL" clId="{6D87431C-A3A0-4D01-8A31-37FF47F5A5F7}" dt="2023-03-28T17:24:59.622" v="1158" actId="208"/>
        <pc:sldMkLst>
          <pc:docMk/>
          <pc:sldMk cId="4162233623" sldId="662"/>
        </pc:sldMkLst>
        <pc:spChg chg="mod">
          <ac:chgData name="Joao Almeida das Rosas" userId="78e79f35-ba31-4c0b-a794-470629228134" providerId="ADAL" clId="{6D87431C-A3A0-4D01-8A31-37FF47F5A5F7}" dt="2023-03-28T17:21:58.767" v="1020" actId="20577"/>
          <ac:spMkLst>
            <pc:docMk/>
            <pc:sldMk cId="4162233623" sldId="662"/>
            <ac:spMk id="2" creationId="{AB236F45-608F-7D93-FEA7-2466A0C7B5A0}"/>
          </ac:spMkLst>
        </pc:spChg>
        <pc:spChg chg="mod">
          <ac:chgData name="Joao Almeida das Rosas" userId="78e79f35-ba31-4c0b-a794-470629228134" providerId="ADAL" clId="{6D87431C-A3A0-4D01-8A31-37FF47F5A5F7}" dt="2023-03-28T17:24:28.888" v="1150" actId="20577"/>
          <ac:spMkLst>
            <pc:docMk/>
            <pc:sldMk cId="4162233623" sldId="662"/>
            <ac:spMk id="3" creationId="{723D23F8-7E13-B5F1-BE86-4C2BBF9A2DEB}"/>
          </ac:spMkLst>
        </pc:spChg>
        <pc:spChg chg="add mod">
          <ac:chgData name="Joao Almeida das Rosas" userId="78e79f35-ba31-4c0b-a794-470629228134" providerId="ADAL" clId="{6D87431C-A3A0-4D01-8A31-37FF47F5A5F7}" dt="2023-03-28T17:24:59.622" v="1158" actId="208"/>
          <ac:spMkLst>
            <pc:docMk/>
            <pc:sldMk cId="4162233623" sldId="662"/>
            <ac:spMk id="9" creationId="{1BC84DDB-FA25-9D84-8D1B-C80CDA0B67E9}"/>
          </ac:spMkLst>
        </pc:spChg>
        <pc:picChg chg="add mod">
          <ac:chgData name="Joao Almeida das Rosas" userId="78e79f35-ba31-4c0b-a794-470629228134" providerId="ADAL" clId="{6D87431C-A3A0-4D01-8A31-37FF47F5A5F7}" dt="2023-03-28T17:24:11.422" v="1108" actId="1076"/>
          <ac:picMkLst>
            <pc:docMk/>
            <pc:sldMk cId="4162233623" sldId="662"/>
            <ac:picMk id="5" creationId="{AF889888-7B6E-6078-BDA7-2E09D392099E}"/>
          </ac:picMkLst>
        </pc:picChg>
        <pc:picChg chg="add mod">
          <ac:chgData name="Joao Almeida das Rosas" userId="78e79f35-ba31-4c0b-a794-470629228134" providerId="ADAL" clId="{6D87431C-A3A0-4D01-8A31-37FF47F5A5F7}" dt="2023-03-28T17:24:50.094" v="1155" actId="1076"/>
          <ac:picMkLst>
            <pc:docMk/>
            <pc:sldMk cId="4162233623" sldId="662"/>
            <ac:picMk id="7" creationId="{FA61BFFF-CA87-03C3-8FEE-0C86734F3B97}"/>
          </ac:picMkLst>
        </pc:picChg>
      </pc:sldChg>
      <pc:sldChg chg="addSp modSp new mod">
        <pc:chgData name="Joao Almeida das Rosas" userId="78e79f35-ba31-4c0b-a794-470629228134" providerId="ADAL" clId="{6D87431C-A3A0-4D01-8A31-37FF47F5A5F7}" dt="2023-03-28T17:41:26.931" v="1314" actId="11529"/>
        <pc:sldMkLst>
          <pc:docMk/>
          <pc:sldMk cId="3290393072" sldId="663"/>
        </pc:sldMkLst>
        <pc:spChg chg="mod">
          <ac:chgData name="Joao Almeida das Rosas" userId="78e79f35-ba31-4c0b-a794-470629228134" providerId="ADAL" clId="{6D87431C-A3A0-4D01-8A31-37FF47F5A5F7}" dt="2023-03-28T17:25:49.514" v="1181" actId="27636"/>
          <ac:spMkLst>
            <pc:docMk/>
            <pc:sldMk cId="3290393072" sldId="663"/>
            <ac:spMk id="2" creationId="{B1804E2F-DF18-1CAB-DA27-990D7231441D}"/>
          </ac:spMkLst>
        </pc:spChg>
        <pc:spChg chg="mod">
          <ac:chgData name="Joao Almeida das Rosas" userId="78e79f35-ba31-4c0b-a794-470629228134" providerId="ADAL" clId="{6D87431C-A3A0-4D01-8A31-37FF47F5A5F7}" dt="2023-03-28T17:41:21.593" v="1313" actId="208"/>
          <ac:spMkLst>
            <pc:docMk/>
            <pc:sldMk cId="3290393072" sldId="663"/>
            <ac:spMk id="3" creationId="{3D6BFBBB-0FA3-CFB1-E47E-8EDAA875C593}"/>
          </ac:spMkLst>
        </pc:spChg>
        <pc:spChg chg="add">
          <ac:chgData name="Joao Almeida das Rosas" userId="78e79f35-ba31-4c0b-a794-470629228134" providerId="ADAL" clId="{6D87431C-A3A0-4D01-8A31-37FF47F5A5F7}" dt="2023-03-28T17:41:26.931" v="1314" actId="11529"/>
          <ac:spMkLst>
            <pc:docMk/>
            <pc:sldMk cId="3290393072" sldId="663"/>
            <ac:spMk id="6" creationId="{A6248231-80A2-7083-9776-8EA4A87A99D3}"/>
          </ac:spMkLst>
        </pc:spChg>
        <pc:picChg chg="add mod">
          <ac:chgData name="Joao Almeida das Rosas" userId="78e79f35-ba31-4c0b-a794-470629228134" providerId="ADAL" clId="{6D87431C-A3A0-4D01-8A31-37FF47F5A5F7}" dt="2023-03-28T17:41:18.367" v="1312" actId="1076"/>
          <ac:picMkLst>
            <pc:docMk/>
            <pc:sldMk cId="3290393072" sldId="663"/>
            <ac:picMk id="5" creationId="{90D3D89F-5E7F-8F0E-2E2F-258EB4131F79}"/>
          </ac:picMkLst>
        </pc:picChg>
      </pc:sldChg>
      <pc:sldChg chg="add del">
        <pc:chgData name="Joao Almeida das Rosas" userId="78e79f35-ba31-4c0b-a794-470629228134" providerId="ADAL" clId="{6D87431C-A3A0-4D01-8A31-37FF47F5A5F7}" dt="2023-03-28T17:44:07.350" v="1426" actId="47"/>
        <pc:sldMkLst>
          <pc:docMk/>
          <pc:sldMk cId="3205219690" sldId="664"/>
        </pc:sldMkLst>
      </pc:sldChg>
      <pc:sldChg chg="addSp delSp modSp new mod">
        <pc:chgData name="Joao Almeida das Rosas" userId="78e79f35-ba31-4c0b-a794-470629228134" providerId="ADAL" clId="{6D87431C-A3A0-4D01-8A31-37FF47F5A5F7}" dt="2023-03-28T17:41:55.204" v="1317" actId="208"/>
        <pc:sldMkLst>
          <pc:docMk/>
          <pc:sldMk cId="2503527168" sldId="665"/>
        </pc:sldMkLst>
        <pc:spChg chg="mod">
          <ac:chgData name="Joao Almeida das Rosas" userId="78e79f35-ba31-4c0b-a794-470629228134" providerId="ADAL" clId="{6D87431C-A3A0-4D01-8A31-37FF47F5A5F7}" dt="2023-03-28T17:29:10.303" v="1243" actId="20577"/>
          <ac:spMkLst>
            <pc:docMk/>
            <pc:sldMk cId="2503527168" sldId="665"/>
            <ac:spMk id="2" creationId="{55808EBB-CE29-D863-AF5B-4603880696F0}"/>
          </ac:spMkLst>
        </pc:spChg>
        <pc:spChg chg="mod">
          <ac:chgData name="Joao Almeida das Rosas" userId="78e79f35-ba31-4c0b-a794-470629228134" providerId="ADAL" clId="{6D87431C-A3A0-4D01-8A31-37FF47F5A5F7}" dt="2023-03-28T17:29:29.517" v="1291" actId="27636"/>
          <ac:spMkLst>
            <pc:docMk/>
            <pc:sldMk cId="2503527168" sldId="665"/>
            <ac:spMk id="3" creationId="{5A45E6B4-DB47-E5AB-70FD-ECABE250C4FD}"/>
          </ac:spMkLst>
        </pc:spChg>
        <pc:picChg chg="add del">
          <ac:chgData name="Joao Almeida das Rosas" userId="78e79f35-ba31-4c0b-a794-470629228134" providerId="ADAL" clId="{6D87431C-A3A0-4D01-8A31-37FF47F5A5F7}" dt="2023-03-28T17:29:34.106" v="1293" actId="478"/>
          <ac:picMkLst>
            <pc:docMk/>
            <pc:sldMk cId="2503527168" sldId="665"/>
            <ac:picMk id="5" creationId="{1CA55553-C94B-A9EE-5A2A-98B70B2C395E}"/>
          </ac:picMkLst>
        </pc:picChg>
        <pc:picChg chg="add mod">
          <ac:chgData name="Joao Almeida das Rosas" userId="78e79f35-ba31-4c0b-a794-470629228134" providerId="ADAL" clId="{6D87431C-A3A0-4D01-8A31-37FF47F5A5F7}" dt="2023-03-28T17:32:23.015" v="1296" actId="1076"/>
          <ac:picMkLst>
            <pc:docMk/>
            <pc:sldMk cId="2503527168" sldId="665"/>
            <ac:picMk id="7" creationId="{79C338A9-EC8E-2184-4164-A6C91716EE09}"/>
          </ac:picMkLst>
        </pc:picChg>
        <pc:picChg chg="add mod">
          <ac:chgData name="Joao Almeida das Rosas" userId="78e79f35-ba31-4c0b-a794-470629228134" providerId="ADAL" clId="{6D87431C-A3A0-4D01-8A31-37FF47F5A5F7}" dt="2023-03-28T17:41:55.204" v="1317" actId="208"/>
          <ac:picMkLst>
            <pc:docMk/>
            <pc:sldMk cId="2503527168" sldId="665"/>
            <ac:picMk id="9" creationId="{E73EAB1A-F63D-66CE-AAF7-026568C41971}"/>
          </ac:picMkLst>
        </pc:picChg>
      </pc:sldChg>
      <pc:sldChg chg="modSp new mod ord">
        <pc:chgData name="Joao Almeida das Rosas" userId="78e79f35-ba31-4c0b-a794-470629228134" providerId="ADAL" clId="{6D87431C-A3A0-4D01-8A31-37FF47F5A5F7}" dt="2023-03-28T17:40:31.564" v="1309"/>
        <pc:sldMkLst>
          <pc:docMk/>
          <pc:sldMk cId="375264031" sldId="666"/>
        </pc:sldMkLst>
        <pc:spChg chg="mod">
          <ac:chgData name="Joao Almeida das Rosas" userId="78e79f35-ba31-4c0b-a794-470629228134" providerId="ADAL" clId="{6D87431C-A3A0-4D01-8A31-37FF47F5A5F7}" dt="2023-03-28T17:40:18.367" v="1305" actId="20577"/>
          <ac:spMkLst>
            <pc:docMk/>
            <pc:sldMk cId="375264031" sldId="666"/>
            <ac:spMk id="2" creationId="{9746FCCA-B2DB-D85B-284F-6B3B7335368B}"/>
          </ac:spMkLst>
        </pc:spChg>
        <pc:spChg chg="mod">
          <ac:chgData name="Joao Almeida das Rosas" userId="78e79f35-ba31-4c0b-a794-470629228134" providerId="ADAL" clId="{6D87431C-A3A0-4D01-8A31-37FF47F5A5F7}" dt="2023-03-28T17:40:21.160" v="1307" actId="27636"/>
          <ac:spMkLst>
            <pc:docMk/>
            <pc:sldMk cId="375264031" sldId="666"/>
            <ac:spMk id="3" creationId="{F3F3671B-20C0-4FEF-0597-BEB7C067A6FE}"/>
          </ac:spMkLst>
        </pc:spChg>
      </pc:sldChg>
      <pc:sldChg chg="addSp delSp modSp new mod">
        <pc:chgData name="Joao Almeida das Rosas" userId="78e79f35-ba31-4c0b-a794-470629228134" providerId="ADAL" clId="{6D87431C-A3A0-4D01-8A31-37FF47F5A5F7}" dt="2023-03-28T17:44:00.867" v="1425" actId="11529"/>
        <pc:sldMkLst>
          <pc:docMk/>
          <pc:sldMk cId="2148026908" sldId="667"/>
        </pc:sldMkLst>
        <pc:spChg chg="mod">
          <ac:chgData name="Joao Almeida das Rosas" userId="78e79f35-ba31-4c0b-a794-470629228134" providerId="ADAL" clId="{6D87431C-A3A0-4D01-8A31-37FF47F5A5F7}" dt="2023-03-28T17:43:53.409" v="1424" actId="20577"/>
          <ac:spMkLst>
            <pc:docMk/>
            <pc:sldMk cId="2148026908" sldId="667"/>
            <ac:spMk id="2" creationId="{5EE6F969-6FFA-B363-9304-14FCD432F5DA}"/>
          </ac:spMkLst>
        </pc:spChg>
        <pc:spChg chg="add del mod">
          <ac:chgData name="Joao Almeida das Rosas" userId="78e79f35-ba31-4c0b-a794-470629228134" providerId="ADAL" clId="{6D87431C-A3A0-4D01-8A31-37FF47F5A5F7}" dt="2023-03-28T17:43:05.745" v="1416" actId="14100"/>
          <ac:spMkLst>
            <pc:docMk/>
            <pc:sldMk cId="2148026908" sldId="667"/>
            <ac:spMk id="3" creationId="{B21524FF-B123-E2AE-FEB4-298050A3115A}"/>
          </ac:spMkLst>
        </pc:spChg>
        <pc:spChg chg="add">
          <ac:chgData name="Joao Almeida das Rosas" userId="78e79f35-ba31-4c0b-a794-470629228134" providerId="ADAL" clId="{6D87431C-A3A0-4D01-8A31-37FF47F5A5F7}" dt="2023-03-28T17:44:00.867" v="1425" actId="11529"/>
          <ac:spMkLst>
            <pc:docMk/>
            <pc:sldMk cId="2148026908" sldId="667"/>
            <ac:spMk id="6" creationId="{6A281531-A7B3-994C-69A0-EAB61BFC1B32}"/>
          </ac:spMkLst>
        </pc:spChg>
        <pc:picChg chg="add mod">
          <ac:chgData name="Joao Almeida das Rosas" userId="78e79f35-ba31-4c0b-a794-470629228134" providerId="ADAL" clId="{6D87431C-A3A0-4D01-8A31-37FF47F5A5F7}" dt="2023-03-28T17:43:48.447" v="1423" actId="1076"/>
          <ac:picMkLst>
            <pc:docMk/>
            <pc:sldMk cId="2148026908" sldId="667"/>
            <ac:picMk id="5" creationId="{525540C6-039A-DEBE-B4FB-AE2D42137BD9}"/>
          </ac:picMkLst>
        </pc:picChg>
      </pc:sldChg>
      <pc:sldChg chg="addSp delSp modSp new mod">
        <pc:chgData name="Joao Almeida das Rosas" userId="78e79f35-ba31-4c0b-a794-470629228134" providerId="ADAL" clId="{6D87431C-A3A0-4D01-8A31-37FF47F5A5F7}" dt="2023-03-28T17:46:49.511" v="1464" actId="1076"/>
        <pc:sldMkLst>
          <pc:docMk/>
          <pc:sldMk cId="2151290323" sldId="668"/>
        </pc:sldMkLst>
        <pc:spChg chg="mod">
          <ac:chgData name="Joao Almeida das Rosas" userId="78e79f35-ba31-4c0b-a794-470629228134" providerId="ADAL" clId="{6D87431C-A3A0-4D01-8A31-37FF47F5A5F7}" dt="2023-03-28T17:44:30.622" v="1450"/>
          <ac:spMkLst>
            <pc:docMk/>
            <pc:sldMk cId="2151290323" sldId="668"/>
            <ac:spMk id="2" creationId="{F894E8A2-4659-946F-E521-C54B3DBC9873}"/>
          </ac:spMkLst>
        </pc:spChg>
        <pc:spChg chg="del">
          <ac:chgData name="Joao Almeida das Rosas" userId="78e79f35-ba31-4c0b-a794-470629228134" providerId="ADAL" clId="{6D87431C-A3A0-4D01-8A31-37FF47F5A5F7}" dt="2023-03-28T17:45:36.174" v="1451" actId="22"/>
          <ac:spMkLst>
            <pc:docMk/>
            <pc:sldMk cId="2151290323" sldId="668"/>
            <ac:spMk id="3" creationId="{3098B2E2-A59C-D14B-1E99-703EC54BCE21}"/>
          </ac:spMkLst>
        </pc:spChg>
        <pc:spChg chg="add del">
          <ac:chgData name="Joao Almeida das Rosas" userId="78e79f35-ba31-4c0b-a794-470629228134" providerId="ADAL" clId="{6D87431C-A3A0-4D01-8A31-37FF47F5A5F7}" dt="2023-03-28T17:46:44.507" v="1462" actId="11529"/>
          <ac:spMkLst>
            <pc:docMk/>
            <pc:sldMk cId="2151290323" sldId="668"/>
            <ac:spMk id="8" creationId="{FB2EAA39-DB08-EDDA-1499-A4C1B19B5A6F}"/>
          </ac:spMkLst>
        </pc:spChg>
        <pc:spChg chg="add mod">
          <ac:chgData name="Joao Almeida das Rosas" userId="78e79f35-ba31-4c0b-a794-470629228134" providerId="ADAL" clId="{6D87431C-A3A0-4D01-8A31-37FF47F5A5F7}" dt="2023-03-28T17:46:49.511" v="1464" actId="1076"/>
          <ac:spMkLst>
            <pc:docMk/>
            <pc:sldMk cId="2151290323" sldId="668"/>
            <ac:spMk id="9" creationId="{37240DC0-E1DB-57BA-E514-AF17FD9DAE20}"/>
          </ac:spMkLst>
        </pc:spChg>
        <pc:picChg chg="add mod ord">
          <ac:chgData name="Joao Almeida das Rosas" userId="78e79f35-ba31-4c0b-a794-470629228134" providerId="ADAL" clId="{6D87431C-A3A0-4D01-8A31-37FF47F5A5F7}" dt="2023-03-28T17:46:39.073" v="1460" actId="208"/>
          <ac:picMkLst>
            <pc:docMk/>
            <pc:sldMk cId="2151290323" sldId="668"/>
            <ac:picMk id="5" creationId="{1B8DE972-278E-F465-C409-2FD39E015E38}"/>
          </ac:picMkLst>
        </pc:picChg>
        <pc:picChg chg="add mod">
          <ac:chgData name="Joao Almeida das Rosas" userId="78e79f35-ba31-4c0b-a794-470629228134" providerId="ADAL" clId="{6D87431C-A3A0-4D01-8A31-37FF47F5A5F7}" dt="2023-03-28T17:46:39.073" v="1460" actId="208"/>
          <ac:picMkLst>
            <pc:docMk/>
            <pc:sldMk cId="2151290323" sldId="668"/>
            <ac:picMk id="7" creationId="{34DEEE63-CDC0-DC68-0C0C-1958B5F8D74D}"/>
          </ac:picMkLst>
        </pc:picChg>
      </pc:sldChg>
      <pc:sldChg chg="addSp delSp modSp new mod">
        <pc:chgData name="Joao Almeida das Rosas" userId="78e79f35-ba31-4c0b-a794-470629228134" providerId="ADAL" clId="{6D87431C-A3A0-4D01-8A31-37FF47F5A5F7}" dt="2023-03-28T17:47:50.655" v="1503" actId="14100"/>
        <pc:sldMkLst>
          <pc:docMk/>
          <pc:sldMk cId="3309452074" sldId="669"/>
        </pc:sldMkLst>
        <pc:spChg chg="mod">
          <ac:chgData name="Joao Almeida das Rosas" userId="78e79f35-ba31-4c0b-a794-470629228134" providerId="ADAL" clId="{6D87431C-A3A0-4D01-8A31-37FF47F5A5F7}" dt="2023-03-28T17:46:59.256" v="1487" actId="20577"/>
          <ac:spMkLst>
            <pc:docMk/>
            <pc:sldMk cId="3309452074" sldId="669"/>
            <ac:spMk id="2" creationId="{3E735613-1EEB-E7C9-620A-4B35EFC2283B}"/>
          </ac:spMkLst>
        </pc:spChg>
        <pc:spChg chg="add del mod">
          <ac:chgData name="Joao Almeida das Rosas" userId="78e79f35-ba31-4c0b-a794-470629228134" providerId="ADAL" clId="{6D87431C-A3A0-4D01-8A31-37FF47F5A5F7}" dt="2023-03-28T17:47:34.857" v="1500" actId="20577"/>
          <ac:spMkLst>
            <pc:docMk/>
            <pc:sldMk cId="3309452074" sldId="669"/>
            <ac:spMk id="3" creationId="{3F1AE775-2CC6-C8EA-1708-5004AC483774}"/>
          </ac:spMkLst>
        </pc:spChg>
        <pc:picChg chg="add mod">
          <ac:chgData name="Joao Almeida das Rosas" userId="78e79f35-ba31-4c0b-a794-470629228134" providerId="ADAL" clId="{6D87431C-A3A0-4D01-8A31-37FF47F5A5F7}" dt="2023-03-28T17:47:50.655" v="1503" actId="14100"/>
          <ac:picMkLst>
            <pc:docMk/>
            <pc:sldMk cId="3309452074" sldId="669"/>
            <ac:picMk id="5" creationId="{FDC7BE7A-87E6-AB67-54A8-C0DA1264820A}"/>
          </ac:picMkLst>
        </pc:picChg>
      </pc:sldChg>
      <pc:sldChg chg="addSp modSp new mod">
        <pc:chgData name="Joao Almeida das Rosas" userId="78e79f35-ba31-4c0b-a794-470629228134" providerId="ADAL" clId="{6D87431C-A3A0-4D01-8A31-37FF47F5A5F7}" dt="2023-03-28T17:52:19.104" v="1643" actId="1076"/>
        <pc:sldMkLst>
          <pc:docMk/>
          <pc:sldMk cId="3584244907" sldId="670"/>
        </pc:sldMkLst>
        <pc:spChg chg="mod">
          <ac:chgData name="Joao Almeida das Rosas" userId="78e79f35-ba31-4c0b-a794-470629228134" providerId="ADAL" clId="{6D87431C-A3A0-4D01-8A31-37FF47F5A5F7}" dt="2023-03-28T17:48:34.595" v="1579" actId="14100"/>
          <ac:spMkLst>
            <pc:docMk/>
            <pc:sldMk cId="3584244907" sldId="670"/>
            <ac:spMk id="2" creationId="{689CC6BB-2E38-9A97-3252-EF37FA7BB1C1}"/>
          </ac:spMkLst>
        </pc:spChg>
        <pc:spChg chg="mod">
          <ac:chgData name="Joao Almeida das Rosas" userId="78e79f35-ba31-4c0b-a794-470629228134" providerId="ADAL" clId="{6D87431C-A3A0-4D01-8A31-37FF47F5A5F7}" dt="2023-03-28T17:52:06.808" v="1638" actId="14100"/>
          <ac:spMkLst>
            <pc:docMk/>
            <pc:sldMk cId="3584244907" sldId="670"/>
            <ac:spMk id="3" creationId="{F8996D05-550A-5B38-D8C6-F30C043A8D9F}"/>
          </ac:spMkLst>
        </pc:spChg>
        <pc:picChg chg="add mod">
          <ac:chgData name="Joao Almeida das Rosas" userId="78e79f35-ba31-4c0b-a794-470629228134" providerId="ADAL" clId="{6D87431C-A3A0-4D01-8A31-37FF47F5A5F7}" dt="2023-03-28T17:52:19.104" v="1643" actId="1076"/>
          <ac:picMkLst>
            <pc:docMk/>
            <pc:sldMk cId="3584244907" sldId="670"/>
            <ac:picMk id="5" creationId="{EAA7049C-AD20-7D4A-F745-F4D8343A2480}"/>
          </ac:picMkLst>
        </pc:picChg>
      </pc:sldChg>
      <pc:sldChg chg="addSp modSp new mod modClrScheme chgLayout">
        <pc:chgData name="Joao Almeida das Rosas" userId="78e79f35-ba31-4c0b-a794-470629228134" providerId="ADAL" clId="{6D87431C-A3A0-4D01-8A31-37FF47F5A5F7}" dt="2023-03-28T17:55:52.433" v="1746" actId="13926"/>
        <pc:sldMkLst>
          <pc:docMk/>
          <pc:sldMk cId="1274588401" sldId="671"/>
        </pc:sldMkLst>
        <pc:spChg chg="mod ord">
          <ac:chgData name="Joao Almeida das Rosas" userId="78e79f35-ba31-4c0b-a794-470629228134" providerId="ADAL" clId="{6D87431C-A3A0-4D01-8A31-37FF47F5A5F7}" dt="2023-03-28T17:55:52.433" v="1746" actId="13926"/>
          <ac:spMkLst>
            <pc:docMk/>
            <pc:sldMk cId="1274588401" sldId="671"/>
            <ac:spMk id="2" creationId="{431DA160-3947-F29F-D887-FBE9A01285FC}"/>
          </ac:spMkLst>
        </pc:spChg>
        <pc:spChg chg="add mod ord">
          <ac:chgData name="Joao Almeida das Rosas" userId="78e79f35-ba31-4c0b-a794-470629228134" providerId="ADAL" clId="{6D87431C-A3A0-4D01-8A31-37FF47F5A5F7}" dt="2023-03-28T17:55:47.330" v="1745" actId="20577"/>
          <ac:spMkLst>
            <pc:docMk/>
            <pc:sldMk cId="1274588401" sldId="671"/>
            <ac:spMk id="3" creationId="{B07E0E3A-956C-EBC5-D97A-C9D29AC978FB}"/>
          </ac:spMkLst>
        </pc:spChg>
      </pc:sldChg>
      <pc:sldChg chg="modSp new mod">
        <pc:chgData name="Joao Almeida das Rosas" userId="78e79f35-ba31-4c0b-a794-470629228134" providerId="ADAL" clId="{6D87431C-A3A0-4D01-8A31-37FF47F5A5F7}" dt="2023-03-28T18:02:14.747" v="2216" actId="13926"/>
        <pc:sldMkLst>
          <pc:docMk/>
          <pc:sldMk cId="964063075" sldId="672"/>
        </pc:sldMkLst>
        <pc:spChg chg="mod">
          <ac:chgData name="Joao Almeida das Rosas" userId="78e79f35-ba31-4c0b-a794-470629228134" providerId="ADAL" clId="{6D87431C-A3A0-4D01-8A31-37FF47F5A5F7}" dt="2023-03-28T17:58:12.889" v="2042" actId="20577"/>
          <ac:spMkLst>
            <pc:docMk/>
            <pc:sldMk cId="964063075" sldId="672"/>
            <ac:spMk id="2" creationId="{8911DE46-3848-E73B-2A2B-7CDC3B897976}"/>
          </ac:spMkLst>
        </pc:spChg>
        <pc:spChg chg="mod">
          <ac:chgData name="Joao Almeida das Rosas" userId="78e79f35-ba31-4c0b-a794-470629228134" providerId="ADAL" clId="{6D87431C-A3A0-4D01-8A31-37FF47F5A5F7}" dt="2023-03-28T18:02:14.747" v="2216" actId="13926"/>
          <ac:spMkLst>
            <pc:docMk/>
            <pc:sldMk cId="964063075" sldId="672"/>
            <ac:spMk id="3" creationId="{2B855AE5-D916-28E6-3356-25B1689B009A}"/>
          </ac:spMkLst>
        </pc:spChg>
      </pc:sldChg>
      <pc:sldChg chg="addSp delSp modSp new mod">
        <pc:chgData name="Joao Almeida das Rosas" userId="78e79f35-ba31-4c0b-a794-470629228134" providerId="ADAL" clId="{6D87431C-A3A0-4D01-8A31-37FF47F5A5F7}" dt="2023-03-28T18:01:33.521" v="2119" actId="14100"/>
        <pc:sldMkLst>
          <pc:docMk/>
          <pc:sldMk cId="4027034493" sldId="673"/>
        </pc:sldMkLst>
        <pc:spChg chg="mod">
          <ac:chgData name="Joao Almeida das Rosas" userId="78e79f35-ba31-4c0b-a794-470629228134" providerId="ADAL" clId="{6D87431C-A3A0-4D01-8A31-37FF47F5A5F7}" dt="2023-03-28T17:59:11.801" v="2104" actId="20577"/>
          <ac:spMkLst>
            <pc:docMk/>
            <pc:sldMk cId="4027034493" sldId="673"/>
            <ac:spMk id="2" creationId="{F400CE71-FC54-A34E-C912-9E18BE25E137}"/>
          </ac:spMkLst>
        </pc:spChg>
        <pc:spChg chg="del">
          <ac:chgData name="Joao Almeida das Rosas" userId="78e79f35-ba31-4c0b-a794-470629228134" providerId="ADAL" clId="{6D87431C-A3A0-4D01-8A31-37FF47F5A5F7}" dt="2023-03-28T18:00:50.915" v="2105"/>
          <ac:spMkLst>
            <pc:docMk/>
            <pc:sldMk cId="4027034493" sldId="673"/>
            <ac:spMk id="3" creationId="{38F7EC4E-0A59-1D39-B95C-BF192AA61DFF}"/>
          </ac:spMkLst>
        </pc:spChg>
        <pc:picChg chg="add mod">
          <ac:chgData name="Joao Almeida das Rosas" userId="78e79f35-ba31-4c0b-a794-470629228134" providerId="ADAL" clId="{6D87431C-A3A0-4D01-8A31-37FF47F5A5F7}" dt="2023-03-28T18:01:24.586" v="2116" actId="1076"/>
          <ac:picMkLst>
            <pc:docMk/>
            <pc:sldMk cId="4027034493" sldId="673"/>
            <ac:picMk id="5" creationId="{CEA1A1D4-24CA-B417-C102-5AB1024B83C0}"/>
          </ac:picMkLst>
        </pc:picChg>
        <pc:picChg chg="add mod">
          <ac:chgData name="Joao Almeida das Rosas" userId="78e79f35-ba31-4c0b-a794-470629228134" providerId="ADAL" clId="{6D87431C-A3A0-4D01-8A31-37FF47F5A5F7}" dt="2023-03-28T18:01:27.832" v="2118" actId="1076"/>
          <ac:picMkLst>
            <pc:docMk/>
            <pc:sldMk cId="4027034493" sldId="673"/>
            <ac:picMk id="10" creationId="{4D8B48F6-F677-93D9-592D-E3FABB585998}"/>
          </ac:picMkLst>
        </pc:picChg>
        <pc:cxnChg chg="add mod">
          <ac:chgData name="Joao Almeida das Rosas" userId="78e79f35-ba31-4c0b-a794-470629228134" providerId="ADAL" clId="{6D87431C-A3A0-4D01-8A31-37FF47F5A5F7}" dt="2023-03-28T18:01:33.521" v="2119" actId="14100"/>
          <ac:cxnSpMkLst>
            <pc:docMk/>
            <pc:sldMk cId="4027034493" sldId="673"/>
            <ac:cxnSpMk id="7" creationId="{A49EDEAA-AE3C-5921-51AC-231CEF24810F}"/>
          </ac:cxnSpMkLst>
        </pc:cxnChg>
      </pc:sldChg>
    </pc:docChg>
  </pc:docChgLst>
  <pc:docChgLst>
    <pc:chgData name="Joao Almeida das Rosas" userId="78e79f35-ba31-4c0b-a794-470629228134" providerId="ADAL" clId="{05A30761-2EEC-4C2D-8047-4BB90F18245D}"/>
    <pc:docChg chg="custSel delSld modSld">
      <pc:chgData name="Joao Almeida das Rosas" userId="78e79f35-ba31-4c0b-a794-470629228134" providerId="ADAL" clId="{05A30761-2EEC-4C2D-8047-4BB90F18245D}" dt="2024-03-09T16:36:09.541" v="25" actId="47"/>
      <pc:docMkLst>
        <pc:docMk/>
      </pc:docMkLst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3018812578" sldId="257"/>
        </pc:sldMkLst>
      </pc:sldChg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209684566" sldId="260"/>
        </pc:sldMkLst>
      </pc:sldChg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307690969" sldId="261"/>
        </pc:sldMkLst>
      </pc:sldChg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3414174168" sldId="262"/>
        </pc:sldMkLst>
      </pc:sldChg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1330919503" sldId="263"/>
        </pc:sldMkLst>
      </pc:sldChg>
      <pc:sldChg chg="del">
        <pc:chgData name="Joao Almeida das Rosas" userId="78e79f35-ba31-4c0b-a794-470629228134" providerId="ADAL" clId="{05A30761-2EEC-4C2D-8047-4BB90F18245D}" dt="2024-03-09T16:33:36.534" v="20" actId="47"/>
        <pc:sldMkLst>
          <pc:docMk/>
          <pc:sldMk cId="1258382260" sldId="264"/>
        </pc:sldMkLst>
      </pc:sldChg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2774244998" sldId="265"/>
        </pc:sldMkLst>
      </pc:sldChg>
      <pc:sldChg chg="modSp mod">
        <pc:chgData name="Joao Almeida das Rosas" userId="78e79f35-ba31-4c0b-a794-470629228134" providerId="ADAL" clId="{05A30761-2EEC-4C2D-8047-4BB90F18245D}" dt="2024-03-09T16:14:47.243" v="0" actId="6549"/>
        <pc:sldMkLst>
          <pc:docMk/>
          <pc:sldMk cId="230119168" sldId="266"/>
        </pc:sldMkLst>
        <pc:spChg chg="mod">
          <ac:chgData name="Joao Almeida das Rosas" userId="78e79f35-ba31-4c0b-a794-470629228134" providerId="ADAL" clId="{05A30761-2EEC-4C2D-8047-4BB90F18245D}" dt="2024-03-09T16:14:47.243" v="0" actId="6549"/>
          <ac:spMkLst>
            <pc:docMk/>
            <pc:sldMk cId="230119168" sldId="266"/>
            <ac:spMk id="3" creationId="{0494D38E-DE2F-467D-977B-AB62B5BA47FB}"/>
          </ac:spMkLst>
        </pc:spChg>
      </pc:sldChg>
      <pc:sldChg chg="del">
        <pc:chgData name="Joao Almeida das Rosas" userId="78e79f35-ba31-4c0b-a794-470629228134" providerId="ADAL" clId="{05A30761-2EEC-4C2D-8047-4BB90F18245D}" dt="2024-03-09T16:35:29.560" v="22" actId="47"/>
        <pc:sldMkLst>
          <pc:docMk/>
          <pc:sldMk cId="2439643802" sldId="268"/>
        </pc:sldMkLst>
      </pc:sldChg>
      <pc:sldChg chg="del">
        <pc:chgData name="Joao Almeida das Rosas" userId="78e79f35-ba31-4c0b-a794-470629228134" providerId="ADAL" clId="{05A30761-2EEC-4C2D-8047-4BB90F18245D}" dt="2024-03-09T16:36:07.708" v="24" actId="47"/>
        <pc:sldMkLst>
          <pc:docMk/>
          <pc:sldMk cId="1410061147" sldId="269"/>
        </pc:sldMkLst>
      </pc:sldChg>
      <pc:sldChg chg="del">
        <pc:chgData name="Joao Almeida das Rosas" userId="78e79f35-ba31-4c0b-a794-470629228134" providerId="ADAL" clId="{05A30761-2EEC-4C2D-8047-4BB90F18245D}" dt="2024-03-09T16:33:36.534" v="20" actId="47"/>
        <pc:sldMkLst>
          <pc:docMk/>
          <pc:sldMk cId="2704767826" sldId="625"/>
        </pc:sldMkLst>
      </pc:sldChg>
      <pc:sldChg chg="modSp del mod">
        <pc:chgData name="Joao Almeida das Rosas" userId="78e79f35-ba31-4c0b-a794-470629228134" providerId="ADAL" clId="{05A30761-2EEC-4C2D-8047-4BB90F18245D}" dt="2024-03-09T16:33:36.534" v="20" actId="47"/>
        <pc:sldMkLst>
          <pc:docMk/>
          <pc:sldMk cId="4258766135" sldId="627"/>
        </pc:sldMkLst>
        <pc:spChg chg="mod">
          <ac:chgData name="Joao Almeida das Rosas" userId="78e79f35-ba31-4c0b-a794-470629228134" providerId="ADAL" clId="{05A30761-2EEC-4C2D-8047-4BB90F18245D}" dt="2024-03-09T16:21:14.616" v="18" actId="20577"/>
          <ac:spMkLst>
            <pc:docMk/>
            <pc:sldMk cId="4258766135" sldId="627"/>
            <ac:spMk id="3" creationId="{79A6B09B-A184-4A73-A09B-422D151B6699}"/>
          </ac:spMkLst>
        </pc:spChg>
        <pc:spChg chg="mod">
          <ac:chgData name="Joao Almeida das Rosas" userId="78e79f35-ba31-4c0b-a794-470629228134" providerId="ADAL" clId="{05A30761-2EEC-4C2D-8047-4BB90F18245D}" dt="2024-03-09T16:20:34.792" v="2" actId="14100"/>
          <ac:spMkLst>
            <pc:docMk/>
            <pc:sldMk cId="4258766135" sldId="627"/>
            <ac:spMk id="9" creationId="{8D1B5C5F-C792-472C-9BEA-4D84932A1FB3}"/>
          </ac:spMkLst>
        </pc:spChg>
      </pc:sldChg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2126019493" sldId="628"/>
        </pc:sldMkLst>
      </pc:sldChg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314996250" sldId="629"/>
        </pc:sldMkLst>
      </pc:sldChg>
      <pc:sldChg chg="del">
        <pc:chgData name="Joao Almeida das Rosas" userId="78e79f35-ba31-4c0b-a794-470629228134" providerId="ADAL" clId="{05A30761-2EEC-4C2D-8047-4BB90F18245D}" dt="2024-03-09T16:36:09.541" v="25" actId="47"/>
        <pc:sldMkLst>
          <pc:docMk/>
          <pc:sldMk cId="2457644855" sldId="630"/>
        </pc:sldMkLst>
      </pc:sldChg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3449319542" sldId="632"/>
        </pc:sldMkLst>
      </pc:sldChg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918522862" sldId="633"/>
        </pc:sldMkLst>
      </pc:sldChg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407153847" sldId="634"/>
        </pc:sldMkLst>
      </pc:sldChg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1309281090" sldId="635"/>
        </pc:sldMkLst>
      </pc:sldChg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940410985" sldId="636"/>
        </pc:sldMkLst>
      </pc:sldChg>
      <pc:sldChg chg="del">
        <pc:chgData name="Joao Almeida das Rosas" userId="78e79f35-ba31-4c0b-a794-470629228134" providerId="ADAL" clId="{05A30761-2EEC-4C2D-8047-4BB90F18245D}" dt="2024-03-09T16:33:31.830" v="19" actId="47"/>
        <pc:sldMkLst>
          <pc:docMk/>
          <pc:sldMk cId="289933102" sldId="637"/>
        </pc:sldMkLst>
      </pc:sldChg>
      <pc:sldChg chg="del">
        <pc:chgData name="Joao Almeida das Rosas" userId="78e79f35-ba31-4c0b-a794-470629228134" providerId="ADAL" clId="{05A30761-2EEC-4C2D-8047-4BB90F18245D}" dt="2024-03-09T16:34:34.775" v="21" actId="47"/>
        <pc:sldMkLst>
          <pc:docMk/>
          <pc:sldMk cId="2012877358" sldId="652"/>
        </pc:sldMkLst>
      </pc:sldChg>
      <pc:sldChg chg="del">
        <pc:chgData name="Joao Almeida das Rosas" userId="78e79f35-ba31-4c0b-a794-470629228134" providerId="ADAL" clId="{05A30761-2EEC-4C2D-8047-4BB90F18245D}" dt="2024-03-09T16:35:31.446" v="23" actId="47"/>
        <pc:sldMkLst>
          <pc:docMk/>
          <pc:sldMk cId="1274588401" sldId="671"/>
        </pc:sldMkLst>
      </pc:sldChg>
    </pc:docChg>
  </pc:docChgLst>
  <pc:docChgLst>
    <pc:chgData name="Joao Almeida das Rosas" userId="78e79f35-ba31-4c0b-a794-470629228134" providerId="ADAL" clId="{4C1A84EE-3D19-4686-BA20-8C73EFA8E9C6}"/>
    <pc:docChg chg="modSld">
      <pc:chgData name="Joao Almeida das Rosas" userId="78e79f35-ba31-4c0b-a794-470629228134" providerId="ADAL" clId="{4C1A84EE-3D19-4686-BA20-8C73EFA8E9C6}" dt="2024-03-27T12:10:07.938" v="9" actId="20577"/>
      <pc:docMkLst>
        <pc:docMk/>
      </pc:docMkLst>
      <pc:sldChg chg="modSp mod">
        <pc:chgData name="Joao Almeida das Rosas" userId="78e79f35-ba31-4c0b-a794-470629228134" providerId="ADAL" clId="{4C1A84EE-3D19-4686-BA20-8C73EFA8E9C6}" dt="2024-03-27T12:10:07.938" v="9" actId="20577"/>
        <pc:sldMkLst>
          <pc:docMk/>
          <pc:sldMk cId="1082784364" sldId="256"/>
        </pc:sldMkLst>
        <pc:spChg chg="mod">
          <ac:chgData name="Joao Almeida das Rosas" userId="78e79f35-ba31-4c0b-a794-470629228134" providerId="ADAL" clId="{4C1A84EE-3D19-4686-BA20-8C73EFA8E9C6}" dt="2024-03-27T12:10:07.938" v="9" actId="20577"/>
          <ac:spMkLst>
            <pc:docMk/>
            <pc:sldMk cId="1082784364" sldId="256"/>
            <ac:spMk id="3" creationId="{D675A6A8-2EED-4B5B-8A41-AB8DECE0FF5A}"/>
          </ac:spMkLst>
        </pc:spChg>
      </pc:sldChg>
      <pc:sldChg chg="modSp mod">
        <pc:chgData name="Joao Almeida das Rosas" userId="78e79f35-ba31-4c0b-a794-470629228134" providerId="ADAL" clId="{4C1A84EE-3D19-4686-BA20-8C73EFA8E9C6}" dt="2024-03-25T09:30:45.524" v="5" actId="20577"/>
        <pc:sldMkLst>
          <pc:docMk/>
          <pc:sldMk cId="2256997163" sldId="555"/>
        </pc:sldMkLst>
        <pc:spChg chg="mod">
          <ac:chgData name="Joao Almeida das Rosas" userId="78e79f35-ba31-4c0b-a794-470629228134" providerId="ADAL" clId="{4C1A84EE-3D19-4686-BA20-8C73EFA8E9C6}" dt="2024-03-25T09:30:45.524" v="5" actId="20577"/>
          <ac:spMkLst>
            <pc:docMk/>
            <pc:sldMk cId="2256997163" sldId="555"/>
            <ac:spMk id="5" creationId="{00000000-0000-0000-0000-000000000000}"/>
          </ac:spMkLst>
        </pc:spChg>
      </pc:sldChg>
      <pc:sldChg chg="modSp mod">
        <pc:chgData name="Joao Almeida das Rosas" userId="78e79f35-ba31-4c0b-a794-470629228134" providerId="ADAL" clId="{4C1A84EE-3D19-4686-BA20-8C73EFA8E9C6}" dt="2024-03-25T09:28:05.066" v="2" actId="1076"/>
        <pc:sldMkLst>
          <pc:docMk/>
          <pc:sldMk cId="2442977794" sldId="653"/>
        </pc:sldMkLst>
        <pc:spChg chg="mod">
          <ac:chgData name="Joao Almeida das Rosas" userId="78e79f35-ba31-4c0b-a794-470629228134" providerId="ADAL" clId="{4C1A84EE-3D19-4686-BA20-8C73EFA8E9C6}" dt="2024-03-25T09:27:54.347" v="0" actId="13926"/>
          <ac:spMkLst>
            <pc:docMk/>
            <pc:sldMk cId="2442977794" sldId="653"/>
            <ac:spMk id="2" creationId="{ADBB91DE-68E3-C552-050F-4EE41827FF06}"/>
          </ac:spMkLst>
        </pc:spChg>
        <pc:picChg chg="mod">
          <ac:chgData name="Joao Almeida das Rosas" userId="78e79f35-ba31-4c0b-a794-470629228134" providerId="ADAL" clId="{4C1A84EE-3D19-4686-BA20-8C73EFA8E9C6}" dt="2024-03-25T09:28:05.066" v="2" actId="1076"/>
          <ac:picMkLst>
            <pc:docMk/>
            <pc:sldMk cId="2442977794" sldId="653"/>
            <ac:picMk id="5" creationId="{19017727-10EC-99F8-2CED-C34938B58292}"/>
          </ac:picMkLst>
        </pc:picChg>
      </pc:sldChg>
      <pc:sldChg chg="modSp mod">
        <pc:chgData name="Joao Almeida das Rosas" userId="78e79f35-ba31-4c0b-a794-470629228134" providerId="ADAL" clId="{4C1A84EE-3D19-4686-BA20-8C73EFA8E9C6}" dt="2024-03-25T09:30:03.202" v="4" actId="14100"/>
        <pc:sldMkLst>
          <pc:docMk/>
          <pc:sldMk cId="3290393072" sldId="663"/>
        </pc:sldMkLst>
        <pc:picChg chg="mod">
          <ac:chgData name="Joao Almeida das Rosas" userId="78e79f35-ba31-4c0b-a794-470629228134" providerId="ADAL" clId="{4C1A84EE-3D19-4686-BA20-8C73EFA8E9C6}" dt="2024-03-25T09:30:03.202" v="4" actId="14100"/>
          <ac:picMkLst>
            <pc:docMk/>
            <pc:sldMk cId="3290393072" sldId="663"/>
            <ac:picMk id="5" creationId="{90D3D89F-5E7F-8F0E-2E2F-258EB4131F79}"/>
          </ac:picMkLst>
        </pc:picChg>
      </pc:sldChg>
    </pc:docChg>
  </pc:docChgLst>
  <pc:docChgLst>
    <pc:chgData name="p187@FCT.UNL.PT" userId="78e79f35-ba31-4c0b-a794-470629228134" providerId="ADAL" clId="{6D87431C-A3A0-4D01-8A31-37FF47F5A5F7}"/>
    <pc:docChg chg="modSld">
      <pc:chgData name="p187@FCT.UNL.PT" userId="78e79f35-ba31-4c0b-a794-470629228134" providerId="ADAL" clId="{6D87431C-A3A0-4D01-8A31-37FF47F5A5F7}" dt="2023-03-29T09:07:14.907" v="15" actId="20577"/>
      <pc:docMkLst>
        <pc:docMk/>
      </pc:docMkLst>
      <pc:sldChg chg="modSp mod">
        <pc:chgData name="p187@FCT.UNL.PT" userId="78e79f35-ba31-4c0b-a794-470629228134" providerId="ADAL" clId="{6D87431C-A3A0-4D01-8A31-37FF47F5A5F7}" dt="2023-03-29T09:07:14.907" v="15" actId="20577"/>
        <pc:sldMkLst>
          <pc:docMk/>
          <pc:sldMk cId="230119168" sldId="266"/>
        </pc:sldMkLst>
        <pc:spChg chg="mod">
          <ac:chgData name="p187@FCT.UNL.PT" userId="78e79f35-ba31-4c0b-a794-470629228134" providerId="ADAL" clId="{6D87431C-A3A0-4D01-8A31-37FF47F5A5F7}" dt="2023-03-29T09:07:14.907" v="15" actId="20577"/>
          <ac:spMkLst>
            <pc:docMk/>
            <pc:sldMk cId="230119168" sldId="266"/>
            <ac:spMk id="3" creationId="{0494D38E-DE2F-467D-977B-AB62B5BA47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88F24-3103-4AE4-84D5-D60BC0D2848F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D8C14-360C-4D30-B492-09FDF875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5190-665B-4355-B186-F3F5510476BD}" type="slidenum">
              <a:rPr lang="pt-PT" smtClean="0">
                <a:solidFill>
                  <a:prstClr val="black"/>
                </a:solidFill>
              </a:rPr>
              <a:pPr/>
              <a:t>37</a:t>
            </a:fld>
            <a:endParaRPr lang="pt-P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66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Database_Normalization.pdf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5190-665B-4355-B186-F3F5510476BD}" type="slidenum">
              <a:rPr lang="pt-PT" smtClean="0">
                <a:solidFill>
                  <a:prstClr val="black"/>
                </a:solidFill>
              </a:rPr>
              <a:pPr/>
              <a:t>58</a:t>
            </a:fld>
            <a:endParaRPr lang="pt-P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0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5190-665B-4355-B186-F3F5510476BD}" type="slidenum">
              <a:rPr lang="pt-PT" smtClean="0">
                <a:solidFill>
                  <a:prstClr val="black"/>
                </a:solidFill>
              </a:rPr>
              <a:pPr/>
              <a:t>59</a:t>
            </a:fld>
            <a:endParaRPr lang="pt-P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86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5190-665B-4355-B186-F3F5510476BD}" type="slidenum">
              <a:rPr lang="pt-PT" smtClean="0"/>
              <a:pPr/>
              <a:t>82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171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5190-665B-4355-B186-F3F5510476BD}" type="slidenum">
              <a:rPr lang="pt-PT" smtClean="0">
                <a:solidFill>
                  <a:prstClr val="black"/>
                </a:solidFill>
              </a:rPr>
              <a:pPr/>
              <a:t>38</a:t>
            </a:fld>
            <a:endParaRPr lang="pt-P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7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5190-665B-4355-B186-F3F5510476BD}" type="slidenum">
              <a:rPr lang="pt-PT" smtClean="0">
                <a:solidFill>
                  <a:prstClr val="black"/>
                </a:solidFill>
              </a:rPr>
              <a:pPr/>
              <a:t>45</a:t>
            </a:fld>
            <a:endParaRPr lang="pt-P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8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5190-665B-4355-B186-F3F5510476BD}" type="slidenum">
              <a:rPr lang="pt-PT" smtClean="0">
                <a:solidFill>
                  <a:prstClr val="black"/>
                </a:solidFill>
              </a:rPr>
              <a:pPr/>
              <a:t>48</a:t>
            </a:fld>
            <a:endParaRPr lang="pt-P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0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5190-665B-4355-B186-F3F5510476BD}" type="slidenum">
              <a:rPr lang="pt-PT" smtClean="0">
                <a:solidFill>
                  <a:prstClr val="black"/>
                </a:solidFill>
              </a:rPr>
              <a:pPr/>
              <a:t>51</a:t>
            </a:fld>
            <a:endParaRPr lang="pt-P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5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5190-665B-4355-B186-F3F5510476BD}" type="slidenum">
              <a:rPr lang="pt-PT" smtClean="0">
                <a:solidFill>
                  <a:prstClr val="black"/>
                </a:solidFill>
              </a:rPr>
              <a:pPr/>
              <a:t>53</a:t>
            </a:fld>
            <a:endParaRPr lang="pt-P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4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5190-665B-4355-B186-F3F5510476BD}" type="slidenum">
              <a:rPr lang="pt-PT" smtClean="0">
                <a:solidFill>
                  <a:prstClr val="black"/>
                </a:solidFill>
              </a:rPr>
              <a:pPr/>
              <a:t>55</a:t>
            </a:fld>
            <a:endParaRPr lang="pt-P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5190-665B-4355-B186-F3F5510476BD}" type="slidenum">
              <a:rPr lang="pt-PT" smtClean="0">
                <a:solidFill>
                  <a:prstClr val="black"/>
                </a:solidFill>
              </a:rPr>
              <a:pPr/>
              <a:t>56</a:t>
            </a:fld>
            <a:endParaRPr lang="pt-P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64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A5190-665B-4355-B186-F3F5510476BD}" type="slidenum">
              <a:rPr lang="pt-PT" smtClean="0">
                <a:solidFill>
                  <a:prstClr val="black"/>
                </a:solidFill>
              </a:rPr>
              <a:pPr/>
              <a:t>57</a:t>
            </a:fld>
            <a:endParaRPr lang="pt-P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1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F993-38A9-47CF-8F38-6612D98C6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BFEC3-F6C1-4900-A01C-7BFEA9A86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DD54-0AD3-43E7-924B-60F70F9A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91DD-E39F-4151-A47C-67BB8B7EAC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46483-690B-419B-B611-F0584D38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1600-12D8-45F8-9CE5-1F8A0543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36F4-D54E-413F-8E39-BAEE51A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5A59-7737-4DC5-9BFD-5917FD8D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1DEE2-0DE3-44EC-AFDC-BD0DAC832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70436-2987-490E-A053-16017CEE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91DD-E39F-4151-A47C-67BB8B7EAC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34C0B-21FF-40B7-A8CD-AAFAF27B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65E-93F7-45FF-BC98-1AA5687E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36F4-D54E-413F-8E39-BAEE51A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2D691-C520-480F-86ED-12272845A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7C4DF-76B9-4594-A1F2-8A5407A53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1C4D-8FF9-4571-B5DD-A8503FF4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91DD-E39F-4151-A47C-67BB8B7EAC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3093-2100-4846-8537-AF121AE4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600F-BB45-4AD7-A0F2-B56A4E64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36F4-D54E-413F-8E39-BAEE51A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61E6-2678-4B5D-B418-58DCB58B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9C66-6435-47AD-8CD4-C53CD432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9803-93E4-4A67-BC9A-BE740CEE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91DD-E39F-4151-A47C-67BB8B7EAC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20D0-0907-4161-9944-4EBC7169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A939-DC61-4067-BE87-BA26AE19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36F4-D54E-413F-8E39-BAEE51A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2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3BA0-5486-4791-AEDA-ED1D2687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F878B-7499-4CA7-8A6D-7D7AF46C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9637-CF69-41FB-BF84-9187D6C9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91DD-E39F-4151-A47C-67BB8B7EAC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BEE8-4E3B-4042-9939-792B92C8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DF038-E929-4321-BF5D-2D06DFF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36F4-D54E-413F-8E39-BAEE51A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6B94-5C3D-4B4E-BCD6-498A6CE4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B845-DA8D-477C-B42C-F505DFB7C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EC769-7518-401F-B2D4-C5BEE5945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7176-7E4A-46B5-A9AE-393406C1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91DD-E39F-4151-A47C-67BB8B7EAC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80B4B-290B-43AB-817B-1082D343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BB717-6715-447B-802F-C866AB75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36F4-D54E-413F-8E39-BAEE51A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EB8A-4306-4669-99B6-E11855FB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C575B-4326-4BC6-AD73-EBA235AF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6ACE0-7855-4643-81F5-9741DEBF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9E434-9B58-4F38-A230-0DA3EC160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7C69D-EFB1-4064-994B-06DD911A7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76A75-0B05-4539-9FB3-A0F27853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91DD-E39F-4151-A47C-67BB8B7EAC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3A2E7-FA68-4B5A-923D-6FBE09F1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3A76C-70AB-4D07-A149-54AC3A61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36F4-D54E-413F-8E39-BAEE51A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3AE2-BB33-4B7D-B847-CCED0EF6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7178F-9EC4-4748-BAFD-1B089CDF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91DD-E39F-4151-A47C-67BB8B7EAC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F0C0D-A860-4AB4-A4C7-B249B760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B1306-2BC2-40C9-804F-23A354EB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36F4-D54E-413F-8E39-BAEE51A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2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B4370-A6AB-4A8E-9305-1AFF559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91DD-E39F-4151-A47C-67BB8B7EAC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F17B7-3BA5-457E-97C6-5CAFE1D9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53C3B-4E19-4CFE-BE6F-BE69A3CE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36F4-D54E-413F-8E39-BAEE51A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2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DB83-C703-4CED-93FA-0DF3A074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52B6-48EA-4C19-8262-57CBB5D0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C3949-9F63-4297-A0FA-E5A11E714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568F1-B57C-412F-8764-0D8BA4AD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91DD-E39F-4151-A47C-67BB8B7EAC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5F862-6611-49D8-814C-3D7EFE83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10655-F094-4FBF-80E1-F3AC2204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36F4-D54E-413F-8E39-BAEE51A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B00C-6EF8-424A-B4D6-DB5E7F41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9DD82-E45B-45B8-898C-D37AB3B4A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44320-6AE2-47DB-A890-D80259A99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FDBC6-6DE1-4B5E-888C-37686125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91DD-E39F-4151-A47C-67BB8B7EAC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433C5-C465-406D-8D8A-948F789E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B19EA-9271-47D7-9D10-E65C5437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36F4-D54E-413F-8E39-BAEE51A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91C19-C854-4649-AA22-33A95F5A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61C34-D3C6-4A69-BA1E-54DE1893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B39F0-5926-4A9D-AE5C-1E0DB595A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91DD-E39F-4151-A47C-67BB8B7EACC3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D0E50-910D-4EBE-9738-EE53F5B63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C834-2657-48CD-A593-8E0C7F185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36F4-D54E-413F-8E39-BAEE51A3C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3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dbc/basics/transactions.html#set_roll_back_savepoints" TargetMode="External"/><Relationship Id="rId2" Type="http://schemas.openxmlformats.org/officeDocument/2006/relationships/hyperlink" Target="http://docs.oracle.com/javase/tutorial/jdbc/basics/transaction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kyong.com/jdbc/jdbc-transaction-example/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beginner-sql-tutorial.com/sql-query-tuning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us/technologies/big-data/index.html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nosql/" TargetMode="External"/><Relationship Id="rId2" Type="http://schemas.openxmlformats.org/officeDocument/2006/relationships/hyperlink" Target="http://nosql-database.org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www.ibm.com/cloud-computing/learn-more/what-is-cloud-comput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hyperlink" Target="https://en.wikipedia.org/wiki/User:Bikeborg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8F76-C266-45A9-BC74-2DAAC6261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5A6A8-2EED-4B5B-8A41-AB8DECE0F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2024-03-25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8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698A-4006-B121-2FD9-5619725B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class: </a:t>
            </a:r>
            <a:r>
              <a:rPr lang="en-US" sz="4400" dirty="0" err="1"/>
              <a:t>MySqlExample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7AFD83-3F87-893D-733A-541EBA26A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067" y="1557497"/>
            <a:ext cx="5139879" cy="3743006"/>
          </a:xfrm>
          <a:ln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6E299-C315-D862-EF19-8BA18D5F8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95" y="2678093"/>
            <a:ext cx="4991877" cy="347648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F66E1B9-851B-51B7-6F83-3660EE88E810}"/>
              </a:ext>
            </a:extLst>
          </p:cNvPr>
          <p:cNvSpPr/>
          <p:nvPr/>
        </p:nvSpPr>
        <p:spPr>
          <a:xfrm flipH="1">
            <a:off x="9139333" y="3138699"/>
            <a:ext cx="498020" cy="237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0B8C-7A29-6A60-FD5E-6FB7C4C7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source-code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AA05-0E0B-47AF-186D-25CA16A3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693" y="1825625"/>
            <a:ext cx="6558641" cy="4351338"/>
          </a:xfrm>
          <a:ln>
            <a:solidFill>
              <a:schemeClr val="accent6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package </a:t>
            </a:r>
            <a:r>
              <a:rPr lang="en-US" dirty="0" err="1"/>
              <a:t>com.mycompany.demo_mysql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java.sql</a:t>
            </a:r>
            <a:r>
              <a:rPr lang="en-US" dirty="0"/>
              <a:t>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public class </a:t>
            </a:r>
            <a:r>
              <a:rPr lang="en-US" dirty="0" err="1"/>
              <a:t>MySqlExample</a:t>
            </a:r>
            <a:r>
              <a:rPr lang="en-US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throws </a:t>
            </a:r>
            <a:r>
              <a:rPr lang="en-US" dirty="0" err="1"/>
              <a:t>ClassNotFoundException</a:t>
            </a:r>
            <a:r>
              <a:rPr lang="en-US" dirty="0"/>
              <a:t>, </a:t>
            </a:r>
            <a:r>
              <a:rPr lang="en-US" dirty="0" err="1"/>
              <a:t>SQLException</a:t>
            </a:r>
            <a:r>
              <a:rPr lang="en-US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com.mysql.cj.jdbc.Driver</a:t>
            </a:r>
            <a:r>
              <a:rPr lang="en-US" dirty="0"/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//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alternativa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// </a:t>
            </a:r>
            <a:r>
              <a:rPr lang="en-US" dirty="0" err="1"/>
              <a:t>DriverManager.registerDriver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//        (new </a:t>
            </a:r>
            <a:r>
              <a:rPr lang="en-US" dirty="0" err="1"/>
              <a:t>oracle.jdbc.driver.OracleDriver</a:t>
            </a:r>
            <a:r>
              <a:rPr lang="en-US" dirty="0"/>
              <a:t>());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String </a:t>
            </a:r>
            <a:r>
              <a:rPr lang="en-US" dirty="0" err="1"/>
              <a:t>url</a:t>
            </a:r>
            <a:r>
              <a:rPr lang="en-US" dirty="0"/>
              <a:t> = 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>
                <a:highlight>
                  <a:srgbClr val="FFFF00"/>
                </a:highlight>
              </a:rPr>
              <a:t>mde</a:t>
            </a:r>
            <a:r>
              <a:rPr lang="en-US" dirty="0"/>
              <a:t>";  // </a:t>
            </a:r>
            <a:r>
              <a:rPr lang="en-US" dirty="0" err="1">
                <a:highlight>
                  <a:srgbClr val="FFFF00"/>
                </a:highlight>
              </a:rPr>
              <a:t>mde</a:t>
            </a:r>
            <a:r>
              <a:rPr lang="en-US" dirty="0">
                <a:highlight>
                  <a:srgbClr val="FFFF00"/>
                </a:highlight>
              </a:rPr>
              <a:t> is the database name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Connection conn =  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,"root","</a:t>
            </a:r>
            <a:r>
              <a:rPr lang="en-US" dirty="0" err="1"/>
              <a:t>mde</a:t>
            </a:r>
            <a:r>
              <a:rPr lang="en-US" dirty="0"/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conn.setAutoCommit</a:t>
            </a:r>
            <a:r>
              <a:rPr lang="en-US" dirty="0"/>
              <a:t>(false);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Statement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conn.createStatement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rset</a:t>
            </a:r>
            <a:r>
              <a:rPr lang="en-US" dirty="0"/>
              <a:t> 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</a:t>
            </a:r>
            <a:r>
              <a:rPr lang="en-US" dirty="0" err="1"/>
              <a:t>stmt.executeQuery</a:t>
            </a:r>
            <a:r>
              <a:rPr lang="en-US" dirty="0"/>
              <a:t>("select  id, name, address FROM customers");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while (</a:t>
            </a:r>
            <a:r>
              <a:rPr lang="en-US" dirty="0" err="1"/>
              <a:t>rset.next</a:t>
            </a:r>
            <a:r>
              <a:rPr lang="en-US" dirty="0"/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</a:t>
            </a:r>
            <a:r>
              <a:rPr lang="en-US" dirty="0" err="1"/>
              <a:t>System.out.println</a:t>
            </a:r>
            <a:r>
              <a:rPr lang="en-US" dirty="0"/>
              <a:t> (</a:t>
            </a:r>
            <a:r>
              <a:rPr lang="en-US" dirty="0" err="1"/>
              <a:t>rset.getString</a:t>
            </a:r>
            <a:r>
              <a:rPr lang="en-US" dirty="0"/>
              <a:t>("id")+"   "+</a:t>
            </a:r>
            <a:r>
              <a:rPr lang="en-US" dirty="0" err="1"/>
              <a:t>rset.getString</a:t>
            </a:r>
            <a:r>
              <a:rPr lang="en-US" dirty="0"/>
              <a:t>("name") + " "+</a:t>
            </a:r>
            <a:r>
              <a:rPr lang="en-US" dirty="0" err="1"/>
              <a:t>rset.getString</a:t>
            </a:r>
            <a:r>
              <a:rPr lang="en-US" dirty="0"/>
              <a:t>("address")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stmt.close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 ("Ok.");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3095EC2-9DBE-4B43-043B-E4780E78495A}"/>
              </a:ext>
            </a:extLst>
          </p:cNvPr>
          <p:cNvSpPr/>
          <p:nvPr/>
        </p:nvSpPr>
        <p:spPr>
          <a:xfrm>
            <a:off x="7127421" y="3519991"/>
            <a:ext cx="266700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8718AF-260B-0028-B7D4-8B45F249C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208" y="2237311"/>
            <a:ext cx="4549068" cy="2891211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53393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F396-A7DD-DB86-D6D2-076F5340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946E-E8E0-E03F-15BB-91B8FF246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79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Must be connected to the internet, because of libraries being downloaded (due to the pom.xml dependencies).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7F2F6-03C1-F8FF-1676-F3FA1954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5" y="2631460"/>
            <a:ext cx="5102572" cy="332591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4BFFBDB-1FB5-CB6C-D3E8-9D60BC2981B5}"/>
              </a:ext>
            </a:extLst>
          </p:cNvPr>
          <p:cNvSpPr/>
          <p:nvPr/>
        </p:nvSpPr>
        <p:spPr>
          <a:xfrm>
            <a:off x="1914331" y="3264009"/>
            <a:ext cx="522514" cy="326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0B486E-F032-D60F-0DE0-1465F5621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893" y="2614203"/>
            <a:ext cx="5788550" cy="142031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C6CE99D-A36E-1C37-489D-A9E5660A4EA7}"/>
              </a:ext>
            </a:extLst>
          </p:cNvPr>
          <p:cNvSpPr/>
          <p:nvPr/>
        </p:nvSpPr>
        <p:spPr>
          <a:xfrm>
            <a:off x="8590225" y="4188279"/>
            <a:ext cx="391886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7135A2-E30A-0A98-F31F-7E60A57F5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93" y="4742089"/>
            <a:ext cx="5788550" cy="168015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28A833FB-5075-79C0-F551-06C6C03DA55A}"/>
              </a:ext>
            </a:extLst>
          </p:cNvPr>
          <p:cNvSpPr/>
          <p:nvPr/>
        </p:nvSpPr>
        <p:spPr>
          <a:xfrm>
            <a:off x="5834745" y="5739491"/>
            <a:ext cx="307521" cy="310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4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F4B6-02C5-114F-84D8-67FD05C7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FC43-B6C6-A53A-D397-AEF639E1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6959" cy="4351338"/>
          </a:xfrm>
          <a:ln>
            <a:solidFill>
              <a:schemeClr val="accent6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create database </a:t>
            </a:r>
            <a:r>
              <a:rPr lang="en-US" dirty="0" err="1"/>
              <a:t>mde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mde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create table customers(   </a:t>
            </a:r>
          </a:p>
          <a:p>
            <a:pPr marL="0" indent="0">
              <a:buNone/>
            </a:pPr>
            <a:r>
              <a:rPr lang="en-US" dirty="0"/>
              <a:t>   id integer not null primary key </a:t>
            </a:r>
            <a:r>
              <a:rPr lang="en-US" dirty="0" err="1"/>
              <a:t>auto_increment</a:t>
            </a:r>
            <a:r>
              <a:rPr lang="en-US" dirty="0"/>
              <a:t>,   </a:t>
            </a:r>
          </a:p>
          <a:p>
            <a:pPr marL="0" indent="0">
              <a:buNone/>
            </a:pPr>
            <a:r>
              <a:rPr lang="en-US" dirty="0"/>
              <a:t>   name varchar(255) not null unique,   </a:t>
            </a:r>
          </a:p>
          <a:p>
            <a:pPr marL="0" indent="0">
              <a:buNone/>
            </a:pPr>
            <a:r>
              <a:rPr lang="en-US" dirty="0"/>
              <a:t>   address varchar(255) 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customers (name, address) VALUES ('Joao Pires', '</a:t>
            </a:r>
            <a:r>
              <a:rPr lang="en-US" dirty="0" err="1"/>
              <a:t>Rua</a:t>
            </a:r>
            <a:r>
              <a:rPr lang="en-US" dirty="0"/>
              <a:t> do </a:t>
            </a:r>
            <a:r>
              <a:rPr lang="en-US" dirty="0" err="1"/>
              <a:t>Caramelo</a:t>
            </a:r>
            <a:r>
              <a:rPr lang="en-US" dirty="0"/>
              <a:t>, Coimbra');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customers (name, address) </a:t>
            </a:r>
          </a:p>
          <a:p>
            <a:pPr marL="0" indent="0">
              <a:buNone/>
            </a:pPr>
            <a:r>
              <a:rPr lang="en-US" dirty="0"/>
              <a:t>VALUES ('Joana Duarte', '</a:t>
            </a:r>
            <a:r>
              <a:rPr lang="en-US" dirty="0" err="1"/>
              <a:t>Rua</a:t>
            </a:r>
            <a:r>
              <a:rPr lang="en-US" dirty="0"/>
              <a:t> da </a:t>
            </a:r>
            <a:r>
              <a:rPr lang="en-US" dirty="0" err="1"/>
              <a:t>Feiticeira</a:t>
            </a:r>
            <a:r>
              <a:rPr lang="en-US" dirty="0"/>
              <a:t>, 33, </a:t>
            </a:r>
            <a:r>
              <a:rPr lang="en-US" dirty="0" err="1"/>
              <a:t>Lisboa</a:t>
            </a:r>
            <a:r>
              <a:rPr lang="en-US" dirty="0"/>
              <a:t>'),('Bernardo Joaquim', '</a:t>
            </a:r>
            <a:r>
              <a:rPr lang="en-US" dirty="0" err="1"/>
              <a:t>Rua</a:t>
            </a:r>
            <a:r>
              <a:rPr lang="en-US" dirty="0"/>
              <a:t> do </a:t>
            </a:r>
            <a:r>
              <a:rPr lang="en-US" dirty="0" err="1"/>
              <a:t>Pesadelo</a:t>
            </a:r>
            <a:r>
              <a:rPr lang="en-US" dirty="0"/>
              <a:t>, 36, Almada'),('Maria Luna', '</a:t>
            </a:r>
            <a:r>
              <a:rPr lang="en-US" dirty="0" err="1"/>
              <a:t>Rua</a:t>
            </a:r>
            <a:r>
              <a:rPr lang="en-US" dirty="0"/>
              <a:t> da </a:t>
            </a:r>
            <a:r>
              <a:rPr lang="en-US" dirty="0" err="1"/>
              <a:t>Quadratura</a:t>
            </a:r>
            <a:r>
              <a:rPr lang="en-US" dirty="0"/>
              <a:t> Circular, 37, Castelo Branco');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01C9F-3FBA-7666-1C8A-ECEC0AEC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91" y="2087724"/>
            <a:ext cx="4164312" cy="34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915B-107A-E55A-3E93-2E64A84B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5C474-4317-DB47-E31F-496BB6D73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543" y="2344045"/>
            <a:ext cx="2969327" cy="2954060"/>
          </a:xfrm>
          <a:ln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E7E78-C77B-28C2-01F7-C3EEAB1FA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87" y="3371333"/>
            <a:ext cx="5205495" cy="310503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93136E-BD3A-69C7-23D8-8405B9DCC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4" y="1474237"/>
            <a:ext cx="2767601" cy="317072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674C80-102C-2031-E9B6-4624EF4F547C}"/>
              </a:ext>
            </a:extLst>
          </p:cNvPr>
          <p:cNvCxnSpPr/>
          <p:nvPr/>
        </p:nvCxnSpPr>
        <p:spPr>
          <a:xfrm flipV="1">
            <a:off x="5766318" y="5298105"/>
            <a:ext cx="1259633" cy="86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5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DE46-3848-E73B-2A2B-7CDC3B89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GUI forms in Java and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5AE5-D916-28E6-3356-25B1689B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shown in the next slides are based on oracle XE.</a:t>
            </a:r>
          </a:p>
          <a:p>
            <a:r>
              <a:rPr lang="en-US" dirty="0"/>
              <a:t>Most of the concepts are common to MySQL</a:t>
            </a:r>
          </a:p>
          <a:p>
            <a:r>
              <a:rPr lang="en-US" dirty="0"/>
              <a:t>But some adjustments are necessary, e.g. like the Driver and the Connection object.</a:t>
            </a:r>
          </a:p>
          <a:p>
            <a:r>
              <a:rPr lang="en-US" dirty="0"/>
              <a:t>Afterwards, there is a more interesting example for </a:t>
            </a:r>
            <a:r>
              <a:rPr lang="en-US" dirty="0">
                <a:highlight>
                  <a:srgbClr val="FFFF00"/>
                </a:highlight>
              </a:rPr>
              <a:t>PHP and Web Applications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406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Execução do exemplo (</a:t>
            </a:r>
            <a:r>
              <a:rPr lang="pt-PT" dirty="0">
                <a:highlight>
                  <a:srgbClr val="FFFF00"/>
                </a:highlight>
              </a:rPr>
              <a:t>Oracle DBMS</a:t>
            </a:r>
            <a:r>
              <a:rPr lang="pt-PT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748680"/>
          </a:xfrm>
        </p:spPr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4077073"/>
            <a:ext cx="79914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14" y="1124744"/>
            <a:ext cx="4705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Ligação ao DBMS </a:t>
            </a:r>
            <a:r>
              <a:rPr lang="pt-PT" dirty="0">
                <a:highlight>
                  <a:srgbClr val="FFFF00"/>
                </a:highlight>
              </a:rPr>
              <a:t>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FrameDemo</a:t>
            </a:r>
            <a:r>
              <a:rPr lang="pt-PT" dirty="0"/>
              <a:t> </a:t>
            </a:r>
            <a:r>
              <a:rPr lang="pt-PT" dirty="0" err="1"/>
              <a:t>extends</a:t>
            </a:r>
            <a:r>
              <a:rPr lang="pt-PT" dirty="0"/>
              <a:t> </a:t>
            </a:r>
            <a:r>
              <a:rPr lang="pt-PT" dirty="0" err="1"/>
              <a:t>javax.swing.JFrame</a:t>
            </a:r>
            <a:r>
              <a:rPr lang="pt-PT" dirty="0"/>
              <a:t> {</a:t>
            </a:r>
          </a:p>
          <a:p>
            <a:pPr>
              <a:buNone/>
            </a:pPr>
            <a:r>
              <a:rPr lang="pt-PT" dirty="0"/>
              <a:t>    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 USERNAME =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("</a:t>
            </a:r>
            <a:r>
              <a:rPr lang="pt-PT" dirty="0">
                <a:solidFill>
                  <a:srgbClr val="FF0000"/>
                </a:solidFill>
              </a:rPr>
              <a:t>HR</a:t>
            </a:r>
            <a:r>
              <a:rPr lang="pt-PT" dirty="0"/>
              <a:t>");     </a:t>
            </a:r>
            <a:r>
              <a:rPr lang="pt-PT" dirty="0">
                <a:solidFill>
                  <a:srgbClr val="FF0000"/>
                </a:solidFill>
              </a:rPr>
              <a:t>//pode vir dum </a:t>
            </a:r>
            <a:r>
              <a:rPr lang="pt-PT" dirty="0" err="1">
                <a:solidFill>
                  <a:srgbClr val="FF0000"/>
                </a:solidFill>
              </a:rPr>
              <a:t>TextField</a:t>
            </a:r>
            <a:endParaRPr lang="pt-PT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PT" dirty="0"/>
              <a:t>    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 PASSWORD =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String</a:t>
            </a:r>
            <a:r>
              <a:rPr lang="pt-PT" dirty="0"/>
              <a:t>("</a:t>
            </a:r>
            <a:r>
              <a:rPr lang="pt-PT" dirty="0" err="1">
                <a:solidFill>
                  <a:srgbClr val="FF0000"/>
                </a:solidFill>
              </a:rPr>
              <a:t>mde</a:t>
            </a:r>
            <a:r>
              <a:rPr lang="pt-PT" dirty="0"/>
              <a:t>");  </a:t>
            </a:r>
            <a:r>
              <a:rPr lang="pt-PT" dirty="0">
                <a:solidFill>
                  <a:srgbClr val="FF0000"/>
                </a:solidFill>
              </a:rPr>
              <a:t>//pode vir dum </a:t>
            </a:r>
            <a:r>
              <a:rPr lang="pt-PT" dirty="0" err="1">
                <a:solidFill>
                  <a:srgbClr val="FF0000"/>
                </a:solidFill>
              </a:rPr>
              <a:t>TextField</a:t>
            </a:r>
            <a:endParaRPr lang="pt-PT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pt-PT" dirty="0"/>
              <a:t>    </a:t>
            </a:r>
            <a:r>
              <a:rPr lang="pt-PT" dirty="0" err="1"/>
              <a:t>Connection</a:t>
            </a:r>
            <a:r>
              <a:rPr lang="pt-PT" dirty="0"/>
              <a:t> </a:t>
            </a:r>
            <a:r>
              <a:rPr lang="pt-PT" dirty="0" err="1"/>
              <a:t>con</a:t>
            </a:r>
            <a:r>
              <a:rPr lang="pt-PT" dirty="0"/>
              <a:t> = </a:t>
            </a:r>
            <a:r>
              <a:rPr lang="pt-PT" dirty="0" err="1"/>
              <a:t>null</a:t>
            </a:r>
            <a:r>
              <a:rPr lang="pt-PT" dirty="0"/>
              <a:t>;</a:t>
            </a:r>
          </a:p>
          <a:p>
            <a:pPr>
              <a:buNone/>
            </a:pPr>
            <a:r>
              <a:rPr lang="pt-PT" dirty="0"/>
              <a:t>    </a:t>
            </a:r>
            <a:r>
              <a:rPr lang="pt-PT" dirty="0" err="1"/>
              <a:t>static</a:t>
            </a:r>
            <a:r>
              <a:rPr lang="pt-PT" dirty="0"/>
              <a:t> {</a:t>
            </a:r>
          </a:p>
          <a:p>
            <a:pPr>
              <a:buNone/>
            </a:pPr>
            <a:r>
              <a:rPr lang="pt-PT" dirty="0"/>
              <a:t>	//IMPORTANTE</a:t>
            </a:r>
          </a:p>
          <a:p>
            <a:pPr>
              <a:buNone/>
            </a:pPr>
            <a:r>
              <a:rPr lang="pt-PT" dirty="0"/>
              <a:t>        </a:t>
            </a:r>
            <a:r>
              <a:rPr lang="pt-PT" dirty="0" err="1"/>
              <a:t>try</a:t>
            </a:r>
            <a:r>
              <a:rPr lang="pt-PT" dirty="0"/>
              <a:t> {</a:t>
            </a:r>
          </a:p>
          <a:p>
            <a:pPr>
              <a:buNone/>
            </a:pPr>
            <a:r>
              <a:rPr lang="pt-PT" dirty="0"/>
              <a:t>            // </a:t>
            </a:r>
            <a:r>
              <a:rPr lang="pt-PT" dirty="0" err="1"/>
              <a:t>Load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Oracle Driver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Class.forName</a:t>
            </a:r>
            <a:r>
              <a:rPr lang="pt-PT" dirty="0"/>
              <a:t>("</a:t>
            </a:r>
            <a:r>
              <a:rPr lang="pt-PT" dirty="0" err="1">
                <a:solidFill>
                  <a:srgbClr val="FF0000"/>
                </a:solidFill>
              </a:rPr>
              <a:t>oracle.jdbc.driver.OracleDriver</a:t>
            </a:r>
            <a:r>
              <a:rPr lang="pt-PT" dirty="0"/>
              <a:t>");</a:t>
            </a:r>
          </a:p>
          <a:p>
            <a:pPr>
              <a:buNone/>
            </a:pPr>
            <a:r>
              <a:rPr lang="pt-PT" dirty="0"/>
              <a:t>        }</a:t>
            </a:r>
            <a:r>
              <a:rPr lang="pt-PT" dirty="0" err="1"/>
              <a:t>catch</a:t>
            </a:r>
            <a:r>
              <a:rPr lang="pt-PT" dirty="0"/>
              <a:t>(</a:t>
            </a:r>
            <a:r>
              <a:rPr lang="pt-PT" dirty="0" err="1"/>
              <a:t>Exception</a:t>
            </a:r>
            <a:r>
              <a:rPr lang="pt-PT" dirty="0"/>
              <a:t> e) {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e.printStackTrace</a:t>
            </a:r>
            <a:r>
              <a:rPr lang="pt-PT" dirty="0"/>
              <a:t>();</a:t>
            </a:r>
          </a:p>
          <a:p>
            <a:pPr>
              <a:buNone/>
            </a:pPr>
            <a:r>
              <a:rPr lang="pt-PT" dirty="0"/>
              <a:t>        }</a:t>
            </a:r>
          </a:p>
          <a:p>
            <a:pPr>
              <a:buNone/>
            </a:pPr>
            <a:r>
              <a:rPr lang="pt-PT" dirty="0"/>
              <a:t>    }</a:t>
            </a:r>
          </a:p>
          <a:p>
            <a:pPr>
              <a:buNone/>
            </a:pPr>
            <a:r>
              <a:rPr lang="pt-PT" dirty="0"/>
              <a:t>…/…</a:t>
            </a:r>
          </a:p>
          <a:p>
            <a:pPr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4614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Estabelecendo a </a:t>
            </a:r>
            <a:r>
              <a:rPr lang="pt-PT" dirty="0" err="1"/>
              <a:t>conecção</a:t>
            </a:r>
            <a:r>
              <a:rPr lang="pt-PT" dirty="0"/>
              <a:t> (</a:t>
            </a:r>
            <a:r>
              <a:rPr lang="pt-PT" dirty="0">
                <a:highlight>
                  <a:srgbClr val="FFFF00"/>
                </a:highlight>
              </a:rPr>
              <a:t>Oracle</a:t>
            </a:r>
            <a:r>
              <a:rPr lang="pt-PT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PT" dirty="0"/>
              <a:t>/** </a:t>
            </a:r>
            <a:r>
              <a:rPr lang="pt-PT" dirty="0" err="1"/>
              <a:t>Creates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form</a:t>
            </a:r>
            <a:r>
              <a:rPr lang="pt-PT" dirty="0"/>
              <a:t> </a:t>
            </a:r>
            <a:r>
              <a:rPr lang="pt-PT" dirty="0" err="1"/>
              <a:t>FrameDemo</a:t>
            </a:r>
            <a:r>
              <a:rPr lang="pt-PT" dirty="0"/>
              <a:t> */</a:t>
            </a:r>
          </a:p>
          <a:p>
            <a:pPr>
              <a:buNone/>
            </a:pPr>
            <a:r>
              <a:rPr lang="pt-PT" dirty="0"/>
              <a:t>  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FrameDemo</a:t>
            </a:r>
            <a:r>
              <a:rPr lang="pt-PT" dirty="0"/>
              <a:t>() {</a:t>
            </a:r>
          </a:p>
          <a:p>
            <a:pPr>
              <a:buNone/>
            </a:pPr>
            <a:r>
              <a:rPr lang="pt-PT" dirty="0"/>
              <a:t>        </a:t>
            </a:r>
            <a:r>
              <a:rPr lang="pt-PT" dirty="0" err="1"/>
              <a:t>initComponents</a:t>
            </a:r>
            <a:r>
              <a:rPr lang="pt-PT" dirty="0"/>
              <a:t>();</a:t>
            </a:r>
          </a:p>
          <a:p>
            <a:pPr>
              <a:buNone/>
            </a:pPr>
            <a:r>
              <a:rPr lang="pt-PT" dirty="0"/>
              <a:t>        </a:t>
            </a:r>
            <a:r>
              <a:rPr lang="pt-PT" dirty="0" err="1"/>
              <a:t>try</a:t>
            </a:r>
            <a:r>
              <a:rPr lang="pt-PT" dirty="0"/>
              <a:t> {</a:t>
            </a:r>
          </a:p>
          <a:p>
            <a:pPr>
              <a:buNone/>
            </a:pPr>
            <a:r>
              <a:rPr lang="pt-PT" dirty="0"/>
              <a:t>	    //IMPORTANTE: porto=1521 e </a:t>
            </a:r>
            <a:r>
              <a:rPr lang="pt-PT" dirty="0" err="1"/>
              <a:t>db</a:t>
            </a:r>
            <a:r>
              <a:rPr lang="pt-PT" dirty="0"/>
              <a:t>=XE	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con</a:t>
            </a:r>
            <a:r>
              <a:rPr lang="pt-PT" dirty="0"/>
              <a:t> = </a:t>
            </a:r>
            <a:r>
              <a:rPr lang="pt-PT" dirty="0" err="1"/>
              <a:t>DriverManager.getConnection</a:t>
            </a:r>
            <a:r>
              <a:rPr lang="pt-PT" dirty="0"/>
              <a:t>( "</a:t>
            </a:r>
            <a:r>
              <a:rPr lang="pt-PT" dirty="0" err="1"/>
              <a:t>jdbc:oracle:thin</a:t>
            </a:r>
            <a:r>
              <a:rPr lang="pt-PT" dirty="0"/>
              <a:t>:@localhost:1521:XE",</a:t>
            </a:r>
            <a:r>
              <a:rPr lang="pt-PT" dirty="0">
                <a:solidFill>
                  <a:srgbClr val="FF0000"/>
                </a:solidFill>
              </a:rPr>
              <a:t>USERNAME</a:t>
            </a:r>
            <a:r>
              <a:rPr lang="pt-PT" dirty="0"/>
              <a:t>, </a:t>
            </a:r>
            <a:r>
              <a:rPr lang="pt-PT" dirty="0">
                <a:solidFill>
                  <a:srgbClr val="FF0000"/>
                </a:solidFill>
              </a:rPr>
              <a:t>PASSWORD</a:t>
            </a:r>
            <a:r>
              <a:rPr lang="pt-PT" dirty="0"/>
              <a:t>);</a:t>
            </a:r>
          </a:p>
          <a:p>
            <a:pPr>
              <a:buNone/>
            </a:pPr>
            <a:r>
              <a:rPr lang="pt-PT" dirty="0"/>
              <a:t>        }</a:t>
            </a:r>
            <a:r>
              <a:rPr lang="pt-PT" dirty="0" err="1"/>
              <a:t>catch</a:t>
            </a:r>
            <a:r>
              <a:rPr lang="pt-PT" dirty="0"/>
              <a:t>(</a:t>
            </a:r>
            <a:r>
              <a:rPr lang="pt-PT" dirty="0" err="1"/>
              <a:t>Exception</a:t>
            </a:r>
            <a:r>
              <a:rPr lang="pt-PT" dirty="0"/>
              <a:t> e) {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e.printStackTrace</a:t>
            </a:r>
            <a:r>
              <a:rPr lang="pt-PT" dirty="0"/>
              <a:t>();</a:t>
            </a:r>
          </a:p>
          <a:p>
            <a:pPr>
              <a:buNone/>
            </a:pPr>
            <a:r>
              <a:rPr lang="pt-PT" dirty="0"/>
              <a:t>        }</a:t>
            </a:r>
          </a:p>
          <a:p>
            <a:pPr>
              <a:buNone/>
            </a:pPr>
            <a:r>
              <a:rPr lang="pt-PT" dirty="0"/>
              <a:t>        </a:t>
            </a:r>
            <a:r>
              <a:rPr lang="pt-PT" dirty="0" err="1"/>
              <a:t>this.showFirstEmployee</a:t>
            </a:r>
            <a:r>
              <a:rPr lang="pt-PT" dirty="0"/>
              <a:t>();</a:t>
            </a:r>
          </a:p>
          <a:p>
            <a:pPr>
              <a:buNone/>
            </a:pPr>
            <a:r>
              <a:rPr lang="pt-PT" dirty="0"/>
              <a:t>        </a:t>
            </a:r>
            <a:r>
              <a:rPr lang="pt-PT" dirty="0" err="1"/>
              <a:t>this.setSize</a:t>
            </a:r>
            <a:r>
              <a:rPr lang="pt-PT" dirty="0"/>
              <a:t>(500,200);</a:t>
            </a:r>
          </a:p>
          <a:p>
            <a:pPr>
              <a:buNone/>
            </a:pPr>
            <a:r>
              <a:rPr lang="pt-PT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4053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Inserir um país (</a:t>
            </a:r>
            <a:r>
              <a:rPr lang="pt-PT" dirty="0">
                <a:highlight>
                  <a:srgbClr val="FFFF00"/>
                </a:highlight>
              </a:rPr>
              <a:t>Oracle, </a:t>
            </a:r>
            <a:r>
              <a:rPr lang="pt-PT" dirty="0" err="1">
                <a:highlight>
                  <a:srgbClr val="FFFF00"/>
                </a:highlight>
              </a:rPr>
              <a:t>and</a:t>
            </a:r>
            <a:r>
              <a:rPr lang="pt-PT" dirty="0">
                <a:highlight>
                  <a:srgbClr val="FFFF00"/>
                </a:highlight>
              </a:rPr>
              <a:t> </a:t>
            </a:r>
            <a:r>
              <a:rPr lang="pt-PT" dirty="0" err="1">
                <a:highlight>
                  <a:srgbClr val="FFFF00"/>
                </a:highlight>
              </a:rPr>
              <a:t>MySQL</a:t>
            </a:r>
            <a:r>
              <a:rPr lang="pt-PT" dirty="0">
                <a:highlight>
                  <a:srgbClr val="FFFF00"/>
                </a:highlight>
              </a:rPr>
              <a:t>?</a:t>
            </a:r>
            <a:r>
              <a:rPr lang="pt-PT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jButton4ActionPerformed(</a:t>
            </a:r>
            <a:r>
              <a:rPr lang="pt-PT" dirty="0" err="1"/>
              <a:t>java.awt.event.ActionEvent</a:t>
            </a:r>
            <a:r>
              <a:rPr lang="pt-PT" dirty="0"/>
              <a:t> </a:t>
            </a:r>
            <a:r>
              <a:rPr lang="pt-PT" dirty="0" err="1"/>
              <a:t>evt</a:t>
            </a:r>
            <a:r>
              <a:rPr lang="pt-PT" dirty="0"/>
              <a:t>) {                                         </a:t>
            </a:r>
          </a:p>
          <a:p>
            <a:pPr>
              <a:buNone/>
            </a:pPr>
            <a:r>
              <a:rPr lang="pt-PT" dirty="0"/>
              <a:t>        </a:t>
            </a:r>
            <a:r>
              <a:rPr lang="pt-PT" dirty="0" err="1"/>
              <a:t>try</a:t>
            </a:r>
            <a:r>
              <a:rPr lang="pt-PT" dirty="0"/>
              <a:t> {</a:t>
            </a:r>
          </a:p>
          <a:p>
            <a:pPr>
              <a:buNone/>
            </a:pPr>
            <a:r>
              <a:rPr lang="pt-PT" dirty="0"/>
              <a:t>            //INSERIR UM PAIS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PreparedStatement</a:t>
            </a:r>
            <a:r>
              <a:rPr lang="pt-PT" dirty="0"/>
              <a:t> </a:t>
            </a:r>
            <a:r>
              <a:rPr lang="pt-PT" dirty="0" err="1"/>
              <a:t>pstmt</a:t>
            </a:r>
            <a:r>
              <a:rPr lang="pt-PT" dirty="0"/>
              <a:t> = </a:t>
            </a:r>
            <a:r>
              <a:rPr lang="pt-PT" dirty="0" err="1"/>
              <a:t>null</a:t>
            </a:r>
            <a:r>
              <a:rPr lang="pt-PT" dirty="0"/>
              <a:t>;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c_id</a:t>
            </a:r>
            <a:r>
              <a:rPr lang="pt-PT" dirty="0"/>
              <a:t> = </a:t>
            </a:r>
            <a:r>
              <a:rPr lang="pt-PT" dirty="0" err="1"/>
              <a:t>this.jNumberTextField.getText</a:t>
            </a:r>
            <a:r>
              <a:rPr lang="pt-PT" dirty="0"/>
              <a:t>();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c_name</a:t>
            </a:r>
            <a:r>
              <a:rPr lang="pt-PT" dirty="0"/>
              <a:t>  = </a:t>
            </a:r>
            <a:r>
              <a:rPr lang="pt-PT" dirty="0" err="1"/>
              <a:t>this.jNameTextField.getText</a:t>
            </a:r>
            <a:r>
              <a:rPr lang="pt-PT" dirty="0"/>
              <a:t>();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pstmt</a:t>
            </a:r>
            <a:r>
              <a:rPr lang="pt-PT" dirty="0"/>
              <a:t> = </a:t>
            </a:r>
            <a:r>
              <a:rPr lang="pt-PT" dirty="0" err="1"/>
              <a:t>con.prepareStatement</a:t>
            </a:r>
            <a:r>
              <a:rPr lang="pt-PT" dirty="0"/>
              <a:t>("</a:t>
            </a:r>
            <a:r>
              <a:rPr lang="pt-PT" dirty="0" err="1"/>
              <a:t>insert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countries(</a:t>
            </a:r>
            <a:r>
              <a:rPr lang="pt-PT" dirty="0" err="1"/>
              <a:t>country_id</a:t>
            </a:r>
            <a:r>
              <a:rPr lang="pt-PT" dirty="0"/>
              <a:t>, </a:t>
            </a:r>
            <a:r>
              <a:rPr lang="pt-PT" dirty="0" err="1"/>
              <a:t>country_name</a:t>
            </a:r>
            <a:r>
              <a:rPr lang="pt-PT" dirty="0"/>
              <a:t>) </a:t>
            </a:r>
            <a:r>
              <a:rPr lang="pt-PT" dirty="0" err="1"/>
              <a:t>values</a:t>
            </a:r>
            <a:r>
              <a:rPr lang="pt-PT" dirty="0"/>
              <a:t>(?,?) ");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pstmt.setString</a:t>
            </a:r>
            <a:r>
              <a:rPr lang="pt-PT" dirty="0"/>
              <a:t>(1, </a:t>
            </a:r>
            <a:r>
              <a:rPr lang="pt-PT" dirty="0" err="1"/>
              <a:t>c_id</a:t>
            </a:r>
            <a:r>
              <a:rPr lang="pt-PT" dirty="0"/>
              <a:t>);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pstmt.setString</a:t>
            </a:r>
            <a:r>
              <a:rPr lang="pt-PT" dirty="0"/>
              <a:t>(2, </a:t>
            </a:r>
            <a:r>
              <a:rPr lang="pt-PT" dirty="0" err="1"/>
              <a:t>c_name</a:t>
            </a:r>
            <a:r>
              <a:rPr lang="pt-PT" dirty="0"/>
              <a:t>);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pstmt.executeUpdate</a:t>
            </a:r>
            <a:r>
              <a:rPr lang="pt-PT" dirty="0"/>
              <a:t>(); 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con.commit</a:t>
            </a:r>
            <a:r>
              <a:rPr lang="pt-PT" dirty="0"/>
              <a:t>();</a:t>
            </a:r>
          </a:p>
          <a:p>
            <a:pPr>
              <a:buNone/>
            </a:pPr>
            <a:r>
              <a:rPr lang="pt-PT" dirty="0"/>
              <a:t>        }</a:t>
            </a:r>
            <a:r>
              <a:rPr lang="pt-PT" dirty="0" err="1"/>
              <a:t>catch</a:t>
            </a:r>
            <a:r>
              <a:rPr lang="pt-PT" dirty="0"/>
              <a:t> (</a:t>
            </a:r>
            <a:r>
              <a:rPr lang="pt-PT" dirty="0" err="1"/>
              <a:t>SQLException</a:t>
            </a:r>
            <a:r>
              <a:rPr lang="pt-PT" dirty="0"/>
              <a:t> e)   {</a:t>
            </a:r>
          </a:p>
          <a:p>
            <a:pPr>
              <a:buNone/>
            </a:pPr>
            <a:r>
              <a:rPr lang="pt-PT" dirty="0"/>
              <a:t>                    </a:t>
            </a:r>
            <a:r>
              <a:rPr lang="pt-PT" dirty="0" err="1"/>
              <a:t>e.printStackTrace</a:t>
            </a:r>
            <a:r>
              <a:rPr lang="pt-PT" dirty="0"/>
              <a:t>();</a:t>
            </a:r>
          </a:p>
          <a:p>
            <a:pPr>
              <a:buNone/>
            </a:pPr>
            <a:r>
              <a:rPr lang="pt-PT" dirty="0"/>
              <a:t>        }</a:t>
            </a:r>
          </a:p>
          <a:p>
            <a:pPr>
              <a:buNone/>
            </a:pPr>
            <a:r>
              <a:rPr lang="pt-PT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72171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F25F-0F3C-410D-87EC-46624D14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D38E-DE2F-467D-977B-AB62B5BA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JDBC/ODBC (JAVA and PHP </a:t>
            </a:r>
            <a:r>
              <a:rPr lang="en-US" dirty="0">
                <a:sym typeface="Wingdings" panose="05000000000000000000" pitchFamily="2" charset="2"/>
              </a:rPr>
              <a:t>Database interaction).</a:t>
            </a:r>
            <a:endParaRPr lang="en-US" dirty="0"/>
          </a:p>
          <a:p>
            <a:r>
              <a:rPr lang="en-US" dirty="0"/>
              <a:t>Transactions
Other paradigms (No-SQL, Big-Data, Cloud Computing)</a:t>
            </a:r>
          </a:p>
        </p:txBody>
      </p:sp>
    </p:spTree>
    <p:extLst>
      <p:ext uri="{BB962C8B-B14F-4D97-AF65-F5344CB8AC3E}">
        <p14:creationId xmlns:p14="http://schemas.microsoft.com/office/powerpoint/2010/main" val="230119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Apagar um país (</a:t>
            </a:r>
            <a:r>
              <a:rPr lang="pt-PT" dirty="0">
                <a:highlight>
                  <a:srgbClr val="FFFF00"/>
                </a:highlight>
              </a:rPr>
              <a:t>Oracle, </a:t>
            </a:r>
            <a:r>
              <a:rPr lang="pt-PT" dirty="0" err="1">
                <a:highlight>
                  <a:srgbClr val="FFFF00"/>
                </a:highlight>
              </a:rPr>
              <a:t>and</a:t>
            </a:r>
            <a:r>
              <a:rPr lang="pt-PT" dirty="0">
                <a:highlight>
                  <a:srgbClr val="FFFF00"/>
                </a:highlight>
              </a:rPr>
              <a:t> </a:t>
            </a:r>
            <a:r>
              <a:rPr lang="pt-PT" dirty="0" err="1">
                <a:highlight>
                  <a:srgbClr val="FFFF00"/>
                </a:highlight>
              </a:rPr>
              <a:t>MySQL</a:t>
            </a:r>
            <a:r>
              <a:rPr lang="pt-PT" dirty="0">
                <a:highlight>
                  <a:srgbClr val="FFFF00"/>
                </a:highlight>
              </a:rPr>
              <a:t>?</a:t>
            </a:r>
            <a:r>
              <a:rPr lang="pt-PT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jButton5ActionPerformed(</a:t>
            </a:r>
            <a:r>
              <a:rPr lang="pt-PT" dirty="0" err="1"/>
              <a:t>java.awt.event.ActionEvent</a:t>
            </a:r>
            <a:r>
              <a:rPr lang="pt-PT" dirty="0"/>
              <a:t> </a:t>
            </a:r>
            <a:r>
              <a:rPr lang="pt-PT" dirty="0" err="1"/>
              <a:t>evt</a:t>
            </a:r>
            <a:r>
              <a:rPr lang="pt-PT" dirty="0"/>
              <a:t>) {                                         </a:t>
            </a:r>
          </a:p>
          <a:p>
            <a:pPr>
              <a:buNone/>
            </a:pPr>
            <a:r>
              <a:rPr lang="pt-PT" dirty="0"/>
              <a:t>        // TODO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handling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:</a:t>
            </a:r>
          </a:p>
          <a:p>
            <a:pPr>
              <a:buNone/>
            </a:pPr>
            <a:r>
              <a:rPr lang="pt-PT" dirty="0"/>
              <a:t>        </a:t>
            </a:r>
            <a:r>
              <a:rPr lang="pt-PT" dirty="0" err="1"/>
              <a:t>try</a:t>
            </a:r>
            <a:r>
              <a:rPr lang="pt-PT" dirty="0"/>
              <a:t> {</a:t>
            </a:r>
          </a:p>
          <a:p>
            <a:pPr>
              <a:buNone/>
            </a:pPr>
            <a:r>
              <a:rPr lang="pt-PT" dirty="0"/>
              <a:t>	    //APAGAR UM PAIS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PreparedStatement</a:t>
            </a:r>
            <a:r>
              <a:rPr lang="pt-PT" dirty="0"/>
              <a:t> </a:t>
            </a:r>
            <a:r>
              <a:rPr lang="pt-PT" dirty="0" err="1"/>
              <a:t>pstmt</a:t>
            </a:r>
            <a:r>
              <a:rPr lang="pt-PT" dirty="0"/>
              <a:t> = </a:t>
            </a:r>
            <a:r>
              <a:rPr lang="pt-PT" dirty="0" err="1"/>
              <a:t>null</a:t>
            </a:r>
            <a:r>
              <a:rPr lang="pt-PT" dirty="0"/>
              <a:t>;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empno</a:t>
            </a:r>
            <a:r>
              <a:rPr lang="pt-PT" dirty="0"/>
              <a:t> = </a:t>
            </a:r>
            <a:r>
              <a:rPr lang="pt-PT" dirty="0" err="1"/>
              <a:t>this.jNumberTextField.getText</a:t>
            </a:r>
            <a:r>
              <a:rPr lang="pt-PT" dirty="0"/>
              <a:t>();            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pstmt</a:t>
            </a:r>
            <a:r>
              <a:rPr lang="pt-PT" dirty="0"/>
              <a:t> = </a:t>
            </a:r>
            <a:r>
              <a:rPr lang="pt-PT" dirty="0" err="1"/>
              <a:t>con.prepareStatement</a:t>
            </a:r>
            <a:r>
              <a:rPr lang="pt-PT" dirty="0"/>
              <a:t>("delete </a:t>
            </a:r>
            <a:r>
              <a:rPr lang="pt-PT" dirty="0" err="1"/>
              <a:t>from</a:t>
            </a:r>
            <a:r>
              <a:rPr lang="pt-PT" dirty="0"/>
              <a:t> countries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country_id</a:t>
            </a:r>
            <a:r>
              <a:rPr lang="pt-PT" dirty="0"/>
              <a:t>=?");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pstmt.setString</a:t>
            </a:r>
            <a:r>
              <a:rPr lang="pt-PT" dirty="0"/>
              <a:t>(1, </a:t>
            </a:r>
            <a:r>
              <a:rPr lang="pt-PT" dirty="0" err="1"/>
              <a:t>empno</a:t>
            </a:r>
            <a:r>
              <a:rPr lang="pt-PT" dirty="0"/>
              <a:t>); 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if</a:t>
            </a:r>
            <a:r>
              <a:rPr lang="pt-PT" dirty="0"/>
              <a:t>(</a:t>
            </a:r>
            <a:r>
              <a:rPr lang="pt-PT" dirty="0" err="1"/>
              <a:t>pstmt.executeUpdate</a:t>
            </a:r>
            <a:r>
              <a:rPr lang="pt-PT" dirty="0"/>
              <a:t>()&gt;=1) {</a:t>
            </a:r>
          </a:p>
          <a:p>
            <a:pPr>
              <a:buNone/>
            </a:pPr>
            <a:r>
              <a:rPr lang="pt-PT" dirty="0"/>
              <a:t>                </a:t>
            </a:r>
            <a:r>
              <a:rPr lang="pt-PT" dirty="0" err="1"/>
              <a:t>this.jNameTextField.setText</a:t>
            </a:r>
            <a:r>
              <a:rPr lang="pt-PT" dirty="0"/>
              <a:t>("Country "+</a:t>
            </a:r>
            <a:r>
              <a:rPr lang="pt-PT" dirty="0" err="1"/>
              <a:t>empno</a:t>
            </a:r>
            <a:r>
              <a:rPr lang="pt-PT" dirty="0"/>
              <a:t>+" </a:t>
            </a:r>
            <a:r>
              <a:rPr lang="pt-PT" dirty="0" err="1"/>
              <a:t>has</a:t>
            </a:r>
            <a:r>
              <a:rPr lang="pt-PT" dirty="0"/>
              <a:t> </a:t>
            </a:r>
            <a:r>
              <a:rPr lang="pt-PT" dirty="0" err="1"/>
              <a:t>been</a:t>
            </a:r>
            <a:r>
              <a:rPr lang="pt-PT" dirty="0"/>
              <a:t> </a:t>
            </a:r>
            <a:r>
              <a:rPr lang="pt-PT" dirty="0" err="1"/>
              <a:t>deleted</a:t>
            </a:r>
            <a:r>
              <a:rPr lang="pt-PT" dirty="0"/>
              <a:t>...");</a:t>
            </a:r>
          </a:p>
          <a:p>
            <a:pPr>
              <a:buNone/>
            </a:pPr>
            <a:r>
              <a:rPr lang="pt-PT" dirty="0"/>
              <a:t>            }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con.commit</a:t>
            </a:r>
            <a:r>
              <a:rPr lang="pt-PT" dirty="0"/>
              <a:t>();</a:t>
            </a:r>
          </a:p>
          <a:p>
            <a:pPr>
              <a:buNone/>
            </a:pPr>
            <a:r>
              <a:rPr lang="pt-PT" dirty="0"/>
              <a:t>        }</a:t>
            </a:r>
            <a:r>
              <a:rPr lang="pt-PT" dirty="0" err="1"/>
              <a:t>catch</a:t>
            </a:r>
            <a:r>
              <a:rPr lang="pt-PT" dirty="0"/>
              <a:t> (</a:t>
            </a:r>
            <a:r>
              <a:rPr lang="pt-PT" dirty="0" err="1"/>
              <a:t>SQLException</a:t>
            </a:r>
            <a:r>
              <a:rPr lang="pt-PT" dirty="0"/>
              <a:t> e)   {</a:t>
            </a:r>
          </a:p>
          <a:p>
            <a:pPr>
              <a:buNone/>
            </a:pPr>
            <a:r>
              <a:rPr lang="pt-PT" dirty="0"/>
              <a:t>                    </a:t>
            </a:r>
            <a:r>
              <a:rPr lang="pt-PT" dirty="0" err="1"/>
              <a:t>e.printStackTrace</a:t>
            </a:r>
            <a:r>
              <a:rPr lang="pt-PT" dirty="0"/>
              <a:t>();</a:t>
            </a:r>
          </a:p>
          <a:p>
            <a:pPr>
              <a:buNone/>
            </a:pPr>
            <a:r>
              <a:rPr lang="pt-PT" dirty="0"/>
              <a:t>        }</a:t>
            </a:r>
          </a:p>
          <a:p>
            <a:pPr>
              <a:buNone/>
            </a:pPr>
            <a:r>
              <a:rPr lang="pt-PT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9870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“Navegar” para o país seguinte (</a:t>
            </a:r>
            <a:r>
              <a:rPr lang="pt-PT" dirty="0">
                <a:highlight>
                  <a:srgbClr val="FFFF00"/>
                </a:highlight>
              </a:rPr>
              <a:t>Oracle, </a:t>
            </a:r>
            <a:r>
              <a:rPr lang="pt-PT" dirty="0" err="1">
                <a:highlight>
                  <a:srgbClr val="FFFF00"/>
                </a:highlight>
              </a:rPr>
              <a:t>and</a:t>
            </a:r>
            <a:r>
              <a:rPr lang="pt-PT" dirty="0">
                <a:highlight>
                  <a:srgbClr val="FFFF00"/>
                </a:highlight>
              </a:rPr>
              <a:t> </a:t>
            </a:r>
            <a:r>
              <a:rPr lang="pt-PT" dirty="0" err="1">
                <a:highlight>
                  <a:srgbClr val="FFFF00"/>
                </a:highlight>
              </a:rPr>
              <a:t>MySQL</a:t>
            </a:r>
            <a:r>
              <a:rPr lang="pt-PT" dirty="0">
                <a:highlight>
                  <a:srgbClr val="FFFF00"/>
                </a:highlight>
              </a:rPr>
              <a:t>?</a:t>
            </a:r>
            <a:r>
              <a:rPr lang="pt-PT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PT" dirty="0" err="1"/>
              <a:t>private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jButton2ActionPerformed(</a:t>
            </a:r>
            <a:r>
              <a:rPr lang="pt-PT" dirty="0" err="1"/>
              <a:t>java.awt.event.ActionEvent</a:t>
            </a:r>
            <a:r>
              <a:rPr lang="pt-PT" dirty="0"/>
              <a:t> </a:t>
            </a:r>
            <a:r>
              <a:rPr lang="pt-PT" dirty="0" err="1"/>
              <a:t>evt</a:t>
            </a:r>
            <a:r>
              <a:rPr lang="pt-PT" dirty="0"/>
              <a:t>) {                                         </a:t>
            </a:r>
          </a:p>
          <a:p>
            <a:pPr>
              <a:buNone/>
            </a:pPr>
            <a:r>
              <a:rPr lang="pt-PT" dirty="0"/>
              <a:t>        </a:t>
            </a:r>
            <a:r>
              <a:rPr lang="pt-PT" dirty="0" err="1"/>
              <a:t>try</a:t>
            </a:r>
            <a:r>
              <a:rPr lang="pt-PT" dirty="0"/>
              <a:t> {            </a:t>
            </a:r>
          </a:p>
          <a:p>
            <a:pPr>
              <a:buNone/>
            </a:pPr>
            <a:r>
              <a:rPr lang="pt-PT" dirty="0"/>
              <a:t>            //OBTER PAIS com id seguinte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Statement</a:t>
            </a:r>
            <a:r>
              <a:rPr lang="pt-PT" dirty="0"/>
              <a:t> </a:t>
            </a:r>
            <a:r>
              <a:rPr lang="pt-PT" dirty="0" err="1"/>
              <a:t>stmt</a:t>
            </a:r>
            <a:r>
              <a:rPr lang="pt-PT" dirty="0"/>
              <a:t> = </a:t>
            </a:r>
            <a:r>
              <a:rPr lang="pt-PT" dirty="0" err="1"/>
              <a:t>con.createStatement</a:t>
            </a:r>
            <a:r>
              <a:rPr lang="pt-PT" dirty="0"/>
              <a:t>();			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emp_number</a:t>
            </a:r>
            <a:r>
              <a:rPr lang="pt-PT" dirty="0"/>
              <a:t> = </a:t>
            </a:r>
            <a:r>
              <a:rPr lang="pt-PT" dirty="0" err="1"/>
              <a:t>this.jNumberTextField.getText</a:t>
            </a:r>
            <a:r>
              <a:rPr lang="pt-PT" dirty="0"/>
              <a:t>();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sql</a:t>
            </a:r>
            <a:r>
              <a:rPr lang="pt-PT" dirty="0"/>
              <a:t> = "</a:t>
            </a:r>
            <a:r>
              <a:rPr lang="pt-PT" dirty="0" err="1"/>
              <a:t>select</a:t>
            </a:r>
            <a:r>
              <a:rPr lang="pt-PT" dirty="0"/>
              <a:t> * </a:t>
            </a:r>
            <a:r>
              <a:rPr lang="pt-PT" dirty="0" err="1"/>
              <a:t>from</a:t>
            </a:r>
            <a:r>
              <a:rPr lang="pt-PT" dirty="0"/>
              <a:t> countries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country_id</a:t>
            </a:r>
            <a:r>
              <a:rPr lang="pt-PT" dirty="0"/>
              <a:t> in (</a:t>
            </a:r>
            <a:r>
              <a:rPr lang="pt-PT" dirty="0" err="1"/>
              <a:t>select</a:t>
            </a:r>
            <a:r>
              <a:rPr lang="pt-PT" dirty="0"/>
              <a:t> min(</a:t>
            </a:r>
            <a:r>
              <a:rPr lang="pt-PT" dirty="0" err="1"/>
              <a:t>country_id</a:t>
            </a:r>
            <a:r>
              <a:rPr lang="pt-PT" dirty="0"/>
              <a:t>) </a:t>
            </a:r>
            <a:r>
              <a:rPr lang="pt-PT" dirty="0" err="1"/>
              <a:t>from</a:t>
            </a:r>
            <a:r>
              <a:rPr lang="pt-PT" dirty="0"/>
              <a:t> (</a:t>
            </a: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country_id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countries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country_id</a:t>
            </a:r>
            <a:r>
              <a:rPr lang="pt-PT" dirty="0"/>
              <a:t>&gt;'"+ </a:t>
            </a:r>
            <a:r>
              <a:rPr lang="pt-PT" dirty="0" err="1"/>
              <a:t>emp_number</a:t>
            </a:r>
            <a:r>
              <a:rPr lang="pt-PT" dirty="0"/>
              <a:t>+"'))";</a:t>
            </a:r>
          </a:p>
          <a:p>
            <a:pPr>
              <a:buNone/>
            </a:pPr>
            <a:r>
              <a:rPr lang="pt-PT" dirty="0"/>
              <a:t>	    </a:t>
            </a:r>
            <a:r>
              <a:rPr lang="pt-PT" dirty="0" err="1"/>
              <a:t>ResultSet</a:t>
            </a:r>
            <a:r>
              <a:rPr lang="pt-PT" dirty="0"/>
              <a:t> </a:t>
            </a:r>
            <a:r>
              <a:rPr lang="pt-PT" dirty="0" err="1"/>
              <a:t>rs</a:t>
            </a:r>
            <a:r>
              <a:rPr lang="pt-PT" dirty="0"/>
              <a:t> = </a:t>
            </a:r>
            <a:r>
              <a:rPr lang="pt-PT" dirty="0" err="1"/>
              <a:t>stmt.executeQuery</a:t>
            </a:r>
            <a:r>
              <a:rPr lang="pt-PT" dirty="0"/>
              <a:t>(</a:t>
            </a:r>
            <a:r>
              <a:rPr lang="pt-PT" dirty="0" err="1"/>
              <a:t>sql</a:t>
            </a:r>
            <a:r>
              <a:rPr lang="pt-PT" dirty="0"/>
              <a:t>);			</a:t>
            </a:r>
          </a:p>
          <a:p>
            <a:pPr>
              <a:buNone/>
            </a:pPr>
            <a:r>
              <a:rPr lang="pt-PT" dirty="0"/>
              <a:t>	    //</a:t>
            </a:r>
            <a:r>
              <a:rPr lang="pt-PT" dirty="0" err="1"/>
              <a:t>displayResultSet</a:t>
            </a:r>
            <a:r>
              <a:rPr lang="pt-PT" dirty="0"/>
              <a:t>(</a:t>
            </a:r>
            <a:r>
              <a:rPr lang="pt-PT" dirty="0" err="1"/>
              <a:t>rs</a:t>
            </a:r>
            <a:r>
              <a:rPr lang="pt-PT" dirty="0"/>
              <a:t>);			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if</a:t>
            </a:r>
            <a:r>
              <a:rPr lang="pt-PT" dirty="0"/>
              <a:t>(</a:t>
            </a:r>
            <a:r>
              <a:rPr lang="pt-PT" dirty="0" err="1"/>
              <a:t>rs.next</a:t>
            </a:r>
            <a:r>
              <a:rPr lang="pt-PT" dirty="0"/>
              <a:t>())   {</a:t>
            </a:r>
          </a:p>
          <a:p>
            <a:pPr>
              <a:buNone/>
            </a:pPr>
            <a:r>
              <a:rPr lang="pt-PT" dirty="0"/>
              <a:t>                </a:t>
            </a:r>
            <a:r>
              <a:rPr lang="pt-PT" dirty="0" err="1"/>
              <a:t>this.jNumberTextField.setText</a:t>
            </a:r>
            <a:r>
              <a:rPr lang="pt-PT" dirty="0"/>
              <a:t>(</a:t>
            </a:r>
            <a:r>
              <a:rPr lang="pt-PT" dirty="0" err="1"/>
              <a:t>rs.getString</a:t>
            </a:r>
            <a:r>
              <a:rPr lang="pt-PT" dirty="0"/>
              <a:t>("</a:t>
            </a:r>
            <a:r>
              <a:rPr lang="pt-PT" dirty="0" err="1"/>
              <a:t>country_id</a:t>
            </a:r>
            <a:r>
              <a:rPr lang="pt-PT" dirty="0"/>
              <a:t>"));</a:t>
            </a:r>
          </a:p>
          <a:p>
            <a:pPr>
              <a:buNone/>
            </a:pPr>
            <a:r>
              <a:rPr lang="pt-PT" dirty="0"/>
              <a:t>                </a:t>
            </a:r>
            <a:r>
              <a:rPr lang="pt-PT" dirty="0" err="1"/>
              <a:t>this.jNameTextField.setText</a:t>
            </a:r>
            <a:r>
              <a:rPr lang="pt-PT" dirty="0"/>
              <a:t>(</a:t>
            </a:r>
            <a:r>
              <a:rPr lang="pt-PT" dirty="0" err="1"/>
              <a:t>rs.getString</a:t>
            </a:r>
            <a:r>
              <a:rPr lang="pt-PT" dirty="0"/>
              <a:t>("</a:t>
            </a:r>
            <a:r>
              <a:rPr lang="pt-PT" dirty="0" err="1"/>
              <a:t>country_name</a:t>
            </a:r>
            <a:r>
              <a:rPr lang="pt-PT" dirty="0"/>
              <a:t>"));</a:t>
            </a:r>
          </a:p>
          <a:p>
            <a:pPr>
              <a:buNone/>
            </a:pPr>
            <a:r>
              <a:rPr lang="pt-PT" dirty="0"/>
              <a:t>            }</a:t>
            </a:r>
          </a:p>
          <a:p>
            <a:pPr>
              <a:buNone/>
            </a:pPr>
            <a:r>
              <a:rPr lang="pt-PT" dirty="0"/>
              <a:t>	    </a:t>
            </a:r>
            <a:r>
              <a:rPr lang="pt-PT" dirty="0" err="1"/>
              <a:t>rs.close</a:t>
            </a:r>
            <a:r>
              <a:rPr lang="pt-PT" dirty="0"/>
              <a:t>();			</a:t>
            </a:r>
          </a:p>
          <a:p>
            <a:pPr>
              <a:buNone/>
            </a:pPr>
            <a:r>
              <a:rPr lang="pt-PT" dirty="0"/>
              <a:t>            </a:t>
            </a:r>
            <a:r>
              <a:rPr lang="pt-PT" dirty="0" err="1"/>
              <a:t>stmt.close</a:t>
            </a:r>
            <a:r>
              <a:rPr lang="pt-PT" dirty="0"/>
              <a:t>();</a:t>
            </a:r>
          </a:p>
          <a:p>
            <a:pPr>
              <a:buNone/>
            </a:pPr>
            <a:r>
              <a:rPr lang="pt-PT" dirty="0"/>
              <a:t>        }</a:t>
            </a:r>
            <a:r>
              <a:rPr lang="pt-PT" dirty="0" err="1"/>
              <a:t>catch</a:t>
            </a:r>
            <a:r>
              <a:rPr lang="pt-PT" dirty="0"/>
              <a:t> (</a:t>
            </a:r>
            <a:r>
              <a:rPr lang="pt-PT" dirty="0" err="1"/>
              <a:t>SQLException</a:t>
            </a:r>
            <a:r>
              <a:rPr lang="pt-PT" dirty="0"/>
              <a:t> e)   {</a:t>
            </a:r>
          </a:p>
          <a:p>
            <a:pPr>
              <a:buNone/>
            </a:pPr>
            <a:r>
              <a:rPr lang="pt-PT" dirty="0"/>
              <a:t>                    </a:t>
            </a:r>
            <a:r>
              <a:rPr lang="pt-PT" dirty="0" err="1"/>
              <a:t>e.printStackTrace</a:t>
            </a:r>
            <a:r>
              <a:rPr lang="pt-PT" dirty="0"/>
              <a:t>();</a:t>
            </a:r>
          </a:p>
          <a:p>
            <a:pPr>
              <a:buNone/>
            </a:pPr>
            <a:r>
              <a:rPr lang="pt-PT" dirty="0"/>
              <a:t>        }			        </a:t>
            </a:r>
          </a:p>
          <a:p>
            <a:pPr>
              <a:buNone/>
            </a:pPr>
            <a:r>
              <a:rPr lang="pt-PT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02661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Chamar um procedimento a partir dum programa Java (1), (</a:t>
            </a:r>
            <a:r>
              <a:rPr lang="pt-PT" dirty="0">
                <a:highlight>
                  <a:srgbClr val="FFFF00"/>
                </a:highlight>
              </a:rPr>
              <a:t>Oracle DBMS</a:t>
            </a:r>
            <a:r>
              <a:rPr lang="pt-PT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create or replace PROCEDURE </a:t>
            </a:r>
            <a:r>
              <a:rPr lang="en-US" dirty="0" err="1"/>
              <a:t>add_job_history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(  </a:t>
            </a:r>
            <a:r>
              <a:rPr lang="en-US" dirty="0" err="1"/>
              <a:t>p_emp_id</a:t>
            </a:r>
            <a:r>
              <a:rPr lang="en-US" dirty="0"/>
              <a:t>          </a:t>
            </a:r>
            <a:r>
              <a:rPr lang="en-US" dirty="0" err="1"/>
              <a:t>job_history.employee_id%type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, </a:t>
            </a:r>
            <a:r>
              <a:rPr lang="en-US" dirty="0" err="1"/>
              <a:t>p_start_date</a:t>
            </a:r>
            <a:r>
              <a:rPr lang="en-US" dirty="0"/>
              <a:t>      </a:t>
            </a:r>
            <a:r>
              <a:rPr lang="en-US" dirty="0" err="1"/>
              <a:t>job_history.start_date%type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, </a:t>
            </a:r>
            <a:r>
              <a:rPr lang="en-US" dirty="0" err="1"/>
              <a:t>p_end_date</a:t>
            </a:r>
            <a:r>
              <a:rPr lang="en-US" dirty="0"/>
              <a:t>        </a:t>
            </a:r>
            <a:r>
              <a:rPr lang="en-US" dirty="0" err="1"/>
              <a:t>job_history.end_date%type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, </a:t>
            </a:r>
            <a:r>
              <a:rPr lang="en-US" dirty="0" err="1"/>
              <a:t>p_job_id</a:t>
            </a:r>
            <a:r>
              <a:rPr lang="en-US" dirty="0"/>
              <a:t>          </a:t>
            </a:r>
            <a:r>
              <a:rPr lang="en-US" dirty="0" err="1"/>
              <a:t>job_history.job_id%type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, </a:t>
            </a:r>
            <a:r>
              <a:rPr lang="en-US" dirty="0" err="1"/>
              <a:t>p_department_id</a:t>
            </a:r>
            <a:r>
              <a:rPr lang="en-US" dirty="0"/>
              <a:t>   </a:t>
            </a:r>
            <a:r>
              <a:rPr lang="en-US" dirty="0" err="1"/>
              <a:t>job_history.department_id%type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)</a:t>
            </a:r>
          </a:p>
          <a:p>
            <a:pPr marL="0" indent="0">
              <a:buNone/>
            </a:pP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INSERT INTO </a:t>
            </a:r>
            <a:r>
              <a:rPr lang="en-US" dirty="0" err="1"/>
              <a:t>job_history</a:t>
            </a:r>
            <a:r>
              <a:rPr lang="en-US" dirty="0"/>
              <a:t> (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start_date</a:t>
            </a:r>
            <a:r>
              <a:rPr lang="en-US" dirty="0"/>
              <a:t>, </a:t>
            </a:r>
            <a:r>
              <a:rPr lang="en-US" dirty="0" err="1"/>
              <a:t>end_date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dirty="0" err="1"/>
              <a:t>job_id</a:t>
            </a:r>
            <a:r>
              <a:rPr lang="en-US" dirty="0"/>
              <a:t>, </a:t>
            </a:r>
            <a:r>
              <a:rPr lang="en-US" dirty="0" err="1"/>
              <a:t>department_id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VALUES(</a:t>
            </a:r>
            <a:r>
              <a:rPr lang="en-US" dirty="0" err="1"/>
              <a:t>p_emp_id</a:t>
            </a:r>
            <a:r>
              <a:rPr lang="en-US" dirty="0"/>
              <a:t>, </a:t>
            </a:r>
            <a:r>
              <a:rPr lang="en-US" dirty="0" err="1"/>
              <a:t>p_start_date</a:t>
            </a:r>
            <a:r>
              <a:rPr lang="en-US" dirty="0"/>
              <a:t>, </a:t>
            </a:r>
            <a:r>
              <a:rPr lang="en-US" dirty="0" err="1"/>
              <a:t>p_end_date</a:t>
            </a:r>
            <a:r>
              <a:rPr lang="en-US" dirty="0"/>
              <a:t>, </a:t>
            </a:r>
            <a:r>
              <a:rPr lang="en-US" dirty="0" err="1"/>
              <a:t>p_job_id</a:t>
            </a:r>
            <a:r>
              <a:rPr lang="en-US" dirty="0"/>
              <a:t>, </a:t>
            </a:r>
            <a:r>
              <a:rPr lang="en-US" dirty="0" err="1"/>
              <a:t>p_department_id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err="1"/>
              <a:t>add_job_history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432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PT" sz="2400" dirty="0"/>
              <a:t>Chamar um procedimento a partir dum programa Java (2), (</a:t>
            </a:r>
            <a:r>
              <a:rPr lang="pt-PT" sz="2400" dirty="0">
                <a:highlight>
                  <a:srgbClr val="FFFF00"/>
                </a:highlight>
              </a:rPr>
              <a:t>Oracle </a:t>
            </a:r>
            <a:r>
              <a:rPr lang="pt-PT" sz="2400" dirty="0" err="1">
                <a:highlight>
                  <a:srgbClr val="FFFF00"/>
                </a:highlight>
              </a:rPr>
              <a:t>and</a:t>
            </a:r>
            <a:r>
              <a:rPr lang="pt-PT" sz="2400" dirty="0">
                <a:highlight>
                  <a:srgbClr val="FFFF00"/>
                </a:highlight>
              </a:rPr>
              <a:t> </a:t>
            </a:r>
            <a:r>
              <a:rPr lang="pt-PT" sz="2400" dirty="0" err="1">
                <a:highlight>
                  <a:srgbClr val="FFFF00"/>
                </a:highlight>
              </a:rPr>
              <a:t>MySQL</a:t>
            </a:r>
            <a:r>
              <a:rPr lang="pt-PT" sz="2400" dirty="0">
                <a:highlight>
                  <a:srgbClr val="FFFF00"/>
                </a:highlight>
              </a:rPr>
              <a:t>?</a:t>
            </a:r>
            <a:r>
              <a:rPr lang="pt-PT" sz="2400" dirty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4704"/>
            <a:ext cx="8229600" cy="609329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static void </a:t>
            </a:r>
            <a:r>
              <a:rPr lang="en-US" dirty="0" err="1"/>
              <a:t>addJobHistory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emp_id</a:t>
            </a:r>
            <a:r>
              <a:rPr lang="en-US" dirty="0"/>
              <a:t>, String </a:t>
            </a:r>
            <a:r>
              <a:rPr lang="en-US" dirty="0" err="1"/>
              <a:t>start_date</a:t>
            </a:r>
            <a:r>
              <a:rPr lang="en-US" dirty="0"/>
              <a:t>, String </a:t>
            </a:r>
            <a:r>
              <a:rPr lang="en-US" dirty="0" err="1"/>
              <a:t>end_date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String </a:t>
            </a:r>
            <a:r>
              <a:rPr lang="en-US" dirty="0" err="1"/>
              <a:t>job_id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department_id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  try {</a:t>
            </a:r>
          </a:p>
          <a:p>
            <a:pPr marL="0" indent="0">
              <a:buNone/>
            </a:pPr>
            <a:r>
              <a:rPr lang="en-US" dirty="0"/>
              <a:t>      //String </a:t>
            </a:r>
            <a:r>
              <a:rPr lang="en-US" dirty="0" err="1"/>
              <a:t>addHistoy</a:t>
            </a:r>
            <a:r>
              <a:rPr lang="en-US" dirty="0"/>
              <a:t> = "{call </a:t>
            </a:r>
            <a:r>
              <a:rPr lang="en-US" dirty="0" err="1"/>
              <a:t>add_job_history</a:t>
            </a:r>
            <a:r>
              <a:rPr lang="en-US" dirty="0"/>
              <a:t>(</a:t>
            </a:r>
            <a:r>
              <a:rPr lang="en-US" dirty="0" err="1"/>
              <a:t>emp_id</a:t>
            </a:r>
            <a:r>
              <a:rPr lang="en-US" dirty="0"/>
              <a:t>, </a:t>
            </a:r>
            <a:r>
              <a:rPr lang="en-US" dirty="0" err="1"/>
              <a:t>start_date,end_date,job_id</a:t>
            </a:r>
            <a:r>
              <a:rPr lang="en-US" dirty="0"/>
              <a:t>, </a:t>
            </a:r>
            <a:r>
              <a:rPr lang="en-US" dirty="0" err="1"/>
              <a:t>departmen_id</a:t>
            </a:r>
            <a:r>
              <a:rPr lang="en-US" dirty="0"/>
              <a:t>)}";</a:t>
            </a:r>
          </a:p>
          <a:p>
            <a:pPr marL="0" indent="0">
              <a:buNone/>
            </a:pPr>
            <a:r>
              <a:rPr lang="en-US" dirty="0"/>
              <a:t>      String </a:t>
            </a:r>
            <a:r>
              <a:rPr lang="en-US" dirty="0" err="1"/>
              <a:t>addHistoy</a:t>
            </a:r>
            <a:r>
              <a:rPr lang="en-US" dirty="0"/>
              <a:t> = "{</a:t>
            </a:r>
            <a:r>
              <a:rPr lang="en-US" dirty="0">
                <a:highlight>
                  <a:srgbClr val="FFFF00"/>
                </a:highlight>
              </a:rPr>
              <a:t>call</a:t>
            </a:r>
            <a:r>
              <a:rPr lang="en-US" dirty="0"/>
              <a:t> </a:t>
            </a:r>
            <a:r>
              <a:rPr lang="en-US" dirty="0" err="1"/>
              <a:t>add_job_history</a:t>
            </a:r>
            <a:r>
              <a:rPr lang="en-US" dirty="0"/>
              <a:t>(?, ?,?,?, ?)}";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CallableStatement</a:t>
            </a:r>
            <a:r>
              <a:rPr lang="en-US" dirty="0"/>
              <a:t> </a:t>
            </a:r>
            <a:r>
              <a:rPr lang="en-US" dirty="0" err="1"/>
              <a:t>sttm</a:t>
            </a:r>
            <a:r>
              <a:rPr lang="en-US" dirty="0"/>
              <a:t> = </a:t>
            </a:r>
            <a:r>
              <a:rPr lang="en-US" dirty="0" err="1"/>
              <a:t>conn.prepareCall</a:t>
            </a:r>
            <a:r>
              <a:rPr lang="en-US" dirty="0"/>
              <a:t>(</a:t>
            </a:r>
            <a:r>
              <a:rPr lang="en-US" dirty="0" err="1"/>
              <a:t>addHistoy</a:t>
            </a:r>
            <a:r>
              <a:rPr lang="en-US" dirty="0"/>
              <a:t>);     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java.text.DateFormat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= new </a:t>
            </a:r>
            <a:r>
              <a:rPr lang="en-US" dirty="0" err="1"/>
              <a:t>java.text.SimpleDateFormat</a:t>
            </a:r>
            <a:r>
              <a:rPr lang="en-US" dirty="0"/>
              <a:t>("</a:t>
            </a:r>
            <a:r>
              <a:rPr lang="en-US" dirty="0" err="1"/>
              <a:t>yyyy</a:t>
            </a:r>
            <a:r>
              <a:rPr lang="en-US" dirty="0"/>
              <a:t>/mm/</a:t>
            </a:r>
            <a:r>
              <a:rPr lang="en-US" dirty="0" err="1"/>
              <a:t>dd</a:t>
            </a:r>
            <a:r>
              <a:rPr lang="en-US" dirty="0"/>
              <a:t>");            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sttm.setInt</a:t>
            </a:r>
            <a:r>
              <a:rPr lang="en-US" dirty="0"/>
              <a:t>   (1, </a:t>
            </a:r>
            <a:r>
              <a:rPr lang="en-US" dirty="0" err="1"/>
              <a:t>emp_id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sttm.setDate</a:t>
            </a:r>
            <a:r>
              <a:rPr lang="en-US" dirty="0"/>
              <a:t>  (2, new </a:t>
            </a:r>
            <a:r>
              <a:rPr lang="en-US" dirty="0" err="1"/>
              <a:t>java.sql.Date</a:t>
            </a:r>
            <a:r>
              <a:rPr lang="en-US" dirty="0"/>
              <a:t>( (</a:t>
            </a:r>
            <a:r>
              <a:rPr lang="en-US" dirty="0" err="1"/>
              <a:t>df.parse</a:t>
            </a:r>
            <a:r>
              <a:rPr lang="en-US" dirty="0"/>
              <a:t>(</a:t>
            </a:r>
            <a:r>
              <a:rPr lang="en-US" dirty="0" err="1"/>
              <a:t>start_date</a:t>
            </a:r>
            <a:r>
              <a:rPr lang="en-US" dirty="0"/>
              <a:t>)).</a:t>
            </a:r>
            <a:r>
              <a:rPr lang="en-US" dirty="0" err="1"/>
              <a:t>getTime</a:t>
            </a:r>
            <a:r>
              <a:rPr lang="en-US" dirty="0"/>
              <a:t>() ) 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sttm.setDate</a:t>
            </a:r>
            <a:r>
              <a:rPr lang="en-US" dirty="0"/>
              <a:t>  (3, new </a:t>
            </a:r>
            <a:r>
              <a:rPr lang="en-US" dirty="0" err="1"/>
              <a:t>java.sql.Date</a:t>
            </a:r>
            <a:r>
              <a:rPr lang="en-US" dirty="0"/>
              <a:t>( (</a:t>
            </a:r>
            <a:r>
              <a:rPr lang="en-US" dirty="0" err="1"/>
              <a:t>df.parse</a:t>
            </a:r>
            <a:r>
              <a:rPr lang="en-US" dirty="0"/>
              <a:t>(</a:t>
            </a:r>
            <a:r>
              <a:rPr lang="en-US" dirty="0" err="1"/>
              <a:t>end_date</a:t>
            </a:r>
            <a:r>
              <a:rPr lang="en-US" dirty="0"/>
              <a:t>)).</a:t>
            </a:r>
            <a:r>
              <a:rPr lang="en-US" dirty="0" err="1"/>
              <a:t>getTime</a:t>
            </a:r>
            <a:r>
              <a:rPr lang="en-US" dirty="0"/>
              <a:t>() ) 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sttm.setString</a:t>
            </a:r>
            <a:r>
              <a:rPr lang="en-US" dirty="0"/>
              <a:t>(4, </a:t>
            </a:r>
            <a:r>
              <a:rPr lang="en-US" dirty="0" err="1"/>
              <a:t>job_id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sttm.setInt</a:t>
            </a:r>
            <a:r>
              <a:rPr lang="en-US" dirty="0"/>
              <a:t>   (5, </a:t>
            </a:r>
            <a:r>
              <a:rPr lang="en-US" dirty="0" err="1"/>
              <a:t>department_id</a:t>
            </a:r>
            <a:r>
              <a:rPr lang="en-US" dirty="0"/>
              <a:t>);      </a:t>
            </a:r>
          </a:p>
          <a:p>
            <a:pPr marL="0" indent="0">
              <a:buNone/>
            </a:pPr>
            <a:r>
              <a:rPr lang="en-US" dirty="0"/>
              <a:t>      //</a:t>
            </a:r>
            <a:r>
              <a:rPr lang="en-US" dirty="0" err="1"/>
              <a:t>sttm.registerOutParameter</a:t>
            </a:r>
            <a:r>
              <a:rPr lang="en-US" dirty="0"/>
              <a:t>(2, </a:t>
            </a:r>
            <a:r>
              <a:rPr lang="en-US" dirty="0" err="1"/>
              <a:t>java.sql.Types.VARCHAR</a:t>
            </a:r>
            <a:r>
              <a:rPr lang="en-US" dirty="0"/>
              <a:t>); 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sttm.executeUpdate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conn.commit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}catch(Exception e)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}      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471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E727-5721-4AF7-910C-4D1AB6CA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 PL/SQL function from Java </a:t>
            </a:r>
            <a:r>
              <a:rPr lang="pt-PT" sz="4400" dirty="0"/>
              <a:t>(</a:t>
            </a:r>
            <a:r>
              <a:rPr lang="pt-PT" sz="4400" dirty="0">
                <a:highlight>
                  <a:srgbClr val="FFFF00"/>
                </a:highlight>
              </a:rPr>
              <a:t>Oracle </a:t>
            </a:r>
            <a:r>
              <a:rPr lang="pt-PT" sz="4400" dirty="0" err="1">
                <a:highlight>
                  <a:srgbClr val="FFFF00"/>
                </a:highlight>
              </a:rPr>
              <a:t>and</a:t>
            </a:r>
            <a:r>
              <a:rPr lang="pt-PT" sz="4400" dirty="0">
                <a:highlight>
                  <a:srgbClr val="FFFF00"/>
                </a:highlight>
              </a:rPr>
              <a:t> </a:t>
            </a:r>
            <a:r>
              <a:rPr lang="pt-PT" sz="4400" dirty="0" err="1">
                <a:highlight>
                  <a:srgbClr val="FFFF00"/>
                </a:highlight>
              </a:rPr>
              <a:t>MySQL</a:t>
            </a:r>
            <a:r>
              <a:rPr lang="pt-PT" sz="4400" dirty="0">
                <a:highlight>
                  <a:srgbClr val="FFFF00"/>
                </a:highlight>
              </a:rPr>
              <a:t>?</a:t>
            </a:r>
            <a:r>
              <a:rPr lang="pt-PT" sz="4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5CD3-5BDF-4FE1-9D77-C944112E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PL/SQL Function:</a:t>
            </a:r>
          </a:p>
          <a:p>
            <a:r>
              <a:rPr lang="en-US" dirty="0"/>
              <a:t>FUNCTION balance (</a:t>
            </a:r>
            <a:r>
              <a:rPr lang="en-US" dirty="0" err="1"/>
              <a:t>acct_id</a:t>
            </a:r>
            <a:r>
              <a:rPr lang="en-US" dirty="0"/>
              <a:t> NUMBER) RETURN NUMBER IS</a:t>
            </a:r>
          </a:p>
          <a:p>
            <a:r>
              <a:rPr lang="en-US" dirty="0"/>
              <a:t>  </a:t>
            </a:r>
            <a:r>
              <a:rPr lang="en-US" dirty="0" err="1"/>
              <a:t>acct_bal</a:t>
            </a:r>
            <a:r>
              <a:rPr lang="en-US" dirty="0"/>
              <a:t> NUMBER;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SELECT </a:t>
            </a:r>
            <a:r>
              <a:rPr lang="en-US" dirty="0" err="1"/>
              <a:t>bal</a:t>
            </a:r>
            <a:r>
              <a:rPr lang="en-US" dirty="0"/>
              <a:t> INTO </a:t>
            </a:r>
            <a:r>
              <a:rPr lang="en-US" dirty="0" err="1"/>
              <a:t>acct_bal</a:t>
            </a:r>
            <a:r>
              <a:rPr lang="en-US" dirty="0"/>
              <a:t> FROM accts</a:t>
            </a:r>
          </a:p>
          <a:p>
            <a:r>
              <a:rPr lang="en-US" dirty="0"/>
              <a:t>    WHERE </a:t>
            </a:r>
            <a:r>
              <a:rPr lang="en-US" dirty="0" err="1"/>
              <a:t>acct_no</a:t>
            </a:r>
            <a:r>
              <a:rPr lang="en-US" dirty="0"/>
              <a:t> = </a:t>
            </a:r>
            <a:r>
              <a:rPr lang="en-US" dirty="0" err="1"/>
              <a:t>acct_id</a:t>
            </a:r>
            <a:r>
              <a:rPr lang="en-US" dirty="0"/>
              <a:t>;</a:t>
            </a:r>
          </a:p>
          <a:p>
            <a:r>
              <a:rPr lang="en-US" dirty="0"/>
              <a:t>  RETURN </a:t>
            </a:r>
            <a:r>
              <a:rPr lang="en-US" dirty="0" err="1"/>
              <a:t>acct_bal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 it from JAVA:</a:t>
            </a:r>
          </a:p>
          <a:p>
            <a:r>
              <a:rPr lang="en-US" dirty="0" err="1"/>
              <a:t>CallableStatement</a:t>
            </a:r>
            <a:r>
              <a:rPr lang="en-US" dirty="0"/>
              <a:t> </a:t>
            </a:r>
            <a:r>
              <a:rPr lang="en-US" dirty="0" err="1"/>
              <a:t>cstmt</a:t>
            </a:r>
            <a:r>
              <a:rPr lang="en-US" dirty="0"/>
              <a:t> = </a:t>
            </a:r>
            <a:r>
              <a:rPr lang="en-US" dirty="0" err="1"/>
              <a:t>conn.prepareCall</a:t>
            </a:r>
            <a:r>
              <a:rPr lang="en-US" dirty="0"/>
              <a:t>("{? = CALL balance(?)}");</a:t>
            </a:r>
          </a:p>
          <a:p>
            <a:r>
              <a:rPr lang="en-US" dirty="0" err="1"/>
              <a:t>cstmt.registerOutParameter</a:t>
            </a:r>
            <a:r>
              <a:rPr lang="en-US" dirty="0"/>
              <a:t>(1, </a:t>
            </a:r>
            <a:r>
              <a:rPr lang="en-US" dirty="0" err="1"/>
              <a:t>Types.FLOAT</a:t>
            </a:r>
            <a:r>
              <a:rPr lang="en-US" dirty="0"/>
              <a:t>);</a:t>
            </a:r>
          </a:p>
          <a:p>
            <a:r>
              <a:rPr lang="en-US" dirty="0" err="1"/>
              <a:t>cstmt.setInt</a:t>
            </a:r>
            <a:r>
              <a:rPr lang="en-US" dirty="0"/>
              <a:t>(2, </a:t>
            </a:r>
            <a:r>
              <a:rPr lang="en-US" dirty="0" err="1"/>
              <a:t>acctNo</a:t>
            </a:r>
            <a:r>
              <a:rPr lang="en-US" dirty="0"/>
              <a:t>);</a:t>
            </a:r>
          </a:p>
          <a:p>
            <a:r>
              <a:rPr lang="en-US" dirty="0" err="1"/>
              <a:t>cstmt.executeUpdate</a:t>
            </a:r>
            <a:r>
              <a:rPr lang="en-US" dirty="0"/>
              <a:t>();</a:t>
            </a:r>
          </a:p>
          <a:p>
            <a:r>
              <a:rPr lang="en-US" dirty="0"/>
              <a:t>float </a:t>
            </a:r>
            <a:r>
              <a:rPr lang="en-US" dirty="0" err="1"/>
              <a:t>acctBal</a:t>
            </a:r>
            <a:r>
              <a:rPr lang="en-US" dirty="0"/>
              <a:t> = </a:t>
            </a:r>
            <a:r>
              <a:rPr lang="en-US" dirty="0" err="1"/>
              <a:t>cstmt.getFloat</a:t>
            </a:r>
            <a:r>
              <a:rPr lang="en-US" dirty="0"/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1491604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CE71-FC54-A34E-C912-9E18BE25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MySQL from web Applications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EA1A1D4-24CA-B417-C102-5AB1024B8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40" y="1409664"/>
            <a:ext cx="4928507" cy="469048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9EDEAA-AE3C-5921-51AC-231CEF24810F}"/>
              </a:ext>
            </a:extLst>
          </p:cNvPr>
          <p:cNvCxnSpPr>
            <a:cxnSpLocks/>
          </p:cNvCxnSpPr>
          <p:nvPr/>
        </p:nvCxnSpPr>
        <p:spPr>
          <a:xfrm>
            <a:off x="3918857" y="4612821"/>
            <a:ext cx="2279198" cy="16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D8B48F6-F677-93D9-592D-E3FABB58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798" y="3429000"/>
            <a:ext cx="4438451" cy="27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4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06DA-F621-48DF-94EA-ABE18221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access to database (next week, lab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2586-8FFE-4439-BE32-A27915C26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web applications development</a:t>
            </a:r>
          </a:p>
          <a:p>
            <a:r>
              <a:rPr lang="en-US" dirty="0"/>
              <a:t>Requires instant client installation</a:t>
            </a:r>
          </a:p>
          <a:p>
            <a:endParaRPr lang="en-US" dirty="0"/>
          </a:p>
          <a:p>
            <a:r>
              <a:rPr lang="en-US" dirty="0"/>
              <a:t>Requires PHP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23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7C0F-C3F4-8F1A-DBEC-1940547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D471-855B-740D-B7D5-1BDFF034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119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Use Apache and folder c:\xampp\htdocs\demo_php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Or use the embedded server and the folder you like (</a:t>
            </a:r>
            <a:r>
              <a:rPr lang="en-US" sz="2400" dirty="0">
                <a:highlight>
                  <a:srgbClr val="FFFF00"/>
                </a:highlight>
              </a:rPr>
              <a:t>but close the Apache</a:t>
            </a:r>
            <a:r>
              <a:rPr lang="en-US" sz="2400" dirty="0"/>
              <a:t>):</a:t>
            </a:r>
          </a:p>
          <a:p>
            <a:pPr lvl="1"/>
            <a:r>
              <a:rPr lang="en-US" sz="2000" dirty="0" err="1"/>
              <a:t>php</a:t>
            </a:r>
            <a:r>
              <a:rPr lang="en-US" sz="2000" dirty="0"/>
              <a:t> -S localhost:80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D74C0-3FF7-F965-B3D8-7736AFE1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098" y="670918"/>
            <a:ext cx="3964489" cy="257573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D9E445D-952A-6106-0637-21B485FB24AB}"/>
              </a:ext>
            </a:extLst>
          </p:cNvPr>
          <p:cNvSpPr/>
          <p:nvPr/>
        </p:nvSpPr>
        <p:spPr>
          <a:xfrm>
            <a:off x="7176019" y="1259396"/>
            <a:ext cx="294691" cy="164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7A273-2740-EF49-F478-C7F25214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99" y="3969772"/>
            <a:ext cx="4977390" cy="27034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79CF7-CB0C-1EA9-698A-E30CF6FB6B37}"/>
              </a:ext>
            </a:extLst>
          </p:cNvPr>
          <p:cNvCxnSpPr>
            <a:cxnSpLocks/>
          </p:cNvCxnSpPr>
          <p:nvPr/>
        </p:nvCxnSpPr>
        <p:spPr>
          <a:xfrm>
            <a:off x="3641271" y="5649685"/>
            <a:ext cx="4327072" cy="2122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5513CE-220F-15DB-C881-3F2A00D6CF44}"/>
              </a:ext>
            </a:extLst>
          </p:cNvPr>
          <p:cNvCxnSpPr/>
          <p:nvPr/>
        </p:nvCxnSpPr>
        <p:spPr>
          <a:xfrm flipV="1">
            <a:off x="3175907" y="1494518"/>
            <a:ext cx="4212772" cy="372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2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FCCA-B2DB-D85B-284F-6B3B7335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671B-20C0-4FEF-0597-BEB7C067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employees 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AUTO_INCREMENT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employees(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'Maria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Amélia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Duarte'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'Antonio Pires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Simão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'José Carlos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Restelo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Leopoldina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Conceição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4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6F45-608F-7D93-FEA7-2466A0C7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code.exe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23F8-7E13-B5F1-BE86-4C2BBF9A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84964" cy="10971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a selected folder, open code.</a:t>
            </a:r>
          </a:p>
          <a:p>
            <a:r>
              <a:rPr lang="en-US" dirty="0"/>
              <a:t>Don't forget the dot.</a:t>
            </a:r>
          </a:p>
          <a:p>
            <a:r>
              <a:rPr lang="en-US" dirty="0"/>
              <a:t>Write the code at the right.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89888-7B6E-6078-BDA7-2E09D392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4071"/>
            <a:ext cx="4984102" cy="1353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1BFFF-CA87-03C3-8FEE-0C86734F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893" y="255007"/>
            <a:ext cx="5438088" cy="2871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C84DDB-FA25-9D84-8D1B-C80CDA0B67E9}"/>
              </a:ext>
            </a:extLst>
          </p:cNvPr>
          <p:cNvSpPr txBox="1"/>
          <p:nvPr/>
        </p:nvSpPr>
        <p:spPr>
          <a:xfrm>
            <a:off x="6279893" y="3322776"/>
            <a:ext cx="4984102" cy="31700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&lt;?</a:t>
            </a:r>
            <a:r>
              <a:rPr lang="en-US" sz="1000" dirty="0" err="1"/>
              <a:t>php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class </a:t>
            </a:r>
            <a:r>
              <a:rPr lang="en-US" sz="1000" dirty="0" err="1"/>
              <a:t>DatabaseConnection</a:t>
            </a:r>
            <a:endParaRPr lang="en-US" sz="1000" dirty="0"/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 static function create()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  $</a:t>
            </a:r>
            <a:r>
              <a:rPr lang="en-US" sz="1000" dirty="0" err="1"/>
              <a:t>hostName</a:t>
            </a:r>
            <a:r>
              <a:rPr lang="en-US" sz="1000" dirty="0"/>
              <a:t> = "localhost";</a:t>
            </a:r>
          </a:p>
          <a:p>
            <a:r>
              <a:rPr lang="en-US" sz="1000" dirty="0"/>
              <a:t>        $</a:t>
            </a:r>
            <a:r>
              <a:rPr lang="en-US" sz="1000" dirty="0" err="1"/>
              <a:t>userName</a:t>
            </a:r>
            <a:r>
              <a:rPr lang="en-US" sz="1000" dirty="0"/>
              <a:t> = "root";</a:t>
            </a:r>
          </a:p>
          <a:p>
            <a:r>
              <a:rPr lang="en-US" sz="1000" dirty="0"/>
              <a:t>        $password = "</a:t>
            </a:r>
            <a:r>
              <a:rPr lang="en-US" sz="1000" dirty="0" err="1"/>
              <a:t>mde</a:t>
            </a:r>
            <a:r>
              <a:rPr lang="en-US" sz="1000" dirty="0"/>
              <a:t>";</a:t>
            </a:r>
          </a:p>
          <a:p>
            <a:r>
              <a:rPr lang="en-US" sz="1000" dirty="0"/>
              <a:t>        $</a:t>
            </a:r>
            <a:r>
              <a:rPr lang="en-US" sz="1000" dirty="0" err="1"/>
              <a:t>databaseName</a:t>
            </a:r>
            <a:r>
              <a:rPr lang="en-US" sz="1000" dirty="0"/>
              <a:t> = "</a:t>
            </a:r>
            <a:r>
              <a:rPr lang="en-US" sz="1000" dirty="0" err="1"/>
              <a:t>mde</a:t>
            </a:r>
            <a:r>
              <a:rPr lang="en-US" sz="1000" dirty="0"/>
              <a:t>";</a:t>
            </a:r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    $conn = new </a:t>
            </a:r>
            <a:r>
              <a:rPr lang="en-US" sz="1000" dirty="0" err="1"/>
              <a:t>mysqli</a:t>
            </a:r>
            <a:r>
              <a:rPr lang="en-US" sz="1000" dirty="0"/>
              <a:t>($</a:t>
            </a:r>
            <a:r>
              <a:rPr lang="en-US" sz="1000" dirty="0" err="1"/>
              <a:t>hostName</a:t>
            </a:r>
            <a:r>
              <a:rPr lang="en-US" sz="1000" dirty="0"/>
              <a:t>, $</a:t>
            </a:r>
            <a:r>
              <a:rPr lang="en-US" sz="1000" dirty="0" err="1"/>
              <a:t>userName</a:t>
            </a:r>
            <a:r>
              <a:rPr lang="en-US" sz="1000" dirty="0"/>
              <a:t>, $password, $</a:t>
            </a:r>
            <a:r>
              <a:rPr lang="en-US" sz="1000" dirty="0" err="1"/>
              <a:t>databaseName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// Check connection</a:t>
            </a:r>
          </a:p>
          <a:p>
            <a:r>
              <a:rPr lang="en-US" sz="1000" dirty="0"/>
              <a:t>        if ($conn-&gt;</a:t>
            </a:r>
            <a:r>
              <a:rPr lang="en-US" sz="1000" dirty="0" err="1"/>
              <a:t>connect_error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    die("Connection failed: " . $conn-&gt;</a:t>
            </a:r>
            <a:r>
              <a:rPr lang="en-US" sz="1000" dirty="0" err="1"/>
              <a:t>connect_error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    return $conn;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223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ODBC / JDBC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4E2F-DF18-1CAB-DA27-990D7231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4700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the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BFBBB-0FA3-CFB1-E47E-8EDAA875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" y="547007"/>
            <a:ext cx="5470072" cy="6106886"/>
          </a:xfrm>
          <a:ln>
            <a:solidFill>
              <a:schemeClr val="accent6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highlight>
                  <a:srgbClr val="FFFF00"/>
                </a:highlight>
              </a:rPr>
              <a:t>&lt;?</a:t>
            </a:r>
            <a:r>
              <a:rPr lang="en-US" sz="800" dirty="0" err="1">
                <a:highlight>
                  <a:srgbClr val="FFFF00"/>
                </a:highlight>
              </a:rPr>
              <a:t>php</a:t>
            </a:r>
            <a:endParaRPr lang="en-US" sz="800" dirty="0">
              <a:highlight>
                <a:srgbClr val="FFFF0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highlight>
                  <a:srgbClr val="FFFF00"/>
                </a:highlight>
              </a:rPr>
              <a:t>include("</a:t>
            </a:r>
            <a:r>
              <a:rPr lang="en-US" sz="800" dirty="0" err="1">
                <a:highlight>
                  <a:srgbClr val="FFFF00"/>
                </a:highlight>
              </a:rPr>
              <a:t>DatabaseConnection.php</a:t>
            </a:r>
            <a:r>
              <a:rPr lang="en-US" sz="800" dirty="0">
                <a:highlight>
                  <a:srgbClr val="FFFF00"/>
                </a:highlight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highlight>
                  <a:srgbClr val="FFFF00"/>
                </a:highlight>
              </a:rPr>
              <a:t>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&lt;html lang="</a:t>
            </a:r>
            <a:r>
              <a:rPr lang="en-US" sz="800" dirty="0" err="1"/>
              <a:t>en</a:t>
            </a:r>
            <a:r>
              <a:rPr lang="en-US" sz="800" dirty="0"/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&lt;meta http-</a:t>
            </a:r>
            <a:r>
              <a:rPr lang="en-US" sz="800" dirty="0" err="1"/>
              <a:t>equiv</a:t>
            </a:r>
            <a:r>
              <a:rPr lang="en-US" sz="800" dirty="0"/>
              <a:t>="X-UA-Compatible" content="IE=edge"&gt;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&lt;meta name="viewport" content="width=device-width, initial-scale=1.0"&gt;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&lt;title&gt;Document&lt;/title&gt;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&lt;?</a:t>
            </a:r>
            <a:r>
              <a:rPr lang="en-US" sz="800" dirty="0" err="1"/>
              <a:t>php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$conn = </a:t>
            </a:r>
            <a:r>
              <a:rPr lang="en-US" sz="800" dirty="0" err="1"/>
              <a:t>DatabaseConnection</a:t>
            </a:r>
            <a:r>
              <a:rPr lang="en-US" sz="800" dirty="0"/>
              <a:t>::create();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$</a:t>
            </a:r>
            <a:r>
              <a:rPr lang="en-US" sz="800" dirty="0" err="1"/>
              <a:t>sql</a:t>
            </a:r>
            <a:r>
              <a:rPr lang="en-US" sz="800" dirty="0"/>
              <a:t> = "SELECT * from employees";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$result = $conn-&gt;query($</a:t>
            </a:r>
            <a:r>
              <a:rPr lang="en-US" sz="800" dirty="0" err="1"/>
              <a:t>sql</a:t>
            </a:r>
            <a:r>
              <a:rPr lang="en-US" sz="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if ($result-&gt;</a:t>
            </a:r>
            <a:r>
              <a:rPr lang="en-US" sz="800" dirty="0" err="1"/>
              <a:t>num_rows</a:t>
            </a:r>
            <a:r>
              <a:rPr lang="en-US" sz="800" dirty="0"/>
              <a:t> &gt;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echo "&lt;table&gt;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      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           &lt;</a:t>
            </a:r>
            <a:r>
              <a:rPr lang="en-US" sz="800" dirty="0" err="1"/>
              <a:t>th</a:t>
            </a:r>
            <a:r>
              <a:rPr lang="en-US" sz="800" dirty="0"/>
              <a:t>&gt;ID&lt;/</a:t>
            </a:r>
            <a:r>
              <a:rPr lang="en-US" sz="800" dirty="0" err="1"/>
              <a:t>th</a:t>
            </a:r>
            <a:r>
              <a:rPr lang="en-US" sz="8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           &lt;</a:t>
            </a:r>
            <a:r>
              <a:rPr lang="en-US" sz="800" dirty="0" err="1"/>
              <a:t>th</a:t>
            </a:r>
            <a:r>
              <a:rPr lang="en-US" sz="800" dirty="0"/>
              <a:t>&gt;number&lt;/</a:t>
            </a:r>
            <a:r>
              <a:rPr lang="en-US" sz="800" dirty="0" err="1"/>
              <a:t>th</a:t>
            </a:r>
            <a:r>
              <a:rPr lang="en-US" sz="8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           &lt;</a:t>
            </a:r>
            <a:r>
              <a:rPr lang="en-US" sz="800" dirty="0" err="1"/>
              <a:t>th</a:t>
            </a:r>
            <a:r>
              <a:rPr lang="en-US" sz="800" dirty="0"/>
              <a:t>&gt;Name&lt;/</a:t>
            </a:r>
            <a:r>
              <a:rPr lang="en-US" sz="800" dirty="0" err="1"/>
              <a:t>th</a:t>
            </a:r>
            <a:r>
              <a:rPr lang="en-US" sz="8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        &lt;/tr&gt;";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// output data of each row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while ($row = $result-&gt;</a:t>
            </a:r>
            <a:r>
              <a:rPr lang="en-US" sz="800" dirty="0" err="1"/>
              <a:t>fetch_assoc</a:t>
            </a:r>
            <a:r>
              <a:rPr lang="en-US" sz="800" dirty="0"/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    echo "&lt;tr&gt;&lt;td&gt;" . $row["id"] . "&lt;/td&gt;&lt;td&gt;" . $row["</a:t>
            </a:r>
            <a:r>
              <a:rPr lang="en-US" sz="800" dirty="0" err="1"/>
              <a:t>employeeNumber</a:t>
            </a:r>
            <a:r>
              <a:rPr lang="en-US" sz="800" dirty="0"/>
              <a:t>"] . " " . $row["</a:t>
            </a:r>
            <a:r>
              <a:rPr lang="en-US" sz="800" dirty="0" err="1"/>
              <a:t>lastname</a:t>
            </a:r>
            <a:r>
              <a:rPr lang="en-US" sz="800" dirty="0"/>
              <a:t>"] . "&lt;/td&gt;&lt;/tr&gt;";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echo "&lt;/table&gt;";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  echo "0 results";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$conn-&gt;close();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3D89F-5E7F-8F0E-2E2F-258EB413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790" y="1306654"/>
            <a:ext cx="5195772" cy="476968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6248231-80A2-7083-9776-8EA4A87A99D3}"/>
              </a:ext>
            </a:extLst>
          </p:cNvPr>
          <p:cNvSpPr/>
          <p:nvPr/>
        </p:nvSpPr>
        <p:spPr>
          <a:xfrm>
            <a:off x="6096000" y="3910693"/>
            <a:ext cx="598714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93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8EBB-CE29-D863-AF5B-46038806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E6B4-DB47-E5AB-70FD-ECABE250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1864" cy="77061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Ensure the development server is running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338A9-EC8E-2184-4164-A6C91716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7" y="2731180"/>
            <a:ext cx="5294334" cy="1155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EAB1A-F63D-66CE-AAF7-026568C41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731" y="3161450"/>
            <a:ext cx="5268060" cy="242921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503527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F969-6FFA-B363-9304-14FCD432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using </a:t>
            </a:r>
            <a:r>
              <a:rPr lang="en-US" dirty="0" err="1"/>
              <a:t>apache</a:t>
            </a:r>
            <a:r>
              <a:rPr lang="en-US" dirty="0"/>
              <a:t> (with </a:t>
            </a:r>
            <a:r>
              <a:rPr lang="en-US" dirty="0" err="1"/>
              <a:t>xampp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24FF-B123-E2AE-FEB4-298050A31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0229" cy="4351338"/>
          </a:xfrm>
        </p:spPr>
        <p:txBody>
          <a:bodyPr/>
          <a:lstStyle/>
          <a:p>
            <a:r>
              <a:rPr lang="en-US" dirty="0"/>
              <a:t>Close the development server. </a:t>
            </a:r>
          </a:p>
          <a:p>
            <a:r>
              <a:rPr lang="en-US" dirty="0"/>
              <a:t>Start </a:t>
            </a:r>
            <a:r>
              <a:rPr lang="en-US" dirty="0" err="1"/>
              <a:t>apache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540C6-039A-DEBE-B4FB-AE2D4213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86" y="2293029"/>
            <a:ext cx="5367527" cy="348728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A281531-A7B3-994C-69A0-EAB61BFC1B32}"/>
              </a:ext>
            </a:extLst>
          </p:cNvPr>
          <p:cNvSpPr/>
          <p:nvPr/>
        </p:nvSpPr>
        <p:spPr>
          <a:xfrm>
            <a:off x="7013121" y="3118757"/>
            <a:ext cx="277586" cy="146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26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E8A2-4659-946F-E521-C54B3DB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files to </a:t>
            </a:r>
            <a:r>
              <a:rPr lang="en-US" sz="4400" dirty="0"/>
              <a:t>c:\xampp\htdocs\demo_php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DE972-278E-F465-C409-2FD39E015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768" y="1676627"/>
            <a:ext cx="4065506" cy="3504746"/>
          </a:xfrm>
          <a:ln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EEE63-CDC0-DC68-0C0C-1958B5F8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56" y="2453228"/>
            <a:ext cx="5382376" cy="261974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7240DC0-E1DB-57BA-E514-AF17FD9DAE20}"/>
              </a:ext>
            </a:extLst>
          </p:cNvPr>
          <p:cNvSpPr/>
          <p:nvPr/>
        </p:nvSpPr>
        <p:spPr>
          <a:xfrm>
            <a:off x="5184623" y="3587566"/>
            <a:ext cx="906236" cy="351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90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5613-1EEB-E7C9-620A-4B35EFC2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AE775-2CC6-C8EA-1708-5004AC483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7332"/>
          </a:xfrm>
        </p:spPr>
        <p:txBody>
          <a:bodyPr/>
          <a:lstStyle/>
          <a:p>
            <a:r>
              <a:rPr lang="pt-PT" dirty="0"/>
              <a:t>http://localhost/demo_php/demo_table.php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7BE7A-87E6-AB67-54A8-C0DA1264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94" y="2845073"/>
            <a:ext cx="6611420" cy="304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52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C6BB-2E38-9A97-3252-EF37FA7B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07"/>
            <a:ext cx="10515600" cy="718457"/>
          </a:xfrm>
        </p:spPr>
        <p:txBody>
          <a:bodyPr>
            <a:normAutofit/>
          </a:bodyPr>
          <a:lstStyle/>
          <a:p>
            <a:r>
              <a:rPr lang="en-US" dirty="0"/>
              <a:t>Using more sophisticated styles (bootstrap)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6D05-550A-5B38-D8C6-F30C043A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36" y="922564"/>
            <a:ext cx="4531178" cy="57150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include("</a:t>
            </a:r>
            <a:r>
              <a:rPr lang="en-US" dirty="0" err="1"/>
              <a:t>DatabaseConnection.php</a:t>
            </a:r>
            <a:r>
              <a:rPr lang="en-US" dirty="0"/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 lang="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&lt;meta http-</a:t>
            </a:r>
            <a:r>
              <a:rPr lang="en-US" dirty="0" err="1"/>
              <a:t>equiv</a:t>
            </a:r>
            <a:r>
              <a:rPr lang="en-US" dirty="0"/>
              <a:t>="X-UA-Compatible" content="IE=edge"&gt;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&lt;meta name="viewport" content="width=device-width, initial-scale=1.0"&gt;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&lt;title&gt;Document&lt;/title&gt;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</a:t>
            </a:r>
            <a:r>
              <a:rPr lang="en-US" dirty="0">
                <a:highlight>
                  <a:srgbClr val="FFFF00"/>
                </a:highlight>
              </a:rPr>
              <a:t>link </a:t>
            </a:r>
            <a:r>
              <a:rPr lang="en-US" dirty="0" err="1">
                <a:highlight>
                  <a:srgbClr val="FFFF00"/>
                </a:highlight>
              </a:rPr>
              <a:t>rel</a:t>
            </a:r>
            <a:r>
              <a:rPr lang="en-US" dirty="0">
                <a:highlight>
                  <a:srgbClr val="FFFF00"/>
                </a:highlight>
              </a:rPr>
              <a:t>="stylesheet" </a:t>
            </a:r>
            <a:r>
              <a:rPr lang="en-US" dirty="0" err="1">
                <a:highlight>
                  <a:srgbClr val="FFFF00"/>
                </a:highlight>
              </a:rPr>
              <a:t>href</a:t>
            </a:r>
            <a:r>
              <a:rPr lang="en-US" dirty="0">
                <a:highlight>
                  <a:srgbClr val="FFFF00"/>
                </a:highlight>
              </a:rPr>
              <a:t>="https://maxcdn.bootstrapcdn.com/bootstrap/4.5.2/</a:t>
            </a:r>
            <a:r>
              <a:rPr lang="en-US" dirty="0" err="1">
                <a:highlight>
                  <a:srgbClr val="FFFF00"/>
                </a:highlight>
              </a:rPr>
              <a:t>css</a:t>
            </a:r>
            <a:r>
              <a:rPr lang="en-US" dirty="0">
                <a:highlight>
                  <a:srgbClr val="FFFF00"/>
                </a:highlight>
              </a:rPr>
              <a:t>/bootstrap.min.css"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&lt;h1&gt;Hello, world!&lt;/h1&gt;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$conn = </a:t>
            </a:r>
            <a:r>
              <a:rPr lang="en-US" dirty="0" err="1"/>
              <a:t>DatabaseConnection</a:t>
            </a:r>
            <a:r>
              <a:rPr lang="en-US" dirty="0"/>
              <a:t>::create();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$</a:t>
            </a:r>
            <a:r>
              <a:rPr lang="en-US" dirty="0" err="1"/>
              <a:t>sql</a:t>
            </a:r>
            <a:r>
              <a:rPr lang="en-US" dirty="0"/>
              <a:t> = "SELECT * from employees";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$result = $conn-&gt;query($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if ($result-&gt;</a:t>
            </a:r>
            <a:r>
              <a:rPr lang="en-US" dirty="0" err="1"/>
              <a:t>num_rows</a:t>
            </a:r>
            <a:r>
              <a:rPr lang="en-US" dirty="0"/>
              <a:t> &gt;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echo '&lt;table class="</a:t>
            </a:r>
            <a:r>
              <a:rPr lang="en-US" dirty="0">
                <a:highlight>
                  <a:srgbClr val="FFFF00"/>
                </a:highlight>
              </a:rPr>
              <a:t>table table-striped  table-hover</a:t>
            </a:r>
            <a:r>
              <a:rPr lang="en-US" dirty="0"/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&lt;</a:t>
            </a:r>
            <a:r>
              <a:rPr lang="en-US" dirty="0" err="1"/>
              <a:t>thead</a:t>
            </a:r>
            <a:r>
              <a:rPr lang="en-US" dirty="0"/>
              <a:t> class="</a:t>
            </a:r>
            <a:r>
              <a:rPr lang="en-US" dirty="0" err="1">
                <a:highlight>
                  <a:srgbClr val="FFFF00"/>
                </a:highlight>
              </a:rPr>
              <a:t>thead</a:t>
            </a:r>
            <a:r>
              <a:rPr lang="en-US" dirty="0">
                <a:highlight>
                  <a:srgbClr val="FFFF00"/>
                </a:highlight>
              </a:rPr>
              <a:t>-dark</a:t>
            </a:r>
            <a:r>
              <a:rPr lang="en-US" dirty="0"/>
              <a:t>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&lt;tr&gt;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    &lt;</a:t>
            </a:r>
            <a:r>
              <a:rPr lang="en-US" dirty="0" err="1"/>
              <a:t>th</a:t>
            </a:r>
            <a:r>
              <a:rPr lang="en-US" dirty="0"/>
              <a:t>&gt;ID&lt;/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    &lt;</a:t>
            </a:r>
            <a:r>
              <a:rPr lang="en-US" dirty="0" err="1"/>
              <a:t>th</a:t>
            </a:r>
            <a:r>
              <a:rPr lang="en-US" dirty="0"/>
              <a:t>&gt;number&lt;/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    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    &lt;/tr&gt;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&lt;/</a:t>
            </a:r>
            <a:r>
              <a:rPr lang="en-US" dirty="0" err="1"/>
              <a:t>thead</a:t>
            </a:r>
            <a:r>
              <a:rPr lang="en-US" dirty="0"/>
              <a:t>&gt;';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// output data of each row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while ($row = $result-&gt;</a:t>
            </a:r>
            <a:r>
              <a:rPr lang="en-US" dirty="0" err="1"/>
              <a:t>fetch_assoc</a:t>
            </a:r>
            <a:r>
              <a:rPr lang="en-US" dirty="0"/>
              <a:t>())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echo "&lt;tr&gt;";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echo "&lt;td&gt;" . $row["id"]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echo "&lt;td&gt;" . $row["</a:t>
            </a:r>
            <a:r>
              <a:rPr lang="en-US" dirty="0" err="1"/>
              <a:t>employeeNumber</a:t>
            </a:r>
            <a:r>
              <a:rPr lang="en-US" dirty="0"/>
              <a:t>"]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echo "&lt;td&gt;" . $row["</a:t>
            </a:r>
            <a:r>
              <a:rPr lang="en-US" dirty="0" err="1"/>
              <a:t>lastname</a:t>
            </a:r>
            <a:r>
              <a:rPr lang="en-US" dirty="0"/>
              <a:t>"]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echo "&lt;/tr&gt;";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echo "&lt;/table&gt;";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echo "0 results";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$conn-&gt;close();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7049C-AD20-7D4A-F745-F4D8343A2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4" y="1861457"/>
            <a:ext cx="6623046" cy="28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44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Normalização das Bases-de-dados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Out of scope for 2024</a:t>
            </a:r>
          </a:p>
        </p:txBody>
      </p:sp>
    </p:spTree>
    <p:extLst>
      <p:ext uri="{BB962C8B-B14F-4D97-AF65-F5344CB8AC3E}">
        <p14:creationId xmlns:p14="http://schemas.microsoft.com/office/powerpoint/2010/main" val="2256997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Normalização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Permite organizar as tabelas duma BD da forma mais correta e eficiente possível.</a:t>
            </a:r>
          </a:p>
          <a:p>
            <a:endParaRPr lang="pt-PT" dirty="0"/>
          </a:p>
          <a:p>
            <a:r>
              <a:rPr lang="pt-PT" dirty="0"/>
              <a:t>Este processo estabelece como as tabelas duma BD podem ser definidas/organizadas, garantindo que:</a:t>
            </a:r>
          </a:p>
          <a:p>
            <a:pPr lvl="1"/>
            <a:r>
              <a:rPr lang="pt-PT" dirty="0">
                <a:solidFill>
                  <a:srgbClr val="C00000"/>
                </a:solidFill>
              </a:rPr>
              <a:t>Não vão existir dados redundantes (estes devem ser armazenados uma única vez e numa única localização)</a:t>
            </a:r>
          </a:p>
          <a:p>
            <a:pPr lvl="1"/>
            <a:r>
              <a:rPr lang="pt-PT" dirty="0"/>
              <a:t>A informação contida na BD vai manter-se consistente ao longo do tempo.</a:t>
            </a:r>
          </a:p>
          <a:p>
            <a:endParaRPr lang="pt-PT" dirty="0"/>
          </a:p>
          <a:p>
            <a:r>
              <a:rPr lang="pt-PT" dirty="0"/>
              <a:t>Método formal usado na identificação das tabelas baseadas nas suas </a:t>
            </a:r>
            <a:r>
              <a:rPr lang="pt-PT" u="sng" dirty="0">
                <a:solidFill>
                  <a:srgbClr val="FF0000"/>
                </a:solidFill>
              </a:rPr>
              <a:t>chaves primárias</a:t>
            </a:r>
            <a:r>
              <a:rPr lang="pt-PT" dirty="0"/>
              <a:t> e nas </a:t>
            </a:r>
            <a:r>
              <a:rPr lang="pt-PT" u="sng" dirty="0">
                <a:solidFill>
                  <a:srgbClr val="FF0000"/>
                </a:solidFill>
              </a:rPr>
              <a:t>dependências funcionais</a:t>
            </a:r>
            <a:r>
              <a:rPr lang="pt-PT" dirty="0"/>
              <a:t> entre os atributos.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8066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Benefícios da normalização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2" y="1628800"/>
            <a:ext cx="7787208" cy="4752528"/>
          </a:xfrm>
        </p:spPr>
        <p:txBody>
          <a:bodyPr>
            <a:normAutofit/>
          </a:bodyPr>
          <a:lstStyle/>
          <a:p>
            <a:r>
              <a:rPr lang="pt-PT" dirty="0"/>
              <a:t>Eliminar </a:t>
            </a:r>
            <a:r>
              <a:rPr lang="pt-PT" dirty="0">
                <a:solidFill>
                  <a:srgbClr val="FF0000"/>
                </a:solidFill>
              </a:rPr>
              <a:t>informação redundante </a:t>
            </a:r>
            <a:r>
              <a:rPr lang="pt-PT" dirty="0"/>
              <a:t>(</a:t>
            </a:r>
            <a:r>
              <a:rPr lang="pt-PT" dirty="0" err="1"/>
              <a:t>ex</a:t>
            </a:r>
            <a:r>
              <a:rPr lang="pt-PT" dirty="0"/>
              <a:t>: dados dum cliente repetido em vários registos, conforme exemplo no slide anterior).</a:t>
            </a:r>
          </a:p>
          <a:p>
            <a:endParaRPr lang="pt-PT" dirty="0"/>
          </a:p>
          <a:p>
            <a:r>
              <a:rPr lang="pt-PT" dirty="0"/>
              <a:t>Eliminar </a:t>
            </a:r>
            <a:r>
              <a:rPr lang="pt-PT" dirty="0">
                <a:solidFill>
                  <a:srgbClr val="FF0000"/>
                </a:solidFill>
              </a:rPr>
              <a:t>inconsistências nas dependências dos dados</a:t>
            </a:r>
            <a:r>
              <a:rPr lang="pt-PT" dirty="0"/>
              <a:t> (</a:t>
            </a:r>
            <a:r>
              <a:rPr lang="pt-PT" dirty="0" err="1"/>
              <a:t>ex</a:t>
            </a:r>
            <a:r>
              <a:rPr lang="pt-PT" dirty="0"/>
              <a:t>: registo duma transferência de dinheiro requer conta de origem e conta de destino; cada conta pertence a cada respetivo cliente,… 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78002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Normalization</a:t>
            </a:r>
            <a:r>
              <a:rPr lang="pt-PT" dirty="0"/>
              <a:t> (2)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normal forms (NF) are an attempt to make sure that you do not </a:t>
            </a:r>
            <a:r>
              <a:rPr lang="en-US" u="sng" dirty="0"/>
              <a:t>destroy true data</a:t>
            </a:r>
            <a:r>
              <a:rPr lang="en-US" dirty="0"/>
              <a:t> or </a:t>
            </a:r>
            <a:r>
              <a:rPr lang="en-US" u="sng" dirty="0"/>
              <a:t>create false data</a:t>
            </a:r>
            <a:r>
              <a:rPr lang="en-US" dirty="0"/>
              <a:t> in your database. </a:t>
            </a:r>
          </a:p>
          <a:p>
            <a:endParaRPr lang="en-US" dirty="0"/>
          </a:p>
          <a:p>
            <a:r>
              <a:rPr lang="en-US" dirty="0"/>
              <a:t>Normalization avoids errors by representing a fact in the database one way, one time, and in one place. </a:t>
            </a:r>
          </a:p>
          <a:p>
            <a:endParaRPr lang="en-US" dirty="0"/>
          </a:p>
          <a:p>
            <a:r>
              <a:rPr lang="en-US" dirty="0"/>
              <a:t>If a fact appears more than once, one of the instances of it is likely to be in error — </a:t>
            </a:r>
            <a:r>
              <a:rPr lang="en-US" u="sng" dirty="0"/>
              <a:t>a man with two watches can never be sure what time it is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Normalization is not mysterious, but it can get complex. You can buy CASE tools to help you do it, but you should know a bit about the theory before you use such a tool.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8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ODBC/JDBC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ODBC (</a:t>
            </a:r>
            <a:r>
              <a:rPr lang="pt-PT" dirty="0" err="1">
                <a:highlight>
                  <a:srgbClr val="FFFF00"/>
                </a:highlight>
              </a:rPr>
              <a:t>Open</a:t>
            </a:r>
            <a:r>
              <a:rPr lang="pt-PT" dirty="0"/>
              <a:t> </a:t>
            </a:r>
            <a:r>
              <a:rPr lang="pt-PT" dirty="0" err="1"/>
              <a:t>database</a:t>
            </a:r>
            <a:r>
              <a:rPr lang="pt-PT" dirty="0"/>
              <a:t> </a:t>
            </a:r>
            <a:r>
              <a:rPr lang="pt-PT" dirty="0" err="1"/>
              <a:t>connectivity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C, C++, C#, Visual Basic, Pascal…</a:t>
            </a:r>
          </a:p>
          <a:p>
            <a:r>
              <a:rPr lang="pt-PT" dirty="0"/>
              <a:t>JDBC (Java </a:t>
            </a:r>
            <a:r>
              <a:rPr lang="pt-PT" dirty="0" err="1"/>
              <a:t>Database</a:t>
            </a:r>
            <a:r>
              <a:rPr lang="pt-PT" dirty="0"/>
              <a:t> </a:t>
            </a:r>
            <a:r>
              <a:rPr lang="pt-PT" dirty="0" err="1"/>
              <a:t>Connectivity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Java (desktop), JSP (web </a:t>
            </a:r>
            <a:r>
              <a:rPr lang="pt-PT" dirty="0" err="1"/>
              <a:t>application</a:t>
            </a:r>
            <a:r>
              <a:rPr lang="pt-PT" dirty="0"/>
              <a:t>)</a:t>
            </a:r>
          </a:p>
          <a:p>
            <a:r>
              <a:rPr lang="pt-PT" dirty="0"/>
              <a:t>Web:</a:t>
            </a:r>
          </a:p>
          <a:p>
            <a:pPr lvl="1"/>
            <a:r>
              <a:rPr lang="pt-PT" dirty="0"/>
              <a:t>Oracle/</a:t>
            </a:r>
            <a:r>
              <a:rPr lang="pt-PT" dirty="0" err="1"/>
              <a:t>php</a:t>
            </a:r>
            <a:endParaRPr lang="pt-PT" dirty="0"/>
          </a:p>
          <a:p>
            <a:pPr lvl="1"/>
            <a:r>
              <a:rPr lang="pt-PT" dirty="0"/>
              <a:t>…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6250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Anomalies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informal terms, normalization seeks to structure the database in such a way that it correctly models reality and avoids anomalies. That is, when I perform a legal action on the database, the database as a whole is a correct model. Because there are three possible actions, there are three basic kinds of anomalies: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Insertion anomalies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Update anomalies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Deletion anomalies</a:t>
            </a:r>
          </a:p>
        </p:txBody>
      </p:sp>
    </p:spTree>
    <p:extLst>
      <p:ext uri="{BB962C8B-B14F-4D97-AF65-F5344CB8AC3E}">
        <p14:creationId xmlns:p14="http://schemas.microsoft.com/office/powerpoint/2010/main" val="1557122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Insertion</a:t>
            </a:r>
            <a:r>
              <a:rPr lang="pt-PT" dirty="0"/>
              <a:t> </a:t>
            </a:r>
            <a:r>
              <a:rPr lang="pt-PT" dirty="0" err="1"/>
              <a:t>anomalies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52652" y="2226469"/>
            <a:ext cx="2879481" cy="326350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ffectLst/>
              </a:rPr>
              <a:t>Insert anomaly — Caused when a record is added to a detail table, with no related record existing in a master table. </a:t>
            </a:r>
          </a:p>
          <a:p>
            <a:r>
              <a:rPr lang="en-US" dirty="0">
                <a:effectLst/>
              </a:rPr>
              <a:t>In other words, adding a new book in Figure 4-1 requires that the</a:t>
            </a:r>
          </a:p>
          <a:p>
            <a:r>
              <a:rPr lang="en-US" dirty="0">
                <a:effectLst/>
              </a:rPr>
              <a:t>author be added first, assuming, of course, that the author does not already exist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177" y="2226470"/>
            <a:ext cx="4610192" cy="318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39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Delete </a:t>
            </a:r>
            <a:r>
              <a:rPr lang="pt-PT" dirty="0" err="1"/>
              <a:t>anomaly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631504" y="1268760"/>
            <a:ext cx="3532310" cy="489654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Caused when a record is deleted from a master table, without first deleting all sibling records, in a detail table. </a:t>
            </a:r>
          </a:p>
          <a:p>
            <a:r>
              <a:rPr lang="en-US" dirty="0"/>
              <a:t>The exception is a cascade deletion, occurring when deletion of a master record automatically deletes all child records in all related detail tables, before deleting the parent record in the master table. </a:t>
            </a:r>
          </a:p>
          <a:p>
            <a:r>
              <a:rPr lang="en-US" dirty="0"/>
              <a:t>For example, referring to Figure, deleting an author</a:t>
            </a:r>
          </a:p>
          <a:p>
            <a:r>
              <a:rPr lang="en-US" dirty="0"/>
              <a:t>requires initial deletion of any books that an author might already have published. </a:t>
            </a:r>
          </a:p>
          <a:p>
            <a:r>
              <a:rPr lang="en-US" dirty="0"/>
              <a:t>If an author was deleted and books were left in the database without corresponding parent authors, the BOOK table records would become known as </a:t>
            </a:r>
            <a:r>
              <a:rPr lang="en-US" b="1" u="sng" dirty="0"/>
              <a:t>orphaned records</a:t>
            </a:r>
            <a:r>
              <a:rPr lang="en-US" dirty="0"/>
              <a:t>. </a:t>
            </a:r>
          </a:p>
          <a:p>
            <a:r>
              <a:rPr lang="en-US" dirty="0"/>
              <a:t>The books become logically inaccessible within the bounds of the AUTHOR and BOOK table relationship.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3" y="1484784"/>
            <a:ext cx="576294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68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Update</a:t>
            </a:r>
            <a:r>
              <a:rPr lang="pt-PT" dirty="0"/>
              <a:t> </a:t>
            </a:r>
            <a:r>
              <a:rPr lang="pt-PT" dirty="0" err="1"/>
              <a:t>anomalies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52650" y="1700809"/>
            <a:ext cx="3492744" cy="4824535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Update anomaly </a:t>
            </a:r>
            <a:r>
              <a:rPr lang="en-US" dirty="0"/>
              <a:t>— This anomaly is similar to deletion in that both master and detail records</a:t>
            </a:r>
            <a:br>
              <a:rPr lang="en-US" dirty="0"/>
            </a:br>
            <a:r>
              <a:rPr lang="en-US" dirty="0"/>
              <a:t>must be updated to avoid orphaned detail records. </a:t>
            </a:r>
          </a:p>
          <a:p>
            <a:endParaRPr lang="en-US" dirty="0"/>
          </a:p>
          <a:p>
            <a:r>
              <a:rPr lang="en-US" dirty="0"/>
              <a:t>When cascading, ensure that any primary key updates are propagated to related child table foreign keys.</a:t>
            </a:r>
            <a:br>
              <a:rPr lang="en-US" dirty="0"/>
            </a:br>
            <a:endParaRPr lang="en-US" dirty="0">
              <a:effectLst/>
            </a:endParaRPr>
          </a:p>
          <a:p>
            <a:r>
              <a:rPr lang="en-US" dirty="0">
                <a:effectLst/>
              </a:rPr>
              <a:t>An </a:t>
            </a:r>
            <a:r>
              <a:rPr lang="en-US" b="1" dirty="0">
                <a:effectLst/>
              </a:rPr>
              <a:t>update anomaly</a:t>
            </a:r>
            <a:r>
              <a:rPr lang="en-US" dirty="0">
                <a:effectLst/>
              </a:rPr>
              <a:t>. Employee 519 is shown as having different addresses on different records.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114" y="2230147"/>
            <a:ext cx="4364708" cy="188292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082115" y="4113075"/>
            <a:ext cx="8899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350" dirty="0" err="1"/>
              <a:t>Wikipedia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823430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Normalização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normalização assenta no conceito de </a:t>
            </a:r>
          </a:p>
          <a:p>
            <a:pPr lvl="1"/>
            <a:r>
              <a:rPr lang="pt-PT" dirty="0"/>
              <a:t>Dependências funcionais</a:t>
            </a:r>
          </a:p>
          <a:p>
            <a:pPr lvl="1"/>
            <a:r>
              <a:rPr lang="pt-PT" dirty="0"/>
              <a:t>Determinantes</a:t>
            </a:r>
          </a:p>
          <a:p>
            <a:pPr lvl="1"/>
            <a:r>
              <a:rPr lang="pt-PT" dirty="0"/>
              <a:t>Chaves candidatas</a:t>
            </a:r>
          </a:p>
          <a:p>
            <a:pPr lvl="1"/>
            <a:r>
              <a:rPr lang="pt-PT" dirty="0"/>
              <a:t>Dependências transitivas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55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Dependência funcional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 fontScale="77500" lnSpcReduction="20000"/>
          </a:bodyPr>
          <a:lstStyle/>
          <a:p>
            <a:r>
              <a:rPr lang="pt-PT" u="sng" dirty="0"/>
              <a:t>Dependência funcional</a:t>
            </a:r>
            <a:r>
              <a:rPr lang="pt-PT" dirty="0"/>
              <a:t>: Descreve o relacionamento entre os atributos duma relação/tabela. </a:t>
            </a:r>
          </a:p>
          <a:p>
            <a:endParaRPr lang="pt-PT" dirty="0"/>
          </a:p>
          <a:p>
            <a:r>
              <a:rPr lang="pt-PT" dirty="0"/>
              <a:t>Sejam A e B atributos de uma relação R (tabela). B depende de A     (A-&gt;B), se para cada valor de A em R existir exactamente um valor de B em R. </a:t>
            </a:r>
          </a:p>
          <a:p>
            <a:endParaRPr lang="pt-PT" dirty="0"/>
          </a:p>
          <a:p>
            <a:r>
              <a:rPr lang="pt-PT" dirty="0"/>
              <a:t>Exemplo: 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a cada cliente com um determinado </a:t>
            </a:r>
            <a:r>
              <a:rPr lang="pt-PT" b="1" u="sng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, corresponde apenas um </a:t>
            </a:r>
            <a:r>
              <a:rPr lang="pt-PT" b="1" u="sng" dirty="0">
                <a:solidFill>
                  <a:schemeClr val="accent1">
                    <a:lumMod val="75000"/>
                  </a:schemeClr>
                </a:solidFill>
              </a:rPr>
              <a:t>nome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, um </a:t>
            </a:r>
            <a:r>
              <a:rPr lang="pt-PT" b="1" u="sng" dirty="0">
                <a:solidFill>
                  <a:schemeClr val="accent1">
                    <a:lumMod val="75000"/>
                  </a:schemeClr>
                </a:solidFill>
              </a:rPr>
              <a:t>endereço</a:t>
            </a:r>
            <a:r>
              <a:rPr lang="pt-PT" b="1" dirty="0">
                <a:solidFill>
                  <a:schemeClr val="accent1">
                    <a:lumMod val="75000"/>
                  </a:schemeClr>
                </a:solidFill>
              </a:rPr>
              <a:t>, ….</a:t>
            </a:r>
          </a:p>
        </p:txBody>
      </p:sp>
      <p:sp>
        <p:nvSpPr>
          <p:cNvPr id="4" name="Oval 3"/>
          <p:cNvSpPr/>
          <p:nvPr/>
        </p:nvSpPr>
        <p:spPr>
          <a:xfrm>
            <a:off x="6816080" y="2924944"/>
            <a:ext cx="1224136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904312" y="2852936"/>
            <a:ext cx="1224136" cy="2088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848600" y="2693456"/>
            <a:ext cx="1249680" cy="263104"/>
          </a:xfrm>
          <a:custGeom>
            <a:avLst/>
            <a:gdLst>
              <a:gd name="connsiteX0" fmla="*/ 0 w 1249680"/>
              <a:gd name="connsiteY0" fmla="*/ 263104 h 263104"/>
              <a:gd name="connsiteX1" fmla="*/ 60960 w 1249680"/>
              <a:gd name="connsiteY1" fmla="*/ 110704 h 263104"/>
              <a:gd name="connsiteX2" fmla="*/ 106680 w 1249680"/>
              <a:gd name="connsiteY2" fmla="*/ 64984 h 263104"/>
              <a:gd name="connsiteX3" fmla="*/ 152400 w 1249680"/>
              <a:gd name="connsiteY3" fmla="*/ 34504 h 263104"/>
              <a:gd name="connsiteX4" fmla="*/ 213360 w 1249680"/>
              <a:gd name="connsiteY4" fmla="*/ 19264 h 263104"/>
              <a:gd name="connsiteX5" fmla="*/ 259080 w 1249680"/>
              <a:gd name="connsiteY5" fmla="*/ 4024 h 263104"/>
              <a:gd name="connsiteX6" fmla="*/ 1127760 w 1249680"/>
              <a:gd name="connsiteY6" fmla="*/ 19264 h 263104"/>
              <a:gd name="connsiteX7" fmla="*/ 1173480 w 1249680"/>
              <a:gd name="connsiteY7" fmla="*/ 64984 h 263104"/>
              <a:gd name="connsiteX8" fmla="*/ 1249680 w 1249680"/>
              <a:gd name="connsiteY8" fmla="*/ 156424 h 26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9680" h="263104">
                <a:moveTo>
                  <a:pt x="0" y="263104"/>
                </a:moveTo>
                <a:cubicBezTo>
                  <a:pt x="16668" y="213099"/>
                  <a:pt x="34936" y="154077"/>
                  <a:pt x="60960" y="110704"/>
                </a:cubicBezTo>
                <a:cubicBezTo>
                  <a:pt x="72049" y="92223"/>
                  <a:pt x="90123" y="78782"/>
                  <a:pt x="106680" y="64984"/>
                </a:cubicBezTo>
                <a:cubicBezTo>
                  <a:pt x="120751" y="53258"/>
                  <a:pt x="135565" y="41719"/>
                  <a:pt x="152400" y="34504"/>
                </a:cubicBezTo>
                <a:cubicBezTo>
                  <a:pt x="171652" y="26253"/>
                  <a:pt x="193221" y="25018"/>
                  <a:pt x="213360" y="19264"/>
                </a:cubicBezTo>
                <a:cubicBezTo>
                  <a:pt x="228806" y="14851"/>
                  <a:pt x="243840" y="9104"/>
                  <a:pt x="259080" y="4024"/>
                </a:cubicBezTo>
                <a:cubicBezTo>
                  <a:pt x="548640" y="9104"/>
                  <a:pt x="838797" y="0"/>
                  <a:pt x="1127760" y="19264"/>
                </a:cubicBezTo>
                <a:cubicBezTo>
                  <a:pt x="1149265" y="20698"/>
                  <a:pt x="1160248" y="47971"/>
                  <a:pt x="1173480" y="64984"/>
                </a:cubicBezTo>
                <a:cubicBezTo>
                  <a:pt x="1247888" y="160651"/>
                  <a:pt x="1196334" y="156424"/>
                  <a:pt x="1249680" y="156424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287" y="23488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dirty="0">
                <a:solidFill>
                  <a:prstClr val="black"/>
                </a:solidFill>
              </a:rPr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2144" y="4437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2104" y="40770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32104" y="36450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64353" y="31409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José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48329" y="3501008"/>
            <a:ext cx="54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prstClr val="black"/>
                </a:solidFill>
              </a:rPr>
              <a:t>Luis</a:t>
            </a:r>
            <a:endParaRPr lang="pt-PT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0337" y="393305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Carlos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92345" y="436510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Miguel</a:t>
            </a:r>
          </a:p>
        </p:txBody>
      </p:sp>
      <p:cxnSp>
        <p:nvCxnSpPr>
          <p:cNvPr id="22" name="Straight Connector 21"/>
          <p:cNvCxnSpPr>
            <a:stCxn id="10" idx="3"/>
          </p:cNvCxnSpPr>
          <p:nvPr/>
        </p:nvCxnSpPr>
        <p:spPr>
          <a:xfrm>
            <a:off x="7549814" y="3325634"/>
            <a:ext cx="1498514" cy="319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  <a:endCxn id="14" idx="1"/>
          </p:cNvCxnSpPr>
          <p:nvPr/>
        </p:nvCxnSpPr>
        <p:spPr>
          <a:xfrm flipV="1">
            <a:off x="7333790" y="3325634"/>
            <a:ext cx="1930562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3"/>
            <a:endCxn id="18" idx="1"/>
          </p:cNvCxnSpPr>
          <p:nvPr/>
        </p:nvCxnSpPr>
        <p:spPr>
          <a:xfrm flipV="1">
            <a:off x="7333790" y="4117722"/>
            <a:ext cx="1786546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32104" y="26276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53119" y="26276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23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Exemplo de dependência funcional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972816"/>
          </a:xfrm>
        </p:spPr>
        <p:txBody>
          <a:bodyPr>
            <a:normAutofit lnSpcReduction="10000"/>
          </a:bodyPr>
          <a:lstStyle/>
          <a:p>
            <a:r>
              <a:rPr lang="pt-PT" dirty="0"/>
              <a:t>Quando o </a:t>
            </a:r>
            <a:r>
              <a:rPr lang="pt-PT" dirty="0" err="1"/>
              <a:t>ID_aluno</a:t>
            </a:r>
            <a:r>
              <a:rPr lang="pt-PT" dirty="0"/>
              <a:t> muda de valor, também muda o nome e a data nascimento, pois os valores destes dependem do valor do </a:t>
            </a:r>
            <a:r>
              <a:rPr lang="pt-PT" dirty="0" err="1"/>
              <a:t>id_aluno</a:t>
            </a:r>
            <a:r>
              <a:rPr lang="pt-PT" dirty="0"/>
              <a:t>.</a:t>
            </a:r>
          </a:p>
          <a:p>
            <a:r>
              <a:rPr lang="pt-PT" dirty="0"/>
              <a:t>Diz-se então que </a:t>
            </a:r>
            <a:r>
              <a:rPr lang="pt-PT" dirty="0" err="1"/>
              <a:t>Id_aluno</a:t>
            </a:r>
            <a:r>
              <a:rPr lang="pt-PT" dirty="0"/>
              <a:t> é o determinante da relação.</a:t>
            </a:r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647729" y="4149080"/>
          <a:ext cx="4508499" cy="2080260"/>
        </p:xfrm>
        <a:graphic>
          <a:graphicData uri="http://schemas.openxmlformats.org/drawingml/2006/table">
            <a:tbl>
              <a:tblPr/>
              <a:tblGrid>
                <a:gridCol w="1179685">
                  <a:extLst>
                    <a:ext uri="{9D8B030D-6E8A-4147-A177-3AD203B41FA5}">
                      <a16:colId xmlns:a16="http://schemas.microsoft.com/office/drawing/2014/main" val="127837788"/>
                    </a:ext>
                  </a:extLst>
                </a:gridCol>
                <a:gridCol w="969444">
                  <a:extLst>
                    <a:ext uri="{9D8B030D-6E8A-4147-A177-3AD203B41FA5}">
                      <a16:colId xmlns:a16="http://schemas.microsoft.com/office/drawing/2014/main" val="3058700269"/>
                    </a:ext>
                  </a:extLst>
                </a:gridCol>
                <a:gridCol w="1179685">
                  <a:extLst>
                    <a:ext uri="{9D8B030D-6E8A-4147-A177-3AD203B41FA5}">
                      <a16:colId xmlns:a16="http://schemas.microsoft.com/office/drawing/2014/main" val="2831860346"/>
                    </a:ext>
                  </a:extLst>
                </a:gridCol>
                <a:gridCol w="1179685">
                  <a:extLst>
                    <a:ext uri="{9D8B030D-6E8A-4147-A177-3AD203B41FA5}">
                      <a16:colId xmlns:a16="http://schemas.microsoft.com/office/drawing/2014/main" val="26566312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#linha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Id_aluno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Nasc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89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Ramalho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57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Carlos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08262"/>
                  </a:ext>
                </a:extLst>
              </a:tr>
              <a:tr h="3048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14664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78885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20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Sampaio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54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408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Mais exemplos de determinantes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188839"/>
          </a:xfrm>
        </p:spPr>
        <p:txBody>
          <a:bodyPr>
            <a:normAutofit/>
          </a:bodyPr>
          <a:lstStyle/>
          <a:p>
            <a:r>
              <a:rPr lang="pt-PT" dirty="0"/>
              <a:t>No primeiro caso, o determinante é o </a:t>
            </a:r>
            <a:r>
              <a:rPr lang="pt-PT" dirty="0" err="1">
                <a:solidFill>
                  <a:srgbClr val="FF0000"/>
                </a:solidFill>
              </a:rPr>
              <a:t>ID_aluno</a:t>
            </a:r>
            <a:r>
              <a:rPr lang="pt-PT" dirty="0"/>
              <a:t>.</a:t>
            </a:r>
          </a:p>
          <a:p>
            <a:r>
              <a:rPr lang="pt-PT" dirty="0"/>
              <a:t>No segundo, o determinante consiste na combinação </a:t>
            </a:r>
            <a:r>
              <a:rPr lang="pt-PT" dirty="0">
                <a:solidFill>
                  <a:srgbClr val="FF0000"/>
                </a:solidFill>
              </a:rPr>
              <a:t>&lt;</a:t>
            </a:r>
            <a:r>
              <a:rPr lang="pt-PT" dirty="0" err="1">
                <a:solidFill>
                  <a:srgbClr val="FF0000"/>
                </a:solidFill>
              </a:rPr>
              <a:t>employee_id</a:t>
            </a:r>
            <a:r>
              <a:rPr lang="pt-PT" dirty="0">
                <a:solidFill>
                  <a:srgbClr val="FF0000"/>
                </a:solidFill>
              </a:rPr>
              <a:t>, </a:t>
            </a:r>
            <a:r>
              <a:rPr lang="pt-PT" dirty="0" err="1">
                <a:solidFill>
                  <a:srgbClr val="FF0000"/>
                </a:solidFill>
              </a:rPr>
              <a:t>job_id</a:t>
            </a:r>
            <a:r>
              <a:rPr lang="pt-PT" dirty="0">
                <a:solidFill>
                  <a:srgbClr val="FF0000"/>
                </a:solidFill>
              </a:rPr>
              <a:t>&gt;</a:t>
            </a:r>
            <a:r>
              <a:rPr lang="pt-PT" dirty="0"/>
              <a:t>. 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687272" y="3817017"/>
          <a:ext cx="4508499" cy="2080260"/>
        </p:xfrm>
        <a:graphic>
          <a:graphicData uri="http://schemas.openxmlformats.org/drawingml/2006/table">
            <a:tbl>
              <a:tblPr/>
              <a:tblGrid>
                <a:gridCol w="1179685">
                  <a:extLst>
                    <a:ext uri="{9D8B030D-6E8A-4147-A177-3AD203B41FA5}">
                      <a16:colId xmlns:a16="http://schemas.microsoft.com/office/drawing/2014/main" val="127837788"/>
                    </a:ext>
                  </a:extLst>
                </a:gridCol>
                <a:gridCol w="969444">
                  <a:extLst>
                    <a:ext uri="{9D8B030D-6E8A-4147-A177-3AD203B41FA5}">
                      <a16:colId xmlns:a16="http://schemas.microsoft.com/office/drawing/2014/main" val="3058700269"/>
                    </a:ext>
                  </a:extLst>
                </a:gridCol>
                <a:gridCol w="1179685">
                  <a:extLst>
                    <a:ext uri="{9D8B030D-6E8A-4147-A177-3AD203B41FA5}">
                      <a16:colId xmlns:a16="http://schemas.microsoft.com/office/drawing/2014/main" val="2831860346"/>
                    </a:ext>
                  </a:extLst>
                </a:gridCol>
                <a:gridCol w="1179685">
                  <a:extLst>
                    <a:ext uri="{9D8B030D-6E8A-4147-A177-3AD203B41FA5}">
                      <a16:colId xmlns:a16="http://schemas.microsoft.com/office/drawing/2014/main" val="26566312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#linha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Id_aluno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Nasc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892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Ramalho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57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Carlos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08262"/>
                  </a:ext>
                </a:extLst>
              </a:tr>
              <a:tr h="3048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14664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78885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20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Sampaio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54398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012" y="3770446"/>
            <a:ext cx="4196287" cy="277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4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Chave candidata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u="sng" dirty="0"/>
              <a:t>Chave candidata duma relação</a:t>
            </a:r>
            <a:r>
              <a:rPr lang="pt-PT" dirty="0"/>
              <a:t>: é o atributo (ou grupo de atributos) que identificam individualmente cada linha duma tabela, podendo então tornar-se chave primária. </a:t>
            </a:r>
          </a:p>
          <a:p>
            <a:endParaRPr lang="pt-PT" dirty="0"/>
          </a:p>
          <a:p>
            <a:r>
              <a:rPr lang="pt-PT" u="sng" dirty="0">
                <a:solidFill>
                  <a:schemeClr val="accent1">
                    <a:lumMod val="75000"/>
                  </a:schemeClr>
                </a:solidFill>
              </a:rPr>
              <a:t>Todos os atributos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que não pertencem à chave primária deverão </a:t>
            </a:r>
            <a:r>
              <a:rPr lang="pt-PT" u="sng" dirty="0">
                <a:solidFill>
                  <a:schemeClr val="accent1">
                    <a:lumMod val="75000"/>
                  </a:schemeClr>
                </a:solidFill>
              </a:rPr>
              <a:t>ser dependentes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da chave primária referida.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>
              <a:buNone/>
            </a:pPr>
            <a:r>
              <a:rPr lang="pt-PT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656" y="4293096"/>
            <a:ext cx="6191250" cy="2032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cxnSp>
        <p:nvCxnSpPr>
          <p:cNvPr id="5" name="Conexão reta unidirecional 4"/>
          <p:cNvCxnSpPr/>
          <p:nvPr/>
        </p:nvCxnSpPr>
        <p:spPr>
          <a:xfrm>
            <a:off x="4511824" y="3645024"/>
            <a:ext cx="216024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94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Transitive </a:t>
            </a:r>
            <a:r>
              <a:rPr lang="pt-PT" dirty="0" err="1"/>
              <a:t>dependency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4258816" cy="4997152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Transitive dependence </a:t>
            </a:r>
            <a:r>
              <a:rPr lang="en-US" dirty="0"/>
              <a:t>— Z is transitively dependent on X when X determines Y and Y determines Z. </a:t>
            </a:r>
          </a:p>
          <a:p>
            <a:r>
              <a:rPr lang="en-US" dirty="0"/>
              <a:t>Transitive dependence thus describes that Z is indirectly dependent on X through its relationship with Y. </a:t>
            </a:r>
          </a:p>
          <a:p>
            <a:r>
              <a:rPr lang="pt-PT" dirty="0"/>
              <a:t>X -&gt; Y, Y -&gt;Z     =&gt;      X -&gt; Z</a:t>
            </a:r>
            <a:endParaRPr lang="en-US" dirty="0"/>
          </a:p>
          <a:p>
            <a:r>
              <a:rPr lang="en-US" dirty="0"/>
              <a:t>In the figure, the foreign exchange rates in the RATE field (against the US Dollar) are dependent on CURRENCY. </a:t>
            </a:r>
          </a:p>
          <a:p>
            <a:r>
              <a:rPr lang="en-US" dirty="0"/>
              <a:t>The currency in turn is dependent on COUNTRY. Thus, the</a:t>
            </a:r>
            <a:br>
              <a:rPr lang="en-US" dirty="0"/>
            </a:br>
            <a:r>
              <a:rPr lang="en-US" dirty="0"/>
              <a:t>rate is dependent on the currency, which is in turn dependent on the country; therefore, RATE is</a:t>
            </a:r>
            <a:br>
              <a:rPr lang="en-US" dirty="0"/>
            </a:br>
            <a:r>
              <a:rPr lang="en-US" dirty="0"/>
              <a:t>transitively dependent on COUNTRY.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7" y="2204864"/>
            <a:ext cx="4202927" cy="331236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12274" y="5760674"/>
            <a:ext cx="21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FXCODE  -&gt; </a:t>
            </a:r>
            <a:r>
              <a:rPr lang="pt-PT" b="1" dirty="0" err="1"/>
              <a:t>Currency</a:t>
            </a:r>
            <a:endParaRPr lang="pt-PT" b="1" dirty="0"/>
          </a:p>
          <a:p>
            <a:r>
              <a:rPr lang="pt-PT" b="1" dirty="0" err="1"/>
              <a:t>Currency</a:t>
            </a:r>
            <a:r>
              <a:rPr lang="pt-PT" b="1" dirty="0"/>
              <a:t> -&gt; Rate</a:t>
            </a:r>
          </a:p>
        </p:txBody>
      </p:sp>
      <p:sp>
        <p:nvSpPr>
          <p:cNvPr id="6" name="Retângulo 5"/>
          <p:cNvSpPr/>
          <p:nvPr/>
        </p:nvSpPr>
        <p:spPr>
          <a:xfrm>
            <a:off x="9191414" y="6123543"/>
            <a:ext cx="166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/>
              <a:t>FXCODE -&gt; Rate</a:t>
            </a:r>
            <a:endParaRPr lang="en-US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697107-D220-4929-9F2E-61C42229F74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47282" y="6083840"/>
            <a:ext cx="744132" cy="2243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5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ODBC/JDBC </a:t>
            </a:r>
            <a:r>
              <a:rPr lang="pt-PT" dirty="0" err="1"/>
              <a:t>interaction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database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Used to communicate with a DBMS</a:t>
            </a:r>
          </a:p>
          <a:p>
            <a:pPr lvl="1"/>
            <a:r>
              <a:rPr lang="en-US" dirty="0"/>
              <a:t>From a C++, java… Web or desktop Application 
Open a connection with </a:t>
            </a:r>
            <a:r>
              <a:rPr lang="en-US" dirty="0" err="1"/>
              <a:t>dbms</a:t>
            </a:r>
            <a:r>
              <a:rPr lang="en-US" dirty="0"/>
              <a:t>
Prepare a SQL statement </a:t>
            </a:r>
          </a:p>
          <a:p>
            <a:pPr lvl="1"/>
            <a:r>
              <a:rPr lang="en-US" dirty="0"/>
              <a:t>Send query</a:t>
            </a:r>
          </a:p>
          <a:p>
            <a:pPr lvl="1"/>
            <a:r>
              <a:rPr lang="en-US" dirty="0"/>
              <a:t>Receive the results</a:t>
            </a:r>
            <a:endParaRPr lang="pt-PT" dirty="0"/>
          </a:p>
        </p:txBody>
      </p:sp>
      <p:pic>
        <p:nvPicPr>
          <p:cNvPr id="2050" name="Picture 2" descr="JDBC Architecture">
            <a:extLst>
              <a:ext uri="{FF2B5EF4-FFF2-40B4-BE49-F238E27FC236}">
                <a16:creationId xmlns:a16="http://schemas.microsoft.com/office/drawing/2014/main" id="{705D228E-2AB6-4E1D-A114-951E1C4FA15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942" y="1825625"/>
            <a:ext cx="3626115" cy="388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04FE48-7757-47BE-BFD7-2DB4077E1767}"/>
              </a:ext>
            </a:extLst>
          </p:cNvPr>
          <p:cNvSpPr txBox="1"/>
          <p:nvPr/>
        </p:nvSpPr>
        <p:spPr>
          <a:xfrm>
            <a:off x="6816294" y="5776331"/>
            <a:ext cx="41788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https://examradar.com/jdbc-connectivity-model-architecture/</a:t>
            </a:r>
          </a:p>
        </p:txBody>
      </p:sp>
    </p:spTree>
    <p:extLst>
      <p:ext uri="{BB962C8B-B14F-4D97-AF65-F5344CB8AC3E}">
        <p14:creationId xmlns:p14="http://schemas.microsoft.com/office/powerpoint/2010/main" val="13891393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 processo de normalização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Este processo inclui os seguintes passos: </a:t>
            </a:r>
          </a:p>
          <a:p>
            <a:pPr lvl="1"/>
            <a:r>
              <a:rPr lang="pt-PT" dirty="0"/>
              <a:t>Criação de tabelas separadas para cada conjunto de dados relacionados.</a:t>
            </a:r>
          </a:p>
          <a:p>
            <a:pPr lvl="1"/>
            <a:r>
              <a:rPr lang="pt-PT" dirty="0"/>
              <a:t>Identificação de cada conjunto de dados através duma chave primária.</a:t>
            </a:r>
          </a:p>
          <a:p>
            <a:pPr lvl="1"/>
            <a:r>
              <a:rPr lang="pt-PT" dirty="0"/>
              <a:t>Criação dos respetivos relacionamentos entre as tabelas que foram separadas (chaves estrangeiras).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Três formas de normalização: 1NF, 2NF, 3NF (</a:t>
            </a:r>
            <a:r>
              <a:rPr lang="pt-PT" dirty="0" err="1">
                <a:solidFill>
                  <a:srgbClr val="FF0000"/>
                </a:solidFill>
              </a:rPr>
              <a:t>First</a:t>
            </a:r>
            <a:r>
              <a:rPr lang="pt-PT" dirty="0">
                <a:solidFill>
                  <a:srgbClr val="FF0000"/>
                </a:solidFill>
              </a:rPr>
              <a:t> Normal </a:t>
            </a:r>
            <a:r>
              <a:rPr lang="pt-PT" dirty="0" err="1">
                <a:solidFill>
                  <a:srgbClr val="FF0000"/>
                </a:solidFill>
              </a:rPr>
              <a:t>Form</a:t>
            </a:r>
            <a:r>
              <a:rPr lang="pt-PT" dirty="0">
                <a:solidFill>
                  <a:srgbClr val="FF0000"/>
                </a:solidFill>
              </a:rPr>
              <a:t>, </a:t>
            </a:r>
            <a:r>
              <a:rPr lang="pt-PT" dirty="0" err="1">
                <a:solidFill>
                  <a:srgbClr val="FF0000"/>
                </a:solidFill>
              </a:rPr>
              <a:t>Second</a:t>
            </a:r>
            <a:r>
              <a:rPr lang="pt-PT" dirty="0">
                <a:solidFill>
                  <a:srgbClr val="FF0000"/>
                </a:solidFill>
              </a:rPr>
              <a:t> Normal </a:t>
            </a:r>
            <a:r>
              <a:rPr lang="pt-PT" dirty="0" err="1">
                <a:solidFill>
                  <a:srgbClr val="FF0000"/>
                </a:solidFill>
              </a:rPr>
              <a:t>Form</a:t>
            </a:r>
            <a:r>
              <a:rPr lang="pt-PT" dirty="0">
                <a:solidFill>
                  <a:srgbClr val="FF0000"/>
                </a:solidFill>
              </a:rPr>
              <a:t>, …)</a:t>
            </a:r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3452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normalized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96753"/>
            <a:ext cx="8229600" cy="1656183"/>
          </a:xfrm>
        </p:spPr>
        <p:txBody>
          <a:bodyPr>
            <a:normAutofit fontScale="77500" lnSpcReduction="20000"/>
          </a:bodyPr>
          <a:lstStyle/>
          <a:p>
            <a:r>
              <a:rPr lang="pt-PT" dirty="0" err="1"/>
              <a:t>First</a:t>
            </a:r>
            <a:r>
              <a:rPr lang="pt-PT" dirty="0"/>
              <a:t> normal </a:t>
            </a:r>
            <a:r>
              <a:rPr lang="pt-PT" dirty="0" err="1"/>
              <a:t>form</a:t>
            </a:r>
            <a:r>
              <a:rPr lang="pt-PT" dirty="0"/>
              <a:t> (1NF): Uma relação em que a interceção duma linha com uma coluna contem apenas um valor (</a:t>
            </a:r>
            <a:r>
              <a:rPr lang="pt-PT" u="sng" dirty="0"/>
              <a:t>atómico</a:t>
            </a:r>
            <a:r>
              <a:rPr lang="pt-PT" dirty="0"/>
              <a:t>).</a:t>
            </a:r>
          </a:p>
          <a:p>
            <a:r>
              <a:rPr lang="pt-PT" dirty="0"/>
              <a:t>Não existem </a:t>
            </a:r>
            <a:r>
              <a:rPr lang="pt-PT" u="sng" dirty="0"/>
              <a:t>grupos repetitivos</a:t>
            </a:r>
            <a:r>
              <a:rPr lang="pt-PT" dirty="0"/>
              <a:t> de informação.</a:t>
            </a:r>
          </a:p>
          <a:p>
            <a:r>
              <a:rPr lang="pt-PT" dirty="0"/>
              <a:t>No exemplo abaixo, em cada linha, o atributo inscrições não é atómico, logo, </a:t>
            </a:r>
            <a:r>
              <a:rPr lang="pt-PT" u="sng" dirty="0"/>
              <a:t>NÃO ESTÁ NA PRIMEIRA FORMA NORMAL</a:t>
            </a:r>
            <a:r>
              <a:rPr lang="pt-PT" dirty="0"/>
              <a:t>.</a:t>
            </a:r>
          </a:p>
          <a:p>
            <a:endParaRPr lang="pt-PT" dirty="0"/>
          </a:p>
          <a:p>
            <a:pPr>
              <a:buNone/>
            </a:pPr>
            <a:endParaRPr lang="pt-PT" dirty="0"/>
          </a:p>
          <a:p>
            <a:endParaRPr lang="pt-PT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968083" y="2852935"/>
          <a:ext cx="7848727" cy="3921252"/>
        </p:xfrm>
        <a:graphic>
          <a:graphicData uri="http://schemas.openxmlformats.org/drawingml/2006/table">
            <a:tbl>
              <a:tblPr/>
              <a:tblGrid>
                <a:gridCol w="1204744">
                  <a:extLst>
                    <a:ext uri="{9D8B030D-6E8A-4147-A177-3AD203B41FA5}">
                      <a16:colId xmlns:a16="http://schemas.microsoft.com/office/drawing/2014/main" val="3931599057"/>
                    </a:ext>
                  </a:extLst>
                </a:gridCol>
                <a:gridCol w="990036">
                  <a:extLst>
                    <a:ext uri="{9D8B030D-6E8A-4147-A177-3AD203B41FA5}">
                      <a16:colId xmlns:a16="http://schemas.microsoft.com/office/drawing/2014/main" val="981670667"/>
                    </a:ext>
                  </a:extLst>
                </a:gridCol>
                <a:gridCol w="989123">
                  <a:extLst>
                    <a:ext uri="{9D8B030D-6E8A-4147-A177-3AD203B41FA5}">
                      <a16:colId xmlns:a16="http://schemas.microsoft.com/office/drawing/2014/main" val="1446249457"/>
                    </a:ext>
                  </a:extLst>
                </a:gridCol>
                <a:gridCol w="1420364">
                  <a:extLst>
                    <a:ext uri="{9D8B030D-6E8A-4147-A177-3AD203B41FA5}">
                      <a16:colId xmlns:a16="http://schemas.microsoft.com/office/drawing/2014/main" val="2467335241"/>
                    </a:ext>
                  </a:extLst>
                </a:gridCol>
                <a:gridCol w="1049678">
                  <a:extLst>
                    <a:ext uri="{9D8B030D-6E8A-4147-A177-3AD203B41FA5}">
                      <a16:colId xmlns:a16="http://schemas.microsoft.com/office/drawing/2014/main" val="1092317343"/>
                    </a:ext>
                  </a:extLst>
                </a:gridCol>
                <a:gridCol w="1049678">
                  <a:extLst>
                    <a:ext uri="{9D8B030D-6E8A-4147-A177-3AD203B41FA5}">
                      <a16:colId xmlns:a16="http://schemas.microsoft.com/office/drawing/2014/main" val="144832087"/>
                    </a:ext>
                  </a:extLst>
                </a:gridCol>
                <a:gridCol w="572552">
                  <a:extLst>
                    <a:ext uri="{9D8B030D-6E8A-4147-A177-3AD203B41FA5}">
                      <a16:colId xmlns:a16="http://schemas.microsoft.com/office/drawing/2014/main" val="2448069882"/>
                    </a:ext>
                  </a:extLst>
                </a:gridCol>
                <a:gridCol w="572552">
                  <a:extLst>
                    <a:ext uri="{9D8B030D-6E8A-4147-A177-3AD203B41FA5}">
                      <a16:colId xmlns:a16="http://schemas.microsoft.com/office/drawing/2014/main" val="3436909356"/>
                    </a:ext>
                  </a:extLst>
                </a:gridCol>
              </a:tblGrid>
              <a:tr h="3225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#linha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Id_aluno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Nasc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Inscrição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145529"/>
                  </a:ext>
                </a:extLst>
              </a:tr>
              <a:tr h="332651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Ramalho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Id_dis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Discipl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16969"/>
                  </a:ext>
                </a:extLst>
              </a:tr>
              <a:tr h="332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Inglês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920498"/>
                  </a:ext>
                </a:extLst>
              </a:tr>
              <a:tr h="32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Estatística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92288"/>
                  </a:ext>
                </a:extLst>
              </a:tr>
              <a:tr h="32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66536"/>
                  </a:ext>
                </a:extLst>
              </a:tr>
              <a:tr h="32257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Carlos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Id_dis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Discipl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59898"/>
                  </a:ext>
                </a:extLst>
              </a:tr>
              <a:tr h="332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Estatística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454980"/>
                  </a:ext>
                </a:extLst>
              </a:tr>
              <a:tr h="32257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Id_dis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Discipl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10627"/>
                  </a:ext>
                </a:extLst>
              </a:tr>
              <a:tr h="332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Francês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18326"/>
                  </a:ext>
                </a:extLst>
              </a:tr>
              <a:tr h="32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Gestão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62011"/>
                  </a:ext>
                </a:extLst>
              </a:tr>
              <a:tr h="32257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Sampaio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Id_dis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Discipl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89808"/>
                  </a:ext>
                </a:extLst>
              </a:tr>
              <a:tr h="3326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Inglês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6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663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Still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normalized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7643192" cy="964704"/>
          </a:xfrm>
        </p:spPr>
        <p:txBody>
          <a:bodyPr>
            <a:normAutofit/>
          </a:bodyPr>
          <a:lstStyle/>
          <a:p>
            <a:r>
              <a:rPr lang="en-US" dirty="0"/>
              <a:t>Repeated information in distinct lines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279576" y="2492897"/>
          <a:ext cx="7560840" cy="2880319"/>
        </p:xfrm>
        <a:graphic>
          <a:graphicData uri="http://schemas.openxmlformats.org/drawingml/2006/table">
            <a:tbl>
              <a:tblPr/>
              <a:tblGrid>
                <a:gridCol w="922422">
                  <a:extLst>
                    <a:ext uri="{9D8B030D-6E8A-4147-A177-3AD203B41FA5}">
                      <a16:colId xmlns:a16="http://schemas.microsoft.com/office/drawing/2014/main" val="944429762"/>
                    </a:ext>
                  </a:extLst>
                </a:gridCol>
                <a:gridCol w="1119004">
                  <a:extLst>
                    <a:ext uri="{9D8B030D-6E8A-4147-A177-3AD203B41FA5}">
                      <a16:colId xmlns:a16="http://schemas.microsoft.com/office/drawing/2014/main" val="2089911576"/>
                    </a:ext>
                  </a:extLst>
                </a:gridCol>
                <a:gridCol w="1209734">
                  <a:extLst>
                    <a:ext uri="{9D8B030D-6E8A-4147-A177-3AD203B41FA5}">
                      <a16:colId xmlns:a16="http://schemas.microsoft.com/office/drawing/2014/main" val="3657189904"/>
                    </a:ext>
                  </a:extLst>
                </a:gridCol>
                <a:gridCol w="725841">
                  <a:extLst>
                    <a:ext uri="{9D8B030D-6E8A-4147-A177-3AD203B41FA5}">
                      <a16:colId xmlns:a16="http://schemas.microsoft.com/office/drawing/2014/main" val="52209450"/>
                    </a:ext>
                  </a:extLst>
                </a:gridCol>
                <a:gridCol w="816571">
                  <a:extLst>
                    <a:ext uri="{9D8B030D-6E8A-4147-A177-3AD203B41FA5}">
                      <a16:colId xmlns:a16="http://schemas.microsoft.com/office/drawing/2014/main" val="2680872004"/>
                    </a:ext>
                  </a:extLst>
                </a:gridCol>
                <a:gridCol w="1315586">
                  <a:extLst>
                    <a:ext uri="{9D8B030D-6E8A-4147-A177-3AD203B41FA5}">
                      <a16:colId xmlns:a16="http://schemas.microsoft.com/office/drawing/2014/main" val="3269455375"/>
                    </a:ext>
                  </a:extLst>
                </a:gridCol>
                <a:gridCol w="725841">
                  <a:extLst>
                    <a:ext uri="{9D8B030D-6E8A-4147-A177-3AD203B41FA5}">
                      <a16:colId xmlns:a16="http://schemas.microsoft.com/office/drawing/2014/main" val="3342684435"/>
                    </a:ext>
                  </a:extLst>
                </a:gridCol>
                <a:gridCol w="725841">
                  <a:extLst>
                    <a:ext uri="{9D8B030D-6E8A-4147-A177-3AD203B41FA5}">
                      <a16:colId xmlns:a16="http://schemas.microsoft.com/office/drawing/2014/main" val="12568131"/>
                    </a:ext>
                  </a:extLst>
                </a:gridCol>
              </a:tblGrid>
              <a:tr h="3566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#linha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Id_aluno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Nasc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Id_dis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Discipl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28882"/>
                  </a:ext>
                </a:extLst>
              </a:tr>
              <a:tr h="3656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Ramalho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Inglês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643404"/>
                  </a:ext>
                </a:extLst>
              </a:tr>
              <a:tr h="3656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Ramalho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Estatística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53250"/>
                  </a:ext>
                </a:extLst>
              </a:tr>
              <a:tr h="3566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Ramalho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Gestão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215020"/>
                  </a:ext>
                </a:extLst>
              </a:tr>
              <a:tr h="3566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Carlos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Estatística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594132"/>
                  </a:ext>
                </a:extLst>
              </a:tr>
              <a:tr h="3566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Soares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Francês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55204"/>
                  </a:ext>
                </a:extLst>
              </a:tr>
              <a:tr h="3656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Soares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Gestão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47481"/>
                  </a:ext>
                </a:extLst>
              </a:tr>
              <a:tr h="3566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Sampaio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Inglês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3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073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864096"/>
          </a:xfrm>
        </p:spPr>
        <p:txBody>
          <a:bodyPr/>
          <a:lstStyle/>
          <a:p>
            <a:r>
              <a:rPr lang="pt-PT" dirty="0"/>
              <a:t>Passagem de UNF → 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96753"/>
            <a:ext cx="8229600" cy="4929411"/>
          </a:xfrm>
        </p:spPr>
        <p:txBody>
          <a:bodyPr>
            <a:normAutofit fontScale="77500" lnSpcReduction="20000"/>
          </a:bodyPr>
          <a:lstStyle/>
          <a:p>
            <a:r>
              <a:rPr lang="pt-PT" dirty="0">
                <a:solidFill>
                  <a:srgbClr val="FF0000"/>
                </a:solidFill>
              </a:rPr>
              <a:t>A Tabela anterior constitui uma relação 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 Alunos(</a:t>
            </a:r>
            <a:r>
              <a:rPr lang="pt-PT" u="sng" dirty="0" err="1">
                <a:solidFill>
                  <a:srgbClr val="FF0000"/>
                </a:solidFill>
              </a:rPr>
              <a:t>id_aluno</a:t>
            </a:r>
            <a:r>
              <a:rPr lang="pt-PT" dirty="0">
                <a:solidFill>
                  <a:srgbClr val="FF0000"/>
                </a:solidFill>
              </a:rPr>
              <a:t>, nome, </a:t>
            </a:r>
            <a:r>
              <a:rPr lang="pt-PT" dirty="0" err="1">
                <a:solidFill>
                  <a:srgbClr val="FF0000"/>
                </a:solidFill>
              </a:rPr>
              <a:t>nasc</a:t>
            </a:r>
            <a:r>
              <a:rPr lang="pt-PT" dirty="0">
                <a:solidFill>
                  <a:srgbClr val="FF0000"/>
                </a:solidFill>
              </a:rPr>
              <a:t>, </a:t>
            </a:r>
            <a:r>
              <a:rPr lang="pt-PT" dirty="0" err="1">
                <a:solidFill>
                  <a:srgbClr val="FF0000"/>
                </a:solidFill>
              </a:rPr>
              <a:t>id_dis</a:t>
            </a:r>
            <a:r>
              <a:rPr lang="pt-PT" dirty="0">
                <a:solidFill>
                  <a:srgbClr val="FF0000"/>
                </a:solidFill>
              </a:rPr>
              <a:t>, </a:t>
            </a:r>
            <a:r>
              <a:rPr lang="pt-PT" dirty="0" err="1">
                <a:solidFill>
                  <a:srgbClr val="FF0000"/>
                </a:solidFill>
              </a:rPr>
              <a:t>discipl</a:t>
            </a:r>
            <a:r>
              <a:rPr lang="pt-PT" dirty="0">
                <a:solidFill>
                  <a:srgbClr val="FF0000"/>
                </a:solidFill>
              </a:rPr>
              <a:t>, ano, nota)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(PK a sublinhado)</a:t>
            </a:r>
          </a:p>
          <a:p>
            <a:pPr marL="0" indent="0">
              <a:buNone/>
            </a:pPr>
            <a:r>
              <a:rPr lang="pt-PT" dirty="0">
                <a:solidFill>
                  <a:srgbClr val="FF0000"/>
                </a:solidFill>
              </a:rPr>
              <a:t>	</a:t>
            </a:r>
            <a:endParaRPr lang="pt-PT" dirty="0"/>
          </a:p>
          <a:p>
            <a:r>
              <a:rPr lang="pt-PT" dirty="0"/>
              <a:t>Colocar os dados repetidos com a chave primária, numa </a:t>
            </a:r>
            <a:r>
              <a:rPr lang="pt-PT" b="1" dirty="0"/>
              <a:t>relação</a:t>
            </a:r>
            <a:r>
              <a:rPr lang="pt-PT" dirty="0"/>
              <a:t>/</a:t>
            </a:r>
            <a:r>
              <a:rPr lang="pt-PT" b="1" dirty="0"/>
              <a:t>tabela</a:t>
            </a:r>
            <a:r>
              <a:rPr lang="pt-PT" dirty="0"/>
              <a:t> à parte. </a:t>
            </a:r>
          </a:p>
          <a:p>
            <a:endParaRPr lang="pt-PT" dirty="0"/>
          </a:p>
          <a:p>
            <a:r>
              <a:rPr lang="pt-PT" dirty="0"/>
              <a:t>Identificar a chave primária para cada uma das novas </a:t>
            </a:r>
            <a:r>
              <a:rPr lang="pt-PT" b="1" dirty="0"/>
              <a:t>relações</a:t>
            </a:r>
            <a:r>
              <a:rPr lang="pt-PT" dirty="0"/>
              <a:t>/</a:t>
            </a:r>
            <a:r>
              <a:rPr lang="pt-PT" b="1" dirty="0"/>
              <a:t>tabelas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Alunos(</a:t>
            </a:r>
            <a:r>
              <a:rPr lang="pt-PT" u="sng" dirty="0" err="1">
                <a:solidFill>
                  <a:srgbClr val="FF0000"/>
                </a:solidFill>
              </a:rPr>
              <a:t>id_aluno</a:t>
            </a:r>
            <a:r>
              <a:rPr lang="pt-PT" dirty="0">
                <a:solidFill>
                  <a:srgbClr val="FF0000"/>
                </a:solidFill>
              </a:rPr>
              <a:t>, nome, </a:t>
            </a:r>
            <a:r>
              <a:rPr lang="pt-PT" dirty="0" err="1">
                <a:solidFill>
                  <a:srgbClr val="FF0000"/>
                </a:solidFill>
              </a:rPr>
              <a:t>nasc</a:t>
            </a:r>
            <a:r>
              <a:rPr lang="pt-PT" dirty="0">
                <a:solidFill>
                  <a:srgbClr val="FF0000"/>
                </a:solidFill>
              </a:rPr>
              <a:t>, </a:t>
            </a:r>
            <a:r>
              <a:rPr lang="pt-PT" dirty="0" err="1">
                <a:solidFill>
                  <a:srgbClr val="FF0000"/>
                </a:solidFill>
              </a:rPr>
              <a:t>id_dis</a:t>
            </a:r>
            <a:r>
              <a:rPr lang="pt-PT" dirty="0">
                <a:solidFill>
                  <a:srgbClr val="FF0000"/>
                </a:solidFill>
              </a:rPr>
              <a:t>, </a:t>
            </a:r>
            <a:r>
              <a:rPr lang="pt-PT" dirty="0" err="1">
                <a:solidFill>
                  <a:srgbClr val="FF0000"/>
                </a:solidFill>
              </a:rPr>
              <a:t>discipl</a:t>
            </a:r>
            <a:r>
              <a:rPr lang="pt-PT" dirty="0">
                <a:solidFill>
                  <a:srgbClr val="FF0000"/>
                </a:solidFill>
              </a:rPr>
              <a:t>, ano, nota)</a:t>
            </a:r>
          </a:p>
          <a:p>
            <a:endParaRPr lang="pt-PT" dirty="0"/>
          </a:p>
          <a:p>
            <a:r>
              <a:rPr lang="pt-PT" dirty="0"/>
              <a:t>Fica então:</a:t>
            </a:r>
          </a:p>
          <a:p>
            <a:pPr>
              <a:buNone/>
            </a:pPr>
            <a:r>
              <a:rPr lang="pt-PT" dirty="0">
                <a:solidFill>
                  <a:srgbClr val="FF0000"/>
                </a:solidFill>
              </a:rPr>
              <a:t>=&gt; alunos: (</a:t>
            </a:r>
            <a:r>
              <a:rPr lang="pt-PT" u="sng" dirty="0" err="1">
                <a:solidFill>
                  <a:srgbClr val="FF0000"/>
                </a:solidFill>
              </a:rPr>
              <a:t>id_aluno</a:t>
            </a:r>
            <a:r>
              <a:rPr lang="pt-PT" dirty="0">
                <a:solidFill>
                  <a:srgbClr val="FF0000"/>
                </a:solidFill>
              </a:rPr>
              <a:t>, nome, nascimento)</a:t>
            </a:r>
          </a:p>
          <a:p>
            <a:pPr marL="0" indent="0">
              <a:buNone/>
            </a:pPr>
            <a:r>
              <a:rPr lang="pt-PT" dirty="0">
                <a:solidFill>
                  <a:srgbClr val="FF0000"/>
                </a:solidFill>
              </a:rPr>
              <a:t>=&gt; disciplina: (</a:t>
            </a:r>
            <a:r>
              <a:rPr lang="pt-PT" u="sng" dirty="0" err="1">
                <a:solidFill>
                  <a:srgbClr val="FF0000"/>
                </a:solidFill>
              </a:rPr>
              <a:t>id_dis</a:t>
            </a:r>
            <a:r>
              <a:rPr lang="pt-PT" dirty="0">
                <a:solidFill>
                  <a:srgbClr val="FF0000"/>
                </a:solidFill>
              </a:rPr>
              <a:t>, disciplina)</a:t>
            </a:r>
          </a:p>
          <a:p>
            <a:pPr marL="0" indent="0">
              <a:buNone/>
            </a:pPr>
            <a:r>
              <a:rPr lang="pt-PT" dirty="0">
                <a:solidFill>
                  <a:srgbClr val="FF0000"/>
                </a:solidFill>
              </a:rPr>
              <a:t>=&gt; frequência: (</a:t>
            </a:r>
            <a:r>
              <a:rPr lang="pt-PT" u="sng" dirty="0" err="1">
                <a:solidFill>
                  <a:srgbClr val="FF0000"/>
                </a:solidFill>
              </a:rPr>
              <a:t>id_aluno</a:t>
            </a:r>
            <a:r>
              <a:rPr lang="pt-PT" dirty="0">
                <a:solidFill>
                  <a:srgbClr val="FF0000"/>
                </a:solidFill>
              </a:rPr>
              <a:t>, </a:t>
            </a:r>
            <a:r>
              <a:rPr lang="pt-PT" u="sng" dirty="0" err="1">
                <a:solidFill>
                  <a:srgbClr val="FF0000"/>
                </a:solidFill>
              </a:rPr>
              <a:t>id_dis</a:t>
            </a:r>
            <a:r>
              <a:rPr lang="pt-PT" dirty="0">
                <a:solidFill>
                  <a:srgbClr val="FF0000"/>
                </a:solidFill>
              </a:rPr>
              <a:t>, ano, nota)</a:t>
            </a:r>
          </a:p>
          <a:p>
            <a:pPr>
              <a:buNone/>
            </a:pPr>
            <a:endParaRPr lang="pt-PT" dirty="0">
              <a:solidFill>
                <a:srgbClr val="FF0000"/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3510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Resultado da normalização (para 1NF)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19536" y="2132856"/>
          <a:ext cx="30754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Id_aluno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Nasc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Ramalho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Soares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Sampaio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63553" y="4653136"/>
          <a:ext cx="24343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Id_dis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Discipl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Inglês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Gestão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Estatística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Francês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0016" y="3929464"/>
          <a:ext cx="37585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Id_aluno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Id_dis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Nota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2050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919537" y="1700809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solidFill>
                  <a:srgbClr val="FF0000"/>
                </a:solidFill>
              </a:rPr>
              <a:t>Alunos</a:t>
            </a:r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63552" y="4221089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solidFill>
                  <a:srgbClr val="FF0000"/>
                </a:solidFill>
              </a:rPr>
              <a:t>Disciplina</a:t>
            </a:r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0016" y="3466059"/>
            <a:ext cx="1570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 err="1">
                <a:solidFill>
                  <a:srgbClr val="FF0000"/>
                </a:solidFill>
              </a:rPr>
              <a:t>Frequencia</a:t>
            </a:r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7968" y="17008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pt-PT" dirty="0">
                <a:solidFill>
                  <a:srgbClr val="FF0000"/>
                </a:solidFill>
              </a:rPr>
              <a:t>=&gt; alunos: (</a:t>
            </a:r>
            <a:r>
              <a:rPr lang="pt-PT" u="sng" dirty="0" err="1">
                <a:solidFill>
                  <a:srgbClr val="FF0000"/>
                </a:solidFill>
              </a:rPr>
              <a:t>id_aluno</a:t>
            </a:r>
            <a:r>
              <a:rPr lang="pt-PT" dirty="0">
                <a:solidFill>
                  <a:srgbClr val="FF0000"/>
                </a:solidFill>
              </a:rPr>
              <a:t>, nome, nascimento)</a:t>
            </a:r>
          </a:p>
          <a:p>
            <a:r>
              <a:rPr lang="pt-PT" dirty="0">
                <a:solidFill>
                  <a:srgbClr val="FF0000"/>
                </a:solidFill>
              </a:rPr>
              <a:t>=&gt; disciplina: (</a:t>
            </a:r>
            <a:r>
              <a:rPr lang="pt-PT" u="sng" dirty="0" err="1">
                <a:solidFill>
                  <a:srgbClr val="FF0000"/>
                </a:solidFill>
              </a:rPr>
              <a:t>id_dis</a:t>
            </a:r>
            <a:r>
              <a:rPr lang="pt-PT" dirty="0">
                <a:solidFill>
                  <a:srgbClr val="FF0000"/>
                </a:solidFill>
              </a:rPr>
              <a:t>, disciplina)</a:t>
            </a:r>
          </a:p>
          <a:p>
            <a:r>
              <a:rPr lang="pt-PT" dirty="0">
                <a:solidFill>
                  <a:srgbClr val="FF0000"/>
                </a:solidFill>
              </a:rPr>
              <a:t>=&gt; frequência: (</a:t>
            </a:r>
            <a:r>
              <a:rPr lang="pt-PT" u="sng" dirty="0" err="1">
                <a:solidFill>
                  <a:srgbClr val="FF0000"/>
                </a:solidFill>
              </a:rPr>
              <a:t>id_aluno</a:t>
            </a:r>
            <a:r>
              <a:rPr lang="pt-PT" dirty="0">
                <a:solidFill>
                  <a:srgbClr val="FF0000"/>
                </a:solidFill>
              </a:rPr>
              <a:t>, </a:t>
            </a:r>
            <a:r>
              <a:rPr lang="pt-PT" u="sng" dirty="0" err="1">
                <a:solidFill>
                  <a:srgbClr val="FF0000"/>
                </a:solidFill>
              </a:rPr>
              <a:t>id_dis</a:t>
            </a:r>
            <a:r>
              <a:rPr lang="pt-PT" dirty="0">
                <a:solidFill>
                  <a:srgbClr val="FF0000"/>
                </a:solidFill>
              </a:rPr>
              <a:t>, ano, nota)</a:t>
            </a:r>
          </a:p>
        </p:txBody>
      </p:sp>
    </p:spTree>
    <p:extLst>
      <p:ext uri="{BB962C8B-B14F-4D97-AF65-F5344CB8AC3E}">
        <p14:creationId xmlns:p14="http://schemas.microsoft.com/office/powerpoint/2010/main" val="1061246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Second</a:t>
            </a:r>
            <a:r>
              <a:rPr lang="pt-PT" dirty="0"/>
              <a:t> normal </a:t>
            </a:r>
            <a:r>
              <a:rPr lang="pt-PT" dirty="0" err="1"/>
              <a:t>form</a:t>
            </a:r>
            <a:r>
              <a:rPr lang="pt-PT" dirty="0"/>
              <a:t> (2NF)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Uma relação na 1NF está também na 2NF se todos os atributos que não são chave primária </a:t>
            </a:r>
            <a:r>
              <a:rPr lang="pt-PT" u="sng" dirty="0"/>
              <a:t>dependerem da totalidade</a:t>
            </a:r>
            <a:r>
              <a:rPr lang="pt-PT" dirty="0"/>
              <a:t> da chave primária.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>
                <a:solidFill>
                  <a:srgbClr val="FF0000"/>
                </a:solidFill>
              </a:rPr>
              <a:t>Aplica-se em relações com </a:t>
            </a:r>
            <a:r>
              <a:rPr lang="pt-PT" u="sng" dirty="0">
                <a:solidFill>
                  <a:srgbClr val="FF0000"/>
                </a:solidFill>
              </a:rPr>
              <a:t>chaves compostas</a:t>
            </a:r>
            <a:r>
              <a:rPr lang="pt-PT" dirty="0"/>
              <a:t> (uma relação só com um atributo na chave primária  está pelo menos na 2NF). 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Nesta relação, 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 fornecedor(</a:t>
            </a:r>
            <a:r>
              <a:rPr lang="pt-PT" u="sng" dirty="0" err="1">
                <a:solidFill>
                  <a:srgbClr val="FF0000"/>
                </a:solidFill>
              </a:rPr>
              <a:t>id_forn</a:t>
            </a:r>
            <a:r>
              <a:rPr lang="pt-PT" dirty="0">
                <a:solidFill>
                  <a:srgbClr val="FF0000"/>
                </a:solidFill>
              </a:rPr>
              <a:t>, </a:t>
            </a:r>
            <a:r>
              <a:rPr lang="pt-PT" u="sng" dirty="0" err="1">
                <a:solidFill>
                  <a:srgbClr val="FF0000"/>
                </a:solidFill>
              </a:rPr>
              <a:t>ref_artigo</a:t>
            </a:r>
            <a:r>
              <a:rPr lang="pt-PT" dirty="0">
                <a:solidFill>
                  <a:srgbClr val="FF0000"/>
                </a:solidFill>
              </a:rPr>
              <a:t>, nome, morada, </a:t>
            </a:r>
            <a:r>
              <a:rPr lang="pt-PT" dirty="0" err="1">
                <a:solidFill>
                  <a:srgbClr val="FF0000"/>
                </a:solidFill>
              </a:rPr>
              <a:t>preco</a:t>
            </a:r>
            <a:r>
              <a:rPr lang="pt-PT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pt-PT" dirty="0"/>
          </a:p>
          <a:p>
            <a:r>
              <a:rPr lang="pt-PT" dirty="0"/>
              <a:t>se mudarmos </a:t>
            </a:r>
            <a:r>
              <a:rPr lang="pt-PT" b="1" dirty="0" err="1"/>
              <a:t>ref_artigo</a:t>
            </a:r>
            <a:r>
              <a:rPr lang="pt-PT" dirty="0"/>
              <a:t>, a </a:t>
            </a:r>
            <a:r>
              <a:rPr lang="pt-PT" b="1" dirty="0"/>
              <a:t>morada</a:t>
            </a:r>
            <a:r>
              <a:rPr lang="pt-PT" dirty="0"/>
              <a:t> mantem-se constante, ou seja, a morada depende </a:t>
            </a:r>
            <a:r>
              <a:rPr lang="pt-PT" u="sng" dirty="0"/>
              <a:t>parcialmente</a:t>
            </a:r>
            <a:r>
              <a:rPr lang="pt-PT" dirty="0"/>
              <a:t> da chave primária, pois só depende de </a:t>
            </a:r>
            <a:r>
              <a:rPr lang="pt-PT" dirty="0" err="1"/>
              <a:t>id_forn</a:t>
            </a:r>
            <a:r>
              <a:rPr lang="pt-PT" dirty="0"/>
              <a:t>. Não está na segunda forma normal.</a:t>
            </a:r>
          </a:p>
          <a:p>
            <a:pPr>
              <a:buNone/>
            </a:pPr>
            <a:endParaRPr lang="pt-PT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6B2AA6-D230-4E5F-9D55-BFD85E35E2CA}"/>
              </a:ext>
            </a:extLst>
          </p:cNvPr>
          <p:cNvCxnSpPr/>
          <p:nvPr/>
        </p:nvCxnSpPr>
        <p:spPr>
          <a:xfrm>
            <a:off x="5591944" y="2636912"/>
            <a:ext cx="720080" cy="4320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7188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1NF → 2NF: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Remover dependências parciais: os atributos dependentes são removidos da relação e colocados numa relação/tabela à parte, incluindo uma cópia do </a:t>
            </a:r>
            <a:r>
              <a:rPr lang="pt-PT" dirty="0">
                <a:solidFill>
                  <a:srgbClr val="FF0000"/>
                </a:solidFill>
              </a:rPr>
              <a:t>atributo determinante</a:t>
            </a:r>
            <a:r>
              <a:rPr lang="pt-PT" dirty="0"/>
              <a:t>.</a:t>
            </a:r>
          </a:p>
          <a:p>
            <a:endParaRPr lang="pt-PT" dirty="0"/>
          </a:p>
          <a:p>
            <a:pPr>
              <a:buNone/>
            </a:pPr>
            <a:r>
              <a:rPr lang="pt-PT" dirty="0"/>
              <a:t>Ex: fornecedor(</a:t>
            </a:r>
            <a:r>
              <a:rPr lang="pt-PT" u="sng" dirty="0" err="1"/>
              <a:t>id_forn</a:t>
            </a:r>
            <a:r>
              <a:rPr lang="pt-PT" dirty="0"/>
              <a:t>, </a:t>
            </a:r>
            <a:r>
              <a:rPr lang="pt-PT" u="sng" dirty="0" err="1"/>
              <a:t>ref_artigo</a:t>
            </a:r>
            <a:r>
              <a:rPr lang="pt-PT" dirty="0"/>
              <a:t>, nome, morada, </a:t>
            </a:r>
            <a:r>
              <a:rPr lang="pt-PT" dirty="0" err="1"/>
              <a:t>preco</a:t>
            </a:r>
            <a:r>
              <a:rPr lang="pt-PT" dirty="0"/>
              <a:t>)</a:t>
            </a:r>
          </a:p>
          <a:p>
            <a:pPr>
              <a:buNone/>
            </a:pPr>
            <a:r>
              <a:rPr lang="pt-PT" dirty="0">
                <a:solidFill>
                  <a:srgbClr val="FF0000"/>
                </a:solidFill>
              </a:rPr>
              <a:t>Resultado:</a:t>
            </a:r>
          </a:p>
          <a:p>
            <a:pPr>
              <a:buFont typeface="Symbol"/>
              <a:buChar char="Þ"/>
            </a:pPr>
            <a:r>
              <a:rPr lang="pt-PT" dirty="0"/>
              <a:t> fornecedor(</a:t>
            </a:r>
            <a:r>
              <a:rPr lang="pt-PT" dirty="0" err="1"/>
              <a:t>id_forn</a:t>
            </a:r>
            <a:r>
              <a:rPr lang="pt-PT" dirty="0"/>
              <a:t>, nome, morada)</a:t>
            </a:r>
          </a:p>
          <a:p>
            <a:pPr>
              <a:buFont typeface="Symbol"/>
              <a:buChar char="Þ"/>
            </a:pPr>
            <a:r>
              <a:rPr lang="pt-PT" dirty="0"/>
              <a:t> fornecimento(</a:t>
            </a:r>
            <a:r>
              <a:rPr lang="pt-PT" dirty="0" err="1"/>
              <a:t>id_forn</a:t>
            </a:r>
            <a:r>
              <a:rPr lang="pt-PT" dirty="0"/>
              <a:t>, </a:t>
            </a:r>
            <a:r>
              <a:rPr lang="pt-PT" dirty="0" err="1"/>
              <a:t>ref_artigo</a:t>
            </a:r>
            <a:r>
              <a:rPr lang="pt-PT" dirty="0"/>
              <a:t>, </a:t>
            </a:r>
            <a:r>
              <a:rPr lang="pt-PT" dirty="0" err="1"/>
              <a:t>preco</a:t>
            </a:r>
            <a:r>
              <a:rPr lang="pt-PT" dirty="0"/>
              <a:t>)</a:t>
            </a:r>
          </a:p>
          <a:p>
            <a:endParaRPr lang="pt-PT" dirty="0"/>
          </a:p>
        </p:txBody>
      </p:sp>
      <p:sp>
        <p:nvSpPr>
          <p:cNvPr id="4" name="Freeform 3"/>
          <p:cNvSpPr/>
          <p:nvPr/>
        </p:nvSpPr>
        <p:spPr>
          <a:xfrm>
            <a:off x="3519116" y="4415851"/>
            <a:ext cx="1162595" cy="339635"/>
          </a:xfrm>
          <a:custGeom>
            <a:avLst/>
            <a:gdLst>
              <a:gd name="connsiteX0" fmla="*/ 0 w 1162595"/>
              <a:gd name="connsiteY0" fmla="*/ 300446 h 339635"/>
              <a:gd name="connsiteX1" fmla="*/ 52252 w 1162595"/>
              <a:gd name="connsiteY1" fmla="*/ 235132 h 339635"/>
              <a:gd name="connsiteX2" fmla="*/ 78377 w 1162595"/>
              <a:gd name="connsiteY2" fmla="*/ 195943 h 339635"/>
              <a:gd name="connsiteX3" fmla="*/ 104503 w 1162595"/>
              <a:gd name="connsiteY3" fmla="*/ 117566 h 339635"/>
              <a:gd name="connsiteX4" fmla="*/ 117566 w 1162595"/>
              <a:gd name="connsiteY4" fmla="*/ 78377 h 339635"/>
              <a:gd name="connsiteX5" fmla="*/ 195943 w 1162595"/>
              <a:gd name="connsiteY5" fmla="*/ 26126 h 339635"/>
              <a:gd name="connsiteX6" fmla="*/ 274320 w 1162595"/>
              <a:gd name="connsiteY6" fmla="*/ 0 h 339635"/>
              <a:gd name="connsiteX7" fmla="*/ 640080 w 1162595"/>
              <a:gd name="connsiteY7" fmla="*/ 13063 h 339635"/>
              <a:gd name="connsiteX8" fmla="*/ 757646 w 1162595"/>
              <a:gd name="connsiteY8" fmla="*/ 52252 h 339635"/>
              <a:gd name="connsiteX9" fmla="*/ 809897 w 1162595"/>
              <a:gd name="connsiteY9" fmla="*/ 65315 h 339635"/>
              <a:gd name="connsiteX10" fmla="*/ 927463 w 1162595"/>
              <a:gd name="connsiteY10" fmla="*/ 91440 h 339635"/>
              <a:gd name="connsiteX11" fmla="*/ 1005840 w 1162595"/>
              <a:gd name="connsiteY11" fmla="*/ 117566 h 339635"/>
              <a:gd name="connsiteX12" fmla="*/ 1045029 w 1162595"/>
              <a:gd name="connsiteY12" fmla="*/ 195943 h 339635"/>
              <a:gd name="connsiteX13" fmla="*/ 1084217 w 1162595"/>
              <a:gd name="connsiteY13" fmla="*/ 209006 h 339635"/>
              <a:gd name="connsiteX14" fmla="*/ 1097280 w 1162595"/>
              <a:gd name="connsiteY14" fmla="*/ 248195 h 339635"/>
              <a:gd name="connsiteX15" fmla="*/ 1162595 w 1162595"/>
              <a:gd name="connsiteY15" fmla="*/ 339635 h 33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2595" h="339635">
                <a:moveTo>
                  <a:pt x="0" y="300446"/>
                </a:moveTo>
                <a:cubicBezTo>
                  <a:pt x="66060" y="256406"/>
                  <a:pt x="20705" y="298227"/>
                  <a:pt x="52252" y="235132"/>
                </a:cubicBezTo>
                <a:cubicBezTo>
                  <a:pt x="59273" y="221090"/>
                  <a:pt x="72001" y="210289"/>
                  <a:pt x="78377" y="195943"/>
                </a:cubicBezTo>
                <a:cubicBezTo>
                  <a:pt x="89562" y="170778"/>
                  <a:pt x="95794" y="143692"/>
                  <a:pt x="104503" y="117566"/>
                </a:cubicBezTo>
                <a:cubicBezTo>
                  <a:pt x="108857" y="104503"/>
                  <a:pt x="106109" y="86015"/>
                  <a:pt x="117566" y="78377"/>
                </a:cubicBezTo>
                <a:cubicBezTo>
                  <a:pt x="143692" y="60960"/>
                  <a:pt x="166155" y="36055"/>
                  <a:pt x="195943" y="26126"/>
                </a:cubicBezTo>
                <a:lnTo>
                  <a:pt x="274320" y="0"/>
                </a:lnTo>
                <a:cubicBezTo>
                  <a:pt x="396240" y="4354"/>
                  <a:pt x="518554" y="2340"/>
                  <a:pt x="640080" y="13063"/>
                </a:cubicBezTo>
                <a:cubicBezTo>
                  <a:pt x="660264" y="14844"/>
                  <a:pt x="727960" y="44830"/>
                  <a:pt x="757646" y="52252"/>
                </a:cubicBezTo>
                <a:cubicBezTo>
                  <a:pt x="775063" y="56606"/>
                  <a:pt x="792371" y="61421"/>
                  <a:pt x="809897" y="65315"/>
                </a:cubicBezTo>
                <a:cubicBezTo>
                  <a:pt x="857856" y="75972"/>
                  <a:pt x="881941" y="77783"/>
                  <a:pt x="927463" y="91440"/>
                </a:cubicBezTo>
                <a:cubicBezTo>
                  <a:pt x="953840" y="99353"/>
                  <a:pt x="1005840" y="117566"/>
                  <a:pt x="1005840" y="117566"/>
                </a:cubicBezTo>
                <a:cubicBezTo>
                  <a:pt x="1014446" y="143383"/>
                  <a:pt x="1022007" y="177526"/>
                  <a:pt x="1045029" y="195943"/>
                </a:cubicBezTo>
                <a:cubicBezTo>
                  <a:pt x="1055781" y="204545"/>
                  <a:pt x="1071154" y="204652"/>
                  <a:pt x="1084217" y="209006"/>
                </a:cubicBezTo>
                <a:cubicBezTo>
                  <a:pt x="1088571" y="222069"/>
                  <a:pt x="1090593" y="236158"/>
                  <a:pt x="1097280" y="248195"/>
                </a:cubicBezTo>
                <a:cubicBezTo>
                  <a:pt x="1132072" y="310820"/>
                  <a:pt x="1131424" y="308464"/>
                  <a:pt x="1162595" y="339635"/>
                </a:cubicBez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black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3519116" y="4425454"/>
            <a:ext cx="2088232" cy="339635"/>
          </a:xfrm>
          <a:custGeom>
            <a:avLst/>
            <a:gdLst>
              <a:gd name="connsiteX0" fmla="*/ 0 w 1162595"/>
              <a:gd name="connsiteY0" fmla="*/ 300446 h 339635"/>
              <a:gd name="connsiteX1" fmla="*/ 52252 w 1162595"/>
              <a:gd name="connsiteY1" fmla="*/ 235132 h 339635"/>
              <a:gd name="connsiteX2" fmla="*/ 78377 w 1162595"/>
              <a:gd name="connsiteY2" fmla="*/ 195943 h 339635"/>
              <a:gd name="connsiteX3" fmla="*/ 104503 w 1162595"/>
              <a:gd name="connsiteY3" fmla="*/ 117566 h 339635"/>
              <a:gd name="connsiteX4" fmla="*/ 117566 w 1162595"/>
              <a:gd name="connsiteY4" fmla="*/ 78377 h 339635"/>
              <a:gd name="connsiteX5" fmla="*/ 195943 w 1162595"/>
              <a:gd name="connsiteY5" fmla="*/ 26126 h 339635"/>
              <a:gd name="connsiteX6" fmla="*/ 274320 w 1162595"/>
              <a:gd name="connsiteY6" fmla="*/ 0 h 339635"/>
              <a:gd name="connsiteX7" fmla="*/ 640080 w 1162595"/>
              <a:gd name="connsiteY7" fmla="*/ 13063 h 339635"/>
              <a:gd name="connsiteX8" fmla="*/ 757646 w 1162595"/>
              <a:gd name="connsiteY8" fmla="*/ 52252 h 339635"/>
              <a:gd name="connsiteX9" fmla="*/ 809897 w 1162595"/>
              <a:gd name="connsiteY9" fmla="*/ 65315 h 339635"/>
              <a:gd name="connsiteX10" fmla="*/ 927463 w 1162595"/>
              <a:gd name="connsiteY10" fmla="*/ 91440 h 339635"/>
              <a:gd name="connsiteX11" fmla="*/ 1005840 w 1162595"/>
              <a:gd name="connsiteY11" fmla="*/ 117566 h 339635"/>
              <a:gd name="connsiteX12" fmla="*/ 1045029 w 1162595"/>
              <a:gd name="connsiteY12" fmla="*/ 195943 h 339635"/>
              <a:gd name="connsiteX13" fmla="*/ 1084217 w 1162595"/>
              <a:gd name="connsiteY13" fmla="*/ 209006 h 339635"/>
              <a:gd name="connsiteX14" fmla="*/ 1097280 w 1162595"/>
              <a:gd name="connsiteY14" fmla="*/ 248195 h 339635"/>
              <a:gd name="connsiteX15" fmla="*/ 1162595 w 1162595"/>
              <a:gd name="connsiteY15" fmla="*/ 339635 h 33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2595" h="339635">
                <a:moveTo>
                  <a:pt x="0" y="300446"/>
                </a:moveTo>
                <a:cubicBezTo>
                  <a:pt x="66060" y="256406"/>
                  <a:pt x="20705" y="298227"/>
                  <a:pt x="52252" y="235132"/>
                </a:cubicBezTo>
                <a:cubicBezTo>
                  <a:pt x="59273" y="221090"/>
                  <a:pt x="72001" y="210289"/>
                  <a:pt x="78377" y="195943"/>
                </a:cubicBezTo>
                <a:cubicBezTo>
                  <a:pt x="89562" y="170778"/>
                  <a:pt x="95794" y="143692"/>
                  <a:pt x="104503" y="117566"/>
                </a:cubicBezTo>
                <a:cubicBezTo>
                  <a:pt x="108857" y="104503"/>
                  <a:pt x="106109" y="86015"/>
                  <a:pt x="117566" y="78377"/>
                </a:cubicBezTo>
                <a:cubicBezTo>
                  <a:pt x="143692" y="60960"/>
                  <a:pt x="166155" y="36055"/>
                  <a:pt x="195943" y="26126"/>
                </a:cubicBezTo>
                <a:lnTo>
                  <a:pt x="274320" y="0"/>
                </a:lnTo>
                <a:cubicBezTo>
                  <a:pt x="396240" y="4354"/>
                  <a:pt x="518554" y="2340"/>
                  <a:pt x="640080" y="13063"/>
                </a:cubicBezTo>
                <a:cubicBezTo>
                  <a:pt x="660264" y="14844"/>
                  <a:pt x="727960" y="44830"/>
                  <a:pt x="757646" y="52252"/>
                </a:cubicBezTo>
                <a:cubicBezTo>
                  <a:pt x="775063" y="56606"/>
                  <a:pt x="792371" y="61421"/>
                  <a:pt x="809897" y="65315"/>
                </a:cubicBezTo>
                <a:cubicBezTo>
                  <a:pt x="857856" y="75972"/>
                  <a:pt x="881941" y="77783"/>
                  <a:pt x="927463" y="91440"/>
                </a:cubicBezTo>
                <a:cubicBezTo>
                  <a:pt x="953840" y="99353"/>
                  <a:pt x="1005840" y="117566"/>
                  <a:pt x="1005840" y="117566"/>
                </a:cubicBezTo>
                <a:cubicBezTo>
                  <a:pt x="1014446" y="143383"/>
                  <a:pt x="1022007" y="177526"/>
                  <a:pt x="1045029" y="195943"/>
                </a:cubicBezTo>
                <a:cubicBezTo>
                  <a:pt x="1055781" y="204545"/>
                  <a:pt x="1071154" y="204652"/>
                  <a:pt x="1084217" y="209006"/>
                </a:cubicBezTo>
                <a:cubicBezTo>
                  <a:pt x="1088571" y="222069"/>
                  <a:pt x="1090593" y="236158"/>
                  <a:pt x="1097280" y="248195"/>
                </a:cubicBezTo>
                <a:cubicBezTo>
                  <a:pt x="1132072" y="310820"/>
                  <a:pt x="1131424" y="308464"/>
                  <a:pt x="1162595" y="339635"/>
                </a:cubicBez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black"/>
              </a:solidFill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609310" y="5580907"/>
            <a:ext cx="139345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4491224" y="5643804"/>
            <a:ext cx="2232248" cy="470262"/>
          </a:xfrm>
          <a:custGeom>
            <a:avLst/>
            <a:gdLst>
              <a:gd name="connsiteX0" fmla="*/ 0 w 1672046"/>
              <a:gd name="connsiteY0" fmla="*/ 78377 h 470262"/>
              <a:gd name="connsiteX1" fmla="*/ 26126 w 1672046"/>
              <a:gd name="connsiteY1" fmla="*/ 130628 h 470262"/>
              <a:gd name="connsiteX2" fmla="*/ 91440 w 1672046"/>
              <a:gd name="connsiteY2" fmla="*/ 287382 h 470262"/>
              <a:gd name="connsiteX3" fmla="*/ 169817 w 1672046"/>
              <a:gd name="connsiteY3" fmla="*/ 339634 h 470262"/>
              <a:gd name="connsiteX4" fmla="*/ 209006 w 1672046"/>
              <a:gd name="connsiteY4" fmla="*/ 378822 h 470262"/>
              <a:gd name="connsiteX5" fmla="*/ 248194 w 1672046"/>
              <a:gd name="connsiteY5" fmla="*/ 391885 h 470262"/>
              <a:gd name="connsiteX6" fmla="*/ 326571 w 1672046"/>
              <a:gd name="connsiteY6" fmla="*/ 431074 h 470262"/>
              <a:gd name="connsiteX7" fmla="*/ 613954 w 1672046"/>
              <a:gd name="connsiteY7" fmla="*/ 457200 h 470262"/>
              <a:gd name="connsiteX8" fmla="*/ 692331 w 1672046"/>
              <a:gd name="connsiteY8" fmla="*/ 470262 h 470262"/>
              <a:gd name="connsiteX9" fmla="*/ 1097280 w 1672046"/>
              <a:gd name="connsiteY9" fmla="*/ 457200 h 470262"/>
              <a:gd name="connsiteX10" fmla="*/ 1175657 w 1672046"/>
              <a:gd name="connsiteY10" fmla="*/ 431074 h 470262"/>
              <a:gd name="connsiteX11" fmla="*/ 1214846 w 1672046"/>
              <a:gd name="connsiteY11" fmla="*/ 418011 h 470262"/>
              <a:gd name="connsiteX12" fmla="*/ 1319349 w 1672046"/>
              <a:gd name="connsiteY12" fmla="*/ 391885 h 470262"/>
              <a:gd name="connsiteX13" fmla="*/ 1397726 w 1672046"/>
              <a:gd name="connsiteY13" fmla="*/ 326571 h 470262"/>
              <a:gd name="connsiteX14" fmla="*/ 1436914 w 1672046"/>
              <a:gd name="connsiteY14" fmla="*/ 313508 h 470262"/>
              <a:gd name="connsiteX15" fmla="*/ 1489166 w 1672046"/>
              <a:gd name="connsiteY15" fmla="*/ 274320 h 470262"/>
              <a:gd name="connsiteX16" fmla="*/ 1528354 w 1672046"/>
              <a:gd name="connsiteY16" fmla="*/ 261257 h 470262"/>
              <a:gd name="connsiteX17" fmla="*/ 1580606 w 1672046"/>
              <a:gd name="connsiteY17" fmla="*/ 182880 h 470262"/>
              <a:gd name="connsiteX18" fmla="*/ 1632857 w 1672046"/>
              <a:gd name="connsiteY18" fmla="*/ 104502 h 470262"/>
              <a:gd name="connsiteX19" fmla="*/ 1658983 w 1672046"/>
              <a:gd name="connsiteY19" fmla="*/ 26125 h 470262"/>
              <a:gd name="connsiteX20" fmla="*/ 1672046 w 1672046"/>
              <a:gd name="connsiteY20" fmla="*/ 0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72046" h="470262">
                <a:moveTo>
                  <a:pt x="0" y="78377"/>
                </a:moveTo>
                <a:cubicBezTo>
                  <a:pt x="8709" y="95794"/>
                  <a:pt x="19136" y="112453"/>
                  <a:pt x="26126" y="130628"/>
                </a:cubicBezTo>
                <a:cubicBezTo>
                  <a:pt x="33769" y="150501"/>
                  <a:pt x="56275" y="256613"/>
                  <a:pt x="91440" y="287382"/>
                </a:cubicBezTo>
                <a:cubicBezTo>
                  <a:pt x="115070" y="308059"/>
                  <a:pt x="147614" y="317432"/>
                  <a:pt x="169817" y="339634"/>
                </a:cubicBezTo>
                <a:cubicBezTo>
                  <a:pt x="182880" y="352697"/>
                  <a:pt x="193635" y="368575"/>
                  <a:pt x="209006" y="378822"/>
                </a:cubicBezTo>
                <a:cubicBezTo>
                  <a:pt x="220463" y="386460"/>
                  <a:pt x="235878" y="385727"/>
                  <a:pt x="248194" y="391885"/>
                </a:cubicBezTo>
                <a:cubicBezTo>
                  <a:pt x="286432" y="411004"/>
                  <a:pt x="283371" y="425890"/>
                  <a:pt x="326571" y="431074"/>
                </a:cubicBezTo>
                <a:cubicBezTo>
                  <a:pt x="422075" y="442535"/>
                  <a:pt x="519073" y="441388"/>
                  <a:pt x="613954" y="457200"/>
                </a:cubicBezTo>
                <a:lnTo>
                  <a:pt x="692331" y="470262"/>
                </a:lnTo>
                <a:cubicBezTo>
                  <a:pt x="827314" y="465908"/>
                  <a:pt x="962669" y="468114"/>
                  <a:pt x="1097280" y="457200"/>
                </a:cubicBezTo>
                <a:cubicBezTo>
                  <a:pt x="1124729" y="454974"/>
                  <a:pt x="1149531" y="439783"/>
                  <a:pt x="1175657" y="431074"/>
                </a:cubicBezTo>
                <a:cubicBezTo>
                  <a:pt x="1188720" y="426720"/>
                  <a:pt x="1201344" y="420711"/>
                  <a:pt x="1214846" y="418011"/>
                </a:cubicBezTo>
                <a:cubicBezTo>
                  <a:pt x="1239689" y="413042"/>
                  <a:pt x="1292570" y="405274"/>
                  <a:pt x="1319349" y="391885"/>
                </a:cubicBezTo>
                <a:cubicBezTo>
                  <a:pt x="1404819" y="349151"/>
                  <a:pt x="1311062" y="384348"/>
                  <a:pt x="1397726" y="326571"/>
                </a:cubicBezTo>
                <a:cubicBezTo>
                  <a:pt x="1409183" y="318933"/>
                  <a:pt x="1423851" y="317862"/>
                  <a:pt x="1436914" y="313508"/>
                </a:cubicBezTo>
                <a:cubicBezTo>
                  <a:pt x="1454331" y="300445"/>
                  <a:pt x="1470263" y="285122"/>
                  <a:pt x="1489166" y="274320"/>
                </a:cubicBezTo>
                <a:cubicBezTo>
                  <a:pt x="1501121" y="267489"/>
                  <a:pt x="1518618" y="270993"/>
                  <a:pt x="1528354" y="261257"/>
                </a:cubicBezTo>
                <a:cubicBezTo>
                  <a:pt x="1550557" y="239054"/>
                  <a:pt x="1580606" y="182880"/>
                  <a:pt x="1580606" y="182880"/>
                </a:cubicBezTo>
                <a:cubicBezTo>
                  <a:pt x="1623822" y="53233"/>
                  <a:pt x="1551316" y="251276"/>
                  <a:pt x="1632857" y="104502"/>
                </a:cubicBezTo>
                <a:cubicBezTo>
                  <a:pt x="1646231" y="80429"/>
                  <a:pt x="1646667" y="50756"/>
                  <a:pt x="1658983" y="26125"/>
                </a:cubicBezTo>
                <a:lnTo>
                  <a:pt x="1672046" y="0"/>
                </a:ln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349563" y="5580907"/>
            <a:ext cx="133214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20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Third normal form (3NF):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Aplicado numa relação que já é 1NF e 2NF e em que… </a:t>
            </a:r>
          </a:p>
          <a:p>
            <a:endParaRPr lang="pt-PT" dirty="0"/>
          </a:p>
          <a:p>
            <a:r>
              <a:rPr lang="pt-PT" dirty="0"/>
              <a:t>todos os atributos que não estejam dependentes da chave primária devem ser eliminados e colocados numa tabela à parte.</a:t>
            </a:r>
          </a:p>
          <a:p>
            <a:endParaRPr lang="pt-PT" dirty="0"/>
          </a:p>
          <a:p>
            <a:r>
              <a:rPr lang="pt-PT" dirty="0"/>
              <a:t>Ocorre nas </a:t>
            </a:r>
            <a:r>
              <a:rPr lang="pt-PT" u="sng" dirty="0"/>
              <a:t>dependências funcionais transitivas</a:t>
            </a:r>
            <a:r>
              <a:rPr lang="pt-PT" dirty="0"/>
              <a:t>.</a:t>
            </a:r>
          </a:p>
          <a:p>
            <a:r>
              <a:rPr lang="pt-PT" dirty="0"/>
              <a:t>Neste exemplo:</a:t>
            </a:r>
          </a:p>
          <a:p>
            <a:r>
              <a:rPr lang="pt-PT" sz="2000" dirty="0"/>
              <a:t>        </a:t>
            </a:r>
            <a:r>
              <a:rPr lang="pt-PT" sz="2000" dirty="0" err="1"/>
              <a:t>emp</a:t>
            </a:r>
            <a:r>
              <a:rPr lang="pt-PT" sz="2000" dirty="0"/>
              <a:t>: (</a:t>
            </a:r>
            <a:r>
              <a:rPr lang="pt-PT" sz="2000" b="1" dirty="0" err="1"/>
              <a:t>empID</a:t>
            </a:r>
            <a:r>
              <a:rPr lang="pt-PT" sz="2000" dirty="0"/>
              <a:t>, </a:t>
            </a:r>
            <a:r>
              <a:rPr lang="pt-PT" sz="2000" dirty="0" err="1"/>
              <a:t>empName</a:t>
            </a:r>
            <a:r>
              <a:rPr lang="pt-PT" sz="2000" dirty="0"/>
              <a:t>, </a:t>
            </a:r>
            <a:r>
              <a:rPr lang="pt-PT" sz="2000" dirty="0" err="1"/>
              <a:t>Salary</a:t>
            </a:r>
            <a:r>
              <a:rPr lang="pt-PT" sz="2000" dirty="0"/>
              <a:t>, </a:t>
            </a:r>
            <a:r>
              <a:rPr lang="pt-PT" sz="2000" b="1" dirty="0" err="1"/>
              <a:t>ProjID</a:t>
            </a:r>
            <a:r>
              <a:rPr lang="pt-PT" sz="2000" dirty="0"/>
              <a:t>, </a:t>
            </a:r>
            <a:r>
              <a:rPr lang="pt-PT" sz="2000" dirty="0" err="1"/>
              <a:t>dueDate</a:t>
            </a:r>
            <a:r>
              <a:rPr lang="pt-PT" sz="2000" dirty="0"/>
              <a:t>, </a:t>
            </a:r>
            <a:r>
              <a:rPr lang="pt-PT" sz="2000" dirty="0" err="1"/>
              <a:t>ProjName</a:t>
            </a:r>
            <a:r>
              <a:rPr lang="pt-PT" sz="2000" dirty="0"/>
              <a:t>, </a:t>
            </a:r>
            <a:r>
              <a:rPr lang="pt-PT" sz="2000" dirty="0" err="1"/>
              <a:t>assign_date</a:t>
            </a:r>
            <a:r>
              <a:rPr lang="pt-PT" sz="2000" dirty="0"/>
              <a:t>)</a:t>
            </a:r>
          </a:p>
          <a:p>
            <a:endParaRPr lang="pt-PT" dirty="0"/>
          </a:p>
        </p:txBody>
      </p:sp>
      <p:sp>
        <p:nvSpPr>
          <p:cNvPr id="4" name="Freeform 3"/>
          <p:cNvSpPr/>
          <p:nvPr/>
        </p:nvSpPr>
        <p:spPr>
          <a:xfrm>
            <a:off x="5189933" y="5081792"/>
            <a:ext cx="1010930" cy="253492"/>
          </a:xfrm>
          <a:custGeom>
            <a:avLst/>
            <a:gdLst>
              <a:gd name="connsiteX0" fmla="*/ 11459 w 938922"/>
              <a:gd name="connsiteY0" fmla="*/ 391885 h 469516"/>
              <a:gd name="connsiteX1" fmla="*/ 50648 w 938922"/>
              <a:gd name="connsiteY1" fmla="*/ 313508 h 469516"/>
              <a:gd name="connsiteX2" fmla="*/ 63710 w 938922"/>
              <a:gd name="connsiteY2" fmla="*/ 274320 h 469516"/>
              <a:gd name="connsiteX3" fmla="*/ 89836 w 938922"/>
              <a:gd name="connsiteY3" fmla="*/ 235131 h 469516"/>
              <a:gd name="connsiteX4" fmla="*/ 115962 w 938922"/>
              <a:gd name="connsiteY4" fmla="*/ 156754 h 469516"/>
              <a:gd name="connsiteX5" fmla="*/ 168213 w 938922"/>
              <a:gd name="connsiteY5" fmla="*/ 78377 h 469516"/>
              <a:gd name="connsiteX6" fmla="*/ 259653 w 938922"/>
              <a:gd name="connsiteY6" fmla="*/ 52251 h 469516"/>
              <a:gd name="connsiteX7" fmla="*/ 311905 w 938922"/>
              <a:gd name="connsiteY7" fmla="*/ 26125 h 469516"/>
              <a:gd name="connsiteX8" fmla="*/ 390282 w 938922"/>
              <a:gd name="connsiteY8" fmla="*/ 0 h 469516"/>
              <a:gd name="connsiteX9" fmla="*/ 599288 w 938922"/>
              <a:gd name="connsiteY9" fmla="*/ 39188 h 469516"/>
              <a:gd name="connsiteX10" fmla="*/ 651539 w 938922"/>
              <a:gd name="connsiteY10" fmla="*/ 52251 h 469516"/>
              <a:gd name="connsiteX11" fmla="*/ 703790 w 938922"/>
              <a:gd name="connsiteY11" fmla="*/ 130628 h 469516"/>
              <a:gd name="connsiteX12" fmla="*/ 782168 w 938922"/>
              <a:gd name="connsiteY12" fmla="*/ 182880 h 469516"/>
              <a:gd name="connsiteX13" fmla="*/ 808293 w 938922"/>
              <a:gd name="connsiteY13" fmla="*/ 222068 h 469516"/>
              <a:gd name="connsiteX14" fmla="*/ 847482 w 938922"/>
              <a:gd name="connsiteY14" fmla="*/ 261257 h 469516"/>
              <a:gd name="connsiteX15" fmla="*/ 860545 w 938922"/>
              <a:gd name="connsiteY15" fmla="*/ 300445 h 469516"/>
              <a:gd name="connsiteX16" fmla="*/ 886670 w 938922"/>
              <a:gd name="connsiteY16" fmla="*/ 339634 h 469516"/>
              <a:gd name="connsiteX17" fmla="*/ 912796 w 938922"/>
              <a:gd name="connsiteY17" fmla="*/ 418011 h 469516"/>
              <a:gd name="connsiteX18" fmla="*/ 925859 w 938922"/>
              <a:gd name="connsiteY18" fmla="*/ 457200 h 469516"/>
              <a:gd name="connsiteX19" fmla="*/ 938922 w 938922"/>
              <a:gd name="connsiteY19" fmla="*/ 431074 h 469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38922" h="469516">
                <a:moveTo>
                  <a:pt x="11459" y="391885"/>
                </a:moveTo>
                <a:cubicBezTo>
                  <a:pt x="44295" y="293379"/>
                  <a:pt x="0" y="414806"/>
                  <a:pt x="50648" y="313508"/>
                </a:cubicBezTo>
                <a:cubicBezTo>
                  <a:pt x="56806" y="301192"/>
                  <a:pt x="57552" y="286636"/>
                  <a:pt x="63710" y="274320"/>
                </a:cubicBezTo>
                <a:cubicBezTo>
                  <a:pt x="70731" y="260278"/>
                  <a:pt x="83460" y="249478"/>
                  <a:pt x="89836" y="235131"/>
                </a:cubicBezTo>
                <a:cubicBezTo>
                  <a:pt x="101021" y="209966"/>
                  <a:pt x="100686" y="179668"/>
                  <a:pt x="115962" y="156754"/>
                </a:cubicBezTo>
                <a:cubicBezTo>
                  <a:pt x="133379" y="130628"/>
                  <a:pt x="137751" y="85992"/>
                  <a:pt x="168213" y="78377"/>
                </a:cubicBezTo>
                <a:cubicBezTo>
                  <a:pt x="194731" y="71748"/>
                  <a:pt x="233415" y="63496"/>
                  <a:pt x="259653" y="52251"/>
                </a:cubicBezTo>
                <a:cubicBezTo>
                  <a:pt x="277552" y="44580"/>
                  <a:pt x="293825" y="33357"/>
                  <a:pt x="311905" y="26125"/>
                </a:cubicBezTo>
                <a:cubicBezTo>
                  <a:pt x="337474" y="15897"/>
                  <a:pt x="390282" y="0"/>
                  <a:pt x="390282" y="0"/>
                </a:cubicBezTo>
                <a:cubicBezTo>
                  <a:pt x="456423" y="11023"/>
                  <a:pt x="536636" y="23525"/>
                  <a:pt x="599288" y="39188"/>
                </a:cubicBezTo>
                <a:lnTo>
                  <a:pt x="651539" y="52251"/>
                </a:lnTo>
                <a:cubicBezTo>
                  <a:pt x="668956" y="78377"/>
                  <a:pt x="677664" y="113211"/>
                  <a:pt x="703790" y="130628"/>
                </a:cubicBezTo>
                <a:lnTo>
                  <a:pt x="782168" y="182880"/>
                </a:lnTo>
                <a:cubicBezTo>
                  <a:pt x="790876" y="195943"/>
                  <a:pt x="798243" y="210007"/>
                  <a:pt x="808293" y="222068"/>
                </a:cubicBezTo>
                <a:cubicBezTo>
                  <a:pt x="820120" y="236260"/>
                  <a:pt x="837234" y="245886"/>
                  <a:pt x="847482" y="261257"/>
                </a:cubicBezTo>
                <a:cubicBezTo>
                  <a:pt x="855120" y="272714"/>
                  <a:pt x="854387" y="288129"/>
                  <a:pt x="860545" y="300445"/>
                </a:cubicBezTo>
                <a:cubicBezTo>
                  <a:pt x="867566" y="314487"/>
                  <a:pt x="880294" y="325288"/>
                  <a:pt x="886670" y="339634"/>
                </a:cubicBezTo>
                <a:cubicBezTo>
                  <a:pt x="897855" y="364799"/>
                  <a:pt x="904087" y="391885"/>
                  <a:pt x="912796" y="418011"/>
                </a:cubicBezTo>
                <a:cubicBezTo>
                  <a:pt x="917150" y="431074"/>
                  <a:pt x="919701" y="469516"/>
                  <a:pt x="925859" y="457200"/>
                </a:cubicBezTo>
                <a:lnTo>
                  <a:pt x="938922" y="431074"/>
                </a:ln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black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524292" y="5574532"/>
            <a:ext cx="1597006" cy="300446"/>
          </a:xfrm>
          <a:custGeom>
            <a:avLst/>
            <a:gdLst>
              <a:gd name="connsiteX0" fmla="*/ 3337 w 1597006"/>
              <a:gd name="connsiteY0" fmla="*/ 0 h 300446"/>
              <a:gd name="connsiteX1" fmla="*/ 55588 w 1597006"/>
              <a:gd name="connsiteY1" fmla="*/ 91440 h 300446"/>
              <a:gd name="connsiteX2" fmla="*/ 120903 w 1597006"/>
              <a:gd name="connsiteY2" fmla="*/ 143691 h 300446"/>
              <a:gd name="connsiteX3" fmla="*/ 199280 w 1597006"/>
              <a:gd name="connsiteY3" fmla="*/ 195943 h 300446"/>
              <a:gd name="connsiteX4" fmla="*/ 238468 w 1597006"/>
              <a:gd name="connsiteY4" fmla="*/ 222069 h 300446"/>
              <a:gd name="connsiteX5" fmla="*/ 277657 w 1597006"/>
              <a:gd name="connsiteY5" fmla="*/ 235131 h 300446"/>
              <a:gd name="connsiteX6" fmla="*/ 316846 w 1597006"/>
              <a:gd name="connsiteY6" fmla="*/ 261257 h 300446"/>
              <a:gd name="connsiteX7" fmla="*/ 499726 w 1597006"/>
              <a:gd name="connsiteY7" fmla="*/ 300446 h 300446"/>
              <a:gd name="connsiteX8" fmla="*/ 695668 w 1597006"/>
              <a:gd name="connsiteY8" fmla="*/ 287383 h 300446"/>
              <a:gd name="connsiteX9" fmla="*/ 878548 w 1597006"/>
              <a:gd name="connsiteY9" fmla="*/ 248194 h 300446"/>
              <a:gd name="connsiteX10" fmla="*/ 917737 w 1597006"/>
              <a:gd name="connsiteY10" fmla="*/ 235131 h 300446"/>
              <a:gd name="connsiteX11" fmla="*/ 1048366 w 1597006"/>
              <a:gd name="connsiteY11" fmla="*/ 182880 h 300446"/>
              <a:gd name="connsiteX12" fmla="*/ 1309623 w 1597006"/>
              <a:gd name="connsiteY12" fmla="*/ 169817 h 300446"/>
              <a:gd name="connsiteX13" fmla="*/ 1401063 w 1597006"/>
              <a:gd name="connsiteY13" fmla="*/ 143691 h 300446"/>
              <a:gd name="connsiteX14" fmla="*/ 1440251 w 1597006"/>
              <a:gd name="connsiteY14" fmla="*/ 117566 h 300446"/>
              <a:gd name="connsiteX15" fmla="*/ 1466377 w 1597006"/>
              <a:gd name="connsiteY15" fmla="*/ 78377 h 300446"/>
              <a:gd name="connsiteX16" fmla="*/ 1544754 w 1597006"/>
              <a:gd name="connsiteY16" fmla="*/ 39189 h 300446"/>
              <a:gd name="connsiteX17" fmla="*/ 1597006 w 1597006"/>
              <a:gd name="connsiteY17" fmla="*/ 13063 h 30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006" h="300446">
                <a:moveTo>
                  <a:pt x="3337" y="0"/>
                </a:moveTo>
                <a:cubicBezTo>
                  <a:pt x="24482" y="84579"/>
                  <a:pt x="0" y="24733"/>
                  <a:pt x="55588" y="91440"/>
                </a:cubicBezTo>
                <a:cubicBezTo>
                  <a:pt x="101038" y="145981"/>
                  <a:pt x="56570" y="122248"/>
                  <a:pt x="120903" y="143691"/>
                </a:cubicBezTo>
                <a:lnTo>
                  <a:pt x="199280" y="195943"/>
                </a:lnTo>
                <a:cubicBezTo>
                  <a:pt x="212343" y="204652"/>
                  <a:pt x="223574" y="217105"/>
                  <a:pt x="238468" y="222069"/>
                </a:cubicBezTo>
                <a:lnTo>
                  <a:pt x="277657" y="235131"/>
                </a:lnTo>
                <a:cubicBezTo>
                  <a:pt x="290720" y="243840"/>
                  <a:pt x="302091" y="255892"/>
                  <a:pt x="316846" y="261257"/>
                </a:cubicBezTo>
                <a:cubicBezTo>
                  <a:pt x="371931" y="281288"/>
                  <a:pt x="441337" y="290715"/>
                  <a:pt x="499726" y="300446"/>
                </a:cubicBezTo>
                <a:cubicBezTo>
                  <a:pt x="565040" y="296092"/>
                  <a:pt x="630504" y="293589"/>
                  <a:pt x="695668" y="287383"/>
                </a:cubicBezTo>
                <a:cubicBezTo>
                  <a:pt x="741713" y="282998"/>
                  <a:pt x="840197" y="260978"/>
                  <a:pt x="878548" y="248194"/>
                </a:cubicBezTo>
                <a:cubicBezTo>
                  <a:pt x="891611" y="243840"/>
                  <a:pt x="905081" y="240555"/>
                  <a:pt x="917737" y="235131"/>
                </a:cubicBezTo>
                <a:cubicBezTo>
                  <a:pt x="957871" y="217931"/>
                  <a:pt x="1003487" y="185124"/>
                  <a:pt x="1048366" y="182880"/>
                </a:cubicBezTo>
                <a:lnTo>
                  <a:pt x="1309623" y="169817"/>
                </a:lnTo>
                <a:cubicBezTo>
                  <a:pt x="1326364" y="165632"/>
                  <a:pt x="1382323" y="153061"/>
                  <a:pt x="1401063" y="143691"/>
                </a:cubicBezTo>
                <a:cubicBezTo>
                  <a:pt x="1415105" y="136670"/>
                  <a:pt x="1427188" y="126274"/>
                  <a:pt x="1440251" y="117566"/>
                </a:cubicBezTo>
                <a:cubicBezTo>
                  <a:pt x="1448960" y="104503"/>
                  <a:pt x="1455276" y="89478"/>
                  <a:pt x="1466377" y="78377"/>
                </a:cubicBezTo>
                <a:cubicBezTo>
                  <a:pt x="1491700" y="53054"/>
                  <a:pt x="1512880" y="49813"/>
                  <a:pt x="1544754" y="39189"/>
                </a:cubicBezTo>
                <a:cubicBezTo>
                  <a:pt x="1587566" y="10648"/>
                  <a:pt x="1568243" y="13063"/>
                  <a:pt x="1597006" y="13063"/>
                </a:cubicBez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black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687002" y="5573664"/>
            <a:ext cx="2664296" cy="288032"/>
          </a:xfrm>
          <a:custGeom>
            <a:avLst/>
            <a:gdLst>
              <a:gd name="connsiteX0" fmla="*/ 3337 w 1597006"/>
              <a:gd name="connsiteY0" fmla="*/ 0 h 300446"/>
              <a:gd name="connsiteX1" fmla="*/ 55588 w 1597006"/>
              <a:gd name="connsiteY1" fmla="*/ 91440 h 300446"/>
              <a:gd name="connsiteX2" fmla="*/ 120903 w 1597006"/>
              <a:gd name="connsiteY2" fmla="*/ 143691 h 300446"/>
              <a:gd name="connsiteX3" fmla="*/ 199280 w 1597006"/>
              <a:gd name="connsiteY3" fmla="*/ 195943 h 300446"/>
              <a:gd name="connsiteX4" fmla="*/ 238468 w 1597006"/>
              <a:gd name="connsiteY4" fmla="*/ 222069 h 300446"/>
              <a:gd name="connsiteX5" fmla="*/ 277657 w 1597006"/>
              <a:gd name="connsiteY5" fmla="*/ 235131 h 300446"/>
              <a:gd name="connsiteX6" fmla="*/ 316846 w 1597006"/>
              <a:gd name="connsiteY6" fmla="*/ 261257 h 300446"/>
              <a:gd name="connsiteX7" fmla="*/ 499726 w 1597006"/>
              <a:gd name="connsiteY7" fmla="*/ 300446 h 300446"/>
              <a:gd name="connsiteX8" fmla="*/ 695668 w 1597006"/>
              <a:gd name="connsiteY8" fmla="*/ 287383 h 300446"/>
              <a:gd name="connsiteX9" fmla="*/ 878548 w 1597006"/>
              <a:gd name="connsiteY9" fmla="*/ 248194 h 300446"/>
              <a:gd name="connsiteX10" fmla="*/ 917737 w 1597006"/>
              <a:gd name="connsiteY10" fmla="*/ 235131 h 300446"/>
              <a:gd name="connsiteX11" fmla="*/ 1048366 w 1597006"/>
              <a:gd name="connsiteY11" fmla="*/ 182880 h 300446"/>
              <a:gd name="connsiteX12" fmla="*/ 1309623 w 1597006"/>
              <a:gd name="connsiteY12" fmla="*/ 169817 h 300446"/>
              <a:gd name="connsiteX13" fmla="*/ 1401063 w 1597006"/>
              <a:gd name="connsiteY13" fmla="*/ 143691 h 300446"/>
              <a:gd name="connsiteX14" fmla="*/ 1440251 w 1597006"/>
              <a:gd name="connsiteY14" fmla="*/ 117566 h 300446"/>
              <a:gd name="connsiteX15" fmla="*/ 1466377 w 1597006"/>
              <a:gd name="connsiteY15" fmla="*/ 78377 h 300446"/>
              <a:gd name="connsiteX16" fmla="*/ 1544754 w 1597006"/>
              <a:gd name="connsiteY16" fmla="*/ 39189 h 300446"/>
              <a:gd name="connsiteX17" fmla="*/ 1597006 w 1597006"/>
              <a:gd name="connsiteY17" fmla="*/ 13063 h 30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006" h="300446">
                <a:moveTo>
                  <a:pt x="3337" y="0"/>
                </a:moveTo>
                <a:cubicBezTo>
                  <a:pt x="24482" y="84579"/>
                  <a:pt x="0" y="24733"/>
                  <a:pt x="55588" y="91440"/>
                </a:cubicBezTo>
                <a:cubicBezTo>
                  <a:pt x="101038" y="145981"/>
                  <a:pt x="56570" y="122248"/>
                  <a:pt x="120903" y="143691"/>
                </a:cubicBezTo>
                <a:lnTo>
                  <a:pt x="199280" y="195943"/>
                </a:lnTo>
                <a:cubicBezTo>
                  <a:pt x="212343" y="204652"/>
                  <a:pt x="223574" y="217105"/>
                  <a:pt x="238468" y="222069"/>
                </a:cubicBezTo>
                <a:lnTo>
                  <a:pt x="277657" y="235131"/>
                </a:lnTo>
                <a:cubicBezTo>
                  <a:pt x="290720" y="243840"/>
                  <a:pt x="302091" y="255892"/>
                  <a:pt x="316846" y="261257"/>
                </a:cubicBezTo>
                <a:cubicBezTo>
                  <a:pt x="371931" y="281288"/>
                  <a:pt x="441337" y="290715"/>
                  <a:pt x="499726" y="300446"/>
                </a:cubicBezTo>
                <a:cubicBezTo>
                  <a:pt x="565040" y="296092"/>
                  <a:pt x="630504" y="293589"/>
                  <a:pt x="695668" y="287383"/>
                </a:cubicBezTo>
                <a:cubicBezTo>
                  <a:pt x="741713" y="282998"/>
                  <a:pt x="840197" y="260978"/>
                  <a:pt x="878548" y="248194"/>
                </a:cubicBezTo>
                <a:cubicBezTo>
                  <a:pt x="891611" y="243840"/>
                  <a:pt x="905081" y="240555"/>
                  <a:pt x="917737" y="235131"/>
                </a:cubicBezTo>
                <a:cubicBezTo>
                  <a:pt x="957871" y="217931"/>
                  <a:pt x="1003487" y="185124"/>
                  <a:pt x="1048366" y="182880"/>
                </a:cubicBezTo>
                <a:lnTo>
                  <a:pt x="1309623" y="169817"/>
                </a:lnTo>
                <a:cubicBezTo>
                  <a:pt x="1326364" y="165632"/>
                  <a:pt x="1382323" y="153061"/>
                  <a:pt x="1401063" y="143691"/>
                </a:cubicBezTo>
                <a:cubicBezTo>
                  <a:pt x="1415105" y="136670"/>
                  <a:pt x="1427188" y="126274"/>
                  <a:pt x="1440251" y="117566"/>
                </a:cubicBezTo>
                <a:cubicBezTo>
                  <a:pt x="1448960" y="104503"/>
                  <a:pt x="1455276" y="89478"/>
                  <a:pt x="1466377" y="78377"/>
                </a:cubicBezTo>
                <a:cubicBezTo>
                  <a:pt x="1491700" y="53054"/>
                  <a:pt x="1512880" y="49813"/>
                  <a:pt x="1544754" y="39189"/>
                </a:cubicBezTo>
                <a:cubicBezTo>
                  <a:pt x="1587566" y="10648"/>
                  <a:pt x="1568243" y="13063"/>
                  <a:pt x="1597006" y="13063"/>
                </a:cubicBez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black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07570" y="6126164"/>
            <a:ext cx="756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Se </a:t>
            </a:r>
            <a:r>
              <a:rPr lang="pt-PT" b="1" dirty="0" err="1"/>
              <a:t>emp_id</a:t>
            </a:r>
            <a:r>
              <a:rPr lang="pt-PT" dirty="0"/>
              <a:t> mudar de </a:t>
            </a:r>
            <a:r>
              <a:rPr lang="pt-PT" b="1" dirty="0"/>
              <a:t>100</a:t>
            </a:r>
            <a:r>
              <a:rPr lang="pt-PT" dirty="0"/>
              <a:t> para </a:t>
            </a:r>
            <a:r>
              <a:rPr lang="pt-PT" b="1" dirty="0"/>
              <a:t>200</a:t>
            </a:r>
            <a:r>
              <a:rPr lang="pt-PT" dirty="0"/>
              <a:t>, o </a:t>
            </a:r>
            <a:r>
              <a:rPr lang="pt-PT" b="1" dirty="0" err="1"/>
              <a:t>ProjName</a:t>
            </a:r>
            <a:r>
              <a:rPr lang="pt-PT" dirty="0"/>
              <a:t> pode manter-se constante. pois </a:t>
            </a:r>
            <a:r>
              <a:rPr lang="pt-PT" b="1" dirty="0" err="1"/>
              <a:t>Proj_name</a:t>
            </a:r>
            <a:r>
              <a:rPr lang="pt-PT" dirty="0"/>
              <a:t> só muda se </a:t>
            </a:r>
            <a:r>
              <a:rPr lang="pt-PT" b="1" dirty="0" err="1"/>
              <a:t>ProjID</a:t>
            </a:r>
            <a:r>
              <a:rPr lang="pt-PT" dirty="0"/>
              <a:t> mudar…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483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Turning</a:t>
            </a:r>
            <a:r>
              <a:rPr lang="pt-PT" dirty="0"/>
              <a:t> 2NF  →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Remover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dependam</a:t>
            </a:r>
            <a:r>
              <a:rPr lang="en-US" dirty="0"/>
              <a:t> </a:t>
            </a:r>
            <a:r>
              <a:rPr lang="en-US" dirty="0" err="1"/>
              <a:t>directamenta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primária</a:t>
            </a:r>
            <a:r>
              <a:rPr lang="en-US" dirty="0"/>
              <a:t>, </a:t>
            </a:r>
            <a:r>
              <a:rPr lang="en-US" dirty="0" err="1"/>
              <a:t>colocando-os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separada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Ex: emp: (</a:t>
            </a:r>
            <a:r>
              <a:rPr lang="en-US" sz="2000" dirty="0" err="1"/>
              <a:t>empID</a:t>
            </a:r>
            <a:r>
              <a:rPr lang="en-US" sz="2000" dirty="0"/>
              <a:t>, </a:t>
            </a:r>
            <a:r>
              <a:rPr lang="en-US" sz="2000" dirty="0" err="1"/>
              <a:t>empName</a:t>
            </a:r>
            <a:r>
              <a:rPr lang="en-US" sz="2000" dirty="0"/>
              <a:t>, Salary, </a:t>
            </a:r>
            <a:r>
              <a:rPr lang="en-US" sz="2000" dirty="0" err="1"/>
              <a:t>ProjID</a:t>
            </a:r>
            <a:r>
              <a:rPr lang="en-US" sz="2000" dirty="0"/>
              <a:t>, </a:t>
            </a:r>
            <a:r>
              <a:rPr lang="en-US" sz="2000" dirty="0" err="1"/>
              <a:t>dueDate</a:t>
            </a:r>
            <a:r>
              <a:rPr lang="en-US" sz="2000" dirty="0"/>
              <a:t>, </a:t>
            </a:r>
            <a:r>
              <a:rPr lang="en-US" sz="2000" dirty="0" err="1"/>
              <a:t>ProjName</a:t>
            </a:r>
            <a:r>
              <a:rPr lang="en-US" sz="2000" dirty="0"/>
              <a:t>, </a:t>
            </a:r>
            <a:r>
              <a:rPr lang="pt-PT" sz="2000" dirty="0" err="1"/>
              <a:t>assign_date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=&gt;</a:t>
            </a:r>
            <a:r>
              <a:rPr lang="en-US" dirty="0" err="1"/>
              <a:t>emp</a:t>
            </a:r>
            <a:r>
              <a:rPr lang="en-US" dirty="0"/>
              <a:t>: (</a:t>
            </a:r>
            <a:r>
              <a:rPr lang="en-US" u="sng" dirty="0" err="1"/>
              <a:t>empID</a:t>
            </a:r>
            <a:r>
              <a:rPr lang="en-US" dirty="0"/>
              <a:t>, </a:t>
            </a:r>
            <a:r>
              <a:rPr lang="en-US" dirty="0" err="1"/>
              <a:t>empName</a:t>
            </a:r>
            <a:r>
              <a:rPr lang="en-US" dirty="0"/>
              <a:t>, Salary)</a:t>
            </a:r>
          </a:p>
          <a:p>
            <a:pPr>
              <a:buFont typeface="Symbol"/>
              <a:buChar char="Þ"/>
            </a:pPr>
            <a:r>
              <a:rPr lang="en-US" dirty="0" err="1"/>
              <a:t>Proj</a:t>
            </a:r>
            <a:r>
              <a:rPr lang="en-US" dirty="0"/>
              <a:t>: (</a:t>
            </a:r>
            <a:r>
              <a:rPr lang="en-US" u="sng" dirty="0" err="1"/>
              <a:t>proID</a:t>
            </a:r>
            <a:r>
              <a:rPr lang="en-US" dirty="0"/>
              <a:t>, </a:t>
            </a:r>
            <a:r>
              <a:rPr lang="en-US" dirty="0" err="1"/>
              <a:t>ProjName</a:t>
            </a:r>
            <a:r>
              <a:rPr lang="en-US" dirty="0"/>
              <a:t>, </a:t>
            </a:r>
            <a:r>
              <a:rPr lang="en-US" dirty="0" err="1"/>
              <a:t>dueDate</a:t>
            </a:r>
            <a:r>
              <a:rPr lang="en-US" dirty="0"/>
              <a:t>)</a:t>
            </a:r>
          </a:p>
          <a:p>
            <a:pPr>
              <a:buFont typeface="Symbol"/>
              <a:buChar char="Þ"/>
            </a:pPr>
            <a:r>
              <a:rPr lang="en-US" dirty="0"/>
              <a:t>Assignment: (</a:t>
            </a:r>
            <a:r>
              <a:rPr lang="en-US" u="sng" dirty="0" err="1"/>
              <a:t>empID</a:t>
            </a:r>
            <a:r>
              <a:rPr lang="en-US" u="sng" dirty="0"/>
              <a:t>, </a:t>
            </a:r>
            <a:r>
              <a:rPr lang="en-US" u="sng" dirty="0" err="1"/>
              <a:t>projID</a:t>
            </a:r>
            <a:r>
              <a:rPr lang="en-US" u="sng" dirty="0"/>
              <a:t>, </a:t>
            </a:r>
            <a:r>
              <a:rPr lang="en-US" dirty="0" err="1"/>
              <a:t>assign_date</a:t>
            </a:r>
            <a:r>
              <a:rPr lang="en-US" dirty="0"/>
              <a:t>)</a:t>
            </a:r>
          </a:p>
        </p:txBody>
      </p:sp>
      <p:sp>
        <p:nvSpPr>
          <p:cNvPr id="4" name="Freeform 3"/>
          <p:cNvSpPr/>
          <p:nvPr/>
        </p:nvSpPr>
        <p:spPr>
          <a:xfrm>
            <a:off x="2465259" y="4001294"/>
            <a:ext cx="1162595" cy="339635"/>
          </a:xfrm>
          <a:custGeom>
            <a:avLst/>
            <a:gdLst>
              <a:gd name="connsiteX0" fmla="*/ 0 w 1162595"/>
              <a:gd name="connsiteY0" fmla="*/ 300446 h 339635"/>
              <a:gd name="connsiteX1" fmla="*/ 52252 w 1162595"/>
              <a:gd name="connsiteY1" fmla="*/ 235132 h 339635"/>
              <a:gd name="connsiteX2" fmla="*/ 78377 w 1162595"/>
              <a:gd name="connsiteY2" fmla="*/ 195943 h 339635"/>
              <a:gd name="connsiteX3" fmla="*/ 104503 w 1162595"/>
              <a:gd name="connsiteY3" fmla="*/ 117566 h 339635"/>
              <a:gd name="connsiteX4" fmla="*/ 117566 w 1162595"/>
              <a:gd name="connsiteY4" fmla="*/ 78377 h 339635"/>
              <a:gd name="connsiteX5" fmla="*/ 195943 w 1162595"/>
              <a:gd name="connsiteY5" fmla="*/ 26126 h 339635"/>
              <a:gd name="connsiteX6" fmla="*/ 274320 w 1162595"/>
              <a:gd name="connsiteY6" fmla="*/ 0 h 339635"/>
              <a:gd name="connsiteX7" fmla="*/ 640080 w 1162595"/>
              <a:gd name="connsiteY7" fmla="*/ 13063 h 339635"/>
              <a:gd name="connsiteX8" fmla="*/ 757646 w 1162595"/>
              <a:gd name="connsiteY8" fmla="*/ 52252 h 339635"/>
              <a:gd name="connsiteX9" fmla="*/ 809897 w 1162595"/>
              <a:gd name="connsiteY9" fmla="*/ 65315 h 339635"/>
              <a:gd name="connsiteX10" fmla="*/ 927463 w 1162595"/>
              <a:gd name="connsiteY10" fmla="*/ 91440 h 339635"/>
              <a:gd name="connsiteX11" fmla="*/ 1005840 w 1162595"/>
              <a:gd name="connsiteY11" fmla="*/ 117566 h 339635"/>
              <a:gd name="connsiteX12" fmla="*/ 1045029 w 1162595"/>
              <a:gd name="connsiteY12" fmla="*/ 195943 h 339635"/>
              <a:gd name="connsiteX13" fmla="*/ 1084217 w 1162595"/>
              <a:gd name="connsiteY13" fmla="*/ 209006 h 339635"/>
              <a:gd name="connsiteX14" fmla="*/ 1097280 w 1162595"/>
              <a:gd name="connsiteY14" fmla="*/ 248195 h 339635"/>
              <a:gd name="connsiteX15" fmla="*/ 1162595 w 1162595"/>
              <a:gd name="connsiteY15" fmla="*/ 339635 h 33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2595" h="339635">
                <a:moveTo>
                  <a:pt x="0" y="300446"/>
                </a:moveTo>
                <a:cubicBezTo>
                  <a:pt x="66060" y="256406"/>
                  <a:pt x="20705" y="298227"/>
                  <a:pt x="52252" y="235132"/>
                </a:cubicBezTo>
                <a:cubicBezTo>
                  <a:pt x="59273" y="221090"/>
                  <a:pt x="72001" y="210289"/>
                  <a:pt x="78377" y="195943"/>
                </a:cubicBezTo>
                <a:cubicBezTo>
                  <a:pt x="89562" y="170778"/>
                  <a:pt x="95794" y="143692"/>
                  <a:pt x="104503" y="117566"/>
                </a:cubicBezTo>
                <a:cubicBezTo>
                  <a:pt x="108857" y="104503"/>
                  <a:pt x="106109" y="86015"/>
                  <a:pt x="117566" y="78377"/>
                </a:cubicBezTo>
                <a:cubicBezTo>
                  <a:pt x="143692" y="60960"/>
                  <a:pt x="166155" y="36055"/>
                  <a:pt x="195943" y="26126"/>
                </a:cubicBezTo>
                <a:lnTo>
                  <a:pt x="274320" y="0"/>
                </a:lnTo>
                <a:cubicBezTo>
                  <a:pt x="396240" y="4354"/>
                  <a:pt x="518554" y="2340"/>
                  <a:pt x="640080" y="13063"/>
                </a:cubicBezTo>
                <a:cubicBezTo>
                  <a:pt x="660264" y="14844"/>
                  <a:pt x="727960" y="44830"/>
                  <a:pt x="757646" y="52252"/>
                </a:cubicBezTo>
                <a:cubicBezTo>
                  <a:pt x="775063" y="56606"/>
                  <a:pt x="792371" y="61421"/>
                  <a:pt x="809897" y="65315"/>
                </a:cubicBezTo>
                <a:cubicBezTo>
                  <a:pt x="857856" y="75972"/>
                  <a:pt x="881941" y="77783"/>
                  <a:pt x="927463" y="91440"/>
                </a:cubicBezTo>
                <a:cubicBezTo>
                  <a:pt x="953840" y="99353"/>
                  <a:pt x="1005840" y="117566"/>
                  <a:pt x="1005840" y="117566"/>
                </a:cubicBezTo>
                <a:cubicBezTo>
                  <a:pt x="1014446" y="143383"/>
                  <a:pt x="1022007" y="177526"/>
                  <a:pt x="1045029" y="195943"/>
                </a:cubicBezTo>
                <a:cubicBezTo>
                  <a:pt x="1055781" y="204545"/>
                  <a:pt x="1071154" y="204652"/>
                  <a:pt x="1084217" y="209006"/>
                </a:cubicBezTo>
                <a:cubicBezTo>
                  <a:pt x="1088571" y="222069"/>
                  <a:pt x="1090593" y="236158"/>
                  <a:pt x="1097280" y="248195"/>
                </a:cubicBezTo>
                <a:cubicBezTo>
                  <a:pt x="1132072" y="310820"/>
                  <a:pt x="1131424" y="308464"/>
                  <a:pt x="1162595" y="339635"/>
                </a:cubicBez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black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760752" y="4001294"/>
            <a:ext cx="2592288" cy="339635"/>
          </a:xfrm>
          <a:custGeom>
            <a:avLst/>
            <a:gdLst>
              <a:gd name="connsiteX0" fmla="*/ 0 w 1162595"/>
              <a:gd name="connsiteY0" fmla="*/ 300446 h 339635"/>
              <a:gd name="connsiteX1" fmla="*/ 52252 w 1162595"/>
              <a:gd name="connsiteY1" fmla="*/ 235132 h 339635"/>
              <a:gd name="connsiteX2" fmla="*/ 78377 w 1162595"/>
              <a:gd name="connsiteY2" fmla="*/ 195943 h 339635"/>
              <a:gd name="connsiteX3" fmla="*/ 104503 w 1162595"/>
              <a:gd name="connsiteY3" fmla="*/ 117566 h 339635"/>
              <a:gd name="connsiteX4" fmla="*/ 117566 w 1162595"/>
              <a:gd name="connsiteY4" fmla="*/ 78377 h 339635"/>
              <a:gd name="connsiteX5" fmla="*/ 195943 w 1162595"/>
              <a:gd name="connsiteY5" fmla="*/ 26126 h 339635"/>
              <a:gd name="connsiteX6" fmla="*/ 274320 w 1162595"/>
              <a:gd name="connsiteY6" fmla="*/ 0 h 339635"/>
              <a:gd name="connsiteX7" fmla="*/ 640080 w 1162595"/>
              <a:gd name="connsiteY7" fmla="*/ 13063 h 339635"/>
              <a:gd name="connsiteX8" fmla="*/ 757646 w 1162595"/>
              <a:gd name="connsiteY8" fmla="*/ 52252 h 339635"/>
              <a:gd name="connsiteX9" fmla="*/ 809897 w 1162595"/>
              <a:gd name="connsiteY9" fmla="*/ 65315 h 339635"/>
              <a:gd name="connsiteX10" fmla="*/ 927463 w 1162595"/>
              <a:gd name="connsiteY10" fmla="*/ 91440 h 339635"/>
              <a:gd name="connsiteX11" fmla="*/ 1005840 w 1162595"/>
              <a:gd name="connsiteY11" fmla="*/ 117566 h 339635"/>
              <a:gd name="connsiteX12" fmla="*/ 1045029 w 1162595"/>
              <a:gd name="connsiteY12" fmla="*/ 195943 h 339635"/>
              <a:gd name="connsiteX13" fmla="*/ 1084217 w 1162595"/>
              <a:gd name="connsiteY13" fmla="*/ 209006 h 339635"/>
              <a:gd name="connsiteX14" fmla="*/ 1097280 w 1162595"/>
              <a:gd name="connsiteY14" fmla="*/ 248195 h 339635"/>
              <a:gd name="connsiteX15" fmla="*/ 1162595 w 1162595"/>
              <a:gd name="connsiteY15" fmla="*/ 339635 h 33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62595" h="339635">
                <a:moveTo>
                  <a:pt x="0" y="300446"/>
                </a:moveTo>
                <a:cubicBezTo>
                  <a:pt x="66060" y="256406"/>
                  <a:pt x="20705" y="298227"/>
                  <a:pt x="52252" y="235132"/>
                </a:cubicBezTo>
                <a:cubicBezTo>
                  <a:pt x="59273" y="221090"/>
                  <a:pt x="72001" y="210289"/>
                  <a:pt x="78377" y="195943"/>
                </a:cubicBezTo>
                <a:cubicBezTo>
                  <a:pt x="89562" y="170778"/>
                  <a:pt x="95794" y="143692"/>
                  <a:pt x="104503" y="117566"/>
                </a:cubicBezTo>
                <a:cubicBezTo>
                  <a:pt x="108857" y="104503"/>
                  <a:pt x="106109" y="86015"/>
                  <a:pt x="117566" y="78377"/>
                </a:cubicBezTo>
                <a:cubicBezTo>
                  <a:pt x="143692" y="60960"/>
                  <a:pt x="166155" y="36055"/>
                  <a:pt x="195943" y="26126"/>
                </a:cubicBezTo>
                <a:lnTo>
                  <a:pt x="274320" y="0"/>
                </a:lnTo>
                <a:cubicBezTo>
                  <a:pt x="396240" y="4354"/>
                  <a:pt x="518554" y="2340"/>
                  <a:pt x="640080" y="13063"/>
                </a:cubicBezTo>
                <a:cubicBezTo>
                  <a:pt x="660264" y="14844"/>
                  <a:pt x="727960" y="44830"/>
                  <a:pt x="757646" y="52252"/>
                </a:cubicBezTo>
                <a:cubicBezTo>
                  <a:pt x="775063" y="56606"/>
                  <a:pt x="792371" y="61421"/>
                  <a:pt x="809897" y="65315"/>
                </a:cubicBezTo>
                <a:cubicBezTo>
                  <a:pt x="857856" y="75972"/>
                  <a:pt x="881941" y="77783"/>
                  <a:pt x="927463" y="91440"/>
                </a:cubicBezTo>
                <a:cubicBezTo>
                  <a:pt x="953840" y="99353"/>
                  <a:pt x="1005840" y="117566"/>
                  <a:pt x="1005840" y="117566"/>
                </a:cubicBezTo>
                <a:cubicBezTo>
                  <a:pt x="1014446" y="143383"/>
                  <a:pt x="1022007" y="177526"/>
                  <a:pt x="1045029" y="195943"/>
                </a:cubicBezTo>
                <a:cubicBezTo>
                  <a:pt x="1055781" y="204545"/>
                  <a:pt x="1071154" y="204652"/>
                  <a:pt x="1084217" y="209006"/>
                </a:cubicBezTo>
                <a:cubicBezTo>
                  <a:pt x="1088571" y="222069"/>
                  <a:pt x="1090593" y="236158"/>
                  <a:pt x="1097280" y="248195"/>
                </a:cubicBezTo>
                <a:cubicBezTo>
                  <a:pt x="1132072" y="310820"/>
                  <a:pt x="1131424" y="308464"/>
                  <a:pt x="1162595" y="339635"/>
                </a:cubicBez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black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81F9FB6-0000-41E4-8969-8CE7701537C4}"/>
              </a:ext>
            </a:extLst>
          </p:cNvPr>
          <p:cNvSpPr/>
          <p:nvPr/>
        </p:nvSpPr>
        <p:spPr>
          <a:xfrm>
            <a:off x="4795024" y="5754029"/>
            <a:ext cx="1628078" cy="356839"/>
          </a:xfrm>
          <a:custGeom>
            <a:avLst/>
            <a:gdLst>
              <a:gd name="connsiteX0" fmla="*/ 1628078 w 1628078"/>
              <a:gd name="connsiteY0" fmla="*/ 0 h 356839"/>
              <a:gd name="connsiteX1" fmla="*/ 1594625 w 1628078"/>
              <a:gd name="connsiteY1" fmla="*/ 55756 h 356839"/>
              <a:gd name="connsiteX2" fmla="*/ 1527717 w 1628078"/>
              <a:gd name="connsiteY2" fmla="*/ 89210 h 356839"/>
              <a:gd name="connsiteX3" fmla="*/ 1449659 w 1628078"/>
              <a:gd name="connsiteY3" fmla="*/ 144966 h 356839"/>
              <a:gd name="connsiteX4" fmla="*/ 1382752 w 1628078"/>
              <a:gd name="connsiteY4" fmla="*/ 189571 h 356839"/>
              <a:gd name="connsiteX5" fmla="*/ 1315844 w 1628078"/>
              <a:gd name="connsiteY5" fmla="*/ 211873 h 356839"/>
              <a:gd name="connsiteX6" fmla="*/ 1204332 w 1628078"/>
              <a:gd name="connsiteY6" fmla="*/ 256478 h 356839"/>
              <a:gd name="connsiteX7" fmla="*/ 1103971 w 1628078"/>
              <a:gd name="connsiteY7" fmla="*/ 289932 h 356839"/>
              <a:gd name="connsiteX8" fmla="*/ 1070517 w 1628078"/>
              <a:gd name="connsiteY8" fmla="*/ 301083 h 356839"/>
              <a:gd name="connsiteX9" fmla="*/ 1025913 w 1628078"/>
              <a:gd name="connsiteY9" fmla="*/ 312234 h 356839"/>
              <a:gd name="connsiteX10" fmla="*/ 992459 w 1628078"/>
              <a:gd name="connsiteY10" fmla="*/ 323386 h 356839"/>
              <a:gd name="connsiteX11" fmla="*/ 936703 w 1628078"/>
              <a:gd name="connsiteY11" fmla="*/ 334537 h 356839"/>
              <a:gd name="connsiteX12" fmla="*/ 903249 w 1628078"/>
              <a:gd name="connsiteY12" fmla="*/ 345688 h 356839"/>
              <a:gd name="connsiteX13" fmla="*/ 747132 w 1628078"/>
              <a:gd name="connsiteY13" fmla="*/ 356839 h 356839"/>
              <a:gd name="connsiteX14" fmla="*/ 245327 w 1628078"/>
              <a:gd name="connsiteY14" fmla="*/ 345688 h 356839"/>
              <a:gd name="connsiteX15" fmla="*/ 178420 w 1628078"/>
              <a:gd name="connsiteY15" fmla="*/ 323386 h 356839"/>
              <a:gd name="connsiteX16" fmla="*/ 111513 w 1628078"/>
              <a:gd name="connsiteY16" fmla="*/ 278781 h 356839"/>
              <a:gd name="connsiteX17" fmla="*/ 44605 w 1628078"/>
              <a:gd name="connsiteY17" fmla="*/ 144966 h 356839"/>
              <a:gd name="connsiteX18" fmla="*/ 11152 w 1628078"/>
              <a:gd name="connsiteY18" fmla="*/ 78059 h 356839"/>
              <a:gd name="connsiteX19" fmla="*/ 0 w 1628078"/>
              <a:gd name="connsiteY19" fmla="*/ 44605 h 3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28078" h="356839">
                <a:moveTo>
                  <a:pt x="1628078" y="0"/>
                </a:moveTo>
                <a:cubicBezTo>
                  <a:pt x="1616927" y="18585"/>
                  <a:pt x="1608730" y="39300"/>
                  <a:pt x="1594625" y="55756"/>
                </a:cubicBezTo>
                <a:cubicBezTo>
                  <a:pt x="1577331" y="75933"/>
                  <a:pt x="1551135" y="81404"/>
                  <a:pt x="1527717" y="89210"/>
                </a:cubicBezTo>
                <a:cubicBezTo>
                  <a:pt x="1468585" y="148344"/>
                  <a:pt x="1523047" y="100933"/>
                  <a:pt x="1449659" y="144966"/>
                </a:cubicBezTo>
                <a:cubicBezTo>
                  <a:pt x="1426675" y="158757"/>
                  <a:pt x="1408181" y="181095"/>
                  <a:pt x="1382752" y="189571"/>
                </a:cubicBezTo>
                <a:cubicBezTo>
                  <a:pt x="1360449" y="197005"/>
                  <a:pt x="1337672" y="203142"/>
                  <a:pt x="1315844" y="211873"/>
                </a:cubicBezTo>
                <a:cubicBezTo>
                  <a:pt x="1278673" y="226741"/>
                  <a:pt x="1242312" y="243818"/>
                  <a:pt x="1204332" y="256478"/>
                </a:cubicBezTo>
                <a:lnTo>
                  <a:pt x="1103971" y="289932"/>
                </a:lnTo>
                <a:cubicBezTo>
                  <a:pt x="1092820" y="293649"/>
                  <a:pt x="1081921" y="298232"/>
                  <a:pt x="1070517" y="301083"/>
                </a:cubicBezTo>
                <a:cubicBezTo>
                  <a:pt x="1055649" y="304800"/>
                  <a:pt x="1040649" y="308024"/>
                  <a:pt x="1025913" y="312234"/>
                </a:cubicBezTo>
                <a:cubicBezTo>
                  <a:pt x="1014611" y="315463"/>
                  <a:pt x="1003863" y="320535"/>
                  <a:pt x="992459" y="323386"/>
                </a:cubicBezTo>
                <a:cubicBezTo>
                  <a:pt x="974072" y="327983"/>
                  <a:pt x="955091" y="329940"/>
                  <a:pt x="936703" y="334537"/>
                </a:cubicBezTo>
                <a:cubicBezTo>
                  <a:pt x="925299" y="337388"/>
                  <a:pt x="914923" y="344315"/>
                  <a:pt x="903249" y="345688"/>
                </a:cubicBezTo>
                <a:cubicBezTo>
                  <a:pt x="851435" y="351784"/>
                  <a:pt x="799171" y="353122"/>
                  <a:pt x="747132" y="356839"/>
                </a:cubicBezTo>
                <a:cubicBezTo>
                  <a:pt x="579864" y="353122"/>
                  <a:pt x="412348" y="355513"/>
                  <a:pt x="245327" y="345688"/>
                </a:cubicBezTo>
                <a:cubicBezTo>
                  <a:pt x="221859" y="344308"/>
                  <a:pt x="178420" y="323386"/>
                  <a:pt x="178420" y="323386"/>
                </a:cubicBezTo>
                <a:cubicBezTo>
                  <a:pt x="156118" y="308518"/>
                  <a:pt x="126381" y="301083"/>
                  <a:pt x="111513" y="278781"/>
                </a:cubicBezTo>
                <a:cubicBezTo>
                  <a:pt x="53869" y="192315"/>
                  <a:pt x="75383" y="237300"/>
                  <a:pt x="44605" y="144966"/>
                </a:cubicBezTo>
                <a:cubicBezTo>
                  <a:pt x="16575" y="60878"/>
                  <a:pt x="54387" y="164527"/>
                  <a:pt x="11152" y="78059"/>
                </a:cubicBezTo>
                <a:cubicBezTo>
                  <a:pt x="5895" y="67545"/>
                  <a:pt x="0" y="44605"/>
                  <a:pt x="0" y="44605"/>
                </a:cubicBezTo>
              </a:path>
            </a:pathLst>
          </a:custGeom>
          <a:ln w="285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476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Resultado da normalização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Um processo de normalização decompõem a relação/tabela original em várias tabelas/relações.</a:t>
            </a:r>
          </a:p>
          <a:p>
            <a:endParaRPr lang="pt-PT" dirty="0"/>
          </a:p>
          <a:p>
            <a:r>
              <a:rPr lang="pt-PT" dirty="0"/>
              <a:t>Esta decomposição é feita sem perdas de informação.</a:t>
            </a:r>
          </a:p>
          <a:p>
            <a:endParaRPr lang="pt-PT" dirty="0"/>
          </a:p>
          <a:p>
            <a:r>
              <a:rPr lang="pt-PT" dirty="0"/>
              <a:t>Ou seja, o processo é reversível  mediante o operador </a:t>
            </a:r>
            <a:r>
              <a:rPr lang="pt-PT" dirty="0" err="1"/>
              <a:t>join</a:t>
            </a:r>
            <a:r>
              <a:rPr lang="pt-PT" dirty="0"/>
              <a:t> (</a:t>
            </a:r>
            <a:r>
              <a:rPr lang="pt-PT" dirty="0" err="1"/>
              <a:t>select</a:t>
            </a:r>
            <a:r>
              <a:rPr lang="pt-PT" dirty="0"/>
              <a:t>/</a:t>
            </a:r>
            <a:r>
              <a:rPr lang="pt-PT" dirty="0" err="1"/>
              <a:t>join</a:t>
            </a:r>
            <a:r>
              <a:rPr lang="pt-PT" dirty="0"/>
              <a:t>), obtendo-se a tabela inicial.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583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/>
              <a:t>Java Application example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7" y="1412777"/>
            <a:ext cx="6767854" cy="500232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Retângulo 5"/>
          <p:cNvSpPr/>
          <p:nvPr/>
        </p:nvSpPr>
        <p:spPr>
          <a:xfrm>
            <a:off x="2516581" y="1828792"/>
            <a:ext cx="244827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2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Recuperar a tabela original (exemplo)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80729"/>
            <a:ext cx="8229600" cy="964703"/>
          </a:xfrm>
        </p:spPr>
        <p:txBody>
          <a:bodyPr>
            <a:normAutofit/>
          </a:bodyPr>
          <a:lstStyle/>
          <a:p>
            <a:r>
              <a:rPr lang="pt-PT" dirty="0"/>
              <a:t>Para o exemplo aplicado na normalização 1NF, a tabela original pode ser obtida através da </a:t>
            </a:r>
            <a:r>
              <a:rPr lang="pt-PT" dirty="0" err="1"/>
              <a:t>query</a:t>
            </a:r>
            <a:r>
              <a:rPr lang="pt-PT" dirty="0"/>
              <a:t>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1916832"/>
            <a:ext cx="849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>
                <a:solidFill>
                  <a:srgbClr val="FF0000"/>
                </a:solidFill>
              </a:rPr>
              <a:t>Select</a:t>
            </a:r>
            <a:r>
              <a:rPr lang="pt-PT" dirty="0">
                <a:solidFill>
                  <a:prstClr val="black"/>
                </a:solidFill>
              </a:rPr>
              <a:t>  </a:t>
            </a:r>
            <a:r>
              <a:rPr lang="pt-PT" dirty="0" err="1">
                <a:solidFill>
                  <a:prstClr val="black"/>
                </a:solidFill>
              </a:rPr>
              <a:t>id_aluno</a:t>
            </a:r>
            <a:r>
              <a:rPr lang="pt-PT" dirty="0">
                <a:solidFill>
                  <a:prstClr val="black"/>
                </a:solidFill>
              </a:rPr>
              <a:t>, nome, </a:t>
            </a:r>
            <a:r>
              <a:rPr lang="pt-PT" dirty="0" err="1">
                <a:solidFill>
                  <a:prstClr val="black"/>
                </a:solidFill>
              </a:rPr>
              <a:t>Nasc</a:t>
            </a:r>
            <a:r>
              <a:rPr lang="pt-PT" dirty="0">
                <a:solidFill>
                  <a:prstClr val="black"/>
                </a:solidFill>
              </a:rPr>
              <a:t>, </a:t>
            </a:r>
            <a:r>
              <a:rPr lang="pt-PT" dirty="0" err="1">
                <a:solidFill>
                  <a:prstClr val="black"/>
                </a:solidFill>
              </a:rPr>
              <a:t>Id_dis</a:t>
            </a:r>
            <a:r>
              <a:rPr lang="pt-PT" dirty="0">
                <a:solidFill>
                  <a:prstClr val="black"/>
                </a:solidFill>
              </a:rPr>
              <a:t>, </a:t>
            </a:r>
            <a:r>
              <a:rPr lang="pt-PT" dirty="0" err="1">
                <a:solidFill>
                  <a:prstClr val="black"/>
                </a:solidFill>
              </a:rPr>
              <a:t>Discipl</a:t>
            </a:r>
            <a:r>
              <a:rPr lang="pt-PT" dirty="0">
                <a:solidFill>
                  <a:prstClr val="black"/>
                </a:solidFill>
              </a:rPr>
              <a:t>,  Ano, Nota</a:t>
            </a:r>
          </a:p>
          <a:p>
            <a:r>
              <a:rPr lang="pt-PT" b="1" dirty="0" err="1">
                <a:solidFill>
                  <a:srgbClr val="FF0000"/>
                </a:solidFill>
              </a:rPr>
              <a:t>From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>
                <a:solidFill>
                  <a:prstClr val="black"/>
                </a:solidFill>
              </a:rPr>
              <a:t>Alunos, Disciplina, </a:t>
            </a:r>
            <a:r>
              <a:rPr lang="pt-PT" dirty="0" err="1">
                <a:solidFill>
                  <a:prstClr val="black"/>
                </a:solidFill>
              </a:rPr>
              <a:t>Frequencia</a:t>
            </a:r>
            <a:endParaRPr lang="pt-PT" dirty="0">
              <a:solidFill>
                <a:prstClr val="black"/>
              </a:solidFill>
            </a:endParaRPr>
          </a:p>
          <a:p>
            <a:r>
              <a:rPr lang="pt-PT" b="1" dirty="0" err="1">
                <a:solidFill>
                  <a:srgbClr val="FF0000"/>
                </a:solidFill>
              </a:rPr>
              <a:t>Where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 err="1">
                <a:solidFill>
                  <a:prstClr val="black"/>
                </a:solidFill>
              </a:rPr>
              <a:t>Alunos.id_aluno</a:t>
            </a:r>
            <a:r>
              <a:rPr lang="pt-PT" dirty="0">
                <a:solidFill>
                  <a:prstClr val="black"/>
                </a:solidFill>
              </a:rPr>
              <a:t> = </a:t>
            </a:r>
            <a:r>
              <a:rPr lang="pt-PT" dirty="0" err="1">
                <a:solidFill>
                  <a:prstClr val="black"/>
                </a:solidFill>
              </a:rPr>
              <a:t>frequencia.id_aluno</a:t>
            </a:r>
            <a:r>
              <a:rPr lang="pt-PT" dirty="0">
                <a:solidFill>
                  <a:prstClr val="black"/>
                </a:solidFill>
              </a:rPr>
              <a:t>  </a:t>
            </a:r>
            <a:r>
              <a:rPr lang="pt-PT" b="1" dirty="0">
                <a:solidFill>
                  <a:srgbClr val="FF0000"/>
                </a:solidFill>
              </a:rPr>
              <a:t>AND</a:t>
            </a:r>
            <a:r>
              <a:rPr lang="pt-PT" dirty="0">
                <a:solidFill>
                  <a:prstClr val="black"/>
                </a:solidFill>
              </a:rPr>
              <a:t> </a:t>
            </a:r>
            <a:r>
              <a:rPr lang="pt-PT" dirty="0" err="1">
                <a:solidFill>
                  <a:prstClr val="black"/>
                </a:solidFill>
              </a:rPr>
              <a:t>frequencia.id_dis</a:t>
            </a:r>
            <a:r>
              <a:rPr lang="pt-PT" dirty="0">
                <a:solidFill>
                  <a:prstClr val="black"/>
                </a:solidFill>
              </a:rPr>
              <a:t>= </a:t>
            </a:r>
            <a:r>
              <a:rPr lang="pt-PT" dirty="0" err="1">
                <a:solidFill>
                  <a:prstClr val="black"/>
                </a:solidFill>
              </a:rPr>
              <a:t>Disciplina.id_dis</a:t>
            </a:r>
            <a:r>
              <a:rPr lang="pt-PT" dirty="0">
                <a:solidFill>
                  <a:prstClr val="black"/>
                </a:solidFill>
              </a:rPr>
              <a:t>; </a:t>
            </a:r>
            <a:endParaRPr lang="en-GB" dirty="0">
              <a:solidFill>
                <a:prstClr val="black"/>
              </a:solidFill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775520" y="3488705"/>
          <a:ext cx="23042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78">
                <a:tc>
                  <a:txBody>
                    <a:bodyPr/>
                    <a:lstStyle/>
                    <a:p>
                      <a:r>
                        <a:rPr lang="pt-PT" sz="1200" dirty="0" err="1"/>
                        <a:t>Id_aluno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Nasc</a:t>
                      </a:r>
                      <a:endParaRPr lang="pt-P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78">
                <a:tc>
                  <a:txBody>
                    <a:bodyPr/>
                    <a:lstStyle/>
                    <a:p>
                      <a:r>
                        <a:rPr lang="pt-PT" sz="12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Ramalho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78">
                <a:tc>
                  <a:txBody>
                    <a:bodyPr/>
                    <a:lstStyle/>
                    <a:p>
                      <a:r>
                        <a:rPr lang="pt-PT" sz="1200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878">
                <a:tc>
                  <a:txBody>
                    <a:bodyPr/>
                    <a:lstStyle/>
                    <a:p>
                      <a:r>
                        <a:rPr lang="pt-PT" sz="1200" dirty="0"/>
                        <a:t>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Soares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878">
                <a:tc>
                  <a:txBody>
                    <a:bodyPr/>
                    <a:lstStyle/>
                    <a:p>
                      <a:r>
                        <a:rPr lang="pt-PT" sz="1200" dirty="0"/>
                        <a:t>2050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Sampaio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07610" y="5517232"/>
          <a:ext cx="16961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614">
                <a:tc>
                  <a:txBody>
                    <a:bodyPr/>
                    <a:lstStyle/>
                    <a:p>
                      <a:r>
                        <a:rPr lang="pt-PT" sz="1200" dirty="0" err="1"/>
                        <a:t>Id_dis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Disciplina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">
                <a:tc>
                  <a:txBody>
                    <a:bodyPr/>
                    <a:lstStyle/>
                    <a:p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Inglês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14">
                <a:tc>
                  <a:txBody>
                    <a:bodyPr/>
                    <a:lstStyle/>
                    <a:p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Gestão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14">
                <a:tc>
                  <a:txBody>
                    <a:bodyPr/>
                    <a:lstStyle/>
                    <a:p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Estatística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614">
                <a:tc>
                  <a:txBody>
                    <a:bodyPr/>
                    <a:lstStyle/>
                    <a:p>
                      <a:r>
                        <a:rPr lang="pt-P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Francês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47728" y="6093296"/>
          <a:ext cx="280831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Id_aluno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Id_dis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Nota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607">
                <a:tc>
                  <a:txBody>
                    <a:bodyPr/>
                    <a:lstStyle/>
                    <a:p>
                      <a:r>
                        <a:rPr lang="pt-PT" sz="1200" dirty="0"/>
                        <a:t>2050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75521" y="3056658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solidFill>
                  <a:srgbClr val="FF0000"/>
                </a:solidFill>
              </a:rPr>
              <a:t>Alunos</a:t>
            </a:r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7608" y="5085185"/>
            <a:ext cx="1377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solidFill>
                  <a:srgbClr val="FF0000"/>
                </a:solidFill>
              </a:rPr>
              <a:t>Disciplina</a:t>
            </a:r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7728" y="5589241"/>
            <a:ext cx="1570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 err="1">
                <a:solidFill>
                  <a:srgbClr val="FF0000"/>
                </a:solidFill>
              </a:rPr>
              <a:t>Frequencia</a:t>
            </a:r>
            <a:endParaRPr lang="en-GB" sz="2400" dirty="0">
              <a:solidFill>
                <a:prstClr val="black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89303" y="3118832"/>
          <a:ext cx="4671193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200" dirty="0" err="1"/>
                        <a:t>Id_aluno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Nasc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 err="1"/>
                        <a:t>Id_dis</a:t>
                      </a:r>
                      <a:endParaRPr lang="pt-P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Disciplina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Nota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Ramalho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Inglês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Ramalho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Gestão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Estatística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Soares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Francês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200" dirty="0"/>
                        <a:t>2040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Soares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Gestão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199">
                <a:tc>
                  <a:txBody>
                    <a:bodyPr/>
                    <a:lstStyle/>
                    <a:p>
                      <a:r>
                        <a:rPr lang="pt-PT" sz="1200" dirty="0"/>
                        <a:t>2050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Sampaio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Inglês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rot="19802883">
            <a:off x="4451442" y="4569413"/>
            <a:ext cx="1280235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prstClr val="white"/>
                </a:solidFill>
              </a:rPr>
              <a:t>Query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07968" y="2771636"/>
            <a:ext cx="738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err="1">
                <a:solidFill>
                  <a:srgbClr val="FF0000"/>
                </a:solidFill>
              </a:rPr>
              <a:t>query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4C9908CB-C942-496B-BDF2-374E6BC43496}"/>
              </a:ext>
            </a:extLst>
          </p:cNvPr>
          <p:cNvCxnSpPr/>
          <p:nvPr/>
        </p:nvCxnSpPr>
        <p:spPr>
          <a:xfrm flipH="1" flipV="1">
            <a:off x="4583832" y="3056658"/>
            <a:ext cx="288032" cy="145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87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Recursive</a:t>
            </a:r>
            <a:r>
              <a:rPr lang="pt-PT" dirty="0"/>
              <a:t> </a:t>
            </a:r>
            <a:r>
              <a:rPr lang="pt-PT" dirty="0" err="1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25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pt-PT" dirty="0"/>
              <a:t>Funções recursivas (exemplo)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09" y="1196752"/>
            <a:ext cx="8229600" cy="566124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create or replace</a:t>
            </a:r>
          </a:p>
          <a:p>
            <a:pPr>
              <a:buNone/>
            </a:pPr>
            <a:r>
              <a:rPr lang="en-US" dirty="0"/>
              <a:t>function </a:t>
            </a:r>
            <a:r>
              <a:rPr lang="en-US" dirty="0">
                <a:solidFill>
                  <a:srgbClr val="FF0000"/>
                </a:solidFill>
              </a:rPr>
              <a:t>factorial</a:t>
            </a:r>
            <a:r>
              <a:rPr lang="en-US" dirty="0"/>
              <a:t>( NNN in number) return number is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auxiliar</a:t>
            </a:r>
            <a:r>
              <a:rPr lang="en-US" dirty="0"/>
              <a:t> number; 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  if(NNN&lt;=1) then return 1;</a:t>
            </a:r>
          </a:p>
          <a:p>
            <a:pPr>
              <a:buNone/>
            </a:pPr>
            <a:r>
              <a:rPr lang="en-US" dirty="0"/>
              <a:t>  else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auxiliar</a:t>
            </a:r>
            <a:r>
              <a:rPr lang="en-US" dirty="0"/>
              <a:t> := NNN * </a:t>
            </a:r>
            <a:r>
              <a:rPr lang="en-US" dirty="0">
                <a:solidFill>
                  <a:srgbClr val="FF0000"/>
                </a:solidFill>
              </a:rPr>
              <a:t>factorial</a:t>
            </a:r>
            <a:r>
              <a:rPr lang="en-US" dirty="0"/>
              <a:t>(NNN-1);</a:t>
            </a:r>
          </a:p>
          <a:p>
            <a:pPr>
              <a:buNone/>
            </a:pPr>
            <a:r>
              <a:rPr lang="en-US" dirty="0"/>
              <a:t>  end if;  </a:t>
            </a:r>
          </a:p>
          <a:p>
            <a:pPr>
              <a:buNone/>
            </a:pPr>
            <a:r>
              <a:rPr lang="en-US" dirty="0"/>
              <a:t>  return </a:t>
            </a:r>
            <a:r>
              <a:rPr lang="en-US" dirty="0" err="1"/>
              <a:t>auxiliar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end;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-- “procedural” call</a:t>
            </a:r>
          </a:p>
          <a:p>
            <a:pPr>
              <a:buNone/>
            </a:pPr>
            <a:r>
              <a:rPr lang="en-US" dirty="0"/>
              <a:t>declare </a:t>
            </a:r>
          </a:p>
          <a:p>
            <a:pPr>
              <a:buNone/>
            </a:pPr>
            <a:r>
              <a:rPr lang="en-US" dirty="0"/>
              <a:t>   result integer;</a:t>
            </a:r>
          </a:p>
          <a:p>
            <a:pPr>
              <a:buNone/>
            </a:pPr>
            <a:r>
              <a:rPr lang="en-US" dirty="0"/>
              <a:t>begin </a:t>
            </a:r>
          </a:p>
          <a:p>
            <a:pPr>
              <a:buNone/>
            </a:pPr>
            <a:r>
              <a:rPr lang="en-US" dirty="0"/>
              <a:t>    result := factorial(5);</a:t>
            </a:r>
          </a:p>
          <a:p>
            <a:pPr>
              <a:buNone/>
            </a:pPr>
            <a:r>
              <a:rPr lang="en-US" dirty="0"/>
              <a:t>    -- do something with the result here</a:t>
            </a:r>
          </a:p>
          <a:p>
            <a:pPr>
              <a:buNone/>
            </a:pPr>
            <a:r>
              <a:rPr lang="en-US" dirty="0"/>
              <a:t>    DBMS_OUTPUT.PUT_LINE('result = ' || result);  -- you need to activate </a:t>
            </a:r>
            <a:r>
              <a:rPr lang="en-US" dirty="0" err="1"/>
              <a:t>dbms_output</a:t>
            </a:r>
            <a:r>
              <a:rPr lang="en-US" dirty="0"/>
              <a:t> before</a:t>
            </a:r>
          </a:p>
          <a:p>
            <a:pPr>
              <a:buNone/>
            </a:pPr>
            <a:r>
              <a:rPr lang="en-US" dirty="0"/>
              <a:t>End;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794" y="2554336"/>
            <a:ext cx="2520280" cy="147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54A5D9-F227-47B9-BF23-0825CB353A99}"/>
              </a:ext>
            </a:extLst>
          </p:cNvPr>
          <p:cNvSpPr/>
          <p:nvPr/>
        </p:nvSpPr>
        <p:spPr>
          <a:xfrm>
            <a:off x="6859916" y="18230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/>
              <a:t>Query: </a:t>
            </a:r>
          </a:p>
          <a:p>
            <a:pPr>
              <a:buNone/>
            </a:pPr>
            <a:r>
              <a:rPr lang="en-US" dirty="0"/>
              <a:t>      Select 5 as n, factorial(5) as ff from dual;</a:t>
            </a:r>
          </a:p>
        </p:txBody>
      </p:sp>
    </p:spTree>
    <p:extLst>
      <p:ext uri="{BB962C8B-B14F-4D97-AF65-F5344CB8AC3E}">
        <p14:creationId xmlns:p14="http://schemas.microsoft.com/office/powerpoint/2010/main" val="2888327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Dados recursivos) arvore dum produto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18856" cy="2332856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Vamos obter o custo dum produto a partir da sua árvore.</a:t>
            </a:r>
          </a:p>
          <a:p>
            <a:endParaRPr lang="pt-PT" dirty="0"/>
          </a:p>
          <a:p>
            <a:r>
              <a:rPr lang="pt-PT" dirty="0"/>
              <a:t>Arvore: carro gasta motor chassi e rodas; motor gasta pistões e árvore de came; rodas gasta jante, pneu e parafusos…</a:t>
            </a:r>
          </a:p>
          <a:p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1" y="2132856"/>
            <a:ext cx="248859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933058"/>
            <a:ext cx="4104456" cy="2369239"/>
          </a:xfrm>
          <a:prstGeom prst="rect">
            <a:avLst/>
          </a:prstGeom>
        </p:spPr>
      </p:pic>
      <p:cxnSp>
        <p:nvCxnSpPr>
          <p:cNvPr id="6" name="Conexão reta unidirecional 5"/>
          <p:cNvCxnSpPr>
            <a:cxnSpLocks/>
          </p:cNvCxnSpPr>
          <p:nvPr/>
        </p:nvCxnSpPr>
        <p:spPr>
          <a:xfrm flipH="1" flipV="1">
            <a:off x="5303912" y="4077073"/>
            <a:ext cx="1872208" cy="72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unidirecional 10"/>
          <p:cNvCxnSpPr>
            <a:cxnSpLocks/>
          </p:cNvCxnSpPr>
          <p:nvPr/>
        </p:nvCxnSpPr>
        <p:spPr>
          <a:xfrm flipH="1">
            <a:off x="6384032" y="4949554"/>
            <a:ext cx="944488" cy="13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/>
          <p:cNvCxnSpPr>
            <a:cxnSpLocks/>
          </p:cNvCxnSpPr>
          <p:nvPr/>
        </p:nvCxnSpPr>
        <p:spPr>
          <a:xfrm flipH="1">
            <a:off x="6096000" y="4949554"/>
            <a:ext cx="1232520" cy="92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9923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Tabela “artigos”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48498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create table </a:t>
            </a:r>
            <a:r>
              <a:rPr lang="en-US" dirty="0" err="1"/>
              <a:t>artigo</a:t>
            </a:r>
            <a:r>
              <a:rPr lang="en-US" dirty="0"/>
              <a:t>(</a:t>
            </a:r>
          </a:p>
          <a:p>
            <a:pPr>
              <a:buNone/>
            </a:pPr>
            <a:r>
              <a:rPr lang="en-US" dirty="0"/>
              <a:t>  ref   number primary key,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nome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custo</a:t>
            </a:r>
            <a:r>
              <a:rPr lang="en-US" dirty="0"/>
              <a:t> numeric(10,2)</a:t>
            </a:r>
          </a:p>
          <a:p>
            <a:pPr>
              <a:buNone/>
            </a:pP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artigo</a:t>
            </a:r>
            <a:r>
              <a:rPr lang="en-US" dirty="0"/>
              <a:t> values(1, '</a:t>
            </a:r>
            <a:r>
              <a:rPr lang="en-US" dirty="0" err="1"/>
              <a:t>carro</a:t>
            </a:r>
            <a:r>
              <a:rPr lang="en-US" dirty="0"/>
              <a:t>'    ,   0);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artigo</a:t>
            </a:r>
            <a:r>
              <a:rPr lang="en-US" dirty="0"/>
              <a:t> values(2, '</a:t>
            </a:r>
            <a:r>
              <a:rPr lang="en-US" dirty="0" err="1"/>
              <a:t>pneu</a:t>
            </a:r>
            <a:r>
              <a:rPr lang="en-US" dirty="0"/>
              <a:t>'     , 100);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artigo</a:t>
            </a:r>
            <a:r>
              <a:rPr lang="en-US" dirty="0"/>
              <a:t> values(3, 'motor'    ,1000);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artigo</a:t>
            </a:r>
            <a:r>
              <a:rPr lang="en-US" dirty="0"/>
              <a:t> values(4, '</a:t>
            </a:r>
            <a:r>
              <a:rPr lang="en-US" dirty="0" err="1"/>
              <a:t>chassi</a:t>
            </a:r>
            <a:r>
              <a:rPr lang="en-US" dirty="0"/>
              <a:t>'   ,2000);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artigo</a:t>
            </a:r>
            <a:r>
              <a:rPr lang="en-US" dirty="0"/>
              <a:t> values(5, '</a:t>
            </a:r>
            <a:r>
              <a:rPr lang="en-US" dirty="0" err="1"/>
              <a:t>jante</a:t>
            </a:r>
            <a:r>
              <a:rPr lang="en-US" dirty="0"/>
              <a:t>'    , 100);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artigo</a:t>
            </a:r>
            <a:r>
              <a:rPr lang="en-US" dirty="0"/>
              <a:t> values(6, '</a:t>
            </a:r>
            <a:r>
              <a:rPr lang="en-US" dirty="0" err="1"/>
              <a:t>parafusos</a:t>
            </a:r>
            <a:r>
              <a:rPr lang="en-US" dirty="0"/>
              <a:t>',   1);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artigo</a:t>
            </a:r>
            <a:r>
              <a:rPr lang="en-US" dirty="0"/>
              <a:t> values(7, '</a:t>
            </a:r>
            <a:r>
              <a:rPr lang="en-US" dirty="0" err="1"/>
              <a:t>pistoes</a:t>
            </a:r>
            <a:r>
              <a:rPr lang="en-US" dirty="0"/>
              <a:t>'  , 200);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artigo</a:t>
            </a:r>
            <a:r>
              <a:rPr lang="en-US" dirty="0"/>
              <a:t> values(8, '</a:t>
            </a:r>
            <a:r>
              <a:rPr lang="en-US" dirty="0" err="1"/>
              <a:t>arvore</a:t>
            </a:r>
            <a:r>
              <a:rPr lang="en-US" dirty="0"/>
              <a:t>'   ,  50);</a:t>
            </a:r>
          </a:p>
          <a:p>
            <a:pPr>
              <a:buNone/>
            </a:pPr>
            <a:endParaRPr lang="pt-PT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056" y="1844825"/>
            <a:ext cx="3312368" cy="333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35098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pt-PT" dirty="0"/>
              <a:t>Tabela “gasta”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124745"/>
            <a:ext cx="8229600" cy="52851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/*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gasta</a:t>
            </a:r>
            <a:r>
              <a:rPr lang="en-US" dirty="0"/>
              <a:t>, a </a:t>
            </a:r>
            <a:r>
              <a:rPr lang="en-US" dirty="0" err="1"/>
              <a:t>constituição</a:t>
            </a:r>
            <a:r>
              <a:rPr lang="en-US" dirty="0"/>
              <a:t> 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) </a:t>
            </a:r>
            <a:r>
              <a:rPr lang="en-US" dirty="0" err="1"/>
              <a:t>dum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 (</a:t>
            </a:r>
            <a:r>
              <a:rPr lang="en-US" dirty="0" err="1"/>
              <a:t>carro</a:t>
            </a:r>
            <a:r>
              <a:rPr lang="en-US" dirty="0"/>
              <a:t>) */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create table </a:t>
            </a:r>
            <a:r>
              <a:rPr lang="en-US" dirty="0" err="1"/>
              <a:t>gasta</a:t>
            </a:r>
            <a:r>
              <a:rPr lang="en-US" dirty="0"/>
              <a:t>( </a:t>
            </a:r>
          </a:p>
          <a:p>
            <a:pPr>
              <a:buNone/>
            </a:pPr>
            <a:r>
              <a:rPr lang="en-US" dirty="0"/>
              <a:t>  ref         references </a:t>
            </a:r>
            <a:r>
              <a:rPr lang="en-US" dirty="0" err="1"/>
              <a:t>artigo</a:t>
            </a:r>
            <a:r>
              <a:rPr lang="en-US" dirty="0"/>
              <a:t>(ref),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ref_filho</a:t>
            </a:r>
            <a:r>
              <a:rPr lang="en-US" dirty="0"/>
              <a:t>   references </a:t>
            </a:r>
            <a:r>
              <a:rPr lang="en-US" dirty="0" err="1"/>
              <a:t>artigo</a:t>
            </a:r>
            <a:r>
              <a:rPr lang="en-US" dirty="0"/>
              <a:t>(ref),</a:t>
            </a:r>
          </a:p>
          <a:p>
            <a:pPr>
              <a:buNone/>
            </a:pPr>
            <a:r>
              <a:rPr lang="en-US" dirty="0"/>
              <a:t>  quant       number,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GB" dirty="0"/>
              <a:t>CONSTRAINT </a:t>
            </a:r>
            <a:r>
              <a:rPr lang="en-GB" dirty="0" err="1"/>
              <a:t>gasta_PK</a:t>
            </a:r>
            <a:r>
              <a:rPr lang="en-GB" dirty="0"/>
              <a:t> PRIMARY KEY ( </a:t>
            </a:r>
            <a:r>
              <a:rPr lang="en-GB" dirty="0" err="1"/>
              <a:t>ref_filho</a:t>
            </a:r>
            <a:r>
              <a:rPr lang="en-GB" dirty="0"/>
              <a:t>,     ref ) </a:t>
            </a:r>
            <a:endParaRPr lang="en-US" dirty="0"/>
          </a:p>
          <a:p>
            <a:pPr>
              <a:buNone/>
            </a:pPr>
            <a:r>
              <a:rPr lang="en-US" dirty="0"/>
              <a:t>);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gasta</a:t>
            </a:r>
            <a:r>
              <a:rPr lang="en-US" dirty="0"/>
              <a:t> values (1,2,4);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gasta</a:t>
            </a:r>
            <a:r>
              <a:rPr lang="en-US" dirty="0"/>
              <a:t> values (1,3,1);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gasta</a:t>
            </a:r>
            <a:r>
              <a:rPr lang="en-US" dirty="0"/>
              <a:t> values (1,4,1);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gasta</a:t>
            </a:r>
            <a:r>
              <a:rPr lang="en-US" dirty="0"/>
              <a:t> values (2,5,1);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gasta</a:t>
            </a:r>
            <a:r>
              <a:rPr lang="en-US" dirty="0"/>
              <a:t> values (2,6,4);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gasta</a:t>
            </a:r>
            <a:r>
              <a:rPr lang="en-US" dirty="0"/>
              <a:t> values (3,7,1);</a:t>
            </a:r>
          </a:p>
          <a:p>
            <a:pPr>
              <a:buNone/>
            </a:pPr>
            <a:r>
              <a:rPr lang="en-US" dirty="0"/>
              <a:t>insert into </a:t>
            </a:r>
            <a:r>
              <a:rPr lang="en-US" dirty="0" err="1"/>
              <a:t>gasta</a:t>
            </a:r>
            <a:r>
              <a:rPr lang="en-US" dirty="0"/>
              <a:t> values (3,8,1);</a:t>
            </a:r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3958953"/>
            <a:ext cx="3240360" cy="218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6880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Árvore do produto “carro”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046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PT" dirty="0"/>
              <a:t>A informação inserida na tabela gasta representa a árvore do produto “CARRO” (ver slide anterior)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24192" y="3212976"/>
            <a:ext cx="108012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prstClr val="black"/>
                </a:solidFill>
              </a:rPr>
              <a:t>Carro,1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68008" y="4581128"/>
            <a:ext cx="108012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prstClr val="black"/>
                </a:solidFill>
              </a:rPr>
              <a:t>roda,4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96200" y="4581128"/>
            <a:ext cx="108012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prstClr val="black"/>
                </a:solidFill>
              </a:rPr>
              <a:t>motor,1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480376" y="4581128"/>
            <a:ext cx="108012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prstClr val="black"/>
                </a:solidFill>
              </a:rPr>
              <a:t>Chassi,1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83832" y="6165304"/>
            <a:ext cx="108012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prstClr val="black"/>
                </a:solidFill>
              </a:rPr>
              <a:t>jante,1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68008" y="6165304"/>
            <a:ext cx="108012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prstClr val="black"/>
                </a:solidFill>
              </a:rPr>
              <a:t>paraf,4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52184" y="6165304"/>
            <a:ext cx="108012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prstClr val="black"/>
                </a:solidFill>
              </a:rPr>
              <a:t>pistão,1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048328" y="6165304"/>
            <a:ext cx="108012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prstClr val="black"/>
                </a:solidFill>
              </a:rPr>
              <a:t>arvore,1</a:t>
            </a:r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>
          <a:xfrm rot="5400000">
            <a:off x="7068108" y="3284984"/>
            <a:ext cx="936104" cy="16561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0" idx="0"/>
          </p:cNvCxnSpPr>
          <p:nvPr/>
        </p:nvCxnSpPr>
        <p:spPr>
          <a:xfrm rot="5400000">
            <a:off x="5339916" y="4797152"/>
            <a:ext cx="1152128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1" idx="0"/>
          </p:cNvCxnSpPr>
          <p:nvPr/>
        </p:nvCxnSpPr>
        <p:spPr>
          <a:xfrm rot="5400000">
            <a:off x="6132004" y="5589240"/>
            <a:ext cx="115212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8" idx="0"/>
          </p:cNvCxnSpPr>
          <p:nvPr/>
        </p:nvCxnSpPr>
        <p:spPr>
          <a:xfrm rot="16200000" flipH="1">
            <a:off x="7932204" y="4077072"/>
            <a:ext cx="936104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9" idx="0"/>
          </p:cNvCxnSpPr>
          <p:nvPr/>
        </p:nvCxnSpPr>
        <p:spPr>
          <a:xfrm rot="16200000" flipH="1">
            <a:off x="8724292" y="3284984"/>
            <a:ext cx="936104" cy="16561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2" idx="0"/>
          </p:cNvCxnSpPr>
          <p:nvPr/>
        </p:nvCxnSpPr>
        <p:spPr>
          <a:xfrm rot="5400000">
            <a:off x="7788188" y="5517232"/>
            <a:ext cx="1152128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3" idx="0"/>
          </p:cNvCxnSpPr>
          <p:nvPr/>
        </p:nvCxnSpPr>
        <p:spPr>
          <a:xfrm rot="16200000" flipH="1">
            <a:off x="8436260" y="5013176"/>
            <a:ext cx="1152128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052" y="2867811"/>
            <a:ext cx="3240360" cy="218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6284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Função para o custo dum produto (</a:t>
            </a:r>
            <a:r>
              <a:rPr lang="pt-PT" dirty="0">
                <a:solidFill>
                  <a:srgbClr val="FF0000"/>
                </a:solidFill>
              </a:rPr>
              <a:t>NÃO RECURSIVA</a:t>
            </a:r>
            <a:r>
              <a:rPr lang="pt-PT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824" y="1412776"/>
            <a:ext cx="8229600" cy="514116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/>
              <a:t>/*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determinar</a:t>
            </a:r>
            <a:r>
              <a:rPr lang="en-US" dirty="0"/>
              <a:t> o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dum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, dada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árvore</a:t>
            </a:r>
            <a:r>
              <a:rPr lang="en-US" dirty="0"/>
              <a:t> */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create or replace function </a:t>
            </a:r>
            <a:r>
              <a:rPr lang="en-US" dirty="0" err="1">
                <a:highlight>
                  <a:srgbClr val="FFFF00"/>
                </a:highlight>
              </a:rPr>
              <a:t>custo</a:t>
            </a:r>
            <a:r>
              <a:rPr lang="en-US" dirty="0"/>
              <a:t>(</a:t>
            </a:r>
            <a:r>
              <a:rPr lang="en-US" dirty="0" err="1"/>
              <a:t>ref_pai</a:t>
            </a:r>
            <a:r>
              <a:rPr lang="en-US" dirty="0"/>
              <a:t> in </a:t>
            </a:r>
            <a:r>
              <a:rPr lang="en-US" dirty="0" err="1"/>
              <a:t>artigo.ref%type</a:t>
            </a:r>
            <a:r>
              <a:rPr lang="en-US" dirty="0"/>
              <a:t>) return number is</a:t>
            </a:r>
          </a:p>
          <a:p>
            <a:pPr>
              <a:buNone/>
            </a:pPr>
            <a:r>
              <a:rPr lang="en-US" dirty="0"/>
              <a:t>      total NUMBER default 0;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custo_item</a:t>
            </a:r>
            <a:r>
              <a:rPr lang="en-US" dirty="0"/>
              <a:t>   number default 0;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tem_filhos</a:t>
            </a:r>
            <a:r>
              <a:rPr lang="en-US" dirty="0"/>
              <a:t> number default 0;</a:t>
            </a:r>
          </a:p>
          <a:p>
            <a:pPr>
              <a:buNone/>
            </a:pPr>
            <a:r>
              <a:rPr lang="en-US" dirty="0"/>
              <a:t>begin</a:t>
            </a:r>
          </a:p>
          <a:p>
            <a:pPr>
              <a:buNone/>
            </a:pPr>
            <a:r>
              <a:rPr lang="en-US" dirty="0"/>
              <a:t>  select count(*) into </a:t>
            </a:r>
            <a:r>
              <a:rPr lang="en-US" dirty="0" err="1"/>
              <a:t>tem_filhos</a:t>
            </a:r>
            <a:r>
              <a:rPr lang="en-US" dirty="0"/>
              <a:t> from </a:t>
            </a:r>
            <a:r>
              <a:rPr lang="en-US" dirty="0" err="1"/>
              <a:t>gasta</a:t>
            </a:r>
            <a:r>
              <a:rPr lang="en-US" dirty="0"/>
              <a:t> where </a:t>
            </a:r>
            <a:r>
              <a:rPr lang="en-US" dirty="0" err="1"/>
              <a:t>gasta.ref</a:t>
            </a:r>
            <a:r>
              <a:rPr lang="en-US" dirty="0"/>
              <a:t>=</a:t>
            </a:r>
            <a:r>
              <a:rPr lang="en-US" dirty="0" err="1"/>
              <a:t>ref_pai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if(</a:t>
            </a:r>
            <a:r>
              <a:rPr lang="en-US" dirty="0" err="1"/>
              <a:t>tem_filhos</a:t>
            </a:r>
            <a:r>
              <a:rPr lang="en-US" dirty="0"/>
              <a:t> &gt; 0) then</a:t>
            </a:r>
          </a:p>
          <a:p>
            <a:pPr>
              <a:buNone/>
            </a:pPr>
            <a:r>
              <a:rPr lang="en-US" dirty="0"/>
              <a:t>       for g in (select * from </a:t>
            </a:r>
            <a:r>
              <a:rPr lang="en-US" dirty="0" err="1"/>
              <a:t>gasta</a:t>
            </a:r>
            <a:r>
              <a:rPr lang="en-US" dirty="0"/>
              <a:t> where </a:t>
            </a:r>
            <a:r>
              <a:rPr lang="en-US" dirty="0" err="1"/>
              <a:t>gasta.ref</a:t>
            </a:r>
            <a:r>
              <a:rPr lang="en-US" dirty="0"/>
              <a:t>= </a:t>
            </a:r>
            <a:r>
              <a:rPr lang="en-US" dirty="0" err="1"/>
              <a:t>ref_pai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 loop</a:t>
            </a:r>
          </a:p>
          <a:p>
            <a:pPr>
              <a:buNone/>
            </a:pPr>
            <a:r>
              <a:rPr lang="en-US" dirty="0"/>
              <a:t>          select </a:t>
            </a:r>
            <a:r>
              <a:rPr lang="en-US" dirty="0" err="1"/>
              <a:t>artigo.custo</a:t>
            </a:r>
            <a:r>
              <a:rPr lang="en-US" dirty="0"/>
              <a:t> into </a:t>
            </a:r>
            <a:r>
              <a:rPr lang="en-US" dirty="0" err="1"/>
              <a:t>custo_item</a:t>
            </a:r>
            <a:r>
              <a:rPr lang="en-US" dirty="0"/>
              <a:t> from </a:t>
            </a:r>
            <a:r>
              <a:rPr lang="en-US" dirty="0" err="1"/>
              <a:t>artigo</a:t>
            </a:r>
            <a:r>
              <a:rPr lang="en-US" dirty="0"/>
              <a:t> where ref=</a:t>
            </a:r>
            <a:r>
              <a:rPr lang="en-US" dirty="0" err="1"/>
              <a:t>g.ref_filho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total := total + </a:t>
            </a:r>
            <a:r>
              <a:rPr lang="en-US" dirty="0" err="1"/>
              <a:t>g.quant</a:t>
            </a:r>
            <a:r>
              <a:rPr lang="en-US" dirty="0"/>
              <a:t>* </a:t>
            </a:r>
            <a:r>
              <a:rPr lang="en-US" dirty="0" err="1"/>
              <a:t>custo_item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end loop;  </a:t>
            </a:r>
          </a:p>
          <a:p>
            <a:pPr>
              <a:buNone/>
            </a:pPr>
            <a:r>
              <a:rPr lang="en-US" dirty="0"/>
              <a:t>  else</a:t>
            </a:r>
          </a:p>
          <a:p>
            <a:pPr>
              <a:buNone/>
            </a:pPr>
            <a:r>
              <a:rPr lang="en-US" dirty="0"/>
              <a:t>    select </a:t>
            </a:r>
            <a:r>
              <a:rPr lang="en-US" dirty="0" err="1"/>
              <a:t>artigo.custo</a:t>
            </a:r>
            <a:r>
              <a:rPr lang="en-US" dirty="0"/>
              <a:t> into total from </a:t>
            </a:r>
            <a:r>
              <a:rPr lang="en-US" dirty="0" err="1"/>
              <a:t>artigo</a:t>
            </a:r>
            <a:r>
              <a:rPr lang="en-US" dirty="0"/>
              <a:t> where </a:t>
            </a:r>
            <a:r>
              <a:rPr lang="en-US" dirty="0" err="1"/>
              <a:t>artigo.ref</a:t>
            </a:r>
            <a:r>
              <a:rPr lang="en-US" dirty="0"/>
              <a:t> = </a:t>
            </a:r>
            <a:r>
              <a:rPr lang="en-US" dirty="0" err="1"/>
              <a:t>ref_pai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end if;  </a:t>
            </a:r>
          </a:p>
          <a:p>
            <a:pPr>
              <a:buNone/>
            </a:pPr>
            <a:r>
              <a:rPr lang="en-US" dirty="0"/>
              <a:t>  return total;</a:t>
            </a:r>
          </a:p>
          <a:p>
            <a:pPr>
              <a:buNone/>
            </a:pPr>
            <a:r>
              <a:rPr lang="en-US" dirty="0"/>
              <a:t>end;</a:t>
            </a:r>
            <a:endParaRPr lang="pt-P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636" y="1350060"/>
            <a:ext cx="2592288" cy="261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072636" y="105273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artigo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143354" y="4472446"/>
            <a:ext cx="67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gasta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660" y="4797153"/>
            <a:ext cx="2717836" cy="183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9899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Executando a função custo para um artigo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05293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ref</a:t>
            </a:r>
            <a:r>
              <a:rPr lang="pt-PT" dirty="0"/>
              <a:t>, nome, custo(</a:t>
            </a:r>
            <a:r>
              <a:rPr lang="pt-PT" dirty="0" err="1"/>
              <a:t>ref</a:t>
            </a:r>
            <a:r>
              <a:rPr lang="pt-PT" dirty="0"/>
              <a:t>) </a:t>
            </a:r>
            <a:r>
              <a:rPr lang="pt-PT" dirty="0" err="1"/>
              <a:t>from</a:t>
            </a:r>
            <a:r>
              <a:rPr lang="pt-PT" dirty="0"/>
              <a:t> artigo</a:t>
            </a:r>
          </a:p>
          <a:p>
            <a:pPr>
              <a:buNone/>
            </a:pP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ref</a:t>
            </a:r>
            <a:r>
              <a:rPr lang="pt-PT" dirty="0"/>
              <a:t> = 1;</a:t>
            </a:r>
          </a:p>
          <a:p>
            <a:pPr>
              <a:buNone/>
            </a:pPr>
            <a:endParaRPr lang="pt-PT" dirty="0"/>
          </a:p>
          <a:p>
            <a:pPr>
              <a:buNone/>
            </a:pPr>
            <a:endParaRPr lang="pt-PT" dirty="0"/>
          </a:p>
          <a:p>
            <a:pPr>
              <a:buNone/>
            </a:pPr>
            <a:endParaRPr lang="pt-PT" dirty="0"/>
          </a:p>
          <a:p>
            <a:pPr>
              <a:buNone/>
            </a:pPr>
            <a:endParaRPr lang="pt-PT" dirty="0"/>
          </a:p>
          <a:p>
            <a:pPr>
              <a:buNone/>
            </a:pPr>
            <a:r>
              <a:rPr lang="pt-PT" dirty="0" err="1"/>
              <a:t>select</a:t>
            </a:r>
            <a:r>
              <a:rPr lang="pt-PT" dirty="0"/>
              <a:t> custo(1) </a:t>
            </a:r>
            <a:r>
              <a:rPr lang="pt-PT" dirty="0" err="1"/>
              <a:t>from</a:t>
            </a:r>
            <a:r>
              <a:rPr lang="pt-PT" dirty="0"/>
              <a:t> dual;</a:t>
            </a:r>
          </a:p>
          <a:p>
            <a:pPr>
              <a:buNone/>
            </a:pPr>
            <a:endParaRPr lang="pt-PT" dirty="0"/>
          </a:p>
          <a:p>
            <a:pPr>
              <a:buNone/>
            </a:pP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7" y="2492897"/>
            <a:ext cx="26574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4725144"/>
            <a:ext cx="2046734" cy="75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260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Custo de todos os artigos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820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ref</a:t>
            </a:r>
            <a:r>
              <a:rPr lang="pt-PT" dirty="0"/>
              <a:t>, nome, </a:t>
            </a:r>
            <a:r>
              <a:rPr lang="pt-PT" dirty="0" err="1"/>
              <a:t>custo(ref</a:t>
            </a:r>
            <a:r>
              <a:rPr lang="pt-PT" dirty="0"/>
              <a:t>) </a:t>
            </a:r>
            <a:r>
              <a:rPr lang="pt-PT" dirty="0" err="1"/>
              <a:t>from</a:t>
            </a:r>
            <a:r>
              <a:rPr lang="pt-PT" dirty="0"/>
              <a:t> artigo;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708921"/>
            <a:ext cx="4237232" cy="2974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9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91DE-68E3-C552-050F-4EE41827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Java with </a:t>
            </a:r>
            <a:r>
              <a:rPr lang="en-US" dirty="0">
                <a:highlight>
                  <a:srgbClr val="FFFF00"/>
                </a:highlight>
              </a:rPr>
              <a:t>Maven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17727-10EC-99F8-2CED-C34938B58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802" y="1535533"/>
            <a:ext cx="6801226" cy="4712883"/>
          </a:xfr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4429777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Chamar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</a:t>
            </a:r>
            <a:r>
              <a:rPr lang="en-US" dirty="0" err="1"/>
              <a:t>dum</a:t>
            </a:r>
            <a:r>
              <a:rPr lang="en-US" dirty="0"/>
              <a:t> </a:t>
            </a:r>
            <a:r>
              <a:rPr lang="en-US" dirty="0" err="1"/>
              <a:t>procedimento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336" y="1524898"/>
            <a:ext cx="8229600" cy="4061048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chamar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/</a:t>
            </a:r>
            <a:r>
              <a:rPr lang="en-US" dirty="0" err="1"/>
              <a:t>procediments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dirty="0" err="1"/>
              <a:t>corpo</a:t>
            </a:r>
            <a:r>
              <a:rPr lang="en-US" dirty="0"/>
              <a:t> de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/</a:t>
            </a:r>
            <a:r>
              <a:rPr lang="en-US" dirty="0" err="1"/>
              <a:t>procedimentos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</a:t>
            </a:r>
            <a:r>
              <a:rPr lang="en-US" dirty="0" err="1"/>
              <a:t>anónimos</a:t>
            </a:r>
            <a:r>
              <a:rPr lang="en-US" dirty="0"/>
              <a:t>.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 </a:t>
            </a:r>
          </a:p>
          <a:p>
            <a:pPr marL="0" indent="0">
              <a:buNone/>
            </a:pPr>
            <a:r>
              <a:rPr lang="en-US" dirty="0"/>
              <a:t>    custo1 real;</a:t>
            </a:r>
          </a:p>
          <a:p>
            <a:pPr marL="0" indent="0">
              <a:buNone/>
            </a:pPr>
            <a:r>
              <a:rPr lang="en-US" dirty="0"/>
              <a:t>    custo2 real;</a:t>
            </a:r>
          </a:p>
          <a:p>
            <a:pPr marL="0" indent="0">
              <a:buNone/>
            </a:pPr>
            <a:r>
              <a:rPr lang="en-US" dirty="0"/>
              <a:t>    prod   integer;  </a:t>
            </a:r>
          </a:p>
          <a:p>
            <a:pPr marL="0" indent="0">
              <a:buNone/>
            </a:pPr>
            <a:r>
              <a:rPr lang="en-US" dirty="0"/>
              <a:t>    begin</a:t>
            </a:r>
          </a:p>
          <a:p>
            <a:pPr marL="0" indent="0">
              <a:buNone/>
            </a:pPr>
            <a:r>
              <a:rPr lang="en-US" dirty="0"/>
              <a:t>         custo1:= </a:t>
            </a:r>
            <a:r>
              <a:rPr lang="en-US" dirty="0" err="1"/>
              <a:t>custo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/>
              <a:t>         prod := 3;</a:t>
            </a:r>
          </a:p>
          <a:p>
            <a:pPr marL="0" indent="0">
              <a:buNone/>
            </a:pPr>
            <a:r>
              <a:rPr lang="en-US" dirty="0"/>
              <a:t>         custo2:= </a:t>
            </a:r>
            <a:r>
              <a:rPr lang="en-US" dirty="0" err="1"/>
              <a:t>custo</a:t>
            </a:r>
            <a:r>
              <a:rPr lang="en-US" dirty="0"/>
              <a:t>(prod);</a:t>
            </a:r>
          </a:p>
          <a:p>
            <a:pPr marL="0" indent="0">
              <a:buNone/>
            </a:pPr>
            <a:r>
              <a:rPr lang="en-US" dirty="0"/>
              <a:t>         DBMS_OUTPUT.PUT_LINE('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 1 é ' || </a:t>
            </a:r>
            <a:r>
              <a:rPr lang="en-US" dirty="0" err="1"/>
              <a:t>custo</a:t>
            </a:r>
            <a:r>
              <a:rPr lang="en-US" dirty="0"/>
              <a:t>(1));</a:t>
            </a:r>
          </a:p>
          <a:p>
            <a:pPr marL="0" indent="0">
              <a:buNone/>
            </a:pPr>
            <a:r>
              <a:rPr lang="en-US" dirty="0"/>
              <a:t>         DBMS_OUTPUT.PUT_LINE('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produto</a:t>
            </a:r>
            <a:r>
              <a:rPr lang="en-US" dirty="0"/>
              <a:t> ' || prod || ' é '|| </a:t>
            </a:r>
            <a:r>
              <a:rPr lang="en-US" dirty="0" err="1"/>
              <a:t>custo</a:t>
            </a:r>
            <a:r>
              <a:rPr lang="en-US" dirty="0"/>
              <a:t>(prod));</a:t>
            </a:r>
          </a:p>
          <a:p>
            <a:pPr marL="0" indent="0">
              <a:buNone/>
            </a:pPr>
            <a:r>
              <a:rPr lang="en-US" dirty="0"/>
              <a:t>     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74166-2F4F-44F8-A62A-F20323CB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711" y="2760812"/>
            <a:ext cx="5422054" cy="3732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F0B13-62B4-4981-A84F-5DFFD50B8C50}"/>
              </a:ext>
            </a:extLst>
          </p:cNvPr>
          <p:cNvSpPr txBox="1"/>
          <p:nvPr/>
        </p:nvSpPr>
        <p:spPr>
          <a:xfrm>
            <a:off x="6626711" y="2259108"/>
            <a:ext cx="300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Menu&gt; View &gt; DBMS OUTPUT</a:t>
            </a:r>
          </a:p>
        </p:txBody>
      </p:sp>
    </p:spTree>
    <p:extLst>
      <p:ext uri="{BB962C8B-B14F-4D97-AF65-F5344CB8AC3E}">
        <p14:creationId xmlns:p14="http://schemas.microsoft.com/office/powerpoint/2010/main" val="2864477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PT" dirty="0"/>
              <a:t>Função para o custo dum produto (</a:t>
            </a:r>
            <a:r>
              <a:rPr lang="pt-PT" dirty="0">
                <a:solidFill>
                  <a:srgbClr val="FF0000"/>
                </a:solidFill>
              </a:rPr>
              <a:t>RECURSIVA</a:t>
            </a:r>
            <a:r>
              <a:rPr lang="pt-PT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8152"/>
            <a:ext cx="8229600" cy="820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dirty="0"/>
              <a:t>Determinar custo sempre a partir dos filhos: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4092" y="1772817"/>
            <a:ext cx="6408712" cy="41857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pt-PT" sz="1400" dirty="0" err="1">
                <a:solidFill>
                  <a:prstClr val="black"/>
                </a:solidFill>
              </a:rPr>
              <a:t>create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or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replace</a:t>
            </a:r>
            <a:endParaRPr lang="pt-PT" sz="1400" dirty="0">
              <a:solidFill>
                <a:prstClr val="black"/>
              </a:solidFill>
            </a:endParaRPr>
          </a:p>
          <a:p>
            <a:r>
              <a:rPr lang="pt-PT" sz="1400" dirty="0" err="1">
                <a:solidFill>
                  <a:prstClr val="black"/>
                </a:solidFill>
              </a:rPr>
              <a:t>function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>
                <a:solidFill>
                  <a:srgbClr val="FF0000"/>
                </a:solidFill>
              </a:rPr>
              <a:t>custo2</a:t>
            </a:r>
            <a:r>
              <a:rPr lang="pt-PT" sz="1400" dirty="0">
                <a:solidFill>
                  <a:prstClr val="black"/>
                </a:solidFill>
              </a:rPr>
              <a:t>(</a:t>
            </a:r>
            <a:r>
              <a:rPr lang="pt-PT" sz="1400" dirty="0" err="1">
                <a:solidFill>
                  <a:prstClr val="black"/>
                </a:solidFill>
              </a:rPr>
              <a:t>ref_pai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in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artigo.ref%type</a:t>
            </a:r>
            <a:r>
              <a:rPr lang="pt-PT" sz="1400" dirty="0">
                <a:solidFill>
                  <a:prstClr val="black"/>
                </a:solidFill>
              </a:rPr>
              <a:t>) </a:t>
            </a:r>
            <a:r>
              <a:rPr lang="pt-PT" sz="1400" dirty="0" err="1">
                <a:solidFill>
                  <a:prstClr val="black"/>
                </a:solidFill>
              </a:rPr>
              <a:t>return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number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is</a:t>
            </a:r>
            <a:endParaRPr lang="pt-PT" sz="1400" dirty="0">
              <a:solidFill>
                <a:prstClr val="black"/>
              </a:solidFill>
            </a:endParaRPr>
          </a:p>
          <a:p>
            <a:endParaRPr lang="pt-PT" sz="1400" dirty="0">
              <a:solidFill>
                <a:prstClr val="black"/>
              </a:solidFill>
            </a:endParaRPr>
          </a:p>
          <a:p>
            <a:r>
              <a:rPr lang="pt-PT" sz="1400" dirty="0">
                <a:solidFill>
                  <a:prstClr val="black"/>
                </a:solidFill>
              </a:rPr>
              <a:t> total NUMBER </a:t>
            </a:r>
            <a:r>
              <a:rPr lang="pt-PT" sz="1400" dirty="0" err="1">
                <a:solidFill>
                  <a:prstClr val="black"/>
                </a:solidFill>
              </a:rPr>
              <a:t>default</a:t>
            </a:r>
            <a:r>
              <a:rPr lang="pt-PT" sz="1400" dirty="0">
                <a:solidFill>
                  <a:prstClr val="black"/>
                </a:solidFill>
              </a:rPr>
              <a:t> 0;</a:t>
            </a:r>
          </a:p>
          <a:p>
            <a:r>
              <a:rPr lang="pt-PT" sz="1400" dirty="0" err="1">
                <a:solidFill>
                  <a:prstClr val="black"/>
                </a:solidFill>
              </a:rPr>
              <a:t>tem_filhos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number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default</a:t>
            </a:r>
            <a:r>
              <a:rPr lang="pt-PT" sz="1400" dirty="0">
                <a:solidFill>
                  <a:prstClr val="black"/>
                </a:solidFill>
              </a:rPr>
              <a:t> 0;</a:t>
            </a:r>
          </a:p>
          <a:p>
            <a:endParaRPr lang="pt-PT" sz="1400" dirty="0">
              <a:solidFill>
                <a:prstClr val="black"/>
              </a:solidFill>
            </a:endParaRPr>
          </a:p>
          <a:p>
            <a:r>
              <a:rPr lang="pt-PT" sz="1400" dirty="0" err="1">
                <a:solidFill>
                  <a:prstClr val="black"/>
                </a:solidFill>
              </a:rPr>
              <a:t>begin</a:t>
            </a:r>
            <a:endParaRPr lang="pt-PT" sz="1400" dirty="0">
              <a:solidFill>
                <a:prstClr val="black"/>
              </a:solidFill>
            </a:endParaRPr>
          </a:p>
          <a:p>
            <a:r>
              <a:rPr lang="pt-PT" sz="1400" dirty="0">
                <a:solidFill>
                  <a:prstClr val="black"/>
                </a:solidFill>
              </a:rPr>
              <a:t>  </a:t>
            </a:r>
            <a:r>
              <a:rPr lang="pt-PT" sz="1400" dirty="0" err="1">
                <a:solidFill>
                  <a:prstClr val="black"/>
                </a:solidFill>
              </a:rPr>
              <a:t>select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count</a:t>
            </a:r>
            <a:r>
              <a:rPr lang="pt-PT" sz="1400" dirty="0">
                <a:solidFill>
                  <a:prstClr val="black"/>
                </a:solidFill>
              </a:rPr>
              <a:t>(*) </a:t>
            </a:r>
            <a:r>
              <a:rPr lang="pt-PT" sz="1400" dirty="0" err="1">
                <a:solidFill>
                  <a:prstClr val="black"/>
                </a:solidFill>
              </a:rPr>
              <a:t>into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tem_filhos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from</a:t>
            </a:r>
            <a:r>
              <a:rPr lang="pt-PT" sz="1400" dirty="0">
                <a:solidFill>
                  <a:prstClr val="black"/>
                </a:solidFill>
              </a:rPr>
              <a:t> gasta </a:t>
            </a:r>
            <a:r>
              <a:rPr lang="pt-PT" sz="1400" dirty="0" err="1">
                <a:solidFill>
                  <a:prstClr val="black"/>
                </a:solidFill>
              </a:rPr>
              <a:t>where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gasta.ref=ref_pai</a:t>
            </a:r>
            <a:r>
              <a:rPr lang="pt-PT" sz="1400" dirty="0">
                <a:solidFill>
                  <a:prstClr val="black"/>
                </a:solidFill>
              </a:rPr>
              <a:t>;</a:t>
            </a:r>
          </a:p>
          <a:p>
            <a:r>
              <a:rPr lang="pt-PT" sz="1400" dirty="0">
                <a:solidFill>
                  <a:prstClr val="black"/>
                </a:solidFill>
              </a:rPr>
              <a:t>  </a:t>
            </a:r>
          </a:p>
          <a:p>
            <a:r>
              <a:rPr lang="pt-PT" sz="1400" dirty="0">
                <a:solidFill>
                  <a:prstClr val="black"/>
                </a:solidFill>
              </a:rPr>
              <a:t>  </a:t>
            </a:r>
            <a:r>
              <a:rPr lang="pt-PT" sz="1400" dirty="0" err="1">
                <a:solidFill>
                  <a:prstClr val="black"/>
                </a:solidFill>
              </a:rPr>
              <a:t>if</a:t>
            </a:r>
            <a:r>
              <a:rPr lang="pt-PT" sz="1400" dirty="0">
                <a:solidFill>
                  <a:prstClr val="black"/>
                </a:solidFill>
              </a:rPr>
              <a:t>(</a:t>
            </a:r>
            <a:r>
              <a:rPr lang="pt-PT" sz="1400" dirty="0" err="1">
                <a:solidFill>
                  <a:prstClr val="black"/>
                </a:solidFill>
              </a:rPr>
              <a:t>tem_filhos</a:t>
            </a:r>
            <a:r>
              <a:rPr lang="pt-PT" sz="1400" dirty="0">
                <a:solidFill>
                  <a:prstClr val="black"/>
                </a:solidFill>
              </a:rPr>
              <a:t> &gt; 0) </a:t>
            </a:r>
            <a:r>
              <a:rPr lang="pt-PT" sz="1400" dirty="0" err="1">
                <a:solidFill>
                  <a:prstClr val="black"/>
                </a:solidFill>
              </a:rPr>
              <a:t>then</a:t>
            </a:r>
            <a:endParaRPr lang="pt-PT" sz="1400" dirty="0">
              <a:solidFill>
                <a:prstClr val="black"/>
              </a:solidFill>
            </a:endParaRPr>
          </a:p>
          <a:p>
            <a:r>
              <a:rPr lang="pt-PT" sz="1400" dirty="0">
                <a:solidFill>
                  <a:prstClr val="black"/>
                </a:solidFill>
              </a:rPr>
              <a:t>    for g </a:t>
            </a:r>
            <a:r>
              <a:rPr lang="pt-PT" sz="1400" dirty="0" err="1">
                <a:solidFill>
                  <a:prstClr val="black"/>
                </a:solidFill>
              </a:rPr>
              <a:t>in</a:t>
            </a:r>
            <a:r>
              <a:rPr lang="pt-PT" sz="1400" dirty="0">
                <a:solidFill>
                  <a:prstClr val="black"/>
                </a:solidFill>
              </a:rPr>
              <a:t> (</a:t>
            </a:r>
            <a:r>
              <a:rPr lang="pt-PT" sz="1400" dirty="0" err="1">
                <a:solidFill>
                  <a:prstClr val="black"/>
                </a:solidFill>
              </a:rPr>
              <a:t>select</a:t>
            </a:r>
            <a:r>
              <a:rPr lang="pt-PT" sz="1400" dirty="0">
                <a:solidFill>
                  <a:prstClr val="black"/>
                </a:solidFill>
              </a:rPr>
              <a:t> * </a:t>
            </a:r>
            <a:r>
              <a:rPr lang="pt-PT" sz="1400" dirty="0" err="1">
                <a:solidFill>
                  <a:prstClr val="black"/>
                </a:solidFill>
              </a:rPr>
              <a:t>from</a:t>
            </a:r>
            <a:r>
              <a:rPr lang="pt-PT" sz="1400" dirty="0">
                <a:solidFill>
                  <a:prstClr val="black"/>
                </a:solidFill>
              </a:rPr>
              <a:t> gasta </a:t>
            </a:r>
            <a:r>
              <a:rPr lang="pt-PT" sz="1400" dirty="0" err="1">
                <a:solidFill>
                  <a:prstClr val="black"/>
                </a:solidFill>
              </a:rPr>
              <a:t>where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gasta.ref=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ref_pai</a:t>
            </a:r>
            <a:r>
              <a:rPr lang="pt-PT" sz="1400" dirty="0">
                <a:solidFill>
                  <a:prstClr val="black"/>
                </a:solidFill>
              </a:rPr>
              <a:t>)</a:t>
            </a:r>
          </a:p>
          <a:p>
            <a:r>
              <a:rPr lang="pt-PT" sz="1400" dirty="0">
                <a:solidFill>
                  <a:prstClr val="black"/>
                </a:solidFill>
              </a:rPr>
              <a:t>    </a:t>
            </a:r>
            <a:r>
              <a:rPr lang="pt-PT" sz="1400" dirty="0" err="1">
                <a:solidFill>
                  <a:prstClr val="black"/>
                </a:solidFill>
              </a:rPr>
              <a:t>loop</a:t>
            </a:r>
            <a:r>
              <a:rPr lang="pt-PT" sz="1400" dirty="0">
                <a:solidFill>
                  <a:prstClr val="black"/>
                </a:solidFill>
              </a:rPr>
              <a:t>      </a:t>
            </a:r>
          </a:p>
          <a:p>
            <a:r>
              <a:rPr lang="pt-PT" sz="1400" dirty="0">
                <a:solidFill>
                  <a:prstClr val="black"/>
                </a:solidFill>
              </a:rPr>
              <a:t>      total := total + g.quant*</a:t>
            </a:r>
            <a:r>
              <a:rPr lang="pt-PT" sz="1400" dirty="0">
                <a:solidFill>
                  <a:srgbClr val="FF0000"/>
                </a:solidFill>
              </a:rPr>
              <a:t>custo2</a:t>
            </a:r>
            <a:r>
              <a:rPr lang="pt-PT" sz="1400" dirty="0">
                <a:solidFill>
                  <a:prstClr val="black"/>
                </a:solidFill>
              </a:rPr>
              <a:t>(</a:t>
            </a:r>
            <a:r>
              <a:rPr lang="pt-PT" sz="1400" dirty="0" err="1">
                <a:solidFill>
                  <a:prstClr val="black"/>
                </a:solidFill>
              </a:rPr>
              <a:t>g.ref_filho</a:t>
            </a:r>
            <a:r>
              <a:rPr lang="pt-PT" sz="1400" dirty="0">
                <a:solidFill>
                  <a:prstClr val="black"/>
                </a:solidFill>
              </a:rPr>
              <a:t>);</a:t>
            </a:r>
          </a:p>
          <a:p>
            <a:r>
              <a:rPr lang="pt-PT" sz="1400" dirty="0">
                <a:solidFill>
                  <a:prstClr val="black"/>
                </a:solidFill>
              </a:rPr>
              <a:t>    </a:t>
            </a:r>
            <a:r>
              <a:rPr lang="pt-PT" sz="1400" dirty="0" err="1">
                <a:solidFill>
                  <a:prstClr val="black"/>
                </a:solidFill>
              </a:rPr>
              <a:t>end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loop</a:t>
            </a:r>
            <a:r>
              <a:rPr lang="pt-PT" sz="1400" dirty="0">
                <a:solidFill>
                  <a:prstClr val="black"/>
                </a:solidFill>
              </a:rPr>
              <a:t>;  </a:t>
            </a:r>
          </a:p>
          <a:p>
            <a:r>
              <a:rPr lang="pt-PT" sz="1400" dirty="0">
                <a:solidFill>
                  <a:prstClr val="black"/>
                </a:solidFill>
              </a:rPr>
              <a:t>  </a:t>
            </a:r>
            <a:r>
              <a:rPr lang="pt-PT" sz="1400" dirty="0" err="1">
                <a:solidFill>
                  <a:prstClr val="black"/>
                </a:solidFill>
              </a:rPr>
              <a:t>else</a:t>
            </a:r>
            <a:endParaRPr lang="pt-PT" sz="1400" dirty="0">
              <a:solidFill>
                <a:prstClr val="black"/>
              </a:solidFill>
            </a:endParaRPr>
          </a:p>
          <a:p>
            <a:r>
              <a:rPr lang="pt-PT" sz="1400" dirty="0">
                <a:solidFill>
                  <a:prstClr val="black"/>
                </a:solidFill>
              </a:rPr>
              <a:t>    </a:t>
            </a:r>
            <a:r>
              <a:rPr lang="pt-PT" sz="1400" dirty="0" err="1">
                <a:solidFill>
                  <a:prstClr val="black"/>
                </a:solidFill>
              </a:rPr>
              <a:t>select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artigo.custo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into</a:t>
            </a:r>
            <a:r>
              <a:rPr lang="pt-PT" sz="1400" dirty="0">
                <a:solidFill>
                  <a:prstClr val="black"/>
                </a:solidFill>
              </a:rPr>
              <a:t> total </a:t>
            </a:r>
            <a:r>
              <a:rPr lang="pt-PT" sz="1400" dirty="0" err="1">
                <a:solidFill>
                  <a:prstClr val="black"/>
                </a:solidFill>
              </a:rPr>
              <a:t>from</a:t>
            </a:r>
            <a:r>
              <a:rPr lang="pt-PT" sz="1400" dirty="0">
                <a:solidFill>
                  <a:prstClr val="black"/>
                </a:solidFill>
              </a:rPr>
              <a:t> artigo </a:t>
            </a:r>
            <a:r>
              <a:rPr lang="pt-PT" sz="1400" dirty="0" err="1">
                <a:solidFill>
                  <a:prstClr val="black"/>
                </a:solidFill>
              </a:rPr>
              <a:t>where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artigo.ref</a:t>
            </a:r>
            <a:r>
              <a:rPr lang="pt-PT" sz="1400" dirty="0">
                <a:solidFill>
                  <a:prstClr val="black"/>
                </a:solidFill>
              </a:rPr>
              <a:t> = </a:t>
            </a:r>
            <a:r>
              <a:rPr lang="pt-PT" sz="1400" dirty="0" err="1">
                <a:solidFill>
                  <a:prstClr val="black"/>
                </a:solidFill>
              </a:rPr>
              <a:t>ref_pai</a:t>
            </a:r>
            <a:r>
              <a:rPr lang="pt-PT" sz="1400" dirty="0">
                <a:solidFill>
                  <a:prstClr val="black"/>
                </a:solidFill>
              </a:rPr>
              <a:t>;</a:t>
            </a:r>
          </a:p>
          <a:p>
            <a:r>
              <a:rPr lang="pt-PT" sz="1400" dirty="0">
                <a:solidFill>
                  <a:prstClr val="black"/>
                </a:solidFill>
              </a:rPr>
              <a:t>  </a:t>
            </a:r>
            <a:r>
              <a:rPr lang="pt-PT" sz="1400" dirty="0" err="1">
                <a:solidFill>
                  <a:prstClr val="black"/>
                </a:solidFill>
              </a:rPr>
              <a:t>end</a:t>
            </a:r>
            <a:r>
              <a:rPr lang="pt-PT" sz="1400" dirty="0">
                <a:solidFill>
                  <a:prstClr val="black"/>
                </a:solidFill>
              </a:rPr>
              <a:t> </a:t>
            </a:r>
            <a:r>
              <a:rPr lang="pt-PT" sz="1400" dirty="0" err="1">
                <a:solidFill>
                  <a:prstClr val="black"/>
                </a:solidFill>
              </a:rPr>
              <a:t>if</a:t>
            </a:r>
            <a:r>
              <a:rPr lang="pt-PT" sz="1400" dirty="0">
                <a:solidFill>
                  <a:prstClr val="black"/>
                </a:solidFill>
              </a:rPr>
              <a:t>;  </a:t>
            </a:r>
          </a:p>
          <a:p>
            <a:r>
              <a:rPr lang="pt-PT" sz="1400" dirty="0">
                <a:solidFill>
                  <a:prstClr val="black"/>
                </a:solidFill>
              </a:rPr>
              <a:t>  </a:t>
            </a:r>
            <a:r>
              <a:rPr lang="pt-PT" sz="1400" dirty="0" err="1">
                <a:solidFill>
                  <a:prstClr val="black"/>
                </a:solidFill>
              </a:rPr>
              <a:t>return</a:t>
            </a:r>
            <a:r>
              <a:rPr lang="pt-PT" sz="1400" dirty="0">
                <a:solidFill>
                  <a:prstClr val="black"/>
                </a:solidFill>
              </a:rPr>
              <a:t> total;</a:t>
            </a:r>
          </a:p>
          <a:p>
            <a:r>
              <a:rPr lang="pt-PT" sz="1400" dirty="0" err="1">
                <a:solidFill>
                  <a:prstClr val="black"/>
                </a:solidFill>
              </a:rPr>
              <a:t>end</a:t>
            </a:r>
            <a:r>
              <a:rPr lang="pt-PT" sz="1400" dirty="0">
                <a:solidFill>
                  <a:prstClr val="black"/>
                </a:solidFill>
              </a:rPr>
              <a:t>;</a:t>
            </a: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544" y="2420889"/>
            <a:ext cx="4104456" cy="236923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981200" y="1844824"/>
            <a:ext cx="1162472" cy="57606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267112" y="4182420"/>
            <a:ext cx="1162472" cy="576064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76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Obtendo o custo de todos os artigos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820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dirty="0" err="1"/>
              <a:t>select</a:t>
            </a:r>
            <a:r>
              <a:rPr lang="pt-PT" dirty="0"/>
              <a:t> </a:t>
            </a:r>
            <a:r>
              <a:rPr lang="pt-PT" dirty="0" err="1"/>
              <a:t>ref</a:t>
            </a:r>
            <a:r>
              <a:rPr lang="pt-PT" dirty="0"/>
              <a:t>, nome, custo2(ref) </a:t>
            </a:r>
            <a:r>
              <a:rPr lang="pt-PT" dirty="0" err="1"/>
              <a:t>from</a:t>
            </a:r>
            <a:r>
              <a:rPr lang="pt-PT" dirty="0"/>
              <a:t> artigo;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2636913"/>
            <a:ext cx="3672408" cy="249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0247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Transactions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1111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764904"/>
          </a:xfrm>
        </p:spPr>
        <p:txBody>
          <a:bodyPr>
            <a:normAutofit fontScale="92500"/>
          </a:bodyPr>
          <a:lstStyle/>
          <a:p>
            <a:r>
              <a:rPr lang="en-US" dirty="0"/>
              <a:t>A transaction is a logical, </a:t>
            </a:r>
            <a:r>
              <a:rPr lang="en-US" dirty="0">
                <a:solidFill>
                  <a:srgbClr val="FF0000"/>
                </a:solidFill>
              </a:rPr>
              <a:t>atomic unit of work</a:t>
            </a:r>
            <a:r>
              <a:rPr lang="en-US" dirty="0"/>
              <a:t> that contains one or more SQL statements. A transaction </a:t>
            </a:r>
            <a:r>
              <a:rPr lang="en-US" u="sng" dirty="0">
                <a:solidFill>
                  <a:srgbClr val="FF0000"/>
                </a:solidFill>
              </a:rPr>
              <a:t>groups</a:t>
            </a:r>
            <a:r>
              <a:rPr lang="en-US" dirty="0"/>
              <a:t> SQL statements so that </a:t>
            </a:r>
            <a:r>
              <a:rPr lang="en-US" u="sng" dirty="0"/>
              <a:t>they are either all committed, which means they are applied to the database, or all rolled back, which means they are undone from the database</a:t>
            </a:r>
            <a:r>
              <a:rPr lang="en-US" dirty="0"/>
              <a:t>. Oracle Database assigns every transaction a unique identifier called a transaction ID.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3792" y="429309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http://docs.oracle.com/cd/E11882_01/server.112/e25789/transact.htm#CNCPT016</a:t>
            </a:r>
          </a:p>
        </p:txBody>
      </p:sp>
    </p:spTree>
    <p:extLst>
      <p:ext uri="{BB962C8B-B14F-4D97-AF65-F5344CB8AC3E}">
        <p14:creationId xmlns:p14="http://schemas.microsoft.com/office/powerpoint/2010/main" val="39047849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Transactions</a:t>
            </a:r>
            <a:r>
              <a:rPr lang="pt-PT" dirty="0"/>
              <a:t> (</a:t>
            </a:r>
            <a:r>
              <a:rPr lang="pt-PT" dirty="0" err="1"/>
              <a:t>oracle</a:t>
            </a:r>
            <a:r>
              <a:rPr lang="pt-PT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906888" cy="4525963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Ou faz tudo, ou não faz nada:</a:t>
            </a:r>
          </a:p>
          <a:p>
            <a:r>
              <a:rPr lang="pt-PT" dirty="0" err="1"/>
              <a:t>Begin</a:t>
            </a:r>
            <a:r>
              <a:rPr lang="pt-PT" dirty="0"/>
              <a:t> </a:t>
            </a:r>
            <a:r>
              <a:rPr lang="pt-PT" dirty="0" err="1"/>
              <a:t>transaction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Insert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…</a:t>
            </a:r>
          </a:p>
          <a:p>
            <a:pPr lvl="1"/>
            <a:r>
              <a:rPr lang="pt-PT" dirty="0" err="1"/>
              <a:t>While</a:t>
            </a:r>
            <a:r>
              <a:rPr lang="pt-PT" dirty="0"/>
              <a:t> …</a:t>
            </a:r>
          </a:p>
          <a:p>
            <a:pPr lvl="2"/>
            <a:r>
              <a:rPr lang="pt-PT" dirty="0" err="1"/>
              <a:t>Update</a:t>
            </a:r>
            <a:r>
              <a:rPr lang="pt-PT" dirty="0"/>
              <a:t> …</a:t>
            </a:r>
          </a:p>
          <a:p>
            <a:pPr lvl="2"/>
            <a:r>
              <a:rPr lang="pt-PT" dirty="0" err="1"/>
              <a:t>Delete</a:t>
            </a:r>
            <a:r>
              <a:rPr lang="pt-PT" dirty="0"/>
              <a:t> …</a:t>
            </a:r>
          </a:p>
          <a:p>
            <a:pPr lvl="1"/>
            <a:r>
              <a:rPr lang="pt-PT" dirty="0" err="1"/>
              <a:t>Update</a:t>
            </a:r>
            <a:r>
              <a:rPr lang="pt-PT" dirty="0"/>
              <a:t> …</a:t>
            </a:r>
          </a:p>
          <a:p>
            <a:pPr lvl="1"/>
            <a:r>
              <a:rPr lang="pt-PT" dirty="0"/>
              <a:t>delete</a:t>
            </a:r>
          </a:p>
          <a:p>
            <a:r>
              <a:rPr lang="pt-PT" dirty="0" err="1"/>
              <a:t>Commit</a:t>
            </a:r>
            <a:r>
              <a:rPr lang="pt-PT" dirty="0"/>
              <a:t> </a:t>
            </a:r>
            <a:r>
              <a:rPr lang="pt-PT" dirty="0" err="1"/>
              <a:t>transaction</a:t>
            </a:r>
            <a:endParaRPr lang="pt-PT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6984295" y="3429000"/>
            <a:ext cx="4104456" cy="206210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1600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Para fazer com que cada </a:t>
            </a:r>
            <a:r>
              <a:rPr lang="pt-PT" sz="1600" dirty="0" err="1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query</a:t>
            </a:r>
            <a:r>
              <a:rPr lang="pt-PT" sz="1600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 seja uma transação: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sz="1600" dirty="0">
              <a:solidFill>
                <a:prstClr val="black"/>
              </a:solidFill>
              <a:latin typeface="Arial Unicode MS" pitchFamily="34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1600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SET AUTOCOMMIT ON</a:t>
            </a:r>
            <a:r>
              <a:rPr lang="pt-PT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16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pt-PT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PT" sz="1600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1600" dirty="0">
                <a:solidFill>
                  <a:prstClr val="black"/>
                </a:solidFill>
                <a:latin typeface="Arial Unicode MS" pitchFamily="34" charset="-128"/>
                <a:cs typeface="Arial" pitchFamily="34" charset="0"/>
              </a:rPr>
              <a:t>SET AUTOCOMMIT OFF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pt-PT" sz="1600" dirty="0">
              <a:solidFill>
                <a:prstClr val="black"/>
              </a:solidFill>
              <a:latin typeface="Arial Unicode MS" pitchFamily="34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PT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748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r>
              <a:rPr lang="pt-PT" dirty="0"/>
              <a:t>ACID </a:t>
            </a:r>
            <a:r>
              <a:rPr lang="pt-PT" dirty="0" err="1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268760"/>
            <a:ext cx="8229600" cy="51411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All Oracle transactions comply with the basic properties of a database transaction, known as ACID properties. ACID is an acronym for the following:</a:t>
            </a:r>
          </a:p>
          <a:p>
            <a:r>
              <a:rPr lang="en-US" b="1" dirty="0"/>
              <a:t>Atomicity</a:t>
            </a:r>
          </a:p>
          <a:p>
            <a:r>
              <a:rPr lang="en-US" u="sng" dirty="0"/>
              <a:t>All tasks of a transaction are performed or none of them are. There are no partial transactions</a:t>
            </a:r>
            <a:r>
              <a:rPr lang="en-US" dirty="0"/>
              <a:t>. For example, if a transaction starts updating 100 rows, but the system fails after 20 updates, then the database rolls back the changes to these 20 rows.</a:t>
            </a:r>
          </a:p>
          <a:p>
            <a:r>
              <a:rPr lang="en-US" b="1" dirty="0"/>
              <a:t>Consistency</a:t>
            </a:r>
          </a:p>
          <a:p>
            <a:r>
              <a:rPr lang="en-US" dirty="0"/>
              <a:t>The transaction takes the database </a:t>
            </a:r>
            <a:r>
              <a:rPr lang="en-US" u="sng" dirty="0"/>
              <a:t>from one consistent state to another consistent state</a:t>
            </a:r>
            <a:r>
              <a:rPr lang="en-US" dirty="0"/>
              <a:t>. For example, in a banking transaction that debits a savings account and credits a checking account, a failure must not cause the database to credit only one account, which would lead to inconsistent data.</a:t>
            </a:r>
          </a:p>
          <a:p>
            <a:r>
              <a:rPr lang="en-US" b="1" dirty="0"/>
              <a:t>Isolation</a:t>
            </a:r>
          </a:p>
          <a:p>
            <a:r>
              <a:rPr lang="en-US" u="sng" dirty="0"/>
              <a:t>The effect of a transaction is not visible to other transactions until the transaction is committed</a:t>
            </a:r>
            <a:r>
              <a:rPr lang="en-US" dirty="0"/>
              <a:t>. For example, one user updating the </a:t>
            </a:r>
            <a:r>
              <a:rPr lang="en-US" dirty="0" err="1"/>
              <a:t>hr.employees</a:t>
            </a:r>
            <a:r>
              <a:rPr lang="en-US" dirty="0"/>
              <a:t> table does not see the uncommitted changes to employees made concurrently by another user. Thus, it appears to users as if transactions are executing serially.</a:t>
            </a:r>
          </a:p>
          <a:p>
            <a:r>
              <a:rPr lang="en-US" b="1" dirty="0"/>
              <a:t>Durability</a:t>
            </a:r>
          </a:p>
          <a:p>
            <a:r>
              <a:rPr lang="en-US" u="sng" dirty="0"/>
              <a:t>Changes made by committed transactions are permanent</a:t>
            </a:r>
            <a:r>
              <a:rPr lang="en-US" dirty="0"/>
              <a:t>. After a transaction completes, the database ensures through its recovery mechanisms that changes from the transaction are not lost.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631106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http://docs.oracle.com/cd/E11882_01/server.112/e25789/transact.htm#CNCPT117</a:t>
            </a:r>
          </a:p>
        </p:txBody>
      </p:sp>
    </p:spTree>
    <p:extLst>
      <p:ext uri="{BB962C8B-B14F-4D97-AF65-F5344CB8AC3E}">
        <p14:creationId xmlns:p14="http://schemas.microsoft.com/office/powerpoint/2010/main" val="32170063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429"/>
            <a:ext cx="10515600" cy="988827"/>
          </a:xfrm>
        </p:spPr>
        <p:txBody>
          <a:bodyPr>
            <a:normAutofit/>
          </a:bodyPr>
          <a:lstStyle/>
          <a:p>
            <a:r>
              <a:rPr lang="pt-PT" dirty="0" err="1"/>
              <a:t>Transactions</a:t>
            </a:r>
            <a:r>
              <a:rPr lang="pt-PT" dirty="0"/>
              <a:t>: </a:t>
            </a:r>
            <a:r>
              <a:rPr lang="pt-PT" dirty="0" err="1"/>
              <a:t>rollback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6714"/>
            <a:ext cx="8229600" cy="26642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Commit; -- commit </a:t>
            </a:r>
            <a:r>
              <a:rPr lang="en-US" dirty="0" err="1"/>
              <a:t>imediatamente</a:t>
            </a:r>
            <a:r>
              <a:rPr lang="en-US" dirty="0"/>
              <a:t> anterior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insert into R1 values (5, '</a:t>
            </a:r>
            <a:r>
              <a:rPr lang="en-US" dirty="0" err="1"/>
              <a:t>xpto</a:t>
            </a:r>
            <a:r>
              <a:rPr lang="en-US" dirty="0"/>
              <a:t> 5’);</a:t>
            </a:r>
          </a:p>
          <a:p>
            <a:pPr>
              <a:buNone/>
            </a:pPr>
            <a:r>
              <a:rPr lang="en-US" dirty="0"/>
              <a:t>insert into R1 values (6, '</a:t>
            </a:r>
            <a:r>
              <a:rPr lang="en-US" dirty="0" err="1"/>
              <a:t>xpto</a:t>
            </a:r>
            <a:r>
              <a:rPr lang="en-US" dirty="0"/>
              <a:t> 6’);</a:t>
            </a:r>
          </a:p>
          <a:p>
            <a:pPr>
              <a:buNone/>
            </a:pPr>
            <a:r>
              <a:rPr lang="en-US" dirty="0"/>
              <a:t>insert into R1 values (7, '</a:t>
            </a:r>
            <a:r>
              <a:rPr lang="en-US" dirty="0" err="1"/>
              <a:t>xpto</a:t>
            </a:r>
            <a:r>
              <a:rPr lang="en-US" dirty="0"/>
              <a:t> 7');</a:t>
            </a:r>
          </a:p>
          <a:p>
            <a:pPr>
              <a:buNone/>
            </a:pPr>
            <a:r>
              <a:rPr lang="en-US" dirty="0"/>
              <a:t>rollback;</a:t>
            </a:r>
          </a:p>
          <a:p>
            <a:pPr>
              <a:buNone/>
            </a:pPr>
            <a:r>
              <a:rPr lang="en-US" dirty="0"/>
              <a:t>insert into R1 values (6, '</a:t>
            </a:r>
            <a:r>
              <a:rPr lang="en-US" dirty="0" err="1"/>
              <a:t>xpto</a:t>
            </a:r>
            <a:r>
              <a:rPr lang="en-US" dirty="0"/>
              <a:t> 2');</a:t>
            </a:r>
          </a:p>
          <a:p>
            <a:pPr>
              <a:buNone/>
            </a:pPr>
            <a:r>
              <a:rPr lang="en-US" dirty="0"/>
              <a:t>commit;</a:t>
            </a:r>
            <a:endParaRPr lang="pt-P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064" y="3789040"/>
            <a:ext cx="280831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03512" y="3683571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Resultado de “</a:t>
            </a:r>
            <a:r>
              <a:rPr lang="pt-PT" b="1" dirty="0" err="1"/>
              <a:t>Select</a:t>
            </a:r>
            <a:r>
              <a:rPr lang="pt-PT" b="1" dirty="0"/>
              <a:t> * </a:t>
            </a:r>
            <a:r>
              <a:rPr lang="pt-PT" b="1" dirty="0" err="1"/>
              <a:t>from</a:t>
            </a:r>
            <a:r>
              <a:rPr lang="pt-PT" b="1" dirty="0"/>
              <a:t> r1</a:t>
            </a:r>
            <a:r>
              <a:rPr lang="pt-PT" dirty="0"/>
              <a:t>”</a:t>
            </a:r>
          </a:p>
          <a:p>
            <a:endParaRPr lang="pt-PT" dirty="0"/>
          </a:p>
          <a:p>
            <a:r>
              <a:rPr lang="pt-PT" dirty="0"/>
              <a:t>O registo com id=5,6,7 anteriores  não ficaram guardados na tabela r1.</a:t>
            </a:r>
          </a:p>
          <a:p>
            <a:endParaRPr lang="pt-PT" dirty="0"/>
          </a:p>
          <a:p>
            <a:r>
              <a:rPr lang="pt-PT" dirty="0"/>
              <a:t>Já o registo com id=6 posterior ficou na tabela.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7690-F01B-4438-B491-DCE8BEB5DD18}"/>
              </a:ext>
            </a:extLst>
          </p:cNvPr>
          <p:cNvSpPr/>
          <p:nvPr/>
        </p:nvSpPr>
        <p:spPr>
          <a:xfrm>
            <a:off x="7123814" y="4880344"/>
            <a:ext cx="372139" cy="1403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082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4624"/>
            <a:ext cx="8229600" cy="1143000"/>
          </a:xfrm>
        </p:spPr>
        <p:txBody>
          <a:bodyPr/>
          <a:lstStyle/>
          <a:p>
            <a:r>
              <a:rPr lang="pt-PT" dirty="0" err="1"/>
              <a:t>Transactions</a:t>
            </a:r>
            <a:r>
              <a:rPr lang="pt-PT" dirty="0"/>
              <a:t>: </a:t>
            </a:r>
            <a:r>
              <a:rPr lang="pt-PT" dirty="0" err="1"/>
              <a:t>save</a:t>
            </a:r>
            <a:r>
              <a:rPr lang="pt-PT" dirty="0"/>
              <a:t> </a:t>
            </a:r>
            <a:r>
              <a:rPr lang="pt-PT" dirty="0" err="1"/>
              <a:t>point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230425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PT" dirty="0" err="1"/>
              <a:t>insert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r2 </a:t>
            </a:r>
            <a:r>
              <a:rPr lang="pt-PT" dirty="0" err="1"/>
              <a:t>values</a:t>
            </a:r>
            <a:r>
              <a:rPr lang="pt-PT" dirty="0"/>
              <a:t> (5, 'valor 5');</a:t>
            </a:r>
          </a:p>
          <a:p>
            <a:pPr>
              <a:buNone/>
            </a:pPr>
            <a:r>
              <a:rPr lang="pt-PT" dirty="0" err="1">
                <a:solidFill>
                  <a:srgbClr val="FF0000"/>
                </a:solidFill>
              </a:rPr>
              <a:t>savepoint</a:t>
            </a:r>
            <a:r>
              <a:rPr lang="pt-PT" dirty="0">
                <a:solidFill>
                  <a:srgbClr val="FF0000"/>
                </a:solidFill>
              </a:rPr>
              <a:t> my_sp_1;</a:t>
            </a:r>
          </a:p>
          <a:p>
            <a:pPr>
              <a:buNone/>
            </a:pPr>
            <a:r>
              <a:rPr lang="pt-PT" dirty="0" err="1"/>
              <a:t>insert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r2 </a:t>
            </a:r>
            <a:r>
              <a:rPr lang="pt-PT" dirty="0" err="1"/>
              <a:t>values</a:t>
            </a:r>
            <a:r>
              <a:rPr lang="pt-PT" dirty="0"/>
              <a:t> (7, 'valor 8');</a:t>
            </a:r>
          </a:p>
          <a:p>
            <a:pPr>
              <a:buNone/>
            </a:pPr>
            <a:r>
              <a:rPr lang="pt-PT" dirty="0" err="1">
                <a:solidFill>
                  <a:srgbClr val="FF0000"/>
                </a:solidFill>
              </a:rPr>
              <a:t>savepoint</a:t>
            </a:r>
            <a:r>
              <a:rPr lang="pt-PT" dirty="0">
                <a:solidFill>
                  <a:srgbClr val="FF0000"/>
                </a:solidFill>
              </a:rPr>
              <a:t> my_sp_2;</a:t>
            </a:r>
          </a:p>
          <a:p>
            <a:pPr>
              <a:buNone/>
            </a:pPr>
            <a:r>
              <a:rPr lang="pt-PT" dirty="0" err="1"/>
              <a:t>insert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r2 </a:t>
            </a:r>
            <a:r>
              <a:rPr lang="pt-PT" dirty="0" err="1"/>
              <a:t>values</a:t>
            </a:r>
            <a:r>
              <a:rPr lang="pt-PT" dirty="0"/>
              <a:t> (9, 'valor 9');</a:t>
            </a:r>
          </a:p>
          <a:p>
            <a:pPr>
              <a:buNone/>
            </a:pPr>
            <a:r>
              <a:rPr lang="pt-PT" dirty="0" err="1">
                <a:solidFill>
                  <a:srgbClr val="FF0000"/>
                </a:solidFill>
              </a:rPr>
              <a:t>rollback</a:t>
            </a:r>
            <a:r>
              <a:rPr lang="pt-PT" dirty="0">
                <a:solidFill>
                  <a:srgbClr val="FF0000"/>
                </a:solidFill>
              </a:rPr>
              <a:t> to my_sp_1</a:t>
            </a:r>
            <a:r>
              <a:rPr lang="pt-PT" dirty="0"/>
              <a:t>;</a:t>
            </a:r>
          </a:p>
          <a:p>
            <a:pPr>
              <a:buNone/>
            </a:pPr>
            <a:r>
              <a:rPr lang="pt-PT" dirty="0" err="1"/>
              <a:t>insert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r2 </a:t>
            </a:r>
            <a:r>
              <a:rPr lang="pt-PT" dirty="0" err="1"/>
              <a:t>values</a:t>
            </a:r>
            <a:r>
              <a:rPr lang="pt-PT" dirty="0"/>
              <a:t> (11, 'valor 11');</a:t>
            </a:r>
          </a:p>
          <a:p>
            <a:pPr>
              <a:buNone/>
            </a:pPr>
            <a:r>
              <a:rPr lang="pt-PT" dirty="0" err="1"/>
              <a:t>commit</a:t>
            </a:r>
            <a:r>
              <a:rPr lang="pt-PT" dirty="0"/>
              <a:t>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6460" y="3501009"/>
            <a:ext cx="2808312" cy="255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81200" y="3798170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Resultado: “</a:t>
            </a:r>
            <a:r>
              <a:rPr lang="pt-PT" dirty="0" err="1"/>
              <a:t>Select</a:t>
            </a:r>
            <a:r>
              <a:rPr lang="pt-PT" dirty="0"/>
              <a:t> * </a:t>
            </a:r>
            <a:r>
              <a:rPr lang="pt-PT" dirty="0" err="1"/>
              <a:t>from</a:t>
            </a:r>
            <a:r>
              <a:rPr lang="pt-PT" dirty="0"/>
              <a:t> r1”</a:t>
            </a:r>
          </a:p>
          <a:p>
            <a:endParaRPr lang="pt-PT" dirty="0"/>
          </a:p>
          <a:p>
            <a:r>
              <a:rPr lang="pt-PT" dirty="0"/>
              <a:t>Ficaram guardados os registos com Id </a:t>
            </a:r>
          </a:p>
          <a:p>
            <a:r>
              <a:rPr lang="pt-PT" dirty="0"/>
              <a:t>igual a 5 e 11. Os registos com id 7 e 9 não ficaram guardados, pois fez-se o </a:t>
            </a:r>
            <a:r>
              <a:rPr lang="pt-PT" dirty="0" err="1"/>
              <a:t>rolback</a:t>
            </a:r>
            <a:r>
              <a:rPr lang="pt-PT" dirty="0"/>
              <a:t> para my_sp_1.</a:t>
            </a:r>
            <a:endParaRPr lang="en-GB" dirty="0"/>
          </a:p>
        </p:txBody>
      </p:sp>
      <p:sp>
        <p:nvSpPr>
          <p:cNvPr id="10" name="Freeform 9"/>
          <p:cNvSpPr/>
          <p:nvPr/>
        </p:nvSpPr>
        <p:spPr>
          <a:xfrm>
            <a:off x="1566785" y="1814514"/>
            <a:ext cx="442991" cy="1100137"/>
          </a:xfrm>
          <a:custGeom>
            <a:avLst/>
            <a:gdLst>
              <a:gd name="connsiteX0" fmla="*/ 414416 w 442991"/>
              <a:gd name="connsiteY0" fmla="*/ 1100137 h 1100137"/>
              <a:gd name="connsiteX1" fmla="*/ 79 w 442991"/>
              <a:gd name="connsiteY1" fmla="*/ 528637 h 1100137"/>
              <a:gd name="connsiteX2" fmla="*/ 442991 w 442991"/>
              <a:gd name="connsiteY2" fmla="*/ 0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991" h="1100137">
                <a:moveTo>
                  <a:pt x="414416" y="1100137"/>
                </a:moveTo>
                <a:cubicBezTo>
                  <a:pt x="204866" y="906065"/>
                  <a:pt x="-4683" y="711993"/>
                  <a:pt x="79" y="528637"/>
                </a:cubicBezTo>
                <a:cubicBezTo>
                  <a:pt x="4841" y="345281"/>
                  <a:pt x="423941" y="61913"/>
                  <a:pt x="442991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21506-636A-4206-ADEB-644E20A4F1B3}"/>
              </a:ext>
            </a:extLst>
          </p:cNvPr>
          <p:cNvSpPr/>
          <p:nvPr/>
        </p:nvSpPr>
        <p:spPr>
          <a:xfrm>
            <a:off x="7527851" y="4518837"/>
            <a:ext cx="467833" cy="179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394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Transacção</a:t>
            </a:r>
            <a:r>
              <a:rPr lang="en-US" dirty="0"/>
              <a:t> </a:t>
            </a:r>
            <a:r>
              <a:rPr lang="en-US" dirty="0" err="1"/>
              <a:t>complexa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906888" cy="4525963"/>
          </a:xfrm>
        </p:spPr>
        <p:txBody>
          <a:bodyPr>
            <a:normAutofit lnSpcReduction="10000"/>
          </a:bodyPr>
          <a:lstStyle/>
          <a:p>
            <a:r>
              <a:rPr lang="pt-PT" dirty="0">
                <a:solidFill>
                  <a:srgbClr val="FF0000"/>
                </a:solidFill>
              </a:rPr>
              <a:t>Ou faz tudo, ou não faz nada:</a:t>
            </a:r>
          </a:p>
          <a:p>
            <a:r>
              <a:rPr lang="pt-PT" dirty="0" err="1"/>
              <a:t>savepoint</a:t>
            </a:r>
            <a:r>
              <a:rPr lang="pt-PT" dirty="0"/>
              <a:t> point_1:</a:t>
            </a:r>
          </a:p>
          <a:p>
            <a:pPr lvl="1"/>
            <a:r>
              <a:rPr lang="pt-PT" dirty="0"/>
              <a:t>--</a:t>
            </a:r>
            <a:r>
              <a:rPr lang="pt-PT" dirty="0" err="1"/>
              <a:t>sequence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lines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…</a:t>
            </a:r>
          </a:p>
          <a:p>
            <a:pPr lvl="1"/>
            <a:r>
              <a:rPr lang="pt-PT" dirty="0" err="1"/>
              <a:t>Insert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…</a:t>
            </a:r>
          </a:p>
          <a:p>
            <a:pPr lvl="1"/>
            <a:r>
              <a:rPr lang="pt-PT" dirty="0" err="1"/>
              <a:t>While</a:t>
            </a:r>
            <a:r>
              <a:rPr lang="pt-PT" dirty="0"/>
              <a:t> …</a:t>
            </a:r>
          </a:p>
          <a:p>
            <a:pPr lvl="2"/>
            <a:r>
              <a:rPr lang="pt-PT" dirty="0" err="1"/>
              <a:t>Update</a:t>
            </a:r>
            <a:r>
              <a:rPr lang="pt-PT" dirty="0"/>
              <a:t> …</a:t>
            </a:r>
          </a:p>
          <a:p>
            <a:pPr lvl="2"/>
            <a:r>
              <a:rPr lang="pt-PT" dirty="0" err="1"/>
              <a:t>Delete</a:t>
            </a:r>
            <a:r>
              <a:rPr lang="pt-PT" dirty="0"/>
              <a:t> …</a:t>
            </a:r>
          </a:p>
          <a:p>
            <a:pPr lvl="1"/>
            <a:r>
              <a:rPr lang="pt-PT" dirty="0" err="1"/>
              <a:t>Update</a:t>
            </a:r>
            <a:r>
              <a:rPr lang="pt-PT" dirty="0"/>
              <a:t> …</a:t>
            </a:r>
          </a:p>
          <a:p>
            <a:pPr lvl="1"/>
            <a:r>
              <a:rPr lang="pt-PT" dirty="0"/>
              <a:t>Delete</a:t>
            </a:r>
          </a:p>
          <a:p>
            <a:pPr lvl="1"/>
            <a:r>
              <a:rPr lang="pt-PT" dirty="0"/>
              <a:t>…….</a:t>
            </a:r>
          </a:p>
          <a:p>
            <a:r>
              <a:rPr lang="pt-PT" dirty="0" err="1"/>
              <a:t>commit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647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39AD-6105-F5D7-A589-009A324B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e.g. these settings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41D0B99-6ED9-608A-9E88-6983D65F6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948" y="1572532"/>
            <a:ext cx="6272820" cy="4351338"/>
          </a:xfr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7406770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transactions</a:t>
            </a:r>
            <a:r>
              <a:rPr lang="pt-PT" dirty="0"/>
              <a:t> </a:t>
            </a:r>
            <a:r>
              <a:rPr lang="pt-PT" dirty="0" err="1"/>
              <a:t>inside</a:t>
            </a:r>
            <a:r>
              <a:rPr lang="pt-PT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845024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con.setAutoCommit</a:t>
            </a:r>
            <a:r>
              <a:rPr lang="en-US" dirty="0"/>
              <a:t>(false);</a:t>
            </a:r>
          </a:p>
          <a:p>
            <a:r>
              <a:rPr lang="pt-PT" dirty="0"/>
              <a:t> </a:t>
            </a:r>
            <a:r>
              <a:rPr lang="en-US" dirty="0" err="1"/>
              <a:t>Savepoint</a:t>
            </a:r>
            <a:r>
              <a:rPr lang="en-US" dirty="0"/>
              <a:t> save1 = </a:t>
            </a:r>
            <a:r>
              <a:rPr lang="en-US" dirty="0" err="1"/>
              <a:t>con.setSavepoint</a:t>
            </a:r>
            <a:r>
              <a:rPr lang="en-US" dirty="0"/>
              <a:t>();</a:t>
            </a:r>
            <a:endParaRPr lang="pt-PT" dirty="0"/>
          </a:p>
          <a:p>
            <a:r>
              <a:rPr lang="pt-PT" dirty="0" err="1"/>
              <a:t>try</a:t>
            </a:r>
            <a:r>
              <a:rPr lang="pt-PT" dirty="0"/>
              <a:t> {</a:t>
            </a:r>
          </a:p>
          <a:p>
            <a:r>
              <a:rPr lang="pt-PT" dirty="0"/>
              <a:t>     // executar operações de críticas, longas,… </a:t>
            </a:r>
          </a:p>
          <a:p>
            <a:r>
              <a:rPr lang="pt-PT" dirty="0"/>
              <a:t>     // ou de caracter atómico</a:t>
            </a:r>
          </a:p>
          <a:p>
            <a:r>
              <a:rPr lang="pt-PT" dirty="0"/>
              <a:t>     // ,,,,</a:t>
            </a:r>
          </a:p>
          <a:p>
            <a:r>
              <a:rPr lang="pt-PT" dirty="0"/>
              <a:t>}</a:t>
            </a:r>
          </a:p>
          <a:p>
            <a:r>
              <a:rPr lang="pt-PT" dirty="0" err="1"/>
              <a:t>catch</a:t>
            </a:r>
            <a:r>
              <a:rPr lang="pt-PT" dirty="0"/>
              <a:t>(</a:t>
            </a:r>
            <a:r>
              <a:rPr lang="pt-PT" dirty="0" err="1"/>
              <a:t>Exception</a:t>
            </a:r>
            <a:r>
              <a:rPr lang="pt-PT" dirty="0"/>
              <a:t> </a:t>
            </a:r>
            <a:r>
              <a:rPr lang="pt-PT" dirty="0" err="1"/>
              <a:t>ex</a:t>
            </a:r>
            <a:r>
              <a:rPr lang="pt-PT" dirty="0"/>
              <a:t>) {</a:t>
            </a:r>
          </a:p>
          <a:p>
            <a:r>
              <a:rPr lang="pt-PT" dirty="0"/>
              <a:t>      //….</a:t>
            </a:r>
          </a:p>
          <a:p>
            <a:r>
              <a:rPr lang="pt-PT" dirty="0"/>
              <a:t>      // </a:t>
            </a:r>
            <a:r>
              <a:rPr lang="pt-PT" dirty="0" err="1"/>
              <a:t>something_wrong</a:t>
            </a:r>
            <a:endParaRPr lang="pt-PT" dirty="0"/>
          </a:p>
          <a:p>
            <a:r>
              <a:rPr lang="pt-PT" dirty="0"/>
              <a:t>      </a:t>
            </a:r>
            <a:r>
              <a:rPr lang="pt-PT" dirty="0" err="1"/>
              <a:t>con</a:t>
            </a:r>
            <a:r>
              <a:rPr lang="pt-PT" dirty="0"/>
              <a:t>.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 err="1">
                <a:solidFill>
                  <a:srgbClr val="FF0000"/>
                </a:solidFill>
              </a:rPr>
              <a:t>rollback</a:t>
            </a:r>
            <a:r>
              <a:rPr lang="pt-PT" dirty="0">
                <a:solidFill>
                  <a:srgbClr val="FF0000"/>
                </a:solidFill>
              </a:rPr>
              <a:t>(save1);   </a:t>
            </a:r>
          </a:p>
          <a:p>
            <a:endParaRPr lang="pt-PT" dirty="0"/>
          </a:p>
          <a:p>
            <a:r>
              <a:rPr lang="pt-PT" dirty="0"/>
              <a:t>}</a:t>
            </a:r>
          </a:p>
          <a:p>
            <a:r>
              <a:rPr lang="en-US" dirty="0" err="1"/>
              <a:t>con.setAutoCommit</a:t>
            </a:r>
            <a:r>
              <a:rPr lang="en-US" dirty="0"/>
              <a:t>(true);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4832" y="5373216"/>
            <a:ext cx="9289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- http://docs.oracle.com/javase/tutorial/jdbc/basics/transactions.html</a:t>
            </a:r>
            <a:endParaRPr lang="en-US" dirty="0"/>
          </a:p>
          <a:p>
            <a:r>
              <a:rPr lang="en-US" dirty="0">
                <a:hlinkClick r:id="rId3"/>
              </a:rPr>
              <a:t>- http://docs.oracle.com/javase/tutorial/jdbc/basics/transactions.html#set_roll_back_savepoints</a:t>
            </a:r>
            <a:endParaRPr lang="en-US" dirty="0"/>
          </a:p>
          <a:p>
            <a:r>
              <a:rPr lang="en-US" dirty="0">
                <a:hlinkClick r:id="rId4"/>
              </a:rPr>
              <a:t>- http://www.mkyong.com/jdbc/jdbc-transaction-example/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11468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FIM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775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008112"/>
          </a:xfrm>
        </p:spPr>
        <p:txBody>
          <a:bodyPr/>
          <a:lstStyle/>
          <a:p>
            <a:r>
              <a:rPr lang="pt-PT" dirty="0"/>
              <a:t>Outros tópicos a explorar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24745"/>
            <a:ext cx="8229600" cy="5001419"/>
          </a:xfrm>
        </p:spPr>
        <p:txBody>
          <a:bodyPr>
            <a:normAutofit fontScale="85000" lnSpcReduction="20000"/>
          </a:bodyPr>
          <a:lstStyle/>
          <a:p>
            <a:r>
              <a:rPr lang="pt-PT" u="sng" dirty="0"/>
              <a:t>Estudar a </a:t>
            </a:r>
            <a:r>
              <a:rPr lang="pt-PT" u="sng" dirty="0">
                <a:solidFill>
                  <a:srgbClr val="FF0000"/>
                </a:solidFill>
              </a:rPr>
              <a:t>Álgebra relacional</a:t>
            </a:r>
            <a:r>
              <a:rPr lang="pt-PT" dirty="0"/>
              <a:t> (modelo matemático subjacente ao </a:t>
            </a:r>
            <a:r>
              <a:rPr lang="pt-PT" u="sng" dirty="0">
                <a:solidFill>
                  <a:srgbClr val="FF0000"/>
                </a:solidFill>
              </a:rPr>
              <a:t>modelo relacional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Para quem precisar de aprofundar </a:t>
            </a:r>
            <a:r>
              <a:rPr lang="pt-PT" dirty="0" err="1"/>
              <a:t>BDs</a:t>
            </a:r>
            <a:endParaRPr lang="pt-PT" dirty="0"/>
          </a:p>
          <a:p>
            <a:pPr lvl="1"/>
            <a:r>
              <a:rPr lang="pt-PT" dirty="0"/>
              <a:t>Fazer investigação nos aspetos formais  BD.</a:t>
            </a:r>
          </a:p>
          <a:p>
            <a:r>
              <a:rPr lang="pt-PT" dirty="0"/>
              <a:t>Aprofundar  Diagramas Entidades e relacionamentos</a:t>
            </a:r>
          </a:p>
          <a:p>
            <a:r>
              <a:rPr lang="pt-PT" dirty="0"/>
              <a:t>Aprofundar a </a:t>
            </a:r>
            <a:r>
              <a:rPr lang="pt-PT" u="sng" dirty="0"/>
              <a:t>Normalização</a:t>
            </a:r>
            <a:r>
              <a:rPr lang="pt-PT" dirty="0"/>
              <a:t> das BD</a:t>
            </a:r>
          </a:p>
          <a:p>
            <a:r>
              <a:rPr lang="pt-PT" dirty="0"/>
              <a:t>Aprofundar SQL/PLSQL, transacções</a:t>
            </a:r>
          </a:p>
          <a:p>
            <a:r>
              <a:rPr lang="pt-PT" dirty="0">
                <a:solidFill>
                  <a:srgbClr val="FF0000"/>
                </a:solidFill>
              </a:rPr>
              <a:t>Desempenho (</a:t>
            </a:r>
            <a:r>
              <a:rPr lang="pt-PT" dirty="0" err="1">
                <a:solidFill>
                  <a:srgbClr val="FF0000"/>
                </a:solidFill>
              </a:rPr>
              <a:t>query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 err="1">
                <a:solidFill>
                  <a:srgbClr val="FF0000"/>
                </a:solidFill>
              </a:rPr>
              <a:t>tuning</a:t>
            </a:r>
            <a:r>
              <a:rPr lang="pt-PT" dirty="0">
                <a:solidFill>
                  <a:srgbClr val="FF0000"/>
                </a:solidFill>
              </a:rPr>
              <a:t>) </a:t>
            </a:r>
            <a:r>
              <a:rPr lang="pt-PT" dirty="0"/>
              <a:t> (</a:t>
            </a:r>
            <a:r>
              <a:rPr lang="pt-PT" dirty="0">
                <a:hlinkClick r:id="rId3"/>
              </a:rPr>
              <a:t>http://beginner-sql-tutorial.com/sql-query-tuning.htm</a:t>
            </a:r>
            <a:r>
              <a:rPr lang="pt-PT" dirty="0"/>
              <a:t>) – </a:t>
            </a:r>
            <a:r>
              <a:rPr lang="pt-PT" dirty="0">
                <a:solidFill>
                  <a:srgbClr val="FF0000"/>
                </a:solidFill>
              </a:rPr>
              <a:t>REQUER LICENÇA</a:t>
            </a:r>
          </a:p>
          <a:p>
            <a:r>
              <a:rPr lang="pt-PT" dirty="0"/>
              <a:t>Estudar as arquitecturas</a:t>
            </a:r>
          </a:p>
          <a:p>
            <a:pPr lvl="1"/>
            <a:r>
              <a:rPr lang="pt-PT" dirty="0"/>
              <a:t>distribuídos, WEB</a:t>
            </a:r>
          </a:p>
          <a:p>
            <a:pPr lvl="1"/>
            <a:r>
              <a:rPr lang="pt-PT" dirty="0" err="1"/>
              <a:t>BalanceaIntegração</a:t>
            </a:r>
            <a:r>
              <a:rPr lang="pt-PT" dirty="0"/>
              <a:t> de sistemas com DBMS</a:t>
            </a:r>
          </a:p>
          <a:p>
            <a:pPr lvl="1"/>
            <a:r>
              <a:rPr lang="pt-PT" dirty="0"/>
              <a:t>Suporte a sistemas mento de carga numa BD de grandes dimensões.</a:t>
            </a:r>
          </a:p>
          <a:p>
            <a:pPr lvl="1"/>
            <a:r>
              <a:rPr lang="pt-PT" dirty="0" err="1"/>
              <a:t>Big</a:t>
            </a:r>
            <a:r>
              <a:rPr lang="pt-PT" dirty="0"/>
              <a:t> Data (</a:t>
            </a:r>
            <a:r>
              <a:rPr lang="pt-PT" dirty="0">
                <a:hlinkClick r:id="rId4"/>
              </a:rPr>
              <a:t>http://www.oracle.com/us/technologies/big-data/index.html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…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8906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Outros paradigmas: </a:t>
            </a:r>
            <a:r>
              <a:rPr lang="pt-PT" dirty="0" err="1">
                <a:solidFill>
                  <a:srgbClr val="FF0000"/>
                </a:solidFill>
              </a:rPr>
              <a:t>NoSQL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u="sng" dirty="0" err="1"/>
              <a:t>NoSQL</a:t>
            </a:r>
            <a:r>
              <a:rPr lang="pt-PT" dirty="0"/>
              <a:t> (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only</a:t>
            </a:r>
            <a:r>
              <a:rPr lang="pt-PT" dirty="0"/>
              <a:t> SQL): </a:t>
            </a:r>
            <a:r>
              <a:rPr lang="en-US" dirty="0"/>
              <a:t>Next Generation Databases mostly addressing </a:t>
            </a:r>
            <a:r>
              <a:rPr lang="en-US" u="sng" dirty="0"/>
              <a:t>some of the points</a:t>
            </a:r>
            <a:r>
              <a:rPr lang="en-US" dirty="0"/>
              <a:t>: being </a:t>
            </a:r>
            <a:r>
              <a:rPr lang="en-US" b="1" dirty="0"/>
              <a:t>non-relational, distributed, open-source</a:t>
            </a:r>
            <a:r>
              <a:rPr lang="en-US" dirty="0"/>
              <a:t> and </a:t>
            </a:r>
            <a:r>
              <a:rPr lang="en-US" b="1" dirty="0"/>
              <a:t>horizontally scalable (</a:t>
            </a:r>
            <a:r>
              <a:rPr lang="en-US" b="1" dirty="0">
                <a:hlinkClick r:id="rId2"/>
              </a:rPr>
              <a:t>http://nosql-database.org/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pt-PT" u="sng" dirty="0" err="1"/>
              <a:t>NoSQL</a:t>
            </a:r>
            <a:r>
              <a:rPr lang="pt-PT" dirty="0"/>
              <a:t> é um termo usado para descrever bancos de dados não relacionais de alto desempenho. Os bancos de dados </a:t>
            </a:r>
            <a:r>
              <a:rPr lang="pt-PT" dirty="0" err="1"/>
              <a:t>NoSQL</a:t>
            </a:r>
            <a:r>
              <a:rPr lang="pt-PT" dirty="0"/>
              <a:t> usam diversos modelos de dados, incluindo documentos, gráficos, chave-valor e colunares. Bancos de dados </a:t>
            </a:r>
            <a:r>
              <a:rPr lang="pt-PT" dirty="0" err="1"/>
              <a:t>NoSQL</a:t>
            </a:r>
            <a:r>
              <a:rPr lang="pt-PT" dirty="0"/>
              <a:t> são amplamente reconhecidos pela facilidade de desenvolvimento, desempenho escalável, alta disponibilidade e resiliência. Veja abaixo vários recursos para ajudar você a começar a usar bancos de dados No SQL (</a:t>
            </a:r>
            <a:r>
              <a:rPr lang="pt-PT" dirty="0">
                <a:hlinkClick r:id="rId3"/>
              </a:rPr>
              <a:t>https://aws.amazon.com/pt/nosql/</a:t>
            </a:r>
            <a:r>
              <a:rPr lang="pt-PT" dirty="0"/>
              <a:t>).</a:t>
            </a:r>
            <a:endParaRPr lang="en-US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93486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/>
              <a:t>noSQL</a:t>
            </a:r>
            <a:r>
              <a:rPr lang="pt-PT" dirty="0"/>
              <a:t> </a:t>
            </a:r>
            <a:r>
              <a:rPr lang="pt-PT" dirty="0" err="1"/>
              <a:t>databases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930" y="1027906"/>
            <a:ext cx="5474293" cy="49292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0338" y="6453336"/>
            <a:ext cx="2713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http://nosql-database.org/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D6B8D7-EE55-4549-8C59-004DBA57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74" y="1448345"/>
            <a:ext cx="520673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NOSQL 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Next Generation Database Management Systems mostly addressing 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some of the 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: being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non-relational, distributed, open-source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 and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horizontally scalable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926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SQL versus </a:t>
            </a:r>
            <a:r>
              <a:rPr lang="pt-PT" dirty="0" err="1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984" y="4464123"/>
            <a:ext cx="3240360" cy="1325564"/>
          </a:xfrm>
        </p:spPr>
        <p:txBody>
          <a:bodyPr>
            <a:normAutofit/>
          </a:bodyPr>
          <a:lstStyle/>
          <a:p>
            <a:r>
              <a:rPr lang="pt-PT" sz="1800" dirty="0"/>
              <a:t>Comércio, industria, bancos, seguradoras, …</a:t>
            </a:r>
          </a:p>
          <a:p>
            <a:r>
              <a:rPr lang="pt-PT" sz="1800" dirty="0"/>
              <a:t>Governo, finanças, registo civil, segurança social, …</a:t>
            </a:r>
            <a:endParaRPr lang="en-US" sz="1800" dirty="0"/>
          </a:p>
        </p:txBody>
      </p:sp>
      <p:pic>
        <p:nvPicPr>
          <p:cNvPr id="2050" name="Picture 2" descr="Diagrama de visão geral do NoSQL versus SQL que demonstra modelos de dados e cenários comu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32" y="1572032"/>
            <a:ext cx="7912725" cy="275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96578" y="4323436"/>
            <a:ext cx="4307458" cy="1593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800" dirty="0"/>
              <a:t>Conteúdo multimédia, social (imagens, vídeos, musica).</a:t>
            </a:r>
          </a:p>
          <a:p>
            <a:r>
              <a:rPr lang="pt-PT" sz="1800" dirty="0"/>
              <a:t>Redes sociais (Facebook, Twitter, …), para “</a:t>
            </a:r>
            <a:r>
              <a:rPr lang="pt-PT" sz="1800" dirty="0" err="1"/>
              <a:t>feeds</a:t>
            </a:r>
            <a:r>
              <a:rPr lang="pt-PT" sz="1800" dirty="0"/>
              <a:t>”, …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999656" y="6499270"/>
            <a:ext cx="59046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https://docs.microsoft.com/pt-br/azure/documentdb/documentdb-nosql-vs-sql</a:t>
            </a:r>
          </a:p>
        </p:txBody>
      </p:sp>
    </p:spTree>
    <p:extLst>
      <p:ext uri="{BB962C8B-B14F-4D97-AF65-F5344CB8AC3E}">
        <p14:creationId xmlns:p14="http://schemas.microsoft.com/office/powerpoint/2010/main" val="20579340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6065"/>
          </a:xfrm>
        </p:spPr>
        <p:txBody>
          <a:bodyPr>
            <a:normAutofit/>
          </a:bodyPr>
          <a:lstStyle/>
          <a:p>
            <a:r>
              <a:rPr lang="pt-PT" dirty="0"/>
              <a:t>Comparação entre </a:t>
            </a:r>
            <a:r>
              <a:rPr lang="pt-PT" dirty="0" err="1"/>
              <a:t>NoSQL</a:t>
            </a:r>
            <a:r>
              <a:rPr lang="pt-PT" dirty="0"/>
              <a:t> e SQL</a:t>
            </a:r>
            <a:endParaRPr lang="en-US" dirty="0"/>
          </a:p>
        </p:txBody>
      </p:sp>
      <p:pic>
        <p:nvPicPr>
          <p:cNvPr id="3074" name="Picture 2" descr="Diagrama do NoSQL versus SQL que mostra quando usar o NoSQL e quando usar o SQL. Comparação entre o NoSQL e o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592" y="620688"/>
            <a:ext cx="6345720" cy="59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99656" y="6499270"/>
            <a:ext cx="59046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https://docs.microsoft.com/pt-br/azure/documentdb/documentdb-nosql-vs-sql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01ED3-727D-41D4-8BA8-E26000BA3A1F}"/>
              </a:ext>
            </a:extLst>
          </p:cNvPr>
          <p:cNvSpPr/>
          <p:nvPr/>
        </p:nvSpPr>
        <p:spPr>
          <a:xfrm>
            <a:off x="10690133" y="5941222"/>
            <a:ext cx="13273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(atomicity, consistency, isolation, durability)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44660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C03A-69AB-444E-BE90-80D3E572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</a:t>
            </a:r>
            <a:r>
              <a:rPr lang="en-US" dirty="0" err="1"/>
              <a:t>Sql</a:t>
            </a:r>
            <a:r>
              <a:rPr lang="en-US" dirty="0"/>
              <a:t> Platforms</a:t>
            </a:r>
          </a:p>
        </p:txBody>
      </p:sp>
      <p:pic>
        <p:nvPicPr>
          <p:cNvPr id="2050" name="Picture 2" descr="NoSQL-DBs">
            <a:extLst>
              <a:ext uri="{FF2B5EF4-FFF2-40B4-BE49-F238E27FC236}">
                <a16:creationId xmlns:a16="http://schemas.microsoft.com/office/drawing/2014/main" id="{ABF6B586-83FD-42F7-931A-1FB1C6D068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48" y="1375458"/>
            <a:ext cx="6952067" cy="496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1B726-7BED-4242-8DE3-556ADA4DD081}"/>
              </a:ext>
            </a:extLst>
          </p:cNvPr>
          <p:cNvSpPr txBox="1"/>
          <p:nvPr/>
        </p:nvSpPr>
        <p:spPr>
          <a:xfrm>
            <a:off x="3256671" y="6341220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https://www.getfilecloud.com/blog/2014/08/leading-nosql-databases-to-consider/#.YH11euhKiiM</a:t>
            </a:r>
          </a:p>
        </p:txBody>
      </p:sp>
    </p:spTree>
    <p:extLst>
      <p:ext uri="{BB962C8B-B14F-4D97-AF65-F5344CB8AC3E}">
        <p14:creationId xmlns:p14="http://schemas.microsoft.com/office/powerpoint/2010/main" val="2667181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954" y="105603"/>
            <a:ext cx="1988047" cy="125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Outros paradigmas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u="sng" dirty="0" err="1"/>
              <a:t>BigData</a:t>
            </a:r>
            <a:r>
              <a:rPr lang="pt-PT" dirty="0"/>
              <a:t>: Lidar com grandes volume de dados (</a:t>
            </a:r>
            <a:r>
              <a:rPr lang="pt-PT" dirty="0" err="1"/>
              <a:t>terabytes</a:t>
            </a:r>
            <a:r>
              <a:rPr lang="pt-PT" dirty="0"/>
              <a:t>--&gt;</a:t>
            </a:r>
            <a:r>
              <a:rPr lang="pt-PT" dirty="0" err="1"/>
              <a:t>petabytes</a:t>
            </a:r>
            <a:r>
              <a:rPr lang="pt-PT" dirty="0"/>
              <a:t>), para os quais as ferramentas normais não conseguem lidar com essa quantidade de informação.</a:t>
            </a:r>
          </a:p>
          <a:p>
            <a:endParaRPr lang="pt-PT" dirty="0"/>
          </a:p>
          <a:p>
            <a:r>
              <a:rPr lang="pt-PT" dirty="0"/>
              <a:t>São necessárias </a:t>
            </a:r>
            <a:r>
              <a:rPr lang="pt-PT" dirty="0" err="1"/>
              <a:t>APIs</a:t>
            </a:r>
            <a:r>
              <a:rPr lang="pt-PT" dirty="0"/>
              <a:t> especialmente preparadas para lidar com grandes volumes de dados, de forma que toda e qualquer informação nestes meios possa ser encontrada, analisada e aproveitada em tempo útil.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3872" y="6306364"/>
            <a:ext cx="2830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https://www.infowester.com/big-data.php</a:t>
            </a:r>
          </a:p>
        </p:txBody>
      </p:sp>
    </p:spTree>
    <p:extLst>
      <p:ext uri="{BB962C8B-B14F-4D97-AF65-F5344CB8AC3E}">
        <p14:creationId xmlns:p14="http://schemas.microsoft.com/office/powerpoint/2010/main" val="3161901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C5F6-3F1F-42C4-9FFD-AB8CFEFD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Big-Data platforms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85683B-0C74-45D1-A4CD-CCE599C830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209" y="1327438"/>
            <a:ext cx="6657023" cy="498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7D908-FDC8-4F16-B0D5-6A30C7EC9E9D}"/>
              </a:ext>
            </a:extLst>
          </p:cNvPr>
          <p:cNvSpPr txBox="1"/>
          <p:nvPr/>
        </p:nvSpPr>
        <p:spPr>
          <a:xfrm>
            <a:off x="3048930" y="6169709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https://www.informationweek.com/big-data/big-data-analytics/16-top-big-data-analytics-platforms/d/d-id/1113609?</a:t>
            </a:r>
          </a:p>
        </p:txBody>
      </p:sp>
    </p:spTree>
    <p:extLst>
      <p:ext uri="{BB962C8B-B14F-4D97-AF65-F5344CB8AC3E}">
        <p14:creationId xmlns:p14="http://schemas.microsoft.com/office/powerpoint/2010/main" val="724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C01E73-5710-0B4B-524B-3F8CE4CCC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033" y="2191037"/>
            <a:ext cx="5828895" cy="3528446"/>
          </a:xfrm>
          <a:ln>
            <a:solidFill>
              <a:schemeClr val="accent6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7273B4-92E7-5332-7E75-1307A077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pom.xml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EE303-3872-92EE-01DF-88F9AF857DE7}"/>
              </a:ext>
            </a:extLst>
          </p:cNvPr>
          <p:cNvSpPr txBox="1"/>
          <p:nvPr/>
        </p:nvSpPr>
        <p:spPr>
          <a:xfrm>
            <a:off x="8189658" y="1683205"/>
            <a:ext cx="3716203" cy="138499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&lt;dependencies&gt;</a:t>
            </a:r>
          </a:p>
          <a:p>
            <a:r>
              <a:rPr lang="en-US" sz="1200" dirty="0"/>
              <a:t>        &lt;dependency&gt;</a:t>
            </a:r>
          </a:p>
          <a:p>
            <a:r>
              <a:rPr lang="en-US" sz="1200" dirty="0"/>
              <a:t>            </a:t>
            </a:r>
            <a:r>
              <a:rPr lang="en-US" sz="1200" dirty="0">
                <a:highlight>
                  <a:srgbClr val="FFFF00"/>
                </a:highlight>
              </a:rPr>
              <a:t>&lt;</a:t>
            </a:r>
            <a:r>
              <a:rPr lang="en-US" sz="1200" dirty="0" err="1">
                <a:highlight>
                  <a:srgbClr val="FFFF00"/>
                </a:highlight>
              </a:rPr>
              <a:t>groupId</a:t>
            </a:r>
            <a:r>
              <a:rPr lang="en-US" sz="1200" dirty="0">
                <a:highlight>
                  <a:srgbClr val="FFFF00"/>
                </a:highlight>
              </a:rPr>
              <a:t>&gt;</a:t>
            </a:r>
            <a:r>
              <a:rPr lang="en-US" sz="1200" dirty="0" err="1">
                <a:highlight>
                  <a:srgbClr val="FFFF00"/>
                </a:highlight>
              </a:rPr>
              <a:t>mysql</a:t>
            </a:r>
            <a:r>
              <a:rPr lang="en-US" sz="1200" dirty="0">
                <a:highlight>
                  <a:srgbClr val="FFFF00"/>
                </a:highlight>
              </a:rPr>
              <a:t>&lt;/</a:t>
            </a:r>
            <a:r>
              <a:rPr lang="en-US" sz="1200" dirty="0" err="1">
                <a:highlight>
                  <a:srgbClr val="FFFF00"/>
                </a:highlight>
              </a:rPr>
              <a:t>groupId</a:t>
            </a:r>
            <a:r>
              <a:rPr lang="en-US" sz="1200" dirty="0">
                <a:highlight>
                  <a:srgbClr val="FFFF00"/>
                </a:highlight>
              </a:rPr>
              <a:t>&gt;</a:t>
            </a:r>
          </a:p>
          <a:p>
            <a:r>
              <a:rPr lang="en-US" sz="1200" dirty="0">
                <a:highlight>
                  <a:srgbClr val="FFFF00"/>
                </a:highlight>
              </a:rPr>
              <a:t>            &lt;</a:t>
            </a:r>
            <a:r>
              <a:rPr lang="en-US" sz="1200" dirty="0" err="1">
                <a:highlight>
                  <a:srgbClr val="FFFF00"/>
                </a:highlight>
              </a:rPr>
              <a:t>artifactId</a:t>
            </a:r>
            <a:r>
              <a:rPr lang="en-US" sz="1200" dirty="0">
                <a:highlight>
                  <a:srgbClr val="FFFF00"/>
                </a:highlight>
              </a:rPr>
              <a:t>&gt;</a:t>
            </a:r>
            <a:r>
              <a:rPr lang="en-US" sz="1200" dirty="0" err="1">
                <a:highlight>
                  <a:srgbClr val="FFFF00"/>
                </a:highlight>
              </a:rPr>
              <a:t>mysql</a:t>
            </a:r>
            <a:r>
              <a:rPr lang="en-US" sz="1200" dirty="0">
                <a:highlight>
                  <a:srgbClr val="FFFF00"/>
                </a:highlight>
              </a:rPr>
              <a:t>-connector-java&lt;/</a:t>
            </a:r>
            <a:r>
              <a:rPr lang="en-US" sz="1200" dirty="0" err="1">
                <a:highlight>
                  <a:srgbClr val="FFFF00"/>
                </a:highlight>
              </a:rPr>
              <a:t>artifactId</a:t>
            </a:r>
            <a:r>
              <a:rPr lang="en-US" sz="1200" dirty="0">
                <a:highlight>
                  <a:srgbClr val="FFFF00"/>
                </a:highlight>
              </a:rPr>
              <a:t>&gt;</a:t>
            </a:r>
          </a:p>
          <a:p>
            <a:r>
              <a:rPr lang="en-US" sz="1200" dirty="0">
                <a:highlight>
                  <a:srgbClr val="FFFF00"/>
                </a:highlight>
              </a:rPr>
              <a:t>            &lt;version&gt;8.0.32&lt;/version&gt;</a:t>
            </a:r>
          </a:p>
          <a:p>
            <a:r>
              <a:rPr lang="en-US" sz="1200" dirty="0"/>
              <a:t>        &lt;/dependency&gt;</a:t>
            </a:r>
          </a:p>
          <a:p>
            <a:r>
              <a:rPr lang="en-US" sz="1200" dirty="0"/>
              <a:t>    &lt;/dependencies&gt;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480B25-D840-2BD4-C448-118E73E5FAD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637064" y="2375703"/>
            <a:ext cx="5552594" cy="208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1494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Outros paradigmas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612776"/>
          </a:xfrm>
        </p:spPr>
        <p:txBody>
          <a:bodyPr>
            <a:normAutofit fontScale="77500" lnSpcReduction="20000"/>
          </a:bodyPr>
          <a:lstStyle/>
          <a:p>
            <a:r>
              <a:rPr lang="pt-PT" u="sng" dirty="0" err="1"/>
              <a:t>Cloud</a:t>
            </a:r>
            <a:r>
              <a:rPr lang="pt-PT" u="sng" dirty="0"/>
              <a:t> </a:t>
            </a:r>
            <a:r>
              <a:rPr lang="pt-PT" u="sng" dirty="0" err="1"/>
              <a:t>Computing</a:t>
            </a:r>
            <a:r>
              <a:rPr lang="pt-PT" dirty="0"/>
              <a:t>: </a:t>
            </a:r>
            <a:r>
              <a:rPr lang="en-US" dirty="0"/>
              <a:t>Cloud computing, often referred to as simply “the cloud,” is the delivery of on-demand computing resources—everything from applications to data centers—over the internet on a pay-for-use basis (</a:t>
            </a:r>
            <a:r>
              <a:rPr lang="en-US" dirty="0">
                <a:hlinkClick r:id="rId2"/>
              </a:rPr>
              <a:t>https://www.ibm.com/cloud-computing/learn-more/what-is-cloud-computing/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5122" name="Picture 2" descr="http://pme.pt/wp-content/uploads/2015/03/image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3284985"/>
            <a:ext cx="3024336" cy="225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7568" y="573325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http://pme.pt/wp-content/uploads/2015/03/image01.png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888088" y="6396336"/>
            <a:ext cx="3132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This image has been created by </a:t>
            </a:r>
            <a:r>
              <a:rPr lang="en-US" sz="1200" dirty="0" err="1">
                <a:solidFill>
                  <a:srgbClr val="663366"/>
                </a:solidFill>
                <a:latin typeface="Arial" panose="020B0604020202020204" pitchFamily="34" charset="0"/>
                <a:hlinkClick r:id="rId4" tooltip="en:User:Bikeborg"/>
              </a:rPr>
              <a:t>en:User:Bikeborg</a:t>
            </a:r>
            <a:endParaRPr lang="en-US" sz="1200" dirty="0"/>
          </a:p>
        </p:txBody>
      </p:sp>
      <p:pic>
        <p:nvPicPr>
          <p:cNvPr id="5124" name="Picture 4" descr="https://upload.wikimedia.org/wikipedia/commons/3/3c/Cloud_computing_laye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357" y="3212977"/>
            <a:ext cx="33147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8048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FC26-EBBF-4629-A26F-1A11CC3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platforms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12559-77E1-4A21-9257-0B47C1C45ED7}"/>
              </a:ext>
            </a:extLst>
          </p:cNvPr>
          <p:cNvSpPr txBox="1"/>
          <p:nvPr/>
        </p:nvSpPr>
        <p:spPr>
          <a:xfrm>
            <a:off x="3169734" y="6211669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https://rrasagna13.medium.com/cloud-computing-basics1-29d2cd08d16f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ED83EC-F7C2-426C-9CD6-00C741AC32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75" y="1523990"/>
            <a:ext cx="10246715" cy="424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899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4DAC-0AC2-4530-B549-D922B4AC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pic>
        <p:nvPicPr>
          <p:cNvPr id="5" name="Content Placeholder 4" descr="Wave Gesture outline">
            <a:extLst>
              <a:ext uri="{FF2B5EF4-FFF2-40B4-BE49-F238E27FC236}">
                <a16:creationId xmlns:a16="http://schemas.microsoft.com/office/drawing/2014/main" id="{6C8D4B98-F93C-45E3-A37C-E65CE6BBC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7454" y="1917004"/>
            <a:ext cx="2611907" cy="2611907"/>
          </a:xfrm>
        </p:spPr>
      </p:pic>
    </p:spTree>
    <p:extLst>
      <p:ext uri="{BB962C8B-B14F-4D97-AF65-F5344CB8AC3E}">
        <p14:creationId xmlns:p14="http://schemas.microsoft.com/office/powerpoint/2010/main" val="225264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7072</Words>
  <Application>Microsoft Office PowerPoint</Application>
  <PresentationFormat>Widescreen</PresentationFormat>
  <Paragraphs>1165</Paragraphs>
  <Slides>92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2" baseType="lpstr">
      <vt:lpstr>arial</vt:lpstr>
      <vt:lpstr>arial</vt:lpstr>
      <vt:lpstr>Arial Unicode MS</vt:lpstr>
      <vt:lpstr>Calibri</vt:lpstr>
      <vt:lpstr>Calibri Light</vt:lpstr>
      <vt:lpstr>Consolas</vt:lpstr>
      <vt:lpstr>Droid Sans</vt:lpstr>
      <vt:lpstr>Symbol</vt:lpstr>
      <vt:lpstr>Wingdings</vt:lpstr>
      <vt:lpstr>Office Theme</vt:lpstr>
      <vt:lpstr>MDE</vt:lpstr>
      <vt:lpstr>Topics</vt:lpstr>
      <vt:lpstr>ODBC / JDBC</vt:lpstr>
      <vt:lpstr>ODBC/JDBC</vt:lpstr>
      <vt:lpstr>ODBC/JDBC interaction with a database</vt:lpstr>
      <vt:lpstr>Java Application example</vt:lpstr>
      <vt:lpstr>Select Java with Maven</vt:lpstr>
      <vt:lpstr>Add e.g. these settings</vt:lpstr>
      <vt:lpstr>Edit the pom.xml file</vt:lpstr>
      <vt:lpstr>Create a new class: MySqlExample </vt:lpstr>
      <vt:lpstr>Add the source-code below</vt:lpstr>
      <vt:lpstr>Build the project</vt:lpstr>
      <vt:lpstr>Prepare your data</vt:lpstr>
      <vt:lpstr>Run the project</vt:lpstr>
      <vt:lpstr>Using GUI forms in Java and SQL</vt:lpstr>
      <vt:lpstr>Execução do exemplo (Oracle DBMS)</vt:lpstr>
      <vt:lpstr>Ligação ao DBMS Oracle</vt:lpstr>
      <vt:lpstr>Estabelecendo a conecção (Oracle)</vt:lpstr>
      <vt:lpstr>Inserir um país (Oracle, and MySQL?)</vt:lpstr>
      <vt:lpstr>Apagar um país (Oracle, and MySQL?)</vt:lpstr>
      <vt:lpstr>“Navegar” para o país seguinte (Oracle, and MySQL?)</vt:lpstr>
      <vt:lpstr>Chamar um procedimento a partir dum programa Java (1), (Oracle DBMS)</vt:lpstr>
      <vt:lpstr>Chamar um procedimento a partir dum programa Java (2), (Oracle and MySQL?)</vt:lpstr>
      <vt:lpstr>Call a PL/SQL function from Java (Oracle and MySQL?)</vt:lpstr>
      <vt:lpstr>Using MySQL from web Applications</vt:lpstr>
      <vt:lpstr>PHP access to database (next week, lab classes)</vt:lpstr>
      <vt:lpstr>PHP example</vt:lpstr>
      <vt:lpstr>The data</vt:lpstr>
      <vt:lpstr>Open code.exe</vt:lpstr>
      <vt:lpstr>Create the web page</vt:lpstr>
      <vt:lpstr>Test the example</vt:lpstr>
      <vt:lpstr>Test using apache (with xampp)</vt:lpstr>
      <vt:lpstr>Copy the files to c:\xampp\htdocs\demo_php</vt:lpstr>
      <vt:lpstr>Test the example</vt:lpstr>
      <vt:lpstr>Using more sophisticated styles (bootstrap)</vt:lpstr>
      <vt:lpstr>Normalização das Bases-de-dados</vt:lpstr>
      <vt:lpstr>Normalização</vt:lpstr>
      <vt:lpstr>Benefícios da normalização</vt:lpstr>
      <vt:lpstr>Normalization (2)</vt:lpstr>
      <vt:lpstr>Anomalies</vt:lpstr>
      <vt:lpstr>Insertion anomalies</vt:lpstr>
      <vt:lpstr>Delete anomaly</vt:lpstr>
      <vt:lpstr>Update anomalies</vt:lpstr>
      <vt:lpstr>Normalização</vt:lpstr>
      <vt:lpstr>Dependência funcional</vt:lpstr>
      <vt:lpstr>Exemplo de dependência funcional</vt:lpstr>
      <vt:lpstr>Mais exemplos de determinantes</vt:lpstr>
      <vt:lpstr>Chave candidata</vt:lpstr>
      <vt:lpstr>Transitive dependency</vt:lpstr>
      <vt:lpstr>O processo de normalização</vt:lpstr>
      <vt:lpstr>Not normalized</vt:lpstr>
      <vt:lpstr>Still not normalized</vt:lpstr>
      <vt:lpstr>Passagem de UNF → 1NF</vt:lpstr>
      <vt:lpstr>Resultado da normalização (para 1NF)</vt:lpstr>
      <vt:lpstr>Second normal form (2NF)</vt:lpstr>
      <vt:lpstr>1NF → 2NF:</vt:lpstr>
      <vt:lpstr>Third normal form (3NF):</vt:lpstr>
      <vt:lpstr>Turning 2NF  → 3NF</vt:lpstr>
      <vt:lpstr>Resultado da normalização</vt:lpstr>
      <vt:lpstr>Recuperar a tabela original (exemplo)</vt:lpstr>
      <vt:lpstr>Recursive functions</vt:lpstr>
      <vt:lpstr>Funções recursivas (exemplo)</vt:lpstr>
      <vt:lpstr>Dados recursivos) arvore dum produto</vt:lpstr>
      <vt:lpstr>Tabela “artigos”</vt:lpstr>
      <vt:lpstr>Tabela “gasta”</vt:lpstr>
      <vt:lpstr>Árvore do produto “carro”</vt:lpstr>
      <vt:lpstr>Função para o custo dum produto (NÃO RECURSIVA)</vt:lpstr>
      <vt:lpstr>Executando a função custo para um artigo</vt:lpstr>
      <vt:lpstr>Custo de todos os artigos</vt:lpstr>
      <vt:lpstr>Chamar dentro dum procedimento</vt:lpstr>
      <vt:lpstr>Função para o custo dum produto (RECURSIVA)</vt:lpstr>
      <vt:lpstr>Obtendo o custo de todos os artigos</vt:lpstr>
      <vt:lpstr>Transactions</vt:lpstr>
      <vt:lpstr>Transactions</vt:lpstr>
      <vt:lpstr>Transactions (oracle)</vt:lpstr>
      <vt:lpstr>ACID properties</vt:lpstr>
      <vt:lpstr>Transactions: rollback</vt:lpstr>
      <vt:lpstr>Transactions: save point</vt:lpstr>
      <vt:lpstr>Transacção complexa</vt:lpstr>
      <vt:lpstr>Using transactions inside Java</vt:lpstr>
      <vt:lpstr>FIM</vt:lpstr>
      <vt:lpstr>Outros tópicos a explorar</vt:lpstr>
      <vt:lpstr>Outros paradigmas: NoSQL</vt:lpstr>
      <vt:lpstr>noSQL databases</vt:lpstr>
      <vt:lpstr>SQL versus noSQL</vt:lpstr>
      <vt:lpstr>Comparação entre NoSQL e SQL</vt:lpstr>
      <vt:lpstr>No-Sql Platforms</vt:lpstr>
      <vt:lpstr>Outros paradigmas</vt:lpstr>
      <vt:lpstr>Big-Data platforms</vt:lpstr>
      <vt:lpstr>Outros paradigmas</vt:lpstr>
      <vt:lpstr>Cloud computing platforms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 One</dc:creator>
  <cp:lastModifiedBy>Joao Almeida das Rosas</cp:lastModifiedBy>
  <cp:revision>104</cp:revision>
  <dcterms:created xsi:type="dcterms:W3CDTF">2020-03-28T16:09:34Z</dcterms:created>
  <dcterms:modified xsi:type="dcterms:W3CDTF">2024-03-27T12:10:09Z</dcterms:modified>
</cp:coreProperties>
</file>