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2"/>
  </p:notesMasterIdLst>
  <p:handoutMasterIdLst>
    <p:handoutMasterId r:id="rId63"/>
  </p:handoutMasterIdLst>
  <p:sldIdLst>
    <p:sldId id="261" r:id="rId2"/>
    <p:sldId id="264" r:id="rId3"/>
    <p:sldId id="265"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267"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5" r:id="rId52"/>
    <p:sldId id="314" r:id="rId53"/>
    <p:sldId id="316" r:id="rId54"/>
    <p:sldId id="317" r:id="rId55"/>
    <p:sldId id="318" r:id="rId56"/>
    <p:sldId id="319" r:id="rId57"/>
    <p:sldId id="320" r:id="rId58"/>
    <p:sldId id="321" r:id="rId59"/>
    <p:sldId id="322" r:id="rId60"/>
    <p:sldId id="323" r:id="rId61"/>
  </p:sldIdLst>
  <p:sldSz cx="9144000" cy="6858000" type="screen4x3"/>
  <p:notesSz cx="6858000" cy="9144000"/>
  <p:defaultTextStyle>
    <a:defPPr>
      <a:defRPr lang="fr-FR"/>
    </a:defPPr>
    <a:lvl1pPr algn="l" rtl="0" eaLnBrk="0" fontAlgn="base" hangingPunct="0">
      <a:spcBef>
        <a:spcPct val="0"/>
      </a:spcBef>
      <a:spcAft>
        <a:spcPct val="0"/>
      </a:spcAft>
      <a:defRPr sz="2400" b="1" kern="1200">
        <a:solidFill>
          <a:srgbClr val="00509A"/>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rgbClr val="00509A"/>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rgbClr val="00509A"/>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rgbClr val="00509A"/>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rgbClr val="00509A"/>
        </a:solidFill>
        <a:latin typeface="Arial" charset="0"/>
        <a:ea typeface="ＭＳ Ｐゴシック" charset="0"/>
        <a:cs typeface="ＭＳ Ｐゴシック" charset="0"/>
      </a:defRPr>
    </a:lvl5pPr>
    <a:lvl6pPr marL="2286000" algn="l" defTabSz="457200" rtl="0" eaLnBrk="1" latinLnBrk="0" hangingPunct="1">
      <a:defRPr sz="2400" b="1" kern="1200">
        <a:solidFill>
          <a:srgbClr val="00509A"/>
        </a:solidFill>
        <a:latin typeface="Arial" charset="0"/>
        <a:ea typeface="ＭＳ Ｐゴシック" charset="0"/>
        <a:cs typeface="ＭＳ Ｐゴシック" charset="0"/>
      </a:defRPr>
    </a:lvl6pPr>
    <a:lvl7pPr marL="2743200" algn="l" defTabSz="457200" rtl="0" eaLnBrk="1" latinLnBrk="0" hangingPunct="1">
      <a:defRPr sz="2400" b="1" kern="1200">
        <a:solidFill>
          <a:srgbClr val="00509A"/>
        </a:solidFill>
        <a:latin typeface="Arial" charset="0"/>
        <a:ea typeface="ＭＳ Ｐゴシック" charset="0"/>
        <a:cs typeface="ＭＳ Ｐゴシック" charset="0"/>
      </a:defRPr>
    </a:lvl7pPr>
    <a:lvl8pPr marL="3200400" algn="l" defTabSz="457200" rtl="0" eaLnBrk="1" latinLnBrk="0" hangingPunct="1">
      <a:defRPr sz="2400" b="1" kern="1200">
        <a:solidFill>
          <a:srgbClr val="00509A"/>
        </a:solidFill>
        <a:latin typeface="Arial" charset="0"/>
        <a:ea typeface="ＭＳ Ｐゴシック" charset="0"/>
        <a:cs typeface="ＭＳ Ｐゴシック" charset="0"/>
      </a:defRPr>
    </a:lvl8pPr>
    <a:lvl9pPr marL="3657600" algn="l" defTabSz="457200" rtl="0" eaLnBrk="1" latinLnBrk="0" hangingPunct="1">
      <a:defRPr sz="2400" b="1" kern="1200">
        <a:solidFill>
          <a:srgbClr val="00509A"/>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648">
          <p15:clr>
            <a:srgbClr val="A4A3A4"/>
          </p15:clr>
        </p15:guide>
        <p15:guide id="2" orient="horz" pos="3960">
          <p15:clr>
            <a:srgbClr val="A4A3A4"/>
          </p15:clr>
        </p15:guide>
        <p15:guide id="3" pos="2880">
          <p15:clr>
            <a:srgbClr val="A4A3A4"/>
          </p15:clr>
        </p15:guide>
        <p15:guide id="4" pos="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CD"/>
    <a:srgbClr val="007434"/>
    <a:srgbClr val="008000"/>
    <a:srgbClr val="00509A"/>
    <a:srgbClr val="CCFFCC"/>
    <a:srgbClr val="FAEE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6" autoAdjust="0"/>
    <p:restoredTop sz="94660"/>
  </p:normalViewPr>
  <p:slideViewPr>
    <p:cSldViewPr>
      <p:cViewPr>
        <p:scale>
          <a:sx n="115" d="100"/>
          <a:sy n="115" d="100"/>
        </p:scale>
        <p:origin x="1509" y="63"/>
      </p:cViewPr>
      <p:guideLst>
        <p:guide orient="horz" pos="648"/>
        <p:guide orient="horz" pos="3960"/>
        <p:guide pos="2880"/>
        <p:guide pos="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1200"/>
            </a:lvl1pPr>
          </a:lstStyle>
          <a:p>
            <a:pPr>
              <a:defRPr/>
            </a:pPr>
            <a:endParaRPr lang="fr-FR"/>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r">
              <a:defRPr sz="1200"/>
            </a:lvl1pPr>
          </a:lstStyle>
          <a:p>
            <a:pPr>
              <a:defRPr/>
            </a:pPr>
            <a:fld id="{03FCAA6F-A638-FE4F-ADDF-8575B74D081B}" type="datetime1">
              <a:rPr lang="fr-FR"/>
              <a:pPr>
                <a:defRPr/>
              </a:pPr>
              <a:t>17/01/2021</a:t>
            </a:fld>
            <a:endParaRPr lang="fr-FR"/>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defRPr sz="1200"/>
            </a:lvl1pPr>
          </a:lstStyle>
          <a:p>
            <a:pPr>
              <a:defRPr/>
            </a:pPr>
            <a:endParaRPr lang="fr-FR"/>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a:defRPr sz="1200"/>
            </a:lvl1pPr>
          </a:lstStyle>
          <a:p>
            <a:pPr>
              <a:defRPr/>
            </a:pPr>
            <a:fld id="{3AEC2C2B-2495-B448-8641-318A4CE4F380}" type="slidenum">
              <a:rPr lang="fr-FR"/>
              <a:pPr>
                <a:defRPr/>
              </a:pPr>
              <a:t>‹N°›</a:t>
            </a:fld>
            <a:endParaRPr lang="fr-FR"/>
          </a:p>
        </p:txBody>
      </p:sp>
    </p:spTree>
    <p:extLst>
      <p:ext uri="{BB962C8B-B14F-4D97-AF65-F5344CB8AC3E}">
        <p14:creationId xmlns:p14="http://schemas.microsoft.com/office/powerpoint/2010/main" val="8540038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b="0">
                <a:solidFill>
                  <a:schemeClr val="tx1"/>
                </a:solidFill>
                <a:cs typeface="Geneva" charset="0"/>
              </a:defRPr>
            </a:lvl1pPr>
          </a:lstStyle>
          <a:p>
            <a:pPr>
              <a:defRPr/>
            </a:pPr>
            <a:endParaRPr lang="fr-FR"/>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b="0">
                <a:solidFill>
                  <a:schemeClr val="tx1"/>
                </a:solidFill>
                <a:cs typeface="Geneva" charset="0"/>
              </a:defRPr>
            </a:lvl1pPr>
          </a:lstStyle>
          <a:p>
            <a:pPr>
              <a:defRPr/>
            </a:pPr>
            <a:endParaRPr lang="fr-FR"/>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b="0">
                <a:solidFill>
                  <a:schemeClr val="tx1"/>
                </a:solidFill>
                <a:cs typeface="Geneva" charset="0"/>
              </a:defRPr>
            </a:lvl1pPr>
          </a:lstStyle>
          <a:p>
            <a:pPr>
              <a:defRPr/>
            </a:pPr>
            <a:endParaRPr lang="fr-F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b="0">
                <a:solidFill>
                  <a:schemeClr val="tx1"/>
                </a:solidFill>
                <a:cs typeface="Geneva" charset="0"/>
              </a:defRPr>
            </a:lvl1pPr>
          </a:lstStyle>
          <a:p>
            <a:pPr>
              <a:defRPr/>
            </a:pPr>
            <a:fld id="{61DCB9A4-1EA8-3640-83BB-3834C7EEC8B7}" type="slidenum">
              <a:rPr lang="fr-FR"/>
              <a:pPr>
                <a:defRPr/>
              </a:pPr>
              <a:t>‹N°›</a:t>
            </a:fld>
            <a:endParaRPr lang="fr-FR"/>
          </a:p>
        </p:txBody>
      </p:sp>
    </p:spTree>
    <p:extLst>
      <p:ext uri="{BB962C8B-B14F-4D97-AF65-F5344CB8AC3E}">
        <p14:creationId xmlns:p14="http://schemas.microsoft.com/office/powerpoint/2010/main" val="38075381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Geneva" charset="0"/>
      </a:defRPr>
    </a:lvl2pPr>
    <a:lvl3pPr marL="914400" algn="l" rtl="0" eaLnBrk="0" fontAlgn="base" hangingPunct="0">
      <a:spcBef>
        <a:spcPct val="30000"/>
      </a:spcBef>
      <a:spcAft>
        <a:spcPct val="0"/>
      </a:spcAft>
      <a:defRPr sz="1200" kern="1200">
        <a:solidFill>
          <a:schemeClr val="tx1"/>
        </a:solidFill>
        <a:latin typeface="Arial" charset="0"/>
        <a:ea typeface="Geneva" charset="0"/>
        <a:cs typeface="Geneva" charset="0"/>
      </a:defRPr>
    </a:lvl3pPr>
    <a:lvl4pPr marL="1371600" algn="l" rtl="0" eaLnBrk="0" fontAlgn="base" hangingPunct="0">
      <a:spcBef>
        <a:spcPct val="30000"/>
      </a:spcBef>
      <a:spcAft>
        <a:spcPct val="0"/>
      </a:spcAft>
      <a:defRPr sz="1200" kern="1200">
        <a:solidFill>
          <a:schemeClr val="tx1"/>
        </a:solidFill>
        <a:latin typeface="Arial" charset="0"/>
        <a:ea typeface="Geneva" charset="0"/>
        <a:cs typeface="Geneva" charset="0"/>
      </a:defRPr>
    </a:lvl4pPr>
    <a:lvl5pPr marL="1828800" algn="l" rtl="0" eaLnBrk="0" fontAlgn="base" hangingPunct="0">
      <a:spcBef>
        <a:spcPct val="30000"/>
      </a:spcBef>
      <a:spcAft>
        <a:spcPct val="0"/>
      </a:spcAft>
      <a:defRPr sz="1200" kern="1200">
        <a:solidFill>
          <a:schemeClr val="tx1"/>
        </a:solidFill>
        <a:latin typeface="Arial" charset="0"/>
        <a:ea typeface="Geneva" charset="0"/>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61DCB9A4-1EA8-3640-83BB-3834C7EEC8B7}" type="slidenum">
              <a:rPr lang="fr-FR" smtClean="0"/>
              <a:pPr>
                <a:defRPr/>
              </a:pPr>
              <a:t>52</a:t>
            </a:fld>
            <a:endParaRPr lang="fr-FR"/>
          </a:p>
        </p:txBody>
      </p:sp>
    </p:spTree>
    <p:extLst>
      <p:ext uri="{BB962C8B-B14F-4D97-AF65-F5344CB8AC3E}">
        <p14:creationId xmlns:p14="http://schemas.microsoft.com/office/powerpoint/2010/main" val="1016212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Image 4" descr="Logo Onera.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68888" y="361950"/>
            <a:ext cx="3751262"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Image 2" descr="Logo RF.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950" y="106363"/>
            <a:ext cx="1409700" cy="1277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2" name="Rectangle 2"/>
          <p:cNvSpPr>
            <a:spLocks noGrp="1" noChangeArrowheads="1"/>
          </p:cNvSpPr>
          <p:nvPr>
            <p:ph type="ctrTitle"/>
          </p:nvPr>
        </p:nvSpPr>
        <p:spPr>
          <a:xfrm>
            <a:off x="266700" y="2133600"/>
            <a:ext cx="7658100" cy="1143000"/>
          </a:xfrm>
        </p:spPr>
        <p:txBody>
          <a:bodyPr/>
          <a:lstStyle>
            <a:lvl1pPr>
              <a:lnSpc>
                <a:spcPct val="90000"/>
              </a:lnSpc>
              <a:defRPr sz="3600"/>
            </a:lvl1pPr>
          </a:lstStyle>
          <a:p>
            <a:pPr lvl="0"/>
            <a:r>
              <a:rPr lang="fr-FR" noProof="0" dirty="0"/>
              <a:t>Cliquez et modifiez le titre</a:t>
            </a:r>
          </a:p>
        </p:txBody>
      </p:sp>
      <p:sp>
        <p:nvSpPr>
          <p:cNvPr id="10243" name="Rectangle 3"/>
          <p:cNvSpPr>
            <a:spLocks noGrp="1" noChangeArrowheads="1"/>
          </p:cNvSpPr>
          <p:nvPr>
            <p:ph type="subTitle" idx="1"/>
          </p:nvPr>
        </p:nvSpPr>
        <p:spPr>
          <a:xfrm>
            <a:off x="266700" y="3404592"/>
            <a:ext cx="8049716" cy="1752600"/>
          </a:xfrm>
        </p:spPr>
        <p:txBody>
          <a:bodyPr/>
          <a:lstStyle>
            <a:lvl1pPr marL="0" indent="0">
              <a:buFontTx/>
              <a:buNone/>
              <a:defRPr sz="2400">
                <a:solidFill>
                  <a:schemeClr val="bg2"/>
                </a:solidFill>
              </a:defRPr>
            </a:lvl1pPr>
          </a:lstStyle>
          <a:p>
            <a:pPr lvl="0"/>
            <a:r>
              <a:rPr lang="fr-FR" noProof="0" dirty="0"/>
              <a:t>Cliquez pour modifier le style des sous-titres du masque</a:t>
            </a:r>
          </a:p>
        </p:txBody>
      </p:sp>
      <p:sp>
        <p:nvSpPr>
          <p:cNvPr id="6" name="Rectangle 16"/>
          <p:cNvSpPr>
            <a:spLocks noGrp="1" noChangeArrowheads="1"/>
          </p:cNvSpPr>
          <p:nvPr>
            <p:ph type="sldNum" sz="quarter" idx="10"/>
          </p:nvPr>
        </p:nvSpPr>
        <p:spPr/>
        <p:txBody>
          <a:bodyPr/>
          <a:lstStyle>
            <a:lvl1pPr>
              <a:defRPr/>
            </a:lvl1pPr>
          </a:lstStyle>
          <a:p>
            <a:pPr>
              <a:defRPr/>
            </a:pPr>
            <a:fld id="{EE02B04C-38D0-FF45-91F5-19D3972525CD}" type="slidenum">
              <a:rPr lang="fr-FR"/>
              <a:pPr>
                <a:defRPr/>
              </a:pPr>
              <a:t>‹N°›</a:t>
            </a:fld>
            <a:endParaRPr lang="fr-FR"/>
          </a:p>
        </p:txBody>
      </p:sp>
    </p:spTree>
    <p:extLst>
      <p:ext uri="{BB962C8B-B14F-4D97-AF65-F5344CB8AC3E}">
        <p14:creationId xmlns:p14="http://schemas.microsoft.com/office/powerpoint/2010/main" val="124996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sldNum" sz="quarter" idx="10"/>
          </p:nvPr>
        </p:nvSpPr>
        <p:spPr>
          <a:ln/>
        </p:spPr>
        <p:txBody>
          <a:bodyPr/>
          <a:lstStyle>
            <a:lvl1pPr>
              <a:defRPr/>
            </a:lvl1pPr>
          </a:lstStyle>
          <a:p>
            <a:pPr>
              <a:defRPr/>
            </a:pPr>
            <a:fld id="{1EEDFC2C-F9B9-0445-A511-DA4552EF3EEB}" type="slidenum">
              <a:rPr lang="fr-FR"/>
              <a:pPr>
                <a:defRPr/>
              </a:pPr>
              <a:t>‹N°›</a:t>
            </a:fld>
            <a:endParaRPr lang="fr-FR"/>
          </a:p>
        </p:txBody>
      </p:sp>
      <p:sp>
        <p:nvSpPr>
          <p:cNvPr id="5" name="Espace réservé du pied de page 4"/>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27500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souligné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sldNum" sz="quarter" idx="10"/>
          </p:nvPr>
        </p:nvSpPr>
        <p:spPr>
          <a:ln/>
        </p:spPr>
        <p:txBody>
          <a:bodyPr/>
          <a:lstStyle>
            <a:lvl1pPr>
              <a:defRPr/>
            </a:lvl1pPr>
          </a:lstStyle>
          <a:p>
            <a:pPr>
              <a:defRPr/>
            </a:pPr>
            <a:fld id="{1EEDFC2C-F9B9-0445-A511-DA4552EF3EEB}" type="slidenum">
              <a:rPr lang="fr-FR"/>
              <a:pPr>
                <a:defRPr/>
              </a:pPr>
              <a:t>‹N°›</a:t>
            </a:fld>
            <a:endParaRPr lang="fr-FR"/>
          </a:p>
        </p:txBody>
      </p:sp>
      <p:sp>
        <p:nvSpPr>
          <p:cNvPr id="5" name="Espace réservé du pied de page 4"/>
          <p:cNvSpPr>
            <a:spLocks noGrp="1"/>
          </p:cNvSpPr>
          <p:nvPr>
            <p:ph type="ftr" sz="quarter" idx="11"/>
          </p:nvPr>
        </p:nvSpPr>
        <p:spPr/>
        <p:txBody>
          <a:bodyPr/>
          <a:lstStyle/>
          <a:p>
            <a:r>
              <a:rPr lang="fr-FR"/>
              <a:t>Titre de la présentation</a:t>
            </a:r>
            <a:endParaRPr lang="fr-FR" dirty="0"/>
          </a:p>
        </p:txBody>
      </p:sp>
      <p:cxnSp>
        <p:nvCxnSpPr>
          <p:cNvPr id="6" name="Connecteur droit 5"/>
          <p:cNvCxnSpPr/>
          <p:nvPr userDrawn="1"/>
        </p:nvCxnSpPr>
        <p:spPr bwMode="auto">
          <a:xfrm>
            <a:off x="266700" y="1052736"/>
            <a:ext cx="8877300" cy="0"/>
          </a:xfrm>
          <a:prstGeom prst="line">
            <a:avLst/>
          </a:prstGeom>
          <a:noFill/>
          <a:ln w="9525" cap="flat" cmpd="sng" algn="ctr">
            <a:solidFill>
              <a:srgbClr val="11489C"/>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202643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nche vide">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pPr>
              <a:defRPr/>
            </a:pPr>
            <a:fld id="{99F0CAB2-14CD-3845-84B5-C89C4150BDD6}" type="slidenum">
              <a:rPr lang="fr-FR" smtClean="0"/>
              <a:pPr>
                <a:defRPr/>
              </a:pPr>
              <a:t>‹N°›</a:t>
            </a:fld>
            <a:endParaRPr lang="fr-FR"/>
          </a:p>
        </p:txBody>
      </p:sp>
      <p:sp>
        <p:nvSpPr>
          <p:cNvPr id="4" name="Espace réservé du pied de page 3"/>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416786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66700" y="0"/>
            <a:ext cx="8877300" cy="1025525"/>
          </a:xfrm>
        </p:spPr>
        <p:txBody>
          <a:bodyPr/>
          <a:lstStyle/>
          <a:p>
            <a:r>
              <a:rPr lang="fr-FR"/>
              <a:t>Cliquez et modifiez le titre</a:t>
            </a:r>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p:cNvSpPr>
            <a:spLocks noGrp="1" noChangeArrowheads="1"/>
          </p:cNvSpPr>
          <p:nvPr>
            <p:ph type="sldNum" sz="quarter" idx="10"/>
          </p:nvPr>
        </p:nvSpPr>
        <p:spPr>
          <a:ln/>
        </p:spPr>
        <p:txBody>
          <a:bodyPr/>
          <a:lstStyle>
            <a:lvl1pPr>
              <a:defRPr/>
            </a:lvl1pPr>
          </a:lstStyle>
          <a:p>
            <a:pPr>
              <a:defRPr/>
            </a:pPr>
            <a:fld id="{E14566E1-232C-D047-AF81-68BEABEA370D}" type="slidenum">
              <a:rPr lang="fr-FR"/>
              <a:pPr>
                <a:defRPr/>
              </a:pPr>
              <a:t>‹N°›</a:t>
            </a:fld>
            <a:endParaRPr lang="fr-FR"/>
          </a:p>
        </p:txBody>
      </p:sp>
      <p:sp>
        <p:nvSpPr>
          <p:cNvPr id="6" name="Espace réservé du pied de page 5"/>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411275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p:cNvSpPr>
            <a:spLocks noGrp="1" noChangeArrowheads="1"/>
          </p:cNvSpPr>
          <p:nvPr>
            <p:ph type="sldNum" sz="quarter" idx="10"/>
          </p:nvPr>
        </p:nvSpPr>
        <p:spPr>
          <a:ln/>
        </p:spPr>
        <p:txBody>
          <a:bodyPr/>
          <a:lstStyle>
            <a:lvl1pPr>
              <a:defRPr/>
            </a:lvl1pPr>
          </a:lstStyle>
          <a:p>
            <a:pPr>
              <a:defRPr/>
            </a:pPr>
            <a:fld id="{A4565F9C-858D-DB4A-B718-B4541E464608}" type="slidenum">
              <a:rPr lang="fr-FR"/>
              <a:pPr>
                <a:defRPr/>
              </a:pPr>
              <a:t>‹N°›</a:t>
            </a:fld>
            <a:endParaRPr lang="fr-FR"/>
          </a:p>
        </p:txBody>
      </p:sp>
      <p:sp>
        <p:nvSpPr>
          <p:cNvPr id="11" name="Titre 10"/>
          <p:cNvSpPr>
            <a:spLocks noGrp="1"/>
          </p:cNvSpPr>
          <p:nvPr>
            <p:ph type="title"/>
          </p:nvPr>
        </p:nvSpPr>
        <p:spPr/>
        <p:txBody>
          <a:bodyPr/>
          <a:lstStyle/>
          <a:p>
            <a:r>
              <a:rPr lang="fr-FR"/>
              <a:t>Cliquez et modifiez le titre</a:t>
            </a:r>
          </a:p>
        </p:txBody>
      </p:sp>
      <p:sp>
        <p:nvSpPr>
          <p:cNvPr id="12" name="Espace réservé du pied de page 11"/>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9319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66700" y="0"/>
            <a:ext cx="8877300" cy="1025525"/>
          </a:xfrm>
        </p:spPr>
        <p:txBody>
          <a:bodyPr/>
          <a:lstStyle/>
          <a:p>
            <a:r>
              <a:rPr lang="fr-FR" dirty="0"/>
              <a:t>Cliquez et modifiez le titre</a:t>
            </a:r>
          </a:p>
        </p:txBody>
      </p:sp>
      <p:sp>
        <p:nvSpPr>
          <p:cNvPr id="3" name="Rectangle 6"/>
          <p:cNvSpPr>
            <a:spLocks noGrp="1" noChangeArrowheads="1"/>
          </p:cNvSpPr>
          <p:nvPr>
            <p:ph type="sldNum" sz="quarter" idx="10"/>
          </p:nvPr>
        </p:nvSpPr>
        <p:spPr>
          <a:ln/>
        </p:spPr>
        <p:txBody>
          <a:bodyPr/>
          <a:lstStyle>
            <a:lvl1pPr>
              <a:defRPr/>
            </a:lvl1pPr>
          </a:lstStyle>
          <a:p>
            <a:pPr>
              <a:defRPr/>
            </a:pPr>
            <a:fld id="{BBB6CDF6-4C5A-C046-92B8-1E376BA69C03}" type="slidenum">
              <a:rPr lang="fr-FR"/>
              <a:pPr>
                <a:defRPr/>
              </a:pPr>
              <a:t>‹N°›</a:t>
            </a:fld>
            <a:endParaRPr lang="fr-FR"/>
          </a:p>
        </p:txBody>
      </p:sp>
      <p:sp>
        <p:nvSpPr>
          <p:cNvPr id="4" name="Espace réservé du pied de page 3"/>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8559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6700" y="0"/>
            <a:ext cx="8788400" cy="1025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fr-FR" dirty="0"/>
              <a:t>Cliquez et modifiez le titre</a:t>
            </a:r>
          </a:p>
        </p:txBody>
      </p:sp>
      <p:sp>
        <p:nvSpPr>
          <p:cNvPr id="1027" name="Rectangle 3"/>
          <p:cNvSpPr>
            <a:spLocks noGrp="1" noChangeArrowheads="1"/>
          </p:cNvSpPr>
          <p:nvPr>
            <p:ph type="body" idx="1"/>
          </p:nvPr>
        </p:nvSpPr>
        <p:spPr bwMode="auto">
          <a:xfrm>
            <a:off x="279400" y="1700213"/>
            <a:ext cx="77724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028" name="Image 4" descr="Logo Onera.pn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12800" y="6415088"/>
            <a:ext cx="14732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Image 21" descr="Logo RF.jp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12725" y="6334125"/>
            <a:ext cx="549275"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7" name="Connecteur droit 16"/>
          <p:cNvCxnSpPr/>
          <p:nvPr userDrawn="1"/>
        </p:nvCxnSpPr>
        <p:spPr bwMode="auto">
          <a:xfrm>
            <a:off x="266700" y="6291263"/>
            <a:ext cx="8877300" cy="0"/>
          </a:xfrm>
          <a:prstGeom prst="line">
            <a:avLst/>
          </a:prstGeom>
          <a:noFill/>
          <a:ln w="9525" cap="flat" cmpd="sng" algn="ctr">
            <a:solidFill>
              <a:srgbClr val="11489C"/>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
        <p:nvSpPr>
          <p:cNvPr id="2" name="Rectangle 6"/>
          <p:cNvSpPr>
            <a:spLocks noGrp="1" noChangeArrowheads="1"/>
          </p:cNvSpPr>
          <p:nvPr>
            <p:ph type="sldNum" sz="quarter" idx="4"/>
          </p:nvPr>
        </p:nvSpPr>
        <p:spPr bwMode="auto">
          <a:xfrm>
            <a:off x="8382000" y="6248400"/>
            <a:ext cx="762000" cy="60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a:defRPr sz="1200" b="0">
                <a:solidFill>
                  <a:schemeClr val="tx1"/>
                </a:solidFill>
                <a:cs typeface="Geneva" charset="0"/>
              </a:defRPr>
            </a:lvl1pPr>
          </a:lstStyle>
          <a:p>
            <a:pPr>
              <a:defRPr/>
            </a:pPr>
            <a:fld id="{99F0CAB2-14CD-3845-84B5-C89C4150BDD6}" type="slidenum">
              <a:rPr lang="fr-FR"/>
              <a:pPr>
                <a:defRPr/>
              </a:pPr>
              <a:t>‹N°›</a:t>
            </a:fld>
            <a:endParaRPr lang="fr-FR"/>
          </a:p>
        </p:txBody>
      </p:sp>
      <p:sp>
        <p:nvSpPr>
          <p:cNvPr id="3" name="Espace réservé du pied de page 2"/>
          <p:cNvSpPr>
            <a:spLocks noGrp="1"/>
          </p:cNvSpPr>
          <p:nvPr>
            <p:ph type="ftr" sz="quarter" idx="3"/>
          </p:nvPr>
        </p:nvSpPr>
        <p:spPr>
          <a:xfrm>
            <a:off x="2843808" y="6356350"/>
            <a:ext cx="5616624" cy="365125"/>
          </a:xfrm>
          <a:prstGeom prst="rect">
            <a:avLst/>
          </a:prstGeom>
        </p:spPr>
        <p:txBody>
          <a:bodyPr vert="horz" lIns="91440" tIns="45720" rIns="91440" bIns="45720" rtlCol="0" anchor="ctr"/>
          <a:lstStyle>
            <a:lvl1pPr algn="r">
              <a:defRPr sz="1200" b="0" i="0">
                <a:solidFill>
                  <a:schemeClr val="tx1">
                    <a:tint val="75000"/>
                  </a:schemeClr>
                </a:solidFill>
              </a:defRPr>
            </a:lvl1pPr>
          </a:lstStyle>
          <a:p>
            <a:r>
              <a:rPr lang="fr-FR" dirty="0"/>
              <a:t>Titre de la présentation</a:t>
            </a:r>
          </a:p>
        </p:txBody>
      </p:sp>
    </p:spTree>
  </p:cSld>
  <p:clrMap bg1="lt1" tx1="dk1" bg2="lt2" tx2="dk2" accent1="accent1" accent2="accent2" accent3="accent3" accent4="accent4" accent5="accent5" accent6="accent6" hlink="hlink" folHlink="folHlink"/>
  <p:sldLayoutIdLst>
    <p:sldLayoutId id="2147483749" r:id="rId1"/>
    <p:sldLayoutId id="2147483740" r:id="rId2"/>
    <p:sldLayoutId id="2147483760" r:id="rId3"/>
    <p:sldLayoutId id="2147483758" r:id="rId4"/>
    <p:sldLayoutId id="2147483741" r:id="rId5"/>
    <p:sldLayoutId id="2147483742" r:id="rId6"/>
    <p:sldLayoutId id="2147483743" r:id="rId7"/>
  </p:sldLayoutIdLst>
  <p:hf hdr="0" dt="0"/>
  <p:txStyles>
    <p:titleStyle>
      <a:lvl1pPr algn="l" rtl="0" eaLnBrk="0" fontAlgn="base" hangingPunct="0">
        <a:spcBef>
          <a:spcPct val="0"/>
        </a:spcBef>
        <a:spcAft>
          <a:spcPct val="0"/>
        </a:spcAft>
        <a:defRPr sz="2400" b="1">
          <a:solidFill>
            <a:srgbClr val="00509A"/>
          </a:solidFill>
          <a:latin typeface="+mj-lt"/>
          <a:ea typeface="+mj-ea"/>
          <a:cs typeface="ＭＳ Ｐゴシック" charset="0"/>
        </a:defRPr>
      </a:lvl1pPr>
      <a:lvl2pPr algn="l" rtl="0" eaLnBrk="0" fontAlgn="base" hangingPunct="0">
        <a:spcBef>
          <a:spcPct val="0"/>
        </a:spcBef>
        <a:spcAft>
          <a:spcPct val="0"/>
        </a:spcAft>
        <a:defRPr sz="2400" b="1">
          <a:solidFill>
            <a:srgbClr val="00509A"/>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0509A"/>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0509A"/>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0509A"/>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0509A"/>
          </a:solidFill>
          <a:latin typeface="Arial" charset="0"/>
          <a:ea typeface="ＭＳ Ｐゴシック" charset="0"/>
          <a:cs typeface="Geneva" charset="0"/>
        </a:defRPr>
      </a:lvl6pPr>
      <a:lvl7pPr marL="914400" algn="l" rtl="0" fontAlgn="base">
        <a:spcBef>
          <a:spcPct val="0"/>
        </a:spcBef>
        <a:spcAft>
          <a:spcPct val="0"/>
        </a:spcAft>
        <a:defRPr sz="2400" b="1">
          <a:solidFill>
            <a:srgbClr val="00509A"/>
          </a:solidFill>
          <a:latin typeface="Arial" charset="0"/>
          <a:ea typeface="ＭＳ Ｐゴシック" charset="0"/>
          <a:cs typeface="Geneva" charset="0"/>
        </a:defRPr>
      </a:lvl7pPr>
      <a:lvl8pPr marL="1371600" algn="l" rtl="0" fontAlgn="base">
        <a:spcBef>
          <a:spcPct val="0"/>
        </a:spcBef>
        <a:spcAft>
          <a:spcPct val="0"/>
        </a:spcAft>
        <a:defRPr sz="2400" b="1">
          <a:solidFill>
            <a:srgbClr val="00509A"/>
          </a:solidFill>
          <a:latin typeface="Arial" charset="0"/>
          <a:ea typeface="ＭＳ Ｐゴシック" charset="0"/>
          <a:cs typeface="Geneva" charset="0"/>
        </a:defRPr>
      </a:lvl8pPr>
      <a:lvl9pPr marL="1828800" algn="l" rtl="0" fontAlgn="base">
        <a:spcBef>
          <a:spcPct val="0"/>
        </a:spcBef>
        <a:spcAft>
          <a:spcPct val="0"/>
        </a:spcAft>
        <a:defRPr sz="2400" b="1">
          <a:solidFill>
            <a:srgbClr val="00509A"/>
          </a:solidFill>
          <a:latin typeface="Arial" charset="0"/>
          <a:ea typeface="ＭＳ Ｐゴシック" charset="0"/>
          <a:cs typeface="Geneva"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Geneva"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Geneva" charset="0"/>
          <a:cs typeface="+mn-cs"/>
        </a:defRPr>
      </a:lvl4pPr>
      <a:lvl5pPr marL="1971675" indent="-179388" algn="l" rtl="0" eaLnBrk="0" fontAlgn="base" hangingPunct="0">
        <a:spcBef>
          <a:spcPct val="20000"/>
        </a:spcBef>
        <a:spcAft>
          <a:spcPct val="0"/>
        </a:spcAft>
        <a:buFont typeface="Arial" charset="0"/>
        <a:buChar char="•"/>
        <a:defRPr sz="2000">
          <a:solidFill>
            <a:schemeClr val="tx1"/>
          </a:solidFill>
          <a:latin typeface="+mn-lt"/>
          <a:ea typeface="Geneva" charset="0"/>
          <a:cs typeface="+mn-cs"/>
        </a:defRPr>
      </a:lvl5pPr>
      <a:lvl6pPr marL="2514600" indent="-228600" algn="l" rtl="0" fontAlgn="base">
        <a:spcBef>
          <a:spcPct val="20000"/>
        </a:spcBef>
        <a:spcAft>
          <a:spcPct val="0"/>
        </a:spcAft>
        <a:buChar char="»"/>
        <a:defRPr sz="2000">
          <a:solidFill>
            <a:schemeClr val="tx1"/>
          </a:solidFill>
          <a:latin typeface="+mn-lt"/>
          <a:ea typeface="Geneva" charset="0"/>
          <a:cs typeface="+mn-cs"/>
        </a:defRPr>
      </a:lvl6pPr>
      <a:lvl7pPr marL="2971800" indent="-228600" algn="l" rtl="0" fontAlgn="base">
        <a:spcBef>
          <a:spcPct val="20000"/>
        </a:spcBef>
        <a:spcAft>
          <a:spcPct val="0"/>
        </a:spcAft>
        <a:buChar char="»"/>
        <a:defRPr sz="2000">
          <a:solidFill>
            <a:schemeClr val="tx1"/>
          </a:solidFill>
          <a:latin typeface="+mn-lt"/>
          <a:ea typeface="Geneva" charset="0"/>
          <a:cs typeface="+mn-cs"/>
        </a:defRPr>
      </a:lvl7pPr>
      <a:lvl8pPr marL="3429000" indent="-228600" algn="l" rtl="0" fontAlgn="base">
        <a:spcBef>
          <a:spcPct val="20000"/>
        </a:spcBef>
        <a:spcAft>
          <a:spcPct val="0"/>
        </a:spcAft>
        <a:buChar char="»"/>
        <a:defRPr sz="2000">
          <a:solidFill>
            <a:schemeClr val="tx1"/>
          </a:solidFill>
          <a:latin typeface="+mn-lt"/>
          <a:ea typeface="Geneva" charset="0"/>
          <a:cs typeface="+mn-cs"/>
        </a:defRPr>
      </a:lvl8pPr>
      <a:lvl9pPr marL="3886200" indent="-228600" algn="l" rtl="0" fontAlgn="base">
        <a:spcBef>
          <a:spcPct val="20000"/>
        </a:spcBef>
        <a:spcAft>
          <a:spcPct val="0"/>
        </a:spcAft>
        <a:buChar char="»"/>
        <a:defRPr sz="2000">
          <a:solidFill>
            <a:schemeClr val="tx1"/>
          </a:solidFill>
          <a:latin typeface="+mn-lt"/>
          <a:ea typeface="Geneva"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6"/>
          <p:cNvSpPr txBox="1">
            <a:spLocks noGrp="1" noChangeArrowheads="1"/>
          </p:cNvSpPr>
          <p:nvPr/>
        </p:nvSpPr>
        <p:spPr bwMode="auto">
          <a:xfrm>
            <a:off x="8382000" y="6248400"/>
            <a:ext cx="762000" cy="60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anchor="ctr"/>
          <a:lstStyle>
            <a:lvl1pPr>
              <a:defRPr sz="2400" b="1">
                <a:solidFill>
                  <a:srgbClr val="00509A"/>
                </a:solidFill>
                <a:latin typeface="Arial" charset="0"/>
                <a:ea typeface="ＭＳ Ｐゴシック" charset="0"/>
                <a:cs typeface="ＭＳ Ｐゴシック" charset="0"/>
              </a:defRPr>
            </a:lvl1pPr>
            <a:lvl2pPr marL="742950" indent="-285750">
              <a:defRPr sz="2400" b="1">
                <a:solidFill>
                  <a:srgbClr val="00509A"/>
                </a:solidFill>
                <a:latin typeface="Arial" charset="0"/>
                <a:ea typeface="ＭＳ Ｐゴシック" charset="0"/>
              </a:defRPr>
            </a:lvl2pPr>
            <a:lvl3pPr marL="1143000" indent="-228600">
              <a:defRPr sz="2400" b="1">
                <a:solidFill>
                  <a:srgbClr val="00509A"/>
                </a:solidFill>
                <a:latin typeface="Arial" charset="0"/>
                <a:ea typeface="ＭＳ Ｐゴシック" charset="0"/>
              </a:defRPr>
            </a:lvl3pPr>
            <a:lvl4pPr marL="1600200" indent="-228600">
              <a:defRPr sz="2400" b="1">
                <a:solidFill>
                  <a:srgbClr val="00509A"/>
                </a:solidFill>
                <a:latin typeface="Arial" charset="0"/>
                <a:ea typeface="ＭＳ Ｐゴシック" charset="0"/>
              </a:defRPr>
            </a:lvl4pPr>
            <a:lvl5pPr marL="2057400" indent="-228600">
              <a:defRPr sz="2400" b="1">
                <a:solidFill>
                  <a:srgbClr val="00509A"/>
                </a:solidFill>
                <a:latin typeface="Arial" charset="0"/>
                <a:ea typeface="ＭＳ Ｐゴシック" charset="0"/>
              </a:defRPr>
            </a:lvl5pPr>
            <a:lvl6pPr marL="2514600" indent="-228600" eaLnBrk="0" fontAlgn="base" hangingPunct="0">
              <a:spcBef>
                <a:spcPct val="0"/>
              </a:spcBef>
              <a:spcAft>
                <a:spcPct val="0"/>
              </a:spcAft>
              <a:defRPr sz="2400" b="1">
                <a:solidFill>
                  <a:srgbClr val="00509A"/>
                </a:solidFill>
                <a:latin typeface="Arial" charset="0"/>
                <a:ea typeface="ＭＳ Ｐゴシック" charset="0"/>
              </a:defRPr>
            </a:lvl6pPr>
            <a:lvl7pPr marL="2971800" indent="-228600" eaLnBrk="0" fontAlgn="base" hangingPunct="0">
              <a:spcBef>
                <a:spcPct val="0"/>
              </a:spcBef>
              <a:spcAft>
                <a:spcPct val="0"/>
              </a:spcAft>
              <a:defRPr sz="2400" b="1">
                <a:solidFill>
                  <a:srgbClr val="00509A"/>
                </a:solidFill>
                <a:latin typeface="Arial" charset="0"/>
                <a:ea typeface="ＭＳ Ｐゴシック" charset="0"/>
              </a:defRPr>
            </a:lvl7pPr>
            <a:lvl8pPr marL="3429000" indent="-228600" eaLnBrk="0" fontAlgn="base" hangingPunct="0">
              <a:spcBef>
                <a:spcPct val="0"/>
              </a:spcBef>
              <a:spcAft>
                <a:spcPct val="0"/>
              </a:spcAft>
              <a:defRPr sz="2400" b="1">
                <a:solidFill>
                  <a:srgbClr val="00509A"/>
                </a:solidFill>
                <a:latin typeface="Arial" charset="0"/>
                <a:ea typeface="ＭＳ Ｐゴシック" charset="0"/>
              </a:defRPr>
            </a:lvl8pPr>
            <a:lvl9pPr marL="3886200" indent="-228600" eaLnBrk="0" fontAlgn="base" hangingPunct="0">
              <a:spcBef>
                <a:spcPct val="0"/>
              </a:spcBef>
              <a:spcAft>
                <a:spcPct val="0"/>
              </a:spcAft>
              <a:defRPr sz="2400" b="1">
                <a:solidFill>
                  <a:srgbClr val="00509A"/>
                </a:solidFill>
                <a:latin typeface="Arial" charset="0"/>
                <a:ea typeface="ＭＳ Ｐゴシック" charset="0"/>
              </a:defRPr>
            </a:lvl9pPr>
          </a:lstStyle>
          <a:p>
            <a:pPr algn="ctr"/>
            <a:fld id="{FF4F8F62-36C5-414C-A737-77AEA9DB8926}" type="slidenum">
              <a:rPr lang="fr-FR" sz="1200" b="0">
                <a:solidFill>
                  <a:schemeClr val="tx1"/>
                </a:solidFill>
              </a:rPr>
              <a:pPr algn="ctr"/>
              <a:t>1</a:t>
            </a:fld>
            <a:endParaRPr lang="fr-FR" sz="1200" b="0">
              <a:solidFill>
                <a:schemeClr val="tx1"/>
              </a:solidFill>
            </a:endParaRPr>
          </a:p>
        </p:txBody>
      </p:sp>
      <p:sp>
        <p:nvSpPr>
          <p:cNvPr id="14339" name="Rectangle 2"/>
          <p:cNvSpPr>
            <a:spLocks noGrp="1" noChangeArrowheads="1"/>
          </p:cNvSpPr>
          <p:nvPr>
            <p:ph type="ctrTitle"/>
          </p:nvPr>
        </p:nvSpPr>
        <p:spPr>
          <a:solidFill>
            <a:srgbClr val="FFFFFF"/>
          </a:solidFill>
          <a:ln>
            <a:solidFill>
              <a:srgbClr val="000000"/>
            </a:solidFill>
            <a:miter lim="800000"/>
            <a:headEnd/>
            <a:tailEnd/>
          </a:ln>
        </p:spPr>
        <p:txBody>
          <a:bodyPr lIns="91440" tIns="45720" rIns="91440" bIns="45720"/>
          <a:lstStyle/>
          <a:p>
            <a:pPr eaLnBrk="1" hangingPunct="1"/>
            <a:endParaRPr lang="fr-FR">
              <a:latin typeface="Arial" charset="0"/>
              <a:ea typeface="ＭＳ Ｐゴシック" charset="0"/>
            </a:endParaRPr>
          </a:p>
        </p:txBody>
      </p:sp>
      <p:sp>
        <p:nvSpPr>
          <p:cNvPr id="14340" name="Rectangle 3"/>
          <p:cNvSpPr>
            <a:spLocks noGrp="1" noChangeArrowheads="1"/>
          </p:cNvSpPr>
          <p:nvPr>
            <p:ph type="subTitle" idx="1"/>
          </p:nvPr>
        </p:nvSpPr>
        <p:spPr>
          <a:xfrm>
            <a:off x="266700" y="3276600"/>
            <a:ext cx="8050213" cy="1752600"/>
          </a:xfrm>
        </p:spPr>
        <p:txBody>
          <a:bodyPr/>
          <a:lstStyle/>
          <a:p>
            <a:pPr eaLnBrk="1" hangingPunct="1"/>
            <a:endParaRPr lang="fr-FR">
              <a:latin typeface="Arial" charset="0"/>
              <a:ea typeface="ＭＳ Ｐゴシック" charset="0"/>
            </a:endParaRPr>
          </a:p>
        </p:txBody>
      </p:sp>
      <p:sp>
        <p:nvSpPr>
          <p:cNvPr id="14341" name="Rectangle 4"/>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fr-FR" b="0">
              <a:solidFill>
                <a:schemeClr val="tx1"/>
              </a:solidFill>
            </a:endParaRPr>
          </a:p>
        </p:txBody>
      </p:sp>
      <p:pic>
        <p:nvPicPr>
          <p:cNvPr id="14342" name="Image 4" descr="Logo Oner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9988" y="2660650"/>
            <a:ext cx="6713537" cy="151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3" name="Image 2" descr="Logo RF.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238" y="103188"/>
            <a:ext cx="2263775" cy="205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1"/>
          <p:cNvSpPr>
            <a:spLocks noChangeArrowheads="1"/>
          </p:cNvSpPr>
          <p:nvPr/>
        </p:nvSpPr>
        <p:spPr bwMode="auto">
          <a:xfrm>
            <a:off x="0" y="5299075"/>
            <a:ext cx="89979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eaLnBrk="1" hangingPunct="1">
              <a:defRPr/>
            </a:pPr>
            <a:r>
              <a:rPr lang="fr-FR" sz="2000" b="0" spc="280" dirty="0" err="1">
                <a:solidFill>
                  <a:srgbClr val="11489C"/>
                </a:solidFill>
              </a:rPr>
              <a:t>www.onera.fr</a:t>
            </a:r>
            <a:endParaRPr lang="fr-FR" sz="2000" b="0" spc="280" dirty="0">
              <a:solidFill>
                <a:srgbClr val="1148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219DD-F11F-44A6-BA12-2B15541F7DAC}"/>
              </a:ext>
            </a:extLst>
          </p:cNvPr>
          <p:cNvSpPr>
            <a:spLocks noGrp="1"/>
          </p:cNvSpPr>
          <p:nvPr>
            <p:ph type="title"/>
          </p:nvPr>
        </p:nvSpPr>
        <p:spPr/>
        <p:txBody>
          <a:bodyPr/>
          <a:lstStyle/>
          <a:p>
            <a:r>
              <a:rPr lang="fr-FR" dirty="0"/>
              <a:t>Exemple de « mauvais » code</a:t>
            </a:r>
          </a:p>
        </p:txBody>
      </p:sp>
      <p:sp>
        <p:nvSpPr>
          <p:cNvPr id="3" name="Espace réservé du contenu 2">
            <a:extLst>
              <a:ext uri="{FF2B5EF4-FFF2-40B4-BE49-F238E27FC236}">
                <a16:creationId xmlns:a16="http://schemas.microsoft.com/office/drawing/2014/main" id="{DD50DC42-9042-41D4-96C1-CB35997A0A90}"/>
              </a:ext>
            </a:extLst>
          </p:cNvPr>
          <p:cNvSpPr>
            <a:spLocks noGrp="1"/>
          </p:cNvSpPr>
          <p:nvPr>
            <p:ph idx="1"/>
          </p:nvPr>
        </p:nvSpPr>
        <p:spPr>
          <a:xfrm>
            <a:off x="266700" y="836712"/>
            <a:ext cx="4724648" cy="1512168"/>
          </a:xfrm>
          <a:solidFill>
            <a:schemeClr val="accent5"/>
          </a:solidFill>
          <a:effectLst>
            <a:outerShdw blurRad="50800" dist="38100" dir="2700000" algn="tl" rotWithShape="0">
              <a:prstClr val="black">
                <a:alpha val="40000"/>
              </a:prstClr>
            </a:outerShdw>
          </a:effectLst>
        </p:spPr>
        <p:txBody>
          <a:bodyPr/>
          <a:lstStyle/>
          <a:p>
            <a:pPr marL="0" indent="0">
              <a:buNone/>
            </a:pPr>
            <a:r>
              <a:rPr lang="fr-FR" sz="2000" dirty="0" err="1">
                <a:solidFill>
                  <a:schemeClr val="accent2"/>
                </a:solidFill>
                <a:latin typeface="DejaVu Sans" panose="020B0603030804020204" pitchFamily="34" charset="0"/>
                <a:ea typeface="DejaVu Sans" panose="020B0603030804020204" pitchFamily="34" charset="0"/>
                <a:cs typeface="DejaVu Sans" panose="020B0603030804020204" pitchFamily="34" charset="0"/>
              </a:rPr>
              <a:t>int</a:t>
            </a:r>
            <a:r>
              <a:rPr lang="fr-FR" sz="2000" dirty="0">
                <a:latin typeface="DejaVu Sans" panose="020B0603030804020204" pitchFamily="34" charset="0"/>
                <a:ea typeface="DejaVu Sans" panose="020B0603030804020204" pitchFamily="34" charset="0"/>
                <a:cs typeface="DejaVu Sans" panose="020B0603030804020204" pitchFamily="34" charset="0"/>
              </a:rPr>
              <a:t> k(</a:t>
            </a:r>
            <a:r>
              <a:rPr lang="fr-FR" sz="2000" dirty="0" err="1">
                <a:solidFill>
                  <a:schemeClr val="accent2"/>
                </a:solidFill>
                <a:latin typeface="DejaVu Sans" panose="020B0603030804020204" pitchFamily="34" charset="0"/>
                <a:ea typeface="DejaVu Sans" panose="020B0603030804020204" pitchFamily="34" charset="0"/>
                <a:cs typeface="DejaVu Sans" panose="020B0603030804020204" pitchFamily="34" charset="0"/>
              </a:rPr>
              <a:t>int</a:t>
            </a:r>
            <a:r>
              <a:rPr lang="fr-FR" sz="2000" dirty="0">
                <a:latin typeface="DejaVu Sans" panose="020B0603030804020204" pitchFamily="34" charset="0"/>
                <a:ea typeface="DejaVu Sans" panose="020B0603030804020204" pitchFamily="34" charset="0"/>
                <a:cs typeface="DejaVu Sans" panose="020B0603030804020204" pitchFamily="34" charset="0"/>
              </a:rPr>
              <a:t> i)</a:t>
            </a:r>
          </a:p>
          <a:p>
            <a:pPr marL="0" indent="0">
              <a:buNone/>
            </a:pPr>
            <a:r>
              <a:rPr lang="fr-FR" sz="2000" dirty="0">
                <a:latin typeface="DejaVu Sans" panose="020B0603030804020204" pitchFamily="34" charset="0"/>
                <a:ea typeface="DejaVu Sans" panose="020B0603030804020204" pitchFamily="34" charset="0"/>
                <a:cs typeface="DejaVu Sans" panose="020B0603030804020204" pitchFamily="34" charset="0"/>
              </a:rPr>
              <a:t>{</a:t>
            </a:r>
            <a:r>
              <a:rPr lang="fr-FR" sz="2000" dirty="0" err="1">
                <a:solidFill>
                  <a:schemeClr val="accent2"/>
                </a:solidFill>
                <a:latin typeface="DejaVu Sans" panose="020B0603030804020204" pitchFamily="34" charset="0"/>
                <a:ea typeface="DejaVu Sans" panose="020B0603030804020204" pitchFamily="34" charset="0"/>
                <a:cs typeface="DejaVu Sans" panose="020B0603030804020204" pitchFamily="34" charset="0"/>
              </a:rPr>
              <a:t>int</a:t>
            </a:r>
            <a:r>
              <a:rPr lang="fr-FR" sz="2000" dirty="0">
                <a:latin typeface="DejaVu Sans" panose="020B0603030804020204" pitchFamily="34" charset="0"/>
                <a:ea typeface="DejaVu Sans" panose="020B0603030804020204" pitchFamily="34" charset="0"/>
                <a:cs typeface="DejaVu Sans" panose="020B0603030804020204" pitchFamily="34" charset="0"/>
              </a:rPr>
              <a:t> </a:t>
            </a:r>
            <a:r>
              <a:rPr lang="fr-FR" sz="2000" dirty="0" err="1">
                <a:latin typeface="DejaVu Sans" panose="020B0603030804020204" pitchFamily="34" charset="0"/>
                <a:ea typeface="DejaVu Sans" panose="020B0603030804020204" pitchFamily="34" charset="0"/>
                <a:cs typeface="DejaVu Sans" panose="020B0603030804020204" pitchFamily="34" charset="0"/>
              </a:rPr>
              <a:t>rsflkj</a:t>
            </a:r>
            <a:r>
              <a:rPr lang="fr-FR" sz="2000" dirty="0">
                <a:latin typeface="DejaVu Sans" panose="020B0603030804020204" pitchFamily="34" charset="0"/>
                <a:ea typeface="DejaVu Sans" panose="020B0603030804020204" pitchFamily="34" charset="0"/>
                <a:cs typeface="DejaVu Sans" panose="020B0603030804020204" pitchFamily="34" charset="0"/>
              </a:rPr>
              <a:t>=1; </a:t>
            </a:r>
            <a:r>
              <a:rPr lang="fr-FR" sz="2000" dirty="0">
                <a:solidFill>
                  <a:schemeClr val="accent2"/>
                </a:solidFill>
                <a:latin typeface="DejaVu Sans" panose="020B0603030804020204" pitchFamily="34" charset="0"/>
                <a:ea typeface="DejaVu Sans" panose="020B0603030804020204" pitchFamily="34" charset="0"/>
                <a:cs typeface="DejaVu Sans" panose="020B0603030804020204" pitchFamily="34" charset="0"/>
              </a:rPr>
              <a:t>if</a:t>
            </a:r>
            <a:r>
              <a:rPr lang="fr-FR" sz="2000" dirty="0">
                <a:latin typeface="DejaVu Sans" panose="020B0603030804020204" pitchFamily="34" charset="0"/>
                <a:ea typeface="DejaVu Sans" panose="020B0603030804020204" pitchFamily="34" charset="0"/>
                <a:cs typeface="DejaVu Sans" panose="020B0603030804020204" pitchFamily="34" charset="0"/>
              </a:rPr>
              <a:t> (i==1)</a:t>
            </a:r>
          </a:p>
          <a:p>
            <a:pPr marL="0" indent="0">
              <a:buNone/>
            </a:pPr>
            <a:r>
              <a:rPr lang="fr-FR" sz="2000" dirty="0">
                <a:solidFill>
                  <a:schemeClr val="accent2"/>
                </a:solidFill>
                <a:latin typeface="DejaVu Sans" panose="020B0603030804020204" pitchFamily="34" charset="0"/>
                <a:ea typeface="DejaVu Sans" panose="020B0603030804020204" pitchFamily="34" charset="0"/>
                <a:cs typeface="DejaVu Sans" panose="020B0603030804020204" pitchFamily="34" charset="0"/>
              </a:rPr>
              <a:t>return</a:t>
            </a:r>
            <a:r>
              <a:rPr lang="fr-FR" sz="2000" dirty="0">
                <a:latin typeface="DejaVu Sans" panose="020B0603030804020204" pitchFamily="34" charset="0"/>
                <a:ea typeface="DejaVu Sans" panose="020B0603030804020204" pitchFamily="34" charset="0"/>
                <a:cs typeface="DejaVu Sans" panose="020B0603030804020204" pitchFamily="34" charset="0"/>
              </a:rPr>
              <a:t> </a:t>
            </a:r>
            <a:r>
              <a:rPr lang="fr-FR" sz="2000" dirty="0" err="1">
                <a:latin typeface="DejaVu Sans" panose="020B0603030804020204" pitchFamily="34" charset="0"/>
                <a:ea typeface="DejaVu Sans" panose="020B0603030804020204" pitchFamily="34" charset="0"/>
                <a:cs typeface="DejaVu Sans" panose="020B0603030804020204" pitchFamily="34" charset="0"/>
              </a:rPr>
              <a:t>rsflkj</a:t>
            </a:r>
            <a:r>
              <a:rPr lang="fr-FR" sz="2000" dirty="0">
                <a:latin typeface="DejaVu Sans" panose="020B0603030804020204" pitchFamily="34" charset="0"/>
                <a:ea typeface="DejaVu Sans" panose="020B0603030804020204" pitchFamily="34" charset="0"/>
                <a:cs typeface="DejaVu Sans" panose="020B0603030804020204" pitchFamily="34" charset="0"/>
              </a:rPr>
              <a:t>; </a:t>
            </a:r>
            <a:r>
              <a:rPr lang="fr-FR" sz="2000" dirty="0" err="1">
                <a:solidFill>
                  <a:schemeClr val="accent2"/>
                </a:solidFill>
                <a:latin typeface="DejaVu Sans" panose="020B0603030804020204" pitchFamily="34" charset="0"/>
                <a:ea typeface="DejaVu Sans" panose="020B0603030804020204" pitchFamily="34" charset="0"/>
                <a:cs typeface="DejaVu Sans" panose="020B0603030804020204" pitchFamily="34" charset="0"/>
              </a:rPr>
              <a:t>else</a:t>
            </a:r>
            <a:r>
              <a:rPr lang="fr-FR" sz="2000" dirty="0">
                <a:latin typeface="DejaVu Sans" panose="020B0603030804020204" pitchFamily="34" charset="0"/>
                <a:ea typeface="DejaVu Sans" panose="020B0603030804020204" pitchFamily="34" charset="0"/>
                <a:cs typeface="DejaVu Sans" panose="020B0603030804020204" pitchFamily="34" charset="0"/>
              </a:rPr>
              <a:t> </a:t>
            </a:r>
            <a:r>
              <a:rPr lang="fr-FR" sz="2000" dirty="0" err="1">
                <a:latin typeface="DejaVu Sans" panose="020B0603030804020204" pitchFamily="34" charset="0"/>
                <a:ea typeface="DejaVu Sans" panose="020B0603030804020204" pitchFamily="34" charset="0"/>
                <a:cs typeface="DejaVu Sans" panose="020B0603030804020204" pitchFamily="34" charset="0"/>
              </a:rPr>
              <a:t>rsflkj</a:t>
            </a:r>
            <a:r>
              <a:rPr lang="fr-FR" sz="2000" dirty="0">
                <a:latin typeface="DejaVu Sans" panose="020B0603030804020204" pitchFamily="34" charset="0"/>
                <a:ea typeface="DejaVu Sans" panose="020B0603030804020204" pitchFamily="34" charset="0"/>
                <a:cs typeface="DejaVu Sans" panose="020B0603030804020204" pitchFamily="34" charset="0"/>
              </a:rPr>
              <a:t> = i;</a:t>
            </a:r>
          </a:p>
          <a:p>
            <a:pPr marL="0" indent="0">
              <a:buNone/>
            </a:pPr>
            <a:r>
              <a:rPr lang="fr-FR" sz="2000" dirty="0">
                <a:solidFill>
                  <a:schemeClr val="accent2"/>
                </a:solidFill>
                <a:latin typeface="DejaVu Sans" panose="020B0603030804020204" pitchFamily="34" charset="0"/>
                <a:ea typeface="DejaVu Sans" panose="020B0603030804020204" pitchFamily="34" charset="0"/>
                <a:cs typeface="DejaVu Sans" panose="020B0603030804020204" pitchFamily="34" charset="0"/>
              </a:rPr>
              <a:t>return</a:t>
            </a:r>
            <a:r>
              <a:rPr lang="fr-FR" sz="2000" dirty="0">
                <a:latin typeface="DejaVu Sans" panose="020B0603030804020204" pitchFamily="34" charset="0"/>
                <a:ea typeface="DejaVu Sans" panose="020B0603030804020204" pitchFamily="34" charset="0"/>
                <a:cs typeface="DejaVu Sans" panose="020B0603030804020204" pitchFamily="34" charset="0"/>
              </a:rPr>
              <a:t> </a:t>
            </a:r>
            <a:r>
              <a:rPr lang="fr-FR" sz="2000" dirty="0" err="1">
                <a:latin typeface="DejaVu Sans" panose="020B0603030804020204" pitchFamily="34" charset="0"/>
                <a:ea typeface="DejaVu Sans" panose="020B0603030804020204" pitchFamily="34" charset="0"/>
                <a:cs typeface="DejaVu Sans" panose="020B0603030804020204" pitchFamily="34" charset="0"/>
              </a:rPr>
              <a:t>rsflkj</a:t>
            </a:r>
            <a:r>
              <a:rPr lang="fr-FR" sz="2000" dirty="0">
                <a:latin typeface="DejaVu Sans" panose="020B0603030804020204" pitchFamily="34" charset="0"/>
                <a:ea typeface="DejaVu Sans" panose="020B0603030804020204" pitchFamily="34" charset="0"/>
                <a:cs typeface="DejaVu Sans" panose="020B0603030804020204" pitchFamily="34" charset="0"/>
              </a:rPr>
              <a:t>*k(i-1);}</a:t>
            </a:r>
          </a:p>
        </p:txBody>
      </p:sp>
      <p:sp>
        <p:nvSpPr>
          <p:cNvPr id="4" name="Espace réservé du numéro de diapositive 3">
            <a:extLst>
              <a:ext uri="{FF2B5EF4-FFF2-40B4-BE49-F238E27FC236}">
                <a16:creationId xmlns:a16="http://schemas.microsoft.com/office/drawing/2014/main" id="{D6694614-4E50-45A6-AF5D-7377D545B4BD}"/>
              </a:ext>
            </a:extLst>
          </p:cNvPr>
          <p:cNvSpPr>
            <a:spLocks noGrp="1"/>
          </p:cNvSpPr>
          <p:nvPr>
            <p:ph type="sldNum" sz="quarter" idx="10"/>
          </p:nvPr>
        </p:nvSpPr>
        <p:spPr/>
        <p:txBody>
          <a:bodyPr/>
          <a:lstStyle/>
          <a:p>
            <a:pPr>
              <a:defRPr/>
            </a:pPr>
            <a:fld id="{1EEDFC2C-F9B9-0445-A511-DA4552EF3EEB}" type="slidenum">
              <a:rPr lang="fr-FR" smtClean="0"/>
              <a:pPr>
                <a:defRPr/>
              </a:pPr>
              <a:t>10</a:t>
            </a:fld>
            <a:endParaRPr lang="fr-FR"/>
          </a:p>
        </p:txBody>
      </p:sp>
      <p:sp>
        <p:nvSpPr>
          <p:cNvPr id="5" name="Espace réservé du pied de page 4">
            <a:extLst>
              <a:ext uri="{FF2B5EF4-FFF2-40B4-BE49-F238E27FC236}">
                <a16:creationId xmlns:a16="http://schemas.microsoft.com/office/drawing/2014/main" id="{008ADFB6-2ECC-42C0-A609-815E036B0F4A}"/>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18D54F3A-4418-45B3-ABE7-9540B9C0C335}"/>
              </a:ext>
            </a:extLst>
          </p:cNvPr>
          <p:cNvSpPr txBox="1"/>
          <p:nvPr/>
        </p:nvSpPr>
        <p:spPr>
          <a:xfrm>
            <a:off x="5220072" y="1361963"/>
            <a:ext cx="4724648" cy="461665"/>
          </a:xfrm>
          <a:prstGeom prst="rect">
            <a:avLst/>
          </a:prstGeom>
          <a:noFill/>
        </p:spPr>
        <p:txBody>
          <a:bodyPr wrap="square" rtlCol="0">
            <a:spAutoFit/>
          </a:bodyPr>
          <a:lstStyle/>
          <a:p>
            <a:r>
              <a:rPr lang="fr-FR" dirty="0"/>
              <a:t>Que fait cette fonction ?</a:t>
            </a:r>
          </a:p>
        </p:txBody>
      </p:sp>
      <p:sp>
        <p:nvSpPr>
          <p:cNvPr id="14" name="ZoneTexte 13">
            <a:extLst>
              <a:ext uri="{FF2B5EF4-FFF2-40B4-BE49-F238E27FC236}">
                <a16:creationId xmlns:a16="http://schemas.microsoft.com/office/drawing/2014/main" id="{965287CB-8505-4CFA-ABCE-3FA7A7BCF487}"/>
              </a:ext>
            </a:extLst>
          </p:cNvPr>
          <p:cNvSpPr txBox="1"/>
          <p:nvPr/>
        </p:nvSpPr>
        <p:spPr>
          <a:xfrm>
            <a:off x="323528" y="3124116"/>
            <a:ext cx="4248472" cy="2554545"/>
          </a:xfrm>
          <a:prstGeom prst="rect">
            <a:avLst/>
          </a:prstGeom>
          <a:noFill/>
        </p:spPr>
        <p:txBody>
          <a:bodyPr wrap="square" rtlCol="0">
            <a:spAutoFit/>
          </a:bodyPr>
          <a:lstStyle/>
          <a:p>
            <a:r>
              <a:rPr lang="fr-FR" sz="800" dirty="0">
                <a:latin typeface="Courier New" panose="02070309020205020404" pitchFamily="49" charset="0"/>
                <a:cs typeface="Courier New" panose="02070309020205020404" pitchFamily="49" charset="0"/>
              </a:rPr>
              <a:t>#define _ -F&lt;00||--F-OO--;</a:t>
            </a:r>
          </a:p>
          <a:p>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 F=00,OO=00;main(){F_OO();printf("%1.3f\n",4.*-F/OO/OO);}F_OO()</a:t>
            </a:r>
          </a:p>
          <a:p>
            <a:r>
              <a:rPr lang="fr-FR" sz="800" dirty="0">
                <a:latin typeface="Courier New" panose="02070309020205020404" pitchFamily="49" charset="0"/>
                <a:cs typeface="Courier New" panose="02070309020205020404" pitchFamily="49" charset="0"/>
              </a:rPr>
              <a:t>{</a:t>
            </a:r>
          </a:p>
          <a:p>
            <a:r>
              <a:rPr lang="fr-FR" sz="800" dirty="0">
                <a:latin typeface="Courier New" panose="02070309020205020404" pitchFamily="49" charset="0"/>
                <a:cs typeface="Courier New" panose="02070309020205020404" pitchFamily="49" charset="0"/>
              </a:rPr>
              <a:t>            _-_-_-_</a:t>
            </a:r>
          </a:p>
          <a:p>
            <a:r>
              <a:rPr lang="fr-FR" sz="800" dirty="0">
                <a:latin typeface="Courier New" panose="02070309020205020404" pitchFamily="49" charset="0"/>
                <a:cs typeface="Courier New" panose="02070309020205020404" pitchFamily="49" charset="0"/>
              </a:rPr>
              <a:t>       _-_-_-_-_-_-_-_-_</a:t>
            </a:r>
          </a:p>
          <a:p>
            <a:r>
              <a:rPr lang="fr-FR" sz="800" dirty="0">
                <a:latin typeface="Courier New" panose="02070309020205020404" pitchFamily="49" charset="0"/>
                <a:cs typeface="Courier New" panose="02070309020205020404" pitchFamily="49" charset="0"/>
              </a:rPr>
              <a:t>    _-_-_-_-_-_-_-_-_-_-_-_</a:t>
            </a:r>
          </a:p>
          <a:p>
            <a:r>
              <a:rPr lang="fr-FR" sz="800" dirty="0">
                <a:latin typeface="Courier New" panose="02070309020205020404" pitchFamily="49" charset="0"/>
                <a:cs typeface="Courier New" panose="02070309020205020404" pitchFamily="49" charset="0"/>
              </a:rPr>
              <a:t>  _-_-_-_-_-_-_-_-_-_-_-_-_-_</a:t>
            </a:r>
          </a:p>
          <a:p>
            <a:r>
              <a:rPr lang="fr-FR" sz="800" dirty="0">
                <a:latin typeface="Courier New" panose="02070309020205020404" pitchFamily="49" charset="0"/>
                <a:cs typeface="Courier New" panose="02070309020205020404" pitchFamily="49" charset="0"/>
              </a:rPr>
              <a:t> _-_-_-_-_-_-_-_-_-_-_-_-_-_-_</a:t>
            </a:r>
          </a:p>
          <a:p>
            <a:r>
              <a:rPr lang="fr-FR" sz="800" dirty="0">
                <a:latin typeface="Courier New" panose="02070309020205020404" pitchFamily="49" charset="0"/>
                <a:cs typeface="Courier New" panose="02070309020205020404" pitchFamily="49" charset="0"/>
              </a:rPr>
              <a:t> _-_-_-_-_-_-_-_-_-_-_-_-_-_-_</a:t>
            </a:r>
          </a:p>
          <a:p>
            <a:r>
              <a:rPr lang="fr-FR" sz="800" dirty="0">
                <a:latin typeface="Courier New" panose="02070309020205020404" pitchFamily="49" charset="0"/>
                <a:cs typeface="Courier New" panose="02070309020205020404" pitchFamily="49" charset="0"/>
              </a:rPr>
              <a:t>_-_-_-_-_-_-_-_-_-_-_-_-_-_-_-_</a:t>
            </a:r>
          </a:p>
          <a:p>
            <a:r>
              <a:rPr lang="fr-FR" sz="800" dirty="0">
                <a:latin typeface="Courier New" panose="02070309020205020404" pitchFamily="49" charset="0"/>
                <a:cs typeface="Courier New" panose="02070309020205020404" pitchFamily="49" charset="0"/>
              </a:rPr>
              <a:t>_-_-_-_-_-_-_-_-_-_-_-_-_-_-_-_</a:t>
            </a:r>
          </a:p>
          <a:p>
            <a:r>
              <a:rPr lang="fr-FR" sz="800" dirty="0">
                <a:latin typeface="Courier New" panose="02070309020205020404" pitchFamily="49" charset="0"/>
                <a:cs typeface="Courier New" panose="02070309020205020404" pitchFamily="49" charset="0"/>
              </a:rPr>
              <a:t>_-_-_-_-_-_-_-_-_-_-_-_-_-_-_-_</a:t>
            </a:r>
          </a:p>
          <a:p>
            <a:r>
              <a:rPr lang="fr-FR" sz="800" dirty="0">
                <a:latin typeface="Courier New" panose="02070309020205020404" pitchFamily="49" charset="0"/>
                <a:cs typeface="Courier New" panose="02070309020205020404" pitchFamily="49" charset="0"/>
              </a:rPr>
              <a:t>_-_-_-_-_-_-_-_-_-_-_-_-_-_-_-_</a:t>
            </a:r>
          </a:p>
          <a:p>
            <a:r>
              <a:rPr lang="fr-FR" sz="800" dirty="0">
                <a:latin typeface="Courier New" panose="02070309020205020404" pitchFamily="49" charset="0"/>
                <a:cs typeface="Courier New" panose="02070309020205020404" pitchFamily="49" charset="0"/>
              </a:rPr>
              <a:t> _-_-_-_-_-_-_-_-_-_-_-_-_-_-_</a:t>
            </a:r>
          </a:p>
          <a:p>
            <a:r>
              <a:rPr lang="fr-FR" sz="800" dirty="0">
                <a:latin typeface="Courier New" panose="02070309020205020404" pitchFamily="49" charset="0"/>
                <a:cs typeface="Courier New" panose="02070309020205020404" pitchFamily="49" charset="0"/>
              </a:rPr>
              <a:t> _-_-_-_-_-_-_-_-_-_-_-_-_-_-_</a:t>
            </a:r>
          </a:p>
          <a:p>
            <a:r>
              <a:rPr lang="fr-FR" sz="800" dirty="0">
                <a:latin typeface="Courier New" panose="02070309020205020404" pitchFamily="49" charset="0"/>
                <a:cs typeface="Courier New" panose="02070309020205020404" pitchFamily="49" charset="0"/>
              </a:rPr>
              <a:t>  _-_-_-_-_-_-_-_-_-_-_-_-_-_</a:t>
            </a:r>
          </a:p>
          <a:p>
            <a:r>
              <a:rPr lang="fr-FR" sz="800" dirty="0">
                <a:latin typeface="Courier New" panose="02070309020205020404" pitchFamily="49" charset="0"/>
                <a:cs typeface="Courier New" panose="02070309020205020404" pitchFamily="49" charset="0"/>
              </a:rPr>
              <a:t>    _-_-_-_-_-_-_-_-_-_-_-_</a:t>
            </a:r>
          </a:p>
          <a:p>
            <a:r>
              <a:rPr lang="fr-FR" sz="800" dirty="0">
                <a:latin typeface="Courier New" panose="02070309020205020404" pitchFamily="49" charset="0"/>
                <a:cs typeface="Courier New" panose="02070309020205020404" pitchFamily="49" charset="0"/>
              </a:rPr>
              <a:t>        _-_-_-_-_-_-_-_</a:t>
            </a:r>
          </a:p>
          <a:p>
            <a:r>
              <a:rPr lang="fr-FR" sz="800" dirty="0">
                <a:latin typeface="Courier New" panose="02070309020205020404" pitchFamily="49" charset="0"/>
                <a:cs typeface="Courier New" panose="02070309020205020404" pitchFamily="49" charset="0"/>
              </a:rPr>
              <a:t>            _-_-_-_</a:t>
            </a:r>
          </a:p>
          <a:p>
            <a:r>
              <a:rPr lang="fr-FR" sz="800" dirty="0">
                <a:latin typeface="Courier New" panose="02070309020205020404" pitchFamily="49" charset="0"/>
                <a:cs typeface="Courier New" panose="02070309020205020404" pitchFamily="49" charset="0"/>
              </a:rPr>
              <a:t>}</a:t>
            </a:r>
          </a:p>
        </p:txBody>
      </p:sp>
      <p:sp>
        <p:nvSpPr>
          <p:cNvPr id="15" name="ZoneTexte 14">
            <a:extLst>
              <a:ext uri="{FF2B5EF4-FFF2-40B4-BE49-F238E27FC236}">
                <a16:creationId xmlns:a16="http://schemas.microsoft.com/office/drawing/2014/main" id="{DCE3D3D4-C4F2-4D33-804E-339E3B2974F0}"/>
              </a:ext>
            </a:extLst>
          </p:cNvPr>
          <p:cNvSpPr txBox="1"/>
          <p:nvPr/>
        </p:nvSpPr>
        <p:spPr>
          <a:xfrm>
            <a:off x="4660900" y="4069521"/>
            <a:ext cx="4394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2000" b="0" dirty="0"/>
              <a:t>Concours annuel</a:t>
            </a:r>
          </a:p>
          <a:p>
            <a:r>
              <a:rPr lang="fr-FR" sz="2000" dirty="0"/>
              <a:t>International </a:t>
            </a:r>
            <a:r>
              <a:rPr lang="fr-FR" sz="2000" dirty="0" err="1"/>
              <a:t>Obfuscated</a:t>
            </a:r>
            <a:r>
              <a:rPr lang="fr-FR" sz="2000" dirty="0"/>
              <a:t> C Code</a:t>
            </a:r>
          </a:p>
          <a:p>
            <a:r>
              <a:rPr lang="fr-FR" sz="2000" b="0" dirty="0"/>
              <a:t>Gagnant concours 1988</a:t>
            </a:r>
          </a:p>
        </p:txBody>
      </p:sp>
      <p:sp>
        <p:nvSpPr>
          <p:cNvPr id="16" name="Flèche : droite 15">
            <a:extLst>
              <a:ext uri="{FF2B5EF4-FFF2-40B4-BE49-F238E27FC236}">
                <a16:creationId xmlns:a16="http://schemas.microsoft.com/office/drawing/2014/main" id="{6DDE0D84-F60E-4570-9A88-EB4BE068AC2D}"/>
              </a:ext>
            </a:extLst>
          </p:cNvPr>
          <p:cNvSpPr/>
          <p:nvPr/>
        </p:nvSpPr>
        <p:spPr bwMode="auto">
          <a:xfrm rot="10800000">
            <a:off x="3491880" y="4355306"/>
            <a:ext cx="936104" cy="44184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rgbClr val="000000"/>
              </a:solidFill>
              <a:effectLst/>
              <a:latin typeface="Arial" charset="0"/>
              <a:ea typeface="ＭＳ Ｐゴシック" charset="0"/>
              <a:cs typeface="Geneva" charset="0"/>
            </a:endParaRPr>
          </a:p>
        </p:txBody>
      </p:sp>
      <p:sp>
        <p:nvSpPr>
          <p:cNvPr id="18" name="ZoneTexte 17">
            <a:extLst>
              <a:ext uri="{FF2B5EF4-FFF2-40B4-BE49-F238E27FC236}">
                <a16:creationId xmlns:a16="http://schemas.microsoft.com/office/drawing/2014/main" id="{AB58A7A3-A1B9-4E8E-AA9D-A41421574FA8}"/>
              </a:ext>
            </a:extLst>
          </p:cNvPr>
          <p:cNvSpPr txBox="1"/>
          <p:nvPr/>
        </p:nvSpPr>
        <p:spPr>
          <a:xfrm>
            <a:off x="5017317" y="5259101"/>
            <a:ext cx="3168352" cy="461665"/>
          </a:xfrm>
          <a:prstGeom prst="rect">
            <a:avLst/>
          </a:prstGeom>
          <a:effectLst>
            <a:outerShdw blurRad="76200" dir="13500000" sy="23000" kx="1200000" algn="br" rotWithShape="0">
              <a:prstClr val="black">
                <a:alpha val="2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latin typeface="Segoe UI Semilight" panose="020B0402040204020203" pitchFamily="34" charset="0"/>
                <a:cs typeface="Segoe UI Semilight" panose="020B0402040204020203" pitchFamily="34" charset="0"/>
              </a:rPr>
              <a:t>https://www.ioccc.org/</a:t>
            </a:r>
          </a:p>
        </p:txBody>
      </p:sp>
    </p:spTree>
    <p:extLst>
      <p:ext uri="{BB962C8B-B14F-4D97-AF65-F5344CB8AC3E}">
        <p14:creationId xmlns:p14="http://schemas.microsoft.com/office/powerpoint/2010/main" val="351797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3A7D0A-2954-4124-99AF-29C4390ECEDF}"/>
              </a:ext>
            </a:extLst>
          </p:cNvPr>
          <p:cNvSpPr>
            <a:spLocks noGrp="1"/>
          </p:cNvSpPr>
          <p:nvPr>
            <p:ph type="title"/>
          </p:nvPr>
        </p:nvSpPr>
        <p:spPr/>
        <p:txBody>
          <a:bodyPr/>
          <a:lstStyle/>
          <a:p>
            <a:r>
              <a:rPr lang="fr-FR" dirty="0"/>
              <a:t>Contrat-interface versus mise en œuvre d’algorithme</a:t>
            </a:r>
          </a:p>
        </p:txBody>
      </p:sp>
      <p:sp>
        <p:nvSpPr>
          <p:cNvPr id="3" name="Espace réservé du contenu 2">
            <a:extLst>
              <a:ext uri="{FF2B5EF4-FFF2-40B4-BE49-F238E27FC236}">
                <a16:creationId xmlns:a16="http://schemas.microsoft.com/office/drawing/2014/main" id="{EBF1A226-B6A3-420F-9050-FD43CC8D7179}"/>
              </a:ext>
            </a:extLst>
          </p:cNvPr>
          <p:cNvSpPr>
            <a:spLocks noGrp="1"/>
          </p:cNvSpPr>
          <p:nvPr>
            <p:ph idx="1"/>
          </p:nvPr>
        </p:nvSpPr>
        <p:spPr>
          <a:xfrm>
            <a:off x="274267" y="1148536"/>
            <a:ext cx="7772400" cy="4656728"/>
          </a:xfrm>
        </p:spPr>
        <p:txBody>
          <a:bodyPr/>
          <a:lstStyle/>
          <a:p>
            <a:r>
              <a:rPr lang="fr-FR" sz="2400" b="1" dirty="0"/>
              <a:t>Contrat</a:t>
            </a:r>
            <a:r>
              <a:rPr lang="fr-FR" sz="2400" dirty="0"/>
              <a:t> : caractérise l’interface</a:t>
            </a:r>
          </a:p>
          <a:p>
            <a:pPr lvl="1"/>
            <a:r>
              <a:rPr lang="fr-FR" sz="2000" dirty="0"/>
              <a:t>Qu’est ce que l’algorithme est capable de produire</a:t>
            </a:r>
          </a:p>
          <a:p>
            <a:pPr lvl="1"/>
            <a:r>
              <a:rPr lang="fr-FR" sz="2000" dirty="0"/>
              <a:t>Domaine de définition de l’algorithme</a:t>
            </a:r>
          </a:p>
          <a:p>
            <a:pPr lvl="1"/>
            <a:r>
              <a:rPr lang="fr-FR" sz="2000" dirty="0"/>
              <a:t>Valeurs possibles en sortie</a:t>
            </a:r>
          </a:p>
          <a:p>
            <a:r>
              <a:rPr lang="fr-FR" sz="2400" b="1" dirty="0"/>
              <a:t>Exemple</a:t>
            </a:r>
            <a:r>
              <a:rPr lang="fr-FR" sz="2400" dirty="0"/>
              <a:t> : </a:t>
            </a:r>
            <a:r>
              <a:rPr lang="fr-FR" sz="2400" i="1" dirty="0"/>
              <a:t>racine carrée d’un réel</a:t>
            </a:r>
          </a:p>
          <a:p>
            <a:pPr lvl="1"/>
            <a:r>
              <a:rPr lang="fr-FR" sz="2000" dirty="0"/>
              <a:t>En entrée : un réel qui doit être positif ou nul</a:t>
            </a:r>
          </a:p>
          <a:p>
            <a:pPr lvl="1"/>
            <a:r>
              <a:rPr lang="fr-FR" sz="2000" dirty="0"/>
              <a:t>En sortie  : un réel qui doit être positif ou nul</a:t>
            </a:r>
          </a:p>
          <a:p>
            <a:r>
              <a:rPr lang="fr-FR" sz="2400" b="1" dirty="0"/>
              <a:t>Précondition</a:t>
            </a:r>
            <a:r>
              <a:rPr lang="fr-FR" sz="2400" dirty="0"/>
              <a:t> : Quelles conditions doivent vérifier les valeurs connues en entrée de l’algorithme ?</a:t>
            </a:r>
          </a:p>
          <a:p>
            <a:r>
              <a:rPr lang="fr-FR" sz="2400" b="1" dirty="0"/>
              <a:t>Postcondition</a:t>
            </a:r>
            <a:r>
              <a:rPr lang="fr-FR" sz="2400" dirty="0"/>
              <a:t> : Quelles conditions doivent vérifier les valeurs connues en sortie de l’algorithme ?</a:t>
            </a:r>
          </a:p>
        </p:txBody>
      </p:sp>
      <p:sp>
        <p:nvSpPr>
          <p:cNvPr id="4" name="Espace réservé du numéro de diapositive 3">
            <a:extLst>
              <a:ext uri="{FF2B5EF4-FFF2-40B4-BE49-F238E27FC236}">
                <a16:creationId xmlns:a16="http://schemas.microsoft.com/office/drawing/2014/main" id="{5F803664-AF37-4E8B-A41C-C07E5998CC08}"/>
              </a:ext>
            </a:extLst>
          </p:cNvPr>
          <p:cNvSpPr>
            <a:spLocks noGrp="1"/>
          </p:cNvSpPr>
          <p:nvPr>
            <p:ph type="sldNum" sz="quarter" idx="10"/>
          </p:nvPr>
        </p:nvSpPr>
        <p:spPr/>
        <p:txBody>
          <a:bodyPr/>
          <a:lstStyle/>
          <a:p>
            <a:pPr>
              <a:defRPr/>
            </a:pPr>
            <a:fld id="{1EEDFC2C-F9B9-0445-A511-DA4552EF3EEB}" type="slidenum">
              <a:rPr lang="fr-FR" smtClean="0"/>
              <a:pPr>
                <a:defRPr/>
              </a:pPr>
              <a:t>11</a:t>
            </a:fld>
            <a:endParaRPr lang="fr-FR"/>
          </a:p>
        </p:txBody>
      </p:sp>
      <p:sp>
        <p:nvSpPr>
          <p:cNvPr id="5" name="Espace réservé du pied de page 4">
            <a:extLst>
              <a:ext uri="{FF2B5EF4-FFF2-40B4-BE49-F238E27FC236}">
                <a16:creationId xmlns:a16="http://schemas.microsoft.com/office/drawing/2014/main" id="{41CABD56-24BC-4E27-A524-CD1B5A78ECDB}"/>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332451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8CCA2F-5725-4282-999E-EEA8AC5479D2}"/>
              </a:ext>
            </a:extLst>
          </p:cNvPr>
          <p:cNvSpPr>
            <a:spLocks noGrp="1"/>
          </p:cNvSpPr>
          <p:nvPr>
            <p:ph type="title"/>
          </p:nvPr>
        </p:nvSpPr>
        <p:spPr/>
        <p:txBody>
          <a:bodyPr/>
          <a:lstStyle/>
          <a:p>
            <a:r>
              <a:rPr lang="fr-FR" dirty="0"/>
              <a:t>Assertions</a:t>
            </a:r>
          </a:p>
        </p:txBody>
      </p:sp>
      <p:sp>
        <p:nvSpPr>
          <p:cNvPr id="3" name="Espace réservé du contenu 2">
            <a:extLst>
              <a:ext uri="{FF2B5EF4-FFF2-40B4-BE49-F238E27FC236}">
                <a16:creationId xmlns:a16="http://schemas.microsoft.com/office/drawing/2014/main" id="{44039BEA-4DC9-4D2B-BF84-D3DF7C1278AF}"/>
              </a:ext>
            </a:extLst>
          </p:cNvPr>
          <p:cNvSpPr>
            <a:spLocks noGrp="1"/>
          </p:cNvSpPr>
          <p:nvPr>
            <p:ph idx="1"/>
          </p:nvPr>
        </p:nvSpPr>
        <p:spPr>
          <a:xfrm>
            <a:off x="323528" y="836712"/>
            <a:ext cx="7772400" cy="2808312"/>
          </a:xfrm>
        </p:spPr>
        <p:txBody>
          <a:bodyPr/>
          <a:lstStyle/>
          <a:p>
            <a:r>
              <a:rPr lang="fr-FR" sz="2400" dirty="0"/>
              <a:t>En C/C++, utilisation des assertions pour les Post/Préconditions</a:t>
            </a:r>
          </a:p>
          <a:p>
            <a:r>
              <a:rPr lang="fr-FR" sz="2400" dirty="0"/>
              <a:t>Utilisation de la bibliothèque </a:t>
            </a:r>
            <a:r>
              <a:rPr lang="fr-FR" sz="2400" dirty="0">
                <a:latin typeface="Courier New" panose="02070309020205020404" pitchFamily="49" charset="0"/>
                <a:cs typeface="Courier New" panose="02070309020205020404" pitchFamily="49" charset="0"/>
              </a:rPr>
              <a:t>&lt;</a:t>
            </a:r>
            <a:r>
              <a:rPr lang="fr-FR" sz="2400" dirty="0" err="1">
                <a:latin typeface="Courier New" panose="02070309020205020404" pitchFamily="49" charset="0"/>
                <a:cs typeface="Courier New" panose="02070309020205020404" pitchFamily="49" charset="0"/>
              </a:rPr>
              <a:t>cassert</a:t>
            </a:r>
            <a:r>
              <a:rPr lang="fr-FR" sz="2400" dirty="0">
                <a:latin typeface="Courier New" panose="02070309020205020404" pitchFamily="49" charset="0"/>
                <a:cs typeface="Courier New" panose="02070309020205020404" pitchFamily="49" charset="0"/>
              </a:rPr>
              <a:t>&gt; </a:t>
            </a:r>
            <a:r>
              <a:rPr lang="fr-FR" sz="2400" dirty="0">
                <a:latin typeface="+mj-lt"/>
                <a:cs typeface="Courier New" panose="02070309020205020404" pitchFamily="49" charset="0"/>
              </a:rPr>
              <a:t>en C++</a:t>
            </a:r>
            <a:r>
              <a:rPr lang="fr-FR" sz="2400" dirty="0">
                <a:latin typeface="Courier New" panose="02070309020205020404" pitchFamily="49" charset="0"/>
                <a:cs typeface="Courier New" panose="02070309020205020404" pitchFamily="49" charset="0"/>
              </a:rPr>
              <a:t> (&lt;</a:t>
            </a:r>
            <a:r>
              <a:rPr lang="fr-FR" sz="2400" dirty="0" err="1">
                <a:latin typeface="Courier New" panose="02070309020205020404" pitchFamily="49" charset="0"/>
                <a:cs typeface="Courier New" panose="02070309020205020404" pitchFamily="49" charset="0"/>
              </a:rPr>
              <a:t>assert.h</a:t>
            </a:r>
            <a:r>
              <a:rPr lang="fr-FR" sz="2400" dirty="0">
                <a:latin typeface="Courier New" panose="02070309020205020404" pitchFamily="49" charset="0"/>
                <a:cs typeface="Courier New" panose="02070309020205020404" pitchFamily="49" charset="0"/>
              </a:rPr>
              <a:t>&gt; </a:t>
            </a:r>
            <a:r>
              <a:rPr lang="fr-FR" sz="2400" dirty="0"/>
              <a:t>en C)</a:t>
            </a:r>
          </a:p>
          <a:p>
            <a:r>
              <a:rPr lang="fr-FR" sz="2400" dirty="0"/>
              <a:t>Les assertions </a:t>
            </a:r>
            <a:r>
              <a:rPr lang="fr-FR" sz="2400" dirty="0">
                <a:solidFill>
                  <a:srgbClr val="C00000"/>
                </a:solidFill>
              </a:rPr>
              <a:t>ne sont pas vérifiées</a:t>
            </a:r>
            <a:r>
              <a:rPr lang="fr-FR" sz="2400" dirty="0"/>
              <a:t> si l’option </a:t>
            </a:r>
            <a:br>
              <a:rPr lang="fr-FR" sz="2400" dirty="0"/>
            </a:br>
            <a:r>
              <a:rPr lang="fr-FR" sz="2400" dirty="0">
                <a:latin typeface="Courier New" panose="02070309020205020404" pitchFamily="49" charset="0"/>
                <a:cs typeface="Courier New" panose="02070309020205020404" pitchFamily="49" charset="0"/>
              </a:rPr>
              <a:t>–DNDEBUG </a:t>
            </a:r>
            <a:r>
              <a:rPr lang="fr-FR" sz="2400" dirty="0"/>
              <a:t>a été spécifiée à la compilation</a:t>
            </a:r>
          </a:p>
          <a:p>
            <a:r>
              <a:rPr lang="fr-FR" sz="2400" dirty="0"/>
              <a:t>Exemple programme C pour la racine carrée :</a:t>
            </a:r>
          </a:p>
          <a:p>
            <a:pPr marL="0" indent="0">
              <a:buNone/>
            </a:pPr>
            <a:endParaRPr lang="fr-FR" sz="2400" dirty="0"/>
          </a:p>
          <a:p>
            <a:endParaRPr lang="fr-FR" sz="2400" dirty="0"/>
          </a:p>
        </p:txBody>
      </p:sp>
      <p:sp>
        <p:nvSpPr>
          <p:cNvPr id="4" name="Espace réservé du numéro de diapositive 3">
            <a:extLst>
              <a:ext uri="{FF2B5EF4-FFF2-40B4-BE49-F238E27FC236}">
                <a16:creationId xmlns:a16="http://schemas.microsoft.com/office/drawing/2014/main" id="{8A59C6E9-4313-48DD-A40A-BFC30170AA1F}"/>
              </a:ext>
            </a:extLst>
          </p:cNvPr>
          <p:cNvSpPr>
            <a:spLocks noGrp="1"/>
          </p:cNvSpPr>
          <p:nvPr>
            <p:ph type="sldNum" sz="quarter" idx="10"/>
          </p:nvPr>
        </p:nvSpPr>
        <p:spPr/>
        <p:txBody>
          <a:bodyPr/>
          <a:lstStyle/>
          <a:p>
            <a:pPr>
              <a:defRPr/>
            </a:pPr>
            <a:fld id="{1EEDFC2C-F9B9-0445-A511-DA4552EF3EEB}" type="slidenum">
              <a:rPr lang="fr-FR" smtClean="0"/>
              <a:pPr>
                <a:defRPr/>
              </a:pPr>
              <a:t>12</a:t>
            </a:fld>
            <a:endParaRPr lang="fr-FR"/>
          </a:p>
        </p:txBody>
      </p:sp>
      <p:sp>
        <p:nvSpPr>
          <p:cNvPr id="5" name="Espace réservé du pied de page 4">
            <a:extLst>
              <a:ext uri="{FF2B5EF4-FFF2-40B4-BE49-F238E27FC236}">
                <a16:creationId xmlns:a16="http://schemas.microsoft.com/office/drawing/2014/main" id="{F2B06AF6-BF95-49A3-A4D1-B85F9AD9E547}"/>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527DD75C-6666-4A4A-BE10-286B62578968}"/>
              </a:ext>
            </a:extLst>
          </p:cNvPr>
          <p:cNvSpPr txBox="1"/>
          <p:nvPr/>
        </p:nvSpPr>
        <p:spPr>
          <a:xfrm>
            <a:off x="1048966" y="3717032"/>
            <a:ext cx="6321524" cy="2585323"/>
          </a:xfrm>
          <a:prstGeom prst="rect">
            <a:avLst/>
          </a:prstGeom>
          <a:solidFill>
            <a:schemeClr val="accent5"/>
          </a:solidFill>
        </p:spPr>
        <p:txBody>
          <a:bodyPr wrap="square" rtlCol="0">
            <a:spAutoFit/>
          </a:bodyPr>
          <a:lstStyle/>
          <a:p>
            <a:pPr algn="l"/>
            <a:r>
              <a:rPr lang="pt-BR" sz="1800" b="0" i="0" u="none" strike="noStrike" baseline="0" dirty="0">
                <a:solidFill>
                  <a:srgbClr val="0000FF"/>
                </a:solidFill>
                <a:latin typeface="LMRoman9-Regular-Identity-H"/>
              </a:rPr>
              <a:t>#include </a:t>
            </a:r>
            <a:r>
              <a:rPr lang="pt-BR" sz="1800" b="0" i="0" u="none" strike="noStrike" baseline="0" dirty="0">
                <a:solidFill>
                  <a:srgbClr val="000000"/>
                </a:solidFill>
                <a:latin typeface="LMRoman9-Regular-Identity-H"/>
              </a:rPr>
              <a:t>&lt;cassert&gt; </a:t>
            </a:r>
          </a:p>
          <a:p>
            <a:pPr algn="l"/>
            <a:r>
              <a:rPr lang="fr-FR" sz="1800" b="0" i="0" u="none" strike="noStrike" baseline="0" dirty="0">
                <a:solidFill>
                  <a:srgbClr val="0000FF"/>
                </a:solidFill>
                <a:latin typeface="LMRoman9-Regular-Identity-H"/>
              </a:rPr>
              <a:t>double </a:t>
            </a:r>
            <a:r>
              <a:rPr lang="fr-FR" sz="1800" b="0" i="0" u="none" strike="noStrike" baseline="0" dirty="0" err="1">
                <a:solidFill>
                  <a:srgbClr val="000000"/>
                </a:solidFill>
                <a:latin typeface="LMRoman9-Regular-Identity-H"/>
              </a:rPr>
              <a:t>sqrt</a:t>
            </a:r>
            <a:r>
              <a:rPr lang="fr-FR" sz="1800" b="0" i="0" u="none" strike="noStrike" baseline="0" dirty="0">
                <a:solidFill>
                  <a:srgbClr val="000000"/>
                </a:solidFill>
                <a:latin typeface="LMRoman9-Regular-Identity-H"/>
              </a:rPr>
              <a:t> ( </a:t>
            </a:r>
            <a:r>
              <a:rPr lang="fr-FR" sz="1800" b="0" i="0" u="none" strike="noStrike" baseline="0" dirty="0">
                <a:solidFill>
                  <a:srgbClr val="0000FF"/>
                </a:solidFill>
                <a:latin typeface="LMRoman9-Regular-Identity-H"/>
              </a:rPr>
              <a:t>double </a:t>
            </a:r>
            <a:r>
              <a:rPr lang="fr-FR" sz="1800" b="0" i="0" u="none" strike="noStrike" baseline="0" dirty="0">
                <a:solidFill>
                  <a:srgbClr val="000000"/>
                </a:solidFill>
                <a:latin typeface="LMRoman9-Regular-Identity-H"/>
              </a:rPr>
              <a:t>x )</a:t>
            </a:r>
          </a:p>
          <a:p>
            <a:pPr algn="l"/>
            <a:r>
              <a:rPr lang="fr-FR" sz="1800" b="0" i="0" u="none" strike="noStrike" baseline="0" dirty="0">
                <a:solidFill>
                  <a:srgbClr val="000000"/>
                </a:solidFill>
                <a:latin typeface="LMRoman9-Regular-Identity-H"/>
              </a:rPr>
              <a:t>{</a:t>
            </a:r>
          </a:p>
          <a:p>
            <a:pPr algn="l"/>
            <a:r>
              <a:rPr lang="pt-BR" sz="1800" b="0" i="0" u="none" strike="noStrike" baseline="0" dirty="0">
                <a:solidFill>
                  <a:srgbClr val="000000"/>
                </a:solidFill>
                <a:latin typeface="LMRoman9-Regular-Identity-H"/>
              </a:rPr>
              <a:t>    assert ( x&gt;=0) ; </a:t>
            </a:r>
            <a:r>
              <a:rPr lang="pt-BR" sz="1800" b="0" i="0" u="none" strike="noStrike" baseline="0" dirty="0">
                <a:solidFill>
                  <a:srgbClr val="009A00"/>
                </a:solidFill>
                <a:latin typeface="LMRoman9-Regular-Identity-H"/>
              </a:rPr>
              <a:t>// Précondition</a:t>
            </a:r>
          </a:p>
          <a:p>
            <a:pPr algn="l"/>
            <a:r>
              <a:rPr lang="pt-BR" sz="1800" b="0" i="0" u="none" strike="noStrike" baseline="0" dirty="0">
                <a:solidFill>
                  <a:srgbClr val="000000"/>
                </a:solidFill>
                <a:latin typeface="LMRoman9-Regular-Identity-H"/>
              </a:rPr>
              <a:t>    sq = . . . </a:t>
            </a:r>
            <a:r>
              <a:rPr lang="pt-BR" sz="1800" b="0" i="0" u="none" strike="noStrike" baseline="0" dirty="0">
                <a:solidFill>
                  <a:srgbClr val="009A00"/>
                </a:solidFill>
                <a:latin typeface="LMRoman9-Regular-Identity-H"/>
              </a:rPr>
              <a:t>// Calcul de la racine qu’on stocke dans sq</a:t>
            </a:r>
          </a:p>
          <a:p>
            <a:pPr algn="l"/>
            <a:r>
              <a:rPr lang="pt-BR" sz="1800" b="0" i="0" u="none" strike="noStrike" baseline="0" dirty="0">
                <a:solidFill>
                  <a:srgbClr val="000000"/>
                </a:solidFill>
                <a:latin typeface="LMRoman9-Regular-Identity-H"/>
              </a:rPr>
              <a:t>    assert ( sq &gt;= 0) ; </a:t>
            </a:r>
            <a:r>
              <a:rPr lang="pt-BR" sz="1800" b="0" i="0" u="none" strike="noStrike" baseline="0" dirty="0">
                <a:solidFill>
                  <a:srgbClr val="009A00"/>
                </a:solidFill>
                <a:latin typeface="LMRoman9-Regular-Identity-H"/>
              </a:rPr>
              <a:t>// Post</a:t>
            </a:r>
            <a:r>
              <a:rPr lang="pt-BR" sz="1800" b="0" i="1" u="none" strike="noStrike" baseline="0" dirty="0">
                <a:solidFill>
                  <a:srgbClr val="009A00"/>
                </a:solidFill>
                <a:latin typeface="CMSY9"/>
              </a:rPr>
              <a:t>−</a:t>
            </a:r>
            <a:r>
              <a:rPr lang="pt-BR" sz="1800" b="0" i="0" u="none" strike="noStrike" baseline="0" dirty="0">
                <a:solidFill>
                  <a:srgbClr val="009A00"/>
                </a:solidFill>
                <a:latin typeface="LMRoman9-Regular-Identity-H"/>
              </a:rPr>
              <a:t>condition</a:t>
            </a:r>
          </a:p>
          <a:p>
            <a:pPr algn="l"/>
            <a:endParaRPr lang="fr-FR" sz="1800" b="0" i="0" u="none" strike="noStrike" baseline="0" dirty="0">
              <a:solidFill>
                <a:srgbClr val="808080"/>
              </a:solidFill>
              <a:latin typeface="LMRoman6-Regular-Identity-H"/>
            </a:endParaRPr>
          </a:p>
          <a:p>
            <a:pPr algn="l"/>
            <a:r>
              <a:rPr lang="fr-FR" sz="1800" b="0" i="0" u="none" strike="noStrike" baseline="0" dirty="0">
                <a:solidFill>
                  <a:srgbClr val="0000FF"/>
                </a:solidFill>
                <a:latin typeface="LMRoman9-Regular-Identity-H"/>
              </a:rPr>
              <a:t>    return </a:t>
            </a:r>
            <a:r>
              <a:rPr lang="fr-FR" sz="1800" b="0" i="0" u="none" strike="noStrike" baseline="0" dirty="0" err="1">
                <a:solidFill>
                  <a:srgbClr val="000000"/>
                </a:solidFill>
                <a:latin typeface="LMRoman9-Regular-Identity-H"/>
              </a:rPr>
              <a:t>sq</a:t>
            </a:r>
            <a:r>
              <a:rPr lang="fr-FR" sz="1800" b="0" i="0" u="none" strike="noStrike" baseline="0" dirty="0">
                <a:solidFill>
                  <a:srgbClr val="000000"/>
                </a:solidFill>
                <a:latin typeface="LMRoman9-Regular-Identity-H"/>
              </a:rPr>
              <a:t> ;</a:t>
            </a:r>
          </a:p>
          <a:p>
            <a:pPr algn="l"/>
            <a:r>
              <a:rPr lang="fr-FR" sz="1800" b="0" i="0" u="none" strike="noStrike" baseline="0" dirty="0">
                <a:solidFill>
                  <a:srgbClr val="000000"/>
                </a:solidFill>
                <a:latin typeface="LMRoman9-Regular-Identity-H"/>
              </a:rPr>
              <a:t>}</a:t>
            </a:r>
            <a:endParaRPr lang="fr-FR" dirty="0"/>
          </a:p>
        </p:txBody>
      </p:sp>
    </p:spTree>
    <p:extLst>
      <p:ext uri="{BB962C8B-B14F-4D97-AF65-F5344CB8AC3E}">
        <p14:creationId xmlns:p14="http://schemas.microsoft.com/office/powerpoint/2010/main" val="64466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0EE18-017C-4591-B35E-AF7243693DE3}"/>
              </a:ext>
            </a:extLst>
          </p:cNvPr>
          <p:cNvSpPr>
            <a:spLocks noGrp="1"/>
          </p:cNvSpPr>
          <p:nvPr>
            <p:ph type="title"/>
          </p:nvPr>
        </p:nvSpPr>
        <p:spPr/>
        <p:txBody>
          <a:bodyPr/>
          <a:lstStyle/>
          <a:p>
            <a:r>
              <a:rPr lang="fr-FR" dirty="0"/>
              <a:t>Pré/Postconditions en C++ (suite)</a:t>
            </a:r>
          </a:p>
        </p:txBody>
      </p:sp>
      <p:sp>
        <p:nvSpPr>
          <p:cNvPr id="3" name="Espace réservé du contenu 2">
            <a:extLst>
              <a:ext uri="{FF2B5EF4-FFF2-40B4-BE49-F238E27FC236}">
                <a16:creationId xmlns:a16="http://schemas.microsoft.com/office/drawing/2014/main" id="{F8D900EF-45FB-4785-AC3B-32E1C36C57E5}"/>
              </a:ext>
            </a:extLst>
          </p:cNvPr>
          <p:cNvSpPr>
            <a:spLocks noGrp="1"/>
          </p:cNvSpPr>
          <p:nvPr>
            <p:ph idx="1"/>
          </p:nvPr>
        </p:nvSpPr>
        <p:spPr>
          <a:xfrm>
            <a:off x="323528" y="836712"/>
            <a:ext cx="7772400" cy="4968552"/>
          </a:xfrm>
        </p:spPr>
        <p:txBody>
          <a:bodyPr/>
          <a:lstStyle/>
          <a:p>
            <a:r>
              <a:rPr lang="fr-FR" sz="2400" dirty="0"/>
              <a:t>Peuvent être plus que de simples assertions</a:t>
            </a:r>
          </a:p>
          <a:p>
            <a:r>
              <a:rPr lang="fr-FR" sz="2400" dirty="0"/>
              <a:t>Peuvent engendrer un coût supplémentaire</a:t>
            </a:r>
          </a:p>
          <a:p>
            <a:pPr lvl="1"/>
            <a:r>
              <a:rPr lang="fr-FR" sz="2000" dirty="0"/>
              <a:t>Exemple : vérifier qu’un tableau a bien été trié dans l’ordre croissant</a:t>
            </a:r>
          </a:p>
          <a:p>
            <a:pPr lvl="1"/>
            <a:r>
              <a:rPr lang="fr-FR" sz="2000" dirty="0"/>
              <a:t>Mais seulement lors de la phase de développement</a:t>
            </a:r>
          </a:p>
          <a:p>
            <a:r>
              <a:rPr lang="fr-FR" sz="2400" dirty="0"/>
              <a:t>Peuvent être difficile à traduire en C++</a:t>
            </a:r>
          </a:p>
          <a:p>
            <a:pPr lvl="1"/>
            <a:r>
              <a:rPr lang="fr-FR" sz="2000" dirty="0"/>
              <a:t>Exemple : Précondition pour le tri : l’opérateur de comparaison vérifie t’il bien une relation d’ordre ?</a:t>
            </a:r>
          </a:p>
          <a:p>
            <a:pPr lvl="1"/>
            <a:r>
              <a:rPr lang="fr-FR" sz="2000" dirty="0"/>
              <a:t>Dans ce cas, c’est au programmeur de vérifier à la main si c’est bien le cas !</a:t>
            </a:r>
          </a:p>
          <a:p>
            <a:pPr lvl="1"/>
            <a:r>
              <a:rPr lang="fr-FR" sz="2000" dirty="0"/>
              <a:t>Le rajouter en commentaire pour la documentation du code</a:t>
            </a:r>
          </a:p>
          <a:p>
            <a:r>
              <a:rPr lang="fr-FR" sz="2400" dirty="0"/>
              <a:t>Les pré/postconditions font aussi parti de la documentation du code.</a:t>
            </a:r>
          </a:p>
        </p:txBody>
      </p:sp>
      <p:sp>
        <p:nvSpPr>
          <p:cNvPr id="4" name="Espace réservé du numéro de diapositive 3">
            <a:extLst>
              <a:ext uri="{FF2B5EF4-FFF2-40B4-BE49-F238E27FC236}">
                <a16:creationId xmlns:a16="http://schemas.microsoft.com/office/drawing/2014/main" id="{7281F4F8-AD41-4E15-9A45-1B25FE66AA32}"/>
              </a:ext>
            </a:extLst>
          </p:cNvPr>
          <p:cNvSpPr>
            <a:spLocks noGrp="1"/>
          </p:cNvSpPr>
          <p:nvPr>
            <p:ph type="sldNum" sz="quarter" idx="10"/>
          </p:nvPr>
        </p:nvSpPr>
        <p:spPr/>
        <p:txBody>
          <a:bodyPr/>
          <a:lstStyle/>
          <a:p>
            <a:pPr>
              <a:defRPr/>
            </a:pPr>
            <a:fld id="{1EEDFC2C-F9B9-0445-A511-DA4552EF3EEB}" type="slidenum">
              <a:rPr lang="fr-FR" smtClean="0"/>
              <a:pPr>
                <a:defRPr/>
              </a:pPr>
              <a:t>13</a:t>
            </a:fld>
            <a:endParaRPr lang="fr-FR"/>
          </a:p>
        </p:txBody>
      </p:sp>
      <p:sp>
        <p:nvSpPr>
          <p:cNvPr id="5" name="Espace réservé du pied de page 4">
            <a:extLst>
              <a:ext uri="{FF2B5EF4-FFF2-40B4-BE49-F238E27FC236}">
                <a16:creationId xmlns:a16="http://schemas.microsoft.com/office/drawing/2014/main" id="{FE233CCC-D0C6-4277-B343-342345AAC198}"/>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63828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C70AA3-9FAF-44C1-82F1-777C5C154237}"/>
              </a:ext>
            </a:extLst>
          </p:cNvPr>
          <p:cNvSpPr>
            <a:spLocks noGrp="1"/>
          </p:cNvSpPr>
          <p:nvPr>
            <p:ph type="title"/>
          </p:nvPr>
        </p:nvSpPr>
        <p:spPr/>
        <p:txBody>
          <a:bodyPr/>
          <a:lstStyle/>
          <a:p>
            <a:r>
              <a:rPr lang="fr-FR" dirty="0"/>
              <a:t>Caractéristiques d’un code « bien écrit »</a:t>
            </a:r>
          </a:p>
        </p:txBody>
      </p:sp>
      <p:sp>
        <p:nvSpPr>
          <p:cNvPr id="3" name="Espace réservé du contenu 2">
            <a:extLst>
              <a:ext uri="{FF2B5EF4-FFF2-40B4-BE49-F238E27FC236}">
                <a16:creationId xmlns:a16="http://schemas.microsoft.com/office/drawing/2014/main" id="{59F07FDA-4131-4FE4-AC61-E1B3E5A65BFB}"/>
              </a:ext>
            </a:extLst>
          </p:cNvPr>
          <p:cNvSpPr>
            <a:spLocks noGrp="1"/>
          </p:cNvSpPr>
          <p:nvPr>
            <p:ph idx="1"/>
          </p:nvPr>
        </p:nvSpPr>
        <p:spPr>
          <a:xfrm>
            <a:off x="266700" y="1133475"/>
            <a:ext cx="8325048" cy="4114800"/>
          </a:xfrm>
        </p:spPr>
        <p:txBody>
          <a:bodyPr/>
          <a:lstStyle/>
          <a:p>
            <a:r>
              <a:rPr lang="fr-FR" dirty="0"/>
              <a:t>Être facile à lire </a:t>
            </a:r>
          </a:p>
          <a:p>
            <a:pPr marL="0" indent="0">
              <a:buNone/>
            </a:pPr>
            <a:endParaRPr lang="fr-FR" dirty="0"/>
          </a:p>
          <a:p>
            <a:r>
              <a:rPr lang="fr-FR" dirty="0"/>
              <a:t>Avoir une organisation logique et évidente</a:t>
            </a:r>
          </a:p>
          <a:p>
            <a:pPr marL="0" indent="0">
              <a:buNone/>
            </a:pPr>
            <a:endParaRPr lang="fr-FR" dirty="0"/>
          </a:p>
          <a:p>
            <a:r>
              <a:rPr lang="fr-FR" dirty="0"/>
              <a:t>Être explicite</a:t>
            </a:r>
          </a:p>
          <a:p>
            <a:pPr marL="0" indent="0">
              <a:buNone/>
            </a:pPr>
            <a:endParaRPr lang="fr-FR" dirty="0"/>
          </a:p>
          <a:p>
            <a:r>
              <a:rPr lang="fr-FR" dirty="0"/>
              <a:t>Soigné et robuste au temps qui passe</a:t>
            </a:r>
          </a:p>
        </p:txBody>
      </p:sp>
      <p:sp>
        <p:nvSpPr>
          <p:cNvPr id="4" name="Espace réservé du numéro de diapositive 3">
            <a:extLst>
              <a:ext uri="{FF2B5EF4-FFF2-40B4-BE49-F238E27FC236}">
                <a16:creationId xmlns:a16="http://schemas.microsoft.com/office/drawing/2014/main" id="{86C9BEFB-AECB-4987-85C8-8B42B372F592}"/>
              </a:ext>
            </a:extLst>
          </p:cNvPr>
          <p:cNvSpPr>
            <a:spLocks noGrp="1"/>
          </p:cNvSpPr>
          <p:nvPr>
            <p:ph type="sldNum" sz="quarter" idx="10"/>
          </p:nvPr>
        </p:nvSpPr>
        <p:spPr/>
        <p:txBody>
          <a:bodyPr/>
          <a:lstStyle/>
          <a:p>
            <a:pPr>
              <a:defRPr/>
            </a:pPr>
            <a:fld id="{1EEDFC2C-F9B9-0445-A511-DA4552EF3EEB}" type="slidenum">
              <a:rPr lang="fr-FR" smtClean="0"/>
              <a:pPr>
                <a:defRPr/>
              </a:pPr>
              <a:t>14</a:t>
            </a:fld>
            <a:endParaRPr lang="fr-FR"/>
          </a:p>
        </p:txBody>
      </p:sp>
      <p:sp>
        <p:nvSpPr>
          <p:cNvPr id="5" name="Espace réservé du pied de page 4">
            <a:extLst>
              <a:ext uri="{FF2B5EF4-FFF2-40B4-BE49-F238E27FC236}">
                <a16:creationId xmlns:a16="http://schemas.microsoft.com/office/drawing/2014/main" id="{B35D1B99-084E-4C46-90AE-092ACA122F96}"/>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212603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E88DE-16C6-4A62-BE5C-44DAC6581FA0}"/>
              </a:ext>
            </a:extLst>
          </p:cNvPr>
          <p:cNvSpPr>
            <a:spLocks noGrp="1"/>
          </p:cNvSpPr>
          <p:nvPr>
            <p:ph type="title"/>
          </p:nvPr>
        </p:nvSpPr>
        <p:spPr/>
        <p:txBody>
          <a:bodyPr/>
          <a:lstStyle/>
          <a:p>
            <a:r>
              <a:rPr lang="fr-FR" dirty="0"/>
              <a:t>Être facile à lire</a:t>
            </a:r>
          </a:p>
        </p:txBody>
      </p:sp>
      <p:sp>
        <p:nvSpPr>
          <p:cNvPr id="3" name="Espace réservé du contenu 2">
            <a:extLst>
              <a:ext uri="{FF2B5EF4-FFF2-40B4-BE49-F238E27FC236}">
                <a16:creationId xmlns:a16="http://schemas.microsoft.com/office/drawing/2014/main" id="{045139A0-F901-4C5D-9ACD-BA9ED7F51F36}"/>
              </a:ext>
            </a:extLst>
          </p:cNvPr>
          <p:cNvSpPr>
            <a:spLocks noGrp="1"/>
          </p:cNvSpPr>
          <p:nvPr>
            <p:ph idx="1"/>
          </p:nvPr>
        </p:nvSpPr>
        <p:spPr>
          <a:xfrm>
            <a:off x="619652" y="692696"/>
            <a:ext cx="7772400" cy="2448867"/>
          </a:xfrm>
        </p:spPr>
        <p:txBody>
          <a:bodyPr/>
          <a:lstStyle/>
          <a:p>
            <a:r>
              <a:rPr lang="fr-FR" sz="2400" dirty="0"/>
              <a:t>Bien structuré et bien présenté</a:t>
            </a:r>
          </a:p>
          <a:p>
            <a:pPr algn="just"/>
            <a:r>
              <a:rPr lang="fr-FR" sz="2400" dirty="0"/>
              <a:t>Noms des variables et des fonctions choisis avec soin</a:t>
            </a:r>
          </a:p>
          <a:p>
            <a:r>
              <a:rPr lang="fr-FR" sz="2400" dirty="0"/>
              <a:t>Bien respecter les règles d’indentation</a:t>
            </a:r>
          </a:p>
          <a:p>
            <a:pPr lvl="1" algn="just"/>
            <a:r>
              <a:rPr lang="fr-FR" sz="2000" dirty="0"/>
              <a:t>Blocs d’instructions au même niveau </a:t>
            </a:r>
            <a:r>
              <a:rPr lang="fr-FR" sz="2000" dirty="0">
                <a:sym typeface="Wingdings" panose="05000000000000000000" pitchFamily="2" charset="2"/>
              </a:rPr>
              <a:t> précédés du même nombre d’espace</a:t>
            </a:r>
          </a:p>
          <a:p>
            <a:pPr lvl="1"/>
            <a:r>
              <a:rPr lang="fr-FR" sz="2000" dirty="0">
                <a:sym typeface="Wingdings" panose="05000000000000000000" pitchFamily="2" charset="2"/>
              </a:rPr>
              <a:t>Exemple code mal indenté versus code bien indenté</a:t>
            </a:r>
          </a:p>
        </p:txBody>
      </p:sp>
      <p:sp>
        <p:nvSpPr>
          <p:cNvPr id="4" name="Espace réservé du numéro de diapositive 3">
            <a:extLst>
              <a:ext uri="{FF2B5EF4-FFF2-40B4-BE49-F238E27FC236}">
                <a16:creationId xmlns:a16="http://schemas.microsoft.com/office/drawing/2014/main" id="{6B51E40A-1DB2-4E85-94FC-9855ADD5EDA8}"/>
              </a:ext>
            </a:extLst>
          </p:cNvPr>
          <p:cNvSpPr>
            <a:spLocks noGrp="1"/>
          </p:cNvSpPr>
          <p:nvPr>
            <p:ph type="sldNum" sz="quarter" idx="10"/>
          </p:nvPr>
        </p:nvSpPr>
        <p:spPr/>
        <p:txBody>
          <a:bodyPr/>
          <a:lstStyle/>
          <a:p>
            <a:pPr>
              <a:defRPr/>
            </a:pPr>
            <a:fld id="{1EEDFC2C-F9B9-0445-A511-DA4552EF3EEB}" type="slidenum">
              <a:rPr lang="fr-FR" smtClean="0"/>
              <a:pPr>
                <a:defRPr/>
              </a:pPr>
              <a:t>15</a:t>
            </a:fld>
            <a:endParaRPr lang="fr-FR"/>
          </a:p>
        </p:txBody>
      </p:sp>
      <p:sp>
        <p:nvSpPr>
          <p:cNvPr id="5" name="Espace réservé du pied de page 4">
            <a:extLst>
              <a:ext uri="{FF2B5EF4-FFF2-40B4-BE49-F238E27FC236}">
                <a16:creationId xmlns:a16="http://schemas.microsoft.com/office/drawing/2014/main" id="{117B86D2-9864-44B7-8CCD-9317887BCE85}"/>
              </a:ext>
            </a:extLst>
          </p:cNvPr>
          <p:cNvSpPr>
            <a:spLocks noGrp="1"/>
          </p:cNvSpPr>
          <p:nvPr>
            <p:ph type="ftr" sz="quarter" idx="11"/>
          </p:nvPr>
        </p:nvSpPr>
        <p:spPr/>
        <p:txBody>
          <a:bodyPr/>
          <a:lstStyle/>
          <a:p>
            <a:r>
              <a:rPr lang="fr-FR"/>
              <a:t>Titre de la présentation</a:t>
            </a:r>
            <a:endParaRPr lang="fr-FR" dirty="0"/>
          </a:p>
        </p:txBody>
      </p:sp>
      <p:sp>
        <p:nvSpPr>
          <p:cNvPr id="7" name="ZoneTexte 6">
            <a:extLst>
              <a:ext uri="{FF2B5EF4-FFF2-40B4-BE49-F238E27FC236}">
                <a16:creationId xmlns:a16="http://schemas.microsoft.com/office/drawing/2014/main" id="{5F3BAA55-6CC7-4E47-AB55-5BFCA73B9F14}"/>
              </a:ext>
            </a:extLst>
          </p:cNvPr>
          <p:cNvSpPr txBox="1"/>
          <p:nvPr/>
        </p:nvSpPr>
        <p:spPr>
          <a:xfrm>
            <a:off x="323528" y="3322727"/>
            <a:ext cx="3960440" cy="2554545"/>
          </a:xfrm>
          <a:prstGeom prst="rect">
            <a:avLst/>
          </a:prstGeom>
          <a:solidFill>
            <a:srgbClr val="FAEEDA"/>
          </a:solidFill>
        </p:spPr>
        <p:txBody>
          <a:bodyPr wrap="square" rtlCol="0">
            <a:spAutoFit/>
          </a:bodyPr>
          <a:lstStyle/>
          <a:p>
            <a:pPr algn="l"/>
            <a:r>
              <a:rPr lang="pt-BR" sz="1600" b="0" i="0" u="none" strike="noStrike" baseline="0" dirty="0">
                <a:solidFill>
                  <a:srgbClr val="0000FF"/>
                </a:solidFill>
                <a:latin typeface="LMRoman9-Regular-Identity-H"/>
              </a:rPr>
              <a:t>void </a:t>
            </a:r>
            <a:r>
              <a:rPr lang="pt-BR" sz="1600" b="0" i="0" u="none" strike="noStrike" baseline="0" dirty="0">
                <a:solidFill>
                  <a:srgbClr val="000000"/>
                </a:solidFill>
                <a:latin typeface="LMRoman9-Regular-Identity-H"/>
              </a:rPr>
              <a:t>m( </a:t>
            </a:r>
            <a:r>
              <a:rPr lang="pt-BR" sz="1600" b="0" i="0" u="none" strike="noStrike" baseline="0" dirty="0">
                <a:solidFill>
                  <a:srgbClr val="0000FF"/>
                </a:solidFill>
                <a:latin typeface="LMRoman9-Regular-Identity-H"/>
              </a:rPr>
              <a:t>int </a:t>
            </a:r>
            <a:r>
              <a:rPr lang="pt-BR" sz="1600" b="0" i="0" u="none" strike="noStrike" baseline="0" dirty="0">
                <a:solidFill>
                  <a:srgbClr val="000000"/>
                </a:solidFill>
                <a:latin typeface="LMRoman9-Regular-Identity-H"/>
              </a:rPr>
              <a:t>n, </a:t>
            </a:r>
            <a:r>
              <a:rPr lang="pt-BR" sz="1600" b="0" i="0" u="none" strike="noStrike" baseline="0" dirty="0">
                <a:solidFill>
                  <a:srgbClr val="0000FF"/>
                </a:solidFill>
                <a:latin typeface="LMRoman9-Regular-Identity-H"/>
              </a:rPr>
              <a:t>float </a:t>
            </a:r>
            <a:r>
              <a:rPr lang="pt-BR" sz="1600" b="0" i="0" u="none" strike="noStrike" baseline="0" dirty="0">
                <a:solidFill>
                  <a:srgbClr val="000000"/>
                </a:solidFill>
                <a:latin typeface="LMRoman9-Regular-Identity-H"/>
              </a:rPr>
              <a:t>∗ A, </a:t>
            </a:r>
            <a:r>
              <a:rPr lang="pt-BR" sz="1600" b="0" i="0" u="none" strike="noStrike" baseline="0" dirty="0">
                <a:solidFill>
                  <a:srgbClr val="0000FF"/>
                </a:solidFill>
                <a:latin typeface="LMRoman9-Regular-Identity-H"/>
              </a:rPr>
              <a:t>float </a:t>
            </a:r>
            <a:r>
              <a:rPr lang="pt-BR" sz="1600" b="0" i="0" u="none" strike="noStrike" baseline="0" dirty="0">
                <a:solidFill>
                  <a:srgbClr val="000000"/>
                </a:solidFill>
                <a:latin typeface="LMRoman9-Regular-Identity-H"/>
              </a:rPr>
              <a:t>∗ B, </a:t>
            </a:r>
            <a:r>
              <a:rPr lang="pt-BR" sz="1600" b="0" i="0" u="none" strike="noStrike" baseline="0" dirty="0">
                <a:solidFill>
                  <a:srgbClr val="0000FF"/>
                </a:solidFill>
                <a:latin typeface="LMRoman9-Regular-Identity-H"/>
              </a:rPr>
              <a:t>float </a:t>
            </a:r>
            <a:r>
              <a:rPr lang="pt-BR" sz="1600" b="0" i="0" u="none" strike="noStrike" baseline="0" dirty="0">
                <a:solidFill>
                  <a:srgbClr val="000000"/>
                </a:solidFill>
                <a:latin typeface="LMRoman9-Regular-Identity-H"/>
              </a:rPr>
              <a:t>∗ C) {</a:t>
            </a:r>
          </a:p>
          <a:p>
            <a:pPr algn="l"/>
            <a:r>
              <a:rPr lang="fr-FR" sz="1600" b="0" i="0" u="none" strike="noStrike" baseline="0" dirty="0" err="1">
                <a:solidFill>
                  <a:srgbClr val="0000FF"/>
                </a:solidFill>
                <a:latin typeface="LMRoman9-Regular-Identity-H"/>
              </a:rPr>
              <a:t>int</a:t>
            </a:r>
            <a:r>
              <a:rPr lang="fr-FR" sz="1600" b="0" i="0" u="none" strike="noStrike" baseline="0" dirty="0">
                <a:solidFill>
                  <a:srgbClr val="0000FF"/>
                </a:solidFill>
                <a:latin typeface="LMRoman9-Regular-Identity-H"/>
              </a:rPr>
              <a:t> </a:t>
            </a:r>
            <a:r>
              <a:rPr lang="fr-FR" sz="1600" b="0" i="0" u="none" strike="noStrike" baseline="0" dirty="0">
                <a:solidFill>
                  <a:srgbClr val="000000"/>
                </a:solidFill>
                <a:latin typeface="LMRoman9-Regular-Identity-H"/>
              </a:rPr>
              <a:t>i , j , k ;</a:t>
            </a:r>
          </a:p>
          <a:p>
            <a:pPr algn="l"/>
            <a:r>
              <a:rPr lang="pt-BR" sz="1600" b="0" i="0" u="none" strike="noStrike" baseline="0" dirty="0">
                <a:solidFill>
                  <a:srgbClr val="0000FF"/>
                </a:solidFill>
                <a:latin typeface="LMRoman9-Regular-Identity-H"/>
              </a:rPr>
              <a:t>for </a:t>
            </a:r>
            <a:r>
              <a:rPr lang="pt-BR" sz="1600" b="0" i="0" u="none" strike="noStrike" baseline="0" dirty="0">
                <a:solidFill>
                  <a:srgbClr val="000000"/>
                </a:solidFill>
                <a:latin typeface="LMRoman9-Regular-Identity-H"/>
              </a:rPr>
              <a:t>( i = 0 ; i &lt; n ; ++i ) {</a:t>
            </a:r>
          </a:p>
          <a:p>
            <a:pPr algn="l"/>
            <a:r>
              <a:rPr lang="pt-BR" sz="1600" b="0" i="0" u="none" strike="noStrike" baseline="0" dirty="0">
                <a:solidFill>
                  <a:srgbClr val="0000FF"/>
                </a:solidFill>
                <a:latin typeface="LMRoman9-Regular-Identity-H"/>
              </a:rPr>
              <a:t>float </a:t>
            </a:r>
            <a:r>
              <a:rPr lang="pt-BR" sz="1600" b="0" i="0" u="none" strike="noStrike" baseline="0" dirty="0">
                <a:solidFill>
                  <a:srgbClr val="000000"/>
                </a:solidFill>
                <a:latin typeface="LMRoman9-Regular-Identity-H"/>
              </a:rPr>
              <a:t>a = 0 . ;</a:t>
            </a:r>
          </a:p>
          <a:p>
            <a:pPr algn="l"/>
            <a:r>
              <a:rPr lang="pt-BR" sz="1600" b="0" i="0" u="none" strike="noStrike" baseline="0" dirty="0">
                <a:solidFill>
                  <a:srgbClr val="0000FF"/>
                </a:solidFill>
                <a:latin typeface="LMRoman9-Regular-Identity-H"/>
              </a:rPr>
              <a:t>for </a:t>
            </a:r>
            <a:r>
              <a:rPr lang="pt-BR" sz="1600" b="0" i="0" u="none" strike="noStrike" baseline="0" dirty="0">
                <a:solidFill>
                  <a:srgbClr val="000000"/>
                </a:solidFill>
                <a:latin typeface="LMRoman9-Regular-Identity-H"/>
              </a:rPr>
              <a:t>( j = 0 ; j &lt; n ; ++j ) {</a:t>
            </a:r>
          </a:p>
          <a:p>
            <a:pPr algn="l"/>
            <a:r>
              <a:rPr lang="pt-BR" sz="1600" b="0" i="0" u="none" strike="noStrike" baseline="0" dirty="0">
                <a:solidFill>
                  <a:srgbClr val="0000FF"/>
                </a:solidFill>
                <a:latin typeface="LMRoman9-Regular-Identity-H"/>
              </a:rPr>
              <a:t>for </a:t>
            </a:r>
            <a:r>
              <a:rPr lang="pt-BR" sz="1600" b="0" i="0" u="none" strike="noStrike" baseline="0" dirty="0">
                <a:solidFill>
                  <a:srgbClr val="000000"/>
                </a:solidFill>
                <a:latin typeface="LMRoman9-Regular-Identity-H"/>
              </a:rPr>
              <a:t>( k = 0 ; k &lt; n ; ++k ) {</a:t>
            </a:r>
          </a:p>
          <a:p>
            <a:pPr algn="l"/>
            <a:r>
              <a:rPr lang="fr-FR" sz="1600" b="0" i="0" u="none" strike="noStrike" baseline="0" dirty="0">
                <a:solidFill>
                  <a:srgbClr val="000000"/>
                </a:solidFill>
                <a:latin typeface="LMRoman9-Regular-Identity-H"/>
              </a:rPr>
              <a:t>a += A[ </a:t>
            </a:r>
            <a:r>
              <a:rPr lang="fr-FR" sz="1600" b="0" i="0" u="none" strike="noStrike" baseline="0" dirty="0" err="1">
                <a:solidFill>
                  <a:srgbClr val="000000"/>
                </a:solidFill>
                <a:latin typeface="LMRoman9-Regular-Identity-H"/>
              </a:rPr>
              <a:t>i+k∗n</a:t>
            </a:r>
            <a:r>
              <a:rPr lang="fr-FR" sz="1600" b="0" i="0" u="none" strike="noStrike" baseline="0" dirty="0">
                <a:solidFill>
                  <a:srgbClr val="000000"/>
                </a:solidFill>
                <a:latin typeface="LMRoman9-Regular-Identity-H"/>
              </a:rPr>
              <a:t> ] ∗B[ </a:t>
            </a:r>
            <a:r>
              <a:rPr lang="fr-FR" sz="1600" b="0" i="0" u="none" strike="noStrike" baseline="0" dirty="0" err="1">
                <a:solidFill>
                  <a:srgbClr val="000000"/>
                </a:solidFill>
                <a:latin typeface="LMRoman9-Regular-Identity-H"/>
              </a:rPr>
              <a:t>k+j</a:t>
            </a:r>
            <a:r>
              <a:rPr lang="fr-FR" sz="1600" b="0" i="0" u="none" strike="noStrike" baseline="0" dirty="0">
                <a:solidFill>
                  <a:srgbClr val="000000"/>
                </a:solidFill>
                <a:latin typeface="LMRoman9-Regular-Identity-H"/>
              </a:rPr>
              <a:t> ∗n ] ;</a:t>
            </a:r>
          </a:p>
          <a:p>
            <a:pPr algn="l"/>
            <a:r>
              <a:rPr lang="fr-FR" sz="1600" b="0" i="0" u="none" strike="noStrike" baseline="0" dirty="0">
                <a:solidFill>
                  <a:srgbClr val="000000"/>
                </a:solidFill>
                <a:latin typeface="LMRoman9-Regular-Identity-H"/>
              </a:rPr>
              <a:t>}</a:t>
            </a:r>
          </a:p>
          <a:p>
            <a:pPr algn="l"/>
            <a:r>
              <a:rPr lang="fr-FR" sz="1600" b="0" i="0" u="none" strike="noStrike" baseline="0" dirty="0">
                <a:solidFill>
                  <a:srgbClr val="000000"/>
                </a:solidFill>
                <a:latin typeface="LMRoman9-Regular-Identity-H"/>
              </a:rPr>
              <a:t>C[ </a:t>
            </a:r>
            <a:r>
              <a:rPr lang="fr-FR" sz="1600" b="0" i="0" u="none" strike="noStrike" baseline="0" dirty="0" err="1">
                <a:solidFill>
                  <a:srgbClr val="000000"/>
                </a:solidFill>
                <a:latin typeface="LMRoman9-Regular-Identity-H"/>
              </a:rPr>
              <a:t>i+j</a:t>
            </a:r>
            <a:r>
              <a:rPr lang="fr-FR" sz="1600" b="0" i="0" u="none" strike="noStrike" baseline="0" dirty="0">
                <a:solidFill>
                  <a:srgbClr val="000000"/>
                </a:solidFill>
                <a:latin typeface="LMRoman9-Regular-Identity-H"/>
              </a:rPr>
              <a:t> ∗n ] += a ;</a:t>
            </a:r>
          </a:p>
          <a:p>
            <a:pPr algn="l"/>
            <a:r>
              <a:rPr lang="fr-FR" sz="1600" b="0" i="0" u="none" strike="noStrike" baseline="0" dirty="0">
                <a:solidFill>
                  <a:srgbClr val="000000"/>
                </a:solidFill>
                <a:latin typeface="LMRoman9-Regular-Identity-H"/>
              </a:rPr>
              <a:t>}</a:t>
            </a:r>
            <a:endParaRPr lang="fr-FR" sz="1600" dirty="0"/>
          </a:p>
        </p:txBody>
      </p:sp>
      <p:sp>
        <p:nvSpPr>
          <p:cNvPr id="8" name="ZoneTexte 7">
            <a:extLst>
              <a:ext uri="{FF2B5EF4-FFF2-40B4-BE49-F238E27FC236}">
                <a16:creationId xmlns:a16="http://schemas.microsoft.com/office/drawing/2014/main" id="{3CED5237-5820-4B0A-AD21-65B48E0DB603}"/>
              </a:ext>
            </a:extLst>
          </p:cNvPr>
          <p:cNvSpPr txBox="1"/>
          <p:nvPr/>
        </p:nvSpPr>
        <p:spPr>
          <a:xfrm>
            <a:off x="4788024" y="3068960"/>
            <a:ext cx="3960440" cy="3144451"/>
          </a:xfrm>
          <a:prstGeom prst="rect">
            <a:avLst/>
          </a:prstGeom>
          <a:solidFill>
            <a:schemeClr val="accent5"/>
          </a:solidFill>
        </p:spPr>
        <p:txBody>
          <a:bodyPr wrap="square" rtlCol="0">
            <a:spAutoFit/>
          </a:bodyPr>
          <a:lstStyle/>
          <a:p>
            <a:pPr algn="l">
              <a:lnSpc>
                <a:spcPts val="1700"/>
              </a:lnSpc>
            </a:pPr>
            <a:r>
              <a:rPr lang="pt-BR" sz="1600" b="0" i="0" u="none" strike="noStrike" baseline="0" dirty="0">
                <a:solidFill>
                  <a:srgbClr val="0000FF"/>
                </a:solidFill>
                <a:latin typeface="LMRoman9-Regular-Identity-H"/>
              </a:rPr>
              <a:t>void </a:t>
            </a:r>
            <a:r>
              <a:rPr lang="pt-BR" sz="1600" b="0" i="0" u="none" strike="noStrike" baseline="0" dirty="0">
                <a:solidFill>
                  <a:srgbClr val="000000"/>
                </a:solidFill>
                <a:latin typeface="LMRoman9-Regular-Identity-H"/>
              </a:rPr>
              <a:t>m( </a:t>
            </a:r>
            <a:r>
              <a:rPr lang="pt-BR" sz="1600" b="0" i="0" u="none" strike="noStrike" baseline="0" dirty="0">
                <a:solidFill>
                  <a:srgbClr val="0000FF"/>
                </a:solidFill>
                <a:latin typeface="LMRoman9-Regular-Identity-H"/>
              </a:rPr>
              <a:t>int </a:t>
            </a:r>
            <a:r>
              <a:rPr lang="pt-BR" sz="1600" b="0" i="0" u="none" strike="noStrike" baseline="0" dirty="0">
                <a:solidFill>
                  <a:srgbClr val="000000"/>
                </a:solidFill>
                <a:latin typeface="LMRoman9-Regular-Identity-H"/>
              </a:rPr>
              <a:t>n, </a:t>
            </a:r>
            <a:r>
              <a:rPr lang="pt-BR" sz="1600" b="0" i="0" u="none" strike="noStrike" baseline="0" dirty="0">
                <a:solidFill>
                  <a:srgbClr val="0000FF"/>
                </a:solidFill>
                <a:latin typeface="LMRoman9-Regular-Identity-H"/>
              </a:rPr>
              <a:t>float </a:t>
            </a:r>
            <a:r>
              <a:rPr lang="pt-BR" sz="1600" b="0" i="0" u="none" strike="noStrike" baseline="0" dirty="0">
                <a:solidFill>
                  <a:srgbClr val="000000"/>
                </a:solidFill>
                <a:latin typeface="LMRoman9-Regular-Identity-H"/>
              </a:rPr>
              <a:t>∗ A, </a:t>
            </a:r>
            <a:r>
              <a:rPr lang="pt-BR" sz="1600" b="0" i="0" u="none" strike="noStrike" baseline="0" dirty="0">
                <a:solidFill>
                  <a:srgbClr val="0000FF"/>
                </a:solidFill>
                <a:latin typeface="LMRoman9-Regular-Identity-H"/>
              </a:rPr>
              <a:t>float </a:t>
            </a:r>
            <a:r>
              <a:rPr lang="pt-BR" sz="1600" b="0" i="0" u="none" strike="noStrike" baseline="0" dirty="0">
                <a:solidFill>
                  <a:srgbClr val="000000"/>
                </a:solidFill>
                <a:latin typeface="LMRoman9-Regular-Identity-H"/>
              </a:rPr>
              <a:t>∗ B, </a:t>
            </a:r>
            <a:r>
              <a:rPr lang="pt-BR" sz="1600" b="0" i="0" u="none" strike="noStrike" baseline="0" dirty="0">
                <a:solidFill>
                  <a:srgbClr val="0000FF"/>
                </a:solidFill>
                <a:latin typeface="LMRoman9-Regular-Identity-H"/>
              </a:rPr>
              <a:t>float </a:t>
            </a:r>
            <a:r>
              <a:rPr lang="pt-BR" sz="1600" b="0" i="0" u="none" strike="noStrike" baseline="0" dirty="0">
                <a:solidFill>
                  <a:srgbClr val="000000"/>
                </a:solidFill>
                <a:latin typeface="LMRoman9-Regular-Identity-H"/>
              </a:rPr>
              <a:t>∗ C) </a:t>
            </a:r>
          </a:p>
          <a:p>
            <a:pPr algn="l">
              <a:lnSpc>
                <a:spcPts val="1700"/>
              </a:lnSpc>
            </a:pPr>
            <a:r>
              <a:rPr lang="pt-BR" sz="1600" b="0" i="0" u="none" strike="noStrike" baseline="0" dirty="0">
                <a:solidFill>
                  <a:srgbClr val="000000"/>
                </a:solidFill>
                <a:latin typeface="LMRoman9-Regular-Identity-H"/>
              </a:rPr>
              <a:t>{</a:t>
            </a:r>
          </a:p>
          <a:p>
            <a:pPr algn="l">
              <a:lnSpc>
                <a:spcPts val="1700"/>
              </a:lnSpc>
            </a:pPr>
            <a:r>
              <a:rPr lang="fr-FR" sz="1600" b="0" i="0" u="none" strike="noStrike" baseline="0" dirty="0">
                <a:solidFill>
                  <a:srgbClr val="0000FF"/>
                </a:solidFill>
                <a:latin typeface="LMRoman9-Regular-Identity-H"/>
              </a:rPr>
              <a:t>    </a:t>
            </a:r>
            <a:r>
              <a:rPr lang="fr-FR" sz="1600" b="0" i="0" u="none" strike="noStrike" baseline="0" dirty="0" err="1">
                <a:solidFill>
                  <a:srgbClr val="0000FF"/>
                </a:solidFill>
                <a:latin typeface="LMRoman9-Regular-Identity-H"/>
              </a:rPr>
              <a:t>int</a:t>
            </a:r>
            <a:r>
              <a:rPr lang="fr-FR" sz="1600" b="0" i="0" u="none" strike="noStrike" baseline="0" dirty="0">
                <a:solidFill>
                  <a:srgbClr val="0000FF"/>
                </a:solidFill>
                <a:latin typeface="LMRoman9-Regular-Identity-H"/>
              </a:rPr>
              <a:t> </a:t>
            </a:r>
            <a:r>
              <a:rPr lang="fr-FR" sz="1600" b="0" i="0" u="none" strike="noStrike" baseline="0" dirty="0">
                <a:solidFill>
                  <a:srgbClr val="000000"/>
                </a:solidFill>
                <a:latin typeface="LMRoman9-Regular-Identity-H"/>
              </a:rPr>
              <a:t>i , j , k ;</a:t>
            </a:r>
          </a:p>
          <a:p>
            <a:pPr algn="l">
              <a:lnSpc>
                <a:spcPts val="1700"/>
              </a:lnSpc>
            </a:pPr>
            <a:r>
              <a:rPr lang="pt-BR" sz="1600" b="0" i="0" u="none" strike="noStrike" baseline="0" dirty="0">
                <a:solidFill>
                  <a:srgbClr val="0000FF"/>
                </a:solidFill>
                <a:latin typeface="LMRoman9-Regular-Identity-H"/>
              </a:rPr>
              <a:t>    for </a:t>
            </a:r>
            <a:r>
              <a:rPr lang="pt-BR" sz="1600" b="0" i="0" u="none" strike="noStrike" baseline="0" dirty="0">
                <a:solidFill>
                  <a:srgbClr val="000000"/>
                </a:solidFill>
                <a:latin typeface="LMRoman9-Regular-Identity-H"/>
              </a:rPr>
              <a:t>( i = 0 ; i &lt; n ; ++i ) </a:t>
            </a:r>
          </a:p>
          <a:p>
            <a:pPr algn="l">
              <a:lnSpc>
                <a:spcPts val="1700"/>
              </a:lnSpc>
            </a:pPr>
            <a:r>
              <a:rPr lang="pt-BR" sz="1600" b="0" dirty="0">
                <a:solidFill>
                  <a:srgbClr val="000000"/>
                </a:solidFill>
                <a:latin typeface="LMRoman9-Regular-Identity-H"/>
              </a:rPr>
              <a:t>    </a:t>
            </a:r>
            <a:r>
              <a:rPr lang="pt-BR" sz="1600" b="0" i="0" u="none" strike="noStrike" baseline="0" dirty="0">
                <a:solidFill>
                  <a:srgbClr val="000000"/>
                </a:solidFill>
                <a:latin typeface="LMRoman9-Regular-Identity-H"/>
              </a:rPr>
              <a:t>{</a:t>
            </a:r>
          </a:p>
          <a:p>
            <a:pPr algn="l">
              <a:lnSpc>
                <a:spcPts val="1700"/>
              </a:lnSpc>
            </a:pPr>
            <a:r>
              <a:rPr lang="pt-BR" sz="1600" b="0" i="0" u="none" strike="noStrike" baseline="0" dirty="0">
                <a:solidFill>
                  <a:srgbClr val="0000FF"/>
                </a:solidFill>
                <a:latin typeface="LMRoman9-Regular-Identity-H"/>
              </a:rPr>
              <a:t>        float </a:t>
            </a:r>
            <a:r>
              <a:rPr lang="pt-BR" sz="1600" b="0" i="0" u="none" strike="noStrike" baseline="0" dirty="0">
                <a:solidFill>
                  <a:srgbClr val="000000"/>
                </a:solidFill>
                <a:latin typeface="LMRoman9-Regular-Identity-H"/>
              </a:rPr>
              <a:t>a = 0 . ;</a:t>
            </a:r>
          </a:p>
          <a:p>
            <a:pPr algn="l">
              <a:lnSpc>
                <a:spcPts val="1700"/>
              </a:lnSpc>
            </a:pPr>
            <a:r>
              <a:rPr lang="pt-BR" sz="1600" b="0" i="0" u="none" strike="noStrike" baseline="0" dirty="0">
                <a:solidFill>
                  <a:srgbClr val="0000FF"/>
                </a:solidFill>
                <a:latin typeface="LMRoman9-Regular-Identity-H"/>
              </a:rPr>
              <a:t>        for </a:t>
            </a:r>
            <a:r>
              <a:rPr lang="pt-BR" sz="1600" b="0" i="0" u="none" strike="noStrike" baseline="0" dirty="0">
                <a:solidFill>
                  <a:srgbClr val="000000"/>
                </a:solidFill>
                <a:latin typeface="LMRoman9-Regular-Identity-H"/>
              </a:rPr>
              <a:t>( j = 0 ; j &lt; n ; ++j ) </a:t>
            </a:r>
          </a:p>
          <a:p>
            <a:pPr algn="l">
              <a:lnSpc>
                <a:spcPts val="1700"/>
              </a:lnSpc>
            </a:pPr>
            <a:r>
              <a:rPr lang="pt-BR" sz="1600" b="0" dirty="0">
                <a:solidFill>
                  <a:srgbClr val="000000"/>
                </a:solidFill>
                <a:latin typeface="LMRoman9-Regular-Identity-H"/>
              </a:rPr>
              <a:t>        </a:t>
            </a:r>
            <a:r>
              <a:rPr lang="pt-BR" sz="1600" b="0" i="0" u="none" strike="noStrike" baseline="0" dirty="0">
                <a:solidFill>
                  <a:srgbClr val="000000"/>
                </a:solidFill>
                <a:latin typeface="LMRoman9-Regular-Identity-H"/>
              </a:rPr>
              <a:t>{</a:t>
            </a:r>
          </a:p>
          <a:p>
            <a:pPr algn="l">
              <a:lnSpc>
                <a:spcPts val="1700"/>
              </a:lnSpc>
            </a:pPr>
            <a:r>
              <a:rPr lang="pt-BR" sz="1600" b="0" i="0" u="none" strike="noStrike" baseline="0" dirty="0">
                <a:solidFill>
                  <a:srgbClr val="0000FF"/>
                </a:solidFill>
                <a:latin typeface="LMRoman9-Regular-Identity-H"/>
              </a:rPr>
              <a:t>            for </a:t>
            </a:r>
            <a:r>
              <a:rPr lang="pt-BR" sz="1600" b="0" i="0" u="none" strike="noStrike" baseline="0" dirty="0">
                <a:solidFill>
                  <a:srgbClr val="000000"/>
                </a:solidFill>
                <a:latin typeface="LMRoman9-Regular-Identity-H"/>
              </a:rPr>
              <a:t>( k = 0 ; k &lt; n ; ++k )</a:t>
            </a:r>
          </a:p>
          <a:p>
            <a:pPr algn="l">
              <a:lnSpc>
                <a:spcPts val="1700"/>
              </a:lnSpc>
            </a:pPr>
            <a:r>
              <a:rPr lang="fr-FR" sz="1600" b="0" i="0" u="none" strike="noStrike" baseline="0" dirty="0">
                <a:solidFill>
                  <a:srgbClr val="000000"/>
                </a:solidFill>
                <a:latin typeface="LMRoman9-Regular-Identity-H"/>
              </a:rPr>
              <a:t>                a += A[ </a:t>
            </a:r>
            <a:r>
              <a:rPr lang="fr-FR" sz="1600" b="0" i="0" u="none" strike="noStrike" baseline="0" dirty="0" err="1">
                <a:solidFill>
                  <a:srgbClr val="000000"/>
                </a:solidFill>
                <a:latin typeface="LMRoman9-Regular-Identity-H"/>
              </a:rPr>
              <a:t>i+k∗n</a:t>
            </a:r>
            <a:r>
              <a:rPr lang="fr-FR" sz="1600" b="0" i="0" u="none" strike="noStrike" baseline="0" dirty="0">
                <a:solidFill>
                  <a:srgbClr val="000000"/>
                </a:solidFill>
                <a:latin typeface="LMRoman9-Regular-Identity-H"/>
              </a:rPr>
              <a:t> ] ∗B[ </a:t>
            </a:r>
            <a:r>
              <a:rPr lang="fr-FR" sz="1600" b="0" i="0" u="none" strike="noStrike" baseline="0" dirty="0" err="1">
                <a:solidFill>
                  <a:srgbClr val="000000"/>
                </a:solidFill>
                <a:latin typeface="LMRoman9-Regular-Identity-H"/>
              </a:rPr>
              <a:t>k+j</a:t>
            </a:r>
            <a:r>
              <a:rPr lang="fr-FR" sz="1600" b="0" i="0" u="none" strike="noStrike" baseline="0" dirty="0">
                <a:solidFill>
                  <a:srgbClr val="000000"/>
                </a:solidFill>
                <a:latin typeface="LMRoman9-Regular-Identity-H"/>
              </a:rPr>
              <a:t> ∗n ] ;</a:t>
            </a:r>
          </a:p>
          <a:p>
            <a:pPr algn="l">
              <a:lnSpc>
                <a:spcPts val="1700"/>
              </a:lnSpc>
            </a:pPr>
            <a:r>
              <a:rPr lang="fr-FR" sz="1600" b="0" dirty="0">
                <a:solidFill>
                  <a:srgbClr val="000000"/>
                </a:solidFill>
                <a:latin typeface="LMRoman9-Regular-Identity-H"/>
              </a:rPr>
              <a:t>        }</a:t>
            </a:r>
            <a:endParaRPr lang="fr-FR" sz="1600" b="0" i="0" u="none" strike="noStrike" baseline="0" dirty="0">
              <a:solidFill>
                <a:srgbClr val="000000"/>
              </a:solidFill>
              <a:latin typeface="LMRoman9-Regular-Identity-H"/>
            </a:endParaRPr>
          </a:p>
          <a:p>
            <a:pPr algn="l">
              <a:lnSpc>
                <a:spcPts val="1700"/>
              </a:lnSpc>
            </a:pPr>
            <a:r>
              <a:rPr lang="fr-FR" sz="1600" b="0" i="0" u="none" strike="noStrike" baseline="0" dirty="0">
                <a:solidFill>
                  <a:srgbClr val="000000"/>
                </a:solidFill>
                <a:latin typeface="LMRoman9-Regular-Identity-H"/>
              </a:rPr>
              <a:t>       C[ </a:t>
            </a:r>
            <a:r>
              <a:rPr lang="fr-FR" sz="1600" b="0" i="0" u="none" strike="noStrike" baseline="0" dirty="0" err="1">
                <a:solidFill>
                  <a:srgbClr val="000000"/>
                </a:solidFill>
                <a:latin typeface="LMRoman9-Regular-Identity-H"/>
              </a:rPr>
              <a:t>i+j</a:t>
            </a:r>
            <a:r>
              <a:rPr lang="fr-FR" sz="1600" b="0" i="0" u="none" strike="noStrike" baseline="0" dirty="0">
                <a:solidFill>
                  <a:srgbClr val="000000"/>
                </a:solidFill>
                <a:latin typeface="LMRoman9-Regular-Identity-H"/>
              </a:rPr>
              <a:t> ∗n ] += a ;</a:t>
            </a:r>
          </a:p>
          <a:p>
            <a:pPr algn="l">
              <a:lnSpc>
                <a:spcPts val="1700"/>
              </a:lnSpc>
            </a:pPr>
            <a:r>
              <a:rPr lang="fr-FR" sz="1600" b="0" i="0" u="none" strike="noStrike" baseline="0" dirty="0">
                <a:solidFill>
                  <a:srgbClr val="000000"/>
                </a:solidFill>
                <a:latin typeface="LMRoman9-Regular-Identity-H"/>
              </a:rPr>
              <a:t>    }</a:t>
            </a:r>
          </a:p>
          <a:p>
            <a:pPr algn="l">
              <a:lnSpc>
                <a:spcPts val="1700"/>
              </a:lnSpc>
            </a:pPr>
            <a:r>
              <a:rPr lang="fr-FR" sz="1600" b="0" dirty="0">
                <a:solidFill>
                  <a:srgbClr val="000000"/>
                </a:solidFill>
                <a:latin typeface="LMRoman9-Regular-Identity-H"/>
              </a:rPr>
              <a:t>}</a:t>
            </a:r>
            <a:endParaRPr lang="fr-FR" sz="1600" dirty="0"/>
          </a:p>
        </p:txBody>
      </p:sp>
    </p:spTree>
    <p:extLst>
      <p:ext uri="{BB962C8B-B14F-4D97-AF65-F5344CB8AC3E}">
        <p14:creationId xmlns:p14="http://schemas.microsoft.com/office/powerpoint/2010/main" val="222244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EE8D4-E134-4496-AC4A-1DAD948F2277}"/>
              </a:ext>
            </a:extLst>
          </p:cNvPr>
          <p:cNvSpPr>
            <a:spLocks noGrp="1"/>
          </p:cNvSpPr>
          <p:nvPr>
            <p:ph type="title"/>
          </p:nvPr>
        </p:nvSpPr>
        <p:spPr/>
        <p:txBody>
          <a:bodyPr/>
          <a:lstStyle/>
          <a:p>
            <a:r>
              <a:rPr lang="fr-FR" dirty="0"/>
              <a:t>Organisation logique et évidente</a:t>
            </a:r>
          </a:p>
        </p:txBody>
      </p:sp>
      <p:sp>
        <p:nvSpPr>
          <p:cNvPr id="3" name="Espace réservé du contenu 2">
            <a:extLst>
              <a:ext uri="{FF2B5EF4-FFF2-40B4-BE49-F238E27FC236}">
                <a16:creationId xmlns:a16="http://schemas.microsoft.com/office/drawing/2014/main" id="{85A48E2B-C2D0-44FF-BC6B-115D12529973}"/>
              </a:ext>
            </a:extLst>
          </p:cNvPr>
          <p:cNvSpPr>
            <a:spLocks noGrp="1"/>
          </p:cNvSpPr>
          <p:nvPr>
            <p:ph idx="1"/>
          </p:nvPr>
        </p:nvSpPr>
        <p:spPr>
          <a:xfrm>
            <a:off x="266700" y="692696"/>
            <a:ext cx="7772400" cy="2592288"/>
          </a:xfrm>
        </p:spPr>
        <p:txBody>
          <a:bodyPr/>
          <a:lstStyle/>
          <a:p>
            <a:r>
              <a:rPr lang="fr-FR" sz="2400" dirty="0"/>
              <a:t>Notion parfois plus subjective : chacun solution ≠</a:t>
            </a:r>
          </a:p>
          <a:p>
            <a:r>
              <a:rPr lang="fr-FR" sz="2400" dirty="0"/>
              <a:t>Essayer de trouver les solutions les plus simples</a:t>
            </a:r>
          </a:p>
          <a:p>
            <a:pPr lvl="1"/>
            <a:r>
              <a:rPr lang="fr-FR" sz="2000" dirty="0"/>
              <a:t>Exemple : pour afficher les nombres de 1 à 10 :</a:t>
            </a:r>
          </a:p>
          <a:p>
            <a:pPr lvl="2"/>
            <a:r>
              <a:rPr lang="fr-FR" sz="1600" dirty="0">
                <a:solidFill>
                  <a:schemeClr val="accent1">
                    <a:lumMod val="25000"/>
                  </a:schemeClr>
                </a:solidFill>
              </a:rPr>
              <a:t>Faire</a:t>
            </a:r>
            <a:r>
              <a:rPr lang="fr-FR" sz="1600" dirty="0"/>
              <a:t> une boucle allant de 1 à 10 pour afficher les nombres</a:t>
            </a:r>
          </a:p>
          <a:p>
            <a:pPr lvl="2"/>
            <a:r>
              <a:rPr lang="fr-FR" sz="1600" dirty="0">
                <a:solidFill>
                  <a:srgbClr val="C00000"/>
                </a:solidFill>
              </a:rPr>
              <a:t>Ne pas faire</a:t>
            </a:r>
            <a:r>
              <a:rPr lang="fr-FR" sz="1600" dirty="0"/>
              <a:t> une boucle i allant de 9 à 0 et afficher 10-i </a:t>
            </a:r>
          </a:p>
          <a:p>
            <a:r>
              <a:rPr lang="fr-FR" sz="2400" dirty="0"/>
              <a:t>Eviter d’avoir des paramètres redondants ou se déduisant d’autres paramètres</a:t>
            </a:r>
          </a:p>
        </p:txBody>
      </p:sp>
      <p:sp>
        <p:nvSpPr>
          <p:cNvPr id="4" name="Espace réservé du numéro de diapositive 3">
            <a:extLst>
              <a:ext uri="{FF2B5EF4-FFF2-40B4-BE49-F238E27FC236}">
                <a16:creationId xmlns:a16="http://schemas.microsoft.com/office/drawing/2014/main" id="{AA164854-C1BE-4276-9347-68867528C0A8}"/>
              </a:ext>
            </a:extLst>
          </p:cNvPr>
          <p:cNvSpPr>
            <a:spLocks noGrp="1"/>
          </p:cNvSpPr>
          <p:nvPr>
            <p:ph type="sldNum" sz="quarter" idx="10"/>
          </p:nvPr>
        </p:nvSpPr>
        <p:spPr/>
        <p:txBody>
          <a:bodyPr/>
          <a:lstStyle/>
          <a:p>
            <a:pPr>
              <a:defRPr/>
            </a:pPr>
            <a:fld id="{1EEDFC2C-F9B9-0445-A511-DA4552EF3EEB}" type="slidenum">
              <a:rPr lang="fr-FR" smtClean="0"/>
              <a:pPr>
                <a:defRPr/>
              </a:pPr>
              <a:t>16</a:t>
            </a:fld>
            <a:endParaRPr lang="fr-FR"/>
          </a:p>
        </p:txBody>
      </p:sp>
      <p:sp>
        <p:nvSpPr>
          <p:cNvPr id="5" name="Espace réservé du pied de page 4">
            <a:extLst>
              <a:ext uri="{FF2B5EF4-FFF2-40B4-BE49-F238E27FC236}">
                <a16:creationId xmlns:a16="http://schemas.microsoft.com/office/drawing/2014/main" id="{53F7E13C-B841-47EB-8AFD-8A283920EE37}"/>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2C29CD51-1B5E-4F76-A859-5107468A6CD9}"/>
              </a:ext>
            </a:extLst>
          </p:cNvPr>
          <p:cNvSpPr txBox="1"/>
          <p:nvPr/>
        </p:nvSpPr>
        <p:spPr>
          <a:xfrm>
            <a:off x="179512" y="3701350"/>
            <a:ext cx="4536504" cy="1815882"/>
          </a:xfrm>
          <a:prstGeom prst="rect">
            <a:avLst/>
          </a:prstGeom>
          <a:noFill/>
        </p:spPr>
        <p:txBody>
          <a:bodyPr wrap="square" rtlCol="0">
            <a:spAutoFit/>
          </a:bodyPr>
          <a:lstStyle/>
          <a:p>
            <a:pPr algn="l"/>
            <a:r>
              <a:rPr lang="pt-BR" sz="1400" i="0" u="none" strike="noStrike" baseline="0" dirty="0">
                <a:solidFill>
                  <a:srgbClr val="0000FF"/>
                </a:solidFill>
                <a:latin typeface="LMRoman9-Regular-Identity-H"/>
              </a:rPr>
              <a:t>void</a:t>
            </a:r>
          </a:p>
          <a:p>
            <a:pPr algn="l"/>
            <a:r>
              <a:rPr lang="pt-BR" sz="1400" i="0" u="none" strike="noStrike" baseline="0" dirty="0">
                <a:solidFill>
                  <a:srgbClr val="000000"/>
                </a:solidFill>
                <a:latin typeface="LMRoman9-Regular-Identity-H"/>
              </a:rPr>
              <a:t>orthonogalise ( </a:t>
            </a:r>
            <a:r>
              <a:rPr lang="pt-BR" sz="1400" i="0" u="none" strike="noStrike" baseline="0" dirty="0">
                <a:solidFill>
                  <a:srgbClr val="0000FF"/>
                </a:solidFill>
                <a:latin typeface="LMRoman9-Regular-Identity-H"/>
              </a:rPr>
              <a:t>double </a:t>
            </a:r>
            <a:r>
              <a:rPr lang="pt-BR" sz="1400" i="0" u="none" strike="noStrike" baseline="0" dirty="0">
                <a:solidFill>
                  <a:srgbClr val="000000"/>
                </a:solidFill>
                <a:latin typeface="LMRoman9-Regular-Identity-H"/>
              </a:rPr>
              <a:t>u[3] , </a:t>
            </a:r>
            <a:r>
              <a:rPr lang="pt-BR" sz="1400" i="0" u="none" strike="noStrike" baseline="0" dirty="0">
                <a:solidFill>
                  <a:srgbClr val="0000FF"/>
                </a:solidFill>
                <a:latin typeface="LMRoman9-Regular-Identity-H"/>
              </a:rPr>
              <a:t>double </a:t>
            </a:r>
            <a:r>
              <a:rPr lang="pt-BR" sz="1400" i="0" u="none" strike="noStrike" baseline="0" dirty="0">
                <a:solidFill>
                  <a:srgbClr val="000000"/>
                </a:solidFill>
                <a:latin typeface="LMRoman9-Regular-Identity-H"/>
              </a:rPr>
              <a:t>nrmu , </a:t>
            </a:r>
            <a:r>
              <a:rPr lang="pt-BR" sz="1400" i="0" u="none" strike="noStrike" baseline="0" dirty="0">
                <a:solidFill>
                  <a:srgbClr val="0000FF"/>
                </a:solidFill>
                <a:latin typeface="LMRoman9-Regular-Identity-H"/>
              </a:rPr>
              <a:t>double </a:t>
            </a:r>
            <a:r>
              <a:rPr lang="pt-BR" sz="1400" i="0" u="none" strike="noStrike" baseline="0" dirty="0">
                <a:solidFill>
                  <a:srgbClr val="000000"/>
                </a:solidFill>
                <a:latin typeface="LMRoman9-Regular-Identity-H"/>
              </a:rPr>
              <a:t>v[3] )</a:t>
            </a:r>
          </a:p>
          <a:p>
            <a:pPr algn="l"/>
            <a:r>
              <a:rPr lang="fr-FR" sz="1400" i="0" u="none" strike="noStrike" baseline="0" dirty="0">
                <a:solidFill>
                  <a:srgbClr val="000000"/>
                </a:solidFill>
                <a:latin typeface="LMRoman9-Regular-Identity-H"/>
              </a:rPr>
              <a:t>{</a:t>
            </a:r>
          </a:p>
          <a:p>
            <a:pPr algn="l"/>
            <a:r>
              <a:rPr lang="fr-FR" sz="1400" i="0" u="none" strike="noStrike" baseline="0" dirty="0">
                <a:solidFill>
                  <a:srgbClr val="0000FF"/>
                </a:solidFill>
                <a:latin typeface="LMRoman9-Regular-Identity-H"/>
              </a:rPr>
              <a:t>    </a:t>
            </a:r>
            <a:r>
              <a:rPr lang="pl-PL" sz="1400" i="0" u="none" strike="noStrike" baseline="0" dirty="0">
                <a:solidFill>
                  <a:srgbClr val="0000FF"/>
                </a:solidFill>
                <a:latin typeface="LMRoman9-Regular-Identity-H"/>
              </a:rPr>
              <a:t>double </a:t>
            </a:r>
            <a:r>
              <a:rPr lang="pl-PL" sz="1400" i="0" u="none" strike="noStrike" baseline="0" dirty="0">
                <a:solidFill>
                  <a:srgbClr val="000000"/>
                </a:solidFill>
                <a:latin typeface="LMRoman9-Regular-Identity-H"/>
              </a:rPr>
              <a:t>dotuv = u[0]∗v[0]</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u[1]∗v[1]+</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u [2]∗v[2] ;</a:t>
            </a:r>
          </a:p>
          <a:p>
            <a:pPr algn="l"/>
            <a:r>
              <a:rPr lang="fr-FR" sz="1400" i="0" u="none" strike="noStrike" baseline="0" dirty="0">
                <a:solidFill>
                  <a:srgbClr val="000000"/>
                </a:solidFill>
                <a:latin typeface="LMRoman9-Regular-Identity-H"/>
              </a:rPr>
              <a:t>    v [0] = v[0] </a:t>
            </a:r>
            <a:r>
              <a:rPr lang="fr-FR" sz="1400" i="1" u="none" strike="noStrike" baseline="0" dirty="0">
                <a:solidFill>
                  <a:srgbClr val="000000"/>
                </a:solidFill>
                <a:latin typeface="CMSY9"/>
              </a:rPr>
              <a:t>− </a:t>
            </a:r>
            <a:r>
              <a:rPr lang="fr-FR" sz="1400" i="0" u="none" strike="noStrike" baseline="0" dirty="0" err="1">
                <a:solidFill>
                  <a:srgbClr val="000000"/>
                </a:solidFill>
                <a:latin typeface="LMRoman9-Regular-Identity-H"/>
              </a:rPr>
              <a:t>dotuv∗u</a:t>
            </a:r>
            <a:r>
              <a:rPr lang="fr-FR" sz="1400" i="0" u="none" strike="noStrike" baseline="0" dirty="0">
                <a:solidFill>
                  <a:srgbClr val="000000"/>
                </a:solidFill>
                <a:latin typeface="LMRoman9-Regular-Identity-H"/>
              </a:rPr>
              <a:t>[0]/(</a:t>
            </a:r>
            <a:r>
              <a:rPr lang="fr-FR" sz="1400" i="0" u="none" strike="noStrike" baseline="0" dirty="0" err="1">
                <a:solidFill>
                  <a:srgbClr val="000000"/>
                </a:solidFill>
                <a:latin typeface="LMRoman9-Regular-Identity-H"/>
              </a:rPr>
              <a:t>nrmu∗nrmu</a:t>
            </a:r>
            <a:r>
              <a:rPr lang="fr-FR" sz="1400" i="0" u="none" strike="noStrike" baseline="0" dirty="0">
                <a:solidFill>
                  <a:srgbClr val="000000"/>
                </a:solidFill>
                <a:latin typeface="LMRoman9-Regular-Identity-H"/>
              </a:rPr>
              <a:t>) ;</a:t>
            </a:r>
          </a:p>
          <a:p>
            <a:pPr algn="l"/>
            <a:r>
              <a:rPr lang="fr-FR" sz="1400" i="0" u="none" strike="noStrike" baseline="0" dirty="0">
                <a:solidFill>
                  <a:srgbClr val="000000"/>
                </a:solidFill>
                <a:latin typeface="LMRoman9-Regular-Identity-H"/>
              </a:rPr>
              <a:t>    v [1] = v[1] </a:t>
            </a:r>
            <a:r>
              <a:rPr lang="fr-FR" sz="1400" i="1" u="none" strike="noStrike" baseline="0" dirty="0">
                <a:solidFill>
                  <a:srgbClr val="000000"/>
                </a:solidFill>
                <a:latin typeface="CMSY9"/>
              </a:rPr>
              <a:t>− </a:t>
            </a:r>
            <a:r>
              <a:rPr lang="fr-FR" sz="1400" i="0" u="none" strike="noStrike" baseline="0" dirty="0" err="1">
                <a:solidFill>
                  <a:srgbClr val="000000"/>
                </a:solidFill>
                <a:latin typeface="LMRoman9-Regular-Identity-H"/>
              </a:rPr>
              <a:t>dotuv∗u</a:t>
            </a:r>
            <a:r>
              <a:rPr lang="fr-FR" sz="1400" i="0" u="none" strike="noStrike" baseline="0" dirty="0">
                <a:solidFill>
                  <a:srgbClr val="000000"/>
                </a:solidFill>
                <a:latin typeface="LMRoman9-Regular-Identity-H"/>
              </a:rPr>
              <a:t>[1]/(</a:t>
            </a:r>
            <a:r>
              <a:rPr lang="fr-FR" sz="1400" i="0" u="none" strike="noStrike" baseline="0" dirty="0" err="1">
                <a:solidFill>
                  <a:srgbClr val="000000"/>
                </a:solidFill>
                <a:latin typeface="LMRoman9-Regular-Identity-H"/>
              </a:rPr>
              <a:t>nrmu∗nrmu</a:t>
            </a:r>
            <a:r>
              <a:rPr lang="fr-FR" sz="1400" i="0" u="none" strike="noStrike" baseline="0" dirty="0">
                <a:solidFill>
                  <a:srgbClr val="000000"/>
                </a:solidFill>
                <a:latin typeface="LMRoman9-Regular-Identity-H"/>
              </a:rPr>
              <a:t>) ;</a:t>
            </a:r>
          </a:p>
          <a:p>
            <a:pPr algn="l"/>
            <a:r>
              <a:rPr lang="fr-FR" sz="1400" i="0" u="none" strike="noStrike" baseline="0" dirty="0">
                <a:solidFill>
                  <a:srgbClr val="000000"/>
                </a:solidFill>
                <a:latin typeface="LMRoman9-Regular-Identity-H"/>
              </a:rPr>
              <a:t>    v [2] = v[2] </a:t>
            </a:r>
            <a:r>
              <a:rPr lang="fr-FR" sz="1400" i="1" u="none" strike="noStrike" baseline="0" dirty="0">
                <a:solidFill>
                  <a:srgbClr val="000000"/>
                </a:solidFill>
                <a:latin typeface="CMSY9"/>
              </a:rPr>
              <a:t>− </a:t>
            </a:r>
            <a:r>
              <a:rPr lang="fr-FR" sz="1400" i="0" u="none" strike="noStrike" baseline="0" dirty="0" err="1">
                <a:solidFill>
                  <a:srgbClr val="000000"/>
                </a:solidFill>
                <a:latin typeface="LMRoman9-Regular-Identity-H"/>
              </a:rPr>
              <a:t>dotuv∗u</a:t>
            </a:r>
            <a:r>
              <a:rPr lang="fr-FR" sz="1400" i="0" u="none" strike="noStrike" baseline="0" dirty="0">
                <a:solidFill>
                  <a:srgbClr val="000000"/>
                </a:solidFill>
                <a:latin typeface="LMRoman9-Regular-Identity-H"/>
              </a:rPr>
              <a:t>[2]/(</a:t>
            </a:r>
            <a:r>
              <a:rPr lang="fr-FR" sz="1400" i="0" u="none" strike="noStrike" baseline="0" dirty="0" err="1">
                <a:solidFill>
                  <a:srgbClr val="000000"/>
                </a:solidFill>
                <a:latin typeface="LMRoman9-Regular-Identity-H"/>
              </a:rPr>
              <a:t>nrmu∗nrmu</a:t>
            </a:r>
            <a:r>
              <a:rPr lang="fr-FR" sz="1400" i="0" u="none" strike="noStrike" baseline="0" dirty="0">
                <a:solidFill>
                  <a:srgbClr val="000000"/>
                </a:solidFill>
                <a:latin typeface="LMRoman9-Regular-Identity-H"/>
              </a:rPr>
              <a:t>) ;</a:t>
            </a:r>
          </a:p>
          <a:p>
            <a:pPr algn="l"/>
            <a:r>
              <a:rPr lang="fr-FR" sz="1400" i="0" u="none" strike="noStrike" baseline="0" dirty="0">
                <a:solidFill>
                  <a:srgbClr val="000000"/>
                </a:solidFill>
                <a:latin typeface="LMRoman9-Regular-Identity-H"/>
              </a:rPr>
              <a:t>}</a:t>
            </a:r>
            <a:endParaRPr lang="fr-FR" sz="1400" dirty="0"/>
          </a:p>
        </p:txBody>
      </p:sp>
      <p:sp>
        <p:nvSpPr>
          <p:cNvPr id="7" name="ZoneTexte 6">
            <a:extLst>
              <a:ext uri="{FF2B5EF4-FFF2-40B4-BE49-F238E27FC236}">
                <a16:creationId xmlns:a16="http://schemas.microsoft.com/office/drawing/2014/main" id="{2AEBCD26-0F73-45EE-AFF6-F46F6E985C67}"/>
              </a:ext>
            </a:extLst>
          </p:cNvPr>
          <p:cNvSpPr txBox="1"/>
          <p:nvPr/>
        </p:nvSpPr>
        <p:spPr>
          <a:xfrm>
            <a:off x="4427984" y="3272204"/>
            <a:ext cx="4536504" cy="2893100"/>
          </a:xfrm>
          <a:prstGeom prst="rect">
            <a:avLst/>
          </a:prstGeom>
          <a:noFill/>
        </p:spPr>
        <p:txBody>
          <a:bodyPr wrap="square" rtlCol="0">
            <a:spAutoFit/>
          </a:bodyPr>
          <a:lstStyle/>
          <a:p>
            <a:pPr algn="l"/>
            <a:r>
              <a:rPr lang="pt-BR" sz="1400" i="0" u="none" strike="noStrike" baseline="0" dirty="0">
                <a:solidFill>
                  <a:srgbClr val="0000FF"/>
                </a:solidFill>
                <a:latin typeface="LMRoman9-Regular-Identity-H"/>
              </a:rPr>
              <a:t>void </a:t>
            </a:r>
            <a:r>
              <a:rPr lang="pt-BR" sz="1400" i="0" u="none" strike="noStrike" baseline="0" dirty="0">
                <a:solidFill>
                  <a:srgbClr val="000000"/>
                </a:solidFill>
                <a:latin typeface="LMRoman9-Regular-Identity-H"/>
              </a:rPr>
              <a:t>orthonogalise ( </a:t>
            </a:r>
            <a:r>
              <a:rPr lang="pt-BR" sz="1400" i="0" u="none" strike="noStrike" baseline="0" dirty="0">
                <a:solidFill>
                  <a:srgbClr val="0000FF"/>
                </a:solidFill>
                <a:latin typeface="LMRoman9-Regular-Identity-H"/>
              </a:rPr>
              <a:t>double </a:t>
            </a:r>
            <a:r>
              <a:rPr lang="pt-BR" sz="1400" i="0" u="none" strike="noStrike" baseline="0" dirty="0">
                <a:solidFill>
                  <a:srgbClr val="000000"/>
                </a:solidFill>
                <a:latin typeface="LMRoman9-Regular-Identity-H"/>
              </a:rPr>
              <a:t>u[3] , </a:t>
            </a:r>
            <a:r>
              <a:rPr lang="pt-BR" sz="1400" i="0" u="none" strike="noStrike" baseline="0" dirty="0">
                <a:solidFill>
                  <a:srgbClr val="0000FF"/>
                </a:solidFill>
                <a:latin typeface="LMRoman9-Regular-Identity-H"/>
              </a:rPr>
              <a:t>double </a:t>
            </a:r>
            <a:r>
              <a:rPr lang="pt-BR" sz="1400" i="0" u="none" strike="noStrike" baseline="0" dirty="0">
                <a:solidFill>
                  <a:srgbClr val="000000"/>
                </a:solidFill>
                <a:latin typeface="LMRoman9-Regular-Identity-H"/>
              </a:rPr>
              <a:t>v[3] )</a:t>
            </a:r>
          </a:p>
          <a:p>
            <a:pPr algn="l"/>
            <a:r>
              <a:rPr lang="fr-FR" sz="1400" i="0" u="none" strike="noStrike" baseline="0" dirty="0">
                <a:solidFill>
                  <a:srgbClr val="000000"/>
                </a:solidFill>
                <a:latin typeface="LMRoman9-Regular-Identity-H"/>
              </a:rPr>
              <a:t>{</a:t>
            </a:r>
            <a:endParaRPr lang="fr-FR" sz="1400" i="0" u="none" strike="noStrike" baseline="0" dirty="0">
              <a:solidFill>
                <a:srgbClr val="000000"/>
              </a:solidFill>
              <a:latin typeface="LMRoman10-Regular-Identity-H"/>
            </a:endParaRPr>
          </a:p>
          <a:p>
            <a:r>
              <a:rPr lang="fr-FR" sz="1400" i="0" u="none" strike="noStrike" baseline="0" dirty="0">
                <a:solidFill>
                  <a:srgbClr val="009A00"/>
                </a:solidFill>
                <a:latin typeface="LMRoman9-Regular-Identity-H"/>
              </a:rPr>
              <a:t>   </a:t>
            </a:r>
            <a:r>
              <a:rPr lang="pl-PL" sz="1400" i="0" u="none" strike="noStrike" baseline="0" dirty="0">
                <a:solidFill>
                  <a:srgbClr val="009A00"/>
                </a:solidFill>
                <a:latin typeface="LMRoman9-Regular-Identity-H"/>
              </a:rPr>
              <a:t>// Calcul ||u||²</a:t>
            </a:r>
          </a:p>
          <a:p>
            <a:pPr algn="l"/>
            <a:r>
              <a:rPr lang="fr-FR" sz="1400" i="0" u="none" strike="noStrike" baseline="0" dirty="0">
                <a:solidFill>
                  <a:srgbClr val="0000FF"/>
                </a:solidFill>
                <a:latin typeface="LMRoman9-Regular-Identity-H"/>
              </a:rPr>
              <a:t>   </a:t>
            </a:r>
            <a:r>
              <a:rPr lang="pl-PL" sz="1400" i="0" u="none" strike="noStrike" baseline="0" dirty="0">
                <a:solidFill>
                  <a:srgbClr val="0000FF"/>
                </a:solidFill>
                <a:latin typeface="LMRoman9-Regular-Identity-H"/>
              </a:rPr>
              <a:t>double </a:t>
            </a:r>
            <a:r>
              <a:rPr lang="pl-PL" sz="1400" i="0" u="none" strike="noStrike" baseline="0" dirty="0">
                <a:solidFill>
                  <a:srgbClr val="000000"/>
                </a:solidFill>
                <a:latin typeface="LMRoman9-Regular-Identity-H"/>
              </a:rPr>
              <a:t>sqr_nrm_u = u [0]∗u[0]</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+u[1]∗u[1]</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u[2]∗u[2] ;</a:t>
            </a:r>
            <a:endParaRPr lang="fr-FR" sz="1400" i="0" u="none" strike="noStrike" baseline="0" dirty="0">
              <a:solidFill>
                <a:srgbClr val="000000"/>
              </a:solidFill>
              <a:latin typeface="LMRoman9-Regular-Identity-H"/>
            </a:endParaRPr>
          </a:p>
          <a:p>
            <a:pPr algn="l"/>
            <a:r>
              <a:rPr lang="pt-BR" sz="1400" i="0" u="none" strike="noStrike" baseline="0" dirty="0">
                <a:solidFill>
                  <a:srgbClr val="009A00"/>
                </a:solidFill>
                <a:latin typeface="LMRoman9-Regular-Identity-H"/>
              </a:rPr>
              <a:t>   // Précondition vérifiant que le vecteur u n’est </a:t>
            </a:r>
            <a:r>
              <a:rPr lang="fr-FR" sz="1400" i="0" u="none" strike="noStrike" baseline="0" dirty="0">
                <a:solidFill>
                  <a:srgbClr val="009A00"/>
                </a:solidFill>
                <a:latin typeface="LMRoman9-Regular-Identity-H"/>
              </a:rPr>
              <a:t>pas nul.</a:t>
            </a:r>
            <a:endParaRPr lang="fr-FR" sz="1400" i="0" u="none" strike="noStrike" baseline="0" dirty="0">
              <a:solidFill>
                <a:srgbClr val="000000"/>
              </a:solidFill>
              <a:latin typeface="LMRoman9-Regular-Identity-H"/>
            </a:endParaRPr>
          </a:p>
          <a:p>
            <a:pPr algn="l"/>
            <a:r>
              <a:rPr lang="fr-FR" sz="1400" dirty="0">
                <a:solidFill>
                  <a:srgbClr val="000000"/>
                </a:solidFill>
                <a:latin typeface="LMRoman9-Regular-Identity-H"/>
              </a:rPr>
              <a:t>   </a:t>
            </a:r>
            <a:r>
              <a:rPr lang="pt-BR" sz="1400" i="0" u="none" strike="noStrike" baseline="0" dirty="0">
                <a:solidFill>
                  <a:srgbClr val="000000"/>
                </a:solidFill>
                <a:latin typeface="LMRoman9-Regular-Identity-H"/>
              </a:rPr>
              <a:t>assert (sqr_nrm_u &gt; 1 .E</a:t>
            </a:r>
            <a:r>
              <a:rPr lang="pt-BR" sz="1400" i="1" u="none" strike="noStrike" baseline="0" dirty="0">
                <a:solidFill>
                  <a:srgbClr val="000000"/>
                </a:solidFill>
                <a:latin typeface="CMSY9"/>
              </a:rPr>
              <a:t>−</a:t>
            </a:r>
            <a:r>
              <a:rPr lang="pt-BR" sz="1400" i="0" u="none" strike="noStrike" baseline="0" dirty="0">
                <a:solidFill>
                  <a:srgbClr val="000000"/>
                </a:solidFill>
                <a:latin typeface="LMRoman9-Regular-Identity-H"/>
              </a:rPr>
              <a:t>14) ;</a:t>
            </a:r>
            <a:endParaRPr lang="fr-FR" sz="1400" i="0" u="none" strike="noStrike" baseline="0" dirty="0">
              <a:solidFill>
                <a:srgbClr val="009A00"/>
              </a:solidFill>
              <a:latin typeface="LMRoman9-Regular-Identity-H"/>
            </a:endParaRPr>
          </a:p>
          <a:p>
            <a:pPr algn="l"/>
            <a:r>
              <a:rPr lang="fr-FR" sz="1400" i="0" u="none" strike="noStrike" baseline="0" dirty="0">
                <a:solidFill>
                  <a:srgbClr val="0000FF"/>
                </a:solidFill>
                <a:latin typeface="LMRoman9-Regular-Identity-H"/>
              </a:rPr>
              <a:t>   </a:t>
            </a:r>
            <a:r>
              <a:rPr lang="pl-PL" sz="1400" i="0" u="none" strike="noStrike" baseline="0" dirty="0">
                <a:solidFill>
                  <a:srgbClr val="0000FF"/>
                </a:solidFill>
                <a:latin typeface="LMRoman9-Regular-Identity-H"/>
              </a:rPr>
              <a:t>double </a:t>
            </a:r>
            <a:r>
              <a:rPr lang="pl-PL" sz="1400" i="0" u="none" strike="noStrike" baseline="0" dirty="0">
                <a:solidFill>
                  <a:srgbClr val="000000"/>
                </a:solidFill>
                <a:latin typeface="LMRoman9-Regular-Identity-H"/>
              </a:rPr>
              <a:t>dotuv = u[0]∗v[0]</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u[1]∗v[1]</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a:t>
            </a:r>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u[2]∗v[2] ;</a:t>
            </a:r>
          </a:p>
          <a:p>
            <a:pPr algn="l"/>
            <a:r>
              <a:rPr lang="fr-FR" sz="1400" i="0" u="none" strike="noStrike" baseline="0" dirty="0">
                <a:solidFill>
                  <a:srgbClr val="000000"/>
                </a:solidFill>
                <a:latin typeface="LMRoman9-Regular-Identity-H"/>
              </a:rPr>
              <a:t>    v[0] = v[0] </a:t>
            </a:r>
            <a:r>
              <a:rPr lang="fr-FR" sz="1400" i="1" u="none" strike="noStrike" baseline="0" dirty="0">
                <a:solidFill>
                  <a:srgbClr val="000000"/>
                </a:solidFill>
                <a:latin typeface="CMSY9"/>
              </a:rPr>
              <a:t>− </a:t>
            </a:r>
            <a:r>
              <a:rPr lang="fr-FR" sz="1400" i="0" u="none" strike="noStrike" baseline="0" dirty="0" err="1">
                <a:solidFill>
                  <a:srgbClr val="000000"/>
                </a:solidFill>
                <a:latin typeface="LMRoman9-Regular-Identity-H"/>
              </a:rPr>
              <a:t>dotuv∗u</a:t>
            </a:r>
            <a:r>
              <a:rPr lang="fr-FR" sz="1400" i="0" u="none" strike="noStrike" baseline="0" dirty="0">
                <a:solidFill>
                  <a:srgbClr val="000000"/>
                </a:solidFill>
                <a:latin typeface="LMRoman9-Regular-Identity-H"/>
              </a:rPr>
              <a:t>[0]/</a:t>
            </a:r>
            <a:r>
              <a:rPr lang="fr-FR" sz="1400" i="0" u="none" strike="noStrike" baseline="0" dirty="0" err="1">
                <a:solidFill>
                  <a:srgbClr val="000000"/>
                </a:solidFill>
                <a:latin typeface="LMRoman9-Regular-Identity-H"/>
              </a:rPr>
              <a:t>sqr_nrm_u</a:t>
            </a:r>
            <a:r>
              <a:rPr lang="fr-FR" sz="1400" i="0" u="none" strike="noStrike" baseline="0" dirty="0">
                <a:solidFill>
                  <a:srgbClr val="000000"/>
                </a:solidFill>
                <a:latin typeface="LMRoman9-Regular-Identity-H"/>
              </a:rPr>
              <a:t> ;</a:t>
            </a:r>
          </a:p>
          <a:p>
            <a:pPr algn="l"/>
            <a:r>
              <a:rPr lang="fr-FR" sz="1400" i="0" u="none" strike="noStrike" baseline="0" dirty="0">
                <a:solidFill>
                  <a:srgbClr val="000000"/>
                </a:solidFill>
                <a:latin typeface="LMRoman9-Regular-Identity-H"/>
              </a:rPr>
              <a:t>    v[1] = v[1] </a:t>
            </a:r>
            <a:r>
              <a:rPr lang="fr-FR" sz="1400" i="1" u="none" strike="noStrike" baseline="0" dirty="0">
                <a:solidFill>
                  <a:srgbClr val="000000"/>
                </a:solidFill>
                <a:latin typeface="CMSY9"/>
              </a:rPr>
              <a:t>− </a:t>
            </a:r>
            <a:r>
              <a:rPr lang="fr-FR" sz="1400" i="0" u="none" strike="noStrike" baseline="0" dirty="0" err="1">
                <a:solidFill>
                  <a:srgbClr val="000000"/>
                </a:solidFill>
                <a:latin typeface="LMRoman9-Regular-Identity-H"/>
              </a:rPr>
              <a:t>dotuv∗u</a:t>
            </a:r>
            <a:r>
              <a:rPr lang="fr-FR" sz="1400" i="0" u="none" strike="noStrike" baseline="0" dirty="0">
                <a:solidFill>
                  <a:srgbClr val="000000"/>
                </a:solidFill>
                <a:latin typeface="LMRoman9-Regular-Identity-H"/>
              </a:rPr>
              <a:t>[1]/</a:t>
            </a:r>
            <a:r>
              <a:rPr lang="fr-FR" sz="1400" i="0" u="none" strike="noStrike" baseline="0" dirty="0" err="1">
                <a:solidFill>
                  <a:srgbClr val="000000"/>
                </a:solidFill>
                <a:latin typeface="LMRoman9-Regular-Identity-H"/>
              </a:rPr>
              <a:t>sqr_nrm_u</a:t>
            </a:r>
            <a:r>
              <a:rPr lang="fr-FR" sz="1400" i="0" u="none" strike="noStrike" baseline="0" dirty="0">
                <a:solidFill>
                  <a:srgbClr val="000000"/>
                </a:solidFill>
                <a:latin typeface="LMRoman9-Regular-Identity-H"/>
              </a:rPr>
              <a:t> ;</a:t>
            </a:r>
          </a:p>
          <a:p>
            <a:pPr algn="l"/>
            <a:r>
              <a:rPr lang="fr-FR" sz="1400" dirty="0">
                <a:solidFill>
                  <a:srgbClr val="808080"/>
                </a:solidFill>
                <a:latin typeface="LMRoman6-Regular-Identity-H"/>
              </a:rPr>
              <a:t>    </a:t>
            </a:r>
            <a:r>
              <a:rPr lang="fr-FR" sz="1400" i="0" u="none" strike="noStrike" baseline="0" dirty="0">
                <a:solidFill>
                  <a:srgbClr val="000000"/>
                </a:solidFill>
                <a:latin typeface="LMRoman9-Regular-Identity-H"/>
              </a:rPr>
              <a:t>v[2] = v[2] </a:t>
            </a:r>
            <a:r>
              <a:rPr lang="fr-FR" sz="1400" i="1" u="none" strike="noStrike" baseline="0" dirty="0">
                <a:solidFill>
                  <a:srgbClr val="000000"/>
                </a:solidFill>
                <a:latin typeface="CMSY9"/>
              </a:rPr>
              <a:t>− </a:t>
            </a:r>
            <a:r>
              <a:rPr lang="fr-FR" sz="1400" i="0" u="none" strike="noStrike" baseline="0" dirty="0" err="1">
                <a:solidFill>
                  <a:srgbClr val="000000"/>
                </a:solidFill>
                <a:latin typeface="LMRoman9-Regular-Identity-H"/>
              </a:rPr>
              <a:t>dotuv∗u</a:t>
            </a:r>
            <a:r>
              <a:rPr lang="fr-FR" sz="1400" i="0" u="none" strike="noStrike" baseline="0" dirty="0">
                <a:solidFill>
                  <a:srgbClr val="000000"/>
                </a:solidFill>
                <a:latin typeface="LMRoman9-Regular-Identity-H"/>
              </a:rPr>
              <a:t>[2]/</a:t>
            </a:r>
            <a:r>
              <a:rPr lang="fr-FR" sz="1400" i="0" u="none" strike="noStrike" baseline="0" dirty="0" err="1">
                <a:solidFill>
                  <a:srgbClr val="000000"/>
                </a:solidFill>
                <a:latin typeface="LMRoman9-Regular-Identity-H"/>
              </a:rPr>
              <a:t>sqr_nrm_u</a:t>
            </a:r>
            <a:r>
              <a:rPr lang="fr-FR" sz="1400" i="0" u="none" strike="noStrike" baseline="0" dirty="0">
                <a:solidFill>
                  <a:srgbClr val="000000"/>
                </a:solidFill>
                <a:latin typeface="LMRoman9-Regular-Identity-H"/>
              </a:rPr>
              <a:t> ;</a:t>
            </a:r>
          </a:p>
          <a:p>
            <a:pPr algn="l"/>
            <a:r>
              <a:rPr lang="pt-BR" sz="1400" i="0" u="none" strike="noStrike" baseline="0" dirty="0">
                <a:solidFill>
                  <a:srgbClr val="009A00"/>
                </a:solidFill>
                <a:latin typeface="LMRoman9-Regular-Identity-H"/>
              </a:rPr>
              <a:t>    // Postcondition vérifiant que v orthogonal à u</a:t>
            </a:r>
            <a:endParaRPr lang="fr-FR" sz="1400" dirty="0">
              <a:solidFill>
                <a:srgbClr val="000000"/>
              </a:solidFill>
              <a:latin typeface="LMRoman9-Regular-Identity-H"/>
            </a:endParaRPr>
          </a:p>
          <a:p>
            <a:pPr algn="l"/>
            <a:r>
              <a:rPr lang="fr-FR" sz="1400" i="0" u="none" strike="noStrike" baseline="0" dirty="0">
                <a:solidFill>
                  <a:srgbClr val="000000"/>
                </a:solidFill>
                <a:latin typeface="LMRoman9-Regular-Identity-H"/>
              </a:rPr>
              <a:t>    </a:t>
            </a:r>
            <a:r>
              <a:rPr lang="pl-PL" sz="1400" i="0" u="none" strike="noStrike" baseline="0" dirty="0">
                <a:solidFill>
                  <a:srgbClr val="000000"/>
                </a:solidFill>
                <a:latin typeface="LMRoman9-Regular-Identity-H"/>
              </a:rPr>
              <a:t>assert(std::abs(v[0]∗u[0]+v[1]∗u[1]+v[2]∗u[2] )&lt;1 .E</a:t>
            </a:r>
            <a:r>
              <a:rPr lang="pl-PL" sz="1400" i="1" u="none" strike="noStrike" baseline="0" dirty="0">
                <a:solidFill>
                  <a:srgbClr val="000000"/>
                </a:solidFill>
                <a:latin typeface="CMSY9"/>
              </a:rPr>
              <a:t>−</a:t>
            </a:r>
            <a:r>
              <a:rPr lang="pl-PL" sz="1400" i="0" u="none" strike="noStrike" baseline="0" dirty="0">
                <a:solidFill>
                  <a:srgbClr val="000000"/>
                </a:solidFill>
                <a:latin typeface="LMRoman9-Regular-Identity-H"/>
              </a:rPr>
              <a:t>14) ;</a:t>
            </a:r>
          </a:p>
          <a:p>
            <a:pPr algn="l"/>
            <a:r>
              <a:rPr lang="fr-FR" sz="1400" i="0" u="none" strike="noStrike" baseline="0" dirty="0">
                <a:solidFill>
                  <a:srgbClr val="000000"/>
                </a:solidFill>
                <a:latin typeface="LMRoman9-Regular-Identity-H"/>
              </a:rPr>
              <a:t>}</a:t>
            </a:r>
            <a:endParaRPr lang="fr-FR" sz="1400" dirty="0"/>
          </a:p>
        </p:txBody>
      </p:sp>
    </p:spTree>
    <p:extLst>
      <p:ext uri="{BB962C8B-B14F-4D97-AF65-F5344CB8AC3E}">
        <p14:creationId xmlns:p14="http://schemas.microsoft.com/office/powerpoint/2010/main" val="2713442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D974C9-4FEF-43CC-B230-1975C0C974B9}"/>
              </a:ext>
            </a:extLst>
          </p:cNvPr>
          <p:cNvSpPr>
            <a:spLocks noGrp="1"/>
          </p:cNvSpPr>
          <p:nvPr>
            <p:ph type="title"/>
          </p:nvPr>
        </p:nvSpPr>
        <p:spPr/>
        <p:txBody>
          <a:bodyPr/>
          <a:lstStyle/>
          <a:p>
            <a:r>
              <a:rPr lang="fr-FR" dirty="0"/>
              <a:t>Le code doit être explicite</a:t>
            </a:r>
          </a:p>
        </p:txBody>
      </p:sp>
      <p:sp>
        <p:nvSpPr>
          <p:cNvPr id="3" name="Espace réservé du contenu 2">
            <a:extLst>
              <a:ext uri="{FF2B5EF4-FFF2-40B4-BE49-F238E27FC236}">
                <a16:creationId xmlns:a16="http://schemas.microsoft.com/office/drawing/2014/main" id="{0998B7FB-8CB2-45EA-B592-F236F3712AB2}"/>
              </a:ext>
            </a:extLst>
          </p:cNvPr>
          <p:cNvSpPr>
            <a:spLocks noGrp="1"/>
          </p:cNvSpPr>
          <p:nvPr>
            <p:ph idx="1"/>
          </p:nvPr>
        </p:nvSpPr>
        <p:spPr>
          <a:xfrm>
            <a:off x="279400" y="908720"/>
            <a:ext cx="7772400" cy="4114800"/>
          </a:xfrm>
        </p:spPr>
        <p:txBody>
          <a:bodyPr/>
          <a:lstStyle/>
          <a:p>
            <a:r>
              <a:rPr lang="fr-FR" sz="2400" dirty="0"/>
              <a:t>Lorsqu’on développe des algorithmes : </a:t>
            </a:r>
          </a:p>
          <a:p>
            <a:pPr lvl="1"/>
            <a:r>
              <a:rPr lang="fr-FR" sz="2000" dirty="0"/>
              <a:t>prendre des raccourcis autorisés</a:t>
            </a:r>
          </a:p>
          <a:p>
            <a:pPr lvl="1"/>
            <a:r>
              <a:rPr lang="fr-FR" sz="2000" dirty="0"/>
              <a:t>Mais bien prendre soin de l’expliquer avec des commentaires</a:t>
            </a:r>
          </a:p>
          <a:p>
            <a:pPr lvl="1"/>
            <a:r>
              <a:rPr lang="fr-FR" sz="2000" dirty="0"/>
              <a:t>Permet de se souvenir de l’astuce plus tard et pour les autres</a:t>
            </a:r>
          </a:p>
          <a:p>
            <a:r>
              <a:rPr lang="fr-FR" sz="2400" dirty="0"/>
              <a:t>Exemple</a:t>
            </a:r>
          </a:p>
          <a:p>
            <a:pPr lvl="1"/>
            <a:r>
              <a:rPr lang="fr-FR" sz="2000" dirty="0"/>
              <a:t>Afficher une matrice </a:t>
            </a:r>
            <a:r>
              <a:rPr lang="fr-FR" sz="2000" dirty="0" err="1"/>
              <a:t>MxM</a:t>
            </a:r>
            <a:endParaRPr lang="fr-FR" sz="2000" dirty="0"/>
          </a:p>
          <a:p>
            <a:pPr lvl="1"/>
            <a:r>
              <a:rPr lang="fr-FR" sz="2000" dirty="0"/>
              <a:t>Normalement à l’aide de deux boucles</a:t>
            </a:r>
          </a:p>
          <a:p>
            <a:pPr lvl="1"/>
            <a:r>
              <a:rPr lang="fr-FR" sz="2000" dirty="0"/>
              <a:t>Or on sait que nos matrices sont triangulaires</a:t>
            </a:r>
          </a:p>
          <a:p>
            <a:pPr lvl="1"/>
            <a:r>
              <a:rPr lang="fr-FR" sz="2000" dirty="0"/>
              <a:t>Optimiser le code pour des matrices triangulaires</a:t>
            </a:r>
          </a:p>
          <a:p>
            <a:pPr lvl="1"/>
            <a:r>
              <a:rPr lang="fr-FR" sz="2000" dirty="0"/>
              <a:t>Bonne idée mais commenter pour expliquer pourquoi on procède de la sorte !</a:t>
            </a:r>
          </a:p>
        </p:txBody>
      </p:sp>
      <p:sp>
        <p:nvSpPr>
          <p:cNvPr id="4" name="Espace réservé du numéro de diapositive 3">
            <a:extLst>
              <a:ext uri="{FF2B5EF4-FFF2-40B4-BE49-F238E27FC236}">
                <a16:creationId xmlns:a16="http://schemas.microsoft.com/office/drawing/2014/main" id="{888CC3F7-D432-4C5D-A3F0-10654ECC7041}"/>
              </a:ext>
            </a:extLst>
          </p:cNvPr>
          <p:cNvSpPr>
            <a:spLocks noGrp="1"/>
          </p:cNvSpPr>
          <p:nvPr>
            <p:ph type="sldNum" sz="quarter" idx="10"/>
          </p:nvPr>
        </p:nvSpPr>
        <p:spPr/>
        <p:txBody>
          <a:bodyPr/>
          <a:lstStyle/>
          <a:p>
            <a:pPr>
              <a:defRPr/>
            </a:pPr>
            <a:fld id="{1EEDFC2C-F9B9-0445-A511-DA4552EF3EEB}" type="slidenum">
              <a:rPr lang="fr-FR" smtClean="0"/>
              <a:pPr>
                <a:defRPr/>
              </a:pPr>
              <a:t>17</a:t>
            </a:fld>
            <a:endParaRPr lang="fr-FR"/>
          </a:p>
        </p:txBody>
      </p:sp>
      <p:sp>
        <p:nvSpPr>
          <p:cNvPr id="5" name="Espace réservé du pied de page 4">
            <a:extLst>
              <a:ext uri="{FF2B5EF4-FFF2-40B4-BE49-F238E27FC236}">
                <a16:creationId xmlns:a16="http://schemas.microsoft.com/office/drawing/2014/main" id="{995DCD29-05D1-439E-81C4-BCF217ACE7CD}"/>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789433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871B8-C02A-45F6-ADA7-CB15E561E699}"/>
              </a:ext>
            </a:extLst>
          </p:cNvPr>
          <p:cNvSpPr>
            <a:spLocks noGrp="1"/>
          </p:cNvSpPr>
          <p:nvPr>
            <p:ph type="title"/>
          </p:nvPr>
        </p:nvSpPr>
        <p:spPr/>
        <p:txBody>
          <a:bodyPr/>
          <a:lstStyle/>
          <a:p>
            <a:r>
              <a:rPr lang="fr-FR" dirty="0"/>
              <a:t>Code soigné et robuste au temps qui passe</a:t>
            </a:r>
          </a:p>
        </p:txBody>
      </p:sp>
      <p:sp>
        <p:nvSpPr>
          <p:cNvPr id="3" name="Espace réservé du contenu 2">
            <a:extLst>
              <a:ext uri="{FF2B5EF4-FFF2-40B4-BE49-F238E27FC236}">
                <a16:creationId xmlns:a16="http://schemas.microsoft.com/office/drawing/2014/main" id="{075DA005-5A1F-458E-B47B-C8D8A96CB275}"/>
              </a:ext>
            </a:extLst>
          </p:cNvPr>
          <p:cNvSpPr>
            <a:spLocks noGrp="1"/>
          </p:cNvSpPr>
          <p:nvPr>
            <p:ph idx="1"/>
          </p:nvPr>
        </p:nvSpPr>
        <p:spPr>
          <a:xfrm>
            <a:off x="266700" y="764703"/>
            <a:ext cx="7772400" cy="5328593"/>
          </a:xfrm>
        </p:spPr>
        <p:txBody>
          <a:bodyPr/>
          <a:lstStyle/>
          <a:p>
            <a:r>
              <a:rPr lang="fr-FR" sz="2400" dirty="0"/>
              <a:t>Ne pas s’arrêter dès qu’un code marche !</a:t>
            </a:r>
          </a:p>
          <a:p>
            <a:r>
              <a:rPr lang="fr-FR" sz="2400" dirty="0"/>
              <a:t>Entretient du code important !</a:t>
            </a:r>
          </a:p>
          <a:p>
            <a:pPr lvl="1"/>
            <a:r>
              <a:rPr lang="fr-FR" sz="2000" dirty="0"/>
              <a:t>Supprimer les éléments obsolètes</a:t>
            </a:r>
          </a:p>
          <a:p>
            <a:pPr lvl="1"/>
            <a:r>
              <a:rPr lang="fr-FR" sz="2000" dirty="0"/>
              <a:t>Vérifier que les commentaires sont à jour et cohérents</a:t>
            </a:r>
          </a:p>
          <a:p>
            <a:r>
              <a:rPr lang="fr-FR" sz="2400" dirty="0"/>
              <a:t>« Maintenance » du code crucial</a:t>
            </a:r>
          </a:p>
          <a:p>
            <a:pPr lvl="1"/>
            <a:r>
              <a:rPr lang="fr-FR" sz="2000" dirty="0"/>
              <a:t>Surtout lorsqu’on rencontre des bogues</a:t>
            </a:r>
          </a:p>
          <a:p>
            <a:r>
              <a:rPr lang="fr-FR" sz="2400" dirty="0"/>
              <a:t>Exemple</a:t>
            </a:r>
          </a:p>
          <a:p>
            <a:pPr lvl="1"/>
            <a:r>
              <a:rPr lang="fr-FR" sz="2000" dirty="0"/>
              <a:t>Une fonction </a:t>
            </a:r>
            <a:r>
              <a:rPr lang="fr-FR" sz="2000" dirty="0">
                <a:latin typeface="Courier New" panose="02070309020205020404" pitchFamily="49" charset="0"/>
                <a:cs typeface="Courier New" panose="02070309020205020404" pitchFamily="49" charset="0"/>
              </a:rPr>
              <a:t>tri</a:t>
            </a:r>
            <a:r>
              <a:rPr lang="fr-FR" sz="2000" dirty="0"/>
              <a:t> qui trie des éléments d’un tableau;</a:t>
            </a:r>
          </a:p>
          <a:p>
            <a:pPr lvl="1" algn="just"/>
            <a:r>
              <a:rPr lang="fr-FR" sz="2000" dirty="0"/>
              <a:t>On remplace tri par un </a:t>
            </a:r>
            <a:r>
              <a:rPr lang="fr-FR" sz="2000" dirty="0" err="1">
                <a:latin typeface="Courier New" panose="02070309020205020404" pitchFamily="49" charset="0"/>
                <a:cs typeface="Courier New" panose="02070309020205020404" pitchFamily="49" charset="0"/>
              </a:rPr>
              <a:t>tri_rapide</a:t>
            </a:r>
            <a:r>
              <a:rPr lang="fr-FR" sz="2000" dirty="0">
                <a:latin typeface="Courier New" panose="02070309020205020404" pitchFamily="49" charset="0"/>
                <a:cs typeface="Courier New" panose="02070309020205020404" pitchFamily="49" charset="0"/>
              </a:rPr>
              <a:t> </a:t>
            </a:r>
            <a:r>
              <a:rPr lang="fr-FR" sz="2000" dirty="0"/>
              <a:t>plus adapté qui semble fonctionné mais vous laissez la fonction </a:t>
            </a:r>
            <a:r>
              <a:rPr lang="fr-FR" sz="2000" dirty="0">
                <a:latin typeface="Courier New" panose="02070309020205020404" pitchFamily="49" charset="0"/>
                <a:cs typeface="Courier New" panose="02070309020205020404" pitchFamily="49" charset="0"/>
              </a:rPr>
              <a:t>tri</a:t>
            </a:r>
            <a:r>
              <a:rPr lang="fr-FR" sz="2000" dirty="0"/>
              <a:t> dans le code;</a:t>
            </a:r>
          </a:p>
          <a:p>
            <a:pPr lvl="1" algn="just"/>
            <a:r>
              <a:rPr lang="fr-FR" sz="2000" dirty="0"/>
              <a:t>Plusieurs mois plus tard, un bogue est détecté qui semble provenir du tri;</a:t>
            </a:r>
          </a:p>
          <a:p>
            <a:pPr lvl="1" algn="just"/>
            <a:r>
              <a:rPr lang="fr-FR" sz="2000" dirty="0"/>
              <a:t>Analyse de la fonction </a:t>
            </a:r>
            <a:r>
              <a:rPr lang="fr-FR" sz="2000" dirty="0">
                <a:latin typeface="Courier New" panose="02070309020205020404" pitchFamily="49" charset="0"/>
                <a:cs typeface="Courier New" panose="02070309020205020404" pitchFamily="49" charset="0"/>
              </a:rPr>
              <a:t>tri</a:t>
            </a:r>
            <a:r>
              <a:rPr lang="fr-FR" sz="2000" dirty="0"/>
              <a:t> pendant longtemps jusqu’à ce que vous réalisez que c’est maintenant </a:t>
            </a:r>
            <a:r>
              <a:rPr lang="fr-FR" sz="2000" dirty="0" err="1">
                <a:latin typeface="Courier New" panose="02070309020205020404" pitchFamily="49" charset="0"/>
                <a:cs typeface="Courier New" panose="02070309020205020404" pitchFamily="49" charset="0"/>
              </a:rPr>
              <a:t>tri_rapide</a:t>
            </a:r>
            <a:r>
              <a:rPr lang="fr-FR" sz="2000" dirty="0">
                <a:latin typeface="Courier New" panose="02070309020205020404" pitchFamily="49" charset="0"/>
                <a:cs typeface="Courier New" panose="02070309020205020404" pitchFamily="49" charset="0"/>
              </a:rPr>
              <a:t> </a:t>
            </a:r>
            <a:r>
              <a:rPr lang="fr-FR" sz="2000" dirty="0"/>
              <a:t>utilisé. </a:t>
            </a:r>
          </a:p>
          <a:p>
            <a:endParaRPr lang="fr-FR" sz="2400" dirty="0"/>
          </a:p>
        </p:txBody>
      </p:sp>
      <p:sp>
        <p:nvSpPr>
          <p:cNvPr id="4" name="Espace réservé du numéro de diapositive 3">
            <a:extLst>
              <a:ext uri="{FF2B5EF4-FFF2-40B4-BE49-F238E27FC236}">
                <a16:creationId xmlns:a16="http://schemas.microsoft.com/office/drawing/2014/main" id="{75F9BF69-1F35-4434-B8BC-E22C73AC6236}"/>
              </a:ext>
            </a:extLst>
          </p:cNvPr>
          <p:cNvSpPr>
            <a:spLocks noGrp="1"/>
          </p:cNvSpPr>
          <p:nvPr>
            <p:ph type="sldNum" sz="quarter" idx="10"/>
          </p:nvPr>
        </p:nvSpPr>
        <p:spPr/>
        <p:txBody>
          <a:bodyPr/>
          <a:lstStyle/>
          <a:p>
            <a:pPr>
              <a:defRPr/>
            </a:pPr>
            <a:fld id="{1EEDFC2C-F9B9-0445-A511-DA4552EF3EEB}" type="slidenum">
              <a:rPr lang="fr-FR" smtClean="0"/>
              <a:pPr>
                <a:defRPr/>
              </a:pPr>
              <a:t>18</a:t>
            </a:fld>
            <a:endParaRPr lang="fr-FR"/>
          </a:p>
        </p:txBody>
      </p:sp>
      <p:sp>
        <p:nvSpPr>
          <p:cNvPr id="5" name="Espace réservé du pied de page 4">
            <a:extLst>
              <a:ext uri="{FF2B5EF4-FFF2-40B4-BE49-F238E27FC236}">
                <a16:creationId xmlns:a16="http://schemas.microsoft.com/office/drawing/2014/main" id="{C57944D3-F510-4A2F-8318-3230E8898F85}"/>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411229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958F0-A4FE-4C1F-9D99-7143855C0A78}"/>
              </a:ext>
            </a:extLst>
          </p:cNvPr>
          <p:cNvSpPr>
            <a:spLocks noGrp="1"/>
          </p:cNvSpPr>
          <p:nvPr>
            <p:ph type="title"/>
          </p:nvPr>
        </p:nvSpPr>
        <p:spPr/>
        <p:txBody>
          <a:bodyPr/>
          <a:lstStyle/>
          <a:p>
            <a:r>
              <a:rPr lang="fr-FR" dirty="0"/>
              <a:t>Exemple de commentaires non mise à jour</a:t>
            </a:r>
          </a:p>
        </p:txBody>
      </p:sp>
      <p:sp>
        <p:nvSpPr>
          <p:cNvPr id="3" name="Espace réservé du contenu 2">
            <a:extLst>
              <a:ext uri="{FF2B5EF4-FFF2-40B4-BE49-F238E27FC236}">
                <a16:creationId xmlns:a16="http://schemas.microsoft.com/office/drawing/2014/main" id="{D917AD45-8BFB-42FB-AEB2-753925B5B825}"/>
              </a:ext>
            </a:extLst>
          </p:cNvPr>
          <p:cNvSpPr>
            <a:spLocks noGrp="1"/>
          </p:cNvSpPr>
          <p:nvPr>
            <p:ph idx="1"/>
          </p:nvPr>
        </p:nvSpPr>
        <p:spPr>
          <a:xfrm>
            <a:off x="248969" y="836117"/>
            <a:ext cx="7772400" cy="3745011"/>
          </a:xfrm>
          <a:solidFill>
            <a:schemeClr val="accent5"/>
          </a:solidFill>
        </p:spPr>
        <p:txBody>
          <a:bodyPr/>
          <a:lstStyle/>
          <a:p>
            <a:pPr marL="0" indent="0" algn="l">
              <a:lnSpc>
                <a:spcPts val="2000"/>
              </a:lnSpc>
              <a:buNone/>
            </a:pPr>
            <a:r>
              <a:rPr lang="fr-FR" sz="1800" b="0" i="0" u="none" strike="noStrike" baseline="0" dirty="0" err="1">
                <a:solidFill>
                  <a:srgbClr val="0000FF"/>
                </a:solidFill>
                <a:latin typeface="LMRoman9-Regular-Identity-H"/>
              </a:rPr>
              <a:t>void</a:t>
            </a:r>
            <a:r>
              <a:rPr lang="fr-FR" sz="1800" b="0" i="0" u="none" strike="noStrike" baseline="0" dirty="0">
                <a:solidFill>
                  <a:srgbClr val="0000FF"/>
                </a:solidFill>
                <a:latin typeface="LMRoman9-Regular-Identity-H"/>
              </a:rPr>
              <a:t> </a:t>
            </a:r>
            <a:r>
              <a:rPr lang="fr-FR" sz="1800" b="0" i="0" u="none" strike="noStrike" baseline="0" dirty="0" err="1">
                <a:solidFill>
                  <a:srgbClr val="000000"/>
                </a:solidFill>
                <a:latin typeface="LMRoman9-Regular-Identity-H"/>
              </a:rPr>
              <a:t>une_fonction</a:t>
            </a:r>
            <a:r>
              <a:rPr lang="fr-FR" sz="1800" b="0" i="0" u="none" strike="noStrike" baseline="0" dirty="0">
                <a:solidFill>
                  <a:srgbClr val="000000"/>
                </a:solidFill>
                <a:latin typeface="LMRoman9-Regular-Identity-H"/>
              </a:rPr>
              <a:t> ( </a:t>
            </a:r>
            <a:r>
              <a:rPr lang="fr-FR" sz="1800" b="0" i="0" u="none" strike="noStrike" baseline="0" dirty="0" err="1">
                <a:solidFill>
                  <a:srgbClr val="0000FF"/>
                </a:solidFill>
                <a:latin typeface="LMRoman9-Regular-Identity-H"/>
              </a:rPr>
              <a:t>bool</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continuer )</a:t>
            </a:r>
          </a:p>
          <a:p>
            <a:pPr marL="0" indent="0" algn="l">
              <a:lnSpc>
                <a:spcPts val="2000"/>
              </a:lnSpc>
              <a:buNone/>
            </a:pPr>
            <a:r>
              <a:rPr lang="fr-FR" sz="1800" b="0" i="0" u="none" strike="noStrike" baseline="0" dirty="0">
                <a:solidFill>
                  <a:srgbClr val="000000"/>
                </a:solidFill>
                <a:latin typeface="LMRoman9-Regular-Identity-H"/>
              </a:rPr>
              <a:t>{</a:t>
            </a:r>
            <a:endParaRPr lang="fr-FR" sz="1800" b="0" i="0" u="none" strike="noStrike" baseline="0" dirty="0">
              <a:solidFill>
                <a:srgbClr val="000000"/>
              </a:solidFill>
              <a:latin typeface="LMRoman10-Regular-Identity-H"/>
            </a:endParaRPr>
          </a:p>
          <a:p>
            <a:pPr marL="0" indent="0" algn="l">
              <a:lnSpc>
                <a:spcPts val="2000"/>
              </a:lnSpc>
              <a:buNone/>
            </a:pPr>
            <a:r>
              <a:rPr lang="pt-BR" sz="1800" dirty="0">
                <a:solidFill>
                  <a:srgbClr val="009A00"/>
                </a:solidFill>
                <a:latin typeface="LMRoman9-Regular-Identity-H"/>
              </a:rPr>
              <a:t>    </a:t>
            </a:r>
            <a:r>
              <a:rPr lang="pt-BR" sz="1800" b="0" i="0" u="none" strike="noStrike" baseline="0" dirty="0">
                <a:solidFill>
                  <a:srgbClr val="009A00"/>
                </a:solidFill>
                <a:latin typeface="LMRoman9-Regular-Identity-H"/>
              </a:rPr>
              <a:t>// La boucle s ’arrête si i est négatif ou si continuer prend la valeur false</a:t>
            </a:r>
            <a:endParaRPr lang="pt-BR" sz="1800" dirty="0">
              <a:solidFill>
                <a:srgbClr val="009A00"/>
              </a:solidFill>
              <a:latin typeface="LMRoman9-Regular-Identity-H"/>
            </a:endParaRPr>
          </a:p>
          <a:p>
            <a:pPr marL="0" indent="0" algn="l">
              <a:lnSpc>
                <a:spcPts val="2000"/>
              </a:lnSpc>
              <a:buNone/>
            </a:pPr>
            <a:r>
              <a:rPr lang="pt-BR" sz="1800" b="0" i="0" u="none" strike="noStrike" baseline="0" dirty="0">
                <a:solidFill>
                  <a:srgbClr val="009A00"/>
                </a:solidFill>
                <a:latin typeface="LMRoman9-Regular-Identity-H"/>
              </a:rPr>
              <a:t>    </a:t>
            </a:r>
            <a:r>
              <a:rPr lang="fr-FR" sz="1800" b="0" i="0" u="none" strike="noStrike" baseline="0" dirty="0" err="1">
                <a:solidFill>
                  <a:srgbClr val="0000FF"/>
                </a:solidFill>
                <a:latin typeface="LMRoman9-Regular-Identity-H"/>
              </a:rPr>
              <a:t>int</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i = 0 , j = 4 ;</a:t>
            </a:r>
          </a:p>
          <a:p>
            <a:pPr marL="0" indent="0" algn="l">
              <a:lnSpc>
                <a:spcPts val="2000"/>
              </a:lnSpc>
              <a:buNone/>
            </a:pPr>
            <a:r>
              <a:rPr lang="fr-FR" sz="1800" dirty="0">
                <a:solidFill>
                  <a:srgbClr val="0000FF"/>
                </a:solidFill>
                <a:latin typeface="LMRoman9-Regular-Identity-H"/>
              </a:rPr>
              <a:t>    </a:t>
            </a:r>
            <a:r>
              <a:rPr lang="fr-FR" sz="1800" b="0" i="0" u="none" strike="noStrike" baseline="0" dirty="0" err="1">
                <a:solidFill>
                  <a:srgbClr val="0000FF"/>
                </a:solidFill>
                <a:latin typeface="LMRoman9-Regular-Identity-H"/>
              </a:rPr>
              <a:t>while</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 continuer )</a:t>
            </a:r>
          </a:p>
          <a:p>
            <a:pPr marL="0" indent="0" algn="l">
              <a:lnSpc>
                <a:spcPts val="2000"/>
              </a:lnSpc>
              <a:buNone/>
            </a:pPr>
            <a:r>
              <a:rPr lang="fr-FR" sz="1800" b="0" i="0" u="none" strike="noStrike" baseline="0" dirty="0">
                <a:solidFill>
                  <a:srgbClr val="000000"/>
                </a:solidFill>
                <a:latin typeface="LMRoman9-Regular-Identity-H"/>
              </a:rPr>
              <a:t>    {</a:t>
            </a:r>
          </a:p>
          <a:p>
            <a:pPr marL="0" indent="0" algn="l">
              <a:lnSpc>
                <a:spcPts val="2000"/>
              </a:lnSpc>
              <a:buNone/>
            </a:pPr>
            <a:r>
              <a:rPr lang="fr-FR" sz="1800" b="0" i="0" u="none" strike="noStrike" baseline="0" dirty="0">
                <a:solidFill>
                  <a:srgbClr val="000000"/>
                </a:solidFill>
                <a:latin typeface="LMRoman9-Regular-Identity-H"/>
              </a:rPr>
              <a:t>        std : :cout &lt;&lt; </a:t>
            </a:r>
            <a:r>
              <a:rPr lang="fr-FR" sz="1800" b="0" i="0" u="none" strike="noStrike" baseline="0" dirty="0">
                <a:solidFill>
                  <a:srgbClr val="9400D2"/>
                </a:solidFill>
                <a:latin typeface="LMRoman9-Regular-Identity-H"/>
              </a:rPr>
              <a:t>”Mon code marche” </a:t>
            </a:r>
            <a:r>
              <a:rPr lang="fr-FR" sz="1800" b="0" i="0" u="none" strike="noStrike" baseline="0" dirty="0">
                <a:solidFill>
                  <a:srgbClr val="000000"/>
                </a:solidFill>
                <a:latin typeface="LMRoman9-Regular-Identity-H"/>
              </a:rPr>
              <a:t>&lt;&lt; std : :</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 ;</a:t>
            </a:r>
          </a:p>
          <a:p>
            <a:pPr marL="0" indent="0" algn="l">
              <a:lnSpc>
                <a:spcPts val="2000"/>
              </a:lnSpc>
              <a:buNone/>
            </a:pPr>
            <a:r>
              <a:rPr lang="fr-FR" sz="1800" b="0" i="0" u="none" strike="noStrike" baseline="0" dirty="0">
                <a:solidFill>
                  <a:srgbClr val="009A00"/>
                </a:solidFill>
                <a:latin typeface="LMRoman9-Regular-Identity-H"/>
              </a:rPr>
              <a:t>        // i += 1;</a:t>
            </a:r>
          </a:p>
          <a:p>
            <a:pPr marL="0" indent="0" algn="l">
              <a:lnSpc>
                <a:spcPts val="2000"/>
              </a:lnSpc>
              <a:buNone/>
            </a:pPr>
            <a:r>
              <a:rPr lang="fr-FR" sz="1800" b="0" i="0" u="none" strike="noStrike" baseline="0" dirty="0">
                <a:solidFill>
                  <a:srgbClr val="000000"/>
                </a:solidFill>
                <a:latin typeface="LMRoman9-Regular-Identity-H"/>
              </a:rPr>
              <a:t>        j += 1;</a:t>
            </a:r>
          </a:p>
          <a:p>
            <a:pPr marL="0" indent="0" algn="l">
              <a:lnSpc>
                <a:spcPts val="2000"/>
              </a:lnSpc>
              <a:buNone/>
            </a:pPr>
            <a:r>
              <a:rPr lang="fr-FR" sz="1800" dirty="0">
                <a:solidFill>
                  <a:srgbClr val="808080"/>
                </a:solidFill>
                <a:latin typeface="LMRoman6-Regular-Identity-H"/>
              </a:rPr>
              <a:t>        </a:t>
            </a:r>
            <a:r>
              <a:rPr lang="fr-FR" sz="1800" b="0" i="0" u="none" strike="noStrike" baseline="0" dirty="0">
                <a:solidFill>
                  <a:srgbClr val="0000FF"/>
                </a:solidFill>
                <a:latin typeface="LMRoman9-Regular-Identity-H"/>
              </a:rPr>
              <a:t>if </a:t>
            </a:r>
            <a:r>
              <a:rPr lang="fr-FR" sz="1800" b="0" i="0" u="none" strike="noStrike" baseline="0" dirty="0">
                <a:solidFill>
                  <a:srgbClr val="000000"/>
                </a:solidFill>
                <a:latin typeface="LMRoman9-Regular-Identity-H"/>
              </a:rPr>
              <a:t>( j &gt;10) continuer = </a:t>
            </a:r>
            <a:r>
              <a:rPr lang="fr-FR" sz="1800" b="0" i="0" u="none" strike="noStrike" baseline="0" dirty="0" err="1">
                <a:solidFill>
                  <a:srgbClr val="0000FF"/>
                </a:solidFill>
                <a:latin typeface="LMRoman9-Regular-Identity-H"/>
              </a:rPr>
              <a:t>true</a:t>
            </a:r>
            <a:r>
              <a:rPr lang="fr-FR" sz="1800" b="0" i="0" u="none" strike="noStrike" baseline="0" dirty="0">
                <a:solidFill>
                  <a:srgbClr val="000000"/>
                </a:solidFill>
                <a:latin typeface="LMRoman9-Regular-Identity-H"/>
              </a:rPr>
              <a:t>;</a:t>
            </a:r>
          </a:p>
          <a:p>
            <a:pPr marL="0" indent="0" algn="l">
              <a:lnSpc>
                <a:spcPts val="2000"/>
              </a:lnSpc>
              <a:buNone/>
            </a:pPr>
            <a:r>
              <a:rPr lang="fr-FR" sz="1800" b="0" i="0" u="none" strike="noStrike" baseline="0" dirty="0">
                <a:solidFill>
                  <a:srgbClr val="000000"/>
                </a:solidFill>
                <a:latin typeface="LMRoman9-Regular-Identity-H"/>
              </a:rPr>
              <a:t>    }</a:t>
            </a:r>
          </a:p>
          <a:p>
            <a:pPr marL="0" indent="0" algn="l">
              <a:lnSpc>
                <a:spcPts val="2000"/>
              </a:lnSpc>
              <a:buNone/>
            </a:pPr>
            <a:r>
              <a:rPr lang="fr-FR" sz="1800" b="0" i="0" u="none" strike="noStrike" baseline="0" dirty="0">
                <a:solidFill>
                  <a:srgbClr val="000000"/>
                </a:solidFill>
                <a:latin typeface="LMRoman9-Regular-Identity-H"/>
              </a:rPr>
              <a:t>}</a:t>
            </a:r>
            <a:endParaRPr lang="fr-FR" sz="2400" dirty="0"/>
          </a:p>
        </p:txBody>
      </p:sp>
      <p:sp>
        <p:nvSpPr>
          <p:cNvPr id="4" name="Espace réservé du numéro de diapositive 3">
            <a:extLst>
              <a:ext uri="{FF2B5EF4-FFF2-40B4-BE49-F238E27FC236}">
                <a16:creationId xmlns:a16="http://schemas.microsoft.com/office/drawing/2014/main" id="{CF36AFCC-4317-4970-B2E7-4EFE39CE36C6}"/>
              </a:ext>
            </a:extLst>
          </p:cNvPr>
          <p:cNvSpPr>
            <a:spLocks noGrp="1"/>
          </p:cNvSpPr>
          <p:nvPr>
            <p:ph type="sldNum" sz="quarter" idx="10"/>
          </p:nvPr>
        </p:nvSpPr>
        <p:spPr/>
        <p:txBody>
          <a:bodyPr/>
          <a:lstStyle/>
          <a:p>
            <a:pPr>
              <a:defRPr/>
            </a:pPr>
            <a:fld id="{1EEDFC2C-F9B9-0445-A511-DA4552EF3EEB}" type="slidenum">
              <a:rPr lang="fr-FR" smtClean="0"/>
              <a:pPr>
                <a:defRPr/>
              </a:pPr>
              <a:t>19</a:t>
            </a:fld>
            <a:endParaRPr lang="fr-FR"/>
          </a:p>
        </p:txBody>
      </p:sp>
      <p:sp>
        <p:nvSpPr>
          <p:cNvPr id="5" name="Espace réservé du pied de page 4">
            <a:extLst>
              <a:ext uri="{FF2B5EF4-FFF2-40B4-BE49-F238E27FC236}">
                <a16:creationId xmlns:a16="http://schemas.microsoft.com/office/drawing/2014/main" id="{A80500DB-489C-426F-B6C9-26BF3613C71B}"/>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C3574055-B1AE-4C39-88F4-80E9309B7814}"/>
              </a:ext>
            </a:extLst>
          </p:cNvPr>
          <p:cNvSpPr txBox="1"/>
          <p:nvPr/>
        </p:nvSpPr>
        <p:spPr>
          <a:xfrm>
            <a:off x="266700" y="4725144"/>
            <a:ext cx="7754669" cy="830997"/>
          </a:xfrm>
          <a:prstGeom prst="rect">
            <a:avLst/>
          </a:prstGeom>
          <a:noFill/>
        </p:spPr>
        <p:txBody>
          <a:bodyPr wrap="square" rtlCol="0">
            <a:spAutoFit/>
          </a:bodyPr>
          <a:lstStyle/>
          <a:p>
            <a:pPr algn="ctr"/>
            <a:r>
              <a:rPr lang="fr-FR" b="0" dirty="0"/>
              <a:t>À votre avis, pourquoi les commentaires obscurcissent le code plutôt que de l’éclairer ?</a:t>
            </a:r>
          </a:p>
        </p:txBody>
      </p:sp>
    </p:spTree>
    <p:extLst>
      <p:ext uri="{BB962C8B-B14F-4D97-AF65-F5344CB8AC3E}">
        <p14:creationId xmlns:p14="http://schemas.microsoft.com/office/powerpoint/2010/main" val="80482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re 6"/>
          <p:cNvSpPr>
            <a:spLocks noGrp="1"/>
          </p:cNvSpPr>
          <p:nvPr>
            <p:ph type="ctrTitle"/>
          </p:nvPr>
        </p:nvSpPr>
        <p:spPr/>
        <p:txBody>
          <a:bodyPr/>
          <a:lstStyle/>
          <a:p>
            <a:pPr algn="ctr"/>
            <a:r>
              <a:rPr lang="fr-FR" dirty="0">
                <a:latin typeface="Arial" charset="0"/>
                <a:ea typeface="ＭＳ Ｐゴシック" charset="0"/>
              </a:rPr>
              <a:t>C++</a:t>
            </a:r>
          </a:p>
        </p:txBody>
      </p:sp>
      <p:sp>
        <p:nvSpPr>
          <p:cNvPr id="15362" name="Sous-titre 7"/>
          <p:cNvSpPr>
            <a:spLocks noGrp="1"/>
          </p:cNvSpPr>
          <p:nvPr>
            <p:ph type="subTitle" idx="1"/>
          </p:nvPr>
        </p:nvSpPr>
        <p:spPr>
          <a:xfrm>
            <a:off x="266700" y="3405188"/>
            <a:ext cx="8050213" cy="1752600"/>
          </a:xfrm>
        </p:spPr>
        <p:txBody>
          <a:bodyPr/>
          <a:lstStyle/>
          <a:p>
            <a:pPr algn="ctr"/>
            <a:r>
              <a:rPr lang="fr-FR" dirty="0">
                <a:latin typeface="Arial" charset="0"/>
                <a:ea typeface="ＭＳ Ｐゴシック" charset="0"/>
              </a:rPr>
              <a:t>Présentation et initiation au C++ 98 à 2020</a:t>
            </a:r>
          </a:p>
        </p:txBody>
      </p:sp>
      <p:sp>
        <p:nvSpPr>
          <p:cNvPr id="5" name="ZoneTexte 1"/>
          <p:cNvSpPr txBox="1">
            <a:spLocks noChangeArrowheads="1"/>
          </p:cNvSpPr>
          <p:nvPr/>
        </p:nvSpPr>
        <p:spPr bwMode="auto">
          <a:xfrm>
            <a:off x="130175" y="6367463"/>
            <a:ext cx="8905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00509A"/>
                </a:solidFill>
                <a:latin typeface="Arial" charset="0"/>
                <a:ea typeface="ＭＳ Ｐゴシック" charset="0"/>
                <a:cs typeface="ＭＳ Ｐゴシック" charset="0"/>
              </a:defRPr>
            </a:lvl1pPr>
            <a:lvl2pPr marL="742950" indent="-285750">
              <a:defRPr sz="2400" b="1">
                <a:solidFill>
                  <a:srgbClr val="00509A"/>
                </a:solidFill>
                <a:latin typeface="Arial" charset="0"/>
                <a:ea typeface="ＭＳ Ｐゴシック" charset="0"/>
              </a:defRPr>
            </a:lvl2pPr>
            <a:lvl3pPr marL="1143000" indent="-228600">
              <a:defRPr sz="2400" b="1">
                <a:solidFill>
                  <a:srgbClr val="00509A"/>
                </a:solidFill>
                <a:latin typeface="Arial" charset="0"/>
                <a:ea typeface="ＭＳ Ｐゴシック" charset="0"/>
              </a:defRPr>
            </a:lvl3pPr>
            <a:lvl4pPr marL="1600200" indent="-228600">
              <a:defRPr sz="2400" b="1">
                <a:solidFill>
                  <a:srgbClr val="00509A"/>
                </a:solidFill>
                <a:latin typeface="Arial" charset="0"/>
                <a:ea typeface="ＭＳ Ｐゴシック" charset="0"/>
              </a:defRPr>
            </a:lvl4pPr>
            <a:lvl5pPr marL="2057400" indent="-228600">
              <a:defRPr sz="2400" b="1">
                <a:solidFill>
                  <a:srgbClr val="00509A"/>
                </a:solidFill>
                <a:latin typeface="Arial" charset="0"/>
                <a:ea typeface="ＭＳ Ｐゴシック" charset="0"/>
              </a:defRPr>
            </a:lvl5pPr>
            <a:lvl6pPr marL="2514600" indent="-228600" eaLnBrk="0" fontAlgn="base" hangingPunct="0">
              <a:spcBef>
                <a:spcPct val="0"/>
              </a:spcBef>
              <a:spcAft>
                <a:spcPct val="0"/>
              </a:spcAft>
              <a:defRPr sz="2400" b="1">
                <a:solidFill>
                  <a:srgbClr val="00509A"/>
                </a:solidFill>
                <a:latin typeface="Arial" charset="0"/>
                <a:ea typeface="ＭＳ Ｐゴシック" charset="0"/>
              </a:defRPr>
            </a:lvl6pPr>
            <a:lvl7pPr marL="2971800" indent="-228600" eaLnBrk="0" fontAlgn="base" hangingPunct="0">
              <a:spcBef>
                <a:spcPct val="0"/>
              </a:spcBef>
              <a:spcAft>
                <a:spcPct val="0"/>
              </a:spcAft>
              <a:defRPr sz="2400" b="1">
                <a:solidFill>
                  <a:srgbClr val="00509A"/>
                </a:solidFill>
                <a:latin typeface="Arial" charset="0"/>
                <a:ea typeface="ＭＳ Ｐゴシック" charset="0"/>
              </a:defRPr>
            </a:lvl7pPr>
            <a:lvl8pPr marL="3429000" indent="-228600" eaLnBrk="0" fontAlgn="base" hangingPunct="0">
              <a:spcBef>
                <a:spcPct val="0"/>
              </a:spcBef>
              <a:spcAft>
                <a:spcPct val="0"/>
              </a:spcAft>
              <a:defRPr sz="2400" b="1">
                <a:solidFill>
                  <a:srgbClr val="00509A"/>
                </a:solidFill>
                <a:latin typeface="Arial" charset="0"/>
                <a:ea typeface="ＭＳ Ｐゴシック" charset="0"/>
              </a:defRPr>
            </a:lvl8pPr>
            <a:lvl9pPr marL="3886200" indent="-228600" eaLnBrk="0" fontAlgn="base" hangingPunct="0">
              <a:spcBef>
                <a:spcPct val="0"/>
              </a:spcBef>
              <a:spcAft>
                <a:spcPct val="0"/>
              </a:spcAft>
              <a:defRPr sz="2400" b="1">
                <a:solidFill>
                  <a:srgbClr val="00509A"/>
                </a:solidFill>
                <a:latin typeface="Arial" charset="0"/>
                <a:ea typeface="ＭＳ Ｐゴシック" charset="0"/>
              </a:defRPr>
            </a:lvl9pPr>
          </a:lstStyle>
          <a:p>
            <a:r>
              <a:rPr lang="fr-FR" sz="800" b="0" dirty="0">
                <a:solidFill>
                  <a:schemeClr val="bg2"/>
                </a:solidFill>
              </a:rPr>
              <a:t>Ce document est la propriété de l'ONERA. Il ne peut être communiqué à des tiers et/ou reproduit sans l'autorisation préalable écrite de l'ONERA, et son contenu ne peut être divulgué. </a:t>
            </a:r>
            <a:br>
              <a:rPr lang="fr-FR" sz="800" b="0" dirty="0">
                <a:solidFill>
                  <a:schemeClr val="bg2"/>
                </a:solidFill>
              </a:rPr>
            </a:br>
            <a:r>
              <a:rPr lang="fr-FR" sz="800" b="0" i="1" dirty="0">
                <a:solidFill>
                  <a:schemeClr val="bg2"/>
                </a:solidFill>
              </a:rPr>
              <a:t>This document and the information </a:t>
            </a:r>
            <a:r>
              <a:rPr lang="fr-FR" sz="800" b="0" i="1" dirty="0" err="1">
                <a:solidFill>
                  <a:schemeClr val="bg2"/>
                </a:solidFill>
              </a:rPr>
              <a:t>contained</a:t>
            </a:r>
            <a:r>
              <a:rPr lang="fr-FR" sz="800" b="0" i="1" dirty="0">
                <a:solidFill>
                  <a:schemeClr val="bg2"/>
                </a:solidFill>
              </a:rPr>
              <a:t> </a:t>
            </a:r>
            <a:r>
              <a:rPr lang="fr-FR" sz="800" b="0" i="1" dirty="0" err="1">
                <a:solidFill>
                  <a:schemeClr val="bg2"/>
                </a:solidFill>
              </a:rPr>
              <a:t>herin</a:t>
            </a:r>
            <a:r>
              <a:rPr lang="fr-FR" sz="800" b="0" i="1" dirty="0">
                <a:solidFill>
                  <a:schemeClr val="bg2"/>
                </a:solidFill>
              </a:rPr>
              <a:t> </a:t>
            </a:r>
            <a:r>
              <a:rPr lang="fr-FR" sz="800" b="0" i="1" dirty="0" err="1">
                <a:solidFill>
                  <a:schemeClr val="bg2"/>
                </a:solidFill>
              </a:rPr>
              <a:t>is</a:t>
            </a:r>
            <a:r>
              <a:rPr lang="fr-FR" sz="800" b="0" i="1" dirty="0">
                <a:solidFill>
                  <a:schemeClr val="bg2"/>
                </a:solidFill>
              </a:rPr>
              <a:t> </a:t>
            </a:r>
            <a:r>
              <a:rPr lang="fr-FR" sz="800" b="0" i="1" dirty="0" err="1">
                <a:solidFill>
                  <a:schemeClr val="bg2"/>
                </a:solidFill>
              </a:rPr>
              <a:t>proprietary</a:t>
            </a:r>
            <a:r>
              <a:rPr lang="fr-FR" sz="800" b="0" i="1" dirty="0">
                <a:solidFill>
                  <a:schemeClr val="bg2"/>
                </a:solidFill>
              </a:rPr>
              <a:t> information of ONERA and </a:t>
            </a:r>
            <a:r>
              <a:rPr lang="fr-FR" sz="800" b="0" i="1" dirty="0" err="1">
                <a:solidFill>
                  <a:schemeClr val="bg2"/>
                </a:solidFill>
              </a:rPr>
              <a:t>shall</a:t>
            </a:r>
            <a:r>
              <a:rPr lang="fr-FR" sz="800" b="0" i="1" dirty="0">
                <a:solidFill>
                  <a:schemeClr val="bg2"/>
                </a:solidFill>
              </a:rPr>
              <a:t> not </a:t>
            </a:r>
            <a:r>
              <a:rPr lang="fr-FR" sz="800" b="0" i="1" dirty="0" err="1">
                <a:solidFill>
                  <a:schemeClr val="bg2"/>
                </a:solidFill>
              </a:rPr>
              <a:t>be</a:t>
            </a:r>
            <a:r>
              <a:rPr lang="fr-FR" sz="800" b="0" i="1" dirty="0">
                <a:solidFill>
                  <a:schemeClr val="bg2"/>
                </a:solidFill>
              </a:rPr>
              <a:t> </a:t>
            </a:r>
            <a:r>
              <a:rPr lang="fr-FR" sz="800" b="0" i="1" dirty="0" err="1">
                <a:solidFill>
                  <a:schemeClr val="bg2"/>
                </a:solidFill>
              </a:rPr>
              <a:t>disclosed</a:t>
            </a:r>
            <a:r>
              <a:rPr lang="fr-FR" sz="800" b="0" i="1" dirty="0">
                <a:solidFill>
                  <a:schemeClr val="bg2"/>
                </a:solidFill>
              </a:rPr>
              <a:t> or </a:t>
            </a:r>
            <a:r>
              <a:rPr lang="fr-FR" sz="800" b="0" i="1" dirty="0" err="1">
                <a:solidFill>
                  <a:schemeClr val="bg2"/>
                </a:solidFill>
              </a:rPr>
              <a:t>reproduced</a:t>
            </a:r>
            <a:r>
              <a:rPr lang="fr-FR" sz="800" b="0" i="1" dirty="0">
                <a:solidFill>
                  <a:schemeClr val="bg2"/>
                </a:solidFill>
              </a:rPr>
              <a:t> </a:t>
            </a:r>
            <a:r>
              <a:rPr lang="fr-FR" sz="800" b="0" i="1" dirty="0" err="1">
                <a:solidFill>
                  <a:schemeClr val="bg2"/>
                </a:solidFill>
              </a:rPr>
              <a:t>without</a:t>
            </a:r>
            <a:r>
              <a:rPr lang="fr-FR" sz="800" b="0" i="1" dirty="0">
                <a:solidFill>
                  <a:schemeClr val="bg2"/>
                </a:solidFill>
              </a:rPr>
              <a:t> the </a:t>
            </a:r>
            <a:r>
              <a:rPr lang="fr-FR" sz="800" b="0" i="1" dirty="0" err="1">
                <a:solidFill>
                  <a:schemeClr val="bg2"/>
                </a:solidFill>
              </a:rPr>
              <a:t>prior</a:t>
            </a:r>
            <a:r>
              <a:rPr lang="fr-FR" sz="800" b="0" i="1" dirty="0">
                <a:solidFill>
                  <a:schemeClr val="bg2"/>
                </a:solidFill>
              </a:rPr>
              <a:t> </a:t>
            </a:r>
            <a:r>
              <a:rPr lang="fr-FR" sz="800" b="0" i="1" dirty="0" err="1">
                <a:solidFill>
                  <a:schemeClr val="bg2"/>
                </a:solidFill>
              </a:rPr>
              <a:t>authorization</a:t>
            </a:r>
            <a:r>
              <a:rPr lang="fr-FR" sz="800" b="0" i="1" dirty="0">
                <a:solidFill>
                  <a:schemeClr val="bg2"/>
                </a:solidFill>
              </a:rPr>
              <a:t> of ONERA.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C055A-0E64-4685-B58D-DCBC1ACE4943}"/>
              </a:ext>
            </a:extLst>
          </p:cNvPr>
          <p:cNvSpPr>
            <a:spLocks noGrp="1"/>
          </p:cNvSpPr>
          <p:nvPr>
            <p:ph type="title"/>
          </p:nvPr>
        </p:nvSpPr>
        <p:spPr/>
        <p:txBody>
          <a:bodyPr/>
          <a:lstStyle/>
          <a:p>
            <a:r>
              <a:rPr lang="fr-FR" dirty="0"/>
              <a:t>Coder proprement, ça prend du temps ?</a:t>
            </a:r>
          </a:p>
        </p:txBody>
      </p:sp>
      <p:sp>
        <p:nvSpPr>
          <p:cNvPr id="3" name="Espace réservé du contenu 2">
            <a:extLst>
              <a:ext uri="{FF2B5EF4-FFF2-40B4-BE49-F238E27FC236}">
                <a16:creationId xmlns:a16="http://schemas.microsoft.com/office/drawing/2014/main" id="{E7FD33D9-8ACF-46D9-B261-F5F80F847441}"/>
              </a:ext>
            </a:extLst>
          </p:cNvPr>
          <p:cNvSpPr>
            <a:spLocks noGrp="1"/>
          </p:cNvSpPr>
          <p:nvPr>
            <p:ph idx="1"/>
          </p:nvPr>
        </p:nvSpPr>
        <p:spPr>
          <a:xfrm>
            <a:off x="400000" y="1340768"/>
            <a:ext cx="7772400" cy="3456979"/>
          </a:xfrm>
        </p:spPr>
        <p:txBody>
          <a:bodyPr/>
          <a:lstStyle/>
          <a:p>
            <a:r>
              <a:rPr lang="fr-FR" sz="2400" dirty="0"/>
              <a:t>Ne pas confondre vitesse et précipitation !</a:t>
            </a:r>
          </a:p>
          <a:p>
            <a:r>
              <a:rPr lang="fr-FR" sz="2400" dirty="0"/>
              <a:t>En fait on gagne du temps :</a:t>
            </a:r>
          </a:p>
          <a:p>
            <a:pPr lvl="1"/>
            <a:r>
              <a:rPr lang="fr-FR" sz="2000" dirty="0"/>
              <a:t>Pas si lourd à faire si on le fait dès le départ (50% du travail fait)</a:t>
            </a:r>
          </a:p>
          <a:p>
            <a:pPr lvl="1"/>
            <a:r>
              <a:rPr lang="fr-FR" sz="2000" dirty="0"/>
              <a:t>Code bien écrit : plus facile et donc plus rapide à relire</a:t>
            </a:r>
          </a:p>
          <a:p>
            <a:pPr lvl="1"/>
            <a:r>
              <a:rPr lang="fr-FR" sz="2000" dirty="0"/>
              <a:t>On passe plus de temps à relire qu’à écrire</a:t>
            </a:r>
          </a:p>
          <a:p>
            <a:pPr lvl="1"/>
            <a:r>
              <a:rPr lang="fr-FR" sz="2000" dirty="0"/>
              <a:t>Code logique et bien structuré : plus facile de retrouver des bogues</a:t>
            </a:r>
          </a:p>
          <a:p>
            <a:pPr lvl="1"/>
            <a:r>
              <a:rPr lang="fr-FR" sz="2000" dirty="0"/>
              <a:t>Plus facile à l’étendre et donc de l’améliorer.</a:t>
            </a:r>
          </a:p>
        </p:txBody>
      </p:sp>
      <p:sp>
        <p:nvSpPr>
          <p:cNvPr id="4" name="Espace réservé du numéro de diapositive 3">
            <a:extLst>
              <a:ext uri="{FF2B5EF4-FFF2-40B4-BE49-F238E27FC236}">
                <a16:creationId xmlns:a16="http://schemas.microsoft.com/office/drawing/2014/main" id="{977EA233-E588-47A4-8DBB-98133E7D801A}"/>
              </a:ext>
            </a:extLst>
          </p:cNvPr>
          <p:cNvSpPr>
            <a:spLocks noGrp="1"/>
          </p:cNvSpPr>
          <p:nvPr>
            <p:ph type="sldNum" sz="quarter" idx="10"/>
          </p:nvPr>
        </p:nvSpPr>
        <p:spPr/>
        <p:txBody>
          <a:bodyPr/>
          <a:lstStyle/>
          <a:p>
            <a:pPr>
              <a:defRPr/>
            </a:pPr>
            <a:fld id="{1EEDFC2C-F9B9-0445-A511-DA4552EF3EEB}" type="slidenum">
              <a:rPr lang="fr-FR" smtClean="0"/>
              <a:pPr>
                <a:defRPr/>
              </a:pPr>
              <a:t>20</a:t>
            </a:fld>
            <a:endParaRPr lang="fr-FR"/>
          </a:p>
        </p:txBody>
      </p:sp>
      <p:sp>
        <p:nvSpPr>
          <p:cNvPr id="5" name="Espace réservé du pied de page 4">
            <a:extLst>
              <a:ext uri="{FF2B5EF4-FFF2-40B4-BE49-F238E27FC236}">
                <a16:creationId xmlns:a16="http://schemas.microsoft.com/office/drawing/2014/main" id="{6B572006-F268-486D-BEF0-AFDA946C58B9}"/>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316601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CE633-1876-4CDC-89EA-7987078E1A2B}"/>
              </a:ext>
            </a:extLst>
          </p:cNvPr>
          <p:cNvSpPr>
            <a:spLocks noGrp="1"/>
          </p:cNvSpPr>
          <p:nvPr>
            <p:ph type="title"/>
          </p:nvPr>
        </p:nvSpPr>
        <p:spPr/>
        <p:txBody>
          <a:bodyPr/>
          <a:lstStyle/>
          <a:p>
            <a:r>
              <a:rPr lang="fr-FR" dirty="0"/>
              <a:t>De l’importance des commentaires</a:t>
            </a:r>
          </a:p>
        </p:txBody>
      </p:sp>
      <p:sp>
        <p:nvSpPr>
          <p:cNvPr id="3" name="Espace réservé du contenu 2">
            <a:extLst>
              <a:ext uri="{FF2B5EF4-FFF2-40B4-BE49-F238E27FC236}">
                <a16:creationId xmlns:a16="http://schemas.microsoft.com/office/drawing/2014/main" id="{536CC1FF-FAFF-4DC6-8C65-87095561E89B}"/>
              </a:ext>
            </a:extLst>
          </p:cNvPr>
          <p:cNvSpPr>
            <a:spLocks noGrp="1"/>
          </p:cNvSpPr>
          <p:nvPr>
            <p:ph idx="1"/>
          </p:nvPr>
        </p:nvSpPr>
        <p:spPr>
          <a:xfrm>
            <a:off x="266700" y="764704"/>
            <a:ext cx="7772400" cy="5040560"/>
          </a:xfrm>
        </p:spPr>
        <p:txBody>
          <a:bodyPr/>
          <a:lstStyle/>
          <a:p>
            <a:r>
              <a:rPr lang="fr-FR" sz="2400" dirty="0"/>
              <a:t>Essentiels pour éclairer le code</a:t>
            </a:r>
          </a:p>
          <a:p>
            <a:r>
              <a:rPr lang="fr-FR" sz="2400" dirty="0">
                <a:solidFill>
                  <a:srgbClr val="008000"/>
                </a:solidFill>
              </a:rPr>
              <a:t>Un bon commentaire</a:t>
            </a:r>
          </a:p>
          <a:p>
            <a:pPr lvl="1"/>
            <a:r>
              <a:rPr lang="fr-FR" sz="2000" dirty="0">
                <a:solidFill>
                  <a:srgbClr val="008000"/>
                </a:solidFill>
              </a:rPr>
              <a:t>Facilite la lecture du code</a:t>
            </a:r>
          </a:p>
          <a:p>
            <a:pPr lvl="1"/>
            <a:r>
              <a:rPr lang="fr-FR" sz="2000" dirty="0">
                <a:solidFill>
                  <a:srgbClr val="008000"/>
                </a:solidFill>
              </a:rPr>
              <a:t>Apporte une indication sur un choix de conception</a:t>
            </a:r>
          </a:p>
          <a:p>
            <a:pPr lvl="1"/>
            <a:r>
              <a:rPr lang="fr-FR" sz="2000" dirty="0">
                <a:solidFill>
                  <a:srgbClr val="008000"/>
                </a:solidFill>
              </a:rPr>
              <a:t>Explique une motivation qui ne serait pas évidente</a:t>
            </a:r>
          </a:p>
          <a:p>
            <a:pPr lvl="1"/>
            <a:r>
              <a:rPr lang="fr-FR" sz="2000" dirty="0">
                <a:solidFill>
                  <a:srgbClr val="008000"/>
                </a:solidFill>
              </a:rPr>
              <a:t>Donne un exemple pour mieux comprendre ce que fait le code</a:t>
            </a:r>
          </a:p>
          <a:p>
            <a:r>
              <a:rPr lang="fr-FR" sz="2400" dirty="0">
                <a:solidFill>
                  <a:srgbClr val="C00000"/>
                </a:solidFill>
              </a:rPr>
              <a:t>Un mauvais commentaire</a:t>
            </a:r>
          </a:p>
          <a:p>
            <a:pPr lvl="1"/>
            <a:r>
              <a:rPr lang="fr-FR" sz="2000" dirty="0">
                <a:solidFill>
                  <a:srgbClr val="C00000"/>
                </a:solidFill>
              </a:rPr>
              <a:t>Décrit un morceau de code qui n’existe plus</a:t>
            </a:r>
          </a:p>
          <a:p>
            <a:pPr lvl="1"/>
            <a:r>
              <a:rPr lang="fr-FR" sz="2000" dirty="0">
                <a:solidFill>
                  <a:srgbClr val="C00000"/>
                </a:solidFill>
              </a:rPr>
              <a:t>Explique une évidence</a:t>
            </a:r>
          </a:p>
          <a:p>
            <a:pPr lvl="1"/>
            <a:r>
              <a:rPr lang="fr-FR" sz="2000" dirty="0">
                <a:solidFill>
                  <a:srgbClr val="C00000"/>
                </a:solidFill>
              </a:rPr>
              <a:t>Fait plusieurs lignes pour expliquer une chose simple</a:t>
            </a:r>
          </a:p>
          <a:p>
            <a:pPr lvl="1"/>
            <a:r>
              <a:rPr lang="fr-FR" sz="2000" dirty="0">
                <a:solidFill>
                  <a:srgbClr val="C00000"/>
                </a:solidFill>
              </a:rPr>
              <a:t>Est un historique sur la modification des fichiers : c’est une mauvaise idée, il vaut mieux confier cela à un gestionnaire de tâche (exemple : git)</a:t>
            </a:r>
          </a:p>
        </p:txBody>
      </p:sp>
      <p:sp>
        <p:nvSpPr>
          <p:cNvPr id="4" name="Espace réservé du numéro de diapositive 3">
            <a:extLst>
              <a:ext uri="{FF2B5EF4-FFF2-40B4-BE49-F238E27FC236}">
                <a16:creationId xmlns:a16="http://schemas.microsoft.com/office/drawing/2014/main" id="{6DAA801C-F89B-441A-BD39-012920834F4A}"/>
              </a:ext>
            </a:extLst>
          </p:cNvPr>
          <p:cNvSpPr>
            <a:spLocks noGrp="1"/>
          </p:cNvSpPr>
          <p:nvPr>
            <p:ph type="sldNum" sz="quarter" idx="10"/>
          </p:nvPr>
        </p:nvSpPr>
        <p:spPr/>
        <p:txBody>
          <a:bodyPr/>
          <a:lstStyle/>
          <a:p>
            <a:pPr>
              <a:defRPr/>
            </a:pPr>
            <a:fld id="{1EEDFC2C-F9B9-0445-A511-DA4552EF3EEB}" type="slidenum">
              <a:rPr lang="fr-FR" smtClean="0"/>
              <a:pPr>
                <a:defRPr/>
              </a:pPr>
              <a:t>21</a:t>
            </a:fld>
            <a:endParaRPr lang="fr-FR"/>
          </a:p>
        </p:txBody>
      </p:sp>
      <p:sp>
        <p:nvSpPr>
          <p:cNvPr id="5" name="Espace réservé du pied de page 4">
            <a:extLst>
              <a:ext uri="{FF2B5EF4-FFF2-40B4-BE49-F238E27FC236}">
                <a16:creationId xmlns:a16="http://schemas.microsoft.com/office/drawing/2014/main" id="{C0EB4D7C-BBB2-47FC-AF80-D6338CA5E501}"/>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2092499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3BE3E0-F9E7-46C9-9C7B-6AB620250EEF}"/>
              </a:ext>
            </a:extLst>
          </p:cNvPr>
          <p:cNvSpPr>
            <a:spLocks noGrp="1"/>
          </p:cNvSpPr>
          <p:nvPr>
            <p:ph type="title"/>
          </p:nvPr>
        </p:nvSpPr>
        <p:spPr/>
        <p:txBody>
          <a:bodyPr/>
          <a:lstStyle/>
          <a:p>
            <a:r>
              <a:rPr lang="fr-FR" dirty="0"/>
              <a:t>Exemple critiquable de commentaires</a:t>
            </a:r>
          </a:p>
        </p:txBody>
      </p:sp>
      <p:sp>
        <p:nvSpPr>
          <p:cNvPr id="3" name="Espace réservé du contenu 2">
            <a:extLst>
              <a:ext uri="{FF2B5EF4-FFF2-40B4-BE49-F238E27FC236}">
                <a16:creationId xmlns:a16="http://schemas.microsoft.com/office/drawing/2014/main" id="{EC58D0FB-65AA-4D34-A5C0-E7AA645C7F27}"/>
              </a:ext>
            </a:extLst>
          </p:cNvPr>
          <p:cNvSpPr>
            <a:spLocks noGrp="1"/>
          </p:cNvSpPr>
          <p:nvPr>
            <p:ph idx="1"/>
          </p:nvPr>
        </p:nvSpPr>
        <p:spPr>
          <a:xfrm>
            <a:off x="284113" y="836712"/>
            <a:ext cx="7772400" cy="4680520"/>
          </a:xfrm>
        </p:spPr>
        <p:txBody>
          <a:bodyPr/>
          <a:lstStyle/>
          <a:p>
            <a:pPr marL="0" indent="0" algn="l">
              <a:buNone/>
            </a:pPr>
            <a:r>
              <a:rPr lang="pt-BR" sz="1800" b="0" i="0" u="none" strike="noStrike" baseline="0" dirty="0">
                <a:solidFill>
                  <a:srgbClr val="000000"/>
                </a:solidFill>
                <a:latin typeface="LMRoman9-Regular-Identity-H"/>
              </a:rPr>
              <a:t>i = 0 ; </a:t>
            </a:r>
            <a:r>
              <a:rPr lang="pt-BR" sz="1800" b="0" i="0" u="none" strike="noStrike" baseline="0" dirty="0">
                <a:solidFill>
                  <a:srgbClr val="009A00"/>
                </a:solidFill>
                <a:latin typeface="LMRoman9-Regular-Identity-H"/>
              </a:rPr>
              <a:t>// On initialise la variable i à zéro</a:t>
            </a:r>
          </a:p>
          <a:p>
            <a:pPr marL="0" indent="0" algn="l">
              <a:buNone/>
            </a:pPr>
            <a:r>
              <a:rPr lang="fr-FR" sz="1800" b="0" i="0" u="none" strike="noStrike" baseline="0" dirty="0">
                <a:solidFill>
                  <a:srgbClr val="000000"/>
                </a:solidFill>
                <a:latin typeface="LMRoman9-Regular-Identity-H"/>
              </a:rPr>
              <a:t>i = i + 1 ; </a:t>
            </a:r>
            <a:r>
              <a:rPr lang="fr-FR" sz="1800" b="0" i="0" u="none" strike="noStrike" baseline="0" dirty="0">
                <a:solidFill>
                  <a:srgbClr val="009A00"/>
                </a:solidFill>
                <a:latin typeface="LMRoman9-Regular-Identity-H"/>
              </a:rPr>
              <a:t>// On incrémente de un la variable i</a:t>
            </a:r>
          </a:p>
          <a:p>
            <a:pPr marL="0" indent="0" algn="l">
              <a:buNone/>
            </a:pPr>
            <a:r>
              <a:rPr lang="fr-FR" sz="1800" b="0" i="0" u="none" strike="noStrike" baseline="0" dirty="0">
                <a:solidFill>
                  <a:srgbClr val="009A00"/>
                </a:solidFill>
                <a:latin typeface="LMRoman9-Regular-Identity-H"/>
              </a:rPr>
              <a:t>// On additionne a et b et on stocke le résultat dans c</a:t>
            </a:r>
          </a:p>
          <a:p>
            <a:pPr marL="0" indent="0" algn="l">
              <a:buNone/>
            </a:pPr>
            <a:r>
              <a:rPr lang="fr-FR" sz="1800" b="0" i="0" u="none" strike="noStrike" baseline="0" dirty="0">
                <a:solidFill>
                  <a:srgbClr val="000000"/>
                </a:solidFill>
                <a:latin typeface="LMRoman9-Regular-Identity-H"/>
              </a:rPr>
              <a:t>c = a + b ;</a:t>
            </a:r>
          </a:p>
          <a:p>
            <a:pPr marL="0" indent="0" algn="l">
              <a:buNone/>
            </a:pPr>
            <a:r>
              <a:rPr lang="fr-FR" sz="1800" b="0" i="0" u="none" strike="noStrike" baseline="0" dirty="0">
                <a:solidFill>
                  <a:srgbClr val="009A00"/>
                </a:solidFill>
                <a:latin typeface="LMRoman9-Regular-Identity-H"/>
              </a:rPr>
              <a:t>// Ci</a:t>
            </a:r>
            <a:r>
              <a:rPr lang="fr-FR" sz="1800" b="0" i="1" u="none" strike="noStrike" baseline="0" dirty="0">
                <a:solidFill>
                  <a:srgbClr val="009A00"/>
                </a:solidFill>
                <a:latin typeface="CMSY9"/>
              </a:rPr>
              <a:t>−−</a:t>
            </a:r>
            <a:r>
              <a:rPr lang="fr-FR" sz="1800" b="0" i="0" u="none" strike="noStrike" baseline="0" dirty="0">
                <a:solidFill>
                  <a:srgbClr val="009A00"/>
                </a:solidFill>
                <a:latin typeface="LMRoman9-Regular-Identity-H"/>
              </a:rPr>
              <a:t>dessous , on fait une double boucle pour afficher la matrice :</a:t>
            </a:r>
          </a:p>
          <a:p>
            <a:pPr marL="0" indent="0" algn="l">
              <a:buNone/>
            </a:pPr>
            <a:r>
              <a:rPr lang="pt-BR" sz="1800" b="0" i="0" u="none" strike="noStrike" baseline="0" dirty="0">
                <a:solidFill>
                  <a:srgbClr val="0000FF"/>
                </a:solidFill>
                <a:latin typeface="LMRoman9-Regular-Identity-H"/>
              </a:rPr>
              <a:t>for </a:t>
            </a:r>
            <a:r>
              <a:rPr lang="pt-BR" sz="1800" b="0" i="0" u="none" strike="noStrike" baseline="0" dirty="0">
                <a:solidFill>
                  <a:srgbClr val="000000"/>
                </a:solidFill>
                <a:latin typeface="LMRoman9-Regular-Identity-H"/>
              </a:rPr>
              <a:t>( i = 0 ; i &lt; 10 ; ++i )</a:t>
            </a:r>
          </a:p>
          <a:p>
            <a:pPr marL="0" indent="0" algn="l">
              <a:buNone/>
            </a:pPr>
            <a:r>
              <a:rPr lang="sv-SE" sz="1800" b="0" i="0" u="none" strike="noStrike" baseline="0" dirty="0">
                <a:solidFill>
                  <a:srgbClr val="000000"/>
                </a:solidFill>
                <a:latin typeface="LMRoman9-Regular-Identity-H"/>
              </a:rPr>
              <a:t>    std::cout &lt;&lt; </a:t>
            </a:r>
            <a:r>
              <a:rPr lang="sv-SE" sz="1800" b="0" i="0" u="none" strike="noStrike" baseline="0" dirty="0">
                <a:solidFill>
                  <a:srgbClr val="9400D2"/>
                </a:solidFill>
                <a:latin typeface="LMRoman9-Regular-Identity-H"/>
              </a:rPr>
              <a:t>” valeur : ” </a:t>
            </a:r>
            <a:r>
              <a:rPr lang="sv-SE" sz="1800" b="0" i="0" u="none" strike="noStrike" baseline="0" dirty="0">
                <a:solidFill>
                  <a:srgbClr val="000000"/>
                </a:solidFill>
                <a:latin typeface="LMRoman9-Regular-Identity-H"/>
              </a:rPr>
              <a:t>&lt;&lt; i &lt;&lt; </a:t>
            </a:r>
            <a:r>
              <a:rPr lang="sv-SE" sz="1800" b="0" i="0" u="none" strike="noStrike" baseline="0" dirty="0">
                <a:solidFill>
                  <a:srgbClr val="9400D2"/>
                </a:solidFill>
                <a:latin typeface="LMRoman9-Regular-Identity-H"/>
              </a:rPr>
              <a:t>” ” </a:t>
            </a:r>
            <a:r>
              <a:rPr lang="sv-SE" sz="1800" b="0" i="0" u="none" strike="noStrike" baseline="0" dirty="0">
                <a:solidFill>
                  <a:srgbClr val="000000"/>
                </a:solidFill>
                <a:latin typeface="LMRoman9-Regular-Identity-H"/>
              </a:rPr>
              <a:t>;</a:t>
            </a:r>
          </a:p>
          <a:p>
            <a:pPr marL="0" indent="0" algn="l">
              <a:buNone/>
            </a:pPr>
            <a:r>
              <a:rPr lang="fr-FR" sz="1800" b="0" i="0" u="none" strike="noStrike" baseline="0" dirty="0">
                <a:solidFill>
                  <a:srgbClr val="009A00"/>
                </a:solidFill>
                <a:latin typeface="LMRoman9-Regular-Identity-H"/>
              </a:rPr>
              <a:t>// Fin du for</a:t>
            </a:r>
          </a:p>
          <a:p>
            <a:pPr marL="0" indent="0" algn="l">
              <a:buNone/>
            </a:pPr>
            <a:r>
              <a:rPr lang="fr-FR" sz="1800" b="0" i="0" u="none" strike="noStrike" baseline="0" dirty="0">
                <a:solidFill>
                  <a:srgbClr val="000000"/>
                </a:solidFill>
                <a:latin typeface="LMRoman9-Regular-Identity-H"/>
              </a:rPr>
              <a:t>std::cout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 </a:t>
            </a:r>
            <a:r>
              <a:rPr lang="fr-FR" sz="1800" b="0" i="0" u="none" strike="noStrike" baseline="0" dirty="0">
                <a:solidFill>
                  <a:srgbClr val="009A00"/>
                </a:solidFill>
                <a:latin typeface="LMRoman9-Regular-Identity-H"/>
              </a:rPr>
              <a:t>// Retour à la ligne</a:t>
            </a:r>
          </a:p>
          <a:p>
            <a:pPr marL="0" indent="0" algn="l">
              <a:buNone/>
            </a:pPr>
            <a:r>
              <a:rPr lang="fr-FR" sz="1800" b="0" i="0" u="none" strike="noStrike" baseline="0" dirty="0">
                <a:solidFill>
                  <a:srgbClr val="009A00"/>
                </a:solidFill>
                <a:latin typeface="LMRoman9-Regular-Identity-H"/>
              </a:rPr>
              <a:t>/∗</a:t>
            </a:r>
          </a:p>
          <a:p>
            <a:pPr marL="0" indent="0" algn="l">
              <a:buNone/>
            </a:pPr>
            <a:r>
              <a:rPr lang="pt-BR" sz="1800" b="0" i="0" u="none" strike="noStrike" baseline="0" dirty="0">
                <a:solidFill>
                  <a:srgbClr val="009A00"/>
                </a:solidFill>
                <a:latin typeface="LMRoman9-Regular-Identity-H"/>
              </a:rPr>
              <a:t>Et maintenant , on va s ’ occuper de retourner la valeur de i . On utilise pour cela</a:t>
            </a:r>
          </a:p>
          <a:p>
            <a:pPr marL="0" indent="0" algn="l">
              <a:buNone/>
            </a:pPr>
            <a:r>
              <a:rPr lang="pt-BR" sz="1800" b="0" i="0" u="none" strike="noStrike" baseline="0" dirty="0">
                <a:solidFill>
                  <a:srgbClr val="009A00"/>
                </a:solidFill>
                <a:latin typeface="LMRoman9-Regular-Identity-H"/>
              </a:rPr>
              <a:t>l ’ instruction return à laquelle on passe la valeur de i</a:t>
            </a:r>
          </a:p>
          <a:p>
            <a:pPr marL="0" indent="0" algn="l">
              <a:buNone/>
            </a:pPr>
            <a:r>
              <a:rPr lang="fr-FR" sz="1800" b="0" i="0" u="none" strike="noStrike" baseline="0" dirty="0">
                <a:solidFill>
                  <a:srgbClr val="009A00"/>
                </a:solidFill>
                <a:latin typeface="LMRoman9-Regular-Identity-H"/>
              </a:rPr>
              <a:t>∗/</a:t>
            </a:r>
          </a:p>
          <a:p>
            <a:pPr marL="0" indent="0" algn="l">
              <a:buNone/>
            </a:pPr>
            <a:r>
              <a:rPr lang="fr-FR" sz="1800" b="0" i="0" u="none" strike="noStrike" baseline="0" dirty="0">
                <a:solidFill>
                  <a:srgbClr val="0000FF"/>
                </a:solidFill>
                <a:latin typeface="LMRoman9-Regular-Identity-H"/>
              </a:rPr>
              <a:t>return </a:t>
            </a:r>
            <a:r>
              <a:rPr lang="fr-FR" sz="1800" b="0" i="0" u="none" strike="noStrike" baseline="0" dirty="0">
                <a:solidFill>
                  <a:srgbClr val="000000"/>
                </a:solidFill>
                <a:latin typeface="LMRoman9-Regular-Identity-H"/>
              </a:rPr>
              <a:t>i ;</a:t>
            </a:r>
            <a:endParaRPr lang="fr-FR" dirty="0"/>
          </a:p>
        </p:txBody>
      </p:sp>
      <p:sp>
        <p:nvSpPr>
          <p:cNvPr id="4" name="Espace réservé du numéro de diapositive 3">
            <a:extLst>
              <a:ext uri="{FF2B5EF4-FFF2-40B4-BE49-F238E27FC236}">
                <a16:creationId xmlns:a16="http://schemas.microsoft.com/office/drawing/2014/main" id="{A4A12B20-3EB2-4FE5-92CE-EBE8123D2BCB}"/>
              </a:ext>
            </a:extLst>
          </p:cNvPr>
          <p:cNvSpPr>
            <a:spLocks noGrp="1"/>
          </p:cNvSpPr>
          <p:nvPr>
            <p:ph type="sldNum" sz="quarter" idx="10"/>
          </p:nvPr>
        </p:nvSpPr>
        <p:spPr/>
        <p:txBody>
          <a:bodyPr/>
          <a:lstStyle/>
          <a:p>
            <a:pPr>
              <a:defRPr/>
            </a:pPr>
            <a:fld id="{1EEDFC2C-F9B9-0445-A511-DA4552EF3EEB}" type="slidenum">
              <a:rPr lang="fr-FR" smtClean="0"/>
              <a:pPr>
                <a:defRPr/>
              </a:pPr>
              <a:t>22</a:t>
            </a:fld>
            <a:endParaRPr lang="fr-FR"/>
          </a:p>
        </p:txBody>
      </p:sp>
      <p:sp>
        <p:nvSpPr>
          <p:cNvPr id="5" name="Espace réservé du pied de page 4">
            <a:extLst>
              <a:ext uri="{FF2B5EF4-FFF2-40B4-BE49-F238E27FC236}">
                <a16:creationId xmlns:a16="http://schemas.microsoft.com/office/drawing/2014/main" id="{38171887-9136-4932-B0AD-3C03FFC00975}"/>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110171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429A2-6133-40C9-AFEF-1366BE49576A}"/>
              </a:ext>
            </a:extLst>
          </p:cNvPr>
          <p:cNvSpPr>
            <a:spLocks noGrp="1"/>
          </p:cNvSpPr>
          <p:nvPr>
            <p:ph type="title"/>
          </p:nvPr>
        </p:nvSpPr>
        <p:spPr/>
        <p:txBody>
          <a:bodyPr/>
          <a:lstStyle/>
          <a:p>
            <a:r>
              <a:rPr lang="fr-FR" dirty="0"/>
              <a:t>Comment nommer les choses ?</a:t>
            </a:r>
          </a:p>
        </p:txBody>
      </p:sp>
      <p:sp>
        <p:nvSpPr>
          <p:cNvPr id="3" name="Espace réservé du contenu 2">
            <a:extLst>
              <a:ext uri="{FF2B5EF4-FFF2-40B4-BE49-F238E27FC236}">
                <a16:creationId xmlns:a16="http://schemas.microsoft.com/office/drawing/2014/main" id="{D2030C6A-082D-41DC-B034-3C20A628F62B}"/>
              </a:ext>
            </a:extLst>
          </p:cNvPr>
          <p:cNvSpPr>
            <a:spLocks noGrp="1"/>
          </p:cNvSpPr>
          <p:nvPr>
            <p:ph idx="1"/>
          </p:nvPr>
        </p:nvSpPr>
        <p:spPr>
          <a:xfrm>
            <a:off x="471194" y="1692441"/>
            <a:ext cx="8611629" cy="4472863"/>
          </a:xfrm>
        </p:spPr>
        <p:txBody>
          <a:bodyPr/>
          <a:lstStyle/>
          <a:p>
            <a:r>
              <a:rPr lang="fr-FR" sz="2000" dirty="0"/>
              <a:t>Choisir des noms de variables </a:t>
            </a:r>
            <a:r>
              <a:rPr lang="fr-FR" sz="2000" dirty="0" err="1"/>
              <a:t>pronoçables</a:t>
            </a:r>
            <a:r>
              <a:rPr lang="fr-FR" sz="2000" dirty="0"/>
              <a:t> et faciles à retenir</a:t>
            </a:r>
          </a:p>
          <a:p>
            <a:r>
              <a:rPr lang="fr-FR" sz="2000" dirty="0"/>
              <a:t>Choisir des noms de variables explicites pour vous et les autres</a:t>
            </a:r>
          </a:p>
          <a:p>
            <a:pPr lvl="1"/>
            <a:r>
              <a:rPr lang="fr-FR" sz="1600" dirty="0"/>
              <a:t>Par exemple, </a:t>
            </a:r>
            <a:r>
              <a:rPr lang="fr-FR" sz="1600" dirty="0">
                <a:latin typeface="Courier New" panose="02070309020205020404" pitchFamily="49" charset="0"/>
                <a:cs typeface="Courier New" panose="02070309020205020404" pitchFamily="49" charset="0"/>
              </a:rPr>
              <a:t>a </a:t>
            </a:r>
            <a:r>
              <a:rPr lang="fr-FR" sz="1600" dirty="0"/>
              <a:t>moins explicite que </a:t>
            </a:r>
            <a:r>
              <a:rPr lang="fr-FR" sz="1600" dirty="0" err="1">
                <a:latin typeface="Courier New" panose="02070309020205020404" pitchFamily="49" charset="0"/>
                <a:cs typeface="Courier New" panose="02070309020205020404" pitchFamily="49" charset="0"/>
              </a:rPr>
              <a:t>adresse_client</a:t>
            </a:r>
            <a:endParaRPr lang="fr-FR" sz="1600" dirty="0">
              <a:latin typeface="Courier New" panose="02070309020205020404" pitchFamily="49" charset="0"/>
              <a:cs typeface="Courier New" panose="02070309020205020404" pitchFamily="49" charset="0"/>
            </a:endParaRPr>
          </a:p>
          <a:p>
            <a:pPr lvl="1"/>
            <a:r>
              <a:rPr lang="fr-FR" sz="1600" dirty="0"/>
              <a:t>Par exemple, </a:t>
            </a:r>
            <a:r>
              <a:rPr lang="fr-FR" sz="1600" dirty="0" err="1">
                <a:latin typeface="Courier New" panose="02070309020205020404" pitchFamily="49" charset="0"/>
                <a:cs typeface="Courier New" panose="02070309020205020404" pitchFamily="49" charset="0"/>
              </a:rPr>
              <a:t>lf</a:t>
            </a:r>
            <a:r>
              <a:rPr lang="fr-FR" sz="1600" dirty="0">
                <a:latin typeface="Courier New" panose="02070309020205020404" pitchFamily="49" charset="0"/>
                <a:cs typeface="Courier New" panose="02070309020205020404" pitchFamily="49" charset="0"/>
              </a:rPr>
              <a:t> </a:t>
            </a:r>
            <a:r>
              <a:rPr lang="fr-FR" sz="1600" dirty="0"/>
              <a:t>moins explicite que </a:t>
            </a:r>
            <a:r>
              <a:rPr lang="fr-FR" sz="1600" dirty="0" err="1">
                <a:latin typeface="Courier New" panose="02070309020205020404" pitchFamily="49" charset="0"/>
                <a:cs typeface="Courier New" panose="02070309020205020404" pitchFamily="49" charset="0"/>
              </a:rPr>
              <a:t>largeur_fenetre</a:t>
            </a:r>
            <a:endParaRPr lang="fr-FR" sz="1600" dirty="0">
              <a:latin typeface="Courier New" panose="02070309020205020404" pitchFamily="49" charset="0"/>
              <a:cs typeface="Courier New" panose="02070309020205020404" pitchFamily="49" charset="0"/>
            </a:endParaRPr>
          </a:p>
          <a:p>
            <a:pPr lvl="1"/>
            <a:r>
              <a:rPr lang="fr-FR" sz="1600" dirty="0"/>
              <a:t>Combien d’occurrence de </a:t>
            </a:r>
            <a:r>
              <a:rPr lang="fr-FR" sz="1600" dirty="0">
                <a:latin typeface="Courier New" panose="02070309020205020404" pitchFamily="49" charset="0"/>
                <a:cs typeface="Courier New" panose="02070309020205020404" pitchFamily="49" charset="0"/>
              </a:rPr>
              <a:t>a</a:t>
            </a:r>
            <a:r>
              <a:rPr lang="fr-FR" sz="1600" dirty="0"/>
              <a:t> dans le code ? Combien de </a:t>
            </a:r>
            <a:r>
              <a:rPr lang="fr-FR" sz="1600" dirty="0" err="1">
                <a:latin typeface="Courier New" panose="02070309020205020404" pitchFamily="49" charset="0"/>
                <a:cs typeface="Courier New" panose="02070309020205020404" pitchFamily="49" charset="0"/>
              </a:rPr>
              <a:t>adresse_client</a:t>
            </a:r>
            <a:r>
              <a:rPr lang="fr-FR" sz="1600" dirty="0"/>
              <a:t> ?</a:t>
            </a:r>
          </a:p>
          <a:p>
            <a:r>
              <a:rPr lang="fr-FR" sz="2000" dirty="0"/>
              <a:t>Eviter un nom de variable qui introduit un contre-sens</a:t>
            </a:r>
          </a:p>
          <a:p>
            <a:pPr lvl="1"/>
            <a:r>
              <a:rPr lang="fr-FR" sz="1600" dirty="0">
                <a:latin typeface="Courier New" panose="02070309020205020404" pitchFamily="49" charset="0"/>
                <a:cs typeface="Courier New" panose="02070309020205020404" pitchFamily="49" charset="0"/>
              </a:rPr>
              <a:t>matrice = 8</a:t>
            </a:r>
          </a:p>
          <a:p>
            <a:pPr lvl="1"/>
            <a:r>
              <a:rPr lang="fr-FR" sz="1600" dirty="0"/>
              <a:t>On peut penser que c’est une matrice, mais c’est clairement un entier !</a:t>
            </a:r>
          </a:p>
          <a:p>
            <a:pPr lvl="1"/>
            <a:r>
              <a:rPr lang="fr-FR" sz="1600" dirty="0"/>
              <a:t>Imaginez que vous voyez plus loin la ligne suivante : </a:t>
            </a:r>
            <a:r>
              <a:rPr lang="fr-FR" sz="1600" dirty="0">
                <a:latin typeface="Courier New" panose="02070309020205020404" pitchFamily="49" charset="0"/>
                <a:cs typeface="Courier New" panose="02070309020205020404" pitchFamily="49" charset="0"/>
              </a:rPr>
              <a:t>matrice = 4 * matrice;</a:t>
            </a:r>
          </a:p>
          <a:p>
            <a:pPr lvl="1"/>
            <a:r>
              <a:rPr lang="fr-FR" sz="1600" dirty="0"/>
              <a:t>Que penser de cette ligne ?</a:t>
            </a:r>
          </a:p>
          <a:p>
            <a:r>
              <a:rPr lang="fr-FR" sz="2000" dirty="0"/>
              <a:t>Eviter des noms de variables qui n’ont pas de sens (exemple : </a:t>
            </a:r>
            <a:r>
              <a:rPr lang="fr-FR" sz="2000" dirty="0" err="1">
                <a:latin typeface="Courier New" panose="02070309020205020404" pitchFamily="49" charset="0"/>
                <a:cs typeface="Courier New" panose="02070309020205020404" pitchFamily="49" charset="0"/>
              </a:rPr>
              <a:t>plop</a:t>
            </a:r>
            <a:r>
              <a:rPr lang="fr-FR" sz="2000" dirty="0"/>
              <a:t>)</a:t>
            </a:r>
          </a:p>
          <a:p>
            <a:r>
              <a:rPr lang="fr-FR" sz="2000" dirty="0"/>
              <a:t>Eviter de tricher en choisissant des noms proches d’un mot clef.</a:t>
            </a:r>
          </a:p>
          <a:p>
            <a:pPr lvl="1"/>
            <a:r>
              <a:rPr lang="fr-FR" sz="1600" dirty="0">
                <a:cs typeface="Courier New" panose="02070309020205020404" pitchFamily="49" charset="0"/>
              </a:rPr>
              <a:t>Exemple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ccase</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vvolatile</a:t>
            </a:r>
            <a:endParaRPr lang="fr-FR" sz="1600" dirty="0">
              <a:latin typeface="Courier New" panose="02070309020205020404" pitchFamily="49" charset="0"/>
              <a:cs typeface="Courier New" panose="02070309020205020404" pitchFamily="49" charset="0"/>
            </a:endParaRPr>
          </a:p>
          <a:p>
            <a:r>
              <a:rPr lang="fr-FR" sz="2000" dirty="0"/>
              <a:t>Eviter de mélanger du français et de l’anglais (</a:t>
            </a:r>
            <a:r>
              <a:rPr lang="fr-FR" sz="1800" dirty="0"/>
              <a:t>exemple : </a:t>
            </a:r>
            <a:r>
              <a:rPr lang="fr-FR" sz="1800" dirty="0" err="1">
                <a:latin typeface="Courier New" panose="02070309020205020404" pitchFamily="49" charset="0"/>
                <a:cs typeface="Courier New" panose="02070309020205020404" pitchFamily="49" charset="0"/>
              </a:rPr>
              <a:t>lengthChemin</a:t>
            </a:r>
            <a:r>
              <a:rPr lang="fr-FR" sz="2000" dirty="0"/>
              <a:t>)</a:t>
            </a:r>
            <a:endParaRPr lang="fr-FR" sz="2000" dirty="0">
              <a:latin typeface="Courier New" panose="02070309020205020404" pitchFamily="49" charset="0"/>
              <a:cs typeface="Courier New" panose="02070309020205020404" pitchFamily="49" charset="0"/>
            </a:endParaRPr>
          </a:p>
        </p:txBody>
      </p:sp>
      <p:sp>
        <p:nvSpPr>
          <p:cNvPr id="4" name="Espace réservé du numéro de diapositive 3">
            <a:extLst>
              <a:ext uri="{FF2B5EF4-FFF2-40B4-BE49-F238E27FC236}">
                <a16:creationId xmlns:a16="http://schemas.microsoft.com/office/drawing/2014/main" id="{A88E96A2-2CBC-429A-87CE-432FC330DEFA}"/>
              </a:ext>
            </a:extLst>
          </p:cNvPr>
          <p:cNvSpPr>
            <a:spLocks noGrp="1"/>
          </p:cNvSpPr>
          <p:nvPr>
            <p:ph type="sldNum" sz="quarter" idx="10"/>
          </p:nvPr>
        </p:nvSpPr>
        <p:spPr/>
        <p:txBody>
          <a:bodyPr/>
          <a:lstStyle/>
          <a:p>
            <a:pPr>
              <a:defRPr/>
            </a:pPr>
            <a:fld id="{1EEDFC2C-F9B9-0445-A511-DA4552EF3EEB}" type="slidenum">
              <a:rPr lang="fr-FR" smtClean="0"/>
              <a:pPr>
                <a:defRPr/>
              </a:pPr>
              <a:t>23</a:t>
            </a:fld>
            <a:endParaRPr lang="fr-FR"/>
          </a:p>
        </p:txBody>
      </p:sp>
      <p:sp>
        <p:nvSpPr>
          <p:cNvPr id="5" name="Espace réservé du pied de page 4">
            <a:extLst>
              <a:ext uri="{FF2B5EF4-FFF2-40B4-BE49-F238E27FC236}">
                <a16:creationId xmlns:a16="http://schemas.microsoft.com/office/drawing/2014/main" id="{2B3791F2-987D-46B3-ABE3-3DE73A393139}"/>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EF20E2B5-F770-4D60-B9D7-FB0ADFF95E3C}"/>
              </a:ext>
            </a:extLst>
          </p:cNvPr>
          <p:cNvSpPr txBox="1"/>
          <p:nvPr/>
        </p:nvSpPr>
        <p:spPr>
          <a:xfrm>
            <a:off x="179512" y="692696"/>
            <a:ext cx="3888432" cy="923330"/>
          </a:xfrm>
          <a:prstGeom prst="rect">
            <a:avLst/>
          </a:prstGeom>
          <a:solidFill>
            <a:srgbClr val="FAEEDA"/>
          </a:solidFill>
        </p:spPr>
        <p:txBody>
          <a:bodyPr wrap="square" rtlCol="0">
            <a:spAutoFit/>
          </a:bodyPr>
          <a:lstStyle/>
          <a:p>
            <a:pPr algn="l"/>
            <a:r>
              <a:rPr lang="fr-FR" sz="1800" b="0" i="0" u="none" strike="noStrike" baseline="0" dirty="0" err="1">
                <a:latin typeface="LMRoman9-Regular-Identity-H"/>
              </a:rPr>
              <a:t>gfdjkgldfj</a:t>
            </a:r>
            <a:r>
              <a:rPr lang="fr-FR" sz="1800" b="0" i="0" u="none" strike="noStrike" baseline="0" dirty="0">
                <a:latin typeface="LMRoman9-Regular-Identity-H"/>
              </a:rPr>
              <a:t> = 4 ;</a:t>
            </a:r>
          </a:p>
          <a:p>
            <a:pPr algn="l"/>
            <a:r>
              <a:rPr lang="fr-FR" sz="1800" b="0" i="0" u="none" strike="noStrike" baseline="0" dirty="0" err="1">
                <a:latin typeface="LMRoman9-Regular-Identity-H"/>
              </a:rPr>
              <a:t>ezgiofdgfdljkrljl</a:t>
            </a:r>
            <a:r>
              <a:rPr lang="fr-FR" sz="1800" b="0" i="0" u="none" strike="noStrike" baseline="0" dirty="0">
                <a:latin typeface="LMRoman9-Regular-Identity-H"/>
              </a:rPr>
              <a:t> = 1 ;</a:t>
            </a:r>
          </a:p>
          <a:p>
            <a:pPr algn="l"/>
            <a:r>
              <a:rPr lang="fr-FR" sz="1800" b="0" i="0" u="none" strike="noStrike" baseline="0" dirty="0" err="1">
                <a:latin typeface="LMRoman9-Regular-Identity-H"/>
              </a:rPr>
              <a:t>gfdjkgldfj</a:t>
            </a:r>
            <a:r>
              <a:rPr lang="fr-FR" sz="1800" b="0" i="0" u="none" strike="noStrike" baseline="0" dirty="0">
                <a:latin typeface="LMRoman9-Regular-Identity-H"/>
              </a:rPr>
              <a:t> = </a:t>
            </a:r>
            <a:r>
              <a:rPr lang="fr-FR" sz="1800" b="0" i="0" u="none" strike="noStrike" baseline="0" dirty="0" err="1">
                <a:latin typeface="LMRoman9-Regular-Identity-H"/>
              </a:rPr>
              <a:t>ezgiofdgfdljkrljl</a:t>
            </a:r>
            <a:r>
              <a:rPr lang="fr-FR" sz="1800" b="0" i="0" u="none" strike="noStrike" baseline="0" dirty="0">
                <a:latin typeface="LMRoman9-Regular-Identity-H"/>
              </a:rPr>
              <a:t> + </a:t>
            </a:r>
            <a:r>
              <a:rPr lang="fr-FR" sz="1800" b="0" i="0" u="none" strike="noStrike" baseline="0" dirty="0" err="1">
                <a:latin typeface="LMRoman9-Regular-Identity-H"/>
              </a:rPr>
              <a:t>gfdjkgldfj</a:t>
            </a:r>
            <a:r>
              <a:rPr lang="fr-FR" sz="1800" b="0" i="0" u="none" strike="noStrike" baseline="0" dirty="0">
                <a:latin typeface="LMRoman9-Regular-Identity-H"/>
              </a:rPr>
              <a:t> ;</a:t>
            </a:r>
            <a:endParaRPr lang="fr-FR" dirty="0"/>
          </a:p>
        </p:txBody>
      </p:sp>
      <p:sp>
        <p:nvSpPr>
          <p:cNvPr id="7" name="ZoneTexte 6">
            <a:extLst>
              <a:ext uri="{FF2B5EF4-FFF2-40B4-BE49-F238E27FC236}">
                <a16:creationId xmlns:a16="http://schemas.microsoft.com/office/drawing/2014/main" id="{E2EA487D-22D9-426E-BA10-F91C2E3CDC69}"/>
              </a:ext>
            </a:extLst>
          </p:cNvPr>
          <p:cNvSpPr txBox="1"/>
          <p:nvPr/>
        </p:nvSpPr>
        <p:spPr>
          <a:xfrm>
            <a:off x="5004048" y="836712"/>
            <a:ext cx="3960440" cy="646331"/>
          </a:xfrm>
          <a:prstGeom prst="rect">
            <a:avLst/>
          </a:prstGeom>
          <a:solidFill>
            <a:srgbClr val="CCFFCC"/>
          </a:solidFill>
        </p:spPr>
        <p:txBody>
          <a:bodyPr wrap="square" rtlCol="0">
            <a:spAutoFit/>
          </a:bodyPr>
          <a:lstStyle/>
          <a:p>
            <a:pPr algn="l"/>
            <a:r>
              <a:rPr lang="fr-FR" sz="1800" b="0" i="0" u="none" strike="noStrike" baseline="0" dirty="0">
                <a:latin typeface="LMRoman9-Regular-Identity-H"/>
              </a:rPr>
              <a:t>x = 4 ;</a:t>
            </a:r>
          </a:p>
          <a:p>
            <a:pPr algn="l"/>
            <a:r>
              <a:rPr lang="fr-FR" sz="1800" b="0" i="0" u="none" strike="noStrike" baseline="0" dirty="0">
                <a:latin typeface="LMRoman9-Regular-Identity-H"/>
              </a:rPr>
              <a:t>x += 1 ;</a:t>
            </a:r>
            <a:endParaRPr lang="fr-FR" dirty="0"/>
          </a:p>
        </p:txBody>
      </p:sp>
    </p:spTree>
    <p:extLst>
      <p:ext uri="{BB962C8B-B14F-4D97-AF65-F5344CB8AC3E}">
        <p14:creationId xmlns:p14="http://schemas.microsoft.com/office/powerpoint/2010/main" val="215549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918C6-214A-43D6-A84E-13C6640A60EC}"/>
              </a:ext>
            </a:extLst>
          </p:cNvPr>
          <p:cNvSpPr>
            <a:spLocks noGrp="1"/>
          </p:cNvSpPr>
          <p:nvPr>
            <p:ph type="title"/>
          </p:nvPr>
        </p:nvSpPr>
        <p:spPr/>
        <p:txBody>
          <a:bodyPr/>
          <a:lstStyle/>
          <a:p>
            <a:r>
              <a:rPr lang="fr-FR" dirty="0"/>
              <a:t>Et pour conclure</a:t>
            </a:r>
          </a:p>
        </p:txBody>
      </p:sp>
      <p:sp>
        <p:nvSpPr>
          <p:cNvPr id="3" name="Espace réservé du contenu 2">
            <a:extLst>
              <a:ext uri="{FF2B5EF4-FFF2-40B4-BE49-F238E27FC236}">
                <a16:creationId xmlns:a16="http://schemas.microsoft.com/office/drawing/2014/main" id="{6C354086-8779-4EA2-B923-92668D0B1B2E}"/>
              </a:ext>
            </a:extLst>
          </p:cNvPr>
          <p:cNvSpPr>
            <a:spLocks noGrp="1"/>
          </p:cNvSpPr>
          <p:nvPr>
            <p:ph idx="1"/>
          </p:nvPr>
        </p:nvSpPr>
        <p:spPr>
          <a:xfrm>
            <a:off x="266700" y="774334"/>
            <a:ext cx="7772400" cy="576659"/>
          </a:xfrm>
        </p:spPr>
        <p:txBody>
          <a:bodyPr/>
          <a:lstStyle/>
          <a:p>
            <a:r>
              <a:rPr lang="fr-FR" sz="2400" dirty="0"/>
              <a:t>Voici comment arranger le premier code :</a:t>
            </a:r>
          </a:p>
        </p:txBody>
      </p:sp>
      <p:sp>
        <p:nvSpPr>
          <p:cNvPr id="4" name="Espace réservé du numéro de diapositive 3">
            <a:extLst>
              <a:ext uri="{FF2B5EF4-FFF2-40B4-BE49-F238E27FC236}">
                <a16:creationId xmlns:a16="http://schemas.microsoft.com/office/drawing/2014/main" id="{D495D94C-D9D7-4B1B-AB26-E7171B9FCB98}"/>
              </a:ext>
            </a:extLst>
          </p:cNvPr>
          <p:cNvSpPr>
            <a:spLocks noGrp="1"/>
          </p:cNvSpPr>
          <p:nvPr>
            <p:ph type="sldNum" sz="quarter" idx="10"/>
          </p:nvPr>
        </p:nvSpPr>
        <p:spPr/>
        <p:txBody>
          <a:bodyPr/>
          <a:lstStyle/>
          <a:p>
            <a:pPr>
              <a:defRPr/>
            </a:pPr>
            <a:fld id="{1EEDFC2C-F9B9-0445-A511-DA4552EF3EEB}" type="slidenum">
              <a:rPr lang="fr-FR" smtClean="0"/>
              <a:pPr>
                <a:defRPr/>
              </a:pPr>
              <a:t>24</a:t>
            </a:fld>
            <a:endParaRPr lang="fr-FR"/>
          </a:p>
        </p:txBody>
      </p:sp>
      <p:sp>
        <p:nvSpPr>
          <p:cNvPr id="5" name="Espace réservé du pied de page 4">
            <a:extLst>
              <a:ext uri="{FF2B5EF4-FFF2-40B4-BE49-F238E27FC236}">
                <a16:creationId xmlns:a16="http://schemas.microsoft.com/office/drawing/2014/main" id="{59E85E40-0067-4477-A91B-C62FCACA0BBB}"/>
              </a:ext>
            </a:extLst>
          </p:cNvPr>
          <p:cNvSpPr>
            <a:spLocks noGrp="1"/>
          </p:cNvSpPr>
          <p:nvPr>
            <p:ph type="ftr" sz="quarter" idx="11"/>
          </p:nvPr>
        </p:nvSpPr>
        <p:spPr/>
        <p:txBody>
          <a:bodyPr/>
          <a:lstStyle/>
          <a:p>
            <a:r>
              <a:rPr lang="fr-FR"/>
              <a:t>Titre de la présentation</a:t>
            </a:r>
            <a:endParaRPr lang="fr-FR" dirty="0"/>
          </a:p>
        </p:txBody>
      </p:sp>
      <p:sp>
        <p:nvSpPr>
          <p:cNvPr id="6" name="Espace réservé du contenu 2">
            <a:extLst>
              <a:ext uri="{FF2B5EF4-FFF2-40B4-BE49-F238E27FC236}">
                <a16:creationId xmlns:a16="http://schemas.microsoft.com/office/drawing/2014/main" id="{2AB7EA23-FDCC-4FDB-BE38-D49291688BB1}"/>
              </a:ext>
            </a:extLst>
          </p:cNvPr>
          <p:cNvSpPr txBox="1">
            <a:spLocks/>
          </p:cNvSpPr>
          <p:nvPr/>
        </p:nvSpPr>
        <p:spPr bwMode="auto">
          <a:xfrm>
            <a:off x="2007592" y="1196752"/>
            <a:ext cx="4724648" cy="1512168"/>
          </a:xfrm>
          <a:prstGeom prst="rect">
            <a:avLst/>
          </a:prstGeom>
          <a:solidFill>
            <a:srgbClr val="FAEEDA"/>
          </a:solid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Geneva"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Geneva" charset="0"/>
                <a:cs typeface="+mn-cs"/>
              </a:defRPr>
            </a:lvl4pPr>
            <a:lvl5pPr marL="1971675" indent="-179388" algn="l" rtl="0" eaLnBrk="0" fontAlgn="base" hangingPunct="0">
              <a:spcBef>
                <a:spcPct val="20000"/>
              </a:spcBef>
              <a:spcAft>
                <a:spcPct val="0"/>
              </a:spcAft>
              <a:buFont typeface="Arial" charset="0"/>
              <a:buChar char="•"/>
              <a:defRPr sz="2000">
                <a:solidFill>
                  <a:schemeClr val="tx1"/>
                </a:solidFill>
                <a:latin typeface="+mn-lt"/>
                <a:ea typeface="Geneva" charset="0"/>
                <a:cs typeface="+mn-cs"/>
              </a:defRPr>
            </a:lvl5pPr>
            <a:lvl6pPr marL="2514600" indent="-228600" algn="l" rtl="0" fontAlgn="base">
              <a:spcBef>
                <a:spcPct val="20000"/>
              </a:spcBef>
              <a:spcAft>
                <a:spcPct val="0"/>
              </a:spcAft>
              <a:buChar char="»"/>
              <a:defRPr sz="2000">
                <a:solidFill>
                  <a:schemeClr val="tx1"/>
                </a:solidFill>
                <a:latin typeface="+mn-lt"/>
                <a:ea typeface="Geneva" charset="0"/>
                <a:cs typeface="+mn-cs"/>
              </a:defRPr>
            </a:lvl6pPr>
            <a:lvl7pPr marL="2971800" indent="-228600" algn="l" rtl="0" fontAlgn="base">
              <a:spcBef>
                <a:spcPct val="20000"/>
              </a:spcBef>
              <a:spcAft>
                <a:spcPct val="0"/>
              </a:spcAft>
              <a:buChar char="»"/>
              <a:defRPr sz="2000">
                <a:solidFill>
                  <a:schemeClr val="tx1"/>
                </a:solidFill>
                <a:latin typeface="+mn-lt"/>
                <a:ea typeface="Geneva" charset="0"/>
                <a:cs typeface="+mn-cs"/>
              </a:defRPr>
            </a:lvl7pPr>
            <a:lvl8pPr marL="3429000" indent="-228600" algn="l" rtl="0" fontAlgn="base">
              <a:spcBef>
                <a:spcPct val="20000"/>
              </a:spcBef>
              <a:spcAft>
                <a:spcPct val="0"/>
              </a:spcAft>
              <a:buChar char="»"/>
              <a:defRPr sz="2000">
                <a:solidFill>
                  <a:schemeClr val="tx1"/>
                </a:solidFill>
                <a:latin typeface="+mn-lt"/>
                <a:ea typeface="Geneva" charset="0"/>
                <a:cs typeface="+mn-cs"/>
              </a:defRPr>
            </a:lvl8pPr>
            <a:lvl9pPr marL="3886200" indent="-228600" algn="l" rtl="0" fontAlgn="base">
              <a:spcBef>
                <a:spcPct val="20000"/>
              </a:spcBef>
              <a:spcAft>
                <a:spcPct val="0"/>
              </a:spcAft>
              <a:buChar char="»"/>
              <a:defRPr sz="2000">
                <a:solidFill>
                  <a:schemeClr val="tx1"/>
                </a:solidFill>
                <a:latin typeface="+mn-lt"/>
                <a:ea typeface="Geneva" charset="0"/>
                <a:cs typeface="+mn-cs"/>
              </a:defRPr>
            </a:lvl9pPr>
          </a:lstStyle>
          <a:p>
            <a:pPr marL="0" indent="0">
              <a:buFontTx/>
              <a:buNone/>
            </a:pPr>
            <a:r>
              <a:rPr lang="fr-FR" sz="2000" b="0" kern="0" dirty="0" err="1">
                <a:solidFill>
                  <a:schemeClr val="accent2"/>
                </a:solidFill>
                <a:latin typeface="LMMono10-Regular-Identity-H"/>
                <a:ea typeface="DejaVu Sans" panose="020B0603030804020204" pitchFamily="34" charset="0"/>
                <a:cs typeface="DejaVu Sans" panose="020B0603030804020204" pitchFamily="34" charset="0"/>
              </a:rPr>
              <a:t>int</a:t>
            </a:r>
            <a:r>
              <a:rPr lang="fr-FR" sz="2000" b="0" kern="0" dirty="0">
                <a:latin typeface="LMMono10-Regular-Identity-H"/>
                <a:ea typeface="DejaVu Sans" panose="020B0603030804020204" pitchFamily="34" charset="0"/>
                <a:cs typeface="DejaVu Sans" panose="020B0603030804020204" pitchFamily="34" charset="0"/>
              </a:rPr>
              <a:t> k(</a:t>
            </a:r>
            <a:r>
              <a:rPr lang="fr-FR" sz="2000" b="0" kern="0" dirty="0" err="1">
                <a:solidFill>
                  <a:schemeClr val="accent2"/>
                </a:solidFill>
                <a:latin typeface="LMMono10-Regular-Identity-H"/>
                <a:ea typeface="DejaVu Sans" panose="020B0603030804020204" pitchFamily="34" charset="0"/>
                <a:cs typeface="DejaVu Sans" panose="020B0603030804020204" pitchFamily="34" charset="0"/>
              </a:rPr>
              <a:t>int</a:t>
            </a:r>
            <a:r>
              <a:rPr lang="fr-FR" sz="2000" b="0" kern="0" dirty="0">
                <a:latin typeface="LMMono10-Regular-Identity-H"/>
                <a:ea typeface="DejaVu Sans" panose="020B0603030804020204" pitchFamily="34" charset="0"/>
                <a:cs typeface="DejaVu Sans" panose="020B0603030804020204" pitchFamily="34" charset="0"/>
              </a:rPr>
              <a:t> i)</a:t>
            </a:r>
          </a:p>
          <a:p>
            <a:pPr marL="0" indent="0">
              <a:buFontTx/>
              <a:buNone/>
            </a:pPr>
            <a:r>
              <a:rPr lang="fr-FR" sz="2000" b="0" kern="0" dirty="0">
                <a:latin typeface="LMMono10-Regular-Identity-H"/>
                <a:ea typeface="DejaVu Sans" panose="020B0603030804020204" pitchFamily="34" charset="0"/>
                <a:cs typeface="DejaVu Sans" panose="020B0603030804020204" pitchFamily="34" charset="0"/>
              </a:rPr>
              <a:t>{</a:t>
            </a:r>
            <a:r>
              <a:rPr lang="fr-FR" sz="2000" b="0" kern="0" dirty="0" err="1">
                <a:solidFill>
                  <a:schemeClr val="accent2"/>
                </a:solidFill>
                <a:latin typeface="LMMono10-Regular-Identity-H"/>
                <a:ea typeface="DejaVu Sans" panose="020B0603030804020204" pitchFamily="34" charset="0"/>
                <a:cs typeface="DejaVu Sans" panose="020B0603030804020204" pitchFamily="34" charset="0"/>
              </a:rPr>
              <a:t>int</a:t>
            </a:r>
            <a:r>
              <a:rPr lang="fr-FR" sz="2000" b="0" kern="0" dirty="0">
                <a:latin typeface="LMMono10-Regular-Identity-H"/>
                <a:ea typeface="DejaVu Sans" panose="020B0603030804020204" pitchFamily="34" charset="0"/>
                <a:cs typeface="DejaVu Sans" panose="020B0603030804020204" pitchFamily="34" charset="0"/>
              </a:rPr>
              <a:t> </a:t>
            </a:r>
            <a:r>
              <a:rPr lang="fr-FR" sz="2000" b="0" kern="0" dirty="0" err="1">
                <a:latin typeface="LMMono10-Regular-Identity-H"/>
                <a:ea typeface="DejaVu Sans" panose="020B0603030804020204" pitchFamily="34" charset="0"/>
                <a:cs typeface="DejaVu Sans" panose="020B0603030804020204" pitchFamily="34" charset="0"/>
              </a:rPr>
              <a:t>rsflkj</a:t>
            </a:r>
            <a:r>
              <a:rPr lang="fr-FR" sz="2000" b="0" kern="0" dirty="0">
                <a:latin typeface="LMMono10-Regular-Identity-H"/>
                <a:ea typeface="DejaVu Sans" panose="020B0603030804020204" pitchFamily="34" charset="0"/>
                <a:cs typeface="DejaVu Sans" panose="020B0603030804020204" pitchFamily="34" charset="0"/>
              </a:rPr>
              <a:t>=1; </a:t>
            </a:r>
            <a:r>
              <a:rPr lang="fr-FR" sz="2000" b="0" kern="0" dirty="0">
                <a:solidFill>
                  <a:schemeClr val="accent2"/>
                </a:solidFill>
                <a:latin typeface="LMMono10-Regular-Identity-H"/>
                <a:ea typeface="DejaVu Sans" panose="020B0603030804020204" pitchFamily="34" charset="0"/>
                <a:cs typeface="DejaVu Sans" panose="020B0603030804020204" pitchFamily="34" charset="0"/>
              </a:rPr>
              <a:t>if</a:t>
            </a:r>
            <a:r>
              <a:rPr lang="fr-FR" sz="2000" b="0" kern="0" dirty="0">
                <a:latin typeface="LMMono10-Regular-Identity-H"/>
                <a:ea typeface="DejaVu Sans" panose="020B0603030804020204" pitchFamily="34" charset="0"/>
                <a:cs typeface="DejaVu Sans" panose="020B0603030804020204" pitchFamily="34" charset="0"/>
              </a:rPr>
              <a:t> (i==1)</a:t>
            </a:r>
          </a:p>
          <a:p>
            <a:pPr marL="0" indent="0">
              <a:buFontTx/>
              <a:buNone/>
            </a:pPr>
            <a:r>
              <a:rPr lang="fr-FR" sz="2000" b="0" kern="0" dirty="0">
                <a:solidFill>
                  <a:schemeClr val="accent2"/>
                </a:solidFill>
                <a:latin typeface="LMMono10-Regular-Identity-H"/>
                <a:ea typeface="DejaVu Sans" panose="020B0603030804020204" pitchFamily="34" charset="0"/>
                <a:cs typeface="DejaVu Sans" panose="020B0603030804020204" pitchFamily="34" charset="0"/>
              </a:rPr>
              <a:t>return</a:t>
            </a:r>
            <a:r>
              <a:rPr lang="fr-FR" sz="2000" b="0" kern="0" dirty="0">
                <a:latin typeface="LMMono10-Regular-Identity-H"/>
                <a:ea typeface="DejaVu Sans" panose="020B0603030804020204" pitchFamily="34" charset="0"/>
                <a:cs typeface="DejaVu Sans" panose="020B0603030804020204" pitchFamily="34" charset="0"/>
              </a:rPr>
              <a:t> </a:t>
            </a:r>
            <a:r>
              <a:rPr lang="fr-FR" sz="2000" b="0" kern="0" dirty="0" err="1">
                <a:latin typeface="LMMono10-Regular-Identity-H"/>
                <a:ea typeface="DejaVu Sans" panose="020B0603030804020204" pitchFamily="34" charset="0"/>
                <a:cs typeface="DejaVu Sans" panose="020B0603030804020204" pitchFamily="34" charset="0"/>
              </a:rPr>
              <a:t>rsflkj</a:t>
            </a:r>
            <a:r>
              <a:rPr lang="fr-FR" sz="2000" b="0" kern="0" dirty="0">
                <a:latin typeface="LMMono10-Regular-Identity-H"/>
                <a:ea typeface="DejaVu Sans" panose="020B0603030804020204" pitchFamily="34" charset="0"/>
                <a:cs typeface="DejaVu Sans" panose="020B0603030804020204" pitchFamily="34" charset="0"/>
              </a:rPr>
              <a:t>; </a:t>
            </a:r>
            <a:r>
              <a:rPr lang="fr-FR" sz="2000" b="0" kern="0" dirty="0" err="1">
                <a:solidFill>
                  <a:schemeClr val="accent2"/>
                </a:solidFill>
                <a:latin typeface="LMMono10-Regular-Identity-H"/>
                <a:ea typeface="DejaVu Sans" panose="020B0603030804020204" pitchFamily="34" charset="0"/>
                <a:cs typeface="DejaVu Sans" panose="020B0603030804020204" pitchFamily="34" charset="0"/>
              </a:rPr>
              <a:t>else</a:t>
            </a:r>
            <a:r>
              <a:rPr lang="fr-FR" sz="2000" b="0" kern="0" dirty="0">
                <a:latin typeface="LMMono10-Regular-Identity-H"/>
                <a:ea typeface="DejaVu Sans" panose="020B0603030804020204" pitchFamily="34" charset="0"/>
                <a:cs typeface="DejaVu Sans" panose="020B0603030804020204" pitchFamily="34" charset="0"/>
              </a:rPr>
              <a:t> </a:t>
            </a:r>
            <a:r>
              <a:rPr lang="fr-FR" sz="2000" b="0" kern="0" dirty="0" err="1">
                <a:latin typeface="LMMono10-Regular-Identity-H"/>
                <a:ea typeface="DejaVu Sans" panose="020B0603030804020204" pitchFamily="34" charset="0"/>
                <a:cs typeface="DejaVu Sans" panose="020B0603030804020204" pitchFamily="34" charset="0"/>
              </a:rPr>
              <a:t>rsflkj</a:t>
            </a:r>
            <a:r>
              <a:rPr lang="fr-FR" sz="2000" b="0" kern="0" dirty="0">
                <a:latin typeface="LMMono10-Regular-Identity-H"/>
                <a:ea typeface="DejaVu Sans" panose="020B0603030804020204" pitchFamily="34" charset="0"/>
                <a:cs typeface="DejaVu Sans" panose="020B0603030804020204" pitchFamily="34" charset="0"/>
              </a:rPr>
              <a:t> = i;</a:t>
            </a:r>
          </a:p>
          <a:p>
            <a:pPr marL="0" indent="0">
              <a:buFontTx/>
              <a:buNone/>
            </a:pPr>
            <a:r>
              <a:rPr lang="fr-FR" sz="2000" b="0" kern="0" dirty="0">
                <a:solidFill>
                  <a:schemeClr val="accent2"/>
                </a:solidFill>
                <a:latin typeface="LMMono10-Regular-Identity-H"/>
                <a:ea typeface="DejaVu Sans" panose="020B0603030804020204" pitchFamily="34" charset="0"/>
                <a:cs typeface="DejaVu Sans" panose="020B0603030804020204" pitchFamily="34" charset="0"/>
              </a:rPr>
              <a:t>return</a:t>
            </a:r>
            <a:r>
              <a:rPr lang="fr-FR" sz="2000" b="0" kern="0" dirty="0">
                <a:latin typeface="LMMono10-Regular-Identity-H"/>
                <a:ea typeface="DejaVu Sans" panose="020B0603030804020204" pitchFamily="34" charset="0"/>
                <a:cs typeface="DejaVu Sans" panose="020B0603030804020204" pitchFamily="34" charset="0"/>
              </a:rPr>
              <a:t> </a:t>
            </a:r>
            <a:r>
              <a:rPr lang="fr-FR" sz="2000" b="0" kern="0" dirty="0" err="1">
                <a:latin typeface="LMMono10-Regular-Identity-H"/>
                <a:ea typeface="DejaVu Sans" panose="020B0603030804020204" pitchFamily="34" charset="0"/>
                <a:cs typeface="DejaVu Sans" panose="020B0603030804020204" pitchFamily="34" charset="0"/>
              </a:rPr>
              <a:t>rsflkj</a:t>
            </a:r>
            <a:r>
              <a:rPr lang="fr-FR" sz="2000" b="0" kern="0" dirty="0">
                <a:latin typeface="LMMono10-Regular-Identity-H"/>
                <a:ea typeface="DejaVu Sans" panose="020B0603030804020204" pitchFamily="34" charset="0"/>
                <a:cs typeface="DejaVu Sans" panose="020B0603030804020204" pitchFamily="34" charset="0"/>
              </a:rPr>
              <a:t>*k(i-1);}</a:t>
            </a:r>
          </a:p>
        </p:txBody>
      </p:sp>
      <p:sp>
        <p:nvSpPr>
          <p:cNvPr id="7" name="ZoneTexte 6">
            <a:extLst>
              <a:ext uri="{FF2B5EF4-FFF2-40B4-BE49-F238E27FC236}">
                <a16:creationId xmlns:a16="http://schemas.microsoft.com/office/drawing/2014/main" id="{1AA65798-5F3D-4001-A86D-FEF288FBC955}"/>
              </a:ext>
            </a:extLst>
          </p:cNvPr>
          <p:cNvSpPr txBox="1"/>
          <p:nvPr/>
        </p:nvSpPr>
        <p:spPr>
          <a:xfrm>
            <a:off x="1979712" y="3645024"/>
            <a:ext cx="4752528" cy="2585323"/>
          </a:xfrm>
          <a:prstGeom prst="rect">
            <a:avLst/>
          </a:prstGeom>
          <a:solidFill>
            <a:srgbClr val="CCFFCC"/>
          </a:solidFill>
        </p:spPr>
        <p:txBody>
          <a:bodyPr wrap="square" rtlCol="0">
            <a:spAutoFit/>
          </a:bodyPr>
          <a:lstStyle/>
          <a:p>
            <a:pPr algn="l"/>
            <a:r>
              <a:rPr lang="fr-FR" sz="1800" b="0" i="0" u="none" strike="noStrike" baseline="0" dirty="0">
                <a:solidFill>
                  <a:srgbClr val="0000FF"/>
                </a:solidFill>
                <a:latin typeface="LMRoman9-Regular-Identity-H"/>
              </a:rPr>
              <a:t>long </a:t>
            </a:r>
            <a:r>
              <a:rPr lang="fr-FR" sz="1800" b="0" i="0" u="none" strike="noStrike" baseline="0" dirty="0" err="1">
                <a:solidFill>
                  <a:srgbClr val="000000"/>
                </a:solidFill>
                <a:latin typeface="LMRoman9-Regular-Identity-H"/>
              </a:rPr>
              <a:t>fact</a:t>
            </a:r>
            <a:r>
              <a:rPr lang="fr-FR" sz="1800" b="0" i="0" u="none" strike="noStrike" baseline="0" dirty="0">
                <a:solidFill>
                  <a:srgbClr val="000000"/>
                </a:solidFill>
                <a:latin typeface="LMRoman9-Regular-Identity-H"/>
              </a:rPr>
              <a:t> ( </a:t>
            </a:r>
            <a:r>
              <a:rPr lang="fr-FR" sz="1800" b="0" i="0" u="none" strike="noStrike" baseline="0" dirty="0">
                <a:solidFill>
                  <a:srgbClr val="0000FF"/>
                </a:solidFill>
                <a:latin typeface="LMRoman9-Regular-Identity-H"/>
              </a:rPr>
              <a:t>long </a:t>
            </a:r>
            <a:r>
              <a:rPr lang="fr-FR" sz="1800" b="0" i="0" u="none" strike="noStrike" baseline="0" dirty="0">
                <a:solidFill>
                  <a:srgbClr val="000000"/>
                </a:solidFill>
                <a:latin typeface="LMRoman9-Regular-Identity-H"/>
              </a:rPr>
              <a:t>n)</a:t>
            </a:r>
          </a:p>
          <a:p>
            <a:pPr algn="l"/>
            <a:r>
              <a:rPr lang="fr-FR" sz="1800" b="0" i="0" u="none" strike="noStrike" baseline="0" dirty="0">
                <a:solidFill>
                  <a:srgbClr val="000000"/>
                </a:solidFill>
                <a:latin typeface="LMRoman9-Regular-Identity-H"/>
              </a:rPr>
              <a:t>{</a:t>
            </a:r>
          </a:p>
          <a:p>
            <a:pPr algn="l"/>
            <a:r>
              <a:rPr lang="pt-BR" sz="1800" b="0" i="0" u="none" strike="noStrike" baseline="0" dirty="0">
                <a:solidFill>
                  <a:srgbClr val="000000"/>
                </a:solidFill>
                <a:latin typeface="LMRoman9-Regular-Identity-H"/>
              </a:rPr>
              <a:t>    assert (n&gt;=0) ; </a:t>
            </a:r>
            <a:r>
              <a:rPr lang="pt-BR" sz="1800" b="0" i="0" u="none" strike="noStrike" baseline="0" dirty="0">
                <a:solidFill>
                  <a:srgbClr val="009A00"/>
                </a:solidFill>
                <a:latin typeface="LMRoman9-Regular-Identity-H"/>
              </a:rPr>
              <a:t>// Précondition</a:t>
            </a:r>
          </a:p>
          <a:p>
            <a:pPr algn="l"/>
            <a:r>
              <a:rPr lang="pt-BR" sz="1800" b="0" i="0" u="none" strike="noStrike" baseline="0" dirty="0">
                <a:solidFill>
                  <a:srgbClr val="0000FF"/>
                </a:solidFill>
                <a:latin typeface="LMRoman9-Regular-Identity-H"/>
              </a:rPr>
              <a:t>    i f </a:t>
            </a:r>
            <a:r>
              <a:rPr lang="pt-BR" sz="1800" b="0" i="0" u="none" strike="noStrike" baseline="0" dirty="0">
                <a:solidFill>
                  <a:srgbClr val="000000"/>
                </a:solidFill>
                <a:latin typeface="LMRoman9-Regular-Identity-H"/>
              </a:rPr>
              <a:t>(n == 0) </a:t>
            </a:r>
            <a:r>
              <a:rPr lang="pt-BR" sz="1800" b="0" i="0" u="none" strike="noStrike" baseline="0" dirty="0">
                <a:solidFill>
                  <a:srgbClr val="009A00"/>
                </a:solidFill>
                <a:latin typeface="LMRoman9-Regular-Identity-H"/>
              </a:rPr>
              <a:t>// Cas particuliers : 0 ! = 1</a:t>
            </a:r>
          </a:p>
          <a:p>
            <a:pPr algn="l"/>
            <a:r>
              <a:rPr lang="fr-FR" sz="1800" b="0" i="0" u="none" strike="noStrike" baseline="0" dirty="0">
                <a:solidFill>
                  <a:srgbClr val="0000FF"/>
                </a:solidFill>
                <a:latin typeface="LMRoman9-Regular-Identity-H"/>
              </a:rPr>
              <a:t>         return </a:t>
            </a:r>
            <a:r>
              <a:rPr lang="fr-FR" sz="1800" b="0" i="0" u="none" strike="noStrike" baseline="0" dirty="0">
                <a:solidFill>
                  <a:srgbClr val="000000"/>
                </a:solidFill>
                <a:latin typeface="LMRoman9-Regular-Identity-H"/>
              </a:rPr>
              <a:t>1 ;</a:t>
            </a:r>
          </a:p>
          <a:p>
            <a:pPr algn="l"/>
            <a:r>
              <a:rPr lang="pt-BR" sz="1800" b="0" i="0" u="none" strike="noStrike" baseline="0" dirty="0">
                <a:solidFill>
                  <a:srgbClr val="0000FF"/>
                </a:solidFill>
                <a:latin typeface="LMRoman9-Regular-Identity-H"/>
              </a:rPr>
              <a:t>    long </a:t>
            </a:r>
            <a:r>
              <a:rPr lang="pt-BR" sz="1800" b="0" i="0" u="none" strike="noStrike" baseline="0" dirty="0">
                <a:solidFill>
                  <a:srgbClr val="000000"/>
                </a:solidFill>
                <a:latin typeface="LMRoman9-Regular-Identity-H"/>
              </a:rPr>
              <a:t>resultat = n ∗ fact(n</a:t>
            </a:r>
            <a:r>
              <a:rPr lang="pt-BR" sz="1800" b="0" i="1" u="none" strike="noStrike" baseline="0" dirty="0">
                <a:solidFill>
                  <a:srgbClr val="000000"/>
                </a:solidFill>
                <a:latin typeface="CMSY9"/>
              </a:rPr>
              <a:t>−</a:t>
            </a:r>
            <a:r>
              <a:rPr lang="pt-BR" sz="1800" b="0" i="0" u="none" strike="noStrike" baseline="0" dirty="0">
                <a:solidFill>
                  <a:srgbClr val="000000"/>
                </a:solidFill>
                <a:latin typeface="LMRoman9-Regular-Identity-H"/>
              </a:rPr>
              <a:t>1) ;</a:t>
            </a:r>
            <a:r>
              <a:rPr lang="pt-BR" sz="1800" b="0" i="0" u="none" strike="noStrike" baseline="0" dirty="0">
                <a:solidFill>
                  <a:srgbClr val="009A00"/>
                </a:solidFill>
                <a:latin typeface="LMRoman9-Regular-Identity-H"/>
              </a:rPr>
              <a:t>// n ! = n ∗ (n</a:t>
            </a:r>
            <a:r>
              <a:rPr lang="pt-BR" sz="1800" b="0" i="1" u="none" strike="noStrike" baseline="0" dirty="0">
                <a:solidFill>
                  <a:srgbClr val="009A00"/>
                </a:solidFill>
                <a:latin typeface="CMSY9"/>
              </a:rPr>
              <a:t>−</a:t>
            </a:r>
            <a:r>
              <a:rPr lang="pt-BR" sz="1800" b="0" i="0" u="none" strike="noStrike" baseline="0" dirty="0">
                <a:solidFill>
                  <a:srgbClr val="009A00"/>
                </a:solidFill>
                <a:latin typeface="LMRoman9-Regular-Identity-H"/>
              </a:rPr>
              <a:t>1) !</a:t>
            </a:r>
          </a:p>
          <a:p>
            <a:pPr algn="l"/>
            <a:r>
              <a:rPr lang="pt-BR" sz="1800" b="0" dirty="0">
                <a:solidFill>
                  <a:srgbClr val="808080"/>
                </a:solidFill>
                <a:latin typeface="LMRoman6-Regular-Identity-H"/>
              </a:rPr>
              <a:t>    </a:t>
            </a:r>
            <a:r>
              <a:rPr lang="pt-BR" sz="1800" b="0" i="0" u="none" strike="noStrike" baseline="0" dirty="0">
                <a:solidFill>
                  <a:srgbClr val="000000"/>
                </a:solidFill>
                <a:latin typeface="LMRoman9-Regular-Identity-H"/>
              </a:rPr>
              <a:t>assert ( resultat &gt; 0) ; </a:t>
            </a:r>
            <a:r>
              <a:rPr lang="pt-BR" sz="1800" b="0" i="0" u="none" strike="noStrike" baseline="0" dirty="0">
                <a:solidFill>
                  <a:srgbClr val="009A00"/>
                </a:solidFill>
                <a:latin typeface="LMRoman9-Regular-Identity-H"/>
              </a:rPr>
              <a:t>// Postcondition</a:t>
            </a:r>
          </a:p>
          <a:p>
            <a:pPr algn="l"/>
            <a:r>
              <a:rPr lang="pt-BR" sz="1800" b="0" i="0" u="none" strike="noStrike" baseline="0" dirty="0">
                <a:solidFill>
                  <a:srgbClr val="0000FF"/>
                </a:solidFill>
                <a:latin typeface="LMRoman9-Regular-Identity-H"/>
              </a:rPr>
              <a:t>    return </a:t>
            </a:r>
            <a:r>
              <a:rPr lang="pt-BR" sz="1800" b="0" i="0" u="none" strike="noStrike" baseline="0" dirty="0">
                <a:solidFill>
                  <a:srgbClr val="000000"/>
                </a:solidFill>
                <a:latin typeface="LMRoman9-Regular-Identity-H"/>
              </a:rPr>
              <a:t>resultat;</a:t>
            </a:r>
          </a:p>
          <a:p>
            <a:pPr algn="l"/>
            <a:r>
              <a:rPr lang="fr-FR" sz="1800" b="0" i="0" u="none" strike="noStrike" baseline="0" dirty="0">
                <a:solidFill>
                  <a:srgbClr val="000000"/>
                </a:solidFill>
                <a:latin typeface="LMRoman9-Regular-Identity-H"/>
              </a:rPr>
              <a:t>}</a:t>
            </a:r>
            <a:endParaRPr lang="fr-FR" dirty="0"/>
          </a:p>
        </p:txBody>
      </p:sp>
      <p:sp>
        <p:nvSpPr>
          <p:cNvPr id="8" name="Flèche : bas 7">
            <a:extLst>
              <a:ext uri="{FF2B5EF4-FFF2-40B4-BE49-F238E27FC236}">
                <a16:creationId xmlns:a16="http://schemas.microsoft.com/office/drawing/2014/main" id="{33291B45-66AD-4335-8DA7-C48F487F0308}"/>
              </a:ext>
            </a:extLst>
          </p:cNvPr>
          <p:cNvSpPr/>
          <p:nvPr/>
        </p:nvSpPr>
        <p:spPr bwMode="auto">
          <a:xfrm>
            <a:off x="4152900" y="2816870"/>
            <a:ext cx="419100" cy="68413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rgbClr val="000000"/>
              </a:solidFill>
              <a:effectLst/>
              <a:latin typeface="Arial" charset="0"/>
              <a:ea typeface="ＭＳ Ｐゴシック" charset="0"/>
              <a:cs typeface="Geneva" charset="0"/>
            </a:endParaRPr>
          </a:p>
        </p:txBody>
      </p:sp>
    </p:spTree>
    <p:extLst>
      <p:ext uri="{BB962C8B-B14F-4D97-AF65-F5344CB8AC3E}">
        <p14:creationId xmlns:p14="http://schemas.microsoft.com/office/powerpoint/2010/main" val="4185794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46C4CD8-9CA0-4417-B67B-ABF71AAE98CE}"/>
              </a:ext>
            </a:extLst>
          </p:cNvPr>
          <p:cNvSpPr>
            <a:spLocks noGrp="1"/>
          </p:cNvSpPr>
          <p:nvPr>
            <p:ph type="ctrTitle"/>
          </p:nvPr>
        </p:nvSpPr>
        <p:spPr/>
        <p:txBody>
          <a:bodyPr/>
          <a:lstStyle/>
          <a:p>
            <a:pPr algn="ctr"/>
            <a:r>
              <a:rPr lang="fr-FR" dirty="0"/>
              <a:t>Initiation au langage C++</a:t>
            </a:r>
          </a:p>
        </p:txBody>
      </p:sp>
      <p:sp>
        <p:nvSpPr>
          <p:cNvPr id="4" name="Espace réservé du numéro de diapositive 3">
            <a:extLst>
              <a:ext uri="{FF2B5EF4-FFF2-40B4-BE49-F238E27FC236}">
                <a16:creationId xmlns:a16="http://schemas.microsoft.com/office/drawing/2014/main" id="{29FFF81E-7182-434E-B30F-1EE6715575DC}"/>
              </a:ext>
            </a:extLst>
          </p:cNvPr>
          <p:cNvSpPr>
            <a:spLocks noGrp="1"/>
          </p:cNvSpPr>
          <p:nvPr>
            <p:ph type="sldNum" sz="quarter" idx="10"/>
          </p:nvPr>
        </p:nvSpPr>
        <p:spPr/>
        <p:txBody>
          <a:bodyPr/>
          <a:lstStyle/>
          <a:p>
            <a:pPr>
              <a:defRPr/>
            </a:pPr>
            <a:fld id="{1EEDFC2C-F9B9-0445-A511-DA4552EF3EEB}" type="slidenum">
              <a:rPr lang="fr-FR" smtClean="0"/>
              <a:pPr>
                <a:defRPr/>
              </a:pPr>
              <a:t>25</a:t>
            </a:fld>
            <a:endParaRPr lang="fr-FR"/>
          </a:p>
        </p:txBody>
      </p:sp>
      <p:sp>
        <p:nvSpPr>
          <p:cNvPr id="5" name="Espace réservé du pied de page 4">
            <a:extLst>
              <a:ext uri="{FF2B5EF4-FFF2-40B4-BE49-F238E27FC236}">
                <a16:creationId xmlns:a16="http://schemas.microsoft.com/office/drawing/2014/main" id="{7602F7FC-3290-476A-A37C-7A62CC52B0F6}"/>
              </a:ext>
            </a:extLst>
          </p:cNvPr>
          <p:cNvSpPr>
            <a:spLocks noGrp="1"/>
          </p:cNvSpPr>
          <p:nvPr>
            <p:ph type="ftr" sz="quarter" idx="4294967295"/>
          </p:nvPr>
        </p:nvSpPr>
        <p:spPr>
          <a:xfrm>
            <a:off x="3527425" y="6356350"/>
            <a:ext cx="5616575" cy="365125"/>
          </a:xfrm>
        </p:spPr>
        <p:txBody>
          <a:bodyPr/>
          <a:lstStyle/>
          <a:p>
            <a:r>
              <a:rPr lang="fr-FR"/>
              <a:t>Titre de la présentation</a:t>
            </a:r>
            <a:endParaRPr lang="fr-FR" dirty="0"/>
          </a:p>
        </p:txBody>
      </p:sp>
    </p:spTree>
    <p:extLst>
      <p:ext uri="{BB962C8B-B14F-4D97-AF65-F5344CB8AC3E}">
        <p14:creationId xmlns:p14="http://schemas.microsoft.com/office/powerpoint/2010/main" val="833423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84754B-604D-4F0D-9243-E7616C4C115D}"/>
              </a:ext>
            </a:extLst>
          </p:cNvPr>
          <p:cNvSpPr>
            <a:spLocks noGrp="1"/>
          </p:cNvSpPr>
          <p:nvPr>
            <p:ph type="title"/>
          </p:nvPr>
        </p:nvSpPr>
        <p:spPr/>
        <p:txBody>
          <a:bodyPr/>
          <a:lstStyle/>
          <a:p>
            <a:r>
              <a:rPr lang="fr-FR" dirty="0"/>
              <a:t>Pour commencer…</a:t>
            </a:r>
          </a:p>
        </p:txBody>
      </p:sp>
      <p:sp>
        <p:nvSpPr>
          <p:cNvPr id="3" name="Espace réservé du contenu 2">
            <a:extLst>
              <a:ext uri="{FF2B5EF4-FFF2-40B4-BE49-F238E27FC236}">
                <a16:creationId xmlns:a16="http://schemas.microsoft.com/office/drawing/2014/main" id="{17C15E36-86B9-440F-9371-007BFF804875}"/>
              </a:ext>
            </a:extLst>
          </p:cNvPr>
          <p:cNvSpPr>
            <a:spLocks noGrp="1"/>
          </p:cNvSpPr>
          <p:nvPr>
            <p:ph idx="1"/>
          </p:nvPr>
        </p:nvSpPr>
        <p:spPr/>
        <p:txBody>
          <a:bodyPr/>
          <a:lstStyle/>
          <a:p>
            <a:r>
              <a:rPr lang="fr-FR" sz="2400" dirty="0" err="1"/>
              <a:t>Bjarn</a:t>
            </a:r>
            <a:r>
              <a:rPr lang="fr-FR" sz="2400" dirty="0"/>
              <a:t> </a:t>
            </a:r>
            <a:r>
              <a:rPr lang="fr-FR" sz="2400" dirty="0" err="1"/>
              <a:t>Stroustrup</a:t>
            </a:r>
            <a:r>
              <a:rPr lang="fr-FR" sz="2400" dirty="0"/>
              <a:t> : 70% langage, </a:t>
            </a:r>
          </a:p>
          <a:p>
            <a:r>
              <a:rPr lang="fr-FR" sz="2400" dirty="0"/>
              <a:t>Expert : 60%, </a:t>
            </a:r>
          </a:p>
          <a:p>
            <a:r>
              <a:rPr lang="fr-FR" sz="2400" dirty="0"/>
              <a:t>Débutant : 10%</a:t>
            </a:r>
          </a:p>
          <a:p>
            <a:r>
              <a:rPr lang="fr-FR" sz="2400" dirty="0"/>
              <a:t>Quelques pages internet de référence :</a:t>
            </a:r>
          </a:p>
          <a:p>
            <a:pPr lvl="1"/>
            <a:r>
              <a:rPr lang="fr-FR" sz="2000" b="0" i="0" u="none" strike="noStrike" baseline="0" dirty="0">
                <a:latin typeface="LMMono10-Regular-Identity-H"/>
              </a:rPr>
              <a:t>https://en.cppreference.com/w/</a:t>
            </a:r>
          </a:p>
          <a:p>
            <a:pPr lvl="1"/>
            <a:r>
              <a:rPr lang="fr-FR" sz="2000" b="0" i="0" u="none" strike="noStrike" baseline="0" dirty="0">
                <a:latin typeface="LMMono10-Regular-Identity-H"/>
              </a:rPr>
              <a:t>http://www.cplusplus.com/</a:t>
            </a:r>
            <a:endParaRPr lang="fr-FR" sz="2000" dirty="0"/>
          </a:p>
        </p:txBody>
      </p:sp>
      <p:sp>
        <p:nvSpPr>
          <p:cNvPr id="4" name="Espace réservé du numéro de diapositive 3">
            <a:extLst>
              <a:ext uri="{FF2B5EF4-FFF2-40B4-BE49-F238E27FC236}">
                <a16:creationId xmlns:a16="http://schemas.microsoft.com/office/drawing/2014/main" id="{1FF98A99-C5AB-4BB8-BE06-4753164E65F9}"/>
              </a:ext>
            </a:extLst>
          </p:cNvPr>
          <p:cNvSpPr>
            <a:spLocks noGrp="1"/>
          </p:cNvSpPr>
          <p:nvPr>
            <p:ph type="sldNum" sz="quarter" idx="10"/>
          </p:nvPr>
        </p:nvSpPr>
        <p:spPr/>
        <p:txBody>
          <a:bodyPr/>
          <a:lstStyle/>
          <a:p>
            <a:pPr>
              <a:defRPr/>
            </a:pPr>
            <a:fld id="{1EEDFC2C-F9B9-0445-A511-DA4552EF3EEB}" type="slidenum">
              <a:rPr lang="fr-FR" smtClean="0"/>
              <a:pPr>
                <a:defRPr/>
              </a:pPr>
              <a:t>26</a:t>
            </a:fld>
            <a:endParaRPr lang="fr-FR"/>
          </a:p>
        </p:txBody>
      </p:sp>
      <p:sp>
        <p:nvSpPr>
          <p:cNvPr id="5" name="Espace réservé du pied de page 4">
            <a:extLst>
              <a:ext uri="{FF2B5EF4-FFF2-40B4-BE49-F238E27FC236}">
                <a16:creationId xmlns:a16="http://schemas.microsoft.com/office/drawing/2014/main" id="{145FFDD5-BD8F-4D5B-B6C3-337EFC4C0DA6}"/>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3008981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CF2C5-A082-4CCF-A382-C00320FD12B6}"/>
              </a:ext>
            </a:extLst>
          </p:cNvPr>
          <p:cNvSpPr>
            <a:spLocks noGrp="1"/>
          </p:cNvSpPr>
          <p:nvPr>
            <p:ph type="title"/>
          </p:nvPr>
        </p:nvSpPr>
        <p:spPr/>
        <p:txBody>
          <a:bodyPr/>
          <a:lstStyle/>
          <a:p>
            <a:r>
              <a:rPr lang="fr-FR" dirty="0"/>
              <a:t>Un petit programme éponyme en C++</a:t>
            </a:r>
          </a:p>
        </p:txBody>
      </p:sp>
      <p:sp>
        <p:nvSpPr>
          <p:cNvPr id="3" name="Espace réservé du contenu 2">
            <a:extLst>
              <a:ext uri="{FF2B5EF4-FFF2-40B4-BE49-F238E27FC236}">
                <a16:creationId xmlns:a16="http://schemas.microsoft.com/office/drawing/2014/main" id="{0BCEE4C0-2EB0-4164-83B6-810C787F6F61}"/>
              </a:ext>
            </a:extLst>
          </p:cNvPr>
          <p:cNvSpPr>
            <a:spLocks noGrp="1"/>
          </p:cNvSpPr>
          <p:nvPr>
            <p:ph idx="1"/>
          </p:nvPr>
        </p:nvSpPr>
        <p:spPr>
          <a:xfrm>
            <a:off x="279400" y="3131219"/>
            <a:ext cx="7772400" cy="2602037"/>
          </a:xfrm>
        </p:spPr>
        <p:txBody>
          <a:bodyPr/>
          <a:lstStyle/>
          <a:p>
            <a:r>
              <a:rPr lang="fr-FR" sz="2400" dirty="0"/>
              <a:t>Pour afficher sur console : utilisation de </a:t>
            </a:r>
            <a:r>
              <a:rPr lang="fr-FR" sz="2400" dirty="0">
                <a:latin typeface="Courier New" panose="02070309020205020404" pitchFamily="49" charset="0"/>
                <a:cs typeface="Courier New" panose="02070309020205020404" pitchFamily="49" charset="0"/>
              </a:rPr>
              <a:t>&lt;</a:t>
            </a:r>
            <a:r>
              <a:rPr lang="fr-FR" sz="2400" dirty="0" err="1">
                <a:latin typeface="Courier New" panose="02070309020205020404" pitchFamily="49" charset="0"/>
                <a:cs typeface="Courier New" panose="02070309020205020404" pitchFamily="49" charset="0"/>
              </a:rPr>
              <a:t>iostream</a:t>
            </a:r>
            <a:r>
              <a:rPr lang="fr-FR" sz="2400" dirty="0">
                <a:latin typeface="Courier New" panose="02070309020205020404" pitchFamily="49" charset="0"/>
                <a:cs typeface="Courier New" panose="02070309020205020404" pitchFamily="49" charset="0"/>
              </a:rPr>
              <a:t>&gt;</a:t>
            </a:r>
          </a:p>
          <a:p>
            <a:r>
              <a:rPr lang="fr-FR" sz="2400" dirty="0">
                <a:cs typeface="Courier New" panose="02070309020205020404" pitchFamily="49" charset="0"/>
              </a:rPr>
              <a:t>Utilisation de </a:t>
            </a:r>
            <a:r>
              <a:rPr lang="fr-FR" sz="2400" dirty="0">
                <a:latin typeface="Courier New" panose="02070309020205020404" pitchFamily="49" charset="0"/>
                <a:cs typeface="Courier New" panose="02070309020205020404" pitchFamily="49" charset="0"/>
              </a:rPr>
              <a:t>std::cout </a:t>
            </a:r>
            <a:r>
              <a:rPr lang="fr-FR" sz="2400" dirty="0">
                <a:cs typeface="Courier New" panose="02070309020205020404" pitchFamily="49" charset="0"/>
              </a:rPr>
              <a:t>(Console Output) et des flux de sortie (</a:t>
            </a:r>
            <a:r>
              <a:rPr lang="fr-FR" sz="2400" dirty="0">
                <a:latin typeface="Courier New" panose="02070309020205020404" pitchFamily="49" charset="0"/>
                <a:cs typeface="Courier New" panose="02070309020205020404" pitchFamily="49" charset="0"/>
              </a:rPr>
              <a:t>&lt;&lt;</a:t>
            </a:r>
            <a:r>
              <a:rPr lang="fr-FR" sz="2400" dirty="0">
                <a:cs typeface="Courier New" panose="02070309020205020404" pitchFamily="49" charset="0"/>
              </a:rPr>
              <a:t>)</a:t>
            </a:r>
          </a:p>
          <a:p>
            <a:r>
              <a:rPr lang="fr-FR" sz="2400" dirty="0">
                <a:latin typeface="Courier New" panose="02070309020205020404" pitchFamily="49" charset="0"/>
                <a:cs typeface="Courier New" panose="02070309020205020404" pitchFamily="49" charset="0"/>
              </a:rPr>
              <a:t>std::</a:t>
            </a:r>
            <a:r>
              <a:rPr lang="fr-FR" sz="2400" dirty="0" err="1">
                <a:latin typeface="Courier New" panose="02070309020205020404" pitchFamily="49" charset="0"/>
                <a:cs typeface="Courier New" panose="02070309020205020404" pitchFamily="49" charset="0"/>
              </a:rPr>
              <a:t>endl</a:t>
            </a:r>
            <a:r>
              <a:rPr lang="fr-FR" sz="2400" dirty="0">
                <a:latin typeface="Courier New" panose="02070309020205020404" pitchFamily="49" charset="0"/>
                <a:cs typeface="Courier New" panose="02070309020205020404" pitchFamily="49" charset="0"/>
              </a:rPr>
              <a:t> </a:t>
            </a:r>
            <a:r>
              <a:rPr lang="fr-FR" sz="2400" dirty="0">
                <a:cs typeface="Courier New" panose="02070309020205020404" pitchFamily="49" charset="0"/>
              </a:rPr>
              <a:t>pour le retour à la ligne (end line)</a:t>
            </a:r>
          </a:p>
          <a:p>
            <a:r>
              <a:rPr lang="fr-FR" sz="2400" dirty="0">
                <a:latin typeface="Courier New" panose="02070309020205020404" pitchFamily="49" charset="0"/>
                <a:cs typeface="Courier New" panose="02070309020205020404" pitchFamily="49" charset="0"/>
              </a:rPr>
              <a:t>EXIT_SUCCESS </a:t>
            </a:r>
            <a:r>
              <a:rPr lang="fr-FR" sz="2400" dirty="0">
                <a:cs typeface="Courier New" panose="02070309020205020404" pitchFamily="49" charset="0"/>
              </a:rPr>
              <a:t>: En C également pour signaler que le programme s’est passé sans accros</a:t>
            </a:r>
          </a:p>
        </p:txBody>
      </p:sp>
      <p:sp>
        <p:nvSpPr>
          <p:cNvPr id="4" name="Espace réservé du numéro de diapositive 3">
            <a:extLst>
              <a:ext uri="{FF2B5EF4-FFF2-40B4-BE49-F238E27FC236}">
                <a16:creationId xmlns:a16="http://schemas.microsoft.com/office/drawing/2014/main" id="{15D09343-71C4-47C2-81CC-6BBD4FD1E07B}"/>
              </a:ext>
            </a:extLst>
          </p:cNvPr>
          <p:cNvSpPr>
            <a:spLocks noGrp="1"/>
          </p:cNvSpPr>
          <p:nvPr>
            <p:ph type="sldNum" sz="quarter" idx="10"/>
          </p:nvPr>
        </p:nvSpPr>
        <p:spPr/>
        <p:txBody>
          <a:bodyPr/>
          <a:lstStyle/>
          <a:p>
            <a:pPr>
              <a:defRPr/>
            </a:pPr>
            <a:fld id="{1EEDFC2C-F9B9-0445-A511-DA4552EF3EEB}" type="slidenum">
              <a:rPr lang="fr-FR" smtClean="0"/>
              <a:pPr>
                <a:defRPr/>
              </a:pPr>
              <a:t>27</a:t>
            </a:fld>
            <a:endParaRPr lang="fr-FR"/>
          </a:p>
        </p:txBody>
      </p:sp>
      <p:sp>
        <p:nvSpPr>
          <p:cNvPr id="5" name="Espace réservé du pied de page 4">
            <a:extLst>
              <a:ext uri="{FF2B5EF4-FFF2-40B4-BE49-F238E27FC236}">
                <a16:creationId xmlns:a16="http://schemas.microsoft.com/office/drawing/2014/main" id="{ED94A7DC-F86F-4CF5-A777-C042DAEC8AD4}"/>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9B9B01FA-4AB8-4812-B863-FE81A89D739B}"/>
              </a:ext>
            </a:extLst>
          </p:cNvPr>
          <p:cNvSpPr txBox="1"/>
          <p:nvPr/>
        </p:nvSpPr>
        <p:spPr>
          <a:xfrm>
            <a:off x="1835696" y="908720"/>
            <a:ext cx="4752528" cy="2031325"/>
          </a:xfrm>
          <a:prstGeom prst="rect">
            <a:avLst/>
          </a:prstGeom>
          <a:solidFill>
            <a:schemeClr val="accent5"/>
          </a:solidFill>
        </p:spPr>
        <p:txBody>
          <a:bodyPr wrap="square" rtlCol="0">
            <a:spAutoFit/>
          </a:bodyPr>
          <a:lstStyle/>
          <a:p>
            <a:pPr algn="l"/>
            <a:r>
              <a:rPr lang="pt-BR" sz="1800" b="0" i="0" u="none" strike="noStrike" baseline="0" dirty="0">
                <a:solidFill>
                  <a:srgbClr val="0000FF"/>
                </a:solidFill>
                <a:latin typeface="LMRoman9-Regular-Identity-H"/>
              </a:rPr>
              <a:t>#include </a:t>
            </a:r>
            <a:r>
              <a:rPr lang="pt-BR" sz="1800" b="0" i="0" u="none" strike="noStrike" baseline="0" dirty="0">
                <a:solidFill>
                  <a:srgbClr val="000000"/>
                </a:solidFill>
                <a:latin typeface="LMRoman9-Regular-Identity-H"/>
              </a:rPr>
              <a:t>&lt;iostream&gt;</a:t>
            </a:r>
          </a:p>
          <a:p>
            <a:pPr algn="l"/>
            <a:endParaRPr lang="fr-FR" sz="1800" b="0" i="0" u="none" strike="noStrike" baseline="0" dirty="0">
              <a:solidFill>
                <a:srgbClr val="808080"/>
              </a:solidFill>
              <a:latin typeface="LMRoman6-Regular-Identity-H"/>
            </a:endParaRPr>
          </a:p>
          <a:p>
            <a:pPr algn="l"/>
            <a:r>
              <a:rPr lang="fr-FR" sz="1800" b="0" i="0" u="none" strike="noStrike" baseline="0" dirty="0" err="1">
                <a:solidFill>
                  <a:srgbClr val="0000FF"/>
                </a:solidFill>
                <a:latin typeface="LMRoman9-Regular-Identity-H"/>
              </a:rPr>
              <a:t>int</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main ( )</a:t>
            </a:r>
          </a:p>
          <a:p>
            <a:pPr algn="l"/>
            <a:r>
              <a:rPr lang="fr-FR" sz="1800" b="0" i="0" u="none" strike="noStrike" baseline="0" dirty="0">
                <a:solidFill>
                  <a:srgbClr val="000000"/>
                </a:solidFill>
                <a:latin typeface="LMRoman9-Regular-Identity-H"/>
              </a:rPr>
              <a:t>{</a:t>
            </a:r>
          </a:p>
          <a:p>
            <a:pPr algn="l"/>
            <a:r>
              <a:rPr lang="en-US" sz="1800" b="0" dirty="0">
                <a:solidFill>
                  <a:srgbClr val="808080"/>
                </a:solidFill>
                <a:latin typeface="LMRoman6-Regular-Identity-H"/>
              </a:rPr>
              <a:t>        </a:t>
            </a:r>
            <a:r>
              <a:rPr lang="en-US" sz="1800" b="0" i="0" u="none" strike="noStrike" baseline="0" dirty="0">
                <a:solidFill>
                  <a:srgbClr val="000000"/>
                </a:solidFill>
                <a:latin typeface="LMRoman9-Regular-Identity-H"/>
              </a:rPr>
              <a:t>std::</a:t>
            </a:r>
            <a:r>
              <a:rPr lang="en-US" sz="1800" b="0" i="0" u="none" strike="noStrike" baseline="0" dirty="0" err="1">
                <a:solidFill>
                  <a:srgbClr val="000000"/>
                </a:solidFill>
                <a:latin typeface="LMRoman9-Regular-Identity-H"/>
              </a:rPr>
              <a:t>cout</a:t>
            </a:r>
            <a:r>
              <a:rPr lang="en-US" sz="1800" b="0" i="0" u="none" strike="noStrike" baseline="0" dirty="0">
                <a:solidFill>
                  <a:srgbClr val="000000"/>
                </a:solidFill>
                <a:latin typeface="LMRoman9-Regular-Identity-H"/>
              </a:rPr>
              <a:t> &lt;&lt; </a:t>
            </a:r>
            <a:r>
              <a:rPr lang="en-US" sz="1800" b="0" i="0" u="none" strike="noStrike" baseline="0" dirty="0">
                <a:solidFill>
                  <a:srgbClr val="9400D2"/>
                </a:solidFill>
                <a:latin typeface="LMRoman9-Regular-Identity-H"/>
              </a:rPr>
              <a:t>” Hello World ! ” </a:t>
            </a:r>
            <a:r>
              <a:rPr lang="en-US" sz="1800" b="0" i="0" u="none" strike="noStrike" baseline="0" dirty="0">
                <a:solidFill>
                  <a:srgbClr val="000000"/>
                </a:solidFill>
                <a:latin typeface="LMRoman9-Regular-Identity-H"/>
              </a:rPr>
              <a:t>&lt;&lt; std::</a:t>
            </a:r>
            <a:r>
              <a:rPr lang="en-US" sz="1800" b="0" i="0" u="none" strike="noStrike" baseline="0" dirty="0" err="1">
                <a:solidFill>
                  <a:srgbClr val="000000"/>
                </a:solidFill>
                <a:latin typeface="LMRoman9-Regular-Identity-H"/>
              </a:rPr>
              <a:t>endl</a:t>
            </a:r>
            <a:r>
              <a:rPr lang="en-US" sz="1800" b="0" i="0" u="none" strike="noStrike" baseline="0" dirty="0">
                <a:solidFill>
                  <a:srgbClr val="000000"/>
                </a:solidFill>
                <a:latin typeface="LMRoman9-Regular-Identity-H"/>
              </a:rPr>
              <a:t>;</a:t>
            </a:r>
          </a:p>
          <a:p>
            <a:pPr algn="l"/>
            <a:r>
              <a:rPr lang="fr-FR" sz="1800" b="0" dirty="0">
                <a:solidFill>
                  <a:srgbClr val="808080"/>
                </a:solidFill>
                <a:latin typeface="LMRoman6-Regular-Identity-H"/>
              </a:rPr>
              <a:t>        </a:t>
            </a:r>
            <a:r>
              <a:rPr lang="fr-FR" sz="1800" b="0" i="0" u="none" strike="noStrike" baseline="0" dirty="0">
                <a:solidFill>
                  <a:srgbClr val="0000FF"/>
                </a:solidFill>
                <a:latin typeface="LMRoman9-Regular-Identity-H"/>
              </a:rPr>
              <a:t>return </a:t>
            </a:r>
            <a:r>
              <a:rPr lang="fr-FR" sz="1800" b="0" i="0" u="none" strike="noStrike" baseline="0" dirty="0">
                <a:solidFill>
                  <a:srgbClr val="000000"/>
                </a:solidFill>
                <a:latin typeface="LMRoman9-Regular-Identity-H"/>
              </a:rPr>
              <a:t>EXIT_SUCCESS ;</a:t>
            </a:r>
          </a:p>
          <a:p>
            <a:pPr algn="l"/>
            <a:r>
              <a:rPr lang="fr-FR" sz="1800" b="0" i="0" u="none" strike="noStrike" baseline="0" dirty="0">
                <a:solidFill>
                  <a:srgbClr val="000000"/>
                </a:solidFill>
                <a:latin typeface="LMRoman9-Regular-Identity-H"/>
              </a:rPr>
              <a:t>}</a:t>
            </a:r>
            <a:endParaRPr lang="fr-FR" dirty="0"/>
          </a:p>
        </p:txBody>
      </p:sp>
    </p:spTree>
    <p:extLst>
      <p:ext uri="{BB962C8B-B14F-4D97-AF65-F5344CB8AC3E}">
        <p14:creationId xmlns:p14="http://schemas.microsoft.com/office/powerpoint/2010/main" val="370898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06255C-A9A1-49EE-9157-5A09302A0E1D}"/>
              </a:ext>
            </a:extLst>
          </p:cNvPr>
          <p:cNvSpPr>
            <a:spLocks noGrp="1"/>
          </p:cNvSpPr>
          <p:nvPr>
            <p:ph type="title"/>
          </p:nvPr>
        </p:nvSpPr>
        <p:spPr/>
        <p:txBody>
          <a:bodyPr/>
          <a:lstStyle/>
          <a:p>
            <a:r>
              <a:rPr lang="fr-FR" dirty="0"/>
              <a:t>Convention sur les noms de variables (et autres)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8E9511E-9EAF-4CB0-B9EB-EDCF6826FF0D}"/>
                  </a:ext>
                </a:extLst>
              </p:cNvPr>
              <p:cNvSpPr>
                <a:spLocks noGrp="1"/>
              </p:cNvSpPr>
              <p:nvPr>
                <p:ph idx="1"/>
              </p:nvPr>
            </p:nvSpPr>
            <p:spPr>
              <a:xfrm>
                <a:off x="279400" y="692696"/>
                <a:ext cx="7772400" cy="4906293"/>
              </a:xfrm>
              <a:solidFill>
                <a:schemeClr val="bg1"/>
              </a:solidFill>
            </p:spPr>
            <p:txBody>
              <a:bodyPr/>
              <a:lstStyle/>
              <a:p>
                <a:r>
                  <a:rPr lang="fr-FR" sz="2400" dirty="0"/>
                  <a:t>Peut contenir des caractères ASCII</a:t>
                </a:r>
              </a:p>
              <a:p>
                <a:r>
                  <a:rPr lang="fr-FR" sz="2400" dirty="0"/>
                  <a:t>Ne doit pas contenir des espaces ou des tabulations</a:t>
                </a:r>
              </a:p>
              <a:p>
                <a:r>
                  <a:rPr lang="fr-FR" sz="2400" dirty="0"/>
                  <a:t>Ni de ponctuations, de </a:t>
                </a:r>
                <a:r>
                  <a:rPr lang="fr-FR" sz="2400" dirty="0" err="1"/>
                  <a:t>quotes</a:t>
                </a:r>
                <a:r>
                  <a:rPr lang="fr-FR" sz="2400" dirty="0"/>
                  <a:t>, de symboles d’opérations, de parenthèses, </a:t>
                </a:r>
                <a:r>
                  <a:rPr lang="fr-FR" sz="2400" dirty="0" err="1"/>
                  <a:t>brackets</a:t>
                </a:r>
                <a:r>
                  <a:rPr lang="fr-FR" sz="2400" dirty="0"/>
                  <a:t> et accolades ni des symboles @ et </a:t>
                </a:r>
                <a:r>
                  <a:rPr lang="fr-FR" sz="2400" b="0" i="0" u="none" strike="noStrike" baseline="0" dirty="0"/>
                  <a:t>©</a:t>
                </a:r>
              </a:p>
              <a:p>
                <a:r>
                  <a:rPr lang="fr-FR" sz="2400" dirty="0"/>
                  <a:t>Ne peut pas commencer par un chiffre</a:t>
                </a:r>
              </a:p>
              <a:p>
                <a:r>
                  <a:rPr lang="fr-FR" sz="2400" dirty="0"/>
                  <a:t>Depuis C++ 11, peut contenir une grande partie des caractères </a:t>
                </a:r>
                <a:r>
                  <a:rPr lang="fr-FR" sz="2400" dirty="0" err="1"/>
                  <a:t>unicodes</a:t>
                </a:r>
                <a:endParaRPr lang="fr-FR" sz="2400" dirty="0"/>
              </a:p>
              <a:p>
                <a:pPr lvl="1"/>
                <a:r>
                  <a:rPr lang="fr-FR" sz="2000" dirty="0">
                    <a:solidFill>
                      <a:srgbClr val="008000"/>
                    </a:solidFill>
                  </a:rPr>
                  <a:t>Valides</a:t>
                </a:r>
                <a:r>
                  <a:rPr lang="fr-FR" sz="2000" dirty="0"/>
                  <a:t>    : a, _a, clé, périmètre, </a:t>
                </a:r>
                <a14:m>
                  <m:oMath xmlns:m="http://schemas.openxmlformats.org/officeDocument/2006/math">
                    <m:r>
                      <a:rPr lang="fr-FR" sz="2000" b="0" i="1" smtClean="0">
                        <a:latin typeface="Cambria Math" panose="02040503050406030204" pitchFamily="18" charset="0"/>
                      </a:rPr>
                      <m:t>𝜋</m:t>
                    </m:r>
                  </m:oMath>
                </a14:m>
                <a:r>
                  <a:rPr lang="fr-FR" sz="2000" dirty="0"/>
                  <a:t>, </a:t>
                </a:r>
                <a14:m>
                  <m:oMath xmlns:m="http://schemas.openxmlformats.org/officeDocument/2006/math">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𝜋</m:t>
                        </m:r>
                      </m:e>
                      <m:sup>
                        <m:r>
                          <a:rPr lang="fr-FR" sz="2000" b="0" i="1" smtClean="0">
                            <a:latin typeface="Cambria Math" panose="02040503050406030204" pitchFamily="18" charset="0"/>
                          </a:rPr>
                          <m:t>−1</m:t>
                        </m:r>
                      </m:sup>
                    </m:sSup>
                  </m:oMath>
                </a14:m>
                <a:endParaRPr lang="fr-FR" sz="2000" dirty="0"/>
              </a:p>
              <a:p>
                <a:pPr lvl="1"/>
                <a:r>
                  <a:rPr lang="fr-FR" sz="2000" dirty="0">
                    <a:solidFill>
                      <a:srgbClr val="C00000"/>
                    </a:solidFill>
                  </a:rPr>
                  <a:t>Invalides</a:t>
                </a:r>
                <a:r>
                  <a:rPr lang="fr-FR" sz="2000" dirty="0"/>
                  <a:t>  : 1a, }c, la clef, &lt;c </a:t>
                </a:r>
              </a:p>
              <a:p>
                <a:pPr marL="457200" lvl="1" indent="0">
                  <a:buNone/>
                </a:pPr>
                <a:endParaRPr lang="fr-FR" sz="2000" dirty="0"/>
              </a:p>
            </p:txBody>
          </p:sp>
        </mc:Choice>
        <mc:Fallback xmlns="">
          <p:sp>
            <p:nvSpPr>
              <p:cNvPr id="3" name="Espace réservé du contenu 2">
                <a:extLst>
                  <a:ext uri="{FF2B5EF4-FFF2-40B4-BE49-F238E27FC236}">
                    <a16:creationId xmlns:a16="http://schemas.microsoft.com/office/drawing/2014/main" id="{F8E9511E-9EAF-4CB0-B9EB-EDCF6826FF0D}"/>
                  </a:ext>
                </a:extLst>
              </p:cNvPr>
              <p:cNvSpPr>
                <a:spLocks noGrp="1" noRot="1" noChangeAspect="1" noMove="1" noResize="1" noEditPoints="1" noAdjustHandles="1" noChangeArrowheads="1" noChangeShapeType="1" noTextEdit="1"/>
              </p:cNvSpPr>
              <p:nvPr>
                <p:ph idx="1"/>
              </p:nvPr>
            </p:nvSpPr>
            <p:spPr>
              <a:xfrm>
                <a:off x="279400" y="692696"/>
                <a:ext cx="7772400" cy="4906293"/>
              </a:xfrm>
              <a:blipFill>
                <a:blip r:embed="rId2"/>
                <a:stretch>
                  <a:fillRect l="-2275" t="-1866" r="-1725"/>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A920178F-6AAF-4D1F-AB1B-EDCE7A5D713B}"/>
              </a:ext>
            </a:extLst>
          </p:cNvPr>
          <p:cNvSpPr>
            <a:spLocks noGrp="1"/>
          </p:cNvSpPr>
          <p:nvPr>
            <p:ph type="sldNum" sz="quarter" idx="10"/>
          </p:nvPr>
        </p:nvSpPr>
        <p:spPr/>
        <p:txBody>
          <a:bodyPr/>
          <a:lstStyle/>
          <a:p>
            <a:pPr>
              <a:defRPr/>
            </a:pPr>
            <a:fld id="{1EEDFC2C-F9B9-0445-A511-DA4552EF3EEB}" type="slidenum">
              <a:rPr lang="fr-FR" smtClean="0"/>
              <a:pPr>
                <a:defRPr/>
              </a:pPr>
              <a:t>28</a:t>
            </a:fld>
            <a:endParaRPr lang="fr-FR"/>
          </a:p>
        </p:txBody>
      </p:sp>
      <p:sp>
        <p:nvSpPr>
          <p:cNvPr id="5" name="Espace réservé du pied de page 4">
            <a:extLst>
              <a:ext uri="{FF2B5EF4-FFF2-40B4-BE49-F238E27FC236}">
                <a16:creationId xmlns:a16="http://schemas.microsoft.com/office/drawing/2014/main" id="{3BAC79F9-E36A-408E-A403-CD7E634937D3}"/>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2675078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A17F9-A3E0-4A6E-9E42-20E73987C7A2}"/>
              </a:ext>
            </a:extLst>
          </p:cNvPr>
          <p:cNvSpPr>
            <a:spLocks noGrp="1"/>
          </p:cNvSpPr>
          <p:nvPr>
            <p:ph type="title"/>
          </p:nvPr>
        </p:nvSpPr>
        <p:spPr/>
        <p:txBody>
          <a:bodyPr/>
          <a:lstStyle/>
          <a:p>
            <a:r>
              <a:rPr lang="fr-FR" dirty="0"/>
              <a:t>Le type booléen</a:t>
            </a:r>
          </a:p>
        </p:txBody>
      </p:sp>
      <p:sp>
        <p:nvSpPr>
          <p:cNvPr id="3" name="Espace réservé du contenu 2">
            <a:extLst>
              <a:ext uri="{FF2B5EF4-FFF2-40B4-BE49-F238E27FC236}">
                <a16:creationId xmlns:a16="http://schemas.microsoft.com/office/drawing/2014/main" id="{E3E27AF4-8F33-49EE-86B6-1D57D293C3C4}"/>
              </a:ext>
            </a:extLst>
          </p:cNvPr>
          <p:cNvSpPr>
            <a:spLocks noGrp="1"/>
          </p:cNvSpPr>
          <p:nvPr>
            <p:ph idx="1"/>
          </p:nvPr>
        </p:nvSpPr>
        <p:spPr>
          <a:xfrm>
            <a:off x="266700" y="836712"/>
            <a:ext cx="7772400" cy="2160240"/>
          </a:xfrm>
        </p:spPr>
        <p:txBody>
          <a:bodyPr/>
          <a:lstStyle/>
          <a:p>
            <a:r>
              <a:rPr lang="fr-FR" sz="2400" dirty="0"/>
              <a:t>Mot clef natif au C++ : </a:t>
            </a:r>
            <a:r>
              <a:rPr lang="fr-FR" sz="2400" dirty="0" err="1">
                <a:latin typeface="Courier New" panose="02070309020205020404" pitchFamily="49" charset="0"/>
                <a:cs typeface="Courier New" panose="02070309020205020404" pitchFamily="49" charset="0"/>
              </a:rPr>
              <a:t>bool</a:t>
            </a:r>
            <a:endParaRPr lang="fr-FR" sz="2400" dirty="0">
              <a:cs typeface="Courier New" panose="02070309020205020404" pitchFamily="49" charset="0"/>
            </a:endParaRPr>
          </a:p>
          <a:p>
            <a:r>
              <a:rPr lang="fr-FR" sz="2400" dirty="0">
                <a:cs typeface="Courier New" panose="02070309020205020404" pitchFamily="49" charset="0"/>
              </a:rPr>
              <a:t>Ne peut prendre que deux valeurs : </a:t>
            </a:r>
            <a:r>
              <a:rPr lang="fr-FR" sz="2400" dirty="0" err="1">
                <a:latin typeface="Courier New" panose="02070309020205020404" pitchFamily="49" charset="0"/>
                <a:cs typeface="Courier New" panose="02070309020205020404" pitchFamily="49" charset="0"/>
              </a:rPr>
              <a:t>true</a:t>
            </a:r>
            <a:r>
              <a:rPr lang="fr-FR" sz="2400" dirty="0">
                <a:cs typeface="Courier New" panose="02070309020205020404" pitchFamily="49" charset="0"/>
              </a:rPr>
              <a:t> ou </a:t>
            </a:r>
            <a:r>
              <a:rPr lang="fr-FR" sz="2400" dirty="0">
                <a:latin typeface="Courier New" panose="02070309020205020404" pitchFamily="49" charset="0"/>
                <a:cs typeface="Courier New" panose="02070309020205020404" pitchFamily="49" charset="0"/>
              </a:rPr>
              <a:t>false</a:t>
            </a:r>
          </a:p>
          <a:p>
            <a:r>
              <a:rPr lang="fr-FR" sz="2400" dirty="0">
                <a:cs typeface="Courier New" panose="02070309020205020404" pitchFamily="49" charset="0"/>
              </a:rPr>
              <a:t>Opérations logiques et de tests valables sur eux</a:t>
            </a:r>
          </a:p>
          <a:p>
            <a:r>
              <a:rPr lang="fr-FR" sz="2400" dirty="0">
                <a:cs typeface="Courier New" panose="02070309020205020404" pitchFamily="49" charset="0"/>
              </a:rPr>
              <a:t>À l’affichage, affiche 0 (false) ou 1 (</a:t>
            </a:r>
            <a:r>
              <a:rPr lang="fr-FR" sz="2400" dirty="0" err="1">
                <a:cs typeface="Courier New" panose="02070309020205020404" pitchFamily="49" charset="0"/>
              </a:rPr>
              <a:t>true</a:t>
            </a:r>
            <a:r>
              <a:rPr lang="fr-FR" sz="2400" dirty="0">
                <a:cs typeface="Courier New" panose="02070309020205020404" pitchFamily="49" charset="0"/>
              </a:rPr>
              <a:t>) sauf si on utilise </a:t>
            </a:r>
            <a:r>
              <a:rPr lang="fr-FR" sz="2400" dirty="0">
                <a:latin typeface="Courier New" panose="02070309020205020404" pitchFamily="49" charset="0"/>
                <a:cs typeface="Courier New" panose="02070309020205020404" pitchFamily="49" charset="0"/>
              </a:rPr>
              <a:t>std::</a:t>
            </a:r>
            <a:r>
              <a:rPr lang="fr-FR" sz="2400" dirty="0" err="1">
                <a:latin typeface="Courier New" panose="02070309020205020404" pitchFamily="49" charset="0"/>
                <a:cs typeface="Courier New" panose="02070309020205020404" pitchFamily="49" charset="0"/>
              </a:rPr>
              <a:t>boolalpha</a:t>
            </a:r>
            <a:r>
              <a:rPr lang="fr-FR" sz="2400" dirty="0">
                <a:latin typeface="Courier New" panose="02070309020205020404" pitchFamily="49" charset="0"/>
                <a:cs typeface="Courier New" panose="02070309020205020404" pitchFamily="49" charset="0"/>
              </a:rPr>
              <a:t> </a:t>
            </a:r>
            <a:r>
              <a:rPr lang="fr-FR" sz="2400" dirty="0">
                <a:cs typeface="Courier New" panose="02070309020205020404" pitchFamily="49" charset="0"/>
              </a:rPr>
              <a:t>de la bibliothèque </a:t>
            </a:r>
            <a:r>
              <a:rPr lang="fr-FR" sz="2400" dirty="0" err="1">
                <a:latin typeface="Courier New" panose="02070309020205020404" pitchFamily="49" charset="0"/>
                <a:cs typeface="Courier New" panose="02070309020205020404" pitchFamily="49" charset="0"/>
              </a:rPr>
              <a:t>iomanip</a:t>
            </a:r>
            <a:endParaRPr lang="fr-FR" sz="2400" dirty="0">
              <a:latin typeface="Courier New" panose="02070309020205020404" pitchFamily="49" charset="0"/>
              <a:cs typeface="Courier New" panose="02070309020205020404" pitchFamily="49" charset="0"/>
            </a:endParaRPr>
          </a:p>
          <a:p>
            <a:pPr marL="0" indent="0">
              <a:buNone/>
            </a:pPr>
            <a:endParaRPr lang="fr-FR" sz="2400" dirty="0">
              <a:cs typeface="Courier New" panose="02070309020205020404" pitchFamily="49" charset="0"/>
            </a:endParaRPr>
          </a:p>
        </p:txBody>
      </p:sp>
      <p:sp>
        <p:nvSpPr>
          <p:cNvPr id="4" name="Espace réservé du numéro de diapositive 3">
            <a:extLst>
              <a:ext uri="{FF2B5EF4-FFF2-40B4-BE49-F238E27FC236}">
                <a16:creationId xmlns:a16="http://schemas.microsoft.com/office/drawing/2014/main" id="{4784E1E0-4468-484D-84C6-3ED2A04321CF}"/>
              </a:ext>
            </a:extLst>
          </p:cNvPr>
          <p:cNvSpPr>
            <a:spLocks noGrp="1"/>
          </p:cNvSpPr>
          <p:nvPr>
            <p:ph type="sldNum" sz="quarter" idx="10"/>
          </p:nvPr>
        </p:nvSpPr>
        <p:spPr/>
        <p:txBody>
          <a:bodyPr/>
          <a:lstStyle/>
          <a:p>
            <a:pPr>
              <a:defRPr/>
            </a:pPr>
            <a:fld id="{1EEDFC2C-F9B9-0445-A511-DA4552EF3EEB}" type="slidenum">
              <a:rPr lang="fr-FR" smtClean="0"/>
              <a:pPr>
                <a:defRPr/>
              </a:pPr>
              <a:t>29</a:t>
            </a:fld>
            <a:endParaRPr lang="fr-FR"/>
          </a:p>
        </p:txBody>
      </p:sp>
      <p:sp>
        <p:nvSpPr>
          <p:cNvPr id="5" name="Espace réservé du pied de page 4">
            <a:extLst>
              <a:ext uri="{FF2B5EF4-FFF2-40B4-BE49-F238E27FC236}">
                <a16:creationId xmlns:a16="http://schemas.microsoft.com/office/drawing/2014/main" id="{1B84401D-957C-4727-BB54-A59CF2CB375F}"/>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CDE9D8CA-69AE-491C-90E8-037732866DFA}"/>
              </a:ext>
            </a:extLst>
          </p:cNvPr>
          <p:cNvSpPr txBox="1"/>
          <p:nvPr/>
        </p:nvSpPr>
        <p:spPr>
          <a:xfrm>
            <a:off x="266700" y="2893000"/>
            <a:ext cx="8788400" cy="3416320"/>
          </a:xfrm>
          <a:prstGeom prst="rect">
            <a:avLst/>
          </a:prstGeom>
          <a:noFill/>
        </p:spPr>
        <p:txBody>
          <a:bodyPr wrap="square" rtlCol="0">
            <a:spAutoFit/>
          </a:bodyPr>
          <a:lstStyle/>
          <a:p>
            <a:pPr algn="l"/>
            <a:r>
              <a:rPr lang="pt-BR" sz="1800" b="0" i="0" u="none" strike="noStrike" baseline="0" dirty="0">
                <a:solidFill>
                  <a:srgbClr val="0000FF"/>
                </a:solidFill>
                <a:latin typeface="LMRoman9-Regular-Identity-H"/>
              </a:rPr>
              <a:t>#include </a:t>
            </a:r>
            <a:r>
              <a:rPr lang="pt-BR" sz="1800" b="0" i="0" u="none" strike="noStrike" baseline="0" dirty="0">
                <a:solidFill>
                  <a:srgbClr val="000000"/>
                </a:solidFill>
                <a:latin typeface="LMRoman9-Regular-Identity-H"/>
              </a:rPr>
              <a:t>&lt;iostream&gt;</a:t>
            </a:r>
          </a:p>
          <a:p>
            <a:pPr algn="l"/>
            <a:r>
              <a:rPr lang="pt-BR" sz="1800" b="0" i="0" u="none" strike="noStrike" baseline="0" dirty="0">
                <a:solidFill>
                  <a:srgbClr val="0000FF"/>
                </a:solidFill>
                <a:latin typeface="LMRoman9-Regular-Identity-H"/>
              </a:rPr>
              <a:t>#include </a:t>
            </a:r>
            <a:r>
              <a:rPr lang="pt-BR" sz="1800" b="0" i="0" u="none" strike="noStrike" baseline="0" dirty="0">
                <a:solidFill>
                  <a:srgbClr val="000000"/>
                </a:solidFill>
                <a:latin typeface="LMRoman9-Regular-Identity-H"/>
              </a:rPr>
              <a:t>&lt;iomanip&gt;</a:t>
            </a:r>
          </a:p>
          <a:p>
            <a:pPr algn="l"/>
            <a:r>
              <a:rPr lang="fr-FR" sz="1800" b="0" i="0" u="none" strike="noStrike" baseline="0" dirty="0" err="1">
                <a:solidFill>
                  <a:srgbClr val="0000FF"/>
                </a:solidFill>
                <a:latin typeface="LMRoman9-Regular-Identity-H"/>
              </a:rPr>
              <a:t>int</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main ( )</a:t>
            </a:r>
          </a:p>
          <a:p>
            <a:pPr algn="l"/>
            <a:r>
              <a:rPr lang="fr-FR" sz="1800" b="0" i="0" u="none" strike="noStrike" baseline="0" dirty="0">
                <a:solidFill>
                  <a:srgbClr val="000000"/>
                </a:solidFill>
                <a:latin typeface="LMRoman9-Regular-Identity-H"/>
              </a:rPr>
              <a:t>{</a:t>
            </a:r>
          </a:p>
          <a:p>
            <a:pPr algn="l"/>
            <a:r>
              <a:rPr lang="fr-FR" sz="1800" b="0" i="0" u="none" strike="noStrike" baseline="0" dirty="0">
                <a:solidFill>
                  <a:srgbClr val="0000FF"/>
                </a:solidFill>
                <a:latin typeface="LMRoman9-Regular-Identity-H"/>
              </a:rPr>
              <a:t>        </a:t>
            </a:r>
            <a:r>
              <a:rPr lang="fr-FR" sz="1800" b="0" i="0" u="none" strike="noStrike" baseline="0" dirty="0" err="1">
                <a:solidFill>
                  <a:srgbClr val="0000FF"/>
                </a:solidFill>
                <a:latin typeface="LMRoman9-Regular-Identity-H"/>
              </a:rPr>
              <a:t>bool</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f 1 = (3&gt;5); </a:t>
            </a:r>
            <a:r>
              <a:rPr lang="fr-FR" sz="1800" b="0" i="0" u="none" strike="noStrike" baseline="0" dirty="0">
                <a:solidFill>
                  <a:srgbClr val="009A00"/>
                </a:solidFill>
                <a:latin typeface="LMRoman9-Regular-Identity-H"/>
              </a:rPr>
              <a:t>// f1 est faux</a:t>
            </a:r>
          </a:p>
          <a:p>
            <a:pPr algn="l"/>
            <a:r>
              <a:rPr lang="pt-BR" sz="1800" b="0" i="0" u="none" strike="noStrike" baseline="0" dirty="0">
                <a:solidFill>
                  <a:srgbClr val="0000FF"/>
                </a:solidFill>
                <a:latin typeface="LMRoman9-Regular-Identity-H"/>
              </a:rPr>
              <a:t>        bool </a:t>
            </a:r>
            <a:r>
              <a:rPr lang="pt-BR" sz="1800" b="0" i="0" u="none" strike="noStrike" baseline="0" dirty="0">
                <a:solidFill>
                  <a:srgbClr val="000000"/>
                </a:solidFill>
                <a:latin typeface="LMRoman9-Regular-Identity-H"/>
              </a:rPr>
              <a:t>f 2 = f1 || (5-7+2 == 0); </a:t>
            </a:r>
            <a:r>
              <a:rPr lang="pt-BR" sz="1800" b="0" i="0" u="none" strike="noStrike" baseline="0" dirty="0">
                <a:solidFill>
                  <a:srgbClr val="009A00"/>
                </a:solidFill>
                <a:latin typeface="LMRoman9-Regular-Identity-H"/>
              </a:rPr>
              <a:t>// f2 est vrai</a:t>
            </a:r>
          </a:p>
          <a:p>
            <a:pPr algn="l"/>
            <a:r>
              <a:rPr lang="fr-FR" sz="1800" b="0" i="0" u="none" strike="noStrike" baseline="0" dirty="0">
                <a:solidFill>
                  <a:srgbClr val="000000"/>
                </a:solidFill>
                <a:latin typeface="LMRoman9-Regular-Identity-H"/>
              </a:rPr>
              <a:t>        std::cout &lt;&lt; std::</a:t>
            </a:r>
            <a:r>
              <a:rPr lang="fr-FR" sz="1800" b="0" i="0" u="none" strike="noStrike" baseline="0" dirty="0" err="1">
                <a:solidFill>
                  <a:srgbClr val="000000"/>
                </a:solidFill>
                <a:latin typeface="LMRoman9-Regular-Identity-H"/>
              </a:rPr>
              <a:t>boolalpha</a:t>
            </a:r>
            <a:r>
              <a:rPr lang="fr-FR" sz="1800" b="0" i="0" u="none" strike="noStrike" baseline="0" dirty="0">
                <a:solidFill>
                  <a:srgbClr val="000000"/>
                </a:solidFill>
                <a:latin typeface="LMRoman9-Regular-Identity-H"/>
              </a:rPr>
              <a:t> &lt;&lt; </a:t>
            </a:r>
            <a:r>
              <a:rPr lang="fr-FR" sz="1800" b="0" i="0" u="none" strike="noStrike" baseline="0" dirty="0">
                <a:solidFill>
                  <a:srgbClr val="9400D2"/>
                </a:solidFill>
                <a:latin typeface="LMRoman9-Regular-Identity-H"/>
              </a:rPr>
              <a:t>”f1 : ” </a:t>
            </a:r>
            <a:r>
              <a:rPr lang="fr-FR" sz="1800" b="0" i="0" u="none" strike="noStrike" baseline="0" dirty="0">
                <a:solidFill>
                  <a:srgbClr val="000000"/>
                </a:solidFill>
                <a:latin typeface="LMRoman9-Regular-Identity-H"/>
              </a:rPr>
              <a:t>&lt;&lt; f 1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a:t>
            </a:r>
          </a:p>
          <a:p>
            <a:pPr algn="l"/>
            <a:r>
              <a:rPr lang="fr-FR" sz="1800" b="0" i="0" u="none" strike="noStrike" baseline="0" dirty="0">
                <a:solidFill>
                  <a:srgbClr val="000000"/>
                </a:solidFill>
                <a:latin typeface="LMRoman9-Regular-Identity-H"/>
              </a:rPr>
              <a:t>        std::cout &lt;&lt; </a:t>
            </a:r>
            <a:r>
              <a:rPr lang="fr-FR" sz="1800" b="0" i="0" u="none" strike="noStrike" baseline="0" dirty="0">
                <a:solidFill>
                  <a:srgbClr val="9400D2"/>
                </a:solidFill>
                <a:latin typeface="LMRoman9-Regular-Identity-H"/>
              </a:rPr>
              <a:t>” et f2 : ” </a:t>
            </a:r>
            <a:r>
              <a:rPr lang="fr-FR" sz="1800" b="0" i="0" u="none" strike="noStrike" baseline="0" dirty="0">
                <a:solidFill>
                  <a:srgbClr val="000000"/>
                </a:solidFill>
                <a:latin typeface="LMRoman9-Regular-Identity-H"/>
              </a:rPr>
              <a:t>&lt;&lt; f2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 ;</a:t>
            </a:r>
          </a:p>
          <a:p>
            <a:pPr algn="l"/>
            <a:r>
              <a:rPr lang="fr-FR" sz="1800" b="0" dirty="0">
                <a:solidFill>
                  <a:srgbClr val="808080"/>
                </a:solidFill>
                <a:latin typeface="LMRoman6-Regular-Identity-H"/>
              </a:rPr>
              <a:t>        </a:t>
            </a:r>
            <a:r>
              <a:rPr lang="fr-FR" sz="1800" b="0" i="0" u="none" strike="noStrike" baseline="0" dirty="0">
                <a:solidFill>
                  <a:srgbClr val="000000"/>
                </a:solidFill>
                <a:latin typeface="LMRoman9-Regular-Identity-H"/>
              </a:rPr>
              <a:t>std::cout &lt;&lt; std::</a:t>
            </a:r>
            <a:r>
              <a:rPr lang="fr-FR" sz="1800" b="0" i="0" u="none" strike="noStrike" baseline="0" dirty="0" err="1">
                <a:solidFill>
                  <a:srgbClr val="000000"/>
                </a:solidFill>
                <a:latin typeface="LMRoman9-Regular-Identity-H"/>
              </a:rPr>
              <a:t>noboolalpha</a:t>
            </a:r>
            <a:r>
              <a:rPr lang="fr-FR" sz="1800" b="0" i="0" u="none" strike="noStrike" baseline="0" dirty="0">
                <a:solidFill>
                  <a:srgbClr val="000000"/>
                </a:solidFill>
                <a:latin typeface="LMRoman9-Regular-Identity-H"/>
              </a:rPr>
              <a:t> &lt;&lt; </a:t>
            </a:r>
            <a:r>
              <a:rPr lang="fr-FR" sz="1800" b="0" i="0" u="none" strike="noStrike" baseline="0" dirty="0">
                <a:solidFill>
                  <a:srgbClr val="9400D2"/>
                </a:solidFill>
                <a:latin typeface="LMRoman9-Regular-Identity-H"/>
              </a:rPr>
              <a:t>” f1 &amp;&amp; f2 : ” </a:t>
            </a:r>
            <a:r>
              <a:rPr lang="fr-FR" sz="1800" b="0" i="0" u="none" strike="noStrike" baseline="0" dirty="0">
                <a:solidFill>
                  <a:srgbClr val="000000"/>
                </a:solidFill>
                <a:latin typeface="LMRoman9-Regular-Identity-H"/>
              </a:rPr>
              <a:t>&lt;&lt; f1 &amp;&amp; f2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 ;</a:t>
            </a:r>
          </a:p>
          <a:p>
            <a:pPr algn="l"/>
            <a:r>
              <a:rPr lang="fr-FR" sz="1800" b="0" dirty="0">
                <a:solidFill>
                  <a:srgbClr val="000000"/>
                </a:solidFill>
                <a:latin typeface="LMRoman9-Regular-Identity-H"/>
              </a:rPr>
              <a:t>        </a:t>
            </a:r>
            <a:r>
              <a:rPr lang="fr-FR" sz="1800" b="0" i="0" u="none" strike="noStrike" baseline="0" dirty="0">
                <a:solidFill>
                  <a:srgbClr val="000000"/>
                </a:solidFill>
                <a:latin typeface="LMRoman9-Regular-Identity-H"/>
              </a:rPr>
              <a:t>std::cout &lt;&lt; </a:t>
            </a:r>
            <a:r>
              <a:rPr lang="fr-FR" sz="1800" b="0" i="0" u="none" strike="noStrike" baseline="0" dirty="0">
                <a:solidFill>
                  <a:srgbClr val="9400D2"/>
                </a:solidFill>
                <a:latin typeface="LMRoman9-Regular-Identity-H"/>
              </a:rPr>
              <a:t>”f1 || f2 : ” </a:t>
            </a:r>
            <a:r>
              <a:rPr lang="fr-FR" sz="1800" b="0" i="0" u="none" strike="noStrike" baseline="0" dirty="0">
                <a:solidFill>
                  <a:srgbClr val="000000"/>
                </a:solidFill>
                <a:latin typeface="LMRoman9-Regular-Identity-H"/>
              </a:rPr>
              <a:t>&lt;&lt; f1 || f2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 ;</a:t>
            </a:r>
          </a:p>
          <a:p>
            <a:pPr algn="l"/>
            <a:r>
              <a:rPr lang="fr-FR" sz="1800" b="0" i="0" u="none" strike="noStrike" baseline="0" dirty="0">
                <a:solidFill>
                  <a:srgbClr val="0000FF"/>
                </a:solidFill>
                <a:latin typeface="LMRoman9-Regular-Identity-H"/>
              </a:rPr>
              <a:t>        return </a:t>
            </a:r>
            <a:r>
              <a:rPr lang="fr-FR" sz="1800" b="0" i="0" u="none" strike="noStrike" baseline="0" dirty="0">
                <a:solidFill>
                  <a:srgbClr val="000000"/>
                </a:solidFill>
                <a:latin typeface="LMRoman9-Regular-Identity-H"/>
              </a:rPr>
              <a:t>EXIT_SUCCESS ;</a:t>
            </a:r>
          </a:p>
          <a:p>
            <a:pPr algn="l"/>
            <a:r>
              <a:rPr lang="fr-FR" sz="1800" b="0" i="0" u="none" strike="noStrike" baseline="0" dirty="0">
                <a:solidFill>
                  <a:srgbClr val="000000"/>
                </a:solidFill>
                <a:latin typeface="LMRoman9-Regular-Identity-H"/>
              </a:rPr>
              <a:t>}</a:t>
            </a:r>
            <a:endParaRPr lang="fr-FR" dirty="0"/>
          </a:p>
        </p:txBody>
      </p:sp>
    </p:spTree>
    <p:extLst>
      <p:ext uri="{BB962C8B-B14F-4D97-AF65-F5344CB8AC3E}">
        <p14:creationId xmlns:p14="http://schemas.microsoft.com/office/powerpoint/2010/main" val="112490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Généalogie du C++</a:t>
            </a:r>
          </a:p>
        </p:txBody>
      </p:sp>
      <p:sp>
        <p:nvSpPr>
          <p:cNvPr id="6" name="Espace réservé du contenu 5"/>
          <p:cNvSpPr>
            <a:spLocks noGrp="1"/>
          </p:cNvSpPr>
          <p:nvPr>
            <p:ph idx="1"/>
          </p:nvPr>
        </p:nvSpPr>
        <p:spPr>
          <a:xfrm>
            <a:off x="990600" y="1133474"/>
            <a:ext cx="7829872" cy="4887813"/>
          </a:xfrm>
        </p:spPr>
        <p:txBody>
          <a:bodyPr/>
          <a:lstStyle/>
          <a:p>
            <a:r>
              <a:rPr lang="fr-FR" sz="2400" dirty="0"/>
              <a:t>1969 : Première version d’Unix en assembleur</a:t>
            </a:r>
          </a:p>
          <a:p>
            <a:r>
              <a:rPr lang="fr-FR" sz="2400" dirty="0"/>
              <a:t>1969 : Langage B (interprété)</a:t>
            </a:r>
          </a:p>
          <a:p>
            <a:r>
              <a:rPr lang="fr-FR" sz="2400" dirty="0"/>
              <a:t>1971 : Langage C (pour Unix en C)</a:t>
            </a:r>
          </a:p>
          <a:p>
            <a:r>
              <a:rPr lang="fr-FR" sz="2400" dirty="0"/>
              <a:t>1980 : Langage C++</a:t>
            </a:r>
          </a:p>
          <a:p>
            <a:r>
              <a:rPr lang="fr-FR" sz="2400" dirty="0"/>
              <a:t>1983 : Standardisation ANSI du C</a:t>
            </a:r>
          </a:p>
          <a:p>
            <a:r>
              <a:rPr lang="fr-FR" sz="2400" dirty="0"/>
              <a:t>1998 : Standardisation ISO du C++ (</a:t>
            </a:r>
            <a:r>
              <a:rPr lang="fr-FR" sz="2400" dirty="0" err="1"/>
              <a:t>a.k.a</a:t>
            </a:r>
            <a:r>
              <a:rPr lang="fr-FR" sz="2400" dirty="0"/>
              <a:t> C++ 98)</a:t>
            </a:r>
          </a:p>
          <a:p>
            <a:r>
              <a:rPr lang="fr-FR" sz="2400" dirty="0"/>
              <a:t>2011 : Mise à jour ISO du C++ (C++ 11)</a:t>
            </a:r>
          </a:p>
          <a:p>
            <a:r>
              <a:rPr lang="fr-FR" sz="2400" dirty="0"/>
              <a:t>2014 : Mise à jour ISO du C++ (C++ 14)</a:t>
            </a:r>
          </a:p>
          <a:p>
            <a:r>
              <a:rPr lang="fr-FR" sz="2400" dirty="0"/>
              <a:t>2017 : Mise à jour ISO du C++ (C++ 17)</a:t>
            </a:r>
          </a:p>
          <a:p>
            <a:r>
              <a:rPr lang="fr-FR" sz="2400" dirty="0"/>
              <a:t>2020 : Mise à jour ISO du C++ (C++ 20)</a:t>
            </a:r>
          </a:p>
          <a:p>
            <a:r>
              <a:rPr lang="fr-FR" sz="2400" dirty="0"/>
              <a:t>2023 : Mise à jour ISO de prévu…</a:t>
            </a:r>
          </a:p>
        </p:txBody>
      </p:sp>
      <p:sp>
        <p:nvSpPr>
          <p:cNvPr id="3" name="Espace réservé du numéro de diapositive 2"/>
          <p:cNvSpPr>
            <a:spLocks noGrp="1"/>
          </p:cNvSpPr>
          <p:nvPr>
            <p:ph type="sldNum" sz="quarter" idx="10"/>
          </p:nvPr>
        </p:nvSpPr>
        <p:spPr/>
        <p:txBody>
          <a:bodyPr/>
          <a:lstStyle/>
          <a:p>
            <a:pPr>
              <a:defRPr/>
            </a:pPr>
            <a:fld id="{BBB6CDF6-4C5A-C046-92B8-1E376BA69C03}" type="slidenum">
              <a:rPr lang="fr-FR" smtClean="0"/>
              <a:pPr>
                <a:defRPr/>
              </a:pPr>
              <a:t>3</a:t>
            </a:fld>
            <a:endParaRPr lang="fr-FR"/>
          </a:p>
        </p:txBody>
      </p:sp>
      <p:sp>
        <p:nvSpPr>
          <p:cNvPr id="4" name="Espace réservé du pied de page 3"/>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891166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DC3ED-AFCE-476C-8949-88DFE8109DD2}"/>
              </a:ext>
            </a:extLst>
          </p:cNvPr>
          <p:cNvSpPr>
            <a:spLocks noGrp="1"/>
          </p:cNvSpPr>
          <p:nvPr>
            <p:ph type="title"/>
          </p:nvPr>
        </p:nvSpPr>
        <p:spPr/>
        <p:txBody>
          <a:bodyPr/>
          <a:lstStyle/>
          <a:p>
            <a:r>
              <a:rPr lang="fr-FR" dirty="0"/>
              <a:t>Les entiers</a:t>
            </a:r>
          </a:p>
        </p:txBody>
      </p:sp>
      <p:sp>
        <p:nvSpPr>
          <p:cNvPr id="3" name="Espace réservé du contenu 2">
            <a:extLst>
              <a:ext uri="{FF2B5EF4-FFF2-40B4-BE49-F238E27FC236}">
                <a16:creationId xmlns:a16="http://schemas.microsoft.com/office/drawing/2014/main" id="{C8581178-FAE7-4F38-8A4B-5BBC36DFEEF9}"/>
              </a:ext>
            </a:extLst>
          </p:cNvPr>
          <p:cNvSpPr>
            <a:spLocks noGrp="1"/>
          </p:cNvSpPr>
          <p:nvPr>
            <p:ph idx="1"/>
          </p:nvPr>
        </p:nvSpPr>
        <p:spPr>
          <a:xfrm>
            <a:off x="266700" y="764704"/>
            <a:ext cx="7772400" cy="5544616"/>
          </a:xfrm>
        </p:spPr>
        <p:txBody>
          <a:bodyPr/>
          <a:lstStyle/>
          <a:p>
            <a:r>
              <a:rPr lang="fr-FR" sz="2000" dirty="0"/>
              <a:t>Même types de base qu’en C</a:t>
            </a:r>
          </a:p>
          <a:p>
            <a:r>
              <a:rPr lang="fr-FR" sz="2000" dirty="0"/>
              <a:t>Attention : char signé ou non signé selon les compilateurs/système d’exploitation;</a:t>
            </a:r>
          </a:p>
          <a:p>
            <a:r>
              <a:rPr lang="fr-FR" sz="2000" dirty="0"/>
              <a:t>Type long 32 bits sous Windows, 64 bits sous Linux</a:t>
            </a:r>
          </a:p>
          <a:p>
            <a:r>
              <a:rPr lang="fr-FR" sz="2000" dirty="0"/>
              <a:t>Attention au débordement d’entier !</a:t>
            </a:r>
          </a:p>
          <a:p>
            <a:pPr algn="l">
              <a:lnSpc>
                <a:spcPts val="1900"/>
              </a:lnSpc>
            </a:pPr>
            <a:r>
              <a:rPr lang="fr-FR" sz="2000" dirty="0"/>
              <a:t>Eviter si possible les entiers non signés sources de bogues difficiles à trouver :</a:t>
            </a:r>
            <a:br>
              <a:rPr lang="fr-FR" sz="2000" dirty="0"/>
            </a:br>
            <a:r>
              <a:rPr lang="pt-BR" sz="1800" b="0" i="0" u="none" strike="noStrike" baseline="0" dirty="0">
                <a:solidFill>
                  <a:srgbClr val="0000FF"/>
                </a:solidFill>
                <a:latin typeface="LMRoman9-Regular-Identity-H"/>
              </a:rPr>
              <a:t>unsigned</a:t>
            </a:r>
            <a:r>
              <a:rPr lang="fr-FR" sz="1800" b="0" i="0" u="none" strike="noStrike" baseline="0" dirty="0">
                <a:solidFill>
                  <a:srgbClr val="000000"/>
                </a:solidFill>
                <a:latin typeface="LMRoman9-Regular-Identity-H"/>
              </a:rPr>
              <a:t> i , j ;</a:t>
            </a:r>
          </a:p>
          <a:p>
            <a:pPr marL="0" indent="0" algn="l">
              <a:lnSpc>
                <a:spcPts val="1900"/>
              </a:lnSpc>
              <a:buNone/>
            </a:pPr>
            <a:r>
              <a:rPr lang="pt-BR" sz="1800" dirty="0">
                <a:solidFill>
                  <a:srgbClr val="0000FF"/>
                </a:solidFill>
                <a:latin typeface="LMRoman9-Regular-Identity-H"/>
              </a:rPr>
              <a:t>       </a:t>
            </a:r>
            <a:r>
              <a:rPr lang="pt-BR" sz="1800" b="0" i="0" u="none" strike="noStrike" baseline="0" dirty="0">
                <a:solidFill>
                  <a:srgbClr val="0000FF"/>
                </a:solidFill>
                <a:latin typeface="LMRoman9-Regular-Identity-H"/>
              </a:rPr>
              <a:t>for </a:t>
            </a:r>
            <a:r>
              <a:rPr lang="pt-BR" sz="1800" b="0" i="0" u="none" strike="noStrike" baseline="0" dirty="0">
                <a:solidFill>
                  <a:srgbClr val="000000"/>
                </a:solidFill>
                <a:latin typeface="LMRoman9-Regular-Identity-H"/>
              </a:rPr>
              <a:t>( i = 1 ; i &lt; 99 ; ++i )</a:t>
            </a:r>
          </a:p>
          <a:p>
            <a:pPr marL="0" indent="0" algn="l">
              <a:lnSpc>
                <a:spcPts val="1900"/>
              </a:lnSpc>
              <a:buNone/>
            </a:pPr>
            <a:r>
              <a:rPr lang="fr-FR" sz="1800" b="0" i="0" u="none" strike="noStrike" baseline="0" dirty="0">
                <a:solidFill>
                  <a:srgbClr val="000000"/>
                </a:solidFill>
                <a:latin typeface="LMRoman9-Regular-Identity-H"/>
              </a:rPr>
              <a:t>       {</a:t>
            </a:r>
          </a:p>
          <a:p>
            <a:pPr marL="0" indent="0" algn="l">
              <a:lnSpc>
                <a:spcPts val="1900"/>
              </a:lnSpc>
              <a:buNone/>
            </a:pPr>
            <a:r>
              <a:rPr lang="pt-BR" sz="1800" dirty="0">
                <a:solidFill>
                  <a:srgbClr val="0000FF"/>
                </a:solidFill>
                <a:latin typeface="LMRoman9-Regular-Identity-H"/>
              </a:rPr>
              <a:t>             </a:t>
            </a:r>
            <a:r>
              <a:rPr lang="pt-BR" sz="1800" b="0" i="0" u="none" strike="noStrike" baseline="0" dirty="0">
                <a:solidFill>
                  <a:srgbClr val="0000FF"/>
                </a:solidFill>
                <a:latin typeface="LMRoman9-Regular-Identity-H"/>
              </a:rPr>
              <a:t>for </a:t>
            </a:r>
            <a:r>
              <a:rPr lang="pt-BR" sz="1800" b="0" i="0" u="none" strike="noStrike" baseline="0" dirty="0">
                <a:solidFill>
                  <a:srgbClr val="000000"/>
                </a:solidFill>
                <a:latin typeface="LMRoman9-Regular-Identity-H"/>
              </a:rPr>
              <a:t>( j = i +1 ; j &gt;= i </a:t>
            </a:r>
            <a:r>
              <a:rPr lang="pt-BR" sz="1800" b="0" i="1" u="none" strike="noStrike" baseline="0" dirty="0">
                <a:solidFill>
                  <a:srgbClr val="000000"/>
                </a:solidFill>
                <a:latin typeface="CMSY9"/>
              </a:rPr>
              <a:t>−</a:t>
            </a:r>
            <a:r>
              <a:rPr lang="pt-BR" sz="1800" b="0" i="0" u="none" strike="noStrike" baseline="0" dirty="0">
                <a:solidFill>
                  <a:srgbClr val="000000"/>
                </a:solidFill>
                <a:latin typeface="LMRoman9-Regular-Identity-H"/>
              </a:rPr>
              <a:t>1 ; </a:t>
            </a:r>
            <a:r>
              <a:rPr lang="pt-BR" sz="1800" b="0" i="1" u="none" strike="noStrike" baseline="0" dirty="0">
                <a:solidFill>
                  <a:srgbClr val="000000"/>
                </a:solidFill>
                <a:latin typeface="CMSY9"/>
              </a:rPr>
              <a:t>−−</a:t>
            </a:r>
            <a:r>
              <a:rPr lang="pt-BR" sz="1800" b="0" i="0" u="none" strike="noStrike" baseline="0" dirty="0">
                <a:solidFill>
                  <a:srgbClr val="000000"/>
                </a:solidFill>
                <a:latin typeface="LMRoman9-Regular-Identity-H"/>
              </a:rPr>
              <a:t>j )</a:t>
            </a:r>
          </a:p>
          <a:p>
            <a:pPr marL="0" indent="0" algn="l">
              <a:lnSpc>
                <a:spcPts val="1900"/>
              </a:lnSpc>
              <a:buNone/>
            </a:pPr>
            <a:r>
              <a:rPr lang="fr-FR" sz="1800" b="0" i="0" u="none" strike="noStrike" baseline="0" dirty="0">
                <a:solidFill>
                  <a:srgbClr val="000000"/>
                </a:solidFill>
                <a:latin typeface="LMRoman9-Regular-Identity-H"/>
              </a:rPr>
              <a:t>             { …</a:t>
            </a:r>
          </a:p>
          <a:p>
            <a:pPr algn="l">
              <a:buFont typeface="Arial" panose="020B0604020202020204" pitchFamily="34" charset="0"/>
              <a:buChar char="•"/>
            </a:pPr>
            <a:r>
              <a:rPr lang="fr-FR" sz="1800" dirty="0">
                <a:solidFill>
                  <a:srgbClr val="000000"/>
                </a:solidFill>
              </a:rPr>
              <a:t>Attention également à la division entière ! 5/2 = 2 !</a:t>
            </a:r>
          </a:p>
          <a:p>
            <a:pPr algn="l"/>
            <a:r>
              <a:rPr lang="fr-FR" sz="1800" b="0" i="0" u="none" strike="noStrike" baseline="0" dirty="0">
                <a:solidFill>
                  <a:srgbClr val="000000"/>
                </a:solidFill>
              </a:rPr>
              <a:t>Affichag</a:t>
            </a:r>
            <a:r>
              <a:rPr lang="fr-FR" sz="1800" dirty="0">
                <a:solidFill>
                  <a:srgbClr val="000000"/>
                </a:solidFill>
              </a:rPr>
              <a:t>e grâce aux flux :</a:t>
            </a:r>
            <a:br>
              <a:rPr lang="fr-FR" sz="1800" dirty="0">
                <a:solidFill>
                  <a:srgbClr val="000000"/>
                </a:solidFill>
              </a:rPr>
            </a:br>
            <a:r>
              <a:rPr lang="fr-FR" sz="1800" b="0" i="0" u="none" strike="noStrike" baseline="0" dirty="0">
                <a:solidFill>
                  <a:srgbClr val="0000FF"/>
                </a:solidFill>
                <a:latin typeface="LMRoman9-Regular-Identity-H"/>
              </a:rPr>
              <a:t>long </a:t>
            </a:r>
            <a:r>
              <a:rPr lang="fr-FR" sz="1800" b="0" i="0" u="none" strike="noStrike" baseline="0" dirty="0">
                <a:solidFill>
                  <a:srgbClr val="000000"/>
                </a:solidFill>
                <a:latin typeface="LMRoman9-Regular-Identity-H"/>
              </a:rPr>
              <a:t>s = 32769 ;</a:t>
            </a:r>
            <a:br>
              <a:rPr lang="fr-FR" sz="1800" b="0" i="0" u="none" strike="noStrike" baseline="0" dirty="0">
                <a:solidFill>
                  <a:srgbClr val="000000"/>
                </a:solidFill>
                <a:latin typeface="LMRoman9-Regular-Identity-H"/>
              </a:rPr>
            </a:br>
            <a:r>
              <a:rPr lang="fr-FR" sz="1800" b="0" i="0" u="none" strike="noStrike" baseline="0" dirty="0" err="1">
                <a:solidFill>
                  <a:srgbClr val="0000FF"/>
                </a:solidFill>
                <a:latin typeface="LMRoman9-Regular-Identity-H"/>
              </a:rPr>
              <a:t>signed</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t = 130 ;</a:t>
            </a:r>
            <a:br>
              <a:rPr lang="fr-FR" sz="1800" b="0" i="0" u="none" strike="noStrike" baseline="0" dirty="0">
                <a:solidFill>
                  <a:srgbClr val="000000"/>
                </a:solidFill>
                <a:latin typeface="LMRoman9-Regular-Identity-H"/>
              </a:rPr>
            </a:br>
            <a:r>
              <a:rPr lang="fr-FR" sz="1800" b="0" i="0" u="none" strike="noStrike" baseline="0" dirty="0">
                <a:solidFill>
                  <a:srgbClr val="000000"/>
                </a:solidFill>
                <a:latin typeface="LMRoman9-Regular-Identity-H"/>
              </a:rPr>
              <a:t>std::cout &lt;&lt; </a:t>
            </a:r>
            <a:r>
              <a:rPr lang="fr-FR" sz="1800" b="0" i="0" u="none" strike="noStrike" baseline="0" dirty="0">
                <a:solidFill>
                  <a:srgbClr val="9400D2"/>
                </a:solidFill>
                <a:latin typeface="LMRoman9-Regular-Identity-H"/>
              </a:rPr>
              <a:t>”s = ” </a:t>
            </a:r>
            <a:r>
              <a:rPr lang="fr-FR" sz="1800" b="0" i="0" u="none" strike="noStrike" baseline="0" dirty="0">
                <a:solidFill>
                  <a:srgbClr val="000000"/>
                </a:solidFill>
                <a:latin typeface="LMRoman9-Regular-Identity-H"/>
              </a:rPr>
              <a:t>&lt;&lt; s &lt;&lt; </a:t>
            </a:r>
            <a:r>
              <a:rPr lang="fr-FR" sz="1800" b="0" i="0" u="none" strike="noStrike" baseline="0" dirty="0">
                <a:solidFill>
                  <a:srgbClr val="9400D2"/>
                </a:solidFill>
                <a:latin typeface="LMRoman9-Regular-Identity-H"/>
              </a:rPr>
              <a:t>” et t = ” </a:t>
            </a:r>
            <a:r>
              <a:rPr lang="fr-FR" sz="1800" b="0" i="0" u="none" strike="noStrike" baseline="0" dirty="0">
                <a:solidFill>
                  <a:srgbClr val="000000"/>
                </a:solidFill>
                <a:latin typeface="LMRoman9-Regular-Identity-H"/>
              </a:rPr>
              <a:t>&lt;&lt; t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a:t>
            </a:r>
            <a:endParaRPr lang="fr-FR" sz="1800" dirty="0">
              <a:solidFill>
                <a:srgbClr val="000000"/>
              </a:solidFill>
            </a:endParaRPr>
          </a:p>
        </p:txBody>
      </p:sp>
      <p:sp>
        <p:nvSpPr>
          <p:cNvPr id="4" name="Espace réservé du numéro de diapositive 3">
            <a:extLst>
              <a:ext uri="{FF2B5EF4-FFF2-40B4-BE49-F238E27FC236}">
                <a16:creationId xmlns:a16="http://schemas.microsoft.com/office/drawing/2014/main" id="{2A881578-68B1-4067-BA0D-AA05FC62E904}"/>
              </a:ext>
            </a:extLst>
          </p:cNvPr>
          <p:cNvSpPr>
            <a:spLocks noGrp="1"/>
          </p:cNvSpPr>
          <p:nvPr>
            <p:ph type="sldNum" sz="quarter" idx="10"/>
          </p:nvPr>
        </p:nvSpPr>
        <p:spPr/>
        <p:txBody>
          <a:bodyPr/>
          <a:lstStyle/>
          <a:p>
            <a:pPr>
              <a:defRPr/>
            </a:pPr>
            <a:fld id="{1EEDFC2C-F9B9-0445-A511-DA4552EF3EEB}" type="slidenum">
              <a:rPr lang="fr-FR" smtClean="0"/>
              <a:pPr>
                <a:defRPr/>
              </a:pPr>
              <a:t>30</a:t>
            </a:fld>
            <a:endParaRPr lang="fr-FR"/>
          </a:p>
        </p:txBody>
      </p:sp>
      <p:sp>
        <p:nvSpPr>
          <p:cNvPr id="5" name="Espace réservé du pied de page 4">
            <a:extLst>
              <a:ext uri="{FF2B5EF4-FFF2-40B4-BE49-F238E27FC236}">
                <a16:creationId xmlns:a16="http://schemas.microsoft.com/office/drawing/2014/main" id="{E723B8BE-0C26-4563-8804-84D3753BDB83}"/>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944194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7FCD9-AF5A-427E-A32D-FE0DA59AA825}"/>
              </a:ext>
            </a:extLst>
          </p:cNvPr>
          <p:cNvSpPr>
            <a:spLocks noGrp="1"/>
          </p:cNvSpPr>
          <p:nvPr>
            <p:ph type="title"/>
          </p:nvPr>
        </p:nvSpPr>
        <p:spPr/>
        <p:txBody>
          <a:bodyPr/>
          <a:lstStyle/>
          <a:p>
            <a:r>
              <a:rPr lang="fr-FR" dirty="0"/>
              <a:t>Utilisation de &lt;</a:t>
            </a:r>
            <a:r>
              <a:rPr lang="fr-FR" dirty="0" err="1"/>
              <a:t>cstdint</a:t>
            </a:r>
            <a:r>
              <a:rPr lang="fr-FR" dirty="0"/>
              <a:t>&gt;</a:t>
            </a:r>
          </a:p>
        </p:txBody>
      </p:sp>
      <p:sp>
        <p:nvSpPr>
          <p:cNvPr id="3" name="Espace réservé du contenu 2">
            <a:extLst>
              <a:ext uri="{FF2B5EF4-FFF2-40B4-BE49-F238E27FC236}">
                <a16:creationId xmlns:a16="http://schemas.microsoft.com/office/drawing/2014/main" id="{EBC21022-8934-450F-A4DA-AC2693EDAD4E}"/>
              </a:ext>
            </a:extLst>
          </p:cNvPr>
          <p:cNvSpPr>
            <a:spLocks noGrp="1"/>
          </p:cNvSpPr>
          <p:nvPr>
            <p:ph idx="1"/>
          </p:nvPr>
        </p:nvSpPr>
        <p:spPr>
          <a:xfrm>
            <a:off x="323528" y="764704"/>
            <a:ext cx="7772400" cy="1152723"/>
          </a:xfrm>
        </p:spPr>
        <p:txBody>
          <a:bodyPr/>
          <a:lstStyle/>
          <a:p>
            <a:r>
              <a:rPr lang="fr-FR" sz="2400" dirty="0"/>
              <a:t>Permet de définir des entiers avec un nombre de bits précis indépendant du compilateur et du système d’exploitation</a:t>
            </a:r>
          </a:p>
          <a:p>
            <a:pPr marL="0" indent="0">
              <a:buNone/>
            </a:pPr>
            <a:endParaRPr lang="fr-FR" sz="2400" dirty="0"/>
          </a:p>
        </p:txBody>
      </p:sp>
      <p:sp>
        <p:nvSpPr>
          <p:cNvPr id="4" name="Espace réservé du numéro de diapositive 3">
            <a:extLst>
              <a:ext uri="{FF2B5EF4-FFF2-40B4-BE49-F238E27FC236}">
                <a16:creationId xmlns:a16="http://schemas.microsoft.com/office/drawing/2014/main" id="{FFECF343-A5AF-4BBC-8F37-A11679766356}"/>
              </a:ext>
            </a:extLst>
          </p:cNvPr>
          <p:cNvSpPr>
            <a:spLocks noGrp="1"/>
          </p:cNvSpPr>
          <p:nvPr>
            <p:ph type="sldNum" sz="quarter" idx="10"/>
          </p:nvPr>
        </p:nvSpPr>
        <p:spPr/>
        <p:txBody>
          <a:bodyPr/>
          <a:lstStyle/>
          <a:p>
            <a:pPr>
              <a:defRPr/>
            </a:pPr>
            <a:fld id="{1EEDFC2C-F9B9-0445-A511-DA4552EF3EEB}" type="slidenum">
              <a:rPr lang="fr-FR" smtClean="0"/>
              <a:pPr>
                <a:defRPr/>
              </a:pPr>
              <a:t>31</a:t>
            </a:fld>
            <a:endParaRPr lang="fr-FR"/>
          </a:p>
        </p:txBody>
      </p:sp>
      <p:sp>
        <p:nvSpPr>
          <p:cNvPr id="5" name="Espace réservé du pied de page 4">
            <a:extLst>
              <a:ext uri="{FF2B5EF4-FFF2-40B4-BE49-F238E27FC236}">
                <a16:creationId xmlns:a16="http://schemas.microsoft.com/office/drawing/2014/main" id="{EE043703-4720-469F-8B81-8BBC96CA02D1}"/>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14BD31BC-F10E-40BB-860A-E16A54D11993}"/>
              </a:ext>
            </a:extLst>
          </p:cNvPr>
          <p:cNvSpPr txBox="1"/>
          <p:nvPr/>
        </p:nvSpPr>
        <p:spPr>
          <a:xfrm>
            <a:off x="251520" y="1988840"/>
            <a:ext cx="8712968" cy="3416320"/>
          </a:xfrm>
          <a:prstGeom prst="rect">
            <a:avLst/>
          </a:prstGeom>
          <a:noFill/>
        </p:spPr>
        <p:txBody>
          <a:bodyPr wrap="square" rtlCol="0">
            <a:spAutoFit/>
          </a:bodyPr>
          <a:lstStyle/>
          <a:p>
            <a:pPr algn="l"/>
            <a:r>
              <a:rPr lang="pt-BR" sz="1800" b="0" i="0" u="none" strike="noStrike" baseline="0" dirty="0">
                <a:solidFill>
                  <a:srgbClr val="0000FF"/>
                </a:solidFill>
                <a:latin typeface="LMRoman9-Regular-Identity-H"/>
              </a:rPr>
              <a:t>#include </a:t>
            </a:r>
            <a:r>
              <a:rPr lang="pt-BR" sz="1800" b="0" i="0" u="none" strike="noStrike" baseline="0" dirty="0">
                <a:solidFill>
                  <a:srgbClr val="000000"/>
                </a:solidFill>
                <a:latin typeface="LMRoman9-Regular-Identity-H"/>
              </a:rPr>
              <a:t>&lt;cstdint&gt;</a:t>
            </a:r>
          </a:p>
          <a:p>
            <a:pPr algn="l"/>
            <a:r>
              <a:rPr lang="fr-FR" sz="1800" b="0" i="0" u="none" strike="noStrike" baseline="0" dirty="0" err="1">
                <a:solidFill>
                  <a:srgbClr val="0000FF"/>
                </a:solidFill>
                <a:latin typeface="LMRoman9-Regular-Identity-H"/>
              </a:rPr>
              <a:t>int</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main( )</a:t>
            </a:r>
          </a:p>
          <a:p>
            <a:pPr algn="l"/>
            <a:r>
              <a:rPr lang="fr-FR" sz="1800" b="0" i="0" u="none" strike="noStrike" baseline="0" dirty="0">
                <a:solidFill>
                  <a:srgbClr val="000000"/>
                </a:solidFill>
                <a:latin typeface="LMRoman9-Regular-Identity-H"/>
              </a:rPr>
              <a:t>{</a:t>
            </a:r>
          </a:p>
          <a:p>
            <a:pPr algn="l"/>
            <a:r>
              <a:rPr lang="pt-BR" sz="1800" b="0" i="0" u="none" strike="noStrike" baseline="0" dirty="0">
                <a:solidFill>
                  <a:srgbClr val="000000"/>
                </a:solidFill>
                <a:latin typeface="LMRoman9-Regular-Identity-H"/>
              </a:rPr>
              <a:t>      std::uint8_t     byte ;   </a:t>
            </a:r>
            <a:r>
              <a:rPr lang="pt-BR" sz="1800" b="0" i="0" u="none" strike="noStrike" baseline="0" dirty="0">
                <a:solidFill>
                  <a:srgbClr val="009A00"/>
                </a:solidFill>
                <a:latin typeface="LMRoman9-Regular-Identity-H"/>
              </a:rPr>
              <a:t>// entier non signé représenté sur 8 bits ( un </a:t>
            </a:r>
            <a:r>
              <a:rPr lang="de-DE" sz="1800" b="0" i="0" u="none" strike="noStrike" baseline="0" dirty="0">
                <a:solidFill>
                  <a:srgbClr val="009A00"/>
                </a:solidFill>
                <a:latin typeface="LMRoman9-Regular-Identity-H"/>
              </a:rPr>
              <a:t>octet )</a:t>
            </a:r>
          </a:p>
          <a:p>
            <a:pPr algn="l"/>
            <a:r>
              <a:rPr lang="pt-BR" sz="1800" b="0" i="0" u="none" strike="noStrike" baseline="0" dirty="0">
                <a:solidFill>
                  <a:srgbClr val="000000"/>
                </a:solidFill>
                <a:latin typeface="LMRoman9-Regular-Identity-H"/>
              </a:rPr>
              <a:t>      std::int8_t       sbyte ;  </a:t>
            </a:r>
            <a:r>
              <a:rPr lang="pt-BR" sz="1800" b="0" i="0" u="none" strike="noStrike" baseline="0" dirty="0">
                <a:solidFill>
                  <a:srgbClr val="009A00"/>
                </a:solidFill>
                <a:latin typeface="LMRoman9-Regular-Identity-H"/>
              </a:rPr>
              <a:t>// entier signé représenté sur 8 bits ( un octet )</a:t>
            </a:r>
          </a:p>
          <a:p>
            <a:pPr algn="l"/>
            <a:r>
              <a:rPr lang="pt-BR" sz="1800" b="0" i="0" u="none" strike="noStrike" baseline="0" dirty="0">
                <a:solidFill>
                  <a:srgbClr val="000000"/>
                </a:solidFill>
                <a:latin typeface="LMRoman9-Regular-Identity-H"/>
              </a:rPr>
              <a:t>      std::uin16_t    ush ;     </a:t>
            </a:r>
            <a:r>
              <a:rPr lang="pt-BR" sz="1800" b="0" i="0" u="none" strike="noStrike" baseline="0" dirty="0">
                <a:solidFill>
                  <a:srgbClr val="009A00"/>
                </a:solidFill>
                <a:latin typeface="LMRoman9-Regular-Identity-H"/>
              </a:rPr>
              <a:t>// entier non signé représenté sur 16 bits ( deux octets )</a:t>
            </a:r>
          </a:p>
          <a:p>
            <a:pPr algn="l"/>
            <a:r>
              <a:rPr lang="pt-BR" sz="1800" b="0" i="0" u="none" strike="noStrike" baseline="0" dirty="0">
                <a:solidFill>
                  <a:srgbClr val="000000"/>
                </a:solidFill>
                <a:latin typeface="LMRoman9-Regular-Identity-H"/>
              </a:rPr>
              <a:t>      std::int16_t     sh;        </a:t>
            </a:r>
            <a:r>
              <a:rPr lang="pt-BR" sz="1800" b="0" i="0" u="none" strike="noStrike" baseline="0" dirty="0">
                <a:solidFill>
                  <a:srgbClr val="009A00"/>
                </a:solidFill>
                <a:latin typeface="LMRoman9-Regular-Identity-H"/>
              </a:rPr>
              <a:t>// entier signé représenté sur 16 bits ( deux octets )</a:t>
            </a:r>
          </a:p>
          <a:p>
            <a:pPr algn="l"/>
            <a:r>
              <a:rPr lang="pt-BR" sz="1800" b="0" i="0" u="none" strike="noStrike" baseline="0" dirty="0">
                <a:solidFill>
                  <a:srgbClr val="000000"/>
                </a:solidFill>
                <a:latin typeface="LMRoman9-Regular-Identity-H"/>
              </a:rPr>
              <a:t>      std : :uint32_t uent ;  </a:t>
            </a:r>
            <a:r>
              <a:rPr lang="pt-BR" sz="1800" b="0" i="0" u="none" strike="noStrike" baseline="0" dirty="0">
                <a:solidFill>
                  <a:srgbClr val="009A00"/>
                </a:solidFill>
                <a:latin typeface="LMRoman9-Regular-Identity-H"/>
              </a:rPr>
              <a:t>// entier non signé représenté sur 32 bits ( quatre octets )</a:t>
            </a:r>
          </a:p>
          <a:p>
            <a:pPr algn="l"/>
            <a:r>
              <a:rPr lang="pt-BR" sz="1800" b="0" dirty="0">
                <a:solidFill>
                  <a:srgbClr val="808080"/>
                </a:solidFill>
                <a:latin typeface="LMRoman6-Regular-Identity-H"/>
              </a:rPr>
              <a:t>     </a:t>
            </a:r>
            <a:r>
              <a:rPr lang="pt-BR" sz="1800" b="0" i="0" u="none" strike="noStrike" baseline="0" dirty="0">
                <a:solidFill>
                  <a:srgbClr val="808080"/>
                </a:solidFill>
                <a:latin typeface="LMRoman6-Regular-Identity-H"/>
              </a:rPr>
              <a:t> </a:t>
            </a:r>
            <a:r>
              <a:rPr lang="pt-BR" sz="1800" b="0" i="0" u="none" strike="noStrike" baseline="0" dirty="0">
                <a:solidFill>
                  <a:srgbClr val="000000"/>
                </a:solidFill>
                <a:latin typeface="LMRoman9-Regular-Identity-H"/>
              </a:rPr>
              <a:t>std::int32_t      ent ;   </a:t>
            </a:r>
            <a:r>
              <a:rPr lang="pt-BR" sz="1800" b="0" i="0" u="none" strike="noStrike" baseline="0" dirty="0">
                <a:solidFill>
                  <a:srgbClr val="009A00"/>
                </a:solidFill>
                <a:latin typeface="LMRoman9-Regular-Identity-H"/>
              </a:rPr>
              <a:t>// entier signé rep</a:t>
            </a:r>
            <a:r>
              <a:rPr lang="pt-BR" sz="1800" b="0" dirty="0">
                <a:solidFill>
                  <a:srgbClr val="009A00"/>
                </a:solidFill>
                <a:latin typeface="LMRoman9-Regular-Identity-H"/>
              </a:rPr>
              <a:t>r</a:t>
            </a:r>
            <a:r>
              <a:rPr lang="pt-BR" sz="1800" b="0" i="0" u="none" strike="noStrike" baseline="0" dirty="0">
                <a:solidFill>
                  <a:srgbClr val="009A00"/>
                </a:solidFill>
                <a:latin typeface="LMRoman9-Regular-Identity-H"/>
              </a:rPr>
              <a:t>ésenté sur 32 bits ( quatre octets )</a:t>
            </a:r>
          </a:p>
          <a:p>
            <a:pPr algn="l"/>
            <a:r>
              <a:rPr lang="pt-BR" sz="1800" b="0" i="0" u="none" strike="noStrike" baseline="0" dirty="0">
                <a:solidFill>
                  <a:srgbClr val="000000"/>
                </a:solidFill>
                <a:latin typeface="LMRoman9-Regular-Identity-H"/>
              </a:rPr>
              <a:t>      std::uint64_t    ulg ;   </a:t>
            </a:r>
            <a:r>
              <a:rPr lang="pt-BR" sz="1800" b="0" i="0" u="none" strike="noStrike" baseline="0" dirty="0">
                <a:solidFill>
                  <a:srgbClr val="009A00"/>
                </a:solidFill>
                <a:latin typeface="LMRoman9-Regular-Identity-H"/>
              </a:rPr>
              <a:t>// entier non signé représenté sur 64 bits ( huit octets )</a:t>
            </a:r>
          </a:p>
          <a:p>
            <a:pPr algn="l"/>
            <a:r>
              <a:rPr lang="pt-BR" sz="1800" b="0" i="0" u="none" strike="noStrike" baseline="0" dirty="0">
                <a:solidFill>
                  <a:srgbClr val="000000"/>
                </a:solidFill>
                <a:latin typeface="LMRoman9-Regular-Identity-H"/>
              </a:rPr>
              <a:t>      std::int64_t      lg ;     </a:t>
            </a:r>
            <a:r>
              <a:rPr lang="pt-BR" sz="1800" b="0" i="0" u="none" strike="noStrike" baseline="0" dirty="0">
                <a:solidFill>
                  <a:srgbClr val="009A00"/>
                </a:solidFill>
                <a:latin typeface="LMRoman9-Regular-Identity-H"/>
              </a:rPr>
              <a:t>// entier signé représenté sur 64 bits ( huit octets )</a:t>
            </a:r>
            <a:endParaRPr lang="fr-FR" sz="1800" b="0" i="0" u="none" strike="noStrike" baseline="0" dirty="0">
              <a:solidFill>
                <a:srgbClr val="009A00"/>
              </a:solidFill>
              <a:latin typeface="LMRoman9-Regular-Identity-H"/>
            </a:endParaRPr>
          </a:p>
          <a:p>
            <a:pPr algn="l"/>
            <a:r>
              <a:rPr lang="fr-FR" sz="1800" b="0" i="0" u="none" strike="noStrike" baseline="0" dirty="0">
                <a:solidFill>
                  <a:srgbClr val="000000"/>
                </a:solidFill>
                <a:latin typeface="LMRoman9-Regular-Identity-H"/>
              </a:rPr>
              <a:t>}</a:t>
            </a:r>
            <a:endParaRPr lang="fr-FR" dirty="0"/>
          </a:p>
        </p:txBody>
      </p:sp>
    </p:spTree>
    <p:extLst>
      <p:ext uri="{BB962C8B-B14F-4D97-AF65-F5344CB8AC3E}">
        <p14:creationId xmlns:p14="http://schemas.microsoft.com/office/powerpoint/2010/main" val="3351255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D3CFA5-9D85-4A7E-8517-77952A12AA6A}"/>
              </a:ext>
            </a:extLst>
          </p:cNvPr>
          <p:cNvSpPr>
            <a:spLocks noGrp="1"/>
          </p:cNvSpPr>
          <p:nvPr>
            <p:ph type="title"/>
          </p:nvPr>
        </p:nvSpPr>
        <p:spPr/>
        <p:txBody>
          <a:bodyPr/>
          <a:lstStyle/>
          <a:p>
            <a:r>
              <a:rPr lang="fr-FR" dirty="0"/>
              <a:t>De la non utilisation des entiers non signés</a:t>
            </a:r>
          </a:p>
        </p:txBody>
      </p:sp>
      <p:sp>
        <p:nvSpPr>
          <p:cNvPr id="4" name="Espace réservé du numéro de diapositive 3">
            <a:extLst>
              <a:ext uri="{FF2B5EF4-FFF2-40B4-BE49-F238E27FC236}">
                <a16:creationId xmlns:a16="http://schemas.microsoft.com/office/drawing/2014/main" id="{35ECDF18-209C-4D4B-9D11-56649726D8F5}"/>
              </a:ext>
            </a:extLst>
          </p:cNvPr>
          <p:cNvSpPr>
            <a:spLocks noGrp="1"/>
          </p:cNvSpPr>
          <p:nvPr>
            <p:ph type="sldNum" sz="quarter" idx="10"/>
          </p:nvPr>
        </p:nvSpPr>
        <p:spPr/>
        <p:txBody>
          <a:bodyPr/>
          <a:lstStyle/>
          <a:p>
            <a:pPr>
              <a:defRPr/>
            </a:pPr>
            <a:fld id="{1EEDFC2C-F9B9-0445-A511-DA4552EF3EEB}" type="slidenum">
              <a:rPr lang="fr-FR" smtClean="0"/>
              <a:pPr>
                <a:defRPr/>
              </a:pPr>
              <a:t>32</a:t>
            </a:fld>
            <a:endParaRPr lang="fr-FR"/>
          </a:p>
        </p:txBody>
      </p:sp>
      <p:sp>
        <p:nvSpPr>
          <p:cNvPr id="5" name="Espace réservé du pied de page 4">
            <a:extLst>
              <a:ext uri="{FF2B5EF4-FFF2-40B4-BE49-F238E27FC236}">
                <a16:creationId xmlns:a16="http://schemas.microsoft.com/office/drawing/2014/main" id="{DDF28F14-013B-48CD-B02B-AF0DC4F3D675}"/>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67D031C4-F0C2-4676-AE6F-AAB30884988F}"/>
              </a:ext>
            </a:extLst>
          </p:cNvPr>
          <p:cNvSpPr txBox="1"/>
          <p:nvPr/>
        </p:nvSpPr>
        <p:spPr>
          <a:xfrm>
            <a:off x="251520" y="1056146"/>
            <a:ext cx="4176464" cy="4893134"/>
          </a:xfrm>
          <a:prstGeom prst="rect">
            <a:avLst/>
          </a:prstGeom>
          <a:solidFill>
            <a:srgbClr val="FAEEDA"/>
          </a:solidFill>
        </p:spPr>
        <p:txBody>
          <a:bodyPr wrap="square" rtlCol="0">
            <a:spAutoFit/>
          </a:bodyPr>
          <a:lstStyle/>
          <a:p>
            <a:pPr algn="l">
              <a:lnSpc>
                <a:spcPts val="1700"/>
              </a:lnSpc>
            </a:pPr>
            <a:r>
              <a:rPr lang="pt-BR" sz="1600" b="0" i="0" u="none" strike="noStrike" baseline="0" dirty="0">
                <a:solidFill>
                  <a:srgbClr val="009A00"/>
                </a:solidFill>
                <a:latin typeface="LMRoman9-Regular-Identity-H"/>
              </a:rPr>
              <a:t>// Recherche racine carrée d’un entier de la</a:t>
            </a:r>
          </a:p>
          <a:p>
            <a:pPr algn="l">
              <a:lnSpc>
                <a:spcPts val="1700"/>
              </a:lnSpc>
            </a:pPr>
            <a:r>
              <a:rPr lang="pt-BR" sz="1600" b="0" dirty="0">
                <a:solidFill>
                  <a:srgbClr val="009A00"/>
                </a:solidFill>
                <a:latin typeface="LMRoman9-Regular-Identity-H"/>
              </a:rPr>
              <a:t>//</a:t>
            </a:r>
            <a:r>
              <a:rPr lang="pt-BR" sz="1600" b="0" i="0" u="none" strike="noStrike" baseline="0" dirty="0">
                <a:solidFill>
                  <a:srgbClr val="009A00"/>
                </a:solidFill>
                <a:latin typeface="LMRoman9-Regular-Identity-H"/>
              </a:rPr>
              <a:t> forme n² par dichotomie</a:t>
            </a:r>
            <a:endParaRPr lang="fr-FR" sz="1600" b="0" i="0" u="none" strike="noStrike" baseline="0" dirty="0">
              <a:solidFill>
                <a:srgbClr val="000000"/>
              </a:solidFill>
              <a:latin typeface="LMRoman10-Regular-Identity-H"/>
            </a:endParaRPr>
          </a:p>
          <a:p>
            <a:pPr algn="l">
              <a:lnSpc>
                <a:spcPts val="1700"/>
              </a:lnSpc>
            </a:pPr>
            <a:r>
              <a:rPr lang="fr-FR" sz="1600" b="0" i="0" u="none" strike="noStrike" baseline="0" dirty="0">
                <a:solidFill>
                  <a:srgbClr val="000000"/>
                </a:solidFill>
                <a:latin typeface="LMRoman9-Regular-Identity-H"/>
              </a:rPr>
              <a:t>std::uint32_t n² = 3249 ; </a:t>
            </a:r>
            <a:r>
              <a:rPr lang="fr-FR" sz="1600" b="0" i="0" u="none" strike="noStrike" baseline="0" dirty="0">
                <a:solidFill>
                  <a:srgbClr val="009A00"/>
                </a:solidFill>
                <a:latin typeface="LMRoman9-Regular-Identity-H"/>
              </a:rPr>
              <a:t>// n² = 57 ²</a:t>
            </a:r>
          </a:p>
          <a:p>
            <a:pPr algn="l">
              <a:lnSpc>
                <a:spcPts val="1700"/>
              </a:lnSpc>
            </a:pPr>
            <a:r>
              <a:rPr lang="fr-FR" sz="1600" b="0" i="0" u="none" strike="noStrike" baseline="0" dirty="0">
                <a:solidFill>
                  <a:srgbClr val="000000"/>
                </a:solidFill>
                <a:latin typeface="LMRoman9-Regular-Identity-H"/>
              </a:rPr>
              <a:t>std::uint32_t sup = n² ;</a:t>
            </a:r>
          </a:p>
          <a:p>
            <a:pPr algn="l">
              <a:lnSpc>
                <a:spcPts val="1700"/>
              </a:lnSpc>
            </a:pPr>
            <a:r>
              <a:rPr lang="fr-FR" sz="1600" b="0" i="0" u="none" strike="noStrike" baseline="0" dirty="0">
                <a:solidFill>
                  <a:srgbClr val="000000"/>
                </a:solidFill>
                <a:latin typeface="LMRoman9-Regular-Identity-H"/>
              </a:rPr>
              <a:t>std::uint32_t </a:t>
            </a:r>
            <a:r>
              <a:rPr lang="fr-FR" sz="1600" b="0" i="0" u="none" strike="noStrike" baseline="0" dirty="0" err="1">
                <a:solidFill>
                  <a:srgbClr val="000000"/>
                </a:solidFill>
                <a:latin typeface="LMRoman9-Regular-Identity-H"/>
              </a:rPr>
              <a:t>inf</a:t>
            </a:r>
            <a:r>
              <a:rPr lang="fr-FR" sz="1600" b="0" i="0" u="none" strike="noStrike" baseline="0" dirty="0">
                <a:solidFill>
                  <a:srgbClr val="000000"/>
                </a:solidFill>
                <a:latin typeface="LMRoman9-Regular-Identity-H"/>
              </a:rPr>
              <a:t>   = 0 ;</a:t>
            </a:r>
          </a:p>
          <a:p>
            <a:pPr algn="l">
              <a:lnSpc>
                <a:spcPts val="1700"/>
              </a:lnSpc>
            </a:pPr>
            <a:r>
              <a:rPr lang="fr-FR" sz="1600" b="0" i="0" u="none" strike="noStrike" baseline="0" dirty="0">
                <a:solidFill>
                  <a:srgbClr val="000000"/>
                </a:solidFill>
                <a:latin typeface="LMRoman9-Regular-Identity-H"/>
              </a:rPr>
              <a:t>std::uint32_t milieu = (</a:t>
            </a:r>
            <a:r>
              <a:rPr lang="fr-FR" sz="1600" b="0" i="0" u="none" strike="noStrike" baseline="0" dirty="0" err="1">
                <a:solidFill>
                  <a:srgbClr val="000000"/>
                </a:solidFill>
                <a:latin typeface="LMRoman9-Regular-Identity-H"/>
              </a:rPr>
              <a:t>inf+sup</a:t>
            </a:r>
            <a:r>
              <a:rPr lang="fr-FR" sz="1600" b="0" i="0" u="none" strike="noStrike" baseline="0" dirty="0">
                <a:solidFill>
                  <a:srgbClr val="000000"/>
                </a:solidFill>
                <a:latin typeface="LMRoman9-Regular-Identity-H"/>
              </a:rPr>
              <a:t>)/2 ;</a:t>
            </a:r>
          </a:p>
          <a:p>
            <a:pPr algn="l">
              <a:lnSpc>
                <a:spcPts val="1700"/>
              </a:lnSpc>
            </a:pPr>
            <a:r>
              <a:rPr lang="pt-BR" sz="1600" b="0" i="0" u="none" strike="noStrike" baseline="0" dirty="0">
                <a:solidFill>
                  <a:srgbClr val="0000FF"/>
                </a:solidFill>
                <a:latin typeface="LMRoman9-Regular-Identity-H"/>
              </a:rPr>
              <a:t>while </a:t>
            </a:r>
            <a:r>
              <a:rPr lang="pt-BR" sz="1600" b="0" i="0" u="none" strike="noStrike" baseline="0" dirty="0">
                <a:solidFill>
                  <a:srgbClr val="000000"/>
                </a:solidFill>
                <a:latin typeface="LMRoman9-Regular-Identity-H"/>
              </a:rPr>
              <a:t>(milieu*milieu</a:t>
            </a:r>
            <a:r>
              <a:rPr lang="pt-BR" sz="1600" b="0" i="1" u="none" strike="noStrike" baseline="0" dirty="0">
                <a:solidFill>
                  <a:srgbClr val="000000"/>
                </a:solidFill>
                <a:latin typeface="CMSY9"/>
              </a:rPr>
              <a:t>−</a:t>
            </a:r>
            <a:r>
              <a:rPr lang="pt-BR" sz="1600" b="0" i="0" u="none" strike="noStrike" baseline="0" dirty="0">
                <a:solidFill>
                  <a:srgbClr val="000000"/>
                </a:solidFill>
                <a:latin typeface="LMRoman9-Regular-Identity-H"/>
              </a:rPr>
              <a:t>n²!= 0)</a:t>
            </a:r>
            <a:endParaRPr lang="pt-BR" sz="1600" b="0" i="0" u="none" strike="noStrike" baseline="0" dirty="0">
              <a:solidFill>
                <a:srgbClr val="009A00"/>
              </a:solidFill>
              <a:latin typeface="LMRoman9-Regular-Identity-H"/>
            </a:endParaRPr>
          </a:p>
          <a:p>
            <a:pPr algn="l">
              <a:lnSpc>
                <a:spcPts val="1700"/>
              </a:lnSpc>
            </a:pPr>
            <a:r>
              <a:rPr lang="fr-FR" sz="1600" b="0" i="0" u="none" strike="noStrike" baseline="0" dirty="0">
                <a:solidFill>
                  <a:srgbClr val="000000"/>
                </a:solidFill>
                <a:latin typeface="LMRoman9-Regular-Identity-H"/>
              </a:rPr>
              <a:t>{</a:t>
            </a:r>
          </a:p>
          <a:p>
            <a:pPr algn="l">
              <a:lnSpc>
                <a:spcPts val="1700"/>
              </a:lnSpc>
            </a:pPr>
            <a:r>
              <a:rPr lang="pt-BR" sz="1600" b="0" i="0" u="none" strike="noStrike" baseline="0" dirty="0">
                <a:solidFill>
                  <a:srgbClr val="0000FF"/>
                </a:solidFill>
                <a:latin typeface="LMRoman9-Regular-Identity-H"/>
              </a:rPr>
              <a:t>    if </a:t>
            </a:r>
            <a:r>
              <a:rPr lang="pt-BR" sz="1600" b="0" i="0" u="none" strike="noStrike" baseline="0" dirty="0">
                <a:solidFill>
                  <a:srgbClr val="000000"/>
                </a:solidFill>
                <a:latin typeface="LMRoman9-Regular-Identity-H"/>
              </a:rPr>
              <a:t>(milieu*milieu</a:t>
            </a:r>
            <a:r>
              <a:rPr lang="pt-BR" sz="1600" b="0" i="1" u="none" strike="noStrike" baseline="0" dirty="0">
                <a:solidFill>
                  <a:srgbClr val="000000"/>
                </a:solidFill>
                <a:latin typeface="CMSY9"/>
              </a:rPr>
              <a:t>−</a:t>
            </a:r>
            <a:r>
              <a:rPr lang="pt-BR" sz="1600" b="0" i="0" u="none" strike="noStrike" baseline="0" dirty="0">
                <a:solidFill>
                  <a:srgbClr val="000000"/>
                </a:solidFill>
                <a:latin typeface="LMRoman9-Regular-Identity-H"/>
              </a:rPr>
              <a:t>n² &lt; 0)</a:t>
            </a:r>
            <a:r>
              <a:rPr lang="pt-BR" sz="1600" b="0" dirty="0">
                <a:solidFill>
                  <a:srgbClr val="009A00"/>
                </a:solidFill>
                <a:latin typeface="LMRoman9-Regular-Identity-H"/>
              </a:rPr>
              <a:t> </a:t>
            </a:r>
            <a:r>
              <a:rPr lang="pt-BR" sz="1600" b="0" dirty="0">
                <a:solidFill>
                  <a:srgbClr val="C00000"/>
                </a:solidFill>
                <a:latin typeface="LMRoman9-Regular-Identity-H"/>
              </a:rPr>
              <a:t>// Bogue ici !</a:t>
            </a:r>
            <a:endParaRPr lang="pt-BR" sz="1600" b="0" i="0" u="none" strike="noStrike" baseline="0" dirty="0">
              <a:solidFill>
                <a:srgbClr val="C00000"/>
              </a:solidFill>
              <a:latin typeface="LMRoman9-Regular-Identity-H"/>
            </a:endParaRPr>
          </a:p>
          <a:p>
            <a:pPr algn="l">
              <a:lnSpc>
                <a:spcPts val="1700"/>
              </a:lnSpc>
            </a:pPr>
            <a:r>
              <a:rPr lang="fr-FR" sz="1600" b="0" i="0" u="none" strike="noStrike" baseline="0" dirty="0">
                <a:solidFill>
                  <a:srgbClr val="000000"/>
                </a:solidFill>
                <a:latin typeface="LMRoman9-Regular-Identity-H"/>
              </a:rPr>
              <a:t>    {</a:t>
            </a:r>
          </a:p>
          <a:p>
            <a:pPr algn="l">
              <a:lnSpc>
                <a:spcPts val="1700"/>
              </a:lnSpc>
            </a:pPr>
            <a:r>
              <a:rPr lang="fr-FR" sz="1600" b="0" dirty="0">
                <a:solidFill>
                  <a:srgbClr val="808080"/>
                </a:solidFill>
                <a:latin typeface="LMRoman6-Regular-Identity-H"/>
              </a:rPr>
              <a:t>          </a:t>
            </a:r>
            <a:r>
              <a:rPr lang="fr-FR" sz="1600" b="0" dirty="0" err="1">
                <a:solidFill>
                  <a:srgbClr val="000000"/>
                </a:solidFill>
                <a:latin typeface="LMRoman9-Regular-Identity-H"/>
              </a:rPr>
              <a:t>inf</a:t>
            </a:r>
            <a:r>
              <a:rPr lang="fr-FR" sz="1600" b="0" i="0" u="none" strike="noStrike" baseline="0" dirty="0">
                <a:solidFill>
                  <a:srgbClr val="000000"/>
                </a:solidFill>
                <a:latin typeface="LMRoman9-Regular-Identity-H"/>
              </a:rPr>
              <a:t> = milieu ;</a:t>
            </a:r>
          </a:p>
          <a:p>
            <a:pPr algn="l">
              <a:lnSpc>
                <a:spcPts val="1700"/>
              </a:lnSpc>
            </a:pPr>
            <a:r>
              <a:rPr lang="fr-FR" sz="1600" b="0" i="0" u="none" strike="noStrike" baseline="0" dirty="0">
                <a:solidFill>
                  <a:srgbClr val="000000"/>
                </a:solidFill>
                <a:latin typeface="LMRoman9-Regular-Identity-H"/>
              </a:rPr>
              <a:t>          milieu = (</a:t>
            </a:r>
            <a:r>
              <a:rPr lang="fr-FR" sz="1600" b="0" dirty="0" err="1">
                <a:solidFill>
                  <a:srgbClr val="000000"/>
                </a:solidFill>
                <a:latin typeface="LMRoman9-Regular-Identity-H"/>
              </a:rPr>
              <a:t>inf</a:t>
            </a:r>
            <a:r>
              <a:rPr lang="fr-FR" sz="1600" b="0" i="0" u="none" strike="noStrike" baseline="0" dirty="0" err="1">
                <a:solidFill>
                  <a:srgbClr val="000000"/>
                </a:solidFill>
                <a:latin typeface="LMRoman9-Regular-Identity-H"/>
              </a:rPr>
              <a:t>+</a:t>
            </a:r>
            <a:r>
              <a:rPr lang="fr-FR" sz="1600" b="0" dirty="0" err="1">
                <a:solidFill>
                  <a:srgbClr val="000000"/>
                </a:solidFill>
                <a:latin typeface="LMRoman9-Regular-Identity-H"/>
              </a:rPr>
              <a:t>sup</a:t>
            </a:r>
            <a:r>
              <a:rPr lang="fr-FR" sz="1600" b="0" i="0" u="none" strike="noStrike" baseline="0" dirty="0">
                <a:solidFill>
                  <a:srgbClr val="000000"/>
                </a:solidFill>
                <a:latin typeface="LMRoman9-Regular-Identity-H"/>
              </a:rPr>
              <a:t>)/2 ;</a:t>
            </a:r>
          </a:p>
          <a:p>
            <a:pPr algn="l">
              <a:lnSpc>
                <a:spcPts val="1700"/>
              </a:lnSpc>
            </a:pPr>
            <a:r>
              <a:rPr lang="fr-FR" sz="1600" b="0" i="0" u="none" strike="noStrike" baseline="0" dirty="0">
                <a:solidFill>
                  <a:srgbClr val="000000"/>
                </a:solidFill>
                <a:latin typeface="LMRoman9-Regular-Identity-H"/>
              </a:rPr>
              <a:t>    }</a:t>
            </a:r>
          </a:p>
          <a:p>
            <a:pPr algn="l">
              <a:lnSpc>
                <a:spcPts val="1700"/>
              </a:lnSpc>
            </a:pPr>
            <a:r>
              <a:rPr lang="fr-FR" sz="1600" b="0" i="0" u="none" strike="noStrike" baseline="0" dirty="0">
                <a:solidFill>
                  <a:srgbClr val="0000FF"/>
                </a:solidFill>
                <a:latin typeface="LMRoman9-Regular-Identity-H"/>
              </a:rPr>
              <a:t>    </a:t>
            </a:r>
            <a:r>
              <a:rPr lang="fr-FR" sz="1600" b="0" i="0" u="none" strike="noStrike" baseline="0" dirty="0" err="1">
                <a:solidFill>
                  <a:srgbClr val="0000FF"/>
                </a:solidFill>
                <a:latin typeface="LMRoman9-Regular-Identity-H"/>
              </a:rPr>
              <a:t>else</a:t>
            </a:r>
            <a:endParaRPr lang="fr-FR" sz="1600" b="0" i="0" u="none" strike="noStrike" baseline="0" dirty="0">
              <a:solidFill>
                <a:srgbClr val="0000FF"/>
              </a:solidFill>
              <a:latin typeface="LMRoman9-Regular-Identity-H"/>
            </a:endParaRPr>
          </a:p>
          <a:p>
            <a:pPr algn="l">
              <a:lnSpc>
                <a:spcPts val="1700"/>
              </a:lnSpc>
            </a:pPr>
            <a:r>
              <a:rPr lang="fr-FR" sz="1600" b="0" i="0" u="none" strike="noStrike" baseline="0" dirty="0">
                <a:solidFill>
                  <a:srgbClr val="000000"/>
                </a:solidFill>
                <a:latin typeface="LMRoman9-Regular-Identity-H"/>
              </a:rPr>
              <a:t>    {</a:t>
            </a:r>
          </a:p>
          <a:p>
            <a:pPr algn="l">
              <a:lnSpc>
                <a:spcPts val="1700"/>
              </a:lnSpc>
            </a:pPr>
            <a:r>
              <a:rPr lang="fr-FR" sz="1600" b="0" i="0" u="none" strike="noStrike" baseline="0" dirty="0">
                <a:solidFill>
                  <a:srgbClr val="000000"/>
                </a:solidFill>
                <a:latin typeface="LMRoman9-Regular-Identity-H"/>
              </a:rPr>
              <a:t>          sup = milieu;</a:t>
            </a:r>
          </a:p>
          <a:p>
            <a:pPr algn="l">
              <a:lnSpc>
                <a:spcPts val="1700"/>
              </a:lnSpc>
            </a:pPr>
            <a:r>
              <a:rPr lang="fr-FR" sz="1600" b="0" i="0" u="none" strike="noStrike" baseline="0" dirty="0">
                <a:solidFill>
                  <a:srgbClr val="000000"/>
                </a:solidFill>
                <a:latin typeface="LMRoman9-Regular-Identity-H"/>
              </a:rPr>
              <a:t>          milieu = (</a:t>
            </a:r>
            <a:r>
              <a:rPr lang="fr-FR" sz="1600" b="0" dirty="0" err="1">
                <a:solidFill>
                  <a:srgbClr val="000000"/>
                </a:solidFill>
                <a:latin typeface="LMRoman9-Regular-Identity-H"/>
              </a:rPr>
              <a:t>inf</a:t>
            </a:r>
            <a:r>
              <a:rPr lang="fr-FR" sz="1600" b="0" i="0" u="none" strike="noStrike" baseline="0" dirty="0" err="1">
                <a:solidFill>
                  <a:srgbClr val="000000"/>
                </a:solidFill>
                <a:latin typeface="LMRoman9-Regular-Identity-H"/>
              </a:rPr>
              <a:t>+</a:t>
            </a:r>
            <a:r>
              <a:rPr lang="fr-FR" sz="1600" b="0" dirty="0" err="1">
                <a:solidFill>
                  <a:srgbClr val="000000"/>
                </a:solidFill>
                <a:latin typeface="LMRoman9-Regular-Identity-H"/>
              </a:rPr>
              <a:t>sup</a:t>
            </a:r>
            <a:r>
              <a:rPr lang="fr-FR" sz="1600" b="0" i="0" u="none" strike="noStrike" baseline="0" dirty="0">
                <a:solidFill>
                  <a:srgbClr val="000000"/>
                </a:solidFill>
                <a:latin typeface="LMRoman9-Regular-Identity-H"/>
              </a:rPr>
              <a:t>)/2;</a:t>
            </a:r>
          </a:p>
          <a:p>
            <a:pPr algn="l">
              <a:lnSpc>
                <a:spcPts val="1700"/>
              </a:lnSpc>
            </a:pPr>
            <a:r>
              <a:rPr lang="fr-FR" sz="1600" b="0" i="0" u="none" strike="noStrike" baseline="0" dirty="0">
                <a:solidFill>
                  <a:srgbClr val="000000"/>
                </a:solidFill>
                <a:latin typeface="LMRoman9-Regular-Identity-H"/>
              </a:rPr>
              <a:t>    }</a:t>
            </a:r>
          </a:p>
          <a:p>
            <a:pPr algn="l">
              <a:lnSpc>
                <a:spcPts val="1700"/>
              </a:lnSpc>
            </a:pPr>
            <a:r>
              <a:rPr lang="fr-FR" sz="1600" b="0" i="0" u="none" strike="noStrike" baseline="0" dirty="0">
                <a:solidFill>
                  <a:srgbClr val="000000"/>
                </a:solidFill>
                <a:latin typeface="LMRoman9-Regular-Identity-H"/>
              </a:rPr>
              <a:t>}</a:t>
            </a:r>
          </a:p>
          <a:p>
            <a:pPr algn="l">
              <a:lnSpc>
                <a:spcPts val="1700"/>
              </a:lnSpc>
            </a:pPr>
            <a:r>
              <a:rPr lang="pt-BR" sz="1600" b="0" i="0" u="none" strike="noStrike" baseline="0" dirty="0">
                <a:solidFill>
                  <a:srgbClr val="000000"/>
                </a:solidFill>
                <a:latin typeface="LMRoman9-Regular-Identity-H"/>
              </a:rPr>
              <a:t>assert (milieu*milieu == n²) ; </a:t>
            </a:r>
            <a:r>
              <a:rPr lang="pt-BR" sz="1600" b="0" i="0" u="none" strike="noStrike" baseline="0" dirty="0">
                <a:solidFill>
                  <a:srgbClr val="009A00"/>
                </a:solidFill>
                <a:latin typeface="LMRoman9-Regular-Identity-H"/>
              </a:rPr>
              <a:t>// Postcondition</a:t>
            </a:r>
          </a:p>
          <a:p>
            <a:pPr>
              <a:lnSpc>
                <a:spcPts val="1700"/>
              </a:lnSpc>
            </a:pPr>
            <a:r>
              <a:rPr lang="pt-BR" sz="1600" b="0" i="0" u="none" strike="noStrike" baseline="0" dirty="0">
                <a:solidFill>
                  <a:srgbClr val="000000"/>
                </a:solidFill>
                <a:latin typeface="LMRoman9-Regular-Identity-H"/>
              </a:rPr>
              <a:t>std::cout &lt;&lt; </a:t>
            </a:r>
            <a:r>
              <a:rPr lang="pt-BR" sz="1600" b="0" i="0" u="none" strike="noStrike" baseline="0" dirty="0">
                <a:solidFill>
                  <a:srgbClr val="9400D2"/>
                </a:solidFill>
                <a:latin typeface="LMRoman9-Regular-Identity-H"/>
              </a:rPr>
              <a:t>”</a:t>
            </a:r>
            <a:r>
              <a:rPr lang="fr-FR" sz="1600" dirty="0">
                <a:effectLst/>
              </a:rPr>
              <a:t>√</a:t>
            </a:r>
            <a:r>
              <a:rPr lang="pt-BR" sz="1600" b="0" i="0" u="none" strike="noStrike" baseline="0" dirty="0">
                <a:solidFill>
                  <a:srgbClr val="9400D2"/>
                </a:solidFill>
                <a:latin typeface="LMRoman9-Regular-Identity-H"/>
              </a:rPr>
              <a:t>” </a:t>
            </a:r>
            <a:r>
              <a:rPr lang="pt-BR" sz="1600" b="0" i="0" u="none" strike="noStrike" baseline="0" dirty="0">
                <a:solidFill>
                  <a:srgbClr val="000000"/>
                </a:solidFill>
                <a:latin typeface="LMRoman9-Regular-Identity-H"/>
              </a:rPr>
              <a:t>&lt;&lt; n² &lt;&lt; </a:t>
            </a:r>
            <a:r>
              <a:rPr lang="pt-BR" sz="1600" b="0" i="0" u="none" strike="noStrike" baseline="0" dirty="0">
                <a:solidFill>
                  <a:srgbClr val="9400D2"/>
                </a:solidFill>
                <a:latin typeface="LMRoman9-Regular-Identity-H"/>
              </a:rPr>
              <a:t>” = ” </a:t>
            </a:r>
            <a:r>
              <a:rPr lang="pt-BR" sz="1600" b="0" i="0" u="none" strike="noStrike" baseline="0" dirty="0">
                <a:solidFill>
                  <a:srgbClr val="000000"/>
                </a:solidFill>
                <a:latin typeface="LMRoman9-Regular-Identity-H"/>
              </a:rPr>
              <a:t>&lt;&lt; milieu </a:t>
            </a:r>
          </a:p>
          <a:p>
            <a:pPr>
              <a:lnSpc>
                <a:spcPts val="1700"/>
              </a:lnSpc>
            </a:pPr>
            <a:r>
              <a:rPr lang="pt-BR" sz="1600" b="0" dirty="0">
                <a:solidFill>
                  <a:srgbClr val="000000"/>
                </a:solidFill>
                <a:latin typeface="LMRoman9-Regular-Identity-H"/>
              </a:rPr>
              <a:t>                 </a:t>
            </a:r>
            <a:r>
              <a:rPr lang="pt-BR" sz="1600" b="0" i="0" u="none" strike="noStrike" baseline="0" dirty="0">
                <a:solidFill>
                  <a:srgbClr val="000000"/>
                </a:solidFill>
                <a:latin typeface="LMRoman9-Regular-Identity-H"/>
              </a:rPr>
              <a:t>&lt;&lt; std::endl;</a:t>
            </a:r>
            <a:endParaRPr lang="fr-FR" sz="1600" dirty="0"/>
          </a:p>
        </p:txBody>
      </p:sp>
      <p:sp>
        <p:nvSpPr>
          <p:cNvPr id="7" name="ZoneTexte 6">
            <a:extLst>
              <a:ext uri="{FF2B5EF4-FFF2-40B4-BE49-F238E27FC236}">
                <a16:creationId xmlns:a16="http://schemas.microsoft.com/office/drawing/2014/main" id="{871F5AA1-D16D-43D4-93A1-CA32DFF1C01A}"/>
              </a:ext>
            </a:extLst>
          </p:cNvPr>
          <p:cNvSpPr txBox="1"/>
          <p:nvPr/>
        </p:nvSpPr>
        <p:spPr>
          <a:xfrm>
            <a:off x="4860032" y="914762"/>
            <a:ext cx="4104456" cy="5106526"/>
          </a:xfrm>
          <a:prstGeom prst="rect">
            <a:avLst/>
          </a:prstGeom>
          <a:solidFill>
            <a:srgbClr val="CCFFCC"/>
          </a:solidFill>
        </p:spPr>
        <p:txBody>
          <a:bodyPr wrap="square" rtlCol="0">
            <a:spAutoFit/>
          </a:bodyPr>
          <a:lstStyle/>
          <a:p>
            <a:pPr algn="l">
              <a:lnSpc>
                <a:spcPts val="1700"/>
              </a:lnSpc>
            </a:pPr>
            <a:r>
              <a:rPr lang="pt-BR" sz="1600" b="0" i="0" u="none" strike="noStrike" baseline="0" dirty="0">
                <a:solidFill>
                  <a:srgbClr val="009A00"/>
                </a:solidFill>
                <a:latin typeface="LMRoman9-Regular-Identity-H"/>
              </a:rPr>
              <a:t>// Recherche racine carrée d’un entier de </a:t>
            </a:r>
          </a:p>
          <a:p>
            <a:pPr algn="l">
              <a:lnSpc>
                <a:spcPts val="1700"/>
              </a:lnSpc>
            </a:pPr>
            <a:r>
              <a:rPr lang="pt-BR" sz="1600" b="0" dirty="0">
                <a:solidFill>
                  <a:srgbClr val="009A00"/>
                </a:solidFill>
                <a:latin typeface="LMRoman9-Regular-Identity-H"/>
              </a:rPr>
              <a:t>// </a:t>
            </a:r>
            <a:r>
              <a:rPr lang="pt-BR" sz="1600" b="0" i="0" u="none" strike="noStrike" baseline="0" dirty="0">
                <a:solidFill>
                  <a:srgbClr val="009A00"/>
                </a:solidFill>
                <a:latin typeface="LMRoman9-Regular-Identity-H"/>
              </a:rPr>
              <a:t>la forme n² par dichotomie</a:t>
            </a:r>
          </a:p>
          <a:p>
            <a:pPr algn="l">
              <a:lnSpc>
                <a:spcPts val="1700"/>
              </a:lnSpc>
            </a:pPr>
            <a:r>
              <a:rPr lang="fr-FR" sz="1600" b="0" i="0" u="none" strike="noStrike" baseline="0" dirty="0">
                <a:solidFill>
                  <a:srgbClr val="000000"/>
                </a:solidFill>
                <a:latin typeface="LMRoman9-Regular-Identity-H"/>
              </a:rPr>
              <a:t>std::int32_t n²= 3249 ; </a:t>
            </a:r>
            <a:r>
              <a:rPr lang="fr-FR" sz="1600" b="0" i="0" u="none" strike="noStrike" baseline="0" dirty="0">
                <a:solidFill>
                  <a:srgbClr val="009A00"/>
                </a:solidFill>
                <a:latin typeface="LMRoman9-Regular-Identity-H"/>
              </a:rPr>
              <a:t>// n² = 57²</a:t>
            </a:r>
          </a:p>
          <a:p>
            <a:pPr algn="l">
              <a:lnSpc>
                <a:spcPts val="1700"/>
              </a:lnSpc>
            </a:pPr>
            <a:r>
              <a:rPr lang="pt-BR" sz="1600" b="0" i="0" u="none" strike="noStrike" baseline="0" dirty="0">
                <a:solidFill>
                  <a:srgbClr val="000000"/>
                </a:solidFill>
                <a:latin typeface="LMRoman9-Regular-Identity-H"/>
              </a:rPr>
              <a:t>assert (n²&gt;=0); </a:t>
            </a:r>
            <a:endParaRPr lang="pt-BR" sz="1600" b="0" i="0" u="none" strike="noStrike" baseline="0" dirty="0">
              <a:solidFill>
                <a:srgbClr val="009A00"/>
              </a:solidFill>
              <a:latin typeface="LMRoman9-Regular-Identity-H"/>
            </a:endParaRPr>
          </a:p>
          <a:p>
            <a:pPr algn="l">
              <a:lnSpc>
                <a:spcPts val="1700"/>
              </a:lnSpc>
            </a:pPr>
            <a:r>
              <a:rPr lang="fr-FR" sz="1600" b="0" i="0" u="none" strike="noStrike" baseline="0" dirty="0">
                <a:solidFill>
                  <a:srgbClr val="000000"/>
                </a:solidFill>
                <a:latin typeface="LMRoman9-Regular-Identity-H"/>
              </a:rPr>
              <a:t>std::int32_t sup = n²;</a:t>
            </a:r>
          </a:p>
          <a:p>
            <a:pPr algn="l">
              <a:lnSpc>
                <a:spcPts val="1700"/>
              </a:lnSpc>
            </a:pPr>
            <a:r>
              <a:rPr lang="fr-FR" sz="1600" b="0" i="0" u="none" strike="noStrike" baseline="0" dirty="0">
                <a:solidFill>
                  <a:srgbClr val="000000"/>
                </a:solidFill>
                <a:latin typeface="LMRoman9-Regular-Identity-H"/>
              </a:rPr>
              <a:t>std::int32_t </a:t>
            </a:r>
            <a:r>
              <a:rPr lang="fr-FR" sz="1600" b="0" i="0" u="none" strike="noStrike" baseline="0" dirty="0" err="1">
                <a:solidFill>
                  <a:srgbClr val="000000"/>
                </a:solidFill>
                <a:latin typeface="LMRoman9-Regular-Identity-H"/>
              </a:rPr>
              <a:t>inf</a:t>
            </a:r>
            <a:r>
              <a:rPr lang="fr-FR" sz="1600" b="0" i="0" u="none" strike="noStrike" baseline="0" dirty="0">
                <a:solidFill>
                  <a:srgbClr val="000000"/>
                </a:solidFill>
                <a:latin typeface="LMRoman9-Regular-Identity-H"/>
              </a:rPr>
              <a:t> = 0;</a:t>
            </a:r>
          </a:p>
          <a:p>
            <a:pPr algn="l">
              <a:lnSpc>
                <a:spcPts val="1700"/>
              </a:lnSpc>
            </a:pPr>
            <a:r>
              <a:rPr lang="fr-FR" sz="1600" b="0" i="0" u="none" strike="noStrike" baseline="0" dirty="0">
                <a:solidFill>
                  <a:srgbClr val="000000"/>
                </a:solidFill>
                <a:latin typeface="LMRoman9-Regular-Identity-H"/>
              </a:rPr>
              <a:t>std::int32_t milieu = (</a:t>
            </a:r>
            <a:r>
              <a:rPr lang="fr-FR" sz="1600" b="0" i="0" u="none" strike="noStrike" baseline="0" dirty="0" err="1">
                <a:solidFill>
                  <a:srgbClr val="000000"/>
                </a:solidFill>
                <a:latin typeface="LMRoman9-Regular-Identity-H"/>
              </a:rPr>
              <a:t>inf+sup</a:t>
            </a:r>
            <a:r>
              <a:rPr lang="fr-FR" sz="1600" b="0" i="0" u="none" strike="noStrike" baseline="0" dirty="0">
                <a:solidFill>
                  <a:srgbClr val="000000"/>
                </a:solidFill>
                <a:latin typeface="LMRoman9-Regular-Identity-H"/>
              </a:rPr>
              <a:t>)/2;</a:t>
            </a:r>
          </a:p>
          <a:p>
            <a:pPr algn="l">
              <a:lnSpc>
                <a:spcPts val="1700"/>
              </a:lnSpc>
            </a:pPr>
            <a:r>
              <a:rPr lang="pt-BR" sz="1600" b="0" i="0" u="none" strike="noStrike" baseline="0" dirty="0">
                <a:solidFill>
                  <a:srgbClr val="0000FF"/>
                </a:solidFill>
                <a:latin typeface="LMRoman9-Regular-Identity-H"/>
              </a:rPr>
              <a:t>while </a:t>
            </a:r>
            <a:r>
              <a:rPr lang="pt-BR" sz="1600" b="0" i="0" u="none" strike="noStrike" baseline="0" dirty="0">
                <a:solidFill>
                  <a:srgbClr val="000000"/>
                </a:solidFill>
                <a:latin typeface="LMRoman9-Regular-Identity-H"/>
              </a:rPr>
              <a:t>(milieu∗</a:t>
            </a:r>
            <a:r>
              <a:rPr lang="pt-BR" sz="1600" b="0" dirty="0">
                <a:solidFill>
                  <a:srgbClr val="000000"/>
                </a:solidFill>
                <a:latin typeface="LMRoman9-Regular-Identity-H"/>
              </a:rPr>
              <a:t>milieu</a:t>
            </a:r>
            <a:r>
              <a:rPr lang="pt-BR" sz="1600" b="0" i="1" u="none" strike="noStrike" baseline="0" dirty="0">
                <a:solidFill>
                  <a:srgbClr val="000000"/>
                </a:solidFill>
                <a:latin typeface="CMSY9"/>
              </a:rPr>
              <a:t>−</a:t>
            </a:r>
            <a:r>
              <a:rPr lang="pt-BR" sz="1600" b="0" i="0" u="none" strike="noStrike" baseline="0" dirty="0">
                <a:solidFill>
                  <a:srgbClr val="000000"/>
                </a:solidFill>
                <a:latin typeface="LMRoman9-Regular-Identity-H"/>
              </a:rPr>
              <a:t>n²!= 0)</a:t>
            </a:r>
            <a:endParaRPr lang="pt-BR" sz="1600" b="0" i="0" u="none" strike="noStrike" baseline="0" dirty="0">
              <a:solidFill>
                <a:srgbClr val="009A00"/>
              </a:solidFill>
              <a:latin typeface="LMRoman9-Regular-Identity-H"/>
            </a:endParaRPr>
          </a:p>
          <a:p>
            <a:pPr algn="l">
              <a:lnSpc>
                <a:spcPts val="1700"/>
              </a:lnSpc>
            </a:pPr>
            <a:r>
              <a:rPr lang="fr-FR" sz="1600" b="0" i="0" u="none" strike="noStrike" baseline="0" dirty="0">
                <a:solidFill>
                  <a:srgbClr val="000000"/>
                </a:solidFill>
                <a:latin typeface="LMRoman9-Regular-Identity-H"/>
              </a:rPr>
              <a:t>{</a:t>
            </a:r>
          </a:p>
          <a:p>
            <a:pPr algn="l">
              <a:lnSpc>
                <a:spcPts val="1700"/>
              </a:lnSpc>
            </a:pPr>
            <a:r>
              <a:rPr lang="pt-BR" sz="1600" b="0" i="0" u="none" strike="noStrike" baseline="0" dirty="0">
                <a:solidFill>
                  <a:srgbClr val="0000FF"/>
                </a:solidFill>
                <a:latin typeface="LMRoman9-Regular-Identity-H"/>
              </a:rPr>
              <a:t>    if </a:t>
            </a:r>
            <a:r>
              <a:rPr lang="pt-BR" sz="1600" b="0" i="0" u="none" strike="noStrike" baseline="0" dirty="0">
                <a:solidFill>
                  <a:srgbClr val="000000"/>
                </a:solidFill>
                <a:latin typeface="LMRoman9-Regular-Identity-H"/>
              </a:rPr>
              <a:t>(milieu*milieu</a:t>
            </a:r>
            <a:r>
              <a:rPr lang="pt-BR" sz="1600" b="0" i="1" u="none" strike="noStrike" baseline="0" dirty="0">
                <a:solidFill>
                  <a:srgbClr val="000000"/>
                </a:solidFill>
                <a:latin typeface="CMSY9"/>
              </a:rPr>
              <a:t>−</a:t>
            </a:r>
            <a:r>
              <a:rPr lang="pt-BR" sz="1600" b="0" i="0" u="none" strike="noStrike" baseline="0" dirty="0">
                <a:solidFill>
                  <a:srgbClr val="000000"/>
                </a:solidFill>
                <a:latin typeface="LMRoman9-Regular-Identity-H"/>
              </a:rPr>
              <a:t>n²&lt;0)</a:t>
            </a:r>
            <a:endParaRPr lang="pt-BR" sz="1600" b="0" dirty="0">
              <a:solidFill>
                <a:srgbClr val="009A00"/>
              </a:solidFill>
              <a:latin typeface="LMRoman9-Regular-Identity-H"/>
            </a:endParaRPr>
          </a:p>
          <a:p>
            <a:pPr algn="l">
              <a:lnSpc>
                <a:spcPts val="1700"/>
              </a:lnSpc>
            </a:pPr>
            <a:r>
              <a:rPr lang="pt-BR" sz="1600" b="0" i="0" u="none" strike="noStrike" baseline="0" dirty="0">
                <a:solidFill>
                  <a:srgbClr val="009A00"/>
                </a:solidFill>
                <a:latin typeface="LMRoman9-Regular-Identity-H"/>
              </a:rPr>
              <a:t>   </a:t>
            </a:r>
            <a:r>
              <a:rPr lang="fr-FR" sz="1600" b="0" i="0" u="none" strike="noStrike" baseline="0" dirty="0">
                <a:solidFill>
                  <a:srgbClr val="000000"/>
                </a:solidFill>
                <a:latin typeface="LMRoman9-Regular-Identity-H"/>
              </a:rPr>
              <a:t>{</a:t>
            </a:r>
          </a:p>
          <a:p>
            <a:pPr algn="l">
              <a:lnSpc>
                <a:spcPts val="1700"/>
              </a:lnSpc>
            </a:pPr>
            <a:r>
              <a:rPr lang="fr-FR" sz="1600" b="0" i="0" u="none" strike="noStrike" baseline="0" dirty="0">
                <a:solidFill>
                  <a:srgbClr val="000000"/>
                </a:solidFill>
                <a:latin typeface="LMRoman9-Regular-Identity-H"/>
              </a:rPr>
              <a:t>         </a:t>
            </a:r>
            <a:r>
              <a:rPr lang="fr-FR" sz="1600" b="0" i="0" u="none" strike="noStrike" baseline="0" dirty="0" err="1">
                <a:solidFill>
                  <a:srgbClr val="000000"/>
                </a:solidFill>
                <a:latin typeface="LMRoman9-Regular-Identity-H"/>
              </a:rPr>
              <a:t>inf</a:t>
            </a:r>
            <a:r>
              <a:rPr lang="fr-FR" sz="1600" b="0" i="0" u="none" strike="noStrike" baseline="0" dirty="0">
                <a:solidFill>
                  <a:srgbClr val="000000"/>
                </a:solidFill>
                <a:latin typeface="LMRoman9-Regular-Identity-H"/>
              </a:rPr>
              <a:t> = milieu;</a:t>
            </a:r>
          </a:p>
          <a:p>
            <a:pPr algn="l">
              <a:lnSpc>
                <a:spcPts val="1700"/>
              </a:lnSpc>
            </a:pPr>
            <a:r>
              <a:rPr lang="fr-FR" sz="1600" b="0" i="0" u="none" strike="noStrike" baseline="0" dirty="0">
                <a:solidFill>
                  <a:srgbClr val="000000"/>
                </a:solidFill>
                <a:latin typeface="LMRoman9-Regular-Identity-H"/>
              </a:rPr>
              <a:t>         milieu = (</a:t>
            </a:r>
            <a:r>
              <a:rPr lang="fr-FR" sz="1600" b="0" dirty="0" err="1">
                <a:solidFill>
                  <a:srgbClr val="000000"/>
                </a:solidFill>
                <a:latin typeface="LMRoman9-Regular-Identity-H"/>
              </a:rPr>
              <a:t>inf</a:t>
            </a:r>
            <a:r>
              <a:rPr lang="fr-FR" sz="1600" b="0" i="0" u="none" strike="noStrike" baseline="0" dirty="0" err="1">
                <a:solidFill>
                  <a:srgbClr val="000000"/>
                </a:solidFill>
                <a:latin typeface="LMRoman9-Regular-Identity-H"/>
              </a:rPr>
              <a:t>+</a:t>
            </a:r>
            <a:r>
              <a:rPr lang="fr-FR" sz="1600" b="0" dirty="0" err="1">
                <a:solidFill>
                  <a:srgbClr val="000000"/>
                </a:solidFill>
                <a:latin typeface="LMRoman9-Regular-Identity-H"/>
              </a:rPr>
              <a:t>sup</a:t>
            </a:r>
            <a:r>
              <a:rPr lang="fr-FR" sz="1600" b="0" i="0" u="none" strike="noStrike" baseline="0" dirty="0">
                <a:solidFill>
                  <a:srgbClr val="000000"/>
                </a:solidFill>
                <a:latin typeface="LMRoman9-Regular-Identity-H"/>
              </a:rPr>
              <a:t>)/2;</a:t>
            </a:r>
          </a:p>
          <a:p>
            <a:pPr algn="l">
              <a:lnSpc>
                <a:spcPts val="1700"/>
              </a:lnSpc>
            </a:pPr>
            <a:r>
              <a:rPr lang="fr-FR" sz="1600" b="0" i="0" u="none" strike="noStrike" baseline="0" dirty="0">
                <a:solidFill>
                  <a:srgbClr val="000000"/>
                </a:solidFill>
                <a:latin typeface="LMRoman9-Regular-Identity-H"/>
              </a:rPr>
              <a:t>   }</a:t>
            </a:r>
          </a:p>
          <a:p>
            <a:pPr algn="l">
              <a:lnSpc>
                <a:spcPts val="1700"/>
              </a:lnSpc>
            </a:pPr>
            <a:r>
              <a:rPr lang="fr-FR" sz="1600" b="0" i="0" u="none" strike="noStrike" baseline="0" dirty="0">
                <a:solidFill>
                  <a:srgbClr val="0000FF"/>
                </a:solidFill>
                <a:latin typeface="LMRoman9-Regular-Identity-H"/>
              </a:rPr>
              <a:t>   </a:t>
            </a:r>
            <a:r>
              <a:rPr lang="fr-FR" sz="1600" b="0" i="0" u="none" strike="noStrike" baseline="0" dirty="0" err="1">
                <a:solidFill>
                  <a:srgbClr val="0000FF"/>
                </a:solidFill>
                <a:latin typeface="LMRoman9-Regular-Identity-H"/>
              </a:rPr>
              <a:t>else</a:t>
            </a:r>
            <a:endParaRPr lang="fr-FR" sz="1600" b="0" i="0" u="none" strike="noStrike" baseline="0" dirty="0">
              <a:solidFill>
                <a:srgbClr val="0000FF"/>
              </a:solidFill>
              <a:latin typeface="LMRoman9-Regular-Identity-H"/>
            </a:endParaRPr>
          </a:p>
          <a:p>
            <a:pPr algn="l">
              <a:lnSpc>
                <a:spcPts val="1700"/>
              </a:lnSpc>
            </a:pPr>
            <a:r>
              <a:rPr lang="fr-FR" sz="1600" b="0" i="0" u="none" strike="noStrike" baseline="0" dirty="0">
                <a:solidFill>
                  <a:srgbClr val="000000"/>
                </a:solidFill>
                <a:latin typeface="LMRoman9-Regular-Identity-H"/>
              </a:rPr>
              <a:t>   {</a:t>
            </a:r>
          </a:p>
          <a:p>
            <a:pPr algn="l">
              <a:lnSpc>
                <a:spcPts val="1700"/>
              </a:lnSpc>
            </a:pPr>
            <a:r>
              <a:rPr lang="fr-FR" sz="1600" b="0" i="0" u="none" strike="noStrike" baseline="0" dirty="0">
                <a:solidFill>
                  <a:srgbClr val="000000"/>
                </a:solidFill>
                <a:latin typeface="LMRoman9-Regular-Identity-H"/>
              </a:rPr>
              <a:t>         sup = milieu;</a:t>
            </a:r>
          </a:p>
          <a:p>
            <a:pPr algn="l">
              <a:lnSpc>
                <a:spcPts val="1700"/>
              </a:lnSpc>
            </a:pPr>
            <a:r>
              <a:rPr lang="fr-FR" sz="1600" b="0" i="0" u="none" strike="noStrike" baseline="0" dirty="0">
                <a:solidFill>
                  <a:srgbClr val="000000"/>
                </a:solidFill>
                <a:latin typeface="LMRoman9-Regular-Identity-H"/>
              </a:rPr>
              <a:t>         milieu =(</a:t>
            </a:r>
            <a:r>
              <a:rPr lang="fr-FR" sz="1600" b="0" dirty="0" err="1">
                <a:solidFill>
                  <a:srgbClr val="000000"/>
                </a:solidFill>
                <a:latin typeface="LMRoman9-Regular-Identity-H"/>
              </a:rPr>
              <a:t>inf</a:t>
            </a:r>
            <a:r>
              <a:rPr lang="fr-FR" sz="1600" b="0" i="0" u="none" strike="noStrike" baseline="0" dirty="0" err="1">
                <a:solidFill>
                  <a:srgbClr val="000000"/>
                </a:solidFill>
                <a:latin typeface="LMRoman9-Regular-Identity-H"/>
              </a:rPr>
              <a:t>+</a:t>
            </a:r>
            <a:r>
              <a:rPr lang="fr-FR" sz="1600" b="0" dirty="0" err="1">
                <a:solidFill>
                  <a:srgbClr val="000000"/>
                </a:solidFill>
                <a:latin typeface="LMRoman9-Regular-Identity-H"/>
              </a:rPr>
              <a:t>sup</a:t>
            </a:r>
            <a:r>
              <a:rPr lang="fr-FR" sz="1600" b="0" i="0" u="none" strike="noStrike" baseline="0" dirty="0">
                <a:solidFill>
                  <a:srgbClr val="000000"/>
                </a:solidFill>
                <a:latin typeface="LMRoman9-Regular-Identity-H"/>
              </a:rPr>
              <a:t>)/2 ;</a:t>
            </a:r>
          </a:p>
          <a:p>
            <a:pPr algn="l">
              <a:lnSpc>
                <a:spcPts val="1700"/>
              </a:lnSpc>
            </a:pPr>
            <a:r>
              <a:rPr lang="fr-FR" sz="1600" b="0" i="0" u="none" strike="noStrike" baseline="0" dirty="0">
                <a:solidFill>
                  <a:srgbClr val="000000"/>
                </a:solidFill>
                <a:latin typeface="LMRoman9-Regular-Identity-H"/>
              </a:rPr>
              <a:t>   }</a:t>
            </a:r>
          </a:p>
          <a:p>
            <a:pPr algn="l">
              <a:lnSpc>
                <a:spcPts val="1700"/>
              </a:lnSpc>
            </a:pPr>
            <a:r>
              <a:rPr lang="fr-FR" sz="1600" b="0" i="0" u="none" strike="noStrike" baseline="0" dirty="0">
                <a:solidFill>
                  <a:srgbClr val="000000"/>
                </a:solidFill>
                <a:latin typeface="LMRoman9-Regular-Identity-H"/>
              </a:rPr>
              <a:t>}</a:t>
            </a:r>
          </a:p>
          <a:p>
            <a:pPr algn="l">
              <a:lnSpc>
                <a:spcPts val="1700"/>
              </a:lnSpc>
            </a:pPr>
            <a:r>
              <a:rPr lang="pt-BR" sz="1600" b="0" i="0" u="none" strike="noStrike" baseline="0" dirty="0">
                <a:solidFill>
                  <a:srgbClr val="000000"/>
                </a:solidFill>
                <a:latin typeface="LMRoman9-Regular-Identity-H"/>
              </a:rPr>
              <a:t>assert (milieu*milieu==n²);</a:t>
            </a:r>
            <a:endParaRPr lang="pt-BR" sz="1600" b="0" i="0" u="none" strike="noStrike" baseline="0" dirty="0">
              <a:solidFill>
                <a:srgbClr val="009A00"/>
              </a:solidFill>
              <a:latin typeface="LMRoman9-Regular-Identity-H"/>
            </a:endParaRPr>
          </a:p>
          <a:p>
            <a:pPr algn="l">
              <a:lnSpc>
                <a:spcPts val="1700"/>
              </a:lnSpc>
            </a:pPr>
            <a:r>
              <a:rPr lang="pt-BR" sz="1600" b="0" i="0" u="none" strike="noStrike" baseline="0" dirty="0">
                <a:solidFill>
                  <a:srgbClr val="000000"/>
                </a:solidFill>
                <a:latin typeface="LMRoman9-Regular-Identity-H"/>
              </a:rPr>
              <a:t>std::cout &lt;&lt; </a:t>
            </a:r>
            <a:r>
              <a:rPr lang="pt-BR" sz="1600" b="0" i="0" u="none" strike="noStrike" baseline="0" dirty="0">
                <a:solidFill>
                  <a:srgbClr val="9400D2"/>
                </a:solidFill>
                <a:latin typeface="LMRoman9-Regular-Identity-H"/>
              </a:rPr>
              <a:t>”</a:t>
            </a:r>
            <a:r>
              <a:rPr lang="fr-FR" sz="1600" dirty="0">
                <a:effectLst/>
              </a:rPr>
              <a:t> √</a:t>
            </a:r>
            <a:r>
              <a:rPr lang="pt-BR" sz="1600" b="0" i="0" u="none" strike="noStrike" baseline="0" dirty="0">
                <a:solidFill>
                  <a:srgbClr val="9400D2"/>
                </a:solidFill>
                <a:latin typeface="LMRoman9-Regular-Identity-H"/>
              </a:rPr>
              <a:t>” </a:t>
            </a:r>
            <a:r>
              <a:rPr lang="pt-BR" sz="1600" b="0" i="0" u="none" strike="noStrike" baseline="0" dirty="0">
                <a:solidFill>
                  <a:srgbClr val="000000"/>
                </a:solidFill>
                <a:latin typeface="LMRoman9-Regular-Identity-H"/>
              </a:rPr>
              <a:t>&lt;&lt; n² &lt;&lt; </a:t>
            </a:r>
            <a:r>
              <a:rPr lang="pt-BR" sz="1600" b="0" i="0" u="none" strike="noStrike" baseline="0" dirty="0">
                <a:solidFill>
                  <a:srgbClr val="9400D2"/>
                </a:solidFill>
                <a:latin typeface="LMRoman9-Regular-Identity-H"/>
              </a:rPr>
              <a:t>” = ” </a:t>
            </a:r>
            <a:r>
              <a:rPr lang="pt-BR" sz="1600" b="0" i="0" u="none" strike="noStrike" baseline="0" dirty="0">
                <a:solidFill>
                  <a:srgbClr val="000000"/>
                </a:solidFill>
                <a:latin typeface="LMRoman9-Regular-Identity-H"/>
              </a:rPr>
              <a:t>&lt;&lt; milieu </a:t>
            </a:r>
          </a:p>
          <a:p>
            <a:pPr algn="l">
              <a:lnSpc>
                <a:spcPts val="1700"/>
              </a:lnSpc>
            </a:pPr>
            <a:r>
              <a:rPr lang="pt-BR" sz="1600" b="0" dirty="0">
                <a:solidFill>
                  <a:srgbClr val="000000"/>
                </a:solidFill>
                <a:latin typeface="LMRoman9-Regular-Identity-H"/>
              </a:rPr>
              <a:t>                 </a:t>
            </a:r>
            <a:r>
              <a:rPr lang="pt-BR" sz="1600" b="0" i="0" u="none" strike="noStrike" baseline="0" dirty="0">
                <a:solidFill>
                  <a:srgbClr val="000000"/>
                </a:solidFill>
                <a:latin typeface="LMRoman9-Regular-Identity-H"/>
              </a:rPr>
              <a:t>&lt;&lt; std : :endl ;</a:t>
            </a:r>
            <a:endParaRPr lang="fr-FR" sz="1600" dirty="0"/>
          </a:p>
        </p:txBody>
      </p:sp>
    </p:spTree>
    <p:extLst>
      <p:ext uri="{BB962C8B-B14F-4D97-AF65-F5344CB8AC3E}">
        <p14:creationId xmlns:p14="http://schemas.microsoft.com/office/powerpoint/2010/main" val="164619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A95FBB-3D09-4E80-A2D5-5D5DDF15448B}"/>
              </a:ext>
            </a:extLst>
          </p:cNvPr>
          <p:cNvSpPr>
            <a:spLocks noGrp="1"/>
          </p:cNvSpPr>
          <p:nvPr>
            <p:ph type="title"/>
          </p:nvPr>
        </p:nvSpPr>
        <p:spPr/>
        <p:txBody>
          <a:bodyPr/>
          <a:lstStyle/>
          <a:p>
            <a:r>
              <a:rPr lang="fr-FR" dirty="0"/>
              <a:t>Formatage des entiers en sortie</a:t>
            </a:r>
          </a:p>
        </p:txBody>
      </p:sp>
      <p:sp>
        <p:nvSpPr>
          <p:cNvPr id="3" name="Espace réservé du contenu 2">
            <a:extLst>
              <a:ext uri="{FF2B5EF4-FFF2-40B4-BE49-F238E27FC236}">
                <a16:creationId xmlns:a16="http://schemas.microsoft.com/office/drawing/2014/main" id="{71E8C566-6D80-45C0-BCE4-2975788E13DB}"/>
              </a:ext>
            </a:extLst>
          </p:cNvPr>
          <p:cNvSpPr>
            <a:spLocks noGrp="1"/>
          </p:cNvSpPr>
          <p:nvPr>
            <p:ph idx="1"/>
          </p:nvPr>
        </p:nvSpPr>
        <p:spPr>
          <a:xfrm>
            <a:off x="279400" y="836117"/>
            <a:ext cx="7772400" cy="1224731"/>
          </a:xfrm>
        </p:spPr>
        <p:txBody>
          <a:bodyPr/>
          <a:lstStyle/>
          <a:p>
            <a:r>
              <a:rPr lang="fr-FR" sz="2000" dirty="0"/>
              <a:t>Utilisation de </a:t>
            </a:r>
            <a:r>
              <a:rPr lang="fr-FR" sz="2000" dirty="0" err="1">
                <a:latin typeface="Courier New" panose="02070309020205020404" pitchFamily="49" charset="0"/>
                <a:cs typeface="Courier New" panose="02070309020205020404" pitchFamily="49" charset="0"/>
              </a:rPr>
              <a:t>iomanip</a:t>
            </a:r>
            <a:endParaRPr lang="fr-FR" sz="2000" dirty="0">
              <a:latin typeface="Courier New" panose="02070309020205020404" pitchFamily="49" charset="0"/>
              <a:cs typeface="Courier New" panose="02070309020205020404" pitchFamily="49" charset="0"/>
            </a:endParaRPr>
          </a:p>
          <a:p>
            <a:r>
              <a:rPr lang="fr-FR" sz="2000" dirty="0">
                <a:latin typeface="Courier New" panose="02070309020205020404" pitchFamily="49" charset="0"/>
                <a:cs typeface="Courier New" panose="02070309020205020404" pitchFamily="49" charset="0"/>
              </a:rPr>
              <a:t>std::</a:t>
            </a:r>
            <a:r>
              <a:rPr lang="fr-FR" sz="2000" dirty="0" err="1">
                <a:latin typeface="Courier New" panose="02070309020205020404" pitchFamily="49" charset="0"/>
                <a:cs typeface="Courier New" panose="02070309020205020404" pitchFamily="49" charset="0"/>
              </a:rPr>
              <a:t>setw</a:t>
            </a:r>
            <a:r>
              <a:rPr lang="fr-FR" sz="2000" dirty="0">
                <a:cs typeface="Courier New" panose="02070309020205020404" pitchFamily="49" charset="0"/>
              </a:rPr>
              <a:t> réserve un nombre d’espace pour afficher</a:t>
            </a:r>
          </a:p>
          <a:p>
            <a:r>
              <a:rPr lang="fr-FR" sz="2000" dirty="0">
                <a:latin typeface="Courier New" panose="02070309020205020404" pitchFamily="49" charset="0"/>
                <a:cs typeface="Courier New" panose="02070309020205020404" pitchFamily="49" charset="0"/>
              </a:rPr>
              <a:t>std::</a:t>
            </a:r>
            <a:r>
              <a:rPr lang="fr-FR" sz="2000" dirty="0" err="1">
                <a:latin typeface="Courier New" panose="02070309020205020404" pitchFamily="49" charset="0"/>
                <a:cs typeface="Courier New" panose="02070309020205020404" pitchFamily="49" charset="0"/>
              </a:rPr>
              <a:t>fill</a:t>
            </a:r>
            <a:r>
              <a:rPr lang="fr-FR" sz="2000" dirty="0">
                <a:cs typeface="Courier New" panose="02070309020205020404" pitchFamily="49" charset="0"/>
              </a:rPr>
              <a:t> remplit l’espace non utilisé par un caractère</a:t>
            </a:r>
          </a:p>
        </p:txBody>
      </p:sp>
      <p:sp>
        <p:nvSpPr>
          <p:cNvPr id="4" name="Espace réservé du numéro de diapositive 3">
            <a:extLst>
              <a:ext uri="{FF2B5EF4-FFF2-40B4-BE49-F238E27FC236}">
                <a16:creationId xmlns:a16="http://schemas.microsoft.com/office/drawing/2014/main" id="{D641D2A7-4A7D-451D-AFE9-5B89ABFF957C}"/>
              </a:ext>
            </a:extLst>
          </p:cNvPr>
          <p:cNvSpPr>
            <a:spLocks noGrp="1"/>
          </p:cNvSpPr>
          <p:nvPr>
            <p:ph type="sldNum" sz="quarter" idx="10"/>
          </p:nvPr>
        </p:nvSpPr>
        <p:spPr/>
        <p:txBody>
          <a:bodyPr/>
          <a:lstStyle/>
          <a:p>
            <a:pPr>
              <a:defRPr/>
            </a:pPr>
            <a:fld id="{1EEDFC2C-F9B9-0445-A511-DA4552EF3EEB}" type="slidenum">
              <a:rPr lang="fr-FR" smtClean="0"/>
              <a:pPr>
                <a:defRPr/>
              </a:pPr>
              <a:t>33</a:t>
            </a:fld>
            <a:endParaRPr lang="fr-FR"/>
          </a:p>
        </p:txBody>
      </p:sp>
      <p:sp>
        <p:nvSpPr>
          <p:cNvPr id="5" name="Espace réservé du pied de page 4">
            <a:extLst>
              <a:ext uri="{FF2B5EF4-FFF2-40B4-BE49-F238E27FC236}">
                <a16:creationId xmlns:a16="http://schemas.microsoft.com/office/drawing/2014/main" id="{DF89E973-7C68-42B2-874C-A51E64192EB7}"/>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0D5E7B0D-36AA-464D-A94A-14AC023FC239}"/>
              </a:ext>
            </a:extLst>
          </p:cNvPr>
          <p:cNvSpPr txBox="1"/>
          <p:nvPr/>
        </p:nvSpPr>
        <p:spPr>
          <a:xfrm>
            <a:off x="395536" y="1988840"/>
            <a:ext cx="8352928" cy="2308324"/>
          </a:xfrm>
          <a:prstGeom prst="rect">
            <a:avLst/>
          </a:prstGeom>
          <a:solidFill>
            <a:schemeClr val="accent5"/>
          </a:solidFill>
        </p:spPr>
        <p:txBody>
          <a:bodyPr wrap="square" rtlCol="0">
            <a:spAutoFit/>
          </a:bodyPr>
          <a:lstStyle/>
          <a:p>
            <a:pPr algn="l"/>
            <a:r>
              <a:rPr lang="en-US" sz="1800" b="0" i="0" u="none" strike="noStrike" baseline="0" dirty="0">
                <a:solidFill>
                  <a:srgbClr val="000000"/>
                </a:solidFill>
                <a:latin typeface="LMRoman9-Regular-Identity-H"/>
              </a:rPr>
              <a:t>std::int32_t value1 = </a:t>
            </a:r>
            <a:r>
              <a:rPr lang="en-US" sz="1800" b="0" i="1" u="none" strike="noStrike" baseline="0" dirty="0">
                <a:solidFill>
                  <a:srgbClr val="000000"/>
                </a:solidFill>
                <a:latin typeface="CMSY9"/>
              </a:rPr>
              <a:t>−</a:t>
            </a:r>
            <a:r>
              <a:rPr lang="en-US" sz="1800" b="0" i="0" u="none" strike="noStrike" baseline="0" dirty="0">
                <a:solidFill>
                  <a:srgbClr val="000000"/>
                </a:solidFill>
                <a:latin typeface="LMRoman9-Regular-Identity-H"/>
              </a:rPr>
              <a:t>32 ;</a:t>
            </a:r>
          </a:p>
          <a:p>
            <a:pPr algn="l"/>
            <a:r>
              <a:rPr lang="en-US" sz="1800" b="0" i="0" u="none" strike="noStrike" baseline="0" dirty="0">
                <a:solidFill>
                  <a:srgbClr val="000000"/>
                </a:solidFill>
                <a:latin typeface="LMRoman9-Regular-Identity-H"/>
              </a:rPr>
              <a:t>std::int32_t value2 = 3 ;</a:t>
            </a:r>
          </a:p>
          <a:p>
            <a:pPr algn="l"/>
            <a:r>
              <a:rPr lang="en-US" sz="1800" b="0" i="0" u="none" strike="noStrike" baseline="0" dirty="0">
                <a:solidFill>
                  <a:srgbClr val="000000"/>
                </a:solidFill>
                <a:latin typeface="LMRoman9-Regular-Identity-H"/>
              </a:rPr>
              <a:t>std::</a:t>
            </a:r>
            <a:r>
              <a:rPr lang="en-US" sz="1800" b="0" i="0" u="none" strike="noStrike" baseline="0" dirty="0" err="1">
                <a:solidFill>
                  <a:srgbClr val="000000"/>
                </a:solidFill>
                <a:latin typeface="LMRoman9-Regular-Identity-H"/>
              </a:rPr>
              <a:t>cout</a:t>
            </a:r>
            <a:r>
              <a:rPr lang="en-US" sz="1800" b="0" i="0" u="none" strike="noStrike" baseline="0" dirty="0">
                <a:solidFill>
                  <a:srgbClr val="000000"/>
                </a:solidFill>
                <a:latin typeface="LMRoman9-Regular-Identity-H"/>
              </a:rPr>
              <a:t> &lt;&lt; </a:t>
            </a:r>
            <a:r>
              <a:rPr lang="en-US" sz="1800" b="0" i="0" u="none" strike="noStrike" baseline="0" dirty="0">
                <a:solidFill>
                  <a:srgbClr val="9400D2"/>
                </a:solidFill>
                <a:latin typeface="LMRoman9-Regular-Identity-H"/>
              </a:rPr>
              <a:t>”value1 = ” </a:t>
            </a:r>
            <a:r>
              <a:rPr lang="en-US" sz="1800" b="0" i="0" u="none" strike="noStrike" baseline="0" dirty="0">
                <a:solidFill>
                  <a:srgbClr val="000000"/>
                </a:solidFill>
                <a:latin typeface="LMRoman9-Regular-Identity-H"/>
              </a:rPr>
              <a:t>&lt;&lt; value1 &lt;&lt; std::</a:t>
            </a:r>
            <a:r>
              <a:rPr lang="en-US" sz="1800" b="0" i="0" u="none" strike="noStrike" baseline="0" dirty="0" err="1">
                <a:solidFill>
                  <a:srgbClr val="000000"/>
                </a:solidFill>
                <a:latin typeface="LMRoman9-Regular-Identity-H"/>
              </a:rPr>
              <a:t>endl</a:t>
            </a:r>
            <a:r>
              <a:rPr lang="en-US" sz="1800" b="0" i="0" u="none" strike="noStrike" baseline="0" dirty="0">
                <a:solidFill>
                  <a:srgbClr val="000000"/>
                </a:solidFill>
                <a:latin typeface="LMRoman9-Regular-Identity-H"/>
              </a:rPr>
              <a:t>;</a:t>
            </a:r>
          </a:p>
          <a:p>
            <a:pPr algn="l"/>
            <a:r>
              <a:rPr lang="en-US" sz="1800" b="0" i="0" u="none" strike="noStrike" baseline="0" dirty="0">
                <a:solidFill>
                  <a:srgbClr val="000000"/>
                </a:solidFill>
                <a:latin typeface="LMRoman9-Regular-Identity-H"/>
              </a:rPr>
              <a:t>std::</a:t>
            </a:r>
            <a:r>
              <a:rPr lang="en-US" sz="1800" b="0" i="0" u="none" strike="noStrike" baseline="0" dirty="0" err="1">
                <a:solidFill>
                  <a:srgbClr val="000000"/>
                </a:solidFill>
                <a:latin typeface="LMRoman9-Regular-Identity-H"/>
              </a:rPr>
              <a:t>cout</a:t>
            </a:r>
            <a:r>
              <a:rPr lang="en-US" sz="1800" b="0" i="0" u="none" strike="noStrike" baseline="0" dirty="0">
                <a:solidFill>
                  <a:srgbClr val="000000"/>
                </a:solidFill>
                <a:latin typeface="LMRoman9-Regular-Identity-H"/>
              </a:rPr>
              <a:t> &lt;&lt; </a:t>
            </a:r>
            <a:r>
              <a:rPr lang="en-US" sz="1800" b="0" i="0" u="none" strike="noStrike" baseline="0" dirty="0">
                <a:solidFill>
                  <a:srgbClr val="9400D2"/>
                </a:solidFill>
                <a:latin typeface="LMRoman9-Regular-Identity-H"/>
              </a:rPr>
              <a:t>” et value2 = ” </a:t>
            </a:r>
            <a:r>
              <a:rPr lang="en-US" sz="1800" b="0" i="0" u="none" strike="noStrike" baseline="0" dirty="0">
                <a:solidFill>
                  <a:srgbClr val="000000"/>
                </a:solidFill>
                <a:latin typeface="LMRoman9-Regular-Identity-H"/>
              </a:rPr>
              <a:t>&lt;&lt; value2 &lt;&lt; std::</a:t>
            </a:r>
            <a:r>
              <a:rPr lang="en-US" sz="1800" b="0" i="0" u="none" strike="noStrike" baseline="0" dirty="0" err="1">
                <a:solidFill>
                  <a:srgbClr val="000000"/>
                </a:solidFill>
                <a:latin typeface="LMRoman9-Regular-Identity-H"/>
              </a:rPr>
              <a:t>endl</a:t>
            </a:r>
            <a:r>
              <a:rPr lang="en-US" sz="1800" b="0" i="0" u="none" strike="noStrike" baseline="0" dirty="0">
                <a:solidFill>
                  <a:srgbClr val="000000"/>
                </a:solidFill>
                <a:latin typeface="LMRoman9-Regular-Identity-H"/>
              </a:rPr>
              <a:t>;</a:t>
            </a:r>
          </a:p>
          <a:p>
            <a:pPr algn="l"/>
            <a:r>
              <a:rPr lang="en-US" sz="1800" b="0" i="0" u="none" strike="noStrike" baseline="0" dirty="0">
                <a:solidFill>
                  <a:srgbClr val="000000"/>
                </a:solidFill>
                <a:latin typeface="LMRoman9-Regular-Identity-H"/>
              </a:rPr>
              <a:t>std::</a:t>
            </a:r>
            <a:r>
              <a:rPr lang="en-US" sz="1800" b="0" i="0" u="none" strike="noStrike" baseline="0" dirty="0" err="1">
                <a:solidFill>
                  <a:srgbClr val="000000"/>
                </a:solidFill>
                <a:latin typeface="LMRoman9-Regular-Identity-H"/>
              </a:rPr>
              <a:t>cout</a:t>
            </a:r>
            <a:r>
              <a:rPr lang="en-US" sz="1800" b="0" i="0" u="none" strike="noStrike" baseline="0" dirty="0">
                <a:solidFill>
                  <a:srgbClr val="000000"/>
                </a:solidFill>
                <a:latin typeface="LMRoman9-Regular-Identity-H"/>
              </a:rPr>
              <a:t> &lt;&lt; </a:t>
            </a:r>
            <a:r>
              <a:rPr lang="en-US" sz="1800" b="0" i="0" u="none" strike="noStrike" baseline="0" dirty="0">
                <a:solidFill>
                  <a:srgbClr val="9400D2"/>
                </a:solidFill>
                <a:latin typeface="LMRoman9-Regular-Identity-H"/>
              </a:rPr>
              <a:t>”123456789ABCDEF” </a:t>
            </a:r>
            <a:r>
              <a:rPr lang="en-US" sz="1800" b="0" i="0" u="none" strike="noStrike" baseline="0" dirty="0">
                <a:solidFill>
                  <a:srgbClr val="000000"/>
                </a:solidFill>
                <a:latin typeface="LMRoman9-Regular-Identity-H"/>
              </a:rPr>
              <a:t>&lt;&lt; std::</a:t>
            </a:r>
            <a:r>
              <a:rPr lang="en-US" sz="1800" b="0" i="0" u="none" strike="noStrike" baseline="0" dirty="0" err="1">
                <a:solidFill>
                  <a:srgbClr val="000000"/>
                </a:solidFill>
                <a:latin typeface="LMRoman9-Regular-Identity-H"/>
              </a:rPr>
              <a:t>endl</a:t>
            </a:r>
            <a:r>
              <a:rPr lang="en-US" sz="1800" b="0" i="0" u="none" strike="noStrike" baseline="0" dirty="0">
                <a:solidFill>
                  <a:srgbClr val="000000"/>
                </a:solidFill>
                <a:latin typeface="LMRoman9-Regular-Identity-H"/>
              </a:rPr>
              <a:t> ;</a:t>
            </a:r>
          </a:p>
          <a:p>
            <a:pPr algn="l"/>
            <a:r>
              <a:rPr lang="fr-FR" sz="1800" b="0" i="0" u="none" strike="noStrike" baseline="0" dirty="0">
                <a:solidFill>
                  <a:srgbClr val="000000"/>
                </a:solidFill>
                <a:latin typeface="LMRoman9-Regular-Identity-H"/>
              </a:rPr>
              <a:t>std::cout &lt;&lt; std::</a:t>
            </a:r>
            <a:r>
              <a:rPr lang="fr-FR" sz="1800" b="0" i="0" u="none" strike="noStrike" baseline="0" dirty="0" err="1">
                <a:solidFill>
                  <a:srgbClr val="000000"/>
                </a:solidFill>
                <a:latin typeface="LMRoman9-Regular-Identity-H"/>
              </a:rPr>
              <a:t>setw</a:t>
            </a:r>
            <a:r>
              <a:rPr lang="fr-FR" sz="1800" b="0" i="0" u="none" strike="noStrike" baseline="0" dirty="0">
                <a:solidFill>
                  <a:srgbClr val="000000"/>
                </a:solidFill>
                <a:latin typeface="LMRoman9-Regular-Identity-H"/>
              </a:rPr>
              <a:t>(15) &lt;&lt; </a:t>
            </a:r>
            <a:r>
              <a:rPr lang="fr-FR" sz="1800" b="0" i="0" u="none" strike="noStrike" baseline="0" dirty="0">
                <a:solidFill>
                  <a:srgbClr val="9400D2"/>
                </a:solidFill>
                <a:latin typeface="LMRoman9-Regular-Identity-H"/>
              </a:rPr>
              <a:t>”value1 = ” </a:t>
            </a:r>
            <a:r>
              <a:rPr lang="fr-FR" sz="1800" b="0" i="0" u="none" strike="noStrike" baseline="0" dirty="0">
                <a:solidFill>
                  <a:srgbClr val="000000"/>
                </a:solidFill>
                <a:latin typeface="LMRoman9-Regular-Identity-H"/>
              </a:rPr>
              <a:t>&lt;&lt; std::</a:t>
            </a:r>
            <a:r>
              <a:rPr lang="fr-FR" sz="1800" b="0" i="0" u="none" strike="noStrike" baseline="0" dirty="0" err="1">
                <a:solidFill>
                  <a:srgbClr val="000000"/>
                </a:solidFill>
                <a:latin typeface="LMRoman9-Regular-Identity-H"/>
              </a:rPr>
              <a:t>setw</a:t>
            </a:r>
            <a:r>
              <a:rPr lang="fr-FR" sz="1800" b="0" i="0" u="none" strike="noStrike" baseline="0" dirty="0">
                <a:solidFill>
                  <a:srgbClr val="000000"/>
                </a:solidFill>
                <a:latin typeface="LMRoman9-Regular-Identity-H"/>
              </a:rPr>
              <a:t>(4) &lt;&lt; value1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a:t>
            </a:r>
          </a:p>
          <a:p>
            <a:pPr algn="l"/>
            <a:r>
              <a:rPr lang="fr-FR" sz="1800" b="0" i="0" u="none" strike="noStrike" baseline="0" dirty="0">
                <a:solidFill>
                  <a:srgbClr val="000000"/>
                </a:solidFill>
                <a:latin typeface="LMRoman9-Regular-Identity-H"/>
              </a:rPr>
              <a:t>std::cout &lt;&lt; std::</a:t>
            </a:r>
            <a:r>
              <a:rPr lang="fr-FR" sz="1800" b="0" i="0" u="none" strike="noStrike" baseline="0" dirty="0" err="1">
                <a:solidFill>
                  <a:srgbClr val="000000"/>
                </a:solidFill>
                <a:latin typeface="LMRoman9-Regular-Identity-H"/>
              </a:rPr>
              <a:t>setw</a:t>
            </a:r>
            <a:r>
              <a:rPr lang="fr-FR" sz="1800" b="0" i="0" u="none" strike="noStrike" baseline="0" dirty="0">
                <a:solidFill>
                  <a:srgbClr val="000000"/>
                </a:solidFill>
                <a:latin typeface="LMRoman9-Regular-Identity-H"/>
              </a:rPr>
              <a:t>(15) &lt;&lt; </a:t>
            </a:r>
            <a:r>
              <a:rPr lang="fr-FR" sz="1800" b="0" i="0" u="none" strike="noStrike" baseline="0" dirty="0">
                <a:solidFill>
                  <a:srgbClr val="9400D2"/>
                </a:solidFill>
                <a:latin typeface="LMRoman9-Regular-Identity-H"/>
              </a:rPr>
              <a:t>” et value2 = ” </a:t>
            </a:r>
            <a:r>
              <a:rPr lang="fr-FR" sz="1800" b="0" i="0" u="none" strike="noStrike" baseline="0" dirty="0">
                <a:solidFill>
                  <a:srgbClr val="000000"/>
                </a:solidFill>
                <a:latin typeface="LMRoman9-Regular-Identity-H"/>
              </a:rPr>
              <a:t>&lt;&lt; std::</a:t>
            </a:r>
            <a:r>
              <a:rPr lang="fr-FR" sz="1800" b="0" i="0" u="none" strike="noStrike" baseline="0" dirty="0" err="1">
                <a:solidFill>
                  <a:srgbClr val="000000"/>
                </a:solidFill>
                <a:latin typeface="LMRoman9-Regular-Identity-H"/>
              </a:rPr>
              <a:t>setw</a:t>
            </a:r>
            <a:r>
              <a:rPr lang="fr-FR" sz="1800" b="0" i="0" u="none" strike="noStrike" baseline="0" dirty="0">
                <a:solidFill>
                  <a:srgbClr val="000000"/>
                </a:solidFill>
                <a:latin typeface="LMRoman9-Regular-Identity-H"/>
              </a:rPr>
              <a:t>(4) &lt;&lt; std::</a:t>
            </a:r>
            <a:r>
              <a:rPr lang="fr-FR" sz="1800" b="0" i="0" u="none" strike="noStrike" baseline="0" dirty="0" err="1">
                <a:solidFill>
                  <a:srgbClr val="000000"/>
                </a:solidFill>
                <a:latin typeface="LMRoman9-Regular-Identity-H"/>
              </a:rPr>
              <a:t>setfill</a:t>
            </a:r>
            <a:r>
              <a:rPr lang="fr-FR" sz="1800" b="0" i="0" u="none" strike="noStrike" baseline="0" dirty="0">
                <a:solidFill>
                  <a:srgbClr val="000000"/>
                </a:solidFill>
                <a:latin typeface="LMRoman9-Regular-Identity-H"/>
              </a:rPr>
              <a:t>(</a:t>
            </a:r>
            <a:r>
              <a:rPr lang="fr-FR" sz="1800" b="0" i="0" u="none" strike="noStrike" baseline="0" dirty="0">
                <a:solidFill>
                  <a:srgbClr val="9400D2"/>
                </a:solidFill>
                <a:latin typeface="LMRoman9-Regular-Identity-H"/>
              </a:rPr>
              <a:t>’0 ’</a:t>
            </a:r>
            <a:r>
              <a:rPr lang="fr-FR" sz="1800" b="0" i="0" u="none" strike="noStrike" baseline="0" dirty="0">
                <a:solidFill>
                  <a:srgbClr val="000000"/>
                </a:solidFill>
                <a:latin typeface="LMRoman9-Regular-Identity-H"/>
              </a:rPr>
              <a:t>)</a:t>
            </a:r>
          </a:p>
          <a:p>
            <a:pPr algn="l"/>
            <a:r>
              <a:rPr lang="fr-FR" sz="1800" b="0" i="0" u="none" strike="noStrike" baseline="0" dirty="0">
                <a:solidFill>
                  <a:srgbClr val="000000"/>
                </a:solidFill>
                <a:latin typeface="LMRoman9-Regular-Identity-H"/>
              </a:rPr>
              <a:t>                 &lt;&lt; value2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a:t>
            </a:r>
            <a:endParaRPr lang="fr-FR" dirty="0"/>
          </a:p>
        </p:txBody>
      </p:sp>
      <p:sp>
        <p:nvSpPr>
          <p:cNvPr id="7" name="ZoneTexte 6">
            <a:extLst>
              <a:ext uri="{FF2B5EF4-FFF2-40B4-BE49-F238E27FC236}">
                <a16:creationId xmlns:a16="http://schemas.microsoft.com/office/drawing/2014/main" id="{ED9F390E-14DF-4F8C-805C-71D3F362F8BC}"/>
              </a:ext>
            </a:extLst>
          </p:cNvPr>
          <p:cNvSpPr txBox="1"/>
          <p:nvPr/>
        </p:nvSpPr>
        <p:spPr>
          <a:xfrm>
            <a:off x="395536" y="4509120"/>
            <a:ext cx="8352928" cy="1323439"/>
          </a:xfrm>
          <a:prstGeom prst="rect">
            <a:avLst/>
          </a:prstGeom>
          <a:solidFill>
            <a:schemeClr val="tx1"/>
          </a:solidFill>
        </p:spPr>
        <p:txBody>
          <a:bodyPr wrap="square" rtlCol="0">
            <a:spAutoFit/>
          </a:bodyPr>
          <a:lstStyle/>
          <a:p>
            <a:r>
              <a:rPr lang="fr-FR" sz="1600" dirty="0">
                <a:solidFill>
                  <a:schemeClr val="bg1"/>
                </a:solidFill>
                <a:latin typeface="Courier New" panose="02070309020205020404" pitchFamily="49" charset="0"/>
                <a:cs typeface="Courier New" panose="02070309020205020404" pitchFamily="49" charset="0"/>
              </a:rPr>
              <a:t>value1 = -32</a:t>
            </a:r>
          </a:p>
          <a:p>
            <a:r>
              <a:rPr lang="fr-FR" sz="1600" dirty="0">
                <a:solidFill>
                  <a:schemeClr val="bg1"/>
                </a:solidFill>
                <a:latin typeface="Courier New" panose="02070309020205020404" pitchFamily="49" charset="0"/>
                <a:cs typeface="Courier New" panose="02070309020205020404" pitchFamily="49" charset="0"/>
              </a:rPr>
              <a:t> et value2 = 3</a:t>
            </a:r>
          </a:p>
          <a:p>
            <a:r>
              <a:rPr lang="fr-FR" sz="1600" dirty="0">
                <a:solidFill>
                  <a:schemeClr val="bg1"/>
                </a:solidFill>
                <a:latin typeface="Courier New" panose="02070309020205020404" pitchFamily="49" charset="0"/>
                <a:cs typeface="Courier New" panose="02070309020205020404" pitchFamily="49" charset="0"/>
              </a:rPr>
              <a:t>123456789ABCDEF</a:t>
            </a:r>
          </a:p>
          <a:p>
            <a:r>
              <a:rPr lang="fr-FR" sz="1600" dirty="0">
                <a:solidFill>
                  <a:schemeClr val="bg1"/>
                </a:solidFill>
                <a:latin typeface="Courier New" panose="02070309020205020404" pitchFamily="49" charset="0"/>
                <a:cs typeface="Courier New" panose="02070309020205020404" pitchFamily="49" charset="0"/>
              </a:rPr>
              <a:t>      value1 =  -32</a:t>
            </a:r>
          </a:p>
          <a:p>
            <a:r>
              <a:rPr lang="fr-FR" sz="1600" dirty="0">
                <a:solidFill>
                  <a:schemeClr val="bg1"/>
                </a:solidFill>
                <a:latin typeface="Courier New" panose="02070309020205020404" pitchFamily="49" charset="0"/>
                <a:cs typeface="Courier New" panose="02070309020205020404" pitchFamily="49" charset="0"/>
              </a:rPr>
              <a:t>   et value2 = 0003</a:t>
            </a:r>
          </a:p>
        </p:txBody>
      </p:sp>
    </p:spTree>
    <p:extLst>
      <p:ext uri="{BB962C8B-B14F-4D97-AF65-F5344CB8AC3E}">
        <p14:creationId xmlns:p14="http://schemas.microsoft.com/office/powerpoint/2010/main" val="2027521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02164-3158-4965-8AFB-50C917969DE5}"/>
              </a:ext>
            </a:extLst>
          </p:cNvPr>
          <p:cNvSpPr>
            <a:spLocks noGrp="1"/>
          </p:cNvSpPr>
          <p:nvPr>
            <p:ph type="title"/>
          </p:nvPr>
        </p:nvSpPr>
        <p:spPr/>
        <p:txBody>
          <a:bodyPr/>
          <a:lstStyle/>
          <a:p>
            <a:r>
              <a:rPr lang="fr-FR" dirty="0"/>
              <a:t>Les réels</a:t>
            </a:r>
          </a:p>
        </p:txBody>
      </p:sp>
      <p:sp>
        <p:nvSpPr>
          <p:cNvPr id="3" name="Espace réservé du contenu 2">
            <a:extLst>
              <a:ext uri="{FF2B5EF4-FFF2-40B4-BE49-F238E27FC236}">
                <a16:creationId xmlns:a16="http://schemas.microsoft.com/office/drawing/2014/main" id="{533718FA-B4DC-4E72-87A6-9F120E833754}"/>
              </a:ext>
            </a:extLst>
          </p:cNvPr>
          <p:cNvSpPr>
            <a:spLocks noGrp="1"/>
          </p:cNvSpPr>
          <p:nvPr>
            <p:ph idx="1"/>
          </p:nvPr>
        </p:nvSpPr>
        <p:spPr>
          <a:xfrm>
            <a:off x="279400" y="1700213"/>
            <a:ext cx="7772400" cy="1800795"/>
          </a:xfrm>
        </p:spPr>
        <p:txBody>
          <a:bodyPr/>
          <a:lstStyle/>
          <a:p>
            <a:r>
              <a:rPr lang="fr-FR" sz="2000" dirty="0"/>
              <a:t>Comme en C, 3 types </a:t>
            </a:r>
            <a:r>
              <a:rPr lang="fr-FR" sz="2400" dirty="0"/>
              <a:t>: </a:t>
            </a:r>
            <a:r>
              <a:rPr lang="fr-FR" sz="2000" dirty="0" err="1">
                <a:latin typeface="Courier New" panose="02070309020205020404" pitchFamily="49" charset="0"/>
                <a:cs typeface="Courier New" panose="02070309020205020404" pitchFamily="49" charset="0"/>
              </a:rPr>
              <a:t>float</a:t>
            </a:r>
            <a:r>
              <a:rPr lang="fr-FR" sz="2000" dirty="0">
                <a:latin typeface="Courier New" panose="02070309020205020404" pitchFamily="49" charset="0"/>
                <a:cs typeface="Courier New" panose="02070309020205020404" pitchFamily="49" charset="0"/>
              </a:rPr>
              <a:t>, double, long double</a:t>
            </a:r>
          </a:p>
          <a:p>
            <a:r>
              <a:rPr lang="fr-FR" sz="2000" dirty="0">
                <a:cs typeface="Courier New" panose="02070309020205020404" pitchFamily="49" charset="0"/>
              </a:rPr>
              <a:t>Trois valeurs spéciales en plus depuis C++ 11 dans </a:t>
            </a:r>
            <a:r>
              <a:rPr lang="fr-FR" sz="2000" dirty="0">
                <a:latin typeface="Courier New" panose="02070309020205020404" pitchFamily="49" charset="0"/>
                <a:cs typeface="Courier New" panose="02070309020205020404" pitchFamily="49" charset="0"/>
              </a:rPr>
              <a:t>&lt;</a:t>
            </a:r>
            <a:r>
              <a:rPr lang="fr-FR" sz="2000" dirty="0" err="1">
                <a:latin typeface="Courier New" panose="02070309020205020404" pitchFamily="49" charset="0"/>
                <a:cs typeface="Courier New" panose="02070309020205020404" pitchFamily="49" charset="0"/>
              </a:rPr>
              <a:t>limits</a:t>
            </a:r>
            <a:r>
              <a:rPr lang="fr-FR" sz="2000" dirty="0">
                <a:latin typeface="Courier New" panose="02070309020205020404" pitchFamily="49" charset="0"/>
                <a:cs typeface="Courier New" panose="02070309020205020404" pitchFamily="49" charset="0"/>
              </a:rPr>
              <a:t>&gt;</a:t>
            </a:r>
          </a:p>
          <a:p>
            <a:pPr lvl="1"/>
            <a:r>
              <a:rPr lang="fr-FR" sz="1600" dirty="0" err="1">
                <a:latin typeface="Courier New" panose="02070309020205020404" pitchFamily="49" charset="0"/>
                <a:cs typeface="Courier New" panose="02070309020205020404" pitchFamily="49" charset="0"/>
              </a:rPr>
              <a:t>quiet_NaN</a:t>
            </a:r>
            <a:r>
              <a:rPr lang="fr-FR" sz="1600" dirty="0">
                <a:latin typeface="Courier New" panose="02070309020205020404" pitchFamily="49" charset="0"/>
                <a:cs typeface="Courier New" panose="02070309020205020404" pitchFamily="49" charset="0"/>
              </a:rPr>
              <a:t> : </a:t>
            </a:r>
            <a:r>
              <a:rPr lang="fr-FR" sz="1600" dirty="0">
                <a:cs typeface="Courier New" panose="02070309020205020404" pitchFamily="49" charset="0"/>
              </a:rPr>
              <a:t>Not a </a:t>
            </a:r>
            <a:r>
              <a:rPr lang="fr-FR" sz="1600" dirty="0" err="1">
                <a:cs typeface="Courier New" panose="02070309020205020404" pitchFamily="49" charset="0"/>
              </a:rPr>
              <a:t>Number</a:t>
            </a:r>
            <a:r>
              <a:rPr lang="fr-FR" sz="1600" dirty="0">
                <a:cs typeface="Courier New" panose="02070309020205020404" pitchFamily="49" charset="0"/>
              </a:rPr>
              <a:t>, pas d’erreur à sa première apparition</a:t>
            </a:r>
            <a:endParaRPr lang="fr-FR" sz="1600" dirty="0">
              <a:latin typeface="Courier New" panose="02070309020205020404" pitchFamily="49" charset="0"/>
              <a:cs typeface="Courier New" panose="02070309020205020404" pitchFamily="49" charset="0"/>
            </a:endParaRPr>
          </a:p>
          <a:p>
            <a:pPr lvl="1"/>
            <a:r>
              <a:rPr lang="fr-FR" sz="1600" dirty="0" err="1">
                <a:latin typeface="Courier New" panose="02070309020205020404" pitchFamily="49" charset="0"/>
                <a:cs typeface="Courier New" panose="02070309020205020404" pitchFamily="49" charset="0"/>
              </a:rPr>
              <a:t>signaling_NaN</a:t>
            </a:r>
            <a:r>
              <a:rPr lang="fr-FR" sz="1600" dirty="0">
                <a:latin typeface="Courier New" panose="02070309020205020404" pitchFamily="49" charset="0"/>
                <a:cs typeface="Courier New" panose="02070309020205020404" pitchFamily="49" charset="0"/>
              </a:rPr>
              <a:t> </a:t>
            </a:r>
            <a:r>
              <a:rPr lang="fr-FR" sz="1600" dirty="0">
                <a:cs typeface="Courier New" panose="02070309020205020404" pitchFamily="49" charset="0"/>
              </a:rPr>
              <a:t>: Not a </a:t>
            </a:r>
            <a:r>
              <a:rPr lang="fr-FR" sz="1600" dirty="0" err="1">
                <a:cs typeface="Courier New" panose="02070309020205020404" pitchFamily="49" charset="0"/>
              </a:rPr>
              <a:t>Number</a:t>
            </a:r>
            <a:r>
              <a:rPr lang="fr-FR" sz="1600" dirty="0">
                <a:cs typeface="Courier New" panose="02070309020205020404" pitchFamily="49" charset="0"/>
              </a:rPr>
              <a:t>, lève une erreur à sa première apparition</a:t>
            </a:r>
          </a:p>
          <a:p>
            <a:pPr lvl="1"/>
            <a:r>
              <a:rPr lang="fr-FR" sz="1600" dirty="0" err="1">
                <a:latin typeface="Courier New" panose="02070309020205020404" pitchFamily="49" charset="0"/>
                <a:cs typeface="Courier New" panose="02070309020205020404" pitchFamily="49" charset="0"/>
              </a:rPr>
              <a:t>infinity</a:t>
            </a:r>
            <a:r>
              <a:rPr lang="fr-FR" sz="1600" dirty="0">
                <a:latin typeface="Courier New" panose="02070309020205020404" pitchFamily="49" charset="0"/>
                <a:cs typeface="Courier New" panose="02070309020205020404" pitchFamily="49" charset="0"/>
              </a:rPr>
              <a:t> : </a:t>
            </a:r>
            <a:r>
              <a:rPr lang="fr-FR" sz="1600" dirty="0">
                <a:cs typeface="Courier New" panose="02070309020205020404" pitchFamily="49" charset="0"/>
              </a:rPr>
              <a:t>Représente l’infini</a:t>
            </a:r>
          </a:p>
          <a:p>
            <a:pPr marL="457200" lvl="1" indent="0">
              <a:buNone/>
            </a:pPr>
            <a:endParaRPr lang="fr-FR" sz="1600" dirty="0">
              <a:cs typeface="Courier New" panose="02070309020205020404" pitchFamily="49" charset="0"/>
            </a:endParaRPr>
          </a:p>
        </p:txBody>
      </p:sp>
      <p:sp>
        <p:nvSpPr>
          <p:cNvPr id="4" name="Espace réservé du numéro de diapositive 3">
            <a:extLst>
              <a:ext uri="{FF2B5EF4-FFF2-40B4-BE49-F238E27FC236}">
                <a16:creationId xmlns:a16="http://schemas.microsoft.com/office/drawing/2014/main" id="{4B648D10-D37F-4FED-BE9D-7EDEA2AA7463}"/>
              </a:ext>
            </a:extLst>
          </p:cNvPr>
          <p:cNvSpPr>
            <a:spLocks noGrp="1"/>
          </p:cNvSpPr>
          <p:nvPr>
            <p:ph type="sldNum" sz="quarter" idx="10"/>
          </p:nvPr>
        </p:nvSpPr>
        <p:spPr/>
        <p:txBody>
          <a:bodyPr/>
          <a:lstStyle/>
          <a:p>
            <a:pPr>
              <a:defRPr/>
            </a:pPr>
            <a:fld id="{1EEDFC2C-F9B9-0445-A511-DA4552EF3EEB}" type="slidenum">
              <a:rPr lang="fr-FR" smtClean="0"/>
              <a:pPr>
                <a:defRPr/>
              </a:pPr>
              <a:t>34</a:t>
            </a:fld>
            <a:endParaRPr lang="fr-FR"/>
          </a:p>
        </p:txBody>
      </p:sp>
      <p:sp>
        <p:nvSpPr>
          <p:cNvPr id="5" name="Espace réservé du pied de page 4">
            <a:extLst>
              <a:ext uri="{FF2B5EF4-FFF2-40B4-BE49-F238E27FC236}">
                <a16:creationId xmlns:a16="http://schemas.microsoft.com/office/drawing/2014/main" id="{5D600788-42B3-43D6-93D7-2D7B27C956DA}"/>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08403D10-C2B1-4787-8376-7A6F9BE9DE03}"/>
              </a:ext>
            </a:extLst>
          </p:cNvPr>
          <p:cNvSpPr txBox="1"/>
          <p:nvPr/>
        </p:nvSpPr>
        <p:spPr>
          <a:xfrm>
            <a:off x="467544" y="3533557"/>
            <a:ext cx="8424936" cy="646331"/>
          </a:xfrm>
          <a:prstGeom prst="rect">
            <a:avLst/>
          </a:prstGeom>
          <a:noFill/>
        </p:spPr>
        <p:txBody>
          <a:bodyPr wrap="square" rtlCol="0">
            <a:spAutoFit/>
          </a:bodyPr>
          <a:lstStyle/>
          <a:p>
            <a:r>
              <a:rPr lang="fr-FR" sz="1800" b="0" i="0" u="none" strike="noStrike" baseline="0" dirty="0" err="1">
                <a:solidFill>
                  <a:srgbClr val="0000FF"/>
                </a:solidFill>
                <a:latin typeface="LMRoman9-Regular-Identity-H"/>
              </a:rPr>
              <a:t>float</a:t>
            </a:r>
            <a:r>
              <a:rPr lang="fr-FR" sz="1800" b="0" i="0" u="none" strike="noStrike" baseline="0" dirty="0">
                <a:solidFill>
                  <a:srgbClr val="0000FF"/>
                </a:solidFill>
                <a:latin typeface="LMRoman9-Regular-Identity-H"/>
              </a:rPr>
              <a:t> </a:t>
            </a:r>
            <a:r>
              <a:rPr lang="fr-FR" sz="1800" b="0" dirty="0" err="1">
                <a:solidFill>
                  <a:srgbClr val="000000"/>
                </a:solidFill>
                <a:latin typeface="LMRoman9-Regular-Identity-H"/>
              </a:rPr>
              <a:t>pas</a:t>
            </a:r>
            <a:r>
              <a:rPr lang="fr-FR" sz="1800" b="0" i="0" u="none" strike="noStrike" baseline="0" dirty="0" err="1">
                <a:solidFill>
                  <a:srgbClr val="000000"/>
                </a:solidFill>
                <a:latin typeface="LMRoman9-Regular-Identity-H"/>
              </a:rPr>
              <a:t>_</a:t>
            </a:r>
            <a:r>
              <a:rPr lang="fr-FR" sz="1800" b="0" dirty="0" err="1">
                <a:solidFill>
                  <a:srgbClr val="000000"/>
                </a:solidFill>
                <a:latin typeface="LMRoman9-Regular-Identity-H"/>
              </a:rPr>
              <a:t>un</a:t>
            </a:r>
            <a:r>
              <a:rPr lang="fr-FR" sz="1800" b="0" i="0" u="none" strike="noStrike" baseline="0" dirty="0" err="1">
                <a:solidFill>
                  <a:srgbClr val="000000"/>
                </a:solidFill>
                <a:latin typeface="LMRoman9-Regular-Identity-H"/>
              </a:rPr>
              <a:t>_nombre</a:t>
            </a:r>
            <a:r>
              <a:rPr lang="fr-FR" sz="1800" b="0" i="0" u="none" strike="noStrike" baseline="0" dirty="0">
                <a:solidFill>
                  <a:srgbClr val="000000"/>
                </a:solidFill>
                <a:latin typeface="LMRoman9-Regular-Identity-H"/>
              </a:rPr>
              <a:t> = std::</a:t>
            </a:r>
            <a:r>
              <a:rPr lang="fr-FR" sz="1800" b="0" i="0" u="none" strike="noStrike" baseline="0" dirty="0" err="1">
                <a:solidFill>
                  <a:srgbClr val="000000"/>
                </a:solidFill>
                <a:latin typeface="LMRoman9-Regular-Identity-H"/>
              </a:rPr>
              <a:t>numeric_limits</a:t>
            </a:r>
            <a:r>
              <a:rPr lang="fr-FR" sz="1800" b="0" i="0" u="none" strike="noStrike" baseline="0" dirty="0">
                <a:solidFill>
                  <a:srgbClr val="000000"/>
                </a:solidFill>
                <a:latin typeface="LMRoman9-Regular-Identity-H"/>
              </a:rPr>
              <a:t>&lt;</a:t>
            </a:r>
            <a:r>
              <a:rPr lang="fr-FR" sz="1800" b="0" i="0" u="none" strike="noStrike" baseline="0" dirty="0" err="1">
                <a:solidFill>
                  <a:srgbClr val="0000FF"/>
                </a:solidFill>
                <a:latin typeface="LMRoman9-Regular-Identity-H"/>
              </a:rPr>
              <a:t>float</a:t>
            </a:r>
            <a:r>
              <a:rPr lang="fr-FR" sz="1800" b="0" i="0" u="none" strike="noStrike" baseline="0" dirty="0">
                <a:solidFill>
                  <a:srgbClr val="000000"/>
                </a:solidFill>
                <a:latin typeface="LMRoman9-Regular-Identity-H"/>
              </a:rPr>
              <a:t>&gt;::</a:t>
            </a:r>
            <a:r>
              <a:rPr lang="fr-FR" sz="1800" b="0" i="0" u="none" strike="noStrike" baseline="0" dirty="0" err="1">
                <a:solidFill>
                  <a:srgbClr val="000000"/>
                </a:solidFill>
                <a:latin typeface="LMRoman9-Regular-Identity-H"/>
              </a:rPr>
              <a:t>quiet_NaN</a:t>
            </a:r>
            <a:r>
              <a:rPr lang="fr-FR" sz="1800" b="0" i="0" u="none" strike="noStrike" baseline="0" dirty="0">
                <a:solidFill>
                  <a:srgbClr val="000000"/>
                </a:solidFill>
                <a:latin typeface="LMRoman9-Regular-Identity-H"/>
              </a:rPr>
              <a:t>();</a:t>
            </a:r>
          </a:p>
          <a:p>
            <a:r>
              <a:rPr lang="fr-FR" sz="1800" b="0" dirty="0">
                <a:solidFill>
                  <a:srgbClr val="0000FF"/>
                </a:solidFill>
                <a:latin typeface="LMRoman9-Regular-Identity-H"/>
              </a:rPr>
              <a:t>d</a:t>
            </a:r>
            <a:r>
              <a:rPr lang="fr-FR" sz="1800" b="0" i="0" u="none" strike="noStrike" baseline="0" dirty="0">
                <a:solidFill>
                  <a:srgbClr val="0000FF"/>
                </a:solidFill>
                <a:latin typeface="LMRoman9-Regular-Identity-H"/>
              </a:rPr>
              <a:t>ouble </a:t>
            </a:r>
            <a:r>
              <a:rPr lang="fr-FR" sz="1800" b="0" dirty="0">
                <a:solidFill>
                  <a:srgbClr val="000000"/>
                </a:solidFill>
                <a:latin typeface="LMRoman9-Regular-Identity-H"/>
              </a:rPr>
              <a:t>infini = </a:t>
            </a:r>
            <a:r>
              <a:rPr lang="fr-FR" sz="1800" b="0" i="0" u="none" strike="noStrike" baseline="0" dirty="0">
                <a:solidFill>
                  <a:srgbClr val="000000"/>
                </a:solidFill>
                <a:latin typeface="LMRoman9-Regular-Identity-H"/>
              </a:rPr>
              <a:t>std::</a:t>
            </a:r>
            <a:r>
              <a:rPr lang="fr-FR" sz="1800" b="0" i="0" u="none" strike="noStrike" baseline="0" dirty="0" err="1">
                <a:solidFill>
                  <a:srgbClr val="000000"/>
                </a:solidFill>
                <a:latin typeface="LMRoman9-Regular-Identity-H"/>
              </a:rPr>
              <a:t>numeric_limits</a:t>
            </a:r>
            <a:r>
              <a:rPr lang="fr-FR" sz="1800" b="0" i="0" u="none" strike="noStrike" baseline="0" dirty="0">
                <a:solidFill>
                  <a:srgbClr val="000000"/>
                </a:solidFill>
                <a:latin typeface="LMRoman9-Regular-Identity-H"/>
              </a:rPr>
              <a:t>&lt;</a:t>
            </a:r>
            <a:r>
              <a:rPr lang="fr-FR" sz="1800" b="0" dirty="0">
                <a:solidFill>
                  <a:srgbClr val="0000FF"/>
                </a:solidFill>
                <a:latin typeface="LMRoman9-Regular-Identity-H"/>
              </a:rPr>
              <a:t>d</a:t>
            </a:r>
            <a:r>
              <a:rPr lang="fr-FR" sz="1800" b="0" i="0" u="none" strike="noStrike" baseline="0" dirty="0">
                <a:solidFill>
                  <a:srgbClr val="0000FF"/>
                </a:solidFill>
                <a:latin typeface="LMRoman9-Regular-Identity-H"/>
              </a:rPr>
              <a:t>ouble</a:t>
            </a:r>
            <a:r>
              <a:rPr lang="fr-FR" sz="1800" b="0" i="0" u="none" strike="noStrike" baseline="0" dirty="0">
                <a:solidFill>
                  <a:srgbClr val="000000"/>
                </a:solidFill>
                <a:latin typeface="LMRoman9-Regular-Identity-H"/>
              </a:rPr>
              <a:t>&gt;::</a:t>
            </a:r>
            <a:r>
              <a:rPr lang="fr-FR" sz="1800" b="0" i="0" u="none" strike="noStrike" baseline="0" dirty="0" err="1">
                <a:solidFill>
                  <a:srgbClr val="000000"/>
                </a:solidFill>
                <a:latin typeface="LMRoman9-Regular-Identity-H"/>
              </a:rPr>
              <a:t>infinity</a:t>
            </a:r>
            <a:r>
              <a:rPr lang="fr-FR" sz="1800" b="0" i="0" u="none" strike="noStrike" baseline="0" dirty="0">
                <a:solidFill>
                  <a:srgbClr val="000000"/>
                </a:solidFill>
                <a:latin typeface="LMRoman9-Regular-Identity-H"/>
              </a:rPr>
              <a:t>();</a:t>
            </a:r>
            <a:endParaRPr lang="fr-FR" sz="1800" dirty="0"/>
          </a:p>
        </p:txBody>
      </p:sp>
    </p:spTree>
    <p:extLst>
      <p:ext uri="{BB962C8B-B14F-4D97-AF65-F5344CB8AC3E}">
        <p14:creationId xmlns:p14="http://schemas.microsoft.com/office/powerpoint/2010/main" val="3929030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9B23FE-BCEA-4B2D-9C9E-3ECF53D4AE54}"/>
              </a:ext>
            </a:extLst>
          </p:cNvPr>
          <p:cNvSpPr>
            <a:spLocks noGrp="1"/>
          </p:cNvSpPr>
          <p:nvPr>
            <p:ph type="title"/>
          </p:nvPr>
        </p:nvSpPr>
        <p:spPr/>
        <p:txBody>
          <a:bodyPr/>
          <a:lstStyle/>
          <a:p>
            <a:r>
              <a:rPr lang="fr-FR" dirty="0"/>
              <a:t>Les réels (</a:t>
            </a:r>
            <a:r>
              <a:rPr lang="fr-FR" dirty="0" err="1"/>
              <a:t>quiet_NaN</a:t>
            </a:r>
            <a:r>
              <a:rPr lang="fr-FR" dirty="0"/>
              <a:t>)</a:t>
            </a:r>
          </a:p>
        </p:txBody>
      </p:sp>
      <p:sp>
        <p:nvSpPr>
          <p:cNvPr id="3" name="Espace réservé du contenu 2">
            <a:extLst>
              <a:ext uri="{FF2B5EF4-FFF2-40B4-BE49-F238E27FC236}">
                <a16:creationId xmlns:a16="http://schemas.microsoft.com/office/drawing/2014/main" id="{AF1D86FD-A23E-44B5-B239-2B9125BF8FC6}"/>
              </a:ext>
            </a:extLst>
          </p:cNvPr>
          <p:cNvSpPr>
            <a:spLocks noGrp="1"/>
          </p:cNvSpPr>
          <p:nvPr>
            <p:ph idx="1"/>
          </p:nvPr>
        </p:nvSpPr>
        <p:spPr>
          <a:xfrm>
            <a:off x="266700" y="729359"/>
            <a:ext cx="8697788" cy="432643"/>
          </a:xfrm>
        </p:spPr>
        <p:txBody>
          <a:bodyPr/>
          <a:lstStyle/>
          <a:p>
            <a:pPr marL="0" indent="0" algn="ctr">
              <a:buNone/>
            </a:pPr>
            <a:r>
              <a:rPr lang="fr-FR" sz="2400" dirty="0"/>
              <a:t>Toujours différents d’un autre réel, dont lui-même !</a:t>
            </a:r>
          </a:p>
          <a:p>
            <a:pPr marL="0" indent="0" algn="ctr">
              <a:buNone/>
            </a:pPr>
            <a:endParaRPr lang="fr-FR" sz="2400" dirty="0"/>
          </a:p>
        </p:txBody>
      </p:sp>
      <p:sp>
        <p:nvSpPr>
          <p:cNvPr id="4" name="Espace réservé du numéro de diapositive 3">
            <a:extLst>
              <a:ext uri="{FF2B5EF4-FFF2-40B4-BE49-F238E27FC236}">
                <a16:creationId xmlns:a16="http://schemas.microsoft.com/office/drawing/2014/main" id="{A7E38EAC-0D2E-439D-A8F2-5EFD766C916B}"/>
              </a:ext>
            </a:extLst>
          </p:cNvPr>
          <p:cNvSpPr>
            <a:spLocks noGrp="1"/>
          </p:cNvSpPr>
          <p:nvPr>
            <p:ph type="sldNum" sz="quarter" idx="10"/>
          </p:nvPr>
        </p:nvSpPr>
        <p:spPr/>
        <p:txBody>
          <a:bodyPr/>
          <a:lstStyle/>
          <a:p>
            <a:pPr>
              <a:defRPr/>
            </a:pPr>
            <a:fld id="{1EEDFC2C-F9B9-0445-A511-DA4552EF3EEB}" type="slidenum">
              <a:rPr lang="fr-FR" smtClean="0"/>
              <a:pPr>
                <a:defRPr/>
              </a:pPr>
              <a:t>35</a:t>
            </a:fld>
            <a:endParaRPr lang="fr-FR"/>
          </a:p>
        </p:txBody>
      </p:sp>
      <p:sp>
        <p:nvSpPr>
          <p:cNvPr id="5" name="Espace réservé du pied de page 4">
            <a:extLst>
              <a:ext uri="{FF2B5EF4-FFF2-40B4-BE49-F238E27FC236}">
                <a16:creationId xmlns:a16="http://schemas.microsoft.com/office/drawing/2014/main" id="{FD8CABCF-D774-43C2-8490-66773113E0BB}"/>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561B26FD-115C-4B87-95F9-6EE2DA6F1450}"/>
              </a:ext>
            </a:extLst>
          </p:cNvPr>
          <p:cNvSpPr txBox="1"/>
          <p:nvPr/>
        </p:nvSpPr>
        <p:spPr>
          <a:xfrm>
            <a:off x="611560" y="1226409"/>
            <a:ext cx="8280920" cy="923330"/>
          </a:xfrm>
          <a:prstGeom prst="rect">
            <a:avLst/>
          </a:prstGeom>
          <a:solidFill>
            <a:schemeClr val="accent5"/>
          </a:solidFill>
        </p:spPr>
        <p:txBody>
          <a:bodyPr wrap="square" rtlCol="0">
            <a:spAutoFit/>
          </a:bodyPr>
          <a:lstStyle/>
          <a:p>
            <a:r>
              <a:rPr lang="fr-FR" sz="1800" b="0" i="0" u="none" strike="noStrike" baseline="0" dirty="0" err="1">
                <a:solidFill>
                  <a:srgbClr val="0000FF"/>
                </a:solidFill>
                <a:latin typeface="LMRoman9-Regular-Identity-H"/>
              </a:rPr>
              <a:t>bool</a:t>
            </a:r>
            <a:r>
              <a:rPr lang="fr-FR" sz="1800" b="0" i="0" u="none" strike="noStrike" baseline="0" dirty="0">
                <a:solidFill>
                  <a:srgbClr val="000000"/>
                </a:solidFill>
                <a:latin typeface="LMRoman9-Regular-Identity-H"/>
              </a:rPr>
              <a:t> </a:t>
            </a:r>
            <a:r>
              <a:rPr lang="fr-FR" sz="1800" b="0" i="0" u="none" strike="noStrike" baseline="0" dirty="0" err="1">
                <a:solidFill>
                  <a:srgbClr val="000000"/>
                </a:solidFill>
                <a:latin typeface="LMRoman9-Regular-Identity-H"/>
              </a:rPr>
              <a:t>is_equal</a:t>
            </a:r>
            <a:r>
              <a:rPr lang="fr-FR" sz="1800" b="0" i="0" u="none" strike="noStrike" baseline="0" dirty="0">
                <a:solidFill>
                  <a:srgbClr val="000000"/>
                </a:solidFill>
                <a:latin typeface="LMRoman9-Regular-Identity-H"/>
              </a:rPr>
              <a:t> = std::</a:t>
            </a:r>
            <a:r>
              <a:rPr lang="fr-FR" sz="1800" b="0" i="0" u="none" strike="noStrike" baseline="0" dirty="0" err="1">
                <a:solidFill>
                  <a:srgbClr val="000000"/>
                </a:solidFill>
                <a:latin typeface="LMRoman9-Regular-Identity-H"/>
              </a:rPr>
              <a:t>numeric_limits</a:t>
            </a:r>
            <a:r>
              <a:rPr lang="fr-FR" sz="1800" b="0" i="0" u="none" strike="noStrike" baseline="0" dirty="0">
                <a:solidFill>
                  <a:srgbClr val="000000"/>
                </a:solidFill>
                <a:latin typeface="LMRoman9-Regular-Identity-H"/>
              </a:rPr>
              <a:t>&lt;</a:t>
            </a:r>
            <a:r>
              <a:rPr lang="fr-FR" sz="1800" b="0" i="0" u="none" strike="noStrike" baseline="0" dirty="0">
                <a:solidFill>
                  <a:srgbClr val="0000FF"/>
                </a:solidFill>
                <a:latin typeface="LMRoman9-Regular-Identity-H"/>
              </a:rPr>
              <a:t>double</a:t>
            </a:r>
            <a:r>
              <a:rPr lang="fr-FR" sz="1800" b="0" i="0" u="none" strike="noStrike" baseline="0" dirty="0">
                <a:solidFill>
                  <a:srgbClr val="000000"/>
                </a:solidFill>
                <a:latin typeface="LMRoman9-Regular-Identity-H"/>
              </a:rPr>
              <a:t>&gt;::</a:t>
            </a:r>
            <a:r>
              <a:rPr lang="fr-FR" sz="1800" b="0" i="0" u="none" strike="noStrike" baseline="0" dirty="0" err="1">
                <a:solidFill>
                  <a:srgbClr val="000000"/>
                </a:solidFill>
                <a:latin typeface="LMRoman9-Regular-Identity-H"/>
              </a:rPr>
              <a:t>quiet_NaN</a:t>
            </a:r>
            <a:r>
              <a:rPr lang="fr-FR" sz="1800" b="0" i="0" u="none" strike="noStrike" baseline="0" dirty="0">
                <a:solidFill>
                  <a:srgbClr val="000000"/>
                </a:solidFill>
                <a:latin typeface="LMRoman9-Regular-Identity-H"/>
              </a:rPr>
              <a:t>() == </a:t>
            </a:r>
          </a:p>
          <a:p>
            <a:r>
              <a:rPr lang="fr-FR" sz="1800" b="0" dirty="0">
                <a:solidFill>
                  <a:srgbClr val="000000"/>
                </a:solidFill>
                <a:latin typeface="LMRoman9-Regular-Identity-H"/>
              </a:rPr>
              <a:t>                            </a:t>
            </a:r>
            <a:r>
              <a:rPr lang="fr-FR" sz="1800" b="0" i="0" u="none" strike="noStrike" baseline="0" dirty="0">
                <a:solidFill>
                  <a:srgbClr val="000000"/>
                </a:solidFill>
                <a:latin typeface="LMRoman9-Regular-Identity-H"/>
              </a:rPr>
              <a:t>std::</a:t>
            </a:r>
            <a:r>
              <a:rPr lang="fr-FR" sz="1800" b="0" i="0" u="none" strike="noStrike" baseline="0" dirty="0" err="1">
                <a:solidFill>
                  <a:srgbClr val="000000"/>
                </a:solidFill>
                <a:latin typeface="LMRoman9-Regular-Identity-H"/>
              </a:rPr>
              <a:t>numeric_limits</a:t>
            </a:r>
            <a:r>
              <a:rPr lang="fr-FR" sz="1800" b="0" i="0" u="none" strike="noStrike" baseline="0" dirty="0">
                <a:solidFill>
                  <a:srgbClr val="000000"/>
                </a:solidFill>
                <a:latin typeface="LMRoman9-Regular-Identity-H"/>
              </a:rPr>
              <a:t>&lt;</a:t>
            </a:r>
            <a:r>
              <a:rPr lang="fr-FR" sz="1800" b="0" i="0" u="none" strike="noStrike" baseline="0" dirty="0">
                <a:solidFill>
                  <a:srgbClr val="0000FF"/>
                </a:solidFill>
                <a:latin typeface="LMRoman9-Regular-Identity-H"/>
              </a:rPr>
              <a:t>double</a:t>
            </a:r>
            <a:r>
              <a:rPr lang="fr-FR" sz="1800" b="0" i="0" u="none" strike="noStrike" baseline="0" dirty="0">
                <a:solidFill>
                  <a:srgbClr val="000000"/>
                </a:solidFill>
                <a:latin typeface="LMRoman9-Regular-Identity-H"/>
              </a:rPr>
              <a:t>&gt;::</a:t>
            </a:r>
            <a:r>
              <a:rPr lang="fr-FR" sz="1800" b="0" i="0" u="none" strike="noStrike" baseline="0" dirty="0" err="1">
                <a:solidFill>
                  <a:srgbClr val="000000"/>
                </a:solidFill>
                <a:latin typeface="LMRoman9-Regular-Identity-H"/>
              </a:rPr>
              <a:t>quiet_NaN</a:t>
            </a:r>
            <a:r>
              <a:rPr lang="fr-FR" sz="1800" b="0" i="0" u="none" strike="noStrike" baseline="0" dirty="0">
                <a:solidFill>
                  <a:srgbClr val="000000"/>
                </a:solidFill>
                <a:latin typeface="LMRoman9-Regular-Identity-H"/>
              </a:rPr>
              <a:t>();</a:t>
            </a:r>
          </a:p>
          <a:p>
            <a:r>
              <a:rPr lang="fr-FR" sz="1800" b="0" i="0" u="none" strike="noStrike" baseline="0" dirty="0">
                <a:solidFill>
                  <a:srgbClr val="000000"/>
                </a:solidFill>
                <a:latin typeface="LMRoman9-Regular-Identity-H"/>
              </a:rPr>
              <a:t>std::cout &lt;&lt; std::</a:t>
            </a:r>
            <a:r>
              <a:rPr lang="fr-FR" sz="1800" b="0" i="0" u="none" strike="noStrike" baseline="0" dirty="0" err="1">
                <a:solidFill>
                  <a:srgbClr val="000000"/>
                </a:solidFill>
                <a:latin typeface="LMRoman9-Regular-Identity-H"/>
              </a:rPr>
              <a:t>boolalpha</a:t>
            </a:r>
            <a:r>
              <a:rPr lang="fr-FR" sz="1800" b="0" i="0" u="none" strike="noStrike" baseline="0" dirty="0">
                <a:solidFill>
                  <a:srgbClr val="000000"/>
                </a:solidFill>
                <a:latin typeface="LMRoman9-Regular-Identity-H"/>
              </a:rPr>
              <a:t> &lt;&lt; </a:t>
            </a:r>
            <a:r>
              <a:rPr lang="fr-FR" sz="1800" b="0" i="0" u="none" strike="noStrike" baseline="0" dirty="0" err="1">
                <a:solidFill>
                  <a:srgbClr val="000000"/>
                </a:solidFill>
                <a:latin typeface="LMRoman9-Regular-Identity-H"/>
              </a:rPr>
              <a:t>is_equal</a:t>
            </a:r>
            <a:r>
              <a:rPr lang="fr-FR" sz="1800" b="0" i="0" u="none" strike="noStrike" baseline="0" dirty="0">
                <a:solidFill>
                  <a:srgbClr val="000000"/>
                </a:solidFill>
                <a:latin typeface="LMRoman9-Regular-Identity-H"/>
              </a:rPr>
              <a:t>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a:t>
            </a:r>
            <a:endParaRPr lang="fr-FR" sz="1800" dirty="0"/>
          </a:p>
        </p:txBody>
      </p:sp>
      <p:sp>
        <p:nvSpPr>
          <p:cNvPr id="7" name="ZoneTexte 6">
            <a:extLst>
              <a:ext uri="{FF2B5EF4-FFF2-40B4-BE49-F238E27FC236}">
                <a16:creationId xmlns:a16="http://schemas.microsoft.com/office/drawing/2014/main" id="{4AD11EF9-29DF-41E3-9879-8E3D744D39F8}"/>
              </a:ext>
            </a:extLst>
          </p:cNvPr>
          <p:cNvSpPr txBox="1"/>
          <p:nvPr/>
        </p:nvSpPr>
        <p:spPr>
          <a:xfrm>
            <a:off x="611560" y="2276872"/>
            <a:ext cx="8280920" cy="369332"/>
          </a:xfrm>
          <a:prstGeom prst="rect">
            <a:avLst/>
          </a:prstGeom>
          <a:solidFill>
            <a:schemeClr val="tx1"/>
          </a:solidFill>
        </p:spPr>
        <p:txBody>
          <a:bodyPr wrap="square" rtlCol="0">
            <a:spAutoFit/>
          </a:bodyPr>
          <a:lstStyle/>
          <a:p>
            <a:r>
              <a:rPr lang="fr-FR" sz="1800" dirty="0">
                <a:solidFill>
                  <a:schemeClr val="bg1"/>
                </a:solidFill>
                <a:latin typeface="LMMono10-Regular-Identity-H"/>
                <a:cs typeface="Courier New" panose="02070309020205020404" pitchFamily="49" charset="0"/>
              </a:rPr>
              <a:t>false</a:t>
            </a:r>
          </a:p>
        </p:txBody>
      </p:sp>
      <p:sp>
        <p:nvSpPr>
          <p:cNvPr id="8" name="ZoneTexte 7">
            <a:extLst>
              <a:ext uri="{FF2B5EF4-FFF2-40B4-BE49-F238E27FC236}">
                <a16:creationId xmlns:a16="http://schemas.microsoft.com/office/drawing/2014/main" id="{026DEEEB-AF29-421C-91BC-DFD9C0998CDA}"/>
              </a:ext>
            </a:extLst>
          </p:cNvPr>
          <p:cNvSpPr txBox="1"/>
          <p:nvPr/>
        </p:nvSpPr>
        <p:spPr>
          <a:xfrm>
            <a:off x="611560" y="2780928"/>
            <a:ext cx="8280920" cy="461665"/>
          </a:xfrm>
          <a:prstGeom prst="rect">
            <a:avLst/>
          </a:prstGeom>
          <a:noFill/>
        </p:spPr>
        <p:txBody>
          <a:bodyPr wrap="square" rtlCol="0">
            <a:spAutoFit/>
          </a:bodyPr>
          <a:lstStyle/>
          <a:p>
            <a:pPr algn="ctr"/>
            <a:r>
              <a:rPr lang="fr-FR" b="0" dirty="0">
                <a:solidFill>
                  <a:schemeClr val="tx1"/>
                </a:solidFill>
              </a:rPr>
              <a:t>std::</a:t>
            </a:r>
            <a:r>
              <a:rPr lang="fr-FR" b="0" dirty="0" err="1">
                <a:solidFill>
                  <a:schemeClr val="tx1"/>
                </a:solidFill>
              </a:rPr>
              <a:t>is_nan</a:t>
            </a:r>
            <a:r>
              <a:rPr lang="fr-FR" b="0" dirty="0">
                <a:solidFill>
                  <a:schemeClr val="tx1"/>
                </a:solidFill>
              </a:rPr>
              <a:t> pour tester si ce n’est pas un nombre</a:t>
            </a:r>
          </a:p>
        </p:txBody>
      </p:sp>
      <p:sp>
        <p:nvSpPr>
          <p:cNvPr id="9" name="ZoneTexte 8">
            <a:extLst>
              <a:ext uri="{FF2B5EF4-FFF2-40B4-BE49-F238E27FC236}">
                <a16:creationId xmlns:a16="http://schemas.microsoft.com/office/drawing/2014/main" id="{510D18AB-9185-4EA5-BCE4-6E7A60B5616D}"/>
              </a:ext>
            </a:extLst>
          </p:cNvPr>
          <p:cNvSpPr txBox="1"/>
          <p:nvPr/>
        </p:nvSpPr>
        <p:spPr>
          <a:xfrm>
            <a:off x="611560" y="3356992"/>
            <a:ext cx="8280920" cy="646331"/>
          </a:xfrm>
          <a:prstGeom prst="rect">
            <a:avLst/>
          </a:prstGeom>
          <a:solidFill>
            <a:schemeClr val="accent5"/>
          </a:solidFill>
        </p:spPr>
        <p:txBody>
          <a:bodyPr wrap="square" rtlCol="0">
            <a:spAutoFit/>
          </a:bodyPr>
          <a:lstStyle/>
          <a:p>
            <a:pPr algn="l"/>
            <a:r>
              <a:rPr lang="fr-FR" sz="1800" b="0" i="0" u="none" strike="noStrike" baseline="0" dirty="0">
                <a:solidFill>
                  <a:srgbClr val="0000FF"/>
                </a:solidFill>
                <a:latin typeface="LMRoman9-Regular-Identity-H"/>
              </a:rPr>
              <a:t>double </a:t>
            </a:r>
            <a:r>
              <a:rPr lang="fr-FR" sz="1800" b="0" i="0" u="none" strike="noStrike" baseline="0" dirty="0">
                <a:solidFill>
                  <a:srgbClr val="000000"/>
                </a:solidFill>
                <a:latin typeface="LMRoman9-Regular-Identity-H"/>
              </a:rPr>
              <a:t>x = 0./0.;</a:t>
            </a:r>
          </a:p>
          <a:p>
            <a:pPr algn="l"/>
            <a:r>
              <a:rPr lang="fr-FR" sz="1800" b="0" i="0" u="none" strike="noStrike" baseline="0" dirty="0">
                <a:solidFill>
                  <a:srgbClr val="000000"/>
                </a:solidFill>
                <a:latin typeface="LMRoman9-Regular-Identity-H"/>
              </a:rPr>
              <a:t>std::cout &lt;&lt; std::</a:t>
            </a:r>
            <a:r>
              <a:rPr lang="fr-FR" sz="1800" b="0" i="0" u="none" strike="noStrike" baseline="0" dirty="0" err="1">
                <a:solidFill>
                  <a:srgbClr val="000000"/>
                </a:solidFill>
                <a:latin typeface="LMRoman9-Regular-Identity-H"/>
              </a:rPr>
              <a:t>boolalpha</a:t>
            </a:r>
            <a:r>
              <a:rPr lang="fr-FR" sz="1800" b="0" i="0" u="none" strike="noStrike" baseline="0" dirty="0">
                <a:solidFill>
                  <a:srgbClr val="000000"/>
                </a:solidFill>
                <a:latin typeface="LMRoman9-Regular-Identity-H"/>
              </a:rPr>
              <a:t> &lt;&lt; </a:t>
            </a:r>
            <a:r>
              <a:rPr lang="fr-FR" sz="1800" b="0" i="0" u="none" strike="noStrike" baseline="0" dirty="0">
                <a:solidFill>
                  <a:srgbClr val="9400D2"/>
                </a:solidFill>
                <a:latin typeface="LMRoman9-Regular-Identity-H"/>
              </a:rPr>
              <a:t>”x est un nan ? ” </a:t>
            </a:r>
            <a:r>
              <a:rPr lang="fr-FR" sz="1800" b="0" i="0" u="none" strike="noStrike" baseline="0" dirty="0">
                <a:solidFill>
                  <a:srgbClr val="000000"/>
                </a:solidFill>
                <a:latin typeface="LMRoman9-Regular-Identity-H"/>
              </a:rPr>
              <a:t>&lt;&lt; std::</a:t>
            </a:r>
            <a:r>
              <a:rPr lang="fr-FR" sz="1800" b="0" i="0" u="none" strike="noStrike" baseline="0" dirty="0" err="1">
                <a:solidFill>
                  <a:srgbClr val="000000"/>
                </a:solidFill>
                <a:latin typeface="LMRoman9-Regular-Identity-H"/>
              </a:rPr>
              <a:t>isnan</a:t>
            </a:r>
            <a:r>
              <a:rPr lang="fr-FR" sz="1800" b="0" i="0" u="none" strike="noStrike" baseline="0" dirty="0">
                <a:solidFill>
                  <a:srgbClr val="000000"/>
                </a:solidFill>
                <a:latin typeface="LMRoman9-Regular-Identity-H"/>
              </a:rPr>
              <a:t> (x)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 ;</a:t>
            </a:r>
            <a:endParaRPr lang="fr-FR" dirty="0"/>
          </a:p>
        </p:txBody>
      </p:sp>
      <p:sp>
        <p:nvSpPr>
          <p:cNvPr id="10" name="ZoneTexte 9">
            <a:extLst>
              <a:ext uri="{FF2B5EF4-FFF2-40B4-BE49-F238E27FC236}">
                <a16:creationId xmlns:a16="http://schemas.microsoft.com/office/drawing/2014/main" id="{F2D7FFA2-0B31-42DF-9767-D6CEA100DF36}"/>
              </a:ext>
            </a:extLst>
          </p:cNvPr>
          <p:cNvSpPr txBox="1"/>
          <p:nvPr/>
        </p:nvSpPr>
        <p:spPr>
          <a:xfrm>
            <a:off x="611560" y="4105989"/>
            <a:ext cx="8280920" cy="369332"/>
          </a:xfrm>
          <a:prstGeom prst="rect">
            <a:avLst/>
          </a:prstGeom>
          <a:solidFill>
            <a:schemeClr val="tx1"/>
          </a:solidFill>
        </p:spPr>
        <p:txBody>
          <a:bodyPr wrap="square" rtlCol="0">
            <a:spAutoFit/>
          </a:bodyPr>
          <a:lstStyle/>
          <a:p>
            <a:r>
              <a:rPr lang="fr-FR" sz="1800" dirty="0">
                <a:solidFill>
                  <a:schemeClr val="bg1"/>
                </a:solidFill>
                <a:latin typeface="LMMono10-Regular-Identity-H"/>
                <a:cs typeface="Courier New" panose="02070309020205020404" pitchFamily="49" charset="0"/>
              </a:rPr>
              <a:t>x est un nan ? </a:t>
            </a:r>
            <a:r>
              <a:rPr lang="fr-FR" sz="1800" dirty="0" err="1">
                <a:solidFill>
                  <a:schemeClr val="bg1"/>
                </a:solidFill>
                <a:latin typeface="LMMono10-Regular-Identity-H"/>
                <a:cs typeface="Courier New" panose="02070309020205020404" pitchFamily="49" charset="0"/>
              </a:rPr>
              <a:t>true</a:t>
            </a:r>
            <a:endParaRPr lang="fr-FR" sz="1800" dirty="0">
              <a:solidFill>
                <a:schemeClr val="bg1"/>
              </a:solidFill>
              <a:latin typeface="LMMono10-Regular-Identity-H"/>
              <a:cs typeface="Courier New" panose="02070309020205020404" pitchFamily="49" charset="0"/>
            </a:endParaRPr>
          </a:p>
        </p:txBody>
      </p:sp>
    </p:spTree>
    <p:extLst>
      <p:ext uri="{BB962C8B-B14F-4D97-AF65-F5344CB8AC3E}">
        <p14:creationId xmlns:p14="http://schemas.microsoft.com/office/powerpoint/2010/main" val="411151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1BF77-574F-45AF-958B-816FF8A1B9E0}"/>
              </a:ext>
            </a:extLst>
          </p:cNvPr>
          <p:cNvSpPr>
            <a:spLocks noGrp="1"/>
          </p:cNvSpPr>
          <p:nvPr>
            <p:ph type="title"/>
          </p:nvPr>
        </p:nvSpPr>
        <p:spPr/>
        <p:txBody>
          <a:bodyPr/>
          <a:lstStyle/>
          <a:p>
            <a:r>
              <a:rPr lang="fr-FR" dirty="0"/>
              <a:t>Les réels (</a:t>
            </a:r>
            <a:r>
              <a:rPr lang="fr-FR" dirty="0" err="1"/>
              <a:t>infinity</a:t>
            </a:r>
            <a:r>
              <a:rPr lang="fr-FR" dirty="0"/>
              <a:t>)</a:t>
            </a:r>
          </a:p>
        </p:txBody>
      </p:sp>
      <p:sp>
        <p:nvSpPr>
          <p:cNvPr id="3" name="Espace réservé du contenu 2">
            <a:extLst>
              <a:ext uri="{FF2B5EF4-FFF2-40B4-BE49-F238E27FC236}">
                <a16:creationId xmlns:a16="http://schemas.microsoft.com/office/drawing/2014/main" id="{19D5FBFF-919D-40BF-A2BC-1249A8E2264D}"/>
              </a:ext>
            </a:extLst>
          </p:cNvPr>
          <p:cNvSpPr>
            <a:spLocks noGrp="1"/>
          </p:cNvSpPr>
          <p:nvPr>
            <p:ph idx="1"/>
          </p:nvPr>
        </p:nvSpPr>
        <p:spPr>
          <a:xfrm>
            <a:off x="279400" y="1052141"/>
            <a:ext cx="8685088" cy="504651"/>
          </a:xfrm>
        </p:spPr>
        <p:txBody>
          <a:bodyPr/>
          <a:lstStyle/>
          <a:p>
            <a:pPr marL="0" indent="0" algn="ctr">
              <a:buNone/>
            </a:pPr>
            <a:r>
              <a:rPr lang="fr-FR" sz="2400" dirty="0"/>
              <a:t>Toujours supérieur à n’importe quel nombre réel</a:t>
            </a:r>
          </a:p>
        </p:txBody>
      </p:sp>
      <p:sp>
        <p:nvSpPr>
          <p:cNvPr id="4" name="Espace réservé du numéro de diapositive 3">
            <a:extLst>
              <a:ext uri="{FF2B5EF4-FFF2-40B4-BE49-F238E27FC236}">
                <a16:creationId xmlns:a16="http://schemas.microsoft.com/office/drawing/2014/main" id="{DBE3294B-D1A7-41F3-9009-BBC757613E78}"/>
              </a:ext>
            </a:extLst>
          </p:cNvPr>
          <p:cNvSpPr>
            <a:spLocks noGrp="1"/>
          </p:cNvSpPr>
          <p:nvPr>
            <p:ph type="sldNum" sz="quarter" idx="10"/>
          </p:nvPr>
        </p:nvSpPr>
        <p:spPr/>
        <p:txBody>
          <a:bodyPr/>
          <a:lstStyle/>
          <a:p>
            <a:pPr>
              <a:defRPr/>
            </a:pPr>
            <a:fld id="{1EEDFC2C-F9B9-0445-A511-DA4552EF3EEB}" type="slidenum">
              <a:rPr lang="fr-FR" smtClean="0"/>
              <a:pPr>
                <a:defRPr/>
              </a:pPr>
              <a:t>36</a:t>
            </a:fld>
            <a:endParaRPr lang="fr-FR"/>
          </a:p>
        </p:txBody>
      </p:sp>
      <p:sp>
        <p:nvSpPr>
          <p:cNvPr id="5" name="Espace réservé du pied de page 4">
            <a:extLst>
              <a:ext uri="{FF2B5EF4-FFF2-40B4-BE49-F238E27FC236}">
                <a16:creationId xmlns:a16="http://schemas.microsoft.com/office/drawing/2014/main" id="{F8A57C46-46EA-4874-B774-ACE78B5E77A5}"/>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0F8FFD69-B6E6-4D62-87C4-407CE780907D}"/>
              </a:ext>
            </a:extLst>
          </p:cNvPr>
          <p:cNvSpPr txBox="1"/>
          <p:nvPr/>
        </p:nvSpPr>
        <p:spPr>
          <a:xfrm>
            <a:off x="467544" y="1556792"/>
            <a:ext cx="8352928" cy="2339102"/>
          </a:xfrm>
          <a:prstGeom prst="rect">
            <a:avLst/>
          </a:prstGeom>
          <a:solidFill>
            <a:schemeClr val="accent5"/>
          </a:solidFill>
        </p:spPr>
        <p:txBody>
          <a:bodyPr wrap="square" rtlCol="0">
            <a:spAutoFit/>
          </a:bodyPr>
          <a:lstStyle/>
          <a:p>
            <a:pPr algn="l"/>
            <a:r>
              <a:rPr lang="fr-FR" sz="1800" b="0" i="0" u="none" strike="noStrike" baseline="0" dirty="0">
                <a:solidFill>
                  <a:srgbClr val="0000FF"/>
                </a:solidFill>
                <a:latin typeface="LMRoman9-Regular-Identity-H"/>
              </a:rPr>
              <a:t>#include </a:t>
            </a:r>
            <a:r>
              <a:rPr lang="fr-FR" sz="1800" b="0" i="0" u="none" strike="noStrike" baseline="0" dirty="0">
                <a:solidFill>
                  <a:srgbClr val="000000"/>
                </a:solidFill>
                <a:latin typeface="LMRoman9-Regular-Identity-H"/>
              </a:rPr>
              <a:t>&lt;</a:t>
            </a:r>
            <a:r>
              <a:rPr lang="fr-FR" sz="1800" b="0" i="0" u="none" strike="noStrike" baseline="0" dirty="0" err="1">
                <a:solidFill>
                  <a:srgbClr val="000000"/>
                </a:solidFill>
                <a:latin typeface="LMRoman9-Regular-Identity-H"/>
              </a:rPr>
              <a:t>limits</a:t>
            </a:r>
            <a:r>
              <a:rPr lang="fr-FR" sz="1800" b="0" i="0" u="none" strike="noStrike" baseline="0" dirty="0">
                <a:solidFill>
                  <a:srgbClr val="000000"/>
                </a:solidFill>
                <a:latin typeface="LMRoman9-Regular-Identity-H"/>
              </a:rPr>
              <a:t>&gt;</a:t>
            </a:r>
          </a:p>
          <a:p>
            <a:pPr algn="l"/>
            <a:r>
              <a:rPr lang="fr-FR" sz="1800" b="0" i="0" u="none" strike="noStrike" baseline="0" dirty="0" err="1">
                <a:solidFill>
                  <a:srgbClr val="0000FF"/>
                </a:solidFill>
                <a:latin typeface="LMRoman9-Regular-Identity-H"/>
              </a:rPr>
              <a:t>int</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main ( )</a:t>
            </a:r>
          </a:p>
          <a:p>
            <a:pPr algn="l"/>
            <a:r>
              <a:rPr lang="fr-FR" sz="1800" b="0" i="0" u="none" strike="noStrike" baseline="0" dirty="0">
                <a:solidFill>
                  <a:srgbClr val="000000"/>
                </a:solidFill>
                <a:latin typeface="LMRoman9-Regular-Identity-H"/>
              </a:rPr>
              <a:t>{</a:t>
            </a:r>
          </a:p>
          <a:p>
            <a:pPr algn="l"/>
            <a:r>
              <a:rPr lang="fr-FR" sz="1800" b="0" i="0" u="none" strike="noStrike" baseline="0" dirty="0">
                <a:solidFill>
                  <a:srgbClr val="0000FF"/>
                </a:solidFill>
                <a:latin typeface="LMRoman9-Regular-Identity-H"/>
              </a:rPr>
              <a:t>      </a:t>
            </a:r>
            <a:r>
              <a:rPr lang="fr-FR" sz="1800" b="0" i="0" u="none" strike="noStrike" baseline="0" dirty="0" err="1">
                <a:solidFill>
                  <a:srgbClr val="0000FF"/>
                </a:solidFill>
                <a:latin typeface="LMRoman9-Regular-Identity-H"/>
              </a:rPr>
              <a:t>float</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fx = std::</a:t>
            </a:r>
            <a:r>
              <a:rPr lang="fr-FR" sz="1800" b="0" i="0" u="none" strike="noStrike" baseline="0" dirty="0" err="1">
                <a:solidFill>
                  <a:srgbClr val="000000"/>
                </a:solidFill>
                <a:latin typeface="LMRoman9-Regular-Identity-H"/>
              </a:rPr>
              <a:t>numeric_limits</a:t>
            </a:r>
            <a:r>
              <a:rPr lang="fr-FR" sz="1800" b="0" i="0" u="none" strike="noStrike" baseline="0" dirty="0">
                <a:solidFill>
                  <a:srgbClr val="000000"/>
                </a:solidFill>
                <a:latin typeface="LMRoman9-Regular-Identity-H"/>
              </a:rPr>
              <a:t>&lt;</a:t>
            </a:r>
            <a:r>
              <a:rPr lang="fr-FR" sz="1800" b="0" i="0" u="none" strike="noStrike" baseline="0" dirty="0" err="1">
                <a:solidFill>
                  <a:srgbClr val="0000FF"/>
                </a:solidFill>
                <a:latin typeface="LMRoman9-Regular-Identity-H"/>
              </a:rPr>
              <a:t>float</a:t>
            </a:r>
            <a:r>
              <a:rPr lang="fr-FR" sz="1800" b="0" i="0" u="none" strike="noStrike" baseline="0" dirty="0">
                <a:solidFill>
                  <a:srgbClr val="000000"/>
                </a:solidFill>
                <a:latin typeface="LMRoman9-Regular-Identity-H"/>
              </a:rPr>
              <a:t>&gt;::max(); </a:t>
            </a:r>
            <a:r>
              <a:rPr lang="fr-FR" sz="1800" b="0" i="0" u="none" strike="noStrike" baseline="0" dirty="0">
                <a:solidFill>
                  <a:srgbClr val="009A00"/>
                </a:solidFill>
                <a:latin typeface="LMRoman9-Regular-Identity-H"/>
              </a:rPr>
              <a:t>// valeur maximale d’un </a:t>
            </a:r>
            <a:r>
              <a:rPr lang="fr-FR" sz="1800" b="0" i="0" u="none" strike="noStrike" baseline="0" dirty="0" err="1">
                <a:solidFill>
                  <a:srgbClr val="009A00"/>
                </a:solidFill>
                <a:latin typeface="LMRoman9-Regular-Identity-H"/>
              </a:rPr>
              <a:t>float</a:t>
            </a:r>
            <a:endParaRPr lang="fr-FR" sz="1800" b="0" i="0" u="none" strike="noStrike" baseline="0" dirty="0">
              <a:solidFill>
                <a:srgbClr val="000000"/>
              </a:solidFill>
              <a:latin typeface="LMRoman10-Regular-Identity-H"/>
            </a:endParaRPr>
          </a:p>
          <a:p>
            <a:pPr algn="l"/>
            <a:r>
              <a:rPr lang="pt-BR" sz="1800" b="0" i="0" u="none" strike="noStrike" baseline="0" dirty="0">
                <a:solidFill>
                  <a:srgbClr val="0000FF"/>
                </a:solidFill>
                <a:latin typeface="LMRoman9-Regular-Identity-H"/>
              </a:rPr>
              <a:t>      float </a:t>
            </a:r>
            <a:r>
              <a:rPr lang="pt-BR" sz="1800" b="0" i="0" u="none" strike="noStrike" baseline="0" dirty="0">
                <a:solidFill>
                  <a:srgbClr val="000000"/>
                </a:solidFill>
                <a:latin typeface="LMRoman9-Regular-Identity-H"/>
              </a:rPr>
              <a:t>finf = std::numeric_limits&lt;</a:t>
            </a:r>
            <a:r>
              <a:rPr lang="pt-BR" sz="1800" b="0" i="0" u="none" strike="noStrike" baseline="0" dirty="0">
                <a:solidFill>
                  <a:srgbClr val="0000FF"/>
                </a:solidFill>
                <a:latin typeface="LMRoman9-Regular-Identity-H"/>
              </a:rPr>
              <a:t>float</a:t>
            </a:r>
            <a:r>
              <a:rPr lang="pt-BR" sz="1800" b="0" i="0" u="none" strike="noStrike" baseline="0" dirty="0">
                <a:solidFill>
                  <a:srgbClr val="000000"/>
                </a:solidFill>
                <a:latin typeface="LMRoman9-Regular-Identity-H"/>
              </a:rPr>
              <a:t>&gt;::infinity(); </a:t>
            </a:r>
          </a:p>
          <a:p>
            <a:r>
              <a:rPr lang="pt-BR" sz="1800" b="0" dirty="0">
                <a:solidFill>
                  <a:srgbClr val="000000"/>
                </a:solidFill>
                <a:latin typeface="LMRoman9-Regular-Identity-H"/>
              </a:rPr>
              <a:t>      </a:t>
            </a:r>
            <a:r>
              <a:rPr lang="fr-FR" sz="1800" b="0" i="0" u="none" strike="noStrike" baseline="0" dirty="0">
                <a:solidFill>
                  <a:srgbClr val="000000"/>
                </a:solidFill>
                <a:latin typeface="LMRoman9-Regular-Identity-H"/>
              </a:rPr>
              <a:t>std::cout &lt;&lt; std::</a:t>
            </a:r>
            <a:r>
              <a:rPr lang="fr-FR" sz="1800" b="0" i="0" u="none" strike="noStrike" baseline="0" dirty="0" err="1">
                <a:solidFill>
                  <a:srgbClr val="000000"/>
                </a:solidFill>
                <a:latin typeface="LMRoman9-Regular-Identity-H"/>
              </a:rPr>
              <a:t>boolalpha</a:t>
            </a:r>
            <a:r>
              <a:rPr lang="fr-FR" sz="1800" b="0" i="0" u="none" strike="noStrike" baseline="0" dirty="0">
                <a:solidFill>
                  <a:srgbClr val="000000"/>
                </a:solidFill>
                <a:latin typeface="LMRoman9-Regular-Identity-H"/>
              </a:rPr>
              <a:t> &lt;&lt; fx &lt;&lt; </a:t>
            </a:r>
            <a:r>
              <a:rPr lang="fr-FR" sz="1800" b="0" i="0" u="none" strike="noStrike" baseline="0" dirty="0">
                <a:solidFill>
                  <a:srgbClr val="9400D2"/>
                </a:solidFill>
                <a:latin typeface="LMRoman9-Regular-Identity-H"/>
              </a:rPr>
              <a:t>” &lt; </a:t>
            </a:r>
            <a:r>
              <a:rPr lang="fr-FR" sz="2000" dirty="0">
                <a:effectLst/>
              </a:rPr>
              <a:t>∞</a:t>
            </a:r>
            <a:r>
              <a:rPr lang="fr-FR" sz="1800" b="0" i="0" u="none" strike="noStrike" baseline="0" dirty="0">
                <a:solidFill>
                  <a:srgbClr val="9400D2"/>
                </a:solidFill>
                <a:latin typeface="LMRoman9-Regular-Identity-H"/>
              </a:rPr>
              <a:t> ? : ” </a:t>
            </a:r>
            <a:r>
              <a:rPr lang="fr-FR" sz="1800" b="0" i="0" u="none" strike="noStrike" baseline="0" dirty="0">
                <a:solidFill>
                  <a:srgbClr val="000000"/>
                </a:solidFill>
                <a:latin typeface="LMRoman9-Regular-Identity-H"/>
              </a:rPr>
              <a:t>&lt;&lt; ( fx &lt; </a:t>
            </a:r>
            <a:r>
              <a:rPr lang="fr-FR" sz="1800" b="0" i="0" u="none" strike="noStrike" baseline="0" dirty="0" err="1">
                <a:solidFill>
                  <a:srgbClr val="000000"/>
                </a:solidFill>
                <a:latin typeface="LMRoman9-Regular-Identity-H"/>
              </a:rPr>
              <a:t>finf</a:t>
            </a:r>
            <a:r>
              <a:rPr lang="fr-FR" sz="1800" b="0" i="0" u="none" strike="noStrike" baseline="0" dirty="0">
                <a:solidFill>
                  <a:srgbClr val="000000"/>
                </a:solidFill>
                <a:latin typeface="LMRoman9-Regular-Identity-H"/>
              </a:rPr>
              <a:t> ) &lt;&lt; std::</a:t>
            </a:r>
            <a:r>
              <a:rPr lang="fr-FR" sz="1800" b="0" i="0" u="none" strike="noStrike" baseline="0" dirty="0" err="1">
                <a:solidFill>
                  <a:srgbClr val="000000"/>
                </a:solidFill>
                <a:latin typeface="LMRoman9-Regular-Identity-H"/>
              </a:rPr>
              <a:t>endl</a:t>
            </a:r>
            <a:r>
              <a:rPr lang="fr-FR" sz="1800" b="0" i="0" u="none" strike="noStrike" baseline="0" dirty="0">
                <a:solidFill>
                  <a:srgbClr val="000000"/>
                </a:solidFill>
                <a:latin typeface="LMRoman9-Regular-Identity-H"/>
              </a:rPr>
              <a:t> ;</a:t>
            </a:r>
          </a:p>
          <a:p>
            <a:pPr algn="l"/>
            <a:r>
              <a:rPr lang="fr-FR" sz="1800" b="0" i="0" u="none" strike="noStrike" baseline="0" dirty="0">
                <a:solidFill>
                  <a:srgbClr val="0000FF"/>
                </a:solidFill>
                <a:latin typeface="LMRoman9-Regular-Identity-H"/>
              </a:rPr>
              <a:t>      return </a:t>
            </a:r>
            <a:r>
              <a:rPr lang="fr-FR" sz="1800" b="0" i="0" u="none" strike="noStrike" baseline="0" dirty="0">
                <a:solidFill>
                  <a:srgbClr val="000000"/>
                </a:solidFill>
                <a:latin typeface="LMRoman9-Regular-Identity-H"/>
              </a:rPr>
              <a:t>EXIT_SUCCESS ;</a:t>
            </a:r>
          </a:p>
          <a:p>
            <a:pPr algn="l"/>
            <a:r>
              <a:rPr lang="fr-FR" sz="1800" b="0" i="0" u="none" strike="noStrike" baseline="0" dirty="0">
                <a:solidFill>
                  <a:srgbClr val="000000"/>
                </a:solidFill>
                <a:latin typeface="LMRoman9-Regular-Identity-H"/>
              </a:rPr>
              <a:t>}</a:t>
            </a:r>
            <a:endParaRPr lang="fr-FR" dirty="0"/>
          </a:p>
        </p:txBody>
      </p:sp>
      <p:sp>
        <p:nvSpPr>
          <p:cNvPr id="7" name="ZoneTexte 6">
            <a:extLst>
              <a:ext uri="{FF2B5EF4-FFF2-40B4-BE49-F238E27FC236}">
                <a16:creationId xmlns:a16="http://schemas.microsoft.com/office/drawing/2014/main" id="{B1726C0C-2853-4D1D-A12E-3C78A9232821}"/>
              </a:ext>
            </a:extLst>
          </p:cNvPr>
          <p:cNvSpPr txBox="1"/>
          <p:nvPr/>
        </p:nvSpPr>
        <p:spPr>
          <a:xfrm>
            <a:off x="467544" y="4129668"/>
            <a:ext cx="8352928" cy="400110"/>
          </a:xfrm>
          <a:prstGeom prst="rect">
            <a:avLst/>
          </a:prstGeom>
          <a:solidFill>
            <a:schemeClr val="tx1"/>
          </a:solidFill>
        </p:spPr>
        <p:txBody>
          <a:bodyPr wrap="square" rtlCol="0">
            <a:spAutoFit/>
          </a:bodyPr>
          <a:lstStyle/>
          <a:p>
            <a:r>
              <a:rPr lang="fr-FR" sz="2000" dirty="0">
                <a:solidFill>
                  <a:schemeClr val="bg1"/>
                </a:solidFill>
                <a:latin typeface="LMMono10-Regular-Identity-H"/>
              </a:rPr>
              <a:t>3.40282e+38 &lt; </a:t>
            </a:r>
            <a:r>
              <a:rPr lang="fr-FR" sz="2000" dirty="0">
                <a:solidFill>
                  <a:schemeClr val="bg1"/>
                </a:solidFill>
                <a:effectLst/>
                <a:latin typeface="LMMono10-Regular-Identity-H"/>
              </a:rPr>
              <a:t>∞</a:t>
            </a:r>
            <a:r>
              <a:rPr lang="fr-FR" sz="2000" b="0" i="0" u="none" strike="noStrike" baseline="0" dirty="0">
                <a:solidFill>
                  <a:schemeClr val="bg1"/>
                </a:solidFill>
                <a:latin typeface="LMMono10-Regular-Identity-H"/>
              </a:rPr>
              <a:t> ? :  </a:t>
            </a:r>
            <a:r>
              <a:rPr lang="fr-FR" sz="2000" b="0" i="0" u="none" strike="noStrike" baseline="0" dirty="0" err="1">
                <a:solidFill>
                  <a:schemeClr val="bg1"/>
                </a:solidFill>
                <a:latin typeface="LMMono10-Regular-Identity-H"/>
              </a:rPr>
              <a:t>true</a:t>
            </a:r>
            <a:endParaRPr lang="fr-FR" sz="2000" dirty="0">
              <a:solidFill>
                <a:schemeClr val="bg1"/>
              </a:solidFill>
              <a:latin typeface="LMMono10-Regular-Identity-H"/>
            </a:endParaRPr>
          </a:p>
        </p:txBody>
      </p:sp>
    </p:spTree>
    <p:extLst>
      <p:ext uri="{BB962C8B-B14F-4D97-AF65-F5344CB8AC3E}">
        <p14:creationId xmlns:p14="http://schemas.microsoft.com/office/powerpoint/2010/main" val="3703924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C29B0F-518D-4D31-B786-2A2EFBB34391}"/>
              </a:ext>
            </a:extLst>
          </p:cNvPr>
          <p:cNvSpPr>
            <a:spLocks noGrp="1"/>
          </p:cNvSpPr>
          <p:nvPr>
            <p:ph type="title"/>
          </p:nvPr>
        </p:nvSpPr>
        <p:spPr/>
        <p:txBody>
          <a:bodyPr/>
          <a:lstStyle/>
          <a:p>
            <a:r>
              <a:rPr lang="fr-FR" dirty="0"/>
              <a:t>Fonctions mathématiques</a:t>
            </a:r>
          </a:p>
        </p:txBody>
      </p:sp>
      <p:sp>
        <p:nvSpPr>
          <p:cNvPr id="3" name="Espace réservé du contenu 2">
            <a:extLst>
              <a:ext uri="{FF2B5EF4-FFF2-40B4-BE49-F238E27FC236}">
                <a16:creationId xmlns:a16="http://schemas.microsoft.com/office/drawing/2014/main" id="{13CC9B0E-0A46-4B5F-B02B-94E61ED1A913}"/>
              </a:ext>
            </a:extLst>
          </p:cNvPr>
          <p:cNvSpPr>
            <a:spLocks noGrp="1"/>
          </p:cNvSpPr>
          <p:nvPr>
            <p:ph idx="1"/>
          </p:nvPr>
        </p:nvSpPr>
        <p:spPr>
          <a:xfrm>
            <a:off x="240524" y="764704"/>
            <a:ext cx="8636775" cy="360040"/>
          </a:xfrm>
        </p:spPr>
        <p:txBody>
          <a:bodyPr/>
          <a:lstStyle/>
          <a:p>
            <a:pPr marL="0" indent="0" algn="ctr">
              <a:buNone/>
            </a:pPr>
            <a:r>
              <a:rPr lang="fr-FR" sz="2000" dirty="0"/>
              <a:t>Fonctions mathématiques usuelles du C dans </a:t>
            </a:r>
            <a:r>
              <a:rPr lang="fr-FR" sz="2000" dirty="0">
                <a:latin typeface="Courier New" panose="02070309020205020404" pitchFamily="49" charset="0"/>
                <a:cs typeface="Courier New" panose="02070309020205020404" pitchFamily="49" charset="0"/>
              </a:rPr>
              <a:t>&lt;</a:t>
            </a:r>
            <a:r>
              <a:rPr lang="fr-FR" sz="2000" dirty="0" err="1">
                <a:latin typeface="Courier New" panose="02070309020205020404" pitchFamily="49" charset="0"/>
                <a:cs typeface="Courier New" panose="02070309020205020404" pitchFamily="49" charset="0"/>
              </a:rPr>
              <a:t>cmath</a:t>
            </a:r>
            <a:r>
              <a:rPr lang="fr-FR" sz="2000" dirty="0">
                <a:latin typeface="Courier New" panose="02070309020205020404" pitchFamily="49" charset="0"/>
                <a:cs typeface="Courier New" panose="02070309020205020404" pitchFamily="49" charset="0"/>
              </a:rPr>
              <a:t>&gt;</a:t>
            </a:r>
          </a:p>
        </p:txBody>
      </p:sp>
      <p:sp>
        <p:nvSpPr>
          <p:cNvPr id="4" name="Espace réservé du numéro de diapositive 3">
            <a:extLst>
              <a:ext uri="{FF2B5EF4-FFF2-40B4-BE49-F238E27FC236}">
                <a16:creationId xmlns:a16="http://schemas.microsoft.com/office/drawing/2014/main" id="{4CE5D26E-DF06-4914-829A-C5C1219932AE}"/>
              </a:ext>
            </a:extLst>
          </p:cNvPr>
          <p:cNvSpPr>
            <a:spLocks noGrp="1"/>
          </p:cNvSpPr>
          <p:nvPr>
            <p:ph type="sldNum" sz="quarter" idx="10"/>
          </p:nvPr>
        </p:nvSpPr>
        <p:spPr/>
        <p:txBody>
          <a:bodyPr/>
          <a:lstStyle/>
          <a:p>
            <a:pPr>
              <a:defRPr/>
            </a:pPr>
            <a:fld id="{1EEDFC2C-F9B9-0445-A511-DA4552EF3EEB}" type="slidenum">
              <a:rPr lang="fr-FR" smtClean="0"/>
              <a:pPr>
                <a:defRPr/>
              </a:pPr>
              <a:t>37</a:t>
            </a:fld>
            <a:endParaRPr lang="fr-FR"/>
          </a:p>
        </p:txBody>
      </p:sp>
      <p:sp>
        <p:nvSpPr>
          <p:cNvPr id="5" name="Espace réservé du pied de page 4">
            <a:extLst>
              <a:ext uri="{FF2B5EF4-FFF2-40B4-BE49-F238E27FC236}">
                <a16:creationId xmlns:a16="http://schemas.microsoft.com/office/drawing/2014/main" id="{B6ADCBC2-FE74-434C-829C-4A13DA81CFE0}"/>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27939499-D909-49B6-898C-F6B95DFEA5CD}"/>
              </a:ext>
            </a:extLst>
          </p:cNvPr>
          <p:cNvSpPr txBox="1"/>
          <p:nvPr/>
        </p:nvSpPr>
        <p:spPr>
          <a:xfrm>
            <a:off x="395536" y="1196752"/>
            <a:ext cx="8481763" cy="1200329"/>
          </a:xfrm>
          <a:prstGeom prst="rect">
            <a:avLst/>
          </a:prstGeom>
          <a:solidFill>
            <a:schemeClr val="accent5"/>
          </a:solidFill>
        </p:spPr>
        <p:txBody>
          <a:bodyPr wrap="square" rtlCol="0">
            <a:spAutoFit/>
          </a:bodyPr>
          <a:lstStyle/>
          <a:p>
            <a:pPr algn="l"/>
            <a:r>
              <a:rPr lang="pt-BR" sz="1800" b="0" i="0" u="none" strike="noStrike" baseline="0" dirty="0">
                <a:solidFill>
                  <a:srgbClr val="0000FF"/>
                </a:solidFill>
                <a:latin typeface="LMRoman9-Regular-Identity-H"/>
              </a:rPr>
              <a:t>float </a:t>
            </a:r>
            <a:r>
              <a:rPr lang="el-GR" sz="1800" b="0" i="0" u="none" strike="noStrike" baseline="0" dirty="0">
                <a:solidFill>
                  <a:schemeClr val="tx1"/>
                </a:solidFill>
                <a:latin typeface="LMRoman9-Regular-Identity-H"/>
              </a:rPr>
              <a:t>π_</a:t>
            </a:r>
            <a:r>
              <a:rPr lang="pt-BR" sz="1800" b="0" i="0" u="none" strike="noStrike" baseline="0" dirty="0">
                <a:solidFill>
                  <a:schemeClr val="tx1"/>
                </a:solidFill>
                <a:latin typeface="LMRoman9-Regular-Identity-H"/>
              </a:rPr>
              <a:t>f</a:t>
            </a:r>
            <a:r>
              <a:rPr lang="pt-BR" sz="1800" b="0" i="0" u="none" strike="noStrike" baseline="0" dirty="0">
                <a:solidFill>
                  <a:srgbClr val="000000"/>
                </a:solidFill>
                <a:latin typeface="LMRoman9-Regular-Identity-H"/>
              </a:rPr>
              <a:t> = std::acos(</a:t>
            </a:r>
            <a:r>
              <a:rPr lang="pt-BR" sz="1800" b="0" i="1" u="none" strike="noStrike" baseline="0" dirty="0">
                <a:solidFill>
                  <a:srgbClr val="000000"/>
                </a:solidFill>
                <a:latin typeface="CMSY9"/>
              </a:rPr>
              <a:t>−</a:t>
            </a:r>
            <a:r>
              <a:rPr lang="pt-BR" sz="1800" b="0" i="0" u="none" strike="noStrike" baseline="0" dirty="0">
                <a:solidFill>
                  <a:srgbClr val="000000"/>
                </a:solidFill>
                <a:latin typeface="LMRoman9-Regular-Identity-H"/>
              </a:rPr>
              <a:t>1.f) ;</a:t>
            </a:r>
          </a:p>
          <a:p>
            <a:pPr algn="l"/>
            <a:r>
              <a:rPr lang="pt-BR" sz="1800" b="0" i="0" u="none" strike="noStrike" baseline="0" dirty="0">
                <a:solidFill>
                  <a:srgbClr val="0000FF"/>
                </a:solidFill>
                <a:latin typeface="LMRoman9-Regular-Identity-H"/>
              </a:rPr>
              <a:t>float </a:t>
            </a:r>
            <a:r>
              <a:rPr lang="pt-BR" sz="1800" b="0" i="0" u="none" strike="noStrike" baseline="0" dirty="0">
                <a:solidFill>
                  <a:srgbClr val="000000"/>
                </a:solidFill>
                <a:latin typeface="LMRoman9-Regular-Identity-H"/>
              </a:rPr>
              <a:t>fx = std::cos(</a:t>
            </a:r>
            <a:r>
              <a:rPr lang="el-GR" sz="1800" b="0" i="0" u="none" strike="noStrike" baseline="0" dirty="0">
                <a:solidFill>
                  <a:schemeClr val="tx1"/>
                </a:solidFill>
                <a:latin typeface="LMRoman9-Regular-Identity-H"/>
              </a:rPr>
              <a:t>π_</a:t>
            </a:r>
            <a:r>
              <a:rPr lang="pt-BR" sz="1800" b="0" i="0" u="none" strike="noStrike" baseline="0" dirty="0">
                <a:solidFill>
                  <a:schemeClr val="tx1"/>
                </a:solidFill>
                <a:latin typeface="LMRoman9-Regular-Identity-H"/>
              </a:rPr>
              <a:t>f</a:t>
            </a:r>
            <a:r>
              <a:rPr lang="pt-BR" sz="1800" b="0" i="0" u="none" strike="noStrike" baseline="0" dirty="0">
                <a:solidFill>
                  <a:srgbClr val="000000"/>
                </a:solidFill>
                <a:latin typeface="LMRoman9-Regular-Identity-H"/>
              </a:rPr>
              <a:t>/4.f) ;</a:t>
            </a:r>
          </a:p>
          <a:p>
            <a:pPr algn="l"/>
            <a:r>
              <a:rPr lang="fr-FR" sz="1800" b="0" i="0" u="none" strike="noStrike" baseline="0" dirty="0">
                <a:solidFill>
                  <a:srgbClr val="0000FF"/>
                </a:solidFill>
                <a:latin typeface="LMRoman9-Regular-Identity-H"/>
              </a:rPr>
              <a:t>double </a:t>
            </a:r>
            <a:r>
              <a:rPr lang="el-GR" sz="1800" b="0" i="0" u="none" strike="noStrike" baseline="0" dirty="0">
                <a:solidFill>
                  <a:schemeClr val="tx1"/>
                </a:solidFill>
                <a:latin typeface="LMRoman9-Regular-Identity-H"/>
              </a:rPr>
              <a:t>π</a:t>
            </a:r>
            <a:r>
              <a:rPr lang="fr-FR" sz="1800" b="0" i="0" u="none" strike="noStrike" baseline="0" dirty="0">
                <a:solidFill>
                  <a:schemeClr val="tx1"/>
                </a:solidFill>
                <a:latin typeface="LMRoman9-Regular-Identity-H"/>
              </a:rPr>
              <a:t> </a:t>
            </a:r>
            <a:r>
              <a:rPr lang="fr-FR" sz="1800" b="0" i="0" u="none" strike="noStrike" baseline="0" dirty="0">
                <a:solidFill>
                  <a:srgbClr val="000000"/>
                </a:solidFill>
                <a:latin typeface="LMRoman9-Regular-Identity-H"/>
              </a:rPr>
              <a:t>= std::</a:t>
            </a:r>
            <a:r>
              <a:rPr lang="fr-FR" sz="1800" b="0" i="0" u="none" strike="noStrike" baseline="0" dirty="0" err="1">
                <a:solidFill>
                  <a:srgbClr val="000000"/>
                </a:solidFill>
                <a:latin typeface="LMRoman9-Regular-Identity-H"/>
              </a:rPr>
              <a:t>acos</a:t>
            </a:r>
            <a:r>
              <a:rPr lang="fr-FR" sz="1800" b="0" i="0" u="none" strike="noStrike" baseline="0" dirty="0">
                <a:solidFill>
                  <a:srgbClr val="000000"/>
                </a:solidFill>
                <a:latin typeface="LMRoman9-Regular-Identity-H"/>
              </a:rPr>
              <a:t>(1.);</a:t>
            </a:r>
          </a:p>
          <a:p>
            <a:pPr algn="l"/>
            <a:r>
              <a:rPr lang="fr-FR" sz="1800" b="0" i="0" u="none" strike="noStrike" baseline="0" dirty="0">
                <a:solidFill>
                  <a:srgbClr val="0000FF"/>
                </a:solidFill>
                <a:latin typeface="LMRoman9-Regular-Identity-H"/>
              </a:rPr>
              <a:t>double </a:t>
            </a:r>
            <a:r>
              <a:rPr lang="fr-FR" sz="1800" b="0" i="0" u="none" strike="noStrike" baseline="0" dirty="0">
                <a:solidFill>
                  <a:srgbClr val="000000"/>
                </a:solidFill>
                <a:latin typeface="LMRoman9-Regular-Identity-H"/>
              </a:rPr>
              <a:t>x = std::cos(</a:t>
            </a:r>
            <a:r>
              <a:rPr lang="el-GR" sz="1800" b="0" i="0" u="none" strike="noStrike" baseline="0" dirty="0">
                <a:solidFill>
                  <a:schemeClr val="tx1"/>
                </a:solidFill>
                <a:latin typeface="LMRoman9-Regular-Identity-H"/>
              </a:rPr>
              <a:t>π</a:t>
            </a:r>
            <a:r>
              <a:rPr lang="fr-FR" sz="1800" b="0" i="0" u="none" strike="noStrike" baseline="0" dirty="0">
                <a:solidFill>
                  <a:srgbClr val="000000"/>
                </a:solidFill>
                <a:latin typeface="LMRoman9-Regular-Identity-H"/>
              </a:rPr>
              <a:t>/4.) ;</a:t>
            </a:r>
            <a:endParaRPr lang="fr-FR" dirty="0"/>
          </a:p>
        </p:txBody>
      </p:sp>
      <p:sp>
        <p:nvSpPr>
          <p:cNvPr id="7" name="ZoneTexte 6">
            <a:extLst>
              <a:ext uri="{FF2B5EF4-FFF2-40B4-BE49-F238E27FC236}">
                <a16:creationId xmlns:a16="http://schemas.microsoft.com/office/drawing/2014/main" id="{7558D883-DF33-4057-835A-9E4F50C615A8}"/>
              </a:ext>
            </a:extLst>
          </p:cNvPr>
          <p:cNvSpPr txBox="1"/>
          <p:nvPr/>
        </p:nvSpPr>
        <p:spPr>
          <a:xfrm>
            <a:off x="395536" y="2636912"/>
            <a:ext cx="8481763" cy="400110"/>
          </a:xfrm>
          <a:prstGeom prst="rect">
            <a:avLst/>
          </a:prstGeom>
          <a:noFill/>
        </p:spPr>
        <p:txBody>
          <a:bodyPr wrap="square" rtlCol="0">
            <a:spAutoFit/>
          </a:bodyPr>
          <a:lstStyle/>
          <a:p>
            <a:pPr algn="ctr"/>
            <a:r>
              <a:rPr lang="fr-FR" sz="2000" b="0" dirty="0">
                <a:solidFill>
                  <a:schemeClr val="tx1"/>
                </a:solidFill>
              </a:rPr>
              <a:t>Depuis C++ 11, d’autres fonctions proposées</a:t>
            </a:r>
          </a:p>
        </p:txBody>
      </p:sp>
      <p:sp>
        <p:nvSpPr>
          <p:cNvPr id="8" name="ZoneTexte 7">
            <a:extLst>
              <a:ext uri="{FF2B5EF4-FFF2-40B4-BE49-F238E27FC236}">
                <a16:creationId xmlns:a16="http://schemas.microsoft.com/office/drawing/2014/main" id="{09503EB5-3878-4231-BF11-E77C264245B1}"/>
              </a:ext>
            </a:extLst>
          </p:cNvPr>
          <p:cNvSpPr txBox="1"/>
          <p:nvPr/>
        </p:nvSpPr>
        <p:spPr>
          <a:xfrm>
            <a:off x="395536" y="3140968"/>
            <a:ext cx="8481763" cy="1938992"/>
          </a:xfrm>
          <a:prstGeom prst="rect">
            <a:avLst/>
          </a:prstGeom>
          <a:noFill/>
        </p:spPr>
        <p:txBody>
          <a:bodyPr wrap="square" rtlCol="0">
            <a:spAutoFit/>
          </a:bodyPr>
          <a:lstStyle/>
          <a:p>
            <a:r>
              <a:rPr lang="fr-FR" sz="2000" b="0" dirty="0">
                <a:solidFill>
                  <a:srgbClr val="0000FF"/>
                </a:solidFill>
                <a:latin typeface="LMRoman9-Regular-Identity-H"/>
              </a:rPr>
              <a:t>d</a:t>
            </a:r>
            <a:r>
              <a:rPr lang="fr-FR" sz="2000" b="0" i="0" u="none" strike="noStrike" baseline="0" dirty="0">
                <a:solidFill>
                  <a:srgbClr val="0000FF"/>
                </a:solidFill>
                <a:latin typeface="LMRoman9-Regular-Identity-H"/>
              </a:rPr>
              <a:t>ouble </a:t>
            </a:r>
            <a:r>
              <a:rPr lang="fr-FR" sz="2000" b="0" i="0" u="none" strike="noStrike" baseline="0" dirty="0">
                <a:solidFill>
                  <a:srgbClr val="000000"/>
                </a:solidFill>
                <a:latin typeface="LMRoman9-Regular-Identity-H"/>
              </a:rPr>
              <a:t>x = 3, y = 2, z = 5;</a:t>
            </a:r>
            <a:endParaRPr lang="fr-FR" sz="2000" b="0" dirty="0">
              <a:solidFill>
                <a:srgbClr val="0000FF"/>
              </a:solidFill>
              <a:latin typeface="LMRoman9-Regular-Identity-H"/>
            </a:endParaRPr>
          </a:p>
          <a:p>
            <a:r>
              <a:rPr lang="fr-FR" sz="2000" b="0" dirty="0">
                <a:solidFill>
                  <a:srgbClr val="0000FF"/>
                </a:solidFill>
                <a:latin typeface="LMRoman9-Regular-Identity-H"/>
              </a:rPr>
              <a:t>d</a:t>
            </a:r>
            <a:r>
              <a:rPr lang="fr-FR" sz="2000" b="0" i="0" u="none" strike="noStrike" baseline="0" dirty="0">
                <a:solidFill>
                  <a:srgbClr val="0000FF"/>
                </a:solidFill>
                <a:latin typeface="LMRoman9-Regular-Identity-H"/>
              </a:rPr>
              <a:t>ouble </a:t>
            </a:r>
            <a:r>
              <a:rPr lang="fr-FR" sz="2000" b="0" i="0" u="none" strike="noStrike" baseline="0" dirty="0">
                <a:solidFill>
                  <a:srgbClr val="000000"/>
                </a:solidFill>
                <a:latin typeface="LMRoman9-Regular-Identity-H"/>
              </a:rPr>
              <a:t>h = std::</a:t>
            </a:r>
            <a:r>
              <a:rPr lang="fr-FR" sz="2000" b="0" i="0" u="none" strike="noStrike" baseline="0" dirty="0" err="1">
                <a:solidFill>
                  <a:srgbClr val="000000"/>
                </a:solidFill>
                <a:latin typeface="LMRoman9-Regular-Identity-H"/>
              </a:rPr>
              <a:t>hypot</a:t>
            </a:r>
            <a:r>
              <a:rPr lang="fr-FR" sz="2000" b="0" i="0" u="none" strike="noStrike" baseline="0" dirty="0">
                <a:solidFill>
                  <a:srgbClr val="000000"/>
                </a:solidFill>
                <a:latin typeface="LMRoman9-Regular-Identity-H"/>
              </a:rPr>
              <a:t>(</a:t>
            </a:r>
            <a:r>
              <a:rPr lang="fr-FR" sz="2000" b="0" i="0" u="none" strike="noStrike" baseline="0" dirty="0" err="1">
                <a:solidFill>
                  <a:srgbClr val="000000"/>
                </a:solidFill>
                <a:latin typeface="LMRoman9-Regular-Identity-H"/>
              </a:rPr>
              <a:t>x,y,z</a:t>
            </a:r>
            <a:r>
              <a:rPr lang="fr-FR" sz="2000" b="0" i="0" u="none" strike="noStrike" baseline="0" dirty="0">
                <a:solidFill>
                  <a:srgbClr val="000000"/>
                </a:solidFill>
                <a:latin typeface="LMRoman9-Regular-Identity-H"/>
              </a:rPr>
              <a:t>);// Calcul </a:t>
            </a:r>
            <a:r>
              <a:rPr lang="fr-FR" sz="1600" dirty="0">
                <a:solidFill>
                  <a:schemeClr val="tx1"/>
                </a:solidFill>
                <a:effectLst/>
              </a:rPr>
              <a:t>√</a:t>
            </a:r>
            <a:r>
              <a:rPr lang="fr-FR" sz="1600" b="0" i="0" u="none" strike="noStrike" baseline="0" dirty="0">
                <a:solidFill>
                  <a:srgbClr val="000000"/>
                </a:solidFill>
                <a:latin typeface="LMRoman9-Regular-Identity-H"/>
              </a:rPr>
              <a:t>(x²+y²+z²)</a:t>
            </a:r>
          </a:p>
          <a:p>
            <a:r>
              <a:rPr lang="fr-FR" sz="2000" b="0" dirty="0">
                <a:solidFill>
                  <a:srgbClr val="0000FF"/>
                </a:solidFill>
                <a:latin typeface="LMRoman9-Regular-Identity-H"/>
              </a:rPr>
              <a:t>d</a:t>
            </a:r>
            <a:r>
              <a:rPr lang="fr-FR" sz="2000" b="0" i="0" u="none" strike="noStrike" baseline="0" dirty="0">
                <a:solidFill>
                  <a:srgbClr val="0000FF"/>
                </a:solidFill>
                <a:latin typeface="LMRoman9-Regular-Identity-H"/>
              </a:rPr>
              <a:t>ouble </a:t>
            </a:r>
            <a:r>
              <a:rPr lang="fr-FR" sz="2000" b="0" dirty="0">
                <a:solidFill>
                  <a:srgbClr val="000000"/>
                </a:solidFill>
                <a:latin typeface="LMRoman9-Regular-Identity-H"/>
              </a:rPr>
              <a:t>p = std::</a:t>
            </a:r>
            <a:r>
              <a:rPr lang="fr-FR" sz="2000" b="0" dirty="0" err="1">
                <a:solidFill>
                  <a:srgbClr val="000000"/>
                </a:solidFill>
                <a:latin typeface="LMRoman9-Regular-Identity-H"/>
              </a:rPr>
              <a:t>hermite</a:t>
            </a:r>
            <a:r>
              <a:rPr lang="fr-FR" sz="2000" b="0" dirty="0">
                <a:solidFill>
                  <a:srgbClr val="000000"/>
                </a:solidFill>
                <a:latin typeface="LMRoman9-Regular-Identity-H"/>
              </a:rPr>
              <a:t>(4, x);//Calcul 16x^4 – 48x^2 + 12</a:t>
            </a:r>
          </a:p>
          <a:p>
            <a:r>
              <a:rPr lang="fr-FR" sz="2000" b="0" dirty="0">
                <a:solidFill>
                  <a:srgbClr val="0000FF"/>
                </a:solidFill>
                <a:latin typeface="LMRoman9-Regular-Identity-H"/>
              </a:rPr>
              <a:t>d</a:t>
            </a:r>
            <a:r>
              <a:rPr lang="fr-FR" sz="2000" b="0" i="0" u="none" strike="noStrike" baseline="0" dirty="0">
                <a:solidFill>
                  <a:srgbClr val="0000FF"/>
                </a:solidFill>
                <a:latin typeface="LMRoman9-Regular-Identity-H"/>
              </a:rPr>
              <a:t>ouble</a:t>
            </a:r>
            <a:r>
              <a:rPr lang="fr-FR" sz="2000" b="0" dirty="0">
                <a:solidFill>
                  <a:srgbClr val="000000"/>
                </a:solidFill>
                <a:effectLst/>
                <a:latin typeface="LMRoman9-Regular-Identity-H"/>
              </a:rPr>
              <a:t> </a:t>
            </a:r>
            <a:r>
              <a:rPr kumimoji="0" lang="fr-FR" altLang="fr-FR" sz="2000" b="0" i="0" u="none" strike="noStrike" cap="none" normalizeH="0" baseline="0" dirty="0">
                <a:ln>
                  <a:noFill/>
                </a:ln>
                <a:solidFill>
                  <a:srgbClr val="000000"/>
                </a:solidFill>
                <a:effectLst/>
                <a:latin typeface="LMMono10-Regular-Identity-H"/>
              </a:rPr>
              <a:t>ζ = std::</a:t>
            </a:r>
            <a:r>
              <a:rPr kumimoji="0" lang="fr-FR" altLang="fr-FR" sz="2000" b="0" i="0" u="none" strike="noStrike" cap="none" normalizeH="0" baseline="0" dirty="0" err="1">
                <a:ln>
                  <a:noFill/>
                </a:ln>
                <a:solidFill>
                  <a:srgbClr val="000000"/>
                </a:solidFill>
                <a:effectLst/>
                <a:latin typeface="LMMono10-Regular-Identity-H"/>
              </a:rPr>
              <a:t>riemann_zeta</a:t>
            </a:r>
            <a:r>
              <a:rPr kumimoji="0" lang="fr-FR" altLang="fr-FR" sz="2000" b="0" i="0" u="none" strike="noStrike" cap="none" normalizeH="0" baseline="0" dirty="0">
                <a:ln>
                  <a:noFill/>
                </a:ln>
                <a:solidFill>
                  <a:srgbClr val="000000"/>
                </a:solidFill>
                <a:effectLst/>
                <a:latin typeface="LMMono10-Regular-Identity-H"/>
              </a:rPr>
              <a:t>(-1);// Calcul la fonction </a:t>
            </a:r>
            <a:r>
              <a:rPr kumimoji="0" lang="fr-FR" altLang="fr-FR" sz="2000" b="0" i="0" u="none" strike="noStrike" cap="none" normalizeH="0" baseline="0" dirty="0" err="1">
                <a:ln>
                  <a:noFill/>
                </a:ln>
                <a:solidFill>
                  <a:srgbClr val="000000"/>
                </a:solidFill>
                <a:effectLst/>
                <a:latin typeface="LMMono10-Regular-Identity-H"/>
              </a:rPr>
              <a:t>zeta</a:t>
            </a:r>
            <a:r>
              <a:rPr kumimoji="0" lang="fr-FR" altLang="fr-FR" sz="2000" b="0" i="0" u="none" strike="noStrike" cap="none" normalizeH="0" baseline="0" dirty="0">
                <a:ln>
                  <a:noFill/>
                </a:ln>
                <a:solidFill>
                  <a:srgbClr val="000000"/>
                </a:solidFill>
                <a:effectLst/>
                <a:latin typeface="LMMono10-Regular-Identity-H"/>
              </a:rPr>
              <a:t> de Riemann en -1</a:t>
            </a:r>
          </a:p>
          <a:p>
            <a:r>
              <a:rPr lang="fr-FR" sz="2000" b="0" i="0" u="none" strike="noStrike" baseline="0" dirty="0">
                <a:solidFill>
                  <a:srgbClr val="0000FF"/>
                </a:solidFill>
                <a:latin typeface="LMRoman9-Regular-Identity-H"/>
              </a:rPr>
              <a:t>double </a:t>
            </a:r>
            <a:r>
              <a:rPr lang="fr-FR" sz="2000" b="0" dirty="0" err="1">
                <a:solidFill>
                  <a:srgbClr val="000000"/>
                </a:solidFill>
                <a:latin typeface="LMRoman9-Regular-Identity-H"/>
              </a:rPr>
              <a:t>sp</a:t>
            </a:r>
            <a:r>
              <a:rPr lang="fr-FR" sz="2000" b="0" dirty="0">
                <a:solidFill>
                  <a:srgbClr val="000000"/>
                </a:solidFill>
                <a:latin typeface="LMRoman9-Regular-Identity-H"/>
              </a:rPr>
              <a:t> = std::</a:t>
            </a:r>
            <a:r>
              <a:rPr lang="fr-FR" sz="2000" b="0" dirty="0" err="1">
                <a:solidFill>
                  <a:srgbClr val="000000"/>
                </a:solidFill>
                <a:latin typeface="LMRoman9-Regular-Identity-H"/>
              </a:rPr>
              <a:t>sph_bessel</a:t>
            </a:r>
            <a:r>
              <a:rPr lang="fr-FR" sz="2000" b="0" dirty="0">
                <a:solidFill>
                  <a:srgbClr val="000000"/>
                </a:solidFill>
                <a:latin typeface="LMRoman9-Regular-Identity-H"/>
              </a:rPr>
              <a:t>(2,x);// Calcul fonction de Bessel sphérique d’ordre 2</a:t>
            </a:r>
            <a:endParaRPr kumimoji="0" lang="fr-FR" altLang="fr-FR" sz="2000" b="0" i="0" u="none" strike="noStrike" cap="none" normalizeH="0" baseline="0" dirty="0">
              <a:ln>
                <a:noFill/>
              </a:ln>
              <a:solidFill>
                <a:schemeClr val="tx1"/>
              </a:solidFill>
              <a:effectLst/>
              <a:latin typeface="Arial" panose="020B0604020202020204" pitchFamily="34" charset="0"/>
            </a:endParaRPr>
          </a:p>
          <a:p>
            <a:endParaRPr lang="fr-FR" sz="2000" dirty="0">
              <a:effectLst/>
            </a:endParaRPr>
          </a:p>
        </p:txBody>
      </p:sp>
    </p:spTree>
    <p:extLst>
      <p:ext uri="{BB962C8B-B14F-4D97-AF65-F5344CB8AC3E}">
        <p14:creationId xmlns:p14="http://schemas.microsoft.com/office/powerpoint/2010/main" val="1405086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6700" y="243235"/>
            <a:ext cx="8788400" cy="1025525"/>
          </a:xfrm>
        </p:spPr>
        <p:txBody>
          <a:bodyPr/>
          <a:lstStyle/>
          <a:p>
            <a:r>
              <a:rPr lang="fr-FR" dirty="0"/>
              <a:t>Les constantes prédéfinies (C++ 20)</a:t>
            </a:r>
          </a:p>
        </p:txBody>
      </p:sp>
      <p:sp>
        <p:nvSpPr>
          <p:cNvPr id="3" name="Espace réservé du contenu 2"/>
          <p:cNvSpPr>
            <a:spLocks noGrp="1"/>
          </p:cNvSpPr>
          <p:nvPr>
            <p:ph idx="1"/>
          </p:nvPr>
        </p:nvSpPr>
        <p:spPr>
          <a:xfrm>
            <a:off x="279400" y="1052736"/>
            <a:ext cx="7772400" cy="792683"/>
          </a:xfrm>
        </p:spPr>
        <p:txBody>
          <a:bodyPr/>
          <a:lstStyle/>
          <a:p>
            <a:pPr marL="0" indent="0" algn="ctr">
              <a:buNone/>
            </a:pPr>
            <a:r>
              <a:rPr lang="fr-FR" sz="2400" dirty="0"/>
              <a:t>En C++ 20, bibliothèque &lt;</a:t>
            </a:r>
            <a:r>
              <a:rPr lang="fr-FR" sz="2400" dirty="0" err="1"/>
              <a:t>numbers</a:t>
            </a:r>
            <a:r>
              <a:rPr lang="fr-FR" sz="2400" dirty="0"/>
              <a:t>&gt; proposent constantes usuelles</a:t>
            </a:r>
          </a:p>
          <a:p>
            <a:pPr marL="0" indent="0">
              <a:buNone/>
            </a:pPr>
            <a:endParaRPr lang="fr-FR" sz="2400" dirty="0"/>
          </a:p>
        </p:txBody>
      </p:sp>
      <p:sp>
        <p:nvSpPr>
          <p:cNvPr id="4" name="Espace réservé du numéro de diapositive 3"/>
          <p:cNvSpPr>
            <a:spLocks noGrp="1"/>
          </p:cNvSpPr>
          <p:nvPr>
            <p:ph type="sldNum" sz="quarter" idx="10"/>
          </p:nvPr>
        </p:nvSpPr>
        <p:spPr/>
        <p:txBody>
          <a:bodyPr/>
          <a:lstStyle/>
          <a:p>
            <a:pPr>
              <a:defRPr/>
            </a:pPr>
            <a:fld id="{1EEDFC2C-F9B9-0445-A511-DA4552EF3EEB}" type="slidenum">
              <a:rPr lang="fr-FR" smtClean="0"/>
              <a:pPr>
                <a:defRPr/>
              </a:pPr>
              <a:t>38</a:t>
            </a:fld>
            <a:endParaRPr lang="fr-FR"/>
          </a:p>
        </p:txBody>
      </p:sp>
      <p:sp>
        <p:nvSpPr>
          <p:cNvPr id="5" name="Espace réservé du pied de page 4"/>
          <p:cNvSpPr>
            <a:spLocks noGrp="1"/>
          </p:cNvSpPr>
          <p:nvPr>
            <p:ph type="ftr" sz="quarter" idx="11"/>
          </p:nvPr>
        </p:nvSpPr>
        <p:spPr/>
        <p:txBody>
          <a:bodyPr/>
          <a:lstStyle/>
          <a:p>
            <a:r>
              <a:rPr lang="fr-FR"/>
              <a:t>Titre de la présentation</a:t>
            </a:r>
            <a:endParaRPr lang="fr-FR" dirty="0"/>
          </a:p>
        </p:txBody>
      </p:sp>
      <p:sp>
        <p:nvSpPr>
          <p:cNvPr id="7" name="ZoneTexte 6">
            <a:extLst>
              <a:ext uri="{FF2B5EF4-FFF2-40B4-BE49-F238E27FC236}">
                <a16:creationId xmlns:a16="http://schemas.microsoft.com/office/drawing/2014/main" id="{B963961A-5C54-4686-A4CF-4765A3611A4F}"/>
              </a:ext>
            </a:extLst>
          </p:cNvPr>
          <p:cNvSpPr txBox="1"/>
          <p:nvPr/>
        </p:nvSpPr>
        <p:spPr>
          <a:xfrm>
            <a:off x="539552" y="1774320"/>
            <a:ext cx="7992888" cy="3539430"/>
          </a:xfrm>
          <a:prstGeom prst="rect">
            <a:avLst/>
          </a:prstGeom>
          <a:noFill/>
        </p:spPr>
        <p:txBody>
          <a:bodyPr wrap="square" rtlCol="0">
            <a:spAutoFit/>
          </a:bodyPr>
          <a:lstStyle/>
          <a:p>
            <a:pPr algn="l"/>
            <a:r>
              <a:rPr lang="pt-BR" sz="1400" b="0" i="0" u="none" strike="noStrike" baseline="0" dirty="0">
                <a:solidFill>
                  <a:srgbClr val="0000FF"/>
                </a:solidFill>
                <a:latin typeface="LMRoman9-Regular-Identity-H"/>
              </a:rPr>
              <a:t>#include </a:t>
            </a:r>
            <a:r>
              <a:rPr lang="pt-BR" sz="1400" b="0" i="0" u="none" strike="noStrike" baseline="0" dirty="0">
                <a:solidFill>
                  <a:srgbClr val="000000"/>
                </a:solidFill>
                <a:latin typeface="LMRoman9-Regular-Identity-H"/>
              </a:rPr>
              <a:t>&lt;cmath&gt;</a:t>
            </a:r>
          </a:p>
          <a:p>
            <a:pPr algn="l"/>
            <a:r>
              <a:rPr lang="pt-BR" sz="1400" b="0" i="0" u="none" strike="noStrike" baseline="0" dirty="0">
                <a:solidFill>
                  <a:srgbClr val="0000FF"/>
                </a:solidFill>
                <a:latin typeface="LMRoman9-Regular-Identity-H"/>
              </a:rPr>
              <a:t>#include </a:t>
            </a:r>
            <a:r>
              <a:rPr lang="pt-BR" sz="1400" b="0" i="0" u="none" strike="noStrike" baseline="0" dirty="0">
                <a:solidFill>
                  <a:srgbClr val="000000"/>
                </a:solidFill>
                <a:latin typeface="LMRoman9-Regular-Identity-H"/>
              </a:rPr>
              <a:t>&lt;numbers&gt;</a:t>
            </a:r>
          </a:p>
          <a:p>
            <a:pPr algn="l"/>
            <a:r>
              <a:rPr lang="pt-BR" sz="1400" b="0" i="0" u="none" strike="noStrike" baseline="0" dirty="0">
                <a:solidFill>
                  <a:srgbClr val="0000FF"/>
                </a:solidFill>
                <a:latin typeface="LMRoman9-Regular-Identity-H"/>
              </a:rPr>
              <a:t>#include </a:t>
            </a:r>
            <a:r>
              <a:rPr lang="pt-BR" sz="1400" b="0" i="0" u="none" strike="noStrike" baseline="0" dirty="0">
                <a:solidFill>
                  <a:srgbClr val="000000"/>
                </a:solidFill>
                <a:latin typeface="LMRoman9-Regular-Identity-H"/>
              </a:rPr>
              <a:t>&lt;iostream&gt;</a:t>
            </a:r>
          </a:p>
          <a:p>
            <a:pPr algn="l"/>
            <a:r>
              <a:rPr lang="fr-FR" sz="1400" b="0" i="0" u="none" strike="noStrike" baseline="0" dirty="0" err="1">
                <a:solidFill>
                  <a:srgbClr val="0000FF"/>
                </a:solidFill>
                <a:latin typeface="LMRoman9-Regular-Identity-H"/>
              </a:rPr>
              <a:t>int</a:t>
            </a:r>
            <a:r>
              <a:rPr lang="fr-FR" sz="1400" b="0" i="0" u="none" strike="noStrike" baseline="0" dirty="0">
                <a:solidFill>
                  <a:srgbClr val="0000FF"/>
                </a:solidFill>
                <a:latin typeface="LMRoman9-Regular-Identity-H"/>
              </a:rPr>
              <a:t> </a:t>
            </a:r>
            <a:r>
              <a:rPr lang="fr-FR" sz="1400" b="0" i="0" u="none" strike="noStrike" baseline="0" dirty="0">
                <a:solidFill>
                  <a:srgbClr val="000000"/>
                </a:solidFill>
                <a:latin typeface="LMRoman9-Regular-Identity-H"/>
              </a:rPr>
              <a:t>main ( )</a:t>
            </a:r>
          </a:p>
          <a:p>
            <a:pPr algn="l"/>
            <a:r>
              <a:rPr lang="fr-FR" sz="1400" b="0" i="0" u="none" strike="noStrike" baseline="0" dirty="0">
                <a:solidFill>
                  <a:srgbClr val="000000"/>
                </a:solidFill>
                <a:latin typeface="LMRoman9-Regular-Identity-H"/>
              </a:rPr>
              <a:t>{</a:t>
            </a:r>
          </a:p>
          <a:p>
            <a:pPr algn="l"/>
            <a:r>
              <a:rPr lang="en-US" sz="1400" b="0" dirty="0">
                <a:solidFill>
                  <a:srgbClr val="0000FF"/>
                </a:solidFill>
                <a:latin typeface="LMRoman9-Regular-Identity-H"/>
              </a:rPr>
              <a:t>      </a:t>
            </a:r>
            <a:r>
              <a:rPr lang="en-US" sz="1400" b="0" i="0" u="none" strike="noStrike" baseline="0" dirty="0">
                <a:solidFill>
                  <a:srgbClr val="0000FF"/>
                </a:solidFill>
                <a:latin typeface="LMRoman9-Regular-Identity-H"/>
              </a:rPr>
              <a:t>float </a:t>
            </a:r>
            <a:r>
              <a:rPr lang="el-GR" sz="1400" b="0" i="0" u="none" strike="noStrike" baseline="0" dirty="0">
                <a:solidFill>
                  <a:schemeClr val="tx1"/>
                </a:solidFill>
                <a:latin typeface="LMRoman9-Regular-Identity-H"/>
              </a:rPr>
              <a:t>π</a:t>
            </a:r>
            <a:r>
              <a:rPr lang="en-US" sz="1400" b="0" i="0" u="none" strike="noStrike" baseline="0" dirty="0">
                <a:solidFill>
                  <a:srgbClr val="000000"/>
                </a:solidFill>
                <a:latin typeface="LMRoman9-Regular-Identity-H"/>
              </a:rPr>
              <a:t>_f  = std::numbers::</a:t>
            </a:r>
            <a:r>
              <a:rPr lang="en-US" sz="1400" b="0" i="0" u="none" strike="noStrike" baseline="0" dirty="0" err="1">
                <a:solidFill>
                  <a:srgbClr val="000000"/>
                </a:solidFill>
                <a:latin typeface="LMRoman9-Regular-Identity-H"/>
              </a:rPr>
              <a:t>pi_v</a:t>
            </a:r>
            <a:r>
              <a:rPr lang="en-US" sz="1400" b="0" i="0" u="none" strike="noStrike" baseline="0" dirty="0">
                <a:solidFill>
                  <a:srgbClr val="000000"/>
                </a:solidFill>
                <a:latin typeface="LMRoman9-Regular-Identity-H"/>
              </a:rPr>
              <a:t>&lt;</a:t>
            </a:r>
            <a:r>
              <a:rPr lang="en-US" sz="1400" b="0" i="0" u="none" strike="noStrike" baseline="0" dirty="0">
                <a:solidFill>
                  <a:srgbClr val="0000FF"/>
                </a:solidFill>
                <a:latin typeface="LMRoman9-Regular-Identity-H"/>
              </a:rPr>
              <a:t>float</a:t>
            </a:r>
            <a:r>
              <a:rPr lang="en-US" sz="1400" b="0" i="0" u="none" strike="noStrike" baseline="0" dirty="0">
                <a:solidFill>
                  <a:srgbClr val="000000"/>
                </a:solidFill>
                <a:latin typeface="LMRoman9-Regular-Identity-H"/>
              </a:rPr>
              <a:t>&gt;;</a:t>
            </a:r>
          </a:p>
          <a:p>
            <a:pPr algn="l"/>
            <a:r>
              <a:rPr lang="fr-FR" sz="1400" b="0" i="0" u="none" strike="noStrike" baseline="0" dirty="0">
                <a:solidFill>
                  <a:srgbClr val="0000FF"/>
                </a:solidFill>
                <a:latin typeface="LMRoman9-Regular-Identity-H"/>
              </a:rPr>
              <a:t>      double </a:t>
            </a:r>
            <a:r>
              <a:rPr lang="el-GR" sz="1400" b="0" i="0" u="none" strike="noStrike" baseline="0" dirty="0">
                <a:solidFill>
                  <a:schemeClr val="tx1"/>
                </a:solidFill>
                <a:latin typeface="LMRoman9-Regular-Identity-H"/>
              </a:rPr>
              <a:t>π</a:t>
            </a:r>
            <a:r>
              <a:rPr lang="fr-FR" sz="1400" b="0" i="0" u="none" strike="noStrike" baseline="0" dirty="0">
                <a:solidFill>
                  <a:srgbClr val="000000"/>
                </a:solidFill>
                <a:latin typeface="LMRoman9-Regular-Identity-H"/>
              </a:rPr>
              <a:t> = std::</a:t>
            </a:r>
            <a:r>
              <a:rPr lang="fr-FR" sz="1400" b="0" i="0" u="none" strike="noStrike" baseline="0" dirty="0" err="1">
                <a:solidFill>
                  <a:srgbClr val="000000"/>
                </a:solidFill>
                <a:latin typeface="LMRoman9-Regular-Identity-H"/>
              </a:rPr>
              <a:t>numbers</a:t>
            </a:r>
            <a:r>
              <a:rPr lang="fr-FR" sz="1400" b="0" i="0" u="none" strike="noStrike" baseline="0" dirty="0">
                <a:solidFill>
                  <a:srgbClr val="000000"/>
                </a:solidFill>
                <a:latin typeface="LMRoman9-Regular-Identity-H"/>
              </a:rPr>
              <a:t>::pi;</a:t>
            </a:r>
          </a:p>
          <a:p>
            <a:pPr algn="l"/>
            <a:r>
              <a:rPr lang="en-US" sz="1400" b="0" i="0" u="none" strike="noStrike" baseline="0" dirty="0">
                <a:solidFill>
                  <a:srgbClr val="0000FF"/>
                </a:solidFill>
                <a:latin typeface="LMRoman9-Regular-Identity-H"/>
              </a:rPr>
              <a:t>      </a:t>
            </a:r>
            <a:r>
              <a:rPr lang="en-US" sz="1400" b="0" i="0" u="none" strike="noStrike" baseline="0">
                <a:solidFill>
                  <a:srgbClr val="0000FF"/>
                </a:solidFill>
                <a:latin typeface="LMRoman9-Regular-Identity-H"/>
              </a:rPr>
              <a:t>long double </a:t>
            </a:r>
            <a:r>
              <a:rPr lang="el-GR" sz="1400" b="0" i="0" u="none" strike="noStrike" baseline="0">
                <a:solidFill>
                  <a:schemeClr val="tx1"/>
                </a:solidFill>
                <a:latin typeface="LMRoman9-Regular-Identity-H"/>
              </a:rPr>
              <a:t>π </a:t>
            </a:r>
            <a:r>
              <a:rPr lang="en-US" sz="1400" b="0" i="0" u="none" strike="noStrike" baseline="0">
                <a:solidFill>
                  <a:srgbClr val="000000"/>
                </a:solidFill>
                <a:latin typeface="LMRoman9-Regular-Identity-H"/>
              </a:rPr>
              <a:t>_</a:t>
            </a:r>
            <a:r>
              <a:rPr lang="en-US" sz="1400" b="0" i="0" u="none" strike="noStrike" baseline="0" dirty="0" err="1">
                <a:solidFill>
                  <a:srgbClr val="000000"/>
                </a:solidFill>
                <a:latin typeface="LMRoman9-Regular-Identity-H"/>
              </a:rPr>
              <a:t>lf</a:t>
            </a:r>
            <a:r>
              <a:rPr lang="en-US" sz="1400" b="0" i="0" u="none" strike="noStrike" baseline="0" dirty="0">
                <a:solidFill>
                  <a:srgbClr val="000000"/>
                </a:solidFill>
                <a:latin typeface="LMRoman9-Regular-Identity-H"/>
              </a:rPr>
              <a:t> = std::numbers::</a:t>
            </a:r>
            <a:r>
              <a:rPr lang="en-US" sz="1400" b="0" i="0" u="none" strike="noStrike" baseline="0" dirty="0" err="1">
                <a:solidFill>
                  <a:srgbClr val="000000"/>
                </a:solidFill>
                <a:latin typeface="LMRoman9-Regular-Identity-H"/>
              </a:rPr>
              <a:t>pi_v</a:t>
            </a:r>
            <a:r>
              <a:rPr lang="en-US" sz="1400" b="0" i="0" u="none" strike="noStrike" baseline="0" dirty="0">
                <a:solidFill>
                  <a:srgbClr val="000000"/>
                </a:solidFill>
                <a:latin typeface="LMRoman9-Regular-Identity-H"/>
              </a:rPr>
              <a:t>&lt;</a:t>
            </a:r>
            <a:r>
              <a:rPr lang="en-US" sz="1400" b="0" i="0" u="none" strike="noStrike" baseline="0" dirty="0">
                <a:solidFill>
                  <a:srgbClr val="0000FF"/>
                </a:solidFill>
                <a:latin typeface="LMRoman9-Regular-Identity-H"/>
              </a:rPr>
              <a:t>long double</a:t>
            </a:r>
            <a:r>
              <a:rPr lang="en-US" sz="1400" b="0" i="0" u="none" strike="noStrike" baseline="0" dirty="0">
                <a:solidFill>
                  <a:srgbClr val="000000"/>
                </a:solidFill>
                <a:latin typeface="LMRoman9-Regular-Identity-H"/>
              </a:rPr>
              <a:t>&gt;;</a:t>
            </a:r>
          </a:p>
          <a:p>
            <a:pPr algn="l"/>
            <a:r>
              <a:rPr lang="en-US" sz="1400" b="0" dirty="0">
                <a:solidFill>
                  <a:srgbClr val="000000"/>
                </a:solidFill>
                <a:latin typeface="LMRoman9-Regular-Identity-H"/>
              </a:rPr>
              <a:t>      </a:t>
            </a:r>
            <a:r>
              <a:rPr lang="en-US" sz="1400" b="0" i="0" u="none" strike="noStrike" baseline="0" dirty="0">
                <a:solidFill>
                  <a:srgbClr val="0000FF"/>
                </a:solidFill>
                <a:latin typeface="LMRoman9-Regular-Identity-H"/>
              </a:rPr>
              <a:t>double </a:t>
            </a:r>
            <a:r>
              <a:rPr lang="el-GR" sz="1400" b="0" i="0" u="none" strike="noStrike" baseline="0" dirty="0">
                <a:solidFill>
                  <a:schemeClr val="tx1"/>
                </a:solidFill>
                <a:latin typeface="LMRoman9-Regular-Identity-H"/>
              </a:rPr>
              <a:t>π</a:t>
            </a:r>
            <a:r>
              <a:rPr lang="fr-FR" sz="1400" b="0" dirty="0">
                <a:solidFill>
                  <a:schemeClr val="tx1"/>
                </a:solidFill>
                <a:latin typeface="LMRoman9-Regular-Identity-H"/>
                <a:cs typeface="Arial" panose="020B0604020202020204" pitchFamily="34" charset="0"/>
              </a:rPr>
              <a:t>ˉ</a:t>
            </a:r>
            <a:r>
              <a:rPr lang="en-US" sz="1400" b="0" i="0" u="none" strike="noStrike" baseline="0" dirty="0">
                <a:solidFill>
                  <a:srgbClr val="000000"/>
                </a:solidFill>
                <a:latin typeface="LMRoman9-Regular-Identity-H"/>
              </a:rPr>
              <a:t>¹ = std::numbers::</a:t>
            </a:r>
            <a:r>
              <a:rPr lang="en-US" sz="1400" b="0" i="0" u="none" strike="noStrike" baseline="0" dirty="0" err="1">
                <a:solidFill>
                  <a:srgbClr val="000000"/>
                </a:solidFill>
                <a:latin typeface="LMRoman9-Regular-Identity-H"/>
              </a:rPr>
              <a:t>inv_pi</a:t>
            </a:r>
            <a:r>
              <a:rPr lang="en-US" sz="1400" b="0" i="0" u="none" strike="noStrike" baseline="0" dirty="0">
                <a:solidFill>
                  <a:srgbClr val="000000"/>
                </a:solidFill>
                <a:latin typeface="LMRoman9-Regular-Identity-H"/>
              </a:rPr>
              <a:t>;</a:t>
            </a:r>
          </a:p>
          <a:p>
            <a:pPr algn="l"/>
            <a:r>
              <a:rPr lang="pt-BR" sz="1400" b="0" i="0" u="none" strike="noStrike" baseline="0" dirty="0">
                <a:solidFill>
                  <a:srgbClr val="000000"/>
                </a:solidFill>
                <a:latin typeface="LMRoman9-Regular-Identity-H"/>
              </a:rPr>
              <a:t>      std::cout &lt;&lt; </a:t>
            </a:r>
            <a:r>
              <a:rPr lang="pt-BR" sz="1400" b="0" i="0" u="none" strike="noStrike" baseline="0" dirty="0">
                <a:solidFill>
                  <a:srgbClr val="9400D2"/>
                </a:solidFill>
                <a:latin typeface="LMRoman9-Regular-Identity-H"/>
              </a:rPr>
              <a:t>”</a:t>
            </a:r>
            <a:r>
              <a:rPr lang="el-GR" sz="1400" b="0" i="0" u="none" strike="noStrike" baseline="0" dirty="0">
                <a:solidFill>
                  <a:srgbClr val="7030A0"/>
                </a:solidFill>
                <a:latin typeface="LMRoman9-Regular-Identity-H"/>
              </a:rPr>
              <a:t>π</a:t>
            </a:r>
            <a:r>
              <a:rPr lang="pt-BR" sz="1400" b="0" i="0" u="none" strike="noStrike" baseline="0" dirty="0">
                <a:solidFill>
                  <a:srgbClr val="9400D2"/>
                </a:solidFill>
                <a:latin typeface="LMRoman9-Regular-Identity-H"/>
              </a:rPr>
              <a:t>_f = ” </a:t>
            </a:r>
            <a:r>
              <a:rPr lang="pt-BR" sz="1400" b="0" i="0" u="none" strike="noStrike" baseline="0" dirty="0">
                <a:solidFill>
                  <a:srgbClr val="000000"/>
                </a:solidFill>
                <a:latin typeface="LMRoman9-Regular-Identity-H"/>
              </a:rPr>
              <a:t>&lt;&lt; std::setprecision(std::numeric_limits&lt;</a:t>
            </a:r>
            <a:r>
              <a:rPr lang="pt-BR" sz="1400" b="0" i="0" u="none" strike="noStrike" baseline="0" dirty="0">
                <a:solidFill>
                  <a:srgbClr val="0000FF"/>
                </a:solidFill>
                <a:latin typeface="LMRoman9-Regular-Identity-H"/>
              </a:rPr>
              <a:t>float</a:t>
            </a:r>
            <a:r>
              <a:rPr lang="pt-BR" sz="1400" b="0" i="0" u="none" strike="noStrike" baseline="0" dirty="0">
                <a:solidFill>
                  <a:srgbClr val="000000"/>
                </a:solidFill>
                <a:latin typeface="LMRoman9-Regular-Identity-H"/>
              </a:rPr>
              <a:t>&gt;::</a:t>
            </a:r>
            <a:r>
              <a:rPr lang="pt-BR" sz="1400" b="0" dirty="0">
                <a:solidFill>
                  <a:srgbClr val="000000"/>
                </a:solidFill>
                <a:latin typeface="LMRoman9-Regular-Identity-H"/>
              </a:rPr>
              <a:t>d</a:t>
            </a:r>
            <a:r>
              <a:rPr lang="pt-BR" sz="1400" b="0" i="0" u="none" strike="noStrike" baseline="0" dirty="0">
                <a:solidFill>
                  <a:srgbClr val="000000"/>
                </a:solidFill>
                <a:latin typeface="LMRoman9-Regular-Identity-H"/>
              </a:rPr>
              <a:t>igits10</a:t>
            </a:r>
            <a:r>
              <a:rPr lang="fr-FR" sz="1400" b="0" i="0" u="none" strike="noStrike" baseline="0" dirty="0">
                <a:solidFill>
                  <a:srgbClr val="000000"/>
                </a:solidFill>
                <a:latin typeface="LMRoman9-Regular-Identity-H"/>
              </a:rPr>
              <a:t>+1) &lt;&lt; </a:t>
            </a:r>
            <a:r>
              <a:rPr lang="el-GR" sz="1400" b="0" i="0" u="none" strike="noStrike" baseline="0" dirty="0">
                <a:solidFill>
                  <a:schemeClr val="tx1"/>
                </a:solidFill>
                <a:latin typeface="LMRoman9-Regular-Identity-H"/>
              </a:rPr>
              <a:t>π</a:t>
            </a:r>
            <a:r>
              <a:rPr lang="fr-FR" sz="1400" b="0" i="0" u="none" strike="noStrike" baseline="0" dirty="0">
                <a:solidFill>
                  <a:srgbClr val="000000"/>
                </a:solidFill>
                <a:latin typeface="LMRoman9-Regular-Identity-H"/>
              </a:rPr>
              <a:t>_f &lt;&lt; std::</a:t>
            </a:r>
            <a:r>
              <a:rPr lang="fr-FR" sz="1400" b="0" i="0" u="none" strike="noStrike" baseline="0" dirty="0" err="1">
                <a:solidFill>
                  <a:srgbClr val="000000"/>
                </a:solidFill>
                <a:latin typeface="LMRoman9-Regular-Identity-H"/>
              </a:rPr>
              <a:t>endl</a:t>
            </a:r>
            <a:r>
              <a:rPr lang="fr-FR" sz="1400" b="0" i="0" u="none" strike="noStrike" baseline="0" dirty="0">
                <a:solidFill>
                  <a:srgbClr val="000000"/>
                </a:solidFill>
                <a:latin typeface="LMRoman9-Regular-Identity-H"/>
              </a:rPr>
              <a:t> ;</a:t>
            </a:r>
          </a:p>
          <a:p>
            <a:pPr algn="l"/>
            <a:r>
              <a:rPr lang="pt-BR" sz="1400" b="0" i="0" u="none" strike="noStrike" baseline="0" dirty="0">
                <a:solidFill>
                  <a:srgbClr val="000000"/>
                </a:solidFill>
                <a:latin typeface="LMRoman9-Regular-Identity-H"/>
              </a:rPr>
              <a:t>      std::cout &lt;&lt; </a:t>
            </a:r>
            <a:r>
              <a:rPr lang="pt-BR" sz="1400" b="0" i="0" u="none" strike="noStrike" baseline="0" dirty="0">
                <a:solidFill>
                  <a:srgbClr val="9400D2"/>
                </a:solidFill>
                <a:latin typeface="LMRoman9-Regular-Identity-H"/>
              </a:rPr>
              <a:t>”</a:t>
            </a:r>
            <a:r>
              <a:rPr lang="el-GR" sz="1400" b="0" i="0" u="none" strike="noStrike" baseline="0" dirty="0">
                <a:solidFill>
                  <a:srgbClr val="7030A0"/>
                </a:solidFill>
                <a:latin typeface="LMRoman9-Regular-Identity-H"/>
              </a:rPr>
              <a:t>π</a:t>
            </a:r>
            <a:r>
              <a:rPr lang="pt-BR" sz="1400" b="0" i="0" u="none" strike="noStrike" baseline="0" dirty="0">
                <a:solidFill>
                  <a:srgbClr val="000000"/>
                </a:solidFill>
                <a:latin typeface="LMRoman9-Regular-Identity-H"/>
              </a:rPr>
              <a:t> </a:t>
            </a:r>
            <a:r>
              <a:rPr lang="pt-BR" sz="1400" b="0" i="0" u="none" strike="noStrike" baseline="0" dirty="0">
                <a:solidFill>
                  <a:srgbClr val="9400D2"/>
                </a:solidFill>
                <a:latin typeface="LMRoman9-Regular-Identity-H"/>
              </a:rPr>
              <a:t>= ” </a:t>
            </a:r>
            <a:r>
              <a:rPr lang="pt-BR" sz="1400" b="0" i="0" u="none" strike="noStrike" baseline="0" dirty="0">
                <a:solidFill>
                  <a:srgbClr val="000000"/>
                </a:solidFill>
                <a:latin typeface="LMRoman9-Regular-Identity-H"/>
              </a:rPr>
              <a:t>&lt;&lt; std::setprecision(std::numeric_limits&lt;</a:t>
            </a:r>
            <a:r>
              <a:rPr lang="pt-BR" sz="1400" b="0" i="0" u="none" strike="noStrike" baseline="0" dirty="0">
                <a:solidFill>
                  <a:srgbClr val="0000FF"/>
                </a:solidFill>
                <a:latin typeface="LMRoman9-Regular-Identity-H"/>
              </a:rPr>
              <a:t>double</a:t>
            </a:r>
            <a:r>
              <a:rPr lang="pt-BR" sz="1400" b="0" i="0" u="none" strike="noStrike" baseline="0" dirty="0">
                <a:solidFill>
                  <a:srgbClr val="000000"/>
                </a:solidFill>
                <a:latin typeface="LMRoman9-Regular-Identity-H"/>
              </a:rPr>
              <a:t>&gt;::digits10</a:t>
            </a:r>
            <a:r>
              <a:rPr lang="fr-FR" sz="1400" b="0" i="0" u="none" strike="noStrike" baseline="0" dirty="0">
                <a:solidFill>
                  <a:srgbClr val="000000"/>
                </a:solidFill>
                <a:latin typeface="LMRoman9-Regular-Identity-H"/>
              </a:rPr>
              <a:t>+1) &lt;&lt; </a:t>
            </a:r>
            <a:r>
              <a:rPr lang="el-GR" sz="1400" b="0" i="0" u="none" strike="noStrike" baseline="0" dirty="0">
                <a:solidFill>
                  <a:schemeClr val="tx1"/>
                </a:solidFill>
                <a:latin typeface="LMRoman9-Regular-Identity-H"/>
              </a:rPr>
              <a:t>π</a:t>
            </a:r>
            <a:r>
              <a:rPr lang="fr-FR" sz="1400" b="0" i="0" u="none" strike="noStrike" baseline="0" dirty="0">
                <a:solidFill>
                  <a:srgbClr val="000000"/>
                </a:solidFill>
                <a:latin typeface="LMRoman9-Regular-Identity-H"/>
              </a:rPr>
              <a:t> &lt;&lt; std::</a:t>
            </a:r>
            <a:r>
              <a:rPr lang="fr-FR" sz="1400" b="0" i="0" u="none" strike="noStrike" baseline="0" dirty="0" err="1">
                <a:solidFill>
                  <a:srgbClr val="000000"/>
                </a:solidFill>
                <a:latin typeface="LMRoman9-Regular-Identity-H"/>
              </a:rPr>
              <a:t>endl</a:t>
            </a:r>
            <a:r>
              <a:rPr lang="fr-FR" sz="1400" b="0" i="0" u="none" strike="noStrike" baseline="0" dirty="0">
                <a:solidFill>
                  <a:srgbClr val="000000"/>
                </a:solidFill>
                <a:latin typeface="LMRoman9-Regular-Identity-H"/>
              </a:rPr>
              <a:t>;</a:t>
            </a:r>
          </a:p>
          <a:p>
            <a:pPr algn="l"/>
            <a:r>
              <a:rPr lang="en-US" sz="1400" b="0" i="0" u="none" strike="noStrike" baseline="0" dirty="0">
                <a:solidFill>
                  <a:srgbClr val="000000"/>
                </a:solidFill>
                <a:latin typeface="LMRoman9-Regular-Identity-H"/>
              </a:rPr>
              <a:t>      std::</a:t>
            </a:r>
            <a:r>
              <a:rPr lang="en-US" sz="1400" b="0" i="0" u="none" strike="noStrike" baseline="0" dirty="0" err="1">
                <a:solidFill>
                  <a:srgbClr val="000000"/>
                </a:solidFill>
                <a:latin typeface="LMRoman9-Regular-Identity-H"/>
              </a:rPr>
              <a:t>cout</a:t>
            </a:r>
            <a:r>
              <a:rPr lang="en-US" sz="1400" b="0" i="0" u="none" strike="noStrike" baseline="0" dirty="0">
                <a:solidFill>
                  <a:srgbClr val="000000"/>
                </a:solidFill>
                <a:latin typeface="LMRoman9-Regular-Identity-H"/>
              </a:rPr>
              <a:t> &lt;&lt; </a:t>
            </a:r>
            <a:r>
              <a:rPr lang="en-US" sz="1400" b="0" i="0" u="none" strike="noStrike" baseline="0" dirty="0">
                <a:solidFill>
                  <a:srgbClr val="9400D2"/>
                </a:solidFill>
                <a:latin typeface="LMRoman9-Regular-Identity-H"/>
              </a:rPr>
              <a:t>”</a:t>
            </a:r>
            <a:r>
              <a:rPr lang="el-GR" sz="1400" b="0" i="0" u="none" strike="noStrike" baseline="0" dirty="0">
                <a:solidFill>
                  <a:srgbClr val="7030A0"/>
                </a:solidFill>
                <a:latin typeface="LMRoman9-Regular-Identity-H"/>
              </a:rPr>
              <a:t>π </a:t>
            </a:r>
            <a:r>
              <a:rPr lang="en-US" sz="1400" b="0" i="0" u="none" strike="noStrike" baseline="0" dirty="0">
                <a:solidFill>
                  <a:srgbClr val="9400D2"/>
                </a:solidFill>
                <a:latin typeface="LMRoman9-Regular-Identity-H"/>
              </a:rPr>
              <a:t>_</a:t>
            </a:r>
            <a:r>
              <a:rPr lang="en-US" sz="1400" b="0" i="0" u="none" strike="noStrike" baseline="0" dirty="0" err="1">
                <a:solidFill>
                  <a:srgbClr val="9400D2"/>
                </a:solidFill>
                <a:latin typeface="LMRoman9-Regular-Identity-H"/>
              </a:rPr>
              <a:t>lf</a:t>
            </a:r>
            <a:r>
              <a:rPr lang="en-US" sz="1400" b="0" i="0" u="none" strike="noStrike" baseline="0" dirty="0">
                <a:solidFill>
                  <a:srgbClr val="9400D2"/>
                </a:solidFill>
                <a:latin typeface="LMRoman9-Regular-Identity-H"/>
              </a:rPr>
              <a:t> = ” </a:t>
            </a:r>
            <a:r>
              <a:rPr lang="en-US" sz="1400" b="0" i="0" u="none" strike="noStrike" baseline="0" dirty="0">
                <a:solidFill>
                  <a:srgbClr val="000000"/>
                </a:solidFill>
                <a:latin typeface="LMRoman9-Regular-Identity-H"/>
              </a:rPr>
              <a:t>&lt;&lt; std::</a:t>
            </a:r>
            <a:r>
              <a:rPr lang="en-US" sz="1400" b="0" i="0" u="none" strike="noStrike" baseline="0" dirty="0" err="1">
                <a:solidFill>
                  <a:srgbClr val="000000"/>
                </a:solidFill>
                <a:latin typeface="LMRoman9-Regular-Identity-H"/>
              </a:rPr>
              <a:t>setprecision</a:t>
            </a:r>
            <a:r>
              <a:rPr lang="en-US" sz="1400" b="0" i="0" u="none" strike="noStrike" baseline="0" dirty="0">
                <a:solidFill>
                  <a:srgbClr val="000000"/>
                </a:solidFill>
                <a:latin typeface="LMRoman9-Regular-Identity-H"/>
              </a:rPr>
              <a:t>(std::</a:t>
            </a:r>
            <a:r>
              <a:rPr lang="en-US" sz="1400" b="0" i="0" u="none" strike="noStrike" baseline="0" dirty="0" err="1">
                <a:solidFill>
                  <a:srgbClr val="000000"/>
                </a:solidFill>
                <a:latin typeface="LMRoman9-Regular-Identity-H"/>
              </a:rPr>
              <a:t>numeric_limits</a:t>
            </a:r>
            <a:r>
              <a:rPr lang="en-US" sz="1400" b="0" i="0" u="none" strike="noStrike" baseline="0" dirty="0">
                <a:solidFill>
                  <a:srgbClr val="000000"/>
                </a:solidFill>
                <a:latin typeface="LMRoman9-Regular-Identity-H"/>
              </a:rPr>
              <a:t>&lt;</a:t>
            </a:r>
            <a:r>
              <a:rPr lang="en-US" sz="1400" b="0" i="0" u="none" strike="noStrike" baseline="0" dirty="0">
                <a:solidFill>
                  <a:srgbClr val="0000FF"/>
                </a:solidFill>
                <a:latin typeface="LMRoman9-Regular-Identity-H"/>
              </a:rPr>
              <a:t>long double</a:t>
            </a:r>
            <a:r>
              <a:rPr lang="en-US" sz="1400" b="0" i="0" u="none" strike="noStrike" baseline="0" dirty="0">
                <a:solidFill>
                  <a:srgbClr val="000000"/>
                </a:solidFill>
                <a:latin typeface="LMRoman9-Regular-Identity-H"/>
              </a:rPr>
              <a:t>&gt;::</a:t>
            </a:r>
            <a:r>
              <a:rPr lang="fr-FR" sz="1400" b="0" i="0" u="none" strike="noStrike" baseline="0" dirty="0">
                <a:solidFill>
                  <a:srgbClr val="000000"/>
                </a:solidFill>
                <a:latin typeface="LMRoman9-Regular-Identity-H"/>
              </a:rPr>
              <a:t>digits10+1) &lt;&lt; </a:t>
            </a:r>
            <a:r>
              <a:rPr lang="el-GR" sz="1400" b="0" i="0" u="none" strike="noStrike" baseline="0" dirty="0">
                <a:solidFill>
                  <a:schemeClr val="tx1"/>
                </a:solidFill>
                <a:latin typeface="LMRoman9-Regular-Identity-H"/>
              </a:rPr>
              <a:t>π </a:t>
            </a:r>
            <a:r>
              <a:rPr lang="fr-FR" sz="1400" b="0" i="0" u="none" strike="noStrike" baseline="0" dirty="0">
                <a:solidFill>
                  <a:srgbClr val="000000"/>
                </a:solidFill>
                <a:latin typeface="LMRoman9-Regular-Identity-H"/>
              </a:rPr>
              <a:t>_</a:t>
            </a:r>
            <a:r>
              <a:rPr lang="fr-FR" sz="1400" b="0" i="0" u="none" strike="noStrike" baseline="0" dirty="0" err="1">
                <a:solidFill>
                  <a:srgbClr val="000000"/>
                </a:solidFill>
                <a:latin typeface="LMRoman9-Regular-Identity-H"/>
              </a:rPr>
              <a:t>lf</a:t>
            </a:r>
            <a:r>
              <a:rPr lang="fr-FR" sz="1400" b="0" i="0" u="none" strike="noStrike" baseline="0" dirty="0">
                <a:solidFill>
                  <a:srgbClr val="000000"/>
                </a:solidFill>
                <a:latin typeface="LMRoman9-Regular-Identity-H"/>
              </a:rPr>
              <a:t> </a:t>
            </a:r>
          </a:p>
          <a:p>
            <a:pPr algn="l"/>
            <a:r>
              <a:rPr lang="fr-FR" sz="1400" b="0" dirty="0">
                <a:solidFill>
                  <a:srgbClr val="000000"/>
                </a:solidFill>
                <a:latin typeface="LMRoman9-Regular-Identity-H"/>
              </a:rPr>
              <a:t>                       </a:t>
            </a:r>
            <a:r>
              <a:rPr lang="fr-FR" sz="1400" b="0" i="0" u="none" strike="noStrike" baseline="0" dirty="0">
                <a:solidFill>
                  <a:srgbClr val="000000"/>
                </a:solidFill>
                <a:latin typeface="LMRoman9-Regular-Identity-H"/>
              </a:rPr>
              <a:t>&lt;&lt; std :</a:t>
            </a:r>
            <a:r>
              <a:rPr lang="fr-FR" sz="1400" b="0" i="0" u="none" strike="noStrike" baseline="0" dirty="0" err="1">
                <a:solidFill>
                  <a:srgbClr val="000000"/>
                </a:solidFill>
                <a:latin typeface="LMRoman9-Regular-Identity-H"/>
              </a:rPr>
              <a:t>endl</a:t>
            </a:r>
            <a:r>
              <a:rPr lang="fr-FR" sz="1400" b="0" i="0" u="none" strike="noStrike" baseline="0" dirty="0">
                <a:solidFill>
                  <a:srgbClr val="000000"/>
                </a:solidFill>
                <a:latin typeface="LMRoman9-Regular-Identity-H"/>
              </a:rPr>
              <a:t> ;</a:t>
            </a:r>
          </a:p>
          <a:p>
            <a:pPr algn="l"/>
            <a:r>
              <a:rPr lang="pt-BR" sz="1400" b="0" i="0" u="none" strike="noStrike" baseline="0" dirty="0">
                <a:solidFill>
                  <a:srgbClr val="000000"/>
                </a:solidFill>
                <a:latin typeface="LMRoman9-Regular-Identity-H"/>
              </a:rPr>
              <a:t>      std : :cout &lt;&lt; </a:t>
            </a:r>
            <a:r>
              <a:rPr lang="pt-BR" sz="1400" b="0" i="0" u="none" strike="noStrike" baseline="0" dirty="0">
                <a:solidFill>
                  <a:srgbClr val="9400D2"/>
                </a:solidFill>
                <a:latin typeface="LMRoman9-Regular-Identity-H"/>
              </a:rPr>
              <a:t>”</a:t>
            </a:r>
            <a:r>
              <a:rPr lang="el-GR" sz="1400" b="0" i="0" u="none" strike="noStrike" baseline="0" dirty="0">
                <a:solidFill>
                  <a:srgbClr val="7030A0"/>
                </a:solidFill>
                <a:latin typeface="LMRoman9-Regular-Identity-H"/>
              </a:rPr>
              <a:t>π</a:t>
            </a:r>
            <a:r>
              <a:rPr lang="fr-FR" sz="1400" b="0" dirty="0">
                <a:solidFill>
                  <a:srgbClr val="7030A0"/>
                </a:solidFill>
                <a:latin typeface="LMRoman9-Regular-Identity-H"/>
                <a:cs typeface="Arial" panose="020B0604020202020204" pitchFamily="34" charset="0"/>
              </a:rPr>
              <a:t>ˉ</a:t>
            </a:r>
            <a:r>
              <a:rPr lang="pt-BR" sz="1400" b="0" i="0" u="none" strike="noStrike" baseline="0" dirty="0">
                <a:solidFill>
                  <a:srgbClr val="9400D2"/>
                </a:solidFill>
                <a:latin typeface="LMRoman9-Regular-Identity-H"/>
              </a:rPr>
              <a:t>¹ = ” </a:t>
            </a:r>
            <a:r>
              <a:rPr lang="pt-BR" sz="1400" b="0" i="0" u="none" strike="noStrike" baseline="0" dirty="0">
                <a:solidFill>
                  <a:srgbClr val="000000"/>
                </a:solidFill>
                <a:latin typeface="LMRoman9-Regular-Identity-H"/>
              </a:rPr>
              <a:t>&lt;&lt; std::setprecision( std::numeric_limits&lt;</a:t>
            </a:r>
            <a:r>
              <a:rPr lang="pt-BR" sz="1400" b="0" i="0" u="none" strike="noStrike" baseline="0" dirty="0">
                <a:solidFill>
                  <a:srgbClr val="0000FF"/>
                </a:solidFill>
                <a:latin typeface="LMRoman9-Regular-Identity-H"/>
              </a:rPr>
              <a:t>double</a:t>
            </a:r>
            <a:r>
              <a:rPr lang="pt-BR" sz="1400" b="0" i="0" u="none" strike="noStrike" baseline="0" dirty="0">
                <a:solidFill>
                  <a:srgbClr val="000000"/>
                </a:solidFill>
                <a:latin typeface="LMRoman9-Regular-Identity-H"/>
              </a:rPr>
              <a:t>&gt;::</a:t>
            </a:r>
            <a:r>
              <a:rPr lang="pt-BR" sz="1400" b="0" dirty="0">
                <a:solidFill>
                  <a:srgbClr val="000000"/>
                </a:solidFill>
                <a:latin typeface="LMRoman9-Regular-Identity-H"/>
              </a:rPr>
              <a:t>d</a:t>
            </a:r>
            <a:r>
              <a:rPr lang="pt-BR" sz="1400" b="0" i="0" u="none" strike="noStrike" baseline="0" dirty="0">
                <a:solidFill>
                  <a:srgbClr val="000000"/>
                </a:solidFill>
                <a:latin typeface="LMRoman9-Regular-Identity-H"/>
              </a:rPr>
              <a:t>igits10</a:t>
            </a:r>
            <a:r>
              <a:rPr lang="fr-FR" sz="1400" b="0" i="0" u="none" strike="noStrike" baseline="0" dirty="0">
                <a:solidFill>
                  <a:srgbClr val="000000"/>
                </a:solidFill>
                <a:latin typeface="LMRoman9-Regular-Identity-H"/>
              </a:rPr>
              <a:t>+1) &lt;&lt; </a:t>
            </a:r>
            <a:r>
              <a:rPr lang="el-GR" sz="1400" b="0" i="0" u="none" strike="noStrike" baseline="0" dirty="0">
                <a:solidFill>
                  <a:schemeClr val="tx1"/>
                </a:solidFill>
                <a:latin typeface="LMRoman9-Regular-Identity-H"/>
              </a:rPr>
              <a:t>π</a:t>
            </a:r>
            <a:r>
              <a:rPr lang="fr-FR" sz="1400" b="0" dirty="0">
                <a:solidFill>
                  <a:schemeClr val="tx1"/>
                </a:solidFill>
                <a:latin typeface="LMRoman9-Regular-Identity-H"/>
                <a:cs typeface="Arial" panose="020B0604020202020204" pitchFamily="34" charset="0"/>
              </a:rPr>
              <a:t>ˉ</a:t>
            </a:r>
            <a:r>
              <a:rPr lang="fr-FR" sz="1400" b="0" i="0" u="none" strike="noStrike" baseline="0" dirty="0">
                <a:solidFill>
                  <a:srgbClr val="000000"/>
                </a:solidFill>
                <a:latin typeface="LMRoman9-Regular-Identity-H"/>
              </a:rPr>
              <a:t>¹ &lt;&lt; std : :</a:t>
            </a:r>
            <a:r>
              <a:rPr lang="fr-FR" sz="1400" b="0" i="0" u="none" strike="noStrike" baseline="0" dirty="0" err="1">
                <a:solidFill>
                  <a:srgbClr val="000000"/>
                </a:solidFill>
                <a:latin typeface="LMRoman9-Regular-Identity-H"/>
              </a:rPr>
              <a:t>endl</a:t>
            </a:r>
            <a:r>
              <a:rPr lang="fr-FR" sz="1400" b="0" i="0" u="none" strike="noStrike" baseline="0" dirty="0">
                <a:solidFill>
                  <a:srgbClr val="000000"/>
                </a:solidFill>
                <a:latin typeface="LMRoman9-Regular-Identity-H"/>
              </a:rPr>
              <a:t> ;</a:t>
            </a:r>
          </a:p>
          <a:p>
            <a:pPr algn="l"/>
            <a:r>
              <a:rPr lang="fr-FR" sz="1400" b="0" i="0" u="none" strike="noStrike" baseline="0" dirty="0">
                <a:solidFill>
                  <a:srgbClr val="0000FF"/>
                </a:solidFill>
                <a:latin typeface="LMRoman9-Regular-Identity-H"/>
              </a:rPr>
              <a:t>      return </a:t>
            </a:r>
            <a:r>
              <a:rPr lang="fr-FR" sz="1400" b="0" i="0" u="none" strike="noStrike" baseline="0" dirty="0">
                <a:solidFill>
                  <a:srgbClr val="000000"/>
                </a:solidFill>
                <a:latin typeface="LMRoman9-Regular-Identity-H"/>
              </a:rPr>
              <a:t>EXIT_SUCCESS ;</a:t>
            </a:r>
          </a:p>
          <a:p>
            <a:pPr algn="l"/>
            <a:r>
              <a:rPr lang="fr-FR" sz="1400" b="0" i="0" u="none" strike="noStrike" baseline="0" dirty="0">
                <a:solidFill>
                  <a:srgbClr val="000000"/>
                </a:solidFill>
                <a:latin typeface="LMRoman9-Regular-Identity-H"/>
              </a:rPr>
              <a:t>}</a:t>
            </a:r>
            <a:endParaRPr lang="fr-FR" sz="1400" dirty="0"/>
          </a:p>
        </p:txBody>
      </p:sp>
    </p:spTree>
    <p:extLst>
      <p:ext uri="{BB962C8B-B14F-4D97-AF65-F5344CB8AC3E}">
        <p14:creationId xmlns:p14="http://schemas.microsoft.com/office/powerpoint/2010/main" val="4015925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CFD71A-99A9-47EE-83D2-0221428DB7A5}"/>
              </a:ext>
            </a:extLst>
          </p:cNvPr>
          <p:cNvSpPr>
            <a:spLocks noGrp="1"/>
          </p:cNvSpPr>
          <p:nvPr>
            <p:ph type="title"/>
          </p:nvPr>
        </p:nvSpPr>
        <p:spPr/>
        <p:txBody>
          <a:bodyPr/>
          <a:lstStyle/>
          <a:p>
            <a:r>
              <a:rPr lang="fr-FR" dirty="0"/>
              <a:t>Les </a:t>
            </a:r>
            <a:r>
              <a:rPr lang="fr-FR" dirty="0">
                <a:latin typeface="Courier New" panose="02070309020205020404" pitchFamily="49" charset="0"/>
                <a:cs typeface="Courier New" panose="02070309020205020404" pitchFamily="49" charset="0"/>
              </a:rPr>
              <a:t>complexes</a:t>
            </a:r>
          </a:p>
        </p:txBody>
      </p:sp>
      <p:sp>
        <p:nvSpPr>
          <p:cNvPr id="3" name="Espace réservé du contenu 2">
            <a:extLst>
              <a:ext uri="{FF2B5EF4-FFF2-40B4-BE49-F238E27FC236}">
                <a16:creationId xmlns:a16="http://schemas.microsoft.com/office/drawing/2014/main" id="{E4B71458-7E96-44F6-AE2A-67570F56CE0A}"/>
              </a:ext>
            </a:extLst>
          </p:cNvPr>
          <p:cNvSpPr>
            <a:spLocks noGrp="1"/>
          </p:cNvSpPr>
          <p:nvPr>
            <p:ph idx="1"/>
          </p:nvPr>
        </p:nvSpPr>
        <p:spPr>
          <a:xfrm>
            <a:off x="266700" y="692696"/>
            <a:ext cx="7772400" cy="2232843"/>
          </a:xfrm>
        </p:spPr>
        <p:txBody>
          <a:bodyPr/>
          <a:lstStyle/>
          <a:p>
            <a:r>
              <a:rPr lang="fr-FR" sz="2000" dirty="0"/>
              <a:t>Pas natif. On doit utiliser la bibliothèque </a:t>
            </a:r>
            <a:r>
              <a:rPr lang="fr-FR" sz="2000" dirty="0">
                <a:latin typeface="Courier New" panose="02070309020205020404" pitchFamily="49" charset="0"/>
                <a:cs typeface="Courier New" panose="02070309020205020404" pitchFamily="49" charset="0"/>
              </a:rPr>
              <a:t>&lt;</a:t>
            </a:r>
            <a:r>
              <a:rPr lang="fr-FR" sz="2000" dirty="0" err="1">
                <a:latin typeface="Courier New" panose="02070309020205020404" pitchFamily="49" charset="0"/>
                <a:cs typeface="Courier New" panose="02070309020205020404" pitchFamily="49" charset="0"/>
              </a:rPr>
              <a:t>complex</a:t>
            </a:r>
            <a:r>
              <a:rPr lang="fr-FR" sz="2000" dirty="0">
                <a:latin typeface="Courier New" panose="02070309020205020404" pitchFamily="49" charset="0"/>
                <a:cs typeface="Courier New" panose="02070309020205020404" pitchFamily="49" charset="0"/>
              </a:rPr>
              <a:t>&gt;</a:t>
            </a:r>
          </a:p>
          <a:p>
            <a:r>
              <a:rPr lang="fr-FR" sz="2000" dirty="0">
                <a:cs typeface="Courier New" panose="02070309020205020404" pitchFamily="49" charset="0"/>
              </a:rPr>
              <a:t>Générique : complexe avec entiers, </a:t>
            </a:r>
            <a:r>
              <a:rPr lang="fr-FR" sz="2000" dirty="0" err="1">
                <a:cs typeface="Courier New" panose="02070309020205020404" pitchFamily="49" charset="0"/>
              </a:rPr>
              <a:t>float</a:t>
            </a:r>
            <a:r>
              <a:rPr lang="fr-FR" sz="2000" dirty="0">
                <a:cs typeface="Courier New" panose="02070309020205020404" pitchFamily="49" charset="0"/>
              </a:rPr>
              <a:t>, double, etc.</a:t>
            </a:r>
          </a:p>
          <a:p>
            <a:r>
              <a:rPr lang="fr-FR" sz="2000" dirty="0">
                <a:cs typeface="Courier New" panose="02070309020205020404" pitchFamily="49" charset="0"/>
              </a:rPr>
              <a:t>Fonctions usuelles compris</a:t>
            </a:r>
          </a:p>
          <a:p>
            <a:r>
              <a:rPr lang="fr-FR" sz="2000" dirty="0">
                <a:cs typeface="Courier New" panose="02070309020205020404" pitchFamily="49" charset="0"/>
              </a:rPr>
              <a:t>Attention : </a:t>
            </a:r>
            <a:r>
              <a:rPr lang="fr-FR" sz="1800" dirty="0">
                <a:cs typeface="Courier New" panose="02070309020205020404" pitchFamily="49" charset="0"/>
              </a:rPr>
              <a:t>std::abs(z) </a:t>
            </a:r>
            <a:r>
              <a:rPr lang="fr-FR" sz="2000" dirty="0">
                <a:cs typeface="Courier New" panose="02070309020205020404" pitchFamily="49" charset="0"/>
              </a:rPr>
              <a:t>: norme de z, </a:t>
            </a:r>
            <a:r>
              <a:rPr lang="fr-FR" sz="1800" dirty="0" err="1">
                <a:latin typeface="Courier New" panose="02070309020205020404" pitchFamily="49" charset="0"/>
                <a:cs typeface="Courier New" panose="02070309020205020404" pitchFamily="49" charset="0"/>
              </a:rPr>
              <a:t>z.norm</a:t>
            </a:r>
            <a:r>
              <a:rPr lang="fr-FR" sz="18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norme au carré !</a:t>
            </a:r>
          </a:p>
          <a:p>
            <a:r>
              <a:rPr lang="fr-FR" sz="2000" dirty="0">
                <a:cs typeface="Courier New" panose="02070309020205020404" pitchFamily="49" charset="0"/>
              </a:rPr>
              <a:t>Initialisation : </a:t>
            </a:r>
            <a:r>
              <a:rPr lang="fr-FR" sz="1800" dirty="0">
                <a:latin typeface="Courier New" panose="02070309020205020404" pitchFamily="49" charset="0"/>
                <a:cs typeface="Courier New" panose="02070309020205020404" pitchFamily="49" charset="0"/>
              </a:rPr>
              <a:t>std::</a:t>
            </a:r>
            <a:r>
              <a:rPr lang="fr-FR" sz="1800" dirty="0" err="1">
                <a:latin typeface="Courier New" panose="02070309020205020404" pitchFamily="49" charset="0"/>
                <a:cs typeface="Courier New" panose="02070309020205020404" pitchFamily="49" charset="0"/>
              </a:rPr>
              <a:t>complex</a:t>
            </a:r>
            <a:r>
              <a:rPr lang="fr-FR" sz="1800" dirty="0">
                <a:latin typeface="Courier New" panose="02070309020205020404" pitchFamily="49" charset="0"/>
                <a:cs typeface="Courier New" panose="02070309020205020404" pitchFamily="49" charset="0"/>
              </a:rPr>
              <a:t>&lt;</a:t>
            </a:r>
            <a:r>
              <a:rPr lang="fr-FR" sz="1800" dirty="0">
                <a:solidFill>
                  <a:srgbClr val="005CCD"/>
                </a:solidFill>
                <a:latin typeface="Courier New" panose="02070309020205020404" pitchFamily="49" charset="0"/>
                <a:cs typeface="Courier New" panose="02070309020205020404" pitchFamily="49" charset="0"/>
              </a:rPr>
              <a:t>double</a:t>
            </a:r>
            <a:r>
              <a:rPr lang="fr-FR" sz="1800" dirty="0">
                <a:latin typeface="Courier New" panose="02070309020205020404" pitchFamily="49" charset="0"/>
                <a:cs typeface="Courier New" panose="02070309020205020404" pitchFamily="49" charset="0"/>
              </a:rPr>
              <a:t>&gt; z(3,4); </a:t>
            </a:r>
            <a:r>
              <a:rPr lang="fr-FR" sz="1800" dirty="0">
                <a:solidFill>
                  <a:srgbClr val="008000"/>
                </a:solidFill>
                <a:latin typeface="Courier New" panose="02070309020205020404" pitchFamily="49" charset="0"/>
                <a:cs typeface="Courier New" panose="02070309020205020404" pitchFamily="49" charset="0"/>
              </a:rPr>
              <a:t>// 3 + 4i</a:t>
            </a:r>
          </a:p>
          <a:p>
            <a:r>
              <a:rPr lang="fr-FR" sz="2000" dirty="0">
                <a:cs typeface="Courier New" panose="02070309020205020404" pitchFamily="49" charset="0"/>
              </a:rPr>
              <a:t>Depuis C++ 14, possibilité écriture plus naturelle :</a:t>
            </a:r>
          </a:p>
        </p:txBody>
      </p:sp>
      <p:sp>
        <p:nvSpPr>
          <p:cNvPr id="4" name="Espace réservé du numéro de diapositive 3">
            <a:extLst>
              <a:ext uri="{FF2B5EF4-FFF2-40B4-BE49-F238E27FC236}">
                <a16:creationId xmlns:a16="http://schemas.microsoft.com/office/drawing/2014/main" id="{158E4D26-E4D0-4A48-8BA6-30D774AC7FE4}"/>
              </a:ext>
            </a:extLst>
          </p:cNvPr>
          <p:cNvSpPr>
            <a:spLocks noGrp="1"/>
          </p:cNvSpPr>
          <p:nvPr>
            <p:ph type="sldNum" sz="quarter" idx="10"/>
          </p:nvPr>
        </p:nvSpPr>
        <p:spPr/>
        <p:txBody>
          <a:bodyPr/>
          <a:lstStyle/>
          <a:p>
            <a:pPr>
              <a:defRPr/>
            </a:pPr>
            <a:fld id="{1EEDFC2C-F9B9-0445-A511-DA4552EF3EEB}" type="slidenum">
              <a:rPr lang="fr-FR" smtClean="0"/>
              <a:pPr>
                <a:defRPr/>
              </a:pPr>
              <a:t>39</a:t>
            </a:fld>
            <a:endParaRPr lang="fr-FR"/>
          </a:p>
        </p:txBody>
      </p:sp>
      <p:sp>
        <p:nvSpPr>
          <p:cNvPr id="5" name="Espace réservé du pied de page 4">
            <a:extLst>
              <a:ext uri="{FF2B5EF4-FFF2-40B4-BE49-F238E27FC236}">
                <a16:creationId xmlns:a16="http://schemas.microsoft.com/office/drawing/2014/main" id="{C9330FB6-3873-46A6-B95E-DD1F78CF0460}"/>
              </a:ext>
            </a:extLst>
          </p:cNvPr>
          <p:cNvSpPr>
            <a:spLocks noGrp="1"/>
          </p:cNvSpPr>
          <p:nvPr>
            <p:ph type="ftr" sz="quarter" idx="11"/>
          </p:nvPr>
        </p:nvSpPr>
        <p:spPr/>
        <p:txBody>
          <a:bodyPr/>
          <a:lstStyle/>
          <a:p>
            <a:r>
              <a:rPr lang="fr-FR"/>
              <a:t>Titre de la présentation</a:t>
            </a:r>
            <a:endParaRPr lang="fr-FR" dirty="0"/>
          </a:p>
        </p:txBody>
      </p:sp>
      <p:sp>
        <p:nvSpPr>
          <p:cNvPr id="7" name="ZoneTexte 6">
            <a:extLst>
              <a:ext uri="{FF2B5EF4-FFF2-40B4-BE49-F238E27FC236}">
                <a16:creationId xmlns:a16="http://schemas.microsoft.com/office/drawing/2014/main" id="{5DD7302E-B64F-439B-9BEA-4ED11FE17410}"/>
              </a:ext>
            </a:extLst>
          </p:cNvPr>
          <p:cNvSpPr txBox="1"/>
          <p:nvPr/>
        </p:nvSpPr>
        <p:spPr>
          <a:xfrm>
            <a:off x="266700" y="3157555"/>
            <a:ext cx="8625780" cy="2863733"/>
          </a:xfrm>
          <a:prstGeom prst="rect">
            <a:avLst/>
          </a:prstGeom>
          <a:solidFill>
            <a:schemeClr val="accent5"/>
          </a:solidFill>
        </p:spPr>
        <p:txBody>
          <a:bodyPr wrap="square" rtlCol="0">
            <a:spAutoFit/>
          </a:bodyPr>
          <a:lstStyle/>
          <a:p>
            <a:pPr>
              <a:lnSpc>
                <a:spcPts val="1800"/>
              </a:lnSpc>
            </a:pPr>
            <a:r>
              <a:rPr lang="pt-BR" sz="1800" b="0" i="0" u="none" strike="noStrike" baseline="0" dirty="0">
                <a:solidFill>
                  <a:srgbClr val="0000FF"/>
                </a:solidFill>
                <a:latin typeface="LMRoman9-Regular-Identity-H"/>
              </a:rPr>
              <a:t>#include </a:t>
            </a:r>
            <a:r>
              <a:rPr lang="pt-BR" sz="1800" b="0" i="0" u="none" strike="noStrike" baseline="0" dirty="0">
                <a:solidFill>
                  <a:srgbClr val="000000"/>
                </a:solidFill>
                <a:latin typeface="LMRoman9-Regular-Identity-H"/>
              </a:rPr>
              <a:t>&lt;iostream&gt;</a:t>
            </a:r>
          </a:p>
          <a:p>
            <a:pPr algn="l">
              <a:lnSpc>
                <a:spcPts val="1800"/>
              </a:lnSpc>
            </a:pPr>
            <a:r>
              <a:rPr lang="pt-BR" sz="1800" b="0" i="0" u="none" strike="noStrike" baseline="0" dirty="0">
                <a:solidFill>
                  <a:srgbClr val="0000FF"/>
                </a:solidFill>
                <a:latin typeface="LMRoman9-Regular-Identity-H"/>
              </a:rPr>
              <a:t>#include </a:t>
            </a:r>
            <a:r>
              <a:rPr lang="pt-BR" sz="1800" b="0" i="0" u="none" strike="noStrike" baseline="0" dirty="0">
                <a:solidFill>
                  <a:srgbClr val="000000"/>
                </a:solidFill>
                <a:latin typeface="LMRoman9-Regular-Identity-H"/>
              </a:rPr>
              <a:t>&lt;complex&gt;</a:t>
            </a:r>
          </a:p>
          <a:p>
            <a:pPr algn="l">
              <a:lnSpc>
                <a:spcPts val="1800"/>
              </a:lnSpc>
            </a:pPr>
            <a:r>
              <a:rPr lang="pt-BR" sz="1800" b="0" i="0" u="none" strike="noStrike" baseline="0" dirty="0">
                <a:solidFill>
                  <a:srgbClr val="0000FF"/>
                </a:solidFill>
                <a:latin typeface="LMRoman9-Regular-Identity-H"/>
              </a:rPr>
              <a:t>using namespace </a:t>
            </a:r>
            <a:r>
              <a:rPr lang="pt-BR" sz="1800" b="0" i="0" u="none" strike="noStrike" baseline="0" dirty="0">
                <a:solidFill>
                  <a:srgbClr val="000000"/>
                </a:solidFill>
                <a:latin typeface="LMRoman9-Regular-Identity-H"/>
              </a:rPr>
              <a:t>std::complex_literals;</a:t>
            </a:r>
          </a:p>
          <a:p>
            <a:pPr algn="l">
              <a:lnSpc>
                <a:spcPts val="1800"/>
              </a:lnSpc>
            </a:pPr>
            <a:endParaRPr lang="fr-FR" sz="1800" b="0" i="0" u="none" strike="noStrike" baseline="0" dirty="0">
              <a:solidFill>
                <a:srgbClr val="0000FF"/>
              </a:solidFill>
              <a:latin typeface="LMRoman9-Regular-Identity-H"/>
            </a:endParaRPr>
          </a:p>
          <a:p>
            <a:pPr algn="l">
              <a:lnSpc>
                <a:spcPts val="1800"/>
              </a:lnSpc>
            </a:pPr>
            <a:r>
              <a:rPr lang="fr-FR" sz="1800" b="0" i="0" u="none" strike="noStrike" baseline="0" dirty="0" err="1">
                <a:solidFill>
                  <a:srgbClr val="0000FF"/>
                </a:solidFill>
                <a:latin typeface="LMRoman9-Regular-Identity-H"/>
              </a:rPr>
              <a:t>int</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main ( )</a:t>
            </a:r>
          </a:p>
          <a:p>
            <a:pPr algn="l">
              <a:lnSpc>
                <a:spcPts val="1800"/>
              </a:lnSpc>
            </a:pPr>
            <a:r>
              <a:rPr lang="fr-FR" sz="1800" b="0" i="0" u="none" strike="noStrike" baseline="0" dirty="0">
                <a:solidFill>
                  <a:srgbClr val="000000"/>
                </a:solidFill>
                <a:latin typeface="LMRoman9-Regular-Identity-H"/>
              </a:rPr>
              <a:t>{</a:t>
            </a:r>
          </a:p>
          <a:p>
            <a:pPr algn="l">
              <a:lnSpc>
                <a:spcPts val="1800"/>
              </a:lnSpc>
            </a:pPr>
            <a:r>
              <a:rPr lang="fr-FR" sz="1800" b="0" i="0" u="none" strike="noStrike" baseline="0" dirty="0">
                <a:solidFill>
                  <a:srgbClr val="000000"/>
                </a:solidFill>
                <a:latin typeface="LMRoman9-Regular-Identity-H"/>
              </a:rPr>
              <a:t>      std::</a:t>
            </a:r>
            <a:r>
              <a:rPr lang="fr-FR" sz="1800" b="0" i="0" u="none" strike="noStrike" baseline="0" dirty="0" err="1">
                <a:solidFill>
                  <a:srgbClr val="000000"/>
                </a:solidFill>
                <a:latin typeface="LMRoman9-Regular-Identity-H"/>
              </a:rPr>
              <a:t>complex</a:t>
            </a:r>
            <a:r>
              <a:rPr lang="fr-FR" sz="1800" b="0" i="0" u="none" strike="noStrike" baseline="0" dirty="0">
                <a:solidFill>
                  <a:srgbClr val="000000"/>
                </a:solidFill>
                <a:latin typeface="LMRoman9-Regular-Identity-H"/>
              </a:rPr>
              <a:t>&lt;</a:t>
            </a:r>
            <a:r>
              <a:rPr lang="fr-FR" sz="1800" b="0" i="0" u="none" strike="noStrike" baseline="0" dirty="0">
                <a:solidFill>
                  <a:srgbClr val="0000FF"/>
                </a:solidFill>
                <a:latin typeface="LMRoman9-Regular-Identity-H"/>
              </a:rPr>
              <a:t>double</a:t>
            </a:r>
            <a:r>
              <a:rPr lang="fr-FR" sz="1800" b="0" i="0" u="none" strike="noStrike" baseline="0" dirty="0">
                <a:solidFill>
                  <a:srgbClr val="000000"/>
                </a:solidFill>
                <a:latin typeface="LMRoman9-Regular-Identity-H"/>
              </a:rPr>
              <a:t>&gt; c = 1.0 + 1i ;</a:t>
            </a:r>
          </a:p>
          <a:p>
            <a:pPr algn="l">
              <a:lnSpc>
                <a:spcPts val="1800"/>
              </a:lnSpc>
            </a:pPr>
            <a:r>
              <a:rPr lang="en-US" sz="1800" b="0" i="0" u="none" strike="noStrike" baseline="0" dirty="0">
                <a:solidFill>
                  <a:srgbClr val="000000"/>
                </a:solidFill>
                <a:latin typeface="LMRoman9-Regular-Identity-H"/>
              </a:rPr>
              <a:t>      std::</a:t>
            </a:r>
            <a:r>
              <a:rPr lang="en-US" sz="1800" b="0" i="0" u="none" strike="noStrike" baseline="0" dirty="0" err="1">
                <a:solidFill>
                  <a:srgbClr val="000000"/>
                </a:solidFill>
                <a:latin typeface="LMRoman9-Regular-Identity-H"/>
              </a:rPr>
              <a:t>cout</a:t>
            </a:r>
            <a:r>
              <a:rPr lang="en-US" sz="1800" b="0" i="0" u="none" strike="noStrike" baseline="0" dirty="0">
                <a:solidFill>
                  <a:srgbClr val="000000"/>
                </a:solidFill>
                <a:latin typeface="LMRoman9-Regular-Identity-H"/>
              </a:rPr>
              <a:t> &lt;&lt; </a:t>
            </a:r>
            <a:r>
              <a:rPr lang="en-US" sz="1800" b="0" i="0" u="none" strike="noStrike" baseline="0" dirty="0">
                <a:solidFill>
                  <a:srgbClr val="9400D2"/>
                </a:solidFill>
                <a:latin typeface="LMRoman9-Regular-Identity-H"/>
              </a:rPr>
              <a:t>”abs ” </a:t>
            </a:r>
            <a:r>
              <a:rPr lang="en-US" sz="1800" b="0" i="0" u="none" strike="noStrike" baseline="0" dirty="0">
                <a:solidFill>
                  <a:srgbClr val="000000"/>
                </a:solidFill>
                <a:latin typeface="LMRoman9-Regular-Identity-H"/>
              </a:rPr>
              <a:t>&lt;&lt; c &lt;&lt; </a:t>
            </a:r>
            <a:r>
              <a:rPr lang="en-US" sz="1800" b="0" i="0" u="none" strike="noStrike" baseline="0" dirty="0">
                <a:solidFill>
                  <a:srgbClr val="9400D2"/>
                </a:solidFill>
                <a:latin typeface="LMRoman9-Regular-Identity-H"/>
              </a:rPr>
              <a:t>” = ” </a:t>
            </a:r>
            <a:r>
              <a:rPr lang="en-US" sz="1800" b="0" i="0" u="none" strike="noStrike" baseline="0" dirty="0">
                <a:solidFill>
                  <a:srgbClr val="000000"/>
                </a:solidFill>
                <a:latin typeface="LMRoman9-Regular-Identity-H"/>
              </a:rPr>
              <a:t>&lt;&lt; std::abs(c) &lt;&lt; </a:t>
            </a:r>
            <a:r>
              <a:rPr lang="en-US" sz="1800" b="0" i="0" u="none" strike="noStrike" baseline="0" dirty="0">
                <a:solidFill>
                  <a:srgbClr val="9400D2"/>
                </a:solidFill>
                <a:latin typeface="LMRoman9-Regular-Identity-H"/>
              </a:rPr>
              <a:t>’\n’</a:t>
            </a:r>
            <a:r>
              <a:rPr lang="en-US" sz="1800" b="0" i="0" u="none" strike="noStrike" baseline="0" dirty="0">
                <a:solidFill>
                  <a:srgbClr val="000000"/>
                </a:solidFill>
                <a:latin typeface="LMRoman9-Regular-Identity-H"/>
              </a:rPr>
              <a:t>;</a:t>
            </a:r>
          </a:p>
          <a:p>
            <a:pPr algn="l">
              <a:lnSpc>
                <a:spcPts val="1800"/>
              </a:lnSpc>
            </a:pPr>
            <a:r>
              <a:rPr lang="fr-FR" sz="1800" b="0" i="0" u="none" strike="noStrike" baseline="0" dirty="0">
                <a:solidFill>
                  <a:srgbClr val="000000"/>
                </a:solidFill>
                <a:latin typeface="LMRoman9-Regular-Identity-H"/>
              </a:rPr>
              <a:t>      std::</a:t>
            </a:r>
            <a:r>
              <a:rPr lang="fr-FR" sz="1800" b="0" i="0" u="none" strike="noStrike" baseline="0" dirty="0" err="1">
                <a:solidFill>
                  <a:srgbClr val="000000"/>
                </a:solidFill>
                <a:latin typeface="LMRoman9-Regular-Identity-H"/>
              </a:rPr>
              <a:t>complex</a:t>
            </a:r>
            <a:r>
              <a:rPr lang="fr-FR" sz="1800" b="0" i="0" u="none" strike="noStrike" baseline="0" dirty="0">
                <a:solidFill>
                  <a:srgbClr val="000000"/>
                </a:solidFill>
                <a:latin typeface="LMRoman9-Regular-Identity-H"/>
              </a:rPr>
              <a:t>&lt;</a:t>
            </a:r>
            <a:r>
              <a:rPr lang="fr-FR" sz="1800" b="0" i="0" u="none" strike="noStrike" baseline="0" dirty="0" err="1">
                <a:solidFill>
                  <a:srgbClr val="0000FF"/>
                </a:solidFill>
                <a:latin typeface="LMRoman9-Regular-Identity-H"/>
              </a:rPr>
              <a:t>float</a:t>
            </a:r>
            <a:r>
              <a:rPr lang="fr-FR" sz="1800" b="0" i="0" u="none" strike="noStrike" baseline="0" dirty="0">
                <a:solidFill>
                  <a:srgbClr val="000000"/>
                </a:solidFill>
                <a:latin typeface="LMRoman9-Regular-Identity-H"/>
              </a:rPr>
              <a:t>&gt; z = 3.0f + 4.0if;</a:t>
            </a:r>
          </a:p>
          <a:p>
            <a:pPr algn="l">
              <a:lnSpc>
                <a:spcPts val="1800"/>
              </a:lnSpc>
            </a:pPr>
            <a:r>
              <a:rPr lang="fr-FR" sz="1800" b="0" dirty="0">
                <a:solidFill>
                  <a:srgbClr val="808080"/>
                </a:solidFill>
                <a:latin typeface="LMRoman6-Regular-Identity-H"/>
              </a:rPr>
              <a:t>      </a:t>
            </a:r>
            <a:r>
              <a:rPr lang="pl-PL" sz="1800" b="0" i="0" u="none" strike="noStrike" baseline="0" dirty="0">
                <a:solidFill>
                  <a:srgbClr val="000000"/>
                </a:solidFill>
                <a:latin typeface="LMRoman9-Regular-Identity-H"/>
              </a:rPr>
              <a:t>std::cout &lt;&lt; </a:t>
            </a:r>
            <a:r>
              <a:rPr lang="pl-PL" sz="1800" b="0" i="0" u="none" strike="noStrike" baseline="0" dirty="0">
                <a:solidFill>
                  <a:srgbClr val="9400D2"/>
                </a:solidFill>
                <a:latin typeface="LMRoman9-Regular-Identity-H"/>
              </a:rPr>
              <a:t>”abs ” </a:t>
            </a:r>
            <a:r>
              <a:rPr lang="pl-PL" sz="1800" b="0" i="0" u="none" strike="noStrike" baseline="0" dirty="0">
                <a:solidFill>
                  <a:srgbClr val="000000"/>
                </a:solidFill>
                <a:latin typeface="LMRoman9-Regular-Identity-H"/>
              </a:rPr>
              <a:t>&lt;&lt; z &lt;&lt; </a:t>
            </a:r>
            <a:r>
              <a:rPr lang="pl-PL" sz="1800" b="0" i="0" u="none" strike="noStrike" baseline="0" dirty="0">
                <a:solidFill>
                  <a:srgbClr val="9400D2"/>
                </a:solidFill>
                <a:latin typeface="LMRoman9-Regular-Identity-H"/>
              </a:rPr>
              <a:t>” = ” </a:t>
            </a:r>
            <a:r>
              <a:rPr lang="pl-PL" sz="1800" b="0" i="0" u="none" strike="noStrike" baseline="0" dirty="0">
                <a:solidFill>
                  <a:srgbClr val="000000"/>
                </a:solidFill>
                <a:latin typeface="LMRoman9-Regular-Identity-H"/>
              </a:rPr>
              <a:t>&lt;&lt; std::abs(z) &lt;&lt; </a:t>
            </a:r>
            <a:r>
              <a:rPr lang="pl-PL" sz="1800" b="0" i="0" u="none" strike="noStrike" baseline="0" dirty="0">
                <a:solidFill>
                  <a:srgbClr val="9400D2"/>
                </a:solidFill>
                <a:latin typeface="LMRoman9-Regular-Identity-H"/>
              </a:rPr>
              <a:t>’\n’</a:t>
            </a:r>
            <a:r>
              <a:rPr lang="pl-PL" sz="1800" b="0" i="0" u="none" strike="noStrike" baseline="0" dirty="0">
                <a:solidFill>
                  <a:srgbClr val="000000"/>
                </a:solidFill>
                <a:latin typeface="LMRoman9-Regular-Identity-H"/>
              </a:rPr>
              <a:t>;</a:t>
            </a:r>
            <a:endParaRPr lang="fr-FR" sz="1800" b="0" i="0" u="none" strike="noStrike" baseline="0" dirty="0">
              <a:solidFill>
                <a:srgbClr val="000000"/>
              </a:solidFill>
              <a:latin typeface="LMRoman9-Regular-Identity-H"/>
            </a:endParaRPr>
          </a:p>
          <a:p>
            <a:pPr algn="l">
              <a:lnSpc>
                <a:spcPts val="1800"/>
              </a:lnSpc>
            </a:pPr>
            <a:r>
              <a:rPr lang="fr-FR" sz="1800" b="0" dirty="0">
                <a:solidFill>
                  <a:srgbClr val="000000"/>
                </a:solidFill>
                <a:latin typeface="LMRoman9-Regular-Identity-H"/>
              </a:rPr>
              <a:t>      </a:t>
            </a:r>
            <a:r>
              <a:rPr lang="fr-FR" sz="1800" b="0" dirty="0">
                <a:solidFill>
                  <a:srgbClr val="0070C0"/>
                </a:solidFill>
                <a:latin typeface="LMRoman9-Regular-Identity-H"/>
              </a:rPr>
              <a:t>return</a:t>
            </a:r>
            <a:r>
              <a:rPr lang="fr-FR" sz="1800" b="0" dirty="0">
                <a:solidFill>
                  <a:srgbClr val="000000"/>
                </a:solidFill>
                <a:latin typeface="LMRoman9-Regular-Identity-H"/>
              </a:rPr>
              <a:t> EXIT_SUCCESS;</a:t>
            </a:r>
            <a:endParaRPr lang="pl-PL" sz="1800" b="0" i="0" u="none" strike="noStrike" baseline="0" dirty="0">
              <a:solidFill>
                <a:srgbClr val="000000"/>
              </a:solidFill>
              <a:latin typeface="LMRoman9-Regular-Identity-H"/>
            </a:endParaRPr>
          </a:p>
          <a:p>
            <a:pPr algn="l">
              <a:lnSpc>
                <a:spcPts val="1800"/>
              </a:lnSpc>
            </a:pPr>
            <a:r>
              <a:rPr lang="fr-FR" sz="1800" b="0" i="0" u="none" strike="noStrike" baseline="0" dirty="0">
                <a:solidFill>
                  <a:srgbClr val="000000"/>
                </a:solidFill>
                <a:latin typeface="LMRoman9-Regular-Identity-H"/>
              </a:rPr>
              <a:t>}</a:t>
            </a:r>
            <a:endParaRPr lang="fr-FR" dirty="0"/>
          </a:p>
        </p:txBody>
      </p:sp>
    </p:spTree>
    <p:extLst>
      <p:ext uri="{BB962C8B-B14F-4D97-AF65-F5344CB8AC3E}">
        <p14:creationId xmlns:p14="http://schemas.microsoft.com/office/powerpoint/2010/main" val="159778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8E417D-574B-4FAF-BE73-C57E72BD2DA1}"/>
              </a:ext>
            </a:extLst>
          </p:cNvPr>
          <p:cNvSpPr>
            <a:spLocks noGrp="1"/>
          </p:cNvSpPr>
          <p:nvPr>
            <p:ph type="title"/>
          </p:nvPr>
        </p:nvSpPr>
        <p:spPr/>
        <p:txBody>
          <a:bodyPr/>
          <a:lstStyle/>
          <a:p>
            <a:r>
              <a:rPr lang="fr-FR" dirty="0"/>
              <a:t>Caractéristiques du C++</a:t>
            </a:r>
          </a:p>
        </p:txBody>
      </p:sp>
      <p:sp>
        <p:nvSpPr>
          <p:cNvPr id="3" name="Espace réservé du contenu 2">
            <a:extLst>
              <a:ext uri="{FF2B5EF4-FFF2-40B4-BE49-F238E27FC236}">
                <a16:creationId xmlns:a16="http://schemas.microsoft.com/office/drawing/2014/main" id="{E33DB295-7D58-41F9-AD3A-11F5CB67D616}"/>
              </a:ext>
            </a:extLst>
          </p:cNvPr>
          <p:cNvSpPr>
            <a:spLocks noGrp="1"/>
          </p:cNvSpPr>
          <p:nvPr>
            <p:ph idx="1"/>
          </p:nvPr>
        </p:nvSpPr>
        <p:spPr>
          <a:xfrm>
            <a:off x="467544" y="1133475"/>
            <a:ext cx="7848872" cy="4993481"/>
          </a:xfrm>
        </p:spPr>
        <p:txBody>
          <a:bodyPr/>
          <a:lstStyle/>
          <a:p>
            <a:r>
              <a:rPr lang="fr-FR" sz="2400" dirty="0"/>
              <a:t>Langage compilé</a:t>
            </a:r>
          </a:p>
          <a:p>
            <a:r>
              <a:rPr lang="fr-FR" sz="2400" dirty="0"/>
              <a:t>Multiparadigme : Structuré, orienté objet, fonctionnel</a:t>
            </a:r>
          </a:p>
          <a:p>
            <a:r>
              <a:rPr lang="fr-FR" sz="2400" dirty="0"/>
              <a:t>Bibliothèque standard ISO très riche :</a:t>
            </a:r>
          </a:p>
          <a:p>
            <a:pPr lvl="1"/>
            <a:r>
              <a:rPr lang="fr-FR" sz="2000" dirty="0"/>
              <a:t>Pointeurs intelligents, chronomètres, fonctions de </a:t>
            </a:r>
            <a:r>
              <a:rPr lang="fr-FR" sz="2000" dirty="0" err="1"/>
              <a:t>hashage</a:t>
            </a:r>
            <a:r>
              <a:rPr lang="fr-FR" sz="2000" dirty="0"/>
              <a:t>, …</a:t>
            </a:r>
          </a:p>
          <a:p>
            <a:pPr lvl="1"/>
            <a:r>
              <a:rPr lang="fr-FR" sz="2000" dirty="0"/>
              <a:t>Tableaux statiques, dynamiques, listes, dictionnaires, queues</a:t>
            </a:r>
          </a:p>
          <a:p>
            <a:pPr lvl="1"/>
            <a:r>
              <a:rPr lang="fr-FR" sz="2000" dirty="0"/>
              <a:t>Fonctions de tris complets ou partiels, recherches rapide,…</a:t>
            </a:r>
          </a:p>
          <a:p>
            <a:pPr lvl="1"/>
            <a:r>
              <a:rPr lang="fr-FR" sz="2000" dirty="0"/>
              <a:t>Gestion chaînes de caractères ASCII, UTF8, …</a:t>
            </a:r>
          </a:p>
          <a:p>
            <a:pPr lvl="1"/>
            <a:r>
              <a:rPr lang="fr-FR" sz="2000" dirty="0"/>
              <a:t>Entrées-sorties, gestion fichier/répertoire…</a:t>
            </a:r>
          </a:p>
          <a:p>
            <a:pPr lvl="1"/>
            <a:r>
              <a:rPr lang="fr-FR" sz="2000" dirty="0"/>
              <a:t>Complexes, polynômes de Legendre, Hermite, fonction Zêta…</a:t>
            </a:r>
          </a:p>
          <a:p>
            <a:pPr lvl="1"/>
            <a:r>
              <a:rPr lang="fr-FR" sz="2000" dirty="0"/>
              <a:t>Expressions régulières</a:t>
            </a:r>
          </a:p>
          <a:p>
            <a:pPr lvl="1"/>
            <a:r>
              <a:rPr lang="fr-FR" sz="2000" dirty="0"/>
              <a:t>Gestion threads </a:t>
            </a:r>
            <a:r>
              <a:rPr lang="fr-FR" sz="2000" dirty="0" err="1"/>
              <a:t>posix</a:t>
            </a:r>
            <a:r>
              <a:rPr lang="fr-FR" sz="2000" dirty="0"/>
              <a:t> et versions parallèles de fonctions</a:t>
            </a:r>
          </a:p>
          <a:p>
            <a:pPr lvl="1"/>
            <a:r>
              <a:rPr lang="fr-FR" sz="2000" dirty="0"/>
              <a:t>Vues, évaluations paresseuses, etc.</a:t>
            </a:r>
          </a:p>
          <a:p>
            <a:r>
              <a:rPr lang="fr-FR" sz="2400" dirty="0"/>
              <a:t>Impossible maîtriser 100% : 10% pour un débutant…</a:t>
            </a:r>
          </a:p>
        </p:txBody>
      </p:sp>
      <p:sp>
        <p:nvSpPr>
          <p:cNvPr id="4" name="Espace réservé du numéro de diapositive 3">
            <a:extLst>
              <a:ext uri="{FF2B5EF4-FFF2-40B4-BE49-F238E27FC236}">
                <a16:creationId xmlns:a16="http://schemas.microsoft.com/office/drawing/2014/main" id="{802511C0-39B2-4F7C-AECA-822BB7A92FC8}"/>
              </a:ext>
            </a:extLst>
          </p:cNvPr>
          <p:cNvSpPr>
            <a:spLocks noGrp="1"/>
          </p:cNvSpPr>
          <p:nvPr>
            <p:ph type="sldNum" sz="quarter" idx="10"/>
          </p:nvPr>
        </p:nvSpPr>
        <p:spPr/>
        <p:txBody>
          <a:bodyPr/>
          <a:lstStyle/>
          <a:p>
            <a:pPr>
              <a:defRPr/>
            </a:pPr>
            <a:fld id="{1EEDFC2C-F9B9-0445-A511-DA4552EF3EEB}" type="slidenum">
              <a:rPr lang="fr-FR" smtClean="0"/>
              <a:pPr>
                <a:defRPr/>
              </a:pPr>
              <a:t>4</a:t>
            </a:fld>
            <a:endParaRPr lang="fr-FR"/>
          </a:p>
        </p:txBody>
      </p:sp>
      <p:sp>
        <p:nvSpPr>
          <p:cNvPr id="5" name="Espace réservé du pied de page 4">
            <a:extLst>
              <a:ext uri="{FF2B5EF4-FFF2-40B4-BE49-F238E27FC236}">
                <a16:creationId xmlns:a16="http://schemas.microsoft.com/office/drawing/2014/main" id="{3435FC09-8451-4EDE-933A-753EC01868ED}"/>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2878802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1BFBA2-99A7-453F-BFB9-29648726E235}"/>
              </a:ext>
            </a:extLst>
          </p:cNvPr>
          <p:cNvSpPr>
            <a:spLocks noGrp="1"/>
          </p:cNvSpPr>
          <p:nvPr>
            <p:ph type="title"/>
          </p:nvPr>
        </p:nvSpPr>
        <p:spPr/>
        <p:txBody>
          <a:bodyPr/>
          <a:lstStyle/>
          <a:p>
            <a:r>
              <a:rPr lang="fr-FR" dirty="0"/>
              <a:t>Les caractères et les chaînes de caractère</a:t>
            </a:r>
          </a:p>
        </p:txBody>
      </p:sp>
      <p:sp>
        <p:nvSpPr>
          <p:cNvPr id="3" name="Espace réservé du contenu 2">
            <a:extLst>
              <a:ext uri="{FF2B5EF4-FFF2-40B4-BE49-F238E27FC236}">
                <a16:creationId xmlns:a16="http://schemas.microsoft.com/office/drawing/2014/main" id="{43AA5FC1-55FD-4BF4-A536-DD1D6E996BDE}"/>
              </a:ext>
            </a:extLst>
          </p:cNvPr>
          <p:cNvSpPr>
            <a:spLocks noGrp="1"/>
          </p:cNvSpPr>
          <p:nvPr>
            <p:ph idx="1"/>
          </p:nvPr>
        </p:nvSpPr>
        <p:spPr>
          <a:xfrm>
            <a:off x="395536" y="764704"/>
            <a:ext cx="7772400" cy="3384376"/>
          </a:xfrm>
        </p:spPr>
        <p:txBody>
          <a:bodyPr/>
          <a:lstStyle/>
          <a:p>
            <a:r>
              <a:rPr lang="fr-FR" sz="2400" dirty="0"/>
              <a:t>Plusieurs représentations possibles pour les caractères :</a:t>
            </a:r>
          </a:p>
          <a:p>
            <a:pPr lvl="1"/>
            <a:r>
              <a:rPr lang="fr-FR" sz="2000" b="1" dirty="0"/>
              <a:t>ASCII</a:t>
            </a:r>
            <a:r>
              <a:rPr lang="fr-FR" sz="2000" dirty="0"/>
              <a:t> : 128 caractères dont les lettres anglo-saxonnes codés sur sept bits + un bit de contrôle;</a:t>
            </a:r>
          </a:p>
          <a:p>
            <a:pPr lvl="1"/>
            <a:r>
              <a:rPr lang="fr-FR" sz="2000" b="1" dirty="0"/>
              <a:t>UTF-8</a:t>
            </a:r>
            <a:r>
              <a:rPr lang="fr-FR" sz="2000" dirty="0"/>
              <a:t> : Tous les caractères connus codés sur un à quatre octets (non fixe)</a:t>
            </a:r>
          </a:p>
          <a:p>
            <a:pPr lvl="1"/>
            <a:r>
              <a:rPr lang="fr-FR" sz="2000" b="1" dirty="0"/>
              <a:t>UTF-16</a:t>
            </a:r>
            <a:r>
              <a:rPr lang="fr-FR" sz="2000" dirty="0"/>
              <a:t> : Tous les caractères connus codés sur deux ou quatre octets (non fixe)</a:t>
            </a:r>
          </a:p>
          <a:p>
            <a:pPr lvl="1"/>
            <a:r>
              <a:rPr lang="fr-FR" sz="2000" b="1" dirty="0"/>
              <a:t>UTF-32</a:t>
            </a:r>
            <a:r>
              <a:rPr lang="fr-FR" sz="2000" dirty="0"/>
              <a:t> : Tous les caractères connus codés sur quatre octets</a:t>
            </a:r>
          </a:p>
        </p:txBody>
      </p:sp>
      <p:sp>
        <p:nvSpPr>
          <p:cNvPr id="4" name="Espace réservé du numéro de diapositive 3">
            <a:extLst>
              <a:ext uri="{FF2B5EF4-FFF2-40B4-BE49-F238E27FC236}">
                <a16:creationId xmlns:a16="http://schemas.microsoft.com/office/drawing/2014/main" id="{5A750212-E967-46EC-A61C-293DB7AA1EA0}"/>
              </a:ext>
            </a:extLst>
          </p:cNvPr>
          <p:cNvSpPr>
            <a:spLocks noGrp="1"/>
          </p:cNvSpPr>
          <p:nvPr>
            <p:ph type="sldNum" sz="quarter" idx="10"/>
          </p:nvPr>
        </p:nvSpPr>
        <p:spPr/>
        <p:txBody>
          <a:bodyPr/>
          <a:lstStyle/>
          <a:p>
            <a:pPr>
              <a:defRPr/>
            </a:pPr>
            <a:fld id="{1EEDFC2C-F9B9-0445-A511-DA4552EF3EEB}" type="slidenum">
              <a:rPr lang="fr-FR" smtClean="0"/>
              <a:pPr>
                <a:defRPr/>
              </a:pPr>
              <a:t>40</a:t>
            </a:fld>
            <a:endParaRPr lang="fr-FR"/>
          </a:p>
        </p:txBody>
      </p:sp>
      <p:sp>
        <p:nvSpPr>
          <p:cNvPr id="5" name="Espace réservé du pied de page 4">
            <a:extLst>
              <a:ext uri="{FF2B5EF4-FFF2-40B4-BE49-F238E27FC236}">
                <a16:creationId xmlns:a16="http://schemas.microsoft.com/office/drawing/2014/main" id="{12B75DF9-CC40-4254-B146-D4A2D5B98CF0}"/>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631FFC90-AB85-4D89-9595-DF3DFD8E4F24}"/>
              </a:ext>
            </a:extLst>
          </p:cNvPr>
          <p:cNvSpPr txBox="1"/>
          <p:nvPr/>
        </p:nvSpPr>
        <p:spPr>
          <a:xfrm>
            <a:off x="395536" y="4293096"/>
            <a:ext cx="8568952" cy="1200329"/>
          </a:xfrm>
          <a:prstGeom prst="rect">
            <a:avLst/>
          </a:prstGeom>
          <a:solidFill>
            <a:schemeClr val="accent5"/>
          </a:solidFill>
        </p:spPr>
        <p:txBody>
          <a:bodyPr wrap="square" rtlCol="0">
            <a:spAutoFit/>
          </a:bodyPr>
          <a:lstStyle/>
          <a:p>
            <a:pPr algn="l"/>
            <a:r>
              <a:rPr lang="pt-BR" sz="1800" b="0" i="0" u="none" strike="noStrike" baseline="0" dirty="0">
                <a:solidFill>
                  <a:srgbClr val="0000FF"/>
                </a:solidFill>
                <a:latin typeface="LMRoman9-Regular-Identity-H"/>
              </a:rPr>
              <a:t>char </a:t>
            </a:r>
            <a:r>
              <a:rPr lang="pt-BR" sz="1800" b="0" i="0" u="none" strike="noStrike" baseline="0" dirty="0">
                <a:solidFill>
                  <a:srgbClr val="000000"/>
                </a:solidFill>
                <a:latin typeface="LMRoman9-Regular-Identity-H"/>
              </a:rPr>
              <a:t>ascii = </a:t>
            </a:r>
            <a:r>
              <a:rPr lang="pt-BR" sz="1800" b="0" i="0" u="none" strike="noStrike" baseline="0" dirty="0">
                <a:solidFill>
                  <a:srgbClr val="9400D2"/>
                </a:solidFill>
                <a:latin typeface="LMRoman9-Regular-Identity-H"/>
              </a:rPr>
              <a:t>’p’</a:t>
            </a:r>
            <a:r>
              <a:rPr lang="pt-BR" sz="1800" b="0" i="0" u="none" strike="noStrike" baseline="0" dirty="0">
                <a:solidFill>
                  <a:srgbClr val="000000"/>
                </a:solidFill>
                <a:latin typeface="LMRoman9-Regular-Identity-H"/>
              </a:rPr>
              <a:t>;</a:t>
            </a:r>
          </a:p>
          <a:p>
            <a:pPr algn="l"/>
            <a:r>
              <a:rPr lang="pl-PL" sz="1800" b="0" i="0" u="none" strike="noStrike" baseline="0" dirty="0">
                <a:solidFill>
                  <a:srgbClr val="0000FF"/>
                </a:solidFill>
                <a:latin typeface="LMRoman9-Regular-Identity-H"/>
              </a:rPr>
              <a:t>char </a:t>
            </a:r>
            <a:r>
              <a:rPr lang="pl-PL" sz="1800" b="0" i="0" u="none" strike="noStrike" baseline="0" dirty="0">
                <a:solidFill>
                  <a:srgbClr val="000000"/>
                </a:solidFill>
                <a:latin typeface="LMRoman9-Regular-Identity-H"/>
              </a:rPr>
              <a:t>utf8 = u8</a:t>
            </a:r>
            <a:r>
              <a:rPr lang="pl-PL" sz="1800" b="0" i="0" u="none" strike="noStrike" baseline="0" dirty="0">
                <a:solidFill>
                  <a:srgbClr val="9400D2"/>
                </a:solidFill>
                <a:latin typeface="LMRoman9-Regular-Identity-H"/>
              </a:rPr>
              <a:t>’p’</a:t>
            </a:r>
            <a:r>
              <a:rPr lang="pl-PL" sz="1800" b="0" i="0" u="none" strike="noStrike" baseline="0" dirty="0">
                <a:solidFill>
                  <a:srgbClr val="000000"/>
                </a:solidFill>
                <a:latin typeface="LMRoman9-Regular-Identity-H"/>
              </a:rPr>
              <a:t>;</a:t>
            </a:r>
            <a:r>
              <a:rPr lang="fr-FR" sz="1800" b="0" i="0" u="none" strike="noStrike" baseline="0" dirty="0">
                <a:solidFill>
                  <a:srgbClr val="000000"/>
                </a:solidFill>
                <a:latin typeface="LMRoman9-Regular-Identity-H"/>
              </a:rPr>
              <a:t> </a:t>
            </a:r>
            <a:r>
              <a:rPr lang="pt-BR" sz="1800" b="0" i="0" u="none" strike="noStrike" baseline="0" dirty="0">
                <a:solidFill>
                  <a:srgbClr val="009A00"/>
                </a:solidFill>
                <a:latin typeface="LMRoman9-Regular-Identity-H"/>
              </a:rPr>
              <a:t>// utf8 = u8’é’ va générer une erreur car le caractère ’é ’ &gt; un octet</a:t>
            </a:r>
          </a:p>
          <a:p>
            <a:pPr algn="l"/>
            <a:r>
              <a:rPr lang="fr-FR" sz="1800" b="0" i="0" u="none" strike="noStrike" baseline="0" dirty="0" err="1">
                <a:solidFill>
                  <a:srgbClr val="0000FF"/>
                </a:solidFill>
                <a:latin typeface="LMRoman9-Regular-Identity-H"/>
              </a:rPr>
              <a:t>wchar_t</a:t>
            </a:r>
            <a:r>
              <a:rPr lang="fr-FR" sz="1800" b="0" i="0" u="none" strike="noStrike" baseline="0" dirty="0">
                <a:solidFill>
                  <a:srgbClr val="0000FF"/>
                </a:solidFill>
                <a:latin typeface="LMRoman9-Regular-Identity-H"/>
              </a:rPr>
              <a:t> </a:t>
            </a:r>
            <a:r>
              <a:rPr lang="fr-FR" sz="1800" b="0" i="0" u="none" strike="noStrike" baseline="0" dirty="0">
                <a:solidFill>
                  <a:srgbClr val="000000"/>
                </a:solidFill>
                <a:latin typeface="LMRoman9-Regular-Identity-H"/>
              </a:rPr>
              <a:t>utf16   = L</a:t>
            </a:r>
            <a:r>
              <a:rPr lang="fr-FR" sz="1800" b="0" i="0" u="none" strike="noStrike" baseline="0" dirty="0">
                <a:solidFill>
                  <a:srgbClr val="9400D2"/>
                </a:solidFill>
                <a:latin typeface="LMRoman9-Regular-Identity-H"/>
              </a:rPr>
              <a:t>’é’ </a:t>
            </a:r>
            <a:r>
              <a:rPr lang="fr-FR" sz="1800" b="0" i="0" u="none" strike="noStrike" baseline="0" dirty="0">
                <a:solidFill>
                  <a:srgbClr val="000000"/>
                </a:solidFill>
                <a:latin typeface="LMRoman9-Regular-Identity-H"/>
              </a:rPr>
              <a:t>;</a:t>
            </a:r>
          </a:p>
          <a:p>
            <a:pPr algn="l"/>
            <a:r>
              <a:rPr lang="pt-BR" sz="1800" b="0" i="0" u="none" strike="noStrike" baseline="0" dirty="0">
                <a:solidFill>
                  <a:srgbClr val="0070C0"/>
                </a:solidFill>
                <a:latin typeface="LMRoman9-Regular-Identity-H"/>
              </a:rPr>
              <a:t>char32_t</a:t>
            </a:r>
            <a:r>
              <a:rPr lang="pt-BR" sz="1800" b="0" i="0" u="none" strike="noStrike" baseline="0" dirty="0">
                <a:solidFill>
                  <a:srgbClr val="000000"/>
                </a:solidFill>
                <a:latin typeface="LMRoman9-Regular-Identity-H"/>
              </a:rPr>
              <a:t> utf32 = u</a:t>
            </a:r>
            <a:r>
              <a:rPr lang="pt-BR" sz="1800" b="0" i="0" u="none" strike="noStrike" baseline="0" dirty="0">
                <a:solidFill>
                  <a:srgbClr val="9400D2"/>
                </a:solidFill>
                <a:latin typeface="LMRoman9-Regular-Identity-H"/>
              </a:rPr>
              <a:t>’é ’</a:t>
            </a:r>
            <a:r>
              <a:rPr lang="pt-BR" sz="1800" b="0" i="0" u="none" strike="noStrike" baseline="0" dirty="0">
                <a:solidFill>
                  <a:srgbClr val="000000"/>
                </a:solidFill>
                <a:latin typeface="LMRoman9-Regular-Identity-H"/>
              </a:rPr>
              <a:t>;</a:t>
            </a:r>
            <a:endParaRPr lang="fr-FR" dirty="0"/>
          </a:p>
        </p:txBody>
      </p:sp>
    </p:spTree>
    <p:extLst>
      <p:ext uri="{BB962C8B-B14F-4D97-AF65-F5344CB8AC3E}">
        <p14:creationId xmlns:p14="http://schemas.microsoft.com/office/powerpoint/2010/main" val="1344410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39B29B-F4E2-4264-9D12-0EDBE4F5780F}"/>
              </a:ext>
            </a:extLst>
          </p:cNvPr>
          <p:cNvSpPr>
            <a:spLocks noGrp="1"/>
          </p:cNvSpPr>
          <p:nvPr>
            <p:ph type="title"/>
          </p:nvPr>
        </p:nvSpPr>
        <p:spPr/>
        <p:txBody>
          <a:bodyPr/>
          <a:lstStyle/>
          <a:p>
            <a:r>
              <a:rPr lang="fr-FR" dirty="0"/>
              <a:t>Caractère ASCII et </a:t>
            </a:r>
            <a:r>
              <a:rPr lang="fr-FR" dirty="0" err="1"/>
              <a:t>unicode</a:t>
            </a:r>
            <a:r>
              <a:rPr lang="fr-FR" dirty="0"/>
              <a:t>	</a:t>
            </a:r>
          </a:p>
        </p:txBody>
      </p:sp>
      <p:sp>
        <p:nvSpPr>
          <p:cNvPr id="3" name="Espace réservé du contenu 2">
            <a:extLst>
              <a:ext uri="{FF2B5EF4-FFF2-40B4-BE49-F238E27FC236}">
                <a16:creationId xmlns:a16="http://schemas.microsoft.com/office/drawing/2014/main" id="{4969117B-DD4E-4F7D-887A-9EBBED2C5E1C}"/>
              </a:ext>
            </a:extLst>
          </p:cNvPr>
          <p:cNvSpPr>
            <a:spLocks noGrp="1"/>
          </p:cNvSpPr>
          <p:nvPr>
            <p:ph idx="1"/>
          </p:nvPr>
        </p:nvSpPr>
        <p:spPr/>
        <p:txBody>
          <a:bodyPr/>
          <a:lstStyle/>
          <a:p>
            <a:r>
              <a:rPr lang="fr-FR" sz="2400" dirty="0"/>
              <a:t>Seul ASCII bien supporté pour la gestion de caractère en C++</a:t>
            </a:r>
          </a:p>
          <a:p>
            <a:r>
              <a:rPr lang="fr-FR" sz="2400" dirty="0"/>
              <a:t>Bibliothèque très pauvre pour les </a:t>
            </a:r>
            <a:r>
              <a:rPr lang="fr-FR" sz="2400"/>
              <a:t>autres encodage;</a:t>
            </a:r>
          </a:p>
          <a:p>
            <a:r>
              <a:rPr lang="fr-FR" sz="2400"/>
              <a:t>L’affichage correct sur console, ormis l’ASCII, non assuré : dépend du type d’encodage des caractères de la console…</a:t>
            </a:r>
          </a:p>
          <a:p>
            <a:r>
              <a:rPr lang="fr-FR" sz="2400"/>
              <a:t>Attention : affichage différent d’encodage unicode du code source.</a:t>
            </a:r>
          </a:p>
        </p:txBody>
      </p:sp>
      <p:sp>
        <p:nvSpPr>
          <p:cNvPr id="4" name="Espace réservé du numéro de diapositive 3">
            <a:extLst>
              <a:ext uri="{FF2B5EF4-FFF2-40B4-BE49-F238E27FC236}">
                <a16:creationId xmlns:a16="http://schemas.microsoft.com/office/drawing/2014/main" id="{96756688-5786-41E7-8D0C-18CD4449048B}"/>
              </a:ext>
            </a:extLst>
          </p:cNvPr>
          <p:cNvSpPr>
            <a:spLocks noGrp="1"/>
          </p:cNvSpPr>
          <p:nvPr>
            <p:ph type="sldNum" sz="quarter" idx="10"/>
          </p:nvPr>
        </p:nvSpPr>
        <p:spPr/>
        <p:txBody>
          <a:bodyPr/>
          <a:lstStyle/>
          <a:p>
            <a:pPr>
              <a:defRPr/>
            </a:pPr>
            <a:fld id="{1EEDFC2C-F9B9-0445-A511-DA4552EF3EEB}" type="slidenum">
              <a:rPr lang="fr-FR" smtClean="0"/>
              <a:pPr>
                <a:defRPr/>
              </a:pPr>
              <a:t>41</a:t>
            </a:fld>
            <a:endParaRPr lang="fr-FR"/>
          </a:p>
        </p:txBody>
      </p:sp>
      <p:sp>
        <p:nvSpPr>
          <p:cNvPr id="5" name="Espace réservé du pied de page 4">
            <a:extLst>
              <a:ext uri="{FF2B5EF4-FFF2-40B4-BE49-F238E27FC236}">
                <a16:creationId xmlns:a16="http://schemas.microsoft.com/office/drawing/2014/main" id="{54A9C9B2-83FC-4C3D-80C1-19B111CE6D2E}"/>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2284274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C99F2-C6FD-F14C-9248-F1DC1D6C51F0}"/>
              </a:ext>
            </a:extLst>
          </p:cNvPr>
          <p:cNvSpPr>
            <a:spLocks noGrp="1"/>
          </p:cNvSpPr>
          <p:nvPr>
            <p:ph type="title"/>
          </p:nvPr>
        </p:nvSpPr>
        <p:spPr/>
        <p:txBody>
          <a:bodyPr/>
          <a:lstStyle/>
          <a:p>
            <a:r>
              <a:rPr lang="fr-FR"/>
              <a:t>Chaînes de caractères natifs</a:t>
            </a:r>
          </a:p>
        </p:txBody>
      </p:sp>
      <p:sp>
        <p:nvSpPr>
          <p:cNvPr id="3" name="Espace réservé du contenu 2">
            <a:extLst>
              <a:ext uri="{FF2B5EF4-FFF2-40B4-BE49-F238E27FC236}">
                <a16:creationId xmlns:a16="http://schemas.microsoft.com/office/drawing/2014/main" id="{8A4DF532-3251-A84A-93C6-56EBF007827E}"/>
              </a:ext>
            </a:extLst>
          </p:cNvPr>
          <p:cNvSpPr>
            <a:spLocks noGrp="1"/>
          </p:cNvSpPr>
          <p:nvPr>
            <p:ph idx="1"/>
          </p:nvPr>
        </p:nvSpPr>
        <p:spPr>
          <a:xfrm>
            <a:off x="266700" y="864394"/>
            <a:ext cx="7772400" cy="538162"/>
          </a:xfrm>
        </p:spPr>
        <p:txBody>
          <a:bodyPr/>
          <a:lstStyle/>
          <a:p>
            <a:pPr algn="ctr"/>
            <a:r>
              <a:rPr lang="fr-FR" sz="2400"/>
              <a:t>Même type qu’en C Pour ASCII  et unicode :</a:t>
            </a:r>
          </a:p>
          <a:p>
            <a:pPr marL="0" indent="0" algn="ctr">
              <a:buNone/>
            </a:pPr>
            <a:endParaRPr lang="fr-FR" sz="2400"/>
          </a:p>
        </p:txBody>
      </p:sp>
      <p:sp>
        <p:nvSpPr>
          <p:cNvPr id="4" name="Espace réservé du numéro de diapositive 3">
            <a:extLst>
              <a:ext uri="{FF2B5EF4-FFF2-40B4-BE49-F238E27FC236}">
                <a16:creationId xmlns:a16="http://schemas.microsoft.com/office/drawing/2014/main" id="{276CE2C6-84FF-014A-9ADD-EEA9EA64A942}"/>
              </a:ext>
            </a:extLst>
          </p:cNvPr>
          <p:cNvSpPr>
            <a:spLocks noGrp="1"/>
          </p:cNvSpPr>
          <p:nvPr>
            <p:ph type="sldNum" sz="quarter" idx="10"/>
          </p:nvPr>
        </p:nvSpPr>
        <p:spPr/>
        <p:txBody>
          <a:bodyPr/>
          <a:lstStyle/>
          <a:p>
            <a:pPr>
              <a:defRPr/>
            </a:pPr>
            <a:fld id="{1EEDFC2C-F9B9-0445-A511-DA4552EF3EEB}" type="slidenum">
              <a:rPr lang="fr-FR" smtClean="0"/>
              <a:pPr>
                <a:defRPr/>
              </a:pPr>
              <a:t>42</a:t>
            </a:fld>
            <a:endParaRPr lang="fr-FR"/>
          </a:p>
        </p:txBody>
      </p:sp>
      <p:sp>
        <p:nvSpPr>
          <p:cNvPr id="5" name="Espace réservé du pied de page 4">
            <a:extLst>
              <a:ext uri="{FF2B5EF4-FFF2-40B4-BE49-F238E27FC236}">
                <a16:creationId xmlns:a16="http://schemas.microsoft.com/office/drawing/2014/main" id="{462A8631-8F65-BE4C-A79D-2516FD20415F}"/>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22B21F2F-C147-1B45-88C9-CAFBAE0F099B}"/>
              </a:ext>
            </a:extLst>
          </p:cNvPr>
          <p:cNvSpPr txBox="1"/>
          <p:nvPr/>
        </p:nvSpPr>
        <p:spPr>
          <a:xfrm>
            <a:off x="793750" y="1635126"/>
            <a:ext cx="8128000" cy="1200329"/>
          </a:xfrm>
          <a:prstGeom prst="rect">
            <a:avLst/>
          </a:prstGeom>
          <a:noFill/>
        </p:spPr>
        <p:txBody>
          <a:bodyPr wrap="square" rtlCol="0">
            <a:spAutoFit/>
          </a:bodyPr>
          <a:lstStyle/>
          <a:p>
            <a:pPr algn="l"/>
            <a:r>
              <a:rPr lang="fr-FR"/>
              <a:t>”Ceci est une chaîne de caractère !”</a:t>
            </a:r>
          </a:p>
          <a:p>
            <a:pPr algn="l"/>
            <a:r>
              <a:rPr lang="fr-FR"/>
              <a:t>u8”</a:t>
            </a:r>
            <a:r>
              <a:rPr lang="el-GR" sz="2400" b="0" i="0" u="none" strike="noStrike" baseline="0">
                <a:solidFill>
                  <a:schemeClr val="tx1"/>
                </a:solidFill>
                <a:latin typeface="LMRoman9-Regular-Identity-H"/>
              </a:rPr>
              <a:t> </a:t>
            </a:r>
            <a:r>
              <a:rPr lang="el-GR" sz="2400" b="0" i="0" u="none" strike="noStrike" baseline="0">
                <a:solidFill>
                  <a:srgbClr val="0070C0"/>
                </a:solidFill>
                <a:latin typeface="LMRoman9-Regular-Identity-H"/>
              </a:rPr>
              <a:t>π</a:t>
            </a:r>
            <a:r>
              <a:rPr lang="fr-FR"/>
              <a:t> est un caractère très spécial !”</a:t>
            </a:r>
          </a:p>
          <a:p>
            <a:pPr algn="l"/>
            <a:endParaRPr lang="fr-FR"/>
          </a:p>
        </p:txBody>
      </p:sp>
      <p:sp>
        <p:nvSpPr>
          <p:cNvPr id="8" name="ZoneTexte 7">
            <a:extLst>
              <a:ext uri="{FF2B5EF4-FFF2-40B4-BE49-F238E27FC236}">
                <a16:creationId xmlns:a16="http://schemas.microsoft.com/office/drawing/2014/main" id="{940DEAB3-B355-F549-8299-CB9EAC45352D}"/>
              </a:ext>
            </a:extLst>
          </p:cNvPr>
          <p:cNvSpPr txBox="1"/>
          <p:nvPr/>
        </p:nvSpPr>
        <p:spPr>
          <a:xfrm>
            <a:off x="1079501" y="1940470"/>
            <a:ext cx="7913687" cy="198934"/>
          </a:xfrm>
          <a:prstGeom prst="rect">
            <a:avLst/>
          </a:prstGeom>
          <a:noFill/>
        </p:spPr>
        <p:txBody>
          <a:bodyPr wrap="square" rtlCol="0">
            <a:spAutoFit/>
          </a:bodyPr>
          <a:lstStyle/>
          <a:p>
            <a:pPr algn="l"/>
            <a:endParaRPr lang="fr-FR"/>
          </a:p>
        </p:txBody>
      </p:sp>
      <p:sp>
        <p:nvSpPr>
          <p:cNvPr id="9" name="ZoneTexte 8">
            <a:extLst>
              <a:ext uri="{FF2B5EF4-FFF2-40B4-BE49-F238E27FC236}">
                <a16:creationId xmlns:a16="http://schemas.microsoft.com/office/drawing/2014/main" id="{AE777CFC-2052-3745-A62B-DC11365C20A4}"/>
              </a:ext>
            </a:extLst>
          </p:cNvPr>
          <p:cNvSpPr txBox="1"/>
          <p:nvPr/>
        </p:nvSpPr>
        <p:spPr>
          <a:xfrm>
            <a:off x="722312" y="2514599"/>
            <a:ext cx="8199438" cy="830997"/>
          </a:xfrm>
          <a:prstGeom prst="rect">
            <a:avLst/>
          </a:prstGeom>
          <a:noFill/>
        </p:spPr>
        <p:txBody>
          <a:bodyPr wrap="square" rtlCol="0">
            <a:spAutoFit/>
          </a:bodyPr>
          <a:lstStyle/>
          <a:p>
            <a:pPr marL="342900" indent="-342900" algn="l">
              <a:buFont typeface="Arial" panose="020B0604020202020204" pitchFamily="34" charset="0"/>
              <a:buChar char="•"/>
            </a:pPr>
            <a:r>
              <a:rPr lang="fr-FR"/>
              <a:t>Peut être stocké dans un char*…</a:t>
            </a:r>
          </a:p>
          <a:p>
            <a:pPr marL="342900" indent="-342900" algn="l">
              <a:buFont typeface="Arial" panose="020B0604020202020204" pitchFamily="34" charset="0"/>
              <a:buChar char="•"/>
            </a:pPr>
            <a:r>
              <a:rPr lang="fr-FR"/>
              <a:t>char16_t* pour utf_16, char32_t* pour utf32…</a:t>
            </a:r>
          </a:p>
        </p:txBody>
      </p:sp>
      <p:sp>
        <p:nvSpPr>
          <p:cNvPr id="10" name="ZoneTexte 9">
            <a:extLst>
              <a:ext uri="{FF2B5EF4-FFF2-40B4-BE49-F238E27FC236}">
                <a16:creationId xmlns:a16="http://schemas.microsoft.com/office/drawing/2014/main" id="{383648A9-B2B7-E141-A359-C707F5051404}"/>
              </a:ext>
            </a:extLst>
          </p:cNvPr>
          <p:cNvSpPr txBox="1"/>
          <p:nvPr/>
        </p:nvSpPr>
        <p:spPr>
          <a:xfrm>
            <a:off x="722312" y="4036279"/>
            <a:ext cx="7921626" cy="369332"/>
          </a:xfrm>
          <a:prstGeom prst="rect">
            <a:avLst/>
          </a:prstGeom>
          <a:solidFill>
            <a:schemeClr val="accent5"/>
          </a:solidFill>
        </p:spPr>
        <p:txBody>
          <a:bodyPr wrap="square" rtlCol="0">
            <a:spAutoFit/>
          </a:bodyPr>
          <a:lstStyle/>
          <a:p>
            <a:pPr algn="l"/>
            <a:r>
              <a:rPr lang="fr-FR" sz="1800">
                <a:solidFill>
                  <a:schemeClr val="accent2"/>
                </a:solidFill>
                <a:latin typeface="Courier New" panose="02070309020205020404" pitchFamily="49" charset="0"/>
                <a:cs typeface="Courier New" panose="02070309020205020404" pitchFamily="49" charset="0"/>
              </a:rPr>
              <a:t>char</a:t>
            </a:r>
            <a:r>
              <a:rPr lang="fr-FR" sz="1800">
                <a:latin typeface="Courier New" panose="02070309020205020404" pitchFamily="49" charset="0"/>
                <a:cs typeface="Courier New" panose="02070309020205020404" pitchFamily="49" charset="0"/>
              </a:rPr>
              <a:t> ∗</a:t>
            </a:r>
            <a:r>
              <a:rPr lang="fr-FR" sz="1800">
                <a:solidFill>
                  <a:schemeClr val="tx1"/>
                </a:solidFill>
                <a:latin typeface="Courier New" panose="02070309020205020404" pitchFamily="49" charset="0"/>
                <a:cs typeface="Courier New" panose="02070309020205020404" pitchFamily="49" charset="0"/>
              </a:rPr>
              <a:t>texte = u8</a:t>
            </a:r>
            <a:r>
              <a:rPr lang="fr-FR" sz="1800">
                <a:latin typeface="Courier New" panose="02070309020205020404" pitchFamily="49" charset="0"/>
                <a:cs typeface="Courier New" panose="02070309020205020404" pitchFamily="49" charset="0"/>
              </a:rPr>
              <a:t>”</a:t>
            </a:r>
            <a:r>
              <a:rPr lang="el-GR" sz="1800" b="0" i="0" u="none" strike="noStrike" baseline="0">
                <a:solidFill>
                  <a:schemeClr val="tx1"/>
                </a:solidFill>
                <a:latin typeface="Courier New" panose="02070309020205020404" pitchFamily="49" charset="0"/>
                <a:cs typeface="Courier New" panose="02070309020205020404" pitchFamily="49" charset="0"/>
              </a:rPr>
              <a:t> </a:t>
            </a:r>
            <a:r>
              <a:rPr lang="el-GR" sz="1800" b="0" i="0" u="none" strike="noStrike" baseline="0">
                <a:solidFill>
                  <a:srgbClr val="008000"/>
                </a:solidFill>
                <a:latin typeface="Courier New" panose="02070309020205020404" pitchFamily="49" charset="0"/>
                <a:cs typeface="Courier New" panose="02070309020205020404" pitchFamily="49" charset="0"/>
              </a:rPr>
              <a:t>π</a:t>
            </a:r>
            <a:r>
              <a:rPr lang="fr-FR" sz="1800">
                <a:solidFill>
                  <a:srgbClr val="008000"/>
                </a:solidFill>
                <a:latin typeface="Courier New" panose="02070309020205020404" pitchFamily="49" charset="0"/>
                <a:cs typeface="Courier New" panose="02070309020205020404" pitchFamily="49" charset="0"/>
              </a:rPr>
              <a:t> est un caractère très spécial !</a:t>
            </a:r>
            <a:r>
              <a:rPr lang="fr-FR" sz="18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46074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E3DADF-E2E0-344E-9986-6907E35CA525}"/>
              </a:ext>
            </a:extLst>
          </p:cNvPr>
          <p:cNvSpPr>
            <a:spLocks noGrp="1"/>
          </p:cNvSpPr>
          <p:nvPr>
            <p:ph type="title"/>
          </p:nvPr>
        </p:nvSpPr>
        <p:spPr/>
        <p:txBody>
          <a:bodyPr/>
          <a:lstStyle/>
          <a:p>
            <a:r>
              <a:rPr lang="fr-FR"/>
              <a:t>Chaîne de caractères brutes</a:t>
            </a:r>
          </a:p>
        </p:txBody>
      </p:sp>
      <p:sp>
        <p:nvSpPr>
          <p:cNvPr id="3" name="Espace réservé du contenu 2">
            <a:extLst>
              <a:ext uri="{FF2B5EF4-FFF2-40B4-BE49-F238E27FC236}">
                <a16:creationId xmlns:a16="http://schemas.microsoft.com/office/drawing/2014/main" id="{A4F3840F-3E4D-4746-8F7D-0D965E6EC38F}"/>
              </a:ext>
            </a:extLst>
          </p:cNvPr>
          <p:cNvSpPr>
            <a:spLocks noGrp="1"/>
          </p:cNvSpPr>
          <p:nvPr>
            <p:ph idx="1"/>
          </p:nvPr>
        </p:nvSpPr>
        <p:spPr>
          <a:xfrm>
            <a:off x="266700" y="866776"/>
            <a:ext cx="7772400" cy="2268537"/>
          </a:xfrm>
        </p:spPr>
        <p:txBody>
          <a:bodyPr/>
          <a:lstStyle/>
          <a:p>
            <a:r>
              <a:rPr lang="fr-FR" sz="2400"/>
              <a:t>Chaîne de caractères sans interprétation des caractères </a:t>
            </a:r>
          </a:p>
          <a:p>
            <a:r>
              <a:rPr lang="fr-FR" sz="2400"/>
              <a:t>N’interprète pas un retour à la ligne,  un double quote, etc.</a:t>
            </a:r>
          </a:p>
          <a:p>
            <a:r>
              <a:rPr lang="fr-FR" sz="2400"/>
              <a:t>Défini par un R avant le début  et des délimiteurs</a:t>
            </a:r>
          </a:p>
          <a:p>
            <a:pPr marL="0" indent="0">
              <a:buNone/>
            </a:pPr>
            <a:endParaRPr lang="fr-FR" sz="2400"/>
          </a:p>
        </p:txBody>
      </p:sp>
      <p:sp>
        <p:nvSpPr>
          <p:cNvPr id="4" name="Espace réservé du numéro de diapositive 3">
            <a:extLst>
              <a:ext uri="{FF2B5EF4-FFF2-40B4-BE49-F238E27FC236}">
                <a16:creationId xmlns:a16="http://schemas.microsoft.com/office/drawing/2014/main" id="{942DB8DE-36DE-1F4E-B478-D4089626437F}"/>
              </a:ext>
            </a:extLst>
          </p:cNvPr>
          <p:cNvSpPr>
            <a:spLocks noGrp="1"/>
          </p:cNvSpPr>
          <p:nvPr>
            <p:ph type="sldNum" sz="quarter" idx="10"/>
          </p:nvPr>
        </p:nvSpPr>
        <p:spPr/>
        <p:txBody>
          <a:bodyPr/>
          <a:lstStyle/>
          <a:p>
            <a:pPr>
              <a:defRPr/>
            </a:pPr>
            <a:fld id="{1EEDFC2C-F9B9-0445-A511-DA4552EF3EEB}" type="slidenum">
              <a:rPr lang="fr-FR" smtClean="0"/>
              <a:pPr>
                <a:defRPr/>
              </a:pPr>
              <a:t>43</a:t>
            </a:fld>
            <a:endParaRPr lang="fr-FR"/>
          </a:p>
        </p:txBody>
      </p:sp>
      <p:sp>
        <p:nvSpPr>
          <p:cNvPr id="5" name="Espace réservé du pied de page 4">
            <a:extLst>
              <a:ext uri="{FF2B5EF4-FFF2-40B4-BE49-F238E27FC236}">
                <a16:creationId xmlns:a16="http://schemas.microsoft.com/office/drawing/2014/main" id="{8A6014CE-09E2-1945-9C0E-872C0FA2FE03}"/>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505042F0-6F44-E14C-A56A-0BB8C91A6E47}"/>
              </a:ext>
            </a:extLst>
          </p:cNvPr>
          <p:cNvSpPr txBox="1"/>
          <p:nvPr/>
        </p:nvSpPr>
        <p:spPr>
          <a:xfrm>
            <a:off x="527051" y="2922240"/>
            <a:ext cx="8043862" cy="1200329"/>
          </a:xfrm>
          <a:prstGeom prst="rect">
            <a:avLst/>
          </a:prstGeom>
          <a:solidFill>
            <a:schemeClr val="accent5"/>
          </a:solidFill>
        </p:spPr>
        <p:txBody>
          <a:bodyPr wrap="square" rtlCol="0">
            <a:spAutoFit/>
          </a:bodyPr>
          <a:lstStyle/>
          <a:p>
            <a:pPr algn="l"/>
            <a:r>
              <a:rPr lang="fr-FR" sz="1800">
                <a:latin typeface="Courier New" panose="02070309020205020404" pitchFamily="49" charset="0"/>
                <a:cs typeface="Courier New" panose="02070309020205020404" pitchFamily="49" charset="0"/>
              </a:rPr>
              <a:t>char * </a:t>
            </a:r>
            <a:r>
              <a:rPr lang="fr-FR" sz="1800">
                <a:solidFill>
                  <a:schemeClr val="tx1"/>
                </a:solidFill>
                <a:latin typeface="Courier New" panose="02070309020205020404" pitchFamily="49" charset="0"/>
                <a:cs typeface="Courier New" panose="02070309020205020404" pitchFamily="49" charset="0"/>
              </a:rPr>
              <a:t>raw_text =</a:t>
            </a:r>
            <a:r>
              <a:rPr lang="fr-FR" sz="1800">
                <a:latin typeface="Courier New" panose="02070309020205020404" pitchFamily="49" charset="0"/>
                <a:cs typeface="Courier New" panose="02070309020205020404" pitchFamily="49" charset="0"/>
              </a:rPr>
              <a:t> </a:t>
            </a:r>
            <a:r>
              <a:rPr lang="fr-FR" sz="1800">
                <a:solidFill>
                  <a:schemeClr val="tx1"/>
                </a:solidFill>
                <a:latin typeface="Courier New" panose="02070309020205020404" pitchFamily="49" charset="0"/>
                <a:cs typeface="Courier New" panose="02070309020205020404" pitchFamily="49" charset="0"/>
              </a:rPr>
              <a:t>R</a:t>
            </a:r>
            <a:r>
              <a:rPr lang="fr-FR" sz="1800">
                <a:latin typeface="Courier New" panose="02070309020205020404" pitchFamily="49" charset="0"/>
                <a:cs typeface="Courier New" panose="02070309020205020404" pitchFamily="49" charset="0"/>
              </a:rPr>
              <a:t>”</a:t>
            </a:r>
            <a:r>
              <a:rPr lang="fr-FR" sz="1800">
                <a:solidFill>
                  <a:srgbClr val="C00000"/>
                </a:solidFill>
                <a:latin typeface="Courier New" panose="02070309020205020404" pitchFamily="49" charset="0"/>
                <a:cs typeface="Courier New" panose="02070309020205020404" pitchFamily="49" charset="0"/>
              </a:rPr>
              <a:t>RAW(</a:t>
            </a:r>
            <a:r>
              <a:rPr lang="fr-FR" sz="1800">
                <a:solidFill>
                  <a:srgbClr val="008000"/>
                </a:solidFill>
                <a:latin typeface="Courier New" panose="02070309020205020404" pitchFamily="49" charset="0"/>
                <a:cs typeface="Courier New" panose="02070309020205020404" pitchFamily="49" charset="0"/>
              </a:rPr>
              <a:t>Ceci est une ”chaîne”</a:t>
            </a:r>
          </a:p>
          <a:p>
            <a:pPr algn="l"/>
            <a:r>
              <a:rPr lang="fr-FR" sz="1800">
                <a:solidFill>
                  <a:srgbClr val="008000"/>
                </a:solidFill>
                <a:latin typeface="Courier New" panose="02070309020205020404" pitchFamily="49" charset="0"/>
                <a:cs typeface="Courier New" panose="02070309020205020404" pitchFamily="49" charset="0"/>
              </a:rPr>
              <a:t>        où on peut retourner à la ligne</a:t>
            </a:r>
          </a:p>
          <a:p>
            <a:pPr algn="l"/>
            <a:r>
              <a:rPr lang="fr-FR" sz="1800">
                <a:solidFill>
                  <a:srgbClr val="008000"/>
                </a:solidFill>
                <a:latin typeface="Courier New" panose="02070309020205020404" pitchFamily="49" charset="0"/>
                <a:cs typeface="Courier New" panose="02070309020205020404" pitchFamily="49" charset="0"/>
              </a:rPr>
              <a:t>        où encore mettre un ”</a:t>
            </a:r>
            <a:r>
              <a:rPr lang="fr-FR" sz="1800">
                <a:solidFill>
                  <a:srgbClr val="C00000"/>
                </a:solidFill>
                <a:latin typeface="Courier New" panose="02070309020205020404" pitchFamily="49" charset="0"/>
                <a:cs typeface="Courier New" panose="02070309020205020404" pitchFamily="49" charset="0"/>
              </a:rPr>
              <a:t>)RAW</a:t>
            </a:r>
            <a:r>
              <a:rPr lang="fr-FR" sz="1800">
                <a:solidFill>
                  <a:schemeClr val="tx1"/>
                </a:solidFill>
                <a:latin typeface="Courier New" panose="02070309020205020404" pitchFamily="49" charset="0"/>
                <a:cs typeface="Courier New" panose="02070309020205020404" pitchFamily="49" charset="0"/>
              </a:rPr>
              <a:t>”;</a:t>
            </a:r>
          </a:p>
          <a:p>
            <a:pPr algn="l"/>
            <a:r>
              <a:rPr lang="fr-FR" sz="1800">
                <a:solidFill>
                  <a:schemeClr val="tx1"/>
                </a:solidFill>
                <a:latin typeface="Courier New" panose="02070309020205020404" pitchFamily="49" charset="0"/>
                <a:cs typeface="Courier New" panose="02070309020205020404" pitchFamily="49" charset="0"/>
              </a:rPr>
              <a:t>std::cout &lt;&lt; raw_text &lt;&lt; std::endl;</a:t>
            </a:r>
          </a:p>
        </p:txBody>
      </p:sp>
      <p:sp>
        <p:nvSpPr>
          <p:cNvPr id="7" name="ZoneTexte 6">
            <a:extLst>
              <a:ext uri="{FF2B5EF4-FFF2-40B4-BE49-F238E27FC236}">
                <a16:creationId xmlns:a16="http://schemas.microsoft.com/office/drawing/2014/main" id="{D3B00F64-6D12-B648-8AA0-934EA7CF6338}"/>
              </a:ext>
            </a:extLst>
          </p:cNvPr>
          <p:cNvSpPr txBox="1"/>
          <p:nvPr/>
        </p:nvSpPr>
        <p:spPr>
          <a:xfrm>
            <a:off x="527050" y="4286250"/>
            <a:ext cx="8043861" cy="1200329"/>
          </a:xfrm>
          <a:prstGeom prst="rect">
            <a:avLst/>
          </a:prstGeom>
          <a:solidFill>
            <a:schemeClr val="tx1"/>
          </a:solidFill>
        </p:spPr>
        <p:txBody>
          <a:bodyPr wrap="square" rtlCol="0">
            <a:spAutoFit/>
          </a:bodyPr>
          <a:lstStyle/>
          <a:p>
            <a:pPr algn="l"/>
            <a:r>
              <a:rPr lang="fr-FR">
                <a:solidFill>
                  <a:schemeClr val="bg1"/>
                </a:solidFill>
              </a:rPr>
              <a:t>Ceci est une </a:t>
            </a:r>
            <a:r>
              <a:rPr lang="fr-FR" sz="2400">
                <a:solidFill>
                  <a:schemeClr val="bg1"/>
                </a:solidFill>
                <a:latin typeface="Courier New" panose="02070309020205020404" pitchFamily="49" charset="0"/>
                <a:cs typeface="Courier New" panose="02070309020205020404" pitchFamily="49" charset="0"/>
              </a:rPr>
              <a:t>”chaîne”</a:t>
            </a:r>
          </a:p>
          <a:p>
            <a:pPr algn="l"/>
            <a:r>
              <a:rPr lang="fr-FR">
                <a:solidFill>
                  <a:schemeClr val="bg1"/>
                </a:solidFill>
                <a:latin typeface="Courier New" panose="02070309020205020404" pitchFamily="49" charset="0"/>
                <a:cs typeface="Courier New" panose="02070309020205020404" pitchFamily="49" charset="0"/>
              </a:rPr>
              <a:t>        où on peut retourner à la ligne</a:t>
            </a:r>
          </a:p>
          <a:p>
            <a:pPr algn="l"/>
            <a:r>
              <a:rPr lang="fr-FR">
                <a:solidFill>
                  <a:schemeClr val="bg1"/>
                </a:solidFill>
                <a:latin typeface="Courier New" panose="02070309020205020404" pitchFamily="49" charset="0"/>
                <a:cs typeface="Courier New" panose="02070309020205020404" pitchFamily="49" charset="0"/>
              </a:rPr>
              <a:t>        où encore mettre un </a:t>
            </a:r>
            <a:r>
              <a:rPr lang="fr-FR" sz="2400">
                <a:solidFill>
                  <a:schemeClr val="bg1"/>
                </a:solidFill>
                <a:latin typeface="Courier New" panose="02070309020205020404" pitchFamily="49" charset="0"/>
                <a:cs typeface="Courier New" panose="02070309020205020404" pitchFamily="49" charset="0"/>
              </a:rPr>
              <a:t>”</a:t>
            </a:r>
            <a:endParaRPr lang="fr-FR">
              <a:solidFill>
                <a:schemeClr val="bg1"/>
              </a:solidFill>
            </a:endParaRPr>
          </a:p>
        </p:txBody>
      </p:sp>
    </p:spTree>
    <p:extLst>
      <p:ext uri="{BB962C8B-B14F-4D97-AF65-F5344CB8AC3E}">
        <p14:creationId xmlns:p14="http://schemas.microsoft.com/office/powerpoint/2010/main" val="2870640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3F7491-5436-4541-A92F-F756B5A50C39}"/>
              </a:ext>
            </a:extLst>
          </p:cNvPr>
          <p:cNvSpPr>
            <a:spLocks noGrp="1"/>
          </p:cNvSpPr>
          <p:nvPr>
            <p:ph type="title"/>
          </p:nvPr>
        </p:nvSpPr>
        <p:spPr/>
        <p:txBody>
          <a:bodyPr/>
          <a:lstStyle/>
          <a:p>
            <a:r>
              <a:rPr lang="fr-FR"/>
              <a:t>Chaîne de caractères std::string</a:t>
            </a:r>
          </a:p>
        </p:txBody>
      </p:sp>
      <p:sp>
        <p:nvSpPr>
          <p:cNvPr id="3" name="Espace réservé du contenu 2">
            <a:extLst>
              <a:ext uri="{FF2B5EF4-FFF2-40B4-BE49-F238E27FC236}">
                <a16:creationId xmlns:a16="http://schemas.microsoft.com/office/drawing/2014/main" id="{7D07BDC5-2430-F244-8150-8CBBC811F94A}"/>
              </a:ext>
            </a:extLst>
          </p:cNvPr>
          <p:cNvSpPr>
            <a:spLocks noGrp="1"/>
          </p:cNvSpPr>
          <p:nvPr>
            <p:ph idx="1"/>
          </p:nvPr>
        </p:nvSpPr>
        <p:spPr>
          <a:xfrm>
            <a:off x="431800" y="877253"/>
            <a:ext cx="7772400" cy="2292667"/>
          </a:xfrm>
        </p:spPr>
        <p:txBody>
          <a:bodyPr/>
          <a:lstStyle/>
          <a:p>
            <a:r>
              <a:rPr lang="fr-FR" sz="2400"/>
              <a:t>Utiliser la bibliothèque &lt;string&gt;</a:t>
            </a:r>
          </a:p>
          <a:p>
            <a:r>
              <a:rPr lang="fr-FR" sz="2400"/>
              <a:t>Permet une manipulation plus aisée des chaînes de caractères;</a:t>
            </a:r>
          </a:p>
          <a:p>
            <a:r>
              <a:rPr lang="fr-FR" sz="2400"/>
              <a:t>Allocations et deallocations automatiques </a:t>
            </a:r>
          </a:p>
          <a:p>
            <a:r>
              <a:rPr lang="fr-FR" sz="2400"/>
              <a:t>De nombreux services de proposés </a:t>
            </a:r>
          </a:p>
        </p:txBody>
      </p:sp>
      <p:sp>
        <p:nvSpPr>
          <p:cNvPr id="4" name="Espace réservé du numéro de diapositive 3">
            <a:extLst>
              <a:ext uri="{FF2B5EF4-FFF2-40B4-BE49-F238E27FC236}">
                <a16:creationId xmlns:a16="http://schemas.microsoft.com/office/drawing/2014/main" id="{369B8378-773D-8244-9576-1ACEE3193585}"/>
              </a:ext>
            </a:extLst>
          </p:cNvPr>
          <p:cNvSpPr>
            <a:spLocks noGrp="1"/>
          </p:cNvSpPr>
          <p:nvPr>
            <p:ph type="sldNum" sz="quarter" idx="10"/>
          </p:nvPr>
        </p:nvSpPr>
        <p:spPr/>
        <p:txBody>
          <a:bodyPr/>
          <a:lstStyle/>
          <a:p>
            <a:pPr>
              <a:defRPr/>
            </a:pPr>
            <a:fld id="{1EEDFC2C-F9B9-0445-A511-DA4552EF3EEB}" type="slidenum">
              <a:rPr lang="fr-FR" smtClean="0"/>
              <a:pPr>
                <a:defRPr/>
              </a:pPr>
              <a:t>44</a:t>
            </a:fld>
            <a:endParaRPr lang="fr-FR"/>
          </a:p>
        </p:txBody>
      </p:sp>
      <p:sp>
        <p:nvSpPr>
          <p:cNvPr id="5" name="Espace réservé du pied de page 4">
            <a:extLst>
              <a:ext uri="{FF2B5EF4-FFF2-40B4-BE49-F238E27FC236}">
                <a16:creationId xmlns:a16="http://schemas.microsoft.com/office/drawing/2014/main" id="{0E6C3A9B-3078-BD4D-9273-BDCDC2BC32E8}"/>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CCAD1B77-B896-1848-90DA-3EB4D6D841AB}"/>
              </a:ext>
            </a:extLst>
          </p:cNvPr>
          <p:cNvSpPr txBox="1"/>
          <p:nvPr/>
        </p:nvSpPr>
        <p:spPr>
          <a:xfrm>
            <a:off x="431800" y="3169920"/>
            <a:ext cx="8280400" cy="2585323"/>
          </a:xfrm>
          <a:prstGeom prst="rect">
            <a:avLst/>
          </a:prstGeom>
          <a:noFill/>
        </p:spPr>
        <p:txBody>
          <a:bodyPr wrap="square" rtlCol="0">
            <a:spAutoFit/>
          </a:bodyPr>
          <a:lstStyle/>
          <a:p>
            <a:pPr algn="l"/>
            <a:r>
              <a:rPr lang="fr-FR" sz="1800">
                <a:solidFill>
                  <a:schemeClr val="tx1"/>
                </a:solidFill>
                <a:latin typeface="Courier New" panose="02070309020205020404" pitchFamily="49" charset="0"/>
                <a:cs typeface="Courier New" panose="02070309020205020404" pitchFamily="49" charset="0"/>
              </a:rPr>
              <a:t>std::string chaine = ”</a:t>
            </a:r>
            <a:r>
              <a:rPr lang="fr-FR" sz="1800">
                <a:solidFill>
                  <a:srgbClr val="008000"/>
                </a:solidFill>
                <a:latin typeface="Courier New" panose="02070309020205020404" pitchFamily="49" charset="0"/>
                <a:cs typeface="Courier New" panose="02070309020205020404" pitchFamily="49" charset="0"/>
              </a:rPr>
              <a:t>ceci est une chaine</a:t>
            </a:r>
            <a:r>
              <a:rPr lang="fr-FR" sz="1800">
                <a:solidFill>
                  <a:schemeClr val="tx1"/>
                </a:solidFill>
                <a:latin typeface="Courier New" panose="02070309020205020404" pitchFamily="49" charset="0"/>
                <a:cs typeface="Courier New" panose="02070309020205020404" pitchFamily="49" charset="0"/>
              </a:rPr>
              <a:t>”;</a:t>
            </a:r>
          </a:p>
          <a:p>
            <a:pPr algn="l"/>
            <a:r>
              <a:rPr lang="fr-FR" sz="1800">
                <a:solidFill>
                  <a:schemeClr val="tx1"/>
                </a:solidFill>
                <a:latin typeface="Courier New" panose="02070309020205020404" pitchFamily="49" charset="0"/>
                <a:cs typeface="Courier New" panose="02070309020205020404" pitchFamily="49" charset="0"/>
              </a:rPr>
              <a:t>std::string chaine2</a:t>
            </a:r>
            <a:r>
              <a:rPr lang="fr-FR" sz="1800">
                <a:latin typeface="Courier New" panose="02070309020205020404" pitchFamily="49" charset="0"/>
                <a:cs typeface="Courier New" panose="02070309020205020404" pitchFamily="49" charset="0"/>
              </a:rPr>
              <a:t> </a:t>
            </a:r>
            <a:r>
              <a:rPr lang="fr-FR" sz="1800">
                <a:solidFill>
                  <a:schemeClr val="tx1"/>
                </a:solidFill>
                <a:latin typeface="Courier New" panose="02070309020205020404" pitchFamily="49" charset="0"/>
                <a:cs typeface="Courier New" panose="02070309020205020404" pitchFamily="49" charset="0"/>
              </a:rPr>
              <a:t>= ”</a:t>
            </a:r>
            <a:r>
              <a:rPr lang="fr-FR" sz="1800">
                <a:solidFill>
                  <a:srgbClr val="008000"/>
                </a:solidFill>
                <a:latin typeface="Courier New" panose="02070309020205020404" pitchFamily="49" charset="0"/>
                <a:cs typeface="Courier New" panose="02070309020205020404" pitchFamily="49" charset="0"/>
              </a:rPr>
              <a:t> est une autre chaîne</a:t>
            </a:r>
            <a:r>
              <a:rPr lang="fr-FR" sz="1800">
                <a:solidFill>
                  <a:schemeClr val="tx1"/>
                </a:solidFill>
                <a:latin typeface="Courier New" panose="02070309020205020404" pitchFamily="49" charset="0"/>
                <a:cs typeface="Courier New" panose="02070309020205020404" pitchFamily="49" charset="0"/>
              </a:rPr>
              <a:t>”;</a:t>
            </a:r>
          </a:p>
          <a:p>
            <a:pPr algn="l"/>
            <a:r>
              <a:rPr lang="fr-FR" sz="1800">
                <a:solidFill>
                  <a:schemeClr val="tx1"/>
                </a:solidFill>
                <a:latin typeface="Courier New" panose="02070309020205020404" pitchFamily="49" charset="0"/>
                <a:cs typeface="Courier New" panose="02070309020205020404" pitchFamily="49" charset="0"/>
              </a:rPr>
              <a:t>std::string chaine3</a:t>
            </a:r>
            <a:r>
              <a:rPr lang="fr-FR" sz="1800">
                <a:latin typeface="Courier New" panose="02070309020205020404" pitchFamily="49" charset="0"/>
                <a:cs typeface="Courier New" panose="02070309020205020404" pitchFamily="49" charset="0"/>
              </a:rPr>
              <a:t> </a:t>
            </a:r>
            <a:r>
              <a:rPr lang="fr-FR" sz="1800">
                <a:solidFill>
                  <a:schemeClr val="tx1"/>
                </a:solidFill>
                <a:latin typeface="Courier New" panose="02070309020205020404" pitchFamily="49" charset="0"/>
                <a:cs typeface="Courier New" panose="02070309020205020404" pitchFamily="49" charset="0"/>
              </a:rPr>
              <a:t>= chaine + ” </a:t>
            </a:r>
            <a:r>
              <a:rPr lang="fr-FR" sz="1800">
                <a:solidFill>
                  <a:srgbClr val="008000"/>
                </a:solidFill>
                <a:latin typeface="Courier New" panose="02070309020205020404" pitchFamily="49" charset="0"/>
                <a:cs typeface="Courier New" panose="02070309020205020404" pitchFamily="49" charset="0"/>
              </a:rPr>
              <a:t>ou</a:t>
            </a:r>
            <a:r>
              <a:rPr lang="fr-FR" sz="1800">
                <a:solidFill>
                  <a:schemeClr val="tx1"/>
                </a:solidFill>
                <a:latin typeface="Courier New" panose="02070309020205020404" pitchFamily="49" charset="0"/>
                <a:cs typeface="Courier New" panose="02070309020205020404" pitchFamily="49" charset="0"/>
              </a:rPr>
              <a:t> ” + chaine2;</a:t>
            </a:r>
          </a:p>
          <a:p>
            <a:pPr algn="l"/>
            <a:r>
              <a:rPr lang="fr-FR" sz="1800">
                <a:solidFill>
                  <a:srgbClr val="005CCD"/>
                </a:solidFill>
                <a:latin typeface="Courier New" panose="02070309020205020404" pitchFamily="49" charset="0"/>
                <a:cs typeface="Courier New" panose="02070309020205020404" pitchFamily="49" charset="0"/>
              </a:rPr>
              <a:t>int </a:t>
            </a:r>
            <a:r>
              <a:rPr lang="fr-FR" sz="1800">
                <a:solidFill>
                  <a:schemeClr val="tx1"/>
                </a:solidFill>
                <a:latin typeface="Courier New" panose="02070309020205020404" pitchFamily="49" charset="0"/>
                <a:cs typeface="Courier New" panose="02070309020205020404" pitchFamily="49" charset="0"/>
              </a:rPr>
              <a:t>lgth = chaine3.length();</a:t>
            </a:r>
          </a:p>
          <a:p>
            <a:pPr algn="l"/>
            <a:r>
              <a:rPr lang="fr-FR" sz="1800">
                <a:solidFill>
                  <a:srgbClr val="005CCD"/>
                </a:solidFill>
                <a:latin typeface="Courier New" panose="02070309020205020404" pitchFamily="49" charset="0"/>
                <a:cs typeface="Courier New" panose="02070309020205020404" pitchFamily="49" charset="0"/>
              </a:rPr>
              <a:t>int </a:t>
            </a:r>
            <a:r>
              <a:rPr lang="fr-FR" sz="1800">
                <a:solidFill>
                  <a:schemeClr val="tx1"/>
                </a:solidFill>
                <a:latin typeface="Courier New" panose="02070309020205020404" pitchFamily="49" charset="0"/>
                <a:cs typeface="Courier New" panose="02070309020205020404" pitchFamily="49" charset="0"/>
              </a:rPr>
              <a:t>pos = chaine3.find(”</a:t>
            </a:r>
            <a:r>
              <a:rPr lang="fr-FR" sz="1800">
                <a:solidFill>
                  <a:srgbClr val="008000"/>
                </a:solidFill>
                <a:latin typeface="Courier New" panose="02070309020205020404" pitchFamily="49" charset="0"/>
                <a:cs typeface="Courier New" panose="02070309020205020404" pitchFamily="49" charset="0"/>
              </a:rPr>
              <a:t>une</a:t>
            </a:r>
            <a:r>
              <a:rPr lang="fr-FR" sz="1800">
                <a:solidFill>
                  <a:schemeClr val="tx1"/>
                </a:solidFill>
                <a:latin typeface="Courier New" panose="02070309020205020404" pitchFamily="49" charset="0"/>
                <a:cs typeface="Courier New" panose="02070309020205020404" pitchFamily="49" charset="0"/>
              </a:rPr>
              <a:t>”);</a:t>
            </a:r>
          </a:p>
          <a:p>
            <a:pPr algn="l"/>
            <a:r>
              <a:rPr lang="fr-FR" sz="1800">
                <a:solidFill>
                  <a:srgbClr val="005CCD"/>
                </a:solidFill>
                <a:latin typeface="Courier New" panose="02070309020205020404" pitchFamily="49" charset="0"/>
                <a:cs typeface="Courier New" panose="02070309020205020404" pitchFamily="49" charset="0"/>
              </a:rPr>
              <a:t>int </a:t>
            </a:r>
            <a:r>
              <a:rPr lang="fr-FR" sz="1800">
                <a:solidFill>
                  <a:schemeClr val="tx1"/>
                </a:solidFill>
                <a:latin typeface="Courier New" panose="02070309020205020404" pitchFamily="49" charset="0"/>
                <a:cs typeface="Courier New" panose="02070309020205020404" pitchFamily="49" charset="0"/>
              </a:rPr>
              <a:t>pos2 = chaine3.find(”</a:t>
            </a:r>
            <a:r>
              <a:rPr lang="fr-FR" sz="1800">
                <a:solidFill>
                  <a:srgbClr val="008000"/>
                </a:solidFill>
                <a:latin typeface="Courier New" panose="02070309020205020404" pitchFamily="49" charset="0"/>
                <a:cs typeface="Courier New" panose="02070309020205020404" pitchFamily="49" charset="0"/>
              </a:rPr>
              <a:t>une</a:t>
            </a:r>
            <a:r>
              <a:rPr lang="fr-FR" sz="1800">
                <a:solidFill>
                  <a:schemeClr val="tx1"/>
                </a:solidFill>
                <a:latin typeface="Courier New" panose="02070309020205020404" pitchFamily="49" charset="0"/>
                <a:cs typeface="Courier New" panose="02070309020205020404" pitchFamily="49" charset="0"/>
              </a:rPr>
              <a:t>”, pos+1);</a:t>
            </a:r>
          </a:p>
          <a:p>
            <a:pPr algn="l"/>
            <a:r>
              <a:rPr lang="fr-FR" sz="1800">
                <a:solidFill>
                  <a:schemeClr val="tx1"/>
                </a:solidFill>
                <a:latin typeface="Courier New" panose="02070309020205020404" pitchFamily="49" charset="0"/>
                <a:cs typeface="Courier New" panose="02070309020205020404" pitchFamily="49" charset="0"/>
              </a:rPr>
              <a:t>std::string foundstr = ”</a:t>
            </a:r>
            <a:r>
              <a:rPr lang="fr-FR" sz="1800">
                <a:solidFill>
                  <a:srgbClr val="008000"/>
                </a:solidFill>
                <a:latin typeface="Courier New" panose="02070309020205020404" pitchFamily="49" charset="0"/>
                <a:cs typeface="Courier New" panose="02070309020205020404" pitchFamily="49" charset="0"/>
              </a:rPr>
              <a:t>Occurrences de une à </a:t>
            </a:r>
            <a:r>
              <a:rPr lang="fr-FR" sz="1800">
                <a:solidFill>
                  <a:schemeClr val="tx1"/>
                </a:solidFill>
                <a:latin typeface="Courier New" panose="02070309020205020404" pitchFamily="49" charset="0"/>
                <a:cs typeface="Courier New" panose="02070309020205020404" pitchFamily="49" charset="0"/>
              </a:rPr>
              <a:t>” +</a:t>
            </a:r>
          </a:p>
          <a:p>
            <a:r>
              <a:rPr lang="fr-FR" sz="1800">
                <a:solidFill>
                  <a:schemeClr val="tx1"/>
                </a:solidFill>
                <a:latin typeface="Courier New" panose="02070309020205020404" pitchFamily="49" charset="0"/>
                <a:cs typeface="Courier New" panose="02070309020205020404" pitchFamily="49" charset="0"/>
              </a:rPr>
              <a:t>                       std::to_string(pos) + ” </a:t>
            </a:r>
            <a:r>
              <a:rPr lang="fr-FR" sz="1800">
                <a:solidFill>
                  <a:srgbClr val="008000"/>
                </a:solidFill>
                <a:latin typeface="Courier New" panose="02070309020205020404" pitchFamily="49" charset="0"/>
                <a:cs typeface="Courier New" panose="02070309020205020404" pitchFamily="49" charset="0"/>
              </a:rPr>
              <a:t>et</a:t>
            </a:r>
            <a:r>
              <a:rPr lang="fr-FR" sz="1800">
                <a:solidFill>
                  <a:schemeClr val="tx1"/>
                </a:solidFill>
                <a:latin typeface="Courier New" panose="02070309020205020404" pitchFamily="49" charset="0"/>
                <a:cs typeface="Courier New" panose="02070309020205020404" pitchFamily="49" charset="0"/>
              </a:rPr>
              <a:t> ” +</a:t>
            </a:r>
          </a:p>
          <a:p>
            <a:r>
              <a:rPr lang="fr-FR" sz="1800">
                <a:solidFill>
                  <a:schemeClr val="tx1"/>
                </a:solidFill>
                <a:latin typeface="Courier New" panose="02070309020205020404" pitchFamily="49" charset="0"/>
                <a:cs typeface="Courier New" panose="02070309020205020404" pitchFamily="49" charset="0"/>
              </a:rPr>
              <a:t>                       std::to_string(pos2) + ”</a:t>
            </a:r>
            <a:r>
              <a:rPr lang="fr-FR" sz="1800">
                <a:solidFill>
                  <a:srgbClr val="008000"/>
                </a:solidFill>
                <a:latin typeface="Courier New" panose="02070309020205020404" pitchFamily="49" charset="0"/>
                <a:cs typeface="Courier New" panose="02070309020205020404" pitchFamily="49" charset="0"/>
              </a:rPr>
              <a:t>.</a:t>
            </a:r>
            <a:r>
              <a:rPr lang="fr-FR" sz="180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12268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2C6166-7685-774C-B28E-1823F1FE4E61}"/>
              </a:ext>
            </a:extLst>
          </p:cNvPr>
          <p:cNvSpPr>
            <a:spLocks noGrp="1"/>
          </p:cNvSpPr>
          <p:nvPr>
            <p:ph type="title"/>
          </p:nvPr>
        </p:nvSpPr>
        <p:spPr/>
        <p:txBody>
          <a:bodyPr/>
          <a:lstStyle/>
          <a:p>
            <a:r>
              <a:rPr lang="fr-FR"/>
              <a:t>Initialisation directe d’une sd::string</a:t>
            </a:r>
          </a:p>
        </p:txBody>
      </p:sp>
      <p:sp>
        <p:nvSpPr>
          <p:cNvPr id="3" name="Espace réservé du contenu 2">
            <a:extLst>
              <a:ext uri="{FF2B5EF4-FFF2-40B4-BE49-F238E27FC236}">
                <a16:creationId xmlns:a16="http://schemas.microsoft.com/office/drawing/2014/main" id="{BE1EEF29-5F27-1043-A5B0-5F334F340B18}"/>
              </a:ext>
            </a:extLst>
          </p:cNvPr>
          <p:cNvSpPr>
            <a:spLocks noGrp="1"/>
          </p:cNvSpPr>
          <p:nvPr>
            <p:ph idx="1"/>
          </p:nvPr>
        </p:nvSpPr>
        <p:spPr>
          <a:xfrm>
            <a:off x="685800" y="1097757"/>
            <a:ext cx="7772400" cy="2220118"/>
          </a:xfrm>
        </p:spPr>
        <p:txBody>
          <a:bodyPr/>
          <a:lstStyle/>
          <a:p>
            <a:r>
              <a:rPr lang="fr-FR" sz="2400"/>
              <a:t>Initialiser une std::string par une chaîne de caractères native pas optimale : copie de la chaîne native.</a:t>
            </a:r>
          </a:p>
          <a:p>
            <a:r>
              <a:rPr lang="fr-FR" sz="2400"/>
              <a:t>Depuis C++14, possibilité de définir directement une chaîne entre double quote comme une std::string</a:t>
            </a:r>
          </a:p>
          <a:p>
            <a:r>
              <a:rPr lang="fr-FR" sz="2400"/>
              <a:t>Rajout d’un s après le dernier double quote</a:t>
            </a:r>
          </a:p>
          <a:p>
            <a:pPr marL="0" indent="0">
              <a:buNone/>
            </a:pPr>
            <a:endParaRPr lang="fr-FR" sz="2400"/>
          </a:p>
        </p:txBody>
      </p:sp>
      <p:sp>
        <p:nvSpPr>
          <p:cNvPr id="4" name="Espace réservé du numéro de diapositive 3">
            <a:extLst>
              <a:ext uri="{FF2B5EF4-FFF2-40B4-BE49-F238E27FC236}">
                <a16:creationId xmlns:a16="http://schemas.microsoft.com/office/drawing/2014/main" id="{5BD97A10-F237-9E49-B27A-A84D93F12034}"/>
              </a:ext>
            </a:extLst>
          </p:cNvPr>
          <p:cNvSpPr>
            <a:spLocks noGrp="1"/>
          </p:cNvSpPr>
          <p:nvPr>
            <p:ph type="sldNum" sz="quarter" idx="10"/>
          </p:nvPr>
        </p:nvSpPr>
        <p:spPr/>
        <p:txBody>
          <a:bodyPr/>
          <a:lstStyle/>
          <a:p>
            <a:pPr>
              <a:defRPr/>
            </a:pPr>
            <a:fld id="{1EEDFC2C-F9B9-0445-A511-DA4552EF3EEB}" type="slidenum">
              <a:rPr lang="fr-FR" smtClean="0"/>
              <a:pPr>
                <a:defRPr/>
              </a:pPr>
              <a:t>45</a:t>
            </a:fld>
            <a:endParaRPr lang="fr-FR"/>
          </a:p>
        </p:txBody>
      </p:sp>
      <p:sp>
        <p:nvSpPr>
          <p:cNvPr id="5" name="Espace réservé du pied de page 4">
            <a:extLst>
              <a:ext uri="{FF2B5EF4-FFF2-40B4-BE49-F238E27FC236}">
                <a16:creationId xmlns:a16="http://schemas.microsoft.com/office/drawing/2014/main" id="{54888B42-82B6-6941-A4A1-9916F9B2B72C}"/>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58D6AC45-4D4A-4C48-888F-E1E76BE341FF}"/>
              </a:ext>
            </a:extLst>
          </p:cNvPr>
          <p:cNvSpPr txBox="1"/>
          <p:nvPr/>
        </p:nvSpPr>
        <p:spPr>
          <a:xfrm>
            <a:off x="571500" y="3879275"/>
            <a:ext cx="8389938" cy="2031325"/>
          </a:xfrm>
          <a:prstGeom prst="rect">
            <a:avLst/>
          </a:prstGeom>
          <a:solidFill>
            <a:schemeClr val="accent5"/>
          </a:solidFill>
        </p:spPr>
        <p:txBody>
          <a:bodyPr wrap="square" rtlCol="0">
            <a:spAutoFit/>
          </a:bodyPr>
          <a:lstStyle/>
          <a:p>
            <a:pPr algn="l"/>
            <a:r>
              <a:rPr lang="fr-FR" sz="1800" dirty="0">
                <a:solidFill>
                  <a:schemeClr val="tx1"/>
                </a:solidFill>
                <a:latin typeface="Courier New" panose="02070309020205020404" pitchFamily="49" charset="0"/>
                <a:cs typeface="Courier New" panose="02070309020205020404" pitchFamily="49" charset="0"/>
              </a:rPr>
              <a:t>#</a:t>
            </a:r>
            <a:r>
              <a:rPr lang="fr-FR" sz="1800" dirty="0">
                <a:solidFill>
                  <a:srgbClr val="7030A0"/>
                </a:solidFill>
                <a:latin typeface="Courier New" panose="02070309020205020404" pitchFamily="49" charset="0"/>
                <a:cs typeface="Courier New" panose="02070309020205020404" pitchFamily="49" charset="0"/>
              </a:rPr>
              <a:t>include</a:t>
            </a:r>
            <a:r>
              <a:rPr lang="fr-FR" sz="1800" dirty="0">
                <a:solidFill>
                  <a:schemeClr val="tx1"/>
                </a:solidFill>
                <a:latin typeface="Courier New" panose="02070309020205020404" pitchFamily="49" charset="0"/>
                <a:cs typeface="Courier New" panose="02070309020205020404" pitchFamily="49" charset="0"/>
              </a:rPr>
              <a:t> &lt;</a:t>
            </a:r>
            <a:r>
              <a:rPr lang="fr-FR" sz="1800" dirty="0">
                <a:solidFill>
                  <a:srgbClr val="008000"/>
                </a:solidFill>
                <a:latin typeface="Courier New" panose="02070309020205020404" pitchFamily="49" charset="0"/>
                <a:cs typeface="Courier New" panose="02070309020205020404" pitchFamily="49" charset="0"/>
              </a:rPr>
              <a:t>string</a:t>
            </a:r>
            <a:r>
              <a:rPr lang="fr-FR" sz="1800" dirty="0">
                <a:solidFill>
                  <a:schemeClr val="tx1"/>
                </a:solidFill>
                <a:latin typeface="Courier New" panose="02070309020205020404" pitchFamily="49" charset="0"/>
                <a:cs typeface="Courier New" panose="02070309020205020404" pitchFamily="49" charset="0"/>
              </a:rPr>
              <a:t>&gt;</a:t>
            </a:r>
          </a:p>
          <a:p>
            <a:pPr algn="l"/>
            <a:r>
              <a:rPr lang="fr-FR" sz="1800" dirty="0" err="1">
                <a:solidFill>
                  <a:srgbClr val="005CCD"/>
                </a:solidFill>
                <a:latin typeface="Courier New" panose="02070309020205020404" pitchFamily="49" charset="0"/>
                <a:cs typeface="Courier New" panose="02070309020205020404" pitchFamily="49" charset="0"/>
              </a:rPr>
              <a:t>using</a:t>
            </a:r>
            <a:r>
              <a:rPr lang="fr-FR" sz="1800" dirty="0">
                <a:solidFill>
                  <a:srgbClr val="005CCD"/>
                </a:solidFill>
                <a:latin typeface="Courier New" panose="02070309020205020404" pitchFamily="49" charset="0"/>
                <a:cs typeface="Courier New" panose="02070309020205020404" pitchFamily="49" charset="0"/>
              </a:rPr>
              <a:t> </a:t>
            </a:r>
            <a:r>
              <a:rPr lang="fr-FR" sz="1800" dirty="0" err="1">
                <a:solidFill>
                  <a:srgbClr val="005CCD"/>
                </a:solidFill>
                <a:latin typeface="Courier New" panose="02070309020205020404" pitchFamily="49" charset="0"/>
                <a:cs typeface="Courier New" panose="02070309020205020404" pitchFamily="49" charset="0"/>
              </a:rPr>
              <a:t>namespace</a:t>
            </a:r>
            <a:r>
              <a:rPr lang="fr-FR" sz="1800" dirty="0">
                <a:solidFill>
                  <a:schemeClr val="tx1"/>
                </a:solidFill>
                <a:latin typeface="Courier New" panose="02070309020205020404" pitchFamily="49" charset="0"/>
                <a:cs typeface="Courier New" panose="02070309020205020404" pitchFamily="49" charset="0"/>
              </a:rPr>
              <a:t> std::</a:t>
            </a:r>
            <a:r>
              <a:rPr lang="fr-FR" sz="1800" dirty="0" err="1">
                <a:solidFill>
                  <a:schemeClr val="tx1"/>
                </a:solidFill>
                <a:latin typeface="Courier New" panose="02070309020205020404" pitchFamily="49" charset="0"/>
                <a:cs typeface="Courier New" panose="02070309020205020404" pitchFamily="49" charset="0"/>
              </a:rPr>
              <a:t>string_literals</a:t>
            </a:r>
            <a:r>
              <a:rPr lang="fr-FR" sz="1800" dirty="0">
                <a:solidFill>
                  <a:schemeClr val="tx1"/>
                </a:solidFill>
                <a:latin typeface="Courier New" panose="02070309020205020404" pitchFamily="49" charset="0"/>
                <a:cs typeface="Courier New" panose="02070309020205020404" pitchFamily="49" charset="0"/>
              </a:rPr>
              <a:t>;</a:t>
            </a:r>
            <a:r>
              <a:rPr lang="fr-FR" sz="1800" dirty="0">
                <a:solidFill>
                  <a:srgbClr val="C00000"/>
                </a:solidFill>
                <a:latin typeface="Courier New" panose="02070309020205020404" pitchFamily="49" charset="0"/>
                <a:cs typeface="Courier New" panose="02070309020205020404" pitchFamily="49" charset="0"/>
              </a:rPr>
              <a:t>// Indispensable</a:t>
            </a:r>
          </a:p>
          <a:p>
            <a:pPr algn="l"/>
            <a:r>
              <a:rPr lang="fr-FR" sz="1800" dirty="0" err="1">
                <a:solidFill>
                  <a:srgbClr val="005CCD"/>
                </a:solidFill>
                <a:latin typeface="Courier New" panose="02070309020205020404" pitchFamily="49" charset="0"/>
                <a:cs typeface="Courier New" panose="02070309020205020404" pitchFamily="49" charset="0"/>
              </a:rPr>
              <a:t>int</a:t>
            </a:r>
            <a:r>
              <a:rPr lang="fr-FR" sz="1800" dirty="0">
                <a:solidFill>
                  <a:schemeClr val="tx1"/>
                </a:solidFill>
                <a:latin typeface="Courier New" panose="02070309020205020404" pitchFamily="49" charset="0"/>
                <a:cs typeface="Courier New" panose="02070309020205020404" pitchFamily="49" charset="0"/>
              </a:rPr>
              <a:t> </a:t>
            </a:r>
            <a:r>
              <a:rPr lang="fr-FR" sz="1800" dirty="0">
                <a:solidFill>
                  <a:srgbClr val="005CCD"/>
                </a:solidFill>
                <a:latin typeface="Courier New" panose="02070309020205020404" pitchFamily="49" charset="0"/>
                <a:cs typeface="Courier New" panose="02070309020205020404" pitchFamily="49" charset="0"/>
              </a:rPr>
              <a:t>main</a:t>
            </a:r>
            <a:r>
              <a:rPr lang="fr-FR" sz="1800" dirty="0">
                <a:solidFill>
                  <a:schemeClr val="tx1"/>
                </a:solidFill>
                <a:latin typeface="Courier New" panose="02070309020205020404" pitchFamily="49" charset="0"/>
                <a:cs typeface="Courier New" panose="02070309020205020404" pitchFamily="49" charset="0"/>
              </a:rPr>
              <a:t>() </a:t>
            </a:r>
          </a:p>
          <a:p>
            <a:pPr algn="l"/>
            <a:r>
              <a:rPr lang="fr-FR" sz="1800" dirty="0">
                <a:solidFill>
                  <a:schemeClr val="tx1"/>
                </a:solidFill>
                <a:latin typeface="Courier New" panose="02070309020205020404" pitchFamily="49" charset="0"/>
                <a:cs typeface="Courier New" panose="02070309020205020404" pitchFamily="49" charset="0"/>
              </a:rPr>
              <a:t>{ </a:t>
            </a:r>
          </a:p>
          <a:p>
            <a:pPr algn="l"/>
            <a:r>
              <a:rPr lang="fr-FR" sz="1800" dirty="0">
                <a:solidFill>
                  <a:schemeClr val="tx1"/>
                </a:solidFill>
                <a:latin typeface="Courier New" panose="02070309020205020404" pitchFamily="49" charset="0"/>
                <a:cs typeface="Courier New" panose="02070309020205020404" pitchFamily="49" charset="0"/>
              </a:rPr>
              <a:t>  std::string </a:t>
            </a:r>
            <a:r>
              <a:rPr lang="fr-FR" sz="1800" dirty="0" err="1">
                <a:solidFill>
                  <a:schemeClr val="tx1"/>
                </a:solidFill>
                <a:latin typeface="Courier New" panose="02070309020205020404" pitchFamily="49" charset="0"/>
                <a:cs typeface="Courier New" panose="02070309020205020404" pitchFamily="49" charset="0"/>
              </a:rPr>
              <a:t>troisième_chaîne</a:t>
            </a:r>
            <a:r>
              <a:rPr lang="fr-FR" sz="1800" dirty="0">
                <a:solidFill>
                  <a:schemeClr val="tx1"/>
                </a:solidFill>
                <a:latin typeface="Courier New" panose="02070309020205020404" pitchFamily="49" charset="0"/>
                <a:cs typeface="Courier New" panose="02070309020205020404" pitchFamily="49" charset="0"/>
              </a:rPr>
              <a:t> = </a:t>
            </a:r>
          </a:p>
          <a:p>
            <a:pPr algn="l"/>
            <a:r>
              <a:rPr lang="fr-FR" sz="1800" dirty="0">
                <a:solidFill>
                  <a:schemeClr val="tx1"/>
                </a:solidFill>
                <a:latin typeface="Courier New" panose="02070309020205020404" pitchFamily="49" charset="0"/>
                <a:cs typeface="Courier New" panose="02070309020205020404" pitchFamily="49" charset="0"/>
              </a:rPr>
              <a:t>                           u8”</a:t>
            </a:r>
            <a:r>
              <a:rPr lang="fr-FR" sz="1800" dirty="0">
                <a:solidFill>
                  <a:srgbClr val="008000"/>
                </a:solidFill>
                <a:latin typeface="Courier New" panose="02070309020205020404" pitchFamily="49" charset="0"/>
                <a:cs typeface="Courier New" panose="02070309020205020404" pitchFamily="49" charset="0"/>
              </a:rPr>
              <a:t>Ceci est une std::</a:t>
            </a:r>
            <a:r>
              <a:rPr lang="fr-FR" sz="1800" dirty="0" err="1">
                <a:solidFill>
                  <a:srgbClr val="008000"/>
                </a:solidFill>
                <a:latin typeface="Courier New" panose="02070309020205020404" pitchFamily="49" charset="0"/>
                <a:cs typeface="Courier New" panose="02070309020205020404" pitchFamily="49" charset="0"/>
              </a:rPr>
              <a:t>string</a:t>
            </a:r>
            <a:r>
              <a:rPr lang="fr-FR" sz="1800" dirty="0" err="1">
                <a:solidFill>
                  <a:schemeClr val="tx1"/>
                </a:solidFill>
                <a:latin typeface="Courier New" panose="02070309020205020404" pitchFamily="49" charset="0"/>
                <a:cs typeface="Courier New" panose="02070309020205020404" pitchFamily="49" charset="0"/>
              </a:rPr>
              <a:t>”s</a:t>
            </a:r>
            <a:r>
              <a:rPr lang="fr-FR" sz="1800" dirty="0">
                <a:solidFill>
                  <a:schemeClr val="tx1"/>
                </a:solidFill>
                <a:latin typeface="Courier New" panose="02070309020205020404" pitchFamily="49" charset="0"/>
                <a:cs typeface="Courier New" panose="02070309020205020404" pitchFamily="49" charset="0"/>
              </a:rPr>
              <a:t> ; </a:t>
            </a:r>
          </a:p>
          <a:p>
            <a:pPr algn="l"/>
            <a:r>
              <a:rPr lang="fr-FR" sz="18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590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75DA4-ADCC-7042-95EA-2A5E2FD533F8}"/>
              </a:ext>
            </a:extLst>
          </p:cNvPr>
          <p:cNvSpPr>
            <a:spLocks noGrp="1"/>
          </p:cNvSpPr>
          <p:nvPr>
            <p:ph type="title"/>
          </p:nvPr>
        </p:nvSpPr>
        <p:spPr/>
        <p:txBody>
          <a:bodyPr/>
          <a:lstStyle/>
          <a:p>
            <a:r>
              <a:rPr lang="fr-FR"/>
              <a:t>Déclaration automatique implicite et explicite</a:t>
            </a:r>
          </a:p>
        </p:txBody>
      </p:sp>
      <p:sp>
        <p:nvSpPr>
          <p:cNvPr id="3" name="Espace réservé du contenu 2">
            <a:extLst>
              <a:ext uri="{FF2B5EF4-FFF2-40B4-BE49-F238E27FC236}">
                <a16:creationId xmlns:a16="http://schemas.microsoft.com/office/drawing/2014/main" id="{C4DE69A4-C536-5145-A4BC-84B02E12925E}"/>
              </a:ext>
            </a:extLst>
          </p:cNvPr>
          <p:cNvSpPr>
            <a:spLocks noGrp="1"/>
          </p:cNvSpPr>
          <p:nvPr>
            <p:ph idx="1"/>
          </p:nvPr>
        </p:nvSpPr>
        <p:spPr>
          <a:xfrm>
            <a:off x="386080" y="832961"/>
            <a:ext cx="7772400" cy="485299"/>
          </a:xfrm>
        </p:spPr>
        <p:txBody>
          <a:bodyPr/>
          <a:lstStyle/>
          <a:p>
            <a:pPr marL="0" indent="0" algn="ctr">
              <a:buNone/>
            </a:pPr>
            <a:r>
              <a:rPr lang="fr-FR" sz="2400"/>
              <a:t>Lorsqu’on déclare et initialise une variable, il y a redondance du type de la variable</a:t>
            </a:r>
          </a:p>
        </p:txBody>
      </p:sp>
      <p:sp>
        <p:nvSpPr>
          <p:cNvPr id="4" name="Espace réservé du numéro de diapositive 3">
            <a:extLst>
              <a:ext uri="{FF2B5EF4-FFF2-40B4-BE49-F238E27FC236}">
                <a16:creationId xmlns:a16="http://schemas.microsoft.com/office/drawing/2014/main" id="{955183F0-9BEA-6045-9611-9507658B328C}"/>
              </a:ext>
            </a:extLst>
          </p:cNvPr>
          <p:cNvSpPr>
            <a:spLocks noGrp="1"/>
          </p:cNvSpPr>
          <p:nvPr>
            <p:ph type="sldNum" sz="quarter" idx="10"/>
          </p:nvPr>
        </p:nvSpPr>
        <p:spPr/>
        <p:txBody>
          <a:bodyPr/>
          <a:lstStyle/>
          <a:p>
            <a:pPr>
              <a:defRPr/>
            </a:pPr>
            <a:fld id="{1EEDFC2C-F9B9-0445-A511-DA4552EF3EEB}" type="slidenum">
              <a:rPr lang="fr-FR" smtClean="0"/>
              <a:pPr>
                <a:defRPr/>
              </a:pPr>
              <a:t>46</a:t>
            </a:fld>
            <a:endParaRPr lang="fr-FR"/>
          </a:p>
        </p:txBody>
      </p:sp>
      <p:sp>
        <p:nvSpPr>
          <p:cNvPr id="5" name="Espace réservé du pied de page 4">
            <a:extLst>
              <a:ext uri="{FF2B5EF4-FFF2-40B4-BE49-F238E27FC236}">
                <a16:creationId xmlns:a16="http://schemas.microsoft.com/office/drawing/2014/main" id="{207B6E23-1B95-C14E-9E6F-B9978FF5234F}"/>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2B16A407-CB49-424B-B88E-34A31908C578}"/>
              </a:ext>
            </a:extLst>
          </p:cNvPr>
          <p:cNvSpPr txBox="1"/>
          <p:nvPr/>
        </p:nvSpPr>
        <p:spPr>
          <a:xfrm>
            <a:off x="548640" y="1615440"/>
            <a:ext cx="8298180" cy="1200329"/>
          </a:xfrm>
          <a:prstGeom prst="rect">
            <a:avLst/>
          </a:prstGeom>
          <a:solidFill>
            <a:schemeClr val="accent5"/>
          </a:solidFill>
        </p:spPr>
        <p:txBody>
          <a:bodyPr wrap="square" rtlCol="0">
            <a:spAutoFit/>
          </a:bodyPr>
          <a:lstStyle/>
          <a:p>
            <a:pPr algn="l"/>
            <a:r>
              <a:rPr lang="fr-FR" sz="1800">
                <a:latin typeface="Courier New" panose="02070309020205020404" pitchFamily="49" charset="0"/>
                <a:cs typeface="Courier New" panose="02070309020205020404" pitchFamily="49" charset="0"/>
              </a:rPr>
              <a:t>int </a:t>
            </a:r>
            <a:r>
              <a:rPr lang="fr-FR" sz="1800">
                <a:solidFill>
                  <a:schemeClr val="tx1"/>
                </a:solidFill>
                <a:latin typeface="Courier New" panose="02070309020205020404" pitchFamily="49" charset="0"/>
                <a:cs typeface="Courier New" panose="02070309020205020404" pitchFamily="49" charset="0"/>
              </a:rPr>
              <a:t>i = 4;</a:t>
            </a:r>
            <a:r>
              <a:rPr lang="fr-FR" sz="1800">
                <a:latin typeface="Courier New" panose="02070309020205020404" pitchFamily="49" charset="0"/>
                <a:cs typeface="Courier New" panose="02070309020205020404" pitchFamily="49" charset="0"/>
              </a:rPr>
              <a:t> // </a:t>
            </a:r>
            <a:r>
              <a:rPr lang="fr-FR" sz="1800">
                <a:solidFill>
                  <a:srgbClr val="C00000"/>
                </a:solidFill>
                <a:latin typeface="Courier New" panose="02070309020205020404" pitchFamily="49" charset="0"/>
                <a:cs typeface="Courier New" panose="02070309020205020404" pitchFamily="49" charset="0"/>
              </a:rPr>
              <a:t>i déclaré entier, et initialisé avec entier</a:t>
            </a:r>
          </a:p>
          <a:p>
            <a:pPr algn="l"/>
            <a:r>
              <a:rPr lang="fr-FR" sz="1800">
                <a:latin typeface="Courier New" panose="02070309020205020404" pitchFamily="49" charset="0"/>
                <a:cs typeface="Courier New" panose="02070309020205020404" pitchFamily="49" charset="0"/>
              </a:rPr>
              <a:t>double </a:t>
            </a:r>
            <a:r>
              <a:rPr lang="fr-FR" sz="1800">
                <a:solidFill>
                  <a:schemeClr val="tx1"/>
                </a:solidFill>
                <a:latin typeface="Courier New" panose="02070309020205020404" pitchFamily="49" charset="0"/>
                <a:cs typeface="Courier New" panose="02070309020205020404" pitchFamily="49" charset="0"/>
              </a:rPr>
              <a:t>x = 4.;</a:t>
            </a:r>
            <a:r>
              <a:rPr lang="fr-FR" sz="1800">
                <a:latin typeface="Courier New" panose="02070309020205020404" pitchFamily="49" charset="0"/>
                <a:cs typeface="Courier New" panose="02070309020205020404" pitchFamily="49" charset="0"/>
              </a:rPr>
              <a:t> // </a:t>
            </a:r>
            <a:r>
              <a:rPr lang="fr-FR" sz="1800">
                <a:solidFill>
                  <a:srgbClr val="C00000"/>
                </a:solidFill>
                <a:latin typeface="Courier New" panose="02070309020205020404" pitchFamily="49" charset="0"/>
                <a:cs typeface="Courier New" panose="02070309020205020404" pitchFamily="49" charset="0"/>
              </a:rPr>
              <a:t>x double, initialisé avec un double</a:t>
            </a:r>
          </a:p>
          <a:p>
            <a:pPr algn="l"/>
            <a:r>
              <a:rPr lang="fr-FR" sz="1800">
                <a:latin typeface="Courier New" panose="02070309020205020404" pitchFamily="49" charset="0"/>
                <a:cs typeface="Courier New" panose="02070309020205020404" pitchFamily="49" charset="0"/>
              </a:rPr>
              <a:t>int </a:t>
            </a:r>
            <a:r>
              <a:rPr lang="fr-FR" sz="1800">
                <a:solidFill>
                  <a:schemeClr val="tx1"/>
                </a:solidFill>
                <a:latin typeface="Courier New" panose="02070309020205020404" pitchFamily="49" charset="0"/>
                <a:cs typeface="Courier New" panose="02070309020205020404" pitchFamily="49" charset="0"/>
              </a:rPr>
              <a:t>j = 3.5;</a:t>
            </a:r>
            <a:r>
              <a:rPr lang="fr-FR" sz="1800">
                <a:latin typeface="Courier New" panose="02070309020205020404" pitchFamily="49" charset="0"/>
                <a:cs typeface="Courier New" panose="02070309020205020404" pitchFamily="49" charset="0"/>
              </a:rPr>
              <a:t>// </a:t>
            </a:r>
            <a:r>
              <a:rPr lang="fr-FR" sz="1800">
                <a:solidFill>
                  <a:srgbClr val="C00000"/>
                </a:solidFill>
                <a:latin typeface="Courier New" panose="02070309020205020404" pitchFamily="49" charset="0"/>
                <a:cs typeface="Courier New" panose="02070309020205020404" pitchFamily="49" charset="0"/>
              </a:rPr>
              <a:t>Initialisation bizarre… Un bogue ?</a:t>
            </a:r>
          </a:p>
          <a:p>
            <a:pPr algn="l"/>
            <a:r>
              <a:rPr lang="fr-FR" sz="1800">
                <a:latin typeface="Courier New" panose="02070309020205020404" pitchFamily="49" charset="0"/>
                <a:cs typeface="Courier New" panose="02070309020205020404" pitchFamily="49" charset="0"/>
              </a:rPr>
              <a:t>int </a:t>
            </a:r>
            <a:r>
              <a:rPr lang="fr-FR" sz="1800">
                <a:solidFill>
                  <a:schemeClr val="tx1"/>
                </a:solidFill>
                <a:latin typeface="Courier New" panose="02070309020205020404" pitchFamily="49" charset="0"/>
                <a:cs typeface="Courier New" panose="02070309020205020404" pitchFamily="49" charset="0"/>
              </a:rPr>
              <a:t>d = x/3;</a:t>
            </a:r>
            <a:r>
              <a:rPr lang="fr-FR" sz="1800">
                <a:latin typeface="Courier New" panose="02070309020205020404" pitchFamily="49" charset="0"/>
                <a:cs typeface="Courier New" panose="02070309020205020404" pitchFamily="49" charset="0"/>
              </a:rPr>
              <a:t> //</a:t>
            </a:r>
            <a:r>
              <a:rPr lang="fr-FR" sz="1800">
                <a:solidFill>
                  <a:srgbClr val="C00000"/>
                </a:solidFill>
                <a:latin typeface="Courier New" panose="02070309020205020404" pitchFamily="49" charset="0"/>
                <a:cs typeface="Courier New" panose="02070309020205020404" pitchFamily="49" charset="0"/>
              </a:rPr>
              <a:t>Idem, vraiment voulu par le programmeur ?</a:t>
            </a:r>
          </a:p>
        </p:txBody>
      </p:sp>
      <p:sp>
        <p:nvSpPr>
          <p:cNvPr id="7" name="ZoneTexte 6">
            <a:extLst>
              <a:ext uri="{FF2B5EF4-FFF2-40B4-BE49-F238E27FC236}">
                <a16:creationId xmlns:a16="http://schemas.microsoft.com/office/drawing/2014/main" id="{B5B6B3BE-5443-7D49-B258-64683DDA3625}"/>
              </a:ext>
            </a:extLst>
          </p:cNvPr>
          <p:cNvSpPr txBox="1"/>
          <p:nvPr/>
        </p:nvSpPr>
        <p:spPr>
          <a:xfrm>
            <a:off x="635000" y="2800529"/>
            <a:ext cx="8161020" cy="3046988"/>
          </a:xfrm>
          <a:prstGeom prst="rect">
            <a:avLst/>
          </a:prstGeom>
          <a:noFill/>
        </p:spPr>
        <p:txBody>
          <a:bodyPr wrap="square" rtlCol="0">
            <a:spAutoFit/>
          </a:bodyPr>
          <a:lstStyle/>
          <a:p>
            <a:pPr marL="342900" indent="-342900">
              <a:buFont typeface="Arial" panose="020B0604020202020204" pitchFamily="34" charset="0"/>
              <a:buChar char="•"/>
            </a:pPr>
            <a:r>
              <a:rPr lang="fr-FR" b="0">
                <a:solidFill>
                  <a:schemeClr val="tx1"/>
                </a:solidFill>
              </a:rPr>
              <a:t>En Python, le type d’une variable est définie par la valeur qu’elle contient.</a:t>
            </a:r>
          </a:p>
          <a:p>
            <a:pPr marL="342900" indent="-342900">
              <a:buFont typeface="Arial" panose="020B0604020202020204" pitchFamily="34" charset="0"/>
              <a:buChar char="•"/>
            </a:pPr>
            <a:r>
              <a:rPr lang="fr-FR" b="0">
                <a:solidFill>
                  <a:schemeClr val="tx1"/>
                </a:solidFill>
              </a:rPr>
              <a:t>En C++, il est possible de définir une variable dont le type dépendra du type de la valeur qui l’initialise : c’est une </a:t>
            </a:r>
            <a:r>
              <a:rPr lang="fr-FR" b="0">
                <a:solidFill>
                  <a:srgbClr val="C00000"/>
                </a:solidFill>
              </a:rPr>
              <a:t>déclaration implicite</a:t>
            </a:r>
          </a:p>
          <a:p>
            <a:pPr marL="342900" indent="-342900">
              <a:buFont typeface="Arial" panose="020B0604020202020204" pitchFamily="34" charset="0"/>
              <a:buChar char="•"/>
            </a:pPr>
            <a:r>
              <a:rPr lang="fr-FR" b="0">
                <a:solidFill>
                  <a:schemeClr val="tx1"/>
                </a:solidFill>
              </a:rPr>
              <a:t>On peut également déclarer une variable dont le type dépendra d’une expression explicite (mais qui ne sert pas à l’initialiser) : c’est une </a:t>
            </a:r>
            <a:r>
              <a:rPr lang="fr-FR" b="0">
                <a:solidFill>
                  <a:srgbClr val="C00000"/>
                </a:solidFill>
              </a:rPr>
              <a:t>déclaration explicite</a:t>
            </a:r>
          </a:p>
        </p:txBody>
      </p:sp>
    </p:spTree>
    <p:extLst>
      <p:ext uri="{BB962C8B-B14F-4D97-AF65-F5344CB8AC3E}">
        <p14:creationId xmlns:p14="http://schemas.microsoft.com/office/powerpoint/2010/main" val="4259346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2616-45BC-D444-8A66-8EE65F35E543}"/>
              </a:ext>
            </a:extLst>
          </p:cNvPr>
          <p:cNvSpPr>
            <a:spLocks noGrp="1"/>
          </p:cNvSpPr>
          <p:nvPr>
            <p:ph type="title"/>
          </p:nvPr>
        </p:nvSpPr>
        <p:spPr/>
        <p:txBody>
          <a:bodyPr/>
          <a:lstStyle/>
          <a:p>
            <a:r>
              <a:rPr lang="fr-FR"/>
              <a:t>Déclaration automatique implicite d’une variable</a:t>
            </a:r>
          </a:p>
        </p:txBody>
      </p:sp>
      <p:sp>
        <p:nvSpPr>
          <p:cNvPr id="3" name="Espace réservé du contenu 2">
            <a:extLst>
              <a:ext uri="{FF2B5EF4-FFF2-40B4-BE49-F238E27FC236}">
                <a16:creationId xmlns:a16="http://schemas.microsoft.com/office/drawing/2014/main" id="{3505F998-F488-1D47-A5F7-42AF9A4C2140}"/>
              </a:ext>
            </a:extLst>
          </p:cNvPr>
          <p:cNvSpPr>
            <a:spLocks noGrp="1"/>
          </p:cNvSpPr>
          <p:nvPr>
            <p:ph idx="1"/>
          </p:nvPr>
        </p:nvSpPr>
        <p:spPr>
          <a:xfrm>
            <a:off x="279400" y="816293"/>
            <a:ext cx="7772400" cy="494347"/>
          </a:xfrm>
        </p:spPr>
        <p:txBody>
          <a:bodyPr/>
          <a:lstStyle/>
          <a:p>
            <a:r>
              <a:rPr lang="fr-FR" sz="2400"/>
              <a:t>On utilise le mot clef natif </a:t>
            </a:r>
            <a:r>
              <a:rPr lang="fr-FR" sz="1800" b="1">
                <a:solidFill>
                  <a:srgbClr val="005CCD"/>
                </a:solidFill>
                <a:latin typeface="Courier New" panose="02070309020205020404" pitchFamily="49" charset="0"/>
                <a:cs typeface="Courier New" panose="02070309020205020404" pitchFamily="49" charset="0"/>
              </a:rPr>
              <a:t>auto</a:t>
            </a:r>
            <a:endParaRPr lang="fr-FR" sz="1800" b="1">
              <a:latin typeface="Courier New" panose="02070309020205020404" pitchFamily="49" charset="0"/>
              <a:cs typeface="Courier New" panose="02070309020205020404" pitchFamily="49" charset="0"/>
            </a:endParaRPr>
          </a:p>
        </p:txBody>
      </p:sp>
      <p:sp>
        <p:nvSpPr>
          <p:cNvPr id="4" name="Espace réservé du numéro de diapositive 3">
            <a:extLst>
              <a:ext uri="{FF2B5EF4-FFF2-40B4-BE49-F238E27FC236}">
                <a16:creationId xmlns:a16="http://schemas.microsoft.com/office/drawing/2014/main" id="{3FB7173C-7646-7042-9933-E48C44EAD9A1}"/>
              </a:ext>
            </a:extLst>
          </p:cNvPr>
          <p:cNvSpPr>
            <a:spLocks noGrp="1"/>
          </p:cNvSpPr>
          <p:nvPr>
            <p:ph type="sldNum" sz="quarter" idx="10"/>
          </p:nvPr>
        </p:nvSpPr>
        <p:spPr/>
        <p:txBody>
          <a:bodyPr/>
          <a:lstStyle/>
          <a:p>
            <a:pPr>
              <a:defRPr/>
            </a:pPr>
            <a:fld id="{1EEDFC2C-F9B9-0445-A511-DA4552EF3EEB}" type="slidenum">
              <a:rPr lang="fr-FR" smtClean="0"/>
              <a:pPr>
                <a:defRPr/>
              </a:pPr>
              <a:t>47</a:t>
            </a:fld>
            <a:endParaRPr lang="fr-FR"/>
          </a:p>
        </p:txBody>
      </p:sp>
      <p:sp>
        <p:nvSpPr>
          <p:cNvPr id="5" name="Espace réservé du pied de page 4">
            <a:extLst>
              <a:ext uri="{FF2B5EF4-FFF2-40B4-BE49-F238E27FC236}">
                <a16:creationId xmlns:a16="http://schemas.microsoft.com/office/drawing/2014/main" id="{2F11D476-D703-5F41-934A-94151914ED95}"/>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3912F3E6-1B98-2541-911A-E4E7531F40F6}"/>
              </a:ext>
            </a:extLst>
          </p:cNvPr>
          <p:cNvSpPr txBox="1"/>
          <p:nvPr/>
        </p:nvSpPr>
        <p:spPr>
          <a:xfrm>
            <a:off x="548640" y="3154322"/>
            <a:ext cx="8046720" cy="1200329"/>
          </a:xfrm>
          <a:prstGeom prst="rect">
            <a:avLst/>
          </a:prstGeom>
          <a:noFill/>
        </p:spPr>
        <p:txBody>
          <a:bodyPr wrap="square" rtlCol="0">
            <a:spAutoFit/>
          </a:bodyPr>
          <a:lstStyle/>
          <a:p>
            <a:pPr algn="l"/>
            <a:r>
              <a:rPr lang="fr-FR" b="0">
                <a:solidFill>
                  <a:schemeClr val="tx1"/>
                </a:solidFill>
              </a:rPr>
              <a:t>La déclaration implicite peut simplifier le code</a:t>
            </a:r>
          </a:p>
          <a:p>
            <a:pPr algn="l"/>
            <a:r>
              <a:rPr lang="fr-FR" b="0">
                <a:solidFill>
                  <a:schemeClr val="tx1"/>
                </a:solidFill>
              </a:rPr>
              <a:t>Ne pas en abuser, sous peine de rendre le code peu lisible :</a:t>
            </a:r>
            <a:endParaRPr lang="fr-FR" b="0"/>
          </a:p>
        </p:txBody>
      </p:sp>
      <p:sp>
        <p:nvSpPr>
          <p:cNvPr id="7" name="ZoneTexte 6">
            <a:extLst>
              <a:ext uri="{FF2B5EF4-FFF2-40B4-BE49-F238E27FC236}">
                <a16:creationId xmlns:a16="http://schemas.microsoft.com/office/drawing/2014/main" id="{B23A6D70-A80F-2349-B367-A09C0CBA3B5E}"/>
              </a:ext>
            </a:extLst>
          </p:cNvPr>
          <p:cNvSpPr txBox="1"/>
          <p:nvPr/>
        </p:nvSpPr>
        <p:spPr>
          <a:xfrm>
            <a:off x="548640" y="1281430"/>
            <a:ext cx="8595360" cy="1754326"/>
          </a:xfrm>
          <a:prstGeom prst="rect">
            <a:avLst/>
          </a:prstGeom>
          <a:solidFill>
            <a:schemeClr val="accent5"/>
          </a:solidFill>
        </p:spPr>
        <p:txBody>
          <a:bodyPr wrap="square" rtlCol="0">
            <a:spAutoFit/>
          </a:bodyPr>
          <a:lstStyle/>
          <a:p>
            <a:pPr algn="l"/>
            <a:r>
              <a:rPr lang="fr-FR" sz="1800">
                <a:solidFill>
                  <a:srgbClr val="005CCD"/>
                </a:solidFill>
                <a:latin typeface="Courier New" panose="02070309020205020404" pitchFamily="49" charset="0"/>
                <a:cs typeface="Courier New" panose="02070309020205020404" pitchFamily="49" charset="0"/>
              </a:rPr>
              <a:t>auto</a:t>
            </a:r>
            <a:r>
              <a:rPr lang="fr-FR" sz="1800">
                <a:solidFill>
                  <a:schemeClr val="tx1"/>
                </a:solidFill>
                <a:latin typeface="Courier New" panose="02070309020205020404" pitchFamily="49" charset="0"/>
                <a:cs typeface="Courier New" panose="02070309020205020404" pitchFamily="49" charset="0"/>
              </a:rPr>
              <a:t> i = 4; </a:t>
            </a:r>
            <a:r>
              <a:rPr lang="fr-FR" sz="1800">
                <a:solidFill>
                  <a:srgbClr val="008000"/>
                </a:solidFill>
                <a:latin typeface="Courier New" panose="02070309020205020404" pitchFamily="49" charset="0"/>
                <a:cs typeface="Courier New" panose="02070309020205020404" pitchFamily="49" charset="0"/>
              </a:rPr>
              <a:t>// i de type int</a:t>
            </a:r>
          </a:p>
          <a:p>
            <a:pPr algn="l"/>
            <a:r>
              <a:rPr lang="fr-FR" sz="1800">
                <a:solidFill>
                  <a:srgbClr val="005CCD"/>
                </a:solidFill>
                <a:latin typeface="Courier New" panose="02070309020205020404" pitchFamily="49" charset="0"/>
                <a:cs typeface="Courier New" panose="02070309020205020404" pitchFamily="49" charset="0"/>
              </a:rPr>
              <a:t>auto</a:t>
            </a:r>
            <a:r>
              <a:rPr lang="fr-FR" sz="1800">
                <a:solidFill>
                  <a:schemeClr val="tx1"/>
                </a:solidFill>
                <a:latin typeface="Courier New" panose="02070309020205020404" pitchFamily="49" charset="0"/>
                <a:cs typeface="Courier New" panose="02070309020205020404" pitchFamily="49" charset="0"/>
              </a:rPr>
              <a:t> x = 3.; </a:t>
            </a:r>
            <a:r>
              <a:rPr lang="fr-FR" sz="1800">
                <a:solidFill>
                  <a:srgbClr val="008000"/>
                </a:solidFill>
                <a:latin typeface="Courier New" panose="02070309020205020404" pitchFamily="49" charset="0"/>
                <a:cs typeface="Courier New" panose="02070309020205020404" pitchFamily="49" charset="0"/>
              </a:rPr>
              <a:t>// x de type double</a:t>
            </a:r>
          </a:p>
          <a:p>
            <a:pPr algn="l"/>
            <a:r>
              <a:rPr lang="fr-FR" sz="1800">
                <a:solidFill>
                  <a:srgbClr val="005CCD"/>
                </a:solidFill>
                <a:latin typeface="Courier New" panose="02070309020205020404" pitchFamily="49" charset="0"/>
                <a:cs typeface="Courier New" panose="02070309020205020404" pitchFamily="49" charset="0"/>
              </a:rPr>
              <a:t>auto</a:t>
            </a:r>
            <a:r>
              <a:rPr lang="fr-FR" sz="1800">
                <a:solidFill>
                  <a:schemeClr val="tx1"/>
                </a:solidFill>
                <a:latin typeface="Courier New" panose="02070309020205020404" pitchFamily="49" charset="0"/>
                <a:cs typeface="Courier New" panose="02070309020205020404" pitchFamily="49" charset="0"/>
              </a:rPr>
              <a:t> z = 3.+4.i; </a:t>
            </a:r>
            <a:r>
              <a:rPr lang="fr-FR" sz="1800">
                <a:solidFill>
                  <a:srgbClr val="008000"/>
                </a:solidFill>
                <a:latin typeface="Courier New" panose="02070309020205020404" pitchFamily="49" charset="0"/>
                <a:cs typeface="Courier New" panose="02070309020205020404" pitchFamily="49" charset="0"/>
              </a:rPr>
              <a:t>// z de type complex&lt;double&gt;</a:t>
            </a:r>
          </a:p>
          <a:p>
            <a:pPr algn="l"/>
            <a:r>
              <a:rPr lang="fr-FR" sz="1800">
                <a:solidFill>
                  <a:srgbClr val="005CCD"/>
                </a:solidFill>
                <a:latin typeface="Courier New" panose="02070309020205020404" pitchFamily="49" charset="0"/>
                <a:cs typeface="Courier New" panose="02070309020205020404" pitchFamily="49" charset="0"/>
              </a:rPr>
              <a:t>auto</a:t>
            </a:r>
            <a:r>
              <a:rPr lang="fr-FR" sz="1800">
                <a:solidFill>
                  <a:schemeClr val="tx1"/>
                </a:solidFill>
                <a:latin typeface="Courier New" panose="02070309020205020404" pitchFamily="49" charset="0"/>
                <a:cs typeface="Courier New" panose="02070309020205020404" pitchFamily="49" charset="0"/>
              </a:rPr>
              <a:t> nz = std::abs(z);</a:t>
            </a:r>
            <a:r>
              <a:rPr lang="fr-FR" sz="1800">
                <a:solidFill>
                  <a:srgbClr val="008000"/>
                </a:solidFill>
                <a:latin typeface="Courier New" panose="02070309020205020404" pitchFamily="49" charset="0"/>
                <a:cs typeface="Courier New" panose="02070309020205020404" pitchFamily="49" charset="0"/>
              </a:rPr>
              <a:t>// nz de type double</a:t>
            </a:r>
          </a:p>
          <a:p>
            <a:pPr algn="l"/>
            <a:r>
              <a:rPr lang="fr-FR" sz="1800">
                <a:solidFill>
                  <a:srgbClr val="005CCD"/>
                </a:solidFill>
                <a:latin typeface="Courier New" panose="02070309020205020404" pitchFamily="49" charset="0"/>
                <a:cs typeface="Courier New" panose="02070309020205020404" pitchFamily="49" charset="0"/>
              </a:rPr>
              <a:t>auto</a:t>
            </a:r>
            <a:r>
              <a:rPr lang="fr-FR" sz="1800">
                <a:solidFill>
                  <a:schemeClr val="tx1"/>
                </a:solidFill>
                <a:latin typeface="Courier New" panose="02070309020205020404" pitchFamily="49" charset="0"/>
                <a:cs typeface="Courier New" panose="02070309020205020404" pitchFamily="49" charset="0"/>
              </a:rPr>
              <a:t> j; </a:t>
            </a:r>
            <a:r>
              <a:rPr lang="fr-FR" sz="1800">
                <a:solidFill>
                  <a:srgbClr val="C00000"/>
                </a:solidFill>
                <a:latin typeface="Courier New" panose="02070309020205020404" pitchFamily="49" charset="0"/>
                <a:cs typeface="Courier New" panose="02070309020205020404" pitchFamily="49" charset="0"/>
              </a:rPr>
              <a:t>//Erreur compilation, impossible déduire type de j</a:t>
            </a:r>
          </a:p>
          <a:p>
            <a:pPr algn="l"/>
            <a:r>
              <a:rPr lang="fr-FR" sz="1800">
                <a:solidFill>
                  <a:schemeClr val="tx1"/>
                </a:solidFill>
                <a:latin typeface="Courier New" panose="02070309020205020404" pitchFamily="49" charset="0"/>
                <a:cs typeface="Courier New" panose="02070309020205020404" pitchFamily="49" charset="0"/>
              </a:rPr>
              <a:t>i = 4.3; </a:t>
            </a:r>
            <a:r>
              <a:rPr lang="fr-FR" sz="1800">
                <a:solidFill>
                  <a:srgbClr val="008000"/>
                </a:solidFill>
                <a:latin typeface="Courier New" panose="02070309020205020404" pitchFamily="49" charset="0"/>
                <a:cs typeface="Courier New" panose="02070309020205020404" pitchFamily="49" charset="0"/>
              </a:rPr>
              <a:t>//i vaut maintenant 4 puisqu’il a été déclaré int</a:t>
            </a:r>
          </a:p>
        </p:txBody>
      </p:sp>
      <p:sp>
        <p:nvSpPr>
          <p:cNvPr id="8" name="ZoneTexte 7">
            <a:extLst>
              <a:ext uri="{FF2B5EF4-FFF2-40B4-BE49-F238E27FC236}">
                <a16:creationId xmlns:a16="http://schemas.microsoft.com/office/drawing/2014/main" id="{7ECF6E48-C0C7-1346-B83A-6219BD5051A8}"/>
              </a:ext>
            </a:extLst>
          </p:cNvPr>
          <p:cNvSpPr txBox="1"/>
          <p:nvPr/>
        </p:nvSpPr>
        <p:spPr>
          <a:xfrm>
            <a:off x="609600" y="4556760"/>
            <a:ext cx="7850832" cy="923330"/>
          </a:xfrm>
          <a:prstGeom prst="rect">
            <a:avLst/>
          </a:prstGeom>
          <a:solidFill>
            <a:schemeClr val="accent5"/>
          </a:solidFill>
        </p:spPr>
        <p:txBody>
          <a:bodyPr wrap="square" rtlCol="0">
            <a:spAutoFit/>
          </a:bodyPr>
          <a:lstStyle/>
          <a:p>
            <a:pPr algn="l"/>
            <a:r>
              <a:rPr lang="fr-FR" sz="1800">
                <a:solidFill>
                  <a:srgbClr val="005CCD"/>
                </a:solidFill>
                <a:latin typeface="Courier New" panose="02070309020205020404" pitchFamily="49" charset="0"/>
                <a:cs typeface="Courier New" panose="02070309020205020404" pitchFamily="49" charset="0"/>
              </a:rPr>
              <a:t>auto</a:t>
            </a:r>
            <a:r>
              <a:rPr lang="fr-FR" sz="1800">
                <a:solidFill>
                  <a:schemeClr val="tx1"/>
                </a:solidFill>
                <a:latin typeface="Courier New" panose="02070309020205020404" pitchFamily="49" charset="0"/>
                <a:cs typeface="Courier New" panose="02070309020205020404" pitchFamily="49" charset="0"/>
              </a:rPr>
              <a:t> x = initialisation_echantillon(); </a:t>
            </a:r>
            <a:r>
              <a:rPr lang="fr-FR" sz="1800">
                <a:solidFill>
                  <a:srgbClr val="C00000"/>
                </a:solidFill>
                <a:latin typeface="Courier New" panose="02070309020205020404" pitchFamily="49" charset="0"/>
                <a:cs typeface="Courier New" panose="02070309020205020404" pitchFamily="49" charset="0"/>
              </a:rPr>
              <a:t>//Type de x ???</a:t>
            </a:r>
          </a:p>
          <a:p>
            <a:pPr algn="l"/>
            <a:r>
              <a:rPr lang="fr-FR" sz="1800">
                <a:solidFill>
                  <a:srgbClr val="005CCD"/>
                </a:solidFill>
                <a:latin typeface="Courier New" panose="02070309020205020404" pitchFamily="49" charset="0"/>
                <a:cs typeface="Courier New" panose="02070309020205020404" pitchFamily="49" charset="0"/>
              </a:rPr>
              <a:t>auto</a:t>
            </a:r>
            <a:r>
              <a:rPr lang="fr-FR" sz="1800">
                <a:solidFill>
                  <a:schemeClr val="tx1"/>
                </a:solidFill>
                <a:latin typeface="Courier New" panose="02070309020205020404" pitchFamily="49" charset="0"/>
                <a:cs typeface="Courier New" panose="02070309020205020404" pitchFamily="49" charset="0"/>
              </a:rPr>
              <a:t> y = 2*x/3; </a:t>
            </a:r>
            <a:r>
              <a:rPr lang="fr-FR" sz="1800">
                <a:solidFill>
                  <a:srgbClr val="C00000"/>
                </a:solidFill>
                <a:latin typeface="Courier New" panose="02070309020205020404" pitchFamily="49" charset="0"/>
                <a:cs typeface="Courier New" panose="02070309020205020404" pitchFamily="49" charset="0"/>
              </a:rPr>
              <a:t>// Division entière, réelle ?</a:t>
            </a:r>
          </a:p>
          <a:p>
            <a:pPr algn="l"/>
            <a:r>
              <a:rPr lang="fr-FR" sz="1800">
                <a:solidFill>
                  <a:srgbClr val="005CCD"/>
                </a:solidFill>
                <a:latin typeface="Courier New" panose="02070309020205020404" pitchFamily="49" charset="0"/>
                <a:cs typeface="Courier New" panose="02070309020205020404" pitchFamily="49" charset="0"/>
              </a:rPr>
              <a:t>auto</a:t>
            </a:r>
            <a:r>
              <a:rPr lang="fr-FR" sz="1800">
                <a:solidFill>
                  <a:schemeClr val="tx1"/>
                </a:solidFill>
                <a:latin typeface="Courier New" panose="02070309020205020404" pitchFamily="49" charset="0"/>
                <a:cs typeface="Courier New" panose="02070309020205020404" pitchFamily="49" charset="0"/>
              </a:rPr>
              <a:t> z =std::abs(y); </a:t>
            </a:r>
            <a:r>
              <a:rPr lang="fr-FR" sz="1800">
                <a:solidFill>
                  <a:srgbClr val="C00000"/>
                </a:solidFill>
                <a:latin typeface="Courier New" panose="02070309020205020404" pitchFamily="49" charset="0"/>
                <a:cs typeface="Courier New" panose="02070309020205020404" pitchFamily="49" charset="0"/>
              </a:rPr>
              <a:t>//z même type que y ?</a:t>
            </a:r>
          </a:p>
        </p:txBody>
      </p:sp>
    </p:spTree>
    <p:extLst>
      <p:ext uri="{BB962C8B-B14F-4D97-AF65-F5344CB8AC3E}">
        <p14:creationId xmlns:p14="http://schemas.microsoft.com/office/powerpoint/2010/main" val="3127641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ECA94-AEB3-D346-93ED-07AA8CF71D11}"/>
              </a:ext>
            </a:extLst>
          </p:cNvPr>
          <p:cNvSpPr>
            <a:spLocks noGrp="1"/>
          </p:cNvSpPr>
          <p:nvPr>
            <p:ph type="title"/>
          </p:nvPr>
        </p:nvSpPr>
        <p:spPr/>
        <p:txBody>
          <a:bodyPr/>
          <a:lstStyle/>
          <a:p>
            <a:r>
              <a:rPr lang="fr-FR"/>
              <a:t>Déclaration automatique explicite d’une variable</a:t>
            </a:r>
          </a:p>
        </p:txBody>
      </p:sp>
      <p:sp>
        <p:nvSpPr>
          <p:cNvPr id="3" name="Espace réservé du contenu 2">
            <a:extLst>
              <a:ext uri="{FF2B5EF4-FFF2-40B4-BE49-F238E27FC236}">
                <a16:creationId xmlns:a16="http://schemas.microsoft.com/office/drawing/2014/main" id="{E4678F74-1AF1-544E-9449-192424619014}"/>
              </a:ext>
            </a:extLst>
          </p:cNvPr>
          <p:cNvSpPr>
            <a:spLocks noGrp="1"/>
          </p:cNvSpPr>
          <p:nvPr>
            <p:ph idx="1"/>
          </p:nvPr>
        </p:nvSpPr>
        <p:spPr>
          <a:xfrm>
            <a:off x="266700" y="793591"/>
            <a:ext cx="7772400" cy="463867"/>
          </a:xfrm>
        </p:spPr>
        <p:txBody>
          <a:bodyPr/>
          <a:lstStyle/>
          <a:p>
            <a:pPr marL="0" indent="0" algn="ctr">
              <a:buNone/>
            </a:pPr>
            <a:r>
              <a:rPr lang="fr-FR" sz="2400"/>
              <a:t>Type de variable déduite à partir d’une expression</a:t>
            </a:r>
          </a:p>
        </p:txBody>
      </p:sp>
      <p:sp>
        <p:nvSpPr>
          <p:cNvPr id="4" name="Espace réservé du numéro de diapositive 3">
            <a:extLst>
              <a:ext uri="{FF2B5EF4-FFF2-40B4-BE49-F238E27FC236}">
                <a16:creationId xmlns:a16="http://schemas.microsoft.com/office/drawing/2014/main" id="{DEEFB544-E647-834B-8067-B56BB4A2FE4F}"/>
              </a:ext>
            </a:extLst>
          </p:cNvPr>
          <p:cNvSpPr>
            <a:spLocks noGrp="1"/>
          </p:cNvSpPr>
          <p:nvPr>
            <p:ph type="sldNum" sz="quarter" idx="10"/>
          </p:nvPr>
        </p:nvSpPr>
        <p:spPr/>
        <p:txBody>
          <a:bodyPr/>
          <a:lstStyle/>
          <a:p>
            <a:pPr>
              <a:defRPr/>
            </a:pPr>
            <a:fld id="{1EEDFC2C-F9B9-0445-A511-DA4552EF3EEB}" type="slidenum">
              <a:rPr lang="fr-FR" smtClean="0"/>
              <a:pPr>
                <a:defRPr/>
              </a:pPr>
              <a:t>48</a:t>
            </a:fld>
            <a:endParaRPr lang="fr-FR"/>
          </a:p>
        </p:txBody>
      </p:sp>
      <p:sp>
        <p:nvSpPr>
          <p:cNvPr id="5" name="Espace réservé du pied de page 4">
            <a:extLst>
              <a:ext uri="{FF2B5EF4-FFF2-40B4-BE49-F238E27FC236}">
                <a16:creationId xmlns:a16="http://schemas.microsoft.com/office/drawing/2014/main" id="{B4C48D93-E399-E84D-BBA1-E0EB593A241E}"/>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01279432-A95F-C24F-ACFF-3E72CE369AA8}"/>
              </a:ext>
            </a:extLst>
          </p:cNvPr>
          <p:cNvSpPr txBox="1"/>
          <p:nvPr/>
        </p:nvSpPr>
        <p:spPr>
          <a:xfrm>
            <a:off x="678180" y="1882140"/>
            <a:ext cx="8092440" cy="923330"/>
          </a:xfrm>
          <a:prstGeom prst="rect">
            <a:avLst/>
          </a:prstGeom>
          <a:solidFill>
            <a:schemeClr val="accent5"/>
          </a:solidFill>
        </p:spPr>
        <p:txBody>
          <a:bodyPr wrap="square" rtlCol="0">
            <a:spAutoFit/>
          </a:bodyPr>
          <a:lstStyle/>
          <a:p>
            <a:pPr algn="l"/>
            <a:r>
              <a:rPr lang="fr-FR" sz="1800">
                <a:solidFill>
                  <a:srgbClr val="005CCD"/>
                </a:solidFill>
                <a:latin typeface="Courier New" panose="02070309020205020404" pitchFamily="49" charset="0"/>
                <a:cs typeface="Courier New" panose="02070309020205020404" pitchFamily="49" charset="0"/>
              </a:rPr>
              <a:t>int</a:t>
            </a:r>
            <a:r>
              <a:rPr lang="fr-FR" sz="1800">
                <a:solidFill>
                  <a:schemeClr val="tx1"/>
                </a:solidFill>
                <a:latin typeface="Courier New" panose="02070309020205020404" pitchFamily="49" charset="0"/>
                <a:cs typeface="Courier New" panose="02070309020205020404" pitchFamily="49" charset="0"/>
              </a:rPr>
              <a:t> i = 3;</a:t>
            </a:r>
          </a:p>
          <a:p>
            <a:pPr algn="l"/>
            <a:r>
              <a:rPr lang="fr-FR" sz="1800">
                <a:solidFill>
                  <a:srgbClr val="005CCD"/>
                </a:solidFill>
                <a:latin typeface="Courier New" panose="02070309020205020404" pitchFamily="49" charset="0"/>
                <a:cs typeface="Courier New" panose="02070309020205020404" pitchFamily="49" charset="0"/>
              </a:rPr>
              <a:t>decltype</a:t>
            </a:r>
            <a:r>
              <a:rPr lang="fr-FR" sz="1800">
                <a:solidFill>
                  <a:schemeClr val="tx1"/>
                </a:solidFill>
                <a:latin typeface="Courier New" panose="02070309020205020404" pitchFamily="49" charset="0"/>
                <a:cs typeface="Courier New" panose="02070309020205020404" pitchFamily="49" charset="0"/>
              </a:rPr>
              <a:t>(i) j = 3*i;        </a:t>
            </a:r>
            <a:r>
              <a:rPr lang="fr-FR" sz="1800">
                <a:solidFill>
                  <a:srgbClr val="008000"/>
                </a:solidFill>
                <a:latin typeface="Courier New" panose="02070309020205020404" pitchFamily="49" charset="0"/>
                <a:cs typeface="Courier New" panose="02070309020205020404" pitchFamily="49" charset="0"/>
              </a:rPr>
              <a:t>// j est un int</a:t>
            </a:r>
          </a:p>
          <a:p>
            <a:pPr algn="l"/>
            <a:r>
              <a:rPr lang="fr-FR" sz="1800">
                <a:solidFill>
                  <a:srgbClr val="005CCD"/>
                </a:solidFill>
                <a:latin typeface="Courier New" panose="02070309020205020404" pitchFamily="49" charset="0"/>
                <a:cs typeface="Courier New" panose="02070309020205020404" pitchFamily="49" charset="0"/>
              </a:rPr>
              <a:t>decltype</a:t>
            </a:r>
            <a:r>
              <a:rPr lang="fr-FR" sz="1800">
                <a:solidFill>
                  <a:schemeClr val="tx1"/>
                </a:solidFill>
                <a:latin typeface="Courier New" panose="02070309020205020404" pitchFamily="49" charset="0"/>
                <a:cs typeface="Courier New" panose="02070309020205020404" pitchFamily="49" charset="0"/>
              </a:rPr>
              <a:t>(4.*i) x = 4.*i+2.; </a:t>
            </a:r>
            <a:r>
              <a:rPr lang="fr-FR" sz="1800">
                <a:solidFill>
                  <a:srgbClr val="008000"/>
                </a:solidFill>
                <a:latin typeface="Courier New" panose="02070309020205020404" pitchFamily="49" charset="0"/>
                <a:cs typeface="Courier New" panose="02070309020205020404" pitchFamily="49" charset="0"/>
              </a:rPr>
              <a:t>// x est un double</a:t>
            </a:r>
          </a:p>
        </p:txBody>
      </p:sp>
      <p:sp>
        <p:nvSpPr>
          <p:cNvPr id="7" name="ZoneTexte 6">
            <a:extLst>
              <a:ext uri="{FF2B5EF4-FFF2-40B4-BE49-F238E27FC236}">
                <a16:creationId xmlns:a16="http://schemas.microsoft.com/office/drawing/2014/main" id="{7AFA97AF-220A-5D4E-AFDE-45245C4B6F5F}"/>
              </a:ext>
            </a:extLst>
          </p:cNvPr>
          <p:cNvSpPr txBox="1"/>
          <p:nvPr/>
        </p:nvSpPr>
        <p:spPr>
          <a:xfrm>
            <a:off x="678180" y="3375660"/>
            <a:ext cx="8092440" cy="1200329"/>
          </a:xfrm>
          <a:prstGeom prst="rect">
            <a:avLst/>
          </a:prstGeom>
          <a:noFill/>
        </p:spPr>
        <p:txBody>
          <a:bodyPr wrap="square" rtlCol="0">
            <a:spAutoFit/>
          </a:bodyPr>
          <a:lstStyle/>
          <a:p>
            <a:pPr algn="l"/>
            <a:r>
              <a:rPr lang="fr-FR" b="0">
                <a:solidFill>
                  <a:schemeClr val="tx1"/>
                </a:solidFill>
              </a:rPr>
              <a:t>Peu utile à ce niveau, mais on y reviendra où la déclaration automatique explicite (ou implicite) est indispensable !</a:t>
            </a:r>
          </a:p>
        </p:txBody>
      </p:sp>
    </p:spTree>
    <p:extLst>
      <p:ext uri="{BB962C8B-B14F-4D97-AF65-F5344CB8AC3E}">
        <p14:creationId xmlns:p14="http://schemas.microsoft.com/office/powerpoint/2010/main" val="1922633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369344-4B2B-3549-8514-050CC3BF8DA4}"/>
              </a:ext>
            </a:extLst>
          </p:cNvPr>
          <p:cNvSpPr>
            <a:spLocks noGrp="1"/>
          </p:cNvSpPr>
          <p:nvPr>
            <p:ph type="title"/>
          </p:nvPr>
        </p:nvSpPr>
        <p:spPr/>
        <p:txBody>
          <a:bodyPr/>
          <a:lstStyle/>
          <a:p>
            <a:r>
              <a:rPr lang="fr-FR"/>
              <a:t>Renommage de type</a:t>
            </a:r>
          </a:p>
        </p:txBody>
      </p:sp>
      <p:sp>
        <p:nvSpPr>
          <p:cNvPr id="3" name="Espace réservé du contenu 2">
            <a:extLst>
              <a:ext uri="{FF2B5EF4-FFF2-40B4-BE49-F238E27FC236}">
                <a16:creationId xmlns:a16="http://schemas.microsoft.com/office/drawing/2014/main" id="{05E091A8-2B0A-E949-AC0F-C191AB3575F5}"/>
              </a:ext>
            </a:extLst>
          </p:cNvPr>
          <p:cNvSpPr>
            <a:spLocks noGrp="1"/>
          </p:cNvSpPr>
          <p:nvPr>
            <p:ph idx="1"/>
          </p:nvPr>
        </p:nvSpPr>
        <p:spPr>
          <a:xfrm>
            <a:off x="279400" y="1067753"/>
            <a:ext cx="7772400" cy="1302067"/>
          </a:xfrm>
        </p:spPr>
        <p:txBody>
          <a:bodyPr/>
          <a:lstStyle/>
          <a:p>
            <a:r>
              <a:rPr lang="fr-FR" sz="2400" dirty="0" err="1">
                <a:solidFill>
                  <a:srgbClr val="0070C0"/>
                </a:solidFill>
              </a:rPr>
              <a:t>typedef</a:t>
            </a:r>
            <a:r>
              <a:rPr lang="fr-FR" sz="2400" dirty="0"/>
              <a:t> toujours valable dans les cas simples;</a:t>
            </a:r>
          </a:p>
          <a:p>
            <a:r>
              <a:rPr lang="fr-FR" sz="2400" dirty="0"/>
              <a:t>On peut également utiliser à partir de C++ 11 le mot clef </a:t>
            </a:r>
            <a:r>
              <a:rPr lang="fr-FR" sz="2400" dirty="0" err="1">
                <a:solidFill>
                  <a:srgbClr val="0070C0"/>
                </a:solidFill>
              </a:rPr>
              <a:t>using</a:t>
            </a:r>
            <a:endParaRPr lang="fr-FR" sz="2400" dirty="0">
              <a:solidFill>
                <a:srgbClr val="0070C0"/>
              </a:solidFill>
            </a:endParaRPr>
          </a:p>
        </p:txBody>
      </p:sp>
      <p:sp>
        <p:nvSpPr>
          <p:cNvPr id="4" name="Espace réservé du numéro de diapositive 3">
            <a:extLst>
              <a:ext uri="{FF2B5EF4-FFF2-40B4-BE49-F238E27FC236}">
                <a16:creationId xmlns:a16="http://schemas.microsoft.com/office/drawing/2014/main" id="{4F4FCD26-3A89-7949-8E21-27B376AA253B}"/>
              </a:ext>
            </a:extLst>
          </p:cNvPr>
          <p:cNvSpPr>
            <a:spLocks noGrp="1"/>
          </p:cNvSpPr>
          <p:nvPr>
            <p:ph type="sldNum" sz="quarter" idx="10"/>
          </p:nvPr>
        </p:nvSpPr>
        <p:spPr/>
        <p:txBody>
          <a:bodyPr/>
          <a:lstStyle/>
          <a:p>
            <a:pPr>
              <a:defRPr/>
            </a:pPr>
            <a:fld id="{1EEDFC2C-F9B9-0445-A511-DA4552EF3EEB}" type="slidenum">
              <a:rPr lang="fr-FR" smtClean="0"/>
              <a:pPr>
                <a:defRPr/>
              </a:pPr>
              <a:t>49</a:t>
            </a:fld>
            <a:endParaRPr lang="fr-FR"/>
          </a:p>
        </p:txBody>
      </p:sp>
      <p:sp>
        <p:nvSpPr>
          <p:cNvPr id="5" name="Espace réservé du pied de page 4">
            <a:extLst>
              <a:ext uri="{FF2B5EF4-FFF2-40B4-BE49-F238E27FC236}">
                <a16:creationId xmlns:a16="http://schemas.microsoft.com/office/drawing/2014/main" id="{9CFDEC5A-F4A8-7448-870B-D0CCE7BA74A9}"/>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883BADD9-154B-0D43-ADE2-0265BDA38487}"/>
              </a:ext>
            </a:extLst>
          </p:cNvPr>
          <p:cNvSpPr txBox="1"/>
          <p:nvPr/>
        </p:nvSpPr>
        <p:spPr>
          <a:xfrm>
            <a:off x="467544" y="2350621"/>
            <a:ext cx="7785100" cy="646331"/>
          </a:xfrm>
          <a:prstGeom prst="rect">
            <a:avLst/>
          </a:prstGeom>
          <a:solidFill>
            <a:schemeClr val="accent5"/>
          </a:solidFill>
        </p:spPr>
        <p:txBody>
          <a:bodyPr wrap="square" rtlCol="0">
            <a:spAutoFit/>
          </a:bodyPr>
          <a:lstStyle/>
          <a:p>
            <a:pPr algn="l"/>
            <a:r>
              <a:rPr lang="fr-FR" sz="1800" dirty="0" err="1">
                <a:solidFill>
                  <a:srgbClr val="0070C0"/>
                </a:solidFill>
              </a:rPr>
              <a:t>typedef</a:t>
            </a:r>
            <a:r>
              <a:rPr lang="fr-FR" sz="1800" dirty="0">
                <a:solidFill>
                  <a:schemeClr val="tx1"/>
                </a:solidFill>
              </a:rPr>
              <a:t> </a:t>
            </a:r>
            <a:r>
              <a:rPr lang="fr-FR" sz="1800" dirty="0">
                <a:solidFill>
                  <a:srgbClr val="0070C0"/>
                </a:solidFill>
              </a:rPr>
              <a:t>double</a:t>
            </a:r>
            <a:r>
              <a:rPr lang="fr-FR" sz="1800" dirty="0">
                <a:solidFill>
                  <a:schemeClr val="tx1"/>
                </a:solidFill>
              </a:rPr>
              <a:t> </a:t>
            </a:r>
            <a:r>
              <a:rPr lang="fr-FR" sz="1800" dirty="0" err="1">
                <a:solidFill>
                  <a:schemeClr val="tx1"/>
                </a:solidFill>
              </a:rPr>
              <a:t>reel</a:t>
            </a:r>
            <a:r>
              <a:rPr lang="fr-FR" sz="1800" dirty="0">
                <a:solidFill>
                  <a:schemeClr val="tx1"/>
                </a:solidFill>
              </a:rPr>
              <a:t>;</a:t>
            </a:r>
          </a:p>
          <a:p>
            <a:pPr algn="l"/>
            <a:r>
              <a:rPr lang="fr-FR" sz="1800" dirty="0" err="1">
                <a:solidFill>
                  <a:srgbClr val="0070C0"/>
                </a:solidFill>
              </a:rPr>
              <a:t>using</a:t>
            </a:r>
            <a:r>
              <a:rPr lang="fr-FR" sz="1800" dirty="0">
                <a:solidFill>
                  <a:schemeClr val="tx1"/>
                </a:solidFill>
              </a:rPr>
              <a:t> </a:t>
            </a:r>
            <a:r>
              <a:rPr lang="fr-FR" sz="1800" dirty="0" err="1">
                <a:solidFill>
                  <a:schemeClr val="tx1"/>
                </a:solidFill>
              </a:rPr>
              <a:t>reel</a:t>
            </a:r>
            <a:r>
              <a:rPr lang="fr-FR" sz="1800" dirty="0">
                <a:solidFill>
                  <a:schemeClr val="tx1"/>
                </a:solidFill>
              </a:rPr>
              <a:t> = </a:t>
            </a:r>
            <a:r>
              <a:rPr lang="fr-FR" sz="1800" dirty="0">
                <a:solidFill>
                  <a:srgbClr val="0070C0"/>
                </a:solidFill>
              </a:rPr>
              <a:t>double</a:t>
            </a:r>
            <a:r>
              <a:rPr lang="fr-FR" sz="1800" dirty="0">
                <a:solidFill>
                  <a:schemeClr val="tx1"/>
                </a:solidFill>
              </a:rPr>
              <a:t>;</a:t>
            </a:r>
          </a:p>
        </p:txBody>
      </p:sp>
      <p:sp>
        <p:nvSpPr>
          <p:cNvPr id="7" name="ZoneTexte 6">
            <a:extLst>
              <a:ext uri="{FF2B5EF4-FFF2-40B4-BE49-F238E27FC236}">
                <a16:creationId xmlns:a16="http://schemas.microsoft.com/office/drawing/2014/main" id="{50483C12-9437-444D-BD8C-633EF6D9F0B9}"/>
              </a:ext>
            </a:extLst>
          </p:cNvPr>
          <p:cNvSpPr txBox="1"/>
          <p:nvPr/>
        </p:nvSpPr>
        <p:spPr>
          <a:xfrm>
            <a:off x="467544" y="3212976"/>
            <a:ext cx="8424936" cy="1938992"/>
          </a:xfrm>
          <a:prstGeom prst="rect">
            <a:avLst/>
          </a:prstGeom>
          <a:noFill/>
        </p:spPr>
        <p:txBody>
          <a:bodyPr wrap="square" rtlCol="0">
            <a:spAutoFit/>
          </a:bodyPr>
          <a:lstStyle/>
          <a:p>
            <a:r>
              <a:rPr lang="fr-FR" b="0" dirty="0">
                <a:solidFill>
                  <a:schemeClr val="tx1"/>
                </a:solidFill>
              </a:rPr>
              <a:t>Nous verrons que dans certains cas, </a:t>
            </a:r>
            <a:r>
              <a:rPr lang="fr-FR" b="0" dirty="0" err="1">
                <a:solidFill>
                  <a:schemeClr val="tx1"/>
                </a:solidFill>
              </a:rPr>
              <a:t>typedef</a:t>
            </a:r>
            <a:r>
              <a:rPr lang="fr-FR" b="0" dirty="0">
                <a:solidFill>
                  <a:schemeClr val="tx1"/>
                </a:solidFill>
              </a:rPr>
              <a:t> n’est pas utilisable et </a:t>
            </a:r>
            <a:r>
              <a:rPr lang="fr-FR" b="0" dirty="0" err="1">
                <a:solidFill>
                  <a:schemeClr val="tx1"/>
                </a:solidFill>
              </a:rPr>
              <a:t>using</a:t>
            </a:r>
            <a:r>
              <a:rPr lang="fr-FR" b="0" dirty="0">
                <a:solidFill>
                  <a:schemeClr val="tx1"/>
                </a:solidFill>
              </a:rPr>
              <a:t> indispensable. </a:t>
            </a:r>
          </a:p>
          <a:p>
            <a:endParaRPr lang="fr-FR" b="0" dirty="0">
              <a:solidFill>
                <a:schemeClr val="tx1"/>
              </a:solidFill>
            </a:endParaRPr>
          </a:p>
          <a:p>
            <a:r>
              <a:rPr lang="fr-FR" b="0" dirty="0">
                <a:solidFill>
                  <a:schemeClr val="tx1"/>
                </a:solidFill>
              </a:rPr>
              <a:t>On n’utilisera plus désormais que le mot clef </a:t>
            </a:r>
            <a:r>
              <a:rPr lang="fr-FR" b="0" dirty="0" err="1">
                <a:solidFill>
                  <a:schemeClr val="tx1"/>
                </a:solidFill>
              </a:rPr>
              <a:t>using</a:t>
            </a:r>
            <a:r>
              <a:rPr lang="fr-FR" b="0" dirty="0">
                <a:solidFill>
                  <a:schemeClr val="tx1"/>
                </a:solidFill>
              </a:rPr>
              <a:t> pour le renommage de type.</a:t>
            </a:r>
          </a:p>
        </p:txBody>
      </p:sp>
    </p:spTree>
    <p:extLst>
      <p:ext uri="{BB962C8B-B14F-4D97-AF65-F5344CB8AC3E}">
        <p14:creationId xmlns:p14="http://schemas.microsoft.com/office/powerpoint/2010/main" val="338629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DBB07-7E5F-4ADD-B830-8076158F0798}"/>
              </a:ext>
            </a:extLst>
          </p:cNvPr>
          <p:cNvSpPr>
            <a:spLocks noGrp="1"/>
          </p:cNvSpPr>
          <p:nvPr>
            <p:ph type="title"/>
          </p:nvPr>
        </p:nvSpPr>
        <p:spPr/>
        <p:txBody>
          <a:bodyPr/>
          <a:lstStyle/>
          <a:p>
            <a:r>
              <a:rPr lang="fr-FR" dirty="0"/>
              <a:t>Compilateurs (gratuits !)</a:t>
            </a:r>
          </a:p>
        </p:txBody>
      </p:sp>
      <p:sp>
        <p:nvSpPr>
          <p:cNvPr id="3" name="Espace réservé du contenu 2">
            <a:extLst>
              <a:ext uri="{FF2B5EF4-FFF2-40B4-BE49-F238E27FC236}">
                <a16:creationId xmlns:a16="http://schemas.microsoft.com/office/drawing/2014/main" id="{7B461BD1-65E0-4041-BFD9-9A0FE83A31B5}"/>
              </a:ext>
            </a:extLst>
          </p:cNvPr>
          <p:cNvSpPr>
            <a:spLocks noGrp="1"/>
          </p:cNvSpPr>
          <p:nvPr>
            <p:ph idx="1"/>
          </p:nvPr>
        </p:nvSpPr>
        <p:spPr/>
        <p:txBody>
          <a:bodyPr/>
          <a:lstStyle/>
          <a:p>
            <a:r>
              <a:rPr lang="fr-FR" sz="2400" dirty="0">
                <a:solidFill>
                  <a:schemeClr val="accent2"/>
                </a:solidFill>
              </a:rPr>
              <a:t>Linux</a:t>
            </a:r>
            <a:r>
              <a:rPr lang="fr-FR" sz="2400" dirty="0"/>
              <a:t> : g++ ou </a:t>
            </a:r>
            <a:r>
              <a:rPr lang="fr-FR" sz="2400" dirty="0" err="1"/>
              <a:t>clang</a:t>
            </a:r>
            <a:r>
              <a:rPr lang="fr-FR" sz="2400" dirty="0"/>
              <a:t>++ (Iso 17/20)</a:t>
            </a:r>
          </a:p>
          <a:p>
            <a:r>
              <a:rPr lang="fr-FR" sz="2400" dirty="0">
                <a:solidFill>
                  <a:schemeClr val="accent2"/>
                </a:solidFill>
              </a:rPr>
              <a:t>Windows</a:t>
            </a:r>
            <a:r>
              <a:rPr lang="fr-FR" sz="2400" dirty="0"/>
              <a:t> : </a:t>
            </a:r>
          </a:p>
          <a:p>
            <a:pPr lvl="1"/>
            <a:r>
              <a:rPr lang="fr-FR" sz="2000" dirty="0" err="1"/>
              <a:t>Msys</a:t>
            </a:r>
            <a:r>
              <a:rPr lang="fr-FR" sz="2000" dirty="0"/>
              <a:t> 2 + g++/</a:t>
            </a:r>
            <a:r>
              <a:rPr lang="fr-FR" sz="2000" dirty="0" err="1"/>
              <a:t>clang</a:t>
            </a:r>
            <a:r>
              <a:rPr lang="fr-FR" sz="2000" dirty="0"/>
              <a:t>++ (ISO 20)</a:t>
            </a:r>
          </a:p>
          <a:p>
            <a:pPr lvl="1"/>
            <a:r>
              <a:rPr lang="fr-FR" sz="2000" dirty="0"/>
              <a:t>WSL (</a:t>
            </a:r>
            <a:r>
              <a:rPr lang="fr-FR" sz="1800" b="1" dirty="0"/>
              <a:t>W</a:t>
            </a:r>
            <a:r>
              <a:rPr lang="fr-FR" sz="1800" dirty="0"/>
              <a:t>indows </a:t>
            </a:r>
            <a:r>
              <a:rPr lang="fr-FR" sz="1800" b="1" dirty="0" err="1"/>
              <a:t>S</a:t>
            </a:r>
            <a:r>
              <a:rPr lang="fr-FR" sz="1800" dirty="0" err="1"/>
              <a:t>ubsystem</a:t>
            </a:r>
            <a:r>
              <a:rPr lang="fr-FR" sz="1800" dirty="0"/>
              <a:t> For </a:t>
            </a:r>
            <a:r>
              <a:rPr lang="fr-FR" sz="1800" b="1" dirty="0"/>
              <a:t>L</a:t>
            </a:r>
            <a:r>
              <a:rPr lang="fr-FR" sz="1800" dirty="0"/>
              <a:t>inux</a:t>
            </a:r>
            <a:r>
              <a:rPr lang="fr-FR" sz="2000" dirty="0"/>
              <a:t>) : voir Linux</a:t>
            </a:r>
          </a:p>
          <a:p>
            <a:pPr lvl="1"/>
            <a:r>
              <a:rPr lang="fr-FR" sz="2000" dirty="0" err="1"/>
              <a:t>Codeblock</a:t>
            </a:r>
            <a:r>
              <a:rPr lang="fr-FR" sz="2000" dirty="0"/>
              <a:t> (ISO 17)</a:t>
            </a:r>
          </a:p>
          <a:p>
            <a:pPr lvl="1"/>
            <a:r>
              <a:rPr lang="fr-FR" sz="2000" dirty="0"/>
              <a:t>Visual C++ </a:t>
            </a:r>
            <a:r>
              <a:rPr lang="fr-FR" sz="2000" dirty="0" err="1"/>
              <a:t>community</a:t>
            </a:r>
            <a:r>
              <a:rPr lang="fr-FR" sz="2000" dirty="0"/>
              <a:t> (ISO 17, options ≠)</a:t>
            </a:r>
          </a:p>
          <a:p>
            <a:r>
              <a:rPr lang="fr-FR" sz="2400" dirty="0">
                <a:solidFill>
                  <a:schemeClr val="accent2"/>
                </a:solidFill>
              </a:rPr>
              <a:t>Mac</a:t>
            </a:r>
            <a:r>
              <a:rPr lang="fr-FR" sz="2400" dirty="0"/>
              <a:t> : homebrew + g++ ou </a:t>
            </a:r>
            <a:r>
              <a:rPr lang="fr-FR" sz="2400" dirty="0" err="1"/>
              <a:t>clang</a:t>
            </a:r>
            <a:r>
              <a:rPr lang="fr-FR" sz="2400" dirty="0"/>
              <a:t>++ (Iso 17)</a:t>
            </a:r>
          </a:p>
          <a:p>
            <a:r>
              <a:rPr lang="fr-FR" sz="2400" dirty="0" err="1">
                <a:solidFill>
                  <a:schemeClr val="accent2"/>
                </a:solidFill>
              </a:rPr>
              <a:t>Androïd</a:t>
            </a:r>
            <a:r>
              <a:rPr lang="fr-FR" sz="2400" dirty="0"/>
              <a:t> : C4droid (g++ ISO 20)</a:t>
            </a:r>
          </a:p>
          <a:p>
            <a:r>
              <a:rPr lang="fr-FR" sz="2400" dirty="0">
                <a:solidFill>
                  <a:schemeClr val="accent2"/>
                </a:solidFill>
              </a:rPr>
              <a:t>Internet</a:t>
            </a:r>
            <a:r>
              <a:rPr lang="fr-FR" sz="2400" dirty="0"/>
              <a:t> : </a:t>
            </a:r>
            <a:r>
              <a:rPr lang="fr-FR" sz="1800" b="0" i="0" u="none" strike="noStrike" baseline="0" dirty="0">
                <a:latin typeface="LMMono10-Regular-Identity-H"/>
              </a:rPr>
              <a:t>https://www.onlinegdb.com/online_c++_compiler</a:t>
            </a:r>
            <a:endParaRPr lang="fr-FR" sz="2400" dirty="0"/>
          </a:p>
        </p:txBody>
      </p:sp>
      <p:sp>
        <p:nvSpPr>
          <p:cNvPr id="4" name="Espace réservé du numéro de diapositive 3">
            <a:extLst>
              <a:ext uri="{FF2B5EF4-FFF2-40B4-BE49-F238E27FC236}">
                <a16:creationId xmlns:a16="http://schemas.microsoft.com/office/drawing/2014/main" id="{210F4CA1-F326-4F70-85FB-78D69FB1210D}"/>
              </a:ext>
            </a:extLst>
          </p:cNvPr>
          <p:cNvSpPr>
            <a:spLocks noGrp="1"/>
          </p:cNvSpPr>
          <p:nvPr>
            <p:ph type="sldNum" sz="quarter" idx="10"/>
          </p:nvPr>
        </p:nvSpPr>
        <p:spPr/>
        <p:txBody>
          <a:bodyPr/>
          <a:lstStyle/>
          <a:p>
            <a:pPr>
              <a:defRPr/>
            </a:pPr>
            <a:fld id="{1EEDFC2C-F9B9-0445-A511-DA4552EF3EEB}" type="slidenum">
              <a:rPr lang="fr-FR" smtClean="0"/>
              <a:pPr>
                <a:defRPr/>
              </a:pPr>
              <a:t>5</a:t>
            </a:fld>
            <a:endParaRPr lang="fr-FR"/>
          </a:p>
        </p:txBody>
      </p:sp>
      <p:sp>
        <p:nvSpPr>
          <p:cNvPr id="5" name="Espace réservé du pied de page 4">
            <a:extLst>
              <a:ext uri="{FF2B5EF4-FFF2-40B4-BE49-F238E27FC236}">
                <a16:creationId xmlns:a16="http://schemas.microsoft.com/office/drawing/2014/main" id="{7EBAF40F-FF2D-4933-A924-E3F0FA3BA1CF}"/>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2427964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31644-B54C-43AB-9810-41ED9F5AFE77}"/>
              </a:ext>
            </a:extLst>
          </p:cNvPr>
          <p:cNvSpPr>
            <a:spLocks noGrp="1"/>
          </p:cNvSpPr>
          <p:nvPr>
            <p:ph type="title"/>
          </p:nvPr>
        </p:nvSpPr>
        <p:spPr/>
        <p:txBody>
          <a:bodyPr/>
          <a:lstStyle/>
          <a:p>
            <a:r>
              <a:rPr lang="fr-FR" dirty="0"/>
              <a:t>Initialisation des variables</a:t>
            </a:r>
          </a:p>
        </p:txBody>
      </p:sp>
      <p:sp>
        <p:nvSpPr>
          <p:cNvPr id="3" name="Espace réservé du contenu 2">
            <a:extLst>
              <a:ext uri="{FF2B5EF4-FFF2-40B4-BE49-F238E27FC236}">
                <a16:creationId xmlns:a16="http://schemas.microsoft.com/office/drawing/2014/main" id="{64B04A87-681E-407B-A6A9-2E421C90E62B}"/>
              </a:ext>
            </a:extLst>
          </p:cNvPr>
          <p:cNvSpPr>
            <a:spLocks noGrp="1"/>
          </p:cNvSpPr>
          <p:nvPr>
            <p:ph idx="1"/>
          </p:nvPr>
        </p:nvSpPr>
        <p:spPr>
          <a:xfrm>
            <a:off x="467544" y="764109"/>
            <a:ext cx="7772400" cy="2376859"/>
          </a:xfrm>
        </p:spPr>
        <p:txBody>
          <a:bodyPr/>
          <a:lstStyle/>
          <a:p>
            <a:r>
              <a:rPr lang="fr-FR" sz="2400" dirty="0"/>
              <a:t>Plusieurs façons d’initialiser les variables en C++</a:t>
            </a:r>
          </a:p>
          <a:p>
            <a:pPr lvl="1"/>
            <a:r>
              <a:rPr lang="fr-FR" sz="2000" dirty="0"/>
              <a:t>À la C :          </a:t>
            </a:r>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i = 3;</a:t>
            </a:r>
          </a:p>
          <a:p>
            <a:pPr lvl="1"/>
            <a:r>
              <a:rPr lang="fr-FR" sz="2000" dirty="0">
                <a:cs typeface="Courier New" panose="02070309020205020404" pitchFamily="49" charset="0"/>
              </a:rPr>
              <a:t>À la C++ 98 : </a:t>
            </a:r>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i(3); </a:t>
            </a:r>
            <a:r>
              <a:rPr lang="fr-FR" sz="1800" b="1" dirty="0">
                <a:solidFill>
                  <a:srgbClr val="00B050"/>
                </a:solidFill>
                <a:latin typeface="Courier New" panose="02070309020205020404" pitchFamily="49" charset="0"/>
                <a:cs typeface="Courier New" panose="02070309020205020404" pitchFamily="49" charset="0"/>
              </a:rPr>
              <a:t>// Par construction</a:t>
            </a:r>
          </a:p>
          <a:p>
            <a:pPr lvl="1"/>
            <a:r>
              <a:rPr lang="fr-FR" sz="2000" dirty="0">
                <a:cs typeface="Courier New" panose="02070309020205020404" pitchFamily="49" charset="0"/>
              </a:rPr>
              <a:t>À la C++ 11 : </a:t>
            </a:r>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i{3}; </a:t>
            </a:r>
            <a:r>
              <a:rPr lang="fr-FR" sz="1800" b="1" dirty="0">
                <a:solidFill>
                  <a:srgbClr val="00B050"/>
                </a:solidFill>
                <a:latin typeface="Courier New" panose="02070309020205020404" pitchFamily="49" charset="0"/>
                <a:cs typeface="Courier New" panose="02070309020205020404" pitchFamily="49" charset="0"/>
              </a:rPr>
              <a:t>// Par liste d’initialisation</a:t>
            </a:r>
          </a:p>
          <a:p>
            <a:r>
              <a:rPr lang="fr-FR" sz="2400" dirty="0">
                <a:cs typeface="Courier New" panose="02070309020205020404" pitchFamily="49" charset="0"/>
              </a:rPr>
              <a:t>L’initialisation par construction nécessaire pour les variables nécessitant plusieurs paramètres.</a:t>
            </a:r>
          </a:p>
        </p:txBody>
      </p:sp>
      <p:sp>
        <p:nvSpPr>
          <p:cNvPr id="4" name="Espace réservé du numéro de diapositive 3">
            <a:extLst>
              <a:ext uri="{FF2B5EF4-FFF2-40B4-BE49-F238E27FC236}">
                <a16:creationId xmlns:a16="http://schemas.microsoft.com/office/drawing/2014/main" id="{C744C82D-2DDB-498C-9BE5-071EF31A8124}"/>
              </a:ext>
            </a:extLst>
          </p:cNvPr>
          <p:cNvSpPr>
            <a:spLocks noGrp="1"/>
          </p:cNvSpPr>
          <p:nvPr>
            <p:ph type="sldNum" sz="quarter" idx="10"/>
          </p:nvPr>
        </p:nvSpPr>
        <p:spPr/>
        <p:txBody>
          <a:bodyPr/>
          <a:lstStyle/>
          <a:p>
            <a:pPr>
              <a:defRPr/>
            </a:pPr>
            <a:fld id="{1EEDFC2C-F9B9-0445-A511-DA4552EF3EEB}" type="slidenum">
              <a:rPr lang="fr-FR" smtClean="0"/>
              <a:pPr>
                <a:defRPr/>
              </a:pPr>
              <a:t>50</a:t>
            </a:fld>
            <a:endParaRPr lang="fr-FR"/>
          </a:p>
        </p:txBody>
      </p:sp>
      <p:sp>
        <p:nvSpPr>
          <p:cNvPr id="5" name="Espace réservé du pied de page 4">
            <a:extLst>
              <a:ext uri="{FF2B5EF4-FFF2-40B4-BE49-F238E27FC236}">
                <a16:creationId xmlns:a16="http://schemas.microsoft.com/office/drawing/2014/main" id="{085868B6-6569-45F0-B82D-E0A7A60FB078}"/>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9DE2D13A-EEA8-4E18-80FC-6B84B79AD795}"/>
              </a:ext>
            </a:extLst>
          </p:cNvPr>
          <p:cNvSpPr txBox="1"/>
          <p:nvPr/>
        </p:nvSpPr>
        <p:spPr>
          <a:xfrm>
            <a:off x="467544" y="5661248"/>
            <a:ext cx="8496944" cy="369332"/>
          </a:xfrm>
          <a:prstGeom prst="rect">
            <a:avLst/>
          </a:prstGeom>
          <a:solidFill>
            <a:schemeClr val="accent5"/>
          </a:solidFill>
        </p:spPr>
        <p:txBody>
          <a:bodyPr wrap="square" rtlCol="0">
            <a:spAutoFit/>
          </a:bodyPr>
          <a:lstStyle/>
          <a:p>
            <a:r>
              <a:rPr lang="fr-FR" sz="1800" dirty="0">
                <a:solidFill>
                  <a:srgbClr val="005CCD"/>
                </a:solidFill>
                <a:latin typeface="Courier New" panose="02070309020205020404" pitchFamily="49" charset="0"/>
                <a:cs typeface="Courier New" panose="02070309020205020404" pitchFamily="49" charset="0"/>
              </a:rPr>
              <a:t>double</a:t>
            </a:r>
            <a:r>
              <a:rPr lang="fr-FR" sz="1800" dirty="0">
                <a:latin typeface="Courier New" panose="02070309020205020404" pitchFamily="49" charset="0"/>
                <a:cs typeface="Courier New" panose="02070309020205020404" pitchFamily="49" charset="0"/>
              </a:rPr>
              <a:t> </a:t>
            </a:r>
            <a:r>
              <a:rPr lang="fr-FR" sz="1800" dirty="0">
                <a:solidFill>
                  <a:schemeClr val="tx1"/>
                </a:solidFill>
                <a:latin typeface="Courier New" panose="02070309020205020404" pitchFamily="49" charset="0"/>
                <a:cs typeface="Courier New" panose="02070309020205020404" pitchFamily="49" charset="0"/>
              </a:rPr>
              <a:t>vect3D[] = { 1., 3., 5.};</a:t>
            </a:r>
          </a:p>
        </p:txBody>
      </p:sp>
      <p:sp>
        <p:nvSpPr>
          <p:cNvPr id="7" name="ZoneTexte 6">
            <a:extLst>
              <a:ext uri="{FF2B5EF4-FFF2-40B4-BE49-F238E27FC236}">
                <a16:creationId xmlns:a16="http://schemas.microsoft.com/office/drawing/2014/main" id="{ED277064-F819-4B6A-B9D5-4EA86F8AC935}"/>
              </a:ext>
            </a:extLst>
          </p:cNvPr>
          <p:cNvSpPr txBox="1"/>
          <p:nvPr/>
        </p:nvSpPr>
        <p:spPr>
          <a:xfrm>
            <a:off x="448432" y="3931315"/>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fr-FR" sz="2400" b="0" dirty="0">
                <a:solidFill>
                  <a:schemeClr val="tx1"/>
                </a:solidFill>
                <a:cs typeface="Courier New" panose="02070309020205020404" pitchFamily="49" charset="0"/>
              </a:rPr>
              <a:t>La notion de liste d’initialisation en C++ 11 est très importante. Elle permet d’initialiser une collection de valeurs. Elle existait déjà en C, mais généralisée en C++ 11 :</a:t>
            </a:r>
          </a:p>
          <a:p>
            <a:endParaRPr lang="fr-FR" dirty="0"/>
          </a:p>
        </p:txBody>
      </p:sp>
      <p:sp>
        <p:nvSpPr>
          <p:cNvPr id="8" name="ZoneTexte 7">
            <a:extLst>
              <a:ext uri="{FF2B5EF4-FFF2-40B4-BE49-F238E27FC236}">
                <a16:creationId xmlns:a16="http://schemas.microsoft.com/office/drawing/2014/main" id="{CFA43363-5A35-423F-A1C5-D28AC1A0903B}"/>
              </a:ext>
            </a:extLst>
          </p:cNvPr>
          <p:cNvSpPr txBox="1"/>
          <p:nvPr/>
        </p:nvSpPr>
        <p:spPr>
          <a:xfrm>
            <a:off x="467544" y="3212976"/>
            <a:ext cx="8136904" cy="646331"/>
          </a:xfrm>
          <a:prstGeom prst="rect">
            <a:avLst/>
          </a:prstGeom>
          <a:solidFill>
            <a:schemeClr val="accent5"/>
          </a:solidFill>
        </p:spPr>
        <p:txBody>
          <a:bodyPr wrap="square" rtlCol="0">
            <a:spAutoFit/>
          </a:bodyPr>
          <a:lstStyle/>
          <a:p>
            <a:pPr marL="0" indent="0">
              <a:buNone/>
            </a:pPr>
            <a:r>
              <a:rPr lang="fr-FR" sz="1800" b="1" dirty="0">
                <a:solidFill>
                  <a:schemeClr val="tx1"/>
                </a:solidFill>
                <a:latin typeface="Courier New" panose="02070309020205020404" pitchFamily="49" charset="0"/>
                <a:cs typeface="Courier New" panose="02070309020205020404" pitchFamily="49" charset="0"/>
              </a:rPr>
              <a:t>std::string chaîne = </a:t>
            </a:r>
            <a:r>
              <a:rPr lang="fr-FR" sz="1800" b="1" dirty="0">
                <a:solidFill>
                  <a:srgbClr val="00B050"/>
                </a:solidFill>
                <a:latin typeface="Courier New" panose="02070309020205020404" pitchFamily="49" charset="0"/>
                <a:cs typeface="Courier New" panose="02070309020205020404" pitchFamily="49" charset="0"/>
              </a:rPr>
              <a:t>”Bonjour le monde !”</a:t>
            </a:r>
            <a:r>
              <a:rPr lang="fr-FR" sz="1800" b="1" dirty="0">
                <a:solidFill>
                  <a:schemeClr val="tx1"/>
                </a:solidFill>
                <a:latin typeface="Courier New" panose="02070309020205020404" pitchFamily="49" charset="0"/>
                <a:cs typeface="Courier New" panose="02070309020205020404" pitchFamily="49" charset="0"/>
              </a:rPr>
              <a:t>s;</a:t>
            </a:r>
          </a:p>
          <a:p>
            <a:pPr marL="0" indent="0">
              <a:buNone/>
            </a:pPr>
            <a:r>
              <a:rPr lang="fr-FR" sz="1800" b="1" dirty="0">
                <a:solidFill>
                  <a:schemeClr val="tx1"/>
                </a:solidFill>
                <a:latin typeface="Courier New" panose="02070309020205020404" pitchFamily="49" charset="0"/>
                <a:cs typeface="Courier New" panose="02070309020205020404" pitchFamily="49" charset="0"/>
              </a:rPr>
              <a:t>std::string </a:t>
            </a:r>
            <a:r>
              <a:rPr lang="fr-FR" sz="1800" b="1" dirty="0" err="1">
                <a:solidFill>
                  <a:schemeClr val="tx1"/>
                </a:solidFill>
                <a:latin typeface="Courier New" panose="02070309020205020404" pitchFamily="49" charset="0"/>
                <a:cs typeface="Courier New" panose="02070309020205020404" pitchFamily="49" charset="0"/>
              </a:rPr>
              <a:t>sous_chaîne</a:t>
            </a:r>
            <a:r>
              <a:rPr lang="fr-FR" sz="1800" b="1" dirty="0">
                <a:solidFill>
                  <a:schemeClr val="tx1"/>
                </a:solidFill>
                <a:latin typeface="Courier New" panose="02070309020205020404" pitchFamily="49" charset="0"/>
                <a:cs typeface="Courier New" panose="02070309020205020404" pitchFamily="49" charset="0"/>
              </a:rPr>
              <a:t>(chaîne, 11, 5); </a:t>
            </a:r>
            <a:r>
              <a:rPr lang="fr-FR" sz="1800" b="1" dirty="0">
                <a:solidFill>
                  <a:srgbClr val="C00000"/>
                </a:solidFill>
                <a:latin typeface="Courier New" panose="02070309020205020404" pitchFamily="49" charset="0"/>
                <a:cs typeface="Courier New" panose="02070309020205020404" pitchFamily="49" charset="0"/>
              </a:rPr>
              <a:t>// Vaut ”monde”</a:t>
            </a:r>
          </a:p>
        </p:txBody>
      </p:sp>
    </p:spTree>
    <p:extLst>
      <p:ext uri="{BB962C8B-B14F-4D97-AF65-F5344CB8AC3E}">
        <p14:creationId xmlns:p14="http://schemas.microsoft.com/office/powerpoint/2010/main" val="3055579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1B6CC-BB81-4368-A0FD-C21C3A9C5633}"/>
              </a:ext>
            </a:extLst>
          </p:cNvPr>
          <p:cNvSpPr>
            <a:spLocks noGrp="1"/>
          </p:cNvSpPr>
          <p:nvPr>
            <p:ph type="title"/>
          </p:nvPr>
        </p:nvSpPr>
        <p:spPr/>
        <p:txBody>
          <a:bodyPr/>
          <a:lstStyle/>
          <a:p>
            <a:r>
              <a:rPr lang="fr-FR" dirty="0"/>
              <a:t>Autres possibilités pour l’initialisation</a:t>
            </a:r>
          </a:p>
        </p:txBody>
      </p:sp>
      <p:sp>
        <p:nvSpPr>
          <p:cNvPr id="3" name="Espace réservé du contenu 2">
            <a:extLst>
              <a:ext uri="{FF2B5EF4-FFF2-40B4-BE49-F238E27FC236}">
                <a16:creationId xmlns:a16="http://schemas.microsoft.com/office/drawing/2014/main" id="{2D7608F9-A1B3-415A-B30A-EA9A5A98A062}"/>
              </a:ext>
            </a:extLst>
          </p:cNvPr>
          <p:cNvSpPr>
            <a:spLocks noGrp="1"/>
          </p:cNvSpPr>
          <p:nvPr>
            <p:ph idx="1"/>
          </p:nvPr>
        </p:nvSpPr>
        <p:spPr>
          <a:xfrm>
            <a:off x="279400" y="908125"/>
            <a:ext cx="7772400" cy="432643"/>
          </a:xfrm>
        </p:spPr>
        <p:txBody>
          <a:bodyPr/>
          <a:lstStyle/>
          <a:p>
            <a:r>
              <a:rPr lang="fr-FR" sz="2400" dirty="0"/>
              <a:t>Ecriture en binaire possible dès C++ 11</a:t>
            </a:r>
          </a:p>
        </p:txBody>
      </p:sp>
      <p:sp>
        <p:nvSpPr>
          <p:cNvPr id="4" name="Espace réservé du numéro de diapositive 3">
            <a:extLst>
              <a:ext uri="{FF2B5EF4-FFF2-40B4-BE49-F238E27FC236}">
                <a16:creationId xmlns:a16="http://schemas.microsoft.com/office/drawing/2014/main" id="{853A7D1B-A432-494A-AB32-064B38CCC54B}"/>
              </a:ext>
            </a:extLst>
          </p:cNvPr>
          <p:cNvSpPr>
            <a:spLocks noGrp="1"/>
          </p:cNvSpPr>
          <p:nvPr>
            <p:ph type="sldNum" sz="quarter" idx="10"/>
          </p:nvPr>
        </p:nvSpPr>
        <p:spPr/>
        <p:txBody>
          <a:bodyPr/>
          <a:lstStyle/>
          <a:p>
            <a:pPr>
              <a:defRPr/>
            </a:pPr>
            <a:fld id="{1EEDFC2C-F9B9-0445-A511-DA4552EF3EEB}" type="slidenum">
              <a:rPr lang="fr-FR" smtClean="0"/>
              <a:pPr>
                <a:defRPr/>
              </a:pPr>
              <a:t>51</a:t>
            </a:fld>
            <a:endParaRPr lang="fr-FR"/>
          </a:p>
        </p:txBody>
      </p:sp>
      <p:sp>
        <p:nvSpPr>
          <p:cNvPr id="5" name="Espace réservé du pied de page 4">
            <a:extLst>
              <a:ext uri="{FF2B5EF4-FFF2-40B4-BE49-F238E27FC236}">
                <a16:creationId xmlns:a16="http://schemas.microsoft.com/office/drawing/2014/main" id="{1BC0A828-821B-4958-89A4-9F04FD4492E8}"/>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87924E16-CB36-48AF-9CEB-C3D895D70E3F}"/>
              </a:ext>
            </a:extLst>
          </p:cNvPr>
          <p:cNvSpPr txBox="1"/>
          <p:nvPr/>
        </p:nvSpPr>
        <p:spPr>
          <a:xfrm>
            <a:off x="323528" y="1412776"/>
            <a:ext cx="8352928" cy="369332"/>
          </a:xfrm>
          <a:prstGeom prst="rect">
            <a:avLst/>
          </a:prstGeom>
          <a:solidFill>
            <a:schemeClr val="accent5"/>
          </a:solidFill>
        </p:spPr>
        <p:txBody>
          <a:bodyPr wrap="square" rtlCol="0">
            <a:spAutoFit/>
          </a:bodyPr>
          <a:lstStyle/>
          <a:p>
            <a:r>
              <a:rPr lang="fr-FR" sz="1800" dirty="0" err="1">
                <a:latin typeface="Courier New" panose="02070309020205020404" pitchFamily="49" charset="0"/>
                <a:cs typeface="Courier New" panose="02070309020205020404" pitchFamily="49" charset="0"/>
              </a:rPr>
              <a:t>int</a:t>
            </a:r>
            <a:r>
              <a:rPr lang="fr-FR" sz="1800" dirty="0">
                <a:latin typeface="Courier New" panose="02070309020205020404" pitchFamily="49" charset="0"/>
                <a:cs typeface="Courier New" panose="02070309020205020404" pitchFamily="49" charset="0"/>
              </a:rPr>
              <a:t> </a:t>
            </a:r>
            <a:r>
              <a:rPr lang="fr-FR" sz="1800" dirty="0" err="1">
                <a:solidFill>
                  <a:schemeClr val="tx1"/>
                </a:solidFill>
                <a:latin typeface="Courier New" panose="02070309020205020404" pitchFamily="49" charset="0"/>
                <a:cs typeface="Courier New" panose="02070309020205020404" pitchFamily="49" charset="0"/>
              </a:rPr>
              <a:t>xb</a:t>
            </a:r>
            <a:r>
              <a:rPr lang="fr-FR" sz="1800" dirty="0">
                <a:solidFill>
                  <a:schemeClr val="tx1"/>
                </a:solidFill>
                <a:latin typeface="Courier New" panose="02070309020205020404" pitchFamily="49" charset="0"/>
                <a:cs typeface="Courier New" panose="02070309020205020404" pitchFamily="49" charset="0"/>
              </a:rPr>
              <a:t> = 0b0011000111001;</a:t>
            </a:r>
          </a:p>
        </p:txBody>
      </p:sp>
      <p:sp>
        <p:nvSpPr>
          <p:cNvPr id="8" name="ZoneTexte 7">
            <a:extLst>
              <a:ext uri="{FF2B5EF4-FFF2-40B4-BE49-F238E27FC236}">
                <a16:creationId xmlns:a16="http://schemas.microsoft.com/office/drawing/2014/main" id="{FAAD8414-A423-4AAA-96B7-ECAEBD781A0E}"/>
              </a:ext>
            </a:extLst>
          </p:cNvPr>
          <p:cNvSpPr txBox="1"/>
          <p:nvPr/>
        </p:nvSpPr>
        <p:spPr>
          <a:xfrm>
            <a:off x="279400" y="1988840"/>
            <a:ext cx="8397056" cy="830997"/>
          </a:xfrm>
          <a:prstGeom prst="rect">
            <a:avLst/>
          </a:prstGeom>
          <a:noFill/>
        </p:spPr>
        <p:txBody>
          <a:bodyPr wrap="square" rtlCol="0">
            <a:spAutoFit/>
          </a:bodyPr>
          <a:lstStyle/>
          <a:p>
            <a:pPr marL="342900" indent="-342900">
              <a:buFont typeface="Arial" panose="020B0604020202020204" pitchFamily="34" charset="0"/>
              <a:buChar char="•"/>
            </a:pPr>
            <a:r>
              <a:rPr lang="fr-FR" b="0" dirty="0">
                <a:solidFill>
                  <a:schemeClr val="tx1"/>
                </a:solidFill>
              </a:rPr>
              <a:t>Possibilité de mettre des séparateurs dans un nombre pour une écriture plus claire de ce nombre (C++ 14)</a:t>
            </a:r>
          </a:p>
        </p:txBody>
      </p:sp>
      <p:sp>
        <p:nvSpPr>
          <p:cNvPr id="9" name="ZoneTexte 8">
            <a:extLst>
              <a:ext uri="{FF2B5EF4-FFF2-40B4-BE49-F238E27FC236}">
                <a16:creationId xmlns:a16="http://schemas.microsoft.com/office/drawing/2014/main" id="{E564FF80-5C8D-4DAB-A2DF-DE8B9799F2AC}"/>
              </a:ext>
            </a:extLst>
          </p:cNvPr>
          <p:cNvSpPr txBox="1"/>
          <p:nvPr/>
        </p:nvSpPr>
        <p:spPr>
          <a:xfrm>
            <a:off x="279400" y="3026569"/>
            <a:ext cx="8397056" cy="923330"/>
          </a:xfrm>
          <a:prstGeom prst="rect">
            <a:avLst/>
          </a:prstGeom>
          <a:solidFill>
            <a:schemeClr val="accent5"/>
          </a:solidFill>
        </p:spPr>
        <p:txBody>
          <a:bodyPr wrap="square" rtlCol="0">
            <a:spAutoFit/>
          </a:bodyPr>
          <a:lstStyle/>
          <a:p>
            <a:r>
              <a:rPr lang="fr-FR" sz="1800" dirty="0">
                <a:solidFill>
                  <a:schemeClr val="tx1"/>
                </a:solidFill>
                <a:latin typeface="Courier New" panose="02070309020205020404" pitchFamily="49" charset="0"/>
                <a:cs typeface="Courier New" panose="02070309020205020404" pitchFamily="49" charset="0"/>
              </a:rPr>
              <a:t>std::int32_t </a:t>
            </a:r>
            <a:r>
              <a:rPr lang="fr-FR" sz="1800" dirty="0" err="1">
                <a:solidFill>
                  <a:schemeClr val="tx1"/>
                </a:solidFill>
                <a:latin typeface="Courier New" panose="02070309020205020404" pitchFamily="49" charset="0"/>
                <a:cs typeface="Courier New" panose="02070309020205020404" pitchFamily="49" charset="0"/>
              </a:rPr>
              <a:t>xb</a:t>
            </a:r>
            <a:r>
              <a:rPr lang="fr-FR" sz="1800" dirty="0">
                <a:solidFill>
                  <a:schemeClr val="tx1"/>
                </a:solidFill>
                <a:latin typeface="Courier New" panose="02070309020205020404" pitchFamily="49" charset="0"/>
                <a:cs typeface="Courier New" panose="02070309020205020404" pitchFamily="49" charset="0"/>
              </a:rPr>
              <a:t> = </a:t>
            </a:r>
            <a:r>
              <a:rPr lang="fr-FR" sz="1800" dirty="0">
                <a:solidFill>
                  <a:srgbClr val="7030A0"/>
                </a:solidFill>
                <a:latin typeface="Courier New" panose="02070309020205020404" pitchFamily="49" charset="0"/>
                <a:cs typeface="Courier New" panose="02070309020205020404" pitchFamily="49" charset="0"/>
              </a:rPr>
              <a:t>0b0’0110’0011’1001</a:t>
            </a:r>
            <a:r>
              <a:rPr lang="fr-FR" sz="1800" dirty="0">
                <a:solidFill>
                  <a:schemeClr val="tx1"/>
                </a:solidFill>
                <a:latin typeface="Courier New" panose="02070309020205020404" pitchFamily="49" charset="0"/>
                <a:cs typeface="Courier New" panose="02070309020205020404" pitchFamily="49" charset="0"/>
              </a:rPr>
              <a:t>;</a:t>
            </a:r>
          </a:p>
          <a:p>
            <a:r>
              <a:rPr lang="fr-FR" sz="1800" dirty="0">
                <a:solidFill>
                  <a:schemeClr val="tx1"/>
                </a:solidFill>
                <a:latin typeface="Courier New" panose="02070309020205020404" pitchFamily="49" charset="0"/>
                <a:cs typeface="Courier New" panose="02070309020205020404" pitchFamily="49" charset="0"/>
              </a:rPr>
              <a:t>std::int64_t value = </a:t>
            </a:r>
            <a:r>
              <a:rPr lang="fr-FR" sz="1800" dirty="0">
                <a:solidFill>
                  <a:srgbClr val="7030A0"/>
                </a:solidFill>
                <a:latin typeface="Courier New" panose="02070309020205020404" pitchFamily="49" charset="0"/>
                <a:cs typeface="Courier New" panose="02070309020205020404" pitchFamily="49" charset="0"/>
              </a:rPr>
              <a:t>1’350’450’000LL</a:t>
            </a:r>
            <a:r>
              <a:rPr lang="fr-FR" sz="1800" dirty="0">
                <a:solidFill>
                  <a:schemeClr val="tx1"/>
                </a:solidFill>
                <a:latin typeface="Courier New" panose="02070309020205020404" pitchFamily="49" charset="0"/>
                <a:cs typeface="Courier New" panose="02070309020205020404" pitchFamily="49" charset="0"/>
              </a:rPr>
              <a:t>;</a:t>
            </a:r>
          </a:p>
          <a:p>
            <a:r>
              <a:rPr lang="fr-FR" sz="1800" dirty="0">
                <a:solidFill>
                  <a:srgbClr val="005CCD"/>
                </a:solidFill>
                <a:latin typeface="Courier New" panose="02070309020205020404" pitchFamily="49" charset="0"/>
                <a:cs typeface="Courier New" panose="02070309020205020404" pitchFamily="49" charset="0"/>
              </a:rPr>
              <a:t>double</a:t>
            </a:r>
            <a:r>
              <a:rPr lang="fr-FR" sz="1800" dirty="0">
                <a:solidFill>
                  <a:schemeClr val="tx1"/>
                </a:solidFill>
                <a:latin typeface="Courier New" panose="02070309020205020404" pitchFamily="49" charset="0"/>
                <a:cs typeface="Courier New" panose="02070309020205020404" pitchFamily="49" charset="0"/>
              </a:rPr>
              <a:t> pi = </a:t>
            </a:r>
            <a:r>
              <a:rPr lang="fr-FR" sz="1800" dirty="0">
                <a:solidFill>
                  <a:srgbClr val="7030A0"/>
                </a:solidFill>
                <a:latin typeface="Courier New" panose="02070309020205020404" pitchFamily="49" charset="0"/>
                <a:cs typeface="Courier New" panose="02070309020205020404" pitchFamily="49" charset="0"/>
              </a:rPr>
              <a:t>3.14’15’92’65’36</a:t>
            </a:r>
            <a:r>
              <a:rPr lang="fr-FR" sz="18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1153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E39CAA-2177-4B57-8810-FD9050E9666F}"/>
              </a:ext>
            </a:extLst>
          </p:cNvPr>
          <p:cNvSpPr>
            <a:spLocks noGrp="1"/>
          </p:cNvSpPr>
          <p:nvPr>
            <p:ph type="title"/>
          </p:nvPr>
        </p:nvSpPr>
        <p:spPr/>
        <p:txBody>
          <a:bodyPr/>
          <a:lstStyle/>
          <a:p>
            <a:r>
              <a:rPr lang="fr-FR" dirty="0"/>
              <a:t>Structures en C++</a:t>
            </a:r>
          </a:p>
        </p:txBody>
      </p:sp>
      <p:sp>
        <p:nvSpPr>
          <p:cNvPr id="3" name="Espace réservé du contenu 2">
            <a:extLst>
              <a:ext uri="{FF2B5EF4-FFF2-40B4-BE49-F238E27FC236}">
                <a16:creationId xmlns:a16="http://schemas.microsoft.com/office/drawing/2014/main" id="{C3557CF0-EF89-4869-BFF8-AB8B9445E7CE}"/>
              </a:ext>
            </a:extLst>
          </p:cNvPr>
          <p:cNvSpPr>
            <a:spLocks noGrp="1"/>
          </p:cNvSpPr>
          <p:nvPr>
            <p:ph idx="1"/>
          </p:nvPr>
        </p:nvSpPr>
        <p:spPr>
          <a:xfrm>
            <a:off x="290288" y="809203"/>
            <a:ext cx="7772400" cy="2835821"/>
          </a:xfrm>
        </p:spPr>
        <p:txBody>
          <a:bodyPr/>
          <a:lstStyle/>
          <a:p>
            <a:r>
              <a:rPr lang="fr-FR" sz="2400" dirty="0"/>
              <a:t>Plus besoin de </a:t>
            </a:r>
            <a:r>
              <a:rPr lang="fr-FR" sz="2400" dirty="0" err="1"/>
              <a:t>typedef</a:t>
            </a:r>
            <a:endParaRPr lang="fr-FR" sz="2400" dirty="0"/>
          </a:p>
          <a:p>
            <a:r>
              <a:rPr lang="fr-FR" sz="2400" dirty="0"/>
              <a:t>Initialisation des structures facile avec les listes d’initialisation</a:t>
            </a:r>
          </a:p>
          <a:p>
            <a:r>
              <a:rPr lang="fr-FR" sz="2400" dirty="0"/>
              <a:t>À partir de C++ 20, possibilité d’initialisation partielle en désignant les champs initialisés (avec g++, possible dès C++ 11, mais pas dans la norme)</a:t>
            </a:r>
          </a:p>
          <a:p>
            <a:r>
              <a:rPr lang="fr-FR" sz="2400" dirty="0"/>
              <a:t>Possibilité de définir une structure dans une fonction</a:t>
            </a:r>
          </a:p>
        </p:txBody>
      </p:sp>
      <p:sp>
        <p:nvSpPr>
          <p:cNvPr id="4" name="Espace réservé du numéro de diapositive 3">
            <a:extLst>
              <a:ext uri="{FF2B5EF4-FFF2-40B4-BE49-F238E27FC236}">
                <a16:creationId xmlns:a16="http://schemas.microsoft.com/office/drawing/2014/main" id="{3C7755BA-D907-4CA5-8F7A-12B3C9F87E85}"/>
              </a:ext>
            </a:extLst>
          </p:cNvPr>
          <p:cNvSpPr>
            <a:spLocks noGrp="1"/>
          </p:cNvSpPr>
          <p:nvPr>
            <p:ph type="sldNum" sz="quarter" idx="10"/>
          </p:nvPr>
        </p:nvSpPr>
        <p:spPr/>
        <p:txBody>
          <a:bodyPr/>
          <a:lstStyle/>
          <a:p>
            <a:pPr>
              <a:defRPr/>
            </a:pPr>
            <a:fld id="{1EEDFC2C-F9B9-0445-A511-DA4552EF3EEB}" type="slidenum">
              <a:rPr lang="fr-FR" smtClean="0"/>
              <a:pPr>
                <a:defRPr/>
              </a:pPr>
              <a:t>52</a:t>
            </a:fld>
            <a:endParaRPr lang="fr-FR"/>
          </a:p>
        </p:txBody>
      </p:sp>
      <p:sp>
        <p:nvSpPr>
          <p:cNvPr id="5" name="Espace réservé du pied de page 4">
            <a:extLst>
              <a:ext uri="{FF2B5EF4-FFF2-40B4-BE49-F238E27FC236}">
                <a16:creationId xmlns:a16="http://schemas.microsoft.com/office/drawing/2014/main" id="{F9406C64-9EC4-4CB5-AA11-9ADEE9C7D0B8}"/>
              </a:ext>
            </a:extLst>
          </p:cNvPr>
          <p:cNvSpPr>
            <a:spLocks noGrp="1"/>
          </p:cNvSpPr>
          <p:nvPr>
            <p:ph type="ftr" sz="quarter" idx="11"/>
          </p:nvPr>
        </p:nvSpPr>
        <p:spPr/>
        <p:txBody>
          <a:bodyPr/>
          <a:lstStyle/>
          <a:p>
            <a:r>
              <a:rPr lang="fr-FR"/>
              <a:t>Titre de la présentation</a:t>
            </a:r>
            <a:endParaRPr lang="fr-FR" dirty="0"/>
          </a:p>
        </p:txBody>
      </p:sp>
      <p:sp>
        <p:nvSpPr>
          <p:cNvPr id="7" name="ZoneTexte 6">
            <a:extLst>
              <a:ext uri="{FF2B5EF4-FFF2-40B4-BE49-F238E27FC236}">
                <a16:creationId xmlns:a16="http://schemas.microsoft.com/office/drawing/2014/main" id="{21C11B0A-1310-468D-843A-76DAAEFEF9C4}"/>
              </a:ext>
            </a:extLst>
          </p:cNvPr>
          <p:cNvSpPr txBox="1"/>
          <p:nvPr/>
        </p:nvSpPr>
        <p:spPr>
          <a:xfrm>
            <a:off x="290288" y="3573016"/>
            <a:ext cx="8746208" cy="2585323"/>
          </a:xfrm>
          <a:prstGeom prst="rect">
            <a:avLst/>
          </a:prstGeom>
          <a:noFill/>
        </p:spPr>
        <p:txBody>
          <a:bodyPr wrap="square" rtlCol="0">
            <a:spAutoFit/>
          </a:bodyPr>
          <a:lstStyle/>
          <a:p>
            <a:r>
              <a:rPr lang="fr-FR" sz="1800" dirty="0" err="1">
                <a:solidFill>
                  <a:srgbClr val="005CCD"/>
                </a:solidFill>
                <a:latin typeface="Courier New" panose="02070309020205020404" pitchFamily="49" charset="0"/>
                <a:cs typeface="Courier New" panose="02070309020205020404" pitchFamily="49" charset="0"/>
              </a:rPr>
              <a:t>struct</a:t>
            </a:r>
            <a:r>
              <a:rPr lang="fr-FR" sz="1800" dirty="0">
                <a:solidFill>
                  <a:schemeClr val="tx1"/>
                </a:solidFill>
                <a:latin typeface="Courier New" panose="02070309020205020404" pitchFamily="49" charset="0"/>
                <a:cs typeface="Courier New" panose="02070309020205020404" pitchFamily="49" charset="0"/>
              </a:rPr>
              <a:t> </a:t>
            </a:r>
            <a:r>
              <a:rPr lang="fr-FR" sz="1800" dirty="0" err="1">
                <a:solidFill>
                  <a:schemeClr val="tx1"/>
                </a:solidFill>
                <a:latin typeface="Courier New" panose="02070309020205020404" pitchFamily="49" charset="0"/>
                <a:cs typeface="Courier New" panose="02070309020205020404" pitchFamily="49" charset="0"/>
              </a:rPr>
              <a:t>fiche_elève</a:t>
            </a:r>
            <a:endParaRPr lang="fr-FR" sz="1800" dirty="0">
              <a:solidFill>
                <a:schemeClr val="tx1"/>
              </a:solidFill>
              <a:latin typeface="Courier New" panose="02070309020205020404" pitchFamily="49" charset="0"/>
              <a:cs typeface="Courier New" panose="02070309020205020404" pitchFamily="49" charset="0"/>
            </a:endParaRPr>
          </a:p>
          <a:p>
            <a:r>
              <a:rPr lang="fr-FR" sz="1800" dirty="0">
                <a:solidFill>
                  <a:schemeClr val="tx1"/>
                </a:solidFill>
                <a:latin typeface="Courier New" panose="02070309020205020404" pitchFamily="49" charset="0"/>
                <a:cs typeface="Courier New" panose="02070309020205020404" pitchFamily="49" charset="0"/>
              </a:rPr>
              <a:t>{</a:t>
            </a:r>
          </a:p>
          <a:p>
            <a:r>
              <a:rPr lang="fr-FR" sz="1800" dirty="0">
                <a:solidFill>
                  <a:schemeClr val="tx1"/>
                </a:solidFill>
                <a:latin typeface="Courier New" panose="02070309020205020404" pitchFamily="49" charset="0"/>
                <a:cs typeface="Courier New" panose="02070309020205020404" pitchFamily="49" charset="0"/>
              </a:rPr>
              <a:t>    std::string  prénom, nom;</a:t>
            </a:r>
          </a:p>
          <a:p>
            <a:r>
              <a:rPr lang="fr-FR" sz="1800" dirty="0">
                <a:solidFill>
                  <a:schemeClr val="tx1"/>
                </a:solidFill>
                <a:latin typeface="Courier New" panose="02070309020205020404" pitchFamily="49" charset="0"/>
                <a:cs typeface="Courier New" panose="02070309020205020404" pitchFamily="49" charset="0"/>
              </a:rPr>
              <a:t>    std::int32_t âge, </a:t>
            </a:r>
            <a:r>
              <a:rPr lang="fr-FR" sz="1800" dirty="0" err="1">
                <a:solidFill>
                  <a:schemeClr val="tx1"/>
                </a:solidFill>
                <a:latin typeface="Courier New" panose="02070309020205020404" pitchFamily="49" charset="0"/>
                <a:cs typeface="Courier New" panose="02070309020205020404" pitchFamily="49" charset="0"/>
              </a:rPr>
              <a:t>numéro_étudiant</a:t>
            </a:r>
            <a:r>
              <a:rPr lang="fr-FR" sz="1800" dirty="0">
                <a:solidFill>
                  <a:schemeClr val="tx1"/>
                </a:solidFill>
                <a:latin typeface="Courier New" panose="02070309020205020404" pitchFamily="49" charset="0"/>
                <a:cs typeface="Courier New" panose="02070309020205020404" pitchFamily="49" charset="0"/>
              </a:rPr>
              <a:t>, promotion;</a:t>
            </a:r>
          </a:p>
          <a:p>
            <a:r>
              <a:rPr lang="fr-FR" sz="1800" dirty="0">
                <a:solidFill>
                  <a:schemeClr val="tx1"/>
                </a:solidFill>
                <a:latin typeface="Courier New" panose="02070309020205020404" pitchFamily="49" charset="0"/>
                <a:cs typeface="Courier New" panose="02070309020205020404" pitchFamily="49" charset="0"/>
              </a:rPr>
              <a:t>};</a:t>
            </a:r>
          </a:p>
          <a:p>
            <a:r>
              <a:rPr lang="fr-FR" sz="1800" dirty="0" err="1">
                <a:solidFill>
                  <a:schemeClr val="tx1"/>
                </a:solidFill>
                <a:latin typeface="Courier New" panose="02070309020205020404" pitchFamily="49" charset="0"/>
                <a:cs typeface="Courier New" panose="02070309020205020404" pitchFamily="49" charset="0"/>
              </a:rPr>
              <a:t>fiche_elève</a:t>
            </a:r>
            <a:r>
              <a:rPr lang="fr-FR" sz="1800" dirty="0">
                <a:solidFill>
                  <a:schemeClr val="tx1"/>
                </a:solidFill>
                <a:latin typeface="Courier New" panose="02070309020205020404" pitchFamily="49" charset="0"/>
                <a:cs typeface="Courier New" panose="02070309020205020404" pitchFamily="49" charset="0"/>
              </a:rPr>
              <a:t> fiche1; </a:t>
            </a:r>
            <a:r>
              <a:rPr lang="fr-FR" sz="1800" dirty="0">
                <a:solidFill>
                  <a:srgbClr val="C00000"/>
                </a:solidFill>
                <a:latin typeface="Courier New" panose="02070309020205020404" pitchFamily="49" charset="0"/>
                <a:cs typeface="Courier New" panose="02070309020205020404" pitchFamily="49" charset="0"/>
              </a:rPr>
              <a:t>// fiche non initialisée</a:t>
            </a:r>
          </a:p>
          <a:p>
            <a:r>
              <a:rPr lang="fr-FR" sz="1800" dirty="0" err="1">
                <a:solidFill>
                  <a:schemeClr val="tx1"/>
                </a:solidFill>
                <a:latin typeface="Courier New" panose="02070309020205020404" pitchFamily="49" charset="0"/>
                <a:cs typeface="Courier New" panose="02070309020205020404" pitchFamily="49" charset="0"/>
              </a:rPr>
              <a:t>fiche_elève</a:t>
            </a:r>
            <a:r>
              <a:rPr lang="fr-FR" sz="1800" dirty="0">
                <a:solidFill>
                  <a:schemeClr val="tx1"/>
                </a:solidFill>
                <a:latin typeface="Courier New" panose="02070309020205020404" pitchFamily="49" charset="0"/>
                <a:cs typeface="Courier New" panose="02070309020205020404" pitchFamily="49" charset="0"/>
              </a:rPr>
              <a:t> fiche2{</a:t>
            </a:r>
            <a:r>
              <a:rPr lang="fr-FR" sz="1800" dirty="0">
                <a:solidFill>
                  <a:srgbClr val="007434"/>
                </a:solidFill>
                <a:latin typeface="Courier New" panose="02070309020205020404" pitchFamily="49" charset="0"/>
                <a:cs typeface="Courier New" panose="02070309020205020404" pitchFamily="49" charset="0"/>
              </a:rPr>
              <a:t>”</a:t>
            </a:r>
            <a:r>
              <a:rPr lang="fr-FR" sz="1800" dirty="0" err="1">
                <a:solidFill>
                  <a:srgbClr val="007434"/>
                </a:solidFill>
                <a:latin typeface="Courier New" panose="02070309020205020404" pitchFamily="49" charset="0"/>
                <a:cs typeface="Courier New" panose="02070309020205020404" pitchFamily="49" charset="0"/>
              </a:rPr>
              <a:t>Henry”</a:t>
            </a:r>
            <a:r>
              <a:rPr lang="fr-FR" sz="1800" dirty="0" err="1">
                <a:solidFill>
                  <a:schemeClr val="tx1"/>
                </a:solidFill>
                <a:latin typeface="Courier New" panose="02070309020205020404" pitchFamily="49" charset="0"/>
                <a:cs typeface="Courier New" panose="02070309020205020404" pitchFamily="49" charset="0"/>
              </a:rPr>
              <a:t>s</a:t>
            </a:r>
            <a:r>
              <a:rPr lang="fr-FR" sz="1800" dirty="0">
                <a:solidFill>
                  <a:schemeClr val="tx1"/>
                </a:solidFill>
                <a:latin typeface="Courier New" panose="02070309020205020404" pitchFamily="49" charset="0"/>
                <a:cs typeface="Courier New" panose="02070309020205020404" pitchFamily="49" charset="0"/>
              </a:rPr>
              <a:t>, </a:t>
            </a:r>
            <a:r>
              <a:rPr lang="fr-FR" sz="1800" dirty="0">
                <a:solidFill>
                  <a:srgbClr val="007434"/>
                </a:solidFill>
                <a:latin typeface="Courier New" panose="02070309020205020404" pitchFamily="49" charset="0"/>
                <a:cs typeface="Courier New" panose="02070309020205020404" pitchFamily="49" charset="0"/>
              </a:rPr>
              <a:t>”</a:t>
            </a:r>
            <a:r>
              <a:rPr lang="fr-FR" sz="1800" dirty="0" err="1">
                <a:solidFill>
                  <a:srgbClr val="007434"/>
                </a:solidFill>
                <a:latin typeface="Courier New" panose="02070309020205020404" pitchFamily="49" charset="0"/>
                <a:cs typeface="Courier New" panose="02070309020205020404" pitchFamily="49" charset="0"/>
              </a:rPr>
              <a:t>Chambier”</a:t>
            </a:r>
            <a:r>
              <a:rPr lang="fr-FR" sz="1800" dirty="0" err="1">
                <a:solidFill>
                  <a:schemeClr val="tx1"/>
                </a:solidFill>
                <a:latin typeface="Courier New" panose="02070309020205020404" pitchFamily="49" charset="0"/>
                <a:cs typeface="Courier New" panose="02070309020205020404" pitchFamily="49" charset="0"/>
              </a:rPr>
              <a:t>s</a:t>
            </a:r>
            <a:r>
              <a:rPr lang="fr-FR" sz="1800" dirty="0">
                <a:solidFill>
                  <a:schemeClr val="tx1"/>
                </a:solidFill>
                <a:latin typeface="Courier New" panose="02070309020205020404" pitchFamily="49" charset="0"/>
                <a:cs typeface="Courier New" panose="02070309020205020404" pitchFamily="49" charset="0"/>
              </a:rPr>
              <a:t>, 33, 113293, 2022};</a:t>
            </a:r>
          </a:p>
          <a:p>
            <a:r>
              <a:rPr lang="fr-FR" sz="1800" dirty="0" err="1">
                <a:solidFill>
                  <a:schemeClr val="tx1"/>
                </a:solidFill>
                <a:latin typeface="Courier New" panose="02070309020205020404" pitchFamily="49" charset="0"/>
                <a:cs typeface="Courier New" panose="02070309020205020404" pitchFamily="49" charset="0"/>
              </a:rPr>
              <a:t>fiche_elève</a:t>
            </a:r>
            <a:r>
              <a:rPr lang="fr-FR" sz="1800" dirty="0">
                <a:solidFill>
                  <a:schemeClr val="tx1"/>
                </a:solidFill>
                <a:latin typeface="Courier New" panose="02070309020205020404" pitchFamily="49" charset="0"/>
                <a:cs typeface="Courier New" panose="02070309020205020404" pitchFamily="49" charset="0"/>
              </a:rPr>
              <a:t> fiche3{.prénom=</a:t>
            </a:r>
            <a:r>
              <a:rPr lang="fr-FR" sz="1800" dirty="0">
                <a:solidFill>
                  <a:srgbClr val="007434"/>
                </a:solidFill>
                <a:latin typeface="Courier New" panose="02070309020205020404" pitchFamily="49" charset="0"/>
                <a:cs typeface="Courier New" panose="02070309020205020404" pitchFamily="49" charset="0"/>
              </a:rPr>
              <a:t>”</a:t>
            </a:r>
            <a:r>
              <a:rPr lang="fr-FR" sz="1800" dirty="0" err="1">
                <a:solidFill>
                  <a:srgbClr val="007434"/>
                </a:solidFill>
                <a:latin typeface="Courier New" panose="02070309020205020404" pitchFamily="49" charset="0"/>
                <a:cs typeface="Courier New" panose="02070309020205020404" pitchFamily="49" charset="0"/>
              </a:rPr>
              <a:t>Paul”</a:t>
            </a:r>
            <a:r>
              <a:rPr lang="fr-FR" sz="1800" dirty="0" err="1">
                <a:solidFill>
                  <a:schemeClr val="tx1"/>
                </a:solidFill>
                <a:latin typeface="Courier New" panose="02070309020205020404" pitchFamily="49" charset="0"/>
                <a:cs typeface="Courier New" panose="02070309020205020404" pitchFamily="49" charset="0"/>
              </a:rPr>
              <a:t>s</a:t>
            </a:r>
            <a:r>
              <a:rPr lang="fr-FR" sz="1800" dirty="0">
                <a:solidFill>
                  <a:schemeClr val="tx1"/>
                </a:solidFill>
                <a:latin typeface="Courier New" panose="02070309020205020404" pitchFamily="49" charset="0"/>
                <a:cs typeface="Courier New" panose="02070309020205020404" pitchFamily="49" charset="0"/>
              </a:rPr>
              <a:t>, .nom=</a:t>
            </a:r>
            <a:r>
              <a:rPr lang="fr-FR" sz="1800" dirty="0">
                <a:solidFill>
                  <a:srgbClr val="007434"/>
                </a:solidFill>
                <a:latin typeface="Courier New" panose="02070309020205020404" pitchFamily="49" charset="0"/>
                <a:cs typeface="Courier New" panose="02070309020205020404" pitchFamily="49" charset="0"/>
              </a:rPr>
              <a:t>”</a:t>
            </a:r>
            <a:r>
              <a:rPr lang="fr-FR" sz="1800" dirty="0" err="1">
                <a:solidFill>
                  <a:srgbClr val="007434"/>
                </a:solidFill>
                <a:latin typeface="Courier New" panose="02070309020205020404" pitchFamily="49" charset="0"/>
                <a:cs typeface="Courier New" panose="02070309020205020404" pitchFamily="49" charset="0"/>
              </a:rPr>
              <a:t>Pierre”</a:t>
            </a:r>
            <a:r>
              <a:rPr lang="fr-FR" sz="1800" dirty="0" err="1">
                <a:solidFill>
                  <a:schemeClr val="tx1"/>
                </a:solidFill>
                <a:latin typeface="Courier New" panose="02070309020205020404" pitchFamily="49" charset="0"/>
                <a:cs typeface="Courier New" panose="02070309020205020404" pitchFamily="49" charset="0"/>
              </a:rPr>
              <a:t>s</a:t>
            </a:r>
            <a:r>
              <a:rPr lang="fr-FR" sz="1800" dirty="0">
                <a:solidFill>
                  <a:schemeClr val="tx1"/>
                </a:solidFill>
                <a:latin typeface="Courier New" panose="02070309020205020404" pitchFamily="49" charset="0"/>
                <a:cs typeface="Courier New" panose="02070309020205020404" pitchFamily="49" charset="0"/>
              </a:rPr>
              <a:t>,                    </a:t>
            </a:r>
          </a:p>
          <a:p>
            <a:r>
              <a:rPr lang="fr-FR" sz="1800" dirty="0">
                <a:solidFill>
                  <a:schemeClr val="tx1"/>
                </a:solidFill>
                <a:latin typeface="Courier New" panose="02070309020205020404" pitchFamily="49" charset="0"/>
                <a:cs typeface="Courier New" panose="02070309020205020404" pitchFamily="49" charset="0"/>
              </a:rPr>
              <a:t>                   .promotion=2022};</a:t>
            </a:r>
            <a:r>
              <a:rPr lang="fr-FR" sz="1800" dirty="0">
                <a:solidFill>
                  <a:srgbClr val="C00000"/>
                </a:solidFill>
                <a:latin typeface="Courier New" panose="02070309020205020404" pitchFamily="49" charset="0"/>
                <a:cs typeface="Courier New" panose="02070309020205020404" pitchFamily="49" charset="0"/>
              </a:rPr>
              <a:t>//initialisation partielle</a:t>
            </a:r>
          </a:p>
        </p:txBody>
      </p:sp>
    </p:spTree>
    <p:extLst>
      <p:ext uri="{BB962C8B-B14F-4D97-AF65-F5344CB8AC3E}">
        <p14:creationId xmlns:p14="http://schemas.microsoft.com/office/powerpoint/2010/main" val="3754474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9C2A47C-2E06-4487-99AC-4AB824387E65}"/>
              </a:ext>
            </a:extLst>
          </p:cNvPr>
          <p:cNvSpPr>
            <a:spLocks noGrp="1"/>
          </p:cNvSpPr>
          <p:nvPr>
            <p:ph type="ctrTitle"/>
          </p:nvPr>
        </p:nvSpPr>
        <p:spPr/>
        <p:txBody>
          <a:bodyPr/>
          <a:lstStyle/>
          <a:p>
            <a:r>
              <a:rPr lang="fr-FR" dirty="0"/>
              <a:t>Les fonctions en C++</a:t>
            </a:r>
          </a:p>
        </p:txBody>
      </p:sp>
      <p:sp>
        <p:nvSpPr>
          <p:cNvPr id="4" name="Espace réservé du numéro de diapositive 3">
            <a:extLst>
              <a:ext uri="{FF2B5EF4-FFF2-40B4-BE49-F238E27FC236}">
                <a16:creationId xmlns:a16="http://schemas.microsoft.com/office/drawing/2014/main" id="{40248B98-C7E5-40A9-8319-A352AE372996}"/>
              </a:ext>
            </a:extLst>
          </p:cNvPr>
          <p:cNvSpPr>
            <a:spLocks noGrp="1"/>
          </p:cNvSpPr>
          <p:nvPr>
            <p:ph type="sldNum" sz="quarter" idx="10"/>
          </p:nvPr>
        </p:nvSpPr>
        <p:spPr/>
        <p:txBody>
          <a:bodyPr/>
          <a:lstStyle/>
          <a:p>
            <a:pPr>
              <a:defRPr/>
            </a:pPr>
            <a:fld id="{1EEDFC2C-F9B9-0445-A511-DA4552EF3EEB}" type="slidenum">
              <a:rPr lang="fr-FR" smtClean="0"/>
              <a:pPr>
                <a:defRPr/>
              </a:pPr>
              <a:t>53</a:t>
            </a:fld>
            <a:endParaRPr lang="fr-FR"/>
          </a:p>
        </p:txBody>
      </p:sp>
      <p:sp>
        <p:nvSpPr>
          <p:cNvPr id="5" name="Espace réservé du pied de page 4">
            <a:extLst>
              <a:ext uri="{FF2B5EF4-FFF2-40B4-BE49-F238E27FC236}">
                <a16:creationId xmlns:a16="http://schemas.microsoft.com/office/drawing/2014/main" id="{447A62D5-91BC-4E0F-856A-F13AB774E1A0}"/>
              </a:ext>
            </a:extLst>
          </p:cNvPr>
          <p:cNvSpPr>
            <a:spLocks noGrp="1"/>
          </p:cNvSpPr>
          <p:nvPr>
            <p:ph type="ftr" sz="quarter" idx="4294967295"/>
          </p:nvPr>
        </p:nvSpPr>
        <p:spPr>
          <a:xfrm>
            <a:off x="3527425" y="6356350"/>
            <a:ext cx="5616575" cy="365125"/>
          </a:xfrm>
        </p:spPr>
        <p:txBody>
          <a:bodyPr/>
          <a:lstStyle/>
          <a:p>
            <a:r>
              <a:rPr lang="fr-FR" dirty="0"/>
              <a:t>Titre de la présentation</a:t>
            </a:r>
          </a:p>
        </p:txBody>
      </p:sp>
    </p:spTree>
    <p:extLst>
      <p:ext uri="{BB962C8B-B14F-4D97-AF65-F5344CB8AC3E}">
        <p14:creationId xmlns:p14="http://schemas.microsoft.com/office/powerpoint/2010/main" val="3732037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77D89-AF55-4397-9CCC-E80DBFC104E2}"/>
              </a:ext>
            </a:extLst>
          </p:cNvPr>
          <p:cNvSpPr>
            <a:spLocks noGrp="1"/>
          </p:cNvSpPr>
          <p:nvPr>
            <p:ph type="title"/>
          </p:nvPr>
        </p:nvSpPr>
        <p:spPr/>
        <p:txBody>
          <a:bodyPr/>
          <a:lstStyle/>
          <a:p>
            <a:r>
              <a:rPr lang="fr-FR" dirty="0"/>
              <a:t>Surcharges des fonctions</a:t>
            </a:r>
          </a:p>
        </p:txBody>
      </p:sp>
      <p:sp>
        <p:nvSpPr>
          <p:cNvPr id="3" name="Espace réservé du contenu 2">
            <a:extLst>
              <a:ext uri="{FF2B5EF4-FFF2-40B4-BE49-F238E27FC236}">
                <a16:creationId xmlns:a16="http://schemas.microsoft.com/office/drawing/2014/main" id="{0CB32134-8514-40E3-80FB-EFA8691FAC5C}"/>
              </a:ext>
            </a:extLst>
          </p:cNvPr>
          <p:cNvSpPr>
            <a:spLocks noGrp="1"/>
          </p:cNvSpPr>
          <p:nvPr>
            <p:ph idx="1"/>
          </p:nvPr>
        </p:nvSpPr>
        <p:spPr>
          <a:xfrm>
            <a:off x="279400" y="692696"/>
            <a:ext cx="7772400" cy="1152723"/>
          </a:xfrm>
        </p:spPr>
        <p:txBody>
          <a:bodyPr/>
          <a:lstStyle/>
          <a:p>
            <a:r>
              <a:rPr lang="fr-FR" sz="2400" dirty="0"/>
              <a:t>Plusieurs fonctions peuvent avoir le même nom du moment que les paramètres diffèrent et ne laisse pas d’ambivalence</a:t>
            </a:r>
          </a:p>
          <a:p>
            <a:pPr marL="0" indent="0">
              <a:buNone/>
            </a:pPr>
            <a:endParaRPr lang="fr-FR" sz="2400" dirty="0"/>
          </a:p>
        </p:txBody>
      </p:sp>
      <p:sp>
        <p:nvSpPr>
          <p:cNvPr id="4" name="Espace réservé du numéro de diapositive 3">
            <a:extLst>
              <a:ext uri="{FF2B5EF4-FFF2-40B4-BE49-F238E27FC236}">
                <a16:creationId xmlns:a16="http://schemas.microsoft.com/office/drawing/2014/main" id="{0D3C6087-5098-49C6-8E61-56895B788380}"/>
              </a:ext>
            </a:extLst>
          </p:cNvPr>
          <p:cNvSpPr>
            <a:spLocks noGrp="1"/>
          </p:cNvSpPr>
          <p:nvPr>
            <p:ph type="sldNum" sz="quarter" idx="10"/>
          </p:nvPr>
        </p:nvSpPr>
        <p:spPr/>
        <p:txBody>
          <a:bodyPr/>
          <a:lstStyle/>
          <a:p>
            <a:pPr>
              <a:defRPr/>
            </a:pPr>
            <a:fld id="{1EEDFC2C-F9B9-0445-A511-DA4552EF3EEB}" type="slidenum">
              <a:rPr lang="fr-FR" smtClean="0"/>
              <a:pPr>
                <a:defRPr/>
              </a:pPr>
              <a:t>54</a:t>
            </a:fld>
            <a:endParaRPr lang="fr-FR"/>
          </a:p>
        </p:txBody>
      </p:sp>
      <p:sp>
        <p:nvSpPr>
          <p:cNvPr id="5" name="Espace réservé du pied de page 4">
            <a:extLst>
              <a:ext uri="{FF2B5EF4-FFF2-40B4-BE49-F238E27FC236}">
                <a16:creationId xmlns:a16="http://schemas.microsoft.com/office/drawing/2014/main" id="{50017D0C-F4C4-4944-977F-E946F9BFEA59}"/>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CED8E2A2-CAB4-43CA-A7B4-5E6529670955}"/>
              </a:ext>
            </a:extLst>
          </p:cNvPr>
          <p:cNvSpPr txBox="1"/>
          <p:nvPr/>
        </p:nvSpPr>
        <p:spPr>
          <a:xfrm>
            <a:off x="255300" y="1844824"/>
            <a:ext cx="7905700" cy="4486485"/>
          </a:xfrm>
          <a:prstGeom prst="rect">
            <a:avLst/>
          </a:prstGeom>
          <a:solidFill>
            <a:schemeClr val="accent5"/>
          </a:solidFill>
        </p:spPr>
        <p:txBody>
          <a:bodyPr wrap="square" rtlCol="0">
            <a:spAutoFit/>
          </a:bodyPr>
          <a:lstStyle/>
          <a:p>
            <a:pPr algn="l">
              <a:lnSpc>
                <a:spcPts val="1900"/>
              </a:lnSpc>
            </a:pPr>
            <a:r>
              <a:rPr lang="pt-BR" sz="1800" i="0" u="none" strike="noStrike" baseline="0" dirty="0">
                <a:solidFill>
                  <a:srgbClr val="0000FF"/>
                </a:solidFill>
                <a:latin typeface="Courier New" panose="02070309020205020404" pitchFamily="49" charset="0"/>
                <a:cs typeface="Courier New" panose="02070309020205020404" pitchFamily="49" charset="0"/>
              </a:rPr>
              <a:t>void </a:t>
            </a:r>
            <a:r>
              <a:rPr lang="pt-BR" sz="1800" i="0" u="none" strike="noStrike" baseline="0" dirty="0">
                <a:solidFill>
                  <a:srgbClr val="000000"/>
                </a:solidFill>
                <a:latin typeface="Courier New" panose="02070309020205020404" pitchFamily="49" charset="0"/>
                <a:cs typeface="Courier New" panose="02070309020205020404" pitchFamily="49" charset="0"/>
              </a:rPr>
              <a:t>axpy ( </a:t>
            </a:r>
            <a:r>
              <a:rPr lang="pt-BR" sz="1800" i="0" u="none" strike="noStrike" baseline="0" dirty="0">
                <a:solidFill>
                  <a:srgbClr val="0000FF"/>
                </a:solidFill>
                <a:latin typeface="Courier New" panose="02070309020205020404" pitchFamily="49" charset="0"/>
                <a:cs typeface="Courier New" panose="02070309020205020404" pitchFamily="49" charset="0"/>
              </a:rPr>
              <a:t>int </a:t>
            </a:r>
            <a:r>
              <a:rPr lang="pt-BR" sz="1800" i="0" u="none" strike="noStrike" baseline="0" dirty="0">
                <a:solidFill>
                  <a:srgbClr val="000000"/>
                </a:solidFill>
                <a:latin typeface="Courier New" panose="02070309020205020404" pitchFamily="49" charset="0"/>
                <a:cs typeface="Courier New" panose="02070309020205020404" pitchFamily="49" charset="0"/>
              </a:rPr>
              <a:t>N, </a:t>
            </a:r>
            <a:r>
              <a:rPr lang="pt-BR" sz="1800" i="0" u="none" strike="noStrike" baseline="0" dirty="0">
                <a:solidFill>
                  <a:srgbClr val="0000FF"/>
                </a:solidFill>
                <a:latin typeface="Courier New" panose="02070309020205020404" pitchFamily="49" charset="0"/>
                <a:cs typeface="Courier New" panose="02070309020205020404" pitchFamily="49" charset="0"/>
              </a:rPr>
              <a:t>float </a:t>
            </a:r>
            <a:r>
              <a:rPr lang="pt-BR" sz="1800" i="0" u="none" strike="noStrike" baseline="0" dirty="0">
                <a:solidFill>
                  <a:srgbClr val="000000"/>
                </a:solidFill>
                <a:latin typeface="Courier New" panose="02070309020205020404" pitchFamily="49" charset="0"/>
                <a:cs typeface="Courier New" panose="02070309020205020404" pitchFamily="49" charset="0"/>
              </a:rPr>
              <a:t>a, </a:t>
            </a:r>
            <a:r>
              <a:rPr lang="pt-BR" sz="1800" i="0" u="none" strike="noStrike" baseline="0" dirty="0">
                <a:solidFill>
                  <a:srgbClr val="0000FF"/>
                </a:solidFill>
                <a:latin typeface="Courier New" panose="02070309020205020404" pitchFamily="49" charset="0"/>
                <a:cs typeface="Courier New" panose="02070309020205020404" pitchFamily="49" charset="0"/>
              </a:rPr>
              <a:t>const float </a:t>
            </a:r>
            <a:r>
              <a:rPr lang="pt-BR" sz="1800" i="0" u="none" strike="noStrike" baseline="0" dirty="0">
                <a:solidFill>
                  <a:srgbClr val="000000"/>
                </a:solidFill>
                <a:latin typeface="Courier New" panose="02070309020205020404" pitchFamily="49" charset="0"/>
                <a:cs typeface="Courier New" panose="02070309020205020404" pitchFamily="49" charset="0"/>
              </a:rPr>
              <a:t>∗x , </a:t>
            </a:r>
            <a:r>
              <a:rPr lang="pt-BR" sz="1800" i="0" u="none" strike="noStrike" baseline="0" dirty="0">
                <a:solidFill>
                  <a:srgbClr val="0000FF"/>
                </a:solidFill>
                <a:latin typeface="Courier New" panose="02070309020205020404" pitchFamily="49" charset="0"/>
                <a:cs typeface="Courier New" panose="02070309020205020404" pitchFamily="49" charset="0"/>
              </a:rPr>
              <a:t>float </a:t>
            </a:r>
            <a:r>
              <a:rPr lang="pt-BR" sz="1800" i="0" u="none" strike="noStrike" baseline="0" dirty="0">
                <a:solidFill>
                  <a:srgbClr val="000000"/>
                </a:solidFill>
                <a:latin typeface="Courier New" panose="02070309020205020404" pitchFamily="49" charset="0"/>
                <a:cs typeface="Courier New" panose="02070309020205020404" pitchFamily="49" charset="0"/>
              </a:rPr>
              <a:t>∗y)</a:t>
            </a:r>
          </a:p>
          <a:p>
            <a:pPr algn="l">
              <a:lnSpc>
                <a:spcPts val="1900"/>
              </a:lnSpc>
            </a:pPr>
            <a:r>
              <a:rPr lang="fr-FR" sz="1800" i="0"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9A00"/>
                </a:solidFill>
                <a:latin typeface="Courier New" panose="02070309020205020404" pitchFamily="49" charset="0"/>
                <a:cs typeface="Courier New" panose="02070309020205020404" pitchFamily="49" charset="0"/>
              </a:rPr>
              <a:t>// Op. y &lt;</a:t>
            </a:r>
            <a:r>
              <a:rPr lang="fr-FR" sz="1800" i="1" u="none" strike="noStrike" baseline="0" dirty="0">
                <a:solidFill>
                  <a:srgbClr val="009A00"/>
                </a:solidFill>
                <a:latin typeface="Courier New" panose="02070309020205020404" pitchFamily="49" charset="0"/>
                <a:cs typeface="Courier New" panose="02070309020205020404" pitchFamily="49" charset="0"/>
              </a:rPr>
              <a:t>− </a:t>
            </a:r>
            <a:r>
              <a:rPr lang="fr-FR" sz="1800" i="0" u="none" strike="noStrike" baseline="0" dirty="0">
                <a:solidFill>
                  <a:srgbClr val="009A00"/>
                </a:solidFill>
                <a:latin typeface="Courier New" panose="02070309020205020404" pitchFamily="49" charset="0"/>
                <a:cs typeface="Courier New" panose="02070309020205020404" pitchFamily="49" charset="0"/>
              </a:rPr>
              <a:t>y + </a:t>
            </a:r>
            <a:r>
              <a:rPr lang="fr-FR" sz="1800" i="0" u="none" strike="noStrike" baseline="0" dirty="0" err="1">
                <a:solidFill>
                  <a:srgbClr val="009A00"/>
                </a:solidFill>
                <a:latin typeface="Courier New" panose="02070309020205020404" pitchFamily="49" charset="0"/>
                <a:cs typeface="Courier New" panose="02070309020205020404" pitchFamily="49" charset="0"/>
              </a:rPr>
              <a:t>a.x</a:t>
            </a:r>
            <a:r>
              <a:rPr lang="fr-FR" sz="1800" i="0" u="none" strike="noStrike" baseline="0" dirty="0">
                <a:solidFill>
                  <a:srgbClr val="009A00"/>
                </a:solidFill>
                <a:latin typeface="Courier New" panose="02070309020205020404" pitchFamily="49" charset="0"/>
                <a:cs typeface="Courier New" panose="02070309020205020404" pitchFamily="49" charset="0"/>
              </a:rPr>
              <a:t> sur vecteurs x, y avec a scalaire</a:t>
            </a:r>
          </a:p>
          <a:p>
            <a:pPr algn="l">
              <a:lnSpc>
                <a:spcPts val="1900"/>
              </a:lnSpc>
            </a:pPr>
            <a:r>
              <a:rPr lang="pt-BR" sz="1800" i="0" u="none" strike="noStrike" baseline="0" dirty="0">
                <a:solidFill>
                  <a:srgbClr val="0000FF"/>
                </a:solidFill>
                <a:latin typeface="Courier New" panose="02070309020205020404" pitchFamily="49" charset="0"/>
                <a:cs typeface="Courier New" panose="02070309020205020404" pitchFamily="49" charset="0"/>
              </a:rPr>
              <a:t>    for </a:t>
            </a:r>
            <a:r>
              <a:rPr lang="pt-BR" sz="1800" i="0"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err="1">
                <a:solidFill>
                  <a:srgbClr val="0000FF"/>
                </a:solidFill>
                <a:latin typeface="Courier New" panose="02070309020205020404" pitchFamily="49" charset="0"/>
                <a:cs typeface="Courier New" panose="02070309020205020404" pitchFamily="49" charset="0"/>
              </a:rPr>
              <a:t>int</a:t>
            </a:r>
            <a:r>
              <a:rPr lang="fr-FR" sz="1800" i="0" u="none" strike="noStrike" baseline="0" dirty="0">
                <a:solidFill>
                  <a:srgbClr val="0000FF"/>
                </a:solidFill>
                <a:latin typeface="Courier New" panose="02070309020205020404" pitchFamily="49" charset="0"/>
                <a:cs typeface="Courier New" panose="02070309020205020404" pitchFamily="49" charset="0"/>
              </a:rPr>
              <a:t> </a:t>
            </a:r>
            <a:r>
              <a:rPr lang="pt-BR" sz="1800" i="0" u="none" strike="noStrike" baseline="0" dirty="0">
                <a:solidFill>
                  <a:srgbClr val="000000"/>
                </a:solidFill>
                <a:latin typeface="Courier New" panose="02070309020205020404" pitchFamily="49" charset="0"/>
                <a:cs typeface="Courier New" panose="02070309020205020404" pitchFamily="49" charset="0"/>
              </a:rPr>
              <a:t>i=0; i&lt;N; ++i) y[i] += a∗x[i];</a:t>
            </a:r>
          </a:p>
          <a:p>
            <a:pPr algn="l">
              <a:lnSpc>
                <a:spcPts val="1900"/>
              </a:lnSpc>
            </a:pPr>
            <a:r>
              <a:rPr lang="fr-FR" sz="1800" i="0" u="none" strike="noStrike" baseline="0" dirty="0">
                <a:solidFill>
                  <a:srgbClr val="000000"/>
                </a:solidFill>
                <a:latin typeface="Courier New" panose="02070309020205020404" pitchFamily="49" charset="0"/>
                <a:cs typeface="Courier New" panose="02070309020205020404" pitchFamily="49" charset="0"/>
              </a:rPr>
              <a:t>}</a:t>
            </a:r>
          </a:p>
          <a:p>
            <a:pPr algn="l">
              <a:lnSpc>
                <a:spcPts val="1900"/>
              </a:lnSpc>
            </a:pPr>
            <a:r>
              <a:rPr lang="pt-BR" sz="1800" i="0" u="none" strike="noStrike" baseline="0" dirty="0">
                <a:solidFill>
                  <a:srgbClr val="009A00"/>
                </a:solidFill>
                <a:latin typeface="Courier New" panose="02070309020205020404" pitchFamily="49" charset="0"/>
                <a:cs typeface="Courier New" panose="02070309020205020404" pitchFamily="49" charset="0"/>
              </a:rPr>
              <a:t>// Version double précision</a:t>
            </a:r>
          </a:p>
          <a:p>
            <a:pPr algn="l">
              <a:lnSpc>
                <a:spcPts val="1900"/>
              </a:lnSpc>
            </a:pPr>
            <a:r>
              <a:rPr lang="fr-FR" sz="1800" i="0" u="none" strike="noStrike" baseline="0" dirty="0" err="1">
                <a:solidFill>
                  <a:srgbClr val="0000FF"/>
                </a:solidFill>
                <a:latin typeface="Courier New" panose="02070309020205020404" pitchFamily="49" charset="0"/>
                <a:cs typeface="Courier New" panose="02070309020205020404" pitchFamily="49" charset="0"/>
              </a:rPr>
              <a:t>void</a:t>
            </a:r>
            <a:r>
              <a:rPr lang="fr-FR" sz="1800" i="0" u="none" strike="noStrike" baseline="0" dirty="0">
                <a:solidFill>
                  <a:srgbClr val="0000FF"/>
                </a:solidFill>
                <a:latin typeface="Courier New" panose="02070309020205020404" pitchFamily="49" charset="0"/>
                <a:cs typeface="Courier New" panose="02070309020205020404" pitchFamily="49" charset="0"/>
              </a:rPr>
              <a:t> </a:t>
            </a:r>
            <a:r>
              <a:rPr lang="fr-FR" sz="1800" i="0" u="none" strike="noStrike" baseline="0" dirty="0" err="1">
                <a:solidFill>
                  <a:srgbClr val="000000"/>
                </a:solidFill>
                <a:latin typeface="Courier New" panose="02070309020205020404" pitchFamily="49" charset="0"/>
                <a:cs typeface="Courier New" panose="02070309020205020404" pitchFamily="49" charset="0"/>
              </a:rPr>
              <a:t>axpy</a:t>
            </a:r>
            <a:r>
              <a:rPr lang="fr-FR" sz="1800" i="0" u="none" strike="noStrike" baseline="0" dirty="0">
                <a:solidFill>
                  <a:srgbClr val="000000"/>
                </a:solidFill>
                <a:latin typeface="Courier New" panose="02070309020205020404" pitchFamily="49" charset="0"/>
                <a:cs typeface="Courier New" panose="02070309020205020404" pitchFamily="49" charset="0"/>
              </a:rPr>
              <a:t> ( </a:t>
            </a:r>
            <a:r>
              <a:rPr lang="fr-FR" sz="1800" i="0" u="none" strike="noStrike" baseline="0" dirty="0" err="1">
                <a:solidFill>
                  <a:srgbClr val="0000FF"/>
                </a:solidFill>
                <a:latin typeface="Courier New" panose="02070309020205020404" pitchFamily="49" charset="0"/>
                <a:cs typeface="Courier New" panose="02070309020205020404" pitchFamily="49" charset="0"/>
              </a:rPr>
              <a:t>int</a:t>
            </a:r>
            <a:r>
              <a:rPr lang="fr-FR" sz="1800" i="0" u="none" strike="noStrike" baseline="0" dirty="0">
                <a:solidFill>
                  <a:srgbClr val="0000FF"/>
                </a:solidFill>
                <a:latin typeface="Courier New" panose="02070309020205020404" pitchFamily="49" charset="0"/>
                <a:cs typeface="Courier New" panose="02070309020205020404" pitchFamily="49" charset="0"/>
              </a:rPr>
              <a:t> </a:t>
            </a:r>
            <a:r>
              <a:rPr lang="fr-FR" sz="1800" i="0" u="none" strike="noStrike" baseline="0" dirty="0">
                <a:solidFill>
                  <a:srgbClr val="000000"/>
                </a:solidFill>
                <a:latin typeface="Courier New" panose="02070309020205020404" pitchFamily="49" charset="0"/>
                <a:cs typeface="Courier New" panose="02070309020205020404" pitchFamily="49" charset="0"/>
              </a:rPr>
              <a:t>N, </a:t>
            </a:r>
            <a:r>
              <a:rPr lang="fr-FR" sz="1800" i="0" u="none" strike="noStrike" baseline="0" dirty="0">
                <a:solidFill>
                  <a:srgbClr val="0000FF"/>
                </a:solidFill>
                <a:latin typeface="Courier New" panose="02070309020205020404" pitchFamily="49" charset="0"/>
                <a:cs typeface="Courier New" panose="02070309020205020404" pitchFamily="49" charset="0"/>
              </a:rPr>
              <a:t>double </a:t>
            </a:r>
            <a:r>
              <a:rPr lang="fr-FR" sz="1800" i="0" u="none" strike="noStrike" baseline="0" dirty="0">
                <a:solidFill>
                  <a:srgbClr val="000000"/>
                </a:solidFill>
                <a:latin typeface="Courier New" panose="02070309020205020404" pitchFamily="49" charset="0"/>
                <a:cs typeface="Courier New" panose="02070309020205020404" pitchFamily="49" charset="0"/>
              </a:rPr>
              <a:t>a, </a:t>
            </a:r>
            <a:r>
              <a:rPr lang="fr-FR" sz="1800" i="0" u="none" strike="noStrike" baseline="0" dirty="0" err="1">
                <a:solidFill>
                  <a:srgbClr val="0000FF"/>
                </a:solidFill>
                <a:latin typeface="Courier New" panose="02070309020205020404" pitchFamily="49" charset="0"/>
                <a:cs typeface="Courier New" panose="02070309020205020404" pitchFamily="49" charset="0"/>
              </a:rPr>
              <a:t>const</a:t>
            </a:r>
            <a:r>
              <a:rPr lang="fr-FR" sz="1800" i="0" u="none" strike="noStrike" baseline="0" dirty="0">
                <a:solidFill>
                  <a:srgbClr val="0000FF"/>
                </a:solidFill>
                <a:latin typeface="Courier New" panose="02070309020205020404" pitchFamily="49" charset="0"/>
                <a:cs typeface="Courier New" panose="02070309020205020404" pitchFamily="49" charset="0"/>
              </a:rPr>
              <a:t> double </a:t>
            </a:r>
            <a:r>
              <a:rPr lang="fr-FR" sz="1800" i="0" u="none" strike="noStrike" baseline="0" dirty="0">
                <a:solidFill>
                  <a:srgbClr val="000000"/>
                </a:solidFill>
                <a:latin typeface="Courier New" panose="02070309020205020404" pitchFamily="49" charset="0"/>
                <a:cs typeface="Courier New" panose="02070309020205020404" pitchFamily="49" charset="0"/>
              </a:rPr>
              <a:t>∗x, </a:t>
            </a:r>
            <a:r>
              <a:rPr lang="fr-FR" sz="1800" i="0" u="none" strike="noStrike" baseline="0" dirty="0">
                <a:solidFill>
                  <a:srgbClr val="0000FF"/>
                </a:solidFill>
                <a:latin typeface="Courier New" panose="02070309020205020404" pitchFamily="49" charset="0"/>
                <a:cs typeface="Courier New" panose="02070309020205020404" pitchFamily="49" charset="0"/>
              </a:rPr>
              <a:t>double </a:t>
            </a:r>
            <a:r>
              <a:rPr lang="fr-FR" sz="1800" i="0" u="none" strike="noStrike" baseline="0" dirty="0">
                <a:solidFill>
                  <a:srgbClr val="000000"/>
                </a:solidFill>
                <a:latin typeface="Courier New" panose="02070309020205020404" pitchFamily="49" charset="0"/>
                <a:cs typeface="Courier New" panose="02070309020205020404" pitchFamily="49" charset="0"/>
              </a:rPr>
              <a:t>∗y)</a:t>
            </a:r>
          </a:p>
          <a:p>
            <a:pPr algn="l">
              <a:lnSpc>
                <a:spcPts val="1900"/>
              </a:lnSpc>
            </a:pPr>
            <a:r>
              <a:rPr lang="fr-FR" sz="1800" i="0"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9A00"/>
                </a:solidFill>
                <a:latin typeface="Courier New" panose="02070309020205020404" pitchFamily="49" charset="0"/>
                <a:cs typeface="Courier New" panose="02070309020205020404" pitchFamily="49" charset="0"/>
              </a:rPr>
              <a:t>// Op. y &lt;</a:t>
            </a:r>
            <a:r>
              <a:rPr lang="fr-FR" sz="1800" i="1" u="none" strike="noStrike" baseline="0" dirty="0">
                <a:solidFill>
                  <a:srgbClr val="009A00"/>
                </a:solidFill>
                <a:latin typeface="Courier New" panose="02070309020205020404" pitchFamily="49" charset="0"/>
                <a:cs typeface="Courier New" panose="02070309020205020404" pitchFamily="49" charset="0"/>
              </a:rPr>
              <a:t>− </a:t>
            </a:r>
            <a:r>
              <a:rPr lang="fr-FR" sz="1800" i="0" u="none" strike="noStrike" baseline="0" dirty="0">
                <a:solidFill>
                  <a:srgbClr val="009A00"/>
                </a:solidFill>
                <a:latin typeface="Courier New" panose="02070309020205020404" pitchFamily="49" charset="0"/>
                <a:cs typeface="Courier New" panose="02070309020205020404" pitchFamily="49" charset="0"/>
              </a:rPr>
              <a:t>y + </a:t>
            </a:r>
            <a:r>
              <a:rPr lang="fr-FR" sz="1800" i="0" u="none" strike="noStrike" baseline="0" dirty="0" err="1">
                <a:solidFill>
                  <a:srgbClr val="009A00"/>
                </a:solidFill>
                <a:latin typeface="Courier New" panose="02070309020205020404" pitchFamily="49" charset="0"/>
                <a:cs typeface="Courier New" panose="02070309020205020404" pitchFamily="49" charset="0"/>
              </a:rPr>
              <a:t>a.x</a:t>
            </a:r>
            <a:r>
              <a:rPr lang="fr-FR" sz="1800" i="0" u="none" strike="noStrike" baseline="0" dirty="0">
                <a:solidFill>
                  <a:srgbClr val="009A00"/>
                </a:solidFill>
                <a:latin typeface="Courier New" panose="02070309020205020404" pitchFamily="49" charset="0"/>
                <a:cs typeface="Courier New" panose="02070309020205020404" pitchFamily="49" charset="0"/>
              </a:rPr>
              <a:t> sur vecteurs x ,y avec a scalaire</a:t>
            </a:r>
          </a:p>
          <a:p>
            <a:pPr algn="l">
              <a:lnSpc>
                <a:spcPts val="1900"/>
              </a:lnSpc>
            </a:pPr>
            <a:r>
              <a:rPr lang="pt-BR" sz="1800" i="0" u="none" strike="noStrike" baseline="0" dirty="0">
                <a:solidFill>
                  <a:srgbClr val="0000FF"/>
                </a:solidFill>
                <a:latin typeface="Courier New" panose="02070309020205020404" pitchFamily="49" charset="0"/>
                <a:cs typeface="Courier New" panose="02070309020205020404" pitchFamily="49" charset="0"/>
              </a:rPr>
              <a:t>    for </a:t>
            </a:r>
            <a:r>
              <a:rPr lang="pt-BR" sz="1800" i="0"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err="1">
                <a:solidFill>
                  <a:srgbClr val="0000FF"/>
                </a:solidFill>
                <a:latin typeface="Courier New" panose="02070309020205020404" pitchFamily="49" charset="0"/>
                <a:cs typeface="Courier New" panose="02070309020205020404" pitchFamily="49" charset="0"/>
              </a:rPr>
              <a:t>int</a:t>
            </a:r>
            <a:r>
              <a:rPr lang="fr-FR" sz="1800" i="0" u="none" strike="noStrike" baseline="0" dirty="0">
                <a:solidFill>
                  <a:srgbClr val="0000FF"/>
                </a:solidFill>
                <a:latin typeface="Courier New" panose="02070309020205020404" pitchFamily="49" charset="0"/>
                <a:cs typeface="Courier New" panose="02070309020205020404" pitchFamily="49" charset="0"/>
              </a:rPr>
              <a:t> </a:t>
            </a:r>
            <a:r>
              <a:rPr lang="pt-BR" sz="1800" i="0" u="none" strike="noStrike" baseline="0" dirty="0">
                <a:solidFill>
                  <a:srgbClr val="000000"/>
                </a:solidFill>
                <a:latin typeface="Courier New" panose="02070309020205020404" pitchFamily="49" charset="0"/>
                <a:cs typeface="Courier New" panose="02070309020205020404" pitchFamily="49" charset="0"/>
              </a:rPr>
              <a:t>i = 0; i&lt;N ; ++i ) y[i] += a∗x[i];</a:t>
            </a:r>
          </a:p>
          <a:p>
            <a:pPr algn="l">
              <a:lnSpc>
                <a:spcPts val="1900"/>
              </a:lnSpc>
            </a:pPr>
            <a:r>
              <a:rPr lang="fr-FR" sz="1800" i="0" u="none" strike="noStrike" baseline="0" dirty="0">
                <a:solidFill>
                  <a:srgbClr val="000000"/>
                </a:solidFill>
                <a:latin typeface="Courier New" panose="02070309020205020404" pitchFamily="49" charset="0"/>
                <a:cs typeface="Courier New" panose="02070309020205020404" pitchFamily="49" charset="0"/>
              </a:rPr>
              <a:t>}</a:t>
            </a:r>
          </a:p>
          <a:p>
            <a:pPr algn="l">
              <a:lnSpc>
                <a:spcPts val="1900"/>
              </a:lnSpc>
            </a:pPr>
            <a:r>
              <a:rPr lang="fr-FR" sz="1800" i="0" u="none" strike="noStrike" baseline="0" dirty="0" err="1">
                <a:solidFill>
                  <a:srgbClr val="0000FF"/>
                </a:solidFill>
                <a:latin typeface="Courier New" panose="02070309020205020404" pitchFamily="49" charset="0"/>
                <a:cs typeface="Courier New" panose="02070309020205020404" pitchFamily="49" charset="0"/>
              </a:rPr>
              <a:t>void</a:t>
            </a:r>
            <a:r>
              <a:rPr lang="fr-FR" sz="1800" i="0" u="none" strike="noStrike" baseline="0" dirty="0">
                <a:solidFill>
                  <a:srgbClr val="0000FF"/>
                </a:solidFill>
                <a:latin typeface="Courier New" panose="02070309020205020404" pitchFamily="49" charset="0"/>
                <a:cs typeface="Courier New" panose="02070309020205020404" pitchFamily="49" charset="0"/>
              </a:rPr>
              <a:t> </a:t>
            </a:r>
            <a:r>
              <a:rPr lang="fr-FR" sz="1800" i="0" u="none" strike="noStrike" baseline="0" dirty="0">
                <a:solidFill>
                  <a:srgbClr val="000000"/>
                </a:solidFill>
                <a:latin typeface="Courier New" panose="02070309020205020404" pitchFamily="49" charset="0"/>
                <a:cs typeface="Courier New" panose="02070309020205020404" pitchFamily="49" charset="0"/>
              </a:rPr>
              <a:t>main ( </a:t>
            </a:r>
          </a:p>
          <a:p>
            <a:pPr algn="l">
              <a:lnSpc>
                <a:spcPts val="1900"/>
              </a:lnSpc>
            </a:pPr>
            <a:r>
              <a:rPr lang="fr-FR" sz="1800" i="0" u="none" strike="noStrike" baseline="0" dirty="0">
                <a:solidFill>
                  <a:srgbClr val="000000"/>
                </a:solidFill>
                <a:latin typeface="Courier New" panose="02070309020205020404" pitchFamily="49" charset="0"/>
                <a:cs typeface="Courier New" panose="02070309020205020404" pitchFamily="49" charset="0"/>
              </a:rPr>
              <a:t>{</a:t>
            </a:r>
          </a:p>
          <a:p>
            <a:pPr algn="l">
              <a:lnSpc>
                <a:spcPts val="1900"/>
              </a:lnSpc>
            </a:pPr>
            <a:r>
              <a:rPr lang="pt-BR" sz="1800" i="0" u="none" strike="noStrike" baseline="0" dirty="0">
                <a:solidFill>
                  <a:srgbClr val="0000FF"/>
                </a:solidFill>
                <a:latin typeface="Courier New" panose="02070309020205020404" pitchFamily="49" charset="0"/>
                <a:cs typeface="Courier New" panose="02070309020205020404" pitchFamily="49" charset="0"/>
              </a:rPr>
              <a:t>    float </a:t>
            </a:r>
            <a:r>
              <a:rPr lang="pt-BR" sz="1800" i="0" u="none" strike="noStrike" baseline="0" dirty="0">
                <a:solidFill>
                  <a:srgbClr val="000000"/>
                </a:solidFill>
                <a:latin typeface="Courier New" panose="02070309020205020404" pitchFamily="49" charset="0"/>
                <a:cs typeface="Courier New" panose="02070309020205020404" pitchFamily="49" charset="0"/>
              </a:rPr>
              <a:t>fx[] = {1.f, 2.f, 3.f, 4.f};</a:t>
            </a:r>
          </a:p>
          <a:p>
            <a:pPr algn="l">
              <a:lnSpc>
                <a:spcPts val="1900"/>
              </a:lnSpc>
            </a:pPr>
            <a:r>
              <a:rPr lang="fr-FR" sz="1800" i="0" u="none" strike="noStrike" baseline="0" dirty="0">
                <a:solidFill>
                  <a:srgbClr val="0000FF"/>
                </a:solidFill>
                <a:latin typeface="Courier New" panose="02070309020205020404" pitchFamily="49" charset="0"/>
                <a:cs typeface="Courier New" panose="02070309020205020404" pitchFamily="49" charset="0"/>
              </a:rPr>
              <a:t>    </a:t>
            </a:r>
            <a:r>
              <a:rPr lang="fr-FR" sz="1800" i="0" u="none" strike="noStrike" baseline="0" dirty="0" err="1">
                <a:solidFill>
                  <a:srgbClr val="0000FF"/>
                </a:solidFill>
                <a:latin typeface="Courier New" panose="02070309020205020404" pitchFamily="49" charset="0"/>
                <a:cs typeface="Courier New" panose="02070309020205020404" pitchFamily="49" charset="0"/>
              </a:rPr>
              <a:t>float</a:t>
            </a:r>
            <a:r>
              <a:rPr lang="fr-FR" sz="1800" i="0" u="none" strike="noStrike" baseline="0" dirty="0">
                <a:solidFill>
                  <a:srgbClr val="0000FF"/>
                </a:solidFill>
                <a:latin typeface="Courier New" panose="02070309020205020404" pitchFamily="49" charset="0"/>
                <a:cs typeface="Courier New" panose="02070309020205020404" pitchFamily="49" charset="0"/>
              </a:rPr>
              <a:t> </a:t>
            </a:r>
            <a:r>
              <a:rPr lang="fr-FR" sz="1800" i="0" u="none" strike="noStrike" baseline="0" dirty="0">
                <a:solidFill>
                  <a:srgbClr val="000000"/>
                </a:solidFill>
                <a:latin typeface="Courier New" panose="02070309020205020404" pitchFamily="49" charset="0"/>
                <a:cs typeface="Courier New" panose="02070309020205020404" pitchFamily="49" charset="0"/>
              </a:rPr>
              <a:t>fy[] = {0.f,</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1.f,</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2.f,</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3.f};</a:t>
            </a:r>
          </a:p>
          <a:p>
            <a:pPr algn="l">
              <a:lnSpc>
                <a:spcPts val="1900"/>
              </a:lnSpc>
            </a:pPr>
            <a:r>
              <a:rPr lang="pt-BR" sz="1800" i="0" u="none" strike="noStrike" baseline="0" dirty="0">
                <a:solidFill>
                  <a:srgbClr val="000000"/>
                </a:solidFill>
                <a:latin typeface="Courier New" panose="02070309020205020404" pitchFamily="49" charset="0"/>
                <a:cs typeface="Courier New" panose="02070309020205020404" pitchFamily="49" charset="0"/>
              </a:rPr>
              <a:t>    axpy (4,2.f,fx,fy); </a:t>
            </a:r>
            <a:r>
              <a:rPr lang="pt-BR" sz="1800" i="0" u="none" strike="noStrike" baseline="0" dirty="0">
                <a:solidFill>
                  <a:srgbClr val="009A00"/>
                </a:solidFill>
                <a:latin typeface="Courier New" panose="02070309020205020404" pitchFamily="49" charset="0"/>
                <a:cs typeface="Courier New" panose="02070309020205020404" pitchFamily="49" charset="0"/>
              </a:rPr>
              <a:t>// Appel la version float</a:t>
            </a:r>
          </a:p>
          <a:p>
            <a:pPr algn="l">
              <a:lnSpc>
                <a:spcPts val="1900"/>
              </a:lnSpc>
            </a:pPr>
            <a:r>
              <a:rPr lang="fr-FR" sz="1800" i="0" u="none" strike="noStrike" baseline="0" dirty="0">
                <a:solidFill>
                  <a:srgbClr val="0000FF"/>
                </a:solidFill>
                <a:latin typeface="Courier New" panose="02070309020205020404" pitchFamily="49" charset="0"/>
                <a:cs typeface="Courier New" panose="02070309020205020404" pitchFamily="49" charset="0"/>
              </a:rPr>
              <a:t>    double </a:t>
            </a:r>
            <a:r>
              <a:rPr lang="fr-FR" sz="1800" i="0" u="none" strike="noStrike" baseline="0" dirty="0">
                <a:solidFill>
                  <a:srgbClr val="000000"/>
                </a:solidFill>
                <a:latin typeface="Courier New" panose="02070309020205020404" pitchFamily="49" charset="0"/>
                <a:cs typeface="Courier New" panose="02070309020205020404" pitchFamily="49" charset="0"/>
              </a:rPr>
              <a:t>dx[] = {1., 2., 3., 4.};</a:t>
            </a:r>
          </a:p>
          <a:p>
            <a:pPr algn="l">
              <a:lnSpc>
                <a:spcPts val="1900"/>
              </a:lnSpc>
            </a:pPr>
            <a:r>
              <a:rPr lang="fr-FR" sz="1800" i="0" u="none" strike="noStrike" baseline="0" dirty="0">
                <a:solidFill>
                  <a:srgbClr val="0000FF"/>
                </a:solidFill>
                <a:latin typeface="Courier New" panose="02070309020205020404" pitchFamily="49" charset="0"/>
                <a:cs typeface="Courier New" panose="02070309020205020404" pitchFamily="49" charset="0"/>
              </a:rPr>
              <a:t>    double </a:t>
            </a:r>
            <a:r>
              <a:rPr lang="fr-FR" sz="1800" i="0" u="none" strike="noStrike" baseline="0" dirty="0" err="1">
                <a:solidFill>
                  <a:srgbClr val="000000"/>
                </a:solidFill>
                <a:latin typeface="Courier New" panose="02070309020205020404" pitchFamily="49" charset="0"/>
                <a:cs typeface="Courier New" panose="02070309020205020404" pitchFamily="49" charset="0"/>
              </a:rPr>
              <a:t>dy</a:t>
            </a:r>
            <a:r>
              <a:rPr lang="fr-FR" sz="1800" i="0" u="none" strike="noStrike" baseline="0" dirty="0">
                <a:solidFill>
                  <a:srgbClr val="000000"/>
                </a:solidFill>
                <a:latin typeface="Courier New" panose="02070309020205020404" pitchFamily="49" charset="0"/>
                <a:cs typeface="Courier New" panose="02070309020205020404" pitchFamily="49" charset="0"/>
              </a:rPr>
              <a:t>[] = {0.,</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1.,</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2.,</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3.};</a:t>
            </a:r>
          </a:p>
          <a:p>
            <a:pPr algn="l">
              <a:lnSpc>
                <a:spcPts val="1900"/>
              </a:lnSpc>
            </a:pPr>
            <a:r>
              <a:rPr lang="pt-BR" sz="1800" i="0" u="none" strike="noStrike" baseline="0" dirty="0">
                <a:solidFill>
                  <a:srgbClr val="000000"/>
                </a:solidFill>
                <a:latin typeface="Courier New" panose="02070309020205020404" pitchFamily="49" charset="0"/>
                <a:cs typeface="Courier New" panose="02070309020205020404" pitchFamily="49" charset="0"/>
              </a:rPr>
              <a:t>    axpy (4,2.,dx,dy);  </a:t>
            </a:r>
            <a:r>
              <a:rPr lang="pt-BR" sz="1800" i="0" u="none" strike="noStrike" baseline="0" dirty="0">
                <a:solidFill>
                  <a:srgbClr val="009A00"/>
                </a:solidFill>
                <a:latin typeface="Courier New" panose="02070309020205020404" pitchFamily="49" charset="0"/>
                <a:cs typeface="Courier New" panose="02070309020205020404" pitchFamily="49" charset="0"/>
              </a:rPr>
              <a:t>// Appel la version double</a:t>
            </a:r>
          </a:p>
          <a:p>
            <a:pPr algn="l">
              <a:lnSpc>
                <a:spcPts val="1900"/>
              </a:lnSpc>
            </a:pPr>
            <a:r>
              <a:rPr lang="fr-FR" sz="1800" i="0" u="none" strike="noStrike" baseline="0" dirty="0">
                <a:solidFill>
                  <a:srgbClr val="000000"/>
                </a:solidFill>
                <a:latin typeface="Courier New" panose="02070309020205020404" pitchFamily="49" charset="0"/>
                <a:cs typeface="Courier New" panose="02070309020205020404" pitchFamily="49" charset="0"/>
              </a:rPr>
              <a:t>    </a:t>
            </a:r>
            <a:r>
              <a:rPr lang="fr-FR" sz="1800" i="0" u="none" strike="noStrike" baseline="0" dirty="0" err="1">
                <a:solidFill>
                  <a:srgbClr val="000000"/>
                </a:solidFill>
                <a:latin typeface="Courier New" panose="02070309020205020404" pitchFamily="49" charset="0"/>
                <a:cs typeface="Courier New" panose="02070309020205020404" pitchFamily="49" charset="0"/>
              </a:rPr>
              <a:t>axpy</a:t>
            </a:r>
            <a:r>
              <a:rPr lang="fr-FR" sz="1800" i="0" u="none" strike="noStrike" baseline="0" dirty="0">
                <a:solidFill>
                  <a:srgbClr val="000000"/>
                </a:solidFill>
                <a:latin typeface="Courier New" panose="02070309020205020404" pitchFamily="49" charset="0"/>
                <a:cs typeface="Courier New" panose="02070309020205020404" pitchFamily="49" charset="0"/>
              </a:rPr>
              <a:t> (4,2.f,dx,dy); </a:t>
            </a:r>
            <a:r>
              <a:rPr lang="fr-FR" sz="1800" i="0" u="none" strike="noStrike" baseline="0" dirty="0">
                <a:solidFill>
                  <a:srgbClr val="009A00"/>
                </a:solidFill>
                <a:latin typeface="Courier New" panose="02070309020205020404" pitchFamily="49" charset="0"/>
                <a:cs typeface="Courier New" panose="02070309020205020404" pitchFamily="49" charset="0"/>
              </a:rPr>
              <a:t>// Erreur compilation</a:t>
            </a:r>
          </a:p>
        </p:txBody>
      </p:sp>
    </p:spTree>
    <p:extLst>
      <p:ext uri="{BB962C8B-B14F-4D97-AF65-F5344CB8AC3E}">
        <p14:creationId xmlns:p14="http://schemas.microsoft.com/office/powerpoint/2010/main" val="1789309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D52ECF-4511-4847-8373-150A8B5D99E4}"/>
              </a:ext>
            </a:extLst>
          </p:cNvPr>
          <p:cNvSpPr>
            <a:spLocks noGrp="1"/>
          </p:cNvSpPr>
          <p:nvPr>
            <p:ph type="title"/>
          </p:nvPr>
        </p:nvSpPr>
        <p:spPr/>
        <p:txBody>
          <a:bodyPr/>
          <a:lstStyle/>
          <a:p>
            <a:r>
              <a:rPr lang="fr-FR" dirty="0"/>
              <a:t>Fonctions génériques (C++ 2020)</a:t>
            </a:r>
          </a:p>
        </p:txBody>
      </p:sp>
      <p:sp>
        <p:nvSpPr>
          <p:cNvPr id="3" name="Espace réservé du contenu 2">
            <a:extLst>
              <a:ext uri="{FF2B5EF4-FFF2-40B4-BE49-F238E27FC236}">
                <a16:creationId xmlns:a16="http://schemas.microsoft.com/office/drawing/2014/main" id="{EABAC59C-0266-41B4-80AB-432851D40D93}"/>
              </a:ext>
            </a:extLst>
          </p:cNvPr>
          <p:cNvSpPr>
            <a:spLocks noGrp="1"/>
          </p:cNvSpPr>
          <p:nvPr>
            <p:ph idx="1"/>
          </p:nvPr>
        </p:nvSpPr>
        <p:spPr>
          <a:xfrm>
            <a:off x="266700" y="764704"/>
            <a:ext cx="7772400" cy="2520875"/>
          </a:xfrm>
        </p:spPr>
        <p:txBody>
          <a:bodyPr/>
          <a:lstStyle/>
          <a:p>
            <a:r>
              <a:rPr lang="fr-FR" sz="2400" dirty="0"/>
              <a:t>Ecrire la même fonction avec la même mise en œuvre plusieurs fois pour des types différents : pénible et source de bogue</a:t>
            </a:r>
          </a:p>
          <a:p>
            <a:r>
              <a:rPr lang="fr-FR" sz="2400" dirty="0"/>
              <a:t>Utilisation du type auto en paramètre</a:t>
            </a:r>
          </a:p>
          <a:p>
            <a:r>
              <a:rPr lang="fr-FR" sz="2400" dirty="0"/>
              <a:t>On verra plus tard les </a:t>
            </a:r>
            <a:r>
              <a:rPr lang="fr-FR" sz="2400" dirty="0" err="1"/>
              <a:t>templates</a:t>
            </a:r>
            <a:r>
              <a:rPr lang="fr-FR" sz="2400" dirty="0"/>
              <a:t> qui font la même chose avec plus de contrôle</a:t>
            </a:r>
          </a:p>
        </p:txBody>
      </p:sp>
      <p:sp>
        <p:nvSpPr>
          <p:cNvPr id="4" name="Espace réservé du numéro de diapositive 3">
            <a:extLst>
              <a:ext uri="{FF2B5EF4-FFF2-40B4-BE49-F238E27FC236}">
                <a16:creationId xmlns:a16="http://schemas.microsoft.com/office/drawing/2014/main" id="{953BAF8D-1BB0-4A8B-A95B-1F620485AE4D}"/>
              </a:ext>
            </a:extLst>
          </p:cNvPr>
          <p:cNvSpPr>
            <a:spLocks noGrp="1"/>
          </p:cNvSpPr>
          <p:nvPr>
            <p:ph type="sldNum" sz="quarter" idx="10"/>
          </p:nvPr>
        </p:nvSpPr>
        <p:spPr/>
        <p:txBody>
          <a:bodyPr/>
          <a:lstStyle/>
          <a:p>
            <a:pPr>
              <a:defRPr/>
            </a:pPr>
            <a:fld id="{1EEDFC2C-F9B9-0445-A511-DA4552EF3EEB}" type="slidenum">
              <a:rPr lang="fr-FR" smtClean="0"/>
              <a:pPr>
                <a:defRPr/>
              </a:pPr>
              <a:t>55</a:t>
            </a:fld>
            <a:endParaRPr lang="fr-FR"/>
          </a:p>
        </p:txBody>
      </p:sp>
      <p:sp>
        <p:nvSpPr>
          <p:cNvPr id="5" name="Espace réservé du pied de page 4">
            <a:extLst>
              <a:ext uri="{FF2B5EF4-FFF2-40B4-BE49-F238E27FC236}">
                <a16:creationId xmlns:a16="http://schemas.microsoft.com/office/drawing/2014/main" id="{47BCB7C7-7966-47EA-9018-CDC89E45F4FF}"/>
              </a:ext>
            </a:extLst>
          </p:cNvPr>
          <p:cNvSpPr>
            <a:spLocks noGrp="1"/>
          </p:cNvSpPr>
          <p:nvPr>
            <p:ph type="ftr" sz="quarter" idx="11"/>
          </p:nvPr>
        </p:nvSpPr>
        <p:spPr/>
        <p:txBody>
          <a:bodyPr/>
          <a:lstStyle/>
          <a:p>
            <a:r>
              <a:rPr lang="fr-FR"/>
              <a:t>Titre de la présentation</a:t>
            </a:r>
            <a:endParaRPr lang="fr-FR" dirty="0"/>
          </a:p>
        </p:txBody>
      </p:sp>
      <p:sp>
        <p:nvSpPr>
          <p:cNvPr id="7" name="ZoneTexte 6">
            <a:extLst>
              <a:ext uri="{FF2B5EF4-FFF2-40B4-BE49-F238E27FC236}">
                <a16:creationId xmlns:a16="http://schemas.microsoft.com/office/drawing/2014/main" id="{4A140BF8-D970-4CAC-8E76-C77B370B5AD7}"/>
              </a:ext>
            </a:extLst>
          </p:cNvPr>
          <p:cNvSpPr txBox="1"/>
          <p:nvPr/>
        </p:nvSpPr>
        <p:spPr>
          <a:xfrm>
            <a:off x="395536" y="3138215"/>
            <a:ext cx="8424936" cy="3159198"/>
          </a:xfrm>
          <a:prstGeom prst="rect">
            <a:avLst/>
          </a:prstGeom>
          <a:solidFill>
            <a:schemeClr val="accent5"/>
          </a:solidFill>
        </p:spPr>
        <p:txBody>
          <a:bodyPr wrap="square">
            <a:spAutoFit/>
          </a:bodyPr>
          <a:lstStyle/>
          <a:p>
            <a:pPr algn="l">
              <a:lnSpc>
                <a:spcPts val="1700"/>
              </a:lnSpc>
            </a:pPr>
            <a:r>
              <a:rPr lang="fr-FR" sz="1800" i="0" u="none" strike="noStrike" baseline="0" dirty="0">
                <a:solidFill>
                  <a:srgbClr val="009A00"/>
                </a:solidFill>
                <a:latin typeface="Courier New" panose="02070309020205020404" pitchFamily="49" charset="0"/>
                <a:cs typeface="Courier New" panose="02070309020205020404" pitchFamily="49" charset="0"/>
              </a:rPr>
              <a:t>// Fonction générique pour tout type de vecteur</a:t>
            </a:r>
          </a:p>
          <a:p>
            <a:pPr algn="l">
              <a:lnSpc>
                <a:spcPts val="1700"/>
              </a:lnSpc>
            </a:pPr>
            <a:r>
              <a:rPr lang="pt-BR" sz="1800" i="0" u="none" strike="noStrike" baseline="0" dirty="0">
                <a:solidFill>
                  <a:srgbClr val="0000FF"/>
                </a:solidFill>
                <a:latin typeface="Courier New" panose="02070309020205020404" pitchFamily="49" charset="0"/>
                <a:cs typeface="Courier New" panose="02070309020205020404" pitchFamily="49" charset="0"/>
              </a:rPr>
              <a:t>void </a:t>
            </a:r>
            <a:r>
              <a:rPr lang="pt-BR" sz="1800" i="0" u="none" strike="noStrike" baseline="0" dirty="0">
                <a:solidFill>
                  <a:srgbClr val="000000"/>
                </a:solidFill>
                <a:latin typeface="Courier New" panose="02070309020205020404" pitchFamily="49" charset="0"/>
                <a:cs typeface="Courier New" panose="02070309020205020404" pitchFamily="49" charset="0"/>
              </a:rPr>
              <a:t>axpy ( </a:t>
            </a:r>
            <a:r>
              <a:rPr lang="pt-BR" sz="1800" i="0" u="none" strike="noStrike" baseline="0" dirty="0">
                <a:solidFill>
                  <a:srgbClr val="0000FF"/>
                </a:solidFill>
                <a:latin typeface="Courier New" panose="02070309020205020404" pitchFamily="49" charset="0"/>
                <a:cs typeface="Courier New" panose="02070309020205020404" pitchFamily="49" charset="0"/>
              </a:rPr>
              <a:t>int </a:t>
            </a:r>
            <a:r>
              <a:rPr lang="pt-BR" sz="1800" i="0" u="none" strike="noStrike" baseline="0" dirty="0">
                <a:solidFill>
                  <a:srgbClr val="000000"/>
                </a:solidFill>
                <a:latin typeface="Courier New" panose="02070309020205020404" pitchFamily="49" charset="0"/>
                <a:cs typeface="Courier New" panose="02070309020205020404" pitchFamily="49" charset="0"/>
              </a:rPr>
              <a:t>N,</a:t>
            </a:r>
            <a:r>
              <a:rPr lang="pt-BR" sz="1800" i="0" u="none" strike="noStrike" baseline="0" dirty="0">
                <a:solidFill>
                  <a:srgbClr val="0000FF"/>
                </a:solidFill>
                <a:latin typeface="Courier New" panose="02070309020205020404" pitchFamily="49" charset="0"/>
                <a:cs typeface="Courier New" panose="02070309020205020404" pitchFamily="49" charset="0"/>
              </a:rPr>
              <a:t>auto </a:t>
            </a:r>
            <a:r>
              <a:rPr lang="pt-BR" sz="1800" i="0" u="none" strike="noStrike" baseline="0" dirty="0">
                <a:solidFill>
                  <a:srgbClr val="000000"/>
                </a:solidFill>
                <a:latin typeface="Courier New" panose="02070309020205020404" pitchFamily="49" charset="0"/>
                <a:cs typeface="Courier New" panose="02070309020205020404" pitchFamily="49" charset="0"/>
              </a:rPr>
              <a:t>a,</a:t>
            </a:r>
            <a:r>
              <a:rPr lang="pt-BR" sz="1800" i="0" u="none" strike="noStrike" baseline="0" dirty="0">
                <a:solidFill>
                  <a:srgbClr val="0000FF"/>
                </a:solidFill>
                <a:latin typeface="Courier New" panose="02070309020205020404" pitchFamily="49" charset="0"/>
                <a:cs typeface="Courier New" panose="02070309020205020404" pitchFamily="49" charset="0"/>
              </a:rPr>
              <a:t>const auto </a:t>
            </a:r>
            <a:r>
              <a:rPr lang="pt-BR" sz="1800" i="0" u="none" strike="noStrike" baseline="0" dirty="0">
                <a:solidFill>
                  <a:srgbClr val="000000"/>
                </a:solidFill>
                <a:latin typeface="Courier New" panose="02070309020205020404" pitchFamily="49" charset="0"/>
                <a:cs typeface="Courier New" panose="02070309020205020404" pitchFamily="49" charset="0"/>
              </a:rPr>
              <a:t>∗x, </a:t>
            </a:r>
            <a:r>
              <a:rPr lang="pt-BR" sz="1800" i="0" u="none" strike="noStrike" baseline="0" dirty="0">
                <a:solidFill>
                  <a:srgbClr val="0000FF"/>
                </a:solidFill>
                <a:latin typeface="Courier New" panose="02070309020205020404" pitchFamily="49" charset="0"/>
                <a:cs typeface="Courier New" panose="02070309020205020404" pitchFamily="49" charset="0"/>
              </a:rPr>
              <a:t>auto </a:t>
            </a:r>
            <a:r>
              <a:rPr lang="pt-BR" sz="1800" i="0" u="none" strike="noStrike" baseline="0" dirty="0">
                <a:solidFill>
                  <a:srgbClr val="000000"/>
                </a:solidFill>
                <a:latin typeface="Courier New" panose="02070309020205020404" pitchFamily="49" charset="0"/>
                <a:cs typeface="Courier New" panose="02070309020205020404" pitchFamily="49" charset="0"/>
              </a:rPr>
              <a:t>∗y )</a:t>
            </a:r>
          </a:p>
          <a:p>
            <a:pPr algn="l">
              <a:lnSpc>
                <a:spcPts val="1700"/>
              </a:lnSpc>
            </a:pPr>
            <a:r>
              <a:rPr lang="fr-FR" sz="1800" i="0" u="none" strike="noStrike" baseline="0" dirty="0">
                <a:solidFill>
                  <a:srgbClr val="000000"/>
                </a:solidFill>
                <a:latin typeface="Courier New" panose="02070309020205020404" pitchFamily="49" charset="0"/>
                <a:cs typeface="Courier New" panose="02070309020205020404" pitchFamily="49" charset="0"/>
              </a:rPr>
              <a:t>{ </a:t>
            </a:r>
            <a:r>
              <a:rPr lang="fr-FR" sz="1800" i="0" u="none" strike="noStrike" baseline="0" dirty="0">
                <a:solidFill>
                  <a:srgbClr val="009A00"/>
                </a:solidFill>
                <a:latin typeface="Courier New" panose="02070309020205020404" pitchFamily="49" charset="0"/>
                <a:cs typeface="Courier New" panose="02070309020205020404" pitchFamily="49" charset="0"/>
              </a:rPr>
              <a:t>// Op. y &lt;</a:t>
            </a:r>
            <a:r>
              <a:rPr lang="fr-FR" sz="1800" i="1" u="none" strike="noStrike" baseline="0" dirty="0">
                <a:solidFill>
                  <a:srgbClr val="009A00"/>
                </a:solidFill>
                <a:latin typeface="Courier New" panose="02070309020205020404" pitchFamily="49" charset="0"/>
                <a:cs typeface="Courier New" panose="02070309020205020404" pitchFamily="49" charset="0"/>
              </a:rPr>
              <a:t>− </a:t>
            </a:r>
            <a:r>
              <a:rPr lang="fr-FR" sz="1800" i="0" u="none" strike="noStrike" baseline="0" dirty="0">
                <a:solidFill>
                  <a:srgbClr val="009A00"/>
                </a:solidFill>
                <a:latin typeface="Courier New" panose="02070309020205020404" pitchFamily="49" charset="0"/>
                <a:cs typeface="Courier New" panose="02070309020205020404" pitchFamily="49" charset="0"/>
              </a:rPr>
              <a:t>y + </a:t>
            </a:r>
            <a:r>
              <a:rPr lang="fr-FR" sz="1800" i="0" u="none" strike="noStrike" baseline="0" dirty="0" err="1">
                <a:solidFill>
                  <a:srgbClr val="009A00"/>
                </a:solidFill>
                <a:latin typeface="Courier New" panose="02070309020205020404" pitchFamily="49" charset="0"/>
                <a:cs typeface="Courier New" panose="02070309020205020404" pitchFamily="49" charset="0"/>
              </a:rPr>
              <a:t>a.x</a:t>
            </a:r>
            <a:r>
              <a:rPr lang="fr-FR" sz="1800" i="0" u="none" strike="noStrike" baseline="0" dirty="0">
                <a:solidFill>
                  <a:srgbClr val="009A00"/>
                </a:solidFill>
                <a:latin typeface="Courier New" panose="02070309020205020404" pitchFamily="49" charset="0"/>
                <a:cs typeface="Courier New" panose="02070309020205020404" pitchFamily="49" charset="0"/>
              </a:rPr>
              <a:t> sur vecteurs x ,y avec a scalaire</a:t>
            </a:r>
          </a:p>
          <a:p>
            <a:pPr algn="l">
              <a:lnSpc>
                <a:spcPts val="1700"/>
              </a:lnSpc>
            </a:pPr>
            <a:r>
              <a:rPr lang="pt-BR" sz="1800" i="0" u="none" strike="noStrike" baseline="0" dirty="0">
                <a:solidFill>
                  <a:srgbClr val="0000FF"/>
                </a:solidFill>
                <a:latin typeface="Courier New" panose="02070309020205020404" pitchFamily="49" charset="0"/>
                <a:cs typeface="Courier New" panose="02070309020205020404" pitchFamily="49" charset="0"/>
              </a:rPr>
              <a:t>  for </a:t>
            </a:r>
            <a:r>
              <a:rPr lang="pt-BR" sz="1800" i="0" u="none" strike="noStrike" baseline="0" dirty="0">
                <a:solidFill>
                  <a:srgbClr val="000000"/>
                </a:solidFill>
                <a:latin typeface="Courier New" panose="02070309020205020404" pitchFamily="49" charset="0"/>
                <a:cs typeface="Courier New" panose="02070309020205020404" pitchFamily="49" charset="0"/>
              </a:rPr>
              <a:t>( </a:t>
            </a:r>
            <a:r>
              <a:rPr lang="pt-BR" sz="1800" i="0" u="none" strike="noStrike" baseline="0" dirty="0">
                <a:solidFill>
                  <a:srgbClr val="0000FF"/>
                </a:solidFill>
                <a:latin typeface="Courier New" panose="02070309020205020404" pitchFamily="49" charset="0"/>
                <a:cs typeface="Courier New" panose="02070309020205020404" pitchFamily="49" charset="0"/>
              </a:rPr>
              <a:t>int </a:t>
            </a:r>
            <a:r>
              <a:rPr lang="pt-BR" sz="1800" i="0" u="none" strike="noStrike" baseline="0" dirty="0">
                <a:solidFill>
                  <a:srgbClr val="000000"/>
                </a:solidFill>
                <a:latin typeface="Courier New" panose="02070309020205020404" pitchFamily="49" charset="0"/>
                <a:cs typeface="Courier New" panose="02070309020205020404" pitchFamily="49" charset="0"/>
              </a:rPr>
              <a:t>i = 0; i&lt;N; ++i ) y[i] += a∗x[i];</a:t>
            </a:r>
          </a:p>
          <a:p>
            <a:pPr algn="l">
              <a:lnSpc>
                <a:spcPts val="1700"/>
              </a:lnSpc>
            </a:pPr>
            <a:r>
              <a:rPr lang="fr-FR" sz="1800" i="0" u="none" strike="noStrike" baseline="0" dirty="0">
                <a:solidFill>
                  <a:srgbClr val="000000"/>
                </a:solidFill>
                <a:latin typeface="Courier New" panose="02070309020205020404" pitchFamily="49" charset="0"/>
                <a:cs typeface="Courier New" panose="02070309020205020404" pitchFamily="49" charset="0"/>
              </a:rPr>
              <a:t>}</a:t>
            </a:r>
          </a:p>
          <a:p>
            <a:pPr algn="l">
              <a:lnSpc>
                <a:spcPts val="1700"/>
              </a:lnSpc>
            </a:pPr>
            <a:r>
              <a:rPr lang="fr-FR" sz="1800" i="0" u="none" strike="noStrike" baseline="0" dirty="0" err="1">
                <a:solidFill>
                  <a:srgbClr val="0000FF"/>
                </a:solidFill>
                <a:latin typeface="Courier New" panose="02070309020205020404" pitchFamily="49" charset="0"/>
                <a:cs typeface="Courier New" panose="02070309020205020404" pitchFamily="49" charset="0"/>
              </a:rPr>
              <a:t>void</a:t>
            </a:r>
            <a:r>
              <a:rPr lang="fr-FR" sz="1800" i="0" u="none" strike="noStrike" baseline="0" dirty="0">
                <a:solidFill>
                  <a:srgbClr val="0000FF"/>
                </a:solidFill>
                <a:latin typeface="Courier New" panose="02070309020205020404" pitchFamily="49" charset="0"/>
                <a:cs typeface="Courier New" panose="02070309020205020404" pitchFamily="49" charset="0"/>
              </a:rPr>
              <a:t> </a:t>
            </a:r>
            <a:r>
              <a:rPr lang="fr-FR" sz="1800" i="0" u="none" strike="noStrike" baseline="0" dirty="0">
                <a:solidFill>
                  <a:srgbClr val="000000"/>
                </a:solidFill>
                <a:latin typeface="Courier New" panose="02070309020205020404" pitchFamily="49" charset="0"/>
                <a:cs typeface="Courier New" panose="02070309020205020404" pitchFamily="49" charset="0"/>
              </a:rPr>
              <a:t>main ( )</a:t>
            </a:r>
          </a:p>
          <a:p>
            <a:pPr algn="l">
              <a:lnSpc>
                <a:spcPts val="1700"/>
              </a:lnSpc>
            </a:pPr>
            <a:r>
              <a:rPr lang="fr-FR" sz="1800" dirty="0">
                <a:solidFill>
                  <a:srgbClr val="000000"/>
                </a:solidFill>
                <a:latin typeface="Courier New" panose="02070309020205020404" pitchFamily="49" charset="0"/>
                <a:cs typeface="Courier New" panose="02070309020205020404" pitchFamily="49" charset="0"/>
              </a:rPr>
              <a:t>{</a:t>
            </a:r>
            <a:endParaRPr lang="fr-FR" sz="1800" i="0" u="none" strike="noStrike" baseline="0" dirty="0">
              <a:solidFill>
                <a:srgbClr val="000000"/>
              </a:solidFill>
              <a:latin typeface="Courier New" panose="02070309020205020404" pitchFamily="49" charset="0"/>
              <a:cs typeface="Courier New" panose="02070309020205020404" pitchFamily="49" charset="0"/>
            </a:endParaRPr>
          </a:p>
          <a:p>
            <a:pPr algn="l">
              <a:lnSpc>
                <a:spcPts val="1700"/>
              </a:lnSpc>
            </a:pPr>
            <a:r>
              <a:rPr lang="pt-BR" sz="1800" i="0" u="none" strike="noStrike" baseline="0" dirty="0">
                <a:solidFill>
                  <a:srgbClr val="0000FF"/>
                </a:solidFill>
                <a:latin typeface="Courier New" panose="02070309020205020404" pitchFamily="49" charset="0"/>
                <a:cs typeface="Courier New" panose="02070309020205020404" pitchFamily="49" charset="0"/>
              </a:rPr>
              <a:t>  float </a:t>
            </a:r>
            <a:r>
              <a:rPr lang="pt-BR" sz="1800" i="0" u="none" strike="noStrike" baseline="0" dirty="0">
                <a:solidFill>
                  <a:srgbClr val="000000"/>
                </a:solidFill>
                <a:latin typeface="Courier New" panose="02070309020205020404" pitchFamily="49" charset="0"/>
                <a:cs typeface="Courier New" panose="02070309020205020404" pitchFamily="49" charset="0"/>
              </a:rPr>
              <a:t>fx[] = {1.f, 2.f, 3.f, 4.f};</a:t>
            </a:r>
          </a:p>
          <a:p>
            <a:pPr algn="l">
              <a:lnSpc>
                <a:spcPts val="1700"/>
              </a:lnSpc>
            </a:pPr>
            <a:r>
              <a:rPr lang="fr-FR" sz="1800" dirty="0">
                <a:solidFill>
                  <a:srgbClr val="808080"/>
                </a:solidFill>
                <a:latin typeface="Courier New" panose="02070309020205020404" pitchFamily="49" charset="0"/>
                <a:cs typeface="Courier New" panose="02070309020205020404" pitchFamily="49" charset="0"/>
              </a:rPr>
              <a:t>  </a:t>
            </a:r>
            <a:r>
              <a:rPr lang="fr-FR" sz="1800" i="0" u="none" strike="noStrike" baseline="0" dirty="0" err="1">
                <a:solidFill>
                  <a:srgbClr val="0000FF"/>
                </a:solidFill>
                <a:latin typeface="Courier New" panose="02070309020205020404" pitchFamily="49" charset="0"/>
                <a:cs typeface="Courier New" panose="02070309020205020404" pitchFamily="49" charset="0"/>
              </a:rPr>
              <a:t>float</a:t>
            </a:r>
            <a:r>
              <a:rPr lang="fr-FR" sz="1800" i="0" u="none" strike="noStrike" baseline="0" dirty="0">
                <a:solidFill>
                  <a:srgbClr val="0000FF"/>
                </a:solidFill>
                <a:latin typeface="Courier New" panose="02070309020205020404" pitchFamily="49" charset="0"/>
                <a:cs typeface="Courier New" panose="02070309020205020404" pitchFamily="49" charset="0"/>
              </a:rPr>
              <a:t> </a:t>
            </a:r>
            <a:r>
              <a:rPr lang="fr-FR" sz="1800" i="0" u="none" strike="noStrike" baseline="0" dirty="0">
                <a:solidFill>
                  <a:srgbClr val="000000"/>
                </a:solidFill>
                <a:latin typeface="Courier New" panose="02070309020205020404" pitchFamily="49" charset="0"/>
                <a:cs typeface="Courier New" panose="02070309020205020404" pitchFamily="49" charset="0"/>
              </a:rPr>
              <a:t>fy[] = {0.f,</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1.f,</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2.f,</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3.f};</a:t>
            </a:r>
          </a:p>
          <a:p>
            <a:pPr algn="l">
              <a:lnSpc>
                <a:spcPts val="1700"/>
              </a:lnSpc>
            </a:pPr>
            <a:r>
              <a:rPr lang="pt-BR" sz="1800" i="0" u="none" strike="noStrike" baseline="0" dirty="0">
                <a:solidFill>
                  <a:srgbClr val="000000"/>
                </a:solidFill>
                <a:latin typeface="Courier New" panose="02070309020205020404" pitchFamily="49" charset="0"/>
                <a:cs typeface="Courier New" panose="02070309020205020404" pitchFamily="49" charset="0"/>
              </a:rPr>
              <a:t>  axpy (4,2.f,fx,fy); </a:t>
            </a:r>
            <a:r>
              <a:rPr lang="pt-BR" sz="1800" i="0" u="none" strike="noStrike" baseline="0" dirty="0">
                <a:solidFill>
                  <a:srgbClr val="009A00"/>
                </a:solidFill>
                <a:latin typeface="Courier New" panose="02070309020205020404" pitchFamily="49" charset="0"/>
                <a:cs typeface="Courier New" panose="02070309020205020404" pitchFamily="49" charset="0"/>
              </a:rPr>
              <a:t>// Appel avec simple précision</a:t>
            </a:r>
          </a:p>
          <a:p>
            <a:pPr algn="l">
              <a:lnSpc>
                <a:spcPts val="1700"/>
              </a:lnSpc>
            </a:pPr>
            <a:endParaRPr lang="fr-FR" sz="1800" i="0" u="none" strike="noStrike" baseline="0" dirty="0">
              <a:solidFill>
                <a:srgbClr val="000000"/>
              </a:solidFill>
              <a:latin typeface="Courier New" panose="02070309020205020404" pitchFamily="49" charset="0"/>
              <a:cs typeface="Courier New" panose="02070309020205020404" pitchFamily="49" charset="0"/>
            </a:endParaRPr>
          </a:p>
          <a:p>
            <a:pPr algn="l">
              <a:lnSpc>
                <a:spcPts val="1700"/>
              </a:lnSpc>
            </a:pPr>
            <a:r>
              <a:rPr lang="fr-FR" sz="1800" i="0" u="none" strike="noStrike" baseline="0" dirty="0">
                <a:solidFill>
                  <a:srgbClr val="0000FF"/>
                </a:solidFill>
                <a:latin typeface="Courier New" panose="02070309020205020404" pitchFamily="49" charset="0"/>
                <a:cs typeface="Courier New" panose="02070309020205020404" pitchFamily="49" charset="0"/>
              </a:rPr>
              <a:t>  double </a:t>
            </a:r>
            <a:r>
              <a:rPr lang="fr-FR" sz="1800" i="0" u="none" strike="noStrike" baseline="0" dirty="0">
                <a:solidFill>
                  <a:srgbClr val="000000"/>
                </a:solidFill>
                <a:latin typeface="Courier New" panose="02070309020205020404" pitchFamily="49" charset="0"/>
                <a:cs typeface="Courier New" panose="02070309020205020404" pitchFamily="49" charset="0"/>
              </a:rPr>
              <a:t>dx[] = {1.,2.,3.,4.}, </a:t>
            </a:r>
            <a:r>
              <a:rPr lang="fr-FR" sz="1800" i="0" u="none" strike="noStrike" baseline="0" dirty="0" err="1">
                <a:solidFill>
                  <a:srgbClr val="000000"/>
                </a:solidFill>
                <a:latin typeface="Courier New" panose="02070309020205020404" pitchFamily="49" charset="0"/>
                <a:cs typeface="Courier New" panose="02070309020205020404" pitchFamily="49" charset="0"/>
              </a:rPr>
              <a:t>dy</a:t>
            </a:r>
            <a:r>
              <a:rPr lang="fr-FR" sz="1800" i="0" u="none" strike="noStrike" baseline="0" dirty="0">
                <a:solidFill>
                  <a:srgbClr val="000000"/>
                </a:solidFill>
                <a:latin typeface="Courier New" panose="02070309020205020404" pitchFamily="49" charset="0"/>
                <a:cs typeface="Courier New" panose="02070309020205020404" pitchFamily="49" charset="0"/>
              </a:rPr>
              <a:t>[] = {0.,</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1.,</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2.,</a:t>
            </a:r>
            <a:r>
              <a:rPr lang="fr-FR" sz="1800" i="1" u="none" strike="noStrike" baseline="0" dirty="0">
                <a:solidFill>
                  <a:srgbClr val="000000"/>
                </a:solidFill>
                <a:latin typeface="Courier New" panose="02070309020205020404" pitchFamily="49" charset="0"/>
                <a:cs typeface="Courier New" panose="02070309020205020404" pitchFamily="49" charset="0"/>
              </a:rPr>
              <a:t>−</a:t>
            </a:r>
            <a:r>
              <a:rPr lang="fr-FR" sz="1800" i="0" u="none" strike="noStrike" baseline="0" dirty="0">
                <a:solidFill>
                  <a:srgbClr val="000000"/>
                </a:solidFill>
                <a:latin typeface="Courier New" panose="02070309020205020404" pitchFamily="49" charset="0"/>
                <a:cs typeface="Courier New" panose="02070309020205020404" pitchFamily="49" charset="0"/>
              </a:rPr>
              <a:t>3.};</a:t>
            </a:r>
          </a:p>
          <a:p>
            <a:pPr algn="l">
              <a:lnSpc>
                <a:spcPts val="1700"/>
              </a:lnSpc>
            </a:pPr>
            <a:r>
              <a:rPr lang="pt-BR" sz="1800" i="0" u="none" strike="noStrike" baseline="0" dirty="0">
                <a:solidFill>
                  <a:srgbClr val="000000"/>
                </a:solidFill>
                <a:latin typeface="Courier New" panose="02070309020205020404" pitchFamily="49" charset="0"/>
                <a:cs typeface="Courier New" panose="02070309020205020404" pitchFamily="49" charset="0"/>
              </a:rPr>
              <a:t>  axpy (4,2.,dx,dy); </a:t>
            </a:r>
            <a:r>
              <a:rPr lang="pt-BR" sz="1800" i="0" u="none" strike="noStrike" baseline="0" dirty="0">
                <a:solidFill>
                  <a:srgbClr val="009A00"/>
                </a:solidFill>
                <a:latin typeface="Courier New" panose="02070309020205020404" pitchFamily="49" charset="0"/>
                <a:cs typeface="Courier New" panose="02070309020205020404" pitchFamily="49" charset="0"/>
              </a:rPr>
              <a:t>// Appel avec double précision</a:t>
            </a:r>
          </a:p>
          <a:p>
            <a:pPr algn="l">
              <a:lnSpc>
                <a:spcPts val="1700"/>
              </a:lnSpc>
            </a:pPr>
            <a:r>
              <a:rPr lang="pt-BR" sz="1800" i="0" u="none" strike="noStrike" baseline="0" dirty="0">
                <a:solidFill>
                  <a:srgbClr val="000000"/>
                </a:solidFill>
                <a:latin typeface="Courier New" panose="02070309020205020404" pitchFamily="49" charset="0"/>
                <a:cs typeface="Courier New" panose="02070309020205020404" pitchFamily="49" charset="0"/>
              </a:rPr>
              <a:t>  axpy (4,2.f,dx,dy); </a:t>
            </a:r>
            <a:r>
              <a:rPr lang="pt-BR" sz="1800" i="0" u="none" strike="noStrike" baseline="0" dirty="0">
                <a:solidFill>
                  <a:srgbClr val="009A00"/>
                </a:solidFill>
                <a:latin typeface="Courier New" panose="02070309020205020404" pitchFamily="49" charset="0"/>
                <a:cs typeface="Courier New" panose="02070309020205020404" pitchFamily="49" charset="0"/>
              </a:rPr>
              <a:t>// Appel a simple préc.,dx &amp; dy double</a:t>
            </a:r>
          </a:p>
        </p:txBody>
      </p:sp>
    </p:spTree>
    <p:extLst>
      <p:ext uri="{BB962C8B-B14F-4D97-AF65-F5344CB8AC3E}">
        <p14:creationId xmlns:p14="http://schemas.microsoft.com/office/powerpoint/2010/main" val="853706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D698E-BCEC-46AB-B871-CA6F1DD51F83}"/>
              </a:ext>
            </a:extLst>
          </p:cNvPr>
          <p:cNvSpPr>
            <a:spLocks noGrp="1"/>
          </p:cNvSpPr>
          <p:nvPr>
            <p:ph type="title"/>
          </p:nvPr>
        </p:nvSpPr>
        <p:spPr/>
        <p:txBody>
          <a:bodyPr/>
          <a:lstStyle/>
          <a:p>
            <a:r>
              <a:rPr lang="fr-FR" dirty="0"/>
              <a:t>Fonctions génériques (C++ 2020) (suite)</a:t>
            </a:r>
          </a:p>
        </p:txBody>
      </p:sp>
      <p:sp>
        <p:nvSpPr>
          <p:cNvPr id="3" name="Espace réservé du contenu 2">
            <a:extLst>
              <a:ext uri="{FF2B5EF4-FFF2-40B4-BE49-F238E27FC236}">
                <a16:creationId xmlns:a16="http://schemas.microsoft.com/office/drawing/2014/main" id="{FA033101-B288-4E4C-9CE5-E19C11EA400C}"/>
              </a:ext>
            </a:extLst>
          </p:cNvPr>
          <p:cNvSpPr>
            <a:spLocks noGrp="1"/>
          </p:cNvSpPr>
          <p:nvPr>
            <p:ph idx="1"/>
          </p:nvPr>
        </p:nvSpPr>
        <p:spPr>
          <a:xfrm>
            <a:off x="266700" y="692696"/>
            <a:ext cx="7772400" cy="2448272"/>
          </a:xfrm>
        </p:spPr>
        <p:txBody>
          <a:bodyPr/>
          <a:lstStyle/>
          <a:p>
            <a:r>
              <a:rPr lang="fr-FR" sz="2400" dirty="0"/>
              <a:t>A chaque nouveau jeu de paramètres (types), le C++ génère une nouvelle fonction</a:t>
            </a:r>
          </a:p>
          <a:p>
            <a:r>
              <a:rPr lang="fr-FR" sz="2400" dirty="0"/>
              <a:t>Dans l’exemple précédent, trois fonctions ont été générées</a:t>
            </a:r>
          </a:p>
          <a:p>
            <a:r>
              <a:rPr lang="fr-FR" sz="2400" dirty="0"/>
              <a:t>Le C++ ne générera une erreur que si l’opération </a:t>
            </a:r>
            <a:br>
              <a:rPr lang="fr-FR" sz="2400" dirty="0"/>
            </a:br>
            <a:r>
              <a:rPr lang="fr-FR" sz="1800" b="1" dirty="0">
                <a:latin typeface="Courier New" panose="02070309020205020404" pitchFamily="49" charset="0"/>
                <a:cs typeface="Courier New" panose="02070309020205020404" pitchFamily="49" charset="0"/>
              </a:rPr>
              <a:t>y[i] += a*x[i]</a:t>
            </a:r>
            <a:r>
              <a:rPr lang="fr-FR" sz="2400" dirty="0"/>
              <a:t> est incompatible avec les types donnés</a:t>
            </a:r>
          </a:p>
        </p:txBody>
      </p:sp>
      <p:sp>
        <p:nvSpPr>
          <p:cNvPr id="4" name="Espace réservé du numéro de diapositive 3">
            <a:extLst>
              <a:ext uri="{FF2B5EF4-FFF2-40B4-BE49-F238E27FC236}">
                <a16:creationId xmlns:a16="http://schemas.microsoft.com/office/drawing/2014/main" id="{4777C9AF-5A5B-4C1E-A049-3793B2FFE83B}"/>
              </a:ext>
            </a:extLst>
          </p:cNvPr>
          <p:cNvSpPr>
            <a:spLocks noGrp="1"/>
          </p:cNvSpPr>
          <p:nvPr>
            <p:ph type="sldNum" sz="quarter" idx="10"/>
          </p:nvPr>
        </p:nvSpPr>
        <p:spPr/>
        <p:txBody>
          <a:bodyPr/>
          <a:lstStyle/>
          <a:p>
            <a:pPr>
              <a:defRPr/>
            </a:pPr>
            <a:fld id="{1EEDFC2C-F9B9-0445-A511-DA4552EF3EEB}" type="slidenum">
              <a:rPr lang="fr-FR" smtClean="0"/>
              <a:pPr>
                <a:defRPr/>
              </a:pPr>
              <a:t>56</a:t>
            </a:fld>
            <a:endParaRPr lang="fr-FR"/>
          </a:p>
        </p:txBody>
      </p:sp>
      <p:sp>
        <p:nvSpPr>
          <p:cNvPr id="5" name="Espace réservé du pied de page 4">
            <a:extLst>
              <a:ext uri="{FF2B5EF4-FFF2-40B4-BE49-F238E27FC236}">
                <a16:creationId xmlns:a16="http://schemas.microsoft.com/office/drawing/2014/main" id="{2BAC4B27-3A8B-4D33-B2ED-9C2C52C4A65D}"/>
              </a:ext>
            </a:extLst>
          </p:cNvPr>
          <p:cNvSpPr>
            <a:spLocks noGrp="1"/>
          </p:cNvSpPr>
          <p:nvPr>
            <p:ph type="ftr" sz="quarter" idx="11"/>
          </p:nvPr>
        </p:nvSpPr>
        <p:spPr/>
        <p:txBody>
          <a:bodyPr/>
          <a:lstStyle/>
          <a:p>
            <a:r>
              <a:rPr lang="fr-FR"/>
              <a:t>Titre de la présentation</a:t>
            </a:r>
            <a:endParaRPr lang="fr-FR" dirty="0"/>
          </a:p>
        </p:txBody>
      </p:sp>
      <p:sp>
        <p:nvSpPr>
          <p:cNvPr id="7" name="ZoneTexte 6">
            <a:extLst>
              <a:ext uri="{FF2B5EF4-FFF2-40B4-BE49-F238E27FC236}">
                <a16:creationId xmlns:a16="http://schemas.microsoft.com/office/drawing/2014/main" id="{2A98CE78-9EBB-451B-A49C-980CE034CA57}"/>
              </a:ext>
            </a:extLst>
          </p:cNvPr>
          <p:cNvSpPr txBox="1"/>
          <p:nvPr/>
        </p:nvSpPr>
        <p:spPr>
          <a:xfrm>
            <a:off x="467544" y="3068960"/>
            <a:ext cx="8568952" cy="646331"/>
          </a:xfrm>
          <a:prstGeom prst="rect">
            <a:avLst/>
          </a:prstGeom>
          <a:solidFill>
            <a:schemeClr val="accent5"/>
          </a:solidFill>
        </p:spPr>
        <p:txBody>
          <a:bodyPr wrap="square" rtlCol="0">
            <a:spAutoFit/>
          </a:bodyPr>
          <a:lstStyle/>
          <a:p>
            <a:r>
              <a:rPr lang="fr-FR" sz="1800" dirty="0" err="1">
                <a:solidFill>
                  <a:schemeClr val="tx1"/>
                </a:solidFill>
                <a:latin typeface="Courier New" panose="02070309020205020404" pitchFamily="49" charset="0"/>
                <a:cs typeface="Courier New" panose="02070309020205020404" pitchFamily="49" charset="0"/>
              </a:rPr>
              <a:t>axpy</a:t>
            </a:r>
            <a:r>
              <a:rPr lang="fr-FR" sz="1800" dirty="0">
                <a:solidFill>
                  <a:schemeClr val="tx1"/>
                </a:solidFill>
                <a:latin typeface="Courier New" panose="02070309020205020404" pitchFamily="49" charset="0"/>
                <a:cs typeface="Courier New" panose="02070309020205020404" pitchFamily="49" charset="0"/>
              </a:rPr>
              <a:t>(4,2,fx,dy);</a:t>
            </a:r>
            <a:r>
              <a:rPr lang="fr-FR" sz="1800" dirty="0">
                <a:solidFill>
                  <a:srgbClr val="7030A0"/>
                </a:solidFill>
                <a:latin typeface="Courier New" panose="02070309020205020404" pitchFamily="49" charset="0"/>
                <a:cs typeface="Courier New" panose="02070309020205020404" pitchFamily="49" charset="0"/>
              </a:rPr>
              <a:t>// version (</a:t>
            </a:r>
            <a:r>
              <a:rPr lang="fr-FR" sz="1800" dirty="0" err="1">
                <a:solidFill>
                  <a:srgbClr val="7030A0"/>
                </a:solidFill>
                <a:latin typeface="Courier New" panose="02070309020205020404" pitchFamily="49" charset="0"/>
                <a:cs typeface="Courier New" panose="02070309020205020404" pitchFamily="49" charset="0"/>
              </a:rPr>
              <a:t>int</a:t>
            </a:r>
            <a:r>
              <a:rPr lang="fr-FR" sz="1800" dirty="0">
                <a:solidFill>
                  <a:srgbClr val="7030A0"/>
                </a:solidFill>
                <a:latin typeface="Courier New" panose="02070309020205020404" pitchFamily="49" charset="0"/>
                <a:cs typeface="Courier New" panose="02070309020205020404" pitchFamily="49" charset="0"/>
              </a:rPr>
              <a:t>, </a:t>
            </a:r>
            <a:r>
              <a:rPr lang="fr-FR" sz="1800" dirty="0" err="1">
                <a:solidFill>
                  <a:srgbClr val="7030A0"/>
                </a:solidFill>
                <a:latin typeface="Courier New" panose="02070309020205020404" pitchFamily="49" charset="0"/>
                <a:cs typeface="Courier New" panose="02070309020205020404" pitchFamily="49" charset="0"/>
              </a:rPr>
              <a:t>int</a:t>
            </a:r>
            <a:r>
              <a:rPr lang="fr-FR" sz="1800" dirty="0">
                <a:solidFill>
                  <a:srgbClr val="7030A0"/>
                </a:solidFill>
                <a:latin typeface="Courier New" panose="02070309020205020404" pitchFamily="49" charset="0"/>
                <a:cs typeface="Courier New" panose="02070309020205020404" pitchFamily="49" charset="0"/>
              </a:rPr>
              <a:t>, </a:t>
            </a:r>
            <a:r>
              <a:rPr lang="fr-FR" sz="1800" dirty="0" err="1">
                <a:solidFill>
                  <a:srgbClr val="7030A0"/>
                </a:solidFill>
                <a:latin typeface="Courier New" panose="02070309020205020404" pitchFamily="49" charset="0"/>
                <a:cs typeface="Courier New" panose="02070309020205020404" pitchFamily="49" charset="0"/>
              </a:rPr>
              <a:t>const</a:t>
            </a:r>
            <a:r>
              <a:rPr lang="fr-FR" sz="1800" dirty="0">
                <a:solidFill>
                  <a:srgbClr val="7030A0"/>
                </a:solidFill>
                <a:latin typeface="Courier New" panose="02070309020205020404" pitchFamily="49" charset="0"/>
                <a:cs typeface="Courier New" panose="02070309020205020404" pitchFamily="49" charset="0"/>
              </a:rPr>
              <a:t> </a:t>
            </a:r>
            <a:r>
              <a:rPr lang="fr-FR" sz="1800" dirty="0" err="1">
                <a:solidFill>
                  <a:srgbClr val="7030A0"/>
                </a:solidFill>
                <a:latin typeface="Courier New" panose="02070309020205020404" pitchFamily="49" charset="0"/>
                <a:cs typeface="Courier New" panose="02070309020205020404" pitchFamily="49" charset="0"/>
              </a:rPr>
              <a:t>float</a:t>
            </a:r>
            <a:r>
              <a:rPr lang="fr-FR" sz="1800" dirty="0">
                <a:solidFill>
                  <a:srgbClr val="7030A0"/>
                </a:solidFill>
                <a:latin typeface="Courier New" panose="02070309020205020404" pitchFamily="49" charset="0"/>
                <a:cs typeface="Courier New" panose="02070309020205020404" pitchFamily="49" charset="0"/>
              </a:rPr>
              <a:t>*,double*)</a:t>
            </a:r>
          </a:p>
          <a:p>
            <a:r>
              <a:rPr lang="fr-FR" sz="1800" dirty="0" err="1">
                <a:solidFill>
                  <a:schemeClr val="tx1"/>
                </a:solidFill>
                <a:latin typeface="Courier New" panose="02070309020205020404" pitchFamily="49" charset="0"/>
                <a:cs typeface="Courier New" panose="02070309020205020404" pitchFamily="49" charset="0"/>
              </a:rPr>
              <a:t>axpy</a:t>
            </a:r>
            <a:r>
              <a:rPr lang="fr-FR" sz="1800" dirty="0">
                <a:solidFill>
                  <a:schemeClr val="tx1"/>
                </a:solidFill>
                <a:latin typeface="Courier New" panose="02070309020205020404" pitchFamily="49" charset="0"/>
                <a:cs typeface="Courier New" panose="02070309020205020404" pitchFamily="49" charset="0"/>
              </a:rPr>
              <a:t>(4,2,</a:t>
            </a:r>
            <a:r>
              <a:rPr lang="fr-FR" sz="1800" dirty="0">
                <a:solidFill>
                  <a:srgbClr val="007434"/>
                </a:solidFill>
                <a:latin typeface="Courier New" panose="02070309020205020404" pitchFamily="49" charset="0"/>
                <a:cs typeface="Courier New" panose="02070309020205020404" pitchFamily="49" charset="0"/>
              </a:rPr>
              <a:t>”toto”</a:t>
            </a:r>
            <a:r>
              <a:rPr lang="fr-FR" sz="1800" dirty="0">
                <a:solidFill>
                  <a:schemeClr val="tx1"/>
                </a:solidFill>
                <a:latin typeface="Courier New" panose="02070309020205020404" pitchFamily="49" charset="0"/>
                <a:cs typeface="Courier New" panose="02070309020205020404" pitchFamily="49" charset="0"/>
              </a:rPr>
              <a:t>,</a:t>
            </a:r>
            <a:r>
              <a:rPr lang="fr-FR" sz="1800" dirty="0">
                <a:solidFill>
                  <a:srgbClr val="007434"/>
                </a:solidFill>
                <a:latin typeface="Courier New" panose="02070309020205020404" pitchFamily="49" charset="0"/>
                <a:cs typeface="Courier New" panose="02070309020205020404" pitchFamily="49" charset="0"/>
              </a:rPr>
              <a:t>”titi”</a:t>
            </a:r>
            <a:r>
              <a:rPr lang="fr-FR" sz="1800" dirty="0">
                <a:solidFill>
                  <a:schemeClr val="tx1"/>
                </a:solidFill>
                <a:latin typeface="Courier New" panose="02070309020205020404" pitchFamily="49" charset="0"/>
                <a:cs typeface="Courier New" panose="02070309020205020404" pitchFamily="49" charset="0"/>
              </a:rPr>
              <a:t>); </a:t>
            </a:r>
            <a:r>
              <a:rPr lang="fr-FR" sz="1800" dirty="0">
                <a:solidFill>
                  <a:srgbClr val="7030A0"/>
                </a:solidFill>
                <a:latin typeface="Courier New" panose="02070309020205020404" pitchFamily="49" charset="0"/>
                <a:cs typeface="Courier New" panose="02070309020205020404" pitchFamily="49" charset="0"/>
              </a:rPr>
              <a:t>// ne compile pas</a:t>
            </a:r>
          </a:p>
        </p:txBody>
      </p:sp>
      <p:sp>
        <p:nvSpPr>
          <p:cNvPr id="8" name="ZoneTexte 7">
            <a:extLst>
              <a:ext uri="{FF2B5EF4-FFF2-40B4-BE49-F238E27FC236}">
                <a16:creationId xmlns:a16="http://schemas.microsoft.com/office/drawing/2014/main" id="{CEA24B13-4287-4A9F-9587-B050A173D363}"/>
              </a:ext>
            </a:extLst>
          </p:cNvPr>
          <p:cNvSpPr txBox="1"/>
          <p:nvPr/>
        </p:nvSpPr>
        <p:spPr>
          <a:xfrm>
            <a:off x="395536" y="3789040"/>
            <a:ext cx="8640960" cy="1938992"/>
          </a:xfrm>
          <a:prstGeom prst="rect">
            <a:avLst/>
          </a:prstGeom>
          <a:noFill/>
        </p:spPr>
        <p:txBody>
          <a:bodyPr wrap="square" rtlCol="0">
            <a:spAutoFit/>
          </a:bodyPr>
          <a:lstStyle/>
          <a:p>
            <a:r>
              <a:rPr lang="fr-FR" b="0" dirty="0">
                <a:solidFill>
                  <a:schemeClr val="tx1"/>
                </a:solidFill>
              </a:rPr>
              <a:t>Première version compile : sens multiplication entier x réel</a:t>
            </a:r>
          </a:p>
          <a:p>
            <a:r>
              <a:rPr lang="fr-FR" b="0" dirty="0">
                <a:solidFill>
                  <a:schemeClr val="tx1"/>
                </a:solidFill>
              </a:rPr>
              <a:t>Deuxième version compile pas : multiplication entier par chaîne caractère ?</a:t>
            </a:r>
          </a:p>
          <a:p>
            <a:r>
              <a:rPr lang="fr-FR" b="0" dirty="0">
                <a:solidFill>
                  <a:schemeClr val="tx1"/>
                </a:solidFill>
              </a:rPr>
              <a:t>On pourrait redéfinir la multiplication entier  x std::string (voir plus loin) : la fonction compilerait avec </a:t>
            </a:r>
            <a:r>
              <a:rPr lang="fr-FR" b="0" dirty="0" err="1">
                <a:solidFill>
                  <a:schemeClr val="tx1"/>
                </a:solidFill>
              </a:rPr>
              <a:t>modif</a:t>
            </a:r>
            <a:r>
              <a:rPr lang="fr-FR" b="0" dirty="0">
                <a:solidFill>
                  <a:schemeClr val="tx1"/>
                </a:solidFill>
              </a:rPr>
              <a:t>. mineures !</a:t>
            </a:r>
          </a:p>
        </p:txBody>
      </p:sp>
      <p:sp>
        <p:nvSpPr>
          <p:cNvPr id="9" name="ZoneTexte 8">
            <a:extLst>
              <a:ext uri="{FF2B5EF4-FFF2-40B4-BE49-F238E27FC236}">
                <a16:creationId xmlns:a16="http://schemas.microsoft.com/office/drawing/2014/main" id="{C232B5BF-E90F-4F83-8F90-B88F3E134FA4}"/>
              </a:ext>
            </a:extLst>
          </p:cNvPr>
          <p:cNvSpPr txBox="1"/>
          <p:nvPr/>
        </p:nvSpPr>
        <p:spPr>
          <a:xfrm>
            <a:off x="467544" y="5728032"/>
            <a:ext cx="8496944" cy="369332"/>
          </a:xfrm>
          <a:prstGeom prst="rect">
            <a:avLst/>
          </a:prstGeom>
          <a:noFill/>
        </p:spPr>
        <p:txBody>
          <a:bodyPr wrap="square" rtlCol="0">
            <a:spAutoFit/>
          </a:bodyPr>
          <a:lstStyle/>
          <a:p>
            <a:r>
              <a:rPr lang="fr-FR" sz="1800" dirty="0" err="1">
                <a:solidFill>
                  <a:schemeClr val="tx1"/>
                </a:solidFill>
                <a:latin typeface="Courier New" panose="02070309020205020404" pitchFamily="49" charset="0"/>
                <a:cs typeface="Courier New" panose="02070309020205020404" pitchFamily="49" charset="0"/>
              </a:rPr>
              <a:t>axpy</a:t>
            </a:r>
            <a:r>
              <a:rPr lang="fr-FR" sz="1800" dirty="0">
                <a:solidFill>
                  <a:schemeClr val="tx1"/>
                </a:solidFill>
                <a:latin typeface="Courier New" panose="02070309020205020404" pitchFamily="49" charset="0"/>
                <a:cs typeface="Courier New" panose="02070309020205020404" pitchFamily="49" charset="0"/>
              </a:rPr>
              <a:t>(4,2,</a:t>
            </a:r>
            <a:r>
              <a:rPr lang="fr-FR" sz="1800" dirty="0">
                <a:solidFill>
                  <a:srgbClr val="007434"/>
                </a:solidFill>
                <a:latin typeface="Courier New" panose="02070309020205020404" pitchFamily="49" charset="0"/>
                <a:cs typeface="Courier New" panose="02070309020205020404" pitchFamily="49" charset="0"/>
              </a:rPr>
              <a:t>”toto”</a:t>
            </a:r>
            <a:r>
              <a:rPr lang="fr-FR" sz="1800" dirty="0">
                <a:solidFill>
                  <a:schemeClr val="tx1"/>
                </a:solidFill>
                <a:latin typeface="Courier New" panose="02070309020205020404" pitchFamily="49" charset="0"/>
                <a:cs typeface="Courier New" panose="02070309020205020404" pitchFamily="49" charset="0"/>
              </a:rPr>
              <a:t>s,</a:t>
            </a:r>
            <a:r>
              <a:rPr lang="fr-FR" sz="1800" dirty="0">
                <a:solidFill>
                  <a:srgbClr val="007434"/>
                </a:solidFill>
                <a:latin typeface="Courier New" panose="02070309020205020404" pitchFamily="49" charset="0"/>
                <a:cs typeface="Courier New" panose="02070309020205020404" pitchFamily="49" charset="0"/>
              </a:rPr>
              <a:t>”titi”</a:t>
            </a:r>
            <a:r>
              <a:rPr lang="fr-FR" sz="1800" dirty="0">
                <a:solidFill>
                  <a:schemeClr val="tx1"/>
                </a:solidFill>
                <a:latin typeface="Courier New" panose="02070309020205020404" pitchFamily="49" charset="0"/>
                <a:cs typeface="Courier New" panose="02070309020205020404" pitchFamily="49" charset="0"/>
              </a:rPr>
              <a:t>s); </a:t>
            </a:r>
            <a:r>
              <a:rPr lang="fr-FR" sz="1800" dirty="0">
                <a:solidFill>
                  <a:srgbClr val="7030A0"/>
                </a:solidFill>
                <a:latin typeface="Courier New" panose="02070309020205020404" pitchFamily="49" charset="0"/>
                <a:cs typeface="Courier New" panose="02070309020205020404" pitchFamily="49" charset="0"/>
              </a:rPr>
              <a:t>// compile si </a:t>
            </a:r>
            <a:r>
              <a:rPr lang="fr-FR" sz="1800" dirty="0" err="1">
                <a:solidFill>
                  <a:srgbClr val="7030A0"/>
                </a:solidFill>
                <a:latin typeface="Courier New" panose="02070309020205020404" pitchFamily="49" charset="0"/>
                <a:cs typeface="Courier New" panose="02070309020205020404" pitchFamily="49" charset="0"/>
              </a:rPr>
              <a:t>operator</a:t>
            </a:r>
            <a:r>
              <a:rPr lang="fr-FR" sz="1800" dirty="0">
                <a:solidFill>
                  <a:srgbClr val="7030A0"/>
                </a:solidFill>
                <a:latin typeface="Courier New" panose="02070309020205020404" pitchFamily="49" charset="0"/>
                <a:cs typeface="Courier New" panose="02070309020205020404" pitchFamily="49" charset="0"/>
              </a:rPr>
              <a:t> * défini</a:t>
            </a:r>
          </a:p>
        </p:txBody>
      </p:sp>
    </p:spTree>
    <p:extLst>
      <p:ext uri="{BB962C8B-B14F-4D97-AF65-F5344CB8AC3E}">
        <p14:creationId xmlns:p14="http://schemas.microsoft.com/office/powerpoint/2010/main" val="14515725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F816A-6A63-41FE-AF79-1745016AD59C}"/>
              </a:ext>
            </a:extLst>
          </p:cNvPr>
          <p:cNvSpPr>
            <a:spLocks noGrp="1"/>
          </p:cNvSpPr>
          <p:nvPr>
            <p:ph type="title"/>
          </p:nvPr>
        </p:nvSpPr>
        <p:spPr/>
        <p:txBody>
          <a:bodyPr/>
          <a:lstStyle/>
          <a:p>
            <a:r>
              <a:rPr lang="fr-FR" dirty="0"/>
              <a:t>Valeurs par défaut</a:t>
            </a:r>
          </a:p>
        </p:txBody>
      </p:sp>
      <p:sp>
        <p:nvSpPr>
          <p:cNvPr id="3" name="Espace réservé du contenu 2">
            <a:extLst>
              <a:ext uri="{FF2B5EF4-FFF2-40B4-BE49-F238E27FC236}">
                <a16:creationId xmlns:a16="http://schemas.microsoft.com/office/drawing/2014/main" id="{F83132DE-F2B4-4458-B321-DEA26204EF94}"/>
              </a:ext>
            </a:extLst>
          </p:cNvPr>
          <p:cNvSpPr>
            <a:spLocks noGrp="1"/>
          </p:cNvSpPr>
          <p:nvPr>
            <p:ph idx="1"/>
          </p:nvPr>
        </p:nvSpPr>
        <p:spPr>
          <a:xfrm>
            <a:off x="279400" y="764704"/>
            <a:ext cx="7772400" cy="1296144"/>
          </a:xfrm>
        </p:spPr>
        <p:txBody>
          <a:bodyPr/>
          <a:lstStyle/>
          <a:p>
            <a:r>
              <a:rPr lang="fr-FR" sz="2400" dirty="0"/>
              <a:t>Arrive souvent qu’un paramètre ait quasiment toujours la même valeur</a:t>
            </a:r>
          </a:p>
          <a:p>
            <a:r>
              <a:rPr lang="fr-FR" sz="2400" dirty="0"/>
              <a:t>Exemple : </a:t>
            </a:r>
          </a:p>
        </p:txBody>
      </p:sp>
      <p:sp>
        <p:nvSpPr>
          <p:cNvPr id="4" name="Espace réservé du numéro de diapositive 3">
            <a:extLst>
              <a:ext uri="{FF2B5EF4-FFF2-40B4-BE49-F238E27FC236}">
                <a16:creationId xmlns:a16="http://schemas.microsoft.com/office/drawing/2014/main" id="{C61191CC-5A63-4A70-A24A-96029ACE2ACD}"/>
              </a:ext>
            </a:extLst>
          </p:cNvPr>
          <p:cNvSpPr>
            <a:spLocks noGrp="1"/>
          </p:cNvSpPr>
          <p:nvPr>
            <p:ph type="sldNum" sz="quarter" idx="10"/>
          </p:nvPr>
        </p:nvSpPr>
        <p:spPr/>
        <p:txBody>
          <a:bodyPr/>
          <a:lstStyle/>
          <a:p>
            <a:pPr>
              <a:defRPr/>
            </a:pPr>
            <a:fld id="{1EEDFC2C-F9B9-0445-A511-DA4552EF3EEB}" type="slidenum">
              <a:rPr lang="fr-FR" smtClean="0"/>
              <a:pPr>
                <a:defRPr/>
              </a:pPr>
              <a:t>57</a:t>
            </a:fld>
            <a:endParaRPr lang="fr-FR"/>
          </a:p>
        </p:txBody>
      </p:sp>
      <p:sp>
        <p:nvSpPr>
          <p:cNvPr id="5" name="Espace réservé du pied de page 4">
            <a:extLst>
              <a:ext uri="{FF2B5EF4-FFF2-40B4-BE49-F238E27FC236}">
                <a16:creationId xmlns:a16="http://schemas.microsoft.com/office/drawing/2014/main" id="{19A8B9BE-328B-4336-B1D9-4E694CB11829}"/>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B34A79FB-57B3-4AA4-AD9C-1CECC9AADAD1}"/>
              </a:ext>
            </a:extLst>
          </p:cNvPr>
          <p:cNvSpPr txBox="1"/>
          <p:nvPr/>
        </p:nvSpPr>
        <p:spPr>
          <a:xfrm>
            <a:off x="279400" y="2060848"/>
            <a:ext cx="8788400" cy="3785652"/>
          </a:xfrm>
          <a:prstGeom prst="rect">
            <a:avLst/>
          </a:prstGeom>
          <a:solidFill>
            <a:schemeClr val="accent5"/>
          </a:solidFill>
          <a:ln>
            <a:solidFill>
              <a:schemeClr val="accent5"/>
            </a:solidFill>
          </a:ln>
        </p:spPr>
        <p:txBody>
          <a:bodyPr wrap="square" rtlCol="0">
            <a:spAutoFit/>
          </a:bodyPr>
          <a:lstStyle/>
          <a:p>
            <a:r>
              <a:rPr lang="fr-FR" sz="1600" dirty="0" err="1">
                <a:solidFill>
                  <a:srgbClr val="005CCD"/>
                </a:solidFill>
                <a:latin typeface="Courier New" panose="02070309020205020404" pitchFamily="49" charset="0"/>
                <a:cs typeface="Courier New" panose="02070309020205020404" pitchFamily="49" charset="0"/>
              </a:rPr>
              <a:t>void</a:t>
            </a:r>
            <a:r>
              <a:rPr lang="fr-FR" sz="1600" dirty="0">
                <a:solidFill>
                  <a:schemeClr val="tx1"/>
                </a:solidFill>
                <a:latin typeface="Courier New" panose="02070309020205020404" pitchFamily="49" charset="0"/>
                <a:cs typeface="Courier New" panose="02070309020205020404" pitchFamily="49" charset="0"/>
              </a:rPr>
              <a:t> </a:t>
            </a:r>
            <a:r>
              <a:rPr lang="fr-FR" sz="1600" dirty="0" err="1">
                <a:solidFill>
                  <a:schemeClr val="tx1"/>
                </a:solidFill>
                <a:latin typeface="Courier New" panose="02070309020205020404" pitchFamily="49" charset="0"/>
                <a:cs typeface="Courier New" panose="02070309020205020404" pitchFamily="49" charset="0"/>
              </a:rPr>
              <a:t>axpy</a:t>
            </a:r>
            <a:r>
              <a:rPr lang="fr-FR" sz="1600" dirty="0">
                <a:solidFill>
                  <a:schemeClr val="tx1"/>
                </a:solidFill>
                <a:latin typeface="Courier New" panose="02070309020205020404" pitchFamily="49" charset="0"/>
                <a:cs typeface="Courier New" panose="02070309020205020404" pitchFamily="49" charset="0"/>
              </a:rPr>
              <a:t>(</a:t>
            </a:r>
            <a:r>
              <a:rPr lang="fr-FR" sz="1600" dirty="0" err="1">
                <a:solidFill>
                  <a:srgbClr val="005CCD"/>
                </a:solidFill>
                <a:latin typeface="Courier New" panose="02070309020205020404" pitchFamily="49" charset="0"/>
                <a:cs typeface="Courier New" panose="02070309020205020404" pitchFamily="49" charset="0"/>
              </a:rPr>
              <a:t>int</a:t>
            </a:r>
            <a:r>
              <a:rPr lang="fr-FR" sz="1600" dirty="0">
                <a:solidFill>
                  <a:schemeClr val="tx1"/>
                </a:solidFill>
                <a:latin typeface="Courier New" panose="02070309020205020404" pitchFamily="49" charset="0"/>
                <a:cs typeface="Courier New" panose="02070309020205020404" pitchFamily="49" charset="0"/>
              </a:rPr>
              <a:t> N, </a:t>
            </a:r>
            <a:r>
              <a:rPr lang="fr-FR" sz="1600" dirty="0">
                <a:solidFill>
                  <a:srgbClr val="005CCD"/>
                </a:solidFill>
                <a:latin typeface="Courier New" panose="02070309020205020404" pitchFamily="49" charset="0"/>
                <a:cs typeface="Courier New" panose="02070309020205020404" pitchFamily="49" charset="0"/>
              </a:rPr>
              <a:t>auto</a:t>
            </a:r>
            <a:r>
              <a:rPr lang="fr-FR" sz="1600" dirty="0">
                <a:solidFill>
                  <a:schemeClr val="tx1"/>
                </a:solidFill>
                <a:latin typeface="Courier New" panose="02070309020205020404" pitchFamily="49" charset="0"/>
                <a:cs typeface="Courier New" panose="02070309020205020404" pitchFamily="49" charset="0"/>
              </a:rPr>
              <a:t> a, </a:t>
            </a:r>
            <a:r>
              <a:rPr lang="fr-FR" sz="1600" dirty="0" err="1">
                <a:solidFill>
                  <a:schemeClr val="tx1"/>
                </a:solidFill>
                <a:latin typeface="Courier New" panose="02070309020205020404" pitchFamily="49" charset="0"/>
                <a:cs typeface="Courier New" panose="02070309020205020404" pitchFamily="49" charset="0"/>
              </a:rPr>
              <a:t>const</a:t>
            </a:r>
            <a:r>
              <a:rPr lang="fr-FR" sz="1600" dirty="0">
                <a:solidFill>
                  <a:schemeClr val="tx1"/>
                </a:solidFill>
                <a:latin typeface="Courier New" panose="02070309020205020404" pitchFamily="49" charset="0"/>
                <a:cs typeface="Courier New" panose="02070309020205020404" pitchFamily="49" charset="0"/>
              </a:rPr>
              <a:t> </a:t>
            </a:r>
            <a:r>
              <a:rPr lang="fr-FR" sz="1600" dirty="0">
                <a:solidFill>
                  <a:srgbClr val="005CCD"/>
                </a:solidFill>
                <a:latin typeface="Courier New" panose="02070309020205020404" pitchFamily="49" charset="0"/>
                <a:cs typeface="Courier New" panose="02070309020205020404" pitchFamily="49" charset="0"/>
              </a:rPr>
              <a:t>auto</a:t>
            </a:r>
            <a:r>
              <a:rPr lang="fr-FR" sz="1600" dirty="0">
                <a:solidFill>
                  <a:schemeClr val="tx1"/>
                </a:solidFill>
                <a:latin typeface="Courier New" panose="02070309020205020404" pitchFamily="49" charset="0"/>
                <a:cs typeface="Courier New" panose="02070309020205020404" pitchFamily="49" charset="0"/>
              </a:rPr>
              <a:t> *x, </a:t>
            </a:r>
            <a:r>
              <a:rPr lang="fr-FR" sz="1600" dirty="0">
                <a:solidFill>
                  <a:srgbClr val="005CCD"/>
                </a:solidFill>
                <a:latin typeface="Courier New" panose="02070309020205020404" pitchFamily="49" charset="0"/>
                <a:cs typeface="Courier New" panose="02070309020205020404" pitchFamily="49" charset="0"/>
              </a:rPr>
              <a:t>auto</a:t>
            </a:r>
            <a:r>
              <a:rPr lang="fr-FR" sz="1600" dirty="0">
                <a:solidFill>
                  <a:schemeClr val="tx1"/>
                </a:solidFill>
                <a:latin typeface="Courier New" panose="02070309020205020404" pitchFamily="49" charset="0"/>
                <a:cs typeface="Courier New" panose="02070309020205020404" pitchFamily="49" charset="0"/>
              </a:rPr>
              <a:t> *y, </a:t>
            </a:r>
            <a:r>
              <a:rPr lang="fr-FR" sz="1600" dirty="0" err="1">
                <a:solidFill>
                  <a:srgbClr val="005CCD"/>
                </a:solidFill>
                <a:latin typeface="Courier New" panose="02070309020205020404" pitchFamily="49" charset="0"/>
                <a:cs typeface="Courier New" panose="02070309020205020404" pitchFamily="49" charset="0"/>
              </a:rPr>
              <a:t>int</a:t>
            </a:r>
            <a:r>
              <a:rPr lang="fr-FR" sz="1600" dirty="0">
                <a:solidFill>
                  <a:schemeClr val="tx1"/>
                </a:solidFill>
                <a:latin typeface="Courier New" panose="02070309020205020404" pitchFamily="49" charset="0"/>
                <a:cs typeface="Courier New" panose="02070309020205020404" pitchFamily="49" charset="0"/>
              </a:rPr>
              <a:t> </a:t>
            </a:r>
            <a:r>
              <a:rPr lang="fr-FR" sz="1600" dirty="0" err="1">
                <a:solidFill>
                  <a:schemeClr val="tx1"/>
                </a:solidFill>
                <a:latin typeface="Courier New" panose="02070309020205020404" pitchFamily="49" charset="0"/>
                <a:cs typeface="Courier New" panose="02070309020205020404" pitchFamily="49" charset="0"/>
              </a:rPr>
              <a:t>incx</a:t>
            </a:r>
            <a:r>
              <a:rPr lang="fr-FR" sz="1600" dirty="0">
                <a:solidFill>
                  <a:schemeClr val="tx1"/>
                </a:solidFill>
                <a:latin typeface="Courier New" panose="02070309020205020404" pitchFamily="49" charset="0"/>
                <a:cs typeface="Courier New" panose="02070309020205020404" pitchFamily="49" charset="0"/>
              </a:rPr>
              <a:t>, </a:t>
            </a:r>
            <a:r>
              <a:rPr lang="fr-FR" sz="1600" dirty="0" err="1">
                <a:solidFill>
                  <a:srgbClr val="005CCD"/>
                </a:solidFill>
                <a:latin typeface="Courier New" panose="02070309020205020404" pitchFamily="49" charset="0"/>
                <a:cs typeface="Courier New" panose="02070309020205020404" pitchFamily="49" charset="0"/>
              </a:rPr>
              <a:t>int</a:t>
            </a:r>
            <a:r>
              <a:rPr lang="fr-FR" sz="1600" dirty="0">
                <a:solidFill>
                  <a:schemeClr val="tx1"/>
                </a:solidFill>
                <a:latin typeface="Courier New" panose="02070309020205020404" pitchFamily="49" charset="0"/>
                <a:cs typeface="Courier New" panose="02070309020205020404" pitchFamily="49" charset="0"/>
              </a:rPr>
              <a:t> </a:t>
            </a:r>
            <a:r>
              <a:rPr lang="fr-FR" sz="1600" dirty="0" err="1">
                <a:solidFill>
                  <a:schemeClr val="tx1"/>
                </a:solidFill>
                <a:latin typeface="Courier New" panose="02070309020205020404" pitchFamily="49" charset="0"/>
                <a:cs typeface="Courier New" panose="02070309020205020404" pitchFamily="49" charset="0"/>
              </a:rPr>
              <a:t>incy</a:t>
            </a:r>
            <a:r>
              <a:rPr lang="fr-FR" sz="1600" dirty="0">
                <a:solidFill>
                  <a:schemeClr val="tx1"/>
                </a:solidFill>
                <a:latin typeface="Courier New" panose="02070309020205020404" pitchFamily="49" charset="0"/>
                <a:cs typeface="Courier New" panose="02070309020205020404" pitchFamily="49" charset="0"/>
              </a:rPr>
              <a:t>)</a:t>
            </a:r>
          </a:p>
          <a:p>
            <a:r>
              <a:rPr lang="fr-FR" sz="1600" dirty="0">
                <a:solidFill>
                  <a:schemeClr val="tx1"/>
                </a:solidFill>
                <a:latin typeface="Courier New" panose="02070309020205020404" pitchFamily="49" charset="0"/>
                <a:cs typeface="Courier New" panose="02070309020205020404" pitchFamily="49" charset="0"/>
              </a:rPr>
              <a:t>{</a:t>
            </a:r>
          </a:p>
          <a:p>
            <a:r>
              <a:rPr lang="fr-FR" sz="1600" dirty="0">
                <a:solidFill>
                  <a:schemeClr val="tx1"/>
                </a:solidFill>
                <a:latin typeface="Courier New" panose="02070309020205020404" pitchFamily="49" charset="0"/>
                <a:cs typeface="Courier New" panose="02070309020205020404" pitchFamily="49" charset="0"/>
              </a:rPr>
              <a:t>    </a:t>
            </a:r>
            <a:r>
              <a:rPr lang="fr-FR" sz="1600" dirty="0">
                <a:solidFill>
                  <a:srgbClr val="005CCD"/>
                </a:solidFill>
                <a:latin typeface="Courier New" panose="02070309020205020404" pitchFamily="49" charset="0"/>
                <a:cs typeface="Courier New" panose="02070309020205020404" pitchFamily="49" charset="0"/>
              </a:rPr>
              <a:t>for</a:t>
            </a:r>
            <a:r>
              <a:rPr lang="fr-FR" sz="1600" dirty="0">
                <a:solidFill>
                  <a:schemeClr val="tx1"/>
                </a:solidFill>
                <a:latin typeface="Courier New" panose="02070309020205020404" pitchFamily="49" charset="0"/>
                <a:cs typeface="Courier New" panose="02070309020205020404" pitchFamily="49" charset="0"/>
              </a:rPr>
              <a:t>( </a:t>
            </a:r>
            <a:r>
              <a:rPr lang="fr-FR" sz="1600" dirty="0" err="1">
                <a:solidFill>
                  <a:srgbClr val="005CCD"/>
                </a:solidFill>
                <a:latin typeface="Courier New" panose="02070309020205020404" pitchFamily="49" charset="0"/>
                <a:cs typeface="Courier New" panose="02070309020205020404" pitchFamily="49" charset="0"/>
              </a:rPr>
              <a:t>int</a:t>
            </a:r>
            <a:r>
              <a:rPr lang="fr-FR" sz="1600" dirty="0">
                <a:solidFill>
                  <a:schemeClr val="tx1"/>
                </a:solidFill>
                <a:latin typeface="Courier New" panose="02070309020205020404" pitchFamily="49" charset="0"/>
                <a:cs typeface="Courier New" panose="02070309020205020404" pitchFamily="49" charset="0"/>
              </a:rPr>
              <a:t> i = 0; i &lt; N; ++i ) y[i*</a:t>
            </a:r>
            <a:r>
              <a:rPr lang="fr-FR" sz="1600" dirty="0" err="1">
                <a:solidFill>
                  <a:schemeClr val="tx1"/>
                </a:solidFill>
                <a:latin typeface="Courier New" panose="02070309020205020404" pitchFamily="49" charset="0"/>
                <a:cs typeface="Courier New" panose="02070309020205020404" pitchFamily="49" charset="0"/>
              </a:rPr>
              <a:t>incy</a:t>
            </a:r>
            <a:r>
              <a:rPr lang="fr-FR" sz="1600" dirty="0">
                <a:solidFill>
                  <a:schemeClr val="tx1"/>
                </a:solidFill>
                <a:latin typeface="Courier New" panose="02070309020205020404" pitchFamily="49" charset="0"/>
                <a:cs typeface="Courier New" panose="02070309020205020404" pitchFamily="49" charset="0"/>
              </a:rPr>
              <a:t>] += a * x[i*</a:t>
            </a:r>
            <a:r>
              <a:rPr lang="fr-FR" sz="1600" dirty="0" err="1">
                <a:solidFill>
                  <a:schemeClr val="tx1"/>
                </a:solidFill>
                <a:latin typeface="Courier New" panose="02070309020205020404" pitchFamily="49" charset="0"/>
                <a:cs typeface="Courier New" panose="02070309020205020404" pitchFamily="49" charset="0"/>
              </a:rPr>
              <a:t>incx</a:t>
            </a:r>
            <a:r>
              <a:rPr lang="fr-FR" sz="1600" dirty="0">
                <a:solidFill>
                  <a:schemeClr val="tx1"/>
                </a:solidFill>
                <a:latin typeface="Courier New" panose="02070309020205020404" pitchFamily="49" charset="0"/>
                <a:cs typeface="Courier New" panose="02070309020205020404" pitchFamily="49" charset="0"/>
              </a:rPr>
              <a:t>];</a:t>
            </a:r>
          </a:p>
          <a:p>
            <a:r>
              <a:rPr lang="fr-FR" sz="1600" dirty="0">
                <a:solidFill>
                  <a:schemeClr val="tx1"/>
                </a:solidFill>
                <a:latin typeface="Courier New" panose="02070309020205020404" pitchFamily="49" charset="0"/>
                <a:cs typeface="Courier New" panose="02070309020205020404" pitchFamily="49" charset="0"/>
              </a:rPr>
              <a:t>}</a:t>
            </a:r>
          </a:p>
          <a:p>
            <a:r>
              <a:rPr lang="fr-FR" sz="1600" dirty="0" err="1">
                <a:solidFill>
                  <a:srgbClr val="005CCD"/>
                </a:solidFill>
                <a:latin typeface="Courier New" panose="02070309020205020404" pitchFamily="49" charset="0"/>
                <a:cs typeface="Courier New" panose="02070309020205020404" pitchFamily="49" charset="0"/>
              </a:rPr>
              <a:t>int</a:t>
            </a:r>
            <a:r>
              <a:rPr lang="fr-FR" sz="1600" dirty="0">
                <a:solidFill>
                  <a:schemeClr val="tx1"/>
                </a:solidFill>
                <a:latin typeface="Courier New" panose="02070309020205020404" pitchFamily="49" charset="0"/>
                <a:cs typeface="Courier New" panose="02070309020205020404" pitchFamily="49" charset="0"/>
              </a:rPr>
              <a:t> main()</a:t>
            </a:r>
          </a:p>
          <a:p>
            <a:r>
              <a:rPr lang="fr-FR" sz="1600" dirty="0">
                <a:solidFill>
                  <a:schemeClr val="tx1"/>
                </a:solidFill>
                <a:latin typeface="Courier New" panose="02070309020205020404" pitchFamily="49" charset="0"/>
                <a:cs typeface="Courier New" panose="02070309020205020404" pitchFamily="49" charset="0"/>
              </a:rPr>
              <a:t>{</a:t>
            </a:r>
          </a:p>
          <a:p>
            <a:pPr algn="l"/>
            <a:r>
              <a:rPr lang="fr-FR" sz="1600" dirty="0">
                <a:solidFill>
                  <a:schemeClr val="tx1"/>
                </a:solidFill>
                <a:latin typeface="Courier New" panose="02070309020205020404" pitchFamily="49" charset="0"/>
                <a:cs typeface="Courier New" panose="02070309020205020404" pitchFamily="49" charset="0"/>
              </a:rPr>
              <a:t>    </a:t>
            </a:r>
            <a:r>
              <a:rPr lang="fr-FR" sz="1600" dirty="0">
                <a:solidFill>
                  <a:srgbClr val="005CCD"/>
                </a:solidFill>
                <a:latin typeface="Courier New" panose="02070309020205020404" pitchFamily="49" charset="0"/>
                <a:cs typeface="Courier New" panose="02070309020205020404" pitchFamily="49" charset="0"/>
              </a:rPr>
              <a:t>c</a:t>
            </a:r>
            <a:r>
              <a:rPr lang="pt-BR" sz="1600" i="0" u="none" strike="noStrike" baseline="0" dirty="0">
                <a:solidFill>
                  <a:srgbClr val="0000FF"/>
                </a:solidFill>
                <a:latin typeface="Courier New" panose="02070309020205020404" pitchFamily="49" charset="0"/>
                <a:cs typeface="Courier New" panose="02070309020205020404" pitchFamily="49" charset="0"/>
              </a:rPr>
              <a:t>onst int </a:t>
            </a:r>
            <a:r>
              <a:rPr lang="pt-BR" sz="1600" i="0" u="none" strike="noStrike" baseline="0" dirty="0">
                <a:solidFill>
                  <a:srgbClr val="000000"/>
                </a:solidFill>
                <a:latin typeface="Courier New" panose="02070309020205020404" pitchFamily="49" charset="0"/>
                <a:cs typeface="Courier New" panose="02070309020205020404" pitchFamily="49" charset="0"/>
              </a:rPr>
              <a:t>N = 4 ;</a:t>
            </a:r>
          </a:p>
          <a:p>
            <a:pPr algn="l"/>
            <a:r>
              <a:rPr lang="pt-BR" sz="1600" i="0" u="none" strike="noStrike" baseline="0" dirty="0">
                <a:solidFill>
                  <a:srgbClr val="0000FF"/>
                </a:solidFill>
                <a:latin typeface="Courier New" panose="02070309020205020404" pitchFamily="49" charset="0"/>
                <a:cs typeface="Courier New" panose="02070309020205020404" pitchFamily="49" charset="0"/>
              </a:rPr>
              <a:t>    double </a:t>
            </a:r>
            <a:r>
              <a:rPr lang="pt-BR" sz="1600" i="0" u="none" strike="noStrike" baseline="0" dirty="0">
                <a:solidFill>
                  <a:srgbClr val="000000"/>
                </a:solidFill>
                <a:latin typeface="Courier New" panose="02070309020205020404" pitchFamily="49" charset="0"/>
                <a:cs typeface="Courier New" panose="02070309020205020404" pitchFamily="49" charset="0"/>
              </a:rPr>
              <a:t>A[N][N] = { {1 ,2 , 4 ,  8},</a:t>
            </a:r>
          </a:p>
          <a:p>
            <a:pPr algn="l"/>
            <a:r>
              <a:rPr lang="fr-FR" sz="1600" dirty="0">
                <a:solidFill>
                  <a:srgbClr val="808080"/>
                </a:solidFill>
                <a:latin typeface="Courier New" panose="02070309020205020404" pitchFamily="49" charset="0"/>
                <a:cs typeface="Courier New" panose="02070309020205020404" pitchFamily="49" charset="0"/>
              </a:rPr>
              <a:t>                       </a:t>
            </a:r>
            <a:r>
              <a:rPr lang="fr-FR" sz="1600" i="0" u="none" strike="noStrike" baseline="0" dirty="0">
                <a:solidFill>
                  <a:srgbClr val="000000"/>
                </a:solidFill>
                <a:latin typeface="Courier New" panose="02070309020205020404" pitchFamily="49" charset="0"/>
                <a:cs typeface="Courier New" panose="02070309020205020404" pitchFamily="49" charset="0"/>
              </a:rPr>
              <a:t>{1 ,3 , 9 , 27},</a:t>
            </a:r>
          </a:p>
          <a:p>
            <a:pPr algn="l"/>
            <a:r>
              <a:rPr lang="fr-FR" sz="1600" i="0" u="none" strike="noStrike" baseline="0" dirty="0">
                <a:solidFill>
                  <a:srgbClr val="000000"/>
                </a:solidFill>
                <a:latin typeface="Courier New" panose="02070309020205020404" pitchFamily="49" charset="0"/>
                <a:cs typeface="Courier New" panose="02070309020205020404" pitchFamily="49" charset="0"/>
              </a:rPr>
              <a:t>                       {1 ,4 ,16 , 64},</a:t>
            </a:r>
          </a:p>
          <a:p>
            <a:pPr algn="l"/>
            <a:r>
              <a:rPr lang="fr-FR" sz="1600" i="0" u="none" strike="noStrike" baseline="0" dirty="0">
                <a:solidFill>
                  <a:srgbClr val="000000"/>
                </a:solidFill>
                <a:latin typeface="Courier New" panose="02070309020205020404" pitchFamily="49" charset="0"/>
                <a:cs typeface="Courier New" panose="02070309020205020404" pitchFamily="49" charset="0"/>
              </a:rPr>
              <a:t>                       {1 ,5 ,25 ,125} } ;</a:t>
            </a:r>
          </a:p>
          <a:p>
            <a:pPr algn="l"/>
            <a:r>
              <a:rPr lang="pt-BR" sz="1600" i="0" u="none" strike="noStrike" baseline="0" dirty="0">
                <a:solidFill>
                  <a:srgbClr val="009A00"/>
                </a:solidFill>
                <a:latin typeface="Courier New" panose="02070309020205020404" pitchFamily="49" charset="0"/>
                <a:cs typeface="Courier New" panose="02070309020205020404" pitchFamily="49" charset="0"/>
              </a:rPr>
              <a:t>    // On soustrait 4 fois la colonne 1 à la colonne 3 de la matrice :</a:t>
            </a:r>
          </a:p>
          <a:p>
            <a:pPr algn="l"/>
            <a:r>
              <a:rPr lang="pt-BR" sz="1600" i="0" u="none" strike="noStrike" baseline="0" dirty="0">
                <a:solidFill>
                  <a:srgbClr val="000000"/>
                </a:solidFill>
                <a:latin typeface="Courier New" panose="02070309020205020404" pitchFamily="49" charset="0"/>
                <a:cs typeface="Courier New" panose="02070309020205020404" pitchFamily="49" charset="0"/>
              </a:rPr>
              <a:t>    axpy (4,</a:t>
            </a:r>
            <a:r>
              <a:rPr lang="pt-BR" sz="1600" i="1" u="none" strike="noStrike" baseline="0" dirty="0">
                <a:solidFill>
                  <a:srgbClr val="000000"/>
                </a:solidFill>
                <a:latin typeface="Courier New" panose="02070309020205020404" pitchFamily="49" charset="0"/>
                <a:cs typeface="Courier New" panose="02070309020205020404" pitchFamily="49" charset="0"/>
              </a:rPr>
              <a:t>−</a:t>
            </a:r>
            <a:r>
              <a:rPr lang="pt-BR" sz="1600" i="0" u="none" strike="noStrike" baseline="0" dirty="0">
                <a:solidFill>
                  <a:srgbClr val="000000"/>
                </a:solidFill>
                <a:latin typeface="Courier New" panose="02070309020205020404" pitchFamily="49" charset="0"/>
                <a:cs typeface="Courier New" panose="02070309020205020404" pitchFamily="49" charset="0"/>
              </a:rPr>
              <a:t>4.,A, A+2, N, N);</a:t>
            </a:r>
          </a:p>
          <a:p>
            <a:pPr algn="l"/>
            <a:r>
              <a:rPr lang="fr-FR" sz="1600" i="0" u="none" strike="noStrike" baseline="0" dirty="0">
                <a:solidFill>
                  <a:srgbClr val="009A00"/>
                </a:solidFill>
                <a:latin typeface="Courier New" panose="02070309020205020404" pitchFamily="49" charset="0"/>
                <a:cs typeface="Courier New" panose="02070309020205020404" pitchFamily="49" charset="0"/>
              </a:rPr>
              <a:t>    // Rajout de la deuxième colonne à la quatrième ligne :</a:t>
            </a:r>
          </a:p>
          <a:p>
            <a:pPr algn="l"/>
            <a:r>
              <a:rPr lang="fr-FR" sz="1600" i="0" u="none" strike="noStrike" baseline="0" dirty="0">
                <a:solidFill>
                  <a:srgbClr val="000000"/>
                </a:solidFill>
                <a:latin typeface="Courier New" panose="02070309020205020404" pitchFamily="49" charset="0"/>
                <a:cs typeface="Courier New" panose="02070309020205020404" pitchFamily="49" charset="0"/>
              </a:rPr>
              <a:t>    </a:t>
            </a:r>
            <a:r>
              <a:rPr lang="fr-FR" sz="1600" i="0" u="none" strike="noStrike" baseline="0" dirty="0" err="1">
                <a:solidFill>
                  <a:srgbClr val="000000"/>
                </a:solidFill>
                <a:latin typeface="Courier New" panose="02070309020205020404" pitchFamily="49" charset="0"/>
                <a:cs typeface="Courier New" panose="02070309020205020404" pitchFamily="49" charset="0"/>
              </a:rPr>
              <a:t>axpy</a:t>
            </a:r>
            <a:r>
              <a:rPr lang="fr-FR" sz="1600" i="0" u="none" strike="noStrike" baseline="0" dirty="0">
                <a:solidFill>
                  <a:srgbClr val="000000"/>
                </a:solidFill>
                <a:latin typeface="Courier New" panose="02070309020205020404" pitchFamily="49" charset="0"/>
                <a:cs typeface="Courier New" panose="02070309020205020404" pitchFamily="49" charset="0"/>
              </a:rPr>
              <a:t> (4, 1.,A+1,&amp;A[3][0],N,1);</a:t>
            </a:r>
            <a:endParaRPr lang="fr-FR"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9567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D0A5B-1E4C-4D96-B8DF-D6AD5115CD5E}"/>
              </a:ext>
            </a:extLst>
          </p:cNvPr>
          <p:cNvSpPr>
            <a:spLocks noGrp="1"/>
          </p:cNvSpPr>
          <p:nvPr>
            <p:ph type="title"/>
          </p:nvPr>
        </p:nvSpPr>
        <p:spPr/>
        <p:txBody>
          <a:bodyPr/>
          <a:lstStyle/>
          <a:p>
            <a:r>
              <a:rPr lang="fr-FR" dirty="0"/>
              <a:t>Valeurs par défaut (suite)</a:t>
            </a:r>
          </a:p>
        </p:txBody>
      </p:sp>
      <p:sp>
        <p:nvSpPr>
          <p:cNvPr id="3" name="Espace réservé du contenu 2">
            <a:extLst>
              <a:ext uri="{FF2B5EF4-FFF2-40B4-BE49-F238E27FC236}">
                <a16:creationId xmlns:a16="http://schemas.microsoft.com/office/drawing/2014/main" id="{346ECF50-F986-46C8-913B-2EF851A0373A}"/>
              </a:ext>
            </a:extLst>
          </p:cNvPr>
          <p:cNvSpPr>
            <a:spLocks noGrp="1"/>
          </p:cNvSpPr>
          <p:nvPr>
            <p:ph idx="1"/>
          </p:nvPr>
        </p:nvSpPr>
        <p:spPr>
          <a:xfrm>
            <a:off x="279400" y="764705"/>
            <a:ext cx="7772400" cy="1800200"/>
          </a:xfrm>
        </p:spPr>
        <p:txBody>
          <a:bodyPr/>
          <a:lstStyle/>
          <a:p>
            <a:r>
              <a:rPr lang="fr-FR" sz="1800" b="1" dirty="0" err="1">
                <a:latin typeface="Courier New" panose="02070309020205020404" pitchFamily="49" charset="0"/>
                <a:cs typeface="Courier New" panose="02070309020205020404" pitchFamily="49" charset="0"/>
              </a:rPr>
              <a:t>incx</a:t>
            </a:r>
            <a:r>
              <a:rPr lang="fr-FR" sz="2400" dirty="0"/>
              <a:t> et </a:t>
            </a:r>
            <a:r>
              <a:rPr lang="fr-FR" sz="1800" b="1" dirty="0" err="1">
                <a:latin typeface="Courier New" panose="02070309020205020404" pitchFamily="49" charset="0"/>
                <a:cs typeface="Courier New" panose="02070309020205020404" pitchFamily="49" charset="0"/>
              </a:rPr>
              <a:t>incy</a:t>
            </a:r>
            <a:r>
              <a:rPr lang="fr-FR" sz="2400" dirty="0"/>
              <a:t> indispensable mais égal à 1 en général</a:t>
            </a:r>
          </a:p>
          <a:p>
            <a:r>
              <a:rPr lang="fr-FR" sz="2400" dirty="0"/>
              <a:t>Paramètre inutile pour les vecteur, </a:t>
            </a:r>
            <a:r>
              <a:rPr lang="fr-FR" sz="2400" dirty="0" err="1"/>
              <a:t>allourdit</a:t>
            </a:r>
            <a:r>
              <a:rPr lang="fr-FR" sz="2400" dirty="0"/>
              <a:t> le code…</a:t>
            </a:r>
          </a:p>
          <a:p>
            <a:r>
              <a:rPr lang="fr-FR" sz="2400" dirty="0"/>
              <a:t>On leur donne une valeur par défaut égal à un</a:t>
            </a:r>
          </a:p>
          <a:p>
            <a:r>
              <a:rPr lang="fr-FR" sz="2400" dirty="0"/>
              <a:t>Si on omet de les données, ils seront égaux à un !</a:t>
            </a:r>
          </a:p>
        </p:txBody>
      </p:sp>
      <p:sp>
        <p:nvSpPr>
          <p:cNvPr id="4" name="Espace réservé du numéro de diapositive 3">
            <a:extLst>
              <a:ext uri="{FF2B5EF4-FFF2-40B4-BE49-F238E27FC236}">
                <a16:creationId xmlns:a16="http://schemas.microsoft.com/office/drawing/2014/main" id="{9DB52F4F-7746-4AC1-9522-E25C7C9996FB}"/>
              </a:ext>
            </a:extLst>
          </p:cNvPr>
          <p:cNvSpPr>
            <a:spLocks noGrp="1"/>
          </p:cNvSpPr>
          <p:nvPr>
            <p:ph type="sldNum" sz="quarter" idx="10"/>
          </p:nvPr>
        </p:nvSpPr>
        <p:spPr/>
        <p:txBody>
          <a:bodyPr/>
          <a:lstStyle/>
          <a:p>
            <a:pPr>
              <a:defRPr/>
            </a:pPr>
            <a:fld id="{1EEDFC2C-F9B9-0445-A511-DA4552EF3EEB}" type="slidenum">
              <a:rPr lang="fr-FR" smtClean="0"/>
              <a:pPr>
                <a:defRPr/>
              </a:pPr>
              <a:t>58</a:t>
            </a:fld>
            <a:endParaRPr lang="fr-FR"/>
          </a:p>
        </p:txBody>
      </p:sp>
      <p:sp>
        <p:nvSpPr>
          <p:cNvPr id="5" name="Espace réservé du pied de page 4">
            <a:extLst>
              <a:ext uri="{FF2B5EF4-FFF2-40B4-BE49-F238E27FC236}">
                <a16:creationId xmlns:a16="http://schemas.microsoft.com/office/drawing/2014/main" id="{7CDACD27-18AD-4BFA-B542-C34A22D108AB}"/>
              </a:ext>
            </a:extLst>
          </p:cNvPr>
          <p:cNvSpPr>
            <a:spLocks noGrp="1"/>
          </p:cNvSpPr>
          <p:nvPr>
            <p:ph type="ftr" sz="quarter" idx="11"/>
          </p:nvPr>
        </p:nvSpPr>
        <p:spPr/>
        <p:txBody>
          <a:bodyPr/>
          <a:lstStyle/>
          <a:p>
            <a:r>
              <a:rPr lang="fr-FR"/>
              <a:t>Titre de la présentation</a:t>
            </a:r>
            <a:endParaRPr lang="fr-FR" dirty="0"/>
          </a:p>
        </p:txBody>
      </p:sp>
      <p:sp>
        <p:nvSpPr>
          <p:cNvPr id="6" name="ZoneTexte 5">
            <a:extLst>
              <a:ext uri="{FF2B5EF4-FFF2-40B4-BE49-F238E27FC236}">
                <a16:creationId xmlns:a16="http://schemas.microsoft.com/office/drawing/2014/main" id="{E2CF2B84-0464-4C45-BFD3-263A8C0FF203}"/>
              </a:ext>
            </a:extLst>
          </p:cNvPr>
          <p:cNvSpPr txBox="1"/>
          <p:nvPr/>
        </p:nvSpPr>
        <p:spPr>
          <a:xfrm>
            <a:off x="323528" y="2492896"/>
            <a:ext cx="8640960" cy="3805529"/>
          </a:xfrm>
          <a:prstGeom prst="rect">
            <a:avLst/>
          </a:prstGeom>
          <a:solidFill>
            <a:schemeClr val="accent5"/>
          </a:solidFill>
        </p:spPr>
        <p:txBody>
          <a:bodyPr wrap="square" rtlCol="0">
            <a:spAutoFit/>
          </a:bodyPr>
          <a:lstStyle/>
          <a:p>
            <a:pPr algn="l">
              <a:lnSpc>
                <a:spcPts val="1700"/>
              </a:lnSpc>
            </a:pPr>
            <a:r>
              <a:rPr lang="pt-BR" sz="1600" i="0" u="none" strike="noStrike" baseline="0" dirty="0">
                <a:solidFill>
                  <a:srgbClr val="0000FF"/>
                </a:solidFill>
                <a:latin typeface="Courier New" panose="02070309020205020404" pitchFamily="49" charset="0"/>
                <a:cs typeface="Courier New" panose="02070309020205020404" pitchFamily="49" charset="0"/>
              </a:rPr>
              <a:t>void </a:t>
            </a:r>
            <a:r>
              <a:rPr lang="pt-BR" sz="1600" i="0" u="none" strike="noStrike" baseline="0" dirty="0">
                <a:solidFill>
                  <a:srgbClr val="000000"/>
                </a:solidFill>
                <a:latin typeface="Courier New" panose="02070309020205020404" pitchFamily="49" charset="0"/>
                <a:cs typeface="Courier New" panose="02070309020205020404" pitchFamily="49" charset="0"/>
              </a:rPr>
              <a:t>axpy(</a:t>
            </a:r>
            <a:r>
              <a:rPr lang="pt-BR" sz="1600" i="0" u="none" strike="noStrike" baseline="0" dirty="0">
                <a:solidFill>
                  <a:srgbClr val="0000FF"/>
                </a:solidFill>
                <a:latin typeface="Courier New" panose="02070309020205020404" pitchFamily="49" charset="0"/>
                <a:cs typeface="Courier New" panose="02070309020205020404" pitchFamily="49" charset="0"/>
              </a:rPr>
              <a:t>int </a:t>
            </a:r>
            <a:r>
              <a:rPr lang="pt-BR" sz="1600" i="0" u="none" strike="noStrike" baseline="0" dirty="0">
                <a:solidFill>
                  <a:srgbClr val="000000"/>
                </a:solidFill>
                <a:latin typeface="Courier New" panose="02070309020205020404" pitchFamily="49" charset="0"/>
                <a:cs typeface="Courier New" panose="02070309020205020404" pitchFamily="49" charset="0"/>
              </a:rPr>
              <a:t>N,</a:t>
            </a:r>
            <a:r>
              <a:rPr lang="pt-BR" sz="1600" i="0" u="none" strike="noStrike" baseline="0" dirty="0">
                <a:solidFill>
                  <a:srgbClr val="0000FF"/>
                </a:solidFill>
                <a:latin typeface="Courier New" panose="02070309020205020404" pitchFamily="49" charset="0"/>
                <a:cs typeface="Courier New" panose="02070309020205020404" pitchFamily="49" charset="0"/>
              </a:rPr>
              <a:t>auto </a:t>
            </a:r>
            <a:r>
              <a:rPr lang="pt-BR" sz="1600" i="0" u="none" strike="noStrike" baseline="0" dirty="0">
                <a:solidFill>
                  <a:srgbClr val="000000"/>
                </a:solidFill>
                <a:latin typeface="Courier New" panose="02070309020205020404" pitchFamily="49" charset="0"/>
                <a:cs typeface="Courier New" panose="02070309020205020404" pitchFamily="49" charset="0"/>
              </a:rPr>
              <a:t>a,</a:t>
            </a:r>
            <a:r>
              <a:rPr lang="pt-BR" sz="1600" i="0" u="none" strike="noStrike" baseline="0" dirty="0">
                <a:solidFill>
                  <a:srgbClr val="0000FF"/>
                </a:solidFill>
                <a:latin typeface="Courier New" panose="02070309020205020404" pitchFamily="49" charset="0"/>
                <a:cs typeface="Courier New" panose="02070309020205020404" pitchFamily="49" charset="0"/>
              </a:rPr>
              <a:t>const auto </a:t>
            </a:r>
            <a:r>
              <a:rPr lang="pt-BR" sz="1600" i="0" u="none" strike="noStrike" baseline="0" dirty="0">
                <a:solidFill>
                  <a:srgbClr val="000000"/>
                </a:solidFill>
                <a:latin typeface="Courier New" panose="02070309020205020404" pitchFamily="49" charset="0"/>
                <a:cs typeface="Courier New" panose="02070309020205020404" pitchFamily="49" charset="0"/>
              </a:rPr>
              <a:t>∗x,</a:t>
            </a:r>
            <a:r>
              <a:rPr lang="pt-BR" sz="1600" i="0" u="none" strike="noStrike" baseline="0" dirty="0">
                <a:solidFill>
                  <a:srgbClr val="0000FF"/>
                </a:solidFill>
                <a:latin typeface="Courier New" panose="02070309020205020404" pitchFamily="49" charset="0"/>
                <a:cs typeface="Courier New" panose="02070309020205020404" pitchFamily="49" charset="0"/>
              </a:rPr>
              <a:t>auto </a:t>
            </a:r>
            <a:r>
              <a:rPr lang="pt-BR" sz="1600" i="0" u="none" strike="noStrike" baseline="0" dirty="0">
                <a:solidFill>
                  <a:srgbClr val="000000"/>
                </a:solidFill>
                <a:latin typeface="Courier New" panose="02070309020205020404" pitchFamily="49" charset="0"/>
                <a:cs typeface="Courier New" panose="02070309020205020404" pitchFamily="49" charset="0"/>
              </a:rPr>
              <a:t>∗y,</a:t>
            </a:r>
            <a:r>
              <a:rPr lang="pt-BR" sz="1600" i="0" u="none" strike="noStrike" baseline="0" dirty="0">
                <a:solidFill>
                  <a:srgbClr val="0000FF"/>
                </a:solidFill>
                <a:latin typeface="Courier New" panose="02070309020205020404" pitchFamily="49" charset="0"/>
                <a:cs typeface="Courier New" panose="02070309020205020404" pitchFamily="49" charset="0"/>
              </a:rPr>
              <a:t>int </a:t>
            </a:r>
            <a:r>
              <a:rPr lang="pt-BR" sz="1600" i="0" u="none" strike="noStrike" baseline="0" dirty="0">
                <a:solidFill>
                  <a:srgbClr val="000000"/>
                </a:solidFill>
                <a:latin typeface="Courier New" panose="02070309020205020404" pitchFamily="49" charset="0"/>
                <a:cs typeface="Courier New" panose="02070309020205020404" pitchFamily="49" charset="0"/>
              </a:rPr>
              <a:t>incx = 1,</a:t>
            </a:r>
          </a:p>
          <a:p>
            <a:pPr algn="l">
              <a:lnSpc>
                <a:spcPts val="1700"/>
              </a:lnSpc>
            </a:pPr>
            <a:r>
              <a:rPr lang="pt-BR" sz="1600" dirty="0">
                <a:solidFill>
                  <a:srgbClr val="000000"/>
                </a:solidFill>
                <a:latin typeface="Courier New" panose="02070309020205020404" pitchFamily="49" charset="0"/>
                <a:cs typeface="Courier New" panose="02070309020205020404" pitchFamily="49" charset="0"/>
              </a:rPr>
              <a:t>          </a:t>
            </a:r>
            <a:r>
              <a:rPr lang="pt-BR" sz="1600" i="0" u="none" strike="noStrike" baseline="0" dirty="0">
                <a:solidFill>
                  <a:srgbClr val="0000FF"/>
                </a:solidFill>
                <a:latin typeface="Courier New" panose="02070309020205020404" pitchFamily="49" charset="0"/>
                <a:cs typeface="Courier New" panose="02070309020205020404" pitchFamily="49" charset="0"/>
              </a:rPr>
              <a:t>int </a:t>
            </a:r>
            <a:r>
              <a:rPr lang="pt-BR" sz="1600" i="0" u="none" strike="noStrike" baseline="0" dirty="0">
                <a:solidFill>
                  <a:srgbClr val="000000"/>
                </a:solidFill>
                <a:latin typeface="Courier New" panose="02070309020205020404" pitchFamily="49" charset="0"/>
                <a:cs typeface="Courier New" panose="02070309020205020404" pitchFamily="49" charset="0"/>
              </a:rPr>
              <a:t>incy = 1)</a:t>
            </a:r>
          </a:p>
          <a:p>
            <a:pPr algn="l">
              <a:lnSpc>
                <a:spcPts val="1700"/>
              </a:lnSpc>
            </a:pPr>
            <a:r>
              <a:rPr lang="fr-FR" sz="1600" i="0" u="none" strike="noStrike" baseline="0" dirty="0">
                <a:solidFill>
                  <a:srgbClr val="000000"/>
                </a:solidFill>
                <a:latin typeface="Courier New" panose="02070309020205020404" pitchFamily="49" charset="0"/>
                <a:cs typeface="Courier New" panose="02070309020205020404" pitchFamily="49" charset="0"/>
              </a:rPr>
              <a:t>{</a:t>
            </a:r>
          </a:p>
          <a:p>
            <a:pPr algn="l">
              <a:lnSpc>
                <a:spcPts val="1700"/>
              </a:lnSpc>
            </a:pPr>
            <a:r>
              <a:rPr lang="pt-BR" sz="1600" i="0" u="none" strike="noStrike" baseline="0" dirty="0">
                <a:solidFill>
                  <a:srgbClr val="0000FF"/>
                </a:solidFill>
                <a:latin typeface="Courier New" panose="02070309020205020404" pitchFamily="49" charset="0"/>
                <a:cs typeface="Courier New" panose="02070309020205020404" pitchFamily="49" charset="0"/>
              </a:rPr>
              <a:t>    for </a:t>
            </a:r>
            <a:r>
              <a:rPr lang="pt-BR" sz="1600" i="0" u="none" strike="noStrike" baseline="0" dirty="0">
                <a:solidFill>
                  <a:srgbClr val="000000"/>
                </a:solidFill>
                <a:latin typeface="Courier New" panose="02070309020205020404" pitchFamily="49" charset="0"/>
                <a:cs typeface="Courier New" panose="02070309020205020404" pitchFamily="49" charset="0"/>
              </a:rPr>
              <a:t>(</a:t>
            </a:r>
            <a:r>
              <a:rPr lang="pt-BR" sz="1600" i="0" u="none" strike="noStrike" baseline="0" dirty="0">
                <a:solidFill>
                  <a:srgbClr val="0000FF"/>
                </a:solidFill>
                <a:latin typeface="Courier New" panose="02070309020205020404" pitchFamily="49" charset="0"/>
                <a:cs typeface="Courier New" panose="02070309020205020404" pitchFamily="49" charset="0"/>
              </a:rPr>
              <a:t>int </a:t>
            </a:r>
            <a:r>
              <a:rPr lang="pt-BR" sz="1600" i="0" u="none" strike="noStrike" baseline="0" dirty="0">
                <a:solidFill>
                  <a:srgbClr val="000000"/>
                </a:solidFill>
                <a:latin typeface="Courier New" panose="02070309020205020404" pitchFamily="49" charset="0"/>
                <a:cs typeface="Courier New" panose="02070309020205020404" pitchFamily="49" charset="0"/>
              </a:rPr>
              <a:t>i=0; i&lt;N; ++i) y[i ∗ incy] += a∗x[i ∗ incx];</a:t>
            </a:r>
          </a:p>
          <a:p>
            <a:pPr algn="l">
              <a:lnSpc>
                <a:spcPts val="1700"/>
              </a:lnSpc>
            </a:pPr>
            <a:r>
              <a:rPr lang="fr-FR" sz="1600" i="0" u="none" strike="noStrike" baseline="0" dirty="0">
                <a:solidFill>
                  <a:srgbClr val="000000"/>
                </a:solidFill>
                <a:latin typeface="Courier New" panose="02070309020205020404" pitchFamily="49" charset="0"/>
                <a:cs typeface="Courier New" panose="02070309020205020404" pitchFamily="49" charset="0"/>
              </a:rPr>
              <a:t>}</a:t>
            </a:r>
          </a:p>
          <a:p>
            <a:pPr algn="l">
              <a:lnSpc>
                <a:spcPts val="1700"/>
              </a:lnSpc>
            </a:pPr>
            <a:r>
              <a:rPr lang="fr-FR" sz="1600" i="0" u="none" strike="noStrike" baseline="0" dirty="0" err="1">
                <a:solidFill>
                  <a:srgbClr val="0000FF"/>
                </a:solidFill>
                <a:latin typeface="Courier New" panose="02070309020205020404" pitchFamily="49" charset="0"/>
                <a:cs typeface="Courier New" panose="02070309020205020404" pitchFamily="49" charset="0"/>
              </a:rPr>
              <a:t>int</a:t>
            </a:r>
            <a:r>
              <a:rPr lang="fr-FR" sz="1600" i="0" u="none" strike="noStrike" baseline="0" dirty="0">
                <a:solidFill>
                  <a:srgbClr val="0000FF"/>
                </a:solidFill>
                <a:latin typeface="Courier New" panose="02070309020205020404" pitchFamily="49" charset="0"/>
                <a:cs typeface="Courier New" panose="02070309020205020404" pitchFamily="49" charset="0"/>
              </a:rPr>
              <a:t> </a:t>
            </a:r>
            <a:r>
              <a:rPr lang="fr-FR" sz="1600" i="0" u="none" strike="noStrike" baseline="0" dirty="0">
                <a:solidFill>
                  <a:srgbClr val="000000"/>
                </a:solidFill>
                <a:latin typeface="Courier New" panose="02070309020205020404" pitchFamily="49" charset="0"/>
                <a:cs typeface="Courier New" panose="02070309020205020404" pitchFamily="49" charset="0"/>
              </a:rPr>
              <a:t>main()</a:t>
            </a:r>
          </a:p>
          <a:p>
            <a:pPr algn="l">
              <a:lnSpc>
                <a:spcPts val="1700"/>
              </a:lnSpc>
            </a:pPr>
            <a:r>
              <a:rPr lang="fr-FR" sz="1600" i="0" u="none" strike="noStrike" baseline="0" dirty="0">
                <a:solidFill>
                  <a:srgbClr val="000000"/>
                </a:solidFill>
                <a:latin typeface="Courier New" panose="02070309020205020404" pitchFamily="49" charset="0"/>
                <a:cs typeface="Courier New" panose="02070309020205020404" pitchFamily="49" charset="0"/>
              </a:rPr>
              <a:t>{</a:t>
            </a:r>
          </a:p>
          <a:p>
            <a:pPr algn="l">
              <a:lnSpc>
                <a:spcPts val="1700"/>
              </a:lnSpc>
            </a:pPr>
            <a:r>
              <a:rPr lang="pt-BR" sz="1600" i="0" u="none" strike="noStrike" baseline="0" dirty="0">
                <a:solidFill>
                  <a:srgbClr val="0000FF"/>
                </a:solidFill>
                <a:latin typeface="Courier New" panose="02070309020205020404" pitchFamily="49" charset="0"/>
                <a:cs typeface="Courier New" panose="02070309020205020404" pitchFamily="49" charset="0"/>
              </a:rPr>
              <a:t>    const int </a:t>
            </a:r>
            <a:r>
              <a:rPr lang="pt-BR" sz="1600" i="0" u="none" strike="noStrike" baseline="0" dirty="0">
                <a:solidFill>
                  <a:srgbClr val="000000"/>
                </a:solidFill>
                <a:latin typeface="Courier New" panose="02070309020205020404" pitchFamily="49" charset="0"/>
                <a:cs typeface="Courier New" panose="02070309020205020404" pitchFamily="49" charset="0"/>
              </a:rPr>
              <a:t>N = 4;</a:t>
            </a:r>
          </a:p>
          <a:p>
            <a:pPr algn="l">
              <a:lnSpc>
                <a:spcPts val="1700"/>
              </a:lnSpc>
            </a:pPr>
            <a:r>
              <a:rPr lang="pt-BR" sz="1600" i="0" u="none" strike="noStrike" baseline="0" dirty="0">
                <a:solidFill>
                  <a:srgbClr val="0000FF"/>
                </a:solidFill>
                <a:latin typeface="Courier New" panose="02070309020205020404" pitchFamily="49" charset="0"/>
                <a:cs typeface="Courier New" panose="02070309020205020404" pitchFamily="49" charset="0"/>
              </a:rPr>
              <a:t>    double </a:t>
            </a:r>
            <a:r>
              <a:rPr lang="pt-BR" sz="1600" i="0" u="none" strike="noStrike" baseline="0" dirty="0">
                <a:solidFill>
                  <a:srgbClr val="000000"/>
                </a:solidFill>
                <a:latin typeface="Courier New" panose="02070309020205020404" pitchFamily="49" charset="0"/>
                <a:cs typeface="Courier New" panose="02070309020205020404" pitchFamily="49" charset="0"/>
              </a:rPr>
              <a:t>A[N][N] = { {1 ,2 , 4 ,  8}, </a:t>
            </a:r>
            <a:r>
              <a:rPr lang="fr-FR" sz="1600" i="0" u="none" strike="noStrike" baseline="0" dirty="0">
                <a:solidFill>
                  <a:srgbClr val="000000"/>
                </a:solidFill>
                <a:latin typeface="Courier New" panose="02070309020205020404" pitchFamily="49" charset="0"/>
                <a:cs typeface="Courier New" panose="02070309020205020404" pitchFamily="49" charset="0"/>
              </a:rPr>
              <a:t>{1 ,3 , 9 , 27},</a:t>
            </a:r>
          </a:p>
          <a:p>
            <a:pPr algn="l">
              <a:lnSpc>
                <a:spcPts val="1700"/>
              </a:lnSpc>
            </a:pPr>
            <a:r>
              <a:rPr lang="fr-FR" sz="1600" i="0" u="none" strike="noStrike" baseline="0" dirty="0">
                <a:solidFill>
                  <a:srgbClr val="000000"/>
                </a:solidFill>
                <a:latin typeface="Courier New" panose="02070309020205020404" pitchFamily="49" charset="0"/>
                <a:cs typeface="Courier New" panose="02070309020205020404" pitchFamily="49" charset="0"/>
              </a:rPr>
              <a:t>                       {1 ,4 ,16 , 64}, {1 ,5 ,25 ,125}};</a:t>
            </a:r>
          </a:p>
          <a:p>
            <a:pPr algn="l">
              <a:lnSpc>
                <a:spcPts val="1700"/>
              </a:lnSpc>
            </a:pPr>
            <a:r>
              <a:rPr lang="fr-FR" sz="1600" i="0" u="none" strike="noStrike" baseline="0" dirty="0">
                <a:solidFill>
                  <a:srgbClr val="0000FF"/>
                </a:solidFill>
                <a:latin typeface="Courier New" panose="02070309020205020404" pitchFamily="49" charset="0"/>
                <a:cs typeface="Courier New" panose="02070309020205020404" pitchFamily="49" charset="0"/>
              </a:rPr>
              <a:t>    double </a:t>
            </a:r>
            <a:r>
              <a:rPr lang="fr-FR" sz="1600" i="0" u="none" strike="noStrike" baseline="0" dirty="0">
                <a:solidFill>
                  <a:srgbClr val="000000"/>
                </a:solidFill>
                <a:latin typeface="Courier New" panose="02070309020205020404" pitchFamily="49" charset="0"/>
                <a:cs typeface="Courier New" panose="02070309020205020404" pitchFamily="49" charset="0"/>
              </a:rPr>
              <a:t>x[N] = {1 ,2 ,3 ,4}, y[N] = {4 ,3 ,2 ,1};</a:t>
            </a:r>
          </a:p>
          <a:p>
            <a:pPr algn="l">
              <a:lnSpc>
                <a:spcPts val="1700"/>
              </a:lnSpc>
            </a:pPr>
            <a:r>
              <a:rPr lang="pt-BR" sz="1600" i="0" u="none" strike="noStrike" baseline="0" dirty="0">
                <a:solidFill>
                  <a:srgbClr val="000000"/>
                </a:solidFill>
                <a:latin typeface="Courier New" panose="02070309020205020404" pitchFamily="49" charset="0"/>
                <a:cs typeface="Courier New" panose="02070309020205020404" pitchFamily="49" charset="0"/>
              </a:rPr>
              <a:t>    axpy (N,</a:t>
            </a:r>
            <a:r>
              <a:rPr lang="pt-BR" sz="1600" i="1" u="none" strike="noStrike" baseline="0" dirty="0">
                <a:solidFill>
                  <a:srgbClr val="000000"/>
                </a:solidFill>
                <a:latin typeface="Courier New" panose="02070309020205020404" pitchFamily="49" charset="0"/>
                <a:cs typeface="Courier New" panose="02070309020205020404" pitchFamily="49" charset="0"/>
              </a:rPr>
              <a:t>−</a:t>
            </a:r>
            <a:r>
              <a:rPr lang="pt-BR" sz="1600" i="0" u="none" strike="noStrike" baseline="0" dirty="0">
                <a:solidFill>
                  <a:srgbClr val="000000"/>
                </a:solidFill>
                <a:latin typeface="Courier New" panose="02070309020205020404" pitchFamily="49" charset="0"/>
                <a:cs typeface="Courier New" panose="02070309020205020404" pitchFamily="49" charset="0"/>
              </a:rPr>
              <a:t>4.,</a:t>
            </a:r>
            <a:r>
              <a:rPr lang="pt-BR" sz="1600" dirty="0">
                <a:solidFill>
                  <a:srgbClr val="000000"/>
                </a:solidFill>
                <a:latin typeface="Courier New" panose="02070309020205020404" pitchFamily="49" charset="0"/>
                <a:cs typeface="Courier New" panose="02070309020205020404" pitchFamily="49" charset="0"/>
              </a:rPr>
              <a:t>&amp;</a:t>
            </a:r>
            <a:r>
              <a:rPr lang="pt-BR" sz="1600" i="0" u="none" strike="noStrike" baseline="0" dirty="0">
                <a:solidFill>
                  <a:srgbClr val="000000"/>
                </a:solidFill>
                <a:latin typeface="Courier New" panose="02070309020205020404" pitchFamily="49" charset="0"/>
                <a:cs typeface="Courier New" panose="02070309020205020404" pitchFamily="49" charset="0"/>
              </a:rPr>
              <a:t>A[0][0],&amp;A[0][2], N, N); </a:t>
            </a:r>
            <a:r>
              <a:rPr lang="pt-BR" sz="1600" i="0" u="none" strike="noStrike" baseline="0" dirty="0">
                <a:solidFill>
                  <a:srgbClr val="009A00"/>
                </a:solidFill>
                <a:latin typeface="Courier New" panose="02070309020205020404" pitchFamily="49" charset="0"/>
                <a:cs typeface="Courier New" panose="02070309020205020404" pitchFamily="49" charset="0"/>
              </a:rPr>
              <a:t>// incx = N, incy = N</a:t>
            </a:r>
          </a:p>
          <a:p>
            <a:pPr algn="l">
              <a:lnSpc>
                <a:spcPts val="1700"/>
              </a:lnSpc>
            </a:pPr>
            <a:r>
              <a:rPr lang="pt-BR" sz="1600" i="0" u="none" strike="noStrike" baseline="0" dirty="0">
                <a:solidFill>
                  <a:srgbClr val="000000"/>
                </a:solidFill>
                <a:latin typeface="Courier New" panose="02070309020205020404" pitchFamily="49" charset="0"/>
                <a:cs typeface="Courier New" panose="02070309020205020404" pitchFamily="49" charset="0"/>
              </a:rPr>
              <a:t>    axpy (N, 1.,&amp;A[0][1],&amp;A[3][0], N);    </a:t>
            </a:r>
            <a:r>
              <a:rPr lang="pt-BR" sz="1600" i="0" u="none" strike="noStrike" baseline="0" dirty="0">
                <a:solidFill>
                  <a:srgbClr val="009A00"/>
                </a:solidFill>
                <a:latin typeface="Courier New" panose="02070309020205020404" pitchFamily="49" charset="0"/>
                <a:cs typeface="Courier New" panose="02070309020205020404" pitchFamily="49" charset="0"/>
              </a:rPr>
              <a:t>// incx = N, incy = 1</a:t>
            </a:r>
          </a:p>
          <a:p>
            <a:pPr algn="l">
              <a:lnSpc>
                <a:spcPts val="1700"/>
              </a:lnSpc>
            </a:pPr>
            <a:r>
              <a:rPr lang="pt-BR" sz="1600" dirty="0">
                <a:solidFill>
                  <a:srgbClr val="808080"/>
                </a:solidFill>
                <a:latin typeface="Courier New" panose="02070309020205020404" pitchFamily="49" charset="0"/>
                <a:cs typeface="Courier New" panose="02070309020205020404" pitchFamily="49" charset="0"/>
              </a:rPr>
              <a:t>   </a:t>
            </a:r>
            <a:r>
              <a:rPr lang="pt-BR" sz="1600" i="0" u="none" strike="noStrike" baseline="0" dirty="0">
                <a:solidFill>
                  <a:srgbClr val="808080"/>
                </a:solidFill>
                <a:latin typeface="Courier New" panose="02070309020205020404" pitchFamily="49" charset="0"/>
                <a:cs typeface="Courier New" panose="02070309020205020404" pitchFamily="49" charset="0"/>
              </a:rPr>
              <a:t> </a:t>
            </a:r>
            <a:r>
              <a:rPr lang="pt-BR" sz="1600" i="0" u="none" strike="noStrike" baseline="0" dirty="0">
                <a:solidFill>
                  <a:srgbClr val="000000"/>
                </a:solidFill>
                <a:latin typeface="Courier New" panose="02070309020205020404" pitchFamily="49" charset="0"/>
                <a:cs typeface="Courier New" panose="02070309020205020404" pitchFamily="49" charset="0"/>
              </a:rPr>
              <a:t>axpy (N, 1.,&amp;A[1][0],&amp;A[0][3], 1, N); </a:t>
            </a:r>
            <a:r>
              <a:rPr lang="pt-BR" sz="1600" i="0" u="none" strike="noStrike" baseline="0" dirty="0">
                <a:solidFill>
                  <a:srgbClr val="009A00"/>
                </a:solidFill>
                <a:latin typeface="Courier New" panose="02070309020205020404" pitchFamily="49" charset="0"/>
                <a:cs typeface="Courier New" panose="02070309020205020404" pitchFamily="49" charset="0"/>
              </a:rPr>
              <a:t>// incx = 1, incy = N</a:t>
            </a:r>
          </a:p>
          <a:p>
            <a:pPr algn="l">
              <a:lnSpc>
                <a:spcPts val="1700"/>
              </a:lnSpc>
            </a:pPr>
            <a:r>
              <a:rPr lang="es-ES" sz="1600" i="0" u="none" strike="noStrike" baseline="0" dirty="0">
                <a:solidFill>
                  <a:srgbClr val="000000"/>
                </a:solidFill>
                <a:latin typeface="Courier New" panose="02070309020205020404" pitchFamily="49" charset="0"/>
                <a:cs typeface="Courier New" panose="02070309020205020404" pitchFamily="49" charset="0"/>
              </a:rPr>
              <a:t>    axpy (4, 1., x, y); </a:t>
            </a:r>
            <a:r>
              <a:rPr lang="es-ES" sz="1600" i="0" u="none" strike="noStrike" baseline="0" dirty="0">
                <a:solidFill>
                  <a:srgbClr val="009A00"/>
                </a:solidFill>
                <a:latin typeface="Courier New" panose="02070309020205020404" pitchFamily="49" charset="0"/>
                <a:cs typeface="Courier New" panose="02070309020205020404" pitchFamily="49" charset="0"/>
              </a:rPr>
              <a:t>// incx = 1 , incy = 1;</a:t>
            </a:r>
          </a:p>
          <a:p>
            <a:pPr algn="l">
              <a:lnSpc>
                <a:spcPts val="1700"/>
              </a:lnSpc>
            </a:pPr>
            <a:r>
              <a:rPr lang="fr-FR" sz="1600" i="0" u="none" strike="noStrike" baseline="0" dirty="0">
                <a:solidFill>
                  <a:srgbClr val="0000FF"/>
                </a:solidFill>
                <a:latin typeface="Courier New" panose="02070309020205020404" pitchFamily="49" charset="0"/>
                <a:cs typeface="Courier New" panose="02070309020205020404" pitchFamily="49" charset="0"/>
              </a:rPr>
              <a:t>    return </a:t>
            </a:r>
            <a:r>
              <a:rPr lang="fr-FR" sz="1600" i="0" u="none" strike="noStrike" baseline="0" dirty="0">
                <a:solidFill>
                  <a:srgbClr val="000000"/>
                </a:solidFill>
                <a:latin typeface="Courier New" panose="02070309020205020404" pitchFamily="49" charset="0"/>
                <a:cs typeface="Courier New" panose="02070309020205020404" pitchFamily="49" charset="0"/>
              </a:rPr>
              <a:t>EXIT_SUCCESS ;</a:t>
            </a:r>
          </a:p>
          <a:p>
            <a:pPr algn="l">
              <a:lnSpc>
                <a:spcPts val="1700"/>
              </a:lnSpc>
            </a:pPr>
            <a:r>
              <a:rPr lang="fr-FR" sz="1600" i="0" u="none" strike="noStrike" baseline="0" dirty="0">
                <a:solidFill>
                  <a:srgbClr val="000000"/>
                </a:solidFill>
                <a:latin typeface="Courier New" panose="02070309020205020404" pitchFamily="49" charset="0"/>
                <a:cs typeface="Courier New" panose="02070309020205020404" pitchFamily="49" charset="0"/>
              </a:rPr>
              <a:t>}</a:t>
            </a:r>
            <a:endParaRPr lang="fr-FR"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3681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2AEE47-7FF9-40B1-9CD3-44FD2FA26607}"/>
              </a:ext>
            </a:extLst>
          </p:cNvPr>
          <p:cNvSpPr>
            <a:spLocks noGrp="1"/>
          </p:cNvSpPr>
          <p:nvPr>
            <p:ph type="title"/>
          </p:nvPr>
        </p:nvSpPr>
        <p:spPr/>
        <p:txBody>
          <a:bodyPr/>
          <a:lstStyle/>
          <a:p>
            <a:r>
              <a:rPr lang="fr-FR" dirty="0"/>
              <a:t>Valeurs par défaut (suite)</a:t>
            </a:r>
          </a:p>
        </p:txBody>
      </p:sp>
      <p:sp>
        <p:nvSpPr>
          <p:cNvPr id="3" name="Espace réservé du contenu 2">
            <a:extLst>
              <a:ext uri="{FF2B5EF4-FFF2-40B4-BE49-F238E27FC236}">
                <a16:creationId xmlns:a16="http://schemas.microsoft.com/office/drawing/2014/main" id="{A791F11F-4460-4DA6-92CF-1BB301FC03E1}"/>
              </a:ext>
            </a:extLst>
          </p:cNvPr>
          <p:cNvSpPr>
            <a:spLocks noGrp="1"/>
          </p:cNvSpPr>
          <p:nvPr>
            <p:ph idx="1"/>
          </p:nvPr>
        </p:nvSpPr>
        <p:spPr>
          <a:xfrm>
            <a:off x="279400" y="1700213"/>
            <a:ext cx="7772400" cy="3024931"/>
          </a:xfrm>
        </p:spPr>
        <p:txBody>
          <a:bodyPr/>
          <a:lstStyle/>
          <a:p>
            <a:pPr algn="l"/>
            <a:r>
              <a:rPr lang="fr-FR" sz="1800" b="0" i="0" u="none" strike="noStrike" baseline="0" dirty="0">
                <a:latin typeface="LMRoman10-Regular-Identity-H"/>
              </a:rPr>
              <a:t>Les paramètres ayant des valeurs par défaut doivent </a:t>
            </a:r>
            <a:r>
              <a:rPr lang="fr-FR" sz="1800" b="1" i="0" u="none" strike="noStrike" baseline="0" dirty="0">
                <a:latin typeface="LMRoman10-Bold-Identity-H"/>
              </a:rPr>
              <a:t>impérativement </a:t>
            </a:r>
            <a:r>
              <a:rPr lang="fr-FR" sz="1800" b="0" i="0" u="none" strike="noStrike" baseline="0" dirty="0">
                <a:latin typeface="LMRoman10-Regular-Identity-H"/>
              </a:rPr>
              <a:t>être déclarée en dernier dans les paramètres de la fonction ;</a:t>
            </a:r>
          </a:p>
          <a:p>
            <a:pPr algn="l"/>
            <a:r>
              <a:rPr lang="fr-FR" sz="1800" b="0" i="0" u="none" strike="noStrike" baseline="0" dirty="0">
                <a:latin typeface="LMRoman10-Regular-Identity-H"/>
              </a:rPr>
              <a:t>L’ordre des paramètres par défaut doit être respecté à l’appel : si un paramètre possédant une valeur par défaut doit être défini avec une valeur spécifique, </a:t>
            </a:r>
            <a:r>
              <a:rPr lang="fr-FR" sz="1800" b="1" i="0" u="none" strike="noStrike" baseline="0" dirty="0">
                <a:latin typeface="LMRoman10-Bold-Identity-H"/>
              </a:rPr>
              <a:t>tous les paramètres précédents</a:t>
            </a:r>
            <a:r>
              <a:rPr lang="fr-FR" sz="1800" b="0" i="0" u="none" strike="noStrike" baseline="0" dirty="0">
                <a:latin typeface="LMRoman10-Regular-Identity-H"/>
              </a:rPr>
              <a:t>, même ceux ayant une valeur par défaut, doivent également avoir une valeur spécifique définie par l’utilisateur. Ainsi, dans l’exemple ci–dessus, on ne peut pas définir une valeur différente de un pour </a:t>
            </a:r>
            <a:r>
              <a:rPr lang="fr-FR" sz="1800" b="0" i="0" u="none" strike="noStrike" baseline="0" dirty="0" err="1">
                <a:latin typeface="LMRoman9-Regular-Identity-H"/>
              </a:rPr>
              <a:t>incy</a:t>
            </a:r>
            <a:r>
              <a:rPr lang="fr-FR" sz="1800" b="0" i="0" u="none" strike="noStrike" baseline="0" dirty="0">
                <a:latin typeface="LMRoman9-Regular-Identity-H"/>
              </a:rPr>
              <a:t> </a:t>
            </a:r>
            <a:r>
              <a:rPr lang="fr-FR" sz="1800" b="0" i="0" u="none" strike="noStrike" baseline="0" dirty="0">
                <a:latin typeface="LMRoman10-Regular-Identity-H"/>
              </a:rPr>
              <a:t>sans définir explicitement la valeur un pour </a:t>
            </a:r>
            <a:r>
              <a:rPr lang="fr-FR" sz="1800" b="0" i="0" u="none" strike="noStrike" baseline="0" dirty="0" err="1">
                <a:latin typeface="LMRoman9-Regular-Identity-H"/>
              </a:rPr>
              <a:t>incx</a:t>
            </a:r>
            <a:r>
              <a:rPr lang="fr-FR" sz="1800" dirty="0">
                <a:latin typeface="LMRoman9-Regular-Identity-H"/>
              </a:rPr>
              <a:t> </a:t>
            </a:r>
            <a:r>
              <a:rPr lang="fr-FR" sz="1800" b="0" i="0" u="none" strike="noStrike" baseline="0" dirty="0">
                <a:latin typeface="LMRoman10-Regular-Identity-H"/>
              </a:rPr>
              <a:t>à l’appel !</a:t>
            </a:r>
          </a:p>
          <a:p>
            <a:pPr algn="l"/>
            <a:r>
              <a:rPr lang="fr-FR" sz="1800" dirty="0">
                <a:latin typeface="LMRoman10-Regular-Identity-H"/>
              </a:rPr>
              <a:t>Les valeurs par défauts sont uniquement définis dans la déclaration de la fonction, pas dans la définition.</a:t>
            </a:r>
            <a:endParaRPr lang="fr-FR" sz="2400" dirty="0"/>
          </a:p>
        </p:txBody>
      </p:sp>
      <p:sp>
        <p:nvSpPr>
          <p:cNvPr id="4" name="Espace réservé du numéro de diapositive 3">
            <a:extLst>
              <a:ext uri="{FF2B5EF4-FFF2-40B4-BE49-F238E27FC236}">
                <a16:creationId xmlns:a16="http://schemas.microsoft.com/office/drawing/2014/main" id="{0F98601F-01A2-47FD-A47F-1B1357EE7440}"/>
              </a:ext>
            </a:extLst>
          </p:cNvPr>
          <p:cNvSpPr>
            <a:spLocks noGrp="1"/>
          </p:cNvSpPr>
          <p:nvPr>
            <p:ph type="sldNum" sz="quarter" idx="10"/>
          </p:nvPr>
        </p:nvSpPr>
        <p:spPr/>
        <p:txBody>
          <a:bodyPr/>
          <a:lstStyle/>
          <a:p>
            <a:pPr>
              <a:defRPr/>
            </a:pPr>
            <a:fld id="{1EEDFC2C-F9B9-0445-A511-DA4552EF3EEB}" type="slidenum">
              <a:rPr lang="fr-FR" smtClean="0"/>
              <a:pPr>
                <a:defRPr/>
              </a:pPr>
              <a:t>59</a:t>
            </a:fld>
            <a:endParaRPr lang="fr-FR"/>
          </a:p>
        </p:txBody>
      </p:sp>
      <p:sp>
        <p:nvSpPr>
          <p:cNvPr id="5" name="Espace réservé du pied de page 4">
            <a:extLst>
              <a:ext uri="{FF2B5EF4-FFF2-40B4-BE49-F238E27FC236}">
                <a16:creationId xmlns:a16="http://schemas.microsoft.com/office/drawing/2014/main" id="{0170BDA3-FC1B-44D1-939A-D59422A95B23}"/>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114445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ACA06-5D6A-4DDD-962B-A20A0CB5F7F8}"/>
              </a:ext>
            </a:extLst>
          </p:cNvPr>
          <p:cNvSpPr>
            <a:spLocks noGrp="1"/>
          </p:cNvSpPr>
          <p:nvPr>
            <p:ph type="title"/>
          </p:nvPr>
        </p:nvSpPr>
        <p:spPr/>
        <p:txBody>
          <a:bodyPr/>
          <a:lstStyle/>
          <a:p>
            <a:r>
              <a:rPr lang="fr-FR" dirty="0"/>
              <a:t>Editeurs</a:t>
            </a:r>
          </a:p>
        </p:txBody>
      </p:sp>
      <p:sp>
        <p:nvSpPr>
          <p:cNvPr id="3" name="Espace réservé du contenu 2">
            <a:extLst>
              <a:ext uri="{FF2B5EF4-FFF2-40B4-BE49-F238E27FC236}">
                <a16:creationId xmlns:a16="http://schemas.microsoft.com/office/drawing/2014/main" id="{969D5314-47A0-4FC0-96BE-9EC9A070EE91}"/>
              </a:ext>
            </a:extLst>
          </p:cNvPr>
          <p:cNvSpPr>
            <a:spLocks noGrp="1"/>
          </p:cNvSpPr>
          <p:nvPr>
            <p:ph idx="1"/>
          </p:nvPr>
        </p:nvSpPr>
        <p:spPr/>
        <p:txBody>
          <a:bodyPr/>
          <a:lstStyle/>
          <a:p>
            <a:r>
              <a:rPr lang="fr-FR" sz="2400" dirty="0"/>
              <a:t>Atom</a:t>
            </a:r>
          </a:p>
          <a:p>
            <a:r>
              <a:rPr lang="fr-FR" sz="2400" dirty="0"/>
              <a:t>Sublime </a:t>
            </a:r>
            <a:r>
              <a:rPr lang="fr-FR" sz="2400" dirty="0" err="1"/>
              <a:t>text</a:t>
            </a:r>
            <a:r>
              <a:rPr lang="fr-FR" sz="2400" dirty="0"/>
              <a:t> (Vérification à la volée avec </a:t>
            </a:r>
            <a:r>
              <a:rPr lang="fr-FR" sz="2400" dirty="0" err="1"/>
              <a:t>Clang</a:t>
            </a:r>
            <a:r>
              <a:rPr lang="fr-FR" sz="2400" dirty="0"/>
              <a:t>++)</a:t>
            </a:r>
          </a:p>
          <a:p>
            <a:r>
              <a:rPr lang="fr-FR" sz="2400" dirty="0"/>
              <a:t>Visual Code</a:t>
            </a:r>
          </a:p>
          <a:p>
            <a:r>
              <a:rPr lang="fr-FR" sz="2400" dirty="0" err="1"/>
              <a:t>Codeblock</a:t>
            </a:r>
            <a:endParaRPr lang="fr-FR" sz="2400" dirty="0"/>
          </a:p>
          <a:p>
            <a:r>
              <a:rPr lang="fr-FR" sz="2400" dirty="0"/>
              <a:t>Emacs, </a:t>
            </a:r>
            <a:r>
              <a:rPr lang="fr-FR" sz="2400" dirty="0" err="1"/>
              <a:t>Vim</a:t>
            </a:r>
            <a:r>
              <a:rPr lang="fr-FR" sz="2400" dirty="0"/>
              <a:t>, …</a:t>
            </a:r>
          </a:p>
          <a:p>
            <a:r>
              <a:rPr lang="fr-FR" sz="2400" dirty="0"/>
              <a:t>Tout éditeur de texte qui vous convient</a:t>
            </a:r>
          </a:p>
          <a:p>
            <a:r>
              <a:rPr lang="fr-FR" sz="2400" dirty="0">
                <a:solidFill>
                  <a:srgbClr val="C00000"/>
                </a:solidFill>
              </a:rPr>
              <a:t>Evitez </a:t>
            </a:r>
            <a:r>
              <a:rPr lang="fr-FR" sz="2400" dirty="0" err="1">
                <a:solidFill>
                  <a:srgbClr val="C00000"/>
                </a:solidFill>
              </a:rPr>
              <a:t>gedit</a:t>
            </a:r>
            <a:r>
              <a:rPr lang="fr-FR" sz="2400" dirty="0">
                <a:solidFill>
                  <a:srgbClr val="C00000"/>
                </a:solidFill>
              </a:rPr>
              <a:t> qui rajoute des caractères de contrôle invisibles (erreur de compilation dur à voir !)</a:t>
            </a:r>
          </a:p>
        </p:txBody>
      </p:sp>
      <p:sp>
        <p:nvSpPr>
          <p:cNvPr id="4" name="Espace réservé du numéro de diapositive 3">
            <a:extLst>
              <a:ext uri="{FF2B5EF4-FFF2-40B4-BE49-F238E27FC236}">
                <a16:creationId xmlns:a16="http://schemas.microsoft.com/office/drawing/2014/main" id="{6994AA8C-A506-48DF-8DD6-F4C0298EEDAA}"/>
              </a:ext>
            </a:extLst>
          </p:cNvPr>
          <p:cNvSpPr>
            <a:spLocks noGrp="1"/>
          </p:cNvSpPr>
          <p:nvPr>
            <p:ph type="sldNum" sz="quarter" idx="10"/>
          </p:nvPr>
        </p:nvSpPr>
        <p:spPr/>
        <p:txBody>
          <a:bodyPr/>
          <a:lstStyle/>
          <a:p>
            <a:pPr>
              <a:defRPr/>
            </a:pPr>
            <a:fld id="{1EEDFC2C-F9B9-0445-A511-DA4552EF3EEB}" type="slidenum">
              <a:rPr lang="fr-FR" smtClean="0"/>
              <a:pPr>
                <a:defRPr/>
              </a:pPr>
              <a:t>6</a:t>
            </a:fld>
            <a:endParaRPr lang="fr-FR"/>
          </a:p>
        </p:txBody>
      </p:sp>
      <p:sp>
        <p:nvSpPr>
          <p:cNvPr id="5" name="Espace réservé du pied de page 4">
            <a:extLst>
              <a:ext uri="{FF2B5EF4-FFF2-40B4-BE49-F238E27FC236}">
                <a16:creationId xmlns:a16="http://schemas.microsoft.com/office/drawing/2014/main" id="{9650C875-9903-4B40-BB3E-4BB865C9E5E4}"/>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33284672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B53BC-13D2-4663-8937-4BBC463AD618}"/>
              </a:ext>
            </a:extLst>
          </p:cNvPr>
          <p:cNvSpPr>
            <a:spLocks noGrp="1"/>
          </p:cNvSpPr>
          <p:nvPr>
            <p:ph type="title"/>
          </p:nvPr>
        </p:nvSpPr>
        <p:spPr/>
        <p:txBody>
          <a:bodyPr/>
          <a:lstStyle/>
          <a:p>
            <a:r>
              <a:rPr lang="fr-FR" dirty="0"/>
              <a:t>Référence et passage par référence</a:t>
            </a:r>
          </a:p>
        </p:txBody>
      </p:sp>
      <p:sp>
        <p:nvSpPr>
          <p:cNvPr id="3" name="Espace réservé du contenu 2">
            <a:extLst>
              <a:ext uri="{FF2B5EF4-FFF2-40B4-BE49-F238E27FC236}">
                <a16:creationId xmlns:a16="http://schemas.microsoft.com/office/drawing/2014/main" id="{6153A222-20B5-401C-A47D-70D718A2E280}"/>
              </a:ext>
            </a:extLst>
          </p:cNvPr>
          <p:cNvSpPr>
            <a:spLocks noGrp="1"/>
          </p:cNvSpPr>
          <p:nvPr>
            <p:ph idx="1"/>
          </p:nvPr>
        </p:nvSpPr>
        <p:spPr>
          <a:xfrm>
            <a:off x="279400" y="764704"/>
            <a:ext cx="7772400" cy="4114800"/>
          </a:xfrm>
        </p:spPr>
        <p:txBody>
          <a:bodyPr/>
          <a:lstStyle/>
          <a:p>
            <a:endParaRPr lang="fr-FR" sz="2400" dirty="0"/>
          </a:p>
        </p:txBody>
      </p:sp>
      <p:sp>
        <p:nvSpPr>
          <p:cNvPr id="4" name="Espace réservé du numéro de diapositive 3">
            <a:extLst>
              <a:ext uri="{FF2B5EF4-FFF2-40B4-BE49-F238E27FC236}">
                <a16:creationId xmlns:a16="http://schemas.microsoft.com/office/drawing/2014/main" id="{F62FDF5E-F715-4678-B22A-FEA3407AB8B5}"/>
              </a:ext>
            </a:extLst>
          </p:cNvPr>
          <p:cNvSpPr>
            <a:spLocks noGrp="1"/>
          </p:cNvSpPr>
          <p:nvPr>
            <p:ph type="sldNum" sz="quarter" idx="10"/>
          </p:nvPr>
        </p:nvSpPr>
        <p:spPr/>
        <p:txBody>
          <a:bodyPr/>
          <a:lstStyle/>
          <a:p>
            <a:pPr>
              <a:defRPr/>
            </a:pPr>
            <a:fld id="{1EEDFC2C-F9B9-0445-A511-DA4552EF3EEB}" type="slidenum">
              <a:rPr lang="fr-FR" smtClean="0"/>
              <a:pPr>
                <a:defRPr/>
              </a:pPr>
              <a:t>60</a:t>
            </a:fld>
            <a:endParaRPr lang="fr-FR"/>
          </a:p>
        </p:txBody>
      </p:sp>
      <p:sp>
        <p:nvSpPr>
          <p:cNvPr id="5" name="Espace réservé du pied de page 4">
            <a:extLst>
              <a:ext uri="{FF2B5EF4-FFF2-40B4-BE49-F238E27FC236}">
                <a16:creationId xmlns:a16="http://schemas.microsoft.com/office/drawing/2014/main" id="{548A7B03-F33A-4167-96BB-D1C6863BFD24}"/>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182314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1934B-07E8-4C93-B369-7FB29C889CF6}"/>
              </a:ext>
            </a:extLst>
          </p:cNvPr>
          <p:cNvSpPr>
            <a:spLocks noGrp="1"/>
          </p:cNvSpPr>
          <p:nvPr>
            <p:ph type="title"/>
          </p:nvPr>
        </p:nvSpPr>
        <p:spPr/>
        <p:txBody>
          <a:bodyPr/>
          <a:lstStyle/>
          <a:p>
            <a:r>
              <a:rPr lang="fr-FR" dirty="0"/>
              <a:t>Invocation compilateur (g++/</a:t>
            </a:r>
            <a:r>
              <a:rPr lang="fr-FR" dirty="0" err="1"/>
              <a:t>clang</a:t>
            </a:r>
            <a:r>
              <a:rPr lang="fr-FR" dirty="0"/>
              <a:t>++)</a:t>
            </a:r>
          </a:p>
        </p:txBody>
      </p:sp>
      <p:sp>
        <p:nvSpPr>
          <p:cNvPr id="3" name="Espace réservé du contenu 2">
            <a:extLst>
              <a:ext uri="{FF2B5EF4-FFF2-40B4-BE49-F238E27FC236}">
                <a16:creationId xmlns:a16="http://schemas.microsoft.com/office/drawing/2014/main" id="{61344EE4-AD42-4193-9EDC-0F6750B92456}"/>
              </a:ext>
            </a:extLst>
          </p:cNvPr>
          <p:cNvSpPr>
            <a:spLocks noGrp="1"/>
          </p:cNvSpPr>
          <p:nvPr>
            <p:ph idx="1"/>
          </p:nvPr>
        </p:nvSpPr>
        <p:spPr>
          <a:xfrm>
            <a:off x="323528" y="1139713"/>
            <a:ext cx="7893000" cy="5080112"/>
          </a:xfrm>
        </p:spPr>
        <p:txBody>
          <a:bodyPr/>
          <a:lstStyle/>
          <a:p>
            <a:r>
              <a:rPr lang="fr-FR" sz="2400" dirty="0"/>
              <a:t>Mêmes options pour les deux compilateurs</a:t>
            </a:r>
          </a:p>
          <a:p>
            <a:r>
              <a:rPr lang="fr-FR" sz="2400" dirty="0"/>
              <a:t>Remplacez ci—dessous g++ par </a:t>
            </a:r>
            <a:r>
              <a:rPr lang="fr-FR" sz="2400" dirty="0" err="1"/>
              <a:t>clang</a:t>
            </a:r>
            <a:r>
              <a:rPr lang="fr-FR" sz="2400" dirty="0"/>
              <a:t>++ si vous utilisez </a:t>
            </a:r>
            <a:r>
              <a:rPr lang="fr-FR" sz="2400" dirty="0" err="1"/>
              <a:t>clang</a:t>
            </a:r>
            <a:r>
              <a:rPr lang="fr-FR" sz="2400" dirty="0"/>
              <a:t>++</a:t>
            </a:r>
          </a:p>
          <a:p>
            <a:r>
              <a:rPr lang="fr-FR" sz="2400" dirty="0"/>
              <a:t>Remplacer –std=</a:t>
            </a:r>
            <a:r>
              <a:rPr lang="fr-FR" sz="2400" dirty="0" err="1"/>
              <a:t>c++</a:t>
            </a:r>
            <a:r>
              <a:rPr lang="fr-FR" sz="2400" dirty="0"/>
              <a:t>20 par –std=</a:t>
            </a:r>
            <a:r>
              <a:rPr lang="fr-FR" sz="2400" dirty="0" err="1"/>
              <a:t>c++</a:t>
            </a:r>
            <a:r>
              <a:rPr lang="fr-FR" sz="2400" dirty="0"/>
              <a:t>17 si votre compilateur ne supporte pas C++ 20</a:t>
            </a:r>
          </a:p>
          <a:p>
            <a:r>
              <a:rPr lang="fr-FR" sz="2400" dirty="0"/>
              <a:t>Pour développer/déboguer :</a:t>
            </a:r>
          </a:p>
          <a:p>
            <a:pPr lvl="1"/>
            <a:r>
              <a:rPr lang="fr-FR" sz="2000" dirty="0"/>
              <a:t>g++ -std=</a:t>
            </a:r>
            <a:r>
              <a:rPr lang="fr-FR" sz="2000" dirty="0" err="1"/>
              <a:t>c++</a:t>
            </a:r>
            <a:r>
              <a:rPr lang="fr-FR" sz="2000" dirty="0"/>
              <a:t>20 –g –</a:t>
            </a:r>
            <a:r>
              <a:rPr lang="fr-FR" sz="2000" dirty="0" err="1"/>
              <a:t>pedantic</a:t>
            </a:r>
            <a:r>
              <a:rPr lang="fr-FR" sz="2000" dirty="0"/>
              <a:t> –Wall –D_GLIBCXX_DEBUG     -o &lt;nom exécutable&gt; &lt;fichiers sources&gt;</a:t>
            </a:r>
          </a:p>
          <a:p>
            <a:r>
              <a:rPr lang="fr-FR" sz="2400" dirty="0"/>
              <a:t>Pour production/optimisation:</a:t>
            </a:r>
          </a:p>
          <a:p>
            <a:pPr lvl="1"/>
            <a:r>
              <a:rPr lang="fr-FR" sz="2000" dirty="0"/>
              <a:t>g++ -std=</a:t>
            </a:r>
            <a:r>
              <a:rPr lang="fr-FR" sz="2000" dirty="0" err="1"/>
              <a:t>c++</a:t>
            </a:r>
            <a:r>
              <a:rPr lang="fr-FR" sz="2000" dirty="0"/>
              <a:t>20 –</a:t>
            </a:r>
            <a:r>
              <a:rPr lang="fr-FR" sz="2000" dirty="0" err="1"/>
              <a:t>march</a:t>
            </a:r>
            <a:r>
              <a:rPr lang="fr-FR" sz="2000" dirty="0"/>
              <a:t>=native –O3 –DNDEBUG –o &lt;nom exécutable&gt; &lt;fichiers sources&gt;</a:t>
            </a:r>
          </a:p>
          <a:p>
            <a:r>
              <a:rPr lang="fr-FR" sz="2400" dirty="0"/>
              <a:t>Un </a:t>
            </a:r>
            <a:r>
              <a:rPr lang="fr-FR" sz="2400" dirty="0" err="1"/>
              <a:t>Makefile</a:t>
            </a:r>
            <a:r>
              <a:rPr lang="fr-FR" sz="2400" dirty="0"/>
              <a:t> permet de s’affranchir de toutes ses options à chaque compilation !</a:t>
            </a:r>
          </a:p>
        </p:txBody>
      </p:sp>
      <p:sp>
        <p:nvSpPr>
          <p:cNvPr id="4" name="Espace réservé du numéro de diapositive 3">
            <a:extLst>
              <a:ext uri="{FF2B5EF4-FFF2-40B4-BE49-F238E27FC236}">
                <a16:creationId xmlns:a16="http://schemas.microsoft.com/office/drawing/2014/main" id="{0D65CF35-2194-4C3F-83D9-D2C6B3CC9853}"/>
              </a:ext>
            </a:extLst>
          </p:cNvPr>
          <p:cNvSpPr>
            <a:spLocks noGrp="1"/>
          </p:cNvSpPr>
          <p:nvPr>
            <p:ph type="sldNum" sz="quarter" idx="10"/>
          </p:nvPr>
        </p:nvSpPr>
        <p:spPr/>
        <p:txBody>
          <a:bodyPr/>
          <a:lstStyle/>
          <a:p>
            <a:pPr>
              <a:defRPr/>
            </a:pPr>
            <a:fld id="{1EEDFC2C-F9B9-0445-A511-DA4552EF3EEB}" type="slidenum">
              <a:rPr lang="fr-FR" smtClean="0"/>
              <a:pPr>
                <a:defRPr/>
              </a:pPr>
              <a:t>7</a:t>
            </a:fld>
            <a:endParaRPr lang="fr-FR" dirty="0"/>
          </a:p>
        </p:txBody>
      </p:sp>
      <p:sp>
        <p:nvSpPr>
          <p:cNvPr id="5" name="Espace réservé du pied de page 4">
            <a:extLst>
              <a:ext uri="{FF2B5EF4-FFF2-40B4-BE49-F238E27FC236}">
                <a16:creationId xmlns:a16="http://schemas.microsoft.com/office/drawing/2014/main" id="{4D73EA59-C547-4B5C-B164-248AC8927CA1}"/>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154336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ACF4B94-E216-49AB-AE6B-2B96CDADD185}"/>
              </a:ext>
            </a:extLst>
          </p:cNvPr>
          <p:cNvSpPr>
            <a:spLocks noGrp="1"/>
          </p:cNvSpPr>
          <p:nvPr>
            <p:ph type="ctrTitle"/>
          </p:nvPr>
        </p:nvSpPr>
        <p:spPr>
          <a:xfrm>
            <a:off x="266700" y="2133600"/>
            <a:ext cx="8049716" cy="1143000"/>
          </a:xfrm>
        </p:spPr>
        <p:txBody>
          <a:bodyPr/>
          <a:lstStyle/>
          <a:p>
            <a:r>
              <a:rPr lang="fr-FR" dirty="0"/>
              <a:t>Bonnes pratiques de programmation</a:t>
            </a:r>
          </a:p>
        </p:txBody>
      </p:sp>
      <p:sp>
        <p:nvSpPr>
          <p:cNvPr id="8" name="Sous-titre 7">
            <a:extLst>
              <a:ext uri="{FF2B5EF4-FFF2-40B4-BE49-F238E27FC236}">
                <a16:creationId xmlns:a16="http://schemas.microsoft.com/office/drawing/2014/main" id="{18B87B84-B425-4B0A-8F13-16177F91206D}"/>
              </a:ext>
            </a:extLst>
          </p:cNvPr>
          <p:cNvSpPr>
            <a:spLocks noGrp="1"/>
          </p:cNvSpPr>
          <p:nvPr>
            <p:ph type="subTitle" idx="1"/>
          </p:nvPr>
        </p:nvSpPr>
        <p:spPr/>
        <p:txBody>
          <a:bodyPr/>
          <a:lstStyle/>
          <a:p>
            <a:pPr algn="ctr"/>
            <a:r>
              <a:rPr lang="fr-FR" dirty="0"/>
              <a:t>Initiation à la qualité logicielle</a:t>
            </a:r>
          </a:p>
        </p:txBody>
      </p:sp>
      <p:sp>
        <p:nvSpPr>
          <p:cNvPr id="4" name="Espace réservé du numéro de diapositive 3">
            <a:extLst>
              <a:ext uri="{FF2B5EF4-FFF2-40B4-BE49-F238E27FC236}">
                <a16:creationId xmlns:a16="http://schemas.microsoft.com/office/drawing/2014/main" id="{5659CBBF-4C65-47BF-8EE5-7AB7032A97B3}"/>
              </a:ext>
            </a:extLst>
          </p:cNvPr>
          <p:cNvSpPr>
            <a:spLocks noGrp="1"/>
          </p:cNvSpPr>
          <p:nvPr>
            <p:ph type="sldNum" sz="quarter" idx="10"/>
          </p:nvPr>
        </p:nvSpPr>
        <p:spPr/>
        <p:txBody>
          <a:bodyPr wrap="square" anchor="ctr">
            <a:normAutofit/>
          </a:bodyPr>
          <a:lstStyle/>
          <a:p>
            <a:pPr>
              <a:spcAft>
                <a:spcPts val="600"/>
              </a:spcAft>
              <a:defRPr/>
            </a:pPr>
            <a:fld id="{1EEDFC2C-F9B9-0445-A511-DA4552EF3EEB}" type="slidenum">
              <a:rPr lang="fr-FR" smtClean="0"/>
              <a:pPr>
                <a:spcAft>
                  <a:spcPts val="600"/>
                </a:spcAft>
                <a:defRPr/>
              </a:pPr>
              <a:t>8</a:t>
            </a:fld>
            <a:endParaRPr lang="fr-FR"/>
          </a:p>
        </p:txBody>
      </p:sp>
      <p:sp>
        <p:nvSpPr>
          <p:cNvPr id="5" name="Espace réservé du pied de page 4">
            <a:extLst>
              <a:ext uri="{FF2B5EF4-FFF2-40B4-BE49-F238E27FC236}">
                <a16:creationId xmlns:a16="http://schemas.microsoft.com/office/drawing/2014/main" id="{EA36BF31-5F4E-4059-B886-9E8739873504}"/>
              </a:ext>
            </a:extLst>
          </p:cNvPr>
          <p:cNvSpPr>
            <a:spLocks noGrp="1"/>
          </p:cNvSpPr>
          <p:nvPr>
            <p:ph type="ftr" sz="quarter" idx="4294967295"/>
          </p:nvPr>
        </p:nvSpPr>
        <p:spPr>
          <a:xfrm>
            <a:off x="3527425" y="6356350"/>
            <a:ext cx="5616575" cy="365125"/>
          </a:xfrm>
        </p:spPr>
        <p:txBody>
          <a:bodyPr anchor="ctr">
            <a:normAutofit/>
          </a:bodyPr>
          <a:lstStyle/>
          <a:p>
            <a:pPr>
              <a:spcAft>
                <a:spcPts val="600"/>
              </a:spcAft>
            </a:pPr>
            <a:r>
              <a:rPr lang="fr-FR"/>
              <a:t>Titre de la présentation</a:t>
            </a:r>
          </a:p>
        </p:txBody>
      </p:sp>
    </p:spTree>
    <p:extLst>
      <p:ext uri="{BB962C8B-B14F-4D97-AF65-F5344CB8AC3E}">
        <p14:creationId xmlns:p14="http://schemas.microsoft.com/office/powerpoint/2010/main" val="84080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10E41-9C03-4CFD-8506-8B1FFDA067CA}"/>
              </a:ext>
            </a:extLst>
          </p:cNvPr>
          <p:cNvSpPr>
            <a:spLocks noGrp="1"/>
          </p:cNvSpPr>
          <p:nvPr>
            <p:ph type="title"/>
          </p:nvPr>
        </p:nvSpPr>
        <p:spPr/>
        <p:txBody>
          <a:bodyPr/>
          <a:lstStyle/>
          <a:p>
            <a:r>
              <a:rPr lang="fr-FR" dirty="0"/>
              <a:t>Motivations</a:t>
            </a:r>
          </a:p>
        </p:txBody>
      </p:sp>
      <p:sp>
        <p:nvSpPr>
          <p:cNvPr id="3" name="Espace réservé du contenu 2">
            <a:extLst>
              <a:ext uri="{FF2B5EF4-FFF2-40B4-BE49-F238E27FC236}">
                <a16:creationId xmlns:a16="http://schemas.microsoft.com/office/drawing/2014/main" id="{2AF13737-ABC2-4BAD-A310-469F47D2D87F}"/>
              </a:ext>
            </a:extLst>
          </p:cNvPr>
          <p:cNvSpPr>
            <a:spLocks noGrp="1"/>
          </p:cNvSpPr>
          <p:nvPr>
            <p:ph idx="1"/>
          </p:nvPr>
        </p:nvSpPr>
        <p:spPr/>
        <p:txBody>
          <a:bodyPr/>
          <a:lstStyle/>
          <a:p>
            <a:r>
              <a:rPr lang="fr-FR" sz="2000" b="1" dirty="0"/>
              <a:t>Vie d’un logiciel</a:t>
            </a:r>
            <a:r>
              <a:rPr lang="fr-FR" sz="2000" dirty="0"/>
              <a:t> : plus de temps à le lire qu’à programmer</a:t>
            </a:r>
          </a:p>
          <a:p>
            <a:r>
              <a:rPr lang="fr-FR" sz="2000" dirty="0"/>
              <a:t>Code clair et agréable à lire : très important</a:t>
            </a:r>
          </a:p>
          <a:p>
            <a:r>
              <a:rPr lang="fr-FR" sz="2000" dirty="0"/>
              <a:t>Analogie entre l’écriture d’un texte et d’un code :</a:t>
            </a:r>
          </a:p>
          <a:p>
            <a:pPr lvl="1"/>
            <a:r>
              <a:rPr lang="fr-FR" sz="1600" dirty="0"/>
              <a:t>Bien écrit</a:t>
            </a:r>
          </a:p>
          <a:p>
            <a:pPr lvl="1"/>
            <a:r>
              <a:rPr lang="fr-FR" sz="1600" dirty="0"/>
              <a:t>Bien présenté</a:t>
            </a:r>
          </a:p>
          <a:p>
            <a:pPr lvl="1"/>
            <a:r>
              <a:rPr lang="fr-FR" sz="1600" dirty="0"/>
              <a:t>Pas de fautes d’orthographe</a:t>
            </a:r>
          </a:p>
          <a:p>
            <a:pPr lvl="1"/>
            <a:r>
              <a:rPr lang="fr-FR" sz="1600" dirty="0"/>
              <a:t>Phrases bien structurées</a:t>
            </a:r>
          </a:p>
          <a:p>
            <a:pPr lvl="1"/>
            <a:r>
              <a:rPr lang="fr-FR" sz="1600" dirty="0"/>
              <a:t>Idées bien organisées et successions logiques</a:t>
            </a:r>
          </a:p>
          <a:p>
            <a:r>
              <a:rPr lang="fr-FR" sz="2000" dirty="0"/>
              <a:t>Beaucoup d’énergie dépensée pour rien pour déboguer un code mal écrit et mal présenté</a:t>
            </a:r>
          </a:p>
        </p:txBody>
      </p:sp>
      <p:sp>
        <p:nvSpPr>
          <p:cNvPr id="4" name="Espace réservé du numéro de diapositive 3">
            <a:extLst>
              <a:ext uri="{FF2B5EF4-FFF2-40B4-BE49-F238E27FC236}">
                <a16:creationId xmlns:a16="http://schemas.microsoft.com/office/drawing/2014/main" id="{537EC64C-1A2B-4888-8D06-E9E70B3D3661}"/>
              </a:ext>
            </a:extLst>
          </p:cNvPr>
          <p:cNvSpPr>
            <a:spLocks noGrp="1"/>
          </p:cNvSpPr>
          <p:nvPr>
            <p:ph type="sldNum" sz="quarter" idx="10"/>
          </p:nvPr>
        </p:nvSpPr>
        <p:spPr/>
        <p:txBody>
          <a:bodyPr/>
          <a:lstStyle/>
          <a:p>
            <a:pPr>
              <a:defRPr/>
            </a:pPr>
            <a:fld id="{1EEDFC2C-F9B9-0445-A511-DA4552EF3EEB}" type="slidenum">
              <a:rPr lang="fr-FR" smtClean="0"/>
              <a:pPr>
                <a:defRPr/>
              </a:pPr>
              <a:t>9</a:t>
            </a:fld>
            <a:endParaRPr lang="fr-FR"/>
          </a:p>
        </p:txBody>
      </p:sp>
      <p:sp>
        <p:nvSpPr>
          <p:cNvPr id="5" name="Espace réservé du pied de page 4">
            <a:extLst>
              <a:ext uri="{FF2B5EF4-FFF2-40B4-BE49-F238E27FC236}">
                <a16:creationId xmlns:a16="http://schemas.microsoft.com/office/drawing/2014/main" id="{49F8DA6B-03B2-4028-AFC1-DD5CA0EC993F}"/>
              </a:ext>
            </a:extLst>
          </p:cNvPr>
          <p:cNvSpPr>
            <a:spLocks noGrp="1"/>
          </p:cNvSpPr>
          <p:nvPr>
            <p:ph type="ftr" sz="quarter" idx="11"/>
          </p:nvPr>
        </p:nvSpPr>
        <p:spPr/>
        <p:txBody>
          <a:bodyPr/>
          <a:lstStyle/>
          <a:p>
            <a:r>
              <a:rPr lang="fr-FR"/>
              <a:t>Titre de la présentation</a:t>
            </a:r>
            <a:endParaRPr lang="fr-FR" dirty="0"/>
          </a:p>
        </p:txBody>
      </p:sp>
    </p:spTree>
    <p:extLst>
      <p:ext uri="{BB962C8B-B14F-4D97-AF65-F5344CB8AC3E}">
        <p14:creationId xmlns:p14="http://schemas.microsoft.com/office/powerpoint/2010/main" val="978890824"/>
      </p:ext>
    </p:extLst>
  </p:cSld>
  <p:clrMapOvr>
    <a:masterClrMapping/>
  </p:clrMapOvr>
</p:sld>
</file>

<file path=ppt/theme/theme1.xml><?xml version="1.0" encoding="utf-8"?>
<a:theme xmlns:a="http://schemas.openxmlformats.org/drawingml/2006/main" name="Titres soulignés ou pas">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Geneva"/>
      </a:majorFont>
      <a:minorFont>
        <a:latin typeface="Arial"/>
        <a:ea typeface="ＭＳ Ｐゴシック"/>
        <a:cs typeface="Geneva"/>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rgbClr val="000000"/>
            </a:solidFill>
            <a:effectLst/>
            <a:latin typeface="Arial" charset="0"/>
            <a:ea typeface="ＭＳ Ｐゴシック" charset="0"/>
            <a:cs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rgbClr val="000000"/>
            </a:solidFill>
            <a:effectLst/>
            <a:latin typeface="Arial" charset="0"/>
            <a:ea typeface="ＭＳ Ｐゴシック" charset="0"/>
            <a:cs typeface="Geneva" charset="0"/>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1148</TotalTime>
  <Words>7833</Words>
  <Application>Microsoft Office PowerPoint</Application>
  <PresentationFormat>Affichage à l'écran (4:3)</PresentationFormat>
  <Paragraphs>855</Paragraphs>
  <Slides>60</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60</vt:i4>
      </vt:variant>
    </vt:vector>
  </HeadingPairs>
  <TitlesOfParts>
    <vt:vector size="72" baseType="lpstr">
      <vt:lpstr>Arial</vt:lpstr>
      <vt:lpstr>Cambria Math</vt:lpstr>
      <vt:lpstr>CMSY9</vt:lpstr>
      <vt:lpstr>Courier New</vt:lpstr>
      <vt:lpstr>DejaVu Sans</vt:lpstr>
      <vt:lpstr>LMMono10-Regular-Identity-H</vt:lpstr>
      <vt:lpstr>LMRoman10-Bold-Identity-H</vt:lpstr>
      <vt:lpstr>LMRoman10-Regular-Identity-H</vt:lpstr>
      <vt:lpstr>LMRoman6-Regular-Identity-H</vt:lpstr>
      <vt:lpstr>LMRoman9-Regular-Identity-H</vt:lpstr>
      <vt:lpstr>Segoe UI Semilight</vt:lpstr>
      <vt:lpstr>Titres soulignés ou pas</vt:lpstr>
      <vt:lpstr>Présentation PowerPoint</vt:lpstr>
      <vt:lpstr>C++</vt:lpstr>
      <vt:lpstr>Généalogie du C++</vt:lpstr>
      <vt:lpstr>Caractéristiques du C++</vt:lpstr>
      <vt:lpstr>Compilateurs (gratuits !)</vt:lpstr>
      <vt:lpstr>Editeurs</vt:lpstr>
      <vt:lpstr>Invocation compilateur (g++/clang++)</vt:lpstr>
      <vt:lpstr>Bonnes pratiques de programmation</vt:lpstr>
      <vt:lpstr>Motivations</vt:lpstr>
      <vt:lpstr>Exemple de « mauvais » code</vt:lpstr>
      <vt:lpstr>Contrat-interface versus mise en œuvre d’algorithme</vt:lpstr>
      <vt:lpstr>Assertions</vt:lpstr>
      <vt:lpstr>Pré/Postconditions en C++ (suite)</vt:lpstr>
      <vt:lpstr>Caractéristiques d’un code « bien écrit »</vt:lpstr>
      <vt:lpstr>Être facile à lire</vt:lpstr>
      <vt:lpstr>Organisation logique et évidente</vt:lpstr>
      <vt:lpstr>Le code doit être explicite</vt:lpstr>
      <vt:lpstr>Code soigné et robuste au temps qui passe</vt:lpstr>
      <vt:lpstr>Exemple de commentaires non mise à jour</vt:lpstr>
      <vt:lpstr>Coder proprement, ça prend du temps ?</vt:lpstr>
      <vt:lpstr>De l’importance des commentaires</vt:lpstr>
      <vt:lpstr>Exemple critiquable de commentaires</vt:lpstr>
      <vt:lpstr>Comment nommer les choses ?</vt:lpstr>
      <vt:lpstr>Et pour conclure</vt:lpstr>
      <vt:lpstr>Initiation au langage C++</vt:lpstr>
      <vt:lpstr>Pour commencer…</vt:lpstr>
      <vt:lpstr>Un petit programme éponyme en C++</vt:lpstr>
      <vt:lpstr>Convention sur les noms de variables (et autres)</vt:lpstr>
      <vt:lpstr>Le type booléen</vt:lpstr>
      <vt:lpstr>Les entiers</vt:lpstr>
      <vt:lpstr>Utilisation de &lt;cstdint&gt;</vt:lpstr>
      <vt:lpstr>De la non utilisation des entiers non signés</vt:lpstr>
      <vt:lpstr>Formatage des entiers en sortie</vt:lpstr>
      <vt:lpstr>Les réels</vt:lpstr>
      <vt:lpstr>Les réels (quiet_NaN)</vt:lpstr>
      <vt:lpstr>Les réels (infinity)</vt:lpstr>
      <vt:lpstr>Fonctions mathématiques</vt:lpstr>
      <vt:lpstr>Les constantes prédéfinies (C++ 20)</vt:lpstr>
      <vt:lpstr>Les complexes</vt:lpstr>
      <vt:lpstr>Les caractères et les chaînes de caractère</vt:lpstr>
      <vt:lpstr>Caractère ASCII et unicode </vt:lpstr>
      <vt:lpstr>Chaînes de caractères natifs</vt:lpstr>
      <vt:lpstr>Chaîne de caractères brutes</vt:lpstr>
      <vt:lpstr>Chaîne de caractères std::string</vt:lpstr>
      <vt:lpstr>Initialisation directe d’une sd::string</vt:lpstr>
      <vt:lpstr>Déclaration automatique implicite et explicite</vt:lpstr>
      <vt:lpstr>Déclaration automatique implicite d’une variable</vt:lpstr>
      <vt:lpstr>Déclaration automatique explicite d’une variable</vt:lpstr>
      <vt:lpstr>Renommage de type</vt:lpstr>
      <vt:lpstr>Initialisation des variables</vt:lpstr>
      <vt:lpstr>Autres possibilités pour l’initialisation</vt:lpstr>
      <vt:lpstr>Structures en C++</vt:lpstr>
      <vt:lpstr>Les fonctions en C++</vt:lpstr>
      <vt:lpstr>Surcharges des fonctions</vt:lpstr>
      <vt:lpstr>Fonctions génériques (C++ 2020)</vt:lpstr>
      <vt:lpstr>Fonctions génériques (C++ 2020) (suite)</vt:lpstr>
      <vt:lpstr>Valeurs par défaut</vt:lpstr>
      <vt:lpstr>Valeurs par défaut (suite)</vt:lpstr>
      <vt:lpstr>Valeurs par défaut (suite)</vt:lpstr>
      <vt:lpstr>Référence et passage par référence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Xef Juvigny</dc:creator>
  <cp:lastModifiedBy>Xef Juvigny</cp:lastModifiedBy>
  <cp:revision>85</cp:revision>
  <dcterms:created xsi:type="dcterms:W3CDTF">2021-01-15T09:32:14Z</dcterms:created>
  <dcterms:modified xsi:type="dcterms:W3CDTF">2021-01-17T15:11:31Z</dcterms:modified>
</cp:coreProperties>
</file>