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0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4" r:id="rId70"/>
    <p:sldId id="335" r:id="rId71"/>
    <p:sldId id="336" r:id="rId72"/>
    <p:sldId id="337" r:id="rId73"/>
    <p:sldId id="330" r:id="rId74"/>
    <p:sldId id="331" r:id="rId75"/>
    <p:sldId id="332" r:id="rId76"/>
    <p:sldId id="333"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08" r:id="rId93"/>
    <p:sldId id="309" r:id="rId94"/>
    <p:sldId id="310" r:id="rId95"/>
    <p:sldId id="311" r:id="rId96"/>
    <p:sldId id="312" r:id="rId97"/>
    <p:sldId id="313" r:id="rId98"/>
    <p:sldId id="314" r:id="rId99"/>
    <p:sldId id="315" r:id="rId10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9242"/>
    <a:srgbClr val="C09200"/>
    <a:srgbClr val="00A2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22" d="100"/>
          <a:sy n="122" d="100"/>
        </p:scale>
        <p:origin x="6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fr-FR" sz="2400" b="0" strike="noStrike" spc="-1">
                <a:solidFill>
                  <a:srgbClr val="00509A"/>
                </a:solidFill>
                <a:latin typeface="Arial"/>
              </a:rPr>
              <a:t>Cliquez pour déplacer la diapo</a:t>
            </a:r>
          </a:p>
        </p:txBody>
      </p:sp>
      <p:sp>
        <p:nvSpPr>
          <p:cNvPr id="132"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133"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13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13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13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6305D29-E578-428C-9652-ED090FA174A7}"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noRot="1" noChangeAspect="1"/>
          </p:cNvSpPr>
          <p:nvPr>
            <p:ph type="sldImg"/>
          </p:nvPr>
        </p:nvSpPr>
        <p:spPr>
          <a:xfrm>
            <a:off x="1143000" y="685800"/>
            <a:ext cx="4572000" cy="3429000"/>
          </a:xfrm>
          <a:prstGeom prst="rect">
            <a:avLst/>
          </a:prstGeom>
        </p:spPr>
      </p:sp>
      <p:sp>
        <p:nvSpPr>
          <p:cNvPr id="445" name="PlaceHolder 2"/>
          <p:cNvSpPr>
            <a:spLocks noGrp="1"/>
          </p:cNvSpPr>
          <p:nvPr>
            <p:ph type="body"/>
          </p:nvPr>
        </p:nvSpPr>
        <p:spPr>
          <a:xfrm>
            <a:off x="914400" y="4343400"/>
            <a:ext cx="5028840" cy="4114440"/>
          </a:xfrm>
          <a:prstGeom prst="rect">
            <a:avLst/>
          </a:prstGeom>
        </p:spPr>
        <p:txBody>
          <a:bodyPr>
            <a:noAutofit/>
          </a:bodyPr>
          <a:lstStyle/>
          <a:p>
            <a:endParaRPr lang="fr-FR" sz="2000" b="0" strike="noStrike" spc="-1">
              <a:latin typeface="Arial"/>
            </a:endParaRPr>
          </a:p>
        </p:txBody>
      </p:sp>
      <p:sp>
        <p:nvSpPr>
          <p:cNvPr id="446" name="TextShape 3"/>
          <p:cNvSpPr txBox="1"/>
          <p:nvPr/>
        </p:nvSpPr>
        <p:spPr>
          <a:xfrm>
            <a:off x="3886200" y="8686800"/>
            <a:ext cx="2971440" cy="456840"/>
          </a:xfrm>
          <a:prstGeom prst="rect">
            <a:avLst/>
          </a:prstGeom>
          <a:noFill/>
          <a:ln w="0">
            <a:noFill/>
          </a:ln>
        </p:spPr>
        <p:txBody>
          <a:bodyPr anchor="b">
            <a:noAutofit/>
          </a:bodyPr>
          <a:lstStyle/>
          <a:p>
            <a:pPr algn="r">
              <a:lnSpc>
                <a:spcPct val="100000"/>
              </a:lnSpc>
            </a:pPr>
            <a:fld id="{A26D4906-54D5-41A6-8126-F5F6C6A5EAE2}" type="slidenum">
              <a:rPr lang="fr-FR" sz="1200" b="0" strike="noStrike" spc="-1">
                <a:solidFill>
                  <a:srgbClr val="000000"/>
                </a:solidFill>
                <a:latin typeface="Times New Roman"/>
              </a:rPr>
              <a:t>52</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0"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1"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5"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6"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8"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9"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0"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1"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2"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3"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3"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5"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7"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58"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2"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3"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4"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6"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8"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2"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4"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5"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7"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8"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9"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0"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82"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3"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4"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5"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6"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7"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6"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8"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0"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1"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5"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6"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7"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9"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0"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1"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5"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7"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8"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2"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3"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5"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6"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7"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8"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9"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30"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3"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4"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8"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9"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0"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2"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3"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4"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6"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8"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4" descr="Logo Onera.png"/>
          <p:cNvPicPr/>
          <p:nvPr/>
        </p:nvPicPr>
        <p:blipFill>
          <a:blip r:embed="rId14"/>
          <a:stretch/>
        </p:blipFill>
        <p:spPr>
          <a:xfrm>
            <a:off x="812880" y="6415200"/>
            <a:ext cx="1472760" cy="333000"/>
          </a:xfrm>
          <a:prstGeom prst="rect">
            <a:avLst/>
          </a:prstGeom>
          <a:ln w="0">
            <a:noFill/>
          </a:ln>
        </p:spPr>
      </p:pic>
      <p:pic>
        <p:nvPicPr>
          <p:cNvPr id="9" name="Image 21" descr="Logo RF.jpg"/>
          <p:cNvPicPr/>
          <p:nvPr/>
        </p:nvPicPr>
        <p:blipFill>
          <a:blip r:embed="rId15"/>
          <a:stretch/>
        </p:blipFill>
        <p:spPr>
          <a:xfrm>
            <a:off x="212760" y="6334200"/>
            <a:ext cx="549000" cy="495000"/>
          </a:xfrm>
          <a:prstGeom prst="rect">
            <a:avLst/>
          </a:prstGeom>
          <a:ln w="0">
            <a:noFill/>
          </a:ln>
        </p:spPr>
      </p:pic>
      <p:sp>
        <p:nvSpPr>
          <p:cNvPr id="2"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pic>
        <p:nvPicPr>
          <p:cNvPr id="3" name="Image 4" descr="Logo Onera.png"/>
          <p:cNvPicPr/>
          <p:nvPr/>
        </p:nvPicPr>
        <p:blipFill>
          <a:blip r:embed="rId14"/>
          <a:stretch/>
        </p:blipFill>
        <p:spPr>
          <a:xfrm>
            <a:off x="5068800" y="361800"/>
            <a:ext cx="3750840" cy="847440"/>
          </a:xfrm>
          <a:prstGeom prst="rect">
            <a:avLst/>
          </a:prstGeom>
          <a:ln w="0">
            <a:noFill/>
          </a:ln>
        </p:spPr>
      </p:pic>
      <p:pic>
        <p:nvPicPr>
          <p:cNvPr id="4" name="Image 2" descr="Logo RF.jpg"/>
          <p:cNvPicPr/>
          <p:nvPr/>
        </p:nvPicPr>
        <p:blipFill>
          <a:blip r:embed="rId15"/>
          <a:stretch/>
        </p:blipFill>
        <p:spPr>
          <a:xfrm>
            <a:off x="108000" y="106200"/>
            <a:ext cx="1409400" cy="1277640"/>
          </a:xfrm>
          <a:prstGeom prst="rect">
            <a:avLst/>
          </a:prstGeom>
          <a:ln w="0">
            <a:noFill/>
          </a:ln>
        </p:spPr>
      </p:pic>
      <p:sp>
        <p:nvSpPr>
          <p:cNvPr id="5" name="PlaceHolder 2"/>
          <p:cNvSpPr>
            <a:spLocks noGrp="1"/>
          </p:cNvSpPr>
          <p:nvPr>
            <p:ph type="title"/>
          </p:nvPr>
        </p:nvSpPr>
        <p:spPr>
          <a:xfrm>
            <a:off x="266760" y="2133720"/>
            <a:ext cx="7657920" cy="1142640"/>
          </a:xfrm>
          <a:prstGeom prst="rect">
            <a:avLst/>
          </a:prstGeom>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Cliquez et modifiez le titre</a:t>
            </a:r>
            <a:endParaRPr lang="fr-FR" sz="3600" b="0" strike="noStrike" spc="-1">
              <a:solidFill>
                <a:srgbClr val="00509A"/>
              </a:solidFill>
              <a:latin typeface="Arial"/>
            </a:endParaRPr>
          </a:p>
        </p:txBody>
      </p:sp>
      <p:sp>
        <p:nvSpPr>
          <p:cNvPr id="6" name="PlaceHolder 3"/>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A8EDF296-D9CA-49F8-8615-03755256F9DA}"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2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20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Image 4" descr="Logo Onera.png"/>
          <p:cNvPicPr/>
          <p:nvPr/>
        </p:nvPicPr>
        <p:blipFill>
          <a:blip r:embed="rId14"/>
          <a:stretch/>
        </p:blipFill>
        <p:spPr>
          <a:xfrm>
            <a:off x="812880" y="6415200"/>
            <a:ext cx="1472760" cy="333000"/>
          </a:xfrm>
          <a:prstGeom prst="rect">
            <a:avLst/>
          </a:prstGeom>
          <a:ln w="0">
            <a:noFill/>
          </a:ln>
        </p:spPr>
      </p:pic>
      <p:pic>
        <p:nvPicPr>
          <p:cNvPr id="45" name="Image 21" descr="Logo RF.jpg"/>
          <p:cNvPicPr/>
          <p:nvPr/>
        </p:nvPicPr>
        <p:blipFill>
          <a:blip r:embed="rId15"/>
          <a:stretch/>
        </p:blipFill>
        <p:spPr>
          <a:xfrm>
            <a:off x="212760" y="6334200"/>
            <a:ext cx="549000" cy="495000"/>
          </a:xfrm>
          <a:prstGeom prst="rect">
            <a:avLst/>
          </a:prstGeom>
          <a:ln w="0">
            <a:noFill/>
          </a:ln>
        </p:spPr>
      </p:pic>
      <p:sp>
        <p:nvSpPr>
          <p:cNvPr id="46"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47"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48"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49"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33386741-27E9-42E7-849D-307B6E6485E6}"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50"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51" name="Line 6"/>
          <p:cNvSpPr/>
          <p:nvPr/>
        </p:nvSpPr>
        <p:spPr>
          <a:xfrm>
            <a:off x="266400" y="105264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8" name="Image 4" descr="Logo Onera.png"/>
          <p:cNvPicPr/>
          <p:nvPr/>
        </p:nvPicPr>
        <p:blipFill>
          <a:blip r:embed="rId14"/>
          <a:stretch/>
        </p:blipFill>
        <p:spPr>
          <a:xfrm>
            <a:off x="812880" y="6415200"/>
            <a:ext cx="1472760" cy="333000"/>
          </a:xfrm>
          <a:prstGeom prst="rect">
            <a:avLst/>
          </a:prstGeom>
          <a:ln w="0">
            <a:noFill/>
          </a:ln>
        </p:spPr>
      </p:pic>
      <p:pic>
        <p:nvPicPr>
          <p:cNvPr id="89" name="Image 21" descr="Logo RF.jpg"/>
          <p:cNvPicPr/>
          <p:nvPr/>
        </p:nvPicPr>
        <p:blipFill>
          <a:blip r:embed="rId15"/>
          <a:stretch/>
        </p:blipFill>
        <p:spPr>
          <a:xfrm>
            <a:off x="212760" y="6334200"/>
            <a:ext cx="549000" cy="495000"/>
          </a:xfrm>
          <a:prstGeom prst="rect">
            <a:avLst/>
          </a:prstGeom>
          <a:ln w="0">
            <a:noFill/>
          </a:ln>
        </p:spPr>
      </p:pic>
      <p:sp>
        <p:nvSpPr>
          <p:cNvPr id="90"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91"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92"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93"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06CD82FE-8A0C-4F94-91E9-1454AE5C75AE}"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94"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8381880" y="6248520"/>
            <a:ext cx="761760" cy="60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68CFFFAB-F461-4233-A844-E90ACB2ED334}" type="slidenum">
              <a:rPr lang="fr-FR" sz="1200" b="0" strike="noStrike" spc="-1">
                <a:solidFill>
                  <a:srgbClr val="000000"/>
                </a:solidFill>
                <a:latin typeface="Arial"/>
                <a:ea typeface="ＭＳ Ｐゴシック"/>
              </a:rPr>
              <a:t>1</a:t>
            </a:fld>
            <a:endParaRPr lang="fr-FR" sz="1200" b="0" strike="noStrike" spc="-1">
              <a:latin typeface="Arial"/>
            </a:endParaRPr>
          </a:p>
        </p:txBody>
      </p:sp>
      <p:sp>
        <p:nvSpPr>
          <p:cNvPr id="138" name="TextShape 2"/>
          <p:cNvSpPr txBox="1"/>
          <p:nvPr/>
        </p:nvSpPr>
        <p:spPr>
          <a:xfrm>
            <a:off x="266760" y="2133720"/>
            <a:ext cx="7657920" cy="1142640"/>
          </a:xfrm>
          <a:prstGeom prst="rect">
            <a:avLst/>
          </a:prstGeom>
          <a:solidFill>
            <a:srgbClr val="FFFFFF"/>
          </a:solidFill>
          <a:ln w="0">
            <a:solidFill>
              <a:srgbClr val="000000"/>
            </a:solidFill>
          </a:ln>
        </p:spPr>
        <p:txBody>
          <a:bodyPr anchor="ctr">
            <a:noAutofit/>
          </a:bodyPr>
          <a:lstStyle/>
          <a:p>
            <a:endParaRPr lang="fr-FR" sz="2400" b="0" strike="noStrike" spc="-1">
              <a:solidFill>
                <a:srgbClr val="00509A"/>
              </a:solidFill>
              <a:latin typeface="Arial"/>
            </a:endParaRPr>
          </a:p>
        </p:txBody>
      </p:sp>
      <p:sp>
        <p:nvSpPr>
          <p:cNvPr id="139" name="TextShape 3"/>
          <p:cNvSpPr txBox="1"/>
          <p:nvPr/>
        </p:nvSpPr>
        <p:spPr>
          <a:xfrm>
            <a:off x="266760" y="3276720"/>
            <a:ext cx="8049960" cy="1752120"/>
          </a:xfrm>
          <a:prstGeom prst="rect">
            <a:avLst/>
          </a:prstGeom>
          <a:noFill/>
          <a:ln w="0">
            <a:noFill/>
          </a:ln>
        </p:spPr>
        <p:txBody>
          <a:bodyPr lIns="0" tIns="0" rIns="0" bIns="0">
            <a:noAutofit/>
          </a:bodyPr>
          <a:lstStyle/>
          <a:p>
            <a:pPr algn="ctr"/>
            <a:endParaRPr lang="fr-FR" sz="3200" b="0" strike="noStrike" spc="-1">
              <a:latin typeface="Arial"/>
            </a:endParaRPr>
          </a:p>
        </p:txBody>
      </p:sp>
      <p:sp>
        <p:nvSpPr>
          <p:cNvPr id="140" name="CustomShape 4"/>
          <p:cNvSpPr/>
          <p:nvPr/>
        </p:nvSpPr>
        <p:spPr>
          <a:xfrm>
            <a:off x="0" y="0"/>
            <a:ext cx="9143640" cy="6857640"/>
          </a:xfrm>
          <a:prstGeom prst="rect">
            <a:avLst/>
          </a:prstGeom>
          <a:solidFill>
            <a:schemeClr val="bg1"/>
          </a:solidFill>
          <a:ln w="0">
            <a:noFill/>
          </a:ln>
        </p:spPr>
        <p:style>
          <a:lnRef idx="0">
            <a:scrgbClr r="0" g="0" b="0"/>
          </a:lnRef>
          <a:fillRef idx="0">
            <a:scrgbClr r="0" g="0" b="0"/>
          </a:fillRef>
          <a:effectRef idx="0">
            <a:scrgbClr r="0" g="0" b="0"/>
          </a:effectRef>
          <a:fontRef idx="minor"/>
        </p:style>
      </p:sp>
      <p:pic>
        <p:nvPicPr>
          <p:cNvPr id="141" name="Image 4" descr="Logo Onera.png"/>
          <p:cNvPicPr/>
          <p:nvPr/>
        </p:nvPicPr>
        <p:blipFill>
          <a:blip r:embed="rId2"/>
          <a:stretch/>
        </p:blipFill>
        <p:spPr>
          <a:xfrm>
            <a:off x="1170000" y="2660760"/>
            <a:ext cx="6713280" cy="1517400"/>
          </a:xfrm>
          <a:prstGeom prst="rect">
            <a:avLst/>
          </a:prstGeom>
          <a:ln w="0">
            <a:noFill/>
          </a:ln>
        </p:spPr>
      </p:pic>
      <p:pic>
        <p:nvPicPr>
          <p:cNvPr id="142" name="Image 2" descr="Logo RF.jpg"/>
          <p:cNvPicPr/>
          <p:nvPr/>
        </p:nvPicPr>
        <p:blipFill>
          <a:blip r:embed="rId3"/>
          <a:stretch/>
        </p:blipFill>
        <p:spPr>
          <a:xfrm>
            <a:off x="122400" y="103320"/>
            <a:ext cx="2263320" cy="2050560"/>
          </a:xfrm>
          <a:prstGeom prst="rect">
            <a:avLst/>
          </a:prstGeom>
          <a:ln w="0">
            <a:noFill/>
          </a:ln>
        </p:spPr>
      </p:pic>
      <p:sp>
        <p:nvSpPr>
          <p:cNvPr id="143" name="CustomShape 5"/>
          <p:cNvSpPr/>
          <p:nvPr/>
        </p:nvSpPr>
        <p:spPr>
          <a:xfrm>
            <a:off x="0" y="5299200"/>
            <a:ext cx="8997480" cy="39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fr-FR" sz="2000" b="0" strike="noStrike" spc="279">
                <a:solidFill>
                  <a:srgbClr val="11489C"/>
                </a:solidFill>
                <a:latin typeface="Arial"/>
                <a:ea typeface="ＭＳ Ｐゴシック"/>
              </a:rPr>
              <a:t>www.onera.fr</a:t>
            </a:r>
            <a:endParaRPr lang="fr-FR"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 mauvais » code</a:t>
            </a:r>
            <a:endParaRPr lang="fr-FR" sz="2400" b="0" strike="noStrike" spc="-1">
              <a:solidFill>
                <a:srgbClr val="00509A"/>
              </a:solidFill>
              <a:latin typeface="Arial"/>
            </a:endParaRPr>
          </a:p>
        </p:txBody>
      </p:sp>
      <p:sp>
        <p:nvSpPr>
          <p:cNvPr id="176" name="TextShape 2"/>
          <p:cNvSpPr txBox="1"/>
          <p:nvPr/>
        </p:nvSpPr>
        <p:spPr>
          <a:xfrm>
            <a:off x="266760" y="836640"/>
            <a:ext cx="4724280" cy="1511640"/>
          </a:xfrm>
          <a:prstGeom prst="rect">
            <a:avLst/>
          </a:prstGeom>
          <a:solidFill>
            <a:srgbClr val="DAEDEF"/>
          </a:solidFill>
          <a:ln w="0">
            <a:noFill/>
          </a:ln>
          <a:effectLst>
            <a:outerShdw dist="37674" dir="2700000">
              <a:srgbClr val="000000">
                <a:alpha val="40000"/>
              </a:srgbClr>
            </a:outerShdw>
          </a:effectLst>
        </p:spPr>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k(</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000000"/>
                </a:solidFill>
                <a:latin typeface="DejaVu Sans"/>
                <a:ea typeface="DejaVu Sans"/>
              </a:rPr>
              <a:t>{</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rsflkj=1; </a:t>
            </a:r>
            <a:r>
              <a:rPr lang="fr-FR" sz="2000" b="0" strike="noStrike" spc="-1">
                <a:solidFill>
                  <a:srgbClr val="333399"/>
                </a:solidFill>
                <a:latin typeface="DejaVu Sans"/>
                <a:ea typeface="DejaVu Sans"/>
              </a:rPr>
              <a:t>if</a:t>
            </a:r>
            <a:r>
              <a:rPr lang="fr-FR" sz="2000" b="0" strike="noStrike" spc="-1">
                <a:solidFill>
                  <a:srgbClr val="000000"/>
                </a:solidFill>
                <a:latin typeface="DejaVu Sans"/>
                <a:ea typeface="DejaVu Sans"/>
              </a:rPr>
              <a:t> (i==1)</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 </a:t>
            </a:r>
            <a:r>
              <a:rPr lang="fr-FR" sz="2000" b="0" strike="noStrike" spc="-1">
                <a:solidFill>
                  <a:srgbClr val="333399"/>
                </a:solidFill>
                <a:latin typeface="DejaVu Sans"/>
                <a:ea typeface="DejaVu Sans"/>
              </a:rPr>
              <a:t>else</a:t>
            </a:r>
            <a:r>
              <a:rPr lang="fr-FR" sz="2000" b="0" strike="noStrike" spc="-1">
                <a:solidFill>
                  <a:srgbClr val="000000"/>
                </a:solidFill>
                <a:latin typeface="DejaVu Sans"/>
                <a:ea typeface="DejaVu Sans"/>
              </a:rPr>
              <a:t> rsflkj =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rsflkj*k(i-1);}</a:t>
            </a:r>
            <a:endParaRPr lang="fr-FR" sz="2000" b="0" strike="noStrike" spc="-1">
              <a:solidFill>
                <a:srgbClr val="000000"/>
              </a:solidFill>
              <a:latin typeface="Arial"/>
            </a:endParaRPr>
          </a:p>
        </p:txBody>
      </p:sp>
      <p:sp>
        <p:nvSpPr>
          <p:cNvPr id="1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DBFFCE2-9E60-4C8F-9B52-0AACFF9BE210}" type="slidenum">
              <a:rPr lang="fr-FR" sz="1200" b="0" strike="noStrike" spc="-1">
                <a:solidFill>
                  <a:srgbClr val="000000"/>
                </a:solidFill>
                <a:latin typeface="Arial"/>
                <a:ea typeface="ＭＳ Ｐゴシック"/>
              </a:rPr>
              <a:t>10</a:t>
            </a:fld>
            <a:endParaRPr lang="fr-FR" sz="1200" b="0" strike="noStrike" spc="-1">
              <a:latin typeface="Times New Roman"/>
            </a:endParaRPr>
          </a:p>
        </p:txBody>
      </p:sp>
      <p:sp>
        <p:nvSpPr>
          <p:cNvPr id="1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79" name="CustomShape 5"/>
          <p:cNvSpPr/>
          <p:nvPr/>
        </p:nvSpPr>
        <p:spPr>
          <a:xfrm>
            <a:off x="5220000" y="1361880"/>
            <a:ext cx="472428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Que fait cette fonction ?</a:t>
            </a:r>
            <a:endParaRPr lang="fr-FR" sz="2400" b="0" strike="noStrike" spc="-1">
              <a:latin typeface="Arial"/>
            </a:endParaRPr>
          </a:p>
        </p:txBody>
      </p:sp>
      <p:sp>
        <p:nvSpPr>
          <p:cNvPr id="180" name="CustomShape 6"/>
          <p:cNvSpPr/>
          <p:nvPr/>
        </p:nvSpPr>
        <p:spPr>
          <a:xfrm>
            <a:off x="323640" y="3124080"/>
            <a:ext cx="4248000" cy="252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1" strike="noStrike" spc="-1">
                <a:solidFill>
                  <a:srgbClr val="00509A"/>
                </a:solidFill>
                <a:latin typeface="Courier New"/>
                <a:ea typeface="ＭＳ Ｐゴシック"/>
              </a:rPr>
              <a:t>#define _ -F&lt;00||--F-OO--;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int F=00,OO=00;main(){F_OO();printf("%1.3f\n",4.*-F/OO/OO);}F_OO()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p:txBody>
      </p:sp>
      <p:sp>
        <p:nvSpPr>
          <p:cNvPr id="181" name="CustomShape 7"/>
          <p:cNvSpPr/>
          <p:nvPr/>
        </p:nvSpPr>
        <p:spPr>
          <a:xfrm>
            <a:off x="4660920" y="4069440"/>
            <a:ext cx="4393800" cy="1005120"/>
          </a:xfrm>
          <a:prstGeom prst="rect">
            <a:avLst/>
          </a:prstGeom>
          <a:gradFill rotWithShape="0">
            <a:gsLst>
              <a:gs pos="0">
                <a:srgbClr val="C2C2EF"/>
              </a:gs>
              <a:gs pos="100000">
                <a:srgbClr val="E8E8F9"/>
              </a:gs>
            </a:gsLst>
            <a:lin ang="16200000"/>
          </a:gradFill>
          <a:ln>
            <a:solidFill>
              <a:srgbClr val="2F2F9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spAutoFit/>
          </a:bodyPr>
          <a:lstStyle/>
          <a:p>
            <a:pPr>
              <a:lnSpc>
                <a:spcPct val="100000"/>
              </a:lnSpc>
            </a:pPr>
            <a:r>
              <a:rPr lang="fr-FR" sz="2000" b="0" strike="noStrike" spc="-1">
                <a:solidFill>
                  <a:srgbClr val="000000"/>
                </a:solidFill>
                <a:latin typeface="Arial"/>
                <a:ea typeface="ＭＳ Ｐゴシック"/>
              </a:rPr>
              <a:t>Concours annuel</a:t>
            </a:r>
            <a:endParaRPr lang="fr-FR" sz="2000" b="0" strike="noStrike" spc="-1">
              <a:latin typeface="Arial"/>
            </a:endParaRPr>
          </a:p>
          <a:p>
            <a:pPr>
              <a:lnSpc>
                <a:spcPct val="100000"/>
              </a:lnSpc>
            </a:pPr>
            <a:r>
              <a:rPr lang="fr-FR" sz="2000" b="1" strike="noStrike" spc="-1">
                <a:solidFill>
                  <a:srgbClr val="000000"/>
                </a:solidFill>
                <a:latin typeface="Arial"/>
                <a:ea typeface="ＭＳ Ｐゴシック"/>
              </a:rPr>
              <a:t>International Obfuscated C Code</a:t>
            </a:r>
            <a:endParaRPr lang="fr-FR" sz="2000" b="0" strike="noStrike" spc="-1">
              <a:latin typeface="Arial"/>
            </a:endParaRPr>
          </a:p>
          <a:p>
            <a:pPr>
              <a:lnSpc>
                <a:spcPct val="100000"/>
              </a:lnSpc>
            </a:pPr>
            <a:r>
              <a:rPr lang="fr-FR" sz="2000" b="0" strike="noStrike" spc="-1">
                <a:solidFill>
                  <a:srgbClr val="000000"/>
                </a:solidFill>
                <a:latin typeface="Arial"/>
                <a:ea typeface="ＭＳ Ｐゴシック"/>
              </a:rPr>
              <a:t>Gagnant concours 1988</a:t>
            </a:r>
            <a:endParaRPr lang="fr-FR" sz="2000" b="0" strike="noStrike" spc="-1">
              <a:latin typeface="Arial"/>
            </a:endParaRPr>
          </a:p>
        </p:txBody>
      </p:sp>
      <p:sp>
        <p:nvSpPr>
          <p:cNvPr id="182" name="CustomShape 8"/>
          <p:cNvSpPr/>
          <p:nvPr/>
        </p:nvSpPr>
        <p:spPr>
          <a:xfrm rot="10800000">
            <a:off x="3492360" y="4355640"/>
            <a:ext cx="935640" cy="441360"/>
          </a:xfrm>
          <a:prstGeom prst="right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
        <p:nvSpPr>
          <p:cNvPr id="183" name="CustomShape 9"/>
          <p:cNvSpPr/>
          <p:nvPr/>
        </p:nvSpPr>
        <p:spPr>
          <a:xfrm>
            <a:off x="5017320" y="5259240"/>
            <a:ext cx="3168000" cy="456120"/>
          </a:xfrm>
          <a:prstGeom prst="rect">
            <a:avLst/>
          </a:prstGeom>
          <a:gradFill rotWithShape="0">
            <a:gsLst>
              <a:gs pos="0">
                <a:srgbClr val="D0D0D0"/>
              </a:gs>
              <a:gs pos="100000">
                <a:srgbClr val="EDEDED"/>
              </a:gs>
            </a:gsLst>
            <a:lin ang="16200000"/>
          </a:gradFill>
          <a:ln>
            <a:solidFill>
              <a:srgbClr val="000000"/>
            </a:solidFill>
            <a:round/>
          </a:ln>
          <a:effectLst>
            <a:outerShdw blurRad="76200" sy="23000" kx="1200000" algn="br" rotWithShape="0">
              <a:srgbClr val="000000">
                <a:alpha val="20000"/>
              </a:srgbClr>
            </a:outerShdw>
          </a:effectLst>
        </p:spPr>
        <p:style>
          <a:lnRef idx="1">
            <a:schemeClr val="accent4"/>
          </a:lnRef>
          <a:fillRef idx="2">
            <a:schemeClr val="accent4"/>
          </a:fillRef>
          <a:effectRef idx="1">
            <a:schemeClr val="accent4"/>
          </a:effectRef>
          <a:fontRef idx="minor"/>
        </p:style>
        <p:txBody>
          <a:bodyPr lIns="90000" tIns="45000" rIns="90000" bIns="45000">
            <a:spAutoFit/>
          </a:bodyPr>
          <a:lstStyle/>
          <a:p>
            <a:pPr>
              <a:lnSpc>
                <a:spcPct val="100000"/>
              </a:lnSpc>
            </a:pPr>
            <a:r>
              <a:rPr lang="fr-FR" sz="2400" b="1" strike="noStrike" spc="-1">
                <a:solidFill>
                  <a:srgbClr val="000000"/>
                </a:solidFill>
                <a:latin typeface="Segoe UI Semilight"/>
                <a:ea typeface="ＭＳ Ｐゴシック"/>
              </a:rPr>
              <a:t>https://www.ioccc.org/</a:t>
            </a:r>
            <a:endParaRPr lang="fr-FR"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Contrat-interface versus mise en œuvre d’algorithme</a:t>
            </a:r>
            <a:endParaRPr lang="fr-FR" sz="2400" b="0" strike="noStrike" spc="-1">
              <a:solidFill>
                <a:srgbClr val="00509A"/>
              </a:solidFill>
              <a:latin typeface="Arial"/>
            </a:endParaRPr>
          </a:p>
        </p:txBody>
      </p:sp>
      <p:sp>
        <p:nvSpPr>
          <p:cNvPr id="185" name="TextShape 2"/>
          <p:cNvSpPr txBox="1"/>
          <p:nvPr/>
        </p:nvSpPr>
        <p:spPr>
          <a:xfrm>
            <a:off x="274320" y="1148400"/>
            <a:ext cx="7772040" cy="46562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Contrat</a:t>
            </a:r>
            <a:r>
              <a:rPr lang="fr-FR" sz="2400" b="0" strike="noStrike" spc="-1">
                <a:solidFill>
                  <a:srgbClr val="000000"/>
                </a:solidFill>
                <a:latin typeface="Arial"/>
                <a:ea typeface="ＭＳ Ｐゴシック"/>
              </a:rPr>
              <a:t> : caractérise l’interface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Qu’est ce que l’algorithme est capable de produire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Domaine de définition de l’algorithme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Valeurs possibles en sortie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Exemple</a:t>
            </a:r>
            <a:r>
              <a:rPr lang="fr-FR" sz="2400" b="0" strike="noStrike" spc="-1">
                <a:solidFill>
                  <a:srgbClr val="000000"/>
                </a:solidFill>
                <a:latin typeface="Arial"/>
                <a:ea typeface="ＭＳ Ｐゴシック"/>
              </a:rPr>
              <a:t> : </a:t>
            </a:r>
            <a:r>
              <a:rPr lang="fr-FR" sz="2400" b="0" i="1" strike="noStrike" spc="-1">
                <a:solidFill>
                  <a:srgbClr val="000000"/>
                </a:solidFill>
                <a:latin typeface="Arial"/>
                <a:ea typeface="ＭＳ Ｐゴシック"/>
              </a:rPr>
              <a:t>racine carrée d’un réel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entrée : un réel qui doit être positif ou nul</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sortie  : un réel qui doit être positif ou nul</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Précondition</a:t>
            </a:r>
            <a:r>
              <a:rPr lang="fr-FR" sz="2400" b="0" strike="noStrike" spc="-1">
                <a:solidFill>
                  <a:srgbClr val="000000"/>
                </a:solidFill>
                <a:latin typeface="Arial"/>
                <a:ea typeface="ＭＳ Ｐゴシック"/>
              </a:rPr>
              <a:t> : Quelles conditions doivent vérifier les valeurs connues en entrée de l’algorithme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Postcondition</a:t>
            </a:r>
            <a:r>
              <a:rPr lang="fr-FR" sz="2400" b="0" strike="noStrike" spc="-1">
                <a:solidFill>
                  <a:srgbClr val="000000"/>
                </a:solidFill>
                <a:latin typeface="Arial"/>
                <a:ea typeface="ＭＳ Ｐゴシック"/>
              </a:rPr>
              <a:t> : Quelles conditions doivent vérifier les valeurs connues en sortie de l’algorithme ?</a:t>
            </a:r>
            <a:endParaRPr lang="fr-FR" sz="2400" b="0" strike="noStrike" spc="-1">
              <a:solidFill>
                <a:srgbClr val="000000"/>
              </a:solidFill>
              <a:latin typeface="Arial"/>
            </a:endParaRPr>
          </a:p>
        </p:txBody>
      </p:sp>
      <p:sp>
        <p:nvSpPr>
          <p:cNvPr id="18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D2AD254-D950-4D41-8201-B2F1CC717C0C}" type="slidenum">
              <a:rPr lang="fr-FR" sz="1200" b="0" strike="noStrike" spc="-1">
                <a:solidFill>
                  <a:srgbClr val="000000"/>
                </a:solidFill>
                <a:latin typeface="Arial"/>
                <a:ea typeface="ＭＳ Ｐゴシック"/>
              </a:rPr>
              <a:t>11</a:t>
            </a:fld>
            <a:endParaRPr lang="fr-FR" sz="1200" b="0" strike="noStrike" spc="-1">
              <a:latin typeface="Times New Roman"/>
            </a:endParaRPr>
          </a:p>
        </p:txBody>
      </p:sp>
      <p:sp>
        <p:nvSpPr>
          <p:cNvPr id="18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Assertions</a:t>
            </a:r>
            <a:endParaRPr lang="fr-FR" sz="2400" b="0" strike="noStrike" spc="-1">
              <a:solidFill>
                <a:srgbClr val="00509A"/>
              </a:solidFill>
              <a:latin typeface="Arial"/>
            </a:endParaRPr>
          </a:p>
        </p:txBody>
      </p:sp>
      <p:sp>
        <p:nvSpPr>
          <p:cNvPr id="189" name="TextShape 2"/>
          <p:cNvSpPr txBox="1"/>
          <p:nvPr/>
        </p:nvSpPr>
        <p:spPr>
          <a:xfrm>
            <a:off x="323640" y="836640"/>
            <a:ext cx="7772040" cy="280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C/C++, utilisation des assertions pour les Post/Préconditions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la bibliothèque </a:t>
            </a:r>
            <a:r>
              <a:rPr lang="fr-FR" sz="2400" b="0" strike="noStrike" spc="-1">
                <a:solidFill>
                  <a:srgbClr val="000000"/>
                </a:solidFill>
                <a:latin typeface="Courier New"/>
                <a:ea typeface="ＭＳ Ｐゴシック"/>
              </a:rPr>
              <a:t>&lt;cassert&gt; </a:t>
            </a:r>
            <a:r>
              <a:rPr lang="fr-FR" sz="2400" b="0" strike="noStrike" spc="-1">
                <a:solidFill>
                  <a:srgbClr val="000000"/>
                </a:solidFill>
                <a:latin typeface="Arial"/>
                <a:ea typeface="ＭＳ Ｐゴシック"/>
              </a:rPr>
              <a:t>en C++</a:t>
            </a:r>
            <a:r>
              <a:rPr lang="fr-FR" sz="2400" b="0" strike="noStrike" spc="-1">
                <a:solidFill>
                  <a:srgbClr val="000000"/>
                </a:solidFill>
                <a:latin typeface="Courier New"/>
                <a:ea typeface="ＭＳ Ｐゴシック"/>
              </a:rPr>
              <a:t> (&lt;assert.h&gt; </a:t>
            </a:r>
            <a:r>
              <a:rPr lang="fr-FR" sz="2400" b="0" strike="noStrike" spc="-1">
                <a:solidFill>
                  <a:srgbClr val="000000"/>
                </a:solidFill>
                <a:latin typeface="Arial"/>
                <a:ea typeface="ＭＳ Ｐゴシック"/>
              </a:rPr>
              <a:t>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assertions </a:t>
            </a:r>
            <a:r>
              <a:rPr lang="fr-FR" sz="2400" b="0" strike="noStrike" spc="-1">
                <a:solidFill>
                  <a:srgbClr val="C00000"/>
                </a:solidFill>
                <a:latin typeface="Arial"/>
                <a:ea typeface="ＭＳ Ｐゴシック"/>
              </a:rPr>
              <a:t>ne sont pas vérifiées</a:t>
            </a:r>
            <a:r>
              <a:rPr lang="fr-FR" sz="2400" b="0" strike="noStrike" spc="-1">
                <a:solidFill>
                  <a:srgbClr val="000000"/>
                </a:solidFill>
                <a:latin typeface="Arial"/>
                <a:ea typeface="ＭＳ Ｐゴシック"/>
              </a:rPr>
              <a:t> si l’option </a:t>
            </a:r>
            <a:br/>
            <a:r>
              <a:rPr lang="fr-FR" sz="2400" b="0" strike="noStrike" spc="-1">
                <a:solidFill>
                  <a:srgbClr val="000000"/>
                </a:solidFill>
                <a:latin typeface="Courier New"/>
                <a:ea typeface="ＭＳ Ｐゴシック"/>
              </a:rPr>
              <a:t>–DNDEBUG </a:t>
            </a:r>
            <a:r>
              <a:rPr lang="fr-FR" sz="2400" b="0" strike="noStrike" spc="-1">
                <a:solidFill>
                  <a:srgbClr val="000000"/>
                </a:solidFill>
                <a:latin typeface="Arial"/>
                <a:ea typeface="ＭＳ Ｐゴシック"/>
              </a:rPr>
              <a:t>a été spécifiée à la compilation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programme C pour la racine carrée :</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19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9F519C2-CF96-47E9-B5BD-06690AC0BD66}" type="slidenum">
              <a:rPr lang="fr-FR" sz="1200" b="0" strike="noStrike" spc="-1">
                <a:solidFill>
                  <a:srgbClr val="000000"/>
                </a:solidFill>
                <a:latin typeface="Arial"/>
                <a:ea typeface="ＭＳ Ｐゴシック"/>
              </a:rPr>
              <a:t>12</a:t>
            </a:fld>
            <a:endParaRPr lang="fr-FR" sz="1200" b="0" strike="noStrike" spc="-1">
              <a:latin typeface="Times New Roman"/>
            </a:endParaRPr>
          </a:p>
        </p:txBody>
      </p:sp>
      <p:sp>
        <p:nvSpPr>
          <p:cNvPr id="19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92" name="CustomShape 5"/>
          <p:cNvSpPr/>
          <p:nvPr/>
        </p:nvSpPr>
        <p:spPr>
          <a:xfrm>
            <a:off x="1049040" y="3717000"/>
            <a:ext cx="632124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&lt;cassert&gt;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sqrt ( </a:t>
            </a: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x&gt;=0)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sq = . . . </a:t>
            </a:r>
            <a:r>
              <a:rPr lang="pt-BR" sz="1800" b="0" strike="noStrike" spc="-1">
                <a:solidFill>
                  <a:srgbClr val="009A00"/>
                </a:solidFill>
                <a:latin typeface="LMRoman9-Regular-Identity-H"/>
                <a:ea typeface="ＭＳ Ｐゴシック"/>
              </a:rPr>
              <a:t>// Calcul de la racine qu’on stocke dans sq</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sq &gt;= 0) ; </a:t>
            </a:r>
            <a:r>
              <a:rPr lang="pt-BR" sz="1800" b="0" strike="noStrike" spc="-1">
                <a:solidFill>
                  <a:srgbClr val="009A00"/>
                </a:solidFill>
                <a:latin typeface="LMRoman9-Regular-Identity-H"/>
                <a:ea typeface="ＭＳ Ｐゴシック"/>
              </a:rPr>
              <a:t>// Post</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condition</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sq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Pré/Postconditions en C++ (suite)</a:t>
            </a:r>
            <a:endParaRPr lang="fr-FR" sz="2400" b="0" strike="noStrike" spc="-1">
              <a:solidFill>
                <a:srgbClr val="00509A"/>
              </a:solidFill>
              <a:latin typeface="Arial"/>
            </a:endParaRPr>
          </a:p>
        </p:txBody>
      </p:sp>
      <p:sp>
        <p:nvSpPr>
          <p:cNvPr id="194" name="TextShape 2"/>
          <p:cNvSpPr txBox="1"/>
          <p:nvPr/>
        </p:nvSpPr>
        <p:spPr>
          <a:xfrm>
            <a:off x="323640" y="836640"/>
            <a:ext cx="7772040" cy="496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plus que de simples assertions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engendrer un coût supplémentaire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vérifier qu’un tableau a bien été trié dans l’ordre croissant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seulement lors de la phase de développement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difficile à traduire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Précondition pour le tri : l’opérateur de comparaison vérifie t’il bien une relation d’ordre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Dans ce cas, c’est au programmeur de vérifier à la main si c’est bien le cas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Le rajouter en commentaire pour la documentation du code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pré/postconditions font aussi parti de la documentation du code.</a:t>
            </a:r>
            <a:endParaRPr lang="fr-FR" sz="2400" b="0" strike="noStrike" spc="-1">
              <a:solidFill>
                <a:srgbClr val="000000"/>
              </a:solidFill>
              <a:latin typeface="Arial"/>
            </a:endParaRPr>
          </a:p>
        </p:txBody>
      </p:sp>
      <p:sp>
        <p:nvSpPr>
          <p:cNvPr id="19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8905C4-B533-4D39-BA33-89FEBF68CA75}" type="slidenum">
              <a:rPr lang="fr-FR" sz="1200" b="0" strike="noStrike" spc="-1">
                <a:solidFill>
                  <a:srgbClr val="000000"/>
                </a:solidFill>
                <a:latin typeface="Arial"/>
                <a:ea typeface="ＭＳ Ｐゴシック"/>
              </a:rPr>
              <a:t>13</a:t>
            </a:fld>
            <a:endParaRPr lang="fr-FR" sz="1200" b="0" strike="noStrike" spc="-1">
              <a:latin typeface="Times New Roman"/>
            </a:endParaRPr>
          </a:p>
        </p:txBody>
      </p:sp>
      <p:sp>
        <p:nvSpPr>
          <p:cNvPr id="19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d’un code « bien écrit »</a:t>
            </a:r>
            <a:endParaRPr lang="fr-FR" sz="2400" b="0" strike="noStrike" spc="-1">
              <a:solidFill>
                <a:srgbClr val="00509A"/>
              </a:solidFill>
              <a:latin typeface="Arial"/>
            </a:endParaRPr>
          </a:p>
        </p:txBody>
      </p:sp>
      <p:sp>
        <p:nvSpPr>
          <p:cNvPr id="198" name="TextShape 2"/>
          <p:cNvSpPr txBox="1"/>
          <p:nvPr/>
        </p:nvSpPr>
        <p:spPr>
          <a:xfrm>
            <a:off x="266760" y="1133640"/>
            <a:ext cx="8324640" cy="4114440"/>
          </a:xfrm>
          <a:prstGeom prst="rect">
            <a:avLst/>
          </a:prstGeom>
          <a:noFill/>
          <a:ln w="0">
            <a:noFill/>
          </a:ln>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Être facile à lire </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Avoir une organisation logique et évidente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Être explicite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Soigné et robuste au temps qui passe</a:t>
            </a:r>
            <a:endParaRPr lang="fr-FR" sz="3200" b="0" strike="noStrike" spc="-1">
              <a:solidFill>
                <a:srgbClr val="000000"/>
              </a:solidFill>
              <a:latin typeface="Arial"/>
            </a:endParaRPr>
          </a:p>
        </p:txBody>
      </p:sp>
      <p:sp>
        <p:nvSpPr>
          <p:cNvPr id="1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5D9CB16-686E-4448-9D0C-D40FA8CEFF3B}" type="slidenum">
              <a:rPr lang="fr-FR" sz="1200" b="0" strike="noStrike" spc="-1">
                <a:solidFill>
                  <a:srgbClr val="000000"/>
                </a:solidFill>
                <a:latin typeface="Arial"/>
                <a:ea typeface="ＭＳ Ｐゴシック"/>
              </a:rPr>
              <a:t>14</a:t>
            </a:fld>
            <a:endParaRPr lang="fr-FR" sz="1200" b="0" strike="noStrike" spc="-1">
              <a:latin typeface="Times New Roman"/>
            </a:endParaRPr>
          </a:p>
        </p:txBody>
      </p:sp>
      <p:sp>
        <p:nvSpPr>
          <p:cNvPr id="2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Être facile à lire</a:t>
            </a:r>
            <a:endParaRPr lang="fr-FR" sz="2400" b="0" strike="noStrike" spc="-1">
              <a:solidFill>
                <a:srgbClr val="00509A"/>
              </a:solidFill>
              <a:latin typeface="Arial"/>
            </a:endParaRPr>
          </a:p>
        </p:txBody>
      </p:sp>
      <p:sp>
        <p:nvSpPr>
          <p:cNvPr id="202" name="TextShape 2"/>
          <p:cNvSpPr txBox="1"/>
          <p:nvPr/>
        </p:nvSpPr>
        <p:spPr>
          <a:xfrm>
            <a:off x="619560" y="692640"/>
            <a:ext cx="7772040" cy="244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structuré et bien présenté</a:t>
            </a:r>
            <a:endParaRPr lang="fr-FR" sz="2400" b="0" strike="noStrike" spc="-1">
              <a:solidFill>
                <a:srgbClr val="000000"/>
              </a:solidFill>
              <a:latin typeface="Arial"/>
            </a:endParaRPr>
          </a:p>
          <a:p>
            <a:pPr marL="343080" indent="-342720" algn="just">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Noms des variables et des fonctions choisis avec soin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respecter les règles d’indentation</a:t>
            </a:r>
            <a:endParaRPr lang="fr-FR" sz="24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Blocs d’instructions au même niveau </a:t>
            </a:r>
            <a:r>
              <a:rPr lang="fr-FR" sz="2000" b="0" strike="noStrike" spc="-1">
                <a:solidFill>
                  <a:srgbClr val="000000"/>
                </a:solidFill>
                <a:latin typeface="Wingdings"/>
                <a:ea typeface="ＭＳ Ｐゴシック"/>
              </a:rPr>
              <a:t></a:t>
            </a:r>
            <a:r>
              <a:rPr lang="fr-FR" sz="2000" b="0" strike="noStrike" spc="-1">
                <a:solidFill>
                  <a:srgbClr val="000000"/>
                </a:solidFill>
                <a:latin typeface="Arial"/>
                <a:ea typeface="ＭＳ Ｐゴシック"/>
              </a:rPr>
              <a:t> précédés du même nombre d’espace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code mal indenté versus code bien indenté</a:t>
            </a:r>
            <a:endParaRPr lang="fr-FR" sz="2000" b="0" strike="noStrike" spc="-1">
              <a:solidFill>
                <a:srgbClr val="000000"/>
              </a:solidFill>
              <a:latin typeface="Arial"/>
            </a:endParaRPr>
          </a:p>
        </p:txBody>
      </p:sp>
      <p:sp>
        <p:nvSpPr>
          <p:cNvPr id="2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2019D32-4595-4D52-A7AF-D6806393073C}" type="slidenum">
              <a:rPr lang="fr-FR" sz="1200" b="0" strike="noStrike" spc="-1">
                <a:solidFill>
                  <a:srgbClr val="000000"/>
                </a:solidFill>
                <a:latin typeface="Arial"/>
                <a:ea typeface="ＭＳ Ｐゴシック"/>
              </a:rPr>
              <a:t>15</a:t>
            </a:fld>
            <a:endParaRPr lang="fr-FR" sz="1200" b="0" strike="noStrike" spc="-1">
              <a:latin typeface="Times New Roman"/>
            </a:endParaRPr>
          </a:p>
        </p:txBody>
      </p:sp>
      <p:sp>
        <p:nvSpPr>
          <p:cNvPr id="2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05" name="CustomShape 5"/>
          <p:cNvSpPr/>
          <p:nvPr/>
        </p:nvSpPr>
        <p:spPr>
          <a:xfrm>
            <a:off x="323640" y="3322800"/>
            <a:ext cx="3960000" cy="276660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ct val="100000"/>
              </a:lnSpc>
            </a:pPr>
            <a:r>
              <a:rPr lang="fr-FR" sz="1600" b="0" strike="noStrike" spc="-1">
                <a:solidFill>
                  <a:srgbClr val="0000FF"/>
                </a:solidFill>
                <a:latin typeface="LMRoman9-Regular-Identity-H"/>
                <a:ea typeface="ＭＳ Ｐゴシック"/>
              </a:rPr>
              <a:t>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k = 0 ; k &lt; n ; ++k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 += A[ i+k∗n ] ∗B[ k+j ∗n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C[ i+j ∗n ] += a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
        <p:nvSpPr>
          <p:cNvPr id="206" name="CustomShape 6"/>
          <p:cNvSpPr/>
          <p:nvPr/>
        </p:nvSpPr>
        <p:spPr>
          <a:xfrm>
            <a:off x="4788000" y="3069000"/>
            <a:ext cx="3960000" cy="3545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k = 0 ; k &lt; n ; ++k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 += A[ i+k∗n ] ∗B[ k+j ∗n ]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C[ i+j ∗n ] += a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Organisation logique et évidente</a:t>
            </a:r>
            <a:endParaRPr lang="fr-FR" sz="2400" b="0" strike="noStrike" spc="-1">
              <a:solidFill>
                <a:srgbClr val="00509A"/>
              </a:solidFill>
              <a:latin typeface="Arial"/>
            </a:endParaRPr>
          </a:p>
        </p:txBody>
      </p:sp>
      <p:sp>
        <p:nvSpPr>
          <p:cNvPr id="208" name="TextShape 2"/>
          <p:cNvSpPr txBox="1"/>
          <p:nvPr/>
        </p:nvSpPr>
        <p:spPr>
          <a:xfrm>
            <a:off x="266760" y="692640"/>
            <a:ext cx="7772040" cy="2592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Notion parfois plus subjective : chacun solution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Essayer de trouver les solutions les plus simples</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pour afficher les nombres de 1 à 10 :</a:t>
            </a:r>
            <a:endParaRPr lang="fr-FR" sz="2000" b="0" strike="noStrike" spc="-1">
              <a:solidFill>
                <a:srgbClr val="000000"/>
              </a:solidFill>
              <a:latin typeface="Arial"/>
            </a:endParaRPr>
          </a:p>
          <a:p>
            <a:pPr marL="1143000" lvl="2" indent="-228240">
              <a:lnSpc>
                <a:spcPct val="100000"/>
              </a:lnSpc>
              <a:spcBef>
                <a:spcPts val="320"/>
              </a:spcBef>
              <a:buClr>
                <a:srgbClr val="1E4649"/>
              </a:buClr>
              <a:buFont typeface="Symbol" charset="2"/>
              <a:buChar char=""/>
            </a:pPr>
            <a:r>
              <a:rPr lang="fr-FR" sz="1600" b="0" strike="noStrike" spc="-1">
                <a:solidFill>
                  <a:srgbClr val="1E4649"/>
                </a:solidFill>
                <a:latin typeface="Arial"/>
                <a:ea typeface="Geneva"/>
              </a:rPr>
              <a:t>Faire</a:t>
            </a:r>
            <a:r>
              <a:rPr lang="fr-FR" sz="1600" b="0" strike="noStrike" spc="-1">
                <a:solidFill>
                  <a:srgbClr val="000000"/>
                </a:solidFill>
                <a:latin typeface="Arial"/>
                <a:ea typeface="Geneva"/>
              </a:rPr>
              <a:t> une boucle allant de 1 à 10 pour afficher les nombres</a:t>
            </a:r>
            <a:endParaRPr lang="fr-FR" sz="1600" b="0" strike="noStrike" spc="-1">
              <a:solidFill>
                <a:srgbClr val="000000"/>
              </a:solidFill>
              <a:latin typeface="Arial"/>
            </a:endParaRPr>
          </a:p>
          <a:p>
            <a:pPr marL="1143000" lvl="2" indent="-228240">
              <a:lnSpc>
                <a:spcPct val="100000"/>
              </a:lnSpc>
              <a:spcBef>
                <a:spcPts val="320"/>
              </a:spcBef>
              <a:buClr>
                <a:srgbClr val="C00000"/>
              </a:buClr>
              <a:buFont typeface="Symbol" charset="2"/>
              <a:buChar char=""/>
            </a:pPr>
            <a:r>
              <a:rPr lang="fr-FR" sz="1600" b="0" strike="noStrike" spc="-1">
                <a:solidFill>
                  <a:srgbClr val="C00000"/>
                </a:solidFill>
                <a:latin typeface="Arial"/>
                <a:ea typeface="Geneva"/>
              </a:rPr>
              <a:t>Ne pas faire</a:t>
            </a:r>
            <a:r>
              <a:rPr lang="fr-FR" sz="1600" b="0" strike="noStrike" spc="-1">
                <a:solidFill>
                  <a:srgbClr val="000000"/>
                </a:solidFill>
                <a:latin typeface="Arial"/>
                <a:ea typeface="Geneva"/>
              </a:rPr>
              <a:t> une boucle i allant de 9 à 0 et afficher 10-i </a:t>
            </a:r>
            <a:endParaRPr lang="fr-FR" sz="16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Eviter d’avoir des paramètres redondants ou se déduisant d’autres paramètres</a:t>
            </a:r>
            <a:endParaRPr lang="fr-FR" sz="2400" b="0" strike="noStrike" spc="-1">
              <a:solidFill>
                <a:srgbClr val="000000"/>
              </a:solidFill>
              <a:latin typeface="Arial"/>
            </a:endParaRPr>
          </a:p>
        </p:txBody>
      </p:sp>
      <p:sp>
        <p:nvSpPr>
          <p:cNvPr id="20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D86DD61-0C2A-4E07-A58F-3BBD3880A8F2}" type="slidenum">
              <a:rPr lang="fr-FR" sz="1200" b="0" strike="noStrike" spc="-1">
                <a:solidFill>
                  <a:srgbClr val="000000"/>
                </a:solidFill>
                <a:latin typeface="Arial"/>
                <a:ea typeface="ＭＳ Ｐゴシック"/>
              </a:rPr>
              <a:t>16</a:t>
            </a:fld>
            <a:endParaRPr lang="fr-FR" sz="1200" b="0" strike="noStrike" spc="-1">
              <a:latin typeface="Times New Roman"/>
            </a:endParaRPr>
          </a:p>
        </p:txBody>
      </p:sp>
      <p:sp>
        <p:nvSpPr>
          <p:cNvPr id="21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11" name="CustomShape 5"/>
          <p:cNvSpPr/>
          <p:nvPr/>
        </p:nvSpPr>
        <p:spPr>
          <a:xfrm>
            <a:off x="179640" y="3701520"/>
            <a:ext cx="4536000" cy="222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a:t>
            </a:r>
            <a:endParaRPr lang="fr-FR" sz="1400" b="0" strike="noStrike" spc="-1">
              <a:latin typeface="Arial"/>
            </a:endParaRPr>
          </a:p>
          <a:p>
            <a:pPr>
              <a:lnSpc>
                <a:spcPct val="100000"/>
              </a:lnSpc>
            </a:pP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nrmu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 [2]∗v[2]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
        <p:nvSpPr>
          <p:cNvPr id="212" name="CustomShape 6"/>
          <p:cNvSpPr/>
          <p:nvPr/>
        </p:nvSpPr>
        <p:spPr>
          <a:xfrm>
            <a:off x="4428000" y="3272040"/>
            <a:ext cx="453600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 </a:t>
            </a: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9A00"/>
                </a:solidFill>
                <a:latin typeface="LMRoman9-Regular-Identity-H"/>
                <a:ea typeface="ＭＳ Ｐゴシック"/>
              </a:rPr>
              <a:t>   </a:t>
            </a:r>
            <a:r>
              <a:rPr lang="pl-PL" sz="1400" b="1" strike="noStrike" spc="-1">
                <a:solidFill>
                  <a:srgbClr val="009A00"/>
                </a:solidFill>
                <a:latin typeface="LMRoman9-Regular-Identity-H"/>
                <a:ea typeface="ＭＳ Ｐゴシック"/>
              </a:rPr>
              <a:t>// Calcul ||u||²</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sqr_nrm_u = u [0]∗u[0]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+u[1]∗u[1]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u[2]∗u[2]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Précondition vérifiant que le vecteur u n’est </a:t>
            </a:r>
            <a:r>
              <a:rPr lang="fr-FR" sz="1400" b="1" strike="noStrike" spc="-1">
                <a:solidFill>
                  <a:srgbClr val="009A00"/>
                </a:solidFill>
                <a:latin typeface="LMRoman9-Regular-Identity-H"/>
                <a:ea typeface="ＭＳ Ｐゴシック"/>
              </a:rPr>
              <a:t>pas nul.</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t-BR" sz="1400" b="1" strike="noStrike" spc="-1">
                <a:solidFill>
                  <a:srgbClr val="000000"/>
                </a:solidFill>
                <a:latin typeface="LMRoman9-Regular-Identity-H"/>
                <a:ea typeface="ＭＳ Ｐゴシック"/>
              </a:rPr>
              <a:t>assert (sqr_nrm_u &gt; 1 .E</a:t>
            </a:r>
            <a:r>
              <a:rPr lang="pt-BR" sz="1400" b="1" i="1" strike="noStrike" spc="-1">
                <a:solidFill>
                  <a:srgbClr val="000000"/>
                </a:solidFill>
                <a:latin typeface="CMSY9"/>
                <a:ea typeface="ＭＳ Ｐゴシック"/>
              </a:rPr>
              <a:t>−</a:t>
            </a:r>
            <a:r>
              <a:rPr lang="pt-BR"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dotuv∗u[0]/sqr_nrm_u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dotuv∗u[1]/sqr_nrm_u ;</a:t>
            </a:r>
            <a:endParaRPr lang="fr-FR" sz="1400" b="0" strike="noStrike" spc="-1">
              <a:latin typeface="Arial"/>
            </a:endParaRPr>
          </a:p>
          <a:p>
            <a:pPr>
              <a:lnSpc>
                <a:spcPct val="100000"/>
              </a:lnSpc>
            </a:pPr>
            <a:r>
              <a:rPr lang="fr-FR" sz="1400" b="1" strike="noStrike" spc="-1">
                <a:solidFill>
                  <a:srgbClr val="808080"/>
                </a:solidFill>
                <a:latin typeface="LMRoman6-Regular-Identity-H"/>
                <a:ea typeface="ＭＳ Ｐゴシック"/>
              </a:rPr>
              <a:t>    </a:t>
            </a:r>
            <a:r>
              <a:rPr lang="fr-FR" sz="1400" b="1" strike="noStrike" spc="-1">
                <a:solidFill>
                  <a:srgbClr val="000000"/>
                </a:solidFill>
                <a:latin typeface="LMRoman9-Regular-Identity-H"/>
                <a:ea typeface="ＭＳ Ｐゴシック"/>
              </a:rPr>
              <a:t>v[2]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dotuv∗u[2]/sqr_nrm_u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Postcondition vérifiant que v orthogonal à u</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assert(std::abs(v[0]∗u[0]+v[1]∗u[1]+v[2]∗u[2] )&lt;1 .E</a:t>
            </a:r>
            <a:r>
              <a:rPr lang="pl-PL" sz="1400" b="1" i="1" strike="noStrike" spc="-1">
                <a:solidFill>
                  <a:srgbClr val="000000"/>
                </a:solidFill>
                <a:latin typeface="CMSY9"/>
                <a:ea typeface="ＭＳ Ｐゴシック"/>
              </a:rPr>
              <a:t>−</a:t>
            </a:r>
            <a:r>
              <a:rPr lang="pl-PL"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code doit être explicite</a:t>
            </a:r>
            <a:endParaRPr lang="fr-FR" sz="2400" b="0" strike="noStrike" spc="-1">
              <a:solidFill>
                <a:srgbClr val="00509A"/>
              </a:solidFill>
              <a:latin typeface="Arial"/>
            </a:endParaRPr>
          </a:p>
        </p:txBody>
      </p:sp>
      <p:sp>
        <p:nvSpPr>
          <p:cNvPr id="214" name="TextShape 2"/>
          <p:cNvSpPr txBox="1"/>
          <p:nvPr/>
        </p:nvSpPr>
        <p:spPr>
          <a:xfrm>
            <a:off x="279360" y="90864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Lorsqu’on développe des algorithmes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prendre des raccourcis autorisés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bien prendre soin de l’expliquer avec des commentaires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Permet de se souvenir de l’astuce plus tard et pour les autres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Afficher une matrice MxM</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Normalement à l’aide de deux boucles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Or on sait que nos matrices sont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Optimiser le code pour des matrices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Bonne idée mais commenter pour expliquer pourquoi on procède de la sorte !</a:t>
            </a:r>
            <a:endParaRPr lang="fr-FR" sz="2000" b="0" strike="noStrike" spc="-1">
              <a:solidFill>
                <a:srgbClr val="000000"/>
              </a:solidFill>
              <a:latin typeface="Arial"/>
            </a:endParaRPr>
          </a:p>
        </p:txBody>
      </p:sp>
      <p:sp>
        <p:nvSpPr>
          <p:cNvPr id="21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5D2599D-5D53-445F-BE12-440492A6B56D}" type="slidenum">
              <a:rPr lang="fr-FR" sz="1200" b="0" strike="noStrike" spc="-1">
                <a:solidFill>
                  <a:srgbClr val="000000"/>
                </a:solidFill>
                <a:latin typeface="Arial"/>
                <a:ea typeface="ＭＳ Ｐゴシック"/>
              </a:rPr>
              <a:t>17</a:t>
            </a:fld>
            <a:endParaRPr lang="fr-FR" sz="1200" b="0" strike="noStrike" spc="-1">
              <a:latin typeface="Times New Roman"/>
            </a:endParaRPr>
          </a:p>
        </p:txBody>
      </p:sp>
      <p:sp>
        <p:nvSpPr>
          <p:cNvPr id="21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 soigné et robuste au temps qui passe</a:t>
            </a:r>
            <a:endParaRPr lang="fr-FR" sz="2400" b="0" strike="noStrike" spc="-1">
              <a:solidFill>
                <a:srgbClr val="00509A"/>
              </a:solidFill>
              <a:latin typeface="Arial"/>
            </a:endParaRPr>
          </a:p>
        </p:txBody>
      </p:sp>
      <p:sp>
        <p:nvSpPr>
          <p:cNvPr id="218" name="TextShape 2"/>
          <p:cNvSpPr txBox="1"/>
          <p:nvPr/>
        </p:nvSpPr>
        <p:spPr>
          <a:xfrm>
            <a:off x="266760" y="764640"/>
            <a:ext cx="7772040" cy="532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s’arrêter dès qu’un code marche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Entretient du code important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Supprimer les éléments obsolètes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Vérifier que les commentaires sont à jour et cohérents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 Maintenance » du code crucial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Surtout lorsqu’on rencontre des bogues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Une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qui trie des éléments d’un tableau;</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remplace tri par un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plus adapté qui semble fonctionné mais vous laissez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dans le code;</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Plusieurs mois plus tard, un bogue est détecté qui semble provenir du tri;</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Analyse de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pendant longtemps jusqu’à ce que vous réalisez que c’est maintenant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utilisé. </a:t>
            </a:r>
            <a:endParaRPr lang="fr-FR" sz="2000" b="0" strike="noStrike" spc="-1">
              <a:solidFill>
                <a:srgbClr val="000000"/>
              </a:solidFill>
              <a:latin typeface="Arial"/>
            </a:endParaRPr>
          </a:p>
          <a:p>
            <a:pPr>
              <a:lnSpc>
                <a:spcPct val="100000"/>
              </a:lnSpc>
              <a:spcBef>
                <a:spcPts val="479"/>
              </a:spcBef>
            </a:pPr>
            <a:endParaRPr lang="fr-FR" sz="2000" b="0" strike="noStrike" spc="-1">
              <a:solidFill>
                <a:srgbClr val="000000"/>
              </a:solidFill>
              <a:latin typeface="Arial"/>
            </a:endParaRPr>
          </a:p>
        </p:txBody>
      </p:sp>
      <p:sp>
        <p:nvSpPr>
          <p:cNvPr id="21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578A1-5298-4685-99E2-2F848D7BD169}" type="slidenum">
              <a:rPr lang="fr-FR" sz="1200" b="0" strike="noStrike" spc="-1">
                <a:solidFill>
                  <a:srgbClr val="000000"/>
                </a:solidFill>
                <a:latin typeface="Arial"/>
                <a:ea typeface="ＭＳ Ｐゴシック"/>
              </a:rPr>
              <a:t>18</a:t>
            </a:fld>
            <a:endParaRPr lang="fr-FR" sz="1200" b="0" strike="noStrike" spc="-1">
              <a:latin typeface="Times New Roman"/>
            </a:endParaRPr>
          </a:p>
        </p:txBody>
      </p:sp>
      <p:sp>
        <p:nvSpPr>
          <p:cNvPr id="22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commentaires non mise à jour</a:t>
            </a:r>
            <a:endParaRPr lang="fr-FR" sz="2400" b="0" strike="noStrike" spc="-1">
              <a:solidFill>
                <a:srgbClr val="00509A"/>
              </a:solidFill>
              <a:latin typeface="Arial"/>
            </a:endParaRPr>
          </a:p>
        </p:txBody>
      </p:sp>
      <p:sp>
        <p:nvSpPr>
          <p:cNvPr id="222" name="TextShape 2"/>
          <p:cNvSpPr txBox="1"/>
          <p:nvPr/>
        </p:nvSpPr>
        <p:spPr>
          <a:xfrm>
            <a:off x="249120" y="836280"/>
            <a:ext cx="7772040" cy="3744720"/>
          </a:xfrm>
          <a:prstGeom prst="rect">
            <a:avLst/>
          </a:prstGeom>
          <a:solidFill>
            <a:srgbClr val="DAEDEF"/>
          </a:solidFill>
          <a:ln w="0">
            <a:noFill/>
          </a:ln>
        </p:spPr>
        <p:txBody>
          <a:bodyPr lIns="0" tIns="0" rIns="0" bIns="0">
            <a:noAutofit/>
          </a:bodyPr>
          <a:lstStyle/>
          <a:p>
            <a:pPr>
              <a:lnSpc>
                <a:spcPts val="2001"/>
              </a:lnSpc>
              <a:spcBef>
                <a:spcPts val="360"/>
              </a:spcBef>
              <a:tabLst>
                <a:tab pos="0" algn="l"/>
              </a:tabLst>
            </a:pPr>
            <a:r>
              <a:rPr lang="fr-FR" sz="1800" b="0" strike="noStrike" spc="-1">
                <a:solidFill>
                  <a:srgbClr val="0000FF"/>
                </a:solidFill>
                <a:latin typeface="LMRoman9-Regular-Identity-H"/>
                <a:ea typeface="ＭＳ Ｐゴシック"/>
              </a:rPr>
              <a:t>void </a:t>
            </a:r>
            <a:r>
              <a:rPr lang="fr-FR" sz="1800" b="0" strike="noStrike" spc="-1">
                <a:solidFill>
                  <a:srgbClr val="000000"/>
                </a:solidFill>
                <a:latin typeface="LMRoman9-Regular-Identity-H"/>
                <a:ea typeface="ＭＳ Ｐゴシック"/>
              </a:rPr>
              <a:t>une_fonction ( </a:t>
            </a:r>
            <a:r>
              <a:rPr lang="fr-FR" sz="1800" b="0" strike="noStrike" spc="-1">
                <a:solidFill>
                  <a:srgbClr val="0000FF"/>
                </a:solidFill>
                <a:latin typeface="LMRoman9-Regular-Identity-H"/>
                <a:ea typeface="ＭＳ Ｐゴシック"/>
              </a:rPr>
              <a:t>bool </a:t>
            </a:r>
            <a:r>
              <a:rPr lang="fr-FR" sz="1800" b="0" strike="noStrike" spc="-1">
                <a:solidFill>
                  <a:srgbClr val="000000"/>
                </a:solidFill>
                <a:latin typeface="LMRoman9-Regular-Identity-H"/>
                <a:ea typeface="ＭＳ Ｐゴシック"/>
              </a:rPr>
              <a:t>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 La boucle s ’arrête si i est négatif ou si continuer prend la valeur false</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a:t>
            </a: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i = 0 , j = 4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FF"/>
                </a:solidFill>
                <a:latin typeface="LMRoman9-Regular-Identity-H"/>
                <a:ea typeface="ＭＳ Ｐゴシック"/>
              </a:rPr>
              <a:t>    while </a:t>
            </a:r>
            <a:r>
              <a:rPr lang="fr-FR" sz="1800" b="0" strike="noStrike" spc="-1">
                <a:solidFill>
                  <a:srgbClr val="000000"/>
                </a:solidFill>
                <a:latin typeface="LMRoman9-Regular-Identity-H"/>
                <a:ea typeface="ＭＳ Ｐゴシック"/>
              </a:rPr>
              <a:t>( 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std : :cout &lt;&lt; </a:t>
            </a:r>
            <a:r>
              <a:rPr lang="fr-FR" sz="1800" b="0" strike="noStrike" spc="-1">
                <a:solidFill>
                  <a:srgbClr val="9400D2"/>
                </a:solidFill>
                <a:latin typeface="LMRoman9-Regular-Identity-H"/>
                <a:ea typeface="ＭＳ Ｐゴシック"/>
              </a:rPr>
              <a:t>”Mon code marche” </a:t>
            </a:r>
            <a:r>
              <a:rPr lang="fr-FR" sz="1800" b="0" strike="noStrike" spc="-1">
                <a:solidFill>
                  <a:srgbClr val="000000"/>
                </a:solidFill>
                <a:latin typeface="LMRoman9-Regular-Identity-H"/>
                <a:ea typeface="ＭＳ Ｐゴシック"/>
              </a:rPr>
              <a:t>&lt;&lt; std : :endl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9A00"/>
                </a:solidFill>
                <a:latin typeface="LMRoman9-Regular-Identity-H"/>
                <a:ea typeface="ＭＳ Ｐゴシック"/>
              </a:rPr>
              <a:t>        // i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j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if </a:t>
            </a:r>
            <a:r>
              <a:rPr lang="fr-FR" sz="1800" b="0" strike="noStrike" spc="-1">
                <a:solidFill>
                  <a:srgbClr val="000000"/>
                </a:solidFill>
                <a:latin typeface="LMRoman9-Regular-Identity-H"/>
                <a:ea typeface="ＭＳ Ｐゴシック"/>
              </a:rPr>
              <a:t>( j &gt;10) continuer = </a:t>
            </a:r>
            <a:r>
              <a:rPr lang="fr-FR" sz="1800" b="0" strike="noStrike" spc="-1">
                <a:solidFill>
                  <a:srgbClr val="0000FF"/>
                </a:solidFill>
                <a:latin typeface="LMRoman9-Regular-Identity-H"/>
                <a:ea typeface="ＭＳ Ｐゴシック"/>
              </a:rPr>
              <a:t>true</a:t>
            </a: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p:txBody>
      </p:sp>
      <p:sp>
        <p:nvSpPr>
          <p:cNvPr id="22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CA3F80C-21DF-4BA9-ADD4-2DFF25DC4ED1}" type="slidenum">
              <a:rPr lang="fr-FR" sz="1200" b="0" strike="noStrike" spc="-1">
                <a:solidFill>
                  <a:srgbClr val="000000"/>
                </a:solidFill>
                <a:latin typeface="Arial"/>
                <a:ea typeface="ＭＳ Ｐゴシック"/>
              </a:rPr>
              <a:t>19</a:t>
            </a:fld>
            <a:endParaRPr lang="fr-FR" sz="1200" b="0" strike="noStrike" spc="-1">
              <a:latin typeface="Times New Roman"/>
            </a:endParaRPr>
          </a:p>
        </p:txBody>
      </p:sp>
      <p:sp>
        <p:nvSpPr>
          <p:cNvPr id="22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25" name="CustomShape 5"/>
          <p:cNvSpPr/>
          <p:nvPr/>
        </p:nvSpPr>
        <p:spPr>
          <a:xfrm>
            <a:off x="266760" y="4725000"/>
            <a:ext cx="77544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509A"/>
                </a:solidFill>
                <a:latin typeface="Arial"/>
                <a:ea typeface="ＭＳ Ｐゴシック"/>
              </a:rPr>
              <a:t>À votre avis, pourquoi les commentaires obscurcissent le code plutôt que de l’éclairer ?</a:t>
            </a:r>
            <a:endParaRPr lang="fr-FR"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C++</a:t>
            </a:r>
            <a:endParaRPr lang="fr-FR" sz="3600" b="0" strike="noStrike" spc="-1">
              <a:solidFill>
                <a:srgbClr val="00509A"/>
              </a:solidFill>
              <a:latin typeface="Arial"/>
            </a:endParaRPr>
          </a:p>
        </p:txBody>
      </p:sp>
      <p:sp>
        <p:nvSpPr>
          <p:cNvPr id="145" name="TextShape 2"/>
          <p:cNvSpPr txBox="1"/>
          <p:nvPr/>
        </p:nvSpPr>
        <p:spPr>
          <a:xfrm>
            <a:off x="266760" y="3405240"/>
            <a:ext cx="804996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Présentation et initiation au C++ 98 à 2020</a:t>
            </a:r>
            <a:endParaRPr lang="fr-FR" sz="2400" b="0" strike="noStrike" spc="-1">
              <a:latin typeface="Arial"/>
            </a:endParaRPr>
          </a:p>
        </p:txBody>
      </p:sp>
      <p:sp>
        <p:nvSpPr>
          <p:cNvPr id="146" name="CustomShape 3"/>
          <p:cNvSpPr/>
          <p:nvPr/>
        </p:nvSpPr>
        <p:spPr>
          <a:xfrm>
            <a:off x="130320" y="6367320"/>
            <a:ext cx="89056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0" strike="noStrike" spc="-1">
                <a:solidFill>
                  <a:srgbClr val="808080"/>
                </a:solidFill>
                <a:latin typeface="Arial"/>
                <a:ea typeface="ＭＳ Ｐゴシック"/>
              </a:rPr>
              <a:t>Ce document est la propriété de l'ONERA. Il ne peut être communiqué à des tiers et/ou reproduit sans l'autorisation préalable écrite de l'ONERA, et son contenu ne peut être divulgué. </a:t>
            </a:r>
            <a:br/>
            <a:r>
              <a:rPr lang="fr-FR" sz="800" b="0" i="1" strike="noStrike" spc="-1">
                <a:solidFill>
                  <a:srgbClr val="808080"/>
                </a:solidFill>
                <a:latin typeface="Arial"/>
                <a:ea typeface="ＭＳ Ｐゴシック"/>
              </a:rPr>
              <a:t>This document and the information contained herin is proprietary information of ONERA and shall not be disclosed or reproduced without the prior authorization of ONERA.</a:t>
            </a:r>
            <a:endParaRPr lang="fr-FR" sz="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Coder proprement, ça prend du temps ?</a:t>
            </a:r>
            <a:endParaRPr lang="fr-FR" sz="2400" b="0" strike="noStrike" spc="-1">
              <a:solidFill>
                <a:srgbClr val="00509A"/>
              </a:solidFill>
              <a:latin typeface="Arial"/>
            </a:endParaRPr>
          </a:p>
        </p:txBody>
      </p:sp>
      <p:sp>
        <p:nvSpPr>
          <p:cNvPr id="227" name="TextShape 2"/>
          <p:cNvSpPr txBox="1"/>
          <p:nvPr/>
        </p:nvSpPr>
        <p:spPr>
          <a:xfrm>
            <a:off x="399960" y="1340640"/>
            <a:ext cx="7772040" cy="3456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confondre vitesse et précipitation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fait on gagne du temps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si lourd à faire si on le fait dès le départ (50% du travail fait)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bien écrit : plus facile et donc plus rapide à relire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passe plus de temps à relire qu’à écrire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logique et bien structuré : plus facile de retrouver des bogues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 facile à l’étendre et donc de l’améliorer.</a:t>
            </a:r>
            <a:endParaRPr lang="fr-FR" sz="2000" b="0" strike="noStrike" spc="-1">
              <a:solidFill>
                <a:srgbClr val="000000"/>
              </a:solidFill>
              <a:latin typeface="Arial"/>
            </a:endParaRPr>
          </a:p>
        </p:txBody>
      </p:sp>
      <p:sp>
        <p:nvSpPr>
          <p:cNvPr id="2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0107A88-DDF1-4A37-90ED-34B641495103}" type="slidenum">
              <a:rPr lang="fr-FR" sz="1200" b="0" strike="noStrike" spc="-1">
                <a:solidFill>
                  <a:srgbClr val="000000"/>
                </a:solidFill>
                <a:latin typeface="Arial"/>
                <a:ea typeface="ＭＳ Ｐゴシック"/>
              </a:rPr>
              <a:t>20</a:t>
            </a:fld>
            <a:endParaRPr lang="fr-FR" sz="1200" b="0" strike="noStrike" spc="-1">
              <a:latin typeface="Times New Roman"/>
            </a:endParaRPr>
          </a:p>
        </p:txBody>
      </p:sp>
      <p:sp>
        <p:nvSpPr>
          <p:cNvPr id="2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l’importance des commentaires</a:t>
            </a:r>
            <a:endParaRPr lang="fr-FR" sz="2400" b="0" strike="noStrike" spc="-1">
              <a:solidFill>
                <a:srgbClr val="00509A"/>
              </a:solidFill>
              <a:latin typeface="Arial"/>
            </a:endParaRPr>
          </a:p>
        </p:txBody>
      </p:sp>
      <p:sp>
        <p:nvSpPr>
          <p:cNvPr id="231" name="TextShape 2"/>
          <p:cNvSpPr txBox="1"/>
          <p:nvPr/>
        </p:nvSpPr>
        <p:spPr>
          <a:xfrm>
            <a:off x="266760" y="764640"/>
            <a:ext cx="7772040" cy="504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Essentiels pour éclairer le code</a:t>
            </a:r>
            <a:endParaRPr lang="fr-FR" sz="2400" b="0" strike="noStrike" spc="-1">
              <a:solidFill>
                <a:srgbClr val="000000"/>
              </a:solidFill>
              <a:latin typeface="Arial"/>
            </a:endParaRPr>
          </a:p>
          <a:p>
            <a:pPr marL="343080" indent="-342720">
              <a:lnSpc>
                <a:spcPct val="100000"/>
              </a:lnSpc>
              <a:spcBef>
                <a:spcPts val="479"/>
              </a:spcBef>
              <a:buClr>
                <a:srgbClr val="008000"/>
              </a:buClr>
              <a:buFont typeface="Symbol" charset="2"/>
              <a:buChar char=""/>
            </a:pPr>
            <a:r>
              <a:rPr lang="fr-FR" sz="2400" b="0" strike="noStrike" spc="-1">
                <a:solidFill>
                  <a:srgbClr val="008000"/>
                </a:solidFill>
                <a:latin typeface="Arial"/>
                <a:ea typeface="ＭＳ Ｐゴシック"/>
              </a:rPr>
              <a:t>Un bon commentaire</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Facilite la lecture du code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Apporte une indication sur un choix de conception</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Explique une motivation qui ne serait pas évidente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Donne un exemple pour mieux comprendre ce que fait le code</a:t>
            </a:r>
            <a:endParaRPr lang="fr-FR" sz="20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Un mauvais commentaire</a:t>
            </a:r>
            <a:endParaRPr lang="fr-FR" sz="24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Décrit un morceau de code qui n’existe plus</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Explique une évidence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Fait plusieurs lignes pour expliquer une chose simple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Est un historique sur la modification des fichiers : c’est une mauvaise idée, il vaut mieux confier cela à un gestionnaire de tâche (exemple : git)</a:t>
            </a:r>
            <a:endParaRPr lang="fr-FR" sz="2000" b="0" strike="noStrike" spc="-1">
              <a:solidFill>
                <a:srgbClr val="000000"/>
              </a:solidFill>
              <a:latin typeface="Arial"/>
            </a:endParaRPr>
          </a:p>
        </p:txBody>
      </p:sp>
      <p:sp>
        <p:nvSpPr>
          <p:cNvPr id="23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3A2EC7-8B99-4399-8509-8AD90BBA3F65}" type="slidenum">
              <a:rPr lang="fr-FR" sz="1200" b="0" strike="noStrike" spc="-1">
                <a:solidFill>
                  <a:srgbClr val="000000"/>
                </a:solidFill>
                <a:latin typeface="Arial"/>
                <a:ea typeface="ＭＳ Ｐゴシック"/>
              </a:rPr>
              <a:t>21</a:t>
            </a:fld>
            <a:endParaRPr lang="fr-FR" sz="1200" b="0" strike="noStrike" spc="-1">
              <a:latin typeface="Times New Roman"/>
            </a:endParaRPr>
          </a:p>
        </p:txBody>
      </p:sp>
      <p:sp>
        <p:nvSpPr>
          <p:cNvPr id="23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critiquable de commentaires</a:t>
            </a:r>
            <a:endParaRPr lang="fr-FR" sz="2400" b="0" strike="noStrike" spc="-1">
              <a:solidFill>
                <a:srgbClr val="00509A"/>
              </a:solidFill>
              <a:latin typeface="Arial"/>
            </a:endParaRPr>
          </a:p>
        </p:txBody>
      </p:sp>
      <p:sp>
        <p:nvSpPr>
          <p:cNvPr id="235" name="TextShape 2"/>
          <p:cNvSpPr txBox="1"/>
          <p:nvPr/>
        </p:nvSpPr>
        <p:spPr>
          <a:xfrm>
            <a:off x="284040" y="836640"/>
            <a:ext cx="7772040" cy="4680000"/>
          </a:xfrm>
          <a:prstGeom prst="rect">
            <a:avLst/>
          </a:prstGeom>
          <a:noFill/>
          <a:ln w="0">
            <a:noFill/>
          </a:ln>
        </p:spPr>
        <p:txBody>
          <a:bodyPr lIns="0" tIns="0" rIns="0" bIns="0">
            <a:noAutofit/>
          </a:bodyPr>
          <a:lstStyle/>
          <a:p>
            <a:pPr>
              <a:lnSpc>
                <a:spcPct val="100000"/>
              </a:lnSpc>
              <a:spcBef>
                <a:spcPts val="360"/>
              </a:spcBef>
              <a:tabLst>
                <a:tab pos="0" algn="l"/>
              </a:tabLst>
            </a:pPr>
            <a:r>
              <a:rPr lang="pt-BR" sz="1800" b="0" strike="noStrike" spc="-1">
                <a:solidFill>
                  <a:srgbClr val="000000"/>
                </a:solidFill>
                <a:latin typeface="LMRoman9-Regular-Identity-H"/>
                <a:ea typeface="ＭＳ Ｐゴシック"/>
              </a:rPr>
              <a:t>i = 0 ; </a:t>
            </a:r>
            <a:r>
              <a:rPr lang="pt-BR" sz="1800" b="0" strike="noStrike" spc="-1">
                <a:solidFill>
                  <a:srgbClr val="009A00"/>
                </a:solidFill>
                <a:latin typeface="LMRoman9-Regular-Identity-H"/>
                <a:ea typeface="ＭＳ Ｐゴシック"/>
              </a:rPr>
              <a:t>// On initialise la variable i à zéro</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i = i + 1 ; </a:t>
            </a:r>
            <a:r>
              <a:rPr lang="fr-FR" sz="1800" b="0" strike="noStrike" spc="-1">
                <a:solidFill>
                  <a:srgbClr val="009A00"/>
                </a:solidFill>
                <a:latin typeface="LMRoman9-Regular-Identity-H"/>
                <a:ea typeface="ＭＳ Ｐゴシック"/>
              </a:rPr>
              <a:t>// On incrémente de un la variable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On additionne a et b et on stocke le résultat dans c</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c = a + b ;</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Ci</a:t>
            </a:r>
            <a:r>
              <a:rPr lang="fr-FR" sz="1800" b="0" i="1" strike="noStrike" spc="-1">
                <a:solidFill>
                  <a:srgbClr val="009A00"/>
                </a:solidFill>
                <a:latin typeface="CMSY9"/>
                <a:ea typeface="ＭＳ Ｐゴシック"/>
              </a:rPr>
              <a:t>−−</a:t>
            </a:r>
            <a:r>
              <a:rPr lang="fr-FR" sz="1800" b="0" strike="noStrike" spc="-1">
                <a:solidFill>
                  <a:srgbClr val="009A00"/>
                </a:solidFill>
                <a:latin typeface="LMRoman9-Regular-Identity-H"/>
                <a:ea typeface="ＭＳ Ｐゴシック"/>
              </a:rPr>
              <a:t>dessous , on fait une double boucle pour afficher la matrice :</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00FF"/>
                </a:solidFill>
                <a:latin typeface="LMRoman9-Regular-Identity-H"/>
                <a:ea typeface="ＭＳ Ｐゴシック"/>
              </a:rPr>
              <a:t>for </a:t>
            </a:r>
            <a:r>
              <a:rPr lang="pt-BR" sz="1800" b="0" strike="noStrike" spc="-1">
                <a:solidFill>
                  <a:srgbClr val="000000"/>
                </a:solidFill>
                <a:latin typeface="LMRoman9-Regular-Identity-H"/>
                <a:ea typeface="ＭＳ Ｐゴシック"/>
              </a:rPr>
              <a:t>( i = 0 ; i &lt; 10 ; ++i )</a:t>
            </a:r>
            <a:endParaRPr lang="fr-FR" sz="1800" b="0" strike="noStrike" spc="-1">
              <a:solidFill>
                <a:srgbClr val="000000"/>
              </a:solidFill>
              <a:latin typeface="Arial"/>
            </a:endParaRPr>
          </a:p>
          <a:p>
            <a:pPr>
              <a:lnSpc>
                <a:spcPct val="100000"/>
              </a:lnSpc>
              <a:spcBef>
                <a:spcPts val="360"/>
              </a:spcBef>
              <a:tabLst>
                <a:tab pos="0" algn="l"/>
              </a:tabLst>
            </a:pPr>
            <a:r>
              <a:rPr lang="sv-SE" sz="1800" b="0" strike="noStrike" spc="-1">
                <a:solidFill>
                  <a:srgbClr val="000000"/>
                </a:solidFill>
                <a:latin typeface="LMRoman9-Regular-Identity-H"/>
                <a:ea typeface="ＭＳ Ｐゴシック"/>
              </a:rPr>
              <a:t>    std::cout &lt;&lt; </a:t>
            </a:r>
            <a:r>
              <a:rPr lang="sv-SE" sz="1800" b="0" strike="noStrike" spc="-1">
                <a:solidFill>
                  <a:srgbClr val="9400D2"/>
                </a:solidFill>
                <a:latin typeface="LMRoman9-Regular-Identity-H"/>
                <a:ea typeface="ＭＳ Ｐゴシック"/>
              </a:rPr>
              <a:t>” valeur : ” </a:t>
            </a:r>
            <a:r>
              <a:rPr lang="sv-SE" sz="1800" b="0" strike="noStrike" spc="-1">
                <a:solidFill>
                  <a:srgbClr val="000000"/>
                </a:solidFill>
                <a:latin typeface="LMRoman9-Regular-Identity-H"/>
                <a:ea typeface="ＭＳ Ｐゴシック"/>
              </a:rPr>
              <a:t>&lt;&lt; i &lt;&lt; </a:t>
            </a:r>
            <a:r>
              <a:rPr lang="sv-SE" sz="1800" b="0" strike="noStrike" spc="-1">
                <a:solidFill>
                  <a:srgbClr val="9400D2"/>
                </a:solidFill>
                <a:latin typeface="LMRoman9-Regular-Identity-H"/>
                <a:ea typeface="ＭＳ Ｐゴシック"/>
              </a:rPr>
              <a:t>” ” </a:t>
            </a:r>
            <a:r>
              <a:rPr lang="sv-SE"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Fin du for</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std::cout &lt;&lt; std::endl; </a:t>
            </a:r>
            <a:r>
              <a:rPr lang="fr-FR" sz="1800" b="0" strike="noStrike" spc="-1">
                <a:solidFill>
                  <a:srgbClr val="009A00"/>
                </a:solidFill>
                <a:latin typeface="LMRoman9-Regular-Identity-H"/>
                <a:ea typeface="ＭＳ Ｐゴシック"/>
              </a:rPr>
              <a:t>// Retour à la ligne</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Et maintenant , on va s ’ occuper de retourner la valeur de i . On utilise pour cela</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l ’ instruction return à laquelle on passe la valeur de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i ;</a:t>
            </a:r>
            <a:endParaRPr lang="fr-FR" sz="1800" b="0" strike="noStrike" spc="-1">
              <a:solidFill>
                <a:srgbClr val="000000"/>
              </a:solidFill>
              <a:latin typeface="Arial"/>
            </a:endParaRPr>
          </a:p>
        </p:txBody>
      </p:sp>
      <p:sp>
        <p:nvSpPr>
          <p:cNvPr id="2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A9272-2AFD-4F3A-BD30-00D7050EAC8E}" type="slidenum">
              <a:rPr lang="fr-FR" sz="1200" b="0" strike="noStrike" spc="-1">
                <a:solidFill>
                  <a:srgbClr val="000000"/>
                </a:solidFill>
                <a:latin typeface="Arial"/>
                <a:ea typeface="ＭＳ Ｐゴシック"/>
              </a:rPr>
              <a:t>22</a:t>
            </a:fld>
            <a:endParaRPr lang="fr-FR" sz="1200" b="0" strike="noStrike" spc="-1">
              <a:latin typeface="Times New Roman"/>
            </a:endParaRPr>
          </a:p>
        </p:txBody>
      </p:sp>
      <p:sp>
        <p:nvSpPr>
          <p:cNvPr id="2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Comment nommer les choses ?</a:t>
            </a:r>
            <a:endParaRPr lang="fr-FR" sz="2400" b="0" strike="noStrike" spc="-1">
              <a:solidFill>
                <a:srgbClr val="00509A"/>
              </a:solidFill>
              <a:latin typeface="Arial"/>
            </a:endParaRPr>
          </a:p>
        </p:txBody>
      </p:sp>
      <p:sp>
        <p:nvSpPr>
          <p:cNvPr id="239" name="TextShape 2"/>
          <p:cNvSpPr txBox="1"/>
          <p:nvPr/>
        </p:nvSpPr>
        <p:spPr>
          <a:xfrm>
            <a:off x="471240" y="1692360"/>
            <a:ext cx="8611200" cy="44726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pronoçables et faciles à retenir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explicites pour vous et les autres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a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adresse_client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lf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largeur_fenetre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Combien d’occurrence de </a:t>
            </a:r>
            <a:r>
              <a:rPr lang="fr-FR" sz="1600" b="0" strike="noStrike" spc="-1">
                <a:solidFill>
                  <a:srgbClr val="000000"/>
                </a:solidFill>
                <a:latin typeface="Courier New"/>
                <a:ea typeface="ＭＳ Ｐゴシック"/>
              </a:rPr>
              <a:t>a</a:t>
            </a:r>
            <a:r>
              <a:rPr lang="fr-FR" sz="1600" b="0" strike="noStrike" spc="-1">
                <a:solidFill>
                  <a:srgbClr val="000000"/>
                </a:solidFill>
                <a:latin typeface="Arial"/>
                <a:ea typeface="ＭＳ Ｐゴシック"/>
              </a:rPr>
              <a:t> dans le code ? Combien de </a:t>
            </a:r>
            <a:r>
              <a:rPr lang="fr-FR" sz="1600" b="0" strike="noStrike" spc="-1">
                <a:solidFill>
                  <a:srgbClr val="000000"/>
                </a:solidFill>
                <a:latin typeface="Courier New"/>
                <a:ea typeface="ＭＳ Ｐゴシック"/>
              </a:rPr>
              <a:t>adresse_client</a:t>
            </a:r>
            <a:r>
              <a:rPr lang="fr-FR" sz="1600" b="0" strike="noStrike" spc="-1">
                <a:solidFill>
                  <a:srgbClr val="000000"/>
                </a:solidFill>
                <a:latin typeface="Arial"/>
                <a:ea typeface="ＭＳ Ｐゴシック"/>
              </a:rPr>
              <a:t>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un nom de variable qui introduit un contre-sens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matrice = 8</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On peut penser que c’est une matrice, mais c’est clairement un entier !</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Imaginez que vous voyez plus loin la ligne suivante : </a:t>
            </a:r>
            <a:r>
              <a:rPr lang="fr-FR" sz="1600" b="0" strike="noStrike" spc="-1">
                <a:solidFill>
                  <a:srgbClr val="000000"/>
                </a:solidFill>
                <a:latin typeface="Courier New"/>
                <a:ea typeface="ＭＳ Ｐゴシック"/>
              </a:rPr>
              <a:t>matrice = 4 * matrice;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Que penser de cette ligne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des noms de variables qui n’ont pas de sens (exemple : </a:t>
            </a:r>
            <a:r>
              <a:rPr lang="fr-FR" sz="2000" b="0" strike="noStrike" spc="-1">
                <a:solidFill>
                  <a:srgbClr val="000000"/>
                </a:solidFill>
                <a:latin typeface="Courier New"/>
                <a:ea typeface="ＭＳ Ｐゴシック"/>
              </a:rPr>
              <a:t>plop</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tricher en choisissant des noms proches d’un mot clef.</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Exemple</a:t>
            </a:r>
            <a:r>
              <a:rPr lang="fr-FR" sz="1600" b="0" strike="noStrike" spc="-1">
                <a:solidFill>
                  <a:srgbClr val="000000"/>
                </a:solidFill>
                <a:latin typeface="Courier New"/>
                <a:ea typeface="ＭＳ Ｐゴシック"/>
              </a:rPr>
              <a:t> : ccase, vvolatile</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mélanger du français et de l’anglais (</a:t>
            </a:r>
            <a:r>
              <a:rPr lang="fr-FR" sz="1800" b="0" strike="noStrike" spc="-1">
                <a:solidFill>
                  <a:srgbClr val="000000"/>
                </a:solidFill>
                <a:latin typeface="Arial"/>
                <a:ea typeface="ＭＳ Ｐゴシック"/>
              </a:rPr>
              <a:t>exemple : </a:t>
            </a:r>
            <a:r>
              <a:rPr lang="fr-FR" sz="1800" b="0" strike="noStrike" spc="-1">
                <a:solidFill>
                  <a:srgbClr val="000000"/>
                </a:solidFill>
                <a:latin typeface="Courier New"/>
                <a:ea typeface="ＭＳ Ｐゴシック"/>
              </a:rPr>
              <a:t>lengthChemin</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p:txBody>
      </p:sp>
      <p:sp>
        <p:nvSpPr>
          <p:cNvPr id="2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2CE1342-1329-4FBA-960A-946D36F59C35}" type="slidenum">
              <a:rPr lang="fr-FR" sz="1200" b="0" strike="noStrike" spc="-1">
                <a:solidFill>
                  <a:srgbClr val="000000"/>
                </a:solidFill>
                <a:latin typeface="Arial"/>
                <a:ea typeface="ＭＳ Ｐゴシック"/>
              </a:rPr>
              <a:t>23</a:t>
            </a:fld>
            <a:endParaRPr lang="fr-FR" sz="1200" b="0" strike="noStrike" spc="-1">
              <a:latin typeface="Times New Roman"/>
            </a:endParaRPr>
          </a:p>
        </p:txBody>
      </p:sp>
      <p:sp>
        <p:nvSpPr>
          <p:cNvPr id="2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2" name="CustomShape 5"/>
          <p:cNvSpPr/>
          <p:nvPr/>
        </p:nvSpPr>
        <p:spPr>
          <a:xfrm>
            <a:off x="179640" y="692640"/>
            <a:ext cx="3888000" cy="118692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gfdjkgldfj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ezgiofdgfdljkrljl = 1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gfdjkgldfj = ezgiofdgfdljkrljl + gfdjkgldfj ;</a:t>
            </a:r>
            <a:endParaRPr lang="fr-FR" sz="1800" b="0" strike="noStrike" spc="-1">
              <a:latin typeface="Arial"/>
            </a:endParaRPr>
          </a:p>
        </p:txBody>
      </p:sp>
      <p:sp>
        <p:nvSpPr>
          <p:cNvPr id="243" name="CustomShape 6"/>
          <p:cNvSpPr/>
          <p:nvPr/>
        </p:nvSpPr>
        <p:spPr>
          <a:xfrm>
            <a:off x="5004000" y="836640"/>
            <a:ext cx="3960000" cy="63900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x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x += 1 ;</a:t>
            </a:r>
            <a:endParaRPr lang="fr-FR"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Et pour conclure</a:t>
            </a:r>
            <a:endParaRPr lang="fr-FR" sz="2400" b="0" strike="noStrike" spc="-1">
              <a:solidFill>
                <a:srgbClr val="00509A"/>
              </a:solidFill>
              <a:latin typeface="Arial"/>
            </a:endParaRPr>
          </a:p>
        </p:txBody>
      </p:sp>
      <p:sp>
        <p:nvSpPr>
          <p:cNvPr id="245" name="TextShape 2"/>
          <p:cNvSpPr txBox="1"/>
          <p:nvPr/>
        </p:nvSpPr>
        <p:spPr>
          <a:xfrm>
            <a:off x="266760" y="774360"/>
            <a:ext cx="7772040" cy="5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Voici comment arranger le premier code :</a:t>
            </a:r>
            <a:endParaRPr lang="fr-FR" sz="2400" b="0" strike="noStrike" spc="-1">
              <a:solidFill>
                <a:srgbClr val="000000"/>
              </a:solidFill>
              <a:latin typeface="Arial"/>
            </a:endParaRPr>
          </a:p>
        </p:txBody>
      </p:sp>
      <p:sp>
        <p:nvSpPr>
          <p:cNvPr id="24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6A01C46-3A0A-4867-9C64-9C223003F04B}" type="slidenum">
              <a:rPr lang="fr-FR" sz="1200" b="0" strike="noStrike" spc="-1">
                <a:solidFill>
                  <a:srgbClr val="000000"/>
                </a:solidFill>
                <a:latin typeface="Arial"/>
                <a:ea typeface="ＭＳ Ｐゴシック"/>
              </a:rPr>
              <a:t>24</a:t>
            </a:fld>
            <a:endParaRPr lang="fr-FR" sz="1200" b="0" strike="noStrike" spc="-1">
              <a:latin typeface="Times New Roman"/>
            </a:endParaRPr>
          </a:p>
        </p:txBody>
      </p:sp>
      <p:sp>
        <p:nvSpPr>
          <p:cNvPr id="24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8" name="CustomShape 5"/>
          <p:cNvSpPr/>
          <p:nvPr/>
        </p:nvSpPr>
        <p:spPr>
          <a:xfrm>
            <a:off x="2007720" y="1196640"/>
            <a:ext cx="4724280" cy="1511640"/>
          </a:xfrm>
          <a:prstGeom prst="rect">
            <a:avLst/>
          </a:prstGeom>
          <a:solidFill>
            <a:srgbClr val="FAEEDA"/>
          </a:solidFill>
          <a:ln w="0">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k(</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i)</a:t>
            </a:r>
            <a:endParaRPr lang="fr-FR" sz="2000" b="0" strike="noStrike" spc="-1">
              <a:latin typeface="Arial"/>
            </a:endParaRPr>
          </a:p>
          <a:p>
            <a:pPr>
              <a:lnSpc>
                <a:spcPct val="100000"/>
              </a:lnSpc>
              <a:spcBef>
                <a:spcPts val="400"/>
              </a:spcBef>
              <a:tabLst>
                <a:tab pos="0" algn="l"/>
              </a:tabLst>
            </a:pPr>
            <a:r>
              <a:rPr lang="fr-FR" sz="2000" b="0" strike="noStrike" spc="-1">
                <a:solidFill>
                  <a:srgbClr val="000000"/>
                </a:solidFill>
                <a:latin typeface="LMMono10-Regular-Identity-H"/>
                <a:ea typeface="DejaVu Sans"/>
              </a:rPr>
              <a:t>{</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rsflkj=1; </a:t>
            </a:r>
            <a:r>
              <a:rPr lang="fr-FR" sz="2000" b="0" strike="noStrike" spc="-1">
                <a:solidFill>
                  <a:srgbClr val="333399"/>
                </a:solidFill>
                <a:latin typeface="LMMono10-Regular-Identity-H"/>
                <a:ea typeface="DejaVu Sans"/>
              </a:rPr>
              <a:t>if</a:t>
            </a:r>
            <a:r>
              <a:rPr lang="fr-FR" sz="2000" b="0" strike="noStrike" spc="-1">
                <a:solidFill>
                  <a:srgbClr val="000000"/>
                </a:solidFill>
                <a:latin typeface="LMMono10-Regular-Identity-H"/>
                <a:ea typeface="DejaVu Sans"/>
              </a:rPr>
              <a:t> (i==1)</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 </a:t>
            </a:r>
            <a:r>
              <a:rPr lang="fr-FR" sz="2000" b="0" strike="noStrike" spc="-1">
                <a:solidFill>
                  <a:srgbClr val="333399"/>
                </a:solidFill>
                <a:latin typeface="LMMono10-Regular-Identity-H"/>
                <a:ea typeface="DejaVu Sans"/>
              </a:rPr>
              <a:t>else</a:t>
            </a:r>
            <a:r>
              <a:rPr lang="fr-FR" sz="2000" b="0" strike="noStrike" spc="-1">
                <a:solidFill>
                  <a:srgbClr val="000000"/>
                </a:solidFill>
                <a:latin typeface="LMMono10-Regular-Identity-H"/>
                <a:ea typeface="DejaVu Sans"/>
              </a:rPr>
              <a:t> rsflkj = i;</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rsflkj*k(i-1);}</a:t>
            </a:r>
            <a:endParaRPr lang="fr-FR" sz="2000" b="0" strike="noStrike" spc="-1">
              <a:latin typeface="Arial"/>
            </a:endParaRPr>
          </a:p>
        </p:txBody>
      </p:sp>
      <p:sp>
        <p:nvSpPr>
          <p:cNvPr id="249" name="CustomShape 6"/>
          <p:cNvSpPr/>
          <p:nvPr/>
        </p:nvSpPr>
        <p:spPr>
          <a:xfrm>
            <a:off x="1979640" y="3645000"/>
            <a:ext cx="4752000" cy="338148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fact ( </a:t>
            </a: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(n&gt;=0)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i f </a:t>
            </a:r>
            <a:r>
              <a:rPr lang="pt-BR" sz="1800" b="0" strike="noStrike" spc="-1">
                <a:solidFill>
                  <a:srgbClr val="000000"/>
                </a:solidFill>
                <a:latin typeface="LMRoman9-Regular-Identity-H"/>
                <a:ea typeface="ＭＳ Ｐゴシック"/>
              </a:rPr>
              <a:t>(n == 0) </a:t>
            </a:r>
            <a:r>
              <a:rPr lang="pt-BR" sz="1800" b="0" strike="noStrike" spc="-1">
                <a:solidFill>
                  <a:srgbClr val="009A00"/>
                </a:solidFill>
                <a:latin typeface="LMRoman9-Regular-Identity-H"/>
                <a:ea typeface="ＭＳ Ｐゴシック"/>
              </a:rPr>
              <a:t>// Cas particuliers : 0 ! = 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long </a:t>
            </a:r>
            <a:r>
              <a:rPr lang="pt-BR" sz="1800" b="0" strike="noStrike" spc="-1">
                <a:solidFill>
                  <a:srgbClr val="000000"/>
                </a:solidFill>
                <a:latin typeface="LMRoman9-Regular-Identity-H"/>
                <a:ea typeface="ＭＳ Ｐゴシック"/>
              </a:rPr>
              <a:t>resultat = n ∗ fact(n</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a:t>
            </a:r>
            <a:r>
              <a:rPr lang="pt-BR" sz="1800" b="0" strike="noStrike" spc="-1">
                <a:solidFill>
                  <a:srgbClr val="009A00"/>
                </a:solidFill>
                <a:latin typeface="LMRoman9-Regular-Identity-H"/>
                <a:ea typeface="ＭＳ Ｐゴシック"/>
              </a:rPr>
              <a:t>// n ! = n ∗ (n</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assert ( resultat &gt; 0) ; </a:t>
            </a:r>
            <a:r>
              <a:rPr lang="pt-BR" sz="1800" b="0" strike="noStrike" spc="-1">
                <a:solidFill>
                  <a:srgbClr val="009A00"/>
                </a:solidFill>
                <a:latin typeface="LMRoman9-Regular-Identity-H"/>
                <a:ea typeface="ＭＳ Ｐゴシック"/>
              </a:rPr>
              <a:t>// Postcondition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return </a:t>
            </a:r>
            <a:r>
              <a:rPr lang="pt-BR" sz="1800" b="0" strike="noStrike" spc="-1">
                <a:solidFill>
                  <a:srgbClr val="000000"/>
                </a:solidFill>
                <a:latin typeface="LMRoman9-Regular-Identity-H"/>
                <a:ea typeface="ＭＳ Ｐゴシック"/>
              </a:rPr>
              <a:t>resultat;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250" name="CustomShape 7"/>
          <p:cNvSpPr/>
          <p:nvPr/>
        </p:nvSpPr>
        <p:spPr>
          <a:xfrm>
            <a:off x="4152960" y="2817000"/>
            <a:ext cx="418680" cy="683640"/>
          </a:xfrm>
          <a:prstGeom prst="down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Initiation au langage C++</a:t>
            </a:r>
            <a:endParaRPr lang="fr-FR" sz="3600" b="0" strike="noStrike" spc="-1">
              <a:solidFill>
                <a:srgbClr val="00509A"/>
              </a:solidFill>
              <a:latin typeface="Arial"/>
            </a:endParaRPr>
          </a:p>
        </p:txBody>
      </p:sp>
      <p:sp>
        <p:nvSpPr>
          <p:cNvPr id="25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28E9B50-6EF4-435E-BED3-255F248908D3}" type="slidenum">
              <a:rPr lang="fr-FR" sz="1200" b="0" strike="noStrike" spc="-1">
                <a:solidFill>
                  <a:srgbClr val="000000"/>
                </a:solidFill>
                <a:latin typeface="Arial"/>
                <a:ea typeface="ＭＳ Ｐゴシック"/>
              </a:rPr>
              <a:t>25</a:t>
            </a:fld>
            <a:endParaRPr lang="fr-FR" sz="1200" b="0" strike="noStrike" spc="-1">
              <a:latin typeface="Times New Roman"/>
            </a:endParaRPr>
          </a:p>
        </p:txBody>
      </p:sp>
      <p:sp>
        <p:nvSpPr>
          <p:cNvPr id="253"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Pour commencer…</a:t>
            </a:r>
            <a:endParaRPr lang="fr-FR" sz="2400" b="0" strike="noStrike" spc="-1">
              <a:solidFill>
                <a:srgbClr val="00509A"/>
              </a:solidFill>
              <a:latin typeface="Arial"/>
            </a:endParaRPr>
          </a:p>
        </p:txBody>
      </p:sp>
      <p:sp>
        <p:nvSpPr>
          <p:cNvPr id="25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Bjarn Stroustrup : 70% langage,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Expert : 60%,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Débutant : 10%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Quelques pages internet de référence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https://en.cppreference.com/w/</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http://www.cplusplus.com/</a:t>
            </a:r>
            <a:endParaRPr lang="fr-FR" sz="2000" b="0" strike="noStrike" spc="-1">
              <a:solidFill>
                <a:srgbClr val="000000"/>
              </a:solidFill>
              <a:latin typeface="Arial"/>
            </a:endParaRPr>
          </a:p>
        </p:txBody>
      </p:sp>
      <p:sp>
        <p:nvSpPr>
          <p:cNvPr id="25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20F9F8E-5CC6-44D6-A990-2ECFFCC0D94C}" type="slidenum">
              <a:rPr lang="fr-FR" sz="1200" b="0" strike="noStrike" spc="-1">
                <a:solidFill>
                  <a:srgbClr val="000000"/>
                </a:solidFill>
                <a:latin typeface="Arial"/>
                <a:ea typeface="ＭＳ Ｐゴシック"/>
              </a:rPr>
              <a:t>26</a:t>
            </a:fld>
            <a:endParaRPr lang="fr-FR" sz="1200" b="0" strike="noStrike" spc="-1">
              <a:latin typeface="Times New Roman"/>
            </a:endParaRPr>
          </a:p>
        </p:txBody>
      </p:sp>
      <p:sp>
        <p:nvSpPr>
          <p:cNvPr id="25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Un petit programme éponyme en C++</a:t>
            </a:r>
            <a:endParaRPr lang="fr-FR" sz="2400" b="0" strike="noStrike" spc="-1">
              <a:solidFill>
                <a:srgbClr val="00509A"/>
              </a:solidFill>
              <a:latin typeface="Arial"/>
            </a:endParaRPr>
          </a:p>
        </p:txBody>
      </p:sp>
      <p:sp>
        <p:nvSpPr>
          <p:cNvPr id="259" name="TextShape 2"/>
          <p:cNvSpPr txBox="1"/>
          <p:nvPr/>
        </p:nvSpPr>
        <p:spPr>
          <a:xfrm>
            <a:off x="279360" y="3131280"/>
            <a:ext cx="7772040" cy="2601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afficher sur console : utilisation de </a:t>
            </a:r>
            <a:r>
              <a:rPr lang="fr-FR" sz="2400" b="0" strike="noStrike" spc="-1">
                <a:solidFill>
                  <a:srgbClr val="000000"/>
                </a:solidFill>
                <a:latin typeface="Courier New"/>
                <a:ea typeface="ＭＳ Ｐゴシック"/>
              </a:rPr>
              <a:t>&lt;iostream&gt;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a:t>
            </a:r>
            <a:r>
              <a:rPr lang="fr-FR" sz="2400" b="0" strike="noStrike" spc="-1">
                <a:solidFill>
                  <a:srgbClr val="000000"/>
                </a:solidFill>
                <a:latin typeface="Courier New"/>
                <a:ea typeface="ＭＳ Ｐゴシック"/>
              </a:rPr>
              <a:t>std::cout </a:t>
            </a:r>
            <a:r>
              <a:rPr lang="fr-FR" sz="2400" b="0" strike="noStrike" spc="-1">
                <a:solidFill>
                  <a:srgbClr val="000000"/>
                </a:solidFill>
                <a:latin typeface="Arial"/>
                <a:ea typeface="ＭＳ Ｐゴシック"/>
              </a:rPr>
              <a:t>(Console Output) et des flux de sortie (</a:t>
            </a:r>
            <a:r>
              <a:rPr lang="fr-FR" sz="2400" b="0" strike="noStrike" spc="-1">
                <a:solidFill>
                  <a:srgbClr val="000000"/>
                </a:solidFill>
                <a:latin typeface="Courier New"/>
                <a:ea typeface="ＭＳ Ｐゴシック"/>
              </a:rPr>
              <a:t>&lt;&lt;</a:t>
            </a:r>
            <a:r>
              <a:rPr lang="fr-FR" sz="2400" b="0" strike="noStrike" spc="-1">
                <a:solidFill>
                  <a:srgbClr val="000000"/>
                </a:solidFill>
                <a:latin typeface="Arial"/>
                <a:ea typeface="ＭＳ Ｐゴシック"/>
              </a:rPr>
              <a: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std::endl </a:t>
            </a:r>
            <a:r>
              <a:rPr lang="fr-FR" sz="2400" b="0" strike="noStrike" spc="-1">
                <a:solidFill>
                  <a:srgbClr val="000000"/>
                </a:solidFill>
                <a:latin typeface="Arial"/>
                <a:ea typeface="ＭＳ Ｐゴシック"/>
              </a:rPr>
              <a:t>pour le retour à la ligne (end line)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EXIT_SUCCESS </a:t>
            </a:r>
            <a:r>
              <a:rPr lang="fr-FR" sz="2400" b="0" strike="noStrike" spc="-1">
                <a:solidFill>
                  <a:srgbClr val="000000"/>
                </a:solidFill>
                <a:latin typeface="Arial"/>
                <a:ea typeface="ＭＳ Ｐゴシック"/>
              </a:rPr>
              <a:t>: En C également pour signaler que le programme s’est passé sans accros</a:t>
            </a:r>
            <a:endParaRPr lang="fr-FR" sz="2400" b="0" strike="noStrike" spc="-1">
              <a:solidFill>
                <a:srgbClr val="000000"/>
              </a:solidFill>
              <a:latin typeface="Arial"/>
            </a:endParaRPr>
          </a:p>
        </p:txBody>
      </p:sp>
      <p:sp>
        <p:nvSpPr>
          <p:cNvPr id="26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A8400BD-8E7D-4C5E-B3D3-6DB05E4074A1}" type="slidenum">
              <a:rPr lang="fr-FR" sz="1200" b="0" strike="noStrike" spc="-1">
                <a:solidFill>
                  <a:srgbClr val="000000"/>
                </a:solidFill>
                <a:latin typeface="Arial"/>
                <a:ea typeface="ＭＳ Ｐゴシック"/>
              </a:rPr>
              <a:t>27</a:t>
            </a:fld>
            <a:endParaRPr lang="fr-FR" sz="1200" b="0" strike="noStrike" spc="-1">
              <a:latin typeface="Times New Roman"/>
            </a:endParaRPr>
          </a:p>
        </p:txBody>
      </p:sp>
      <p:sp>
        <p:nvSpPr>
          <p:cNvPr id="26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62" name="CustomShape 5"/>
          <p:cNvSpPr/>
          <p:nvPr/>
        </p:nvSpPr>
        <p:spPr>
          <a:xfrm>
            <a:off x="1835640" y="908640"/>
            <a:ext cx="4752000" cy="22842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en-US" sz="1800" b="0" strike="noStrike" spc="-1">
                <a:solidFill>
                  <a:srgbClr val="808080"/>
                </a:solidFill>
                <a:latin typeface="LMRoman6-Regular-Identity-H"/>
                <a:ea typeface="ＭＳ Ｐゴシック"/>
              </a:rPr>
              <a:t>        </a:t>
            </a: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Hello World ! ” </a:t>
            </a:r>
            <a:r>
              <a:rPr lang="en-US" sz="1800" b="0" strike="noStrike" spc="-1">
                <a:solidFill>
                  <a:srgbClr val="000000"/>
                </a:solidFill>
                <a:latin typeface="LMRoman9-Regular-Identity-H"/>
                <a:ea typeface="ＭＳ Ｐゴシック"/>
              </a:rPr>
              <a:t>&lt;&lt; std::endl;</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Convention sur les noms de variables (et autres)</a:t>
            </a:r>
            <a:endParaRPr lang="fr-FR" sz="2400" b="0" strike="noStrike" spc="-1">
              <a:solidFill>
                <a:srgbClr val="00509A"/>
              </a:solidFill>
              <a:latin typeface="Arial"/>
            </a:endParaRPr>
          </a:p>
        </p:txBody>
      </p:sp>
      <p:sp>
        <p:nvSpPr>
          <p:cNvPr id="264" name="TextShape 2"/>
          <p:cNvSpPr txBox="1"/>
          <p:nvPr/>
        </p:nvSpPr>
        <p:spPr>
          <a:xfrm>
            <a:off x="279360" y="692640"/>
            <a:ext cx="7772040" cy="4906080"/>
          </a:xfrm>
          <a:prstGeom prst="rect">
            <a:avLst/>
          </a:prstGeom>
          <a:solidFill>
            <a:srgbClr val="FFFFFF"/>
          </a:solid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Peut contenir des caractères ASCII</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doit pas contenir des espaces ou des tabulations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 de ponctuations, de quotes, de symboles d’opérations, de parenthèses, brackets et accolades ni des symboles @ et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pas commencer par un chiffre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C++ 11, peut contenir une grande partie des caractères unicodes</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Valides</a:t>
            </a:r>
            <a:r>
              <a:rPr lang="fr-FR" sz="2000" b="0" strike="noStrike" spc="-1">
                <a:solidFill>
                  <a:srgbClr val="000000"/>
                </a:solidFill>
                <a:latin typeface="Arial"/>
                <a:ea typeface="ＭＳ Ｐゴシック"/>
              </a:rPr>
              <a:t>    : a, _a, clé, périmètre, , </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Invalides</a:t>
            </a:r>
            <a:r>
              <a:rPr lang="fr-FR" sz="2000" b="0" strike="noStrike" spc="-1">
                <a:solidFill>
                  <a:srgbClr val="000000"/>
                </a:solidFill>
                <a:latin typeface="Arial"/>
                <a:ea typeface="ＭＳ Ｐゴシック"/>
              </a:rPr>
              <a:t>  : 1a, }c, la clef, &lt;c </a:t>
            </a:r>
            <a:endParaRPr lang="fr-FR" sz="2000" b="0" strike="noStrike" spc="-1">
              <a:solidFill>
                <a:srgbClr val="000000"/>
              </a:solidFill>
              <a:latin typeface="Arial"/>
            </a:endParaRPr>
          </a:p>
          <a:p>
            <a:pPr marL="457200">
              <a:lnSpc>
                <a:spcPct val="100000"/>
              </a:lnSpc>
              <a:spcBef>
                <a:spcPts val="400"/>
              </a:spcBef>
              <a:tabLst>
                <a:tab pos="0" algn="l"/>
              </a:tabLst>
            </a:pPr>
            <a:endParaRPr lang="fr-FR" sz="2000" b="0" strike="noStrike" spc="-1">
              <a:solidFill>
                <a:srgbClr val="000000"/>
              </a:solidFill>
              <a:latin typeface="Arial"/>
            </a:endParaRPr>
          </a:p>
        </p:txBody>
      </p:sp>
      <p:sp>
        <p:nvSpPr>
          <p:cNvPr id="2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203B369-4CE4-4952-949A-2643FB05EA71}" type="slidenum">
              <a:rPr lang="fr-FR" sz="1200" b="0" strike="noStrike" spc="-1">
                <a:solidFill>
                  <a:srgbClr val="000000"/>
                </a:solidFill>
                <a:latin typeface="Arial"/>
                <a:ea typeface="ＭＳ Ｐゴシック"/>
              </a:rPr>
              <a:t>28</a:t>
            </a:fld>
            <a:endParaRPr lang="fr-FR" sz="1200" b="0" strike="noStrike" spc="-1">
              <a:latin typeface="Times New Roman"/>
            </a:endParaRPr>
          </a:p>
        </p:txBody>
      </p:sp>
      <p:sp>
        <p:nvSpPr>
          <p:cNvPr id="2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type booléen</a:t>
            </a:r>
            <a:endParaRPr lang="fr-FR" sz="2400" b="0" strike="noStrike" spc="-1">
              <a:solidFill>
                <a:srgbClr val="00509A"/>
              </a:solidFill>
              <a:latin typeface="Arial"/>
            </a:endParaRPr>
          </a:p>
        </p:txBody>
      </p:sp>
      <p:sp>
        <p:nvSpPr>
          <p:cNvPr id="268" name="TextShape 2"/>
          <p:cNvSpPr txBox="1"/>
          <p:nvPr/>
        </p:nvSpPr>
        <p:spPr>
          <a:xfrm>
            <a:off x="266760" y="836640"/>
            <a:ext cx="7772040" cy="216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Mot clef natif au C++ : </a:t>
            </a:r>
            <a:r>
              <a:rPr lang="fr-FR" sz="2400" b="0" strike="noStrike" spc="-1">
                <a:solidFill>
                  <a:srgbClr val="000000"/>
                </a:solidFill>
                <a:latin typeface="Courier New"/>
                <a:ea typeface="ＭＳ Ｐゴシック"/>
              </a:rPr>
              <a:t>bool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prendre que deux valeurs : </a:t>
            </a:r>
            <a:r>
              <a:rPr lang="fr-FR" sz="2400" b="0" strike="noStrike" spc="-1">
                <a:solidFill>
                  <a:srgbClr val="000000"/>
                </a:solidFill>
                <a:latin typeface="Courier New"/>
                <a:ea typeface="ＭＳ Ｐゴシック"/>
              </a:rPr>
              <a:t>true</a:t>
            </a:r>
            <a:r>
              <a:rPr lang="fr-FR" sz="2400" b="0" strike="noStrike" spc="-1">
                <a:solidFill>
                  <a:srgbClr val="000000"/>
                </a:solidFill>
                <a:latin typeface="Arial"/>
                <a:ea typeface="ＭＳ Ｐゴシック"/>
              </a:rPr>
              <a:t> ou </a:t>
            </a:r>
            <a:r>
              <a:rPr lang="fr-FR" sz="2400" b="0" strike="noStrike" spc="-1">
                <a:solidFill>
                  <a:srgbClr val="000000"/>
                </a:solidFill>
                <a:latin typeface="Courier New"/>
                <a:ea typeface="ＭＳ Ｐゴシック"/>
              </a:rPr>
              <a:t>false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Opérations logiques et de tests valables sur eux</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l’affichage, affiche 0 (false) ou 1 (true) sauf si on utilise </a:t>
            </a:r>
            <a:r>
              <a:rPr lang="fr-FR" sz="2400" b="0" strike="noStrike" spc="-1">
                <a:solidFill>
                  <a:srgbClr val="000000"/>
                </a:solidFill>
                <a:latin typeface="Courier New"/>
                <a:ea typeface="ＭＳ Ｐゴシック"/>
              </a:rPr>
              <a:t>std::boolalpha </a:t>
            </a:r>
            <a:r>
              <a:rPr lang="fr-FR" sz="2400" b="0" strike="noStrike" spc="-1">
                <a:solidFill>
                  <a:srgbClr val="000000"/>
                </a:solidFill>
                <a:latin typeface="Arial"/>
                <a:ea typeface="ＭＳ Ｐゴシック"/>
              </a:rPr>
              <a:t>de la bibliothèque </a:t>
            </a:r>
            <a:r>
              <a:rPr lang="fr-FR" sz="2400" b="0" strike="noStrike" spc="-1">
                <a:solidFill>
                  <a:srgbClr val="000000"/>
                </a:solidFill>
                <a:latin typeface="Courier New"/>
                <a:ea typeface="ＭＳ Ｐゴシック"/>
              </a:rPr>
              <a:t>iomanip</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6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38124E4-CE3A-4727-9B24-7F513352F9B2}" type="slidenum">
              <a:rPr lang="fr-FR" sz="1200" b="0" strike="noStrike" spc="-1">
                <a:solidFill>
                  <a:srgbClr val="000000"/>
                </a:solidFill>
                <a:latin typeface="Arial"/>
                <a:ea typeface="ＭＳ Ｐゴシック"/>
              </a:rPr>
              <a:t>29</a:t>
            </a:fld>
            <a:endParaRPr lang="fr-FR" sz="1200" b="0" strike="noStrike" spc="-1">
              <a:latin typeface="Times New Roman"/>
            </a:endParaRPr>
          </a:p>
        </p:txBody>
      </p:sp>
      <p:sp>
        <p:nvSpPr>
          <p:cNvPr id="27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71" name="CustomShape 5"/>
          <p:cNvSpPr/>
          <p:nvPr/>
        </p:nvSpPr>
        <p:spPr>
          <a:xfrm>
            <a:off x="266760" y="2892960"/>
            <a:ext cx="878796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&lt;iomanip&gt;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bool </a:t>
            </a:r>
            <a:r>
              <a:rPr lang="fr-FR" sz="1800" b="0" strike="noStrike" spc="-1">
                <a:solidFill>
                  <a:srgbClr val="000000"/>
                </a:solidFill>
                <a:latin typeface="LMRoman9-Regular-Identity-H"/>
                <a:ea typeface="ＭＳ Ｐゴシック"/>
              </a:rPr>
              <a:t>f 1 = (3&gt;5); </a:t>
            </a:r>
            <a:r>
              <a:rPr lang="fr-FR" sz="1800" b="0" strike="noStrike" spc="-1">
                <a:solidFill>
                  <a:srgbClr val="009A00"/>
                </a:solidFill>
                <a:latin typeface="LMRoman9-Regular-Identity-H"/>
                <a:ea typeface="ＭＳ Ｐゴシック"/>
              </a:rPr>
              <a:t>// f1 est faux</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bool </a:t>
            </a:r>
            <a:r>
              <a:rPr lang="pt-BR" sz="1800" b="0" strike="noStrike" spc="-1">
                <a:solidFill>
                  <a:srgbClr val="000000"/>
                </a:solidFill>
                <a:latin typeface="LMRoman9-Regular-Identity-H"/>
                <a:ea typeface="ＭＳ Ｐゴシック"/>
              </a:rPr>
              <a:t>f 2 = f1 || (5-7+2 == 0); </a:t>
            </a:r>
            <a:r>
              <a:rPr lang="pt-BR" sz="1800" b="0" strike="noStrike" spc="-1">
                <a:solidFill>
                  <a:srgbClr val="009A00"/>
                </a:solidFill>
                <a:latin typeface="LMRoman9-Regular-Identity-H"/>
                <a:ea typeface="ＭＳ Ｐゴシック"/>
              </a:rPr>
              <a:t>// f2 est vrai</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std::boolalpha &lt;&lt; </a:t>
            </a:r>
            <a:r>
              <a:rPr lang="fr-FR" sz="1800" b="0" strike="noStrike" spc="-1">
                <a:solidFill>
                  <a:srgbClr val="9400D2"/>
                </a:solidFill>
                <a:latin typeface="LMRoman9-Regular-Identity-H"/>
                <a:ea typeface="ＭＳ Ｐゴシック"/>
              </a:rPr>
              <a:t>”f1 : ” </a:t>
            </a:r>
            <a:r>
              <a:rPr lang="fr-FR" sz="1800" b="0" strike="noStrike" spc="-1">
                <a:solidFill>
                  <a:srgbClr val="000000"/>
                </a:solidFill>
                <a:latin typeface="LMRoman9-Regular-Identity-H"/>
                <a:ea typeface="ＭＳ Ｐゴシック"/>
              </a:rPr>
              <a:t>&lt;&lt; f 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 et f2 : ” </a:t>
            </a:r>
            <a:r>
              <a:rPr lang="fr-FR" sz="1800" b="0" strike="noStrike" spc="-1">
                <a:solidFill>
                  <a:srgbClr val="000000"/>
                </a:solidFill>
                <a:latin typeface="LMRoman9-Regular-Identity-H"/>
                <a:ea typeface="ＭＳ Ｐゴシック"/>
              </a:rPr>
              <a:t>&lt;&lt; f2 &lt;&lt; std::endl ;</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00"/>
                </a:solidFill>
                <a:latin typeface="LMRoman9-Regular-Identity-H"/>
                <a:ea typeface="ＭＳ Ｐゴシック"/>
              </a:rPr>
              <a:t>std::cout &lt;&lt; std::noboolalpha &lt;&lt; </a:t>
            </a:r>
            <a:r>
              <a:rPr lang="fr-FR" sz="1800" b="0" strike="noStrike" spc="-1">
                <a:solidFill>
                  <a:srgbClr val="9400D2"/>
                </a:solidFill>
                <a:latin typeface="LMRoman9-Regular-Identity-H"/>
                <a:ea typeface="ＭＳ Ｐゴシック"/>
              </a:rPr>
              <a:t>” f1 &amp;&amp; f2 : ” </a:t>
            </a:r>
            <a:r>
              <a:rPr lang="fr-FR" sz="1800" b="0" strike="noStrike" spc="-1">
                <a:solidFill>
                  <a:srgbClr val="000000"/>
                </a:solidFill>
                <a:latin typeface="LMRoman9-Regular-Identity-H"/>
                <a:ea typeface="ＭＳ Ｐゴシック"/>
              </a:rPr>
              <a:t>&lt;&lt; f1 &amp;&amp; f2 &lt;&lt;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”f1 || f2 : ” </a:t>
            </a:r>
            <a:r>
              <a:rPr lang="fr-FR" sz="1800" b="0" strike="noStrike" spc="-1">
                <a:solidFill>
                  <a:srgbClr val="000000"/>
                </a:solidFill>
                <a:latin typeface="LMRoman9-Regular-Identity-H"/>
                <a:ea typeface="ＭＳ Ｐゴシック"/>
              </a:rPr>
              <a:t>&lt;&lt; f1 || f2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Généalogie du C++</a:t>
            </a:r>
            <a:endParaRPr lang="fr-FR" sz="2400" b="0" strike="noStrike" spc="-1">
              <a:solidFill>
                <a:srgbClr val="00509A"/>
              </a:solidFill>
              <a:latin typeface="Arial"/>
            </a:endParaRPr>
          </a:p>
        </p:txBody>
      </p:sp>
      <p:sp>
        <p:nvSpPr>
          <p:cNvPr id="148" name="TextShape 2"/>
          <p:cNvSpPr txBox="1"/>
          <p:nvPr/>
        </p:nvSpPr>
        <p:spPr>
          <a:xfrm>
            <a:off x="990720" y="1133640"/>
            <a:ext cx="7829640" cy="4887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Première version d’Unix en assembleur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Langage B (interprété)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1971 : Langage C (pour Unix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1980 : Langage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1983 : Standardisation ANSI du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1998 : Standardisation ISO du C++ (a.k.a C++ 98)</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2011 : Mise à jour ISO du C++ (C++ 11)</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2014 : Mise à jour ISO du C++ (C++ 14)</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2017 : Mise à jour ISO du C++ (C++ 17)</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2020 : Mise à jour ISO du C++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2023 : Mise à jour ISO de prévu…</a:t>
            </a:r>
            <a:endParaRPr lang="fr-FR" sz="2400" b="0" strike="noStrike" spc="-1">
              <a:solidFill>
                <a:srgbClr val="000000"/>
              </a:solidFill>
              <a:latin typeface="Arial"/>
            </a:endParaRPr>
          </a:p>
        </p:txBody>
      </p:sp>
      <p:sp>
        <p:nvSpPr>
          <p:cNvPr id="14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DE4C262-C63B-461E-8FF9-28999D3549F6}" type="slidenum">
              <a:rPr lang="fr-FR" sz="1200" b="0" strike="noStrike" spc="-1">
                <a:solidFill>
                  <a:srgbClr val="000000"/>
                </a:solidFill>
                <a:latin typeface="Arial"/>
                <a:ea typeface="ＭＳ Ｐゴシック"/>
              </a:rPr>
              <a:t>3</a:t>
            </a:fld>
            <a:endParaRPr lang="fr-FR" sz="1200" b="0" strike="noStrike" spc="-1">
              <a:latin typeface="Times New Roman"/>
            </a:endParaRPr>
          </a:p>
        </p:txBody>
      </p:sp>
      <p:sp>
        <p:nvSpPr>
          <p:cNvPr id="15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entiers</a:t>
            </a:r>
            <a:endParaRPr lang="fr-FR" sz="2400" b="0" strike="noStrike" spc="-1">
              <a:solidFill>
                <a:srgbClr val="00509A"/>
              </a:solidFill>
              <a:latin typeface="Arial"/>
            </a:endParaRPr>
          </a:p>
        </p:txBody>
      </p:sp>
      <p:sp>
        <p:nvSpPr>
          <p:cNvPr id="273" name="TextShape 2"/>
          <p:cNvSpPr txBox="1"/>
          <p:nvPr/>
        </p:nvSpPr>
        <p:spPr>
          <a:xfrm>
            <a:off x="266760" y="764640"/>
            <a:ext cx="7772040" cy="554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Même types de base qu’en 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char signé ou non signé selon les compilateurs/système d’exploitation;</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Type long 32 bits sous Windows, 64 bits sous Linux</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au débordement d’entier !</a:t>
            </a:r>
            <a:endParaRPr lang="fr-FR" sz="2000" b="0" strike="noStrike" spc="-1">
              <a:solidFill>
                <a:srgbClr val="000000"/>
              </a:solidFill>
              <a:latin typeface="Arial"/>
            </a:endParaRPr>
          </a:p>
          <a:p>
            <a:pPr marL="343080" indent="-342720">
              <a:lnSpc>
                <a:spcPts val="1899"/>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si possible les entiers non signés sources de bogues difficiles à trouver :</a:t>
            </a:r>
            <a:br/>
            <a:r>
              <a:rPr lang="pt-BR" sz="1800" b="0" strike="noStrike" spc="-1">
                <a:solidFill>
                  <a:srgbClr val="0000FF"/>
                </a:solidFill>
                <a:latin typeface="LMRoman9-Regular-Identity-H"/>
                <a:ea typeface="ＭＳ Ｐゴシック"/>
              </a:rPr>
              <a:t>unsigned</a:t>
            </a:r>
            <a:r>
              <a:rPr lang="fr-FR" sz="1800" b="0" strike="noStrike" spc="-1">
                <a:solidFill>
                  <a:srgbClr val="000000"/>
                </a:solidFill>
                <a:latin typeface="LMRoman9-Regular-Identity-H"/>
                <a:ea typeface="ＭＳ Ｐゴシック"/>
              </a:rPr>
              <a:t> i , j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i = 1 ; i &lt; 99 ; ++i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j = i +1 ; j &gt;= i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j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Attention également à la division entière ! 5/2 = 2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Affichage grâce aux flux :</a:t>
            </a:r>
            <a:b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s = 32769 ;</a:t>
            </a:r>
            <a:br/>
            <a:r>
              <a:rPr lang="fr-FR" sz="1800" b="0" strike="noStrike" spc="-1">
                <a:solidFill>
                  <a:srgbClr val="0000FF"/>
                </a:solidFill>
                <a:latin typeface="LMRoman9-Regular-Identity-H"/>
                <a:ea typeface="ＭＳ Ｐゴシック"/>
              </a:rPr>
              <a:t>signed </a:t>
            </a:r>
            <a:r>
              <a:rPr lang="fr-FR" sz="1800" b="0" strike="noStrike" spc="-1">
                <a:solidFill>
                  <a:srgbClr val="000000"/>
                </a:solidFill>
                <a:latin typeface="LMRoman9-Regular-Identity-H"/>
                <a:ea typeface="ＭＳ Ｐゴシック"/>
              </a:rPr>
              <a:t>t = 130 ;</a:t>
            </a:r>
            <a:br/>
            <a:r>
              <a:rPr lang="fr-FR" sz="1800" b="0" strike="noStrike" spc="-1">
                <a:solidFill>
                  <a:srgbClr val="000000"/>
                </a:solidFill>
                <a:latin typeface="LMRoman9-Regular-Identity-H"/>
                <a:ea typeface="ＭＳ Ｐゴシック"/>
              </a:rPr>
              <a:t>std::cout &lt;&lt; </a:t>
            </a:r>
            <a:r>
              <a:rPr lang="fr-FR" sz="1800" b="0" strike="noStrike" spc="-1">
                <a:solidFill>
                  <a:srgbClr val="9400D2"/>
                </a:solidFill>
                <a:latin typeface="LMRoman9-Regular-Identity-H"/>
                <a:ea typeface="ＭＳ Ｐゴシック"/>
              </a:rPr>
              <a:t>”s = ” </a:t>
            </a:r>
            <a:r>
              <a:rPr lang="fr-FR" sz="1800" b="0" strike="noStrike" spc="-1">
                <a:solidFill>
                  <a:srgbClr val="000000"/>
                </a:solidFill>
                <a:latin typeface="LMRoman9-Regular-Identity-H"/>
                <a:ea typeface="ＭＳ Ｐゴシック"/>
              </a:rPr>
              <a:t>&lt;&lt; s &lt;&lt; </a:t>
            </a:r>
            <a:r>
              <a:rPr lang="fr-FR" sz="1800" b="0" strike="noStrike" spc="-1">
                <a:solidFill>
                  <a:srgbClr val="9400D2"/>
                </a:solidFill>
                <a:latin typeface="LMRoman9-Regular-Identity-H"/>
                <a:ea typeface="ＭＳ Ｐゴシック"/>
              </a:rPr>
              <a:t>” et t = ” </a:t>
            </a:r>
            <a:r>
              <a:rPr lang="fr-FR" sz="1800" b="0" strike="noStrike" spc="-1">
                <a:solidFill>
                  <a:srgbClr val="000000"/>
                </a:solidFill>
                <a:latin typeface="LMRoman9-Regular-Identity-H"/>
                <a:ea typeface="ＭＳ Ｐゴシック"/>
              </a:rPr>
              <a:t>&lt;&lt; t &lt;&lt; std::endl;</a:t>
            </a:r>
            <a:endParaRPr lang="fr-FR" sz="1800" b="0" strike="noStrike" spc="-1">
              <a:solidFill>
                <a:srgbClr val="000000"/>
              </a:solidFill>
              <a:latin typeface="Arial"/>
            </a:endParaRPr>
          </a:p>
        </p:txBody>
      </p:sp>
      <p:sp>
        <p:nvSpPr>
          <p:cNvPr id="27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1024ADB-99A7-4BE0-B6D8-47FF9D93564F}" type="slidenum">
              <a:rPr lang="fr-FR" sz="1200" b="0" strike="noStrike" spc="-1">
                <a:solidFill>
                  <a:srgbClr val="000000"/>
                </a:solidFill>
                <a:latin typeface="Arial"/>
                <a:ea typeface="ＭＳ Ｐゴシック"/>
              </a:rPr>
              <a:t>30</a:t>
            </a:fld>
            <a:endParaRPr lang="fr-FR" sz="1200" b="0" strike="noStrike" spc="-1">
              <a:latin typeface="Times New Roman"/>
            </a:endParaRPr>
          </a:p>
        </p:txBody>
      </p:sp>
      <p:sp>
        <p:nvSpPr>
          <p:cNvPr id="27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Utilisation de &lt;cstdint&gt;</a:t>
            </a:r>
            <a:endParaRPr lang="fr-FR" sz="2400" b="0" strike="noStrike" spc="-1">
              <a:solidFill>
                <a:srgbClr val="00509A"/>
              </a:solidFill>
              <a:latin typeface="Arial"/>
            </a:endParaRPr>
          </a:p>
        </p:txBody>
      </p:sp>
      <p:sp>
        <p:nvSpPr>
          <p:cNvPr id="277" name="TextShape 2"/>
          <p:cNvSpPr txBox="1"/>
          <p:nvPr/>
        </p:nvSpPr>
        <p:spPr>
          <a:xfrm>
            <a:off x="323640" y="764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de définir des entiers avec un nombre de bits précis indépendant du compilateur et du système d’exploitation</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7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09990AA-73F4-449D-802F-29A629F7203E}" type="slidenum">
              <a:rPr lang="fr-FR" sz="1200" b="0" strike="noStrike" spc="-1">
                <a:solidFill>
                  <a:srgbClr val="000000"/>
                </a:solidFill>
                <a:latin typeface="Arial"/>
                <a:ea typeface="ＭＳ Ｐゴシック"/>
              </a:rPr>
              <a:t>31</a:t>
            </a:fld>
            <a:endParaRPr lang="fr-FR" sz="1200" b="0" strike="noStrike" spc="-1">
              <a:latin typeface="Times New Roman"/>
            </a:endParaRPr>
          </a:p>
        </p:txBody>
      </p:sp>
      <p:sp>
        <p:nvSpPr>
          <p:cNvPr id="27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0" name="CustomShape 5"/>
          <p:cNvSpPr/>
          <p:nvPr/>
        </p:nvSpPr>
        <p:spPr>
          <a:xfrm>
            <a:off x="251640" y="1989000"/>
            <a:ext cx="8712720" cy="53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&lt;cstdint&gt;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std::uint8_t     byte ;   </a:t>
            </a:r>
            <a:r>
              <a:rPr lang="pt-BR" sz="1800" b="0" strike="noStrike" spc="-1">
                <a:solidFill>
                  <a:srgbClr val="009A00"/>
                </a:solidFill>
                <a:latin typeface="LMRoman9-Regular-Identity-H"/>
                <a:ea typeface="ＭＳ Ｐゴシック"/>
              </a:rPr>
              <a:t>// entier non signé représenté sur 8 bits ( un </a:t>
            </a:r>
            <a:r>
              <a:rPr lang="de-DE" sz="1800" b="0" strike="noStrike" spc="-1">
                <a:solidFill>
                  <a:srgbClr val="009A00"/>
                </a:solidFill>
                <a:latin typeface="LMRoman9-Regular-Identity-H"/>
                <a:ea typeface="ＭＳ Ｐゴシック"/>
              </a:rPr>
              <a:t>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std::int8_t       sbyte ;  </a:t>
            </a:r>
            <a:r>
              <a:rPr lang="pt-BR" sz="1800" b="0" strike="noStrike" spc="-1">
                <a:solidFill>
                  <a:srgbClr val="009A00"/>
                </a:solidFill>
                <a:latin typeface="LMRoman9-Regular-Identity-H"/>
                <a:ea typeface="ＭＳ Ｐゴシック"/>
              </a:rPr>
              <a:t>// entier signé représenté sur 8 bits ( un 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std::uin16_t    ush ;     </a:t>
            </a:r>
            <a:r>
              <a:rPr lang="pt-BR" sz="1800" b="0" strike="noStrike" spc="-1">
                <a:solidFill>
                  <a:srgbClr val="009A00"/>
                </a:solidFill>
                <a:latin typeface="LMRoman9-Regular-Identity-H"/>
                <a:ea typeface="ＭＳ Ｐゴシック"/>
              </a:rPr>
              <a:t>// entier non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std::int16_t     sh;        </a:t>
            </a:r>
            <a:r>
              <a:rPr lang="pt-BR" sz="1800" b="0" strike="noStrike" spc="-1">
                <a:solidFill>
                  <a:srgbClr val="009A00"/>
                </a:solidFill>
                <a:latin typeface="LMRoman9-Regular-Identity-H"/>
                <a:ea typeface="ＭＳ Ｐゴシック"/>
              </a:rPr>
              <a:t>// entier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 : :uint32_t uent ;  </a:t>
            </a:r>
            <a:r>
              <a:rPr lang="pt-BR" sz="1800" b="0" strike="noStrike" spc="-1">
                <a:solidFill>
                  <a:srgbClr val="009A00"/>
                </a:solidFill>
                <a:latin typeface="LMRoman9-Regular-Identity-H"/>
                <a:ea typeface="ＭＳ Ｐゴシック"/>
              </a:rPr>
              <a:t>// entier non signé représenté sur 32 bits ( quatre octets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std::int32_t      ent ;   </a:t>
            </a:r>
            <a:r>
              <a:rPr lang="pt-BR" sz="1800" b="0" strike="noStrike" spc="-1">
                <a:solidFill>
                  <a:srgbClr val="009A00"/>
                </a:solidFill>
                <a:latin typeface="LMRoman9-Regular-Identity-H"/>
                <a:ea typeface="ＭＳ Ｐゴシック"/>
              </a:rPr>
              <a:t>// entier signé représenté sur 32 bits ( quatre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std::uint64_t    ulg ;   </a:t>
            </a:r>
            <a:r>
              <a:rPr lang="pt-BR" sz="1800" b="0" strike="noStrike" spc="-1">
                <a:solidFill>
                  <a:srgbClr val="009A00"/>
                </a:solidFill>
                <a:latin typeface="LMRoman9-Regular-Identity-H"/>
                <a:ea typeface="ＭＳ Ｐゴシック"/>
              </a:rPr>
              <a:t>// entier non signé représenté sur 64 bits ( huit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std::int64_t      lg ;     </a:t>
            </a:r>
            <a:r>
              <a:rPr lang="pt-BR" sz="1800" b="0" strike="noStrike" spc="-1">
                <a:solidFill>
                  <a:srgbClr val="009A00"/>
                </a:solidFill>
                <a:latin typeface="LMRoman9-Regular-Identity-H"/>
                <a:ea typeface="ＭＳ Ｐゴシック"/>
              </a:rPr>
              <a:t>// entier signé représenté sur 64 bits ( huit octets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la non utilisation des entiers non signés</a:t>
            </a:r>
            <a:endParaRPr lang="fr-FR" sz="2400" b="0" strike="noStrike" spc="-1">
              <a:solidFill>
                <a:srgbClr val="00509A"/>
              </a:solidFill>
              <a:latin typeface="Arial"/>
            </a:endParaRPr>
          </a:p>
        </p:txBody>
      </p:sp>
      <p:sp>
        <p:nvSpPr>
          <p:cNvPr id="28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90F100F-45A3-45ED-93F1-FE0966F7C51D}" type="slidenum">
              <a:rPr lang="fr-FR" sz="1200" b="0" strike="noStrike" spc="-1">
                <a:solidFill>
                  <a:srgbClr val="000000"/>
                </a:solidFill>
                <a:latin typeface="Arial"/>
                <a:ea typeface="ＭＳ Ｐゴシック"/>
              </a:rPr>
              <a:t>32</a:t>
            </a:fld>
            <a:endParaRPr lang="fr-FR" sz="1200" b="0" strike="noStrike" spc="-1">
              <a:latin typeface="Times New Roman"/>
            </a:endParaRPr>
          </a:p>
        </p:txBody>
      </p:sp>
      <p:sp>
        <p:nvSpPr>
          <p:cNvPr id="283" name="TextShape 3"/>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4" name="CustomShape 4"/>
          <p:cNvSpPr/>
          <p:nvPr/>
        </p:nvSpPr>
        <p:spPr>
          <a:xfrm>
            <a:off x="251640" y="1056240"/>
            <a:ext cx="4176000" cy="570564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la</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n² = 3249 ; </a:t>
            </a:r>
            <a:r>
              <a:rPr lang="fr-FR" sz="1600" b="0" strike="noStrike" spc="-1">
                <a:solidFill>
                  <a:srgbClr val="009A00"/>
                </a:solidFill>
                <a:latin typeface="LMRoman9-Regular-Identity-H"/>
                <a:ea typeface="ＭＳ Ｐゴシック"/>
              </a:rPr>
              <a:t>// n² = 57 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sup = n²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inf   = 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milieu = (inf+sup)/2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&lt; 0)</a:t>
            </a:r>
            <a:r>
              <a:rPr lang="pt-BR" sz="1600" b="0" strike="noStrike" spc="-1">
                <a:solidFill>
                  <a:srgbClr val="009A00"/>
                </a:solidFill>
                <a:latin typeface="LMRoman9-Regular-Identity-H"/>
                <a:ea typeface="ＭＳ Ｐゴシック"/>
              </a:rPr>
              <a:t> </a:t>
            </a:r>
            <a:r>
              <a:rPr lang="pt-BR" sz="1600" b="0" strike="noStrike" spc="-1">
                <a:solidFill>
                  <a:srgbClr val="C00000"/>
                </a:solidFill>
                <a:latin typeface="LMRoman9-Regular-Identity-H"/>
                <a:ea typeface="ＭＳ Ｐゴシック"/>
              </a:rPr>
              <a:t>// Bogue ici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808080"/>
                </a:solidFill>
                <a:latin typeface="LMRoman6-Regular-Identity-H"/>
                <a:ea typeface="ＭＳ Ｐゴシック"/>
              </a:rPr>
              <a:t>          </a:t>
            </a:r>
            <a:r>
              <a:rPr lang="fr-FR" sz="1600" b="0" strike="noStrike" spc="-1">
                <a:solidFill>
                  <a:srgbClr val="000000"/>
                </a:solidFill>
                <a:latin typeface="LMRoman9-Regular-Identity-H"/>
                <a:ea typeface="ＭＳ Ｐゴシック"/>
              </a:rPr>
              <a:t>inf = milieu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 == n²) ; </a:t>
            </a:r>
            <a:r>
              <a:rPr lang="pt-BR" sz="1600" b="0" strike="noStrike" spc="-1">
                <a:solidFill>
                  <a:srgbClr val="009A00"/>
                </a:solidFill>
                <a:latin typeface="LMRoman9-Regular-Identity-H"/>
                <a:ea typeface="ＭＳ Ｐゴシック"/>
              </a:rPr>
              <a:t>// Postcondition</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std::endl;</a:t>
            </a:r>
            <a:endParaRPr lang="fr-FR" sz="1600" b="0" strike="noStrike" spc="-1">
              <a:latin typeface="Arial"/>
            </a:endParaRPr>
          </a:p>
        </p:txBody>
      </p:sp>
      <p:sp>
        <p:nvSpPr>
          <p:cNvPr id="285" name="CustomShape 5"/>
          <p:cNvSpPr/>
          <p:nvPr/>
        </p:nvSpPr>
        <p:spPr>
          <a:xfrm>
            <a:off x="4860000" y="914760"/>
            <a:ext cx="4104000" cy="548964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la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n²= 3249 ; </a:t>
            </a:r>
            <a:r>
              <a:rPr lang="fr-FR" sz="1600" b="0" strike="noStrike" spc="-1">
                <a:solidFill>
                  <a:srgbClr val="009A00"/>
                </a:solidFill>
                <a:latin typeface="LMRoman9-Regular-Identity-H"/>
                <a:ea typeface="ＭＳ Ｐゴシック"/>
              </a:rPr>
              <a:t>// n² = 57²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(n²&gt;=0);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sup = n²;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inf =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milieu = (inf+sup)/2;</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n²&lt;0)</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a:t>
            </a: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inf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(milieu*milieu==n²);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 √</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 : :endl ;</a:t>
            </a:r>
            <a:endParaRPr lang="fr-FR" sz="16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Formatage des entiers en sortie</a:t>
            </a:r>
            <a:endParaRPr lang="fr-FR" sz="2400" b="0" strike="noStrike" spc="-1">
              <a:solidFill>
                <a:srgbClr val="00509A"/>
              </a:solidFill>
              <a:latin typeface="Arial"/>
            </a:endParaRPr>
          </a:p>
        </p:txBody>
      </p:sp>
      <p:sp>
        <p:nvSpPr>
          <p:cNvPr id="287" name="TextShape 2"/>
          <p:cNvSpPr txBox="1"/>
          <p:nvPr/>
        </p:nvSpPr>
        <p:spPr>
          <a:xfrm>
            <a:off x="279360" y="836280"/>
            <a:ext cx="7772040" cy="122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Utilisation de </a:t>
            </a:r>
            <a:r>
              <a:rPr lang="fr-FR" sz="2000" b="0" strike="noStrike" spc="-1">
                <a:solidFill>
                  <a:srgbClr val="000000"/>
                </a:solidFill>
                <a:latin typeface="Courier New"/>
                <a:ea typeface="ＭＳ Ｐゴシック"/>
              </a:rPr>
              <a:t>iomanip</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std::setw</a:t>
            </a:r>
            <a:r>
              <a:rPr lang="fr-FR" sz="2000" b="0" strike="noStrike" spc="-1">
                <a:solidFill>
                  <a:srgbClr val="000000"/>
                </a:solidFill>
                <a:latin typeface="Arial"/>
                <a:ea typeface="ＭＳ Ｐゴシック"/>
              </a:rPr>
              <a:t> réserve un nombre d’espace pour afficher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std::fill</a:t>
            </a:r>
            <a:r>
              <a:rPr lang="fr-FR" sz="2000" b="0" strike="noStrike" spc="-1">
                <a:solidFill>
                  <a:srgbClr val="000000"/>
                </a:solidFill>
                <a:latin typeface="Arial"/>
                <a:ea typeface="ＭＳ Ｐゴシック"/>
              </a:rPr>
              <a:t> remplit l’espace non utilisé par un caractère</a:t>
            </a:r>
            <a:endParaRPr lang="fr-FR" sz="2000" b="0" strike="noStrike" spc="-1">
              <a:solidFill>
                <a:srgbClr val="000000"/>
              </a:solidFill>
              <a:latin typeface="Arial"/>
            </a:endParaRPr>
          </a:p>
        </p:txBody>
      </p:sp>
      <p:sp>
        <p:nvSpPr>
          <p:cNvPr id="28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F8DF9DF-AF02-4BBA-800C-92DA0B5B96D6}" type="slidenum">
              <a:rPr lang="fr-FR" sz="1200" b="0" strike="noStrike" spc="-1">
                <a:solidFill>
                  <a:srgbClr val="000000"/>
                </a:solidFill>
                <a:latin typeface="Arial"/>
                <a:ea typeface="ＭＳ Ｐゴシック"/>
              </a:rPr>
              <a:t>33</a:t>
            </a:fld>
            <a:endParaRPr lang="fr-FR" sz="1200" b="0" strike="noStrike" spc="-1">
              <a:latin typeface="Times New Roman"/>
            </a:endParaRPr>
          </a:p>
        </p:txBody>
      </p:sp>
      <p:sp>
        <p:nvSpPr>
          <p:cNvPr id="28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0" name="CustomShape 5"/>
          <p:cNvSpPr/>
          <p:nvPr/>
        </p:nvSpPr>
        <p:spPr>
          <a:xfrm>
            <a:off x="395640" y="1989000"/>
            <a:ext cx="835272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LMRoman9-Regular-Identity-H"/>
                <a:ea typeface="ＭＳ Ｐゴシック"/>
              </a:rPr>
              <a:t>std::int32_t value1 = </a:t>
            </a:r>
            <a:r>
              <a:rPr lang="en-US" sz="1800" b="0" i="1" strike="noStrike" spc="-1">
                <a:solidFill>
                  <a:srgbClr val="000000"/>
                </a:solidFill>
                <a:latin typeface="CMSY9"/>
                <a:ea typeface="ＭＳ Ｐゴシック"/>
              </a:rPr>
              <a:t>−</a:t>
            </a:r>
            <a:r>
              <a:rPr lang="en-US" sz="1800" b="0" strike="noStrike" spc="-1">
                <a:solidFill>
                  <a:srgbClr val="000000"/>
                </a:solidFill>
                <a:latin typeface="LMRoman9-Regular-Identity-H"/>
                <a:ea typeface="ＭＳ Ｐゴシック"/>
              </a:rPr>
              <a:t>32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std::int32_t value2 = 3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”value1 = ” </a:t>
            </a:r>
            <a:r>
              <a:rPr lang="en-US" sz="1800" b="0" strike="noStrike" spc="-1">
                <a:solidFill>
                  <a:srgbClr val="000000"/>
                </a:solidFill>
                <a:latin typeface="LMRoman9-Regular-Identity-H"/>
                <a:ea typeface="ＭＳ Ｐゴシック"/>
              </a:rPr>
              <a:t>&lt;&lt; value1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et value2 = ” </a:t>
            </a:r>
            <a:r>
              <a:rPr lang="en-US" sz="1800" b="0" strike="noStrike" spc="-1">
                <a:solidFill>
                  <a:srgbClr val="000000"/>
                </a:solidFill>
                <a:latin typeface="LMRoman9-Regular-Identity-H"/>
                <a:ea typeface="ＭＳ Ｐゴシック"/>
              </a:rPr>
              <a:t>&lt;&lt; value2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”123456789ABCDEF” </a:t>
            </a:r>
            <a:r>
              <a:rPr lang="en-US" sz="1800" b="0" strike="noStrike" spc="-1">
                <a:solidFill>
                  <a:srgbClr val="000000"/>
                </a:solidFill>
                <a:latin typeface="LMRoman9-Regular-Identity-H"/>
                <a:ea typeface="ＭＳ Ｐゴシック"/>
              </a:rPr>
              <a:t>&lt;&lt;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”value1 = ” </a:t>
            </a:r>
            <a:r>
              <a:rPr lang="fr-FR" sz="1800" b="0" strike="noStrike" spc="-1">
                <a:solidFill>
                  <a:srgbClr val="000000"/>
                </a:solidFill>
                <a:latin typeface="LMRoman9-Regular-Identity-H"/>
                <a:ea typeface="ＭＳ Ｐゴシック"/>
              </a:rPr>
              <a:t>&lt;&lt; std::setw(4) &lt;&lt; value1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 et value2 = ” </a:t>
            </a:r>
            <a:r>
              <a:rPr lang="fr-FR" sz="1800" b="0" strike="noStrike" spc="-1">
                <a:solidFill>
                  <a:srgbClr val="000000"/>
                </a:solidFill>
                <a:latin typeface="LMRoman9-Regular-Identity-H"/>
                <a:ea typeface="ＭＳ Ｐゴシック"/>
              </a:rPr>
              <a:t>&lt;&lt; std::setw(4) &lt;&lt; std::setfill(</a:t>
            </a:r>
            <a:r>
              <a:rPr lang="fr-FR" sz="1800" b="0" strike="noStrike" spc="-1">
                <a:solidFill>
                  <a:srgbClr val="9400D2"/>
                </a:solidFill>
                <a:latin typeface="LMRoman9-Regular-Identity-H"/>
                <a:ea typeface="ＭＳ Ｐゴシック"/>
              </a:rPr>
              <a:t>’0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&lt;&lt; value2 &lt;&lt; std::endl;</a:t>
            </a:r>
            <a:endParaRPr lang="fr-FR" sz="1800" b="0" strike="noStrike" spc="-1">
              <a:latin typeface="Arial"/>
            </a:endParaRPr>
          </a:p>
        </p:txBody>
      </p:sp>
      <p:sp>
        <p:nvSpPr>
          <p:cNvPr id="291" name="CustomShape 6"/>
          <p:cNvSpPr/>
          <p:nvPr/>
        </p:nvSpPr>
        <p:spPr>
          <a:xfrm>
            <a:off x="395640" y="4509000"/>
            <a:ext cx="8352720" cy="130716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FFFFFF"/>
                </a:solidFill>
                <a:latin typeface="Courier New"/>
                <a:ea typeface="ＭＳ Ｐゴシック"/>
              </a:rPr>
              <a:t>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3</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123456789ABCDEF</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0003</a:t>
            </a:r>
            <a:endParaRPr lang="fr-FR" sz="16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a:t>
            </a:r>
            <a:endParaRPr lang="fr-FR" sz="2400" b="0" strike="noStrike" spc="-1">
              <a:solidFill>
                <a:srgbClr val="00509A"/>
              </a:solidFill>
              <a:latin typeface="Arial"/>
            </a:endParaRPr>
          </a:p>
        </p:txBody>
      </p:sp>
      <p:sp>
        <p:nvSpPr>
          <p:cNvPr id="293" name="TextShape 2"/>
          <p:cNvSpPr txBox="1"/>
          <p:nvPr/>
        </p:nvSpPr>
        <p:spPr>
          <a:xfrm>
            <a:off x="279360" y="1700280"/>
            <a:ext cx="7772040" cy="180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000" b="0" strike="noStrike" spc="-1">
                <a:solidFill>
                  <a:srgbClr val="000000"/>
                </a:solidFill>
                <a:latin typeface="Arial"/>
                <a:ea typeface="ＭＳ Ｐゴシック"/>
              </a:rPr>
              <a:t>Comme en C, 3 types </a:t>
            </a:r>
            <a:r>
              <a:rPr lang="fr-FR" sz="2400" b="0" strike="noStrike" spc="-1">
                <a:solidFill>
                  <a:srgbClr val="000000"/>
                </a:solidFill>
                <a:latin typeface="Arial"/>
                <a:ea typeface="ＭＳ Ｐゴシック"/>
              </a:rPr>
              <a:t>: </a:t>
            </a:r>
            <a:r>
              <a:rPr lang="fr-FR" sz="2000" b="0" strike="noStrike" spc="-1">
                <a:solidFill>
                  <a:srgbClr val="000000"/>
                </a:solidFill>
                <a:latin typeface="Courier New"/>
                <a:ea typeface="ＭＳ Ｐゴシック"/>
              </a:rPr>
              <a:t>float, double, long double</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Trois valeurs spéciales en plus depuis C++ 11 dans </a:t>
            </a:r>
            <a:r>
              <a:rPr lang="fr-FR" sz="2000" b="0" strike="noStrike" spc="-1">
                <a:solidFill>
                  <a:srgbClr val="000000"/>
                </a:solidFill>
                <a:latin typeface="Courier New"/>
                <a:ea typeface="ＭＳ Ｐゴシック"/>
              </a:rPr>
              <a:t>&lt;limits&gt;</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quiet_NaN : </a:t>
            </a:r>
            <a:r>
              <a:rPr lang="fr-FR" sz="1600" b="0" strike="noStrike" spc="-1">
                <a:solidFill>
                  <a:srgbClr val="000000"/>
                </a:solidFill>
                <a:latin typeface="Arial"/>
                <a:ea typeface="ＭＳ Ｐゴシック"/>
              </a:rPr>
              <a:t>Not a Number, pas d’erreur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signaling_NaN </a:t>
            </a:r>
            <a:r>
              <a:rPr lang="fr-FR" sz="1600" b="0" strike="noStrike" spc="-1">
                <a:solidFill>
                  <a:srgbClr val="000000"/>
                </a:solidFill>
                <a:latin typeface="Arial"/>
                <a:ea typeface="ＭＳ Ｐゴシック"/>
              </a:rPr>
              <a:t>: Not a Number, lève une 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infinity : </a:t>
            </a:r>
            <a:r>
              <a:rPr lang="fr-FR" sz="1600" b="0" strike="noStrike" spc="-1">
                <a:solidFill>
                  <a:srgbClr val="000000"/>
                </a:solidFill>
                <a:latin typeface="Arial"/>
                <a:ea typeface="ＭＳ Ｐゴシック"/>
              </a:rPr>
              <a:t>Représente l’infini</a:t>
            </a:r>
            <a:endParaRPr lang="fr-FR" sz="1600" b="0" strike="noStrike" spc="-1">
              <a:solidFill>
                <a:srgbClr val="000000"/>
              </a:solidFill>
              <a:latin typeface="Arial"/>
            </a:endParaRPr>
          </a:p>
          <a:p>
            <a:pPr marL="457200">
              <a:lnSpc>
                <a:spcPct val="100000"/>
              </a:lnSpc>
              <a:spcBef>
                <a:spcPts val="320"/>
              </a:spcBef>
              <a:tabLst>
                <a:tab pos="0" algn="l"/>
              </a:tabLst>
            </a:pPr>
            <a:endParaRPr lang="fr-FR" sz="1600" b="0" strike="noStrike" spc="-1">
              <a:solidFill>
                <a:srgbClr val="000000"/>
              </a:solidFill>
              <a:latin typeface="Arial"/>
            </a:endParaRPr>
          </a:p>
        </p:txBody>
      </p:sp>
      <p:sp>
        <p:nvSpPr>
          <p:cNvPr id="29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50932A5-7D4A-46E0-97C2-987B49D869D5}" type="slidenum">
              <a:rPr lang="fr-FR" sz="1200" b="0" strike="noStrike" spc="-1">
                <a:solidFill>
                  <a:srgbClr val="000000"/>
                </a:solidFill>
                <a:latin typeface="Arial"/>
                <a:ea typeface="ＭＳ Ｐゴシック"/>
              </a:rPr>
              <a:t>34</a:t>
            </a:fld>
            <a:endParaRPr lang="fr-FR" sz="1200" b="0" strike="noStrike" spc="-1">
              <a:latin typeface="Times New Roman"/>
            </a:endParaRPr>
          </a:p>
        </p:txBody>
      </p:sp>
      <p:sp>
        <p:nvSpPr>
          <p:cNvPr id="29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6" name="CustomShape 5"/>
          <p:cNvSpPr/>
          <p:nvPr/>
        </p:nvSpPr>
        <p:spPr>
          <a:xfrm>
            <a:off x="467640" y="3533400"/>
            <a:ext cx="842472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float </a:t>
            </a:r>
            <a:r>
              <a:rPr lang="fr-FR" sz="1800" b="0" strike="noStrike" spc="-1">
                <a:solidFill>
                  <a:srgbClr val="000000"/>
                </a:solidFill>
                <a:latin typeface="LMRoman9-Regular-Identity-H"/>
                <a:ea typeface="ＭＳ Ｐゴシック"/>
              </a:rPr>
              <a:t>pas_un_nombre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infini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&gt;::infinity();</a:t>
            </a:r>
            <a:endParaRPr lang="fr-FR"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(quiet_NaN)</a:t>
            </a:r>
            <a:endParaRPr lang="fr-FR" sz="2400" b="0" strike="noStrike" spc="-1">
              <a:solidFill>
                <a:srgbClr val="00509A"/>
              </a:solidFill>
              <a:latin typeface="Arial"/>
            </a:endParaRPr>
          </a:p>
        </p:txBody>
      </p:sp>
      <p:sp>
        <p:nvSpPr>
          <p:cNvPr id="298" name="TextShape 2"/>
          <p:cNvSpPr txBox="1"/>
          <p:nvPr/>
        </p:nvSpPr>
        <p:spPr>
          <a:xfrm>
            <a:off x="266760" y="729360"/>
            <a:ext cx="8697600" cy="43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différents d’un autre réel, dont lui-même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2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B57E7366-AE84-42B9-B528-DF5F7DE3821F}" type="slidenum">
              <a:rPr lang="fr-FR" sz="1200" b="0" strike="noStrike" spc="-1">
                <a:solidFill>
                  <a:srgbClr val="000000"/>
                </a:solidFill>
                <a:latin typeface="Arial"/>
                <a:ea typeface="ＭＳ Ｐゴシック"/>
              </a:rPr>
              <a:t>35</a:t>
            </a:fld>
            <a:endParaRPr lang="fr-FR" sz="1200" b="0" strike="noStrike" spc="-1">
              <a:latin typeface="Times New Roman"/>
            </a:endParaRPr>
          </a:p>
        </p:txBody>
      </p:sp>
      <p:sp>
        <p:nvSpPr>
          <p:cNvPr id="3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01" name="CustomShape 5"/>
          <p:cNvSpPr/>
          <p:nvPr/>
        </p:nvSpPr>
        <p:spPr>
          <a:xfrm>
            <a:off x="611640" y="1226520"/>
            <a:ext cx="82807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bool</a:t>
            </a:r>
            <a:r>
              <a:rPr lang="fr-FR" sz="1800" b="0" strike="noStrike" spc="-1">
                <a:solidFill>
                  <a:srgbClr val="000000"/>
                </a:solidFill>
                <a:latin typeface="LMRoman9-Regular-Identity-H"/>
                <a:ea typeface="ＭＳ Ｐゴシック"/>
              </a:rPr>
              <a:t> is_equal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is_equal &lt;&lt; std::endl;</a:t>
            </a:r>
            <a:endParaRPr lang="fr-FR" sz="1800" b="0" strike="noStrike" spc="-1">
              <a:latin typeface="Arial"/>
            </a:endParaRPr>
          </a:p>
        </p:txBody>
      </p:sp>
      <p:sp>
        <p:nvSpPr>
          <p:cNvPr id="302" name="CustomShape 6"/>
          <p:cNvSpPr/>
          <p:nvPr/>
        </p:nvSpPr>
        <p:spPr>
          <a:xfrm>
            <a:off x="611640" y="227700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false</a:t>
            </a:r>
            <a:endParaRPr lang="fr-FR" sz="1800" b="0" strike="noStrike" spc="-1">
              <a:latin typeface="Arial"/>
            </a:endParaRPr>
          </a:p>
        </p:txBody>
      </p:sp>
      <p:sp>
        <p:nvSpPr>
          <p:cNvPr id="303" name="CustomShape 7"/>
          <p:cNvSpPr/>
          <p:nvPr/>
        </p:nvSpPr>
        <p:spPr>
          <a:xfrm>
            <a:off x="611640" y="2781000"/>
            <a:ext cx="828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0000"/>
                </a:solidFill>
                <a:latin typeface="Arial"/>
                <a:ea typeface="ＭＳ Ｐゴシック"/>
              </a:rPr>
              <a:t>std::is_nan pour tester si ce n’est pas un nombre</a:t>
            </a:r>
            <a:endParaRPr lang="fr-FR" sz="2400" b="0" strike="noStrike" spc="-1">
              <a:latin typeface="Arial"/>
            </a:endParaRPr>
          </a:p>
        </p:txBody>
      </p:sp>
      <p:sp>
        <p:nvSpPr>
          <p:cNvPr id="304" name="CustomShape 8"/>
          <p:cNvSpPr/>
          <p:nvPr/>
        </p:nvSpPr>
        <p:spPr>
          <a:xfrm>
            <a:off x="611640" y="3357000"/>
            <a:ext cx="8280720" cy="912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0./0.;</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a:t>
            </a:r>
            <a:r>
              <a:rPr lang="fr-FR" sz="1800" b="0" strike="noStrike" spc="-1">
                <a:solidFill>
                  <a:srgbClr val="9400D2"/>
                </a:solidFill>
                <a:latin typeface="LMRoman9-Regular-Identity-H"/>
                <a:ea typeface="ＭＳ Ｐゴシック"/>
              </a:rPr>
              <a:t>”x est un nan ? ” </a:t>
            </a:r>
            <a:r>
              <a:rPr lang="fr-FR" sz="1800" b="0" strike="noStrike" spc="-1">
                <a:solidFill>
                  <a:srgbClr val="000000"/>
                </a:solidFill>
                <a:latin typeface="LMRoman9-Regular-Identity-H"/>
                <a:ea typeface="ＭＳ Ｐゴシック"/>
              </a:rPr>
              <a:t>&lt;&lt; std::isnan (x) &lt;&lt; std::endl ;</a:t>
            </a:r>
            <a:endParaRPr lang="fr-FR" sz="1800" b="0" strike="noStrike" spc="-1">
              <a:latin typeface="Arial"/>
            </a:endParaRPr>
          </a:p>
        </p:txBody>
      </p:sp>
      <p:sp>
        <p:nvSpPr>
          <p:cNvPr id="305" name="CustomShape 9"/>
          <p:cNvSpPr/>
          <p:nvPr/>
        </p:nvSpPr>
        <p:spPr>
          <a:xfrm>
            <a:off x="611640" y="410616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x est un nan ? true</a:t>
            </a:r>
            <a:endParaRPr lang="fr-FR"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(infinity)</a:t>
            </a:r>
            <a:endParaRPr lang="fr-FR" sz="2400" b="0" strike="noStrike" spc="-1">
              <a:solidFill>
                <a:srgbClr val="00509A"/>
              </a:solidFill>
              <a:latin typeface="Arial"/>
            </a:endParaRPr>
          </a:p>
        </p:txBody>
      </p:sp>
      <p:sp>
        <p:nvSpPr>
          <p:cNvPr id="307" name="TextShape 2"/>
          <p:cNvSpPr txBox="1"/>
          <p:nvPr/>
        </p:nvSpPr>
        <p:spPr>
          <a:xfrm>
            <a:off x="279360" y="1052280"/>
            <a:ext cx="8684640" cy="504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supérieur à n’importe quel nombre réel</a:t>
            </a:r>
            <a:endParaRPr lang="fr-FR" sz="2400" b="0" strike="noStrike" spc="-1">
              <a:solidFill>
                <a:srgbClr val="000000"/>
              </a:solidFill>
              <a:latin typeface="Arial"/>
            </a:endParaRPr>
          </a:p>
        </p:txBody>
      </p:sp>
      <p:sp>
        <p:nvSpPr>
          <p:cNvPr id="30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7C7806C-F568-4192-A49E-E00FE1294B41}" type="slidenum">
              <a:rPr lang="fr-FR" sz="1200" b="0" strike="noStrike" spc="-1">
                <a:solidFill>
                  <a:srgbClr val="000000"/>
                </a:solidFill>
                <a:latin typeface="Arial"/>
                <a:ea typeface="ＭＳ Ｐゴシック"/>
              </a:rPr>
              <a:t>36</a:t>
            </a:fld>
            <a:endParaRPr lang="fr-FR" sz="1200" b="0" strike="noStrike" spc="-1">
              <a:latin typeface="Times New Roman"/>
            </a:endParaRPr>
          </a:p>
        </p:txBody>
      </p:sp>
      <p:sp>
        <p:nvSpPr>
          <p:cNvPr id="30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0" name="CustomShape 5"/>
          <p:cNvSpPr/>
          <p:nvPr/>
        </p:nvSpPr>
        <p:spPr>
          <a:xfrm>
            <a:off x="467640" y="1556640"/>
            <a:ext cx="8352720" cy="2863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#include </a:t>
            </a:r>
            <a:r>
              <a:rPr lang="fr-FR" sz="1800" b="0" strike="noStrike" spc="-1">
                <a:solidFill>
                  <a:srgbClr val="000000"/>
                </a:solidFill>
                <a:latin typeface="LMRoman9-Regular-Identity-H"/>
                <a:ea typeface="ＭＳ Ｐゴシック"/>
              </a:rPr>
              <a:t>&lt;limits&gt;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float </a:t>
            </a:r>
            <a:r>
              <a:rPr lang="fr-FR" sz="1800" b="0" strike="noStrike" spc="-1">
                <a:solidFill>
                  <a:srgbClr val="000000"/>
                </a:solidFill>
                <a:latin typeface="LMRoman9-Regular-Identity-H"/>
                <a:ea typeface="ＭＳ Ｐゴシック"/>
              </a:rPr>
              <a:t>fx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&gt;::max(); </a:t>
            </a:r>
            <a:r>
              <a:rPr lang="fr-FR" sz="1800" b="0" strike="noStrike" spc="-1">
                <a:solidFill>
                  <a:srgbClr val="009A00"/>
                </a:solidFill>
                <a:latin typeface="LMRoman9-Regular-Identity-H"/>
                <a:ea typeface="ＭＳ Ｐゴシック"/>
              </a:rPr>
              <a:t>// valeur maximale d’un float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float </a:t>
            </a:r>
            <a:r>
              <a:rPr lang="pt-BR" sz="1800" b="0" strike="noStrike" spc="-1">
                <a:solidFill>
                  <a:srgbClr val="000000"/>
                </a:solidFill>
                <a:latin typeface="LMRoman9-Regular-Identity-H"/>
                <a:ea typeface="ＭＳ Ｐゴシック"/>
              </a:rPr>
              <a:t>finf = std::numeric_limits&lt;</a:t>
            </a:r>
            <a:r>
              <a:rPr lang="pt-BR" sz="1800" b="0" strike="noStrike" spc="-1">
                <a:solidFill>
                  <a:srgbClr val="0000FF"/>
                </a:solidFill>
                <a:latin typeface="LMRoman9-Regular-Identity-H"/>
                <a:ea typeface="ＭＳ Ｐゴシック"/>
              </a:rPr>
              <a:t>float</a:t>
            </a:r>
            <a:r>
              <a:rPr lang="pt-BR" sz="1800" b="0" strike="noStrike" spc="-1">
                <a:solidFill>
                  <a:srgbClr val="000000"/>
                </a:solidFill>
                <a:latin typeface="LMRoman9-Regular-Identity-H"/>
                <a:ea typeface="ＭＳ Ｐゴシック"/>
              </a:rPr>
              <a:t>&gt;::infinity();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t>
            </a:r>
            <a:r>
              <a:rPr lang="fr-FR" sz="1800" b="0" strike="noStrike" spc="-1">
                <a:solidFill>
                  <a:srgbClr val="000000"/>
                </a:solidFill>
                <a:latin typeface="LMRoman9-Regular-Identity-H"/>
                <a:ea typeface="ＭＳ Ｐゴシック"/>
              </a:rPr>
              <a:t>std::cout &lt;&lt; std::boolalpha &lt;&lt; fx &lt;&lt; </a:t>
            </a:r>
            <a:r>
              <a:rPr lang="fr-FR" sz="1800" b="0" strike="noStrike" spc="-1">
                <a:solidFill>
                  <a:srgbClr val="9400D2"/>
                </a:solidFill>
                <a:latin typeface="LMRoman9-Regular-Identity-H"/>
                <a:ea typeface="ＭＳ Ｐゴシック"/>
              </a:rPr>
              <a:t>” &lt; </a:t>
            </a:r>
            <a:r>
              <a:rPr lang="fr-FR" sz="2000" b="1" strike="noStrike" spc="-1">
                <a:solidFill>
                  <a:srgbClr val="00509A"/>
                </a:solidFill>
                <a:latin typeface="Arial"/>
                <a:ea typeface="ＭＳ Ｐゴシック"/>
              </a:rPr>
              <a:t>∞</a:t>
            </a:r>
            <a:r>
              <a:rPr lang="fr-FR" sz="1800" b="0" strike="noStrike" spc="-1">
                <a:solidFill>
                  <a:srgbClr val="9400D2"/>
                </a:solidFill>
                <a:latin typeface="LMRoman9-Regular-Identity-H"/>
                <a:ea typeface="ＭＳ Ｐゴシック"/>
              </a:rPr>
              <a:t> ? : ” </a:t>
            </a:r>
            <a:r>
              <a:rPr lang="fr-FR" sz="1800" b="0" strike="noStrike" spc="-1">
                <a:solidFill>
                  <a:srgbClr val="000000"/>
                </a:solidFill>
                <a:latin typeface="LMRoman9-Regular-Identity-H"/>
                <a:ea typeface="ＭＳ Ｐゴシック"/>
              </a:rPr>
              <a:t>&lt;&lt; ( fx &lt; finf )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311" name="CustomShape 6"/>
          <p:cNvSpPr/>
          <p:nvPr/>
        </p:nvSpPr>
        <p:spPr>
          <a:xfrm>
            <a:off x="467640" y="4129560"/>
            <a:ext cx="8352720" cy="3952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1" strike="noStrike" spc="-1">
                <a:solidFill>
                  <a:srgbClr val="FFFFFF"/>
                </a:solidFill>
                <a:latin typeface="LMMono10-Regular-Identity-H"/>
                <a:ea typeface="ＭＳ Ｐゴシック"/>
              </a:rPr>
              <a:t>3.40282e+38 &lt; ∞</a:t>
            </a:r>
            <a:r>
              <a:rPr lang="fr-FR" sz="2000" b="0" strike="noStrike" spc="-1">
                <a:solidFill>
                  <a:srgbClr val="FFFFFF"/>
                </a:solidFill>
                <a:latin typeface="LMMono10-Regular-Identity-H"/>
                <a:ea typeface="ＭＳ Ｐゴシック"/>
              </a:rPr>
              <a:t> ? :  true</a:t>
            </a:r>
            <a:endParaRPr lang="fr-FR"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mathématiques</a:t>
            </a:r>
            <a:endParaRPr lang="fr-FR" sz="2400" b="0" strike="noStrike" spc="-1">
              <a:solidFill>
                <a:srgbClr val="00509A"/>
              </a:solidFill>
              <a:latin typeface="Arial"/>
            </a:endParaRPr>
          </a:p>
        </p:txBody>
      </p:sp>
      <p:sp>
        <p:nvSpPr>
          <p:cNvPr id="313" name="TextShape 2"/>
          <p:cNvSpPr txBox="1"/>
          <p:nvPr/>
        </p:nvSpPr>
        <p:spPr>
          <a:xfrm>
            <a:off x="240480" y="764640"/>
            <a:ext cx="8636400" cy="359640"/>
          </a:xfrm>
          <a:prstGeom prst="rect">
            <a:avLst/>
          </a:prstGeom>
          <a:noFill/>
          <a:ln w="0">
            <a:noFill/>
          </a:ln>
        </p:spPr>
        <p:txBody>
          <a:bodyPr lIns="0" tIns="0" rIns="0" bIns="0">
            <a:noAutofit/>
          </a:bodyPr>
          <a:lstStyle/>
          <a:p>
            <a:pPr algn="ctr">
              <a:lnSpc>
                <a:spcPct val="100000"/>
              </a:lnSpc>
              <a:spcBef>
                <a:spcPts val="400"/>
              </a:spcBef>
              <a:tabLst>
                <a:tab pos="0" algn="l"/>
              </a:tabLst>
            </a:pPr>
            <a:r>
              <a:rPr lang="fr-FR" sz="2000" b="0" strike="noStrike" spc="-1">
                <a:solidFill>
                  <a:srgbClr val="000000"/>
                </a:solidFill>
                <a:latin typeface="Arial"/>
                <a:ea typeface="ＭＳ Ｐゴシック"/>
              </a:rPr>
              <a:t>Fonctions mathématiques usuelles du C dans </a:t>
            </a:r>
            <a:r>
              <a:rPr lang="fr-FR" sz="2000" b="0" strike="noStrike" spc="-1">
                <a:solidFill>
                  <a:srgbClr val="000000"/>
                </a:solidFill>
                <a:latin typeface="Courier New"/>
                <a:ea typeface="ＭＳ Ｐゴシック"/>
              </a:rPr>
              <a:t>&lt;cmath&gt;</a:t>
            </a:r>
            <a:endParaRPr lang="fr-FR" sz="2000" b="0" strike="noStrike" spc="-1">
              <a:solidFill>
                <a:srgbClr val="000000"/>
              </a:solidFill>
              <a:latin typeface="Arial"/>
            </a:endParaRPr>
          </a:p>
        </p:txBody>
      </p:sp>
      <p:sp>
        <p:nvSpPr>
          <p:cNvPr id="31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4664200-1A49-4241-9105-4BA12E764883}" type="slidenum">
              <a:rPr lang="fr-FR" sz="1200" b="0" strike="noStrike" spc="-1">
                <a:solidFill>
                  <a:srgbClr val="000000"/>
                </a:solidFill>
                <a:latin typeface="Arial"/>
                <a:ea typeface="ＭＳ Ｐゴシック"/>
              </a:rPr>
              <a:t>37</a:t>
            </a:fld>
            <a:endParaRPr lang="fr-FR" sz="1200" b="0" strike="noStrike" spc="-1">
              <a:latin typeface="Times New Roman"/>
            </a:endParaRPr>
          </a:p>
        </p:txBody>
      </p:sp>
      <p:sp>
        <p:nvSpPr>
          <p:cNvPr id="31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6" name="CustomShape 5"/>
          <p:cNvSpPr/>
          <p:nvPr/>
        </p:nvSpPr>
        <p:spPr>
          <a:xfrm>
            <a:off x="395640" y="1196640"/>
            <a:ext cx="848124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float </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 = std::acos(</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1.f)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float </a:t>
            </a:r>
            <a:r>
              <a:rPr lang="pt-BR" sz="1800" b="0" strike="noStrike" spc="-1">
                <a:solidFill>
                  <a:srgbClr val="000000"/>
                </a:solidFill>
                <a:latin typeface="LMRoman9-Regular-Identity-H"/>
                <a:ea typeface="ＭＳ Ｐゴシック"/>
              </a:rPr>
              <a:t>fx = std::cos(</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f/4.f)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 = std::acos(1.);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std::cos(</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/4.) ;</a:t>
            </a:r>
            <a:endParaRPr lang="fr-FR" sz="1800" b="0" strike="noStrike" spc="-1">
              <a:latin typeface="Arial"/>
            </a:endParaRPr>
          </a:p>
        </p:txBody>
      </p:sp>
      <p:sp>
        <p:nvSpPr>
          <p:cNvPr id="317" name="CustomShape 6"/>
          <p:cNvSpPr/>
          <p:nvPr/>
        </p:nvSpPr>
        <p:spPr>
          <a:xfrm>
            <a:off x="395640" y="2637000"/>
            <a:ext cx="84812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000" b="0" strike="noStrike" spc="-1">
                <a:solidFill>
                  <a:srgbClr val="000000"/>
                </a:solidFill>
                <a:latin typeface="Arial"/>
                <a:ea typeface="ＭＳ Ｐゴシック"/>
              </a:rPr>
              <a:t>Depuis C++ 11, d’autres fonctions proposées</a:t>
            </a:r>
            <a:endParaRPr lang="fr-FR" sz="2000" b="0" strike="noStrike" spc="-1">
              <a:latin typeface="Arial"/>
            </a:endParaRPr>
          </a:p>
        </p:txBody>
      </p:sp>
      <p:sp>
        <p:nvSpPr>
          <p:cNvPr id="318" name="CustomShape 7"/>
          <p:cNvSpPr/>
          <p:nvPr/>
        </p:nvSpPr>
        <p:spPr>
          <a:xfrm>
            <a:off x="395640" y="3141000"/>
            <a:ext cx="84812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x = 3, y = 2, z = 5;</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h = std::hypot(x,y,z);// Calcul </a:t>
            </a:r>
            <a:r>
              <a:rPr lang="fr-FR" sz="1600" b="1" strike="noStrike" spc="-1">
                <a:solidFill>
                  <a:srgbClr val="000000"/>
                </a:solidFill>
                <a:latin typeface="Arial"/>
                <a:ea typeface="ＭＳ Ｐゴシック"/>
              </a:rPr>
              <a:t>√</a:t>
            </a:r>
            <a:r>
              <a:rPr lang="fr-FR" sz="1600" b="0" strike="noStrike" spc="-1">
                <a:solidFill>
                  <a:srgbClr val="000000"/>
                </a:solidFill>
                <a:latin typeface="LMRoman9-Regular-Identity-H"/>
                <a:ea typeface="ＭＳ Ｐゴシック"/>
              </a:rPr>
              <a:t>(x²+y²+z²)</a:t>
            </a:r>
            <a:endParaRPr lang="fr-FR" sz="16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p = std::hermite(4, x);//Calcul 16x^4 – 48x^2 + 12</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a:t>
            </a:r>
            <a:r>
              <a:rPr lang="fr-FR" sz="2000" b="0" strike="noStrike" spc="-1">
                <a:solidFill>
                  <a:srgbClr val="000000"/>
                </a:solidFill>
                <a:latin typeface="LMRoman9-Regular-Identity-H"/>
                <a:ea typeface="ＭＳ Ｐゴシック"/>
              </a:rPr>
              <a:t> </a:t>
            </a:r>
            <a:r>
              <a:rPr lang="fr-FR" sz="2000" b="0" strike="noStrike" spc="-1">
                <a:solidFill>
                  <a:srgbClr val="000000"/>
                </a:solidFill>
                <a:latin typeface="LMMono10-Regular-Identity-H"/>
                <a:ea typeface="ＭＳ Ｐゴシック"/>
              </a:rPr>
              <a:t>ζ = std::riemann_zeta(-1);// Calcul la fonction zeta de Riemann en -1</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sp = std::sph_bessel(2,x);// Calcul fonction de Bessel sphérique d’ordre 2</a:t>
            </a:r>
            <a:endParaRPr lang="fr-FR" sz="2000" b="0" strike="noStrike" spc="-1">
              <a:latin typeface="Arial"/>
            </a:endParaRPr>
          </a:p>
          <a:p>
            <a:pPr>
              <a:lnSpc>
                <a:spcPct val="100000"/>
              </a:lnSpc>
            </a:pPr>
            <a:endParaRPr lang="fr-FR" sz="20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266760" y="24336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constantes prédéfinies (C++ 20)</a:t>
            </a:r>
            <a:endParaRPr lang="fr-FR" sz="2400" b="0" strike="noStrike" spc="-1">
              <a:solidFill>
                <a:srgbClr val="00509A"/>
              </a:solidFill>
              <a:latin typeface="Arial"/>
            </a:endParaRPr>
          </a:p>
        </p:txBody>
      </p:sp>
      <p:sp>
        <p:nvSpPr>
          <p:cNvPr id="320" name="TextShape 2"/>
          <p:cNvSpPr txBox="1"/>
          <p:nvPr/>
        </p:nvSpPr>
        <p:spPr>
          <a:xfrm>
            <a:off x="279360" y="1052640"/>
            <a:ext cx="7772040" cy="79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En C++ 20, bibliothèque &lt;numbers&gt; proposent constantes usuelles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6CFA2449-EC88-49B2-8731-54182A4156B5}" type="slidenum">
              <a:rPr lang="fr-FR" sz="1200" b="0" strike="noStrike" spc="-1">
                <a:solidFill>
                  <a:srgbClr val="000000"/>
                </a:solidFill>
                <a:latin typeface="Arial"/>
                <a:ea typeface="ＭＳ Ｐゴシック"/>
              </a:rPr>
              <a:t>38</a:t>
            </a:fld>
            <a:endParaRPr lang="fr-FR" sz="1200" b="0" strike="noStrike" spc="-1">
              <a:latin typeface="Times New Roman"/>
            </a:endParaRPr>
          </a:p>
        </p:txBody>
      </p:sp>
      <p:sp>
        <p:nvSpPr>
          <p:cNvPr id="3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3" name="CustomShape 5"/>
          <p:cNvSpPr/>
          <p:nvPr/>
        </p:nvSpPr>
        <p:spPr>
          <a:xfrm>
            <a:off x="539640" y="1774440"/>
            <a:ext cx="799236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&lt;cmath&gt;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&lt;numbers&gt;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&lt;iostream&gt;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int </a:t>
            </a:r>
            <a:r>
              <a:rPr lang="fr-FR" sz="1400" b="0" strike="noStrike" spc="-1">
                <a:solidFill>
                  <a:srgbClr val="000000"/>
                </a:solidFill>
                <a:latin typeface="LMRoman9-Regular-Identity-H"/>
                <a:ea typeface="ＭＳ Ｐゴシック"/>
              </a:rPr>
              <a:t>main (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float </a:t>
            </a:r>
            <a:r>
              <a:rPr lang="el-GR" sz="1400" b="0" strike="noStrike" spc="-1">
                <a:solidFill>
                  <a:srgbClr val="000000"/>
                </a:solidFill>
                <a:latin typeface="LMRoman9-Regular-Identity-H"/>
                <a:ea typeface="ＭＳ Ｐゴシック"/>
              </a:rPr>
              <a:t>π</a:t>
            </a:r>
            <a:r>
              <a:rPr lang="en-US" sz="1400" b="0" strike="noStrike" spc="-1">
                <a:solidFill>
                  <a:srgbClr val="000000"/>
                </a:solidFill>
                <a:latin typeface="LMRoman9-Regular-Identity-H"/>
                <a:ea typeface="ＭＳ Ｐゴシック"/>
              </a:rPr>
              <a:t>_f  = std::numbers::pi_v&lt;</a:t>
            </a:r>
            <a:r>
              <a:rPr lang="en-US" sz="1400" b="0" strike="noStrike" spc="-1">
                <a:solidFill>
                  <a:srgbClr val="0000FF"/>
                </a:solidFill>
                <a:latin typeface="LMRoman9-Regular-Identity-H"/>
                <a:ea typeface="ＭＳ Ｐゴシック"/>
              </a:rPr>
              <a:t>float</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 std::numbers::pi;</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long double </a:t>
            </a:r>
            <a:r>
              <a:rPr lang="el-GR" sz="1400" b="0" strike="noStrike" spc="-1">
                <a:solidFill>
                  <a:srgbClr val="000000"/>
                </a:solidFill>
                <a:latin typeface="LMRoman9-Regular-Identity-H"/>
                <a:ea typeface="ＭＳ Ｐゴシック"/>
              </a:rPr>
              <a:t>π </a:t>
            </a:r>
            <a:r>
              <a:rPr lang="en-US" sz="1400" b="0" strike="noStrike" spc="-1">
                <a:solidFill>
                  <a:srgbClr val="000000"/>
                </a:solidFill>
                <a:latin typeface="LMRoman9-Regular-Identity-H"/>
                <a:ea typeface="ＭＳ Ｐゴシック"/>
              </a:rPr>
              <a:t>_lf = std::numbers::pi_v&lt;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a:t>
            </a:r>
            <a:r>
              <a:rPr lang="en-US" sz="1400" b="0" strike="noStrike" spc="-1">
                <a:solidFill>
                  <a:srgbClr val="0000FF"/>
                </a:solidFill>
                <a:latin typeface="LMRoman9-Regular-Identity-H"/>
                <a:ea typeface="ＭＳ Ｐゴシック"/>
              </a:rPr>
              <a:t>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a:t>
            </a:r>
            <a:r>
              <a:rPr lang="en-US" sz="1400" b="0" strike="noStrike" spc="-1">
                <a:solidFill>
                  <a:srgbClr val="000000"/>
                </a:solidFill>
                <a:latin typeface="LMRoman9-Regular-Identity-H"/>
                <a:ea typeface="ＭＳ Ｐゴシック"/>
              </a:rPr>
              <a:t>¹ = std::numbers::inv_pi;</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9400D2"/>
                </a:solidFill>
                <a:latin typeface="LMRoman9-Regular-Identity-H"/>
                <a:ea typeface="ＭＳ Ｐゴシック"/>
              </a:rPr>
              <a:t>_f =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float</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_f &lt;&lt; std::endl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000000"/>
                </a:solidFill>
                <a:latin typeface="LMRoman9-Regular-Identity-H"/>
                <a:ea typeface="ＭＳ Ｐゴシック"/>
              </a:rPr>
              <a:t> </a:t>
            </a:r>
            <a:r>
              <a:rPr lang="pt-BR" sz="1400" b="0" strike="noStrike" spc="-1">
                <a:solidFill>
                  <a:srgbClr val="9400D2"/>
                </a:solidFill>
                <a:latin typeface="LMRoman9-Regular-Identity-H"/>
                <a:ea typeface="ＭＳ Ｐゴシック"/>
              </a:rPr>
              <a:t>=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&lt;&lt; std::endl;</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std::cout &lt;&lt; </a:t>
            </a:r>
            <a:r>
              <a:rPr lang="en-US"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 </a:t>
            </a:r>
            <a:r>
              <a:rPr lang="en-US" sz="1400" b="0" strike="noStrike" spc="-1">
                <a:solidFill>
                  <a:srgbClr val="9400D2"/>
                </a:solidFill>
                <a:latin typeface="LMRoman9-Regular-Identity-H"/>
                <a:ea typeface="ＭＳ Ｐゴシック"/>
              </a:rPr>
              <a:t>_lf = ” </a:t>
            </a:r>
            <a:r>
              <a:rPr lang="en-US" sz="1400" b="0" strike="noStrike" spc="-1">
                <a:solidFill>
                  <a:srgbClr val="000000"/>
                </a:solidFill>
                <a:latin typeface="LMRoman9-Regular-Identity-H"/>
                <a:ea typeface="ＭＳ Ｐゴシック"/>
              </a:rPr>
              <a:t>&lt;&lt; std::setprecision(std::numeric_limits&lt;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r>
              <a:rPr lang="fr-FR" sz="1400" b="0" strike="noStrike" spc="-1">
                <a:solidFill>
                  <a:srgbClr val="000000"/>
                </a:solidFill>
                <a:latin typeface="LMRoman9-Regular-Identity-H"/>
                <a:ea typeface="ＭＳ Ｐゴシック"/>
              </a:rPr>
              <a:t>digits10+1) &lt;&lt; </a:t>
            </a:r>
            <a:r>
              <a:rPr lang="el-GR" sz="1400" b="0" strike="noStrike" spc="-1">
                <a:solidFill>
                  <a:srgbClr val="000000"/>
                </a:solidFill>
                <a:latin typeface="LMRoman9-Regular-Identity-H"/>
                <a:ea typeface="ＭＳ Ｐゴシック"/>
              </a:rPr>
              <a:t>π </a:t>
            </a:r>
            <a:r>
              <a:rPr lang="fr-FR" sz="1400" b="0" strike="noStrike" spc="-1">
                <a:solidFill>
                  <a:srgbClr val="000000"/>
                </a:solidFill>
                <a:latin typeface="LMRoman9-Regular-Identity-H"/>
                <a:ea typeface="ＭＳ Ｐゴシック"/>
              </a:rPr>
              <a:t>_lf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                       &lt;&lt; std :endl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 : :cout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fr-FR" sz="1400" b="0" strike="noStrike" spc="-1">
                <a:solidFill>
                  <a:srgbClr val="7030A0"/>
                </a:solidFill>
                <a:latin typeface="LMRoman9-Regular-Identity-H"/>
                <a:ea typeface="ＭＳ Ｐゴシック"/>
              </a:rPr>
              <a:t>ˉ</a:t>
            </a:r>
            <a:r>
              <a:rPr lang="pt-BR" sz="1400" b="0" strike="noStrike" spc="-1">
                <a:solidFill>
                  <a:srgbClr val="9400D2"/>
                </a:solidFill>
                <a:latin typeface="LMRoman9-Regular-Identity-H"/>
                <a:ea typeface="ＭＳ Ｐゴシック"/>
              </a:rPr>
              <a:t>¹ = ” </a:t>
            </a:r>
            <a:r>
              <a:rPr lang="pt-BR" sz="1400" b="0" strike="noStrike" spc="-1">
                <a:solidFill>
                  <a:srgbClr val="000000"/>
                </a:solidFill>
                <a:latin typeface="LMRoman9-Regular-Identity-H"/>
                <a:ea typeface="ＭＳ Ｐゴシック"/>
              </a:rPr>
              <a:t>&lt;&lt; std::setprecision( 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ˉ¹ &lt;&lt; std : :endl ;</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return </a:t>
            </a:r>
            <a:r>
              <a:rPr lang="fr-FR" sz="1400" b="0" strike="noStrike" spc="-1">
                <a:solidFill>
                  <a:srgbClr val="000000"/>
                </a:solidFill>
                <a:latin typeface="LMRoman9-Regular-Identity-H"/>
                <a:ea typeface="ＭＳ Ｐゴシック"/>
              </a:rPr>
              <a:t>EXIT_SUCCESS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a:t>
            </a:r>
            <a:r>
              <a:rPr lang="fr-FR" sz="2400" b="1" strike="noStrike" spc="-1">
                <a:solidFill>
                  <a:srgbClr val="00509A"/>
                </a:solidFill>
                <a:latin typeface="Courier New"/>
                <a:ea typeface="ＭＳ Ｐゴシック"/>
              </a:rPr>
              <a:t>complexes</a:t>
            </a:r>
            <a:endParaRPr lang="fr-FR" sz="2400" b="0" strike="noStrike" spc="-1">
              <a:solidFill>
                <a:srgbClr val="00509A"/>
              </a:solidFill>
              <a:latin typeface="Arial"/>
            </a:endParaRPr>
          </a:p>
        </p:txBody>
      </p:sp>
      <p:sp>
        <p:nvSpPr>
          <p:cNvPr id="325" name="TextShape 2"/>
          <p:cNvSpPr txBox="1"/>
          <p:nvPr/>
        </p:nvSpPr>
        <p:spPr>
          <a:xfrm>
            <a:off x="266760" y="692640"/>
            <a:ext cx="7772040" cy="2232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natif. On doit utiliser la bibliothèque </a:t>
            </a:r>
            <a:r>
              <a:rPr lang="fr-FR" sz="2000" b="0" strike="noStrike" spc="-1">
                <a:solidFill>
                  <a:srgbClr val="000000"/>
                </a:solidFill>
                <a:latin typeface="Courier New"/>
                <a:ea typeface="ＭＳ Ｐゴシック"/>
              </a:rPr>
              <a:t>&lt;complex&gt;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Générique : complexe avec entiers, float, double, etc.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usuelles compris</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a:t>
            </a:r>
            <a:r>
              <a:rPr lang="fr-FR" sz="1800" b="0" strike="noStrike" spc="-1">
                <a:solidFill>
                  <a:srgbClr val="000000"/>
                </a:solidFill>
                <a:latin typeface="Arial"/>
                <a:ea typeface="ＭＳ Ｐゴシック"/>
              </a:rPr>
              <a:t>std::abs(z) </a:t>
            </a:r>
            <a:r>
              <a:rPr lang="fr-FR" sz="2000" b="0" strike="noStrike" spc="-1">
                <a:solidFill>
                  <a:srgbClr val="000000"/>
                </a:solidFill>
                <a:latin typeface="Arial"/>
                <a:ea typeface="ＭＳ Ｐゴシック"/>
              </a:rPr>
              <a:t>: norme de z, </a:t>
            </a:r>
            <a:r>
              <a:rPr lang="fr-FR" sz="1800" b="0" strike="noStrike" spc="-1">
                <a:solidFill>
                  <a:srgbClr val="000000"/>
                </a:solidFill>
                <a:latin typeface="Courier New"/>
                <a:ea typeface="ＭＳ Ｐゴシック"/>
              </a:rPr>
              <a:t>z.norm() </a:t>
            </a:r>
            <a:r>
              <a:rPr lang="fr-FR" sz="2000" b="0" strike="noStrike" spc="-1">
                <a:solidFill>
                  <a:srgbClr val="000000"/>
                </a:solidFill>
                <a:latin typeface="Arial"/>
                <a:ea typeface="ＭＳ Ｐゴシック"/>
              </a:rPr>
              <a:t>: norme au carré !</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Initialisation : </a:t>
            </a:r>
            <a:r>
              <a:rPr lang="fr-FR" sz="1800" b="0" strike="noStrike" spc="-1">
                <a:solidFill>
                  <a:srgbClr val="000000"/>
                </a:solidFill>
                <a:latin typeface="Courier New"/>
                <a:ea typeface="ＭＳ Ｐゴシック"/>
              </a:rPr>
              <a:t>std::complex&lt;</a:t>
            </a:r>
            <a:r>
              <a:rPr lang="fr-FR" sz="1800" b="0" strike="noStrike" spc="-1">
                <a:solidFill>
                  <a:srgbClr val="005CCD"/>
                </a:solidFill>
                <a:latin typeface="Courier New"/>
                <a:ea typeface="ＭＳ Ｐゴシック"/>
              </a:rPr>
              <a:t>double</a:t>
            </a:r>
            <a:r>
              <a:rPr lang="fr-FR" sz="1800" b="0" strike="noStrike" spc="-1">
                <a:solidFill>
                  <a:srgbClr val="000000"/>
                </a:solidFill>
                <a:latin typeface="Courier New"/>
                <a:ea typeface="ＭＳ Ｐゴシック"/>
              </a:rPr>
              <a:t>&gt; z(3,4); </a:t>
            </a:r>
            <a:r>
              <a:rPr lang="fr-FR" sz="1800" b="0" strike="noStrike" spc="-1">
                <a:solidFill>
                  <a:srgbClr val="008000"/>
                </a:solidFill>
                <a:latin typeface="Courier New"/>
                <a:ea typeface="ＭＳ Ｐゴシック"/>
              </a:rPr>
              <a:t>// 3 + 4i</a:t>
            </a:r>
            <a:endParaRPr lang="fr-FR" sz="18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Depuis C++ 14, possibilité écriture plus naturelle :</a:t>
            </a:r>
            <a:endParaRPr lang="fr-FR" sz="2000" b="0" strike="noStrike" spc="-1">
              <a:solidFill>
                <a:srgbClr val="000000"/>
              </a:solidFill>
              <a:latin typeface="Arial"/>
            </a:endParaRPr>
          </a:p>
        </p:txBody>
      </p:sp>
      <p:sp>
        <p:nvSpPr>
          <p:cNvPr id="32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BE1D12A-96CF-412F-BA91-7CC54268E133}" type="slidenum">
              <a:rPr lang="fr-FR" sz="1200" b="0" strike="noStrike" spc="-1">
                <a:solidFill>
                  <a:srgbClr val="000000"/>
                </a:solidFill>
                <a:latin typeface="Arial"/>
                <a:ea typeface="ＭＳ Ｐゴシック"/>
              </a:rPr>
              <a:t>39</a:t>
            </a:fld>
            <a:endParaRPr lang="fr-FR" sz="1200" b="0" strike="noStrike" spc="-1">
              <a:latin typeface="Times New Roman"/>
            </a:endParaRPr>
          </a:p>
        </p:txBody>
      </p:sp>
      <p:sp>
        <p:nvSpPr>
          <p:cNvPr id="32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8" name="CustomShape 5"/>
          <p:cNvSpPr/>
          <p:nvPr/>
        </p:nvSpPr>
        <p:spPr>
          <a:xfrm>
            <a:off x="266760" y="3157560"/>
            <a:ext cx="8625600" cy="28335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&lt;complex&gt;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using namespace </a:t>
            </a:r>
            <a:r>
              <a:rPr lang="pt-BR" sz="1800" b="0" strike="noStrike" spc="-1">
                <a:solidFill>
                  <a:srgbClr val="000000"/>
                </a:solidFill>
                <a:latin typeface="LMRoman9-Regular-Identity-H"/>
                <a:ea typeface="ＭＳ Ｐゴシック"/>
              </a:rPr>
              <a:t>std::complex_literals;</a:t>
            </a:r>
            <a:endParaRPr lang="fr-FR" sz="1800" b="0" strike="noStrike" spc="-1">
              <a:latin typeface="Arial"/>
            </a:endParaRPr>
          </a:p>
          <a:p>
            <a:pPr>
              <a:lnSpc>
                <a:spcPts val="1800"/>
              </a:lnSpc>
            </a:pPr>
            <a:endParaRPr lang="fr-FR" sz="1800" b="0" strike="noStrike" spc="-1">
              <a:latin typeface="Arial"/>
            </a:endParaRPr>
          </a:p>
          <a:p>
            <a:pPr>
              <a:lnSpc>
                <a:spcPts val="18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 c = 1.0 + 1i ;</a:t>
            </a:r>
            <a:endParaRPr lang="fr-FR" sz="1800" b="0" strike="noStrike" spc="-1">
              <a:latin typeface="Arial"/>
            </a:endParaRPr>
          </a:p>
          <a:p>
            <a:pPr>
              <a:lnSpc>
                <a:spcPts val="1800"/>
              </a:lnSpc>
            </a:pPr>
            <a:r>
              <a:rPr lang="en-US" sz="1800" b="0" strike="noStrike" spc="-1">
                <a:solidFill>
                  <a:srgbClr val="000000"/>
                </a:solidFill>
                <a:latin typeface="LMRoman9-Regular-Identity-H"/>
                <a:ea typeface="ＭＳ Ｐゴシック"/>
              </a:rPr>
              <a:t>      std::cout &lt;&lt; </a:t>
            </a:r>
            <a:r>
              <a:rPr lang="en-US" sz="1800" b="0" strike="noStrike" spc="-1">
                <a:solidFill>
                  <a:srgbClr val="9400D2"/>
                </a:solidFill>
                <a:latin typeface="LMRoman9-Regular-Identity-H"/>
                <a:ea typeface="ＭＳ Ｐゴシック"/>
              </a:rPr>
              <a:t>”abs ” </a:t>
            </a:r>
            <a:r>
              <a:rPr lang="en-US" sz="1800" b="0" strike="noStrike" spc="-1">
                <a:solidFill>
                  <a:srgbClr val="000000"/>
                </a:solidFill>
                <a:latin typeface="LMRoman9-Regular-Identity-H"/>
                <a:ea typeface="ＭＳ Ｐゴシック"/>
              </a:rPr>
              <a:t>&lt;&lt; c &lt;&lt; </a:t>
            </a:r>
            <a:r>
              <a:rPr lang="en-US" sz="1800" b="0" strike="noStrike" spc="-1">
                <a:solidFill>
                  <a:srgbClr val="9400D2"/>
                </a:solidFill>
                <a:latin typeface="LMRoman9-Regular-Identity-H"/>
                <a:ea typeface="ＭＳ Ｐゴシック"/>
              </a:rPr>
              <a:t>” = ” </a:t>
            </a:r>
            <a:r>
              <a:rPr lang="en-US" sz="1800" b="0" strike="noStrike" spc="-1">
                <a:solidFill>
                  <a:srgbClr val="000000"/>
                </a:solidFill>
                <a:latin typeface="LMRoman9-Regular-Identity-H"/>
                <a:ea typeface="ＭＳ Ｐゴシック"/>
              </a:rPr>
              <a:t>&lt;&lt; std::abs(c) &lt;&lt; </a:t>
            </a:r>
            <a:r>
              <a:rPr lang="en-US" sz="1800" b="0" strike="noStrike" spc="-1">
                <a:solidFill>
                  <a:srgbClr val="9400D2"/>
                </a:solidFill>
                <a:latin typeface="LMRoman9-Regular-Identity-H"/>
                <a:ea typeface="ＭＳ Ｐゴシック"/>
              </a:rPr>
              <a:t>’\n’</a:t>
            </a:r>
            <a:r>
              <a:rPr lang="en-US"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 z = 3.0f + 4.0if;</a:t>
            </a:r>
            <a:endParaRPr lang="fr-FR" sz="1800" b="0" strike="noStrike" spc="-1">
              <a:latin typeface="Arial"/>
            </a:endParaRPr>
          </a:p>
          <a:p>
            <a:pPr>
              <a:lnSpc>
                <a:spcPts val="1800"/>
              </a:lnSpc>
            </a:pPr>
            <a:r>
              <a:rPr lang="fr-FR" sz="1800" b="0" strike="noStrike" spc="-1">
                <a:solidFill>
                  <a:srgbClr val="808080"/>
                </a:solidFill>
                <a:latin typeface="LMRoman6-Regular-Identity-H"/>
                <a:ea typeface="ＭＳ Ｐゴシック"/>
              </a:rPr>
              <a:t>      </a:t>
            </a:r>
            <a:r>
              <a:rPr lang="pl-PL" sz="1800" b="0" strike="noStrike" spc="-1">
                <a:solidFill>
                  <a:srgbClr val="000000"/>
                </a:solidFill>
                <a:latin typeface="LMRoman9-Regular-Identity-H"/>
                <a:ea typeface="ＭＳ Ｐゴシック"/>
              </a:rPr>
              <a:t>std::cout &lt;&lt; </a:t>
            </a:r>
            <a:r>
              <a:rPr lang="pl-PL" sz="1800" b="0" strike="noStrike" spc="-1">
                <a:solidFill>
                  <a:srgbClr val="9400D2"/>
                </a:solidFill>
                <a:latin typeface="LMRoman9-Regular-Identity-H"/>
                <a:ea typeface="ＭＳ Ｐゴシック"/>
              </a:rPr>
              <a:t>”abs ” </a:t>
            </a:r>
            <a:r>
              <a:rPr lang="pl-PL" sz="1800" b="0" strike="noStrike" spc="-1">
                <a:solidFill>
                  <a:srgbClr val="000000"/>
                </a:solidFill>
                <a:latin typeface="LMRoman9-Regular-Identity-H"/>
                <a:ea typeface="ＭＳ Ｐゴシック"/>
              </a:rPr>
              <a:t>&lt;&lt; z &lt;&lt; </a:t>
            </a:r>
            <a:r>
              <a:rPr lang="pl-PL" sz="1800" b="0" strike="noStrike" spc="-1">
                <a:solidFill>
                  <a:srgbClr val="9400D2"/>
                </a:solidFill>
                <a:latin typeface="LMRoman9-Regular-Identity-H"/>
                <a:ea typeface="ＭＳ Ｐゴシック"/>
              </a:rPr>
              <a:t>” = ” </a:t>
            </a:r>
            <a:r>
              <a:rPr lang="pl-PL" sz="1800" b="0" strike="noStrike" spc="-1">
                <a:solidFill>
                  <a:srgbClr val="000000"/>
                </a:solidFill>
                <a:latin typeface="LMRoman9-Regular-Identity-H"/>
                <a:ea typeface="ＭＳ Ｐゴシック"/>
              </a:rPr>
              <a:t>&lt;&lt; std::abs(z) &lt;&lt; </a:t>
            </a:r>
            <a:r>
              <a:rPr lang="pl-PL" sz="1800" b="0" strike="noStrike" spc="-1">
                <a:solidFill>
                  <a:srgbClr val="9400D2"/>
                </a:solidFill>
                <a:latin typeface="LMRoman9-Regular-Identity-H"/>
                <a:ea typeface="ＭＳ Ｐゴシック"/>
              </a:rPr>
              <a:t>’\n’</a:t>
            </a:r>
            <a:r>
              <a:rPr lang="pl-PL"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a:t>
            </a:r>
            <a:r>
              <a:rPr lang="fr-FR" sz="1800" b="0" strike="noStrike" spc="-1">
                <a:solidFill>
                  <a:srgbClr val="0070C0"/>
                </a:solidFill>
                <a:latin typeface="LMRoman9-Regular-Identity-H"/>
                <a:ea typeface="ＭＳ Ｐゴシック"/>
              </a:rPr>
              <a:t>return</a:t>
            </a:r>
            <a:r>
              <a:rPr lang="fr-FR" sz="1800" b="0" strike="noStrike" spc="-1">
                <a:solidFill>
                  <a:srgbClr val="000000"/>
                </a:solidFill>
                <a:latin typeface="LMRoman9-Regular-Identity-H"/>
                <a:ea typeface="ＭＳ Ｐゴシック"/>
              </a:rPr>
              <a:t> EXIT_SUCCESS;</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 C++</a:t>
            </a:r>
            <a:endParaRPr lang="fr-FR" sz="2400" b="0" strike="noStrike" spc="-1">
              <a:solidFill>
                <a:srgbClr val="00509A"/>
              </a:solidFill>
              <a:latin typeface="Arial"/>
            </a:endParaRPr>
          </a:p>
        </p:txBody>
      </p:sp>
      <p:sp>
        <p:nvSpPr>
          <p:cNvPr id="152" name="TextShape 2"/>
          <p:cNvSpPr txBox="1"/>
          <p:nvPr/>
        </p:nvSpPr>
        <p:spPr>
          <a:xfrm>
            <a:off x="467640" y="1133640"/>
            <a:ext cx="7848360" cy="49932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Langage compilé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Multiparadigme : Structuré, orienté objet, fonctionnel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standard ISO très riche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Pointeurs intelligents, chronomètres, fonctions de hashage,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Tableaux statiques, dynamiques, listes, dictionnaires, queues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de tris complets ou partiels, recherches rapide,…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chaînes de caractères ASCII, UTF8,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Entrées-sorties, gestion fichier/répertoire…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Complexes, polynômes de Legendre, Hermite, fonction Zêta…</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Expressions régulières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threads posix et versions parallèles de fonctions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Vues, évaluations paresseuses, etc.</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Impossible maîtriser 100% : 10% pour un débutant…</a:t>
            </a:r>
            <a:endParaRPr lang="fr-FR" sz="2400" b="0" strike="noStrike" spc="-1">
              <a:solidFill>
                <a:srgbClr val="000000"/>
              </a:solidFill>
              <a:latin typeface="Arial"/>
            </a:endParaRPr>
          </a:p>
        </p:txBody>
      </p:sp>
      <p:sp>
        <p:nvSpPr>
          <p:cNvPr id="15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4DD7ECC-2E52-4A3E-9EB8-40F94F462A5B}" type="slidenum">
              <a:rPr lang="fr-FR" sz="1200" b="0" strike="noStrike" spc="-1">
                <a:solidFill>
                  <a:srgbClr val="000000"/>
                </a:solidFill>
                <a:latin typeface="Arial"/>
                <a:ea typeface="ＭＳ Ｐゴシック"/>
              </a:rPr>
              <a:t>4</a:t>
            </a:fld>
            <a:endParaRPr lang="fr-FR" sz="1200" b="0" strike="noStrike" spc="-1">
              <a:latin typeface="Times New Roman"/>
            </a:endParaRPr>
          </a:p>
        </p:txBody>
      </p:sp>
      <p:sp>
        <p:nvSpPr>
          <p:cNvPr id="15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caractères et les chaînes de caractère</a:t>
            </a:r>
            <a:endParaRPr lang="fr-FR" sz="2400" b="0" strike="noStrike" spc="-1">
              <a:solidFill>
                <a:srgbClr val="00509A"/>
              </a:solidFill>
              <a:latin typeface="Arial"/>
            </a:endParaRPr>
          </a:p>
        </p:txBody>
      </p:sp>
      <p:sp>
        <p:nvSpPr>
          <p:cNvPr id="330" name="TextShape 2"/>
          <p:cNvSpPr txBox="1"/>
          <p:nvPr/>
        </p:nvSpPr>
        <p:spPr>
          <a:xfrm>
            <a:off x="395640" y="764640"/>
            <a:ext cx="7772040" cy="3384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représentations possibles pour les caractères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ASCII</a:t>
            </a:r>
            <a:r>
              <a:rPr lang="fr-FR" sz="2000" b="0" strike="noStrike" spc="-1">
                <a:solidFill>
                  <a:srgbClr val="000000"/>
                </a:solidFill>
                <a:latin typeface="Arial"/>
                <a:ea typeface="ＭＳ Ｐゴシック"/>
              </a:rPr>
              <a:t> : 128 caractères dont les lettres anglo-saxonnes codés sur sept bits + un bit de contrôle;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UTF-8</a:t>
            </a:r>
            <a:r>
              <a:rPr lang="fr-FR" sz="2000" b="0" strike="noStrike" spc="-1">
                <a:solidFill>
                  <a:srgbClr val="000000"/>
                </a:solidFill>
                <a:latin typeface="Arial"/>
                <a:ea typeface="ＭＳ Ｐゴシック"/>
              </a:rPr>
              <a:t> : Tous les caractères connus codés sur un à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UTF-16</a:t>
            </a:r>
            <a:r>
              <a:rPr lang="fr-FR" sz="2000" b="0" strike="noStrike" spc="-1">
                <a:solidFill>
                  <a:srgbClr val="000000"/>
                </a:solidFill>
                <a:latin typeface="Arial"/>
                <a:ea typeface="ＭＳ Ｐゴシック"/>
              </a:rPr>
              <a:t> : Tous les caractères connus codés sur deux ou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UTF-32</a:t>
            </a:r>
            <a:r>
              <a:rPr lang="fr-FR" sz="2000" b="0" strike="noStrike" spc="-1">
                <a:solidFill>
                  <a:srgbClr val="000000"/>
                </a:solidFill>
                <a:latin typeface="Arial"/>
                <a:ea typeface="ＭＳ Ｐゴシック"/>
              </a:rPr>
              <a:t> : Tous les caractères connus codés sur quatre octets</a:t>
            </a:r>
            <a:endParaRPr lang="fr-FR" sz="2000" b="0" strike="noStrike" spc="-1">
              <a:solidFill>
                <a:srgbClr val="000000"/>
              </a:solidFill>
              <a:latin typeface="Arial"/>
            </a:endParaRPr>
          </a:p>
        </p:txBody>
      </p:sp>
      <p:sp>
        <p:nvSpPr>
          <p:cNvPr id="33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ACAB475-7C08-4E6C-99DB-71201F2FC7F9}" type="slidenum">
              <a:rPr lang="fr-FR" sz="1200" b="0" strike="noStrike" spc="-1">
                <a:solidFill>
                  <a:srgbClr val="000000"/>
                </a:solidFill>
                <a:latin typeface="Arial"/>
                <a:ea typeface="ＭＳ Ｐゴシック"/>
              </a:rPr>
              <a:t>40</a:t>
            </a:fld>
            <a:endParaRPr lang="fr-FR" sz="1200" b="0" strike="noStrike" spc="-1">
              <a:latin typeface="Times New Roman"/>
            </a:endParaRPr>
          </a:p>
        </p:txBody>
      </p:sp>
      <p:sp>
        <p:nvSpPr>
          <p:cNvPr id="33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33" name="CustomShape 5"/>
          <p:cNvSpPr/>
          <p:nvPr/>
        </p:nvSpPr>
        <p:spPr>
          <a:xfrm>
            <a:off x="395640" y="4293000"/>
            <a:ext cx="8568720" cy="14612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char </a:t>
            </a:r>
            <a:r>
              <a:rPr lang="pt-BR" sz="1800" b="0" strike="noStrike" spc="-1">
                <a:solidFill>
                  <a:srgbClr val="000000"/>
                </a:solidFill>
                <a:latin typeface="LMRoman9-Regular-Identity-H"/>
                <a:ea typeface="ＭＳ Ｐゴシック"/>
              </a:rPr>
              <a:t>ascii = </a:t>
            </a:r>
            <a:r>
              <a:rPr lang="pt-BR" sz="1800" b="0" strike="noStrike" spc="-1">
                <a:solidFill>
                  <a:srgbClr val="9400D2"/>
                </a:solidFill>
                <a:latin typeface="LMRoman9-Regular-Identity-H"/>
                <a:ea typeface="ＭＳ Ｐゴシック"/>
              </a:rPr>
              <a:t>’p’</a:t>
            </a:r>
            <a:r>
              <a:rPr lang="pt-B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l-PL" sz="1800" b="0" strike="noStrike" spc="-1">
                <a:solidFill>
                  <a:srgbClr val="0000FF"/>
                </a:solidFill>
                <a:latin typeface="LMRoman9-Regular-Identity-H"/>
                <a:ea typeface="ＭＳ Ｐゴシック"/>
              </a:rPr>
              <a:t>char </a:t>
            </a:r>
            <a:r>
              <a:rPr lang="pl-PL" sz="1800" b="0" strike="noStrike" spc="-1">
                <a:solidFill>
                  <a:srgbClr val="000000"/>
                </a:solidFill>
                <a:latin typeface="LMRoman9-Regular-Identity-H"/>
                <a:ea typeface="ＭＳ Ｐゴシック"/>
              </a:rPr>
              <a:t>utf8 = u8</a:t>
            </a:r>
            <a:r>
              <a:rPr lang="pl-PL" sz="1800" b="0" strike="noStrike" spc="-1">
                <a:solidFill>
                  <a:srgbClr val="9400D2"/>
                </a:solidFill>
                <a:latin typeface="LMRoman9-Regular-Identity-H"/>
                <a:ea typeface="ＭＳ Ｐゴシック"/>
              </a:rPr>
              <a:t>’p’</a:t>
            </a:r>
            <a:r>
              <a:rPr lang="pl-PL" sz="1800" b="0" strike="noStrike" spc="-1">
                <a:solidFill>
                  <a:srgbClr val="000000"/>
                </a:solidFill>
                <a:latin typeface="LMRoman9-Regular-Identity-H"/>
                <a:ea typeface="ＭＳ Ｐゴシック"/>
              </a:rPr>
              <a:t>;</a:t>
            </a:r>
            <a:r>
              <a:rPr lang="fr-FR" sz="1800" b="0" strike="noStrike" spc="-1">
                <a:solidFill>
                  <a:srgbClr val="000000"/>
                </a:solidFill>
                <a:latin typeface="LMRoman9-Regular-Identity-H"/>
                <a:ea typeface="ＭＳ Ｐゴシック"/>
              </a:rPr>
              <a:t> </a:t>
            </a:r>
            <a:r>
              <a:rPr lang="pt-BR" sz="1800" b="0" strike="noStrike" spc="-1">
                <a:solidFill>
                  <a:srgbClr val="009A00"/>
                </a:solidFill>
                <a:latin typeface="LMRoman9-Regular-Identity-H"/>
                <a:ea typeface="ＭＳ Ｐゴシック"/>
              </a:rPr>
              <a:t>// utf8 = u8’é’ va générer une erreur car le caractère ’é ’ &gt; un octet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wchar_t </a:t>
            </a:r>
            <a:r>
              <a:rPr lang="fr-FR" sz="1800" b="0" strike="noStrike" spc="-1">
                <a:solidFill>
                  <a:srgbClr val="000000"/>
                </a:solidFill>
                <a:latin typeface="LMRoman9-Regular-Identity-H"/>
                <a:ea typeface="ＭＳ Ｐゴシック"/>
              </a:rPr>
              <a:t>utf16   = L</a:t>
            </a:r>
            <a:r>
              <a:rPr lang="fr-FR" sz="1800" b="0" strike="noStrike" spc="-1">
                <a:solidFill>
                  <a:srgbClr val="9400D2"/>
                </a:solidFill>
                <a:latin typeface="LMRoman9-Regular-Identity-H"/>
                <a:ea typeface="ＭＳ Ｐゴシック"/>
              </a:rPr>
              <a:t>’é’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70C0"/>
                </a:solidFill>
                <a:latin typeface="LMRoman9-Regular-Identity-H"/>
                <a:ea typeface="ＭＳ Ｐゴシック"/>
              </a:rPr>
              <a:t>char32_t</a:t>
            </a:r>
            <a:r>
              <a:rPr lang="pt-BR" sz="1800" b="0" strike="noStrike" spc="-1">
                <a:solidFill>
                  <a:srgbClr val="000000"/>
                </a:solidFill>
                <a:latin typeface="LMRoman9-Regular-Identity-H"/>
                <a:ea typeface="ＭＳ Ｐゴシック"/>
              </a:rPr>
              <a:t> utf32 = u</a:t>
            </a:r>
            <a:r>
              <a:rPr lang="pt-BR" sz="1800" b="0" strike="noStrike" spc="-1">
                <a:solidFill>
                  <a:srgbClr val="9400D2"/>
                </a:solidFill>
                <a:latin typeface="LMRoman9-Regular-Identity-H"/>
                <a:ea typeface="ＭＳ Ｐゴシック"/>
              </a:rPr>
              <a:t>’é ’</a:t>
            </a:r>
            <a:r>
              <a:rPr lang="pt-B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Caractère ASCII et unicode	</a:t>
            </a:r>
            <a:endParaRPr lang="fr-FR" sz="2400" b="0" strike="noStrike" spc="-1">
              <a:solidFill>
                <a:srgbClr val="00509A"/>
              </a:solidFill>
              <a:latin typeface="Arial"/>
            </a:endParaRPr>
          </a:p>
        </p:txBody>
      </p:sp>
      <p:sp>
        <p:nvSpPr>
          <p:cNvPr id="33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Seul ASCII bien supporté pour la gestion de caractère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très pauvre pour les autres encodage;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L’affichage correct sur console, ormis l’ASCII, non assuré : dépend du type d’encodage des caractères de la console…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Attention : affichage différent d’encodage unicode du code source.</a:t>
            </a:r>
            <a:endParaRPr lang="fr-FR" sz="2400" b="0" strike="noStrike" spc="-1">
              <a:solidFill>
                <a:srgbClr val="000000"/>
              </a:solidFill>
              <a:latin typeface="Arial"/>
            </a:endParaRPr>
          </a:p>
        </p:txBody>
      </p:sp>
      <p:sp>
        <p:nvSpPr>
          <p:cNvPr id="3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D80ACA4-B0B9-445A-847E-395B5DDBD6F3}" type="slidenum">
              <a:rPr lang="fr-FR" sz="1200" b="0" strike="noStrike" spc="-1">
                <a:solidFill>
                  <a:srgbClr val="000000"/>
                </a:solidFill>
                <a:latin typeface="Arial"/>
                <a:ea typeface="ＭＳ Ｐゴシック"/>
              </a:rPr>
              <a:t>41</a:t>
            </a:fld>
            <a:endParaRPr lang="fr-FR" sz="1200" b="0" strike="noStrike" spc="-1">
              <a:latin typeface="Times New Roman"/>
            </a:endParaRPr>
          </a:p>
        </p:txBody>
      </p:sp>
      <p:sp>
        <p:nvSpPr>
          <p:cNvPr id="3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Chaînes de caractères natifs</a:t>
            </a:r>
            <a:endParaRPr lang="fr-FR" sz="2400" b="0" strike="noStrike" spc="-1">
              <a:solidFill>
                <a:srgbClr val="00509A"/>
              </a:solidFill>
              <a:latin typeface="Arial"/>
            </a:endParaRPr>
          </a:p>
        </p:txBody>
      </p:sp>
      <p:sp>
        <p:nvSpPr>
          <p:cNvPr id="339" name="TextShape 2"/>
          <p:cNvSpPr txBox="1"/>
          <p:nvPr/>
        </p:nvSpPr>
        <p:spPr>
          <a:xfrm>
            <a:off x="266760" y="864360"/>
            <a:ext cx="7772040" cy="537840"/>
          </a:xfrm>
          <a:prstGeom prst="rect">
            <a:avLst/>
          </a:prstGeom>
          <a:noFill/>
          <a:ln w="0">
            <a:noFill/>
          </a:ln>
        </p:spPr>
        <p:txBody>
          <a:bodyPr lIns="0" tIns="0" rIns="0" bIns="0">
            <a:noAutofit/>
          </a:bodyPr>
          <a:lstStyle/>
          <a:p>
            <a:pPr marL="343080" indent="-342720" algn="ctr">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 type qu’en C Pour ASCII  et unicode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3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1B38101-84A3-4948-913C-47C916741138}" type="slidenum">
              <a:rPr lang="fr-FR" sz="1200" b="0" strike="noStrike" spc="-1">
                <a:solidFill>
                  <a:srgbClr val="000000"/>
                </a:solidFill>
                <a:latin typeface="Arial"/>
                <a:ea typeface="ＭＳ Ｐゴシック"/>
              </a:rPr>
              <a:t>42</a:t>
            </a:fld>
            <a:endParaRPr lang="fr-FR" sz="1200" b="0" strike="noStrike" spc="-1">
              <a:latin typeface="Times New Roman"/>
            </a:endParaRPr>
          </a:p>
        </p:txBody>
      </p:sp>
      <p:sp>
        <p:nvSpPr>
          <p:cNvPr id="3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42" name="CustomShape 5"/>
          <p:cNvSpPr/>
          <p:nvPr/>
        </p:nvSpPr>
        <p:spPr>
          <a:xfrm>
            <a:off x="793800" y="1635120"/>
            <a:ext cx="812772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”Ceci est une chaîne de caractère !”</a:t>
            </a:r>
            <a:endParaRPr lang="fr-FR" sz="2400" b="0" strike="noStrike" spc="-1">
              <a:latin typeface="Arial"/>
            </a:endParaRPr>
          </a:p>
          <a:p>
            <a:pPr>
              <a:lnSpc>
                <a:spcPct val="100000"/>
              </a:lnSpc>
            </a:pPr>
            <a:r>
              <a:rPr lang="fr-FR" sz="2400" b="1" strike="noStrike" spc="-1">
                <a:solidFill>
                  <a:srgbClr val="00509A"/>
                </a:solidFill>
                <a:latin typeface="Arial"/>
                <a:ea typeface="ＭＳ Ｐゴシック"/>
              </a:rPr>
              <a:t>u8”</a:t>
            </a:r>
            <a:r>
              <a:rPr lang="el-GR" sz="2400" b="0" strike="noStrike" spc="-1">
                <a:solidFill>
                  <a:srgbClr val="000000"/>
                </a:solidFill>
                <a:latin typeface="LMRoman9-Regular-Identity-H"/>
                <a:ea typeface="ＭＳ Ｐゴシック"/>
              </a:rPr>
              <a:t> </a:t>
            </a:r>
            <a:r>
              <a:rPr lang="el-GR" sz="2400" b="0" strike="noStrike" spc="-1">
                <a:solidFill>
                  <a:srgbClr val="0070C0"/>
                </a:solidFill>
                <a:latin typeface="LMRoman9-Regular-Identity-H"/>
                <a:ea typeface="ＭＳ Ｐゴシック"/>
              </a:rPr>
              <a:t>π</a:t>
            </a:r>
            <a:r>
              <a:rPr lang="fr-FR" sz="2400" b="1" strike="noStrike" spc="-1">
                <a:solidFill>
                  <a:srgbClr val="00509A"/>
                </a:solidFill>
                <a:latin typeface="Arial"/>
                <a:ea typeface="ＭＳ Ｐゴシック"/>
              </a:rPr>
              <a:t> est un caractère très spécial !”</a:t>
            </a:r>
            <a:endParaRPr lang="fr-FR" sz="2400" b="0" strike="noStrike" spc="-1">
              <a:latin typeface="Arial"/>
            </a:endParaRPr>
          </a:p>
          <a:p>
            <a:pPr>
              <a:lnSpc>
                <a:spcPct val="100000"/>
              </a:lnSpc>
            </a:pPr>
            <a:endParaRPr lang="fr-FR" sz="2400" b="0" strike="noStrike" spc="-1">
              <a:latin typeface="Arial"/>
            </a:endParaRPr>
          </a:p>
        </p:txBody>
      </p:sp>
      <p:sp>
        <p:nvSpPr>
          <p:cNvPr id="343" name="CustomShape 6"/>
          <p:cNvSpPr/>
          <p:nvPr/>
        </p:nvSpPr>
        <p:spPr>
          <a:xfrm>
            <a:off x="1079640" y="1940400"/>
            <a:ext cx="7913160" cy="198720"/>
          </a:xfrm>
          <a:prstGeom prst="rect">
            <a:avLst/>
          </a:prstGeom>
          <a:noFill/>
          <a:ln w="0">
            <a:noFill/>
          </a:ln>
        </p:spPr>
        <p:style>
          <a:lnRef idx="0">
            <a:scrgbClr r="0" g="0" b="0"/>
          </a:lnRef>
          <a:fillRef idx="0">
            <a:scrgbClr r="0" g="0" b="0"/>
          </a:fillRef>
          <a:effectRef idx="0">
            <a:scrgbClr r="0" g="0" b="0"/>
          </a:effectRef>
          <a:fontRef idx="minor"/>
        </p:style>
      </p:sp>
      <p:sp>
        <p:nvSpPr>
          <p:cNvPr id="344" name="CustomShape 7"/>
          <p:cNvSpPr/>
          <p:nvPr/>
        </p:nvSpPr>
        <p:spPr>
          <a:xfrm>
            <a:off x="722160" y="2514600"/>
            <a:ext cx="81990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Peut être stocké dans un char*…</a:t>
            </a:r>
            <a:endParaRPr lang="fr-FR" sz="2400" b="0" strike="noStrike" spc="-1">
              <a:latin typeface="Arial"/>
            </a:endParaRPr>
          </a:p>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char16_t* pour utf_16, char32_t* pour utf32…</a:t>
            </a:r>
            <a:endParaRPr lang="fr-FR" sz="2400" b="0" strike="noStrike" spc="-1">
              <a:latin typeface="Arial"/>
            </a:endParaRPr>
          </a:p>
        </p:txBody>
      </p:sp>
      <p:sp>
        <p:nvSpPr>
          <p:cNvPr id="345" name="CustomShape 8"/>
          <p:cNvSpPr/>
          <p:nvPr/>
        </p:nvSpPr>
        <p:spPr>
          <a:xfrm>
            <a:off x="722160" y="4036320"/>
            <a:ext cx="792144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333399"/>
                </a:solidFill>
                <a:latin typeface="Courier New"/>
                <a:ea typeface="ＭＳ Ｐゴシック"/>
              </a:rPr>
              <a:t>char</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texte = u8</a:t>
            </a:r>
            <a:r>
              <a:rPr lang="fr-FR" sz="1800" b="1" strike="noStrike" spc="-1">
                <a:solidFill>
                  <a:srgbClr val="00509A"/>
                </a:solidFill>
                <a:latin typeface="Courier New"/>
                <a:ea typeface="ＭＳ Ｐゴシック"/>
              </a:rPr>
              <a:t>”</a:t>
            </a:r>
            <a:r>
              <a:rPr lang="el-GR" sz="1800" b="0" strike="noStrike" spc="-1">
                <a:solidFill>
                  <a:srgbClr val="000000"/>
                </a:solidFill>
                <a:latin typeface="Courier New"/>
                <a:ea typeface="ＭＳ Ｐゴシック"/>
              </a:rPr>
              <a:t> </a:t>
            </a:r>
            <a:r>
              <a:rPr lang="el-GR" sz="1800" b="0" strike="noStrike" spc="-1">
                <a:solidFill>
                  <a:srgbClr val="008000"/>
                </a:solidFill>
                <a:latin typeface="Courier New"/>
                <a:ea typeface="ＭＳ Ｐゴシック"/>
              </a:rPr>
              <a:t>π</a:t>
            </a:r>
            <a:r>
              <a:rPr lang="fr-FR" sz="1800" b="1" strike="noStrike" spc="-1">
                <a:solidFill>
                  <a:srgbClr val="008000"/>
                </a:solidFill>
                <a:latin typeface="Courier New"/>
                <a:ea typeface="ＭＳ Ｐゴシック"/>
              </a:rPr>
              <a:t> est un caractère très spécial !</a:t>
            </a:r>
            <a:r>
              <a:rPr lang="fr-FR" sz="1800" b="1" strike="noStrike" spc="-1">
                <a:solidFill>
                  <a:srgbClr val="00509A"/>
                </a:solidFill>
                <a:latin typeface="Courier New"/>
                <a:ea typeface="ＭＳ Ｐゴシック"/>
              </a:rPr>
              <a:t>”;</a:t>
            </a:r>
            <a:endParaRPr lang="fr-FR"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brutes</a:t>
            </a:r>
            <a:endParaRPr lang="fr-FR" sz="2400" b="0" strike="noStrike" spc="-1">
              <a:solidFill>
                <a:srgbClr val="00509A"/>
              </a:solidFill>
              <a:latin typeface="Arial"/>
            </a:endParaRPr>
          </a:p>
        </p:txBody>
      </p:sp>
      <p:sp>
        <p:nvSpPr>
          <p:cNvPr id="347" name="TextShape 2"/>
          <p:cNvSpPr txBox="1"/>
          <p:nvPr/>
        </p:nvSpPr>
        <p:spPr>
          <a:xfrm>
            <a:off x="266760" y="866880"/>
            <a:ext cx="7772040" cy="226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Chaîne de caractères sans interprétation des caractères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N’interprète pas un retour à la ligne,  un double quote, etc.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Défini par un R avant le début  et des délimiteurs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4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F7663FF-66C2-41C5-A196-7A221D802BDC}" type="slidenum">
              <a:rPr lang="fr-FR" sz="1200" b="0" strike="noStrike" spc="-1">
                <a:solidFill>
                  <a:srgbClr val="000000"/>
                </a:solidFill>
                <a:latin typeface="Arial"/>
                <a:ea typeface="ＭＳ Ｐゴシック"/>
              </a:rPr>
              <a:t>43</a:t>
            </a:fld>
            <a:endParaRPr lang="fr-FR" sz="1200" b="0" strike="noStrike" spc="-1">
              <a:latin typeface="Times New Roman"/>
            </a:endParaRPr>
          </a:p>
        </p:txBody>
      </p:sp>
      <p:sp>
        <p:nvSpPr>
          <p:cNvPr id="34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0" name="CustomShape 5"/>
          <p:cNvSpPr/>
          <p:nvPr/>
        </p:nvSpPr>
        <p:spPr>
          <a:xfrm>
            <a:off x="527040" y="2922120"/>
            <a:ext cx="804348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char * </a:t>
            </a:r>
            <a:r>
              <a:rPr lang="fr-FR" sz="1800" b="1" strike="noStrike" spc="-1">
                <a:solidFill>
                  <a:srgbClr val="000000"/>
                </a:solidFill>
                <a:latin typeface="Courier New"/>
                <a:ea typeface="ＭＳ Ｐゴシック"/>
              </a:rPr>
              <a:t>raw_text =</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R</a:t>
            </a:r>
            <a:r>
              <a:rPr lang="fr-FR" sz="1800" b="1" strike="noStrike" spc="-1">
                <a:solidFill>
                  <a:srgbClr val="00509A"/>
                </a:solidFill>
                <a:latin typeface="Courier New"/>
                <a:ea typeface="ＭＳ Ｐゴシック"/>
              </a:rPr>
              <a:t>”</a:t>
            </a:r>
            <a:r>
              <a:rPr lang="fr-FR" sz="1800" b="1" strike="noStrike" spc="-1">
                <a:solidFill>
                  <a:srgbClr val="C00000"/>
                </a:solidFill>
                <a:latin typeface="Courier New"/>
                <a:ea typeface="ＭＳ Ｐゴシック"/>
              </a:rPr>
              <a:t>RAW(</a:t>
            </a:r>
            <a:r>
              <a:rPr lang="fr-FR" sz="1800" b="1" strike="noStrike" spc="-1">
                <a:solidFill>
                  <a:srgbClr val="008000"/>
                </a:solidFill>
                <a:latin typeface="Courier New"/>
                <a:ea typeface="ＭＳ Ｐゴシック"/>
              </a:rPr>
              <a:t>Ceci est une ”chaîne”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on peut retourner à la ligne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encore mettre un ”</a:t>
            </a:r>
            <a:r>
              <a:rPr lang="fr-FR" sz="1800" b="1" strike="noStrike" spc="-1">
                <a:solidFill>
                  <a:srgbClr val="C00000"/>
                </a:solidFill>
                <a:latin typeface="Courier New"/>
                <a:ea typeface="ＭＳ Ｐゴシック"/>
              </a:rPr>
              <a:t>)RAW</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std::cout &lt;&lt; raw_text &lt;&lt; std::endl;</a:t>
            </a:r>
            <a:endParaRPr lang="fr-FR" sz="1800" b="0" strike="noStrike" spc="-1">
              <a:latin typeface="Arial"/>
            </a:endParaRPr>
          </a:p>
        </p:txBody>
      </p:sp>
      <p:sp>
        <p:nvSpPr>
          <p:cNvPr id="351" name="CustomShape 6"/>
          <p:cNvSpPr/>
          <p:nvPr/>
        </p:nvSpPr>
        <p:spPr>
          <a:xfrm>
            <a:off x="527040" y="4286160"/>
            <a:ext cx="8043480" cy="118764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FFFFFF"/>
                </a:solidFill>
                <a:latin typeface="Arial"/>
                <a:ea typeface="ＭＳ Ｐゴシック"/>
              </a:rPr>
              <a:t>Ceci est une </a:t>
            </a:r>
            <a:r>
              <a:rPr lang="fr-FR" sz="2400" b="1" strike="noStrike" spc="-1">
                <a:solidFill>
                  <a:srgbClr val="FFFFFF"/>
                </a:solidFill>
                <a:latin typeface="Courier New"/>
                <a:ea typeface="ＭＳ Ｐゴシック"/>
              </a:rPr>
              <a:t>”chaîne”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on peut retourner à la ligne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encore mettre un ”</a:t>
            </a:r>
            <a:endParaRPr lang="fr-FR" sz="24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std::string</a:t>
            </a:r>
            <a:endParaRPr lang="fr-FR" sz="2400" b="0" strike="noStrike" spc="-1">
              <a:solidFill>
                <a:srgbClr val="00509A"/>
              </a:solidFill>
              <a:latin typeface="Arial"/>
            </a:endParaRPr>
          </a:p>
        </p:txBody>
      </p:sp>
      <p:sp>
        <p:nvSpPr>
          <p:cNvPr id="353" name="TextShape 2"/>
          <p:cNvSpPr txBox="1"/>
          <p:nvPr/>
        </p:nvSpPr>
        <p:spPr>
          <a:xfrm>
            <a:off x="431640" y="877320"/>
            <a:ext cx="7772040" cy="229248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Utiliser la bibliothèque &lt;string&gt;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une manipulation plus aisée des chaînes de caractères;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Allocations et deallocations automatiques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 nombreux services de proposés </a:t>
            </a:r>
            <a:endParaRPr lang="fr-FR" sz="2400" b="0" strike="noStrike" spc="-1">
              <a:solidFill>
                <a:srgbClr val="000000"/>
              </a:solidFill>
              <a:latin typeface="Arial"/>
            </a:endParaRPr>
          </a:p>
        </p:txBody>
      </p:sp>
      <p:sp>
        <p:nvSpPr>
          <p:cNvPr id="35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09F8F51-8C8A-4DAF-843A-20D09CC67D60}" type="slidenum">
              <a:rPr lang="fr-FR" sz="1200" b="0" strike="noStrike" spc="-1">
                <a:solidFill>
                  <a:srgbClr val="000000"/>
                </a:solidFill>
                <a:latin typeface="Arial"/>
                <a:ea typeface="ＭＳ Ｐゴシック"/>
              </a:rPr>
              <a:t>44</a:t>
            </a:fld>
            <a:endParaRPr lang="fr-FR" sz="1200" b="0" strike="noStrike" spc="-1">
              <a:latin typeface="Times New Roman"/>
            </a:endParaRPr>
          </a:p>
        </p:txBody>
      </p:sp>
      <p:sp>
        <p:nvSpPr>
          <p:cNvPr id="35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6" name="CustomShape 5"/>
          <p:cNvSpPr/>
          <p:nvPr/>
        </p:nvSpPr>
        <p:spPr>
          <a:xfrm>
            <a:off x="431640" y="3169800"/>
            <a:ext cx="828000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std::string chaine = ”</a:t>
            </a:r>
            <a:r>
              <a:rPr lang="fr-FR" sz="1800" b="1" strike="noStrike" spc="-1">
                <a:solidFill>
                  <a:srgbClr val="008000"/>
                </a:solidFill>
                <a:latin typeface="Courier New"/>
                <a:ea typeface="ＭＳ Ｐゴシック"/>
              </a:rPr>
              <a:t>ceci est une chaine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chaine2</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a:t>
            </a:r>
            <a:r>
              <a:rPr lang="fr-FR" sz="1800" b="1" strike="noStrike" spc="-1">
                <a:solidFill>
                  <a:srgbClr val="008000"/>
                </a:solidFill>
                <a:latin typeface="Courier New"/>
                <a:ea typeface="ＭＳ Ｐゴシック"/>
              </a:rPr>
              <a:t> est une autre chaîne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chaine3</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chaine + ” </a:t>
            </a:r>
            <a:r>
              <a:rPr lang="fr-FR" sz="1800" b="1" strike="noStrike" spc="-1">
                <a:solidFill>
                  <a:srgbClr val="008000"/>
                </a:solidFill>
                <a:latin typeface="Courier New"/>
                <a:ea typeface="ＭＳ Ｐゴシック"/>
              </a:rPr>
              <a:t>ou</a:t>
            </a:r>
            <a:r>
              <a:rPr lang="fr-FR" sz="1800" b="1" strike="noStrike" spc="-1">
                <a:solidFill>
                  <a:srgbClr val="000000"/>
                </a:solidFill>
                <a:latin typeface="Courier New"/>
                <a:ea typeface="ＭＳ Ｐゴシック"/>
              </a:rPr>
              <a:t> ” + chaine2;</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lgth = chaine3.length();</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pos2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 pos+1);</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foundstr = ”</a:t>
            </a:r>
            <a:r>
              <a:rPr lang="fr-FR" sz="1800" b="1" strike="noStrike" spc="-1">
                <a:solidFill>
                  <a:srgbClr val="008000"/>
                </a:solidFill>
                <a:latin typeface="Courier New"/>
                <a:ea typeface="ＭＳ Ｐゴシック"/>
              </a:rPr>
              <a:t>Occurrences de une à </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 + ” </a:t>
            </a:r>
            <a:r>
              <a:rPr lang="fr-FR" sz="1800" b="1" strike="noStrike" spc="-1">
                <a:solidFill>
                  <a:srgbClr val="008000"/>
                </a:solidFill>
                <a:latin typeface="Courier New"/>
                <a:ea typeface="ＭＳ Ｐゴシック"/>
              </a:rPr>
              <a:t>et</a:t>
            </a:r>
            <a:r>
              <a:rPr lang="fr-FR" sz="1800" b="1" strike="noStrike" spc="-1">
                <a:solidFill>
                  <a:srgbClr val="000000"/>
                </a:solidFill>
                <a:latin typeface="Courier New"/>
                <a:ea typeface="ＭＳ Ｐゴシック"/>
              </a:rPr>
              <a:t>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std::to_string(pos2) + ”</a:t>
            </a:r>
            <a:r>
              <a:rPr lang="fr-FR" sz="1800" b="1" strike="noStrike" spc="-1">
                <a:solidFill>
                  <a:srgbClr val="008000"/>
                </a:solidFill>
                <a:latin typeface="Courier New"/>
                <a:ea typeface="ＭＳ Ｐゴシック"/>
              </a:rPr>
              <a:t>.</a:t>
            </a:r>
            <a:r>
              <a:rPr lang="fr-FR" sz="1800" b="1" strike="noStrike" spc="-1">
                <a:solidFill>
                  <a:srgbClr val="000000"/>
                </a:solidFill>
                <a:latin typeface="Courier New"/>
                <a:ea typeface="ＭＳ Ｐゴシック"/>
              </a:rPr>
              <a:t> ”;</a:t>
            </a:r>
            <a:endParaRPr lang="fr-FR"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directe d’une sd::string</a:t>
            </a:r>
            <a:endParaRPr lang="fr-FR" sz="2400" b="0" strike="noStrike" spc="-1">
              <a:solidFill>
                <a:srgbClr val="00509A"/>
              </a:solidFill>
              <a:latin typeface="Arial"/>
            </a:endParaRPr>
          </a:p>
        </p:txBody>
      </p:sp>
      <p:sp>
        <p:nvSpPr>
          <p:cNvPr id="358" name="TextShape 2"/>
          <p:cNvSpPr txBox="1"/>
          <p:nvPr/>
        </p:nvSpPr>
        <p:spPr>
          <a:xfrm>
            <a:off x="685800" y="1097640"/>
            <a:ext cx="7772040" cy="22197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Initialiser une std::string par une chaîne de caractères native pas optimale : copie de la chaîne native.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C++14, possibilité de définir directement une chaîne entre double quote comme une std::string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Rajout d’un s après le dernier double quote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5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EBEAFE-AA08-4F84-8EEE-D7C2DA83CB2A}" type="slidenum">
              <a:rPr lang="fr-FR" sz="1200" b="0" strike="noStrike" spc="-1">
                <a:solidFill>
                  <a:srgbClr val="000000"/>
                </a:solidFill>
                <a:latin typeface="Arial"/>
                <a:ea typeface="ＭＳ Ｐゴシック"/>
              </a:rPr>
              <a:t>45</a:t>
            </a:fld>
            <a:endParaRPr lang="fr-FR" sz="1200" b="0" strike="noStrike" spc="-1">
              <a:latin typeface="Times New Roman"/>
            </a:endParaRPr>
          </a:p>
        </p:txBody>
      </p:sp>
      <p:sp>
        <p:nvSpPr>
          <p:cNvPr id="36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1" name="CustomShape 5"/>
          <p:cNvSpPr/>
          <p:nvPr/>
        </p:nvSpPr>
        <p:spPr>
          <a:xfrm>
            <a:off x="571680" y="3879360"/>
            <a:ext cx="8389440" cy="2010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t>
            </a:r>
            <a:r>
              <a:rPr lang="fr-FR" sz="1800" b="1" strike="noStrike" spc="-1">
                <a:solidFill>
                  <a:srgbClr val="7030A0"/>
                </a:solidFill>
                <a:latin typeface="Courier New"/>
                <a:ea typeface="ＭＳ Ｐゴシック"/>
              </a:rPr>
              <a:t>include</a:t>
            </a:r>
            <a:r>
              <a:rPr lang="fr-FR" sz="1800" b="1" strike="noStrike" spc="-1">
                <a:solidFill>
                  <a:srgbClr val="000000"/>
                </a:solidFill>
                <a:latin typeface="Courier New"/>
                <a:ea typeface="ＭＳ Ｐゴシック"/>
              </a:rPr>
              <a:t> &lt;</a:t>
            </a:r>
            <a:r>
              <a:rPr lang="fr-FR" sz="1800" b="1" strike="noStrike" spc="-1">
                <a:solidFill>
                  <a:srgbClr val="008000"/>
                </a:solidFill>
                <a:latin typeface="Courier New"/>
                <a:ea typeface="ＭＳ Ｐゴシック"/>
              </a:rPr>
              <a:t>string</a:t>
            </a:r>
            <a:r>
              <a:rPr lang="fr-FR" sz="1800" b="1" strike="noStrike" spc="-1">
                <a:solidFill>
                  <a:srgbClr val="000000"/>
                </a:solidFill>
                <a:latin typeface="Courier New"/>
                <a:ea typeface="ＭＳ Ｐゴシック"/>
              </a:rPr>
              <a:t>&gt;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using namespace</a:t>
            </a:r>
            <a:r>
              <a:rPr lang="fr-FR" sz="1800" b="1" strike="noStrike" spc="-1">
                <a:solidFill>
                  <a:srgbClr val="000000"/>
                </a:solidFill>
                <a:latin typeface="Courier New"/>
                <a:ea typeface="ＭＳ Ｐゴシック"/>
              </a:rPr>
              <a:t> std::string_literals;</a:t>
            </a:r>
            <a:r>
              <a:rPr lang="fr-FR" sz="1800" b="1" strike="noStrike" spc="-1">
                <a:solidFill>
                  <a:srgbClr val="C00000"/>
                </a:solidFill>
                <a:latin typeface="Courier New"/>
                <a:ea typeface="ＭＳ Ｐゴシック"/>
              </a:rPr>
              <a:t>// Indispensable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a:t>
            </a:r>
            <a:r>
              <a:rPr lang="fr-FR" sz="1800" b="1" strike="noStrike" spc="-1">
                <a:solidFill>
                  <a:srgbClr val="005CCD"/>
                </a:solidFill>
                <a:latin typeface="Courier New"/>
                <a:ea typeface="ＭＳ Ｐゴシック"/>
              </a:rPr>
              <a:t>main</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std::string troisième_chaîne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u8”</a:t>
            </a:r>
            <a:r>
              <a:rPr lang="fr-FR" sz="1800" b="1" strike="noStrike" spc="-1">
                <a:solidFill>
                  <a:srgbClr val="008000"/>
                </a:solidFill>
                <a:latin typeface="Courier New"/>
                <a:ea typeface="ＭＳ Ｐゴシック"/>
              </a:rPr>
              <a:t>Ceci est une std::string</a:t>
            </a:r>
            <a:r>
              <a:rPr lang="fr-FR" sz="1800" b="1" strike="noStrike" spc="-1">
                <a:solidFill>
                  <a:srgbClr val="000000"/>
                </a:solidFill>
                <a:latin typeface="Courier New"/>
                <a:ea typeface="ＭＳ Ｐゴシック"/>
              </a:rPr>
              <a:t>”s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et explicite</a:t>
            </a:r>
            <a:endParaRPr lang="fr-FR" sz="2400" b="0" strike="noStrike" spc="-1">
              <a:solidFill>
                <a:srgbClr val="00509A"/>
              </a:solidFill>
              <a:latin typeface="Arial"/>
            </a:endParaRPr>
          </a:p>
        </p:txBody>
      </p:sp>
      <p:sp>
        <p:nvSpPr>
          <p:cNvPr id="363" name="TextShape 2"/>
          <p:cNvSpPr txBox="1"/>
          <p:nvPr/>
        </p:nvSpPr>
        <p:spPr>
          <a:xfrm>
            <a:off x="385920" y="833040"/>
            <a:ext cx="7772040" cy="4849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Lorsqu’on déclare et initialise une variable, il y a redondance du type de la variable</a:t>
            </a:r>
            <a:endParaRPr lang="fr-FR" sz="2400" b="0" strike="noStrike" spc="-1">
              <a:solidFill>
                <a:srgbClr val="000000"/>
              </a:solidFill>
              <a:latin typeface="Arial"/>
            </a:endParaRPr>
          </a:p>
        </p:txBody>
      </p:sp>
      <p:sp>
        <p:nvSpPr>
          <p:cNvPr id="36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1CB0180-E89C-4D66-A61B-43BC38CA7014}" type="slidenum">
              <a:rPr lang="fr-FR" sz="1200" b="0" strike="noStrike" spc="-1">
                <a:solidFill>
                  <a:srgbClr val="000000"/>
                </a:solidFill>
                <a:latin typeface="Arial"/>
                <a:ea typeface="ＭＳ Ｐゴシック"/>
              </a:rPr>
              <a:t>46</a:t>
            </a:fld>
            <a:endParaRPr lang="fr-FR" sz="1200" b="0" strike="noStrike" spc="-1">
              <a:latin typeface="Times New Roman"/>
            </a:endParaRPr>
          </a:p>
        </p:txBody>
      </p:sp>
      <p:sp>
        <p:nvSpPr>
          <p:cNvPr id="36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6" name="CustomShape 5"/>
          <p:cNvSpPr/>
          <p:nvPr/>
        </p:nvSpPr>
        <p:spPr>
          <a:xfrm>
            <a:off x="548640" y="1615320"/>
            <a:ext cx="829800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i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i déclaré entier, et initialisé avec entier</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double </a:t>
            </a:r>
            <a:r>
              <a:rPr lang="fr-FR" sz="1800" b="1" strike="noStrike" spc="-1">
                <a:solidFill>
                  <a:srgbClr val="000000"/>
                </a:solidFill>
                <a:latin typeface="Courier New"/>
                <a:ea typeface="ＭＳ Ｐゴシック"/>
              </a:rPr>
              <a:t>x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x double, initialisé avec un double</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j = 3.5;</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Initialisation bizarre… Un bogue ?</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d = x/3;</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Idem, vraiment voulu par le programmeur ?</a:t>
            </a:r>
            <a:endParaRPr lang="fr-FR" sz="1800" b="0" strike="noStrike" spc="-1">
              <a:latin typeface="Arial"/>
            </a:endParaRPr>
          </a:p>
        </p:txBody>
      </p:sp>
      <p:sp>
        <p:nvSpPr>
          <p:cNvPr id="367" name="CustomShape 6"/>
          <p:cNvSpPr/>
          <p:nvPr/>
        </p:nvSpPr>
        <p:spPr>
          <a:xfrm>
            <a:off x="635040" y="2800440"/>
            <a:ext cx="8160840" cy="301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Python, le type d’une variable est définie par la valeur qu’elle contient.</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C++, il est possible de définir une variable dont le type dépendra du type de la valeur qui l’initialise : c’est une </a:t>
            </a:r>
            <a:r>
              <a:rPr lang="fr-FR" sz="2400" b="0" strike="noStrike" spc="-1">
                <a:solidFill>
                  <a:srgbClr val="C00000"/>
                </a:solidFill>
                <a:latin typeface="Arial"/>
                <a:ea typeface="ＭＳ Ｐゴシック"/>
              </a:rPr>
              <a:t>déclaration implicite</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On peut également déclarer une variable dont le type dépendra d’une expression explicite (mais qui ne sert pas à l’initialiser) : c’est une </a:t>
            </a:r>
            <a:r>
              <a:rPr lang="fr-FR" sz="2400" b="0" strike="noStrike" spc="-1">
                <a:solidFill>
                  <a:srgbClr val="C00000"/>
                </a:solidFill>
                <a:latin typeface="Arial"/>
                <a:ea typeface="ＭＳ Ｐゴシック"/>
              </a:rPr>
              <a:t>déclaration explicite</a:t>
            </a:r>
            <a:endParaRPr lang="fr-FR" sz="2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d’une variable</a:t>
            </a:r>
            <a:endParaRPr lang="fr-FR" sz="2400" b="0" strike="noStrike" spc="-1">
              <a:solidFill>
                <a:srgbClr val="00509A"/>
              </a:solidFill>
              <a:latin typeface="Arial"/>
            </a:endParaRPr>
          </a:p>
        </p:txBody>
      </p:sp>
      <p:sp>
        <p:nvSpPr>
          <p:cNvPr id="369" name="TextShape 2"/>
          <p:cNvSpPr txBox="1"/>
          <p:nvPr/>
        </p:nvSpPr>
        <p:spPr>
          <a:xfrm>
            <a:off x="279360" y="816120"/>
            <a:ext cx="7772040" cy="4939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utilise le mot clef natif </a:t>
            </a:r>
            <a:r>
              <a:rPr lang="fr-FR" sz="1800" b="1" strike="noStrike" spc="-1">
                <a:solidFill>
                  <a:srgbClr val="005CCD"/>
                </a:solidFill>
                <a:latin typeface="Courier New"/>
                <a:ea typeface="ＭＳ Ｐゴシック"/>
              </a:rPr>
              <a:t>auto</a:t>
            </a:r>
            <a:endParaRPr lang="fr-FR" sz="1800" b="0" strike="noStrike" spc="-1">
              <a:solidFill>
                <a:srgbClr val="000000"/>
              </a:solidFill>
              <a:latin typeface="Arial"/>
            </a:endParaRPr>
          </a:p>
        </p:txBody>
      </p:sp>
      <p:sp>
        <p:nvSpPr>
          <p:cNvPr id="37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4BF6057-2DF3-494E-A818-57C56BD30B90}" type="slidenum">
              <a:rPr lang="fr-FR" sz="1200" b="0" strike="noStrike" spc="-1">
                <a:solidFill>
                  <a:srgbClr val="000000"/>
                </a:solidFill>
                <a:latin typeface="Arial"/>
                <a:ea typeface="ＭＳ Ｐゴシック"/>
              </a:rPr>
              <a:t>47</a:t>
            </a:fld>
            <a:endParaRPr lang="fr-FR" sz="1200" b="0" strike="noStrike" spc="-1">
              <a:latin typeface="Times New Roman"/>
            </a:endParaRPr>
          </a:p>
        </p:txBody>
      </p:sp>
      <p:sp>
        <p:nvSpPr>
          <p:cNvPr id="37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2" name="CustomShape 5"/>
          <p:cNvSpPr/>
          <p:nvPr/>
        </p:nvSpPr>
        <p:spPr>
          <a:xfrm>
            <a:off x="548640" y="3154320"/>
            <a:ext cx="804636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La déclaration implicite peut simplifier le code</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Ne pas en abuser, sous peine de rendre le code peu lisible :</a:t>
            </a:r>
            <a:endParaRPr lang="fr-FR" sz="2400" b="0" strike="noStrike" spc="-1">
              <a:latin typeface="Arial"/>
            </a:endParaRPr>
          </a:p>
        </p:txBody>
      </p:sp>
      <p:sp>
        <p:nvSpPr>
          <p:cNvPr id="373" name="CustomShape 6"/>
          <p:cNvSpPr/>
          <p:nvPr/>
        </p:nvSpPr>
        <p:spPr>
          <a:xfrm>
            <a:off x="548640" y="1281600"/>
            <a:ext cx="8595000" cy="17362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i = 4; </a:t>
            </a:r>
            <a:r>
              <a:rPr lang="fr-FR" sz="1800" b="1" strike="noStrike" spc="-1">
                <a:solidFill>
                  <a:srgbClr val="008000"/>
                </a:solidFill>
                <a:latin typeface="Courier New"/>
                <a:ea typeface="ＭＳ Ｐゴシック"/>
              </a:rPr>
              <a:t>// i de type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3.; </a:t>
            </a:r>
            <a:r>
              <a:rPr lang="fr-FR" sz="1800" b="1" strike="noStrike" spc="-1">
                <a:solidFill>
                  <a:srgbClr val="008000"/>
                </a:solidFill>
                <a:latin typeface="Courier New"/>
                <a:ea typeface="ＭＳ Ｐゴシック"/>
              </a:rPr>
              <a:t>// x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 3.+4.i; </a:t>
            </a:r>
            <a:r>
              <a:rPr lang="fr-FR" sz="1800" b="1" strike="noStrike" spc="-1">
                <a:solidFill>
                  <a:srgbClr val="008000"/>
                </a:solidFill>
                <a:latin typeface="Courier New"/>
                <a:ea typeface="ＭＳ Ｐゴシック"/>
              </a:rPr>
              <a:t>// z de type complex&lt;double&gt;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nz = std::abs(z);</a:t>
            </a:r>
            <a:r>
              <a:rPr lang="fr-FR" sz="1800" b="1" strike="noStrike" spc="-1">
                <a:solidFill>
                  <a:srgbClr val="008000"/>
                </a:solidFill>
                <a:latin typeface="Courier New"/>
                <a:ea typeface="ＭＳ Ｐゴシック"/>
              </a:rPr>
              <a:t>// nz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j; </a:t>
            </a:r>
            <a:r>
              <a:rPr lang="fr-FR" sz="1800" b="1" strike="noStrike" spc="-1">
                <a:solidFill>
                  <a:srgbClr val="C00000"/>
                </a:solidFill>
                <a:latin typeface="Courier New"/>
                <a:ea typeface="ＭＳ Ｐゴシック"/>
              </a:rPr>
              <a:t>//Erreur compilation, impossible déduire type de j</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i = 4.3; </a:t>
            </a:r>
            <a:r>
              <a:rPr lang="fr-FR" sz="1800" b="1" strike="noStrike" spc="-1">
                <a:solidFill>
                  <a:srgbClr val="008000"/>
                </a:solidFill>
                <a:latin typeface="Courier New"/>
                <a:ea typeface="ＭＳ Ｐゴシック"/>
              </a:rPr>
              <a:t>//i vaut maintenant 4 puisqu’il a été déclaré int</a:t>
            </a:r>
            <a:endParaRPr lang="fr-FR" sz="1800" b="0" strike="noStrike" spc="-1">
              <a:latin typeface="Arial"/>
            </a:endParaRPr>
          </a:p>
        </p:txBody>
      </p:sp>
      <p:sp>
        <p:nvSpPr>
          <p:cNvPr id="374" name="CustomShape 7"/>
          <p:cNvSpPr/>
          <p:nvPr/>
        </p:nvSpPr>
        <p:spPr>
          <a:xfrm>
            <a:off x="609480" y="4556880"/>
            <a:ext cx="78505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initialisation_echantillon(); </a:t>
            </a:r>
            <a:r>
              <a:rPr lang="fr-FR" sz="1800" b="1" strike="noStrike" spc="-1">
                <a:solidFill>
                  <a:srgbClr val="C00000"/>
                </a:solidFill>
                <a:latin typeface="Courier New"/>
                <a:ea typeface="ＭＳ Ｐゴシック"/>
              </a:rPr>
              <a:t>//Type de x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y = 2*x/3; </a:t>
            </a:r>
            <a:r>
              <a:rPr lang="fr-FR" sz="1800" b="1" strike="noStrike" spc="-1">
                <a:solidFill>
                  <a:srgbClr val="C00000"/>
                </a:solidFill>
                <a:latin typeface="Courier New"/>
                <a:ea typeface="ＭＳ Ｐゴシック"/>
              </a:rPr>
              <a:t>// Division entière, réelle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=std::abs(y); </a:t>
            </a:r>
            <a:r>
              <a:rPr lang="fr-FR" sz="1800" b="1" strike="noStrike" spc="-1">
                <a:solidFill>
                  <a:srgbClr val="C00000"/>
                </a:solidFill>
                <a:latin typeface="Courier New"/>
                <a:ea typeface="ＭＳ Ｐゴシック"/>
              </a:rPr>
              <a:t>//z même type que y ?</a:t>
            </a:r>
            <a:endParaRPr lang="fr-FR"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explicite d’une variable</a:t>
            </a:r>
            <a:endParaRPr lang="fr-FR" sz="2400" b="0" strike="noStrike" spc="-1">
              <a:solidFill>
                <a:srgbClr val="00509A"/>
              </a:solidFill>
              <a:latin typeface="Arial"/>
            </a:endParaRPr>
          </a:p>
        </p:txBody>
      </p:sp>
      <p:sp>
        <p:nvSpPr>
          <p:cNvPr id="376" name="TextShape 2"/>
          <p:cNvSpPr txBox="1"/>
          <p:nvPr/>
        </p:nvSpPr>
        <p:spPr>
          <a:xfrm>
            <a:off x="266760" y="793440"/>
            <a:ext cx="7772040" cy="46368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Type de variable déduite à partir d’une expression</a:t>
            </a:r>
            <a:endParaRPr lang="fr-FR" sz="2400" b="0" strike="noStrike" spc="-1">
              <a:solidFill>
                <a:srgbClr val="000000"/>
              </a:solidFill>
              <a:latin typeface="Arial"/>
            </a:endParaRPr>
          </a:p>
        </p:txBody>
      </p:sp>
      <p:sp>
        <p:nvSpPr>
          <p:cNvPr id="3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87348AD-E786-46EE-B279-CD0A24C8E57E}" type="slidenum">
              <a:rPr lang="fr-FR" sz="1200" b="0" strike="noStrike" spc="-1">
                <a:solidFill>
                  <a:srgbClr val="000000"/>
                </a:solidFill>
                <a:latin typeface="Arial"/>
                <a:ea typeface="ＭＳ Ｐゴシック"/>
              </a:rPr>
              <a:t>48</a:t>
            </a:fld>
            <a:endParaRPr lang="fr-FR" sz="1200" b="0" strike="noStrike" spc="-1">
              <a:latin typeface="Times New Roman"/>
            </a:endParaRPr>
          </a:p>
        </p:txBody>
      </p:sp>
      <p:sp>
        <p:nvSpPr>
          <p:cNvPr id="3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9" name="CustomShape 5"/>
          <p:cNvSpPr/>
          <p:nvPr/>
        </p:nvSpPr>
        <p:spPr>
          <a:xfrm>
            <a:off x="678240" y="1882080"/>
            <a:ext cx="809208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(i) j = 3*i;        </a:t>
            </a:r>
            <a:r>
              <a:rPr lang="fr-FR" sz="1800" b="1" strike="noStrike" spc="-1">
                <a:solidFill>
                  <a:srgbClr val="008000"/>
                </a:solidFill>
                <a:latin typeface="Courier New"/>
                <a:ea typeface="ＭＳ Ｐゴシック"/>
              </a:rPr>
              <a:t>// j est un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(4.*i) x = 4.*i+2.; </a:t>
            </a:r>
            <a:r>
              <a:rPr lang="fr-FR" sz="1800" b="1" strike="noStrike" spc="-1">
                <a:solidFill>
                  <a:srgbClr val="008000"/>
                </a:solidFill>
                <a:latin typeface="Courier New"/>
                <a:ea typeface="ＭＳ Ｐゴシック"/>
              </a:rPr>
              <a:t>// x est un double</a:t>
            </a:r>
            <a:endParaRPr lang="fr-FR" sz="1800" b="0" strike="noStrike" spc="-1">
              <a:latin typeface="Arial"/>
            </a:endParaRPr>
          </a:p>
        </p:txBody>
      </p:sp>
      <p:sp>
        <p:nvSpPr>
          <p:cNvPr id="380" name="CustomShape 6"/>
          <p:cNvSpPr/>
          <p:nvPr/>
        </p:nvSpPr>
        <p:spPr>
          <a:xfrm>
            <a:off x="678240" y="3375720"/>
            <a:ext cx="80920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Peu utile à ce niveau, mais on y reviendra où la déclaration automatique explicite (ou implicite) est indispensable !</a:t>
            </a:r>
            <a:endParaRPr lang="fr-FR" sz="2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Renommage de type</a:t>
            </a:r>
            <a:endParaRPr lang="fr-FR" sz="2400" b="0" strike="noStrike" spc="-1">
              <a:solidFill>
                <a:srgbClr val="00509A"/>
              </a:solidFill>
              <a:latin typeface="Arial"/>
            </a:endParaRPr>
          </a:p>
        </p:txBody>
      </p:sp>
      <p:sp>
        <p:nvSpPr>
          <p:cNvPr id="382" name="TextShape 2"/>
          <p:cNvSpPr txBox="1"/>
          <p:nvPr/>
        </p:nvSpPr>
        <p:spPr>
          <a:xfrm>
            <a:off x="279360" y="1067760"/>
            <a:ext cx="7772040" cy="1301760"/>
          </a:xfrm>
          <a:prstGeom prst="rect">
            <a:avLst/>
          </a:prstGeom>
          <a:noFill/>
          <a:ln w="0">
            <a:noFill/>
          </a:ln>
        </p:spPr>
        <p:txBody>
          <a:bodyPr lIns="0" tIns="0" rIns="0" bIns="0">
            <a:noAutofit/>
          </a:bodyPr>
          <a:lstStyle/>
          <a:p>
            <a:pPr marL="343080" indent="-342720">
              <a:lnSpc>
                <a:spcPct val="100000"/>
              </a:lnSpc>
              <a:spcBef>
                <a:spcPts val="479"/>
              </a:spcBef>
              <a:buClr>
                <a:srgbClr val="0070C0"/>
              </a:buClr>
              <a:buFont typeface="Symbol" charset="2"/>
              <a:buChar char=""/>
            </a:pPr>
            <a:r>
              <a:rPr lang="fr-FR" sz="2400" b="0" strike="noStrike" spc="-1">
                <a:solidFill>
                  <a:srgbClr val="0070C0"/>
                </a:solidFill>
                <a:latin typeface="Arial"/>
                <a:ea typeface="ＭＳ Ｐゴシック"/>
              </a:rPr>
              <a:t>typedef</a:t>
            </a:r>
            <a:r>
              <a:rPr lang="fr-FR" sz="2400" b="0" strike="noStrike" spc="-1">
                <a:solidFill>
                  <a:srgbClr val="000000"/>
                </a:solidFill>
                <a:latin typeface="Arial"/>
                <a:ea typeface="ＭＳ Ｐゴシック"/>
              </a:rPr>
              <a:t> toujours valable dans les cas simples;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peut également utiliser à partir de C++ 11 le mot clef </a:t>
            </a:r>
            <a:r>
              <a:rPr lang="fr-FR" sz="2400" b="0" strike="noStrike" spc="-1">
                <a:solidFill>
                  <a:srgbClr val="0070C0"/>
                </a:solidFill>
                <a:latin typeface="Arial"/>
                <a:ea typeface="ＭＳ Ｐゴシック"/>
              </a:rPr>
              <a:t>using</a:t>
            </a:r>
            <a:endParaRPr lang="fr-FR" sz="2400" b="0" strike="noStrike" spc="-1">
              <a:solidFill>
                <a:srgbClr val="000000"/>
              </a:solidFill>
              <a:latin typeface="Arial"/>
            </a:endParaRPr>
          </a:p>
        </p:txBody>
      </p:sp>
      <p:sp>
        <p:nvSpPr>
          <p:cNvPr id="38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5821BD8-BF2E-491E-B818-FCFF04DCEA70}" type="slidenum">
              <a:rPr lang="fr-FR" sz="1200" b="0" strike="noStrike" spc="-1">
                <a:solidFill>
                  <a:srgbClr val="000000"/>
                </a:solidFill>
                <a:latin typeface="Arial"/>
                <a:ea typeface="ＭＳ Ｐゴシック"/>
              </a:rPr>
              <a:t>49</a:t>
            </a:fld>
            <a:endParaRPr lang="fr-FR" sz="1200" b="0" strike="noStrike" spc="-1">
              <a:latin typeface="Times New Roman"/>
            </a:endParaRPr>
          </a:p>
        </p:txBody>
      </p:sp>
      <p:sp>
        <p:nvSpPr>
          <p:cNvPr id="38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85" name="CustomShape 5"/>
          <p:cNvSpPr/>
          <p:nvPr/>
        </p:nvSpPr>
        <p:spPr>
          <a:xfrm>
            <a:off x="467640" y="2350800"/>
            <a:ext cx="778464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70C0"/>
                </a:solidFill>
                <a:latin typeface="Arial"/>
                <a:ea typeface="ＭＳ Ｐゴシック"/>
              </a:rPr>
              <a:t>typedef</a:t>
            </a:r>
            <a:r>
              <a:rPr lang="fr-FR" sz="1800" b="1" strike="noStrike" spc="-1">
                <a:solidFill>
                  <a:srgbClr val="000000"/>
                </a:solidFill>
                <a:latin typeface="Arial"/>
                <a:ea typeface="ＭＳ Ｐゴシック"/>
              </a:rPr>
              <a:t>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 reel;</a:t>
            </a:r>
            <a:endParaRPr lang="fr-FR" sz="1800" b="0" strike="noStrike" spc="-1">
              <a:latin typeface="Arial"/>
            </a:endParaRPr>
          </a:p>
          <a:p>
            <a:pPr>
              <a:lnSpc>
                <a:spcPct val="100000"/>
              </a:lnSpc>
            </a:pPr>
            <a:r>
              <a:rPr lang="fr-FR" sz="1800" b="1" strike="noStrike" spc="-1">
                <a:solidFill>
                  <a:srgbClr val="0070C0"/>
                </a:solidFill>
                <a:latin typeface="Arial"/>
                <a:ea typeface="ＭＳ Ｐゴシック"/>
              </a:rPr>
              <a:t>using</a:t>
            </a:r>
            <a:r>
              <a:rPr lang="fr-FR" sz="1800" b="1" strike="noStrike" spc="-1">
                <a:solidFill>
                  <a:srgbClr val="000000"/>
                </a:solidFill>
                <a:latin typeface="Arial"/>
                <a:ea typeface="ＭＳ Ｐゴシック"/>
              </a:rPr>
              <a:t> reel =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a:t>
            </a:r>
            <a:endParaRPr lang="fr-FR" sz="1800" b="0" strike="noStrike" spc="-1">
              <a:latin typeface="Arial"/>
            </a:endParaRPr>
          </a:p>
        </p:txBody>
      </p:sp>
      <p:sp>
        <p:nvSpPr>
          <p:cNvPr id="386" name="CustomShape 6"/>
          <p:cNvSpPr/>
          <p:nvPr/>
        </p:nvSpPr>
        <p:spPr>
          <a:xfrm>
            <a:off x="467640" y="32130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Nous verrons que dans certains cas, typedef n’est pas utilisable et using indispensable. </a:t>
            </a:r>
            <a:endParaRPr lang="fr-FR" sz="2400" b="0" strike="noStrike" spc="-1">
              <a:latin typeface="Arial"/>
            </a:endParaRPr>
          </a:p>
          <a:p>
            <a:pPr>
              <a:lnSpc>
                <a:spcPct val="100000"/>
              </a:lnSpc>
            </a:pP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n’utilisera plus désormais que le mot clef using pour le renommage de type.</a:t>
            </a:r>
            <a:endParaRPr lang="fr-FR"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Compilateurs (gratuits !)</a:t>
            </a:r>
            <a:endParaRPr lang="fr-FR" sz="2400" b="0" strike="noStrike" spc="-1">
              <a:solidFill>
                <a:srgbClr val="00509A"/>
              </a:solidFill>
              <a:latin typeface="Arial"/>
            </a:endParaRPr>
          </a:p>
        </p:txBody>
      </p:sp>
      <p:sp>
        <p:nvSpPr>
          <p:cNvPr id="156"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Linux</a:t>
            </a:r>
            <a:r>
              <a:rPr lang="fr-FR" sz="2400" b="0" strike="noStrike" spc="-1">
                <a:solidFill>
                  <a:srgbClr val="000000"/>
                </a:solidFill>
                <a:latin typeface="Arial"/>
                <a:ea typeface="ＭＳ Ｐゴシック"/>
              </a:rPr>
              <a:t> : g++ ou clang++ (Iso 17/20)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Windows</a:t>
            </a:r>
            <a:r>
              <a:rPr lang="fr-FR" sz="2400" b="0" strike="noStrike" spc="-1">
                <a:solidFill>
                  <a:srgbClr val="000000"/>
                </a:solidFill>
                <a:latin typeface="Arial"/>
                <a:ea typeface="ＭＳ Ｐゴシック"/>
              </a:rPr>
              <a:t>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Msys 2 + g++/clang++ (ISO 20)</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WSL (</a:t>
            </a:r>
            <a:r>
              <a:rPr lang="fr-FR" sz="1800" b="1" strike="noStrike" spc="-1">
                <a:solidFill>
                  <a:srgbClr val="000000"/>
                </a:solidFill>
                <a:latin typeface="Arial"/>
                <a:ea typeface="ＭＳ Ｐゴシック"/>
              </a:rPr>
              <a:t>W</a:t>
            </a:r>
            <a:r>
              <a:rPr lang="fr-FR" sz="1800" b="0" strike="noStrike" spc="-1">
                <a:solidFill>
                  <a:srgbClr val="000000"/>
                </a:solidFill>
                <a:latin typeface="Arial"/>
                <a:ea typeface="ＭＳ Ｐゴシック"/>
              </a:rPr>
              <a:t>indows </a:t>
            </a:r>
            <a:r>
              <a:rPr lang="fr-FR" sz="1800" b="1" strike="noStrike" spc="-1">
                <a:solidFill>
                  <a:srgbClr val="000000"/>
                </a:solidFill>
                <a:latin typeface="Arial"/>
                <a:ea typeface="ＭＳ Ｐゴシック"/>
              </a:rPr>
              <a:t>S</a:t>
            </a:r>
            <a:r>
              <a:rPr lang="fr-FR" sz="1800" b="0" strike="noStrike" spc="-1">
                <a:solidFill>
                  <a:srgbClr val="000000"/>
                </a:solidFill>
                <a:latin typeface="Arial"/>
                <a:ea typeface="ＭＳ Ｐゴシック"/>
              </a:rPr>
              <a:t>ubsystem For </a:t>
            </a:r>
            <a:r>
              <a:rPr lang="fr-FR" sz="1800" b="1" strike="noStrike" spc="-1">
                <a:solidFill>
                  <a:srgbClr val="000000"/>
                </a:solidFill>
                <a:latin typeface="Arial"/>
                <a:ea typeface="ＭＳ Ｐゴシック"/>
              </a:rPr>
              <a:t>L</a:t>
            </a:r>
            <a:r>
              <a:rPr lang="fr-FR" sz="1800" b="0" strike="noStrike" spc="-1">
                <a:solidFill>
                  <a:srgbClr val="000000"/>
                </a:solidFill>
                <a:latin typeface="Arial"/>
                <a:ea typeface="ＭＳ Ｐゴシック"/>
              </a:rPr>
              <a:t>inux</a:t>
            </a:r>
            <a:r>
              <a:rPr lang="fr-FR" sz="2000" b="0" strike="noStrike" spc="-1">
                <a:solidFill>
                  <a:srgbClr val="000000"/>
                </a:solidFill>
                <a:latin typeface="Arial"/>
                <a:ea typeface="ＭＳ Ｐゴシック"/>
              </a:rPr>
              <a:t>) : voir Linux</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Codeblock (ISO 17)</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Visual C++ community (ISO 17, options ≠)</a:t>
            </a:r>
            <a:endParaRPr lang="fr-FR" sz="20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Mac</a:t>
            </a:r>
            <a:r>
              <a:rPr lang="fr-FR" sz="2400" b="0" strike="noStrike" spc="-1">
                <a:solidFill>
                  <a:srgbClr val="000000"/>
                </a:solidFill>
                <a:latin typeface="Arial"/>
                <a:ea typeface="ＭＳ Ｐゴシック"/>
              </a:rPr>
              <a:t> : homebrew + g++ ou clang++ (Iso 17)</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Androïd</a:t>
            </a:r>
            <a:r>
              <a:rPr lang="fr-FR" sz="2400" b="0" strike="noStrike" spc="-1">
                <a:solidFill>
                  <a:srgbClr val="000000"/>
                </a:solidFill>
                <a:latin typeface="Arial"/>
                <a:ea typeface="ＭＳ Ｐゴシック"/>
              </a:rPr>
              <a:t> : C4droid (g++ ISO 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Internet</a:t>
            </a:r>
            <a:r>
              <a:rPr lang="fr-FR" sz="2400" b="0" strike="noStrike" spc="-1">
                <a:solidFill>
                  <a:srgbClr val="000000"/>
                </a:solidFill>
                <a:latin typeface="Arial"/>
                <a:ea typeface="ＭＳ Ｐゴシック"/>
              </a:rPr>
              <a:t> : </a:t>
            </a:r>
            <a:r>
              <a:rPr lang="fr-FR" sz="1800" b="0" strike="noStrike" spc="-1">
                <a:solidFill>
                  <a:srgbClr val="000000"/>
                </a:solidFill>
                <a:latin typeface="LMMono10-Regular-Identity-H"/>
                <a:ea typeface="ＭＳ Ｐゴシック"/>
              </a:rPr>
              <a:t>https://www.onlinegdb.com/online_c++_compiler</a:t>
            </a:r>
            <a:endParaRPr lang="fr-FR" sz="1800" b="0" strike="noStrike" spc="-1">
              <a:solidFill>
                <a:srgbClr val="000000"/>
              </a:solidFill>
              <a:latin typeface="Arial"/>
            </a:endParaRPr>
          </a:p>
        </p:txBody>
      </p:sp>
      <p:sp>
        <p:nvSpPr>
          <p:cNvPr id="15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8B6CB09-311B-42FD-AA5E-FBEA7E3E3B1F}" type="slidenum">
              <a:rPr lang="fr-FR" sz="1200" b="0" strike="noStrike" spc="-1">
                <a:solidFill>
                  <a:srgbClr val="000000"/>
                </a:solidFill>
                <a:latin typeface="Arial"/>
                <a:ea typeface="ＭＳ Ｐゴシック"/>
              </a:rPr>
              <a:t>5</a:t>
            </a:fld>
            <a:endParaRPr lang="fr-FR" sz="1200" b="0" strike="noStrike" spc="-1">
              <a:latin typeface="Times New Roman"/>
            </a:endParaRPr>
          </a:p>
        </p:txBody>
      </p:sp>
      <p:sp>
        <p:nvSpPr>
          <p:cNvPr id="15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des variables</a:t>
            </a:r>
            <a:endParaRPr lang="fr-FR" sz="2400" b="0" strike="noStrike" spc="-1">
              <a:solidFill>
                <a:srgbClr val="00509A"/>
              </a:solidFill>
              <a:latin typeface="Arial"/>
            </a:endParaRPr>
          </a:p>
        </p:txBody>
      </p:sp>
      <p:sp>
        <p:nvSpPr>
          <p:cNvPr id="388" name="TextShape 2"/>
          <p:cNvSpPr txBox="1"/>
          <p:nvPr/>
        </p:nvSpPr>
        <p:spPr>
          <a:xfrm>
            <a:off x="467640" y="764280"/>
            <a:ext cx="7772040" cy="23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façons d’initialiser les variables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C++ 98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construction</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C++ 11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liste d’initialisation</a:t>
            </a:r>
            <a:endParaRPr lang="fr-FR" sz="18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L’initialisation par construction nécessaire pour les variables nécessitant plusieurs paramètres.</a:t>
            </a:r>
            <a:endParaRPr lang="fr-FR" sz="2400" b="0" strike="noStrike" spc="-1">
              <a:solidFill>
                <a:srgbClr val="000000"/>
              </a:solidFill>
              <a:latin typeface="Arial"/>
            </a:endParaRPr>
          </a:p>
        </p:txBody>
      </p:sp>
      <p:sp>
        <p:nvSpPr>
          <p:cNvPr id="38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28692272-1701-44FD-A351-0B0DEDFE334D}" type="slidenum">
              <a:rPr lang="fr-FR" sz="1200" b="0" strike="noStrike" spc="-1">
                <a:solidFill>
                  <a:srgbClr val="000000"/>
                </a:solidFill>
                <a:latin typeface="Arial"/>
                <a:ea typeface="ＭＳ Ｐゴシック"/>
              </a:rPr>
              <a:t>50</a:t>
            </a:fld>
            <a:endParaRPr lang="fr-FR" sz="1200" b="0" strike="noStrike" spc="-1">
              <a:latin typeface="Times New Roman"/>
            </a:endParaRPr>
          </a:p>
        </p:txBody>
      </p:sp>
      <p:sp>
        <p:nvSpPr>
          <p:cNvPr id="39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1" name="CustomShape 5"/>
          <p:cNvSpPr/>
          <p:nvPr/>
        </p:nvSpPr>
        <p:spPr>
          <a:xfrm>
            <a:off x="467640" y="5661360"/>
            <a:ext cx="8496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vect3D[] = { 1., 3., 5.};</a:t>
            </a:r>
            <a:endParaRPr lang="fr-FR" sz="1800" b="0" strike="noStrike" spc="-1">
              <a:latin typeface="Arial"/>
            </a:endParaRPr>
          </a:p>
        </p:txBody>
      </p:sp>
      <p:sp>
        <p:nvSpPr>
          <p:cNvPr id="392" name="CustomShape 6"/>
          <p:cNvSpPr/>
          <p:nvPr/>
        </p:nvSpPr>
        <p:spPr>
          <a:xfrm>
            <a:off x="448560" y="39312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La notion de liste d’initialisation en C++ 11 est très importante. Elle permet d’initialiser une collection de valeurs. Elle existait déjà en C, mais généralisée en C++ 11 :</a:t>
            </a:r>
            <a:endParaRPr lang="fr-FR" sz="2400" b="0" strike="noStrike" spc="-1">
              <a:latin typeface="Arial"/>
            </a:endParaRPr>
          </a:p>
          <a:p>
            <a:pPr>
              <a:lnSpc>
                <a:spcPct val="100000"/>
              </a:lnSpc>
            </a:pPr>
            <a:endParaRPr lang="fr-FR" sz="2400" b="0" strike="noStrike" spc="-1">
              <a:latin typeface="Arial"/>
            </a:endParaRPr>
          </a:p>
        </p:txBody>
      </p:sp>
      <p:sp>
        <p:nvSpPr>
          <p:cNvPr id="393" name="CustomShape 7"/>
          <p:cNvSpPr/>
          <p:nvPr/>
        </p:nvSpPr>
        <p:spPr>
          <a:xfrm>
            <a:off x="467640" y="3213000"/>
            <a:ext cx="8136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fr-FR" sz="1800" b="1" strike="noStrike" spc="-1">
                <a:solidFill>
                  <a:srgbClr val="000000"/>
                </a:solidFill>
                <a:latin typeface="Courier New"/>
                <a:ea typeface="ＭＳ Ｐゴシック"/>
              </a:rPr>
              <a:t>std::string chaîne = </a:t>
            </a:r>
            <a:r>
              <a:rPr lang="fr-FR" sz="1800" b="1" strike="noStrike" spc="-1">
                <a:solidFill>
                  <a:srgbClr val="00B050"/>
                </a:solidFill>
                <a:latin typeface="Courier New"/>
                <a:ea typeface="ＭＳ Ｐゴシック"/>
              </a:rPr>
              <a:t>”Bonjour le monde !”</a:t>
            </a:r>
            <a:r>
              <a:rPr lang="fr-FR" sz="1800" b="1" strike="noStrike" spc="-1">
                <a:solidFill>
                  <a:srgbClr val="000000"/>
                </a:solidFill>
                <a:latin typeface="Courier New"/>
                <a:ea typeface="ＭＳ Ｐゴシック"/>
              </a:rPr>
              <a:t>s;</a:t>
            </a:r>
            <a:endParaRPr lang="fr-FR" sz="1800" b="0" strike="noStrike" spc="-1">
              <a:latin typeface="Arial"/>
            </a:endParaRPr>
          </a:p>
          <a:p>
            <a:pPr>
              <a:lnSpc>
                <a:spcPct val="100000"/>
              </a:lnSpc>
              <a:tabLst>
                <a:tab pos="0" algn="l"/>
              </a:tabLst>
            </a:pPr>
            <a:r>
              <a:rPr lang="fr-FR" sz="1800" b="1" strike="noStrike" spc="-1">
                <a:solidFill>
                  <a:srgbClr val="000000"/>
                </a:solidFill>
                <a:latin typeface="Courier New"/>
                <a:ea typeface="ＭＳ Ｐゴシック"/>
              </a:rPr>
              <a:t>std::string sous_chaîne(chaîne, 11, 5); </a:t>
            </a:r>
            <a:r>
              <a:rPr lang="fr-FR" sz="1800" b="1" strike="noStrike" spc="-1">
                <a:solidFill>
                  <a:srgbClr val="C00000"/>
                </a:solidFill>
                <a:latin typeface="Courier New"/>
                <a:ea typeface="ＭＳ Ｐゴシック"/>
              </a:rPr>
              <a:t>// Vaut ”monde”</a:t>
            </a:r>
            <a:endParaRPr lang="fr-FR"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Autres possibilités pour l’initialisation</a:t>
            </a:r>
            <a:endParaRPr lang="fr-FR" sz="2400" b="0" strike="noStrike" spc="-1">
              <a:solidFill>
                <a:srgbClr val="00509A"/>
              </a:solidFill>
              <a:latin typeface="Arial"/>
            </a:endParaRPr>
          </a:p>
        </p:txBody>
      </p:sp>
      <p:sp>
        <p:nvSpPr>
          <p:cNvPr id="395" name="TextShape 2"/>
          <p:cNvSpPr txBox="1"/>
          <p:nvPr/>
        </p:nvSpPr>
        <p:spPr>
          <a:xfrm>
            <a:off x="279360" y="908280"/>
            <a:ext cx="7772040" cy="43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Ecriture en binaire possible dès C++ 11</a:t>
            </a:r>
            <a:endParaRPr lang="fr-FR" sz="2400" b="0" strike="noStrike" spc="-1">
              <a:solidFill>
                <a:srgbClr val="000000"/>
              </a:solidFill>
              <a:latin typeface="Arial"/>
            </a:endParaRPr>
          </a:p>
        </p:txBody>
      </p:sp>
      <p:sp>
        <p:nvSpPr>
          <p:cNvPr id="39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124F267-310D-4B1B-BA5E-381260263AE8}" type="slidenum">
              <a:rPr lang="fr-FR" sz="1200" b="0" strike="noStrike" spc="-1">
                <a:solidFill>
                  <a:srgbClr val="000000"/>
                </a:solidFill>
                <a:latin typeface="Arial"/>
                <a:ea typeface="ＭＳ Ｐゴシック"/>
              </a:rPr>
              <a:t>51</a:t>
            </a:fld>
            <a:endParaRPr lang="fr-FR" sz="1200" b="0" strike="noStrike" spc="-1">
              <a:latin typeface="Times New Roman"/>
            </a:endParaRPr>
          </a:p>
        </p:txBody>
      </p:sp>
      <p:sp>
        <p:nvSpPr>
          <p:cNvPr id="39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8" name="CustomShape 5"/>
          <p:cNvSpPr/>
          <p:nvPr/>
        </p:nvSpPr>
        <p:spPr>
          <a:xfrm>
            <a:off x="323640" y="1412640"/>
            <a:ext cx="8352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xb = 0b0011000111001;</a:t>
            </a:r>
            <a:endParaRPr lang="fr-FR" sz="1800" b="0" strike="noStrike" spc="-1">
              <a:latin typeface="Arial"/>
            </a:endParaRPr>
          </a:p>
        </p:txBody>
      </p:sp>
      <p:sp>
        <p:nvSpPr>
          <p:cNvPr id="399" name="CustomShape 6"/>
          <p:cNvSpPr/>
          <p:nvPr/>
        </p:nvSpPr>
        <p:spPr>
          <a:xfrm>
            <a:off x="279360" y="1989000"/>
            <a:ext cx="839664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Possibilité de mettre des séparateurs dans un nombre pour une écriture plus claire de ce nombre (C++ 14)</a:t>
            </a:r>
            <a:endParaRPr lang="fr-FR" sz="2400" b="0" strike="noStrike" spc="-1">
              <a:latin typeface="Arial"/>
            </a:endParaRPr>
          </a:p>
        </p:txBody>
      </p:sp>
      <p:sp>
        <p:nvSpPr>
          <p:cNvPr id="400" name="CustomShape 7"/>
          <p:cNvSpPr/>
          <p:nvPr/>
        </p:nvSpPr>
        <p:spPr>
          <a:xfrm>
            <a:off x="279360" y="3026520"/>
            <a:ext cx="839664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std::int32_t xb = </a:t>
            </a:r>
            <a:r>
              <a:rPr lang="fr-FR" sz="1800" b="1" strike="noStrike" spc="-1">
                <a:solidFill>
                  <a:srgbClr val="7030A0"/>
                </a:solidFill>
                <a:latin typeface="Courier New"/>
                <a:ea typeface="ＭＳ Ｐゴシック"/>
              </a:rPr>
              <a:t>0b0’0110’0011’1001</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std::int64_t value = </a:t>
            </a:r>
            <a:r>
              <a:rPr lang="fr-FR" sz="1800" b="1" strike="noStrike" spc="-1">
                <a:solidFill>
                  <a:srgbClr val="7030A0"/>
                </a:solidFill>
                <a:latin typeface="Courier New"/>
                <a:ea typeface="ＭＳ Ｐゴシック"/>
              </a:rPr>
              <a:t>1’350’450’000LL</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0000"/>
                </a:solidFill>
                <a:latin typeface="Courier New"/>
                <a:ea typeface="ＭＳ Ｐゴシック"/>
              </a:rPr>
              <a:t> pi = </a:t>
            </a:r>
            <a:r>
              <a:rPr lang="fr-FR" sz="1800" b="1" strike="noStrike" spc="-1">
                <a:solidFill>
                  <a:srgbClr val="7030A0"/>
                </a:solidFill>
                <a:latin typeface="Courier New"/>
                <a:ea typeface="ＭＳ Ｐゴシック"/>
              </a:rPr>
              <a:t>3.14’15’92’65’36</a:t>
            </a: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Structures en C++</a:t>
            </a:r>
            <a:endParaRPr lang="fr-FR" sz="2400" b="0" strike="noStrike" spc="-1">
              <a:solidFill>
                <a:srgbClr val="00509A"/>
              </a:solidFill>
              <a:latin typeface="Arial"/>
            </a:endParaRPr>
          </a:p>
        </p:txBody>
      </p:sp>
      <p:sp>
        <p:nvSpPr>
          <p:cNvPr id="402" name="TextShape 2"/>
          <p:cNvSpPr txBox="1"/>
          <p:nvPr/>
        </p:nvSpPr>
        <p:spPr>
          <a:xfrm>
            <a:off x="290160" y="809280"/>
            <a:ext cx="7772040" cy="2835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 besoin de typedef</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Initialisation des structures facile avec les listes d’initialisation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partir de C++ 20, possibilité d’initialisation partielle en désignant les champs initialisés (avec g++, possible dès C++ 11, mais pas dans la norme)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Possibilité de définir une structure dans une fonction</a:t>
            </a:r>
            <a:endParaRPr lang="fr-FR" sz="2400" b="0" strike="noStrike" spc="-1">
              <a:solidFill>
                <a:srgbClr val="000000"/>
              </a:solidFill>
              <a:latin typeface="Arial"/>
            </a:endParaRPr>
          </a:p>
        </p:txBody>
      </p:sp>
      <p:sp>
        <p:nvSpPr>
          <p:cNvPr id="4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AB8DC29-3878-4950-99D8-AC8D3E0E476D}" type="slidenum">
              <a:rPr lang="fr-FR" sz="1200" b="0" strike="noStrike" spc="-1">
                <a:solidFill>
                  <a:srgbClr val="000000"/>
                </a:solidFill>
                <a:latin typeface="Arial"/>
                <a:ea typeface="ＭＳ Ｐゴシック"/>
              </a:rPr>
              <a:t>52</a:t>
            </a:fld>
            <a:endParaRPr lang="fr-FR" sz="1200" b="0" strike="noStrike" spc="-1">
              <a:latin typeface="Times New Roman"/>
            </a:endParaRPr>
          </a:p>
        </p:txBody>
      </p:sp>
      <p:sp>
        <p:nvSpPr>
          <p:cNvPr id="4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05" name="CustomShape 5"/>
          <p:cNvSpPr/>
          <p:nvPr/>
        </p:nvSpPr>
        <p:spPr>
          <a:xfrm>
            <a:off x="290160" y="3573000"/>
            <a:ext cx="874584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err="1">
                <a:solidFill>
                  <a:srgbClr val="005CCD"/>
                </a:solidFill>
                <a:latin typeface="Courier New"/>
                <a:ea typeface="ＭＳ Ｐゴシック"/>
              </a:rPr>
              <a:t>struct</a:t>
            </a:r>
            <a:r>
              <a:rPr lang="fr-FR" sz="1800" b="1" strike="noStrike" spc="-1" dirty="0">
                <a:solidFill>
                  <a:srgbClr val="000000"/>
                </a:solidFill>
                <a:latin typeface="Courier New"/>
                <a:ea typeface="ＭＳ Ｐゴシック"/>
              </a:rPr>
              <a:t> </a:t>
            </a:r>
            <a:r>
              <a:rPr lang="fr-FR" sz="1800" b="1" strike="noStrike" spc="-1" dirty="0" err="1">
                <a:solidFill>
                  <a:srgbClr val="000000"/>
                </a:solidFill>
                <a:latin typeface="Courier New"/>
                <a:ea typeface="ＭＳ Ｐゴシック"/>
              </a:rPr>
              <a:t>fiche_élève</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std::string  prénom, nom;</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std::int32_t âge, </a:t>
            </a:r>
            <a:r>
              <a:rPr lang="fr-FR" sz="1800" b="1" strike="noStrike" spc="-1" dirty="0" err="1">
                <a:solidFill>
                  <a:srgbClr val="000000"/>
                </a:solidFill>
                <a:latin typeface="Courier New"/>
                <a:ea typeface="ＭＳ Ｐゴシック"/>
              </a:rPr>
              <a:t>numéro_étudiant</a:t>
            </a:r>
            <a:r>
              <a:rPr lang="fr-FR" sz="1800" b="1" strike="noStrike" spc="-1" dirty="0">
                <a:solidFill>
                  <a:srgbClr val="000000"/>
                </a:solidFill>
                <a:latin typeface="Courier New"/>
                <a:ea typeface="ＭＳ Ｐゴシック"/>
              </a:rPr>
              <a:t>, promotion;</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fiche1; </a:t>
            </a:r>
            <a:r>
              <a:rPr lang="fr-FR" sz="1800" b="1" strike="noStrike" spc="-1" dirty="0">
                <a:solidFill>
                  <a:srgbClr val="C00000"/>
                </a:solidFill>
                <a:latin typeface="Courier New"/>
                <a:ea typeface="ＭＳ Ｐゴシック"/>
              </a:rPr>
              <a:t>// fiche non initialisée</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fiche2{</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Henry”</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Chambier”</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33, 113293, 2022};</a:t>
            </a:r>
            <a:endParaRPr lang="fr-FR" sz="1800" b="0" strike="noStrike" spc="-1" dirty="0">
              <a:latin typeface="Arial"/>
            </a:endParaRPr>
          </a:p>
          <a:p>
            <a:pPr>
              <a:lnSpc>
                <a:spcPct val="100000"/>
              </a:lnSpc>
            </a:pPr>
            <a:r>
              <a:rPr lang="fr-FR" sz="1800" b="1" strike="noStrike" spc="-1" err="1">
                <a:solidFill>
                  <a:srgbClr val="000000"/>
                </a:solidFill>
                <a:latin typeface="Courier New"/>
                <a:ea typeface="ＭＳ Ｐゴシック"/>
              </a:rPr>
              <a:t>fiche</a:t>
            </a:r>
            <a:r>
              <a:rPr lang="fr-FR" sz="1800" b="1" strike="noStrike" spc="-1">
                <a:solidFill>
                  <a:srgbClr val="000000"/>
                </a:solidFill>
                <a:latin typeface="Courier New"/>
                <a:ea typeface="ＭＳ Ｐゴシック"/>
              </a:rPr>
              <a:t>_élève</a:t>
            </a:r>
            <a:r>
              <a:rPr lang="fr-FR" sz="1800" b="1" strike="noStrike" spc="-1" dirty="0">
                <a:solidFill>
                  <a:srgbClr val="000000"/>
                </a:solidFill>
                <a:latin typeface="Courier New"/>
                <a:ea typeface="ＭＳ Ｐゴシック"/>
              </a:rPr>
              <a:t> fiche3{.prénom=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Paul”</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Pierre”</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p>
          <a:p>
            <a:pPr>
              <a:lnSpc>
                <a:spcPct val="100000"/>
              </a:lnSpc>
            </a:pPr>
            <a:r>
              <a:rPr lang="fr-FR" b="1" spc="-1" dirty="0">
                <a:solidFill>
                  <a:srgbClr val="000000"/>
                </a:solidFill>
                <a:latin typeface="Courier New"/>
                <a:ea typeface="ＭＳ Ｐゴシック"/>
              </a:rPr>
              <a:t>                   </a:t>
            </a:r>
            <a:r>
              <a:rPr lang="fr-FR" sz="1800" b="1" strike="noStrike" spc="-1" dirty="0">
                <a:solidFill>
                  <a:srgbClr val="000000"/>
                </a:solidFill>
                <a:latin typeface="Courier New"/>
                <a:ea typeface="ＭＳ Ｐゴシック"/>
              </a:rPr>
              <a:t>.promotion=2022};</a:t>
            </a:r>
            <a:r>
              <a:rPr lang="fr-FR" sz="1800" b="1" strike="noStrike" spc="-1" dirty="0">
                <a:solidFill>
                  <a:srgbClr val="C00000"/>
                </a:solidFill>
                <a:latin typeface="Courier New"/>
                <a:ea typeface="ＭＳ Ｐゴシック"/>
              </a:rPr>
              <a:t>//initialisation partielle</a:t>
            </a:r>
            <a:endParaRPr lang="fr-FR" sz="18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07AEA-6631-4178-8704-4A385A38585C}"/>
              </a:ext>
            </a:extLst>
          </p:cNvPr>
          <p:cNvSpPr>
            <a:spLocks noGrp="1"/>
          </p:cNvSpPr>
          <p:nvPr>
            <p:ph type="title"/>
          </p:nvPr>
        </p:nvSpPr>
        <p:spPr/>
        <p:txBody>
          <a:bodyPr/>
          <a:lstStyle/>
          <a:p>
            <a:r>
              <a:rPr lang="fr-FR" dirty="0"/>
              <a:t>Le qualificateur </a:t>
            </a:r>
            <a:r>
              <a:rPr lang="fr-FR" dirty="0" err="1"/>
              <a:t>const</a:t>
            </a:r>
            <a:endParaRPr lang="fr-FR" dirty="0"/>
          </a:p>
        </p:txBody>
      </p:sp>
      <p:sp>
        <p:nvSpPr>
          <p:cNvPr id="3" name="Sous-titre 2">
            <a:extLst>
              <a:ext uri="{FF2B5EF4-FFF2-40B4-BE49-F238E27FC236}">
                <a16:creationId xmlns:a16="http://schemas.microsoft.com/office/drawing/2014/main" id="{64A18822-4844-4531-810F-C445D223D7E8}"/>
              </a:ext>
            </a:extLst>
          </p:cNvPr>
          <p:cNvSpPr>
            <a:spLocks noGrp="1"/>
          </p:cNvSpPr>
          <p:nvPr>
            <p:ph type="subTitle"/>
          </p:nvPr>
        </p:nvSpPr>
        <p:spPr>
          <a:xfrm>
            <a:off x="736560" y="1006176"/>
            <a:ext cx="7772040" cy="1874184"/>
          </a:xfrm>
        </p:spPr>
        <p:txBody>
          <a:bodyPr/>
          <a:lstStyle/>
          <a:p>
            <a:r>
              <a:rPr lang="fr-FR" sz="2400" dirty="0"/>
              <a:t>Certaines variables ne doivent pas changer de valeur. Par exemple : </a:t>
            </a:r>
            <a:r>
              <a:rPr lang="el-GR" sz="2400" dirty="0"/>
              <a:t>π</a:t>
            </a:r>
            <a:endParaRPr lang="fr-FR" sz="2400" dirty="0"/>
          </a:p>
          <a:p>
            <a:r>
              <a:rPr lang="fr-FR" sz="2400" dirty="0"/>
              <a:t>Pour empêcher cela, on utilise le mot clef </a:t>
            </a:r>
            <a:r>
              <a:rPr lang="fr-FR" sz="1800" b="1" dirty="0" err="1">
                <a:solidFill>
                  <a:srgbClr val="0070C0"/>
                </a:solidFill>
                <a:latin typeface="Courier New" panose="02070309020205020404" pitchFamily="49" charset="0"/>
                <a:cs typeface="Courier New" panose="02070309020205020404" pitchFamily="49" charset="0"/>
              </a:rPr>
              <a:t>const</a:t>
            </a:r>
            <a:endParaRPr lang="fr-FR" sz="2400" dirty="0">
              <a:cs typeface="Courier New" panose="02070309020205020404" pitchFamily="49" charset="0"/>
            </a:endParaRPr>
          </a:p>
          <a:p>
            <a:r>
              <a:rPr lang="fr-FR" sz="2400" dirty="0">
                <a:cs typeface="Courier New" panose="02070309020205020404" pitchFamily="49" charset="0"/>
              </a:rPr>
              <a:t>C’est un qualificateur : il se met avant ou après le type de la variable.</a:t>
            </a:r>
            <a:r>
              <a:rPr lang="fr-FR" sz="2400" dirty="0"/>
              <a:t> </a:t>
            </a:r>
          </a:p>
        </p:txBody>
      </p:sp>
      <p:sp>
        <p:nvSpPr>
          <p:cNvPr id="4" name="ZoneTexte 3">
            <a:extLst>
              <a:ext uri="{FF2B5EF4-FFF2-40B4-BE49-F238E27FC236}">
                <a16:creationId xmlns:a16="http://schemas.microsoft.com/office/drawing/2014/main" id="{B8E8B1F7-50F6-4068-8112-E0602B495626}"/>
              </a:ext>
            </a:extLst>
          </p:cNvPr>
          <p:cNvSpPr txBox="1"/>
          <p:nvPr/>
        </p:nvSpPr>
        <p:spPr>
          <a:xfrm>
            <a:off x="844626" y="3105834"/>
            <a:ext cx="8112338"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const</a:t>
            </a:r>
            <a:r>
              <a:rPr lang="fr-FR" b="1" dirty="0">
                <a:solidFill>
                  <a:srgbClr val="0070C0"/>
                </a:solidFill>
                <a:latin typeface="Courier New" panose="02070309020205020404" pitchFamily="49" charset="0"/>
                <a:cs typeface="Courier New" panose="02070309020205020404" pitchFamily="49" charset="0"/>
              </a:rPr>
              <a:t> double</a:t>
            </a:r>
            <a:r>
              <a:rPr lang="fr-FR" b="1" dirty="0">
                <a:latin typeface="Courier New" panose="02070309020205020404" pitchFamily="49" charset="0"/>
                <a:cs typeface="Courier New" panose="02070309020205020404" pitchFamily="49" charset="0"/>
              </a:rPr>
              <a:t> </a:t>
            </a:r>
            <a:r>
              <a:rPr lang="el-GR" sz="1800" b="1" dirty="0">
                <a:latin typeface="Courier New" panose="02070309020205020404" pitchFamily="49" charset="0"/>
                <a:cs typeface="Courier New" panose="02070309020205020404" pitchFamily="49" charset="0"/>
              </a:rPr>
              <a:t>π</a:t>
            </a:r>
            <a:r>
              <a:rPr lang="fr-FR" sz="1800" b="1" dirty="0">
                <a:latin typeface="Courier New" panose="02070309020205020404" pitchFamily="49" charset="0"/>
                <a:cs typeface="Courier New" panose="02070309020205020404" pitchFamily="49" charset="0"/>
              </a:rPr>
              <a:t> = 3.141592653589793;</a:t>
            </a:r>
          </a:p>
          <a:p>
            <a:r>
              <a:rPr lang="fr-FR" sz="1800" b="1" dirty="0">
                <a:solidFill>
                  <a:srgbClr val="0070C0"/>
                </a:solidFill>
                <a:latin typeface="Courier New" panose="02070309020205020404" pitchFamily="49" charset="0"/>
                <a:cs typeface="Courier New" panose="02070309020205020404" pitchFamily="49" charset="0"/>
              </a:rPr>
              <a:t>double </a:t>
            </a:r>
            <a:r>
              <a:rPr lang="fr-FR" sz="1800" b="1" dirty="0" err="1">
                <a:solidFill>
                  <a:srgbClr val="0070C0"/>
                </a:solidFill>
                <a:latin typeface="Courier New" panose="02070309020205020404" pitchFamily="49" charset="0"/>
                <a:cs typeface="Courier New" panose="02070309020205020404" pitchFamily="49" charset="0"/>
              </a:rPr>
              <a:t>const</a:t>
            </a:r>
            <a:r>
              <a:rPr lang="fr-FR" sz="1800" b="1" dirty="0">
                <a:latin typeface="Courier New" panose="02070309020205020404" pitchFamily="49" charset="0"/>
                <a:cs typeface="Courier New" panose="02070309020205020404" pitchFamily="49" charset="0"/>
              </a:rPr>
              <a:t> e = 2.718281828459045;</a:t>
            </a:r>
          </a:p>
          <a:p>
            <a:endParaRPr lang="fr-FR" b="1" dirty="0">
              <a:latin typeface="Courier New" panose="02070309020205020404" pitchFamily="49" charset="0"/>
              <a:cs typeface="Courier New" panose="02070309020205020404" pitchFamily="49" charset="0"/>
            </a:endParaRPr>
          </a:p>
          <a:p>
            <a:r>
              <a:rPr lang="el-GR" b="1" dirty="0">
                <a:solidFill>
                  <a:srgbClr val="C09200"/>
                </a:solidFill>
                <a:latin typeface="Courier New" panose="02070309020205020404" pitchFamily="49" charset="0"/>
                <a:cs typeface="Courier New" panose="02070309020205020404" pitchFamily="49" charset="0"/>
              </a:rPr>
              <a:t>π</a:t>
            </a:r>
            <a:r>
              <a:rPr lang="fr-FR" sz="1800" b="1" dirty="0">
                <a:solidFill>
                  <a:srgbClr val="C09200"/>
                </a:solidFill>
                <a:latin typeface="Courier New" panose="02070309020205020404" pitchFamily="49" charset="0"/>
                <a:cs typeface="Courier New" panose="02070309020205020404" pitchFamily="49" charset="0"/>
              </a:rPr>
              <a:t> = 3.; </a:t>
            </a:r>
            <a:r>
              <a:rPr lang="fr-FR" sz="1800" b="1" dirty="0">
                <a:solidFill>
                  <a:srgbClr val="C00000"/>
                </a:solidFill>
                <a:latin typeface="Courier New" panose="02070309020205020404" pitchFamily="49" charset="0"/>
                <a:cs typeface="Courier New" panose="02070309020205020404" pitchFamily="49" charset="0"/>
              </a:rPr>
              <a:t>// Erreur de compilation !</a:t>
            </a:r>
            <a:endParaRPr lang="fr-FR"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836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4F994-0220-4ED6-8257-BCE60AE8B815}"/>
              </a:ext>
            </a:extLst>
          </p:cNvPr>
          <p:cNvSpPr>
            <a:spLocks noGrp="1"/>
          </p:cNvSpPr>
          <p:nvPr>
            <p:ph type="title"/>
          </p:nvPr>
        </p:nvSpPr>
        <p:spPr/>
        <p:txBody>
          <a:bodyPr/>
          <a:lstStyle/>
          <a:p>
            <a:r>
              <a:rPr lang="fr-FR" dirty="0"/>
              <a:t>Pointeurs natifs en C++</a:t>
            </a:r>
          </a:p>
        </p:txBody>
      </p:sp>
      <p:sp>
        <p:nvSpPr>
          <p:cNvPr id="3" name="Sous-titre 2">
            <a:extLst>
              <a:ext uri="{FF2B5EF4-FFF2-40B4-BE49-F238E27FC236}">
                <a16:creationId xmlns:a16="http://schemas.microsoft.com/office/drawing/2014/main" id="{DB949CE5-1B3F-46D1-BBF2-9494B0ACFA09}"/>
              </a:ext>
            </a:extLst>
          </p:cNvPr>
          <p:cNvSpPr>
            <a:spLocks noGrp="1"/>
          </p:cNvSpPr>
          <p:nvPr>
            <p:ph type="subTitle"/>
          </p:nvPr>
        </p:nvSpPr>
        <p:spPr>
          <a:xfrm>
            <a:off x="279360" y="794200"/>
            <a:ext cx="7772040" cy="2738714"/>
          </a:xfrm>
        </p:spPr>
        <p:txBody>
          <a:bodyPr/>
          <a:lstStyle/>
          <a:p>
            <a:r>
              <a:rPr lang="fr-FR" sz="2400" dirty="0"/>
              <a:t>Même chose qu’en C</a:t>
            </a:r>
          </a:p>
          <a:p>
            <a:r>
              <a:rPr lang="fr-FR" sz="2400" dirty="0"/>
              <a:t>Seul changement notable : pour le pointeur nul, on utilise </a:t>
            </a:r>
            <a:r>
              <a:rPr lang="fr-FR" sz="1800" b="1" dirty="0" err="1">
                <a:solidFill>
                  <a:srgbClr val="0070C0"/>
                </a:solidFill>
                <a:latin typeface="Courier New" panose="02070309020205020404" pitchFamily="49" charset="0"/>
                <a:cs typeface="Courier New" panose="02070309020205020404" pitchFamily="49" charset="0"/>
              </a:rPr>
              <a:t>nullptr</a:t>
            </a:r>
            <a:endParaRPr lang="fr-FR" sz="1800" b="1" dirty="0">
              <a:solidFill>
                <a:srgbClr val="0070C0"/>
              </a:solidFill>
              <a:latin typeface="Courier New" panose="02070309020205020404" pitchFamily="49" charset="0"/>
              <a:cs typeface="Courier New" panose="02070309020205020404" pitchFamily="49" charset="0"/>
            </a:endParaRPr>
          </a:p>
          <a:p>
            <a:r>
              <a:rPr lang="fr-FR" sz="1800" b="1" dirty="0" err="1">
                <a:solidFill>
                  <a:srgbClr val="0070C0"/>
                </a:solidFill>
                <a:latin typeface="Courier New" panose="02070309020205020404" pitchFamily="49" charset="0"/>
                <a:cs typeface="Courier New" panose="02070309020205020404" pitchFamily="49" charset="0"/>
              </a:rPr>
              <a:t>nullptr</a:t>
            </a:r>
            <a:r>
              <a:rPr lang="fr-FR" sz="2400" dirty="0"/>
              <a:t> est de type </a:t>
            </a:r>
            <a:r>
              <a:rPr lang="fr-FR" sz="1800" b="1" dirty="0">
                <a:solidFill>
                  <a:srgbClr val="0070C0"/>
                </a:solidFill>
                <a:latin typeface="Courier New" panose="02070309020205020404" pitchFamily="49" charset="0"/>
                <a:cs typeface="Courier New" panose="02070309020205020404" pitchFamily="49" charset="0"/>
              </a:rPr>
              <a:t>std::</a:t>
            </a:r>
            <a:r>
              <a:rPr lang="fr-FR" sz="1800" b="1" dirty="0" err="1">
                <a:solidFill>
                  <a:srgbClr val="0070C0"/>
                </a:solidFill>
                <a:latin typeface="Courier New" panose="02070309020205020404" pitchFamily="49" charset="0"/>
                <a:cs typeface="Courier New" panose="02070309020205020404" pitchFamily="49" charset="0"/>
              </a:rPr>
              <a:t>nullptr_t</a:t>
            </a:r>
            <a:r>
              <a:rPr lang="fr-FR" sz="2400" dirty="0"/>
              <a:t>. On verra l’intérêt pour les fonctions.</a:t>
            </a:r>
          </a:p>
          <a:p>
            <a:r>
              <a:rPr lang="fr-FR" sz="2400" dirty="0"/>
              <a:t>Attention à la signification de </a:t>
            </a:r>
            <a:r>
              <a:rPr lang="fr-FR" sz="1800" b="1" dirty="0" err="1">
                <a:solidFill>
                  <a:srgbClr val="0070C0"/>
                </a:solidFill>
                <a:latin typeface="Courier New" panose="02070309020205020404" pitchFamily="49" charset="0"/>
                <a:cs typeface="Courier New" panose="02070309020205020404" pitchFamily="49" charset="0"/>
              </a:rPr>
              <a:t>const</a:t>
            </a:r>
            <a:r>
              <a:rPr lang="fr-FR" sz="2400" dirty="0"/>
              <a:t> pour les pointeurs :</a:t>
            </a:r>
          </a:p>
        </p:txBody>
      </p:sp>
      <p:sp>
        <p:nvSpPr>
          <p:cNvPr id="4" name="ZoneTexte 3">
            <a:extLst>
              <a:ext uri="{FF2B5EF4-FFF2-40B4-BE49-F238E27FC236}">
                <a16:creationId xmlns:a16="http://schemas.microsoft.com/office/drawing/2014/main" id="{C3B0DC2C-9CE4-48BE-84DC-0B8CD7E21B54}"/>
              </a:ext>
            </a:extLst>
          </p:cNvPr>
          <p:cNvSpPr txBox="1"/>
          <p:nvPr/>
        </p:nvSpPr>
        <p:spPr>
          <a:xfrm>
            <a:off x="502915" y="3387439"/>
            <a:ext cx="8321040" cy="2862322"/>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&amp;i; </a:t>
            </a:r>
            <a:r>
              <a:rPr lang="fr-FR" b="1" dirty="0">
                <a:solidFill>
                  <a:srgbClr val="009242"/>
                </a:solidFill>
                <a:latin typeface="Courier New" panose="02070309020205020404" pitchFamily="49" charset="0"/>
                <a:cs typeface="Courier New" panose="02070309020205020404" pitchFamily="49" charset="0"/>
              </a:rPr>
              <a:t>// Pointeur considérant i comme </a:t>
            </a:r>
            <a:r>
              <a:rPr lang="fr-FR" b="1" dirty="0" err="1">
                <a:solidFill>
                  <a:srgbClr val="009242"/>
                </a:solidFill>
                <a:latin typeface="Courier New" panose="02070309020205020404" pitchFamily="49" charset="0"/>
                <a:cs typeface="Courier New" panose="02070309020205020404" pitchFamily="49" charset="0"/>
              </a:rPr>
              <a:t>const</a:t>
            </a:r>
            <a:endParaRPr lang="fr-FR" b="1" dirty="0">
              <a:solidFill>
                <a:srgbClr val="009242"/>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pt_i</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&amp;j;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3;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pt_k</a:t>
            </a:r>
            <a:r>
              <a:rPr lang="fr-FR" b="1" dirty="0">
                <a:latin typeface="Courier New" panose="02070309020205020404" pitchFamily="49" charset="0"/>
                <a:cs typeface="Courier New" panose="02070309020205020404" pitchFamily="49" charset="0"/>
              </a:rPr>
              <a:t>=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 </a:t>
            </a:r>
            <a:r>
              <a:rPr lang="fr-FR" b="1" dirty="0" err="1">
                <a:solidFill>
                  <a:srgbClr val="00B050"/>
                </a:solidFill>
                <a:latin typeface="Courier New" panose="02070309020205020404" pitchFamily="49" charset="0"/>
                <a:cs typeface="Courier New" panose="02070309020205020404" pitchFamily="49" charset="0"/>
              </a:rPr>
              <a:t>const</a:t>
            </a:r>
            <a:endParaRPr lang="fr-FR" b="1" dirty="0">
              <a:solidFill>
                <a:srgbClr val="00B050"/>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p:txBody>
      </p:sp>
    </p:spTree>
    <p:extLst>
      <p:ext uri="{BB962C8B-B14F-4D97-AF65-F5344CB8AC3E}">
        <p14:creationId xmlns:p14="http://schemas.microsoft.com/office/powerpoint/2010/main" val="4762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9146-9C5A-42ED-A992-57A0DE314256}"/>
              </a:ext>
            </a:extLst>
          </p:cNvPr>
          <p:cNvSpPr>
            <a:spLocks noGrp="1"/>
          </p:cNvSpPr>
          <p:nvPr>
            <p:ph type="title"/>
          </p:nvPr>
        </p:nvSpPr>
        <p:spPr>
          <a:xfrm>
            <a:off x="266760" y="91440"/>
            <a:ext cx="8787960" cy="806335"/>
          </a:xfrm>
          <a:effectLst>
            <a:outerShdw blurRad="50800" dist="38100" dir="5400000" algn="t" rotWithShape="0">
              <a:prstClr val="black">
                <a:alpha val="40000"/>
              </a:prstClr>
            </a:outerShdw>
          </a:effectLst>
        </p:spPr>
        <p:txBody>
          <a:bodyPr/>
          <a:lstStyle/>
          <a:p>
            <a:r>
              <a:rPr lang="fr-FR" dirty="0"/>
              <a:t>Pointeurs partagés</a:t>
            </a:r>
          </a:p>
        </p:txBody>
      </p:sp>
      <p:sp>
        <p:nvSpPr>
          <p:cNvPr id="3" name="Sous-titre 2">
            <a:extLst>
              <a:ext uri="{FF2B5EF4-FFF2-40B4-BE49-F238E27FC236}">
                <a16:creationId xmlns:a16="http://schemas.microsoft.com/office/drawing/2014/main" id="{DF5753EE-E85A-43D9-8BA7-A149126E731A}"/>
              </a:ext>
            </a:extLst>
          </p:cNvPr>
          <p:cNvSpPr>
            <a:spLocks noGrp="1"/>
          </p:cNvSpPr>
          <p:nvPr>
            <p:ph type="subTitle"/>
          </p:nvPr>
        </p:nvSpPr>
        <p:spPr>
          <a:xfrm>
            <a:off x="699153" y="956291"/>
            <a:ext cx="7772040" cy="2481020"/>
          </a:xfrm>
        </p:spPr>
        <p:txBody>
          <a:bodyPr/>
          <a:lstStyle/>
          <a:p>
            <a:r>
              <a:rPr lang="fr-FR" sz="2400" dirty="0"/>
              <a:t>Pointeur comptant le nombre de pointeurs se référant à sa valeur;</a:t>
            </a:r>
          </a:p>
          <a:p>
            <a:r>
              <a:rPr lang="fr-FR" sz="2400" dirty="0"/>
              <a:t>La valeur n’est détruite que lorsque le dernier pointeur s’y référant est détruit;</a:t>
            </a:r>
          </a:p>
          <a:p>
            <a:r>
              <a:rPr lang="fr-FR" sz="2400" dirty="0"/>
              <a:t>Assure de ne pas avoir de fuite mémoire;</a:t>
            </a:r>
          </a:p>
          <a:p>
            <a:r>
              <a:rPr lang="fr-FR" sz="2400" dirty="0"/>
              <a:t>La valeur est initialisée en même temps que le pointeur.</a:t>
            </a:r>
          </a:p>
        </p:txBody>
      </p:sp>
      <p:sp>
        <p:nvSpPr>
          <p:cNvPr id="4" name="ZoneTexte 3">
            <a:extLst>
              <a:ext uri="{FF2B5EF4-FFF2-40B4-BE49-F238E27FC236}">
                <a16:creationId xmlns:a16="http://schemas.microsoft.com/office/drawing/2014/main" id="{69469FEC-6132-4977-8C54-0DDD8B257A91}"/>
              </a:ext>
            </a:extLst>
          </p:cNvPr>
          <p:cNvSpPr txBox="1"/>
          <p:nvPr/>
        </p:nvSpPr>
        <p:spPr>
          <a:xfrm>
            <a:off x="349135" y="3744876"/>
            <a:ext cx="8591203" cy="2031325"/>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shared_ptr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pt_double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&gt;(3.14);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p:txBody>
      </p:sp>
    </p:spTree>
    <p:extLst>
      <p:ext uri="{BB962C8B-B14F-4D97-AF65-F5344CB8AC3E}">
        <p14:creationId xmlns:p14="http://schemas.microsoft.com/office/powerpoint/2010/main" val="2611080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4C09F-3148-46D0-AA52-BE32156AA2E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70037106-2D79-4E2C-9ACD-E2A55C23EC26}"/>
              </a:ext>
            </a:extLst>
          </p:cNvPr>
          <p:cNvSpPr>
            <a:spLocks noGrp="1"/>
          </p:cNvSpPr>
          <p:nvPr>
            <p:ph type="subTitle"/>
          </p:nvPr>
        </p:nvSpPr>
        <p:spPr>
          <a:xfrm>
            <a:off x="325079" y="844068"/>
            <a:ext cx="8606945" cy="3382954"/>
          </a:xfrm>
        </p:spPr>
        <p:txBody>
          <a:bodyPr/>
          <a:lstStyle/>
          <a:p>
            <a:r>
              <a:rPr lang="fr-FR" sz="2400" dirty="0"/>
              <a:t>Impossible de faire une initialisation partielle de structure (obligatoirement complète ou aucune)</a:t>
            </a:r>
          </a:p>
          <a:p>
            <a:r>
              <a:rPr lang="fr-FR" sz="2400" dirty="0"/>
              <a:t>Les pointeurs se détruisent comme toute variable : à la sortie de leur bloc d’instruction</a:t>
            </a:r>
          </a:p>
          <a:p>
            <a:r>
              <a:rPr lang="fr-FR" sz="2400" dirty="0"/>
              <a:t>Gestion des pointeurs un peu plus lente que pour les pointeurs natifs (compteur de référence)</a:t>
            </a:r>
          </a:p>
          <a:p>
            <a:r>
              <a:rPr lang="fr-FR" sz="2400" dirty="0"/>
              <a:t>Se manipule comme les pointeurs natifs (sauf arithmétique)</a:t>
            </a:r>
          </a:p>
          <a:p>
            <a:r>
              <a:rPr lang="fr-FR" sz="2400" dirty="0"/>
              <a:t>On peut accéder au pointeur natif sous-jacent</a:t>
            </a:r>
          </a:p>
        </p:txBody>
      </p:sp>
      <p:sp>
        <p:nvSpPr>
          <p:cNvPr id="4" name="ZoneTexte 3">
            <a:extLst>
              <a:ext uri="{FF2B5EF4-FFF2-40B4-BE49-F238E27FC236}">
                <a16:creationId xmlns:a16="http://schemas.microsoft.com/office/drawing/2014/main" id="{7603F746-9385-48F1-8FA8-B846C0FBA808}"/>
              </a:ext>
            </a:extLst>
          </p:cNvPr>
          <p:cNvSpPr txBox="1"/>
          <p:nvPr/>
        </p:nvSpPr>
        <p:spPr>
          <a:xfrm>
            <a:off x="266760" y="4227022"/>
            <a:ext cx="8727611" cy="1754326"/>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&gt;(5);</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3;</a:t>
            </a: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4;</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p>
          <a:p>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-&gt;prénom = "</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7026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43F031-5109-4AA1-A7B4-3B5B1A7CB7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FC0A019C-886C-4CB3-8E8F-08CB021AADE9}"/>
              </a:ext>
            </a:extLst>
          </p:cNvPr>
          <p:cNvSpPr>
            <a:spLocks noGrp="1"/>
          </p:cNvSpPr>
          <p:nvPr>
            <p:ph type="subTitle"/>
          </p:nvPr>
        </p:nvSpPr>
        <p:spPr>
          <a:xfrm>
            <a:off x="279360" y="918900"/>
            <a:ext cx="8432378" cy="3341381"/>
          </a:xfrm>
          <a:solidFill>
            <a:schemeClr val="accent5"/>
          </a:solidFill>
        </p:spPr>
        <p:txBody>
          <a:bodyPr/>
          <a:lstStyle/>
          <a:p>
            <a:pPr marL="0" indent="0">
              <a:lnSpc>
                <a:spcPts val="1900"/>
              </a:lnSpc>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 = std::</a:t>
            </a:r>
            <a:r>
              <a:rPr lang="fr-FR" sz="1600" b="1" dirty="0" err="1">
                <a:latin typeface="Courier New" panose="02070309020205020404" pitchFamily="49" charset="0"/>
                <a:cs typeface="Courier New" panose="02070309020205020404" pitchFamily="49" charset="0"/>
              </a:rPr>
              <a:t>make_shared</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&gt;(4);</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pt_j</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pt_k</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natif_pt</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pt_i.get</a:t>
            </a: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endParaRPr lang="fr-FR" sz="1600" b="1" dirty="0">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3602F620-8776-4B2A-BD1F-5CDDE8640343}"/>
              </a:ext>
            </a:extLst>
          </p:cNvPr>
          <p:cNvSpPr txBox="1"/>
          <p:nvPr/>
        </p:nvSpPr>
        <p:spPr>
          <a:xfrm>
            <a:off x="279360" y="4360025"/>
            <a:ext cx="8432378" cy="1323439"/>
          </a:xfrm>
          <a:prstGeom prst="rect">
            <a:avLst/>
          </a:prstGeom>
          <a:solidFill>
            <a:schemeClr val="tx1"/>
          </a:solidFill>
        </p:spPr>
        <p:txBody>
          <a:bodyPr wrap="square" rtlCol="0">
            <a:spAutoFit/>
          </a:bodyPr>
          <a:lstStyle/>
          <a:p>
            <a:r>
              <a:rPr lang="fr-FR" sz="1600" dirty="0">
                <a:solidFill>
                  <a:schemeClr val="bg1"/>
                </a:solidFill>
              </a:rPr>
              <a:t>Nbre réf. sur 4 : 1</a:t>
            </a:r>
          </a:p>
          <a:p>
            <a:r>
              <a:rPr lang="fr-FR" sz="1600" dirty="0">
                <a:solidFill>
                  <a:schemeClr val="bg1"/>
                </a:solidFill>
              </a:rPr>
              <a:t>Nbre réf. sur 4 : 2</a:t>
            </a:r>
          </a:p>
          <a:p>
            <a:r>
              <a:rPr lang="fr-FR" sz="1600" dirty="0">
                <a:solidFill>
                  <a:schemeClr val="bg1"/>
                </a:solidFill>
              </a:rPr>
              <a:t>Nbre réf. sur 4 : 3</a:t>
            </a:r>
          </a:p>
          <a:p>
            <a:r>
              <a:rPr lang="fr-FR" sz="1600" dirty="0">
                <a:solidFill>
                  <a:schemeClr val="bg1"/>
                </a:solidFill>
              </a:rPr>
              <a:t>Nbre réf. sur 4 : 2</a:t>
            </a:r>
          </a:p>
          <a:p>
            <a:r>
              <a:rPr lang="fr-FR" sz="1600" dirty="0">
                <a:solidFill>
                  <a:schemeClr val="bg1"/>
                </a:solidFill>
              </a:rPr>
              <a:t>Nbre réf. sur 4 : 1</a:t>
            </a:r>
          </a:p>
        </p:txBody>
      </p:sp>
    </p:spTree>
    <p:extLst>
      <p:ext uri="{BB962C8B-B14F-4D97-AF65-F5344CB8AC3E}">
        <p14:creationId xmlns:p14="http://schemas.microsoft.com/office/powerpoint/2010/main" val="17240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A3525-ABB9-4097-8584-DCC370741075}"/>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uniques</a:t>
            </a:r>
          </a:p>
        </p:txBody>
      </p:sp>
      <p:sp>
        <p:nvSpPr>
          <p:cNvPr id="3" name="Sous-titre 2">
            <a:extLst>
              <a:ext uri="{FF2B5EF4-FFF2-40B4-BE49-F238E27FC236}">
                <a16:creationId xmlns:a16="http://schemas.microsoft.com/office/drawing/2014/main" id="{B5980FE4-651B-40F6-A660-9B79076F0848}"/>
              </a:ext>
            </a:extLst>
          </p:cNvPr>
          <p:cNvSpPr>
            <a:spLocks noGrp="1"/>
          </p:cNvSpPr>
          <p:nvPr>
            <p:ph type="subTitle"/>
          </p:nvPr>
        </p:nvSpPr>
        <p:spPr>
          <a:xfrm>
            <a:off x="89279" y="927196"/>
            <a:ext cx="9025625" cy="2709622"/>
          </a:xfrm>
        </p:spPr>
        <p:txBody>
          <a:bodyPr/>
          <a:lstStyle/>
          <a:p>
            <a:r>
              <a:rPr lang="fr-FR" sz="2000" dirty="0"/>
              <a:t>Un seul pointeur à la fois peut pointer sur une valeur crée par un pointeur unique;</a:t>
            </a:r>
          </a:p>
          <a:p>
            <a:r>
              <a:rPr lang="fr-FR" sz="2000" dirty="0"/>
              <a:t>La valeur se détruit quand le dernier pointeur se référant à cette valeur est détruit;</a:t>
            </a:r>
          </a:p>
          <a:p>
            <a:r>
              <a:rPr lang="fr-FR" sz="2000" dirty="0"/>
              <a:t>Gestion aussi rapide que les pointeurs natifs sans fuite mémoire</a:t>
            </a:r>
          </a:p>
          <a:p>
            <a:r>
              <a:rPr lang="fr-FR" sz="2000" dirty="0"/>
              <a:t>Se manipule comme les pointeurs natifs (sauf arithmétique)</a:t>
            </a:r>
          </a:p>
          <a:p>
            <a:r>
              <a:rPr lang="fr-FR" sz="2000" dirty="0"/>
              <a:t>On peut accéder au pointeur sous-jacent</a:t>
            </a:r>
          </a:p>
        </p:txBody>
      </p:sp>
      <p:sp>
        <p:nvSpPr>
          <p:cNvPr id="4" name="ZoneTexte 3">
            <a:extLst>
              <a:ext uri="{FF2B5EF4-FFF2-40B4-BE49-F238E27FC236}">
                <a16:creationId xmlns:a16="http://schemas.microsoft.com/office/drawing/2014/main" id="{B6316154-11D3-4C6D-B325-11A11340CB95}"/>
              </a:ext>
            </a:extLst>
          </p:cNvPr>
          <p:cNvSpPr txBox="1"/>
          <p:nvPr/>
        </p:nvSpPr>
        <p:spPr>
          <a:xfrm>
            <a:off x="89279" y="3636818"/>
            <a:ext cx="8965441" cy="2308324"/>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pt_d</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&lt;std::</a:t>
            </a:r>
            <a:r>
              <a:rPr lang="fr-FR" b="1" dirty="0" err="1">
                <a:latin typeface="Courier New" panose="02070309020205020404" pitchFamily="49" charset="0"/>
                <a:cs typeface="Courier New" panose="02070309020205020404" pitchFamily="49" charset="0"/>
              </a:rPr>
              <a:t>complex</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&gt;&gt;(-1.,3.1415);</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a:p>
            <a:r>
              <a:rPr lang="fr-FR" b="1" dirty="0">
                <a:solidFill>
                  <a:srgbClr val="C09200"/>
                </a:solidFill>
                <a:latin typeface="Courier New" panose="02070309020205020404" pitchFamily="49" charset="0"/>
                <a:cs typeface="Courier New" panose="02070309020205020404" pitchFamily="49" charset="0"/>
              </a:rPr>
              <a:t>auto pt_z2 = </a:t>
            </a:r>
            <a:r>
              <a:rPr lang="fr-FR" b="1" dirty="0" err="1">
                <a:solidFill>
                  <a:srgbClr val="C09200"/>
                </a:solidFill>
                <a:latin typeface="Courier New" panose="02070309020205020404" pitchFamily="49" charset="0"/>
                <a:cs typeface="Courier New" panose="02070309020205020404" pitchFamily="49" charset="0"/>
              </a:rPr>
              <a:t>pt_z</a:t>
            </a:r>
            <a:r>
              <a:rPr lang="fr-FR" b="1" dirty="0">
                <a:solidFill>
                  <a:srgbClr val="C09200"/>
                </a:solidFill>
                <a:latin typeface="Courier New" panose="02070309020205020404" pitchFamily="49" charset="0"/>
                <a:cs typeface="Courier New" panose="02070309020205020404" pitchFamily="49" charset="0"/>
              </a:rPr>
              <a:t>;</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pt_z3 = std::move(</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//OK, déplacement</a:t>
            </a:r>
          </a:p>
        </p:txBody>
      </p:sp>
    </p:spTree>
    <p:extLst>
      <p:ext uri="{BB962C8B-B14F-4D97-AF65-F5344CB8AC3E}">
        <p14:creationId xmlns:p14="http://schemas.microsoft.com/office/powerpoint/2010/main" val="4239060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3A37D-421D-41C7-9A47-302D42A4C59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Copie contre déplacement</a:t>
            </a:r>
          </a:p>
        </p:txBody>
      </p:sp>
      <p:sp>
        <p:nvSpPr>
          <p:cNvPr id="3" name="Sous-titre 2">
            <a:extLst>
              <a:ext uri="{FF2B5EF4-FFF2-40B4-BE49-F238E27FC236}">
                <a16:creationId xmlns:a16="http://schemas.microsoft.com/office/drawing/2014/main" id="{F8B1C19F-408F-4E68-A4A7-8168A9CB34B0}"/>
              </a:ext>
            </a:extLst>
          </p:cNvPr>
          <p:cNvSpPr>
            <a:spLocks noGrp="1"/>
          </p:cNvSpPr>
          <p:nvPr>
            <p:ph type="subTitle"/>
          </p:nvPr>
        </p:nvSpPr>
        <p:spPr>
          <a:xfrm>
            <a:off x="266760" y="810492"/>
            <a:ext cx="8735924" cy="2410691"/>
          </a:xfrm>
        </p:spPr>
        <p:txBody>
          <a:bodyPr/>
          <a:lstStyle/>
          <a:p>
            <a:r>
              <a:rPr lang="fr-FR" sz="2400" dirty="0"/>
              <a:t>En C++, à partir du 11, on peut copier ou déplacer des valeurs</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d; </a:t>
            </a:r>
            <a:r>
              <a:rPr lang="fr-FR" sz="1800" b="1" dirty="0">
                <a:latin typeface="Courier New" panose="02070309020205020404" pitchFamily="49" charset="0"/>
                <a:cs typeface="Courier New" panose="02070309020205020404" pitchFamily="49" charset="0"/>
                <a:sym typeface="Wingdings" panose="05000000000000000000" pitchFamily="2" charset="2"/>
              </a:rPr>
              <a:t> </a:t>
            </a:r>
            <a:r>
              <a:rPr lang="fr-FR" sz="2400" dirty="0"/>
              <a:t>Copie, c possède la même valeur de d</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std::move(d);</a:t>
            </a:r>
            <a:r>
              <a:rPr lang="fr-FR" sz="2400" dirty="0"/>
              <a:t> </a:t>
            </a:r>
            <a:r>
              <a:rPr lang="fr-FR" sz="2400" dirty="0">
                <a:sym typeface="Wingdings" panose="05000000000000000000" pitchFamily="2" charset="2"/>
              </a:rPr>
              <a:t> </a:t>
            </a:r>
            <a:r>
              <a:rPr lang="fr-FR" sz="2400" dirty="0"/>
              <a:t>Déplacement, c vole la valeur à d qui ne possède plus sa valeur après cet appel</a:t>
            </a:r>
          </a:p>
          <a:p>
            <a:r>
              <a:rPr lang="fr-FR" sz="2400" dirty="0"/>
              <a:t>Pour les pointeurs uniques, seul le déplacement est possible</a:t>
            </a:r>
          </a:p>
        </p:txBody>
      </p:sp>
      <p:sp>
        <p:nvSpPr>
          <p:cNvPr id="4" name="ZoneTexte 3">
            <a:extLst>
              <a:ext uri="{FF2B5EF4-FFF2-40B4-BE49-F238E27FC236}">
                <a16:creationId xmlns:a16="http://schemas.microsoft.com/office/drawing/2014/main" id="{73977822-75A9-4D40-A9EC-5D57AF7AFF80}"/>
              </a:ext>
            </a:extLst>
          </p:cNvPr>
          <p:cNvSpPr txBox="1"/>
          <p:nvPr/>
        </p:nvSpPr>
        <p:spPr>
          <a:xfrm>
            <a:off x="266760" y="3320929"/>
            <a:ext cx="8787960" cy="140743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auto pt_fiche1 = std::</a:t>
            </a:r>
            <a:r>
              <a:rPr lang="fr-FR" sz="1600" b="1" dirty="0" err="1">
                <a:latin typeface="Courier New" panose="02070309020205020404" pitchFamily="49" charset="0"/>
                <a:cs typeface="Courier New" panose="02070309020205020404" pitchFamily="49" charset="0"/>
              </a:rPr>
              <a:t>make_unique</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ficheEtudiant</a:t>
            </a:r>
            <a:r>
              <a:rPr lang="fr-FR" sz="1600" b="1" dirty="0">
                <a:latin typeface="Courier New" panose="02070309020205020404" pitchFamily="49" charset="0"/>
                <a:cs typeface="Courier New" panose="02070309020205020404" pitchFamily="49" charset="0"/>
              </a:rPr>
              <a:t>&gt;("</a:t>
            </a:r>
            <a:r>
              <a:rPr lang="fr-FR" sz="1600" b="1" dirty="0" err="1">
                <a:solidFill>
                  <a:srgbClr val="009242"/>
                </a:solidFill>
                <a:latin typeface="Courier New" panose="02070309020205020404" pitchFamily="49" charset="0"/>
                <a:cs typeface="Courier New" panose="02070309020205020404" pitchFamily="49" charset="0"/>
              </a:rPr>
              <a:t>Robert</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9242"/>
                </a:solidFill>
                <a:latin typeface="Courier New" panose="02070309020205020404" pitchFamily="49" charset="0"/>
                <a:cs typeface="Courier New" panose="02070309020205020404" pitchFamily="49" charset="0"/>
              </a:rPr>
              <a:t>Chambier</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 33, 152743, 2022);</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auto pt_fiche2 = std::move(pt_fiche1);</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pt_fiche2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*)pt_fiche2.get()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1C9CD0D8-7993-4F32-855C-823DABC4B3FE}"/>
              </a:ext>
            </a:extLst>
          </p:cNvPr>
          <p:cNvSpPr txBox="1"/>
          <p:nvPr/>
        </p:nvSpPr>
        <p:spPr>
          <a:xfrm>
            <a:off x="266760" y="4991789"/>
            <a:ext cx="8787960" cy="923330"/>
          </a:xfrm>
          <a:prstGeom prst="rect">
            <a:avLst/>
          </a:prstGeom>
          <a:solidFill>
            <a:schemeClr val="tx1"/>
          </a:solidFill>
        </p:spPr>
        <p:txBody>
          <a:bodyPr wrap="square" rtlCol="0">
            <a:spAutoFit/>
          </a:bodyPr>
          <a:lstStyle/>
          <a:p>
            <a:r>
              <a:rPr lang="fr-FR" dirty="0">
                <a:solidFill>
                  <a:schemeClr val="bg1"/>
                </a:solidFill>
              </a:rPr>
              <a:t>pt_fiche1 en : 0x696b80</a:t>
            </a:r>
          </a:p>
          <a:p>
            <a:r>
              <a:rPr lang="fr-FR" dirty="0">
                <a:solidFill>
                  <a:schemeClr val="bg1"/>
                </a:solidFill>
              </a:rPr>
              <a:t>pt_fiche1 en : 0</a:t>
            </a:r>
          </a:p>
          <a:p>
            <a:r>
              <a:rPr lang="fr-FR" dirty="0">
                <a:solidFill>
                  <a:schemeClr val="bg1"/>
                </a:solidFill>
              </a:rPr>
              <a:t>pt_fiche2 en : 0x696b80</a:t>
            </a:r>
          </a:p>
        </p:txBody>
      </p:sp>
    </p:spTree>
    <p:extLst>
      <p:ext uri="{BB962C8B-B14F-4D97-AF65-F5344CB8AC3E}">
        <p14:creationId xmlns:p14="http://schemas.microsoft.com/office/powerpoint/2010/main" val="252851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Editeurs</a:t>
            </a:r>
            <a:endParaRPr lang="fr-FR" sz="2400" b="0" strike="noStrike" spc="-1">
              <a:solidFill>
                <a:srgbClr val="00509A"/>
              </a:solidFill>
              <a:latin typeface="Arial"/>
            </a:endParaRPr>
          </a:p>
        </p:txBody>
      </p:sp>
      <p:sp>
        <p:nvSpPr>
          <p:cNvPr id="160"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Atom</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Sublime text (Vérification à la volée avec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Visual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Codeblock</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Emacs, Vim,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Tout éditeur de texte qui vous convient</a:t>
            </a:r>
            <a:endParaRPr lang="fr-FR" sz="24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Evitez gedit qui rajoute des caractères de contrôle invisibles (erreur de compilation dur à voir !)</a:t>
            </a:r>
            <a:endParaRPr lang="fr-FR" sz="2400" b="0" strike="noStrike" spc="-1">
              <a:solidFill>
                <a:srgbClr val="000000"/>
              </a:solidFill>
              <a:latin typeface="Arial"/>
            </a:endParaRPr>
          </a:p>
        </p:txBody>
      </p:sp>
      <p:sp>
        <p:nvSpPr>
          <p:cNvPr id="16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5CDCFB-542E-415E-B0E5-4CD478B0D0A7}" type="slidenum">
              <a:rPr lang="fr-FR" sz="1200" b="0" strike="noStrike" spc="-1">
                <a:solidFill>
                  <a:srgbClr val="000000"/>
                </a:solidFill>
                <a:latin typeface="Arial"/>
                <a:ea typeface="ＭＳ Ｐゴシック"/>
              </a:rPr>
              <a:t>6</a:t>
            </a:fld>
            <a:endParaRPr lang="fr-FR" sz="1200" b="0" strike="noStrike" spc="-1">
              <a:latin typeface="Times New Roman"/>
            </a:endParaRPr>
          </a:p>
        </p:txBody>
      </p:sp>
      <p:sp>
        <p:nvSpPr>
          <p:cNvPr id="16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72129-1985-46B4-9856-EE1411BF4B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références</a:t>
            </a:r>
          </a:p>
        </p:txBody>
      </p:sp>
      <p:sp>
        <p:nvSpPr>
          <p:cNvPr id="3" name="Sous-titre 2">
            <a:extLst>
              <a:ext uri="{FF2B5EF4-FFF2-40B4-BE49-F238E27FC236}">
                <a16:creationId xmlns:a16="http://schemas.microsoft.com/office/drawing/2014/main" id="{45F31FD9-5CDB-42E4-BCFD-8638B595529E}"/>
              </a:ext>
            </a:extLst>
          </p:cNvPr>
          <p:cNvSpPr>
            <a:spLocks noGrp="1"/>
          </p:cNvSpPr>
          <p:nvPr>
            <p:ph type="subTitle"/>
          </p:nvPr>
        </p:nvSpPr>
        <p:spPr>
          <a:xfrm>
            <a:off x="279359" y="889796"/>
            <a:ext cx="8619415" cy="3295662"/>
          </a:xfrm>
        </p:spPr>
        <p:txBody>
          <a:bodyPr/>
          <a:lstStyle/>
          <a:p>
            <a:r>
              <a:rPr lang="fr-FR" sz="2400" dirty="0"/>
              <a:t>Ne stocke pas de valeur, mais fait référence à une valeur existante en mémoire;</a:t>
            </a:r>
          </a:p>
          <a:p>
            <a:r>
              <a:rPr lang="fr-FR" sz="2400" dirty="0"/>
              <a:t>Si la valeur est modifiée, la référence verra la valeur modifiée;</a:t>
            </a:r>
          </a:p>
          <a:p>
            <a:r>
              <a:rPr lang="fr-FR" sz="2400" dirty="0"/>
              <a:t>Si on fait référence à une valeur possédée par une variable, on peut voir cela comme un alias à cette variable;</a:t>
            </a:r>
          </a:p>
          <a:p>
            <a:r>
              <a:rPr lang="fr-FR" sz="2400" dirty="0"/>
              <a:t>Une référence doit obligatoirement faire référence à une valeur stockée en mémoire;</a:t>
            </a:r>
          </a:p>
          <a:p>
            <a:r>
              <a:rPr lang="fr-FR" sz="2400" dirty="0"/>
              <a:t>On rajoute le symbole &amp; pour déclarer une référence.</a:t>
            </a:r>
          </a:p>
        </p:txBody>
      </p:sp>
      <p:sp>
        <p:nvSpPr>
          <p:cNvPr id="4" name="ZoneTexte 3">
            <a:extLst>
              <a:ext uri="{FF2B5EF4-FFF2-40B4-BE49-F238E27FC236}">
                <a16:creationId xmlns:a16="http://schemas.microsoft.com/office/drawing/2014/main" id="{3F0BD445-396F-4416-8888-E2C5D2BC17DD}"/>
              </a:ext>
            </a:extLst>
          </p:cNvPr>
          <p:cNvSpPr txBox="1"/>
          <p:nvPr/>
        </p:nvSpPr>
        <p:spPr>
          <a:xfrm>
            <a:off x="266760" y="4297679"/>
            <a:ext cx="8690204" cy="1477328"/>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&amp; k = i; </a:t>
            </a:r>
            <a:r>
              <a:rPr lang="fr-FR" b="1" dirty="0">
                <a:solidFill>
                  <a:srgbClr val="009242"/>
                </a:solidFill>
                <a:latin typeface="Courier New" panose="02070309020205020404" pitchFamily="49" charset="0"/>
                <a:cs typeface="Courier New" panose="02070309020205020404" pitchFamily="49" charset="0"/>
              </a:rPr>
              <a:t>// k faire référence à la valeur stockée par i</a:t>
            </a:r>
          </a:p>
          <a:p>
            <a:r>
              <a:rPr lang="fr-FR" b="1" dirty="0">
                <a:latin typeface="Courier New" panose="02070309020205020404" pitchFamily="49" charset="0"/>
                <a:cs typeface="Courier New" panose="02070309020205020404" pitchFamily="49" charset="0"/>
              </a:rPr>
              <a:t>k = 2; </a:t>
            </a:r>
            <a:r>
              <a:rPr lang="fr-FR" b="1" dirty="0">
                <a:solidFill>
                  <a:srgbClr val="009242"/>
                </a:solidFill>
                <a:latin typeface="Courier New" panose="02070309020205020404" pitchFamily="49" charset="0"/>
                <a:cs typeface="Courier New" panose="02070309020205020404" pitchFamily="49" charset="0"/>
              </a:rPr>
              <a:t>// Maintenant i et k valent deux !</a:t>
            </a:r>
          </a:p>
          <a:p>
            <a:r>
              <a:rPr lang="fr-FR" b="1" dirty="0">
                <a:latin typeface="Courier New" panose="02070309020205020404" pitchFamily="49" charset="0"/>
                <a:cs typeface="Courier New" panose="02070309020205020404" pitchFamily="49" charset="0"/>
              </a:rPr>
              <a:t>i = 1; </a:t>
            </a:r>
            <a:r>
              <a:rPr lang="fr-FR" b="1" dirty="0">
                <a:solidFill>
                  <a:srgbClr val="009242"/>
                </a:solidFill>
                <a:latin typeface="Courier New" panose="02070309020205020404" pitchFamily="49" charset="0"/>
                <a:cs typeface="Courier New" panose="02070309020205020404" pitchFamily="49" charset="0"/>
              </a:rPr>
              <a:t>// Maintenant i et k valent un !</a:t>
            </a:r>
          </a:p>
          <a:p>
            <a:r>
              <a:rPr lang="fr-FR" b="1" dirty="0">
                <a:latin typeface="Courier New" panose="02070309020205020404" pitchFamily="49" charset="0"/>
                <a:cs typeface="Courier New" panose="02070309020205020404" pitchFamily="49" charset="0"/>
              </a:rPr>
              <a:t>k = j; </a:t>
            </a:r>
            <a:r>
              <a:rPr lang="fr-FR" b="1" dirty="0">
                <a:solidFill>
                  <a:srgbClr val="009242"/>
                </a:solidFill>
                <a:latin typeface="Courier New" panose="02070309020205020404" pitchFamily="49" charset="0"/>
                <a:cs typeface="Courier New" panose="02070309020205020404" pitchFamily="49" charset="0"/>
              </a:rPr>
              <a:t>// Maintenant i et k valent 4…</a:t>
            </a:r>
          </a:p>
        </p:txBody>
      </p:sp>
    </p:spTree>
    <p:extLst>
      <p:ext uri="{BB962C8B-B14F-4D97-AF65-F5344CB8AC3E}">
        <p14:creationId xmlns:p14="http://schemas.microsoft.com/office/powerpoint/2010/main" val="525675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8CBC9-6B8E-40C7-A03C-3545594F9776}"/>
              </a:ext>
            </a:extLst>
          </p:cNvPr>
          <p:cNvSpPr>
            <a:spLocks noGrp="1"/>
          </p:cNvSpPr>
          <p:nvPr>
            <p:ph type="title"/>
          </p:nvPr>
        </p:nvSpPr>
        <p:spPr>
          <a:solidFill>
            <a:schemeClr val="bg1"/>
          </a:solidFill>
          <a:effectLst>
            <a:outerShdw blurRad="50800" dist="38100" dir="5400000" algn="t" rotWithShape="0">
              <a:prstClr val="black">
                <a:alpha val="40000"/>
              </a:prstClr>
            </a:outerShdw>
          </a:effectLst>
        </p:spPr>
        <p:txBody>
          <a:bodyPr/>
          <a:lstStyle/>
          <a:p>
            <a:r>
              <a:rPr lang="fr-FR" dirty="0"/>
              <a:t>Les références (suite)</a:t>
            </a:r>
          </a:p>
        </p:txBody>
      </p:sp>
      <p:sp>
        <p:nvSpPr>
          <p:cNvPr id="3" name="Sous-titre 2">
            <a:extLst>
              <a:ext uri="{FF2B5EF4-FFF2-40B4-BE49-F238E27FC236}">
                <a16:creationId xmlns:a16="http://schemas.microsoft.com/office/drawing/2014/main" id="{88076DE2-6DAE-4AB4-B668-FA888F378DAB}"/>
              </a:ext>
            </a:extLst>
          </p:cNvPr>
          <p:cNvSpPr>
            <a:spLocks noGrp="1"/>
          </p:cNvSpPr>
          <p:nvPr>
            <p:ph type="subTitle"/>
          </p:nvPr>
        </p:nvSpPr>
        <p:spPr>
          <a:xfrm>
            <a:off x="279360" y="1230613"/>
            <a:ext cx="8775360" cy="901604"/>
          </a:xfrm>
        </p:spPr>
        <p:txBody>
          <a:bodyPr/>
          <a:lstStyle/>
          <a:p>
            <a:pPr algn="just"/>
            <a:r>
              <a:rPr lang="fr-FR" sz="2400" dirty="0"/>
              <a:t>Une référence n’est pas obligée de faire référence à une valeur stockée dans une variable</a:t>
            </a:r>
          </a:p>
        </p:txBody>
      </p:sp>
      <p:sp>
        <p:nvSpPr>
          <p:cNvPr id="4" name="ZoneTexte 3">
            <a:extLst>
              <a:ext uri="{FF2B5EF4-FFF2-40B4-BE49-F238E27FC236}">
                <a16:creationId xmlns:a16="http://schemas.microsoft.com/office/drawing/2014/main" id="{D463F619-5C34-4941-BED4-C28D91088744}"/>
              </a:ext>
            </a:extLst>
          </p:cNvPr>
          <p:cNvSpPr txBox="1"/>
          <p:nvPr/>
        </p:nvSpPr>
        <p:spPr>
          <a:xfrm>
            <a:off x="266760" y="2111433"/>
            <a:ext cx="8787960" cy="1806264"/>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&gt;(-0.707);</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x =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0.707; </a:t>
            </a:r>
            <a:r>
              <a:rPr lang="fr-FR" b="1" dirty="0">
                <a:solidFill>
                  <a:srgbClr val="009242"/>
                </a:solidFill>
                <a:latin typeface="Courier New" panose="02070309020205020404" pitchFamily="49" charset="0"/>
                <a:cs typeface="Courier New" panose="02070309020205020404" pitchFamily="49" charset="0"/>
              </a:rPr>
              <a:t>// la variable pointée par </a:t>
            </a:r>
            <a:r>
              <a:rPr lang="fr-FR" b="1" dirty="0" err="1">
                <a:solidFill>
                  <a:srgbClr val="009242"/>
                </a:solidFill>
                <a:latin typeface="Courier New" panose="02070309020205020404" pitchFamily="49" charset="0"/>
                <a:cs typeface="Courier New" panose="02070309020205020404" pitchFamily="49" charset="0"/>
              </a:rPr>
              <a:t>pt_x</a:t>
            </a:r>
            <a:r>
              <a:rPr lang="fr-FR" b="1" dirty="0">
                <a:solidFill>
                  <a:srgbClr val="009242"/>
                </a:solidFill>
                <a:latin typeface="Courier New" panose="02070309020205020404" pitchFamily="49" charset="0"/>
                <a:cs typeface="Courier New" panose="02070309020205020404" pitchFamily="49" charset="0"/>
              </a:rPr>
              <a:t> vaut 0.707</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1.414; </a:t>
            </a:r>
            <a:r>
              <a:rPr lang="fr-FR" b="1" dirty="0">
                <a:solidFill>
                  <a:srgbClr val="009242"/>
                </a:solidFill>
                <a:latin typeface="Courier New" panose="02070309020205020404" pitchFamily="49" charset="0"/>
                <a:cs typeface="Courier New" panose="02070309020205020404" pitchFamily="49" charset="0"/>
              </a:rPr>
              <a:t>// x voit la valeur 1.414</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std::move(</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3.1415; </a:t>
            </a:r>
            <a:r>
              <a:rPr lang="fr-FR" b="1" dirty="0">
                <a:solidFill>
                  <a:srgbClr val="009242"/>
                </a:solidFill>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pt_y</a:t>
            </a:r>
            <a:r>
              <a:rPr lang="fr-FR" b="1" dirty="0">
                <a:solidFill>
                  <a:srgbClr val="009242"/>
                </a:solidFill>
                <a:latin typeface="Courier New" panose="02070309020205020404" pitchFamily="49" charset="0"/>
                <a:cs typeface="Courier New" panose="02070309020205020404" pitchFamily="49" charset="0"/>
              </a:rPr>
              <a:t> pointe sur la valeur 3.1415</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2.28; </a:t>
            </a:r>
            <a:r>
              <a:rPr lang="fr-FR" b="1" dirty="0">
                <a:solidFill>
                  <a:srgbClr val="009242"/>
                </a:solidFill>
                <a:latin typeface="Courier New" panose="02070309020205020404" pitchFamily="49" charset="0"/>
                <a:cs typeface="Courier New" panose="02070309020205020404" pitchFamily="49" charset="0"/>
              </a:rPr>
              <a:t>// x voit maintenant la valeur 2.28</a:t>
            </a:r>
          </a:p>
        </p:txBody>
      </p:sp>
      <p:sp>
        <p:nvSpPr>
          <p:cNvPr id="5" name="ZoneTexte 4">
            <a:extLst>
              <a:ext uri="{FF2B5EF4-FFF2-40B4-BE49-F238E27FC236}">
                <a16:creationId xmlns:a16="http://schemas.microsoft.com/office/drawing/2014/main" id="{D40F9119-3017-455D-81F1-80B8E1A4B7A1}"/>
              </a:ext>
            </a:extLst>
          </p:cNvPr>
          <p:cNvSpPr txBox="1"/>
          <p:nvPr/>
        </p:nvSpPr>
        <p:spPr>
          <a:xfrm>
            <a:off x="266760" y="3956863"/>
            <a:ext cx="8800560" cy="1200329"/>
          </a:xfrm>
          <a:prstGeom prst="rect">
            <a:avLst/>
          </a:prstGeom>
          <a:noFill/>
        </p:spPr>
        <p:txBody>
          <a:bodyPr wrap="square" rtlCol="0">
            <a:spAutoFit/>
          </a:bodyPr>
          <a:lstStyle/>
          <a:p>
            <a:pPr marL="285750" indent="-285750">
              <a:buFont typeface="Arial" panose="020B0604020202020204" pitchFamily="34" charset="0"/>
              <a:buChar char="•"/>
            </a:pPr>
            <a:r>
              <a:rPr lang="fr-FR" sz="2400" dirty="0"/>
              <a:t>On peut déclarer une référence sur une valeur considérée comme </a:t>
            </a:r>
            <a:r>
              <a:rPr lang="fr-FR" b="1" dirty="0" err="1">
                <a:solidFill>
                  <a:srgbClr val="0070C0"/>
                </a:solidFill>
                <a:latin typeface="Courier New" panose="02070309020205020404" pitchFamily="49" charset="0"/>
                <a:cs typeface="Courier New" panose="02070309020205020404" pitchFamily="49" charset="0"/>
              </a:rPr>
              <a:t>const</a:t>
            </a:r>
            <a:r>
              <a:rPr lang="fr-FR" sz="2400" dirty="0"/>
              <a:t> mais cela n’empêche pas de modifier la valeur par un autre moyen !</a:t>
            </a:r>
            <a:endParaRPr lang="fr-FR" sz="2000" dirty="0"/>
          </a:p>
        </p:txBody>
      </p:sp>
      <p:sp>
        <p:nvSpPr>
          <p:cNvPr id="6" name="ZoneTexte 5">
            <a:extLst>
              <a:ext uri="{FF2B5EF4-FFF2-40B4-BE49-F238E27FC236}">
                <a16:creationId xmlns:a16="http://schemas.microsoft.com/office/drawing/2014/main" id="{3B1C0494-02D9-406B-A172-806DE5C13BD2}"/>
              </a:ext>
            </a:extLst>
          </p:cNvPr>
          <p:cNvSpPr txBox="1"/>
          <p:nvPr/>
        </p:nvSpPr>
        <p:spPr>
          <a:xfrm>
            <a:off x="279360" y="5165504"/>
            <a:ext cx="8775360" cy="1075294"/>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4;</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&amp; j = i;</a:t>
            </a:r>
          </a:p>
          <a:p>
            <a:pPr>
              <a:lnSpc>
                <a:spcPts val="1900"/>
              </a:lnSpc>
            </a:pPr>
            <a:r>
              <a:rPr lang="fr-FR" b="1" dirty="0">
                <a:solidFill>
                  <a:srgbClr val="C09200"/>
                </a:solidFill>
                <a:latin typeface="Courier New" panose="02070309020205020404" pitchFamily="49" charset="0"/>
                <a:cs typeface="Courier New" panose="02070309020205020404" pitchFamily="49" charset="0"/>
              </a:rPr>
              <a:t>j = 4; </a:t>
            </a:r>
            <a:r>
              <a:rPr lang="fr-FR" b="1" dirty="0">
                <a:solidFill>
                  <a:srgbClr val="C00000"/>
                </a:solidFill>
                <a:latin typeface="Courier New" panose="02070309020205020404" pitchFamily="49" charset="0"/>
                <a:cs typeface="Courier New" panose="02070309020205020404" pitchFamily="49" charset="0"/>
              </a:rPr>
              <a:t>// Erreur de compilation !</a:t>
            </a:r>
          </a:p>
          <a:p>
            <a:pPr>
              <a:lnSpc>
                <a:spcPts val="1900"/>
              </a:lnSpc>
            </a:pPr>
            <a:r>
              <a:rPr lang="fr-FR" b="1" dirty="0">
                <a:latin typeface="Courier New" panose="02070309020205020404" pitchFamily="49" charset="0"/>
                <a:cs typeface="Courier New" panose="02070309020205020404" pitchFamily="49" charset="0"/>
              </a:rPr>
              <a:t>i = -11; </a:t>
            </a:r>
            <a:r>
              <a:rPr lang="fr-FR" b="1" dirty="0">
                <a:solidFill>
                  <a:srgbClr val="009242"/>
                </a:solidFill>
                <a:latin typeface="Courier New" panose="02070309020205020404" pitchFamily="49" charset="0"/>
                <a:cs typeface="Courier New" panose="02070309020205020404" pitchFamily="49" charset="0"/>
              </a:rPr>
              <a:t>// OK, j voit maintenant -11 comme valeur !</a:t>
            </a:r>
          </a:p>
        </p:txBody>
      </p:sp>
    </p:spTree>
    <p:extLst>
      <p:ext uri="{BB962C8B-B14F-4D97-AF65-F5344CB8AC3E}">
        <p14:creationId xmlns:p14="http://schemas.microsoft.com/office/powerpoint/2010/main" val="348637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14140-D6C6-4E0F-B545-932F58CD6207}"/>
              </a:ext>
            </a:extLst>
          </p:cNvPr>
          <p:cNvSpPr>
            <a:spLocks noGrp="1"/>
          </p:cNvSpPr>
          <p:nvPr>
            <p:ph type="title"/>
          </p:nvPr>
        </p:nvSpPr>
        <p:spPr>
          <a:xfrm>
            <a:off x="266760" y="45716"/>
            <a:ext cx="8787960" cy="1025280"/>
          </a:xfrm>
          <a:effectLst>
            <a:outerShdw blurRad="50800" dist="38100" dir="5400000" algn="t" rotWithShape="0">
              <a:prstClr val="black">
                <a:alpha val="40000"/>
              </a:prstClr>
            </a:outerShdw>
          </a:effectLst>
        </p:spPr>
        <p:txBody>
          <a:bodyPr/>
          <a:lstStyle/>
          <a:p>
            <a:pPr algn="ctr"/>
            <a:r>
              <a:rPr lang="fr-FR" dirty="0"/>
              <a:t>Gestion statique et dynamique de la mémoire</a:t>
            </a:r>
          </a:p>
        </p:txBody>
      </p:sp>
      <p:sp>
        <p:nvSpPr>
          <p:cNvPr id="3" name="Sous-titre 2">
            <a:extLst>
              <a:ext uri="{FF2B5EF4-FFF2-40B4-BE49-F238E27FC236}">
                <a16:creationId xmlns:a16="http://schemas.microsoft.com/office/drawing/2014/main" id="{F11C84DC-344C-4BA7-9C09-20A49A941CBB}"/>
              </a:ext>
            </a:extLst>
          </p:cNvPr>
          <p:cNvSpPr>
            <a:spLocks noGrp="1"/>
          </p:cNvSpPr>
          <p:nvPr>
            <p:ph type="subTitle"/>
          </p:nvPr>
        </p:nvSpPr>
        <p:spPr>
          <a:xfrm>
            <a:off x="279359" y="1375758"/>
            <a:ext cx="7916989" cy="4655127"/>
          </a:xfrm>
        </p:spPr>
        <p:txBody>
          <a:bodyPr/>
          <a:lstStyle/>
          <a:p>
            <a:r>
              <a:rPr lang="fr-FR" sz="2400" b="1" dirty="0">
                <a:solidFill>
                  <a:srgbClr val="FF0000"/>
                </a:solidFill>
              </a:rPr>
              <a:t>Allocation statique</a:t>
            </a:r>
            <a:r>
              <a:rPr lang="fr-FR" sz="2400" dirty="0"/>
              <a:t> : On connaît durant la compilation la taille à réserver : le compilateur réserve dans l’espace de l’exécutable un espace pour stocker les données</a:t>
            </a:r>
          </a:p>
          <a:p>
            <a:r>
              <a:rPr lang="fr-FR" sz="2400" b="1" dirty="0">
                <a:solidFill>
                  <a:srgbClr val="FF0000"/>
                </a:solidFill>
              </a:rPr>
              <a:t>Allocation dynamique</a:t>
            </a:r>
            <a:r>
              <a:rPr lang="fr-FR" sz="2400" dirty="0"/>
              <a:t> : On ne connaît pas à la compilation la place mémoire à réserver : c’est durant l’exécution du programme qu’on réserve la mémoire</a:t>
            </a:r>
          </a:p>
          <a:p>
            <a:r>
              <a:rPr lang="fr-FR" sz="2400" dirty="0"/>
              <a:t>Allocation statique : sur la pile</a:t>
            </a:r>
          </a:p>
          <a:p>
            <a:r>
              <a:rPr lang="fr-FR" sz="2400" dirty="0"/>
              <a:t>Allocation dynamique : sur le tas</a:t>
            </a:r>
          </a:p>
          <a:p>
            <a:r>
              <a:rPr lang="fr-FR" sz="2400" dirty="0"/>
              <a:t>Pile limitée par la taille sur certains systèmes d’exploitations (Windows… Entre 512ko et 2Go)</a:t>
            </a:r>
          </a:p>
          <a:p>
            <a:r>
              <a:rPr lang="fr-FR" sz="2400" dirty="0"/>
              <a:t>Ne pas allouer de grande taille en statique !</a:t>
            </a:r>
          </a:p>
        </p:txBody>
      </p:sp>
    </p:spTree>
    <p:extLst>
      <p:ext uri="{BB962C8B-B14F-4D97-AF65-F5344CB8AC3E}">
        <p14:creationId xmlns:p14="http://schemas.microsoft.com/office/powerpoint/2010/main" val="2145471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90CDF-3760-43C5-B238-FC94B5B4CED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482373D7-6EFC-4770-9E62-EB03DAC17314}"/>
              </a:ext>
            </a:extLst>
          </p:cNvPr>
          <p:cNvSpPr>
            <a:spLocks noGrp="1"/>
          </p:cNvSpPr>
          <p:nvPr>
            <p:ph type="subTitle"/>
          </p:nvPr>
        </p:nvSpPr>
        <p:spPr>
          <a:xfrm>
            <a:off x="279360" y="1010324"/>
            <a:ext cx="8548756" cy="1495963"/>
          </a:xfrm>
        </p:spPr>
        <p:txBody>
          <a:bodyPr/>
          <a:lstStyle/>
          <a:p>
            <a:r>
              <a:rPr lang="fr-FR" sz="2000" dirty="0"/>
              <a:t>Allocation statique variable = déclaration variable</a:t>
            </a:r>
          </a:p>
          <a:p>
            <a:r>
              <a:rPr lang="fr-FR" sz="2000" dirty="0"/>
              <a:t>Exemple allocation dynamique : liste simplement chaînée</a:t>
            </a:r>
          </a:p>
          <a:p>
            <a:r>
              <a:rPr lang="fr-FR" sz="2000" dirty="0"/>
              <a:t>Pour réserver une valeur en mémoire : opérateur </a:t>
            </a:r>
            <a:r>
              <a:rPr lang="fr-FR" sz="1800" b="1" dirty="0">
                <a:solidFill>
                  <a:srgbClr val="0070C0"/>
                </a:solidFill>
                <a:latin typeface="Courier New" panose="02070309020205020404" pitchFamily="49" charset="0"/>
                <a:cs typeface="Courier New" panose="02070309020205020404" pitchFamily="49" charset="0"/>
              </a:rPr>
              <a:t>new</a:t>
            </a:r>
          </a:p>
        </p:txBody>
      </p:sp>
      <p:sp>
        <p:nvSpPr>
          <p:cNvPr id="4" name="ZoneTexte 3">
            <a:extLst>
              <a:ext uri="{FF2B5EF4-FFF2-40B4-BE49-F238E27FC236}">
                <a16:creationId xmlns:a16="http://schemas.microsoft.com/office/drawing/2014/main" id="{560753AE-D4EF-447B-BFE2-1D68F42D4437}"/>
              </a:ext>
            </a:extLst>
          </p:cNvPr>
          <p:cNvSpPr txBox="1"/>
          <p:nvPr/>
        </p:nvSpPr>
        <p:spPr>
          <a:xfrm>
            <a:off x="279360" y="2493818"/>
            <a:ext cx="8775360" cy="3268202"/>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racine{1,</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 Initialisation de la racine</a:t>
            </a:r>
          </a:p>
          <a:p>
            <a:pPr>
              <a:lnSpc>
                <a:spcPts val="1900"/>
              </a:lnSpc>
            </a:pP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nœud = racine-&gt;prochain;</a:t>
            </a:r>
          </a:p>
          <a:p>
            <a:pPr>
              <a:lnSpc>
                <a:spcPts val="1900"/>
              </a:lnSpc>
            </a:pPr>
            <a:r>
              <a:rPr lang="fr-FR" b="1" dirty="0">
                <a:latin typeface="Courier New" panose="02070309020205020404" pitchFamily="49" charset="0"/>
                <a:cs typeface="Courier New" panose="02070309020205020404" pitchFamily="49" charset="0"/>
              </a:rPr>
              <a:t>nœud-&gt;prochain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nœud = nœud-&gt;prochain;</a:t>
            </a:r>
          </a:p>
          <a:p>
            <a:pPr>
              <a:lnSpc>
                <a:spcPts val="1900"/>
              </a:lnSpc>
            </a:pP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9606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AEED-7A7A-4E58-ADD5-5A3066F39C7A}"/>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D1860E65-0AF0-4BBF-941B-75D00BF2C219}"/>
              </a:ext>
            </a:extLst>
          </p:cNvPr>
          <p:cNvSpPr>
            <a:spLocks noGrp="1"/>
          </p:cNvSpPr>
          <p:nvPr>
            <p:ph type="subTitle"/>
          </p:nvPr>
        </p:nvSpPr>
        <p:spPr>
          <a:xfrm>
            <a:off x="266760" y="1064362"/>
            <a:ext cx="7772040" cy="560782"/>
          </a:xfrm>
        </p:spPr>
        <p:txBody>
          <a:bodyPr/>
          <a:lstStyle/>
          <a:p>
            <a:r>
              <a:rPr lang="fr-FR" sz="2000" dirty="0"/>
              <a:t>Pour désallouer une valeur en mémoire : opérateur </a:t>
            </a:r>
            <a:r>
              <a:rPr lang="fr-FR" sz="1800" b="1" dirty="0" err="1">
                <a:solidFill>
                  <a:srgbClr val="0070C0"/>
                </a:solidFill>
                <a:latin typeface="Courier New" panose="02070309020205020404" pitchFamily="49" charset="0"/>
                <a:cs typeface="Courier New" panose="02070309020205020404" pitchFamily="49" charset="0"/>
              </a:rPr>
              <a:t>delete</a:t>
            </a:r>
            <a:endParaRPr lang="fr-FR" sz="1800" b="1" dirty="0">
              <a:solidFill>
                <a:srgbClr val="0070C0"/>
              </a:solidFill>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F99D67BC-F1FC-4733-BD25-035770BEB507}"/>
              </a:ext>
            </a:extLst>
          </p:cNvPr>
          <p:cNvSpPr txBox="1"/>
          <p:nvPr/>
        </p:nvSpPr>
        <p:spPr>
          <a:xfrm>
            <a:off x="236913" y="1662550"/>
            <a:ext cx="8562109" cy="1477328"/>
          </a:xfrm>
          <a:prstGeom prst="rect">
            <a:avLst/>
          </a:prstGeom>
          <a:solidFill>
            <a:schemeClr val="accent5"/>
          </a:solidFill>
        </p:spPr>
        <p:txBody>
          <a:bodyPr wrap="square" rtlCol="0">
            <a:spAutoFit/>
          </a:bodyPr>
          <a:lstStyle/>
          <a:p>
            <a:r>
              <a:rPr lang="fr-FR" b="1" dirty="0">
                <a:solidFill>
                  <a:srgbClr val="009242"/>
                </a:solidFill>
                <a:latin typeface="Courier New" panose="02070309020205020404" pitchFamily="49" charset="0"/>
                <a:cs typeface="Courier New" panose="02070309020205020404" pitchFamily="49" charset="0"/>
              </a:rPr>
              <a:t>// Destruction de la liste</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 = </a:t>
            </a:r>
            <a:r>
              <a:rPr lang="fr-FR" b="1" dirty="0" err="1">
                <a:latin typeface="Courier New" panose="02070309020205020404" pitchFamily="49" charset="0"/>
                <a:cs typeface="Courier New" panose="02070309020205020404" pitchFamily="49" charset="0"/>
              </a:rPr>
              <a:t>root.prochain</a:t>
            </a:r>
            <a:r>
              <a:rPr lang="fr-FR" b="1" dirty="0">
                <a:latin typeface="Courier New" panose="02070309020205020404" pitchFamily="49" charset="0"/>
                <a:cs typeface="Courier New" panose="02070309020205020404" pitchFamily="49" charset="0"/>
              </a:rPr>
              <a:t>;</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a:t>
            </a:r>
          </a:p>
        </p:txBody>
      </p:sp>
      <p:sp>
        <p:nvSpPr>
          <p:cNvPr id="5" name="ZoneTexte 4">
            <a:extLst>
              <a:ext uri="{FF2B5EF4-FFF2-40B4-BE49-F238E27FC236}">
                <a16:creationId xmlns:a16="http://schemas.microsoft.com/office/drawing/2014/main" id="{877CAAD9-B09F-444E-AD24-DD1CA37E8798}"/>
              </a:ext>
            </a:extLst>
          </p:cNvPr>
          <p:cNvSpPr txBox="1"/>
          <p:nvPr/>
        </p:nvSpPr>
        <p:spPr>
          <a:xfrm>
            <a:off x="236913" y="3391593"/>
            <a:ext cx="8562109" cy="1938992"/>
          </a:xfrm>
          <a:prstGeom prst="rect">
            <a:avLst/>
          </a:prstGeom>
          <a:noFill/>
        </p:spPr>
        <p:txBody>
          <a:bodyPr wrap="square" rtlCol="0">
            <a:spAutoFit/>
          </a:bodyPr>
          <a:lstStyle/>
          <a:p>
            <a:pPr marL="285750" indent="-285750">
              <a:buFont typeface="Arial" panose="020B0604020202020204" pitchFamily="34" charset="0"/>
              <a:buChar char="•"/>
            </a:pPr>
            <a:r>
              <a:rPr lang="fr-FR" sz="2000" dirty="0"/>
              <a:t>Attention, ne jamais mélanger </a:t>
            </a:r>
            <a:r>
              <a:rPr lang="fr-FR" sz="2000" dirty="0" err="1"/>
              <a:t>malloc</a:t>
            </a:r>
            <a:r>
              <a:rPr lang="fr-FR" sz="2000" dirty="0"/>
              <a:t>/free avec new/</a:t>
            </a:r>
            <a:r>
              <a:rPr lang="fr-FR" sz="2000" dirty="0" err="1"/>
              <a:t>delete</a:t>
            </a:r>
            <a:r>
              <a:rPr lang="fr-FR" sz="2000" dirty="0"/>
              <a:t> !</a:t>
            </a:r>
          </a:p>
          <a:p>
            <a:pPr marL="285750" indent="-285750">
              <a:buFont typeface="Arial" panose="020B0604020202020204" pitchFamily="34" charset="0"/>
              <a:buChar char="•"/>
            </a:pPr>
            <a:r>
              <a:rPr lang="fr-FR" sz="2000" dirty="0"/>
              <a:t>Ne pas oublier de faire un </a:t>
            </a:r>
            <a:r>
              <a:rPr lang="fr-FR" sz="2000" b="1" dirty="0" err="1">
                <a:solidFill>
                  <a:srgbClr val="0070C0"/>
                </a:solidFill>
                <a:latin typeface="Courier New" panose="02070309020205020404" pitchFamily="49" charset="0"/>
                <a:cs typeface="Courier New" panose="02070309020205020404" pitchFamily="49" charset="0"/>
              </a:rPr>
              <a:t>delete</a:t>
            </a:r>
            <a:r>
              <a:rPr lang="fr-FR" sz="2000" dirty="0"/>
              <a:t> pour chaque </a:t>
            </a:r>
            <a:r>
              <a:rPr lang="fr-FR" b="1" dirty="0">
                <a:solidFill>
                  <a:srgbClr val="0070C0"/>
                </a:solidFill>
                <a:latin typeface="Courier New" panose="02070309020205020404" pitchFamily="49" charset="0"/>
                <a:cs typeface="Courier New" panose="02070309020205020404" pitchFamily="49" charset="0"/>
              </a:rPr>
              <a:t>new</a:t>
            </a:r>
            <a:r>
              <a:rPr lang="fr-FR" sz="2000" dirty="0"/>
              <a:t> d’appeler</a:t>
            </a:r>
          </a:p>
          <a:p>
            <a:pPr marL="285750" indent="-285750">
              <a:buFont typeface="Arial" panose="020B0604020202020204" pitchFamily="34" charset="0"/>
              <a:buChar char="•"/>
            </a:pPr>
            <a:r>
              <a:rPr lang="fr-FR" sz="2000" dirty="0"/>
              <a:t>Sinon on aura une fuite mémoire;</a:t>
            </a:r>
          </a:p>
          <a:p>
            <a:pPr marL="285750" indent="-285750">
              <a:buFont typeface="Arial" panose="020B0604020202020204" pitchFamily="34" charset="0"/>
              <a:buChar char="•"/>
            </a:pPr>
            <a:r>
              <a:rPr lang="fr-FR" sz="2000" dirty="0"/>
              <a:t>L’allocation dynamique avec </a:t>
            </a:r>
            <a:r>
              <a:rPr lang="fr-FR" b="1" dirty="0">
                <a:solidFill>
                  <a:srgbClr val="0070C0"/>
                </a:solidFill>
                <a:latin typeface="Courier New" panose="02070309020205020404" pitchFamily="49" charset="0"/>
                <a:cs typeface="Courier New" panose="02070309020205020404" pitchFamily="49" charset="0"/>
              </a:rPr>
              <a:t>new</a:t>
            </a:r>
            <a:r>
              <a:rPr lang="fr-FR" sz="2000" dirty="0"/>
              <a:t>/</a:t>
            </a:r>
            <a:r>
              <a:rPr lang="fr-FR" b="1" dirty="0" err="1">
                <a:solidFill>
                  <a:srgbClr val="0070C0"/>
                </a:solidFill>
                <a:latin typeface="Courier New" panose="02070309020205020404" pitchFamily="49" charset="0"/>
                <a:cs typeface="Courier New" panose="02070309020205020404" pitchFamily="49" charset="0"/>
              </a:rPr>
              <a:t>delete</a:t>
            </a:r>
            <a:r>
              <a:rPr lang="fr-FR" sz="2000" dirty="0"/>
              <a:t> indispensable jusqu’à C++ 11</a:t>
            </a:r>
          </a:p>
          <a:p>
            <a:pPr marL="285750" indent="-285750">
              <a:buFont typeface="Arial" panose="020B0604020202020204" pitchFamily="34" charset="0"/>
              <a:buChar char="•"/>
            </a:pPr>
            <a:r>
              <a:rPr lang="fr-FR" sz="2000" dirty="0"/>
              <a:t>Beaucoup moins utile depuis C++ 11 </a:t>
            </a:r>
            <a:r>
              <a:rPr lang="fr-FR" sz="2000" dirty="0">
                <a:solidFill>
                  <a:srgbClr val="FF0000"/>
                </a:solidFill>
                <a:sym typeface="Wingdings" panose="05000000000000000000" pitchFamily="2" charset="2"/>
              </a:rPr>
              <a:t></a:t>
            </a:r>
            <a:r>
              <a:rPr lang="fr-FR" sz="2000" dirty="0">
                <a:sym typeface="Wingdings" panose="05000000000000000000" pitchFamily="2" charset="2"/>
              </a:rPr>
              <a:t> </a:t>
            </a:r>
            <a:r>
              <a:rPr lang="fr-FR" sz="2000" b="1" dirty="0">
                <a:sym typeface="Wingdings" panose="05000000000000000000" pitchFamily="2" charset="2"/>
              </a:rPr>
              <a:t>Il vaut mieux éviter le plus possible de les utiliser.</a:t>
            </a:r>
            <a:endParaRPr lang="fr-FR" sz="2000" b="1" dirty="0"/>
          </a:p>
        </p:txBody>
      </p:sp>
    </p:spTree>
    <p:extLst>
      <p:ext uri="{BB962C8B-B14F-4D97-AF65-F5344CB8AC3E}">
        <p14:creationId xmlns:p14="http://schemas.microsoft.com/office/powerpoint/2010/main" val="1273574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34449-F3D9-476A-87CD-771D2E647D3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F3DA0621-DB3B-401F-B17E-6E5EFF0307A7}"/>
              </a:ext>
            </a:extLst>
          </p:cNvPr>
          <p:cNvSpPr>
            <a:spLocks noGrp="1"/>
          </p:cNvSpPr>
          <p:nvPr>
            <p:ph type="subTitle"/>
          </p:nvPr>
        </p:nvSpPr>
        <p:spPr>
          <a:xfrm>
            <a:off x="279360" y="927196"/>
            <a:ext cx="8677604" cy="1653905"/>
          </a:xfrm>
        </p:spPr>
        <p:txBody>
          <a:bodyPr/>
          <a:lstStyle/>
          <a:p>
            <a:r>
              <a:rPr lang="fr-FR" sz="2400" dirty="0"/>
              <a:t>On peut allouer des variables dynamiquement avec les pointeurs partagés ou uniques !</a:t>
            </a:r>
          </a:p>
          <a:p>
            <a:r>
              <a:rPr lang="fr-FR" sz="2400" dirty="0"/>
              <a:t>Bien plus sûr et impossible d’avoir des fuites mémoires</a:t>
            </a:r>
          </a:p>
          <a:p>
            <a:r>
              <a:rPr lang="fr-FR" sz="2400" dirty="0"/>
              <a:t>Exemple pour la liste :</a:t>
            </a:r>
          </a:p>
        </p:txBody>
      </p:sp>
      <p:sp>
        <p:nvSpPr>
          <p:cNvPr id="4" name="ZoneTexte 3">
            <a:extLst>
              <a:ext uri="{FF2B5EF4-FFF2-40B4-BE49-F238E27FC236}">
                <a16:creationId xmlns:a16="http://schemas.microsoft.com/office/drawing/2014/main" id="{383D45D3-8930-47B8-87E6-3E1156C57CE8}"/>
              </a:ext>
            </a:extLst>
          </p:cNvPr>
          <p:cNvSpPr txBox="1"/>
          <p:nvPr/>
        </p:nvSpPr>
        <p:spPr>
          <a:xfrm>
            <a:off x="279360" y="2610196"/>
            <a:ext cx="8677604" cy="3459922"/>
          </a:xfrm>
          <a:prstGeom prst="rect">
            <a:avLst/>
          </a:prstGeom>
          <a:no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prochain; // Ou std::</a:t>
            </a:r>
            <a:r>
              <a:rPr lang="fr-FR" b="1" dirty="0" err="1">
                <a:latin typeface="Courier New" panose="02070309020205020404" pitchFamily="49" charset="0"/>
                <a:cs typeface="Courier New" panose="02070309020205020404" pitchFamily="49" charset="0"/>
              </a:rPr>
              <a:t>shared_ptr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endParaRPr lang="fr-FR" b="1" dirty="0">
              <a:latin typeface="Courier New" panose="02070309020205020404" pitchFamily="49" charset="0"/>
              <a:cs typeface="Courier New" panose="02070309020205020404" pitchFamily="49" charset="0"/>
            </a:endParaRP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 = </a:t>
            </a: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prochain-&gt;prochain=std::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&gt;(4,</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prochain2 = prochain-&gt;prochain;</a:t>
            </a:r>
          </a:p>
          <a:p>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109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5C81-807C-4608-8023-4877FEFA360D}"/>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27873F13-65E0-47C8-81DB-495F4340A02A}"/>
              </a:ext>
            </a:extLst>
          </p:cNvPr>
          <p:cNvSpPr>
            <a:spLocks noGrp="1"/>
          </p:cNvSpPr>
          <p:nvPr>
            <p:ph type="subTitle"/>
          </p:nvPr>
        </p:nvSpPr>
        <p:spPr>
          <a:xfrm>
            <a:off x="362487" y="864851"/>
            <a:ext cx="7772040" cy="461029"/>
          </a:xfrm>
        </p:spPr>
        <p:txBody>
          <a:bodyPr/>
          <a:lstStyle/>
          <a:p>
            <a:r>
              <a:rPr lang="fr-FR" sz="2400" dirty="0"/>
              <a:t>La destruction bien plus facile à écrire :</a:t>
            </a:r>
          </a:p>
        </p:txBody>
      </p:sp>
      <p:sp>
        <p:nvSpPr>
          <p:cNvPr id="4" name="ZoneTexte 3">
            <a:extLst>
              <a:ext uri="{FF2B5EF4-FFF2-40B4-BE49-F238E27FC236}">
                <a16:creationId xmlns:a16="http://schemas.microsoft.com/office/drawing/2014/main" id="{8053493F-19CC-46E2-94C2-9471015A06E9}"/>
              </a:ext>
            </a:extLst>
          </p:cNvPr>
          <p:cNvSpPr txBox="1"/>
          <p:nvPr/>
        </p:nvSpPr>
        <p:spPr>
          <a:xfrm>
            <a:off x="228600" y="1259378"/>
            <a:ext cx="8744989" cy="369332"/>
          </a:xfrm>
          <a:prstGeom prst="rect">
            <a:avLst/>
          </a:prstGeom>
          <a:solidFill>
            <a:schemeClr val="accent5"/>
          </a:solidFill>
        </p:spPr>
        <p:txBody>
          <a:bodyPr wrap="square" rtlCol="0">
            <a:spAutoFit/>
          </a:bodyPr>
          <a:lstStyle/>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7A8781B-4950-4C90-958B-5F5F000BA8E9}"/>
              </a:ext>
            </a:extLst>
          </p:cNvPr>
          <p:cNvSpPr txBox="1"/>
          <p:nvPr/>
        </p:nvSpPr>
        <p:spPr>
          <a:xfrm>
            <a:off x="228600" y="1878676"/>
            <a:ext cx="8744989"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Suppression d’un nœud </a:t>
            </a:r>
          </a:p>
        </p:txBody>
      </p:sp>
      <p:sp>
        <p:nvSpPr>
          <p:cNvPr id="6" name="ZoneTexte 5">
            <a:extLst>
              <a:ext uri="{FF2B5EF4-FFF2-40B4-BE49-F238E27FC236}">
                <a16:creationId xmlns:a16="http://schemas.microsoft.com/office/drawing/2014/main" id="{EDEE5C08-BAD4-4483-8463-55993DFFD91B}"/>
              </a:ext>
            </a:extLst>
          </p:cNvPr>
          <p:cNvSpPr txBox="1"/>
          <p:nvPr/>
        </p:nvSpPr>
        <p:spPr>
          <a:xfrm>
            <a:off x="266760" y="2377440"/>
            <a:ext cx="8673578" cy="646331"/>
          </a:xfrm>
          <a:prstGeom prst="rect">
            <a:avLst/>
          </a:prstGeom>
          <a:solidFill>
            <a:schemeClr val="accent5"/>
          </a:solidFill>
        </p:spPr>
        <p:txBody>
          <a:bodyPr wrap="square" rtlCol="0">
            <a:spAutoFit/>
          </a:bodyPr>
          <a:lstStyle/>
          <a:p>
            <a:r>
              <a:rPr lang="fr-FR" dirty="0"/>
              <a:t>std::</a:t>
            </a:r>
            <a:r>
              <a:rPr lang="fr-FR" dirty="0" err="1"/>
              <a:t>unique_ptr</a:t>
            </a:r>
            <a:r>
              <a:rPr lang="fr-FR" dirty="0"/>
              <a:t>&lt;</a:t>
            </a:r>
            <a:r>
              <a:rPr lang="fr-FR" dirty="0" err="1"/>
              <a:t>liste_entier</a:t>
            </a:r>
            <a:r>
              <a:rPr lang="fr-FR" dirty="0"/>
              <a:t>&gt;&amp; </a:t>
            </a:r>
            <a:r>
              <a:rPr lang="fr-FR" dirty="0" err="1"/>
              <a:t>nœud_précédent</a:t>
            </a:r>
            <a:r>
              <a:rPr lang="fr-FR" dirty="0"/>
              <a:t> = …</a:t>
            </a:r>
          </a:p>
          <a:p>
            <a:r>
              <a:rPr lang="fr-FR" dirty="0" err="1"/>
              <a:t>nœud_précédent</a:t>
            </a:r>
            <a:r>
              <a:rPr lang="fr-FR" dirty="0"/>
              <a:t>-&gt;prochain = </a:t>
            </a:r>
            <a:r>
              <a:rPr lang="fr-FR" dirty="0" err="1"/>
              <a:t>nœud_précédent</a:t>
            </a:r>
            <a:r>
              <a:rPr lang="fr-FR" dirty="0"/>
              <a:t>-&gt;prochain-&gt;prochain;</a:t>
            </a:r>
          </a:p>
        </p:txBody>
      </p:sp>
      <p:sp>
        <p:nvSpPr>
          <p:cNvPr id="7" name="ZoneTexte 6">
            <a:extLst>
              <a:ext uri="{FF2B5EF4-FFF2-40B4-BE49-F238E27FC236}">
                <a16:creationId xmlns:a16="http://schemas.microsoft.com/office/drawing/2014/main" id="{1B815B6B-5A9B-4758-8854-138B86DC0532}"/>
              </a:ext>
            </a:extLst>
          </p:cNvPr>
          <p:cNvSpPr txBox="1"/>
          <p:nvPr/>
        </p:nvSpPr>
        <p:spPr>
          <a:xfrm>
            <a:off x="266760" y="3341716"/>
            <a:ext cx="8706829" cy="2862322"/>
          </a:xfrm>
          <a:prstGeom prst="rect">
            <a:avLst/>
          </a:prstGeom>
          <a:solidFill>
            <a:srgbClr val="CCFFCC"/>
          </a:solidFill>
        </p:spPr>
        <p:txBody>
          <a:bodyPr wrap="square" rtlCol="0">
            <a:spAutoFit/>
          </a:bodyPr>
          <a:lstStyle/>
          <a:p>
            <a:r>
              <a:rPr lang="fr-FR" b="1" u="sng" dirty="0"/>
              <a:t>Exercice </a:t>
            </a:r>
            <a:r>
              <a:rPr lang="fr-FR" dirty="0"/>
              <a:t>:</a:t>
            </a:r>
          </a:p>
          <a:p>
            <a:pPr marL="342900" indent="-342900">
              <a:buAutoNum type="arabicPeriod"/>
            </a:pPr>
            <a:r>
              <a:rPr lang="fr-FR" dirty="0"/>
              <a:t>Créer une liste contenant des entiers pour valeurs et pointant sur le suivant à l’aide de pointeurs partagés</a:t>
            </a:r>
          </a:p>
          <a:p>
            <a:pPr marL="342900" indent="-342900">
              <a:buAutoNum type="arabicPeriod"/>
            </a:pPr>
            <a:r>
              <a:rPr lang="fr-FR" dirty="0"/>
              <a:t>Déclarer et définir des fonctions qui permettent : d’initialiser la racine de la liste, rajouter une valeur à la fin de la liste, de supprimer tous les multiples d’une valeur dans la liste (la valeur exclue)</a:t>
            </a:r>
          </a:p>
          <a:p>
            <a:pPr marL="342900" indent="-342900">
              <a:buAutoNum type="arabicPeriod"/>
            </a:pPr>
            <a:r>
              <a:rPr lang="fr-FR" dirty="0"/>
              <a:t>Créer dans le programme principal une liste contenant la valeur deux et les valeurs impaires supérieures à deux et inférieurs à un certain N fixé.</a:t>
            </a:r>
          </a:p>
          <a:p>
            <a:pPr marL="342900" indent="-342900">
              <a:buAutoNum type="arabicPeriod"/>
            </a:pPr>
            <a:r>
              <a:rPr lang="fr-FR" dirty="0"/>
              <a:t>À l’aide du crible d’</a:t>
            </a:r>
            <a:r>
              <a:rPr lang="fr-FR" dirty="0" err="1"/>
              <a:t>Erasthotène</a:t>
            </a:r>
            <a:r>
              <a:rPr lang="fr-FR" dirty="0"/>
              <a:t>, ne conserver que les nombres premiers dans la liste et les afficher à l’écran</a:t>
            </a:r>
          </a:p>
        </p:txBody>
      </p:sp>
    </p:spTree>
    <p:extLst>
      <p:ext uri="{BB962C8B-B14F-4D97-AF65-F5344CB8AC3E}">
        <p14:creationId xmlns:p14="http://schemas.microsoft.com/office/powerpoint/2010/main" val="952975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E18DC0-9F0E-48A2-8BD5-80CAAB123695}"/>
              </a:ext>
            </a:extLst>
          </p:cNvPr>
          <p:cNvSpPr>
            <a:spLocks noGrp="1"/>
          </p:cNvSpPr>
          <p:nvPr>
            <p:ph type="title"/>
          </p:nvPr>
        </p:nvSpPr>
        <p:spPr>
          <a:xfrm>
            <a:off x="266760" y="2394080"/>
            <a:ext cx="8787960" cy="1025280"/>
          </a:xfrm>
        </p:spPr>
        <p:txBody>
          <a:bodyPr/>
          <a:lstStyle/>
          <a:p>
            <a:pPr algn="ctr"/>
            <a:r>
              <a:rPr lang="fr-FR" dirty="0"/>
              <a:t>Les conteneurs en C++</a:t>
            </a:r>
          </a:p>
        </p:txBody>
      </p:sp>
    </p:spTree>
    <p:extLst>
      <p:ext uri="{BB962C8B-B14F-4D97-AF65-F5344CB8AC3E}">
        <p14:creationId xmlns:p14="http://schemas.microsoft.com/office/powerpoint/2010/main" val="190701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6544F-D1A8-4D9F-9E9F-E342C38485F8}"/>
              </a:ext>
            </a:extLst>
          </p:cNvPr>
          <p:cNvSpPr>
            <a:spLocks noGrp="1"/>
          </p:cNvSpPr>
          <p:nvPr>
            <p:ph type="title"/>
          </p:nvPr>
        </p:nvSpPr>
        <p:spPr/>
        <p:txBody>
          <a:bodyPr/>
          <a:lstStyle/>
          <a:p>
            <a:r>
              <a:rPr lang="fr-FR" dirty="0"/>
              <a:t>Qu’est ce qu’un conteneur ?</a:t>
            </a:r>
          </a:p>
        </p:txBody>
      </p:sp>
      <p:sp>
        <p:nvSpPr>
          <p:cNvPr id="3" name="Espace réservé du texte 2">
            <a:extLst>
              <a:ext uri="{FF2B5EF4-FFF2-40B4-BE49-F238E27FC236}">
                <a16:creationId xmlns:a16="http://schemas.microsoft.com/office/drawing/2014/main" id="{0CB2DE43-C7DF-40ED-905D-5EBBC68569F9}"/>
              </a:ext>
            </a:extLst>
          </p:cNvPr>
          <p:cNvSpPr>
            <a:spLocks noGrp="1"/>
          </p:cNvSpPr>
          <p:nvPr>
            <p:ph type="body"/>
          </p:nvPr>
        </p:nvSpPr>
        <p:spPr>
          <a:xfrm>
            <a:off x="279360" y="1276325"/>
            <a:ext cx="7772040" cy="4821059"/>
          </a:xfrm>
        </p:spPr>
        <p:txBody>
          <a:bodyPr>
            <a:normAutofit/>
          </a:bodyPr>
          <a:lstStyle/>
          <a:p>
            <a:r>
              <a:rPr lang="fr-FR" sz="2000" dirty="0"/>
              <a:t>Un conteneur est un type de valeur qui contient une collection d’autres valeurs</a:t>
            </a:r>
          </a:p>
          <a:p>
            <a:r>
              <a:rPr lang="fr-FR" sz="2000" dirty="0"/>
              <a:t>Un conteneur gère de lui-même la réservation et la libération de la mémoire</a:t>
            </a:r>
          </a:p>
          <a:p>
            <a:r>
              <a:rPr lang="fr-FR" sz="2000" dirty="0"/>
              <a:t>On peut accéder en lecture ou en écriture aux valeurs d’un conteneur</a:t>
            </a:r>
          </a:p>
          <a:p>
            <a:r>
              <a:rPr lang="fr-FR" sz="2000" dirty="0"/>
              <a:t>Dans les conteneurs, on a de proposé en C++ :</a:t>
            </a:r>
          </a:p>
          <a:p>
            <a:pPr lvl="1"/>
            <a:r>
              <a:rPr lang="fr-FR" sz="1600" dirty="0"/>
              <a:t>Les tableaux statiques</a:t>
            </a:r>
          </a:p>
          <a:p>
            <a:pPr lvl="1"/>
            <a:r>
              <a:rPr lang="fr-FR" sz="1600" dirty="0"/>
              <a:t>Les tableaux dynamiques</a:t>
            </a:r>
          </a:p>
          <a:p>
            <a:pPr lvl="1"/>
            <a:r>
              <a:rPr lang="fr-FR" sz="1600" dirty="0"/>
              <a:t>Les listes</a:t>
            </a:r>
          </a:p>
          <a:p>
            <a:pPr lvl="1"/>
            <a:r>
              <a:rPr lang="fr-FR" sz="1600" dirty="0"/>
              <a:t>Les queues, les tas et les piles</a:t>
            </a:r>
          </a:p>
          <a:p>
            <a:pPr lvl="1"/>
            <a:r>
              <a:rPr lang="fr-FR" sz="1600" dirty="0"/>
              <a:t>Les arbres, les tableaux associatifs (les dictionnaires)</a:t>
            </a:r>
          </a:p>
          <a:p>
            <a:pPr lvl="1"/>
            <a:r>
              <a:rPr lang="fr-FR" sz="1600" dirty="0"/>
              <a:t>Etc.</a:t>
            </a:r>
          </a:p>
          <a:p>
            <a:r>
              <a:rPr lang="fr-FR" sz="2000" dirty="0"/>
              <a:t>Tous les conteneurs possèdent des itérateurs</a:t>
            </a:r>
          </a:p>
          <a:p>
            <a:r>
              <a:rPr lang="fr-FR" sz="2000" dirty="0"/>
              <a:t>Mais c’est quoi un itérateur ? </a:t>
            </a:r>
          </a:p>
        </p:txBody>
      </p:sp>
      <p:pic>
        <p:nvPicPr>
          <p:cNvPr id="5" name="Graphique 4" descr="Femme haussant les épaules avec un remplissage uni">
            <a:extLst>
              <a:ext uri="{FF2B5EF4-FFF2-40B4-BE49-F238E27FC236}">
                <a16:creationId xmlns:a16="http://schemas.microsoft.com/office/drawing/2014/main" id="{3FAB3DBC-6C53-4CD9-B1F6-84FE12AB5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6564" y="5311832"/>
            <a:ext cx="914400" cy="914400"/>
          </a:xfrm>
          <a:prstGeom prst="rect">
            <a:avLst/>
          </a:prstGeom>
        </p:spPr>
      </p:pic>
    </p:spTree>
    <p:extLst>
      <p:ext uri="{BB962C8B-B14F-4D97-AF65-F5344CB8AC3E}">
        <p14:creationId xmlns:p14="http://schemas.microsoft.com/office/powerpoint/2010/main" val="3165704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06559-511E-402B-8BD6-6CD1E0E2F2A6}"/>
              </a:ext>
            </a:extLst>
          </p:cNvPr>
          <p:cNvSpPr>
            <a:spLocks noGrp="1"/>
          </p:cNvSpPr>
          <p:nvPr>
            <p:ph type="title"/>
          </p:nvPr>
        </p:nvSpPr>
        <p:spPr/>
        <p:txBody>
          <a:bodyPr/>
          <a:lstStyle/>
          <a:p>
            <a:r>
              <a:rPr lang="fr-FR" dirty="0"/>
              <a:t>Les itérateurs en C++</a:t>
            </a:r>
          </a:p>
        </p:txBody>
      </p:sp>
      <p:sp>
        <p:nvSpPr>
          <p:cNvPr id="3" name="Espace réservé du texte 2">
            <a:extLst>
              <a:ext uri="{FF2B5EF4-FFF2-40B4-BE49-F238E27FC236}">
                <a16:creationId xmlns:a16="http://schemas.microsoft.com/office/drawing/2014/main" id="{A2E4CFBE-92C3-4EAF-9F5D-19ED834B9A79}"/>
              </a:ext>
            </a:extLst>
          </p:cNvPr>
          <p:cNvSpPr>
            <a:spLocks noGrp="1"/>
          </p:cNvSpPr>
          <p:nvPr>
            <p:ph type="body"/>
          </p:nvPr>
        </p:nvSpPr>
        <p:spPr>
          <a:xfrm>
            <a:off x="279360" y="885632"/>
            <a:ext cx="8775360" cy="2040447"/>
          </a:xfrm>
        </p:spPr>
        <p:txBody>
          <a:bodyPr>
            <a:normAutofit/>
          </a:bodyPr>
          <a:lstStyle/>
          <a:p>
            <a:pPr algn="just"/>
            <a:r>
              <a:rPr lang="fr-FR" sz="2400" dirty="0"/>
              <a:t>Un itérateur est un type de variable qui pointera sur des valeurs d’un conteneur (un tableau, une liste, etc.)</a:t>
            </a:r>
          </a:p>
          <a:p>
            <a:pPr algn="just"/>
            <a:r>
              <a:rPr lang="fr-FR" sz="2400" dirty="0"/>
              <a:t>Il possède la faculté de pouvoir parcourir les valeurs d’un conteneur à l’aide d’opérateurs dont ++ et *</a:t>
            </a:r>
          </a:p>
          <a:p>
            <a:r>
              <a:rPr lang="fr-FR" sz="2400" dirty="0"/>
              <a:t>L’itérateur le plus simple, qui existe en C est le pointeur</a:t>
            </a:r>
          </a:p>
          <a:p>
            <a:pPr marL="0" indent="0">
              <a:buNone/>
            </a:pPr>
            <a:endParaRPr lang="fr-FR" sz="2400" dirty="0"/>
          </a:p>
        </p:txBody>
      </p:sp>
      <p:sp>
        <p:nvSpPr>
          <p:cNvPr id="4" name="ZoneTexte 3">
            <a:extLst>
              <a:ext uri="{FF2B5EF4-FFF2-40B4-BE49-F238E27FC236}">
                <a16:creationId xmlns:a16="http://schemas.microsoft.com/office/drawing/2014/main" id="{C512A636-4E19-4BE7-8697-DB1F67802CBD}"/>
              </a:ext>
            </a:extLst>
          </p:cNvPr>
          <p:cNvSpPr txBox="1"/>
          <p:nvPr/>
        </p:nvSpPr>
        <p:spPr>
          <a:xfrm>
            <a:off x="266760" y="3108960"/>
            <a:ext cx="8787960" cy="2031325"/>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tableau[] = {1,2,3,4,5,6,7,8,9,10};</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 tableau;</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10; ++i )</a:t>
            </a:r>
          </a:p>
          <a:p>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std::cout &lt;&lt;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&lt;&lt; " ";</a:t>
            </a:r>
          </a:p>
          <a:p>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E215D53-AA83-45F6-B2DF-C7BDB425FDE1}"/>
              </a:ext>
            </a:extLst>
          </p:cNvPr>
          <p:cNvSpPr txBox="1"/>
          <p:nvPr/>
        </p:nvSpPr>
        <p:spPr>
          <a:xfrm>
            <a:off x="266760" y="5365865"/>
            <a:ext cx="8787960" cy="461665"/>
          </a:xfrm>
          <a:prstGeom prst="rect">
            <a:avLst/>
          </a:prstGeom>
          <a:noFill/>
        </p:spPr>
        <p:txBody>
          <a:bodyPr wrap="square" rtlCol="0">
            <a:spAutoFit/>
          </a:bodyPr>
          <a:lstStyle/>
          <a:p>
            <a:pPr marL="285750" indent="-285750">
              <a:buFont typeface="Arial" panose="020B0604020202020204" pitchFamily="34" charset="0"/>
              <a:buChar char="•"/>
            </a:pPr>
            <a:r>
              <a:rPr lang="fr-FR" sz="2400" dirty="0"/>
              <a:t>L’itérateur d’une liste sera plus complexe !</a:t>
            </a:r>
          </a:p>
        </p:txBody>
      </p:sp>
    </p:spTree>
    <p:extLst>
      <p:ext uri="{BB962C8B-B14F-4D97-AF65-F5344CB8AC3E}">
        <p14:creationId xmlns:p14="http://schemas.microsoft.com/office/powerpoint/2010/main" val="109198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Invocation compilateur (g++/clang++)</a:t>
            </a:r>
            <a:endParaRPr lang="fr-FR" sz="2400" b="0" strike="noStrike" spc="-1">
              <a:solidFill>
                <a:srgbClr val="00509A"/>
              </a:solidFill>
              <a:latin typeface="Arial"/>
            </a:endParaRPr>
          </a:p>
        </p:txBody>
      </p:sp>
      <p:sp>
        <p:nvSpPr>
          <p:cNvPr id="164" name="TextShape 2"/>
          <p:cNvSpPr txBox="1"/>
          <p:nvPr/>
        </p:nvSpPr>
        <p:spPr>
          <a:xfrm>
            <a:off x="323640" y="1139760"/>
            <a:ext cx="7892640" cy="50796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Mêmes options pour les deux compilateurs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Remplacez ci—dessous g++ par clang++ si vous utilisez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Remplacer –std=c++20 par –std=c++17 si votre compilateur ne supporte pas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développer/déboguer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–g –pedantic –Wall –D_GLIBCXX_DEBUG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production/optimisation:</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–march=native –O3 –DNDEBUG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Un Makefile permet de s’affranchir de toutes ses options à chaque compilation !</a:t>
            </a:r>
            <a:endParaRPr lang="fr-FR" sz="2400" b="0" strike="noStrike" spc="-1">
              <a:solidFill>
                <a:srgbClr val="000000"/>
              </a:solidFill>
              <a:latin typeface="Arial"/>
            </a:endParaRPr>
          </a:p>
        </p:txBody>
      </p:sp>
      <p:sp>
        <p:nvSpPr>
          <p:cNvPr id="1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9CB9B8A-2542-417A-9BB9-74B2BE510D2D}" type="slidenum">
              <a:rPr lang="fr-FR" sz="1200" b="0" strike="noStrike" spc="-1">
                <a:solidFill>
                  <a:srgbClr val="000000"/>
                </a:solidFill>
                <a:latin typeface="Arial"/>
                <a:ea typeface="ＭＳ Ｐゴシック"/>
              </a:rPr>
              <a:t>7</a:t>
            </a:fld>
            <a:endParaRPr lang="fr-FR" sz="1200" b="0" strike="noStrike" spc="-1">
              <a:latin typeface="Times New Roman"/>
            </a:endParaRPr>
          </a:p>
        </p:txBody>
      </p:sp>
      <p:sp>
        <p:nvSpPr>
          <p:cNvPr id="1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FE7F4C-0BB4-4D12-9E2A-F9AB70816D8F}"/>
              </a:ext>
            </a:extLst>
          </p:cNvPr>
          <p:cNvSpPr>
            <a:spLocks noGrp="1"/>
          </p:cNvSpPr>
          <p:nvPr>
            <p:ph type="title"/>
          </p:nvPr>
        </p:nvSpPr>
        <p:spPr/>
        <p:txBody>
          <a:bodyPr/>
          <a:lstStyle/>
          <a:p>
            <a:r>
              <a:rPr lang="fr-FR" dirty="0"/>
              <a:t>Les itérateurs en C++ (suite)</a:t>
            </a:r>
          </a:p>
        </p:txBody>
      </p:sp>
      <p:sp>
        <p:nvSpPr>
          <p:cNvPr id="3" name="Espace réservé du texte 2">
            <a:extLst>
              <a:ext uri="{FF2B5EF4-FFF2-40B4-BE49-F238E27FC236}">
                <a16:creationId xmlns:a16="http://schemas.microsoft.com/office/drawing/2014/main" id="{F096CBA9-9E5A-4172-A9AA-997BE32BAADF}"/>
              </a:ext>
            </a:extLst>
          </p:cNvPr>
          <p:cNvSpPr>
            <a:spLocks noGrp="1"/>
          </p:cNvSpPr>
          <p:nvPr>
            <p:ph type="body"/>
          </p:nvPr>
        </p:nvSpPr>
        <p:spPr>
          <a:xfrm>
            <a:off x="279360" y="881476"/>
            <a:ext cx="8787960" cy="3673899"/>
          </a:xfrm>
        </p:spPr>
        <p:txBody>
          <a:bodyPr>
            <a:normAutofit/>
          </a:bodyPr>
          <a:lstStyle/>
          <a:p>
            <a:r>
              <a:rPr lang="fr-FR" sz="2400" dirty="0"/>
              <a:t>Plusieurs types d’itérateurs :</a:t>
            </a:r>
          </a:p>
          <a:p>
            <a:pPr lvl="1"/>
            <a:r>
              <a:rPr lang="fr-FR" sz="2000" dirty="0"/>
              <a:t>Les itérateurs de lecture ou/et écriture. </a:t>
            </a:r>
            <a:r>
              <a:rPr lang="fr-FR" sz="2000" dirty="0">
                <a:solidFill>
                  <a:srgbClr val="009242"/>
                </a:solidFill>
              </a:rPr>
              <a:t>Exemple</a:t>
            </a:r>
            <a:r>
              <a:rPr lang="fr-FR" sz="2000" dirty="0"/>
              <a:t> : itérateur sur des valeurs constantes ou non</a:t>
            </a:r>
          </a:p>
          <a:p>
            <a:pPr lvl="1"/>
            <a:r>
              <a:rPr lang="fr-FR" sz="2000" b="1" dirty="0"/>
              <a:t>Les itérateurs </a:t>
            </a:r>
            <a:r>
              <a:rPr lang="fr-FR" sz="2000" b="1" dirty="0" err="1"/>
              <a:t>uni-directionnel</a:t>
            </a:r>
            <a:r>
              <a:rPr lang="fr-FR" sz="2000" b="1" dirty="0"/>
              <a:t> </a:t>
            </a:r>
            <a:r>
              <a:rPr lang="fr-FR" sz="2000" dirty="0"/>
              <a:t>: on ne peut qu’avancer vers le prochain élément. </a:t>
            </a:r>
            <a:r>
              <a:rPr lang="fr-FR" sz="2000" dirty="0">
                <a:solidFill>
                  <a:srgbClr val="009242"/>
                </a:solidFill>
              </a:rPr>
              <a:t>Exemple</a:t>
            </a:r>
            <a:r>
              <a:rPr lang="fr-FR" sz="2000" dirty="0"/>
              <a:t> : itérateur d’une liste simplement chaînée</a:t>
            </a:r>
          </a:p>
          <a:p>
            <a:pPr lvl="1"/>
            <a:r>
              <a:rPr lang="fr-FR" sz="2000" b="1" dirty="0"/>
              <a:t>Les itérateurs </a:t>
            </a:r>
            <a:r>
              <a:rPr lang="fr-FR" sz="2000" b="1" dirty="0" err="1"/>
              <a:t>bi-directionnels</a:t>
            </a:r>
            <a:r>
              <a:rPr lang="fr-FR" sz="2000" b="1" dirty="0"/>
              <a:t> </a:t>
            </a:r>
            <a:r>
              <a:rPr lang="fr-FR" sz="2000" dirty="0"/>
              <a:t>: on peut aller vers le prochain élément ou le précédent. </a:t>
            </a:r>
            <a:r>
              <a:rPr lang="fr-FR" sz="2000" dirty="0">
                <a:solidFill>
                  <a:srgbClr val="009242"/>
                </a:solidFill>
              </a:rPr>
              <a:t>Exemple</a:t>
            </a:r>
            <a:r>
              <a:rPr lang="fr-FR" sz="2000" dirty="0"/>
              <a:t> : itérateur d’une liste doublement chaînée</a:t>
            </a:r>
          </a:p>
          <a:p>
            <a:pPr lvl="1"/>
            <a:r>
              <a:rPr lang="fr-FR" sz="2000" b="1" dirty="0"/>
              <a:t>Les itérateurs à accès aléatoires </a:t>
            </a:r>
            <a:r>
              <a:rPr lang="fr-FR" sz="2000" dirty="0"/>
              <a:t>: on peut avancer ou reculer, sauter des éléments, etc. </a:t>
            </a:r>
            <a:r>
              <a:rPr lang="fr-FR" sz="2000" dirty="0">
                <a:solidFill>
                  <a:srgbClr val="009242"/>
                </a:solidFill>
              </a:rPr>
              <a:t>Exemple</a:t>
            </a:r>
            <a:r>
              <a:rPr lang="fr-FR" sz="2000" dirty="0"/>
              <a:t> : itérateur d’un tableau</a:t>
            </a:r>
          </a:p>
          <a:p>
            <a:r>
              <a:rPr lang="fr-FR" sz="2400" dirty="0"/>
              <a:t>La fonction </a:t>
            </a:r>
            <a:r>
              <a:rPr lang="fr-FR" sz="1900" b="1" dirty="0" err="1">
                <a:latin typeface="Courier New" panose="02070309020205020404" pitchFamily="49" charset="0"/>
                <a:cs typeface="Courier New" panose="02070309020205020404" pitchFamily="49" charset="0"/>
              </a:rPr>
              <a:t>begin</a:t>
            </a:r>
            <a:r>
              <a:rPr lang="fr-FR" sz="1900" b="1" dirty="0">
                <a:latin typeface="Courier New" panose="02070309020205020404" pitchFamily="49" charset="0"/>
                <a:cs typeface="Courier New" panose="02070309020205020404" pitchFamily="49" charset="0"/>
              </a:rPr>
              <a:t> </a:t>
            </a:r>
            <a:r>
              <a:rPr lang="fr-FR" sz="2400" dirty="0" err="1"/>
              <a:t>créee</a:t>
            </a:r>
            <a:r>
              <a:rPr lang="fr-FR" sz="2400" dirty="0"/>
              <a:t> un itérateur sur le 1</a:t>
            </a:r>
            <a:r>
              <a:rPr lang="fr-FR" sz="2400" baseline="30000" dirty="0"/>
              <a:t>er</a:t>
            </a:r>
            <a:r>
              <a:rPr lang="fr-FR" sz="2400" dirty="0"/>
              <a:t> élément d’un conteneur et la fonction </a:t>
            </a:r>
            <a:r>
              <a:rPr lang="fr-FR" sz="1900" b="1" dirty="0">
                <a:latin typeface="Courier New" panose="02070309020205020404" pitchFamily="49" charset="0"/>
                <a:cs typeface="Courier New" panose="02070309020205020404" pitchFamily="49" charset="0"/>
              </a:rPr>
              <a:t>end </a:t>
            </a:r>
            <a:r>
              <a:rPr lang="fr-FR" sz="2400" dirty="0"/>
              <a:t>un itérateur sur la fin du conteneur </a:t>
            </a:r>
            <a:endParaRPr lang="fr-FR" sz="2400" b="1" dirty="0">
              <a:latin typeface="Courier New" panose="02070309020205020404" pitchFamily="49" charset="0"/>
              <a:cs typeface="Courier New" panose="02070309020205020404" pitchFamily="49" charset="0"/>
            </a:endParaRPr>
          </a:p>
          <a:p>
            <a:endParaRPr lang="fr-FR" sz="2000" dirty="0"/>
          </a:p>
        </p:txBody>
      </p:sp>
      <p:sp>
        <p:nvSpPr>
          <p:cNvPr id="4" name="ZoneTexte 3">
            <a:extLst>
              <a:ext uri="{FF2B5EF4-FFF2-40B4-BE49-F238E27FC236}">
                <a16:creationId xmlns:a16="http://schemas.microsoft.com/office/drawing/2014/main" id="{AEF76D94-8942-4A84-93D1-F65D32150160}"/>
              </a:ext>
            </a:extLst>
          </p:cNvPr>
          <p:cNvSpPr txBox="1"/>
          <p:nvPr/>
        </p:nvSpPr>
        <p:spPr>
          <a:xfrm>
            <a:off x="344978" y="4534585"/>
            <a:ext cx="8674331" cy="1625445"/>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liste; </a:t>
            </a:r>
            <a:r>
              <a:rPr lang="fr-FR" sz="1600" b="1" dirty="0">
                <a:solidFill>
                  <a:srgbClr val="009242"/>
                </a:solidFill>
                <a:latin typeface="Courier New" panose="02070309020205020404" pitchFamily="49" charset="0"/>
                <a:cs typeface="Courier New" panose="02070309020205020404" pitchFamily="49" charset="0"/>
              </a:rPr>
              <a:t>//</a:t>
            </a:r>
            <a:r>
              <a:rPr lang="fr-FR" sz="1600" b="1" dirty="0" err="1">
                <a:solidFill>
                  <a:srgbClr val="009242"/>
                </a:solidFill>
                <a:latin typeface="Courier New" panose="02070309020205020404" pitchFamily="49" charset="0"/>
                <a:cs typeface="Courier New" panose="02070309020205020404" pitchFamily="49" charset="0"/>
              </a:rPr>
              <a:t>Spoil</a:t>
            </a:r>
            <a:r>
              <a:rPr lang="fr-FR" sz="1600" b="1" dirty="0">
                <a:solidFill>
                  <a:srgbClr val="009242"/>
                </a:solidFill>
                <a:latin typeface="Courier New" panose="02070309020205020404" pitchFamily="49" charset="0"/>
                <a:cs typeface="Courier New" panose="02070309020205020404" pitchFamily="49" charset="0"/>
              </a:rPr>
              <a:t> ! On verra la liste plus loin</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for</a:t>
            </a:r>
            <a:r>
              <a:rPr lang="fr-FR" sz="1600" b="1" dirty="0">
                <a:latin typeface="Courier New" panose="02070309020205020404" pitchFamily="49" charset="0"/>
                <a:cs typeface="Courier New" panose="02070309020205020404" pitchFamily="49" charset="0"/>
              </a:rPr>
              <a:t>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liste.begin</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liste.end</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&amp; x =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3;</a:t>
            </a:r>
            <a:r>
              <a:rPr lang="fr-FR" sz="1600" b="1" dirty="0">
                <a:solidFill>
                  <a:srgbClr val="009242"/>
                </a:solidFill>
                <a:latin typeface="Courier New" panose="02070309020205020404" pitchFamily="49" charset="0"/>
                <a:cs typeface="Courier New" panose="02070309020205020404" pitchFamily="49" charset="0"/>
              </a:rPr>
              <a:t>// Si la liste n’est pas constante !</a:t>
            </a:r>
          </a:p>
          <a:p>
            <a:pPr>
              <a:lnSpc>
                <a:spcPts val="1700"/>
              </a:lnSpc>
            </a:pP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619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8FFD1-F93D-4853-82D1-682B6A0D1EE6}"/>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E79B6C4E-C076-4884-B149-8A16999C1B9F}"/>
              </a:ext>
            </a:extLst>
          </p:cNvPr>
          <p:cNvSpPr>
            <a:spLocks noGrp="1"/>
          </p:cNvSpPr>
          <p:nvPr>
            <p:ph type="subTitle"/>
          </p:nvPr>
        </p:nvSpPr>
        <p:spPr>
          <a:xfrm>
            <a:off x="279359" y="885288"/>
            <a:ext cx="8669291" cy="2385720"/>
          </a:xfrm>
        </p:spPr>
        <p:txBody>
          <a:bodyPr/>
          <a:lstStyle/>
          <a:p>
            <a:r>
              <a:rPr lang="fr-FR" sz="2400" dirty="0"/>
              <a:t>Tableau statique réserver à la compilation</a:t>
            </a:r>
          </a:p>
          <a:p>
            <a:r>
              <a:rPr lang="fr-FR" sz="2400" dirty="0"/>
              <a:t>Possibilité de déclarer des tableaux statiques à la C</a:t>
            </a:r>
          </a:p>
          <a:p>
            <a:r>
              <a:rPr lang="fr-FR" sz="2400" dirty="0"/>
              <a:t>Mais pas de contrôle possible des indices…</a:t>
            </a:r>
          </a:p>
          <a:p>
            <a:r>
              <a:rPr lang="fr-FR" sz="2400" dirty="0"/>
              <a:t>En C++, bibliothèque &lt;</a:t>
            </a:r>
            <a:r>
              <a:rPr lang="fr-FR" sz="2400" dirty="0" err="1"/>
              <a:t>array</a:t>
            </a:r>
            <a:r>
              <a:rPr lang="fr-FR" sz="2400" dirty="0"/>
              <a:t>&gt; propose tableau statique</a:t>
            </a:r>
          </a:p>
          <a:p>
            <a:r>
              <a:rPr lang="fr-FR" sz="2400" dirty="0"/>
              <a:t>Contrôle initialisation et accès aux éléments si besoin</a:t>
            </a:r>
          </a:p>
        </p:txBody>
      </p:sp>
      <p:sp>
        <p:nvSpPr>
          <p:cNvPr id="4" name="ZoneTexte 3">
            <a:extLst>
              <a:ext uri="{FF2B5EF4-FFF2-40B4-BE49-F238E27FC236}">
                <a16:creationId xmlns:a16="http://schemas.microsoft.com/office/drawing/2014/main" id="{D985FB92-A931-49BF-8F04-C38DD6EA9414}"/>
              </a:ext>
            </a:extLst>
          </p:cNvPr>
          <p:cNvSpPr txBox="1"/>
          <p:nvPr/>
        </p:nvSpPr>
        <p:spPr>
          <a:xfrm>
            <a:off x="266760" y="3341721"/>
            <a:ext cx="8787960" cy="271548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vecteur3D[] = {1.,0.,0.}; // À la C</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vecteur3D = {1.,0.,0.};</a:t>
            </a:r>
            <a:r>
              <a:rPr lang="fr-FR" sz="1600" b="1" dirty="0">
                <a:solidFill>
                  <a:srgbClr val="009242"/>
                </a:solidFill>
                <a:latin typeface="Courier New" panose="02070309020205020404" pitchFamily="49" charset="0"/>
                <a:cs typeface="Courier New" panose="02070309020205020404" pitchFamily="49" charset="0"/>
              </a:rPr>
              <a:t>// À la C++</a:t>
            </a:r>
          </a:p>
          <a:p>
            <a:pPr>
              <a:lnSpc>
                <a:spcPts val="1700"/>
              </a:lnSpc>
            </a:pPr>
            <a:r>
              <a:rPr lang="fr-FR" sz="1600" b="1" dirty="0">
                <a:solidFill>
                  <a:srgbClr val="C09200"/>
                </a:solidFill>
                <a:latin typeface="Courier New" panose="02070309020205020404" pitchFamily="49" charset="0"/>
                <a:cs typeface="Courier New" panose="02070309020205020404" pitchFamily="49" charset="0"/>
              </a:rPr>
              <a:t>std::</a:t>
            </a:r>
            <a:r>
              <a:rPr lang="fr-FR" sz="1600" b="1" dirty="0" err="1">
                <a:solidFill>
                  <a:srgbClr val="C09200"/>
                </a:solidFill>
                <a:latin typeface="Courier New" panose="02070309020205020404" pitchFamily="49" charset="0"/>
                <a:cs typeface="Courier New" panose="02070309020205020404" pitchFamily="49" charset="0"/>
              </a:rPr>
              <a:t>array</a:t>
            </a:r>
            <a:r>
              <a:rPr lang="fr-FR" sz="1600" b="1" dirty="0">
                <a:solidFill>
                  <a:srgbClr val="C09200"/>
                </a:solidFill>
                <a:latin typeface="Courier New" panose="02070309020205020404" pitchFamily="49" charset="0"/>
                <a:cs typeface="Courier New" panose="02070309020205020404" pitchFamily="49" charset="0"/>
              </a:rPr>
              <a:t>&lt;double,3&gt; e1 = {1.,0.,0.,0.};</a:t>
            </a:r>
            <a:r>
              <a:rPr lang="fr-FR" sz="1600" b="1" dirty="0">
                <a:solidFill>
                  <a:srgbClr val="C00000"/>
                </a:solidFill>
                <a:latin typeface="Courier New" panose="02070309020205020404" pitchFamily="49" charset="0"/>
                <a:cs typeface="Courier New" panose="02070309020205020404" pitchFamily="49" charset="0"/>
              </a:rPr>
              <a:t>// Erreur compilation !</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e2 = {0.,1.}; </a:t>
            </a:r>
            <a:r>
              <a:rPr lang="fr-FR" sz="1600" b="1" dirty="0">
                <a:solidFill>
                  <a:srgbClr val="009242"/>
                </a:solidFill>
                <a:latin typeface="Courier New" panose="02070309020205020404" pitchFamily="49" charset="0"/>
                <a:cs typeface="Courier New" panose="02070309020205020404" pitchFamily="49" charset="0"/>
              </a:rPr>
              <a:t>// Equivalent à {0.,1.,0.}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e3;</a:t>
            </a:r>
            <a:r>
              <a:rPr lang="fr-FR" sz="1600" b="1" dirty="0">
                <a:solidFill>
                  <a:srgbClr val="009242"/>
                </a:solidFill>
                <a:latin typeface="Courier New" panose="02070309020205020404" pitchFamily="49" charset="0"/>
                <a:cs typeface="Courier New" panose="02070309020205020404" pitchFamily="49" charset="0"/>
              </a:rPr>
              <a:t>// Non initialisé</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,3&gt;,3&gt; A = { </a:t>
            </a:r>
          </a:p>
          <a:p>
            <a:pPr>
              <a:lnSpc>
                <a:spcPts val="1700"/>
              </a:lnSpc>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{1.,2.,3.}, </a:t>
            </a:r>
            <a:r>
              <a:rPr lang="fr-FR" sz="1600" b="1" dirty="0">
                <a:solidFill>
                  <a:srgbClr val="009242"/>
                </a:solidFill>
                <a:latin typeface="Courier New" panose="02070309020205020404" pitchFamily="49" charset="0"/>
                <a:cs typeface="Courier New" panose="02070309020205020404" pitchFamily="49" charset="0"/>
              </a:rPr>
              <a:t>// Syntaxe C++ 17</a:t>
            </a:r>
          </a:p>
          <a:p>
            <a:pPr>
              <a:lnSpc>
                <a:spcPts val="1700"/>
              </a:lnSpc>
            </a:pPr>
            <a:r>
              <a:rPr lang="fr-FR" sz="1600" b="1" dirty="0">
                <a:latin typeface="Courier New" panose="02070309020205020404" pitchFamily="49" charset="0"/>
                <a:cs typeface="Courier New" panose="02070309020205020404" pitchFamily="49" charset="0"/>
              </a:rPr>
              <a:t>                                  {2.,3.,1.}, </a:t>
            </a:r>
          </a:p>
          <a:p>
            <a:pPr>
              <a:lnSpc>
                <a:spcPts val="1700"/>
              </a:lnSpc>
            </a:pPr>
            <a:r>
              <a:rPr lang="fr-FR" sz="1600" b="1" dirty="0">
                <a:latin typeface="Courier New" panose="02070309020205020404" pitchFamily="49" charset="0"/>
                <a:cs typeface="Courier New" panose="02070309020205020404" pitchFamily="49" charset="0"/>
              </a:rPr>
              <a:t>                                  {3.,1.,2.} </a:t>
            </a:r>
          </a:p>
          <a:p>
            <a:pPr>
              <a:lnSpc>
                <a:spcPts val="1700"/>
              </a:lnSpc>
            </a:pPr>
            <a:r>
              <a:rPr lang="fr-FR"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289523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567BD-BC8A-4AEF-A7D1-8E3E61F3B911}"/>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6D8D322D-8C8F-4A2B-A4C9-6D4D6E170C04}"/>
              </a:ext>
            </a:extLst>
          </p:cNvPr>
          <p:cNvSpPr>
            <a:spLocks noGrp="1"/>
          </p:cNvSpPr>
          <p:nvPr>
            <p:ph type="subTitle"/>
          </p:nvPr>
        </p:nvSpPr>
        <p:spPr>
          <a:xfrm>
            <a:off x="279360" y="844068"/>
            <a:ext cx="7772040" cy="452716"/>
          </a:xfrm>
        </p:spPr>
        <p:txBody>
          <a:bodyPr/>
          <a:lstStyle/>
          <a:p>
            <a:r>
              <a:rPr lang="fr-FR" sz="2400" dirty="0"/>
              <a:t>Depuis C++ 17, on peut simplifier la syntaxe</a:t>
            </a:r>
          </a:p>
        </p:txBody>
      </p:sp>
      <p:sp>
        <p:nvSpPr>
          <p:cNvPr id="4" name="ZoneTexte 3">
            <a:extLst>
              <a:ext uri="{FF2B5EF4-FFF2-40B4-BE49-F238E27FC236}">
                <a16:creationId xmlns:a16="http://schemas.microsoft.com/office/drawing/2014/main" id="{C996CC21-4022-4D4B-B3D1-BB21B9FBE738}"/>
              </a:ext>
            </a:extLst>
          </p:cNvPr>
          <p:cNvSpPr txBox="1"/>
          <p:nvPr/>
        </p:nvSpPr>
        <p:spPr>
          <a:xfrm>
            <a:off x="279360" y="1296784"/>
            <a:ext cx="8723324" cy="369332"/>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 tableau ={1.,2.,3.,4.};</a:t>
            </a:r>
            <a:r>
              <a:rPr lang="fr-FR" b="1" dirty="0">
                <a:solidFill>
                  <a:srgbClr val="009242"/>
                </a:solidFill>
                <a:latin typeface="Courier New" panose="02070309020205020404" pitchFamily="49" charset="0"/>
                <a:cs typeface="Courier New" panose="02070309020205020404" pitchFamily="49" charset="0"/>
              </a:rPr>
              <a:t>// Tableau de quatre doubles</a:t>
            </a:r>
          </a:p>
        </p:txBody>
      </p:sp>
      <p:sp>
        <p:nvSpPr>
          <p:cNvPr id="5" name="ZoneTexte 4">
            <a:extLst>
              <a:ext uri="{FF2B5EF4-FFF2-40B4-BE49-F238E27FC236}">
                <a16:creationId xmlns:a16="http://schemas.microsoft.com/office/drawing/2014/main" id="{810C18E7-2AC5-490F-BC6D-00DE0721F2EC}"/>
              </a:ext>
            </a:extLst>
          </p:cNvPr>
          <p:cNvSpPr txBox="1"/>
          <p:nvPr/>
        </p:nvSpPr>
        <p:spPr>
          <a:xfrm>
            <a:off x="266760" y="1783080"/>
            <a:ext cx="8723324" cy="1631216"/>
          </a:xfrm>
          <a:prstGeom prst="rect">
            <a:avLst/>
          </a:prstGeom>
          <a:noFill/>
        </p:spPr>
        <p:txBody>
          <a:bodyPr wrap="square" rtlCol="0">
            <a:spAutoFit/>
          </a:bodyPr>
          <a:lstStyle/>
          <a:p>
            <a:pPr marL="285750" indent="-285750">
              <a:buFont typeface="Arial" panose="020B0604020202020204" pitchFamily="34" charset="0"/>
              <a:buChar char="•"/>
            </a:pPr>
            <a:r>
              <a:rPr lang="fr-FR" sz="2000" dirty="0"/>
              <a:t>Le C++ « devine » le type d’éléments et la longueur du tableau statique</a:t>
            </a:r>
          </a:p>
          <a:p>
            <a:pPr marL="285750" indent="-285750">
              <a:buFont typeface="Arial" panose="020B0604020202020204" pitchFamily="34" charset="0"/>
              <a:buChar char="•"/>
            </a:pPr>
            <a:r>
              <a:rPr lang="fr-FR" sz="2000" dirty="0"/>
              <a:t>On ne contrôle plus la taille du tableau avec ce type d’initialisation : gare au bogues</a:t>
            </a:r>
          </a:p>
          <a:p>
            <a:pPr marL="285750" indent="-285750">
              <a:buFont typeface="Arial" panose="020B0604020202020204" pitchFamily="34" charset="0"/>
              <a:buChar char="•"/>
            </a:pPr>
            <a:r>
              <a:rPr lang="fr-FR" sz="2000" dirty="0"/>
              <a:t>Mais allège considérablement l’écriture du code (donc plus facile à lire !)</a:t>
            </a:r>
          </a:p>
          <a:p>
            <a:pPr marL="285750" indent="-285750">
              <a:buFont typeface="Arial" panose="020B0604020202020204" pitchFamily="34" charset="0"/>
              <a:buChar char="•"/>
            </a:pPr>
            <a:r>
              <a:rPr lang="fr-FR" sz="2000" dirty="0"/>
              <a:t>De toute façon, on peu continuer à contrôler l’accès aux données :</a:t>
            </a:r>
          </a:p>
        </p:txBody>
      </p:sp>
      <p:sp>
        <p:nvSpPr>
          <p:cNvPr id="6" name="ZoneTexte 5">
            <a:extLst>
              <a:ext uri="{FF2B5EF4-FFF2-40B4-BE49-F238E27FC236}">
                <a16:creationId xmlns:a16="http://schemas.microsoft.com/office/drawing/2014/main" id="{B23A6410-7D7C-4F44-A089-2704A2C5C007}"/>
              </a:ext>
            </a:extLst>
          </p:cNvPr>
          <p:cNvSpPr txBox="1"/>
          <p:nvPr/>
        </p:nvSpPr>
        <p:spPr>
          <a:xfrm>
            <a:off x="315884" y="3507969"/>
            <a:ext cx="8723324" cy="2585323"/>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x = tableau[0];</a:t>
            </a:r>
            <a:r>
              <a:rPr lang="fr-FR" b="1" dirty="0">
                <a:solidFill>
                  <a:srgbClr val="009242"/>
                </a:solidFill>
                <a:latin typeface="Courier New" panose="02070309020205020404" pitchFamily="49" charset="0"/>
                <a:cs typeface="Courier New" panose="02070309020205020404" pitchFamily="49" charset="0"/>
              </a:rPr>
              <a:t>//ok</a:t>
            </a:r>
          </a:p>
          <a:p>
            <a:r>
              <a:rPr lang="fr-FR" b="1" dirty="0">
                <a:solidFill>
                  <a:srgbClr val="009242"/>
                </a:solidFill>
                <a:latin typeface="Courier New" panose="02070309020205020404" pitchFamily="49" charset="0"/>
                <a:cs typeface="Courier New" panose="02070309020205020404" pitchFamily="49" charset="0"/>
              </a:rPr>
              <a:t>// Erreur à l’exécution avec </a:t>
            </a:r>
            <a:r>
              <a:rPr lang="fr-FR" b="1" dirty="0" err="1">
                <a:solidFill>
                  <a:srgbClr val="009242"/>
                </a:solidFill>
                <a:latin typeface="Courier New" panose="02070309020205020404" pitchFamily="49" charset="0"/>
                <a:cs typeface="Courier New" panose="02070309020205020404" pitchFamily="49" charset="0"/>
              </a:rPr>
              <a:t>gcc</a:t>
            </a:r>
            <a:r>
              <a:rPr lang="fr-FR" b="1" dirty="0">
                <a:solidFill>
                  <a:srgbClr val="009242"/>
                </a:solidFill>
                <a:latin typeface="Courier New" panose="02070309020205020404" pitchFamily="49" charset="0"/>
                <a:cs typeface="Courier New" panose="02070309020205020404" pitchFamily="49" charset="0"/>
              </a:rPr>
              <a:t> si l’option -D_GLIBCXX_DEBUG</a:t>
            </a:r>
          </a:p>
          <a:p>
            <a:r>
              <a:rPr lang="fr-FR" b="1" dirty="0">
                <a:solidFill>
                  <a:srgbClr val="009242"/>
                </a:solidFill>
                <a:latin typeface="Courier New" panose="02070309020205020404" pitchFamily="49" charset="0"/>
                <a:cs typeface="Courier New" panose="02070309020205020404" pitchFamily="49" charset="0"/>
              </a:rPr>
              <a:t>// a été mis en option de compilation</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y = tableau[4];</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z = tableau.at(4);</a:t>
            </a:r>
            <a:r>
              <a:rPr lang="fr-FR" b="1" dirty="0">
                <a:solidFill>
                  <a:srgbClr val="009242"/>
                </a:solidFill>
                <a:latin typeface="Courier New" panose="02070309020205020404" pitchFamily="49" charset="0"/>
                <a:cs typeface="Courier New" panose="02070309020205020404" pitchFamily="49" charset="0"/>
              </a:rPr>
              <a:t>// Erreur levée systématiquement</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 = </a:t>
            </a:r>
            <a:r>
              <a:rPr lang="fr-FR" b="1" dirty="0" err="1">
                <a:latin typeface="Courier New" panose="02070309020205020404" pitchFamily="49" charset="0"/>
                <a:cs typeface="Courier New" panose="02070309020205020404" pitchFamily="49" charset="0"/>
              </a:rPr>
              <a:t>tableau.data</a:t>
            </a:r>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 tab pointe sur début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a:t>
            </a:r>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tableau[2];</a:t>
            </a:r>
          </a:p>
          <a:p>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4.; </a:t>
            </a:r>
            <a:r>
              <a:rPr lang="fr-FR" b="1" dirty="0">
                <a:solidFill>
                  <a:srgbClr val="009242"/>
                </a:solidFill>
                <a:latin typeface="Courier New" panose="02070309020205020404" pitchFamily="49" charset="0"/>
                <a:cs typeface="Courier New" panose="02070309020205020404" pitchFamily="49" charset="0"/>
              </a:rPr>
              <a:t>// On modifie le troisième élément de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début = </a:t>
            </a:r>
            <a:r>
              <a:rPr lang="fr-FR" b="1" dirty="0" err="1">
                <a:latin typeface="Courier New" panose="02070309020205020404" pitchFamily="49" charset="0"/>
                <a:cs typeface="Courier New" panose="02070309020205020404" pitchFamily="49" charset="0"/>
              </a:rPr>
              <a:t>tableau.front</a:t>
            </a:r>
            <a:r>
              <a:rPr lang="fr-FR" b="1" dirty="0">
                <a:latin typeface="Courier New" panose="02070309020205020404" pitchFamily="49" charset="0"/>
                <a:cs typeface="Courier New" panose="02070309020205020404" pitchFamily="49" charset="0"/>
              </a:rPr>
              <a:t>(), fin = </a:t>
            </a:r>
            <a:r>
              <a:rPr lang="fr-FR" b="1" dirty="0" err="1">
                <a:latin typeface="Courier New" panose="02070309020205020404" pitchFamily="49" charset="0"/>
                <a:cs typeface="Courier New" panose="02070309020205020404" pitchFamily="49" charset="0"/>
              </a:rPr>
              <a:t>tableau.back</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7880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EE3361-8E0D-4DEC-9B74-147673BAA0C1}"/>
              </a:ext>
            </a:extLst>
          </p:cNvPr>
          <p:cNvSpPr>
            <a:spLocks noGrp="1"/>
          </p:cNvSpPr>
          <p:nvPr>
            <p:ph type="title"/>
          </p:nvPr>
        </p:nvSpPr>
        <p:spPr/>
        <p:txBody>
          <a:bodyPr/>
          <a:lstStyle/>
          <a:p>
            <a:r>
              <a:rPr lang="fr-FR" dirty="0"/>
              <a:t>Les tableaux statiques</a:t>
            </a:r>
          </a:p>
        </p:txBody>
      </p:sp>
      <p:sp>
        <p:nvSpPr>
          <p:cNvPr id="4" name="ZoneTexte 3">
            <a:extLst>
              <a:ext uri="{FF2B5EF4-FFF2-40B4-BE49-F238E27FC236}">
                <a16:creationId xmlns:a16="http://schemas.microsoft.com/office/drawing/2014/main" id="{F2ACBBB2-05A3-4316-84AB-270997929DC3}"/>
              </a:ext>
            </a:extLst>
          </p:cNvPr>
          <p:cNvSpPr txBox="1"/>
          <p:nvPr/>
        </p:nvSpPr>
        <p:spPr>
          <a:xfrm>
            <a:off x="320040" y="951807"/>
            <a:ext cx="8734680" cy="1077218"/>
          </a:xfrm>
          <a:prstGeom prst="rect">
            <a:avLst/>
          </a:prstGeom>
          <a:solidFill>
            <a:schemeClr val="accent5"/>
          </a:solidFill>
        </p:spPr>
        <p:txBody>
          <a:bodyPr wrap="square" rtlCol="0">
            <a:spAutoFit/>
          </a:bodyPr>
          <a:lstStyle/>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size = </a:t>
            </a:r>
            <a:r>
              <a:rPr lang="fr-FR" sz="1600" b="1" dirty="0" err="1">
                <a:latin typeface="Courier New" panose="02070309020205020404" pitchFamily="49" charset="0"/>
                <a:cs typeface="Courier New" panose="02070309020205020404" pitchFamily="49" charset="0"/>
              </a:rPr>
              <a:t>tableau.size</a:t>
            </a: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//Nombre d’éléments dans le tableau</a:t>
            </a:r>
          </a:p>
          <a:p>
            <a:r>
              <a:rPr lang="fr-FR" sz="1600" b="1" dirty="0" err="1">
                <a:latin typeface="Courier New" panose="02070309020205020404" pitchFamily="49" charset="0"/>
                <a:cs typeface="Courier New" panose="02070309020205020404" pitchFamily="49" charset="0"/>
              </a:rPr>
              <a:t>tableau.fill</a:t>
            </a:r>
            <a:r>
              <a:rPr lang="fr-FR" sz="1600" b="1" dirty="0">
                <a:latin typeface="Courier New" panose="02070309020205020404" pitchFamily="49" charset="0"/>
                <a:cs typeface="Courier New" panose="02070309020205020404" pitchFamily="49" charset="0"/>
              </a:rPr>
              <a:t>(-1.);</a:t>
            </a:r>
            <a:r>
              <a:rPr lang="fr-FR" sz="1600" b="1" dirty="0">
                <a:solidFill>
                  <a:srgbClr val="009242"/>
                </a:solidFill>
                <a:latin typeface="Courier New" panose="02070309020205020404" pitchFamily="49" charset="0"/>
                <a:cs typeface="Courier New" panose="02070309020205020404" pitchFamily="49" charset="0"/>
              </a:rPr>
              <a:t>// Remplit le tableau avec des -1.</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,4&gt; buffer;</a:t>
            </a:r>
          </a:p>
          <a:p>
            <a:r>
              <a:rPr lang="fr-FR" sz="1600" b="1" dirty="0" err="1">
                <a:latin typeface="Courier New" panose="02070309020205020404" pitchFamily="49" charset="0"/>
                <a:cs typeface="Courier New" panose="02070309020205020404" pitchFamily="49" charset="0"/>
              </a:rPr>
              <a:t>buffer.swap</a:t>
            </a:r>
            <a:r>
              <a:rPr lang="fr-FR" sz="1600" b="1" dirty="0">
                <a:latin typeface="Courier New" panose="02070309020205020404" pitchFamily="49" charset="0"/>
                <a:cs typeface="Courier New" panose="02070309020205020404" pitchFamily="49" charset="0"/>
              </a:rPr>
              <a:t>(tableau);</a:t>
            </a:r>
            <a:r>
              <a:rPr lang="fr-FR" sz="1600" b="1" dirty="0">
                <a:solidFill>
                  <a:srgbClr val="009242"/>
                </a:solidFill>
                <a:latin typeface="Courier New" panose="02070309020205020404" pitchFamily="49" charset="0"/>
                <a:cs typeface="Courier New" panose="02070309020205020404" pitchFamily="49" charset="0"/>
              </a:rPr>
              <a:t>// Permute les données de tableau avec buffer</a:t>
            </a:r>
          </a:p>
        </p:txBody>
      </p:sp>
      <p:sp>
        <p:nvSpPr>
          <p:cNvPr id="7" name="ZoneTexte 6">
            <a:extLst>
              <a:ext uri="{FF2B5EF4-FFF2-40B4-BE49-F238E27FC236}">
                <a16:creationId xmlns:a16="http://schemas.microsoft.com/office/drawing/2014/main" id="{1DA14F15-556B-43F8-B257-C3D14C3F813F}"/>
              </a:ext>
            </a:extLst>
          </p:cNvPr>
          <p:cNvSpPr txBox="1"/>
          <p:nvPr/>
        </p:nvSpPr>
        <p:spPr>
          <a:xfrm>
            <a:off x="320040" y="2223655"/>
            <a:ext cx="8641080" cy="1938992"/>
          </a:xfrm>
          <a:prstGeom prst="rect">
            <a:avLst/>
          </a:prstGeom>
          <a:noFill/>
        </p:spPr>
        <p:txBody>
          <a:bodyPr wrap="square" rtlCol="0">
            <a:spAutoFit/>
          </a:bodyPr>
          <a:lstStyle/>
          <a:p>
            <a:pPr marL="285750" indent="-285750">
              <a:buFont typeface="Arial" panose="020B0604020202020204" pitchFamily="34" charset="0"/>
              <a:buChar char="•"/>
            </a:pPr>
            <a:r>
              <a:rPr lang="fr-FR" sz="2400" dirty="0"/>
              <a:t>La fonction swap a un coût linéaire en fonction de la taille du tableau. On permute les éléments un par un</a:t>
            </a:r>
          </a:p>
          <a:p>
            <a:pPr marL="285750" indent="-285750" algn="just">
              <a:buFont typeface="Arial" panose="020B0604020202020204" pitchFamily="34" charset="0"/>
              <a:buChar char="•"/>
            </a:pPr>
            <a:r>
              <a:rPr lang="fr-FR" sz="2400" dirty="0"/>
              <a:t>Il est possible de comparer lexicographiquement deux tableaux, à condition qu’ils aient le même type d’éléments et qu’ils soient comparables</a:t>
            </a:r>
          </a:p>
        </p:txBody>
      </p:sp>
      <p:sp>
        <p:nvSpPr>
          <p:cNvPr id="8" name="ZoneTexte 7">
            <a:extLst>
              <a:ext uri="{FF2B5EF4-FFF2-40B4-BE49-F238E27FC236}">
                <a16:creationId xmlns:a16="http://schemas.microsoft.com/office/drawing/2014/main" id="{D187A63F-80D5-4EFC-9F1A-D5AC41007251}"/>
              </a:ext>
            </a:extLst>
          </p:cNvPr>
          <p:cNvSpPr txBox="1"/>
          <p:nvPr/>
        </p:nvSpPr>
        <p:spPr>
          <a:xfrm>
            <a:off x="187036" y="4235334"/>
            <a:ext cx="8867684" cy="1077218"/>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 {-1., -2., 3., 6., -4.};</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 {-1.2, -2.3, 3.4, -6.5, -4.1};</a:t>
            </a:r>
          </a:p>
          <a:p>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&gt;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La partie entière possède des éléments plus gros !</a:t>
            </a:r>
            <a:r>
              <a:rPr lang="fr-FR" sz="1600" b="1" dirty="0">
                <a:latin typeface="Courier New" panose="02070309020205020404" pitchFamily="49" charset="0"/>
                <a:cs typeface="Courier New" panose="02070309020205020404" pitchFamily="49" charset="0"/>
              </a:rPr>
              <a:t>";</a:t>
            </a:r>
          </a:p>
        </p:txBody>
      </p:sp>
      <p:sp>
        <p:nvSpPr>
          <p:cNvPr id="9" name="ZoneTexte 8">
            <a:extLst>
              <a:ext uri="{FF2B5EF4-FFF2-40B4-BE49-F238E27FC236}">
                <a16:creationId xmlns:a16="http://schemas.microsoft.com/office/drawing/2014/main" id="{978DE490-10C1-4C7C-9FF2-9A7EBE788221}"/>
              </a:ext>
            </a:extLst>
          </p:cNvPr>
          <p:cNvSpPr txBox="1"/>
          <p:nvPr/>
        </p:nvSpPr>
        <p:spPr>
          <a:xfrm>
            <a:off x="187036" y="5465618"/>
            <a:ext cx="8867684" cy="369332"/>
          </a:xfrm>
          <a:prstGeom prst="rect">
            <a:avLst/>
          </a:prstGeom>
          <a:solidFill>
            <a:schemeClr val="tx1"/>
          </a:solidFill>
        </p:spPr>
        <p:txBody>
          <a:bodyPr wrap="square" rtlCol="0">
            <a:spAutoFit/>
          </a:bodyPr>
          <a:lstStyle/>
          <a:p>
            <a:r>
              <a:rPr lang="fr-FR" sz="1800" b="1" dirty="0">
                <a:solidFill>
                  <a:schemeClr val="bg1"/>
                </a:solidFill>
                <a:latin typeface="Courier New" panose="02070309020205020404" pitchFamily="49" charset="0"/>
                <a:cs typeface="Courier New" panose="02070309020205020404" pitchFamily="49" charset="0"/>
              </a:rPr>
              <a:t>La partie entière possède des éléments plus gros !</a:t>
            </a:r>
            <a:endParaRPr lang="fr-FR" dirty="0">
              <a:solidFill>
                <a:schemeClr val="bg1"/>
              </a:solidFill>
            </a:endParaRPr>
          </a:p>
        </p:txBody>
      </p:sp>
    </p:spTree>
    <p:extLst>
      <p:ext uri="{BB962C8B-B14F-4D97-AF65-F5344CB8AC3E}">
        <p14:creationId xmlns:p14="http://schemas.microsoft.com/office/powerpoint/2010/main" val="1273955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29909-B0A4-4A1A-ACE7-137A1F9E8534}"/>
              </a:ext>
            </a:extLst>
          </p:cNvPr>
          <p:cNvSpPr>
            <a:spLocks noGrp="1"/>
          </p:cNvSpPr>
          <p:nvPr>
            <p:ph type="title"/>
          </p:nvPr>
        </p:nvSpPr>
        <p:spPr/>
        <p:txBody>
          <a:bodyPr/>
          <a:lstStyle/>
          <a:p>
            <a:r>
              <a:rPr lang="fr-FR" dirty="0"/>
              <a:t>Parcours des tableaux en C++</a:t>
            </a:r>
          </a:p>
        </p:txBody>
      </p:sp>
      <p:sp>
        <p:nvSpPr>
          <p:cNvPr id="3" name="Sous-titre 2">
            <a:extLst>
              <a:ext uri="{FF2B5EF4-FFF2-40B4-BE49-F238E27FC236}">
                <a16:creationId xmlns:a16="http://schemas.microsoft.com/office/drawing/2014/main" id="{50C1466F-324F-4F95-AFD1-D7509001D75D}"/>
              </a:ext>
            </a:extLst>
          </p:cNvPr>
          <p:cNvSpPr>
            <a:spLocks noGrp="1"/>
          </p:cNvSpPr>
          <p:nvPr>
            <p:ph type="subTitle"/>
          </p:nvPr>
        </p:nvSpPr>
        <p:spPr>
          <a:xfrm>
            <a:off x="279360" y="856536"/>
            <a:ext cx="7772040" cy="2439458"/>
          </a:xfrm>
        </p:spPr>
        <p:txBody>
          <a:bodyPr/>
          <a:lstStyle/>
          <a:p>
            <a:r>
              <a:rPr lang="fr-FR" sz="2400" dirty="0"/>
              <a:t>Un conteneur est une collection de valeurs : tableau statique, dynamique, liste, arbre, dictionnaire, etc.</a:t>
            </a:r>
          </a:p>
          <a:p>
            <a:r>
              <a:rPr lang="fr-FR" sz="2400" dirty="0"/>
              <a:t>Plusieurs façons de parcourir un conteneur :</a:t>
            </a:r>
          </a:p>
          <a:p>
            <a:pPr lvl="1"/>
            <a:r>
              <a:rPr lang="fr-FR" sz="2000" dirty="0"/>
              <a:t>À la C avec une boucle for classique</a:t>
            </a:r>
          </a:p>
          <a:p>
            <a:pPr lvl="1"/>
            <a:r>
              <a:rPr lang="fr-FR" sz="2000" dirty="0"/>
              <a:t>En itérant sur les valeurs du tableau par référence ou copie</a:t>
            </a:r>
          </a:p>
          <a:p>
            <a:pPr lvl="1"/>
            <a:r>
              <a:rPr lang="fr-FR" sz="2000" dirty="0"/>
              <a:t>En itérant explicitement avec un itérateur</a:t>
            </a:r>
          </a:p>
        </p:txBody>
      </p:sp>
      <p:sp>
        <p:nvSpPr>
          <p:cNvPr id="4" name="ZoneTexte 3">
            <a:extLst>
              <a:ext uri="{FF2B5EF4-FFF2-40B4-BE49-F238E27FC236}">
                <a16:creationId xmlns:a16="http://schemas.microsoft.com/office/drawing/2014/main" id="{0D3DA359-A618-41D4-A3E8-0E74D43491F7}"/>
              </a:ext>
            </a:extLst>
          </p:cNvPr>
          <p:cNvSpPr txBox="1"/>
          <p:nvPr/>
        </p:nvSpPr>
        <p:spPr>
          <a:xfrm>
            <a:off x="266760" y="3275210"/>
            <a:ext cx="8761320" cy="2708434"/>
          </a:xfrm>
          <a:prstGeom prst="rect">
            <a:avLst/>
          </a:prstGeom>
          <a:solidFill>
            <a:schemeClr val="accent5"/>
          </a:solidFill>
        </p:spPr>
        <p:txBody>
          <a:bodyPr wrap="square" rtlCol="0">
            <a:spAutoFit/>
          </a:bodyPr>
          <a:lstStyle/>
          <a:p>
            <a:pPr>
              <a:lnSpc>
                <a:spcPts val="1700"/>
              </a:lnSpc>
            </a:pPr>
            <a:r>
              <a:rPr lang="fr-FR" sz="1600" b="1" dirty="0">
                <a:solidFill>
                  <a:srgbClr val="0070C0"/>
                </a:solidFill>
              </a:rPr>
              <a:t>for</a:t>
            </a:r>
            <a:r>
              <a:rPr lang="fr-FR" sz="1600" b="1" dirty="0"/>
              <a:t> (</a:t>
            </a:r>
            <a:r>
              <a:rPr lang="fr-FR" sz="1600" b="1" dirty="0" err="1">
                <a:solidFill>
                  <a:srgbClr val="0070C0"/>
                </a:solidFill>
              </a:rPr>
              <a:t>decltype</a:t>
            </a:r>
            <a:r>
              <a:rPr lang="fr-FR" sz="1600" b="1" dirty="0"/>
              <a:t>(</a:t>
            </a:r>
            <a:r>
              <a:rPr lang="fr-FR" sz="1600" b="1" dirty="0" err="1"/>
              <a:t>tableau.size</a:t>
            </a:r>
            <a:r>
              <a:rPr lang="fr-FR" sz="1600" b="1" dirty="0"/>
              <a:t>()) i = 0; i &lt; </a:t>
            </a:r>
            <a:r>
              <a:rPr lang="fr-FR" sz="1600" b="1" dirty="0" err="1"/>
              <a:t>tableau.size</a:t>
            </a:r>
            <a:r>
              <a:rPr lang="fr-FR" sz="1600" b="1" dirty="0"/>
              <a:t>(); ++i ) </a:t>
            </a:r>
            <a:r>
              <a:rPr lang="fr-FR" sz="1600" b="1" dirty="0">
                <a:solidFill>
                  <a:srgbClr val="009242"/>
                </a:solidFill>
              </a:rPr>
              <a:t>// Boucle classique en C</a:t>
            </a:r>
          </a:p>
          <a:p>
            <a:pPr>
              <a:lnSpc>
                <a:spcPts val="1700"/>
              </a:lnSpc>
            </a:pPr>
            <a:r>
              <a:rPr lang="fr-FR" sz="1600" b="1" dirty="0"/>
              <a:t>{</a:t>
            </a:r>
          </a:p>
          <a:p>
            <a:pPr>
              <a:lnSpc>
                <a:spcPts val="1700"/>
              </a:lnSpc>
            </a:pPr>
            <a:r>
              <a:rPr lang="fr-FR" sz="1600" b="1" dirty="0">
                <a:solidFill>
                  <a:srgbClr val="0070C0"/>
                </a:solidFill>
              </a:rPr>
              <a:t>    double</a:t>
            </a:r>
            <a:r>
              <a:rPr lang="fr-FR" sz="1600" b="1" dirty="0"/>
              <a:t>&amp; </a:t>
            </a:r>
            <a:r>
              <a:rPr lang="fr-FR" sz="1600" b="1" dirty="0" err="1"/>
              <a:t>rx</a:t>
            </a:r>
            <a:r>
              <a:rPr lang="fr-FR" sz="1600" b="1" dirty="0"/>
              <a:t> = tableau[i];</a:t>
            </a:r>
          </a:p>
          <a:p>
            <a:pPr>
              <a:lnSpc>
                <a:spcPts val="1700"/>
              </a:lnSpc>
            </a:pPr>
            <a:r>
              <a:rPr lang="fr-FR" sz="1600" b="1" dirty="0"/>
              <a:t>    …</a:t>
            </a:r>
          </a:p>
          <a:p>
            <a:pPr>
              <a:lnSpc>
                <a:spcPts val="1700"/>
              </a:lnSpc>
            </a:pPr>
            <a:r>
              <a:rPr lang="fr-FR" sz="1600" b="1" dirty="0"/>
              <a:t>    </a:t>
            </a:r>
            <a:r>
              <a:rPr lang="fr-FR" sz="1600" b="1" dirty="0" err="1"/>
              <a:t>rx</a:t>
            </a:r>
            <a:r>
              <a:rPr lang="fr-FR" sz="1600" b="1" dirty="0"/>
              <a:t> = 4.; …</a:t>
            </a:r>
          </a:p>
          <a:p>
            <a:pPr>
              <a:lnSpc>
                <a:spcPts val="1700"/>
              </a:lnSpc>
            </a:pPr>
            <a:r>
              <a:rPr lang="fr-FR" sz="1600" b="1" dirty="0"/>
              <a:t>}</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&amp; réf : tableau ) </a:t>
            </a:r>
            <a:r>
              <a:rPr lang="fr-FR" sz="1600" b="1" dirty="0">
                <a:solidFill>
                  <a:srgbClr val="009242"/>
                </a:solidFill>
              </a:rPr>
              <a:t>// C++ 11 et supérieur : boucle à la Python…</a:t>
            </a:r>
          </a:p>
          <a:p>
            <a:pPr>
              <a:lnSpc>
                <a:spcPts val="1700"/>
              </a:lnSpc>
            </a:pPr>
            <a:r>
              <a:rPr lang="fr-FR" sz="1600" b="1" dirty="0"/>
              <a:t>{  …   réf = 4.;  …  }</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 </a:t>
            </a:r>
            <a:r>
              <a:rPr lang="fr-FR" sz="1600" b="1" dirty="0" err="1"/>
              <a:t>iter</a:t>
            </a:r>
            <a:r>
              <a:rPr lang="fr-FR" sz="1600" b="1" dirty="0"/>
              <a:t> = </a:t>
            </a:r>
            <a:r>
              <a:rPr lang="fr-FR" sz="1600" b="1" dirty="0" err="1"/>
              <a:t>tableau.begin</a:t>
            </a:r>
            <a:r>
              <a:rPr lang="fr-FR" sz="1600" b="1" dirty="0"/>
              <a:t>(); </a:t>
            </a:r>
            <a:r>
              <a:rPr lang="fr-FR" sz="1600" b="1" dirty="0" err="1"/>
              <a:t>iter</a:t>
            </a:r>
            <a:r>
              <a:rPr lang="fr-FR" sz="1600" b="1" dirty="0"/>
              <a:t> != </a:t>
            </a:r>
            <a:r>
              <a:rPr lang="fr-FR" sz="1600" b="1" dirty="0" err="1"/>
              <a:t>tableau.end</a:t>
            </a:r>
            <a:r>
              <a:rPr lang="fr-FR" sz="1600" b="1" dirty="0"/>
              <a:t>(); ++</a:t>
            </a:r>
            <a:r>
              <a:rPr lang="fr-FR" sz="1600" b="1" dirty="0" err="1"/>
              <a:t>iter</a:t>
            </a:r>
            <a:r>
              <a:rPr lang="fr-FR" sz="1600" b="1" dirty="0"/>
              <a:t>) </a:t>
            </a:r>
            <a:r>
              <a:rPr lang="fr-FR" sz="1600" b="1" dirty="0">
                <a:solidFill>
                  <a:srgbClr val="009242"/>
                </a:solidFill>
              </a:rPr>
              <a:t>// Par itérateur</a:t>
            </a:r>
          </a:p>
          <a:p>
            <a:pPr>
              <a:lnSpc>
                <a:spcPts val="1700"/>
              </a:lnSpc>
            </a:pPr>
            <a:r>
              <a:rPr lang="fr-FR" sz="1600" b="1" dirty="0"/>
              <a:t>{ … }</a:t>
            </a:r>
          </a:p>
        </p:txBody>
      </p:sp>
    </p:spTree>
    <p:extLst>
      <p:ext uri="{BB962C8B-B14F-4D97-AF65-F5344CB8AC3E}">
        <p14:creationId xmlns:p14="http://schemas.microsoft.com/office/powerpoint/2010/main" val="555292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D01A1-10A0-45C6-BCA7-A939DABC80E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tableaux statiques</a:t>
            </a:r>
          </a:p>
        </p:txBody>
      </p:sp>
      <mc:AlternateContent xmlns:mc="http://schemas.openxmlformats.org/markup-compatibility/2006" xmlns:a14="http://schemas.microsoft.com/office/drawing/2010/main">
        <mc:Choice Requires="a14">
          <p:sp>
            <p:nvSpPr>
              <p:cNvPr id="3" name="Sous-titre 2">
                <a:extLst>
                  <a:ext uri="{FF2B5EF4-FFF2-40B4-BE49-F238E27FC236}">
                    <a16:creationId xmlns:a16="http://schemas.microsoft.com/office/drawing/2014/main" id="{716C03DF-43F7-4EA6-9B3A-567115FADD87}"/>
                  </a:ext>
                </a:extLst>
              </p:cNvPr>
              <p:cNvSpPr>
                <a:spLocks noGrp="1"/>
              </p:cNvSpPr>
              <p:nvPr>
                <p:ph type="subTitle"/>
              </p:nvPr>
            </p:nvSpPr>
            <p:spPr>
              <a:xfrm>
                <a:off x="279359" y="939335"/>
                <a:ext cx="8694229" cy="5124764"/>
              </a:xfrm>
              <a:solidFill>
                <a:srgbClr val="CCFFCC"/>
              </a:solidFill>
            </p:spPr>
            <p:txBody>
              <a:bodyPr/>
              <a:lstStyle/>
              <a:p>
                <a:r>
                  <a:rPr lang="fr-FR" sz="2400" dirty="0"/>
                  <a:t>Calcul de l’aire signée</a:t>
                </a:r>
              </a:p>
              <a:p>
                <a:pPr lvl="1"/>
                <a:r>
                  <a:rPr lang="fr-FR" dirty="0"/>
                  <a:t>Définir le type point et le type vecteur comme des tableaux à trois coefficients double précision</a:t>
                </a:r>
              </a:p>
              <a:p>
                <a:pPr lvl="1"/>
                <a:r>
                  <a:rPr lang="fr-FR" dirty="0"/>
                  <a:t>Définir une structure triangle comme un tableau de trois points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m:t>
                    </m:r>
                  </m:oMath>
                </a14:m>
                <a:endParaRPr lang="fr-FR" dirty="0"/>
              </a:p>
              <a:p>
                <a:pPr lvl="1"/>
                <a:r>
                  <a:rPr lang="fr-FR" dirty="0"/>
                  <a:t>Définir un point </a:t>
                </a:r>
                <a14:m>
                  <m:oMath xmlns:m="http://schemas.openxmlformats.org/officeDocument/2006/math">
                    <m:r>
                      <a:rPr lang="fr-FR" b="0" i="1" smtClean="0">
                        <a:latin typeface="Cambria Math" panose="02040503050406030204" pitchFamily="18" charset="0"/>
                      </a:rPr>
                      <m:t>𝑝</m:t>
                    </m:r>
                    <m:r>
                      <a:rPr lang="fr-FR" b="0" i="1" smtClean="0">
                        <a:latin typeface="Cambria Math" panose="02040503050406030204" pitchFamily="18" charset="0"/>
                      </a:rPr>
                      <m:t>=(0,0)</m:t>
                    </m:r>
                  </m:oMath>
                </a14:m>
                <a:r>
                  <a:rPr lang="fr-FR" dirty="0"/>
                  <a:t> et un triangle </a:t>
                </a:r>
                <a14:m>
                  <m:oMath xmlns:m="http://schemas.openxmlformats.org/officeDocument/2006/math">
                    <m:r>
                      <a:rPr lang="fr-FR" b="0" i="1" smtClean="0">
                        <a:latin typeface="Cambria Math" panose="02040503050406030204" pitchFamily="18" charset="0"/>
                      </a:rPr>
                      <m:t>𝑇</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(0,1)}</m:t>
                    </m:r>
                  </m:oMath>
                </a14:m>
                <a:endParaRPr lang="fr-FR" dirty="0"/>
              </a:p>
              <a:p>
                <a:pPr lvl="1"/>
                <a:r>
                  <a:rPr lang="fr-FR" dirty="0"/>
                  <a:t>Calculer les vecteurs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a:t>
                </a:r>
              </a:p>
              <a:p>
                <a:pPr lvl="1"/>
                <a:r>
                  <a:rPr lang="fr-FR" dirty="0"/>
                  <a:t>Calculer le produit tensoriel de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 (deux à deux, trois produits tensoriels)</a:t>
                </a:r>
              </a:p>
              <a:p>
                <a:pPr lvl="1"/>
                <a:r>
                  <a:rPr lang="fr-FR" dirty="0"/>
                  <a:t>Vérifier que les trois scalaires obtenus ont le même signe</a:t>
                </a:r>
              </a:p>
              <a:p>
                <a:pPr lvl="1"/>
                <a:r>
                  <a:rPr lang="fr-FR" dirty="0"/>
                  <a:t>Si oui, afficher que le point p est bien dans le triangle.</a:t>
                </a:r>
              </a:p>
            </p:txBody>
          </p:sp>
        </mc:Choice>
        <mc:Fallback xmlns="">
          <p:sp>
            <p:nvSpPr>
              <p:cNvPr id="3" name="Sous-titre 2">
                <a:extLst>
                  <a:ext uri="{FF2B5EF4-FFF2-40B4-BE49-F238E27FC236}">
                    <a16:creationId xmlns:a16="http://schemas.microsoft.com/office/drawing/2014/main" id="{716C03DF-43F7-4EA6-9B3A-567115FADD87}"/>
                  </a:ext>
                </a:extLst>
              </p:cNvPr>
              <p:cNvSpPr>
                <a:spLocks noGrp="1" noRot="1" noChangeAspect="1" noMove="1" noResize="1" noEditPoints="1" noAdjustHandles="1" noChangeArrowheads="1" noChangeShapeType="1" noTextEdit="1"/>
              </p:cNvSpPr>
              <p:nvPr>
                <p:ph type="subTitle"/>
              </p:nvPr>
            </p:nvSpPr>
            <p:spPr>
              <a:xfrm>
                <a:off x="279359" y="939335"/>
                <a:ext cx="8694229" cy="5124764"/>
              </a:xfrm>
              <a:blipFill>
                <a:blip r:embed="rId4"/>
                <a:stretch>
                  <a:fillRect l="-2034" r="-2034"/>
                </a:stretch>
              </a:blipFill>
            </p:spPr>
            <p:txBody>
              <a:bodyPr/>
              <a:lstStyle/>
              <a:p>
                <a:r>
                  <a:rPr lang="fr-FR">
                    <a:noFill/>
                  </a:rPr>
                  <a:t> </a:t>
                </a:r>
              </a:p>
            </p:txBody>
          </p:sp>
        </mc:Fallback>
      </mc:AlternateContent>
    </p:spTree>
    <p:extLst>
      <p:ext uri="{BB962C8B-B14F-4D97-AF65-F5344CB8AC3E}">
        <p14:creationId xmlns:p14="http://schemas.microsoft.com/office/powerpoint/2010/main" val="1043795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361AD-293C-4472-94E9-2F130D6EBCCA}"/>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86F37381-02A8-4F3A-9EF9-5EA40C4C34DF}"/>
              </a:ext>
            </a:extLst>
          </p:cNvPr>
          <p:cNvSpPr>
            <a:spLocks noGrp="1"/>
          </p:cNvSpPr>
          <p:nvPr>
            <p:ph type="subTitle"/>
          </p:nvPr>
        </p:nvSpPr>
        <p:spPr>
          <a:xfrm>
            <a:off x="279360" y="981264"/>
            <a:ext cx="8637994" cy="1504028"/>
          </a:xfrm>
        </p:spPr>
        <p:txBody>
          <a:bodyPr/>
          <a:lstStyle/>
          <a:p>
            <a:r>
              <a:rPr lang="fr-FR" sz="2400" dirty="0"/>
              <a:t>Permet d’allouer un tableau à l’exécution;</a:t>
            </a:r>
          </a:p>
          <a:p>
            <a:r>
              <a:rPr lang="fr-FR" sz="2400" dirty="0"/>
              <a:t>On peut utiles opérateurs </a:t>
            </a:r>
            <a:r>
              <a:rPr lang="fr-FR" sz="1800" b="1" dirty="0">
                <a:latin typeface="Courier New" panose="02070309020205020404" pitchFamily="49" charset="0"/>
                <a:cs typeface="Courier New" panose="02070309020205020404" pitchFamily="49" charset="0"/>
              </a:rPr>
              <a:t>new[]</a:t>
            </a:r>
            <a:r>
              <a:rPr lang="fr-FR" sz="2400" dirty="0"/>
              <a:t> et </a:t>
            </a:r>
            <a:r>
              <a:rPr lang="fr-FR" sz="1800" b="1" dirty="0" err="1">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p>
          <a:p>
            <a:r>
              <a:rPr lang="fr-FR" sz="2400" b="1" dirty="0">
                <a:latin typeface="Courier New" panose="02070309020205020404" pitchFamily="49" charset="0"/>
                <a:cs typeface="Courier New" panose="02070309020205020404" pitchFamily="49" charset="0"/>
              </a:rPr>
              <a:t>new[] </a:t>
            </a:r>
            <a:r>
              <a:rPr lang="fr-FR" sz="2400" dirty="0">
                <a:cs typeface="Courier New" panose="02070309020205020404" pitchFamily="49" charset="0"/>
              </a:rPr>
              <a:t>permet d’allouer mais pas d’initialiser.</a:t>
            </a:r>
          </a:p>
        </p:txBody>
      </p:sp>
      <p:sp>
        <p:nvSpPr>
          <p:cNvPr id="4" name="ZoneTexte 3">
            <a:extLst>
              <a:ext uri="{FF2B5EF4-FFF2-40B4-BE49-F238E27FC236}">
                <a16:creationId xmlns:a16="http://schemas.microsoft.com/office/drawing/2014/main" id="{457B824F-384B-4A64-B197-A496398BAA54}"/>
              </a:ext>
            </a:extLst>
          </p:cNvPr>
          <p:cNvSpPr txBox="1"/>
          <p:nvPr/>
        </p:nvSpPr>
        <p:spPr>
          <a:xfrm>
            <a:off x="266760" y="2477474"/>
            <a:ext cx="8689671" cy="2049920"/>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n = 20;</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simple tableau d’indices</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*indices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tableau de coordonnées en 3D</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,3&gt;[n];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d’une matrice carrée de dimension n</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matrice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a:p>
            <a:pPr>
              <a:lnSpc>
                <a:spcPts val="1900"/>
              </a:lnSpc>
            </a:pPr>
            <a:r>
              <a:rPr lang="fr-FR" b="1" dirty="0">
                <a:latin typeface="Courier New" panose="02070309020205020404" pitchFamily="49" charset="0"/>
                <a:cs typeface="Courier New" panose="02070309020205020404" pitchFamily="49" charset="0"/>
              </a:rPr>
              <a:t>for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n; ++i) matrice[i]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4C3840BD-8D83-4F11-A9AB-4A78AAAF2562}"/>
              </a:ext>
            </a:extLst>
          </p:cNvPr>
          <p:cNvSpPr txBox="1"/>
          <p:nvPr/>
        </p:nvSpPr>
        <p:spPr>
          <a:xfrm>
            <a:off x="266760" y="4560273"/>
            <a:ext cx="8689671"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Initialisation semblable au C</a:t>
            </a:r>
          </a:p>
        </p:txBody>
      </p:sp>
      <p:sp>
        <p:nvSpPr>
          <p:cNvPr id="6" name="ZoneTexte 5">
            <a:extLst>
              <a:ext uri="{FF2B5EF4-FFF2-40B4-BE49-F238E27FC236}">
                <a16:creationId xmlns:a16="http://schemas.microsoft.com/office/drawing/2014/main" id="{D88DBB30-B5AF-4A7F-AED2-FA3F21CC3264}"/>
              </a:ext>
            </a:extLst>
          </p:cNvPr>
          <p:cNvSpPr txBox="1"/>
          <p:nvPr/>
        </p:nvSpPr>
        <p:spPr>
          <a:xfrm>
            <a:off x="371231" y="4958857"/>
            <a:ext cx="8655538" cy="1318951"/>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indices[i] = i+1;</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[i] = {1.5*i,2.5*i-2.,2.1*i+4.};</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p>
          <a:p>
            <a:pPr>
              <a:lnSpc>
                <a:spcPts val="1900"/>
              </a:lnSpc>
            </a:pP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j = 0; j&lt;n; ++j)</a:t>
            </a:r>
          </a:p>
          <a:p>
            <a:pPr>
              <a:lnSpc>
                <a:spcPts val="1900"/>
              </a:lnSpc>
            </a:pPr>
            <a:r>
              <a:rPr lang="fr-FR" b="1" dirty="0">
                <a:latin typeface="Courier New" panose="02070309020205020404" pitchFamily="49" charset="0"/>
                <a:cs typeface="Courier New" panose="02070309020205020404" pitchFamily="49" charset="0"/>
              </a:rPr>
              <a:t>       matrice[i][j] = (</a:t>
            </a:r>
            <a:r>
              <a:rPr lang="fr-FR" b="1" dirty="0" err="1">
                <a:latin typeface="Courier New" panose="02070309020205020404" pitchFamily="49" charset="0"/>
                <a:cs typeface="Courier New" panose="02070309020205020404" pitchFamily="49" charset="0"/>
              </a:rPr>
              <a:t>i+j</a:t>
            </a:r>
            <a:r>
              <a:rPr lang="fr-FR" b="1" dirty="0">
                <a:latin typeface="Courier New" panose="02070309020205020404" pitchFamily="49" charset="0"/>
                <a:cs typeface="Courier New" panose="02070309020205020404" pitchFamily="49" charset="0"/>
              </a:rPr>
              <a:t>)%n+1;</a:t>
            </a:r>
          </a:p>
        </p:txBody>
      </p:sp>
    </p:spTree>
    <p:extLst>
      <p:ext uri="{BB962C8B-B14F-4D97-AF65-F5344CB8AC3E}">
        <p14:creationId xmlns:p14="http://schemas.microsoft.com/office/powerpoint/2010/main" val="2081568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2FAD8-84E1-43FD-806E-9E6C3FB655D7}"/>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BFFFE1E7-9237-4266-B6EA-90CB5EEE3460}"/>
              </a:ext>
            </a:extLst>
          </p:cNvPr>
          <p:cNvSpPr>
            <a:spLocks noGrp="1"/>
          </p:cNvSpPr>
          <p:nvPr>
            <p:ph type="subTitle"/>
          </p:nvPr>
        </p:nvSpPr>
        <p:spPr>
          <a:xfrm>
            <a:off x="279360" y="922651"/>
            <a:ext cx="7772040" cy="378612"/>
          </a:xfrm>
        </p:spPr>
        <p:txBody>
          <a:bodyPr/>
          <a:lstStyle/>
          <a:p>
            <a:r>
              <a:rPr lang="fr-FR" sz="2400" dirty="0"/>
              <a:t>Utilisation de </a:t>
            </a:r>
            <a:r>
              <a:rPr lang="fr-FR" sz="1800" b="1" dirty="0" err="1">
                <a:solidFill>
                  <a:srgbClr val="0070C0"/>
                </a:solidFill>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r>
              <a:rPr lang="fr-FR" sz="2400" dirty="0"/>
              <a:t> pour désallouer</a:t>
            </a:r>
          </a:p>
        </p:txBody>
      </p:sp>
      <p:sp>
        <p:nvSpPr>
          <p:cNvPr id="4" name="ZoneTexte 3">
            <a:extLst>
              <a:ext uri="{FF2B5EF4-FFF2-40B4-BE49-F238E27FC236}">
                <a16:creationId xmlns:a16="http://schemas.microsoft.com/office/drawing/2014/main" id="{09A71C14-5ECE-4C3B-BBD8-9ECE6B76697D}"/>
              </a:ext>
            </a:extLst>
          </p:cNvPr>
          <p:cNvSpPr txBox="1"/>
          <p:nvPr/>
        </p:nvSpPr>
        <p:spPr>
          <a:xfrm>
            <a:off x="324338" y="1344245"/>
            <a:ext cx="8624277"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indices;</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matrice[i];</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a:t>
            </a:r>
          </a:p>
        </p:txBody>
      </p:sp>
      <p:sp>
        <p:nvSpPr>
          <p:cNvPr id="5" name="ZoneTexte 4">
            <a:extLst>
              <a:ext uri="{FF2B5EF4-FFF2-40B4-BE49-F238E27FC236}">
                <a16:creationId xmlns:a16="http://schemas.microsoft.com/office/drawing/2014/main" id="{E62C9F95-1BBF-4A7B-ADE5-E539A3B71043}"/>
              </a:ext>
            </a:extLst>
          </p:cNvPr>
          <p:cNvSpPr txBox="1"/>
          <p:nvPr/>
        </p:nvSpPr>
        <p:spPr>
          <a:xfrm>
            <a:off x="279360" y="2649415"/>
            <a:ext cx="8669255" cy="3046988"/>
          </a:xfrm>
          <a:prstGeom prst="rect">
            <a:avLst/>
          </a:prstGeom>
          <a:noFill/>
        </p:spPr>
        <p:txBody>
          <a:bodyPr wrap="square" rtlCol="0">
            <a:spAutoFit/>
          </a:bodyPr>
          <a:lstStyle/>
          <a:p>
            <a:pPr marL="342900" indent="-342900">
              <a:buFont typeface="Arial" panose="020B0604020202020204" pitchFamily="34" charset="0"/>
              <a:buChar char="•"/>
            </a:pPr>
            <a:r>
              <a:rPr lang="fr-FR" sz="2400" dirty="0"/>
              <a:t>Allocation/Désallocation très proche du C</a:t>
            </a:r>
          </a:p>
          <a:p>
            <a:pPr marL="342900" indent="-342900">
              <a:buFont typeface="Arial" panose="020B0604020202020204" pitchFamily="34" charset="0"/>
              <a:buChar char="•"/>
            </a:pPr>
            <a:r>
              <a:rPr lang="fr-FR" sz="2400" dirty="0"/>
              <a:t>New plus facile à utiliser que </a:t>
            </a:r>
            <a:r>
              <a:rPr lang="fr-FR" sz="2400" dirty="0" err="1"/>
              <a:t>malloc</a:t>
            </a:r>
            <a:endParaRPr lang="fr-FR" sz="2400" dirty="0"/>
          </a:p>
          <a:p>
            <a:pPr marL="342900" indent="-342900">
              <a:buFont typeface="Arial" panose="020B0604020202020204" pitchFamily="34" charset="0"/>
              <a:buChar char="•"/>
            </a:pPr>
            <a:r>
              <a:rPr lang="fr-FR" sz="2400" dirty="0"/>
              <a:t>New et </a:t>
            </a:r>
            <a:r>
              <a:rPr lang="fr-FR" sz="2400" dirty="0" err="1"/>
              <a:t>delete</a:t>
            </a:r>
            <a:r>
              <a:rPr lang="fr-FR" sz="2400" dirty="0"/>
              <a:t> font parti du langage de base !</a:t>
            </a:r>
          </a:p>
          <a:p>
            <a:pPr marL="342900" indent="-342900">
              <a:buFont typeface="Arial" panose="020B0604020202020204" pitchFamily="34" charset="0"/>
              <a:buChar char="•"/>
            </a:pPr>
            <a:r>
              <a:rPr lang="fr-FR" sz="2400" dirty="0"/>
              <a:t>Potentiellement sujets aux mêmes bogues !</a:t>
            </a:r>
          </a:p>
          <a:p>
            <a:pPr marL="800100" lvl="1" indent="-342900">
              <a:buFont typeface="Arial" panose="020B0604020202020204" pitchFamily="34" charset="0"/>
              <a:buChar char="•"/>
            </a:pPr>
            <a:r>
              <a:rPr lang="fr-FR" sz="2400" dirty="0"/>
              <a:t>Dépassement d’indice non contrôlé</a:t>
            </a:r>
          </a:p>
          <a:p>
            <a:pPr marL="800100" lvl="1" indent="-342900">
              <a:buFont typeface="Arial" panose="020B0604020202020204" pitchFamily="34" charset="0"/>
              <a:buChar char="•"/>
            </a:pPr>
            <a:r>
              <a:rPr lang="fr-FR" sz="2400" dirty="0"/>
              <a:t>Fuite mémoire assez courant avec ce type de code</a:t>
            </a:r>
          </a:p>
          <a:p>
            <a:pPr marL="342900" indent="-342900">
              <a:buFont typeface="Arial" panose="020B0604020202020204" pitchFamily="34" charset="0"/>
              <a:buChar char="•"/>
            </a:pPr>
            <a:r>
              <a:rPr lang="fr-FR" sz="2400" dirty="0"/>
              <a:t>Pas de services proposés pour faciliter la gestion des tableaux</a:t>
            </a:r>
          </a:p>
        </p:txBody>
      </p:sp>
    </p:spTree>
    <p:extLst>
      <p:ext uri="{BB962C8B-B14F-4D97-AF65-F5344CB8AC3E}">
        <p14:creationId xmlns:p14="http://schemas.microsoft.com/office/powerpoint/2010/main" val="3072540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74A6D-3868-4411-A50C-52984643C98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6ED57868-EF67-4C8B-83B0-F9DCB732C947}"/>
              </a:ext>
            </a:extLst>
          </p:cNvPr>
          <p:cNvSpPr>
            <a:spLocks noGrp="1"/>
          </p:cNvSpPr>
          <p:nvPr>
            <p:ph type="subTitle"/>
          </p:nvPr>
        </p:nvSpPr>
        <p:spPr>
          <a:xfrm>
            <a:off x="279359" y="1215724"/>
            <a:ext cx="8731779" cy="870982"/>
          </a:xfrm>
        </p:spPr>
        <p:txBody>
          <a:bodyPr/>
          <a:lstStyle/>
          <a:p>
            <a:r>
              <a:rPr lang="fr-FR" sz="2000" dirty="0"/>
              <a:t>Utilisation de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shared_ptr</a:t>
            </a:r>
            <a:r>
              <a:rPr lang="fr-FR" sz="1800" b="1" dirty="0">
                <a:latin typeface="Courier New" panose="02070309020205020404" pitchFamily="49" charset="0"/>
                <a:cs typeface="Courier New" panose="02070309020205020404" pitchFamily="49" charset="0"/>
              </a:rPr>
              <a:t> </a:t>
            </a:r>
            <a:r>
              <a:rPr lang="fr-FR" sz="2000" dirty="0"/>
              <a:t>ou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unique_ptr</a:t>
            </a:r>
            <a:r>
              <a:rPr lang="fr-FR" sz="2000" dirty="0"/>
              <a:t> depuis C++ 17</a:t>
            </a:r>
          </a:p>
          <a:p>
            <a:r>
              <a:rPr lang="fr-FR" sz="2000" dirty="0"/>
              <a:t>Création d’un tableau partagé en C++ 17</a:t>
            </a:r>
          </a:p>
        </p:txBody>
      </p:sp>
      <p:sp>
        <p:nvSpPr>
          <p:cNvPr id="4" name="ZoneTexte 3">
            <a:extLst>
              <a:ext uri="{FF2B5EF4-FFF2-40B4-BE49-F238E27FC236}">
                <a16:creationId xmlns:a16="http://schemas.microsoft.com/office/drawing/2014/main" id="{3F764C62-24C7-4493-B7FC-CE528C886BEC}"/>
              </a:ext>
            </a:extLst>
          </p:cNvPr>
          <p:cNvSpPr txBox="1"/>
          <p:nvPr/>
        </p:nvSpPr>
        <p:spPr>
          <a:xfrm>
            <a:off x="179755" y="2086706"/>
            <a:ext cx="8831384" cy="1600438"/>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 indices(</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[]&gt;[]&gt; </a:t>
            </a:r>
          </a:p>
          <a:p>
            <a:r>
              <a:rPr lang="fr-FR" sz="1400" b="1" dirty="0">
                <a:latin typeface="Courier New" panose="02070309020205020404" pitchFamily="49" charset="0"/>
                <a:cs typeface="Courier New" panose="02070309020205020404" pitchFamily="49" charset="0"/>
              </a:rPr>
              <a:t>                                  matrice(new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a:t>
            </a:r>
          </a:p>
          <a:p>
            <a:r>
              <a:rPr lang="fr-FR" sz="1400" b="1" dirty="0">
                <a:latin typeface="Courier New" panose="02070309020205020404" pitchFamily="49" charset="0"/>
                <a:cs typeface="Courier New" panose="02070309020205020404" pitchFamily="49" charset="0"/>
              </a:rPr>
              <a:t>for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0; i&lt;n; ++i)</a:t>
            </a:r>
          </a:p>
          <a:p>
            <a:r>
              <a:rPr lang="fr-FR" sz="1400" b="1" dirty="0">
                <a:latin typeface="Courier New" panose="02070309020205020404" pitchFamily="49" charset="0"/>
                <a:cs typeface="Courier New" panose="02070309020205020404" pitchFamily="49" charset="0"/>
              </a:rPr>
              <a:t>    matrice[i] =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[]&gt;(new </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A655B332-29CF-4678-A88E-6366F5BBC952}"/>
              </a:ext>
            </a:extLst>
          </p:cNvPr>
          <p:cNvSpPr txBox="1"/>
          <p:nvPr/>
        </p:nvSpPr>
        <p:spPr>
          <a:xfrm>
            <a:off x="312615" y="3767020"/>
            <a:ext cx="8702431" cy="400110"/>
          </a:xfrm>
          <a:prstGeom prst="rect">
            <a:avLst/>
          </a:prstGeom>
          <a:noFill/>
        </p:spPr>
        <p:txBody>
          <a:bodyPr wrap="square" rtlCol="0">
            <a:spAutoFit/>
          </a:bodyPr>
          <a:lstStyle/>
          <a:p>
            <a:pPr marL="285750" indent="-285750">
              <a:buFont typeface="Arial" panose="020B0604020202020204" pitchFamily="34" charset="0"/>
              <a:buChar char="•"/>
            </a:pPr>
            <a:r>
              <a:rPr lang="fr-FR" sz="2000" dirty="0"/>
              <a:t>Création d’un tableau partagé en C++ 20</a:t>
            </a:r>
          </a:p>
        </p:txBody>
      </p:sp>
      <p:sp>
        <p:nvSpPr>
          <p:cNvPr id="6" name="ZoneTexte 5">
            <a:extLst>
              <a:ext uri="{FF2B5EF4-FFF2-40B4-BE49-F238E27FC236}">
                <a16:creationId xmlns:a16="http://schemas.microsoft.com/office/drawing/2014/main" id="{DD0F14C1-A6CA-49EB-BDF1-FF6C591959D1}"/>
              </a:ext>
            </a:extLst>
          </p:cNvPr>
          <p:cNvSpPr txBox="1"/>
          <p:nvPr/>
        </p:nvSpPr>
        <p:spPr>
          <a:xfrm>
            <a:off x="179755" y="4232407"/>
            <a:ext cx="8831384" cy="954107"/>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indices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[]&gt;(n);</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,3&gt;[]&gt;(n);</a:t>
            </a:r>
          </a:p>
          <a:p>
            <a:r>
              <a:rPr lang="fr-FR" sz="1400" b="1" dirty="0">
                <a:solidFill>
                  <a:srgbClr val="C09200"/>
                </a:solidFill>
                <a:latin typeface="Courier New" panose="02070309020205020404" pitchFamily="49" charset="0"/>
                <a:cs typeface="Courier New" panose="02070309020205020404" pitchFamily="49" charset="0"/>
              </a:rPr>
              <a:t>// Pour la matrice, échec d’utilisation de cette approche(bogues compilateur ?)</a:t>
            </a:r>
          </a:p>
        </p:txBody>
      </p:sp>
      <p:sp>
        <p:nvSpPr>
          <p:cNvPr id="7" name="ZoneTexte 6">
            <a:extLst>
              <a:ext uri="{FF2B5EF4-FFF2-40B4-BE49-F238E27FC236}">
                <a16:creationId xmlns:a16="http://schemas.microsoft.com/office/drawing/2014/main" id="{5DA01694-E6D4-445E-BC1C-250EDC6D2B20}"/>
              </a:ext>
            </a:extLst>
          </p:cNvPr>
          <p:cNvSpPr txBox="1"/>
          <p:nvPr/>
        </p:nvSpPr>
        <p:spPr>
          <a:xfrm>
            <a:off x="312615" y="5330092"/>
            <a:ext cx="8698524"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t>Même approche avec </a:t>
            </a:r>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endParaRPr lang="fr-FR"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fr-FR" sz="2000" dirty="0"/>
              <a:t>Accès identiques à ceux des tableaux dynamiques natifs.</a:t>
            </a:r>
          </a:p>
        </p:txBody>
      </p:sp>
    </p:spTree>
    <p:extLst>
      <p:ext uri="{BB962C8B-B14F-4D97-AF65-F5344CB8AC3E}">
        <p14:creationId xmlns:p14="http://schemas.microsoft.com/office/powerpoint/2010/main" val="1434233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B6266-780E-4DD6-B13A-943F938E2C9C}"/>
              </a:ext>
            </a:extLst>
          </p:cNvPr>
          <p:cNvSpPr>
            <a:spLocks noGrp="1"/>
          </p:cNvSpPr>
          <p:nvPr>
            <p:ph type="title"/>
          </p:nvPr>
        </p:nvSpPr>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3658BAFF-DFC5-4DE0-A65E-1745DC991002}"/>
              </a:ext>
            </a:extLst>
          </p:cNvPr>
          <p:cNvSpPr>
            <a:spLocks noGrp="1"/>
          </p:cNvSpPr>
          <p:nvPr>
            <p:ph type="subTitle"/>
          </p:nvPr>
        </p:nvSpPr>
        <p:spPr>
          <a:xfrm>
            <a:off x="279360" y="1422835"/>
            <a:ext cx="8559840" cy="4114440"/>
          </a:xfrm>
        </p:spPr>
        <p:txBody>
          <a:bodyPr/>
          <a:lstStyle/>
          <a:p>
            <a:r>
              <a:rPr lang="fr-FR" sz="2400" dirty="0"/>
              <a:t>Pas de désallocation à faire. Cela se fait automatiquement !</a:t>
            </a:r>
          </a:p>
          <a:p>
            <a:r>
              <a:rPr lang="fr-FR" sz="2400" dirty="0"/>
              <a:t>Même principe d’allocation qu’avec new (qu’on utilise en C++ 17 !)</a:t>
            </a:r>
          </a:p>
          <a:p>
            <a:r>
              <a:rPr lang="fr-FR" sz="2400" dirty="0">
                <a:solidFill>
                  <a:srgbClr val="009242"/>
                </a:solidFill>
              </a:rPr>
              <a:t>Mieux qu’une simple allocation/désallocation avec new/</a:t>
            </a:r>
            <a:r>
              <a:rPr lang="fr-FR" sz="2400" dirty="0" err="1">
                <a:solidFill>
                  <a:srgbClr val="009242"/>
                </a:solidFill>
              </a:rPr>
              <a:t>delete</a:t>
            </a:r>
            <a:endParaRPr lang="fr-FR" sz="2400" dirty="0">
              <a:solidFill>
                <a:srgbClr val="009242"/>
              </a:solidFill>
            </a:endParaRPr>
          </a:p>
          <a:p>
            <a:pPr lvl="1"/>
            <a:r>
              <a:rPr lang="fr-FR" sz="1800" dirty="0">
                <a:solidFill>
                  <a:srgbClr val="009242"/>
                </a:solidFill>
              </a:rPr>
              <a:t>Simplifie le code en enlevant la phase de désallocation</a:t>
            </a:r>
          </a:p>
          <a:p>
            <a:pPr lvl="1"/>
            <a:r>
              <a:rPr lang="fr-FR" sz="1800" dirty="0">
                <a:solidFill>
                  <a:srgbClr val="009242"/>
                </a:solidFill>
              </a:rPr>
              <a:t>On est assurer de ne pas avoir de fuite mémoire</a:t>
            </a:r>
          </a:p>
          <a:p>
            <a:r>
              <a:rPr lang="fr-FR" sz="2400" dirty="0">
                <a:solidFill>
                  <a:srgbClr val="C00000"/>
                </a:solidFill>
              </a:rPr>
              <a:t>Cependant :</a:t>
            </a:r>
          </a:p>
          <a:p>
            <a:pPr lvl="1"/>
            <a:r>
              <a:rPr lang="fr-FR" sz="1800" dirty="0">
                <a:solidFill>
                  <a:srgbClr val="C00000"/>
                </a:solidFill>
              </a:rPr>
              <a:t>Pas de contrôles possibles sur les indices d’accès aux valeurs</a:t>
            </a:r>
          </a:p>
          <a:p>
            <a:pPr lvl="1"/>
            <a:r>
              <a:rPr lang="fr-FR" sz="1800" dirty="0">
                <a:solidFill>
                  <a:srgbClr val="C00000"/>
                </a:solidFill>
              </a:rPr>
              <a:t>Pas de services proposés pour faciliter la vie du programmeur !</a:t>
            </a:r>
          </a:p>
        </p:txBody>
      </p:sp>
    </p:spTree>
    <p:extLst>
      <p:ext uri="{BB962C8B-B14F-4D97-AF65-F5344CB8AC3E}">
        <p14:creationId xmlns:p14="http://schemas.microsoft.com/office/powerpoint/2010/main" val="27887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66760" y="2133720"/>
            <a:ext cx="804924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Bonnes pratiques de programmation</a:t>
            </a:r>
            <a:endParaRPr lang="fr-FR" sz="3600" b="0" strike="noStrike" spc="-1">
              <a:solidFill>
                <a:srgbClr val="00509A"/>
              </a:solidFill>
              <a:latin typeface="Arial"/>
            </a:endParaRPr>
          </a:p>
        </p:txBody>
      </p:sp>
      <p:sp>
        <p:nvSpPr>
          <p:cNvPr id="168" name="TextShape 2"/>
          <p:cNvSpPr txBox="1"/>
          <p:nvPr/>
        </p:nvSpPr>
        <p:spPr>
          <a:xfrm>
            <a:off x="266760" y="3404520"/>
            <a:ext cx="804924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Initiation à la qualité logicielle</a:t>
            </a:r>
            <a:endParaRPr lang="fr-FR" sz="2400" b="0" strike="noStrike" spc="-1">
              <a:latin typeface="Arial"/>
            </a:endParaRPr>
          </a:p>
        </p:txBody>
      </p:sp>
      <p:sp>
        <p:nvSpPr>
          <p:cNvPr id="169" name="TextShape 3"/>
          <p:cNvSpPr txBox="1"/>
          <p:nvPr/>
        </p:nvSpPr>
        <p:spPr>
          <a:xfrm>
            <a:off x="8381880" y="6248520"/>
            <a:ext cx="761760" cy="609120"/>
          </a:xfrm>
          <a:prstGeom prst="rect">
            <a:avLst/>
          </a:prstGeom>
          <a:noFill/>
          <a:ln w="0">
            <a:noFill/>
          </a:ln>
        </p:spPr>
        <p:txBody>
          <a:bodyPr anchor="ctr">
            <a:normAutofit/>
          </a:bodyPr>
          <a:lstStyle/>
          <a:p>
            <a:pPr algn="ctr">
              <a:lnSpc>
                <a:spcPct val="100000"/>
              </a:lnSpc>
              <a:spcAft>
                <a:spcPts val="601"/>
              </a:spcAft>
            </a:pPr>
            <a:fld id="{F95DB4FA-7F54-4AC3-B34B-44D21D9458BC}" type="slidenum">
              <a:rPr lang="fr-FR" sz="1200" b="0" strike="noStrike" spc="-1">
                <a:solidFill>
                  <a:srgbClr val="000000"/>
                </a:solidFill>
                <a:latin typeface="Arial"/>
                <a:ea typeface="ＭＳ Ｐゴシック"/>
              </a:rPr>
              <a:t>8</a:t>
            </a:fld>
            <a:endParaRPr lang="fr-FR" sz="1200" b="0" strike="noStrike" spc="-1">
              <a:latin typeface="Times New Roman"/>
            </a:endParaRPr>
          </a:p>
        </p:txBody>
      </p:sp>
      <p:sp>
        <p:nvSpPr>
          <p:cNvPr id="170" name="TextShape 4"/>
          <p:cNvSpPr txBox="1"/>
          <p:nvPr/>
        </p:nvSpPr>
        <p:spPr>
          <a:xfrm>
            <a:off x="3527280" y="6356520"/>
            <a:ext cx="5616360" cy="364680"/>
          </a:xfrm>
          <a:prstGeom prst="rect">
            <a:avLst/>
          </a:prstGeom>
          <a:noFill/>
          <a:ln w="0">
            <a:noFill/>
          </a:ln>
        </p:spPr>
        <p:txBody>
          <a:bodyPr anchor="ctr">
            <a:normAutofit/>
          </a:bodyPr>
          <a:lstStyle/>
          <a:p>
            <a:pPr algn="r">
              <a:lnSpc>
                <a:spcPct val="100000"/>
              </a:lnSpc>
              <a:spcAft>
                <a:spcPts val="601"/>
              </a:spcAft>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A5E34-B0F9-4D7E-BD57-5E8E7C1A786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 avec </a:t>
            </a:r>
            <a:r>
              <a:rPr lang="fr-FR" dirty="0" err="1"/>
              <a:t>vector</a:t>
            </a:r>
            <a:endParaRPr lang="fr-FR" dirty="0"/>
          </a:p>
        </p:txBody>
      </p:sp>
      <p:sp>
        <p:nvSpPr>
          <p:cNvPr id="3" name="Sous-titre 2">
            <a:extLst>
              <a:ext uri="{FF2B5EF4-FFF2-40B4-BE49-F238E27FC236}">
                <a16:creationId xmlns:a16="http://schemas.microsoft.com/office/drawing/2014/main" id="{CE53B754-B8BD-4756-8078-1B6E139C0113}"/>
              </a:ext>
            </a:extLst>
          </p:cNvPr>
          <p:cNvSpPr>
            <a:spLocks noGrp="1"/>
          </p:cNvSpPr>
          <p:nvPr>
            <p:ph type="subTitle"/>
          </p:nvPr>
        </p:nvSpPr>
        <p:spPr>
          <a:xfrm>
            <a:off x="373144" y="918309"/>
            <a:ext cx="7772040" cy="1520166"/>
          </a:xfrm>
        </p:spPr>
        <p:txBody>
          <a:bodyPr/>
          <a:lstStyle/>
          <a:p>
            <a:r>
              <a:rPr lang="fr-FR" sz="2400" dirty="0"/>
              <a:t>Il existe un type tableau dynamique en C++</a:t>
            </a:r>
          </a:p>
          <a:p>
            <a:r>
              <a:rPr lang="fr-FR" sz="2400" dirty="0"/>
              <a:t>Pas natif. Proposé dans la bibliothèque &lt;</a:t>
            </a:r>
            <a:r>
              <a:rPr lang="fr-FR" sz="2400" dirty="0" err="1"/>
              <a:t>vector</a:t>
            </a:r>
            <a:r>
              <a:rPr lang="fr-FR" sz="2400" dirty="0"/>
              <a:t>&gt;</a:t>
            </a:r>
          </a:p>
          <a:p>
            <a:r>
              <a:rPr lang="fr-FR" sz="2400" dirty="0"/>
              <a:t>Puissant avec des stratégies d’allocation élaborées</a:t>
            </a:r>
          </a:p>
        </p:txBody>
      </p:sp>
      <p:sp>
        <p:nvSpPr>
          <p:cNvPr id="4" name="ZoneTexte 3">
            <a:extLst>
              <a:ext uri="{FF2B5EF4-FFF2-40B4-BE49-F238E27FC236}">
                <a16:creationId xmlns:a16="http://schemas.microsoft.com/office/drawing/2014/main" id="{105A43E9-6B91-46A5-AE11-4064A29C1F19}"/>
              </a:ext>
            </a:extLst>
          </p:cNvPr>
          <p:cNvSpPr txBox="1"/>
          <p:nvPr/>
        </p:nvSpPr>
        <p:spPr>
          <a:xfrm>
            <a:off x="402492" y="2332892"/>
            <a:ext cx="8518770" cy="2061462"/>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 e1{1.,0.,0.};</a:t>
            </a:r>
          </a:p>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20;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 indices(n, -1);</a:t>
            </a:r>
            <a:r>
              <a:rPr lang="fr-FR" sz="1600" b="1" dirty="0">
                <a:solidFill>
                  <a:srgbClr val="009242"/>
                </a:solidFill>
                <a:latin typeface="Courier New" panose="02070309020205020404" pitchFamily="49" charset="0"/>
                <a:cs typeface="Courier New" panose="02070309020205020404" pitchFamily="49" charset="0"/>
              </a:rPr>
              <a:t>// Avec initialisation à -1</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,3&gt;&gt; </a:t>
            </a:r>
            <a:r>
              <a:rPr lang="fr-FR" sz="1600" b="1" dirty="0" err="1">
                <a:latin typeface="Courier New" panose="02070309020205020404" pitchFamily="49" charset="0"/>
                <a:cs typeface="Courier New" panose="02070309020205020404" pitchFamily="49" charset="0"/>
              </a:rPr>
              <a:t>coords</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&gt;&gt; matrice;</a:t>
            </a:r>
          </a:p>
          <a:p>
            <a:pPr>
              <a:lnSpc>
                <a:spcPts val="1700"/>
              </a:lnSpc>
            </a:pPr>
            <a:r>
              <a:rPr lang="fr-FR" sz="1600" b="1" dirty="0" err="1">
                <a:latin typeface="Courier New" panose="02070309020205020404" pitchFamily="49" charset="0"/>
                <a:cs typeface="Courier New" panose="02070309020205020404" pitchFamily="49" charset="0"/>
              </a:rPr>
              <a:t>matrice.reserve</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0; i&lt;n; ++i)</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matrice.emplace_back</a:t>
            </a:r>
            <a:r>
              <a:rPr lang="fr-FR" sz="16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04F7D5F8-125F-4EC3-B807-2BE6481E3502}"/>
              </a:ext>
            </a:extLst>
          </p:cNvPr>
          <p:cNvSpPr txBox="1"/>
          <p:nvPr/>
        </p:nvSpPr>
        <p:spPr>
          <a:xfrm>
            <a:off x="373144" y="4364656"/>
            <a:ext cx="8518770"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Possibilité d’une « liste de compréhension »</a:t>
            </a:r>
          </a:p>
        </p:txBody>
      </p:sp>
      <p:sp>
        <p:nvSpPr>
          <p:cNvPr id="6" name="ZoneTexte 5">
            <a:extLst>
              <a:ext uri="{FF2B5EF4-FFF2-40B4-BE49-F238E27FC236}">
                <a16:creationId xmlns:a16="http://schemas.microsoft.com/office/drawing/2014/main" id="{AAAE4316-A357-4375-A5A5-F3A34F829590}"/>
              </a:ext>
            </a:extLst>
          </p:cNvPr>
          <p:cNvSpPr txBox="1"/>
          <p:nvPr/>
        </p:nvSpPr>
        <p:spPr>
          <a:xfrm>
            <a:off x="266761" y="4849450"/>
            <a:ext cx="8787960" cy="1077218"/>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algorithm</a:t>
            </a:r>
            <a:r>
              <a:rPr lang="fr-FR" sz="1600" b="1" dirty="0">
                <a:latin typeface="Courier New" panose="02070309020205020404" pitchFamily="49" charset="0"/>
                <a:cs typeface="Courier New" panose="02070309020205020404" pitchFamily="49" charset="0"/>
              </a:rPr>
              <a:t>&gt;</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indices.end</a:t>
            </a:r>
            <a:r>
              <a:rPr lang="fr-FR" sz="1600" b="1" dirty="0">
                <a:latin typeface="Courier New" panose="02070309020205020404" pitchFamily="49" charset="0"/>
                <a:cs typeface="Courier New" panose="02070309020205020404" pitchFamily="49" charset="0"/>
              </a:rPr>
              <a:t>(),[n=0](){n+=1;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coords.end</a:t>
            </a:r>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              [n=-1](){n+=1;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{1.5*i,2.5*i-2.,2.1*i+4.}; });</a:t>
            </a:r>
          </a:p>
        </p:txBody>
      </p:sp>
    </p:spTree>
    <p:extLst>
      <p:ext uri="{BB962C8B-B14F-4D97-AF65-F5344CB8AC3E}">
        <p14:creationId xmlns:p14="http://schemas.microsoft.com/office/powerpoint/2010/main" val="1942597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F84F4-672D-45A0-AB8C-F72E30FEB4C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C2E50533-38DF-47EB-9540-933D5207830C}"/>
              </a:ext>
            </a:extLst>
          </p:cNvPr>
          <p:cNvSpPr>
            <a:spLocks noGrp="1"/>
          </p:cNvSpPr>
          <p:nvPr>
            <p:ph type="subTitle"/>
          </p:nvPr>
        </p:nvSpPr>
        <p:spPr>
          <a:xfrm>
            <a:off x="279360" y="894860"/>
            <a:ext cx="8775360" cy="1465458"/>
          </a:xfrm>
        </p:spPr>
        <p:txBody>
          <a:bodyPr/>
          <a:lstStyle/>
          <a:p>
            <a:r>
              <a:rPr lang="fr-FR" sz="2000" dirty="0"/>
              <a:t>Deux notions importantes dans std::</a:t>
            </a:r>
            <a:r>
              <a:rPr lang="fr-FR" sz="2000" dirty="0" err="1"/>
              <a:t>vector</a:t>
            </a:r>
            <a:r>
              <a:rPr lang="fr-FR" sz="2000" dirty="0"/>
              <a:t> : la capacité et la taille</a:t>
            </a:r>
          </a:p>
          <a:p>
            <a:pPr lvl="1"/>
            <a:r>
              <a:rPr lang="fr-FR" sz="1600" b="1" dirty="0"/>
              <a:t>La capacité</a:t>
            </a:r>
            <a:r>
              <a:rPr lang="fr-FR" sz="1600" dirty="0"/>
              <a:t> : Taille de la mémoire réservée (nombre d’éléments qu’on peut contenir avec la mémoire réservée)</a:t>
            </a:r>
          </a:p>
          <a:p>
            <a:pPr lvl="1"/>
            <a:r>
              <a:rPr lang="fr-FR" sz="1600" b="1" dirty="0"/>
              <a:t>La taille </a:t>
            </a:r>
            <a:r>
              <a:rPr lang="fr-FR" sz="1600" dirty="0"/>
              <a:t>: Nombre d’éléments dans le vecteur. La taille est toujours plus petite que la capacité !</a:t>
            </a:r>
          </a:p>
        </p:txBody>
      </p:sp>
      <p:sp>
        <p:nvSpPr>
          <p:cNvPr id="4" name="ZoneTexte 3">
            <a:extLst>
              <a:ext uri="{FF2B5EF4-FFF2-40B4-BE49-F238E27FC236}">
                <a16:creationId xmlns:a16="http://schemas.microsoft.com/office/drawing/2014/main" id="{5903FFC4-6FB8-4D6D-9F6C-58B237CB3949}"/>
              </a:ext>
            </a:extLst>
          </p:cNvPr>
          <p:cNvSpPr txBox="1"/>
          <p:nvPr/>
        </p:nvSpPr>
        <p:spPr>
          <a:xfrm>
            <a:off x="266760" y="2715841"/>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62632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B6233-1BF1-4EFD-B41E-7308D2415F3F}"/>
              </a:ext>
            </a:extLst>
          </p:cNvPr>
          <p:cNvSpPr>
            <a:spLocks noGrp="1"/>
          </p:cNvSpPr>
          <p:nvPr>
            <p:ph type="title"/>
          </p:nvPr>
        </p:nvSpPr>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34169C81-C341-4C1C-9E4B-0D6B10401C6A}"/>
              </a:ext>
            </a:extLst>
          </p:cNvPr>
          <p:cNvSpPr>
            <a:spLocks noGrp="1"/>
          </p:cNvSpPr>
          <p:nvPr>
            <p:ph type="subTitle"/>
          </p:nvPr>
        </p:nvSpPr>
        <p:spPr>
          <a:xfrm>
            <a:off x="278480" y="4044463"/>
            <a:ext cx="8776240" cy="2266461"/>
          </a:xfrm>
          <a:solidFill>
            <a:schemeClr val="tx1"/>
          </a:solidFill>
        </p:spPr>
        <p:txBody>
          <a:bodyPr/>
          <a:lstStyle/>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u =&gt; Capacité : 30      Taille : 20</a:t>
            </a:r>
          </a:p>
          <a:p>
            <a:pPr marL="0" indent="0">
              <a:lnSpc>
                <a:spcPts val="1900"/>
              </a:lnSpc>
              <a:spcBef>
                <a:spcPts val="0"/>
              </a:spcBef>
              <a:buNone/>
            </a:pPr>
            <a:r>
              <a:rPr lang="fr-FR" sz="1800" dirty="0">
                <a:solidFill>
                  <a:schemeClr val="bg1"/>
                </a:solidFill>
              </a:rPr>
              <a:t>u =&gt; Capacité : 40      Taille : 40</a:t>
            </a:r>
          </a:p>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v =&gt; Capacité : 100     Taille : 0</a:t>
            </a:r>
          </a:p>
          <a:p>
            <a:pPr marL="0" indent="0">
              <a:lnSpc>
                <a:spcPts val="1900"/>
              </a:lnSpc>
              <a:spcBef>
                <a:spcPts val="0"/>
              </a:spcBef>
              <a:buNone/>
            </a:pPr>
            <a:r>
              <a:rPr lang="fr-FR" sz="1800" dirty="0">
                <a:solidFill>
                  <a:schemeClr val="bg1"/>
                </a:solidFill>
              </a:rPr>
              <a:t>v =&gt; Capacité : 100     Taille : 3</a:t>
            </a:r>
          </a:p>
          <a:p>
            <a:pPr marL="0" indent="0">
              <a:lnSpc>
                <a:spcPts val="1900"/>
              </a:lnSpc>
              <a:spcBef>
                <a:spcPts val="0"/>
              </a:spcBef>
              <a:buNone/>
            </a:pPr>
            <a:r>
              <a:rPr lang="fr-FR" sz="1800" dirty="0">
                <a:solidFill>
                  <a:schemeClr val="bg1"/>
                </a:solidFill>
              </a:rPr>
              <a:t>v =&gt; Capacité : 100     Taille : 2</a:t>
            </a:r>
          </a:p>
          <a:p>
            <a:pPr marL="0" indent="0">
              <a:lnSpc>
                <a:spcPts val="1900"/>
              </a:lnSpc>
              <a:spcBef>
                <a:spcPts val="0"/>
              </a:spcBef>
              <a:buNone/>
            </a:pPr>
            <a:r>
              <a:rPr lang="fr-FR" sz="1800" dirty="0">
                <a:solidFill>
                  <a:schemeClr val="bg1"/>
                </a:solidFill>
              </a:rPr>
              <a:t>v =&gt; Capacité : 2         Taille : 2</a:t>
            </a:r>
          </a:p>
        </p:txBody>
      </p:sp>
      <p:sp>
        <p:nvSpPr>
          <p:cNvPr id="4" name="ZoneTexte 3">
            <a:extLst>
              <a:ext uri="{FF2B5EF4-FFF2-40B4-BE49-F238E27FC236}">
                <a16:creationId xmlns:a16="http://schemas.microsoft.com/office/drawing/2014/main" id="{D8E90F79-E390-482D-83AF-4FCD7D825282}"/>
              </a:ext>
            </a:extLst>
          </p:cNvPr>
          <p:cNvSpPr txBox="1"/>
          <p:nvPr/>
        </p:nvSpPr>
        <p:spPr>
          <a:xfrm>
            <a:off x="266760" y="828429"/>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98012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EDD11-82E1-4749-9579-2D3CD0C614EF}"/>
              </a:ext>
            </a:extLst>
          </p:cNvPr>
          <p:cNvSpPr>
            <a:spLocks noGrp="1"/>
          </p:cNvSpPr>
          <p:nvPr>
            <p:ph type="title"/>
          </p:nvPr>
        </p:nvSpPr>
        <p:spPr/>
        <p:txBody>
          <a:bodyPr/>
          <a:lstStyle/>
          <a:p>
            <a:r>
              <a:rPr lang="fr-FR" dirty="0"/>
              <a:t>Services associés à </a:t>
            </a:r>
            <a:r>
              <a:rPr lang="fr-FR" dirty="0" err="1"/>
              <a:t>vector</a:t>
            </a:r>
            <a:endParaRPr lang="fr-FR" dirty="0"/>
          </a:p>
        </p:txBody>
      </p:sp>
      <p:sp>
        <p:nvSpPr>
          <p:cNvPr id="3" name="Sous-titre 2">
            <a:extLst>
              <a:ext uri="{FF2B5EF4-FFF2-40B4-BE49-F238E27FC236}">
                <a16:creationId xmlns:a16="http://schemas.microsoft.com/office/drawing/2014/main" id="{5BCA03A5-492E-46DE-B658-0FE78934EB96}"/>
              </a:ext>
            </a:extLst>
          </p:cNvPr>
          <p:cNvSpPr>
            <a:spLocks noGrp="1"/>
          </p:cNvSpPr>
          <p:nvPr>
            <p:ph type="subTitle"/>
          </p:nvPr>
        </p:nvSpPr>
        <p:spPr>
          <a:xfrm>
            <a:off x="279360" y="969107"/>
            <a:ext cx="8509040" cy="5087815"/>
          </a:xfrm>
        </p:spPr>
        <p:txBody>
          <a:bodyPr/>
          <a:lstStyle/>
          <a:p>
            <a:r>
              <a:rPr lang="fr-FR" sz="2400" dirty="0"/>
              <a:t>Rajout/Suppression d’un élément à la fin :</a:t>
            </a:r>
          </a:p>
          <a:p>
            <a:pPr lvl="1"/>
            <a:r>
              <a:rPr lang="fr-FR" sz="2000" dirty="0"/>
              <a:t>Copie une nouvelle valeur à la fin : </a:t>
            </a:r>
            <a:r>
              <a:rPr lang="fr-FR" sz="2000" dirty="0" err="1"/>
              <a:t>push_back</a:t>
            </a:r>
            <a:endParaRPr lang="fr-FR" sz="2000" dirty="0"/>
          </a:p>
          <a:p>
            <a:pPr lvl="1"/>
            <a:r>
              <a:rPr lang="fr-FR" sz="2000" dirty="0"/>
              <a:t>Initialise une nouvelle valeur à la fin : </a:t>
            </a:r>
            <a:r>
              <a:rPr lang="fr-FR" sz="2000" dirty="0" err="1"/>
              <a:t>emplace_back</a:t>
            </a:r>
            <a:endParaRPr lang="fr-FR" sz="2000" dirty="0"/>
          </a:p>
          <a:p>
            <a:pPr lvl="1"/>
            <a:r>
              <a:rPr lang="fr-FR" sz="2000" dirty="0"/>
              <a:t>Eliminer le dernier élément du vecteur : </a:t>
            </a:r>
            <a:r>
              <a:rPr lang="fr-FR" sz="2000" dirty="0" err="1"/>
              <a:t>pop_back</a:t>
            </a:r>
            <a:endParaRPr lang="fr-FR" sz="2000" dirty="0"/>
          </a:p>
          <a:p>
            <a:r>
              <a:rPr lang="fr-FR" sz="2400" dirty="0"/>
              <a:t>Opérateurs d’accès :</a:t>
            </a:r>
          </a:p>
          <a:p>
            <a:pPr lvl="1"/>
            <a:r>
              <a:rPr lang="fr-FR" sz="2000" dirty="0"/>
              <a:t>Comme en C, avec les [ ], pas de contrôle normalement sauf si on rajoute </a:t>
            </a:r>
            <a:r>
              <a:rPr lang="fr-FR" sz="1800" dirty="0">
                <a:solidFill>
                  <a:prstClr val="black"/>
                </a:solidFill>
                <a:latin typeface="Source Code Pro" panose="020B0509030403020204" pitchFamily="49" charset="0"/>
              </a:rPr>
              <a:t> -D_GLIBCXX_DEBUG </a:t>
            </a:r>
            <a:r>
              <a:rPr lang="fr-FR" sz="2000" dirty="0"/>
              <a:t>avec </a:t>
            </a:r>
            <a:r>
              <a:rPr lang="fr-FR" sz="2000" dirty="0" err="1"/>
              <a:t>gcc</a:t>
            </a:r>
            <a:r>
              <a:rPr lang="fr-FR" sz="2000" dirty="0"/>
              <a:t>;</a:t>
            </a:r>
          </a:p>
          <a:p>
            <a:pPr lvl="1"/>
            <a:r>
              <a:rPr lang="fr-FR" sz="2000" dirty="0"/>
              <a:t>Avec le service </a:t>
            </a:r>
            <a:r>
              <a:rPr lang="fr-FR" sz="2000" dirty="0" err="1"/>
              <a:t>get</a:t>
            </a:r>
            <a:r>
              <a:rPr lang="fr-FR" sz="2000" dirty="0"/>
              <a:t> : contrôle systématique des indices, plus lent que d’accéder avec les [ ]</a:t>
            </a:r>
          </a:p>
          <a:p>
            <a:pPr lvl="1"/>
            <a:r>
              <a:rPr lang="fr-FR" sz="2000" dirty="0"/>
              <a:t>Pointeur sur le début du tableau : data()</a:t>
            </a:r>
          </a:p>
          <a:p>
            <a:pPr lvl="1"/>
            <a:r>
              <a:rPr lang="fr-FR" sz="2000" dirty="0"/>
              <a:t>Itérateurs avec </a:t>
            </a:r>
            <a:r>
              <a:rPr lang="fr-FR" sz="2000" dirty="0" err="1"/>
              <a:t>begin</a:t>
            </a:r>
            <a:r>
              <a:rPr lang="fr-FR" sz="2000" dirty="0"/>
              <a:t>() et end(), </a:t>
            </a:r>
            <a:r>
              <a:rPr lang="fr-FR" sz="2000" dirty="0" err="1"/>
              <a:t>rbegin</a:t>
            </a:r>
            <a:r>
              <a:rPr lang="fr-FR" sz="2000" dirty="0"/>
              <a:t>() et rend(), etc.</a:t>
            </a:r>
          </a:p>
          <a:p>
            <a:pPr lvl="1"/>
            <a:r>
              <a:rPr lang="fr-FR" sz="2000" dirty="0"/>
              <a:t>Et d’autres encore (back, front, etc.)</a:t>
            </a:r>
          </a:p>
          <a:p>
            <a:r>
              <a:rPr lang="fr-FR" sz="2400" dirty="0"/>
              <a:t>Copie, déplacement, échange et comparaisons</a:t>
            </a:r>
          </a:p>
        </p:txBody>
      </p:sp>
    </p:spTree>
    <p:extLst>
      <p:ext uri="{BB962C8B-B14F-4D97-AF65-F5344CB8AC3E}">
        <p14:creationId xmlns:p14="http://schemas.microsoft.com/office/powerpoint/2010/main" val="1356335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6370-6E36-42FF-B4B1-B29E98468581}"/>
              </a:ext>
            </a:extLst>
          </p:cNvPr>
          <p:cNvSpPr>
            <a:spLocks noGrp="1"/>
          </p:cNvSpPr>
          <p:nvPr>
            <p:ph type="title"/>
          </p:nvPr>
        </p:nvSpPr>
        <p:spPr/>
        <p:txBody>
          <a:bodyPr/>
          <a:lstStyle/>
          <a:p>
            <a:r>
              <a:rPr lang="fr-FR" dirty="0"/>
              <a:t>Exemple d’utilisation de </a:t>
            </a:r>
            <a:r>
              <a:rPr lang="fr-FR" dirty="0" err="1"/>
              <a:t>vector</a:t>
            </a:r>
            <a:endParaRPr lang="fr-FR" dirty="0"/>
          </a:p>
        </p:txBody>
      </p:sp>
      <p:sp>
        <p:nvSpPr>
          <p:cNvPr id="3" name="Sous-titre 2">
            <a:extLst>
              <a:ext uri="{FF2B5EF4-FFF2-40B4-BE49-F238E27FC236}">
                <a16:creationId xmlns:a16="http://schemas.microsoft.com/office/drawing/2014/main" id="{91B458F7-30E2-41D1-9772-16A8E4805C95}"/>
              </a:ext>
            </a:extLst>
          </p:cNvPr>
          <p:cNvSpPr>
            <a:spLocks noGrp="1"/>
          </p:cNvSpPr>
          <p:nvPr>
            <p:ph type="subTitle"/>
          </p:nvPr>
        </p:nvSpPr>
        <p:spPr>
          <a:xfrm>
            <a:off x="195385" y="937857"/>
            <a:ext cx="8721969" cy="4568085"/>
          </a:xfrm>
          <a:solidFill>
            <a:schemeClr val="accent5"/>
          </a:solidFill>
        </p:spPr>
        <p:txBody>
          <a:bodyPr/>
          <a:lstStyle/>
          <a:p>
            <a:pPr marL="0" indent="0">
              <a:lnSpc>
                <a:spcPts val="1600"/>
              </a:lnSpc>
              <a:spcBef>
                <a:spcPts val="0"/>
              </a:spcBef>
              <a:buNone/>
            </a:pP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100;</a:t>
            </a:r>
          </a:p>
          <a:p>
            <a:pPr marL="0" indent="0">
              <a:lnSpc>
                <a:spcPts val="1600"/>
              </a:lnSpc>
              <a:spcBef>
                <a:spcPts val="0"/>
              </a:spcBef>
              <a:buNone/>
            </a:pP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maybe_unused</a:t>
            </a:r>
            <a:r>
              <a:rPr lang="fr-FR" sz="1400" b="1" dirty="0">
                <a:solidFill>
                  <a:srgbClr val="009242"/>
                </a:solidFill>
                <a:latin typeface="Courier New" panose="02070309020205020404" pitchFamily="49" charset="0"/>
                <a:cs typeface="Courier New" panose="02070309020205020404" pitchFamily="49" charset="0"/>
              </a:rPr>
              <a: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carrés(N);</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generate</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(),[i=0]() </a:t>
            </a:r>
            <a:r>
              <a:rPr lang="fr-FR" sz="1400" b="1" dirty="0">
                <a:solidFill>
                  <a:srgbClr val="0070C0"/>
                </a:solidFill>
                <a:latin typeface="Courier New" panose="02070309020205020404" pitchFamily="49" charset="0"/>
                <a:cs typeface="Courier New" panose="02070309020205020404" pitchFamily="49" charset="0"/>
              </a:rPr>
              <a:t>mutable</a:t>
            </a:r>
            <a:r>
              <a:rPr lang="fr-FR" sz="1400" b="1" dirty="0">
                <a:latin typeface="Courier New" panose="02070309020205020404" pitchFamily="49" charset="0"/>
                <a:cs typeface="Courier New" panose="02070309020205020404" pitchFamily="49" charset="0"/>
              </a:rPr>
              <a:t> { i++; </a:t>
            </a:r>
            <a:r>
              <a:rPr lang="fr-FR" sz="1400" b="1" dirty="0">
                <a:solidFill>
                  <a:srgbClr val="0070C0"/>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i*i;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non_pythagoricien.reserve</a:t>
            </a:r>
            <a:r>
              <a:rPr lang="fr-FR" sz="1400" b="1" dirty="0">
                <a:latin typeface="Courier New" panose="02070309020205020404" pitchFamily="49" charset="0"/>
                <a:cs typeface="Courier New" panose="02070309020205020404" pitchFamily="49" charset="0"/>
              </a:rPr>
              <a:t>(100);</a:t>
            </a:r>
          </a:p>
          <a:p>
            <a:pPr marL="0" indent="0">
              <a:lnSpc>
                <a:spcPts val="1600"/>
              </a:lnSpc>
              <a:spcBef>
                <a:spcPts val="0"/>
              </a:spcBef>
              <a:buNone/>
            </a:pP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iter_1=</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 iter_1!=</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 ++iter_1)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a:solidFill>
                  <a:srgbClr val="0070C0"/>
                </a:solidFill>
                <a:latin typeface="Courier New" panose="02070309020205020404" pitchFamily="49" charset="0"/>
                <a:cs typeface="Courier New" panose="02070309020205020404" pitchFamily="49" charset="0"/>
              </a:rPr>
              <a:t>false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iter_2=</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();(iter_2!=iter_1)&amp;&amp;(not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);++iter_2)</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iter_3=</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();(iter_3!=iter_2)&amp;&amp;(not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);++iter_3)</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if</a:t>
            </a:r>
            <a:r>
              <a:rPr lang="fr-FR" sz="1400" b="1" dirty="0">
                <a:latin typeface="Courier New" panose="02070309020205020404" pitchFamily="49" charset="0"/>
                <a:cs typeface="Courier New" panose="02070309020205020404" pitchFamily="49" charset="0"/>
              </a:rPr>
              <a:t> ((*iter_2)+(*iter_3) == *</a:t>
            </a:r>
            <a:r>
              <a:rPr lang="fr-FR" sz="1400" b="1" dirty="0" err="1">
                <a:latin typeface="Courier New" panose="02070309020205020404" pitchFamily="49" charset="0"/>
                <a:cs typeface="Courier New" panose="02070309020205020404" pitchFamily="49" charset="0"/>
              </a:rPr>
              <a:t>iter_valeurs</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err="1">
                <a:solidFill>
                  <a:srgbClr val="0070C0"/>
                </a:solidFill>
                <a:latin typeface="Courier New" panose="02070309020205020404" pitchFamily="49" charset="0"/>
                <a:cs typeface="Courier New" panose="02070309020205020404" pitchFamily="49" charset="0"/>
              </a:rPr>
              <a:t>true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if (</a:t>
            </a:r>
            <a:r>
              <a:rPr lang="fr-FR" sz="1400" b="1" dirty="0">
                <a:solidFill>
                  <a:srgbClr val="0070C0"/>
                </a:solidFill>
                <a:latin typeface="Courier New" panose="02070309020205020404" pitchFamily="49" charset="0"/>
                <a:cs typeface="Courier New" panose="02070309020205020404" pitchFamily="49" charset="0"/>
              </a:rPr>
              <a:t>not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non_pythagoricien.emplace_back</a:t>
            </a:r>
            <a:r>
              <a:rPr lang="fr-FR" sz="1400" b="1" dirty="0">
                <a:latin typeface="Courier New" panose="02070309020205020404" pitchFamily="49" charset="0"/>
                <a:cs typeface="Courier New" panose="02070309020205020404" pitchFamily="49" charset="0"/>
              </a:rPr>
              <a:t>(*iter_1);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err="1">
                <a:latin typeface="Courier New" panose="02070309020205020404" pitchFamily="49" charset="0"/>
                <a:cs typeface="Courier New" panose="02070309020205020404" pitchFamily="49" charset="0"/>
              </a:rPr>
              <a:t>non_pythagoricien.shrink_to_fit</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a:t>
            </a:r>
            <a:r>
              <a:rPr lang="fr-FR" sz="1400" b="1" dirty="0">
                <a:solidFill>
                  <a:srgbClr val="009242"/>
                </a:solidFill>
                <a:latin typeface="Courier New" panose="02070309020205020404" pitchFamily="49" charset="0"/>
                <a:cs typeface="Courier New" panose="02070309020205020404" pitchFamily="49" charset="0"/>
              </a:rPr>
              <a:t>Nombre de carrés non </a:t>
            </a:r>
            <a:r>
              <a:rPr lang="fr-FR" sz="1400" b="1" dirty="0" err="1">
                <a:solidFill>
                  <a:srgbClr val="009242"/>
                </a:solidFill>
                <a:latin typeface="Courier New" panose="02070309020205020404" pitchFamily="49" charset="0"/>
                <a:cs typeface="Courier New" panose="02070309020205020404" pitchFamily="49" charset="0"/>
              </a:rPr>
              <a:t>pythagoryciens</a:t>
            </a:r>
            <a:r>
              <a:rPr lang="fr-FR" sz="1400" b="1" dirty="0">
                <a:solidFill>
                  <a:srgbClr val="009242"/>
                </a:solidFill>
                <a:latin typeface="Courier New" panose="02070309020205020404" pitchFamily="49" charset="0"/>
                <a:cs typeface="Courier New" panose="02070309020205020404" pitchFamily="49" charset="0"/>
              </a:rPr>
              <a:t> : </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non_pythagoricien.size</a:t>
            </a: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for (</a:t>
            </a:r>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val :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std::cout &lt;&lt; val &lt;&lt; "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
        <p:nvSpPr>
          <p:cNvPr id="4" name="ZoneTexte 3">
            <a:extLst>
              <a:ext uri="{FF2B5EF4-FFF2-40B4-BE49-F238E27FC236}">
                <a16:creationId xmlns:a16="http://schemas.microsoft.com/office/drawing/2014/main" id="{F1699BE0-B09D-41A1-9477-8970AC3E3319}"/>
              </a:ext>
            </a:extLst>
          </p:cNvPr>
          <p:cNvSpPr txBox="1"/>
          <p:nvPr/>
        </p:nvSpPr>
        <p:spPr>
          <a:xfrm>
            <a:off x="191477" y="5603631"/>
            <a:ext cx="8733692" cy="646331"/>
          </a:xfrm>
          <a:prstGeom prst="rect">
            <a:avLst/>
          </a:prstGeom>
          <a:noFill/>
        </p:spPr>
        <p:txBody>
          <a:bodyPr wrap="square" rtlCol="0">
            <a:spAutoFit/>
          </a:bodyPr>
          <a:lstStyle/>
          <a:p>
            <a:pPr algn="ctr"/>
            <a:r>
              <a:rPr lang="fr-FR" dirty="0"/>
              <a:t>Recherche de carrés d’entiers qui ne sont pas la somme de deux carrés entiers (nombre pythagoricien)</a:t>
            </a:r>
          </a:p>
        </p:txBody>
      </p:sp>
    </p:spTree>
    <p:extLst>
      <p:ext uri="{BB962C8B-B14F-4D97-AF65-F5344CB8AC3E}">
        <p14:creationId xmlns:p14="http://schemas.microsoft.com/office/powerpoint/2010/main" val="2378743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25526-405C-4948-A694-CE8AC5CF2388}"/>
              </a:ext>
            </a:extLst>
          </p:cNvPr>
          <p:cNvSpPr>
            <a:spLocks noGrp="1"/>
          </p:cNvSpPr>
          <p:nvPr>
            <p:ph type="title"/>
          </p:nvPr>
        </p:nvSpPr>
        <p:spPr/>
        <p:txBody>
          <a:bodyPr/>
          <a:lstStyle/>
          <a:p>
            <a:r>
              <a:rPr lang="fr-FR" dirty="0"/>
              <a:t>Exercice sur </a:t>
            </a:r>
            <a:r>
              <a:rPr lang="fr-FR" dirty="0" err="1"/>
              <a:t>vector</a:t>
            </a:r>
            <a:endParaRPr lang="fr-FR" dirty="0"/>
          </a:p>
        </p:txBody>
      </p:sp>
      <p:sp>
        <p:nvSpPr>
          <p:cNvPr id="3" name="Sous-titre 2">
            <a:extLst>
              <a:ext uri="{FF2B5EF4-FFF2-40B4-BE49-F238E27FC236}">
                <a16:creationId xmlns:a16="http://schemas.microsoft.com/office/drawing/2014/main" id="{F6E48477-7F5B-492B-B58C-EF70A82D54B2}"/>
              </a:ext>
            </a:extLst>
          </p:cNvPr>
          <p:cNvSpPr>
            <a:spLocks noGrp="1"/>
          </p:cNvSpPr>
          <p:nvPr>
            <p:ph type="subTitle"/>
          </p:nvPr>
        </p:nvSpPr>
        <p:spPr>
          <a:xfrm>
            <a:off x="266760" y="1449757"/>
            <a:ext cx="8787960" cy="4407874"/>
          </a:xfrm>
          <a:solidFill>
            <a:srgbClr val="CCFFCC"/>
          </a:solidFill>
        </p:spPr>
        <p:txBody>
          <a:bodyPr>
            <a:normAutofit/>
          </a:bodyPr>
          <a:lstStyle/>
          <a:p>
            <a:pPr marL="342900" indent="-342900">
              <a:buFont typeface="Arial" panose="020B0604020202020204" pitchFamily="34" charset="0"/>
              <a:buChar char="•"/>
            </a:pPr>
            <a:r>
              <a:rPr lang="fr-FR" sz="2400" dirty="0"/>
              <a:t>Crible d’Eratosthène</a:t>
            </a:r>
          </a:p>
          <a:p>
            <a:pPr marL="342900" indent="-342900">
              <a:buFont typeface="Arial" panose="020B0604020202020204" pitchFamily="34" charset="0"/>
              <a:buChar char="•"/>
            </a:pPr>
            <a:r>
              <a:rPr lang="fr-FR" sz="2400" dirty="0"/>
              <a:t>Créer un vecteur contenant tous les entiers de deux à N (on pourra modifier N)</a:t>
            </a:r>
          </a:p>
          <a:p>
            <a:pPr marL="342900" indent="-342900">
              <a:buFont typeface="Arial" panose="020B0604020202020204" pitchFamily="34" charset="0"/>
              <a:buChar char="•"/>
            </a:pPr>
            <a:r>
              <a:rPr lang="fr-FR" sz="2400" dirty="0"/>
              <a:t>On élimine les multiples en les mettant à zéro</a:t>
            </a:r>
          </a:p>
          <a:p>
            <a:pPr marL="342900" indent="-342900">
              <a:buFont typeface="Arial" panose="020B0604020202020204" pitchFamily="34" charset="0"/>
              <a:buChar char="•"/>
            </a:pPr>
            <a:r>
              <a:rPr lang="fr-FR" sz="2400" dirty="0"/>
              <a:t>On reparcourt le tableau pour rajouter dans un autre tableau (qui contiendra les nombres premiers) les entiers non nuls</a:t>
            </a:r>
          </a:p>
          <a:p>
            <a:pPr marL="342900" indent="-342900">
              <a:buFont typeface="Arial" panose="020B0604020202020204" pitchFamily="34" charset="0"/>
              <a:buChar char="•"/>
            </a:pPr>
            <a:r>
              <a:rPr lang="fr-FR" sz="2400" dirty="0"/>
              <a:t>On affiche le nombre de nombres premiers trouvés et la liste de ces nombres</a:t>
            </a:r>
          </a:p>
        </p:txBody>
      </p:sp>
    </p:spTree>
    <p:extLst>
      <p:ext uri="{BB962C8B-B14F-4D97-AF65-F5344CB8AC3E}">
        <p14:creationId xmlns:p14="http://schemas.microsoft.com/office/powerpoint/2010/main" val="30983687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D7950-E9E0-4151-97B8-9DBC717A32A2}"/>
              </a:ext>
            </a:extLst>
          </p:cNvPr>
          <p:cNvSpPr>
            <a:spLocks noGrp="1"/>
          </p:cNvSpPr>
          <p:nvPr>
            <p:ph type="title"/>
          </p:nvPr>
        </p:nvSpPr>
        <p:spPr/>
        <p:txBody>
          <a:bodyPr/>
          <a:lstStyle/>
          <a:p>
            <a:r>
              <a:rPr lang="fr-FR" dirty="0"/>
              <a:t>Les listes</a:t>
            </a:r>
          </a:p>
        </p:txBody>
      </p:sp>
      <p:sp>
        <p:nvSpPr>
          <p:cNvPr id="3" name="Sous-titre 2">
            <a:extLst>
              <a:ext uri="{FF2B5EF4-FFF2-40B4-BE49-F238E27FC236}">
                <a16:creationId xmlns:a16="http://schemas.microsoft.com/office/drawing/2014/main" id="{F320F043-4290-4C0A-882D-B09316C6248A}"/>
              </a:ext>
            </a:extLst>
          </p:cNvPr>
          <p:cNvSpPr>
            <a:spLocks noGrp="1"/>
          </p:cNvSpPr>
          <p:nvPr>
            <p:ph type="subTitle"/>
          </p:nvPr>
        </p:nvSpPr>
        <p:spPr>
          <a:xfrm>
            <a:off x="279360" y="821047"/>
            <a:ext cx="7772040" cy="2559108"/>
          </a:xfrm>
        </p:spPr>
        <p:txBody>
          <a:bodyPr/>
          <a:lstStyle/>
          <a:p>
            <a:r>
              <a:rPr lang="fr-FR" sz="2400" dirty="0"/>
              <a:t>Les listes  : bibliothèque &lt;</a:t>
            </a:r>
            <a:r>
              <a:rPr lang="fr-FR" sz="2400" dirty="0" err="1"/>
              <a:t>list</a:t>
            </a:r>
            <a:r>
              <a:rPr lang="fr-FR" sz="2400" dirty="0"/>
              <a:t>&gt;</a:t>
            </a:r>
          </a:p>
          <a:p>
            <a:pPr lvl="1"/>
            <a:r>
              <a:rPr lang="fr-FR" sz="2000" dirty="0"/>
              <a:t>Rajout à la fin, au début, suppression au milieu : O(1)</a:t>
            </a:r>
          </a:p>
          <a:p>
            <a:pPr lvl="1"/>
            <a:r>
              <a:rPr lang="fr-FR" sz="2000" dirty="0"/>
              <a:t>Itérateurs disponibles (</a:t>
            </a:r>
            <a:r>
              <a:rPr lang="fr-FR" sz="2000" dirty="0" err="1"/>
              <a:t>begin</a:t>
            </a:r>
            <a:r>
              <a:rPr lang="fr-FR" sz="2000" dirty="0"/>
              <a:t>, end, </a:t>
            </a:r>
            <a:r>
              <a:rPr lang="fr-FR" sz="2000" dirty="0" err="1"/>
              <a:t>cbegin</a:t>
            </a:r>
            <a:r>
              <a:rPr lang="fr-FR" sz="2000" dirty="0"/>
              <a:t>, </a:t>
            </a:r>
            <a:r>
              <a:rPr lang="fr-FR" sz="2000" dirty="0" err="1"/>
              <a:t>cend</a:t>
            </a:r>
            <a:r>
              <a:rPr lang="fr-FR" sz="2000" dirty="0"/>
              <a:t>,…)</a:t>
            </a:r>
          </a:p>
          <a:p>
            <a:pPr lvl="1"/>
            <a:r>
              <a:rPr lang="fr-FR" sz="2000" dirty="0"/>
              <a:t>Opérateurs de </a:t>
            </a:r>
            <a:r>
              <a:rPr lang="fr-FR" sz="2000" dirty="0" err="1"/>
              <a:t>copie,déplacement</a:t>
            </a:r>
            <a:r>
              <a:rPr lang="fr-FR" sz="2000" dirty="0"/>
              <a:t>, comparaison</a:t>
            </a:r>
          </a:p>
          <a:p>
            <a:pPr lvl="1"/>
            <a:r>
              <a:rPr lang="fr-FR" sz="2000" dirty="0"/>
              <a:t>Enlever des valeurs selon un critère, etc.</a:t>
            </a:r>
          </a:p>
          <a:p>
            <a:pPr lvl="1"/>
            <a:r>
              <a:rPr lang="fr-FR" sz="2000" dirty="0"/>
              <a:t>En général plus lent que les vecteurs</a:t>
            </a:r>
          </a:p>
          <a:p>
            <a:pPr lvl="1"/>
            <a:r>
              <a:rPr lang="fr-FR" sz="2000" dirty="0"/>
              <a:t>Mais utile si beaucoup d’insertion au début ou au milieu, etc.</a:t>
            </a:r>
          </a:p>
        </p:txBody>
      </p:sp>
      <p:sp>
        <p:nvSpPr>
          <p:cNvPr id="4" name="ZoneTexte 3">
            <a:extLst>
              <a:ext uri="{FF2B5EF4-FFF2-40B4-BE49-F238E27FC236}">
                <a16:creationId xmlns:a16="http://schemas.microsoft.com/office/drawing/2014/main" id="{196D137A-0B44-40FC-9E8C-CEB850781EA3}"/>
              </a:ext>
            </a:extLst>
          </p:cNvPr>
          <p:cNvSpPr txBox="1"/>
          <p:nvPr/>
        </p:nvSpPr>
        <p:spPr>
          <a:xfrm>
            <a:off x="266760" y="3325447"/>
            <a:ext cx="8748286" cy="2800767"/>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 l1{5, 7, 11, 13, 17, 19, 23, 29};</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&lt;std::int32_t&gt; l2{2,3};</a:t>
            </a:r>
          </a:p>
          <a:p>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1; i &lt; 100; ++i ) {</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l1 ) </a:t>
            </a:r>
          </a:p>
          <a:p>
            <a:r>
              <a:rPr lang="fr-FR" sz="1600" b="1" dirty="0">
                <a:latin typeface="Courier New" panose="02070309020205020404" pitchFamily="49" charset="0"/>
                <a:cs typeface="Courier New" panose="02070309020205020404" pitchFamily="49" charset="0"/>
              </a:rPr>
              <a:t>  l2.remove_if([val](</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(n&gt;val) &amp;&amp; (</a:t>
            </a:r>
            <a:r>
              <a:rPr lang="fr-FR" sz="1600" b="1" dirty="0" err="1">
                <a:latin typeface="Courier New" panose="02070309020205020404" pitchFamily="49" charset="0"/>
                <a:cs typeface="Courier New" panose="02070309020205020404" pitchFamily="49" charset="0"/>
              </a:rPr>
              <a:t>n%val</a:t>
            </a:r>
            <a:r>
              <a:rPr lang="fr-FR" sz="1600" b="1" dirty="0">
                <a:latin typeface="Courier New" panose="02070309020205020404" pitchFamily="49" charset="0"/>
                <a:cs typeface="Courier New" panose="02070309020205020404" pitchFamily="49" charset="0"/>
              </a:rPr>
              <a:t> == 0); });</a:t>
            </a:r>
          </a:p>
          <a:p>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Nombres premiers (</a:t>
            </a:r>
            <a:r>
              <a:rPr lang="fr-FR" sz="1600" b="1" dirty="0">
                <a:latin typeface="Courier New" panose="02070309020205020404" pitchFamily="49" charset="0"/>
                <a:cs typeface="Courier New" panose="02070309020205020404" pitchFamily="49" charset="0"/>
              </a:rPr>
              <a:t>" &lt;&lt; l2.size() &lt;&lt; "</a:t>
            </a:r>
            <a:r>
              <a:rPr lang="fr-FR" sz="1600" b="1" dirty="0">
                <a:solidFill>
                  <a:srgbClr val="009242"/>
                </a:solidFill>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l2 ) std::cout &lt;&lt; val &lt;&lt; " ";</a:t>
            </a:r>
          </a:p>
          <a:p>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06122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58FCC-068D-4261-9154-BE2233D7185C}"/>
              </a:ext>
            </a:extLst>
          </p:cNvPr>
          <p:cNvSpPr>
            <a:spLocks noGrp="1"/>
          </p:cNvSpPr>
          <p:nvPr>
            <p:ph type="title"/>
          </p:nvPr>
        </p:nvSpPr>
        <p:spPr/>
        <p:txBody>
          <a:bodyPr/>
          <a:lstStyle/>
          <a:p>
            <a:r>
              <a:rPr lang="fr-FR" dirty="0"/>
              <a:t>Exercice sur les listes</a:t>
            </a:r>
          </a:p>
        </p:txBody>
      </p:sp>
      <p:sp>
        <p:nvSpPr>
          <p:cNvPr id="3" name="Sous-titre 2">
            <a:extLst>
              <a:ext uri="{FF2B5EF4-FFF2-40B4-BE49-F238E27FC236}">
                <a16:creationId xmlns:a16="http://schemas.microsoft.com/office/drawing/2014/main" id="{152304C7-CF89-48F8-88D1-D70201E0BA9C}"/>
              </a:ext>
            </a:extLst>
          </p:cNvPr>
          <p:cNvSpPr>
            <a:spLocks noGrp="1"/>
          </p:cNvSpPr>
          <p:nvPr>
            <p:ph type="subTitle"/>
          </p:nvPr>
        </p:nvSpPr>
        <p:spPr>
          <a:xfrm>
            <a:off x="301929" y="1555262"/>
            <a:ext cx="8787960" cy="3087076"/>
          </a:xfrm>
          <a:solidFill>
            <a:srgbClr val="CCFFCC"/>
          </a:solidFill>
        </p:spPr>
        <p:txBody>
          <a:bodyPr>
            <a:noAutofit/>
          </a:bodyPr>
          <a:lstStyle/>
          <a:p>
            <a:pPr marL="342900" indent="-342900">
              <a:buFont typeface="Arial" panose="020B0604020202020204" pitchFamily="34" charset="0"/>
              <a:buChar char="•"/>
            </a:pPr>
            <a:r>
              <a:rPr lang="fr-FR" sz="2400" dirty="0"/>
              <a:t>Reprendre la structure fiche d’étudiant</a:t>
            </a:r>
          </a:p>
          <a:p>
            <a:pPr marL="342900" indent="-342900">
              <a:buFont typeface="Arial" panose="020B0604020202020204" pitchFamily="34" charset="0"/>
              <a:buChar char="•"/>
            </a:pPr>
            <a:r>
              <a:rPr lang="fr-FR" sz="2400" dirty="0"/>
              <a:t>Créer une liste contenant plusieurs étudiants dont certains de la même promotion</a:t>
            </a:r>
          </a:p>
          <a:p>
            <a:pPr marL="342900" indent="-342900">
              <a:buFont typeface="Arial" panose="020B0604020202020204" pitchFamily="34" charset="0"/>
              <a:buChar char="•"/>
            </a:pPr>
            <a:r>
              <a:rPr lang="fr-FR" sz="2400" dirty="0"/>
              <a:t>Afficher la liste</a:t>
            </a:r>
          </a:p>
          <a:p>
            <a:pPr marL="342900" indent="-342900">
              <a:buFont typeface="Arial" panose="020B0604020202020204" pitchFamily="34" charset="0"/>
              <a:buChar char="•"/>
            </a:pPr>
            <a:r>
              <a:rPr lang="fr-FR" sz="2400" dirty="0"/>
              <a:t>Trier la liste par nom (voir le service sort de </a:t>
            </a:r>
            <a:r>
              <a:rPr lang="fr-FR" sz="2400" dirty="0" err="1"/>
              <a:t>list</a:t>
            </a:r>
            <a:r>
              <a:rPr lang="fr-FR" sz="2400" dirty="0"/>
              <a:t> sur </a:t>
            </a:r>
            <a:r>
              <a:rPr lang="fr-FR" sz="2400" dirty="0" err="1"/>
              <a:t>Cppreference</a:t>
            </a:r>
            <a:r>
              <a:rPr lang="fr-FR" sz="2400" dirty="0"/>
              <a:t>)</a:t>
            </a:r>
          </a:p>
          <a:p>
            <a:pPr marL="342900" indent="-342900">
              <a:buFont typeface="Arial" panose="020B0604020202020204" pitchFamily="34" charset="0"/>
              <a:buChar char="•"/>
            </a:pPr>
            <a:r>
              <a:rPr lang="fr-FR" sz="2400" dirty="0"/>
              <a:t>Supprimer les étudiants d’une promotion donnée</a:t>
            </a:r>
          </a:p>
          <a:p>
            <a:pPr marL="342900" indent="-342900">
              <a:buFont typeface="Arial" panose="020B0604020202020204" pitchFamily="34" charset="0"/>
              <a:buChar char="•"/>
            </a:pPr>
            <a:r>
              <a:rPr lang="fr-FR" sz="2400" dirty="0"/>
              <a:t>Afficher le nombre d’étudiants contenus dans la liste</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3971744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EDBE4-C80E-4E1F-AF86-17E5D3875D3D}"/>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dictionnaires</a:t>
            </a:r>
          </a:p>
        </p:txBody>
      </p:sp>
      <p:sp>
        <p:nvSpPr>
          <p:cNvPr id="3" name="Sous-titre 2">
            <a:extLst>
              <a:ext uri="{FF2B5EF4-FFF2-40B4-BE49-F238E27FC236}">
                <a16:creationId xmlns:a16="http://schemas.microsoft.com/office/drawing/2014/main" id="{10EED55A-7917-40CD-B4B8-704C02402C6F}"/>
              </a:ext>
            </a:extLst>
          </p:cNvPr>
          <p:cNvSpPr>
            <a:spLocks noGrp="1"/>
          </p:cNvSpPr>
          <p:nvPr>
            <p:ph type="subTitle"/>
          </p:nvPr>
        </p:nvSpPr>
        <p:spPr>
          <a:xfrm>
            <a:off x="266760" y="695997"/>
            <a:ext cx="7772040" cy="1304736"/>
          </a:xfrm>
        </p:spPr>
        <p:txBody>
          <a:bodyPr/>
          <a:lstStyle/>
          <a:p>
            <a:r>
              <a:rPr lang="fr-FR" sz="2400" dirty="0"/>
              <a:t>Deux dictionnaires :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map</a:t>
            </a:r>
            <a:r>
              <a:rPr lang="fr-FR" sz="2400" dirty="0"/>
              <a:t> et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unordered_map</a:t>
            </a:r>
            <a:endParaRPr lang="fr-FR" sz="1800" b="1" dirty="0">
              <a:latin typeface="Courier New" panose="02070309020205020404" pitchFamily="49" charset="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trié</a:t>
            </a:r>
            <a:endParaRPr lang="fr-FR" sz="1400" dirty="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unordered_map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avec table </a:t>
            </a:r>
            <a:r>
              <a:rPr lang="fr-FR" sz="2000" dirty="0" err="1">
                <a:cs typeface="Courier New" panose="02070309020205020404" pitchFamily="49" charset="0"/>
              </a:rPr>
              <a:t>hashage</a:t>
            </a:r>
            <a:endParaRPr lang="fr-FR" sz="2000" dirty="0">
              <a:cs typeface="Courier New" panose="02070309020205020404" pitchFamily="49" charset="0"/>
            </a:endParaRPr>
          </a:p>
        </p:txBody>
      </p:sp>
      <p:sp>
        <p:nvSpPr>
          <p:cNvPr id="4" name="ZoneTexte 3">
            <a:extLst>
              <a:ext uri="{FF2B5EF4-FFF2-40B4-BE49-F238E27FC236}">
                <a16:creationId xmlns:a16="http://schemas.microsoft.com/office/drawing/2014/main" id="{F0DB2D22-F305-46A8-8845-266BA54FEC72}"/>
              </a:ext>
            </a:extLst>
          </p:cNvPr>
          <p:cNvSpPr txBox="1"/>
          <p:nvPr/>
        </p:nvSpPr>
        <p:spPr>
          <a:xfrm>
            <a:off x="214922" y="1944018"/>
            <a:ext cx="8839797" cy="2061462"/>
          </a:xfrm>
          <a:prstGeom prst="rect">
            <a:avLst/>
          </a:prstGeom>
          <a:solidFill>
            <a:schemeClr val="accent5"/>
          </a:solidFill>
        </p:spPr>
        <p:txBody>
          <a:bodyPr wrap="square" rtlCol="0">
            <a:spAutoFit/>
          </a:bodyPr>
          <a:lstStyle/>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&lt;std::string,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int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 m{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10},{"</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GPU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15},{"</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RAM</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20},};</a:t>
            </a:r>
          </a:p>
          <a:p>
            <a:pPr>
              <a:lnSpc>
                <a:spcPts val="1700"/>
              </a:lnSpc>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&amp; [key, value] : m)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lang="fr-FR" altLang="fr-FR" sz="1600" b="1" dirty="0">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std::cout &lt;&lt; key &lt;&lt;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25;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Màj d’une valeur existante</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SSD</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30;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Création d’une nouvelle valeur</a:t>
            </a:r>
          </a:p>
        </p:txBody>
      </p:sp>
      <p:sp>
        <p:nvSpPr>
          <p:cNvPr id="11" name="ZoneTexte 10">
            <a:extLst>
              <a:ext uri="{FF2B5EF4-FFF2-40B4-BE49-F238E27FC236}">
                <a16:creationId xmlns:a16="http://schemas.microsoft.com/office/drawing/2014/main" id="{34C21A8E-0193-4053-A656-A0E4109C5643}"/>
              </a:ext>
            </a:extLst>
          </p:cNvPr>
          <p:cNvSpPr txBox="1"/>
          <p:nvPr/>
        </p:nvSpPr>
        <p:spPr>
          <a:xfrm>
            <a:off x="214922" y="4142147"/>
            <a:ext cx="8839797" cy="2061462"/>
          </a:xfrm>
          <a:prstGeom prst="rect">
            <a:avLst/>
          </a:prstGeom>
          <a:solidFill>
            <a:schemeClr val="accent5"/>
          </a:solidFill>
        </p:spPr>
        <p:txBody>
          <a:bodyPr wrap="square" rtlCol="0">
            <a:spAutoFit/>
          </a:bodyPr>
          <a:lstStyle/>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ts val="1700"/>
              </a:lnSpc>
              <a:spcBef>
                <a:spcPct val="0"/>
              </a:spcBef>
              <a:spcAft>
                <a:spcPct val="0"/>
              </a:spcAft>
              <a:buClrTx/>
              <a:buSzTx/>
              <a:buFontTx/>
              <a:buNone/>
              <a:tabLst/>
            </a:pPr>
            <a:endParaRPr lang="fr-FR" altLang="fr-FR" sz="1600"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&lt;std::string, std::string&gt; u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ROUGE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VERT</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#00FF00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BLEU</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 [key, value] : u ) {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    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Clef:[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key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Valeur:[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NOIR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BLANC</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#FFFFFF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ROUGE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RED</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NOIR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BLACK</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3281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C5ABE-3961-4845-A60C-A2B224B15E3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dictionnaires</a:t>
            </a:r>
          </a:p>
        </p:txBody>
      </p:sp>
      <p:sp>
        <p:nvSpPr>
          <p:cNvPr id="3" name="Sous-titre 2">
            <a:extLst>
              <a:ext uri="{FF2B5EF4-FFF2-40B4-BE49-F238E27FC236}">
                <a16:creationId xmlns:a16="http://schemas.microsoft.com/office/drawing/2014/main" id="{FAEC0D34-DBB0-44BE-B0F5-024D154F7B12}"/>
              </a:ext>
            </a:extLst>
          </p:cNvPr>
          <p:cNvSpPr>
            <a:spLocks noGrp="1"/>
          </p:cNvSpPr>
          <p:nvPr>
            <p:ph type="subTitle"/>
          </p:nvPr>
        </p:nvSpPr>
        <p:spPr>
          <a:xfrm>
            <a:off x="279360" y="1078956"/>
            <a:ext cx="8665348" cy="4114440"/>
          </a:xfrm>
          <a:solidFill>
            <a:srgbClr val="CCFFCC"/>
          </a:solidFill>
        </p:spPr>
        <p:txBody>
          <a:bodyPr/>
          <a:lstStyle/>
          <a:p>
            <a:pPr marL="342900" indent="-342900" algn="just">
              <a:buFont typeface="Arial" panose="020B0604020202020204" pitchFamily="34" charset="0"/>
              <a:buChar char="•"/>
            </a:pPr>
            <a:r>
              <a:rPr lang="fr-FR" sz="2400" dirty="0"/>
              <a:t>Reprendre la structure </a:t>
            </a:r>
            <a:r>
              <a:rPr lang="fr-FR" sz="2400" dirty="0" err="1"/>
              <a:t>ficheEtudiant</a:t>
            </a:r>
            <a:endParaRPr lang="fr-FR" sz="2400" dirty="0"/>
          </a:p>
          <a:p>
            <a:pPr marL="342900" indent="-342900" algn="just">
              <a:buFont typeface="Arial" panose="020B0604020202020204" pitchFamily="34" charset="0"/>
              <a:buChar char="•"/>
            </a:pPr>
            <a:r>
              <a:rPr lang="fr-FR" sz="2400" dirty="0"/>
              <a:t>Créer un dictionnaire dont la clef est le nom et la valeur la fiche</a:t>
            </a:r>
          </a:p>
          <a:p>
            <a:pPr marL="342900" indent="-342900" algn="just">
              <a:buFont typeface="Arial" panose="020B0604020202020204" pitchFamily="34" charset="0"/>
              <a:buChar char="•"/>
            </a:pPr>
            <a:r>
              <a:rPr lang="fr-FR" sz="2400" dirty="0"/>
              <a:t>Essayer diverses manipulation avec </a:t>
            </a:r>
            <a:r>
              <a:rPr lang="fr-FR" sz="2400" dirty="0" err="1"/>
              <a:t>map</a:t>
            </a:r>
            <a:r>
              <a:rPr lang="fr-FR" sz="2400" dirty="0"/>
              <a:t> et </a:t>
            </a:r>
            <a:r>
              <a:rPr lang="fr-FR" sz="2400" dirty="0" err="1"/>
              <a:t>unordered</a:t>
            </a:r>
            <a:r>
              <a:rPr lang="fr-FR" sz="2400" dirty="0"/>
              <a:t> </a:t>
            </a:r>
            <a:r>
              <a:rPr lang="fr-FR" sz="2400" dirty="0" err="1"/>
              <a:t>map</a:t>
            </a:r>
            <a:r>
              <a:rPr lang="fr-FR" sz="2400" dirty="0"/>
              <a:t>…</a:t>
            </a:r>
          </a:p>
          <a:p>
            <a:pPr marL="342900" indent="-342900" algn="just">
              <a:buFont typeface="Arial" panose="020B0604020202020204" pitchFamily="34" charset="0"/>
              <a:buChar char="•"/>
            </a:pPr>
            <a:r>
              <a:rPr lang="fr-FR" sz="2400" dirty="0"/>
              <a:t>N’hésitez pas à aller regarder ce qu’on peut faire avec sur </a:t>
            </a:r>
            <a:r>
              <a:rPr lang="fr-FR" sz="2400" dirty="0" err="1"/>
              <a:t>CppReference</a:t>
            </a:r>
            <a:endParaRPr lang="fr-FR" sz="2400" dirty="0"/>
          </a:p>
        </p:txBody>
      </p:sp>
    </p:spTree>
    <p:extLst>
      <p:ext uri="{BB962C8B-B14F-4D97-AF65-F5344CB8AC3E}">
        <p14:creationId xmlns:p14="http://schemas.microsoft.com/office/powerpoint/2010/main" val="424122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Motivations</a:t>
            </a:r>
            <a:endParaRPr lang="fr-FR" sz="2400" b="0" strike="noStrike" spc="-1">
              <a:solidFill>
                <a:srgbClr val="00509A"/>
              </a:solidFill>
              <a:latin typeface="Arial"/>
            </a:endParaRPr>
          </a:p>
        </p:txBody>
      </p:sp>
      <p:sp>
        <p:nvSpPr>
          <p:cNvPr id="172"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Vie d’un logiciel</a:t>
            </a:r>
            <a:r>
              <a:rPr lang="fr-FR" sz="2000" b="0" strike="noStrike" spc="-1">
                <a:solidFill>
                  <a:srgbClr val="000000"/>
                </a:solidFill>
                <a:latin typeface="Arial"/>
                <a:ea typeface="ＭＳ Ｐゴシック"/>
              </a:rPr>
              <a:t> : plus de temps à le lire qu’à programmer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clair et agréable à lire : très important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Analogie entre l’écriture d’un texte et d’un code :</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écrit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présenté</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Pas de fautes d’orthographe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Phrases bien structurées</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Idées bien organisées et successions logiques</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Beaucoup d’énergie dépensée pour rien pour déboguer un code mal écrit et mal présenté</a:t>
            </a:r>
            <a:endParaRPr lang="fr-FR" sz="2000" b="0" strike="noStrike" spc="-1">
              <a:solidFill>
                <a:srgbClr val="000000"/>
              </a:solidFill>
              <a:latin typeface="Arial"/>
            </a:endParaRPr>
          </a:p>
        </p:txBody>
      </p:sp>
      <p:sp>
        <p:nvSpPr>
          <p:cNvPr id="17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35E0E8A-1904-48D9-B5F4-050831813BE9}" type="slidenum">
              <a:rPr lang="fr-FR" sz="1200" b="0" strike="noStrike" spc="-1">
                <a:solidFill>
                  <a:srgbClr val="000000"/>
                </a:solidFill>
                <a:latin typeface="Arial"/>
                <a:ea typeface="ＭＳ Ｐゴシック"/>
              </a:rPr>
              <a:t>9</a:t>
            </a:fld>
            <a:endParaRPr lang="fr-FR" sz="1200" b="0" strike="noStrike" spc="-1">
              <a:latin typeface="Times New Roman"/>
            </a:endParaRPr>
          </a:p>
        </p:txBody>
      </p:sp>
      <p:sp>
        <p:nvSpPr>
          <p:cNvPr id="17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266760" y="2133720"/>
            <a:ext cx="765792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Les fonctions en C++</a:t>
            </a:r>
            <a:endParaRPr lang="fr-FR" sz="3600" b="0" strike="noStrike" spc="-1">
              <a:solidFill>
                <a:srgbClr val="00509A"/>
              </a:solidFill>
              <a:latin typeface="Arial"/>
            </a:endParaRPr>
          </a:p>
        </p:txBody>
      </p:sp>
      <p:sp>
        <p:nvSpPr>
          <p:cNvPr id="407"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7AD7FBC-580A-45DE-92D4-019DE1CBB0A9}" type="slidenum">
              <a:rPr lang="fr-FR" sz="1200" b="0" strike="noStrike" spc="-1">
                <a:solidFill>
                  <a:srgbClr val="000000"/>
                </a:solidFill>
                <a:latin typeface="Arial"/>
                <a:ea typeface="ＭＳ Ｐゴシック"/>
              </a:rPr>
              <a:t>90</a:t>
            </a:fld>
            <a:endParaRPr lang="fr-FR" sz="1200" b="0" strike="noStrike" spc="-1">
              <a:latin typeface="Times New Roman"/>
            </a:endParaRPr>
          </a:p>
        </p:txBody>
      </p:sp>
      <p:sp>
        <p:nvSpPr>
          <p:cNvPr id="408"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Surcharges des fonctions</a:t>
            </a:r>
            <a:endParaRPr lang="fr-FR" sz="2400" b="0" strike="noStrike" spc="-1">
              <a:solidFill>
                <a:srgbClr val="00509A"/>
              </a:solidFill>
              <a:latin typeface="Arial"/>
            </a:endParaRPr>
          </a:p>
        </p:txBody>
      </p:sp>
      <p:sp>
        <p:nvSpPr>
          <p:cNvPr id="410" name="TextShape 2"/>
          <p:cNvSpPr txBox="1"/>
          <p:nvPr/>
        </p:nvSpPr>
        <p:spPr>
          <a:xfrm>
            <a:off x="279360" y="692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fonctions peuvent avoir le même nom du moment que les paramètres diffèrent et ne laisse pas d’ambivalence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41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9B16FAF-9D91-4D36-A6C7-5DEF858D5174}" type="slidenum">
              <a:rPr lang="fr-FR" sz="1200" b="0" strike="noStrike" spc="-1">
                <a:solidFill>
                  <a:srgbClr val="000000"/>
                </a:solidFill>
                <a:latin typeface="Arial"/>
                <a:ea typeface="ＭＳ Ｐゴシック"/>
              </a:rPr>
              <a:t>91</a:t>
            </a:fld>
            <a:endParaRPr lang="fr-FR" sz="1200" b="0" strike="noStrike" spc="-1">
              <a:latin typeface="Times New Roman"/>
            </a:endParaRPr>
          </a:p>
        </p:txBody>
      </p:sp>
      <p:sp>
        <p:nvSpPr>
          <p:cNvPr id="41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3" name="CustomShape 5"/>
          <p:cNvSpPr/>
          <p:nvPr/>
        </p:nvSpPr>
        <p:spPr>
          <a:xfrm>
            <a:off x="255240" y="1845000"/>
            <a:ext cx="7905240" cy="4672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99"/>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a, </a:t>
            </a:r>
            <a:r>
              <a:rPr lang="pt-BR" sz="1800" b="1" strike="noStrike" spc="-1">
                <a:solidFill>
                  <a:srgbClr val="0000FF"/>
                </a:solidFill>
                <a:latin typeface="Courier New"/>
                <a:ea typeface="ＭＳ Ｐゴシック"/>
              </a:rPr>
              <a:t>const float </a:t>
            </a:r>
            <a:r>
              <a:rPr lang="pt-BR" sz="1800" b="1" strike="noStrike" spc="-1">
                <a:solidFill>
                  <a:srgbClr val="000000"/>
                </a:solidFill>
                <a:latin typeface="Courier New"/>
                <a:ea typeface="ＭＳ Ｐゴシック"/>
              </a:rPr>
              <a:t>∗x ,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i=0; i&lt;N; ++i)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9A00"/>
                </a:solidFill>
                <a:latin typeface="Courier New"/>
                <a:ea typeface="ＭＳ Ｐゴシック"/>
              </a:rPr>
              <a:t>// Version double précision</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axpy ( </a:t>
            </a:r>
            <a:r>
              <a:rPr lang="fr-FR" sz="1800" b="1" strike="noStrike" spc="-1">
                <a:solidFill>
                  <a:srgbClr val="0000FF"/>
                </a:solidFill>
                <a:latin typeface="Courier New"/>
                <a:ea typeface="ＭＳ Ｐゴシック"/>
              </a:rPr>
              <a:t>int </a:t>
            </a:r>
            <a:r>
              <a:rPr lang="fr-FR" sz="1800" b="1" strike="noStrike" spc="-1">
                <a:solidFill>
                  <a:srgbClr val="000000"/>
                </a:solidFill>
                <a:latin typeface="Courier New"/>
                <a:ea typeface="ＭＳ Ｐゴシック"/>
              </a:rPr>
              <a:t>N,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a, </a:t>
            </a:r>
            <a:r>
              <a:rPr lang="fr-FR" sz="1800" b="1" strike="noStrike" spc="-1">
                <a:solidFill>
                  <a:srgbClr val="0000FF"/>
                </a:solidFill>
                <a:latin typeface="Courier New"/>
                <a:ea typeface="ＭＳ Ｐゴシック"/>
              </a:rPr>
              <a:t>const double </a:t>
            </a:r>
            <a:r>
              <a:rPr lang="fr-FR" sz="1800" b="1" strike="noStrike" spc="-1">
                <a:solidFill>
                  <a:srgbClr val="000000"/>
                </a:solidFill>
                <a:latin typeface="Courier New"/>
                <a:ea typeface="ＭＳ Ｐゴシック"/>
              </a:rPr>
              <a:t>∗x,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 ++i )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la version float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 2., 3., 4.};</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la version double</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    axpy (4,2.f,dx,dy); </a:t>
            </a:r>
            <a:r>
              <a:rPr lang="fr-FR" sz="1800" b="1" strike="noStrike" spc="-1">
                <a:solidFill>
                  <a:srgbClr val="009A00"/>
                </a:solidFill>
                <a:latin typeface="Courier New"/>
                <a:ea typeface="ＭＳ Ｐゴシック"/>
              </a:rPr>
              <a:t>// Erreur compilation</a:t>
            </a:r>
            <a:endParaRPr lang="fr-FR"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a:t>
            </a:r>
            <a:endParaRPr lang="fr-FR" sz="2400" b="0" strike="noStrike" spc="-1">
              <a:solidFill>
                <a:srgbClr val="00509A"/>
              </a:solidFill>
              <a:latin typeface="Arial"/>
            </a:endParaRPr>
          </a:p>
        </p:txBody>
      </p:sp>
      <p:sp>
        <p:nvSpPr>
          <p:cNvPr id="415" name="TextShape 2"/>
          <p:cNvSpPr txBox="1"/>
          <p:nvPr/>
        </p:nvSpPr>
        <p:spPr>
          <a:xfrm>
            <a:off x="266760" y="764640"/>
            <a:ext cx="7772040" cy="252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Ecrire la même fonction avec la même mise en œuvre plusieurs fois pour des types différents : pénible et source de bogue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du type auto en paramètre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verra plus tard les templates qui font la même chose avec plus de contrôle</a:t>
            </a:r>
            <a:endParaRPr lang="fr-FR" sz="2400" b="0" strike="noStrike" spc="-1">
              <a:solidFill>
                <a:srgbClr val="000000"/>
              </a:solidFill>
              <a:latin typeface="Arial"/>
            </a:endParaRPr>
          </a:p>
        </p:txBody>
      </p:sp>
      <p:sp>
        <p:nvSpPr>
          <p:cNvPr id="41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E255879-D898-45AC-8EF8-F757710D4F81}" type="slidenum">
              <a:rPr lang="fr-FR" sz="1200" b="0" strike="noStrike" spc="-1">
                <a:solidFill>
                  <a:srgbClr val="000000"/>
                </a:solidFill>
                <a:latin typeface="Arial"/>
                <a:ea typeface="ＭＳ Ｐゴシック"/>
              </a:rPr>
              <a:t>92</a:t>
            </a:fld>
            <a:endParaRPr lang="fr-FR" sz="1200" b="0" strike="noStrike" spc="-1">
              <a:latin typeface="Times New Roman"/>
            </a:endParaRPr>
          </a:p>
        </p:txBody>
      </p:sp>
      <p:sp>
        <p:nvSpPr>
          <p:cNvPr id="41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8" name="CustomShape 5"/>
          <p:cNvSpPr/>
          <p:nvPr/>
        </p:nvSpPr>
        <p:spPr>
          <a:xfrm>
            <a:off x="395640" y="3138120"/>
            <a:ext cx="8424720" cy="3114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fr-FR" sz="1800" b="1" strike="noStrike" spc="-1">
                <a:solidFill>
                  <a:srgbClr val="009A00"/>
                </a:solidFill>
                <a:latin typeface="Courier New"/>
                <a:ea typeface="ＭＳ Ｐゴシック"/>
              </a:rPr>
              <a:t>// Fonction générique pour tout type de vecteur</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a,</a:t>
            </a:r>
            <a:r>
              <a:rPr lang="pt-BR" sz="1800" b="1" strike="noStrike" spc="-1">
                <a:solidFill>
                  <a:srgbClr val="0000FF"/>
                </a:solidFill>
                <a:latin typeface="Courier New"/>
                <a:ea typeface="ＭＳ Ｐゴシック"/>
              </a:rPr>
              <a:t>const auto </a:t>
            </a:r>
            <a:r>
              <a:rPr lang="pt-BR" sz="1800" b="1" strike="noStrike" spc="-1">
                <a:solidFill>
                  <a:srgbClr val="000000"/>
                </a:solidFill>
                <a:latin typeface="Courier New"/>
                <a:ea typeface="ＭＳ Ｐゴシック"/>
              </a:rPr>
              <a:t>∗x, </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∗y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 </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++i ) y[i] += a∗x[i];</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701"/>
              </a:lnSpc>
            </a:pPr>
            <a:r>
              <a:rPr lang="fr-FR" sz="1800" b="1" strike="noStrike" spc="-1">
                <a:solidFill>
                  <a:srgbClr val="808080"/>
                </a:solidFill>
                <a:latin typeface="Courier New"/>
                <a:ea typeface="ＭＳ Ｐゴシック"/>
              </a:rPr>
              <a:t>  </a:t>
            </a:r>
            <a:r>
              <a:rPr lang="fr-FR" sz="1800" b="1" strike="noStrike" spc="-1">
                <a:solidFill>
                  <a:srgbClr val="0000FF"/>
                </a:solidFill>
                <a:latin typeface="Courier New"/>
                <a:ea typeface="ＭＳ Ｐゴシック"/>
              </a:rPr>
              <a:t>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avec simple précision</a:t>
            </a:r>
            <a:endParaRPr lang="fr-FR" sz="1800" b="0" strike="noStrike" spc="-1">
              <a:latin typeface="Arial"/>
            </a:endParaRPr>
          </a:p>
          <a:p>
            <a:pPr>
              <a:lnSpc>
                <a:spcPts val="1701"/>
              </a:lnSpc>
            </a:pP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{1.,2.,3.,4.}, 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avec double précision</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(4,2.f,dx,dy); </a:t>
            </a:r>
            <a:r>
              <a:rPr lang="pt-BR" sz="1800" b="1" strike="noStrike" spc="-1">
                <a:solidFill>
                  <a:srgbClr val="009A00"/>
                </a:solidFill>
                <a:latin typeface="Courier New"/>
                <a:ea typeface="ＭＳ Ｐゴシック"/>
              </a:rPr>
              <a:t>// Appel a simple préc.,dx &amp; dy double</a:t>
            </a:r>
            <a:endParaRPr lang="fr-FR"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 (suite)</a:t>
            </a:r>
            <a:endParaRPr lang="fr-FR" sz="2400" b="0" strike="noStrike" spc="-1">
              <a:solidFill>
                <a:srgbClr val="00509A"/>
              </a:solidFill>
              <a:latin typeface="Arial"/>
            </a:endParaRPr>
          </a:p>
        </p:txBody>
      </p:sp>
      <p:sp>
        <p:nvSpPr>
          <p:cNvPr id="420" name="TextShape 2"/>
          <p:cNvSpPr txBox="1"/>
          <p:nvPr/>
        </p:nvSpPr>
        <p:spPr>
          <a:xfrm>
            <a:off x="266760" y="692640"/>
            <a:ext cx="7772040" cy="244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 chaque nouveau jeu de paramètres (types), le C++ génère une nouvelle fonction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Dans l’exemple précédent, trois fonctions ont été générées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 C++ ne générera une erreur que si l’opération </a:t>
            </a:r>
            <a:br/>
            <a:r>
              <a:rPr lang="fr-FR" sz="1800" b="1" strike="noStrike" spc="-1">
                <a:solidFill>
                  <a:srgbClr val="000000"/>
                </a:solidFill>
                <a:latin typeface="Courier New"/>
                <a:ea typeface="ＭＳ Ｐゴシック"/>
              </a:rPr>
              <a:t>y[i] += a*x[i]</a:t>
            </a:r>
            <a:r>
              <a:rPr lang="fr-FR" sz="2400" b="0" strike="noStrike" spc="-1">
                <a:solidFill>
                  <a:srgbClr val="000000"/>
                </a:solidFill>
                <a:latin typeface="Arial"/>
                <a:ea typeface="ＭＳ Ｐゴシック"/>
              </a:rPr>
              <a:t> est incompatible avec les types donnés</a:t>
            </a:r>
            <a:endParaRPr lang="fr-FR" sz="2400" b="0" strike="noStrike" spc="-1">
              <a:solidFill>
                <a:srgbClr val="000000"/>
              </a:solidFill>
              <a:latin typeface="Arial"/>
            </a:endParaRPr>
          </a:p>
        </p:txBody>
      </p:sp>
      <p:sp>
        <p:nvSpPr>
          <p:cNvPr id="4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34BE0EE-A26D-40AF-A284-61681953C55D}" type="slidenum">
              <a:rPr lang="fr-FR" sz="1200" b="0" strike="noStrike" spc="-1">
                <a:solidFill>
                  <a:srgbClr val="000000"/>
                </a:solidFill>
                <a:latin typeface="Arial"/>
                <a:ea typeface="ＭＳ Ｐゴシック"/>
              </a:rPr>
              <a:t>93</a:t>
            </a:fld>
            <a:endParaRPr lang="fr-FR" sz="1200" b="0" strike="noStrike" spc="-1">
              <a:latin typeface="Times New Roman"/>
            </a:endParaRPr>
          </a:p>
        </p:txBody>
      </p:sp>
      <p:sp>
        <p:nvSpPr>
          <p:cNvPr id="4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23" name="CustomShape 5"/>
          <p:cNvSpPr/>
          <p:nvPr/>
        </p:nvSpPr>
        <p:spPr>
          <a:xfrm>
            <a:off x="467640" y="3069000"/>
            <a:ext cx="8568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axpy(4,2,fx,dy);</a:t>
            </a:r>
            <a:r>
              <a:rPr lang="fr-FR" sz="1800" b="1" strike="noStrike" spc="-1">
                <a:solidFill>
                  <a:srgbClr val="7030A0"/>
                </a:solidFill>
                <a:latin typeface="Courier New"/>
                <a:ea typeface="ＭＳ Ｐゴシック"/>
              </a:rPr>
              <a:t>// version (int, int, const float*,double*)</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 </a:t>
            </a:r>
            <a:r>
              <a:rPr lang="fr-FR" sz="1800" b="1" strike="noStrike" spc="-1">
                <a:solidFill>
                  <a:srgbClr val="7030A0"/>
                </a:solidFill>
                <a:latin typeface="Courier New"/>
                <a:ea typeface="ＭＳ Ｐゴシック"/>
              </a:rPr>
              <a:t>// ne compile pas</a:t>
            </a:r>
            <a:endParaRPr lang="fr-FR" sz="1800" b="0" strike="noStrike" spc="-1">
              <a:latin typeface="Arial"/>
            </a:endParaRPr>
          </a:p>
        </p:txBody>
      </p:sp>
      <p:sp>
        <p:nvSpPr>
          <p:cNvPr id="424" name="CustomShape 6"/>
          <p:cNvSpPr/>
          <p:nvPr/>
        </p:nvSpPr>
        <p:spPr>
          <a:xfrm>
            <a:off x="395640" y="3789000"/>
            <a:ext cx="8640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Première version compile : sens multiplication entier x réel</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Deuxième version compile pas : multiplication entier par chaîne caractère ?</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pourrait redéfinir la multiplication entier  x std::string (voir plus loin) : la fonction compilerait avec modif. mineures !</a:t>
            </a:r>
            <a:endParaRPr lang="fr-FR" sz="2400" b="0" strike="noStrike" spc="-1">
              <a:latin typeface="Arial"/>
            </a:endParaRPr>
          </a:p>
        </p:txBody>
      </p:sp>
      <p:sp>
        <p:nvSpPr>
          <p:cNvPr id="425" name="CustomShape 7"/>
          <p:cNvSpPr/>
          <p:nvPr/>
        </p:nvSpPr>
        <p:spPr>
          <a:xfrm>
            <a:off x="467640" y="5727960"/>
            <a:ext cx="84967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s,</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s); </a:t>
            </a:r>
            <a:r>
              <a:rPr lang="fr-FR" sz="1800" b="1" strike="noStrike" spc="-1">
                <a:solidFill>
                  <a:srgbClr val="7030A0"/>
                </a:solidFill>
                <a:latin typeface="Courier New"/>
                <a:ea typeface="ＭＳ Ｐゴシック"/>
              </a:rPr>
              <a:t>// compile si operator * défini</a:t>
            </a:r>
            <a:endParaRPr lang="fr-FR"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a:t>
            </a:r>
            <a:endParaRPr lang="fr-FR" sz="2400" b="0" strike="noStrike" spc="-1">
              <a:solidFill>
                <a:srgbClr val="00509A"/>
              </a:solidFill>
              <a:latin typeface="Arial"/>
            </a:endParaRPr>
          </a:p>
        </p:txBody>
      </p:sp>
      <p:sp>
        <p:nvSpPr>
          <p:cNvPr id="427" name="TextShape 2"/>
          <p:cNvSpPr txBox="1"/>
          <p:nvPr/>
        </p:nvSpPr>
        <p:spPr>
          <a:xfrm>
            <a:off x="279360" y="764640"/>
            <a:ext cx="7772040" cy="12956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Arrive souvent qu’un paramètre ait quasiment toujours la même valeur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 </a:t>
            </a:r>
            <a:endParaRPr lang="fr-FR" sz="2400" b="0" strike="noStrike" spc="-1">
              <a:solidFill>
                <a:srgbClr val="000000"/>
              </a:solidFill>
              <a:latin typeface="Arial"/>
            </a:endParaRPr>
          </a:p>
        </p:txBody>
      </p:sp>
      <p:sp>
        <p:nvSpPr>
          <p:cNvPr id="4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ECE4DDF-CBBE-407E-877E-4C92D4BC91D3}" type="slidenum">
              <a:rPr lang="fr-FR" sz="1200" b="0" strike="noStrike" spc="-1">
                <a:solidFill>
                  <a:srgbClr val="000000"/>
                </a:solidFill>
                <a:latin typeface="Arial"/>
                <a:ea typeface="ＭＳ Ｐゴシック"/>
              </a:rPr>
              <a:t>94</a:t>
            </a:fld>
            <a:endParaRPr lang="fr-FR" sz="1200" b="0" strike="noStrike" spc="-1">
              <a:latin typeface="Times New Roman"/>
            </a:endParaRPr>
          </a:p>
        </p:txBody>
      </p:sp>
      <p:sp>
        <p:nvSpPr>
          <p:cNvPr id="4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0" name="CustomShape 5"/>
          <p:cNvSpPr/>
          <p:nvPr/>
        </p:nvSpPr>
        <p:spPr>
          <a:xfrm>
            <a:off x="279360" y="2061000"/>
            <a:ext cx="8787960" cy="3740760"/>
          </a:xfrm>
          <a:prstGeom prst="rect">
            <a:avLst/>
          </a:prstGeom>
          <a:solidFill>
            <a:schemeClr val="accent5"/>
          </a:solidFill>
          <a:ln w="0">
            <a:solidFill>
              <a:schemeClr val="accent5"/>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005CCD"/>
                </a:solidFill>
                <a:latin typeface="Courier New"/>
                <a:ea typeface="ＭＳ Ｐゴシック"/>
              </a:rPr>
              <a:t>void</a:t>
            </a:r>
            <a:r>
              <a:rPr lang="fr-FR" sz="1600" b="1" strike="noStrike" spc="-1">
                <a:solidFill>
                  <a:srgbClr val="000000"/>
                </a:solidFill>
                <a:latin typeface="Courier New"/>
                <a:ea typeface="ＭＳ Ｐゴシック"/>
              </a:rPr>
              <a:t> axpy(</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N,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a, const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*x,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*y,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incx,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incy)</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for</a:t>
            </a: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 = 0; i &lt; N; ++i ) y[i*incy] += a * x[i*incx];</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main()</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c</a:t>
            </a:r>
            <a:r>
              <a:rPr lang="pt-BR" sz="1600" b="1" strike="noStrike" spc="-1">
                <a:solidFill>
                  <a:srgbClr val="0000FF"/>
                </a:solidFill>
                <a:latin typeface="Courier New"/>
                <a:ea typeface="ＭＳ Ｐゴシック"/>
              </a:rPr>
              <a:t>onst int </a:t>
            </a:r>
            <a:r>
              <a:rPr lang="pt-BR" sz="1600" b="1" strike="noStrike" spc="-1">
                <a:solidFill>
                  <a:srgbClr val="000000"/>
                </a:solidFill>
                <a:latin typeface="Courier New"/>
                <a:ea typeface="ＭＳ Ｐゴシック"/>
              </a:rPr>
              <a:t>N = 4 ;</a:t>
            </a:r>
            <a:endParaRPr lang="fr-FR" sz="1600" b="0" strike="noStrike" spc="-1">
              <a:latin typeface="Arial"/>
            </a:endParaRPr>
          </a:p>
          <a:p>
            <a:pPr>
              <a:lnSpc>
                <a:spcPct val="100000"/>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a:t>
            </a:r>
            <a:endParaRPr lang="fr-FR" sz="1600" b="0" strike="noStrike" spc="-1">
              <a:latin typeface="Arial"/>
            </a:endParaRPr>
          </a:p>
          <a:p>
            <a:pPr>
              <a:lnSpc>
                <a:spcPct val="100000"/>
              </a:lnSpc>
            </a:pPr>
            <a:r>
              <a:rPr lang="fr-FR" sz="1600" b="1" strike="noStrike" spc="-1">
                <a:solidFill>
                  <a:srgbClr val="808080"/>
                </a:solidFill>
                <a:latin typeface="Courier New"/>
                <a:ea typeface="ＭＳ Ｐゴシック"/>
              </a:rPr>
              <a:t>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,4 ,16 , 64},</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,5 ,25 ,125} } ;</a:t>
            </a:r>
            <a:endParaRPr lang="fr-FR" sz="1600" b="0" strike="noStrike" spc="-1">
              <a:latin typeface="Arial"/>
            </a:endParaRPr>
          </a:p>
          <a:p>
            <a:pPr>
              <a:lnSpc>
                <a:spcPct val="100000"/>
              </a:lnSpc>
            </a:pPr>
            <a:r>
              <a:rPr lang="pt-BR" sz="1600" b="1" strike="noStrike" spc="-1">
                <a:solidFill>
                  <a:srgbClr val="009A00"/>
                </a:solidFill>
                <a:latin typeface="Courier New"/>
                <a:ea typeface="ＭＳ Ｐゴシック"/>
              </a:rPr>
              <a:t>    // On soustrait 4 fois la colonne 1 à la colonne 3 de la matrice :</a:t>
            </a:r>
            <a:endParaRPr lang="fr-FR" sz="1600" b="0" strike="noStrike" spc="-1">
              <a:latin typeface="Arial"/>
            </a:endParaRPr>
          </a:p>
          <a:p>
            <a:pPr>
              <a:lnSpc>
                <a:spcPct val="100000"/>
              </a:lnSpc>
            </a:pPr>
            <a:r>
              <a:rPr lang="pt-BR" sz="1600" b="1" strike="noStrike" spc="-1">
                <a:solidFill>
                  <a:srgbClr val="000000"/>
                </a:solidFill>
                <a:latin typeface="Courier New"/>
                <a:ea typeface="ＭＳ Ｐゴシック"/>
              </a:rPr>
              <a:t>    axpy (4,</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 A+2, N, N);</a:t>
            </a:r>
            <a:endParaRPr lang="fr-FR" sz="1600" b="0" strike="noStrike" spc="-1">
              <a:latin typeface="Arial"/>
            </a:endParaRPr>
          </a:p>
          <a:p>
            <a:pPr>
              <a:lnSpc>
                <a:spcPct val="100000"/>
              </a:lnSpc>
            </a:pPr>
            <a:r>
              <a:rPr lang="fr-FR" sz="1600" b="1" strike="noStrike" spc="-1">
                <a:solidFill>
                  <a:srgbClr val="009A00"/>
                </a:solidFill>
                <a:latin typeface="Courier New"/>
                <a:ea typeface="ＭＳ Ｐゴシック"/>
              </a:rPr>
              <a:t>    // Rajout de la deuxième colonne à la quatrième ligne :</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axpy (4, 1.,A+1,&amp;A[3][0],N,1);</a:t>
            </a:r>
            <a:endParaRPr lang="fr-FR" sz="16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2" name="TextShape 2"/>
          <p:cNvSpPr txBox="1"/>
          <p:nvPr/>
        </p:nvSpPr>
        <p:spPr>
          <a:xfrm>
            <a:off x="279360" y="764640"/>
            <a:ext cx="7772040" cy="180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1800" b="1" strike="noStrike" spc="-1">
                <a:solidFill>
                  <a:srgbClr val="000000"/>
                </a:solidFill>
                <a:latin typeface="Courier New"/>
                <a:ea typeface="ＭＳ Ｐゴシック"/>
              </a:rPr>
              <a:t>incx</a:t>
            </a:r>
            <a:r>
              <a:rPr lang="fr-FR" sz="2400" b="0" strike="noStrike" spc="-1">
                <a:solidFill>
                  <a:srgbClr val="000000"/>
                </a:solidFill>
                <a:latin typeface="Arial"/>
                <a:ea typeface="ＭＳ Ｐゴシック"/>
              </a:rPr>
              <a:t> et </a:t>
            </a:r>
            <a:r>
              <a:rPr lang="fr-FR" sz="1800" b="1" strike="noStrike" spc="-1">
                <a:solidFill>
                  <a:srgbClr val="000000"/>
                </a:solidFill>
                <a:latin typeface="Courier New"/>
                <a:ea typeface="ＭＳ Ｐゴシック"/>
              </a:rPr>
              <a:t>incy</a:t>
            </a:r>
            <a:r>
              <a:rPr lang="fr-FR" sz="2400" b="0" strike="noStrike" spc="-1">
                <a:solidFill>
                  <a:srgbClr val="000000"/>
                </a:solidFill>
                <a:latin typeface="Arial"/>
                <a:ea typeface="ＭＳ Ｐゴシック"/>
              </a:rPr>
              <a:t> indispensable mais égal à 1 en général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Paramètre inutile pour les vecteur, allourdit le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leur donne une valeur par défaut égal à un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Si on omet de les données, ils seront égaux à un !</a:t>
            </a:r>
            <a:endParaRPr lang="fr-FR" sz="2400" b="0" strike="noStrike" spc="-1">
              <a:solidFill>
                <a:srgbClr val="000000"/>
              </a:solidFill>
              <a:latin typeface="Arial"/>
            </a:endParaRPr>
          </a:p>
        </p:txBody>
      </p:sp>
      <p:sp>
        <p:nvSpPr>
          <p:cNvPr id="43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3A05C77-BF63-4482-8236-CFECFD5DCF9E}" type="slidenum">
              <a:rPr lang="fr-FR" sz="1200" b="0" strike="noStrike" spc="-1">
                <a:solidFill>
                  <a:srgbClr val="000000"/>
                </a:solidFill>
                <a:latin typeface="Arial"/>
                <a:ea typeface="ＭＳ Ｐゴシック"/>
              </a:rPr>
              <a:t>95</a:t>
            </a:fld>
            <a:endParaRPr lang="fr-FR" sz="1200" b="0" strike="noStrike" spc="-1">
              <a:latin typeface="Times New Roman"/>
            </a:endParaRPr>
          </a:p>
        </p:txBody>
      </p:sp>
      <p:sp>
        <p:nvSpPr>
          <p:cNvPr id="43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5" name="CustomShape 5"/>
          <p:cNvSpPr/>
          <p:nvPr/>
        </p:nvSpPr>
        <p:spPr>
          <a:xfrm>
            <a:off x="323640" y="2493000"/>
            <a:ext cx="8640720" cy="3762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1" strike="noStrike" spc="-1">
                <a:solidFill>
                  <a:srgbClr val="0000FF"/>
                </a:solidFill>
                <a:latin typeface="Courier New"/>
                <a:ea typeface="ＭＳ Ｐゴシック"/>
              </a:rPr>
              <a:t>void </a:t>
            </a:r>
            <a:r>
              <a:rPr lang="pt-BR" sz="1600" b="1" strike="noStrike" spc="-1">
                <a:solidFill>
                  <a:srgbClr val="000000"/>
                </a:solidFill>
                <a:latin typeface="Courier New"/>
                <a:ea typeface="ＭＳ Ｐゴシック"/>
              </a:rPr>
              <a:t>axpy(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N,</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a,</a:t>
            </a:r>
            <a:r>
              <a:rPr lang="pt-BR" sz="1600" b="1" strike="noStrike" spc="-1">
                <a:solidFill>
                  <a:srgbClr val="0000FF"/>
                </a:solidFill>
                <a:latin typeface="Courier New"/>
                <a:ea typeface="ＭＳ Ｐゴシック"/>
              </a:rPr>
              <a:t>const auto </a:t>
            </a:r>
            <a:r>
              <a:rPr lang="pt-BR" sz="1600" b="1" strike="noStrike" spc="-1">
                <a:solidFill>
                  <a:srgbClr val="000000"/>
                </a:solidFill>
                <a:latin typeface="Courier New"/>
                <a:ea typeface="ＭＳ Ｐゴシック"/>
              </a:rPr>
              <a:t>∗x,</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incx =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incy = 1)</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for </a:t>
            </a:r>
            <a:r>
              <a:rPr lang="pt-BR" sz="1600" b="1" strike="noStrike" spc="-1">
                <a:solidFill>
                  <a:srgbClr val="000000"/>
                </a:solidFill>
                <a:latin typeface="Courier New"/>
                <a:ea typeface="ＭＳ Ｐゴシック"/>
              </a:rPr>
              <a:t>(</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i=0; i&lt;N; ++i) y[i ∗ incy] += a∗x[i ∗ incx];</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int </a:t>
            </a:r>
            <a:r>
              <a:rPr lang="fr-FR" sz="1600" b="1" strike="noStrike" spc="-1">
                <a:solidFill>
                  <a:srgbClr val="000000"/>
                </a:solidFill>
                <a:latin typeface="Courier New"/>
                <a:ea typeface="ＭＳ Ｐゴシック"/>
              </a:rPr>
              <a:t>main()</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const int </a:t>
            </a:r>
            <a:r>
              <a:rPr lang="pt-BR" sz="1600" b="1" strike="noStrike" spc="-1">
                <a:solidFill>
                  <a:srgbClr val="000000"/>
                </a:solidFill>
                <a:latin typeface="Courier New"/>
                <a:ea typeface="ＭＳ Ｐゴシック"/>
              </a:rPr>
              <a:t>N = 4;</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                       {1 ,4 ,16 , 64}, {1 ,5 ,25 ,125}};</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double </a:t>
            </a:r>
            <a:r>
              <a:rPr lang="fr-FR" sz="1600" b="1" strike="noStrike" spc="-1">
                <a:solidFill>
                  <a:srgbClr val="000000"/>
                </a:solidFill>
                <a:latin typeface="Courier New"/>
                <a:ea typeface="ＭＳ Ｐゴシック"/>
              </a:rPr>
              <a:t>x[N] = {1 ,2 ,3 ,4}, y[N] = {4 ,3 ,2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4.,&amp;A[0][0],&amp;A[0][2], N, N); </a:t>
            </a:r>
            <a:r>
              <a:rPr lang="pt-BR" sz="1600" b="1" strike="noStrike" spc="-1">
                <a:solidFill>
                  <a:srgbClr val="009A00"/>
                </a:solidFill>
                <a:latin typeface="Courier New"/>
                <a:ea typeface="ＭＳ Ｐゴシック"/>
              </a:rPr>
              <a:t>// incx = N, incy = N</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 1.,&amp;A[0][1],&amp;A[3][0], N);    </a:t>
            </a:r>
            <a:r>
              <a:rPr lang="pt-BR" sz="1600" b="1" strike="noStrike" spc="-1">
                <a:solidFill>
                  <a:srgbClr val="009A00"/>
                </a:solidFill>
                <a:latin typeface="Courier New"/>
                <a:ea typeface="ＭＳ Ｐゴシック"/>
              </a:rPr>
              <a:t>// incx = N, incy = 1</a:t>
            </a:r>
            <a:endParaRPr lang="fr-FR" sz="1600" b="0" strike="noStrike" spc="-1">
              <a:latin typeface="Arial"/>
            </a:endParaRPr>
          </a:p>
          <a:p>
            <a:pPr>
              <a:lnSpc>
                <a:spcPts val="1701"/>
              </a:lnSpc>
            </a:pPr>
            <a:r>
              <a:rPr lang="pt-BR" sz="1600" b="1" strike="noStrike" spc="-1">
                <a:solidFill>
                  <a:srgbClr val="808080"/>
                </a:solidFill>
                <a:latin typeface="Courier New"/>
                <a:ea typeface="ＭＳ Ｐゴシック"/>
              </a:rPr>
              <a:t>    </a:t>
            </a:r>
            <a:r>
              <a:rPr lang="pt-BR" sz="1600" b="1" strike="noStrike" spc="-1">
                <a:solidFill>
                  <a:srgbClr val="000000"/>
                </a:solidFill>
                <a:latin typeface="Courier New"/>
                <a:ea typeface="ＭＳ Ｐゴシック"/>
              </a:rPr>
              <a:t>axpy (N, 1.,&amp;A[1][0],&amp;A[0][3], 1, N); </a:t>
            </a:r>
            <a:r>
              <a:rPr lang="pt-BR" sz="1600" b="1" strike="noStrike" spc="-1">
                <a:solidFill>
                  <a:srgbClr val="009A00"/>
                </a:solidFill>
                <a:latin typeface="Courier New"/>
                <a:ea typeface="ＭＳ Ｐゴシック"/>
              </a:rPr>
              <a:t>// incx = 1, incy = N</a:t>
            </a:r>
            <a:endParaRPr lang="fr-FR" sz="1600" b="0" strike="noStrike" spc="-1">
              <a:latin typeface="Arial"/>
            </a:endParaRPr>
          </a:p>
          <a:p>
            <a:pPr>
              <a:lnSpc>
                <a:spcPts val="1701"/>
              </a:lnSpc>
            </a:pPr>
            <a:r>
              <a:rPr lang="es-ES" sz="1600" b="1" strike="noStrike" spc="-1">
                <a:solidFill>
                  <a:srgbClr val="000000"/>
                </a:solidFill>
                <a:latin typeface="Courier New"/>
                <a:ea typeface="ＭＳ Ｐゴシック"/>
              </a:rPr>
              <a:t>    axpy (4, 1., x, y); </a:t>
            </a:r>
            <a:r>
              <a:rPr lang="es-ES" sz="1600" b="1" strike="noStrike" spc="-1">
                <a:solidFill>
                  <a:srgbClr val="009A00"/>
                </a:solidFill>
                <a:latin typeface="Courier New"/>
                <a:ea typeface="ＭＳ Ｐゴシック"/>
              </a:rPr>
              <a:t>// incx = 1 , incy = 1;</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return </a:t>
            </a:r>
            <a:r>
              <a:rPr lang="fr-FR" sz="1600" b="1" strike="noStrike" spc="-1">
                <a:solidFill>
                  <a:srgbClr val="000000"/>
                </a:solidFill>
                <a:latin typeface="Courier New"/>
                <a:ea typeface="ＭＳ Ｐゴシック"/>
              </a:rPr>
              <a:t>EXIT_SUCCESS ;</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7" name="TextShape 2"/>
          <p:cNvSpPr txBox="1"/>
          <p:nvPr/>
        </p:nvSpPr>
        <p:spPr>
          <a:xfrm>
            <a:off x="279360" y="1700280"/>
            <a:ext cx="7772040" cy="3024720"/>
          </a:xfrm>
          <a:prstGeom prst="rect">
            <a:avLst/>
          </a:prstGeom>
          <a:noFill/>
          <a:ln w="0">
            <a:noFill/>
          </a:ln>
        </p:spPr>
        <p:txBody>
          <a:bodyPr lIns="0" tIns="0" rIns="0" bIns="0">
            <a:noAutofit/>
          </a:bodyPr>
          <a:lstStyle/>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paramètres ayant des valeurs par défaut doivent </a:t>
            </a:r>
            <a:r>
              <a:rPr lang="fr-FR" sz="1800" b="1" strike="noStrike" spc="-1">
                <a:solidFill>
                  <a:srgbClr val="000000"/>
                </a:solidFill>
                <a:latin typeface="LMRoman10-Bold-Identity-H"/>
                <a:ea typeface="ＭＳ Ｐゴシック"/>
              </a:rPr>
              <a:t>impérativement </a:t>
            </a:r>
            <a:r>
              <a:rPr lang="fr-FR" sz="1800" b="0" strike="noStrike" spc="-1">
                <a:solidFill>
                  <a:srgbClr val="000000"/>
                </a:solidFill>
                <a:latin typeface="LMRoman10-Regular-Identity-H"/>
                <a:ea typeface="ＭＳ Ｐゴシック"/>
              </a:rPr>
              <a:t>être déclarée en dernier dans les paramètres de la fonction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L’ordre des paramètres par défaut doit être respecté à l’appel : si un paramètre possédant une valeur par défaut doit être défini avec une valeur spécifique, </a:t>
            </a:r>
            <a:r>
              <a:rPr lang="fr-FR" sz="1800" b="1" strike="noStrike" spc="-1">
                <a:solidFill>
                  <a:srgbClr val="000000"/>
                </a:solidFill>
                <a:latin typeface="LMRoman10-Bold-Identity-H"/>
                <a:ea typeface="ＭＳ Ｐゴシック"/>
              </a:rPr>
              <a:t>tous les paramètres précédents</a:t>
            </a:r>
            <a:r>
              <a:rPr lang="fr-FR" sz="1800" b="0" strike="noStrike" spc="-1">
                <a:solidFill>
                  <a:srgbClr val="000000"/>
                </a:solidFill>
                <a:latin typeface="LMRoman10-Regular-Identity-H"/>
                <a:ea typeface="ＭＳ Ｐゴシック"/>
              </a:rPr>
              <a:t>, même ceux ayant une valeur par défaut, doivent également avoir une valeur spécifique définie par l’utilisateur. Ainsi, dans l’exemple ci–dessus, on ne peut pas définir une valeur différente de un pour </a:t>
            </a:r>
            <a:r>
              <a:rPr lang="fr-FR" sz="1800" b="0" strike="noStrike" spc="-1">
                <a:solidFill>
                  <a:srgbClr val="000000"/>
                </a:solidFill>
                <a:latin typeface="LMRoman9-Regular-Identity-H"/>
                <a:ea typeface="ＭＳ Ｐゴシック"/>
              </a:rPr>
              <a:t>incy </a:t>
            </a:r>
            <a:r>
              <a:rPr lang="fr-FR" sz="1800" b="0" strike="noStrike" spc="-1">
                <a:solidFill>
                  <a:srgbClr val="000000"/>
                </a:solidFill>
                <a:latin typeface="LMRoman10-Regular-Identity-H"/>
                <a:ea typeface="ＭＳ Ｐゴシック"/>
              </a:rPr>
              <a:t>sans définir explicitement la valeur un pour </a:t>
            </a:r>
            <a:r>
              <a:rPr lang="fr-FR" sz="1800" b="0" strike="noStrike" spc="-1">
                <a:solidFill>
                  <a:srgbClr val="000000"/>
                </a:solidFill>
                <a:latin typeface="LMRoman9-Regular-Identity-H"/>
                <a:ea typeface="ＭＳ Ｐゴシック"/>
              </a:rPr>
              <a:t>incx </a:t>
            </a:r>
            <a:r>
              <a:rPr lang="fr-FR" sz="1800" b="0" strike="noStrike" spc="-1">
                <a:solidFill>
                  <a:srgbClr val="000000"/>
                </a:solidFill>
                <a:latin typeface="LMRoman10-Regular-Identity-H"/>
                <a:ea typeface="ＭＳ Ｐゴシック"/>
              </a:rPr>
              <a:t>à l’appel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valeurs par défauts sont uniquement définis dans la déclaration de la fonction, pas dans la définition.</a:t>
            </a:r>
            <a:endParaRPr lang="fr-FR" sz="1800" b="0" strike="noStrike" spc="-1">
              <a:solidFill>
                <a:srgbClr val="000000"/>
              </a:solidFill>
              <a:latin typeface="Arial"/>
            </a:endParaRPr>
          </a:p>
        </p:txBody>
      </p:sp>
      <p:sp>
        <p:nvSpPr>
          <p:cNvPr id="43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0EE01A5-F01A-4145-93C7-EB8F620CEE9E}" type="slidenum">
              <a:rPr lang="fr-FR" sz="1200" b="0" strike="noStrike" spc="-1">
                <a:solidFill>
                  <a:srgbClr val="000000"/>
                </a:solidFill>
                <a:latin typeface="Arial"/>
                <a:ea typeface="ＭＳ Ｐゴシック"/>
              </a:rPr>
              <a:t>96</a:t>
            </a:fld>
            <a:endParaRPr lang="fr-FR" sz="1200" b="0" strike="noStrike" spc="-1">
              <a:latin typeface="Times New Roman"/>
            </a:endParaRPr>
          </a:p>
        </p:txBody>
      </p:sp>
      <p:sp>
        <p:nvSpPr>
          <p:cNvPr id="43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Référence et passage par référence</a:t>
            </a:r>
            <a:endParaRPr lang="fr-FR" sz="2400" b="0" strike="noStrike" spc="-1">
              <a:solidFill>
                <a:srgbClr val="00509A"/>
              </a:solidFill>
              <a:latin typeface="Arial"/>
            </a:endParaRPr>
          </a:p>
        </p:txBody>
      </p:sp>
      <p:sp>
        <p:nvSpPr>
          <p:cNvPr id="441" name="TextShape 2"/>
          <p:cNvSpPr txBox="1"/>
          <p:nvPr/>
        </p:nvSpPr>
        <p:spPr>
          <a:xfrm>
            <a:off x="279360" y="764640"/>
            <a:ext cx="7772040" cy="4114440"/>
          </a:xfrm>
          <a:prstGeom prst="rect">
            <a:avLst/>
          </a:prstGeom>
          <a:noFill/>
          <a:ln w="0">
            <a:noFill/>
          </a:ln>
        </p:spPr>
        <p:txBody>
          <a:bodyPr lIns="0" tIns="0" rIns="0" bIns="0">
            <a:noAutofit/>
          </a:bodyPr>
          <a:lstStyle/>
          <a:p>
            <a:endParaRPr lang="fr-FR" sz="3200" b="0" strike="noStrike" spc="-1">
              <a:solidFill>
                <a:srgbClr val="000000"/>
              </a:solidFill>
              <a:latin typeface="Arial"/>
            </a:endParaRPr>
          </a:p>
        </p:txBody>
      </p:sp>
      <p:sp>
        <p:nvSpPr>
          <p:cNvPr id="44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B82F0E9-C231-4D83-821C-1BA42C7A7C60}" type="slidenum">
              <a:rPr lang="fr-FR" sz="1200" b="0" strike="noStrike" spc="-1">
                <a:solidFill>
                  <a:srgbClr val="000000"/>
                </a:solidFill>
                <a:latin typeface="Arial"/>
                <a:ea typeface="ＭＳ Ｐゴシック"/>
              </a:rPr>
              <a:t>97</a:t>
            </a:fld>
            <a:endParaRPr lang="fr-FR" sz="1200" b="0" strike="noStrike" spc="-1">
              <a:latin typeface="Times New Roman"/>
            </a:endParaRPr>
          </a:p>
        </p:txBody>
      </p:sp>
      <p:sp>
        <p:nvSpPr>
          <p:cNvPr id="44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3492</TotalTime>
  <Words>13567</Words>
  <Application>Microsoft Office PowerPoint</Application>
  <PresentationFormat>Affichage à l'écran (4:3)</PresentationFormat>
  <Paragraphs>1366</Paragraphs>
  <Slides>97</Slides>
  <Notes>1</Notes>
  <HiddenSlides>0</HiddenSlides>
  <MMClips>0</MMClips>
  <ScaleCrop>false</ScaleCrop>
  <HeadingPairs>
    <vt:vector size="6" baseType="variant">
      <vt:variant>
        <vt:lpstr>Polices utilisées</vt:lpstr>
      </vt:variant>
      <vt:variant>
        <vt:i4>15</vt:i4>
      </vt:variant>
      <vt:variant>
        <vt:lpstr>Thème</vt:lpstr>
      </vt:variant>
      <vt:variant>
        <vt:i4>3</vt:i4>
      </vt:variant>
      <vt:variant>
        <vt:lpstr>Titres des diapositives</vt:lpstr>
      </vt:variant>
      <vt:variant>
        <vt:i4>97</vt:i4>
      </vt:variant>
    </vt:vector>
  </HeadingPairs>
  <TitlesOfParts>
    <vt:vector size="115" baseType="lpstr">
      <vt:lpstr>Arial</vt:lpstr>
      <vt:lpstr>Cambria Math</vt:lpstr>
      <vt:lpstr>CMSY9</vt:lpstr>
      <vt:lpstr>Courier New</vt:lpstr>
      <vt:lpstr>DejaVu Sans</vt:lpstr>
      <vt:lpstr>LMMono10-Regular-Identity-H</vt:lpstr>
      <vt:lpstr>LMRoman10-Bold-Identity-H</vt:lpstr>
      <vt:lpstr>LMRoman10-Regular-Identity-H</vt:lpstr>
      <vt:lpstr>LMRoman6-Regular-Identity-H</vt:lpstr>
      <vt:lpstr>LMRoman9-Regular-Identity-H</vt:lpstr>
      <vt:lpstr>Segoe UI Semilight</vt:lpstr>
      <vt:lpstr>Source Code Pro</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qualificateur const</vt:lpstr>
      <vt:lpstr>Pointeurs natifs en C++</vt:lpstr>
      <vt:lpstr>Pointeurs partagés</vt:lpstr>
      <vt:lpstr>Pointeurs partagés (suite)</vt:lpstr>
      <vt:lpstr>Pointeurs partagés (suite…)</vt:lpstr>
      <vt:lpstr>Pointeurs uniques</vt:lpstr>
      <vt:lpstr>Copie contre déplacement</vt:lpstr>
      <vt:lpstr>Les références</vt:lpstr>
      <vt:lpstr>Les références (suite)</vt:lpstr>
      <vt:lpstr>Gestion statique et dynamique de la mémoire</vt:lpstr>
      <vt:lpstr>Allocation dynamique de variables</vt:lpstr>
      <vt:lpstr>Allocation dynamique de variables</vt:lpstr>
      <vt:lpstr>Allocation dynamique de variables</vt:lpstr>
      <vt:lpstr>Allocation dynamique de variables</vt:lpstr>
      <vt:lpstr>Les conteneurs en C++</vt:lpstr>
      <vt:lpstr>Qu’est ce qu’un conteneur ?</vt:lpstr>
      <vt:lpstr>Les itérateurs en C++</vt:lpstr>
      <vt:lpstr>Les itérateurs en C++ (suite)</vt:lpstr>
      <vt:lpstr>Les tableaux statiques</vt:lpstr>
      <vt:lpstr>Les tableaux statiques</vt:lpstr>
      <vt:lpstr>Les tableaux statiques</vt:lpstr>
      <vt:lpstr>Parcours des tableaux en C++</vt:lpstr>
      <vt:lpstr>Exercice sur les tableaux statiques</vt:lpstr>
      <vt:lpstr>Tableaux dynamiques natifs</vt:lpstr>
      <vt:lpstr>Tableaux dynamiques natifs…</vt:lpstr>
      <vt:lpstr>Tableaux dynamiques partagés ou uniques</vt:lpstr>
      <vt:lpstr>Tableaux dynamiques partagés ou uniques…</vt:lpstr>
      <vt:lpstr>Tableaux dynamique avec vector</vt:lpstr>
      <vt:lpstr>Stratégie d’allocation de vector</vt:lpstr>
      <vt:lpstr>Stratégie d’allocation de vector</vt:lpstr>
      <vt:lpstr>Services associés à vector</vt:lpstr>
      <vt:lpstr>Exemple d’utilisation de vector</vt:lpstr>
      <vt:lpstr>Exercice sur vector</vt:lpstr>
      <vt:lpstr>Les listes</vt:lpstr>
      <vt:lpstr>Exercice sur les listes</vt:lpstr>
      <vt:lpstr>Les dictionnaires</vt:lpstr>
      <vt:lpstr>Exercice sur les dictionnaires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Xef Juvigny</dc:creator>
  <dc:description/>
  <cp:lastModifiedBy>Xef Juvigny</cp:lastModifiedBy>
  <cp:revision>176</cp:revision>
  <dcterms:created xsi:type="dcterms:W3CDTF">2021-01-15T09:32:14Z</dcterms:created>
  <dcterms:modified xsi:type="dcterms:W3CDTF">2021-01-25T07:22:26Z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Affichage à l'écran (4:3)</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