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52.xml.rels" ContentType="application/vnd.openxmlformats-package.relationships+xml"/>
  <Override PartName="/ppt/notesSlides/notesSlide52.xml" ContentType="application/vnd.openxmlformats-officedocument.presentationml.notesSlide+xml"/>
  <Override PartName="/ppt/_rels/presentation.xml.rels" ContentType="application/vnd.openxmlformats-package.relationships+xml"/>
  <Override PartName="/ppt/media/image12.jpeg" ContentType="image/jpeg"/>
  <Override PartName="/ppt/media/image13.png" ContentType="image/png"/>
  <Override PartName="/ppt/media/image11.png" ContentType="image/png"/>
  <Override PartName="/ppt/media/image10.jpeg" ContentType="image/jpeg"/>
  <Override PartName="/ppt/media/image8.jpeg" ContentType="image/jpeg"/>
  <Override PartName="/ppt/media/image5.png" ContentType="image/png"/>
  <Override PartName="/ppt/media/image9.png" ContentType="image/png"/>
  <Override PartName="/ppt/media/image7.png" ContentType="image/png"/>
  <Override PartName="/ppt/media/image22.jpeg" ContentType="image/jpeg"/>
  <Override PartName="/ppt/media/image6.jpeg" ContentType="image/jpeg"/>
  <Override PartName="/ppt/media/image23.png" ContentType="image/png"/>
  <Override PartName="/ppt/media/image20.jpeg" ContentType="image/jpeg"/>
  <Override PartName="/ppt/media/image21.png" ContentType="image/png"/>
  <Override PartName="/ppt/media/image19.png" ContentType="image/png"/>
  <Override PartName="/ppt/media/image1.png" ContentType="image/png"/>
  <Override PartName="/ppt/media/image18.jpeg" ContentType="image/jpeg"/>
  <Override PartName="/ppt/media/image17.png" ContentType="image/png"/>
  <Override PartName="/ppt/media/image4.jpeg" ContentType="image/jpeg"/>
  <Override PartName="/ppt/media/image16.jpeg" ContentType="image/jpeg"/>
  <Override PartName="/ppt/media/image15.png" ContentType="image/png"/>
  <Override PartName="/ppt/media/image14.jpeg" ContentType="image/jpeg"/>
  <Override PartName="/ppt/media/image2.jpeg" ContentType="image/jpeg"/>
  <Override PartName="/ppt/media/image3.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2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62.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13.xml.rels" ContentType="application/vnd.openxmlformats-package.relationships+xml"/>
  <Override PartName="/ppt/slides/_rels/slide112.xml.rels" ContentType="application/vnd.openxmlformats-package.relationships+xml"/>
  <Override PartName="/ppt/slides/_rels/slide82.xml.rels" ContentType="application/vnd.openxmlformats-package.relationships+xml"/>
  <Override PartName="/ppt/slides/_rels/slide90.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92.xml.rels" ContentType="application/vnd.openxmlformats-package.relationships+xml"/>
  <Override PartName="/ppt/slides/_rels/slide114.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111.xml.rels" ContentType="application/vnd.openxmlformats-package.relationships+xml"/>
  <Override PartName="/ppt/slides/_rels/slide81.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11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109.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116.xml.rels" ContentType="application/vnd.openxmlformats-package.relationships+xml"/>
  <Override PartName="/ppt/slides/_rels/slide94.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10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108.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115.xml.rels" ContentType="application/vnd.openxmlformats-package.relationships+xml"/>
  <Override PartName="/ppt/slides/_rels/slide93.xml.rels" ContentType="application/vnd.openxmlformats-package.relationships+xml"/>
  <Override PartName="/ppt/slides/_rels/slide107.xml.rels" ContentType="application/vnd.openxmlformats-package.relationships+xml"/>
  <Override PartName="/ppt/slides/_rels/slide80.xml.rels" ContentType="application/vnd.openxmlformats-package.relationships+xml"/>
  <Override PartName="/ppt/slides/_rels/slide110.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89.xml.rels" ContentType="application/vnd.openxmlformats-package.relationships+xml"/>
  <Override PartName="/ppt/slides/_rels/slide103.xml.rels" ContentType="application/vnd.openxmlformats-package.relationships+xml"/>
  <Override PartName="/ppt/slides/_rels/slide65.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09.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10.xml" ContentType="application/vnd.openxmlformats-officedocument.presentationml.slide+xml"/>
  <Override PartName="/ppt/slides/slide20.xml" ContentType="application/vnd.openxmlformats-officedocument.presentationml.slide+xml"/>
  <Override PartName="/ppt/slides/slide70.xml" ContentType="application/vnd.openxmlformats-officedocument.presentationml.slide+xml"/>
  <Override PartName="/ppt/slides/slide115.xml" ContentType="application/vnd.openxmlformats-officedocument.presentationml.slide+xml"/>
  <Override PartName="/ppt/slides/slide71.xml" ContentType="application/vnd.openxmlformats-officedocument.presentationml.slide+xml"/>
  <Override PartName="/ppt/slides/slide116.xml" ContentType="application/vnd.openxmlformats-officedocument.presentationml.slide+xml"/>
  <Override PartName="/ppt/slides/slide72.xml" ContentType="application/vnd.openxmlformats-officedocument.presentationml.slide+xml"/>
  <Override PartName="/ppt/slides/slide117.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78.xml" ContentType="application/vnd.openxmlformats-officedocument.presentationml.slide+xml"/>
  <Override PartName="/ppt/slides/slide98.xml" ContentType="application/vnd.openxmlformats-officedocument.presentationml.slide+xml"/>
  <Override PartName="/ppt/slides/slide106.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14.xml" ContentType="application/vnd.openxmlformats-officedocument.presentationml.slide+xml"/>
  <Override PartName="/ppt/slides/slide88.xml" ContentType="application/vnd.openxmlformats-officedocument.presentationml.slide+xml"/>
  <Override PartName="/ppt/slides/slide113.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27.xml" ContentType="application/vnd.openxmlformats-officedocument.presentationml.slide+xml"/>
  <Override PartName="/ppt/slides/slide92.xml" ContentType="application/vnd.openxmlformats-officedocument.presentationml.slide+xml"/>
  <Override PartName="/ppt/slides/slide26.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1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11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00" Type="http://schemas.openxmlformats.org/officeDocument/2006/relationships/slide" Target="slides/slide90.xml"/><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slide" Target="slides/slide97.xml"/><Relationship Id="rId108" Type="http://schemas.openxmlformats.org/officeDocument/2006/relationships/slide" Target="slides/slide98.xml"/><Relationship Id="rId109" Type="http://schemas.openxmlformats.org/officeDocument/2006/relationships/slide" Target="slides/slide99.xml"/><Relationship Id="rId110" Type="http://schemas.openxmlformats.org/officeDocument/2006/relationships/slide" Target="slides/slide100.xml"/><Relationship Id="rId111" Type="http://schemas.openxmlformats.org/officeDocument/2006/relationships/slide" Target="slides/slide101.xml"/><Relationship Id="rId112" Type="http://schemas.openxmlformats.org/officeDocument/2006/relationships/slide" Target="slides/slide102.xml"/><Relationship Id="rId113" Type="http://schemas.openxmlformats.org/officeDocument/2006/relationships/slide" Target="slides/slide103.xml"/><Relationship Id="rId114" Type="http://schemas.openxmlformats.org/officeDocument/2006/relationships/slide" Target="slides/slide104.xml"/><Relationship Id="rId115" Type="http://schemas.openxmlformats.org/officeDocument/2006/relationships/slide" Target="slides/slide105.xml"/><Relationship Id="rId116" Type="http://schemas.openxmlformats.org/officeDocument/2006/relationships/slide" Target="slides/slide106.xml"/><Relationship Id="rId117" Type="http://schemas.openxmlformats.org/officeDocument/2006/relationships/slide" Target="slides/slide107.xml"/><Relationship Id="rId118" Type="http://schemas.openxmlformats.org/officeDocument/2006/relationships/slide" Target="slides/slide108.xml"/><Relationship Id="rId119" Type="http://schemas.openxmlformats.org/officeDocument/2006/relationships/slide" Target="slides/slide109.xml"/><Relationship Id="rId120" Type="http://schemas.openxmlformats.org/officeDocument/2006/relationships/slide" Target="slides/slide110.xml"/><Relationship Id="rId121" Type="http://schemas.openxmlformats.org/officeDocument/2006/relationships/slide" Target="slides/slide111.xml"/><Relationship Id="rId122" Type="http://schemas.openxmlformats.org/officeDocument/2006/relationships/slide" Target="slides/slide112.xml"/><Relationship Id="rId123" Type="http://schemas.openxmlformats.org/officeDocument/2006/relationships/slide" Target="slides/slide113.xml"/><Relationship Id="rId124" Type="http://schemas.openxmlformats.org/officeDocument/2006/relationships/slide" Target="slides/slide114.xml"/><Relationship Id="rId125" Type="http://schemas.openxmlformats.org/officeDocument/2006/relationships/slide" Target="slides/slide115.xml"/><Relationship Id="rId126" Type="http://schemas.openxmlformats.org/officeDocument/2006/relationships/slide" Target="slides/slide116.xml"/><Relationship Id="rId127" Type="http://schemas.openxmlformats.org/officeDocument/2006/relationships/slide" Target="slides/slide117.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1800" spc="-1" strike="noStrike">
                <a:solidFill>
                  <a:srgbClr val="000000"/>
                </a:solidFill>
                <a:latin typeface="Arial"/>
              </a:rPr>
              <a:t>Cliquez pour déplacer la diapo</a:t>
            </a:r>
            <a:endParaRPr b="0" lang="fr-FR" sz="1800" spc="-1" strike="noStrike">
              <a:solidFill>
                <a:srgbClr val="000000"/>
              </a:solidFill>
              <a:latin typeface="Arial"/>
            </a:endParaRPr>
          </a:p>
        </p:txBody>
      </p:sp>
      <p:sp>
        <p:nvSpPr>
          <p:cNvPr id="335"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336"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337"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338"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33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5087293-95F9-4EAF-B5EE-D5965C3F805F}"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Img"/>
          </p:nvPr>
        </p:nvSpPr>
        <p:spPr>
          <a:xfrm>
            <a:off x="1143000" y="685800"/>
            <a:ext cx="4571640" cy="3428640"/>
          </a:xfrm>
          <a:prstGeom prst="rect">
            <a:avLst/>
          </a:prstGeom>
        </p:spPr>
      </p:sp>
      <p:sp>
        <p:nvSpPr>
          <p:cNvPr id="839" name="PlaceHolder 2"/>
          <p:cNvSpPr>
            <a:spLocks noGrp="1"/>
          </p:cNvSpPr>
          <p:nvPr>
            <p:ph type="body"/>
          </p:nvPr>
        </p:nvSpPr>
        <p:spPr>
          <a:xfrm>
            <a:off x="914400" y="4343400"/>
            <a:ext cx="5028480" cy="4114080"/>
          </a:xfrm>
          <a:prstGeom prst="rect">
            <a:avLst/>
          </a:prstGeom>
        </p:spPr>
        <p:txBody>
          <a:bodyPr lIns="0" rIns="0" tIns="0" bIns="0">
            <a:noAutofit/>
          </a:bodyPr>
          <a:p>
            <a:endParaRPr b="0" lang="fr-FR" sz="2000" spc="-1" strike="noStrike">
              <a:latin typeface="Arial"/>
            </a:endParaRPr>
          </a:p>
        </p:txBody>
      </p:sp>
      <p:sp>
        <p:nvSpPr>
          <p:cNvPr id="840" name="CustomShape 3"/>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C8C2660-78A2-4A66-A7B5-AB22AE5875E8}" type="slidenum">
              <a:rPr b="0" lang="fr-FR" sz="1200" spc="-1" strike="noStrike">
                <a:solidFill>
                  <a:srgbClr val="000000"/>
                </a:solidFill>
                <a:latin typeface="Times New Roman"/>
                <a:ea typeface="+mn-ea"/>
              </a:rPr>
              <a:t>&lt;numéro&gt;</a:t>
            </a:fld>
            <a:endParaRPr b="0" lang="fr-F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3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58"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59"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61"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62"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63"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64"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65"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66"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7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75"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77"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8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8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8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8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8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88"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9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9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92"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94"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95"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9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9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9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00"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02"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03"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04"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05"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06"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07"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1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16"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18"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19"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23"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24"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25"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27"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2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29"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3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3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33"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35"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36"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3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39"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0"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1"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43"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4"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5"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6"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7"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48"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5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59"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6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62"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6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67"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68"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70"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72"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7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7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76"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78"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79"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3"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4"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86"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7"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8"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89"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90"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91"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9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01"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0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304"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0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09"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310"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1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2800" spc="-1" strike="noStrike">
              <a:solidFill>
                <a:srgbClr val="000000"/>
              </a:solidFill>
              <a:latin typeface="Arial"/>
            </a:endParaRPr>
          </a:p>
        </p:txBody>
      </p:sp>
      <p:sp>
        <p:nvSpPr>
          <p:cNvPr id="31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14"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1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1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18"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20"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21"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23"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2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25"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26"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fr-FR" sz="1800" spc="-1" strike="noStrike">
              <a:solidFill>
                <a:srgbClr val="000000"/>
              </a:solidFill>
              <a:latin typeface="Arial"/>
            </a:endParaRPr>
          </a:p>
        </p:txBody>
      </p:sp>
      <p:sp>
        <p:nvSpPr>
          <p:cNvPr id="328"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29"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30"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31"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32"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
        <p:nvSpPr>
          <p:cNvPr id="333"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jpeg"/><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9.png"/><Relationship Id="rId3" Type="http://schemas.openxmlformats.org/officeDocument/2006/relationships/image" Target="../media/image20.jpe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4" descr="Logo Onera.png"/>
          <p:cNvPicPr/>
          <p:nvPr/>
        </p:nvPicPr>
        <p:blipFill>
          <a:blip r:embed="rId2"/>
          <a:stretch/>
        </p:blipFill>
        <p:spPr>
          <a:xfrm>
            <a:off x="812880" y="6415200"/>
            <a:ext cx="1472400" cy="332640"/>
          </a:xfrm>
          <a:prstGeom prst="rect">
            <a:avLst/>
          </a:prstGeom>
          <a:ln>
            <a:noFill/>
          </a:ln>
        </p:spPr>
      </p:pic>
      <p:pic>
        <p:nvPicPr>
          <p:cNvPr id="1" name="Image 21" descr="Logo RF.jpg"/>
          <p:cNvPicPr/>
          <p:nvPr/>
        </p:nvPicPr>
        <p:blipFill>
          <a:blip r:embed="rId3"/>
          <a:stretch/>
        </p:blipFill>
        <p:spPr>
          <a:xfrm>
            <a:off x="212760" y="6334200"/>
            <a:ext cx="548640" cy="494640"/>
          </a:xfrm>
          <a:prstGeom prst="rect">
            <a:avLst/>
          </a:prstGeom>
          <a:ln>
            <a:noFill/>
          </a:ln>
        </p:spPr>
      </p:pic>
      <p:sp>
        <p:nvSpPr>
          <p:cNvPr id="2" name="Line 1"/>
          <p:cNvSpPr/>
          <p:nvPr/>
        </p:nvSpPr>
        <p:spPr>
          <a:xfrm>
            <a:off x="266400" y="6291000"/>
            <a:ext cx="8877600" cy="0"/>
          </a:xfrm>
          <a:prstGeom prst="line">
            <a:avLst/>
          </a:prstGeom>
          <a:ln w="9360">
            <a:solidFill>
              <a:srgbClr val="11489c"/>
            </a:solidFill>
            <a:round/>
          </a:ln>
        </p:spPr>
        <p:style>
          <a:lnRef idx="0"/>
          <a:fillRef idx="0"/>
          <a:effectRef idx="0"/>
          <a:fontRef idx="minor"/>
        </p:style>
      </p:sp>
      <p:pic>
        <p:nvPicPr>
          <p:cNvPr id="3" name="Image 4" descr="Logo Onera.png"/>
          <p:cNvPicPr/>
          <p:nvPr/>
        </p:nvPicPr>
        <p:blipFill>
          <a:blip r:embed="rId4"/>
          <a:stretch/>
        </p:blipFill>
        <p:spPr>
          <a:xfrm>
            <a:off x="5068800" y="361800"/>
            <a:ext cx="3750480" cy="847080"/>
          </a:xfrm>
          <a:prstGeom prst="rect">
            <a:avLst/>
          </a:prstGeom>
          <a:ln>
            <a:noFill/>
          </a:ln>
        </p:spPr>
      </p:pic>
      <p:pic>
        <p:nvPicPr>
          <p:cNvPr id="4" name="Image 2" descr="Logo RF.jpg"/>
          <p:cNvPicPr/>
          <p:nvPr/>
        </p:nvPicPr>
        <p:blipFill>
          <a:blip r:embed="rId5"/>
          <a:stretch/>
        </p:blipFill>
        <p:spPr>
          <a:xfrm>
            <a:off x="108000" y="106200"/>
            <a:ext cx="1409040" cy="1277280"/>
          </a:xfrm>
          <a:prstGeom prst="rect">
            <a:avLst/>
          </a:prstGeom>
          <a:ln>
            <a:noFill/>
          </a:ln>
        </p:spPr>
      </p:pic>
      <p:sp>
        <p:nvSpPr>
          <p:cNvPr id="5" name="PlaceHolder 2"/>
          <p:cNvSpPr>
            <a:spLocks noGrp="1"/>
          </p:cNvSpPr>
          <p:nvPr>
            <p:ph type="title"/>
          </p:nvPr>
        </p:nvSpPr>
        <p:spPr>
          <a:xfrm>
            <a:off x="266760" y="0"/>
            <a:ext cx="8787600" cy="1024920"/>
          </a:xfrm>
          <a:prstGeom prst="rect">
            <a:avLst/>
          </a:prstGeom>
        </p:spPr>
        <p:txBody>
          <a:bodyPr lIns="0" rIns="0" tIns="0" bIns="0" anchor="ctr">
            <a:noAutofit/>
          </a:bodyPr>
          <a:p>
            <a:pPr algn="ct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6"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Image 4" descr="Logo Onera.png"/>
          <p:cNvPicPr/>
          <p:nvPr/>
        </p:nvPicPr>
        <p:blipFill>
          <a:blip r:embed="rId2"/>
          <a:stretch/>
        </p:blipFill>
        <p:spPr>
          <a:xfrm>
            <a:off x="812880" y="6415200"/>
            <a:ext cx="1472400" cy="332640"/>
          </a:xfrm>
          <a:prstGeom prst="rect">
            <a:avLst/>
          </a:prstGeom>
          <a:ln>
            <a:noFill/>
          </a:ln>
        </p:spPr>
      </p:pic>
      <p:pic>
        <p:nvPicPr>
          <p:cNvPr id="44" name="Image 21" descr="Logo RF.jpg"/>
          <p:cNvPicPr/>
          <p:nvPr/>
        </p:nvPicPr>
        <p:blipFill>
          <a:blip r:embed="rId3"/>
          <a:stretch/>
        </p:blipFill>
        <p:spPr>
          <a:xfrm>
            <a:off x="212760" y="6334200"/>
            <a:ext cx="548640" cy="494640"/>
          </a:xfrm>
          <a:prstGeom prst="rect">
            <a:avLst/>
          </a:prstGeom>
          <a:ln>
            <a:noFill/>
          </a:ln>
        </p:spPr>
      </p:pic>
      <p:sp>
        <p:nvSpPr>
          <p:cNvPr id="45" name="Line 1"/>
          <p:cNvSpPr/>
          <p:nvPr/>
        </p:nvSpPr>
        <p:spPr>
          <a:xfrm>
            <a:off x="266400" y="6291000"/>
            <a:ext cx="8877600" cy="0"/>
          </a:xfrm>
          <a:prstGeom prst="line">
            <a:avLst/>
          </a:prstGeom>
          <a:ln w="9360">
            <a:solidFill>
              <a:srgbClr val="11489c"/>
            </a:solidFill>
            <a:round/>
          </a:ln>
        </p:spPr>
        <p:style>
          <a:lnRef idx="0"/>
          <a:fillRef idx="0"/>
          <a:effectRef idx="0"/>
          <a:fontRef idx="minor"/>
        </p:style>
      </p:sp>
      <p:sp>
        <p:nvSpPr>
          <p:cNvPr id="46" name="Line 2"/>
          <p:cNvSpPr/>
          <p:nvPr/>
        </p:nvSpPr>
        <p:spPr>
          <a:xfrm>
            <a:off x="266400" y="1052640"/>
            <a:ext cx="8877600" cy="0"/>
          </a:xfrm>
          <a:prstGeom prst="line">
            <a:avLst/>
          </a:prstGeom>
          <a:ln w="9360">
            <a:solidFill>
              <a:srgbClr val="11489c"/>
            </a:solidFill>
            <a:round/>
          </a:ln>
        </p:spPr>
        <p:style>
          <a:lnRef idx="0"/>
          <a:fillRef idx="0"/>
          <a:effectRef idx="0"/>
          <a:fontRef idx="minor"/>
        </p:style>
      </p:sp>
      <p:sp>
        <p:nvSpPr>
          <p:cNvPr id="47" name="PlaceHolder 3"/>
          <p:cNvSpPr>
            <a:spLocks noGrp="1"/>
          </p:cNvSpPr>
          <p:nvPr>
            <p:ph type="title"/>
          </p:nvPr>
        </p:nvSpPr>
        <p:spPr>
          <a:xfrm>
            <a:off x="457200" y="273600"/>
            <a:ext cx="8229240" cy="1144800"/>
          </a:xfrm>
          <a:prstGeom prst="rect">
            <a:avLst/>
          </a:prstGeom>
        </p:spPr>
        <p:txBody>
          <a:bodyPr lIns="0" rIns="0" tIns="0" bIns="0" anchor="ctr">
            <a:noAutofit/>
          </a:bodyPr>
          <a:p>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4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Image 4" descr="Logo Onera.png"/>
          <p:cNvPicPr/>
          <p:nvPr/>
        </p:nvPicPr>
        <p:blipFill>
          <a:blip r:embed="rId2"/>
          <a:stretch/>
        </p:blipFill>
        <p:spPr>
          <a:xfrm>
            <a:off x="812880" y="6415200"/>
            <a:ext cx="1472400" cy="332640"/>
          </a:xfrm>
          <a:prstGeom prst="rect">
            <a:avLst/>
          </a:prstGeom>
          <a:ln>
            <a:noFill/>
          </a:ln>
        </p:spPr>
      </p:pic>
      <p:pic>
        <p:nvPicPr>
          <p:cNvPr id="86" name="Image 21" descr="Logo RF.jpg"/>
          <p:cNvPicPr/>
          <p:nvPr/>
        </p:nvPicPr>
        <p:blipFill>
          <a:blip r:embed="rId3"/>
          <a:stretch/>
        </p:blipFill>
        <p:spPr>
          <a:xfrm>
            <a:off x="212760" y="6334200"/>
            <a:ext cx="548640" cy="494640"/>
          </a:xfrm>
          <a:prstGeom prst="rect">
            <a:avLst/>
          </a:prstGeom>
          <a:ln>
            <a:noFill/>
          </a:ln>
        </p:spPr>
      </p:pic>
      <p:sp>
        <p:nvSpPr>
          <p:cNvPr id="87" name="Line 1"/>
          <p:cNvSpPr/>
          <p:nvPr/>
        </p:nvSpPr>
        <p:spPr>
          <a:xfrm>
            <a:off x="266400" y="6291000"/>
            <a:ext cx="8877600" cy="0"/>
          </a:xfrm>
          <a:prstGeom prst="line">
            <a:avLst/>
          </a:prstGeom>
          <a:ln w="9360">
            <a:solidFill>
              <a:srgbClr val="11489c"/>
            </a:solidFill>
            <a:round/>
          </a:ln>
        </p:spPr>
        <p:style>
          <a:lnRef idx="0"/>
          <a:fillRef idx="0"/>
          <a:effectRef idx="0"/>
          <a:fontRef idx="minor"/>
        </p:style>
      </p:sp>
      <p:sp>
        <p:nvSpPr>
          <p:cNvPr id="88" name="PlaceHolder 2"/>
          <p:cNvSpPr>
            <a:spLocks noGrp="1"/>
          </p:cNvSpPr>
          <p:nvPr>
            <p:ph type="title"/>
          </p:nvPr>
        </p:nvSpPr>
        <p:spPr>
          <a:xfrm>
            <a:off x="457200" y="273600"/>
            <a:ext cx="8229240" cy="1144800"/>
          </a:xfrm>
          <a:prstGeom prst="rect">
            <a:avLst/>
          </a:prstGeom>
        </p:spPr>
        <p:txBody>
          <a:bodyPr lIns="0" rIns="0" tIns="0" bIns="0" anchor="ctr">
            <a:noAutofit/>
          </a:bodyPr>
          <a:p>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89"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6" name="Image 4" descr="Logo Onera.png"/>
          <p:cNvPicPr/>
          <p:nvPr/>
        </p:nvPicPr>
        <p:blipFill>
          <a:blip r:embed="rId2"/>
          <a:stretch/>
        </p:blipFill>
        <p:spPr>
          <a:xfrm>
            <a:off x="812880" y="6415200"/>
            <a:ext cx="1472400" cy="332640"/>
          </a:xfrm>
          <a:prstGeom prst="rect">
            <a:avLst/>
          </a:prstGeom>
          <a:ln>
            <a:noFill/>
          </a:ln>
        </p:spPr>
      </p:pic>
      <p:pic>
        <p:nvPicPr>
          <p:cNvPr id="127" name="Image 21" descr="Logo RF.jpg"/>
          <p:cNvPicPr/>
          <p:nvPr/>
        </p:nvPicPr>
        <p:blipFill>
          <a:blip r:embed="rId3"/>
          <a:stretch/>
        </p:blipFill>
        <p:spPr>
          <a:xfrm>
            <a:off x="212760" y="6334200"/>
            <a:ext cx="548640" cy="494640"/>
          </a:xfrm>
          <a:prstGeom prst="rect">
            <a:avLst/>
          </a:prstGeom>
          <a:ln>
            <a:noFill/>
          </a:ln>
        </p:spPr>
      </p:pic>
      <p:sp>
        <p:nvSpPr>
          <p:cNvPr id="128" name="Line 1"/>
          <p:cNvSpPr/>
          <p:nvPr/>
        </p:nvSpPr>
        <p:spPr>
          <a:xfrm>
            <a:off x="266400" y="6291000"/>
            <a:ext cx="8877600" cy="0"/>
          </a:xfrm>
          <a:prstGeom prst="line">
            <a:avLst/>
          </a:prstGeom>
          <a:ln w="9360">
            <a:solidFill>
              <a:srgbClr val="11489c"/>
            </a:solidFill>
            <a:round/>
          </a:ln>
        </p:spPr>
        <p:style>
          <a:lnRef idx="0"/>
          <a:fillRef idx="0"/>
          <a:effectRef idx="0"/>
          <a:fontRef idx="minor"/>
        </p:style>
      </p:sp>
      <p:sp>
        <p:nvSpPr>
          <p:cNvPr id="129" name="PlaceHolder 2"/>
          <p:cNvSpPr>
            <a:spLocks noGrp="1"/>
          </p:cNvSpPr>
          <p:nvPr>
            <p:ph type="title"/>
          </p:nvPr>
        </p:nvSpPr>
        <p:spPr>
          <a:xfrm>
            <a:off x="266760" y="0"/>
            <a:ext cx="8787600" cy="1024920"/>
          </a:xfrm>
          <a:prstGeom prst="rect">
            <a:avLst/>
          </a:prstGeom>
        </p:spPr>
        <p:txBody>
          <a:bodyPr lIns="0" rIns="0" tIns="0" bIns="0" anchor="ctr">
            <a:noAutofit/>
          </a:bodyPr>
          <a:p>
            <a:pPr algn="ct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3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7" name="Image 4" descr="Logo Onera.png"/>
          <p:cNvPicPr/>
          <p:nvPr/>
        </p:nvPicPr>
        <p:blipFill>
          <a:blip r:embed="rId2"/>
          <a:stretch/>
        </p:blipFill>
        <p:spPr>
          <a:xfrm>
            <a:off x="812880" y="6415200"/>
            <a:ext cx="1472400" cy="332640"/>
          </a:xfrm>
          <a:prstGeom prst="rect">
            <a:avLst/>
          </a:prstGeom>
          <a:ln>
            <a:noFill/>
          </a:ln>
        </p:spPr>
      </p:pic>
      <p:pic>
        <p:nvPicPr>
          <p:cNvPr id="168" name="Image 21" descr="Logo RF.jpg"/>
          <p:cNvPicPr/>
          <p:nvPr/>
        </p:nvPicPr>
        <p:blipFill>
          <a:blip r:embed="rId3"/>
          <a:stretch/>
        </p:blipFill>
        <p:spPr>
          <a:xfrm>
            <a:off x="212760" y="6334200"/>
            <a:ext cx="548640" cy="494640"/>
          </a:xfrm>
          <a:prstGeom prst="rect">
            <a:avLst/>
          </a:prstGeom>
          <a:ln>
            <a:noFill/>
          </a:ln>
        </p:spPr>
      </p:pic>
      <p:sp>
        <p:nvSpPr>
          <p:cNvPr id="169" name="Line 1"/>
          <p:cNvSpPr/>
          <p:nvPr/>
        </p:nvSpPr>
        <p:spPr>
          <a:xfrm>
            <a:off x="266400" y="6291000"/>
            <a:ext cx="8877600" cy="0"/>
          </a:xfrm>
          <a:prstGeom prst="line">
            <a:avLst/>
          </a:prstGeom>
          <a:ln w="9360">
            <a:solidFill>
              <a:srgbClr val="11489c"/>
            </a:solidFill>
            <a:round/>
          </a:ln>
        </p:spPr>
        <p:style>
          <a:lnRef idx="0"/>
          <a:fillRef idx="0"/>
          <a:effectRef idx="0"/>
          <a:fontRef idx="minor"/>
        </p:style>
      </p:sp>
      <p:sp>
        <p:nvSpPr>
          <p:cNvPr id="170" name="PlaceHolder 2"/>
          <p:cNvSpPr>
            <a:spLocks noGrp="1"/>
          </p:cNvSpPr>
          <p:nvPr>
            <p:ph type="title"/>
          </p:nvPr>
        </p:nvSpPr>
        <p:spPr>
          <a:xfrm>
            <a:off x="266760" y="0"/>
            <a:ext cx="8787600" cy="1024920"/>
          </a:xfrm>
          <a:prstGeom prst="rect">
            <a:avLst/>
          </a:prstGeom>
        </p:spPr>
        <p:txBody>
          <a:bodyPr lIns="0" rIns="0" tIns="0" bIns="0" anchor="ctr">
            <a:noAutofit/>
          </a:bodyPr>
          <a:p>
            <a:pPr algn="ct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71"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8" name="Image 4" descr="Logo Onera.png"/>
          <p:cNvPicPr/>
          <p:nvPr/>
        </p:nvPicPr>
        <p:blipFill>
          <a:blip r:embed="rId2"/>
          <a:stretch/>
        </p:blipFill>
        <p:spPr>
          <a:xfrm>
            <a:off x="812880" y="6415200"/>
            <a:ext cx="1472400" cy="332640"/>
          </a:xfrm>
          <a:prstGeom prst="rect">
            <a:avLst/>
          </a:prstGeom>
          <a:ln>
            <a:noFill/>
          </a:ln>
        </p:spPr>
      </p:pic>
      <p:pic>
        <p:nvPicPr>
          <p:cNvPr id="209" name="Image 21" descr="Logo RF.jpg"/>
          <p:cNvPicPr/>
          <p:nvPr/>
        </p:nvPicPr>
        <p:blipFill>
          <a:blip r:embed="rId3"/>
          <a:stretch/>
        </p:blipFill>
        <p:spPr>
          <a:xfrm>
            <a:off x="212760" y="6334200"/>
            <a:ext cx="548640" cy="494640"/>
          </a:xfrm>
          <a:prstGeom prst="rect">
            <a:avLst/>
          </a:prstGeom>
          <a:ln>
            <a:noFill/>
          </a:ln>
        </p:spPr>
      </p:pic>
      <p:sp>
        <p:nvSpPr>
          <p:cNvPr id="210" name="Line 1"/>
          <p:cNvSpPr/>
          <p:nvPr/>
        </p:nvSpPr>
        <p:spPr>
          <a:xfrm>
            <a:off x="266400" y="6291000"/>
            <a:ext cx="8877600" cy="0"/>
          </a:xfrm>
          <a:prstGeom prst="line">
            <a:avLst/>
          </a:prstGeom>
          <a:ln w="9360">
            <a:solidFill>
              <a:srgbClr val="11489c"/>
            </a:solidFill>
            <a:round/>
          </a:ln>
        </p:spPr>
        <p:style>
          <a:lnRef idx="0"/>
          <a:fillRef idx="0"/>
          <a:effectRef idx="0"/>
          <a:fontRef idx="minor"/>
        </p:style>
      </p:sp>
      <p:sp>
        <p:nvSpPr>
          <p:cNvPr id="211" name="PlaceHolder 2"/>
          <p:cNvSpPr>
            <a:spLocks noGrp="1"/>
          </p:cNvSpPr>
          <p:nvPr>
            <p:ph type="title"/>
          </p:nvPr>
        </p:nvSpPr>
        <p:spPr>
          <a:xfrm>
            <a:off x="266760" y="0"/>
            <a:ext cx="8787600" cy="1024920"/>
          </a:xfrm>
          <a:prstGeom prst="rect">
            <a:avLst/>
          </a:prstGeom>
        </p:spPr>
        <p:txBody>
          <a:bodyPr lIns="0" rIns="0" tIns="0" bIns="0" anchor="ctr">
            <a:noAutofit/>
          </a:bodyPr>
          <a:p>
            <a:pPr algn="ct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212" name="PlaceHolder 3"/>
          <p:cNvSpPr>
            <a:spLocks noGrp="1"/>
          </p:cNvSpPr>
          <p:nvPr>
            <p:ph type="body"/>
          </p:nvPr>
        </p:nvSpPr>
        <p:spPr>
          <a:xfrm>
            <a:off x="279360" y="1700280"/>
            <a:ext cx="7771680" cy="411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fr-FR" sz="2800" spc="-1" strike="noStrike">
                <a:solidFill>
                  <a:srgbClr val="000000"/>
                </a:solidFill>
                <a:latin typeface="Arial"/>
              </a:rPr>
              <a:t>Troisième niveau de plan</a:t>
            </a:r>
            <a:endParaRPr b="0" lang="fr-FR"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fr-FR" sz="2800" spc="-1" strike="noStrike">
                <a:solidFill>
                  <a:srgbClr val="000000"/>
                </a:solidFill>
                <a:latin typeface="Arial"/>
              </a:rPr>
              <a:t>Quatrième niveau de plan</a:t>
            </a:r>
            <a:endParaRPr b="0" lang="fr-FR"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fr-FR" sz="2800" spc="-1" strike="noStrike">
                <a:solidFill>
                  <a:srgbClr val="000000"/>
                </a:solidFill>
                <a:latin typeface="Arial"/>
              </a:rPr>
              <a:t>Cinquième niveau de plan</a:t>
            </a:r>
            <a:endParaRPr b="0" lang="fr-FR"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fr-FR" sz="2800" spc="-1" strike="noStrike">
                <a:solidFill>
                  <a:srgbClr val="000000"/>
                </a:solidFill>
                <a:latin typeface="Arial"/>
              </a:rPr>
              <a:t>Sixième niveau de plan</a:t>
            </a:r>
            <a:endParaRPr b="0" lang="fr-FR"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fr-FR" sz="2800" spc="-1" strike="noStrike">
                <a:solidFill>
                  <a:srgbClr val="000000"/>
                </a:solidFill>
                <a:latin typeface="Arial"/>
              </a:rPr>
              <a:t>Septième niveau de plan</a:t>
            </a:r>
            <a:endParaRPr b="0" lang="fr-FR"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49" name="Image 4" descr="Logo Onera.png"/>
          <p:cNvPicPr/>
          <p:nvPr/>
        </p:nvPicPr>
        <p:blipFill>
          <a:blip r:embed="rId2"/>
          <a:stretch/>
        </p:blipFill>
        <p:spPr>
          <a:xfrm>
            <a:off x="812880" y="6415200"/>
            <a:ext cx="1472400" cy="332640"/>
          </a:xfrm>
          <a:prstGeom prst="rect">
            <a:avLst/>
          </a:prstGeom>
          <a:ln>
            <a:noFill/>
          </a:ln>
        </p:spPr>
      </p:pic>
      <p:pic>
        <p:nvPicPr>
          <p:cNvPr id="250" name="Image 21" descr="Logo RF.jpg"/>
          <p:cNvPicPr/>
          <p:nvPr/>
        </p:nvPicPr>
        <p:blipFill>
          <a:blip r:embed="rId3"/>
          <a:stretch/>
        </p:blipFill>
        <p:spPr>
          <a:xfrm>
            <a:off x="212760" y="6334200"/>
            <a:ext cx="548640" cy="494640"/>
          </a:xfrm>
          <a:prstGeom prst="rect">
            <a:avLst/>
          </a:prstGeom>
          <a:ln>
            <a:noFill/>
          </a:ln>
        </p:spPr>
      </p:pic>
      <p:sp>
        <p:nvSpPr>
          <p:cNvPr id="251" name="Line 1"/>
          <p:cNvSpPr/>
          <p:nvPr/>
        </p:nvSpPr>
        <p:spPr>
          <a:xfrm>
            <a:off x="266400" y="6291000"/>
            <a:ext cx="8877600" cy="0"/>
          </a:xfrm>
          <a:prstGeom prst="line">
            <a:avLst/>
          </a:prstGeom>
          <a:ln w="9360">
            <a:solidFill>
              <a:srgbClr val="11489c"/>
            </a:solidFill>
            <a:round/>
          </a:ln>
        </p:spPr>
        <p:style>
          <a:lnRef idx="0"/>
          <a:fillRef idx="0"/>
          <a:effectRef idx="0"/>
          <a:fontRef idx="minor"/>
        </p:style>
      </p:sp>
      <p:pic>
        <p:nvPicPr>
          <p:cNvPr id="252" name="Image 4" descr="Logo Onera.png"/>
          <p:cNvPicPr/>
          <p:nvPr/>
        </p:nvPicPr>
        <p:blipFill>
          <a:blip r:embed="rId4"/>
          <a:stretch/>
        </p:blipFill>
        <p:spPr>
          <a:xfrm>
            <a:off x="5068800" y="361800"/>
            <a:ext cx="3750480" cy="847080"/>
          </a:xfrm>
          <a:prstGeom prst="rect">
            <a:avLst/>
          </a:prstGeom>
          <a:ln>
            <a:noFill/>
          </a:ln>
        </p:spPr>
      </p:pic>
      <p:pic>
        <p:nvPicPr>
          <p:cNvPr id="253" name="Image 2" descr="Logo RF.jpg"/>
          <p:cNvPicPr/>
          <p:nvPr/>
        </p:nvPicPr>
        <p:blipFill>
          <a:blip r:embed="rId5"/>
          <a:stretch/>
        </p:blipFill>
        <p:spPr>
          <a:xfrm>
            <a:off x="108000" y="106200"/>
            <a:ext cx="1409040" cy="1277280"/>
          </a:xfrm>
          <a:prstGeom prst="rect">
            <a:avLst/>
          </a:prstGeom>
          <a:ln>
            <a:noFill/>
          </a:ln>
        </p:spPr>
      </p:pic>
      <p:sp>
        <p:nvSpPr>
          <p:cNvPr id="254" name="PlaceHolder 2"/>
          <p:cNvSpPr>
            <a:spLocks noGrp="1"/>
          </p:cNvSpPr>
          <p:nvPr>
            <p:ph type="title"/>
          </p:nvPr>
        </p:nvSpPr>
        <p:spPr>
          <a:xfrm>
            <a:off x="457200" y="273600"/>
            <a:ext cx="8229240" cy="1144800"/>
          </a:xfrm>
          <a:prstGeom prst="rect">
            <a:avLst/>
          </a:prstGeom>
        </p:spPr>
        <p:txBody>
          <a:bodyPr lIns="0" rIns="0" tIns="0" bIns="0" anchor="ctr">
            <a:noAutofit/>
          </a:bodyPr>
          <a:p>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255"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Second niveau de plan</a:t>
            </a:r>
            <a:endParaRPr b="0" lang="fr-F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2" name="Image 4" descr="Logo Onera.png"/>
          <p:cNvPicPr/>
          <p:nvPr/>
        </p:nvPicPr>
        <p:blipFill>
          <a:blip r:embed="rId2"/>
          <a:stretch/>
        </p:blipFill>
        <p:spPr>
          <a:xfrm>
            <a:off x="812880" y="6415200"/>
            <a:ext cx="1472400" cy="332640"/>
          </a:xfrm>
          <a:prstGeom prst="rect">
            <a:avLst/>
          </a:prstGeom>
          <a:ln>
            <a:noFill/>
          </a:ln>
        </p:spPr>
      </p:pic>
      <p:pic>
        <p:nvPicPr>
          <p:cNvPr id="293" name="Image 21" descr="Logo RF.jpg"/>
          <p:cNvPicPr/>
          <p:nvPr/>
        </p:nvPicPr>
        <p:blipFill>
          <a:blip r:embed="rId3"/>
          <a:stretch/>
        </p:blipFill>
        <p:spPr>
          <a:xfrm>
            <a:off x="212760" y="6334200"/>
            <a:ext cx="548640" cy="494640"/>
          </a:xfrm>
          <a:prstGeom prst="rect">
            <a:avLst/>
          </a:prstGeom>
          <a:ln>
            <a:noFill/>
          </a:ln>
        </p:spPr>
      </p:pic>
      <p:sp>
        <p:nvSpPr>
          <p:cNvPr id="294" name="Line 1"/>
          <p:cNvSpPr/>
          <p:nvPr/>
        </p:nvSpPr>
        <p:spPr>
          <a:xfrm>
            <a:off x="266400" y="6291000"/>
            <a:ext cx="8877600" cy="0"/>
          </a:xfrm>
          <a:prstGeom prst="line">
            <a:avLst/>
          </a:prstGeom>
          <a:ln w="9360">
            <a:solidFill>
              <a:srgbClr val="11489c"/>
            </a:solidFill>
            <a:round/>
          </a:ln>
        </p:spPr>
        <p:style>
          <a:lnRef idx="0"/>
          <a:fillRef idx="0"/>
          <a:effectRef idx="0"/>
          <a:fontRef idx="minor"/>
        </p:style>
      </p:sp>
      <p:sp>
        <p:nvSpPr>
          <p:cNvPr id="295" name="Line 2"/>
          <p:cNvSpPr/>
          <p:nvPr/>
        </p:nvSpPr>
        <p:spPr>
          <a:xfrm>
            <a:off x="266400" y="1052640"/>
            <a:ext cx="8877600" cy="0"/>
          </a:xfrm>
          <a:prstGeom prst="line">
            <a:avLst/>
          </a:prstGeom>
          <a:ln w="9360">
            <a:solidFill>
              <a:srgbClr val="11489c"/>
            </a:solidFill>
            <a:round/>
          </a:ln>
        </p:spPr>
        <p:style>
          <a:lnRef idx="0"/>
          <a:fillRef idx="0"/>
          <a:effectRef idx="0"/>
          <a:fontRef idx="minor"/>
        </p:style>
      </p:sp>
      <p:sp>
        <p:nvSpPr>
          <p:cNvPr id="296" name="PlaceHolder 3"/>
          <p:cNvSpPr>
            <a:spLocks noGrp="1"/>
          </p:cNvSpPr>
          <p:nvPr>
            <p:ph type="title"/>
          </p:nvPr>
        </p:nvSpPr>
        <p:spPr>
          <a:xfrm>
            <a:off x="266760" y="0"/>
            <a:ext cx="8787600" cy="1024920"/>
          </a:xfrm>
          <a:prstGeom prst="rect">
            <a:avLst/>
          </a:prstGeom>
        </p:spPr>
        <p:txBody>
          <a:bodyPr lIns="0" rIns="0" tIns="0" bIns="0" anchor="ctr">
            <a:noAutofit/>
          </a:bodyPr>
          <a:p>
            <a:pPr algn="ct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297" name="PlaceHolder 4"/>
          <p:cNvSpPr>
            <a:spLocks noGrp="1"/>
          </p:cNvSpPr>
          <p:nvPr>
            <p:ph type="body"/>
          </p:nvPr>
        </p:nvSpPr>
        <p:spPr>
          <a:xfrm>
            <a:off x="279360" y="1700280"/>
            <a:ext cx="7771680" cy="411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fr-FR" sz="2800" spc="-1" strike="noStrike">
                <a:solidFill>
                  <a:srgbClr val="000000"/>
                </a:solidFill>
                <a:latin typeface="Arial"/>
              </a:rPr>
              <a:t>Cliquez pour éditer le format du plan de texte</a:t>
            </a:r>
            <a:endParaRPr b="0" lang="fr-FR"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fr-FR" sz="2800" spc="-1" strike="noStrike">
                <a:solidFill>
                  <a:srgbClr val="000000"/>
                </a:solidFill>
                <a:latin typeface="Arial"/>
              </a:rPr>
              <a:t>Troisième niveau de plan</a:t>
            </a:r>
            <a:endParaRPr b="0" lang="fr-FR"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fr-FR" sz="2800" spc="-1" strike="noStrike">
                <a:solidFill>
                  <a:srgbClr val="000000"/>
                </a:solidFill>
                <a:latin typeface="Arial"/>
              </a:rPr>
              <a:t>Quatrième niveau de plan</a:t>
            </a:r>
            <a:endParaRPr b="0" lang="fr-FR"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fr-FR" sz="2800" spc="-1" strike="noStrike">
                <a:solidFill>
                  <a:srgbClr val="000000"/>
                </a:solidFill>
                <a:latin typeface="Arial"/>
              </a:rPr>
              <a:t>Cinquième niveau de plan</a:t>
            </a:r>
            <a:endParaRPr b="0" lang="fr-FR"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fr-FR" sz="2800" spc="-1" strike="noStrike">
                <a:solidFill>
                  <a:srgbClr val="000000"/>
                </a:solidFill>
                <a:latin typeface="Arial"/>
              </a:rPr>
              <a:t>Sixième niveau de plan</a:t>
            </a:r>
            <a:endParaRPr b="0" lang="fr-FR"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fr-FR" sz="2800" spc="-1" strike="noStrike">
                <a:solidFill>
                  <a:srgbClr val="000000"/>
                </a:solidFill>
                <a:latin typeface="Arial"/>
              </a:rPr>
              <a:t>Septième niveau de plan</a:t>
            </a:r>
            <a:endParaRPr b="0" lang="fr-FR"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6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C2E8639-2BB2-4A87-91B0-AEA3D5527E15}"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41" name="CustomShape 2"/>
          <p:cNvSpPr/>
          <p:nvPr/>
        </p:nvSpPr>
        <p:spPr>
          <a:xfrm>
            <a:off x="266760" y="2133720"/>
            <a:ext cx="7657560" cy="1142280"/>
          </a:xfrm>
          <a:prstGeom prst="rect">
            <a:avLst/>
          </a:prstGeom>
          <a:solidFill>
            <a:srgbClr val="ffffff"/>
          </a:solidFill>
          <a:ln>
            <a:solidFill>
              <a:srgbClr val="000000"/>
            </a:solidFill>
          </a:ln>
        </p:spPr>
        <p:style>
          <a:lnRef idx="0"/>
          <a:fillRef idx="0"/>
          <a:effectRef idx="0"/>
          <a:fontRef idx="minor"/>
        </p:style>
      </p:sp>
      <p:sp>
        <p:nvSpPr>
          <p:cNvPr id="342" name="CustomShape 3"/>
          <p:cNvSpPr/>
          <p:nvPr/>
        </p:nvSpPr>
        <p:spPr>
          <a:xfrm>
            <a:off x="266760" y="3276720"/>
            <a:ext cx="8049600" cy="1751760"/>
          </a:xfrm>
          <a:prstGeom prst="rect">
            <a:avLst/>
          </a:prstGeom>
          <a:noFill/>
          <a:ln>
            <a:noFill/>
          </a:ln>
        </p:spPr>
        <p:style>
          <a:lnRef idx="0"/>
          <a:fillRef idx="0"/>
          <a:effectRef idx="0"/>
          <a:fontRef idx="minor"/>
        </p:style>
      </p:sp>
      <p:sp>
        <p:nvSpPr>
          <p:cNvPr id="343" name="CustomShape 4"/>
          <p:cNvSpPr/>
          <p:nvPr/>
        </p:nvSpPr>
        <p:spPr>
          <a:xfrm>
            <a:off x="0" y="0"/>
            <a:ext cx="9143280" cy="6857280"/>
          </a:xfrm>
          <a:prstGeom prst="rect">
            <a:avLst/>
          </a:prstGeom>
          <a:solidFill>
            <a:schemeClr val="bg1"/>
          </a:solidFill>
          <a:ln>
            <a:noFill/>
          </a:ln>
        </p:spPr>
        <p:style>
          <a:lnRef idx="0"/>
          <a:fillRef idx="0"/>
          <a:effectRef idx="0"/>
          <a:fontRef idx="minor"/>
        </p:style>
      </p:sp>
      <p:pic>
        <p:nvPicPr>
          <p:cNvPr id="344" name="Image 4" descr="Logo Onera.png"/>
          <p:cNvPicPr/>
          <p:nvPr/>
        </p:nvPicPr>
        <p:blipFill>
          <a:blip r:embed="rId1"/>
          <a:stretch/>
        </p:blipFill>
        <p:spPr>
          <a:xfrm>
            <a:off x="1170000" y="2660760"/>
            <a:ext cx="6712920" cy="1517040"/>
          </a:xfrm>
          <a:prstGeom prst="rect">
            <a:avLst/>
          </a:prstGeom>
          <a:ln>
            <a:noFill/>
          </a:ln>
        </p:spPr>
      </p:pic>
      <p:pic>
        <p:nvPicPr>
          <p:cNvPr id="345" name="Image 2" descr="Logo RF.jpg"/>
          <p:cNvPicPr/>
          <p:nvPr/>
        </p:nvPicPr>
        <p:blipFill>
          <a:blip r:embed="rId2"/>
          <a:stretch/>
        </p:blipFill>
        <p:spPr>
          <a:xfrm>
            <a:off x="122400" y="103320"/>
            <a:ext cx="2262960" cy="2050200"/>
          </a:xfrm>
          <a:prstGeom prst="rect">
            <a:avLst/>
          </a:prstGeom>
          <a:ln>
            <a:noFill/>
          </a:ln>
        </p:spPr>
      </p:pic>
      <p:sp>
        <p:nvSpPr>
          <p:cNvPr id="346" name="CustomShape 5"/>
          <p:cNvSpPr/>
          <p:nvPr/>
        </p:nvSpPr>
        <p:spPr>
          <a:xfrm>
            <a:off x="0" y="5299200"/>
            <a:ext cx="8997120" cy="396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2000" spc="276" strike="noStrike">
                <a:solidFill>
                  <a:srgbClr val="11489c"/>
                </a:solidFill>
                <a:latin typeface="Arial"/>
                <a:ea typeface="ＭＳ Ｐゴシック"/>
              </a:rPr>
              <a:t>www.onera.fr</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Exemple de « mauvais » code</a:t>
            </a:r>
            <a:endParaRPr b="0" lang="fr-FR" sz="2400" spc="-1" strike="noStrike">
              <a:latin typeface="Arial"/>
            </a:endParaRPr>
          </a:p>
        </p:txBody>
      </p:sp>
      <p:sp>
        <p:nvSpPr>
          <p:cNvPr id="379" name="CustomShape 2"/>
          <p:cNvSpPr/>
          <p:nvPr/>
        </p:nvSpPr>
        <p:spPr>
          <a:xfrm>
            <a:off x="266760" y="836640"/>
            <a:ext cx="4723920" cy="1511280"/>
          </a:xfrm>
          <a:prstGeom prst="rect">
            <a:avLst/>
          </a:prstGeom>
          <a:solidFill>
            <a:srgbClr val="daedef"/>
          </a:solidFill>
          <a:ln>
            <a:noFill/>
          </a:ln>
          <a:effectLst>
            <a:outerShdw dir="2700000" dist="37674">
              <a:srgbClr val="000000">
                <a:alpha val="40000"/>
              </a:srgbClr>
            </a:outerShdw>
          </a:effectLst>
        </p:spPr>
        <p:style>
          <a:lnRef idx="0"/>
          <a:fillRef idx="0"/>
          <a:effectRef idx="0"/>
          <a:fontRef idx="minor"/>
        </p:style>
        <p:txBody>
          <a:bodyPr lIns="0" rIns="0" tIns="0" bIns="0">
            <a:noAutofit/>
          </a:bodyPr>
          <a:p>
            <a:pPr>
              <a:lnSpc>
                <a:spcPct val="100000"/>
              </a:lnSpc>
              <a:spcBef>
                <a:spcPts val="400"/>
              </a:spcBef>
              <a:tabLst>
                <a:tab algn="l" pos="0"/>
              </a:tabLst>
            </a:pPr>
            <a:r>
              <a:rPr b="0" lang="fr-FR" sz="2000" spc="-1" strike="noStrike">
                <a:solidFill>
                  <a:srgbClr val="333399"/>
                </a:solidFill>
                <a:latin typeface="DejaVu Sans"/>
                <a:ea typeface="DejaVu Sans"/>
              </a:rPr>
              <a:t>int</a:t>
            </a:r>
            <a:r>
              <a:rPr b="0" lang="fr-FR" sz="2000" spc="-1" strike="noStrike">
                <a:solidFill>
                  <a:srgbClr val="000000"/>
                </a:solidFill>
                <a:latin typeface="DejaVu Sans"/>
                <a:ea typeface="DejaVu Sans"/>
              </a:rPr>
              <a:t> k(</a:t>
            </a:r>
            <a:r>
              <a:rPr b="0" lang="fr-FR" sz="2000" spc="-1" strike="noStrike">
                <a:solidFill>
                  <a:srgbClr val="333399"/>
                </a:solidFill>
                <a:latin typeface="DejaVu Sans"/>
                <a:ea typeface="DejaVu Sans"/>
              </a:rPr>
              <a:t>int</a:t>
            </a:r>
            <a:r>
              <a:rPr b="0" lang="fr-FR" sz="2000" spc="-1" strike="noStrike">
                <a:solidFill>
                  <a:srgbClr val="000000"/>
                </a:solidFill>
                <a:latin typeface="DejaVu Sans"/>
                <a:ea typeface="DejaVu Sans"/>
              </a:rPr>
              <a:t> i)</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DejaVu Sans"/>
                <a:ea typeface="DejaVu Sans"/>
              </a:rPr>
              <a:t>{</a:t>
            </a:r>
            <a:r>
              <a:rPr b="0" lang="fr-FR" sz="2000" spc="-1" strike="noStrike">
                <a:solidFill>
                  <a:srgbClr val="333399"/>
                </a:solidFill>
                <a:latin typeface="DejaVu Sans"/>
                <a:ea typeface="DejaVu Sans"/>
              </a:rPr>
              <a:t>int</a:t>
            </a:r>
            <a:r>
              <a:rPr b="0" lang="fr-FR" sz="2000" spc="-1" strike="noStrike">
                <a:solidFill>
                  <a:srgbClr val="000000"/>
                </a:solidFill>
                <a:latin typeface="DejaVu Sans"/>
                <a:ea typeface="DejaVu Sans"/>
              </a:rPr>
              <a:t> rsflkj=1; </a:t>
            </a:r>
            <a:r>
              <a:rPr b="0" lang="fr-FR" sz="2000" spc="-1" strike="noStrike">
                <a:solidFill>
                  <a:srgbClr val="333399"/>
                </a:solidFill>
                <a:latin typeface="DejaVu Sans"/>
                <a:ea typeface="DejaVu Sans"/>
              </a:rPr>
              <a:t>if</a:t>
            </a:r>
            <a:r>
              <a:rPr b="0" lang="fr-FR" sz="2000" spc="-1" strike="noStrike">
                <a:solidFill>
                  <a:srgbClr val="000000"/>
                </a:solidFill>
                <a:latin typeface="DejaVu Sans"/>
                <a:ea typeface="DejaVu Sans"/>
              </a:rPr>
              <a:t> (i==1)</a:t>
            </a:r>
            <a:endParaRPr b="0" lang="fr-FR" sz="2000" spc="-1" strike="noStrike">
              <a:latin typeface="Arial"/>
            </a:endParaRPr>
          </a:p>
          <a:p>
            <a:pPr>
              <a:lnSpc>
                <a:spcPct val="100000"/>
              </a:lnSpc>
              <a:spcBef>
                <a:spcPts val="400"/>
              </a:spcBef>
              <a:tabLst>
                <a:tab algn="l" pos="0"/>
              </a:tabLst>
            </a:pPr>
            <a:r>
              <a:rPr b="0" lang="fr-FR" sz="2000" spc="-1" strike="noStrike">
                <a:solidFill>
                  <a:srgbClr val="333399"/>
                </a:solidFill>
                <a:latin typeface="DejaVu Sans"/>
                <a:ea typeface="DejaVu Sans"/>
              </a:rPr>
              <a:t>return</a:t>
            </a:r>
            <a:r>
              <a:rPr b="0" lang="fr-FR" sz="2000" spc="-1" strike="noStrike">
                <a:solidFill>
                  <a:srgbClr val="000000"/>
                </a:solidFill>
                <a:latin typeface="DejaVu Sans"/>
                <a:ea typeface="DejaVu Sans"/>
              </a:rPr>
              <a:t> rsflkj; </a:t>
            </a:r>
            <a:r>
              <a:rPr b="0" lang="fr-FR" sz="2000" spc="-1" strike="noStrike">
                <a:solidFill>
                  <a:srgbClr val="333399"/>
                </a:solidFill>
                <a:latin typeface="DejaVu Sans"/>
                <a:ea typeface="DejaVu Sans"/>
              </a:rPr>
              <a:t>else</a:t>
            </a:r>
            <a:r>
              <a:rPr b="0" lang="fr-FR" sz="2000" spc="-1" strike="noStrike">
                <a:solidFill>
                  <a:srgbClr val="000000"/>
                </a:solidFill>
                <a:latin typeface="DejaVu Sans"/>
                <a:ea typeface="DejaVu Sans"/>
              </a:rPr>
              <a:t> rsflkj = i;</a:t>
            </a:r>
            <a:endParaRPr b="0" lang="fr-FR" sz="2000" spc="-1" strike="noStrike">
              <a:latin typeface="Arial"/>
            </a:endParaRPr>
          </a:p>
          <a:p>
            <a:pPr>
              <a:lnSpc>
                <a:spcPct val="100000"/>
              </a:lnSpc>
              <a:spcBef>
                <a:spcPts val="400"/>
              </a:spcBef>
              <a:tabLst>
                <a:tab algn="l" pos="0"/>
              </a:tabLst>
            </a:pPr>
            <a:r>
              <a:rPr b="0" lang="fr-FR" sz="2000" spc="-1" strike="noStrike">
                <a:solidFill>
                  <a:srgbClr val="333399"/>
                </a:solidFill>
                <a:latin typeface="DejaVu Sans"/>
                <a:ea typeface="DejaVu Sans"/>
              </a:rPr>
              <a:t>return</a:t>
            </a:r>
            <a:r>
              <a:rPr b="0" lang="fr-FR" sz="2000" spc="-1" strike="noStrike">
                <a:solidFill>
                  <a:srgbClr val="000000"/>
                </a:solidFill>
                <a:latin typeface="DejaVu Sans"/>
                <a:ea typeface="DejaVu Sans"/>
              </a:rPr>
              <a:t> rsflkj*k(i-1);}</a:t>
            </a:r>
            <a:endParaRPr b="0" lang="fr-FR" sz="2000" spc="-1" strike="noStrike">
              <a:latin typeface="Arial"/>
            </a:endParaRPr>
          </a:p>
        </p:txBody>
      </p:sp>
      <p:sp>
        <p:nvSpPr>
          <p:cNvPr id="380"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5AE3507-7C62-4BA8-AFAA-D44050B283A7}"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381"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382" name="CustomShape 5"/>
          <p:cNvSpPr/>
          <p:nvPr/>
        </p:nvSpPr>
        <p:spPr>
          <a:xfrm>
            <a:off x="5220000" y="1361880"/>
            <a:ext cx="472392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00509a"/>
                </a:solidFill>
                <a:latin typeface="Arial"/>
                <a:ea typeface="ＭＳ Ｐゴシック"/>
              </a:rPr>
              <a:t>Que fait cette fonction ?</a:t>
            </a:r>
            <a:endParaRPr b="0" lang="fr-FR" sz="2400" spc="-1" strike="noStrike">
              <a:latin typeface="Arial"/>
            </a:endParaRPr>
          </a:p>
        </p:txBody>
      </p:sp>
      <p:sp>
        <p:nvSpPr>
          <p:cNvPr id="383" name="CustomShape 6"/>
          <p:cNvSpPr/>
          <p:nvPr/>
        </p:nvSpPr>
        <p:spPr>
          <a:xfrm>
            <a:off x="323640" y="3124080"/>
            <a:ext cx="4247640" cy="2523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800" spc="-1" strike="noStrike">
                <a:solidFill>
                  <a:srgbClr val="00509a"/>
                </a:solidFill>
                <a:latin typeface="Courier New"/>
                <a:ea typeface="ＭＳ Ｐゴシック"/>
              </a:rPr>
              <a:t>#define _ -F&lt;00||--F-OO--;</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int F=00,OO=00;main(){F_OO();printf("%1.3f\n",4.*-F/OO/OO);}F_OO()</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_-_-_-_-_-_-_-_-_-_-_-_-_-_-_-_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_-_-_-_-_-_-_-_-_-_-_-_-_-_-_-_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_-_-_-_-_-_-_-_-_-_-_-_-_-_-_-_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_-_-_-_-_-_-_-_-_-_-_-_-_-_-_-_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            </a:t>
            </a:r>
            <a:r>
              <a:rPr b="1" lang="fr-FR" sz="800" spc="-1" strike="noStrike">
                <a:solidFill>
                  <a:srgbClr val="00509a"/>
                </a:solidFill>
                <a:latin typeface="Courier New"/>
                <a:ea typeface="ＭＳ Ｐゴシック"/>
              </a:rPr>
              <a:t>_-_-_-_</a:t>
            </a:r>
            <a:endParaRPr b="0" lang="fr-FR" sz="800" spc="-1" strike="noStrike">
              <a:latin typeface="Arial"/>
            </a:endParaRPr>
          </a:p>
          <a:p>
            <a:pPr>
              <a:lnSpc>
                <a:spcPct val="100000"/>
              </a:lnSpc>
            </a:pPr>
            <a:r>
              <a:rPr b="1" lang="fr-FR" sz="800" spc="-1" strike="noStrike">
                <a:solidFill>
                  <a:srgbClr val="00509a"/>
                </a:solidFill>
                <a:latin typeface="Courier New"/>
                <a:ea typeface="ＭＳ Ｐゴシック"/>
              </a:rPr>
              <a:t>}</a:t>
            </a:r>
            <a:endParaRPr b="0" lang="fr-FR" sz="800" spc="-1" strike="noStrike">
              <a:latin typeface="Arial"/>
            </a:endParaRPr>
          </a:p>
        </p:txBody>
      </p:sp>
      <p:sp>
        <p:nvSpPr>
          <p:cNvPr id="384" name="CustomShape 7"/>
          <p:cNvSpPr/>
          <p:nvPr/>
        </p:nvSpPr>
        <p:spPr>
          <a:xfrm>
            <a:off x="4660920" y="4069440"/>
            <a:ext cx="4393440" cy="1004760"/>
          </a:xfrm>
          <a:prstGeom prst="rect">
            <a:avLst/>
          </a:prstGeom>
          <a:gradFill rotWithShape="0">
            <a:gsLst>
              <a:gs pos="0">
                <a:srgbClr val="c2c2ef"/>
              </a:gs>
              <a:gs pos="100000">
                <a:srgbClr val="e8e8f9"/>
              </a:gs>
            </a:gsLst>
            <a:lin ang="16200000"/>
          </a:gradFill>
          <a:ln>
            <a:solidFill>
              <a:srgbClr val="2f2f98"/>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spAutoFit/>
          </a:bodyPr>
          <a:p>
            <a:pPr>
              <a:lnSpc>
                <a:spcPct val="100000"/>
              </a:lnSpc>
            </a:pPr>
            <a:r>
              <a:rPr b="0" lang="fr-FR" sz="2000" spc="-1" strike="noStrike">
                <a:solidFill>
                  <a:srgbClr val="000000"/>
                </a:solidFill>
                <a:latin typeface="Arial"/>
                <a:ea typeface="ＭＳ Ｐゴシック"/>
              </a:rPr>
              <a:t>Concours annuel</a:t>
            </a:r>
            <a:endParaRPr b="0" lang="fr-FR" sz="2000" spc="-1" strike="noStrike">
              <a:latin typeface="Arial"/>
            </a:endParaRPr>
          </a:p>
          <a:p>
            <a:pPr>
              <a:lnSpc>
                <a:spcPct val="100000"/>
              </a:lnSpc>
            </a:pPr>
            <a:r>
              <a:rPr b="1" lang="fr-FR" sz="2000" spc="-1" strike="noStrike">
                <a:solidFill>
                  <a:srgbClr val="000000"/>
                </a:solidFill>
                <a:latin typeface="Arial"/>
                <a:ea typeface="ＭＳ Ｐゴシック"/>
              </a:rPr>
              <a:t>International Obfuscated C Code</a:t>
            </a:r>
            <a:endParaRPr b="0" lang="fr-FR" sz="2000" spc="-1" strike="noStrike">
              <a:latin typeface="Arial"/>
            </a:endParaRPr>
          </a:p>
          <a:p>
            <a:pPr>
              <a:lnSpc>
                <a:spcPct val="100000"/>
              </a:lnSpc>
            </a:pPr>
            <a:r>
              <a:rPr b="0" lang="fr-FR" sz="2000" spc="-1" strike="noStrike">
                <a:solidFill>
                  <a:srgbClr val="000000"/>
                </a:solidFill>
                <a:latin typeface="Arial"/>
                <a:ea typeface="ＭＳ Ｐゴシック"/>
              </a:rPr>
              <a:t>Gagnant concours 1988</a:t>
            </a:r>
            <a:endParaRPr b="0" lang="fr-FR" sz="2000" spc="-1" strike="noStrike">
              <a:latin typeface="Arial"/>
            </a:endParaRPr>
          </a:p>
        </p:txBody>
      </p:sp>
      <p:sp>
        <p:nvSpPr>
          <p:cNvPr id="385" name="CustomShape 8"/>
          <p:cNvSpPr/>
          <p:nvPr/>
        </p:nvSpPr>
        <p:spPr>
          <a:xfrm rot="10800000">
            <a:off x="3492720" y="4356000"/>
            <a:ext cx="935280" cy="441000"/>
          </a:xfrm>
          <a:prstGeom prst="rightArrow">
            <a:avLst>
              <a:gd name="adj1" fmla="val 50000"/>
              <a:gd name="adj2" fmla="val 50000"/>
            </a:avLst>
          </a:prstGeom>
          <a:solidFill>
            <a:schemeClr val="accent1"/>
          </a:solidFill>
          <a:ln w="9360">
            <a:solidFill>
              <a:schemeClr val="tx1"/>
            </a:solidFill>
            <a:round/>
          </a:ln>
        </p:spPr>
        <p:style>
          <a:lnRef idx="0"/>
          <a:fillRef idx="0"/>
          <a:effectRef idx="0"/>
          <a:fontRef idx="minor"/>
        </p:style>
      </p:sp>
      <p:sp>
        <p:nvSpPr>
          <p:cNvPr id="386" name="CustomShape 9"/>
          <p:cNvSpPr/>
          <p:nvPr/>
        </p:nvSpPr>
        <p:spPr>
          <a:xfrm>
            <a:off x="5017320" y="5259240"/>
            <a:ext cx="3167640" cy="821160"/>
          </a:xfrm>
          <a:prstGeom prst="rect">
            <a:avLst/>
          </a:prstGeom>
          <a:gradFill rotWithShape="0">
            <a:gsLst>
              <a:gs pos="0">
                <a:srgbClr val="d0d0d0"/>
              </a:gs>
              <a:gs pos="100000">
                <a:srgbClr val="ededed"/>
              </a:gs>
            </a:gsLst>
            <a:lin ang="16200000"/>
          </a:gradFill>
          <a:ln>
            <a:round/>
          </a:ln>
          <a:effectLst>
            <a:outerShdw algn="br" blurRad="76200" kx="1200000" rotWithShape="0" sy="23000">
              <a:srgbClr val="000000">
                <a:alpha val="20000"/>
              </a:srgbClr>
            </a:outerShdw>
          </a:effectLst>
        </p:spPr>
        <p:style>
          <a:lnRef idx="1">
            <a:schemeClr val="accent4"/>
          </a:lnRef>
          <a:fillRef idx="2">
            <a:schemeClr val="accent4"/>
          </a:fillRef>
          <a:effectRef idx="1">
            <a:schemeClr val="accent4"/>
          </a:effectRef>
          <a:fontRef idx="minor"/>
        </p:style>
        <p:txBody>
          <a:bodyPr lIns="90000" rIns="90000" tIns="45000" bIns="45000">
            <a:spAutoFit/>
          </a:bodyPr>
          <a:p>
            <a:pPr>
              <a:lnSpc>
                <a:spcPct val="100000"/>
              </a:lnSpc>
            </a:pPr>
            <a:r>
              <a:rPr b="1" lang="fr-FR" sz="2400" spc="-1" strike="noStrike">
                <a:solidFill>
                  <a:srgbClr val="000000"/>
                </a:solidFill>
                <a:latin typeface="Segoe UI Semilight"/>
                <a:ea typeface="ＭＳ Ｐゴシック"/>
              </a:rPr>
              <a:t>https://www.ioccc.org/</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 valeurs multiples… </a:t>
            </a:r>
            <a:endParaRPr b="0" lang="fr-FR" sz="4400" spc="-1" strike="noStrike">
              <a:solidFill>
                <a:srgbClr val="000000"/>
              </a:solidFill>
              <a:latin typeface="Arial"/>
            </a:endParaRPr>
          </a:p>
        </p:txBody>
      </p:sp>
      <p:sp>
        <p:nvSpPr>
          <p:cNvPr id="761" name="TextShape 2"/>
          <p:cNvSpPr txBox="1"/>
          <p:nvPr/>
        </p:nvSpPr>
        <p:spPr>
          <a:xfrm>
            <a:off x="279360" y="1215720"/>
            <a:ext cx="8708040" cy="710280"/>
          </a:xfrm>
          <a:prstGeom prst="rect">
            <a:avLst/>
          </a:prstGeom>
          <a:noFill/>
          <a:ln>
            <a:noFill/>
          </a:ln>
        </p:spPr>
        <p:txBody>
          <a:bodyPr lIns="0" rIns="0" tIns="0" bIns="0">
            <a:normAutofit fontScale="61000"/>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veut parfois ignorer une des valeurs retournées</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Dans le fonction précédente, on n’a pas besoin d’avoir la valeur du reste</a:t>
            </a:r>
            <a:endParaRPr b="0" lang="fr-FR" sz="2400" spc="-1" strike="noStrike">
              <a:solidFill>
                <a:srgbClr val="000000"/>
              </a:solidFill>
              <a:latin typeface="Arial"/>
            </a:endParaRPr>
          </a:p>
        </p:txBody>
      </p:sp>
      <p:sp>
        <p:nvSpPr>
          <p:cNvPr id="762" name="CustomShape 3"/>
          <p:cNvSpPr/>
          <p:nvPr/>
        </p:nvSpPr>
        <p:spPr>
          <a:xfrm>
            <a:off x="242280" y="1981080"/>
            <a:ext cx="8787600" cy="3337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[p,q,r] = convertion_en_fraction(1./reste, nombre_iter_max-1);</a:t>
            </a:r>
            <a:endParaRPr b="0" lang="fr-FR" sz="1600" spc="-1" strike="noStrike">
              <a:latin typeface="Arial"/>
            </a:endParaRPr>
          </a:p>
        </p:txBody>
      </p:sp>
      <p:sp>
        <p:nvSpPr>
          <p:cNvPr id="763" name="CustomShape 4"/>
          <p:cNvSpPr/>
          <p:nvPr/>
        </p:nvSpPr>
        <p:spPr>
          <a:xfrm>
            <a:off x="242280" y="2473560"/>
            <a:ext cx="8787600" cy="17362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1800" spc="-1" strike="noStrike">
                <a:solidFill>
                  <a:srgbClr val="000000"/>
                </a:solidFill>
                <a:latin typeface="Arial"/>
                <a:ea typeface="DejaVu Sans"/>
              </a:rPr>
              <a:t>Deux façons d’ignorer ce retour (sans warning de la part du compilateur)</a:t>
            </a:r>
            <a:endParaRPr b="0" lang="fr-FR" sz="1800" spc="-1" strike="noStrike">
              <a:latin typeface="Arial"/>
            </a:endParaRPr>
          </a:p>
          <a:p>
            <a:pPr lvl="1" marL="743040" indent="-285480">
              <a:lnSpc>
                <a:spcPct val="100000"/>
              </a:lnSpc>
              <a:buClr>
                <a:srgbClr val="000000"/>
              </a:buClr>
              <a:buFont typeface="Arial"/>
              <a:buChar char="•"/>
            </a:pPr>
            <a:r>
              <a:rPr b="0" lang="fr-FR" sz="1800" spc="-1" strike="noStrike">
                <a:solidFill>
                  <a:srgbClr val="000000"/>
                </a:solidFill>
                <a:latin typeface="Arial"/>
                <a:ea typeface="DejaVu Sans"/>
              </a:rPr>
              <a:t>On récupère les trois valeurs en précisant que certaines ne seront pas utilisées</a:t>
            </a:r>
            <a:endParaRPr b="0" lang="fr-FR" sz="1800" spc="-1" strike="noStrike">
              <a:latin typeface="Arial"/>
            </a:endParaRPr>
          </a:p>
          <a:p>
            <a:pPr lvl="1" marL="743040" indent="-285480">
              <a:lnSpc>
                <a:spcPct val="100000"/>
              </a:lnSpc>
              <a:buClr>
                <a:srgbClr val="000000"/>
              </a:buClr>
              <a:buFont typeface="Arial"/>
              <a:buChar char="•"/>
            </a:pPr>
            <a:r>
              <a:rPr b="0" lang="fr-FR" sz="1800" spc="-1" strike="noStrike">
                <a:solidFill>
                  <a:srgbClr val="000000"/>
                </a:solidFill>
                <a:latin typeface="Arial"/>
                <a:ea typeface="DejaVu Sans"/>
              </a:rPr>
              <a:t>On récupère les trois valeurs avec la fonction std::tie qui permet de récuper les valeurs d’un tuple dans des variables préalablement déclarées en remplaçant la valeur à ignorer par </a:t>
            </a:r>
            <a:r>
              <a:rPr b="1" lang="fr-FR" sz="1600" spc="-1" strike="noStrike">
                <a:solidFill>
                  <a:srgbClr val="000000"/>
                </a:solidFill>
                <a:latin typeface="Courier New"/>
                <a:ea typeface="DejaVu Sans"/>
              </a:rPr>
              <a:t>std::ignore</a:t>
            </a:r>
            <a:endParaRPr b="0" lang="fr-FR" sz="1600" spc="-1" strike="noStrike">
              <a:latin typeface="Arial"/>
            </a:endParaRPr>
          </a:p>
        </p:txBody>
      </p:sp>
      <p:sp>
        <p:nvSpPr>
          <p:cNvPr id="764" name="CustomShape 5"/>
          <p:cNvSpPr/>
          <p:nvPr/>
        </p:nvSpPr>
        <p:spPr>
          <a:xfrm>
            <a:off x="242280" y="4259520"/>
            <a:ext cx="8787600" cy="5770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7030a0"/>
                </a:solidFill>
                <a:latin typeface="Courier New"/>
                <a:ea typeface="DejaVu Sans"/>
              </a:rPr>
              <a:t>[[maybe_unused]]</a:t>
            </a:r>
            <a:r>
              <a:rPr b="1" lang="fr-FR" sz="1600" spc="-1" strike="noStrike">
                <a:solidFill>
                  <a:srgbClr val="0070c0"/>
                </a:solidFill>
                <a:latin typeface="Courier New"/>
                <a:ea typeface="DejaVu Sans"/>
              </a:rPr>
              <a:t> auto</a:t>
            </a:r>
            <a:r>
              <a:rPr b="1" lang="fr-FR" sz="1600" spc="-1" strike="noStrike">
                <a:solidFill>
                  <a:srgbClr val="000000"/>
                </a:solidFill>
                <a:latin typeface="Courier New"/>
                <a:ea typeface="DejaVu Sans"/>
              </a:rPr>
              <a:t> [p,q,ignorée] =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convertion_en_fraction(1./reste, nombre_iter_max-1);</a:t>
            </a:r>
            <a:endParaRPr b="0" lang="fr-FR" sz="1600" spc="-1" strike="noStrike">
              <a:latin typeface="Arial"/>
            </a:endParaRPr>
          </a:p>
        </p:txBody>
      </p:sp>
      <p:sp>
        <p:nvSpPr>
          <p:cNvPr id="765" name="CustomShape 6"/>
          <p:cNvSpPr/>
          <p:nvPr/>
        </p:nvSpPr>
        <p:spPr>
          <a:xfrm>
            <a:off x="210960" y="5279400"/>
            <a:ext cx="8818920" cy="8204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0000"/>
                </a:solidFill>
                <a:latin typeface="Courier New"/>
                <a:ea typeface="DejaVu Sans"/>
              </a:rPr>
              <a:t>std::int64_t diviseur, dividende;</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std::tie(diviseur,dividende,std::ignore)=</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convertion_en_fraction(1./reste, nombre_iter_max-1);</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Retour d’une variable locale/Retour d’une variable globale</a:t>
            </a:r>
            <a:endParaRPr b="0" lang="fr-FR" sz="2400" spc="-1" strike="noStrike">
              <a:latin typeface="Arial"/>
            </a:endParaRPr>
          </a:p>
        </p:txBody>
      </p:sp>
      <p:sp>
        <p:nvSpPr>
          <p:cNvPr id="767" name="CustomShape 2"/>
          <p:cNvSpPr/>
          <p:nvPr/>
        </p:nvSpPr>
        <p:spPr>
          <a:xfrm>
            <a:off x="279360" y="916200"/>
            <a:ext cx="8775000" cy="1881720"/>
          </a:xfrm>
          <a:prstGeom prst="rect">
            <a:avLst/>
          </a:prstGeom>
          <a:noFill/>
          <a:ln>
            <a:noFill/>
          </a:ln>
        </p:spPr>
        <p:style>
          <a:lnRef idx="0"/>
          <a:fillRef idx="0"/>
          <a:effectRef idx="0"/>
          <a:fontRef idx="minor"/>
        </p:style>
        <p:txBody>
          <a:bodyPr lIns="0" rIns="0" tIns="0" bIns="0">
            <a:noAutofit/>
          </a:bodyPr>
          <a:p>
            <a:pPr marL="457200" indent="-456840">
              <a:lnSpc>
                <a:spcPct val="100000"/>
              </a:lnSpc>
              <a:buClr>
                <a:srgbClr val="000000"/>
              </a:buClr>
              <a:buFont typeface="Arial"/>
              <a:buChar char="•"/>
            </a:pPr>
            <a:r>
              <a:rPr b="0" lang="fr-FR" sz="2400" spc="-1" strike="noStrike">
                <a:solidFill>
                  <a:srgbClr val="000000"/>
                </a:solidFill>
                <a:latin typeface="Arial"/>
                <a:ea typeface="DejaVu Sans"/>
              </a:rPr>
              <a:t>Retour  variable locale à une fonction = déplacement</a:t>
            </a:r>
            <a:endParaRPr b="0" lang="fr-FR" sz="2400" spc="-1" strike="noStrike">
              <a:latin typeface="Arial"/>
            </a:endParaRPr>
          </a:p>
          <a:p>
            <a:pPr lvl="1" marL="914400" indent="-456840">
              <a:lnSpc>
                <a:spcPct val="100000"/>
              </a:lnSpc>
              <a:buClr>
                <a:srgbClr val="000000"/>
              </a:buClr>
              <a:buFont typeface="Arial"/>
              <a:buChar char="•"/>
            </a:pPr>
            <a:r>
              <a:rPr b="0" lang="fr-FR" sz="2400" spc="-1" strike="noStrike">
                <a:solidFill>
                  <a:srgbClr val="000000"/>
                </a:solidFill>
                <a:latin typeface="Arial"/>
                <a:ea typeface="DejaVu Sans"/>
              </a:rPr>
              <a:t>Retour d’un tableau dynamique, liste, etc: aucun coût mémoire et CPU (échange de pointeur);</a:t>
            </a:r>
            <a:endParaRPr b="0" lang="fr-FR" sz="2400" spc="-1" strike="noStrike">
              <a:latin typeface="Arial"/>
            </a:endParaRPr>
          </a:p>
          <a:p>
            <a:pPr marL="457200" indent="-456840">
              <a:lnSpc>
                <a:spcPct val="100000"/>
              </a:lnSpc>
              <a:buClr>
                <a:srgbClr val="000000"/>
              </a:buClr>
              <a:buFont typeface="Arial"/>
              <a:buChar char="•"/>
            </a:pPr>
            <a:r>
              <a:rPr b="0" lang="fr-FR" sz="2400" spc="-1" strike="noStrike">
                <a:solidFill>
                  <a:srgbClr val="000000"/>
                </a:solidFill>
                <a:latin typeface="Arial"/>
                <a:ea typeface="DejaVu Sans"/>
              </a:rPr>
              <a:t>Retour d’une variable globale = copie de cette variable : éviter de la renvoyer en retour d’une fonction</a:t>
            </a:r>
            <a:endParaRPr b="0" lang="fr-FR" sz="2400" spc="-1" strike="noStrike">
              <a:latin typeface="Arial"/>
            </a:endParaRPr>
          </a:p>
        </p:txBody>
      </p:sp>
      <p:sp>
        <p:nvSpPr>
          <p:cNvPr id="76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1A5E657-96A0-4E55-9157-70E1AECAE7ED}"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76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770" name="CustomShape 5"/>
          <p:cNvSpPr/>
          <p:nvPr/>
        </p:nvSpPr>
        <p:spPr>
          <a:xfrm>
            <a:off x="340200" y="2715480"/>
            <a:ext cx="8656560" cy="34081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451"/>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 </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add( </a:t>
            </a:r>
            <a:r>
              <a:rPr b="1" lang="fr-FR" sz="1400" spc="-1" strike="noStrike">
                <a:solidFill>
                  <a:srgbClr val="0070c0"/>
                </a:solidFill>
                <a:latin typeface="Courier New"/>
                <a:ea typeface="DejaVu Sans"/>
              </a:rPr>
              <a:t>const</a:t>
            </a:r>
            <a:r>
              <a:rPr b="1" lang="fr-FR" sz="1400" spc="-1" strike="noStrike">
                <a:solidFill>
                  <a:srgbClr val="000000"/>
                </a:solidFill>
                <a:latin typeface="Courier New"/>
                <a:ea typeface="DejaVu Sans"/>
              </a:rPr>
              <a:t> 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&gt;&amp; u, </a:t>
            </a:r>
            <a:r>
              <a:rPr b="1" lang="fr-FR" sz="1400" spc="-1" strike="noStrike">
                <a:solidFill>
                  <a:srgbClr val="0070c0"/>
                </a:solidFill>
                <a:latin typeface="Courier New"/>
                <a:ea typeface="DejaVu Sans"/>
              </a:rPr>
              <a:t>const</a:t>
            </a:r>
            <a:r>
              <a:rPr b="1" lang="fr-FR" sz="1400" spc="-1" strike="noStrike">
                <a:solidFill>
                  <a:srgbClr val="000000"/>
                </a:solidFill>
                <a:latin typeface="Courier New"/>
                <a:ea typeface="DejaVu Sans"/>
              </a:rPr>
              <a:t> 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&gt;&amp; v )</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assert(u.size() == v.size());</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 w(u.size());</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for ( </a:t>
            </a: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 i = 0; i &lt; u.size(); ++i )</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w[i] = u[i] + v[i];</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return</a:t>
            </a:r>
            <a:r>
              <a:rPr b="1" lang="fr-FR" sz="1400" spc="-1" strike="noStrike">
                <a:solidFill>
                  <a:srgbClr val="000000"/>
                </a:solidFill>
                <a:latin typeface="Courier New"/>
                <a:ea typeface="DejaVu Sans"/>
              </a:rPr>
              <a:t> w; </a:t>
            </a:r>
            <a:r>
              <a:rPr b="1" lang="fr-FR" sz="1400" spc="-1" strike="noStrike">
                <a:solidFill>
                  <a:srgbClr val="009242"/>
                </a:solidFill>
                <a:latin typeface="Courier New"/>
                <a:ea typeface="DejaVu Sans"/>
              </a:rPr>
              <a:t>// OK, on effectue un déplacement, aucun coût en mémoire</a:t>
            </a:r>
            <a:endParaRPr b="0" lang="fr-FR" sz="1400" spc="-1" strike="noStrike">
              <a:latin typeface="Arial"/>
            </a:endParaRPr>
          </a:p>
          <a:p>
            <a:pPr>
              <a:lnSpc>
                <a:spcPts val="1451"/>
              </a:lnSpc>
            </a:pPr>
            <a:r>
              <a:rPr b="1" lang="fr-FR" sz="1400" spc="-1" strike="noStrike">
                <a:solidFill>
                  <a:srgbClr val="000000"/>
                </a:solidFill>
                <a:latin typeface="Courier New"/>
                <a:ea typeface="DejaVu Sans"/>
              </a:rPr>
              <a:t>}</a:t>
            </a:r>
            <a:endParaRPr b="0" lang="fr-FR" sz="1400" spc="-1" strike="noStrike">
              <a:latin typeface="Arial"/>
            </a:endParaRPr>
          </a:p>
          <a:p>
            <a:pPr>
              <a:lnSpc>
                <a:spcPts val="1451"/>
              </a:lnSpc>
            </a:pPr>
            <a:endParaRPr b="0" lang="fr-FR" sz="1400" spc="-1" strike="noStrike">
              <a:latin typeface="Arial"/>
            </a:endParaRPr>
          </a:p>
          <a:p>
            <a:pPr>
              <a:lnSpc>
                <a:spcPts val="1451"/>
              </a:lnSpc>
            </a:pPr>
            <a:r>
              <a:rPr b="1" lang="en-US" sz="1400" spc="-1" strike="noStrike">
                <a:solidFill>
                  <a:srgbClr val="000000"/>
                </a:solidFill>
                <a:latin typeface="Courier New"/>
                <a:ea typeface="DejaVu Sans"/>
              </a:rPr>
              <a:t>std::vector&lt;</a:t>
            </a:r>
            <a:r>
              <a:rPr b="1" lang="en-US" sz="1400" spc="-1" strike="noStrike">
                <a:solidFill>
                  <a:srgbClr val="0070c0"/>
                </a:solidFill>
                <a:latin typeface="Courier New"/>
                <a:ea typeface="DejaVu Sans"/>
              </a:rPr>
              <a:t>double</a:t>
            </a:r>
            <a:r>
              <a:rPr b="1" lang="en-US" sz="1400" spc="-1" strike="noStrike">
                <a:solidFill>
                  <a:srgbClr val="000000"/>
                </a:solidFill>
                <a:latin typeface="Courier New"/>
                <a:ea typeface="DejaVu Sans"/>
              </a:rPr>
              <a:t>&gt; </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add_inplace( </a:t>
            </a:r>
            <a:r>
              <a:rPr b="1" lang="en-US" sz="1400" spc="-1" strike="noStrike">
                <a:solidFill>
                  <a:srgbClr val="0070c0"/>
                </a:solidFill>
                <a:latin typeface="Courier New"/>
                <a:ea typeface="DejaVu Sans"/>
              </a:rPr>
              <a:t>const</a:t>
            </a:r>
            <a:r>
              <a:rPr b="1" lang="en-US" sz="1400" spc="-1" strike="noStrike">
                <a:solidFill>
                  <a:srgbClr val="000000"/>
                </a:solidFill>
                <a:latin typeface="Courier New"/>
                <a:ea typeface="DejaVu Sans"/>
              </a:rPr>
              <a:t> std::vector&lt;</a:t>
            </a:r>
            <a:r>
              <a:rPr b="1" lang="en-US" sz="1400" spc="-1" strike="noStrike">
                <a:solidFill>
                  <a:srgbClr val="0070c0"/>
                </a:solidFill>
                <a:latin typeface="Courier New"/>
                <a:ea typeface="DejaVu Sans"/>
              </a:rPr>
              <a:t>double</a:t>
            </a:r>
            <a:r>
              <a:rPr b="1" lang="en-US" sz="1400" spc="-1" strike="noStrike">
                <a:solidFill>
                  <a:srgbClr val="000000"/>
                </a:solidFill>
                <a:latin typeface="Courier New"/>
                <a:ea typeface="DejaVu Sans"/>
              </a:rPr>
              <a:t>&gt;&amp; u, std::vector&lt;</a:t>
            </a:r>
            <a:r>
              <a:rPr b="1" lang="en-US" sz="1400" spc="-1" strike="noStrike">
                <a:solidFill>
                  <a:srgbClr val="0070c0"/>
                </a:solidFill>
                <a:latin typeface="Courier New"/>
                <a:ea typeface="DejaVu Sans"/>
              </a:rPr>
              <a:t>double</a:t>
            </a:r>
            <a:r>
              <a:rPr b="1" lang="en-US" sz="1400" spc="-1" strike="noStrike">
                <a:solidFill>
                  <a:srgbClr val="000000"/>
                </a:solidFill>
                <a:latin typeface="Courier New"/>
                <a:ea typeface="DejaVu Sans"/>
              </a:rPr>
              <a:t>&gt;&amp; v)</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assert(u.size() == v.size());</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for ( </a:t>
            </a:r>
            <a:r>
              <a:rPr b="1" lang="en-US" sz="1400" spc="-1" strike="noStrike">
                <a:solidFill>
                  <a:srgbClr val="0070c0"/>
                </a:solidFill>
                <a:latin typeface="Courier New"/>
                <a:ea typeface="DejaVu Sans"/>
              </a:rPr>
              <a:t>int</a:t>
            </a:r>
            <a:r>
              <a:rPr b="1" lang="en-US" sz="1400" spc="-1" strike="noStrike">
                <a:solidFill>
                  <a:srgbClr val="000000"/>
                </a:solidFill>
                <a:latin typeface="Courier New"/>
                <a:ea typeface="DejaVu Sans"/>
              </a:rPr>
              <a:t> i = 0; i &lt; u.size(); ++i )</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v[i] += u[i];</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    </a:t>
            </a:r>
            <a:r>
              <a:rPr b="1" lang="en-US" sz="1400" spc="-1" strike="noStrike">
                <a:solidFill>
                  <a:srgbClr val="0070c0"/>
                </a:solidFill>
                <a:latin typeface="Courier New"/>
                <a:ea typeface="DejaVu Sans"/>
              </a:rPr>
              <a:t>return</a:t>
            </a:r>
            <a:r>
              <a:rPr b="1" lang="en-US" sz="1400" spc="-1" strike="noStrike">
                <a:solidFill>
                  <a:srgbClr val="000000"/>
                </a:solidFill>
                <a:latin typeface="Courier New"/>
                <a:ea typeface="DejaVu Sans"/>
              </a:rPr>
              <a:t> v;</a:t>
            </a:r>
            <a:r>
              <a:rPr b="1" lang="en-US" sz="1400" spc="-1" strike="noStrike">
                <a:solidFill>
                  <a:srgbClr val="c00000"/>
                </a:solidFill>
                <a:latin typeface="Courier New"/>
                <a:ea typeface="DejaVu Sans"/>
              </a:rPr>
              <a:t>// Mauvais : on retourne une copie de v</a:t>
            </a:r>
            <a:endParaRPr b="0" lang="fr-FR" sz="1400" spc="-1" strike="noStrike">
              <a:latin typeface="Arial"/>
            </a:endParaRPr>
          </a:p>
          <a:p>
            <a:pPr>
              <a:lnSpc>
                <a:spcPts val="1451"/>
              </a:lnSpc>
            </a:pPr>
            <a:r>
              <a:rPr b="1" lang="en-US" sz="1400" spc="-1" strike="noStrike">
                <a:solidFill>
                  <a:srgbClr val="000000"/>
                </a:solidFill>
                <a:latin typeface="Courier New"/>
                <a:ea typeface="DejaVu Sans"/>
              </a:rPr>
              <a:t>}</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Retourner une référence</a:t>
            </a:r>
            <a:endParaRPr b="0" lang="fr-FR" sz="4400" spc="-1" strike="noStrike">
              <a:solidFill>
                <a:srgbClr val="000000"/>
              </a:solidFill>
              <a:latin typeface="Arial"/>
            </a:endParaRPr>
          </a:p>
        </p:txBody>
      </p:sp>
      <p:sp>
        <p:nvSpPr>
          <p:cNvPr id="772" name="TextShape 2"/>
          <p:cNvSpPr txBox="1"/>
          <p:nvPr/>
        </p:nvSpPr>
        <p:spPr>
          <a:xfrm>
            <a:off x="266760" y="660960"/>
            <a:ext cx="8725320" cy="122184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Quand une variable est globale, on peut retourner une référence sur cette variable</a:t>
            </a:r>
            <a:endParaRPr b="0" lang="fr-FR" sz="2000" spc="-1" strike="noStrike">
              <a:latin typeface="Arial"/>
            </a:endParaRPr>
          </a:p>
          <a:p>
            <a:pPr lvl="1" marL="685800" indent="-228240">
              <a:lnSpc>
                <a:spcPct val="90000"/>
              </a:lnSpc>
              <a:spcBef>
                <a:spcPts val="499"/>
              </a:spcBef>
              <a:buClr>
                <a:srgbClr val="ff0000"/>
              </a:buClr>
              <a:buFont typeface="Arial"/>
              <a:buChar char="•"/>
            </a:pPr>
            <a:r>
              <a:rPr b="0" lang="fr-FR" sz="1600" spc="-1" strike="noStrike">
                <a:solidFill>
                  <a:srgbClr val="ff0000"/>
                </a:solidFill>
                <a:latin typeface="Arial"/>
                <a:ea typeface="DejaVu Sans"/>
              </a:rPr>
              <a:t>Attention</a:t>
            </a:r>
            <a:r>
              <a:rPr b="0" lang="fr-FR" sz="1600" spc="-1" strike="noStrike">
                <a:solidFill>
                  <a:srgbClr val="000000"/>
                </a:solidFill>
                <a:latin typeface="Arial"/>
                <a:ea typeface="DejaVu Sans"/>
              </a:rPr>
              <a:t>, pour éviter une copie, il faudra recevoir une référence</a:t>
            </a:r>
            <a:endParaRPr b="0" lang="fr-FR" sz="1600" spc="-1" strike="noStrike">
              <a:latin typeface="Arial"/>
            </a:endParaRPr>
          </a:p>
        </p:txBody>
      </p:sp>
      <p:sp>
        <p:nvSpPr>
          <p:cNvPr id="773" name="CustomShape 3"/>
          <p:cNvSpPr/>
          <p:nvPr/>
        </p:nvSpPr>
        <p:spPr>
          <a:xfrm>
            <a:off x="266760" y="1686960"/>
            <a:ext cx="8683920" cy="20084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400" spc="-1" strike="noStrike">
                <a:solidFill>
                  <a:srgbClr val="000000"/>
                </a:solidFill>
                <a:latin typeface="Courier New"/>
                <a:ea typeface="DejaVu Sans"/>
              </a:rPr>
              <a:t>std::unique_ptr&lt;opengl::context&gt; contexte = </a:t>
            </a:r>
            <a:r>
              <a:rPr b="1" lang="fr-FR" sz="1400" spc="-1" strike="noStrike">
                <a:solidFill>
                  <a:srgbClr val="0070c0"/>
                </a:solidFill>
                <a:latin typeface="Courier New"/>
                <a:ea typeface="DejaVu Sans"/>
              </a:rPr>
              <a:t>nullptr</a:t>
            </a:r>
            <a:r>
              <a:rPr b="1" lang="fr-FR" sz="1400" spc="-1" strike="noStrike">
                <a:solidFill>
                  <a:srgbClr val="000000"/>
                </a:solidFill>
                <a:latin typeface="Courier New"/>
                <a:ea typeface="DejaVu Sans"/>
              </a:rPr>
              <a:t>;</a:t>
            </a:r>
            <a:endParaRPr b="0" lang="fr-FR" sz="1400" spc="-1" strike="noStrike">
              <a:latin typeface="Arial"/>
            </a:endParaRPr>
          </a:p>
          <a:p>
            <a:pPr>
              <a:lnSpc>
                <a:spcPct val="100000"/>
              </a:lnSpc>
            </a:pP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opengl::context&amp; get_context()</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if (contexte == </a:t>
            </a:r>
            <a:r>
              <a:rPr b="1" lang="fr-FR" sz="1400" spc="-1" strike="noStrike">
                <a:solidFill>
                  <a:srgbClr val="0070c0"/>
                </a:solidFill>
                <a:latin typeface="Courier New"/>
                <a:ea typeface="DejaVu Sans"/>
              </a:rPr>
              <a:t>nullptr</a:t>
            </a:r>
            <a:r>
              <a:rPr b="1" lang="fr-FR" sz="1400" spc="-1" strike="noStrike">
                <a:solidFill>
                  <a:srgbClr val="000000"/>
                </a:solidFill>
                <a:latin typeface="Courier New"/>
                <a:ea typeface="DejaVu Sans"/>
              </a:rPr>
              <a:t>) contexte = std::make_unique&lt;opengl::context&gt;();</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return</a:t>
            </a:r>
            <a:r>
              <a:rPr b="1" lang="fr-FR" sz="1400" spc="-1" strike="noStrike">
                <a:solidFill>
                  <a:srgbClr val="000000"/>
                </a:solidFill>
                <a:latin typeface="Courier New"/>
                <a:ea typeface="DejaVu Sans"/>
              </a:rPr>
              <a:t> *contexte;</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a:t>
            </a:r>
            <a:endParaRPr b="0" lang="fr-FR" sz="1400" spc="-1" strike="noStrike">
              <a:latin typeface="Arial"/>
            </a:endParaRPr>
          </a:p>
          <a:p>
            <a:pPr>
              <a:lnSpc>
                <a:spcPct val="100000"/>
              </a:lnSpc>
            </a:pPr>
            <a:r>
              <a:rPr b="1" lang="fr-FR" sz="1400" spc="-1" strike="noStrike">
                <a:solidFill>
                  <a:srgbClr val="0070c0"/>
                </a:solidFill>
                <a:latin typeface="Courier New"/>
                <a:ea typeface="DejaVu Sans"/>
              </a:rPr>
              <a:t>auto</a:t>
            </a:r>
            <a:r>
              <a:rPr b="1" lang="fr-FR" sz="1400" spc="-1" strike="noStrike">
                <a:solidFill>
                  <a:srgbClr val="000000"/>
                </a:solidFill>
                <a:latin typeface="Courier New"/>
                <a:ea typeface="DejaVu Sans"/>
              </a:rPr>
              <a:t>&amp; gl_contexte = get_context();</a:t>
            </a:r>
            <a:endParaRPr b="0" lang="fr-FR" sz="1400" spc="-1" strike="noStrike">
              <a:latin typeface="Arial"/>
            </a:endParaRPr>
          </a:p>
        </p:txBody>
      </p:sp>
      <p:sp>
        <p:nvSpPr>
          <p:cNvPr id="774" name="CustomShape 4"/>
          <p:cNvSpPr/>
          <p:nvPr/>
        </p:nvSpPr>
        <p:spPr>
          <a:xfrm>
            <a:off x="266760" y="3743280"/>
            <a:ext cx="8647200" cy="1005120"/>
          </a:xfrm>
          <a:prstGeom prst="rect">
            <a:avLst/>
          </a:prstGeom>
          <a:solidFill>
            <a:srgbClr val="ff0000"/>
          </a:solid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Arial"/>
              <a:buChar char="•"/>
            </a:pPr>
            <a:r>
              <a:rPr b="0" lang="fr-FR" sz="2000" spc="-1" strike="noStrike">
                <a:solidFill>
                  <a:srgbClr val="000000"/>
                </a:solidFill>
                <a:latin typeface="Arial"/>
                <a:ea typeface="DejaVu Sans"/>
              </a:rPr>
              <a:t>Ne jamais retourner une variable locale en référence</a:t>
            </a:r>
            <a:endParaRPr b="0" lang="fr-FR" sz="2000" spc="-1" strike="noStrike">
              <a:latin typeface="Arial"/>
            </a:endParaRPr>
          </a:p>
          <a:p>
            <a:pPr lvl="1" marL="914400" indent="-456840">
              <a:lnSpc>
                <a:spcPct val="100000"/>
              </a:lnSpc>
              <a:buClr>
                <a:srgbClr val="000000"/>
              </a:buClr>
              <a:buFont typeface="Arial"/>
              <a:buChar char="•"/>
            </a:pPr>
            <a:r>
              <a:rPr b="0" lang="fr-FR" sz="2000" spc="-1" strike="noStrike">
                <a:solidFill>
                  <a:srgbClr val="000000"/>
                </a:solidFill>
                <a:latin typeface="Arial"/>
                <a:ea typeface="DejaVu Sans"/>
              </a:rPr>
              <a:t>On retourne une référence sur une variable qui sera détruite juste après !</a:t>
            </a:r>
            <a:endParaRPr b="0" lang="fr-FR" sz="2000" spc="-1" strike="noStrike">
              <a:latin typeface="Arial"/>
            </a:endParaRPr>
          </a:p>
        </p:txBody>
      </p:sp>
      <p:sp>
        <p:nvSpPr>
          <p:cNvPr id="775" name="TextShape 5"/>
          <p:cNvSpPr txBox="1"/>
          <p:nvPr/>
        </p:nvSpPr>
        <p:spPr>
          <a:xfrm>
            <a:off x="288000" y="4896000"/>
            <a:ext cx="8640000" cy="1172160"/>
          </a:xfrm>
          <a:prstGeom prst="rect">
            <a:avLst/>
          </a:prstGeom>
          <a:solidFill>
            <a:srgbClr val="c1e9e9"/>
          </a:solidFill>
          <a:ln>
            <a:noFill/>
          </a:ln>
        </p:spPr>
        <p:txBody>
          <a:bodyPr lIns="90000" rIns="90000" tIns="45000" bIns="45000">
            <a:noAutofit/>
          </a:bodyPr>
          <a:p>
            <a:r>
              <a:rPr b="1" lang="fr-FR" sz="1500" spc="-1" strike="noStrike">
                <a:solidFill>
                  <a:srgbClr val="3333ff"/>
                </a:solidFill>
                <a:latin typeface="Courier New"/>
              </a:rPr>
              <a:t>double</a:t>
            </a:r>
            <a:r>
              <a:rPr b="1" lang="fr-FR" sz="1500" spc="-1" strike="noStrike">
                <a:latin typeface="Courier New"/>
              </a:rPr>
              <a:t>&amp; résout_équation_linéaire(</a:t>
            </a:r>
            <a:r>
              <a:rPr b="1" lang="fr-FR" sz="1500" spc="-1" strike="noStrike">
                <a:solidFill>
                  <a:srgbClr val="3333ff"/>
                </a:solidFill>
                <a:latin typeface="Courier New"/>
              </a:rPr>
              <a:t>double</a:t>
            </a:r>
            <a:r>
              <a:rPr b="1" lang="fr-FR" sz="1500" spc="-1" strike="noStrike">
                <a:latin typeface="Courier New"/>
              </a:rPr>
              <a:t> a, </a:t>
            </a:r>
            <a:r>
              <a:rPr b="1" lang="fr-FR" sz="1500" spc="-1" strike="noStrike">
                <a:solidFill>
                  <a:srgbClr val="3333ff"/>
                </a:solidFill>
                <a:latin typeface="Courier New"/>
              </a:rPr>
              <a:t>double</a:t>
            </a:r>
            <a:r>
              <a:rPr b="1" lang="fr-FR" sz="1500" spc="-1" strike="noStrike">
                <a:latin typeface="Courier New"/>
              </a:rPr>
              <a:t> b)</a:t>
            </a:r>
            <a:endParaRPr b="1" lang="fr-FR" sz="1500" spc="-1" strike="noStrike">
              <a:latin typeface="Courier New"/>
            </a:endParaRPr>
          </a:p>
          <a:p>
            <a:r>
              <a:rPr b="1" lang="fr-FR" sz="1500" spc="-1" strike="noStrike">
                <a:latin typeface="Courier New"/>
              </a:rPr>
              <a:t>{ </a:t>
            </a:r>
            <a:r>
              <a:rPr b="1" lang="fr-FR" sz="1500" spc="-1" strike="noStrike">
                <a:solidFill>
                  <a:srgbClr val="006600"/>
                </a:solidFill>
                <a:latin typeface="Courier New"/>
              </a:rPr>
              <a:t>// Résout l’équation a.x + b = 0</a:t>
            </a:r>
            <a:endParaRPr b="1" lang="fr-FR" sz="1500" spc="-1" strike="noStrike">
              <a:latin typeface="Courier New"/>
            </a:endParaRPr>
          </a:p>
          <a:p>
            <a:r>
              <a:rPr b="1" lang="fr-FR" sz="1500" spc="-1" strike="noStrike">
                <a:latin typeface="Courier New"/>
              </a:rPr>
              <a:t>  </a:t>
            </a:r>
            <a:r>
              <a:rPr b="1" lang="fr-FR" sz="1500" spc="-1" strike="noStrike">
                <a:latin typeface="Courier New"/>
              </a:rPr>
              <a:t>std::assert(a!= 0);</a:t>
            </a:r>
            <a:endParaRPr b="1" lang="fr-FR" sz="1500" spc="-1" strike="noStrike">
              <a:latin typeface="Courier New"/>
            </a:endParaRPr>
          </a:p>
          <a:p>
            <a:r>
              <a:rPr b="1" lang="fr-FR" sz="1500" spc="-1" strike="noStrike">
                <a:latin typeface="Courier New"/>
              </a:rPr>
              <a:t>  </a:t>
            </a:r>
            <a:r>
              <a:rPr b="1" lang="fr-FR" sz="1500" spc="-1" strike="noStrike">
                <a:solidFill>
                  <a:srgbClr val="3333ff"/>
                </a:solidFill>
                <a:latin typeface="Courier New"/>
              </a:rPr>
              <a:t>return</a:t>
            </a:r>
            <a:r>
              <a:rPr b="1" lang="fr-FR" sz="1500" spc="-1" strike="noStrike">
                <a:latin typeface="Courier New"/>
              </a:rPr>
              <a:t> -b/a; </a:t>
            </a:r>
            <a:r>
              <a:rPr b="1" lang="fr-FR" sz="1500" spc="-1" strike="noStrike">
                <a:solidFill>
                  <a:srgbClr val="c9211e"/>
                </a:solidFill>
                <a:latin typeface="Courier New"/>
              </a:rPr>
              <a:t>// Erreur, on retourne une variable locale en référence</a:t>
            </a:r>
            <a:endParaRPr b="1" lang="fr-FR" sz="1500" spc="-1" strike="noStrike">
              <a:latin typeface="Courier New"/>
            </a:endParaRPr>
          </a:p>
          <a:p>
            <a:r>
              <a:rPr b="1" lang="fr-FR" sz="1500" spc="-1" strike="noStrike">
                <a:latin typeface="Courier New"/>
              </a:rPr>
              <a:t>}</a:t>
            </a:r>
            <a:endParaRPr b="1" lang="fr-FR" sz="1500" spc="-1" strike="noStrike">
              <a:latin typeface="Courier New"/>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Passage par référence</a:t>
            </a:r>
            <a:endParaRPr b="0" lang="fr-FR" sz="4400" spc="-1" strike="noStrike">
              <a:solidFill>
                <a:srgbClr val="000000"/>
              </a:solidFill>
              <a:latin typeface="Arial"/>
            </a:endParaRPr>
          </a:p>
        </p:txBody>
      </p:sp>
      <p:sp>
        <p:nvSpPr>
          <p:cNvPr id="777" name="TextShape 2"/>
          <p:cNvSpPr txBox="1"/>
          <p:nvPr/>
        </p:nvSpPr>
        <p:spPr>
          <a:xfrm>
            <a:off x="279360" y="827280"/>
            <a:ext cx="8775000" cy="34596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peut passer par référence des arguments</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Lors de l’appel, l’argument devient une référence de la valeur passée en argument</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Si on modifie la valeur référencée par l’argument, on modifie la valeur passée en argument</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Plus sûr et plus léger que le passage par pointeur : on est garantit qu’on fait une référence sur une valeur existante !</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Pour une référence non constante : la valeur doit déjà exister avant passage par argument (variable ou coefficient de tableau)</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Pour une référence constante : le C++ construit temporairement une valeur qu’il passe en argument si on passe une valeur directement</a:t>
            </a:r>
            <a:endParaRPr b="0" lang="fr-FR" sz="2000" spc="-1" strike="noStrike">
              <a:latin typeface="Arial"/>
            </a:endParaRPr>
          </a:p>
        </p:txBody>
      </p:sp>
      <p:sp>
        <p:nvSpPr>
          <p:cNvPr id="778" name="CustomShape 3"/>
          <p:cNvSpPr/>
          <p:nvPr/>
        </p:nvSpPr>
        <p:spPr>
          <a:xfrm>
            <a:off x="220680" y="4356000"/>
            <a:ext cx="8833680" cy="369000"/>
          </a:xfrm>
          <a:prstGeom prst="rect">
            <a:avLst/>
          </a:prstGeom>
          <a:noFill/>
          <a:ln>
            <a:noFill/>
          </a:ln>
        </p:spPr>
        <p:style>
          <a:lnRef idx="0"/>
          <a:fillRef idx="0"/>
          <a:effectRef idx="0"/>
          <a:fontRef idx="minor"/>
        </p:style>
      </p:sp>
      <p:sp>
        <p:nvSpPr>
          <p:cNvPr id="779" name="CustomShape 4"/>
          <p:cNvSpPr/>
          <p:nvPr/>
        </p:nvSpPr>
        <p:spPr>
          <a:xfrm>
            <a:off x="279360" y="4356000"/>
            <a:ext cx="8775000" cy="1818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std::vector&lt;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&gt;&amp;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add_inplace( </a:t>
            </a:r>
            <a:r>
              <a:rPr b="1" lang="fr-FR" sz="1600" spc="-1" strike="noStrike">
                <a:solidFill>
                  <a:srgbClr val="0070c0"/>
                </a:solidFill>
                <a:latin typeface="Courier New"/>
                <a:ea typeface="DejaVu Sans"/>
              </a:rPr>
              <a:t>const</a:t>
            </a:r>
            <a:r>
              <a:rPr b="1" lang="fr-FR" sz="1600" spc="-1" strike="noStrike">
                <a:solidFill>
                  <a:srgbClr val="000000"/>
                </a:solidFill>
                <a:latin typeface="Courier New"/>
                <a:ea typeface="DejaVu Sans"/>
              </a:rPr>
              <a:t> std::vector&lt;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&gt;&amp; u, std::vector&lt;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&gt;&amp; v)</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assert(u.size() == v.size());</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for</a:t>
            </a:r>
            <a:r>
              <a:rPr b="1" lang="fr-FR" sz="1600" spc="-1" strike="noStrike">
                <a:solidFill>
                  <a:srgbClr val="000000"/>
                </a:solidFill>
                <a:latin typeface="Courier New"/>
                <a:ea typeface="DejaVu Sans"/>
              </a:rPr>
              <a:t> (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i = 0; i &lt; u.size(); ++i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v[i] += u[i];</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v;</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Passage par référence…</a:t>
            </a:r>
            <a:endParaRPr b="0" lang="fr-FR" sz="4400" spc="-1" strike="noStrike">
              <a:solidFill>
                <a:srgbClr val="000000"/>
              </a:solidFill>
              <a:latin typeface="Arial"/>
            </a:endParaRPr>
          </a:p>
        </p:txBody>
      </p:sp>
      <p:sp>
        <p:nvSpPr>
          <p:cNvPr id="781" name="TextShape 2"/>
          <p:cNvSpPr txBox="1"/>
          <p:nvPr/>
        </p:nvSpPr>
        <p:spPr>
          <a:xfrm>
            <a:off x="72000" y="944280"/>
            <a:ext cx="9000000" cy="21517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Arial"/>
              </a:rPr>
              <a:t> </a:t>
            </a:r>
            <a:r>
              <a:rPr b="0" lang="fr-FR" sz="2400" spc="-1" strike="noStrike">
                <a:solidFill>
                  <a:srgbClr val="336633"/>
                </a:solidFill>
                <a:latin typeface="Arial"/>
              </a:rPr>
              <a:t>Non constante : permet modification valeur passée en argument</a:t>
            </a:r>
            <a:r>
              <a:rPr b="0" lang="fr-FR" sz="2400" spc="-1" strike="noStrike">
                <a:solidFill>
                  <a:srgbClr val="000000"/>
                </a:solidFill>
                <a:latin typeface="Arial"/>
              </a:rPr>
              <a:t> ;</a:t>
            </a:r>
            <a:endParaRPr b="0" lang="fr-FR" sz="2400" spc="-1" strike="noStrike">
              <a:solidFill>
                <a:srgbClr val="000000"/>
              </a:solidFill>
              <a:latin typeface="Arial"/>
              <a:ea typeface="DejaVu Sans"/>
            </a:endParaRPr>
          </a:p>
          <a:p>
            <a:pPr marL="228600" indent="-228240">
              <a:lnSpc>
                <a:spcPct val="90000"/>
              </a:lnSpc>
              <a:spcBef>
                <a:spcPts val="1001"/>
              </a:spcBef>
              <a:buClr>
                <a:srgbClr val="000000"/>
              </a:buClr>
              <a:buFont typeface="Arial"/>
              <a:buChar char="•"/>
            </a:pPr>
            <a:r>
              <a:rPr b="0" lang="fr-FR" sz="2400" spc="-1" strike="noStrike">
                <a:solidFill>
                  <a:srgbClr val="336633"/>
                </a:solidFill>
                <a:latin typeface="Arial"/>
              </a:rPr>
              <a:t>constante : permet passage arguments volumineux en mémoire</a:t>
            </a:r>
            <a:endParaRPr b="0" lang="fr-FR" sz="2400" spc="-1" strike="noStrike">
              <a:solidFill>
                <a:srgbClr val="000000"/>
              </a:solidFill>
              <a:latin typeface="Arial"/>
              <a:ea typeface="DejaVu Sans"/>
            </a:endParaRPr>
          </a:p>
          <a:p>
            <a:pPr marL="228600" indent="-228240">
              <a:lnSpc>
                <a:spcPct val="90000"/>
              </a:lnSpc>
              <a:spcBef>
                <a:spcPts val="1001"/>
              </a:spcBef>
              <a:buClr>
                <a:srgbClr val="000000"/>
              </a:buClr>
              <a:buFont typeface="Arial"/>
              <a:buChar char="•"/>
            </a:pPr>
            <a:r>
              <a:rPr b="0" lang="fr-FR" sz="2400" spc="-1" strike="noStrike">
                <a:solidFill>
                  <a:srgbClr val="990000"/>
                </a:solidFill>
                <a:latin typeface="Arial"/>
              </a:rPr>
              <a:t>Non constante : impossible de passer directement une valeur ;</a:t>
            </a:r>
            <a:endParaRPr b="0" lang="fr-FR" sz="2400" spc="-1" strike="noStrike">
              <a:solidFill>
                <a:srgbClr val="000000"/>
              </a:solidFill>
              <a:latin typeface="Arial"/>
              <a:ea typeface="DejaVu Sans"/>
            </a:endParaRPr>
          </a:p>
          <a:p>
            <a:pPr marL="228600" indent="-228240">
              <a:lnSpc>
                <a:spcPct val="90000"/>
              </a:lnSpc>
              <a:spcBef>
                <a:spcPts val="1001"/>
              </a:spcBef>
              <a:buClr>
                <a:srgbClr val="000000"/>
              </a:buClr>
              <a:buFont typeface="Arial"/>
              <a:buChar char="•"/>
            </a:pPr>
            <a:r>
              <a:rPr b="0" lang="fr-FR" sz="2400" spc="-1" strike="noStrike">
                <a:solidFill>
                  <a:srgbClr val="990000"/>
                </a:solidFill>
                <a:latin typeface="Arial"/>
              </a:rPr>
              <a:t>Constante : possibilité de passer directement une valeur.</a:t>
            </a:r>
            <a:endParaRPr b="0" lang="fr-FR" sz="2400" spc="-1" strike="noStrike">
              <a:solidFill>
                <a:srgbClr val="000000"/>
              </a:solidFill>
              <a:latin typeface="Arial"/>
              <a:ea typeface="DejaVu Sans"/>
            </a:endParaRPr>
          </a:p>
        </p:txBody>
      </p:sp>
      <p:sp>
        <p:nvSpPr>
          <p:cNvPr id="782" name="TextShape 3"/>
          <p:cNvSpPr txBox="1"/>
          <p:nvPr/>
        </p:nvSpPr>
        <p:spPr>
          <a:xfrm>
            <a:off x="288000" y="3348000"/>
            <a:ext cx="8712000" cy="2448000"/>
          </a:xfrm>
          <a:prstGeom prst="rect">
            <a:avLst/>
          </a:prstGeom>
          <a:solidFill>
            <a:srgbClr val="cfe7f5"/>
          </a:solidFill>
          <a:ln>
            <a:noFill/>
          </a:ln>
        </p:spPr>
        <p:txBody>
          <a:bodyPr lIns="90000" rIns="90000" tIns="45000" bIns="45000">
            <a:noAutofit/>
          </a:bodyPr>
          <a:p>
            <a:r>
              <a:rPr b="1" lang="fr-FR" sz="1600" spc="-1" strike="noStrike">
                <a:solidFill>
                  <a:srgbClr val="0000ff"/>
                </a:solidFill>
                <a:latin typeface="Courier New"/>
              </a:rPr>
              <a:t>void</a:t>
            </a:r>
            <a:r>
              <a:rPr b="1" lang="fr-FR" sz="1600" spc="-1" strike="noStrike">
                <a:latin typeface="Courier New"/>
              </a:rPr>
              <a:t> axpy( </a:t>
            </a:r>
            <a:r>
              <a:rPr b="1" lang="fr-FR" sz="1600" spc="-1" strike="noStrike">
                <a:solidFill>
                  <a:srgbClr val="0000ff"/>
                </a:solidFill>
                <a:latin typeface="Courier New"/>
              </a:rPr>
              <a:t>double</a:t>
            </a:r>
            <a:r>
              <a:rPr b="1" lang="fr-FR" sz="1600" spc="-1" strike="noStrike">
                <a:latin typeface="Courier New"/>
              </a:rPr>
              <a:t> a, </a:t>
            </a:r>
            <a:endParaRPr b="1" lang="fr-FR" sz="1600" spc="-1" strike="noStrike">
              <a:latin typeface="Courier New"/>
            </a:endParaRPr>
          </a:p>
          <a:p>
            <a:r>
              <a:rPr b="1" lang="fr-FR" sz="1600" spc="-1" strike="noStrike">
                <a:latin typeface="Courier New"/>
              </a:rPr>
              <a:t>           </a:t>
            </a:r>
            <a:r>
              <a:rPr b="1" lang="fr-FR" sz="1600" spc="-1" strike="noStrike">
                <a:solidFill>
                  <a:srgbClr val="0000ff"/>
                </a:solidFill>
                <a:latin typeface="Courier New"/>
              </a:rPr>
              <a:t>const</a:t>
            </a:r>
            <a:r>
              <a:rPr b="1" lang="fr-FR" sz="1600" spc="-1" strike="noStrike">
                <a:latin typeface="Courier New"/>
              </a:rPr>
              <a:t> std::vector&lt;</a:t>
            </a:r>
            <a:r>
              <a:rPr b="1" lang="fr-FR" sz="1600" spc="-1" strike="noStrike">
                <a:solidFill>
                  <a:srgbClr val="0000ff"/>
                </a:solidFill>
                <a:latin typeface="Courier New"/>
              </a:rPr>
              <a:t>double</a:t>
            </a:r>
            <a:r>
              <a:rPr b="1" lang="fr-FR" sz="1600" spc="-1" strike="noStrike">
                <a:latin typeface="Courier New"/>
              </a:rPr>
              <a:t>&gt;&amp; u, std::vector&lt;</a:t>
            </a:r>
            <a:r>
              <a:rPr b="1" lang="fr-FR" sz="1600" spc="-1" strike="noStrike">
                <a:solidFill>
                  <a:srgbClr val="0000ff"/>
                </a:solidFill>
                <a:latin typeface="Courier New"/>
              </a:rPr>
              <a:t>double</a:t>
            </a:r>
            <a:r>
              <a:rPr b="1" lang="fr-FR" sz="1600" spc="-1" strike="noStrike">
                <a:latin typeface="Courier New"/>
              </a:rPr>
              <a:t>&gt;&amp; v)</a:t>
            </a:r>
            <a:endParaRPr b="1" lang="fr-FR" sz="1600" spc="-1" strike="noStrike">
              <a:latin typeface="Courier New"/>
            </a:endParaRPr>
          </a:p>
          <a:p>
            <a:r>
              <a:rPr b="1" lang="fr-FR" sz="1600" spc="-1" strike="noStrike">
                <a:latin typeface="Courier New"/>
              </a:rPr>
              <a:t>{</a:t>
            </a:r>
            <a:endParaRPr b="1" lang="fr-FR" sz="1600" spc="-1" strike="noStrike">
              <a:latin typeface="Courier New"/>
            </a:endParaRPr>
          </a:p>
          <a:p>
            <a:r>
              <a:rPr b="1" lang="fr-FR" sz="1600" spc="-1" strike="noStrike">
                <a:latin typeface="Courier New"/>
              </a:rPr>
              <a:t>    </a:t>
            </a:r>
            <a:r>
              <a:rPr b="1" lang="fr-FR" sz="1600" spc="-1" strike="noStrike">
                <a:latin typeface="Courier New"/>
              </a:rPr>
              <a:t>std::assert(u.size() == v.size()) ;</a:t>
            </a:r>
            <a:endParaRPr b="1" lang="fr-FR" sz="1600" spc="-1" strike="noStrike">
              <a:latin typeface="Courier New"/>
            </a:endParaRPr>
          </a:p>
          <a:p>
            <a:r>
              <a:rPr b="1" lang="fr-FR" sz="1600" spc="-1" strike="noStrike">
                <a:latin typeface="Courier New"/>
              </a:rPr>
              <a:t>    </a:t>
            </a:r>
            <a:r>
              <a:rPr b="1" lang="fr-FR" sz="1600" spc="-1" strike="noStrike">
                <a:solidFill>
                  <a:srgbClr val="0000ff"/>
                </a:solidFill>
                <a:latin typeface="Courier New"/>
              </a:rPr>
              <a:t>for</a:t>
            </a:r>
            <a:r>
              <a:rPr b="1" lang="fr-FR" sz="1600" spc="-1" strike="noStrike">
                <a:latin typeface="Courier New"/>
              </a:rPr>
              <a:t> (std::int64_t i = 0 ; i &lt; u.size() ; ++i)</a:t>
            </a:r>
            <a:endParaRPr b="1" lang="fr-FR" sz="1600" spc="-1" strike="noStrike">
              <a:latin typeface="Courier New"/>
            </a:endParaRPr>
          </a:p>
          <a:p>
            <a:r>
              <a:rPr b="1" lang="fr-FR" sz="1600" spc="-1" strike="noStrike">
                <a:latin typeface="Courier New"/>
              </a:rPr>
              <a:t>        </a:t>
            </a:r>
            <a:r>
              <a:rPr b="1" lang="fr-FR" sz="1600" spc="-1" strike="noStrike">
                <a:latin typeface="Courier New"/>
              </a:rPr>
              <a:t>v[i] += a*u[i];</a:t>
            </a:r>
            <a:endParaRPr b="1" lang="fr-FR" sz="1600" spc="-1" strike="noStrike">
              <a:latin typeface="Courier New"/>
            </a:endParaRPr>
          </a:p>
          <a:p>
            <a:r>
              <a:rPr b="1" lang="fr-FR" sz="1600" spc="-1" strike="noStrike">
                <a:latin typeface="Courier New"/>
              </a:rPr>
              <a:t>}</a:t>
            </a:r>
            <a:endParaRPr b="1" lang="fr-FR" sz="1600" spc="-1" strike="noStrike">
              <a:latin typeface="Courier New"/>
            </a:endParaRPr>
          </a:p>
          <a:p>
            <a:r>
              <a:rPr b="1" lang="fr-FR" sz="1600" spc="-1" strike="noStrike">
                <a:latin typeface="Courier New"/>
              </a:rPr>
              <a:t>...</a:t>
            </a:r>
            <a:endParaRPr b="1" lang="fr-FR" sz="1600" spc="-1" strike="noStrike">
              <a:latin typeface="Courier New"/>
            </a:endParaRPr>
          </a:p>
          <a:p>
            <a:r>
              <a:rPr b="1" lang="fr-FR" sz="1600" spc="-1" strike="noStrike">
                <a:latin typeface="Courier New"/>
              </a:rPr>
              <a:t>std::vector v{1.,2.,3.};</a:t>
            </a:r>
            <a:endParaRPr b="1" lang="fr-FR" sz="1600" spc="-1" strike="noStrike">
              <a:latin typeface="Courier New"/>
            </a:endParaRPr>
          </a:p>
          <a:p>
            <a:r>
              <a:rPr b="1" lang="fr-FR" sz="1600" spc="-1" strike="noStrike">
                <a:latin typeface="Courier New"/>
              </a:rPr>
              <a:t>axpy(0.5, {1.,-1.,1.}, v);</a:t>
            </a:r>
            <a:endParaRPr b="1" lang="fr-FR" sz="1600" spc="-1" strike="noStrike">
              <a:latin typeface="Courier New"/>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Référence « rvalue »</a:t>
            </a:r>
            <a:endParaRPr b="0" lang="fr-FR" sz="4400" spc="-1" strike="noStrike">
              <a:solidFill>
                <a:srgbClr val="000000"/>
              </a:solidFill>
              <a:latin typeface="Arial"/>
            </a:endParaRPr>
          </a:p>
        </p:txBody>
      </p:sp>
      <p:sp>
        <p:nvSpPr>
          <p:cNvPr id="784" name="TextShape 2"/>
          <p:cNvSpPr txBox="1"/>
          <p:nvPr/>
        </p:nvSpPr>
        <p:spPr>
          <a:xfrm>
            <a:off x="279360" y="836280"/>
            <a:ext cx="8720640" cy="31237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rPr>
              <a:t>Parfois, on veut que dans certains cas, on ne peut utiliser que des valeurs « temporaires » en argument</a:t>
            </a:r>
            <a:endParaRPr b="0" lang="fr-FR" sz="2400" spc="-1" strike="noStrike">
              <a:solidFill>
                <a:srgbClr val="000000"/>
              </a:solidFill>
              <a:latin typeface="Arial"/>
              <a:ea typeface="DejaVu Sans"/>
            </a:endParaRPr>
          </a:p>
          <a:p>
            <a:pPr lvl="2" marL="648000" indent="-216000">
              <a:lnSpc>
                <a:spcPct val="90000"/>
              </a:lnSpc>
              <a:spcBef>
                <a:spcPts val="1001"/>
              </a:spcBef>
              <a:buClr>
                <a:srgbClr val="000000"/>
              </a:buClr>
              <a:buSzPct val="45000"/>
              <a:buFont typeface="Wingdings" charset="2"/>
              <a:buChar char=""/>
            </a:pPr>
            <a:r>
              <a:rPr b="0" lang="fr-FR" sz="2200" spc="-1" strike="noStrike">
                <a:solidFill>
                  <a:srgbClr val="000000"/>
                </a:solidFill>
                <a:latin typeface="Arial"/>
              </a:rPr>
              <a:t>Soit des valeurs passées directement ;</a:t>
            </a:r>
            <a:endParaRPr b="0" lang="fr-FR" sz="2200" spc="-1" strike="noStrike">
              <a:solidFill>
                <a:srgbClr val="000000"/>
              </a:solidFill>
              <a:latin typeface="Arial"/>
              <a:ea typeface="DejaVu Sans"/>
            </a:endParaRPr>
          </a:p>
          <a:p>
            <a:pPr lvl="2" marL="648000" indent="-216000">
              <a:lnSpc>
                <a:spcPct val="90000"/>
              </a:lnSpc>
              <a:spcBef>
                <a:spcPts val="1001"/>
              </a:spcBef>
              <a:buClr>
                <a:srgbClr val="000000"/>
              </a:buClr>
              <a:buSzPct val="45000"/>
              <a:buFont typeface="Wingdings" charset="2"/>
              <a:buChar char=""/>
            </a:pPr>
            <a:r>
              <a:rPr b="0" lang="fr-FR" sz="2200" spc="-1" strike="noStrike">
                <a:solidFill>
                  <a:srgbClr val="000000"/>
                </a:solidFill>
                <a:latin typeface="Arial"/>
              </a:rPr>
              <a:t>Soit en déplaçant des valeurs contenues dans des variables.</a:t>
            </a:r>
            <a:endParaRPr b="0" lang="fr-FR" sz="2200" spc="-1" strike="noStrike">
              <a:solidFill>
                <a:srgbClr val="000000"/>
              </a:solidFill>
              <a:latin typeface="Arial"/>
              <a:ea typeface="DejaVu Sans"/>
            </a:endParaRPr>
          </a:p>
          <a:p>
            <a:pPr marL="228600" indent="-228240">
              <a:lnSpc>
                <a:spcPct val="90000"/>
              </a:lnSpc>
              <a:spcBef>
                <a:spcPts val="1001"/>
              </a:spcBef>
              <a:buClr>
                <a:srgbClr val="000000"/>
              </a:buClr>
              <a:buFont typeface="Arial"/>
              <a:buChar char="•"/>
            </a:pPr>
            <a:r>
              <a:rPr b="0" lang="fr-FR" sz="2200" spc="-1" strike="noStrike">
                <a:solidFill>
                  <a:srgbClr val="000000"/>
                </a:solidFill>
                <a:latin typeface="Arial"/>
              </a:rPr>
              <a:t>On utilise une « double référence » ;</a:t>
            </a:r>
            <a:endParaRPr b="0" lang="fr-FR" sz="2200" spc="-1" strike="noStrike">
              <a:solidFill>
                <a:srgbClr val="000000"/>
              </a:solidFill>
              <a:latin typeface="Arial"/>
              <a:ea typeface="DejaVu Sans"/>
            </a:endParaRPr>
          </a:p>
          <a:p>
            <a:pPr marL="228600" indent="-228240">
              <a:lnSpc>
                <a:spcPct val="90000"/>
              </a:lnSpc>
              <a:spcBef>
                <a:spcPts val="1001"/>
              </a:spcBef>
              <a:buClr>
                <a:srgbClr val="000000"/>
              </a:buClr>
              <a:buFont typeface="Arial"/>
              <a:buChar char="•"/>
            </a:pPr>
            <a:r>
              <a:rPr b="0" lang="fr-FR" sz="2200" spc="-1" strike="noStrike">
                <a:solidFill>
                  <a:srgbClr val="000000"/>
                </a:solidFill>
                <a:latin typeface="Arial"/>
              </a:rPr>
              <a:t>Attention, on verra une autre signification dans le cadre des fonctions génériques de cette « double référence »</a:t>
            </a:r>
            <a:endParaRPr b="0" lang="fr-FR" sz="2200" spc="-1" strike="noStrike">
              <a:solidFill>
                <a:srgbClr val="000000"/>
              </a:solidFill>
              <a:latin typeface="Arial"/>
              <a:ea typeface="DejaVu Sans"/>
            </a:endParaRPr>
          </a:p>
        </p:txBody>
      </p:sp>
      <p:sp>
        <p:nvSpPr>
          <p:cNvPr id="785" name="TextShape 3"/>
          <p:cNvSpPr txBox="1"/>
          <p:nvPr/>
        </p:nvSpPr>
        <p:spPr>
          <a:xfrm>
            <a:off x="360000" y="3924000"/>
            <a:ext cx="8568000" cy="2160720"/>
          </a:xfrm>
          <a:prstGeom prst="rect">
            <a:avLst/>
          </a:prstGeom>
          <a:solidFill>
            <a:srgbClr val="cfe7f5"/>
          </a:solidFill>
          <a:ln>
            <a:noFill/>
          </a:ln>
        </p:spPr>
        <p:txBody>
          <a:bodyPr lIns="90000" rIns="90000" tIns="45000" bIns="45000">
            <a:noAutofit/>
          </a:bodyPr>
          <a:p>
            <a:r>
              <a:rPr b="1" lang="fr-FR" sz="1600" spc="-1" strike="noStrike">
                <a:solidFill>
                  <a:srgbClr val="0000ff"/>
                </a:solidFill>
                <a:latin typeface="Courier New"/>
              </a:rPr>
              <a:t>void</a:t>
            </a:r>
            <a:r>
              <a:rPr b="1" lang="fr-FR" sz="1600" spc="-1" strike="noStrike">
                <a:latin typeface="Courier New"/>
              </a:rPr>
              <a:t> set_data( std::vector&lt;</a:t>
            </a:r>
            <a:r>
              <a:rPr b="1" lang="fr-FR" sz="1600" spc="-1" strike="noStrike">
                <a:solidFill>
                  <a:srgbClr val="0000ff"/>
                </a:solidFill>
                <a:latin typeface="Courier New"/>
              </a:rPr>
              <a:t>double</a:t>
            </a:r>
            <a:r>
              <a:rPr b="1" lang="fr-FR" sz="1600" spc="-1" strike="noStrike">
                <a:latin typeface="Courier New"/>
              </a:rPr>
              <a:t>&gt;&amp; u, std::vector&lt;</a:t>
            </a:r>
            <a:r>
              <a:rPr b="1" lang="fr-FR" sz="1600" spc="-1" strike="noStrike">
                <a:solidFill>
                  <a:srgbClr val="0000ff"/>
                </a:solidFill>
                <a:latin typeface="Courier New"/>
              </a:rPr>
              <a:t>double</a:t>
            </a:r>
            <a:r>
              <a:rPr b="1" lang="fr-FR" sz="1600" spc="-1" strike="noStrike">
                <a:latin typeface="Courier New"/>
              </a:rPr>
              <a:t>&gt;&amp;&amp; temp)</a:t>
            </a:r>
            <a:endParaRPr b="0" lang="fr-FR" sz="1600" spc="-1" strike="noStrike">
              <a:latin typeface="Arial"/>
            </a:endParaRPr>
          </a:p>
          <a:p>
            <a:r>
              <a:rPr b="1" lang="fr-FR" sz="1600" spc="-1" strike="noStrike">
                <a:latin typeface="Courier New"/>
              </a:rPr>
              <a:t>{</a:t>
            </a:r>
            <a:endParaRPr b="0" lang="fr-FR" sz="1600" spc="-1" strike="noStrike">
              <a:latin typeface="Arial"/>
            </a:endParaRPr>
          </a:p>
          <a:p>
            <a:r>
              <a:rPr b="1" lang="fr-FR" sz="1600" spc="-1" strike="noStrike">
                <a:latin typeface="Courier New"/>
              </a:rPr>
              <a:t>    </a:t>
            </a:r>
            <a:r>
              <a:rPr b="1" lang="fr-FR" sz="1600" spc="-1" strike="noStrike">
                <a:latin typeface="Courier New"/>
              </a:rPr>
              <a:t>temp.swap(u);</a:t>
            </a:r>
            <a:endParaRPr b="0" lang="fr-FR" sz="1600" spc="-1" strike="noStrike">
              <a:latin typeface="Arial"/>
            </a:endParaRPr>
          </a:p>
          <a:p>
            <a:r>
              <a:rPr b="1" lang="fr-FR" sz="1600" spc="-1" strike="noStrike">
                <a:latin typeface="Courier New"/>
              </a:rPr>
              <a:t>}</a:t>
            </a:r>
            <a:endParaRPr b="0" lang="fr-FR" sz="1600" spc="-1" strike="noStrike">
              <a:latin typeface="Arial"/>
            </a:endParaRPr>
          </a:p>
          <a:p>
            <a:r>
              <a:rPr b="1" lang="fr-FR" sz="1600" spc="-1" strike="noStrike">
                <a:latin typeface="Courier New"/>
              </a:rPr>
              <a:t>...</a:t>
            </a:r>
            <a:endParaRPr b="0" lang="fr-FR" sz="1600" spc="-1" strike="noStrike">
              <a:latin typeface="Arial"/>
            </a:endParaRPr>
          </a:p>
          <a:p>
            <a:r>
              <a:rPr b="1" lang="fr-FR" sz="1600" spc="-1" strike="noStrike">
                <a:latin typeface="Courier New"/>
              </a:rPr>
              <a:t>std::vector u{1.,2.,3.,4.};</a:t>
            </a:r>
            <a:endParaRPr b="0" lang="fr-FR" sz="1600" spc="-1" strike="noStrike">
              <a:latin typeface="Arial"/>
            </a:endParaRPr>
          </a:p>
          <a:p>
            <a:r>
              <a:rPr b="1" lang="fr-FR" sz="1600" spc="-1" strike="noStrike">
                <a:latin typeface="Courier New"/>
              </a:rPr>
              <a:t>set_data(u, {1.,2.,5.,6.,3.,7.});</a:t>
            </a:r>
            <a:endParaRPr b="0" lang="fr-FR" sz="1600" spc="-1" strike="noStrike">
              <a:latin typeface="Arial"/>
            </a:endParaRPr>
          </a:p>
          <a:p>
            <a:r>
              <a:rPr b="1" lang="fr-FR" sz="1600" spc="-1" strike="noStrike">
                <a:latin typeface="Courier New"/>
              </a:rPr>
              <a:t>std::vector v{-1.,-2.,-3.,-4.};</a:t>
            </a:r>
            <a:endParaRPr b="0" lang="fr-FR" sz="1600" spc="-1" strike="noStrike">
              <a:latin typeface="Arial"/>
            </a:endParaRPr>
          </a:p>
          <a:p>
            <a:r>
              <a:rPr b="1" lang="fr-FR" sz="1600" spc="-1" strike="noStrike">
                <a:solidFill>
                  <a:srgbClr val="c9211e"/>
                </a:solidFill>
                <a:latin typeface="Courier New"/>
              </a:rPr>
              <a:t>// set_data(u, v); // Erreur de compilation</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Surcharges des fonctions</a:t>
            </a:r>
            <a:endParaRPr b="0" lang="fr-FR" sz="2400" spc="-1" strike="noStrike">
              <a:latin typeface="Arial"/>
            </a:endParaRPr>
          </a:p>
        </p:txBody>
      </p:sp>
      <p:sp>
        <p:nvSpPr>
          <p:cNvPr id="787" name="CustomShape 2"/>
          <p:cNvSpPr/>
          <p:nvPr/>
        </p:nvSpPr>
        <p:spPr>
          <a:xfrm>
            <a:off x="279360" y="692640"/>
            <a:ext cx="8648640" cy="1152000"/>
          </a:xfrm>
          <a:prstGeom prst="rect">
            <a:avLst/>
          </a:prstGeom>
          <a:noFill/>
          <a:ln>
            <a:noFill/>
          </a:ln>
        </p:spPr>
        <p:style>
          <a:lnRef idx="0"/>
          <a:fillRef idx="0"/>
          <a:effectRef idx="0"/>
          <a:fontRef idx="minor"/>
        </p:style>
        <p:txBody>
          <a:bodyPr lIns="0" rIns="0" tIns="0" bIns="0">
            <a:noAutofit/>
          </a:bodyPr>
          <a:p>
            <a:pPr marL="343080" indent="-342360" algn="just">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Plusieurs fonctions peuvent avoir le même nom du moment que les paramètres diffèrent et ne laissent pas d’ambivalence</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78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379B084-337F-4943-B465-FD81D2EA5ED4}"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78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790" name="CustomShape 5"/>
          <p:cNvSpPr/>
          <p:nvPr/>
        </p:nvSpPr>
        <p:spPr>
          <a:xfrm>
            <a:off x="279360" y="1656000"/>
            <a:ext cx="8744760" cy="4431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99"/>
              </a:lnSpc>
            </a:pPr>
            <a:r>
              <a:rPr b="1" lang="pt-BR" sz="1800" spc="-1" strike="noStrike">
                <a:solidFill>
                  <a:srgbClr val="0000ff"/>
                </a:solidFill>
                <a:latin typeface="Courier New"/>
                <a:ea typeface="ＭＳ Ｐゴシック"/>
              </a:rPr>
              <a:t>void </a:t>
            </a:r>
            <a:r>
              <a:rPr b="1" lang="pt-BR" sz="1800" spc="-1" strike="noStrike">
                <a:solidFill>
                  <a:srgbClr val="000000"/>
                </a:solidFill>
                <a:latin typeface="Courier New"/>
                <a:ea typeface="ＭＳ Ｐゴシック"/>
              </a:rPr>
              <a:t>axpy ( </a:t>
            </a:r>
            <a:r>
              <a:rPr b="1" lang="pt-BR" sz="1800" spc="-1" strike="noStrike">
                <a:solidFill>
                  <a:srgbClr val="0000ff"/>
                </a:solidFill>
                <a:latin typeface="Courier New"/>
                <a:ea typeface="ＭＳ Ｐゴシック"/>
              </a:rPr>
              <a:t>int </a:t>
            </a:r>
            <a:r>
              <a:rPr b="1" lang="pt-BR" sz="1800" spc="-1" strike="noStrike">
                <a:solidFill>
                  <a:srgbClr val="000000"/>
                </a:solidFill>
                <a:latin typeface="Courier New"/>
                <a:ea typeface="ＭＳ Ｐゴシック"/>
              </a:rPr>
              <a:t>N, </a:t>
            </a:r>
            <a:r>
              <a:rPr b="1" lang="pt-BR" sz="1800" spc="-1" strike="noStrike">
                <a:solidFill>
                  <a:srgbClr val="0000ff"/>
                </a:solidFill>
                <a:latin typeface="Courier New"/>
                <a:ea typeface="ＭＳ Ｐゴシック"/>
              </a:rPr>
              <a:t>float </a:t>
            </a:r>
            <a:r>
              <a:rPr b="1" lang="pt-BR" sz="1800" spc="-1" strike="noStrike">
                <a:solidFill>
                  <a:srgbClr val="000000"/>
                </a:solidFill>
                <a:latin typeface="Courier New"/>
                <a:ea typeface="ＭＳ Ｐゴシック"/>
              </a:rPr>
              <a:t>a, </a:t>
            </a:r>
            <a:r>
              <a:rPr b="1" lang="pt-BR" sz="1800" spc="-1" strike="noStrike">
                <a:solidFill>
                  <a:srgbClr val="0000ff"/>
                </a:solidFill>
                <a:latin typeface="Courier New"/>
                <a:ea typeface="ＭＳ Ｐゴシック"/>
              </a:rPr>
              <a:t>const float </a:t>
            </a:r>
            <a:r>
              <a:rPr b="1" lang="pt-BR" sz="1800" spc="-1" strike="noStrike">
                <a:solidFill>
                  <a:srgbClr val="000000"/>
                </a:solidFill>
                <a:latin typeface="Courier New"/>
                <a:ea typeface="ＭＳ Ｐゴシック"/>
              </a:rPr>
              <a:t>∗x , </a:t>
            </a:r>
            <a:r>
              <a:rPr b="1" lang="pt-BR" sz="1800" spc="-1" strike="noStrike">
                <a:solidFill>
                  <a:srgbClr val="0000ff"/>
                </a:solidFill>
                <a:latin typeface="Courier New"/>
                <a:ea typeface="ＭＳ Ｐゴシック"/>
              </a:rPr>
              <a:t>float </a:t>
            </a:r>
            <a:r>
              <a:rPr b="1" lang="pt-BR" sz="1800" spc="-1" strike="noStrike">
                <a:solidFill>
                  <a:srgbClr val="000000"/>
                </a:solidFill>
                <a:latin typeface="Courier New"/>
                <a:ea typeface="ＭＳ Ｐゴシック"/>
              </a:rPr>
              <a:t>∗y)</a:t>
            </a:r>
            <a:endParaRPr b="0" lang="fr-FR" sz="1800" spc="-1" strike="noStrike">
              <a:latin typeface="Arial"/>
            </a:endParaRPr>
          </a:p>
          <a:p>
            <a:pPr>
              <a:lnSpc>
                <a:spcPts val="1899"/>
              </a:lnSpc>
            </a:pPr>
            <a:r>
              <a:rPr b="1" lang="fr-FR" sz="1800" spc="-1" strike="noStrike">
                <a:solidFill>
                  <a:srgbClr val="000000"/>
                </a:solidFill>
                <a:latin typeface="Courier New"/>
                <a:ea typeface="ＭＳ Ｐゴシック"/>
              </a:rPr>
              <a:t>{</a:t>
            </a:r>
            <a:r>
              <a:rPr b="1" lang="fr-FR" sz="1800" spc="-1" strike="noStrike">
                <a:solidFill>
                  <a:srgbClr val="009a00"/>
                </a:solidFill>
                <a:latin typeface="Courier New"/>
                <a:ea typeface="ＭＳ Ｐゴシック"/>
              </a:rPr>
              <a:t>// Op. y &lt;</a:t>
            </a:r>
            <a:r>
              <a:rPr b="1" i="1" lang="fr-FR" sz="1800" spc="-1" strike="noStrike">
                <a:solidFill>
                  <a:srgbClr val="009a00"/>
                </a:solidFill>
                <a:latin typeface="Courier New"/>
                <a:ea typeface="ＭＳ Ｐゴシック"/>
              </a:rPr>
              <a:t>− </a:t>
            </a:r>
            <a:r>
              <a:rPr b="1" lang="fr-FR" sz="1800" spc="-1" strike="noStrike">
                <a:solidFill>
                  <a:srgbClr val="009a00"/>
                </a:solidFill>
                <a:latin typeface="Courier New"/>
                <a:ea typeface="ＭＳ Ｐゴシック"/>
              </a:rPr>
              <a:t>y + a.x sur vecteurs x, y avec a scalaire</a:t>
            </a:r>
            <a:endParaRPr b="0" lang="fr-FR" sz="1800" spc="-1" strike="noStrike">
              <a:latin typeface="Arial"/>
            </a:endParaRPr>
          </a:p>
          <a:p>
            <a:pPr>
              <a:lnSpc>
                <a:spcPts val="1899"/>
              </a:lnSpc>
            </a:pPr>
            <a:r>
              <a:rPr b="1" lang="pt-BR" sz="1800" spc="-1" strike="noStrike">
                <a:solidFill>
                  <a:srgbClr val="0000ff"/>
                </a:solidFill>
                <a:latin typeface="Courier New"/>
                <a:ea typeface="ＭＳ Ｐゴシック"/>
              </a:rPr>
              <a:t>    </a:t>
            </a:r>
            <a:r>
              <a:rPr b="1" lang="pt-BR" sz="1800" spc="-1" strike="noStrike">
                <a:solidFill>
                  <a:srgbClr val="0000ff"/>
                </a:solidFill>
                <a:latin typeface="Courier New"/>
                <a:ea typeface="ＭＳ Ｐゴシック"/>
              </a:rPr>
              <a:t>for </a:t>
            </a:r>
            <a:r>
              <a:rPr b="1" lang="pt-BR" sz="1800" spc="-1" strike="noStrike">
                <a:solidFill>
                  <a:srgbClr val="000000"/>
                </a:solidFill>
                <a:latin typeface="Courier New"/>
                <a:ea typeface="ＭＳ Ｐゴシック"/>
              </a:rPr>
              <a:t>(</a:t>
            </a:r>
            <a:r>
              <a:rPr b="1" lang="fr-FR" sz="1800" spc="-1" strike="noStrike">
                <a:solidFill>
                  <a:srgbClr val="0000ff"/>
                </a:solidFill>
                <a:latin typeface="Courier New"/>
                <a:ea typeface="ＭＳ Ｐゴシック"/>
              </a:rPr>
              <a:t>int </a:t>
            </a:r>
            <a:r>
              <a:rPr b="1" lang="pt-BR" sz="1800" spc="-1" strike="noStrike">
                <a:solidFill>
                  <a:srgbClr val="000000"/>
                </a:solidFill>
                <a:latin typeface="Courier New"/>
                <a:ea typeface="ＭＳ Ｐゴシック"/>
              </a:rPr>
              <a:t>i=0; i&lt;N; ++i) y[i] += a∗x[i];</a:t>
            </a:r>
            <a:endParaRPr b="0" lang="fr-FR" sz="1800" spc="-1" strike="noStrike">
              <a:latin typeface="Arial"/>
            </a:endParaRPr>
          </a:p>
          <a:p>
            <a:pPr>
              <a:lnSpc>
                <a:spcPts val="1899"/>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ts val="1899"/>
              </a:lnSpc>
            </a:pPr>
            <a:r>
              <a:rPr b="1" lang="pt-BR" sz="1800" spc="-1" strike="noStrike">
                <a:solidFill>
                  <a:srgbClr val="009a00"/>
                </a:solidFill>
                <a:latin typeface="Courier New"/>
                <a:ea typeface="ＭＳ Ｐゴシック"/>
              </a:rPr>
              <a:t>// Version double précision</a:t>
            </a:r>
            <a:endParaRPr b="0" lang="fr-FR" sz="1800" spc="-1" strike="noStrike">
              <a:latin typeface="Arial"/>
            </a:endParaRPr>
          </a:p>
          <a:p>
            <a:pPr>
              <a:lnSpc>
                <a:spcPts val="1899"/>
              </a:lnSpc>
            </a:pPr>
            <a:r>
              <a:rPr b="1" lang="fr-FR" sz="1800" spc="-1" strike="noStrike">
                <a:solidFill>
                  <a:srgbClr val="0000ff"/>
                </a:solidFill>
                <a:latin typeface="Courier New"/>
                <a:ea typeface="ＭＳ Ｐゴシック"/>
              </a:rPr>
              <a:t>void </a:t>
            </a:r>
            <a:r>
              <a:rPr b="1" lang="fr-FR" sz="1800" spc="-1" strike="noStrike">
                <a:solidFill>
                  <a:srgbClr val="000000"/>
                </a:solidFill>
                <a:latin typeface="Courier New"/>
                <a:ea typeface="ＭＳ Ｐゴシック"/>
              </a:rPr>
              <a:t>axpy ( </a:t>
            </a:r>
            <a:r>
              <a:rPr b="1" lang="fr-FR" sz="1800" spc="-1" strike="noStrike">
                <a:solidFill>
                  <a:srgbClr val="0000ff"/>
                </a:solidFill>
                <a:latin typeface="Courier New"/>
                <a:ea typeface="ＭＳ Ｐゴシック"/>
              </a:rPr>
              <a:t>int </a:t>
            </a:r>
            <a:r>
              <a:rPr b="1" lang="fr-FR" sz="1800" spc="-1" strike="noStrike">
                <a:solidFill>
                  <a:srgbClr val="000000"/>
                </a:solidFill>
                <a:latin typeface="Courier New"/>
                <a:ea typeface="ＭＳ Ｐゴシック"/>
              </a:rPr>
              <a:t>N, </a:t>
            </a:r>
            <a:r>
              <a:rPr b="1" lang="fr-FR" sz="1800" spc="-1" strike="noStrike">
                <a:solidFill>
                  <a:srgbClr val="0000ff"/>
                </a:solidFill>
                <a:latin typeface="Courier New"/>
                <a:ea typeface="ＭＳ Ｐゴシック"/>
              </a:rPr>
              <a:t>double </a:t>
            </a:r>
            <a:r>
              <a:rPr b="1" lang="fr-FR" sz="1800" spc="-1" strike="noStrike">
                <a:solidFill>
                  <a:srgbClr val="000000"/>
                </a:solidFill>
                <a:latin typeface="Courier New"/>
                <a:ea typeface="ＭＳ Ｐゴシック"/>
              </a:rPr>
              <a:t>a, </a:t>
            </a:r>
            <a:r>
              <a:rPr b="1" lang="fr-FR" sz="1800" spc="-1" strike="noStrike">
                <a:solidFill>
                  <a:srgbClr val="0000ff"/>
                </a:solidFill>
                <a:latin typeface="Courier New"/>
                <a:ea typeface="ＭＳ Ｐゴシック"/>
              </a:rPr>
              <a:t>const double </a:t>
            </a:r>
            <a:r>
              <a:rPr b="1" lang="fr-FR" sz="1800" spc="-1" strike="noStrike">
                <a:solidFill>
                  <a:srgbClr val="000000"/>
                </a:solidFill>
                <a:latin typeface="Courier New"/>
                <a:ea typeface="ＭＳ Ｐゴシック"/>
              </a:rPr>
              <a:t>∗x, </a:t>
            </a:r>
            <a:r>
              <a:rPr b="1" lang="fr-FR" sz="1800" spc="-1" strike="noStrike">
                <a:solidFill>
                  <a:srgbClr val="0000ff"/>
                </a:solidFill>
                <a:latin typeface="Courier New"/>
                <a:ea typeface="ＭＳ Ｐゴシック"/>
              </a:rPr>
              <a:t>double </a:t>
            </a:r>
            <a:r>
              <a:rPr b="1" lang="fr-FR" sz="1800" spc="-1" strike="noStrike">
                <a:solidFill>
                  <a:srgbClr val="000000"/>
                </a:solidFill>
                <a:latin typeface="Courier New"/>
                <a:ea typeface="ＭＳ Ｐゴシック"/>
              </a:rPr>
              <a:t>∗y)</a:t>
            </a:r>
            <a:endParaRPr b="0" lang="fr-FR" sz="1800" spc="-1" strike="noStrike">
              <a:latin typeface="Arial"/>
            </a:endParaRPr>
          </a:p>
          <a:p>
            <a:pPr>
              <a:lnSpc>
                <a:spcPts val="1899"/>
              </a:lnSpc>
            </a:pPr>
            <a:r>
              <a:rPr b="1" lang="fr-FR" sz="1800" spc="-1" strike="noStrike">
                <a:solidFill>
                  <a:srgbClr val="000000"/>
                </a:solidFill>
                <a:latin typeface="Courier New"/>
                <a:ea typeface="ＭＳ Ｐゴシック"/>
              </a:rPr>
              <a:t>{</a:t>
            </a:r>
            <a:r>
              <a:rPr b="1" lang="fr-FR" sz="1800" spc="-1" strike="noStrike">
                <a:solidFill>
                  <a:srgbClr val="009a00"/>
                </a:solidFill>
                <a:latin typeface="Courier New"/>
                <a:ea typeface="ＭＳ Ｐゴシック"/>
              </a:rPr>
              <a:t>// Op. y &lt;</a:t>
            </a:r>
            <a:r>
              <a:rPr b="1" i="1" lang="fr-FR" sz="1800" spc="-1" strike="noStrike">
                <a:solidFill>
                  <a:srgbClr val="009a00"/>
                </a:solidFill>
                <a:latin typeface="Courier New"/>
                <a:ea typeface="ＭＳ Ｐゴシック"/>
              </a:rPr>
              <a:t>− </a:t>
            </a:r>
            <a:r>
              <a:rPr b="1" lang="fr-FR" sz="1800" spc="-1" strike="noStrike">
                <a:solidFill>
                  <a:srgbClr val="009a00"/>
                </a:solidFill>
                <a:latin typeface="Courier New"/>
                <a:ea typeface="ＭＳ Ｐゴシック"/>
              </a:rPr>
              <a:t>y + a.x sur vecteurs x ,y avec a scalaire</a:t>
            </a:r>
            <a:endParaRPr b="0" lang="fr-FR" sz="1800" spc="-1" strike="noStrike">
              <a:latin typeface="Arial"/>
            </a:endParaRPr>
          </a:p>
          <a:p>
            <a:pPr>
              <a:lnSpc>
                <a:spcPts val="1899"/>
              </a:lnSpc>
            </a:pPr>
            <a:r>
              <a:rPr b="1" lang="pt-BR" sz="1800" spc="-1" strike="noStrike">
                <a:solidFill>
                  <a:srgbClr val="0000ff"/>
                </a:solidFill>
                <a:latin typeface="Courier New"/>
                <a:ea typeface="ＭＳ Ｐゴシック"/>
              </a:rPr>
              <a:t>    </a:t>
            </a:r>
            <a:r>
              <a:rPr b="1" lang="pt-BR" sz="1800" spc="-1" strike="noStrike">
                <a:solidFill>
                  <a:srgbClr val="0000ff"/>
                </a:solidFill>
                <a:latin typeface="Courier New"/>
                <a:ea typeface="ＭＳ Ｐゴシック"/>
              </a:rPr>
              <a:t>for </a:t>
            </a:r>
            <a:r>
              <a:rPr b="1" lang="pt-BR" sz="1800" spc="-1" strike="noStrike">
                <a:solidFill>
                  <a:srgbClr val="000000"/>
                </a:solidFill>
                <a:latin typeface="Courier New"/>
                <a:ea typeface="ＭＳ Ｐゴシック"/>
              </a:rPr>
              <a:t>(</a:t>
            </a:r>
            <a:r>
              <a:rPr b="1" lang="fr-FR" sz="1800" spc="-1" strike="noStrike">
                <a:solidFill>
                  <a:srgbClr val="0000ff"/>
                </a:solidFill>
                <a:latin typeface="Courier New"/>
                <a:ea typeface="ＭＳ Ｐゴシック"/>
              </a:rPr>
              <a:t>int </a:t>
            </a:r>
            <a:r>
              <a:rPr b="1" lang="pt-BR" sz="1800" spc="-1" strike="noStrike">
                <a:solidFill>
                  <a:srgbClr val="000000"/>
                </a:solidFill>
                <a:latin typeface="Courier New"/>
                <a:ea typeface="ＭＳ Ｐゴシック"/>
              </a:rPr>
              <a:t>i = 0; i&lt;N ; ++i ) y[i] += a∗x[i];</a:t>
            </a:r>
            <a:endParaRPr b="0" lang="fr-FR" sz="1800" spc="-1" strike="noStrike">
              <a:latin typeface="Arial"/>
            </a:endParaRPr>
          </a:p>
          <a:p>
            <a:pPr>
              <a:lnSpc>
                <a:spcPts val="1899"/>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ts val="1899"/>
              </a:lnSpc>
            </a:pPr>
            <a:r>
              <a:rPr b="1" lang="fr-FR" sz="1800" spc="-1" strike="noStrike">
                <a:solidFill>
                  <a:srgbClr val="0000ff"/>
                </a:solidFill>
                <a:latin typeface="Courier New"/>
                <a:ea typeface="ＭＳ Ｐゴシック"/>
              </a:rPr>
              <a:t>void </a:t>
            </a:r>
            <a:r>
              <a:rPr b="1" lang="fr-FR" sz="1800" spc="-1" strike="noStrike">
                <a:solidFill>
                  <a:srgbClr val="000000"/>
                </a:solidFill>
                <a:latin typeface="Courier New"/>
                <a:ea typeface="ＭＳ Ｐゴシック"/>
              </a:rPr>
              <a:t>main (int args, char* argv[]) </a:t>
            </a:r>
            <a:endParaRPr b="0" lang="fr-FR" sz="1800" spc="-1" strike="noStrike">
              <a:latin typeface="Arial"/>
            </a:endParaRPr>
          </a:p>
          <a:p>
            <a:pPr>
              <a:lnSpc>
                <a:spcPts val="1899"/>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ts val="1899"/>
              </a:lnSpc>
            </a:pPr>
            <a:r>
              <a:rPr b="1" lang="pt-BR" sz="1800" spc="-1" strike="noStrike">
                <a:solidFill>
                  <a:srgbClr val="0000ff"/>
                </a:solidFill>
                <a:latin typeface="Courier New"/>
                <a:ea typeface="ＭＳ Ｐゴシック"/>
              </a:rPr>
              <a:t>    </a:t>
            </a:r>
            <a:r>
              <a:rPr b="1" lang="pt-BR" sz="1800" spc="-1" strike="noStrike">
                <a:solidFill>
                  <a:srgbClr val="0000ff"/>
                </a:solidFill>
                <a:latin typeface="Courier New"/>
                <a:ea typeface="ＭＳ Ｐゴシック"/>
              </a:rPr>
              <a:t>float </a:t>
            </a:r>
            <a:r>
              <a:rPr b="1" lang="pt-BR" sz="1800" spc="-1" strike="noStrike">
                <a:solidFill>
                  <a:srgbClr val="000000"/>
                </a:solidFill>
                <a:latin typeface="Courier New"/>
                <a:ea typeface="ＭＳ Ｐゴシック"/>
              </a:rPr>
              <a:t>fx[] = {1.f, 2.f, 3.f, 4.f};</a:t>
            </a:r>
            <a:endParaRPr b="0" lang="fr-FR" sz="1800" spc="-1" strike="noStrike">
              <a:latin typeface="Arial"/>
            </a:endParaRPr>
          </a:p>
          <a:p>
            <a:pPr>
              <a:lnSpc>
                <a:spcPts val="1899"/>
              </a:lnSpc>
            </a:pPr>
            <a:r>
              <a:rPr b="1" lang="fr-FR" sz="1800" spc="-1" strike="noStrike">
                <a:solidFill>
                  <a:srgbClr val="0000ff"/>
                </a:solidFill>
                <a:latin typeface="Courier New"/>
                <a:ea typeface="ＭＳ Ｐゴシック"/>
              </a:rPr>
              <a:t>    </a:t>
            </a:r>
            <a:r>
              <a:rPr b="1" lang="fr-FR" sz="1800" spc="-1" strike="noStrike">
                <a:solidFill>
                  <a:srgbClr val="0000ff"/>
                </a:solidFill>
                <a:latin typeface="Courier New"/>
                <a:ea typeface="ＭＳ Ｐゴシック"/>
              </a:rPr>
              <a:t>float </a:t>
            </a:r>
            <a:r>
              <a:rPr b="1" lang="fr-FR" sz="1800" spc="-1" strike="noStrike">
                <a:solidFill>
                  <a:srgbClr val="000000"/>
                </a:solidFill>
                <a:latin typeface="Courier New"/>
                <a:ea typeface="ＭＳ Ｐゴシック"/>
              </a:rPr>
              <a:t>fy[] = {0.f,</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1.f,</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2.f,</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3.f};</a:t>
            </a:r>
            <a:endParaRPr b="0" lang="fr-FR" sz="1800" spc="-1" strike="noStrike">
              <a:latin typeface="Arial"/>
            </a:endParaRPr>
          </a:p>
          <a:p>
            <a:pPr>
              <a:lnSpc>
                <a:spcPts val="1899"/>
              </a:lnSpc>
            </a:pPr>
            <a:r>
              <a:rPr b="1" lang="pt-BR" sz="1800" spc="-1" strike="noStrike">
                <a:solidFill>
                  <a:srgbClr val="000000"/>
                </a:solidFill>
                <a:latin typeface="Courier New"/>
                <a:ea typeface="ＭＳ Ｐゴシック"/>
              </a:rPr>
              <a:t>    </a:t>
            </a:r>
            <a:r>
              <a:rPr b="1" lang="pt-BR" sz="1800" spc="-1" strike="noStrike">
                <a:solidFill>
                  <a:srgbClr val="000000"/>
                </a:solidFill>
                <a:latin typeface="Courier New"/>
                <a:ea typeface="ＭＳ Ｐゴシック"/>
              </a:rPr>
              <a:t>axpy (4,2.f,fx,fy); </a:t>
            </a:r>
            <a:r>
              <a:rPr b="1" lang="pt-BR" sz="1800" spc="-1" strike="noStrike">
                <a:solidFill>
                  <a:srgbClr val="009a00"/>
                </a:solidFill>
                <a:latin typeface="Courier New"/>
                <a:ea typeface="ＭＳ Ｐゴシック"/>
              </a:rPr>
              <a:t>// Appel la version float</a:t>
            </a:r>
            <a:endParaRPr b="0" lang="fr-FR" sz="1800" spc="-1" strike="noStrike">
              <a:latin typeface="Arial"/>
            </a:endParaRPr>
          </a:p>
          <a:p>
            <a:pPr>
              <a:lnSpc>
                <a:spcPts val="1899"/>
              </a:lnSpc>
            </a:pPr>
            <a:r>
              <a:rPr b="1" lang="fr-FR" sz="1800" spc="-1" strike="noStrike">
                <a:solidFill>
                  <a:srgbClr val="0000ff"/>
                </a:solidFill>
                <a:latin typeface="Courier New"/>
                <a:ea typeface="ＭＳ Ｐゴシック"/>
              </a:rPr>
              <a:t>    </a:t>
            </a:r>
            <a:r>
              <a:rPr b="1" lang="fr-FR" sz="1800" spc="-1" strike="noStrike">
                <a:solidFill>
                  <a:srgbClr val="0000ff"/>
                </a:solidFill>
                <a:latin typeface="Courier New"/>
                <a:ea typeface="ＭＳ Ｐゴシック"/>
              </a:rPr>
              <a:t>double </a:t>
            </a:r>
            <a:r>
              <a:rPr b="1" lang="fr-FR" sz="1800" spc="-1" strike="noStrike">
                <a:solidFill>
                  <a:srgbClr val="000000"/>
                </a:solidFill>
                <a:latin typeface="Courier New"/>
                <a:ea typeface="ＭＳ Ｐゴシック"/>
              </a:rPr>
              <a:t>dx[] = {1., 2., 3., 4.};</a:t>
            </a:r>
            <a:endParaRPr b="0" lang="fr-FR" sz="1800" spc="-1" strike="noStrike">
              <a:latin typeface="Arial"/>
            </a:endParaRPr>
          </a:p>
          <a:p>
            <a:pPr>
              <a:lnSpc>
                <a:spcPts val="1899"/>
              </a:lnSpc>
            </a:pPr>
            <a:r>
              <a:rPr b="1" lang="fr-FR" sz="1800" spc="-1" strike="noStrike">
                <a:solidFill>
                  <a:srgbClr val="0000ff"/>
                </a:solidFill>
                <a:latin typeface="Courier New"/>
                <a:ea typeface="ＭＳ Ｐゴシック"/>
              </a:rPr>
              <a:t>    </a:t>
            </a:r>
            <a:r>
              <a:rPr b="1" lang="fr-FR" sz="1800" spc="-1" strike="noStrike">
                <a:solidFill>
                  <a:srgbClr val="0000ff"/>
                </a:solidFill>
                <a:latin typeface="Courier New"/>
                <a:ea typeface="ＭＳ Ｐゴシック"/>
              </a:rPr>
              <a:t>double </a:t>
            </a:r>
            <a:r>
              <a:rPr b="1" lang="fr-FR" sz="1800" spc="-1" strike="noStrike">
                <a:solidFill>
                  <a:srgbClr val="000000"/>
                </a:solidFill>
                <a:latin typeface="Courier New"/>
                <a:ea typeface="ＭＳ Ｐゴシック"/>
              </a:rPr>
              <a:t>dy[] = {0.,</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1.,</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2.,</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3.};</a:t>
            </a:r>
            <a:endParaRPr b="0" lang="fr-FR" sz="1800" spc="-1" strike="noStrike">
              <a:latin typeface="Arial"/>
            </a:endParaRPr>
          </a:p>
          <a:p>
            <a:pPr>
              <a:lnSpc>
                <a:spcPts val="1899"/>
              </a:lnSpc>
            </a:pPr>
            <a:r>
              <a:rPr b="1" lang="pt-BR" sz="1800" spc="-1" strike="noStrike">
                <a:solidFill>
                  <a:srgbClr val="000000"/>
                </a:solidFill>
                <a:latin typeface="Courier New"/>
                <a:ea typeface="ＭＳ Ｐゴシック"/>
              </a:rPr>
              <a:t>    </a:t>
            </a:r>
            <a:r>
              <a:rPr b="1" lang="pt-BR" sz="1800" spc="-1" strike="noStrike">
                <a:solidFill>
                  <a:srgbClr val="000000"/>
                </a:solidFill>
                <a:latin typeface="Courier New"/>
                <a:ea typeface="ＭＳ Ｐゴシック"/>
              </a:rPr>
              <a:t>axpy (4,2.,dx,dy);  </a:t>
            </a:r>
            <a:r>
              <a:rPr b="1" lang="pt-BR" sz="1800" spc="-1" strike="noStrike">
                <a:solidFill>
                  <a:srgbClr val="009a00"/>
                </a:solidFill>
                <a:latin typeface="Courier New"/>
                <a:ea typeface="ＭＳ Ｐゴシック"/>
              </a:rPr>
              <a:t>// Appel la version double</a:t>
            </a:r>
            <a:endParaRPr b="0" lang="fr-FR" sz="1800" spc="-1" strike="noStrike">
              <a:latin typeface="Arial"/>
            </a:endParaRPr>
          </a:p>
          <a:p>
            <a:pPr>
              <a:lnSpc>
                <a:spcPts val="1899"/>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axpy (4,2.f,dx,dy); </a:t>
            </a:r>
            <a:r>
              <a:rPr b="1" lang="fr-FR" sz="1800" spc="-1" strike="noStrike">
                <a:solidFill>
                  <a:srgbClr val="c9211e"/>
                </a:solidFill>
                <a:latin typeface="Courier New"/>
                <a:ea typeface="ＭＳ Ｐゴシック"/>
              </a:rPr>
              <a:t>// Erreur compilation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Fonctions génériques (C++ 2020)</a:t>
            </a:r>
            <a:endParaRPr b="0" lang="fr-FR" sz="2400" spc="-1" strike="noStrike">
              <a:latin typeface="Arial"/>
            </a:endParaRPr>
          </a:p>
        </p:txBody>
      </p:sp>
      <p:sp>
        <p:nvSpPr>
          <p:cNvPr id="792" name="CustomShape 2"/>
          <p:cNvSpPr/>
          <p:nvPr/>
        </p:nvSpPr>
        <p:spPr>
          <a:xfrm>
            <a:off x="266760" y="764640"/>
            <a:ext cx="8517240" cy="2520000"/>
          </a:xfrm>
          <a:prstGeom prst="rect">
            <a:avLst/>
          </a:prstGeom>
          <a:noFill/>
          <a:ln>
            <a:noFill/>
          </a:ln>
        </p:spPr>
        <p:style>
          <a:lnRef idx="0"/>
          <a:fillRef idx="0"/>
          <a:effectRef idx="0"/>
          <a:fontRef idx="minor"/>
        </p:style>
        <p:txBody>
          <a:bodyPr lIns="0" rIns="0" tIns="0" bIns="0">
            <a:noAutofit/>
          </a:bodyPr>
          <a:p>
            <a:pPr marL="343080" indent="-342360" algn="just">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Écrire la même fonction avec la même mise en œuvre plusieurs fois pour des types différents : pénible et source de bogue</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Utilisation du type auto en paramètre</a:t>
            </a:r>
            <a:endParaRPr b="0" lang="fr-FR" sz="2400" spc="-1" strike="noStrike">
              <a:latin typeface="Arial"/>
            </a:endParaRPr>
          </a:p>
          <a:p>
            <a:pPr marL="343080" indent="-342360" algn="just">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On verra plus tard les templates qui font la même chose avec plus de contrôle</a:t>
            </a:r>
            <a:endParaRPr b="0" lang="fr-FR" sz="2400" spc="-1" strike="noStrike">
              <a:latin typeface="Arial"/>
            </a:endParaRPr>
          </a:p>
        </p:txBody>
      </p:sp>
      <p:sp>
        <p:nvSpPr>
          <p:cNvPr id="79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00AA1D2-F774-4229-9A2D-99A7AD919137}"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79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795" name="CustomShape 5"/>
          <p:cNvSpPr/>
          <p:nvPr/>
        </p:nvSpPr>
        <p:spPr>
          <a:xfrm>
            <a:off x="395640" y="3138120"/>
            <a:ext cx="8424360" cy="31140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800" spc="-1" strike="noStrike">
                <a:solidFill>
                  <a:srgbClr val="009a00"/>
                </a:solidFill>
                <a:latin typeface="Courier New"/>
                <a:ea typeface="ＭＳ Ｐゴシック"/>
              </a:rPr>
              <a:t>// Fonction générique pour tout type de vecteur</a:t>
            </a:r>
            <a:endParaRPr b="0" lang="fr-FR" sz="1800" spc="-1" strike="noStrike">
              <a:latin typeface="Arial"/>
            </a:endParaRPr>
          </a:p>
          <a:p>
            <a:pPr>
              <a:lnSpc>
                <a:spcPts val="1701"/>
              </a:lnSpc>
            </a:pPr>
            <a:r>
              <a:rPr b="1" lang="pt-BR" sz="1800" spc="-1" strike="noStrike">
                <a:solidFill>
                  <a:srgbClr val="0000ff"/>
                </a:solidFill>
                <a:latin typeface="Courier New"/>
                <a:ea typeface="ＭＳ Ｐゴシック"/>
              </a:rPr>
              <a:t>void </a:t>
            </a:r>
            <a:r>
              <a:rPr b="1" lang="pt-BR" sz="1800" spc="-1" strike="noStrike">
                <a:solidFill>
                  <a:srgbClr val="000000"/>
                </a:solidFill>
                <a:latin typeface="Courier New"/>
                <a:ea typeface="ＭＳ Ｐゴシック"/>
              </a:rPr>
              <a:t>axpy ( </a:t>
            </a:r>
            <a:r>
              <a:rPr b="1" lang="pt-BR" sz="1800" spc="-1" strike="noStrike">
                <a:solidFill>
                  <a:srgbClr val="0000ff"/>
                </a:solidFill>
                <a:latin typeface="Courier New"/>
                <a:ea typeface="ＭＳ Ｐゴシック"/>
              </a:rPr>
              <a:t>int </a:t>
            </a:r>
            <a:r>
              <a:rPr b="1" lang="pt-BR" sz="1800" spc="-1" strike="noStrike">
                <a:solidFill>
                  <a:srgbClr val="000000"/>
                </a:solidFill>
                <a:latin typeface="Courier New"/>
                <a:ea typeface="ＭＳ Ｐゴシック"/>
              </a:rPr>
              <a:t>N,</a:t>
            </a:r>
            <a:r>
              <a:rPr b="1" lang="pt-BR" sz="1800" spc="-1" strike="noStrike">
                <a:solidFill>
                  <a:srgbClr val="0000ff"/>
                </a:solidFill>
                <a:latin typeface="Courier New"/>
                <a:ea typeface="ＭＳ Ｐゴシック"/>
              </a:rPr>
              <a:t>auto </a:t>
            </a:r>
            <a:r>
              <a:rPr b="1" lang="pt-BR" sz="1800" spc="-1" strike="noStrike">
                <a:solidFill>
                  <a:srgbClr val="000000"/>
                </a:solidFill>
                <a:latin typeface="Courier New"/>
                <a:ea typeface="ＭＳ Ｐゴシック"/>
              </a:rPr>
              <a:t>a,</a:t>
            </a:r>
            <a:r>
              <a:rPr b="1" lang="pt-BR" sz="1800" spc="-1" strike="noStrike">
                <a:solidFill>
                  <a:srgbClr val="0000ff"/>
                </a:solidFill>
                <a:latin typeface="Courier New"/>
                <a:ea typeface="ＭＳ Ｐゴシック"/>
              </a:rPr>
              <a:t>const auto </a:t>
            </a:r>
            <a:r>
              <a:rPr b="1" lang="pt-BR" sz="1800" spc="-1" strike="noStrike">
                <a:solidFill>
                  <a:srgbClr val="000000"/>
                </a:solidFill>
                <a:latin typeface="Courier New"/>
                <a:ea typeface="ＭＳ Ｐゴシック"/>
              </a:rPr>
              <a:t>∗x, </a:t>
            </a:r>
            <a:r>
              <a:rPr b="1" lang="pt-BR" sz="1800" spc="-1" strike="noStrike">
                <a:solidFill>
                  <a:srgbClr val="0000ff"/>
                </a:solidFill>
                <a:latin typeface="Courier New"/>
                <a:ea typeface="ＭＳ Ｐゴシック"/>
              </a:rPr>
              <a:t>auto </a:t>
            </a:r>
            <a:r>
              <a:rPr b="1" lang="pt-BR" sz="1800" spc="-1" strike="noStrike">
                <a:solidFill>
                  <a:srgbClr val="000000"/>
                </a:solidFill>
                <a:latin typeface="Courier New"/>
                <a:ea typeface="ＭＳ Ｐゴシック"/>
              </a:rPr>
              <a:t>∗y )</a:t>
            </a:r>
            <a:endParaRPr b="0" lang="fr-FR" sz="1800" spc="-1" strike="noStrike">
              <a:latin typeface="Arial"/>
            </a:endParaRPr>
          </a:p>
          <a:p>
            <a:pPr>
              <a:lnSpc>
                <a:spcPts val="1701"/>
              </a:lnSpc>
            </a:pPr>
            <a:r>
              <a:rPr b="1" lang="fr-FR" sz="1800" spc="-1" strike="noStrike">
                <a:solidFill>
                  <a:srgbClr val="000000"/>
                </a:solidFill>
                <a:latin typeface="Courier New"/>
                <a:ea typeface="ＭＳ Ｐゴシック"/>
              </a:rPr>
              <a:t>{ </a:t>
            </a:r>
            <a:r>
              <a:rPr b="1" lang="fr-FR" sz="1800" spc="-1" strike="noStrike">
                <a:solidFill>
                  <a:srgbClr val="009a00"/>
                </a:solidFill>
                <a:latin typeface="Courier New"/>
                <a:ea typeface="ＭＳ Ｐゴシック"/>
              </a:rPr>
              <a:t>// Op. y &lt;</a:t>
            </a:r>
            <a:r>
              <a:rPr b="1" i="1" lang="fr-FR" sz="1800" spc="-1" strike="noStrike">
                <a:solidFill>
                  <a:srgbClr val="009a00"/>
                </a:solidFill>
                <a:latin typeface="Courier New"/>
                <a:ea typeface="ＭＳ Ｐゴシック"/>
              </a:rPr>
              <a:t>− </a:t>
            </a:r>
            <a:r>
              <a:rPr b="1" lang="fr-FR" sz="1800" spc="-1" strike="noStrike">
                <a:solidFill>
                  <a:srgbClr val="009a00"/>
                </a:solidFill>
                <a:latin typeface="Courier New"/>
                <a:ea typeface="ＭＳ Ｐゴシック"/>
              </a:rPr>
              <a:t>y + a.x sur vecteurs x ,y avec a scalaire</a:t>
            </a:r>
            <a:endParaRPr b="0" lang="fr-FR" sz="1800" spc="-1" strike="noStrike">
              <a:latin typeface="Arial"/>
            </a:endParaRPr>
          </a:p>
          <a:p>
            <a:pPr>
              <a:lnSpc>
                <a:spcPts val="1701"/>
              </a:lnSpc>
            </a:pPr>
            <a:r>
              <a:rPr b="1" lang="pt-BR" sz="1800" spc="-1" strike="noStrike">
                <a:solidFill>
                  <a:srgbClr val="0000ff"/>
                </a:solidFill>
                <a:latin typeface="Courier New"/>
                <a:ea typeface="ＭＳ Ｐゴシック"/>
              </a:rPr>
              <a:t>  </a:t>
            </a:r>
            <a:r>
              <a:rPr b="1" lang="pt-BR" sz="1800" spc="-1" strike="noStrike">
                <a:solidFill>
                  <a:srgbClr val="0000ff"/>
                </a:solidFill>
                <a:latin typeface="Courier New"/>
                <a:ea typeface="ＭＳ Ｐゴシック"/>
              </a:rPr>
              <a:t>for </a:t>
            </a:r>
            <a:r>
              <a:rPr b="1" lang="pt-BR" sz="1800" spc="-1" strike="noStrike">
                <a:solidFill>
                  <a:srgbClr val="000000"/>
                </a:solidFill>
                <a:latin typeface="Courier New"/>
                <a:ea typeface="ＭＳ Ｐゴシック"/>
              </a:rPr>
              <a:t>( </a:t>
            </a:r>
            <a:r>
              <a:rPr b="1" lang="pt-BR" sz="1800" spc="-1" strike="noStrike">
                <a:solidFill>
                  <a:srgbClr val="0000ff"/>
                </a:solidFill>
                <a:latin typeface="Courier New"/>
                <a:ea typeface="ＭＳ Ｐゴシック"/>
              </a:rPr>
              <a:t>int </a:t>
            </a:r>
            <a:r>
              <a:rPr b="1" lang="pt-BR" sz="1800" spc="-1" strike="noStrike">
                <a:solidFill>
                  <a:srgbClr val="000000"/>
                </a:solidFill>
                <a:latin typeface="Courier New"/>
                <a:ea typeface="ＭＳ Ｐゴシック"/>
              </a:rPr>
              <a:t>i = 0; i&lt;N; ++i ) y[i] += a∗x[i];</a:t>
            </a:r>
            <a:endParaRPr b="0" lang="fr-FR" sz="1800" spc="-1" strike="noStrike">
              <a:latin typeface="Arial"/>
            </a:endParaRPr>
          </a:p>
          <a:p>
            <a:pPr>
              <a:lnSpc>
                <a:spcPts val="1701"/>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ts val="1701"/>
              </a:lnSpc>
            </a:pPr>
            <a:r>
              <a:rPr b="1" lang="fr-FR" sz="1800" spc="-1" strike="noStrike">
                <a:solidFill>
                  <a:srgbClr val="0000ff"/>
                </a:solidFill>
                <a:latin typeface="Courier New"/>
                <a:ea typeface="ＭＳ Ｐゴシック"/>
              </a:rPr>
              <a:t>void </a:t>
            </a:r>
            <a:r>
              <a:rPr b="1" lang="fr-FR" sz="1800" spc="-1" strike="noStrike">
                <a:solidFill>
                  <a:srgbClr val="000000"/>
                </a:solidFill>
                <a:latin typeface="Courier New"/>
                <a:ea typeface="ＭＳ Ｐゴシック"/>
              </a:rPr>
              <a:t>main ( )</a:t>
            </a:r>
            <a:endParaRPr b="0" lang="fr-FR" sz="1800" spc="-1" strike="noStrike">
              <a:latin typeface="Arial"/>
            </a:endParaRPr>
          </a:p>
          <a:p>
            <a:pPr>
              <a:lnSpc>
                <a:spcPts val="1701"/>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ts val="1701"/>
              </a:lnSpc>
            </a:pPr>
            <a:r>
              <a:rPr b="1" lang="pt-BR" sz="1800" spc="-1" strike="noStrike">
                <a:solidFill>
                  <a:srgbClr val="0000ff"/>
                </a:solidFill>
                <a:latin typeface="Courier New"/>
                <a:ea typeface="ＭＳ Ｐゴシック"/>
              </a:rPr>
              <a:t>  </a:t>
            </a:r>
            <a:r>
              <a:rPr b="1" lang="pt-BR" sz="1800" spc="-1" strike="noStrike">
                <a:solidFill>
                  <a:srgbClr val="0000ff"/>
                </a:solidFill>
                <a:latin typeface="Courier New"/>
                <a:ea typeface="ＭＳ Ｐゴシック"/>
              </a:rPr>
              <a:t>float </a:t>
            </a:r>
            <a:r>
              <a:rPr b="1" lang="pt-BR" sz="1800" spc="-1" strike="noStrike">
                <a:solidFill>
                  <a:srgbClr val="000000"/>
                </a:solidFill>
                <a:latin typeface="Courier New"/>
                <a:ea typeface="ＭＳ Ｐゴシック"/>
              </a:rPr>
              <a:t>fx[] = {1.f, 2.f, 3.f, 4.f};</a:t>
            </a:r>
            <a:endParaRPr b="0" lang="fr-FR" sz="1800" spc="-1" strike="noStrike">
              <a:latin typeface="Arial"/>
            </a:endParaRPr>
          </a:p>
          <a:p>
            <a:pPr>
              <a:lnSpc>
                <a:spcPts val="1701"/>
              </a:lnSpc>
            </a:pPr>
            <a:r>
              <a:rPr b="1" lang="fr-FR" sz="1800" spc="-1" strike="noStrike">
                <a:solidFill>
                  <a:srgbClr val="808080"/>
                </a:solidFill>
                <a:latin typeface="Courier New"/>
                <a:ea typeface="ＭＳ Ｐゴシック"/>
              </a:rPr>
              <a:t>  </a:t>
            </a:r>
            <a:r>
              <a:rPr b="1" lang="fr-FR" sz="1800" spc="-1" strike="noStrike">
                <a:solidFill>
                  <a:srgbClr val="0000ff"/>
                </a:solidFill>
                <a:latin typeface="Courier New"/>
                <a:ea typeface="ＭＳ Ｐゴシック"/>
              </a:rPr>
              <a:t>float </a:t>
            </a:r>
            <a:r>
              <a:rPr b="1" lang="fr-FR" sz="1800" spc="-1" strike="noStrike">
                <a:solidFill>
                  <a:srgbClr val="000000"/>
                </a:solidFill>
                <a:latin typeface="Courier New"/>
                <a:ea typeface="ＭＳ Ｐゴシック"/>
              </a:rPr>
              <a:t>fy[] = {0.f,</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1.f,</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2.f,</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3.f};</a:t>
            </a:r>
            <a:endParaRPr b="0" lang="fr-FR" sz="1800" spc="-1" strike="noStrike">
              <a:latin typeface="Arial"/>
            </a:endParaRPr>
          </a:p>
          <a:p>
            <a:pPr>
              <a:lnSpc>
                <a:spcPts val="1701"/>
              </a:lnSpc>
            </a:pPr>
            <a:r>
              <a:rPr b="1" lang="pt-BR" sz="1800" spc="-1" strike="noStrike">
                <a:solidFill>
                  <a:srgbClr val="000000"/>
                </a:solidFill>
                <a:latin typeface="Courier New"/>
                <a:ea typeface="ＭＳ Ｐゴシック"/>
              </a:rPr>
              <a:t>  </a:t>
            </a:r>
            <a:r>
              <a:rPr b="1" lang="pt-BR" sz="1800" spc="-1" strike="noStrike">
                <a:solidFill>
                  <a:srgbClr val="000000"/>
                </a:solidFill>
                <a:latin typeface="Courier New"/>
                <a:ea typeface="ＭＳ Ｐゴシック"/>
              </a:rPr>
              <a:t>axpy (4,2.f,fx,fy); </a:t>
            </a:r>
            <a:r>
              <a:rPr b="1" lang="pt-BR" sz="1800" spc="-1" strike="noStrike">
                <a:solidFill>
                  <a:srgbClr val="009a00"/>
                </a:solidFill>
                <a:latin typeface="Courier New"/>
                <a:ea typeface="ＭＳ Ｐゴシック"/>
              </a:rPr>
              <a:t>// Appel avec simple précision</a:t>
            </a:r>
            <a:endParaRPr b="0" lang="fr-FR" sz="1800" spc="-1" strike="noStrike">
              <a:latin typeface="Arial"/>
            </a:endParaRPr>
          </a:p>
          <a:p>
            <a:pPr>
              <a:lnSpc>
                <a:spcPts val="1701"/>
              </a:lnSpc>
            </a:pPr>
            <a:endParaRPr b="0" lang="fr-FR" sz="1800" spc="-1" strike="noStrike">
              <a:latin typeface="Arial"/>
            </a:endParaRPr>
          </a:p>
          <a:p>
            <a:pPr>
              <a:lnSpc>
                <a:spcPts val="1701"/>
              </a:lnSpc>
            </a:pPr>
            <a:r>
              <a:rPr b="1" lang="fr-FR" sz="1800" spc="-1" strike="noStrike">
                <a:solidFill>
                  <a:srgbClr val="0000ff"/>
                </a:solidFill>
                <a:latin typeface="Courier New"/>
                <a:ea typeface="ＭＳ Ｐゴシック"/>
              </a:rPr>
              <a:t>  </a:t>
            </a:r>
            <a:r>
              <a:rPr b="1" lang="fr-FR" sz="1800" spc="-1" strike="noStrike">
                <a:solidFill>
                  <a:srgbClr val="0000ff"/>
                </a:solidFill>
                <a:latin typeface="Courier New"/>
                <a:ea typeface="ＭＳ Ｐゴシック"/>
              </a:rPr>
              <a:t>double </a:t>
            </a:r>
            <a:r>
              <a:rPr b="1" lang="fr-FR" sz="1800" spc="-1" strike="noStrike">
                <a:solidFill>
                  <a:srgbClr val="000000"/>
                </a:solidFill>
                <a:latin typeface="Courier New"/>
                <a:ea typeface="ＭＳ Ｐゴシック"/>
              </a:rPr>
              <a:t>dx[] = {1.,2.,3.,4.}, dy[] = {0.,</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1.,</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2.,</a:t>
            </a:r>
            <a:r>
              <a:rPr b="1" i="1" lang="fr-FR" sz="1800" spc="-1" strike="noStrike">
                <a:solidFill>
                  <a:srgbClr val="000000"/>
                </a:solidFill>
                <a:latin typeface="Courier New"/>
                <a:ea typeface="ＭＳ Ｐゴシック"/>
              </a:rPr>
              <a:t>−</a:t>
            </a:r>
            <a:r>
              <a:rPr b="1" lang="fr-FR" sz="1800" spc="-1" strike="noStrike">
                <a:solidFill>
                  <a:srgbClr val="000000"/>
                </a:solidFill>
                <a:latin typeface="Courier New"/>
                <a:ea typeface="ＭＳ Ｐゴシック"/>
              </a:rPr>
              <a:t>3.};</a:t>
            </a:r>
            <a:endParaRPr b="0" lang="fr-FR" sz="1800" spc="-1" strike="noStrike">
              <a:latin typeface="Arial"/>
            </a:endParaRPr>
          </a:p>
          <a:p>
            <a:pPr>
              <a:lnSpc>
                <a:spcPts val="1701"/>
              </a:lnSpc>
            </a:pPr>
            <a:r>
              <a:rPr b="1" lang="pt-BR" sz="1800" spc="-1" strike="noStrike">
                <a:solidFill>
                  <a:srgbClr val="000000"/>
                </a:solidFill>
                <a:latin typeface="Courier New"/>
                <a:ea typeface="ＭＳ Ｐゴシック"/>
              </a:rPr>
              <a:t>  </a:t>
            </a:r>
            <a:r>
              <a:rPr b="1" lang="pt-BR" sz="1800" spc="-1" strike="noStrike">
                <a:solidFill>
                  <a:srgbClr val="000000"/>
                </a:solidFill>
                <a:latin typeface="Courier New"/>
                <a:ea typeface="ＭＳ Ｐゴシック"/>
              </a:rPr>
              <a:t>axpy (4,2.,dx,dy); </a:t>
            </a:r>
            <a:r>
              <a:rPr b="1" lang="pt-BR" sz="1800" spc="-1" strike="noStrike">
                <a:solidFill>
                  <a:srgbClr val="009a00"/>
                </a:solidFill>
                <a:latin typeface="Courier New"/>
                <a:ea typeface="ＭＳ Ｐゴシック"/>
              </a:rPr>
              <a:t>// Appel avec double précision</a:t>
            </a:r>
            <a:endParaRPr b="0" lang="fr-FR" sz="1800" spc="-1" strike="noStrike">
              <a:latin typeface="Arial"/>
            </a:endParaRPr>
          </a:p>
          <a:p>
            <a:pPr>
              <a:lnSpc>
                <a:spcPts val="1701"/>
              </a:lnSpc>
            </a:pPr>
            <a:r>
              <a:rPr b="1" lang="pt-BR" sz="1800" spc="-1" strike="noStrike">
                <a:solidFill>
                  <a:srgbClr val="000000"/>
                </a:solidFill>
                <a:latin typeface="Courier New"/>
                <a:ea typeface="ＭＳ Ｐゴシック"/>
              </a:rPr>
              <a:t>  </a:t>
            </a:r>
            <a:r>
              <a:rPr b="1" lang="pt-BR" sz="1800" spc="-1" strike="noStrike">
                <a:solidFill>
                  <a:srgbClr val="000000"/>
                </a:solidFill>
                <a:latin typeface="Courier New"/>
                <a:ea typeface="ＭＳ Ｐゴシック"/>
              </a:rPr>
              <a:t>axpy (4,2.f,dx,dy); </a:t>
            </a:r>
            <a:r>
              <a:rPr b="1" lang="pt-BR" sz="1800" spc="-1" strike="noStrike">
                <a:solidFill>
                  <a:srgbClr val="009a00"/>
                </a:solidFill>
                <a:latin typeface="Courier New"/>
                <a:ea typeface="ＭＳ Ｐゴシック"/>
              </a:rPr>
              <a:t>// Appel a simple préc.,dx &amp; dy double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Fonctions génériques (C++ 2020) (suite)</a:t>
            </a:r>
            <a:endParaRPr b="0" lang="fr-FR" sz="2400" spc="-1" strike="noStrike">
              <a:latin typeface="Arial"/>
            </a:endParaRPr>
          </a:p>
        </p:txBody>
      </p:sp>
      <p:sp>
        <p:nvSpPr>
          <p:cNvPr id="797" name="CustomShape 2"/>
          <p:cNvSpPr/>
          <p:nvPr/>
        </p:nvSpPr>
        <p:spPr>
          <a:xfrm>
            <a:off x="266760" y="692640"/>
            <a:ext cx="7771680" cy="2447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A chaque nouveau jeu de paramètres (types), le C++ génère une nouvelle fonction</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Dans l’exemple précédent, trois fonctions ont été générées</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Le C++ ne générera une erreur que si l’opération </a:t>
            </a:r>
            <a:br/>
            <a:r>
              <a:rPr b="1" lang="fr-FR" sz="1800" spc="-1" strike="noStrike">
                <a:solidFill>
                  <a:srgbClr val="000000"/>
                </a:solidFill>
                <a:latin typeface="Courier New"/>
                <a:ea typeface="ＭＳ Ｐゴシック"/>
              </a:rPr>
              <a:t>y[i] += a*x[i]</a:t>
            </a:r>
            <a:r>
              <a:rPr b="0" lang="fr-FR" sz="2400" spc="-1" strike="noStrike">
                <a:solidFill>
                  <a:srgbClr val="000000"/>
                </a:solidFill>
                <a:latin typeface="Arial"/>
                <a:ea typeface="ＭＳ Ｐゴシック"/>
              </a:rPr>
              <a:t> est incompatible avec les types donnés</a:t>
            </a:r>
            <a:endParaRPr b="0" lang="fr-FR" sz="2400" spc="-1" strike="noStrike">
              <a:latin typeface="Arial"/>
            </a:endParaRPr>
          </a:p>
        </p:txBody>
      </p:sp>
      <p:sp>
        <p:nvSpPr>
          <p:cNvPr id="79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F4CC36C-CCA6-4AF6-AE0F-E6D07525D5F7}"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79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800" name="CustomShape 5"/>
          <p:cNvSpPr/>
          <p:nvPr/>
        </p:nvSpPr>
        <p:spPr>
          <a:xfrm>
            <a:off x="467640" y="3069000"/>
            <a:ext cx="8568360" cy="6386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ＭＳ Ｐゴシック"/>
              </a:rPr>
              <a:t>axpy(4,2,fx,dy);</a:t>
            </a:r>
            <a:r>
              <a:rPr b="1" lang="fr-FR" sz="1800" spc="-1" strike="noStrike">
                <a:solidFill>
                  <a:srgbClr val="7030a0"/>
                </a:solidFill>
                <a:latin typeface="Courier New"/>
                <a:ea typeface="ＭＳ Ｐゴシック"/>
              </a:rPr>
              <a:t>// version (int, int, const float*,double*)</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axpy(4,2,</a:t>
            </a:r>
            <a:r>
              <a:rPr b="1" lang="fr-FR" sz="1800" spc="-1" strike="noStrike">
                <a:solidFill>
                  <a:srgbClr val="007434"/>
                </a:solidFill>
                <a:latin typeface="Courier New"/>
                <a:ea typeface="ＭＳ Ｐゴシック"/>
              </a:rPr>
              <a:t>”toto”</a:t>
            </a:r>
            <a:r>
              <a:rPr b="1" lang="fr-FR" sz="1800" spc="-1" strike="noStrike">
                <a:solidFill>
                  <a:srgbClr val="000000"/>
                </a:solidFill>
                <a:latin typeface="Courier New"/>
                <a:ea typeface="ＭＳ Ｐゴシック"/>
              </a:rPr>
              <a:t>,</a:t>
            </a:r>
            <a:r>
              <a:rPr b="1" lang="fr-FR" sz="1800" spc="-1" strike="noStrike">
                <a:solidFill>
                  <a:srgbClr val="007434"/>
                </a:solidFill>
                <a:latin typeface="Courier New"/>
                <a:ea typeface="ＭＳ Ｐゴシック"/>
              </a:rPr>
              <a:t>”titi”</a:t>
            </a:r>
            <a:r>
              <a:rPr b="1" lang="fr-FR" sz="1800" spc="-1" strike="noStrike">
                <a:solidFill>
                  <a:srgbClr val="000000"/>
                </a:solidFill>
                <a:latin typeface="Courier New"/>
                <a:ea typeface="ＭＳ Ｐゴシック"/>
              </a:rPr>
              <a:t>); </a:t>
            </a:r>
            <a:r>
              <a:rPr b="1" lang="fr-FR" sz="1800" spc="-1" strike="noStrike">
                <a:solidFill>
                  <a:srgbClr val="7030a0"/>
                </a:solidFill>
                <a:latin typeface="Courier New"/>
                <a:ea typeface="ＭＳ Ｐゴシック"/>
              </a:rPr>
              <a:t>// ne compile pas</a:t>
            </a:r>
            <a:endParaRPr b="0" lang="fr-FR" sz="1800" spc="-1" strike="noStrike">
              <a:latin typeface="Arial"/>
            </a:endParaRPr>
          </a:p>
        </p:txBody>
      </p:sp>
      <p:sp>
        <p:nvSpPr>
          <p:cNvPr id="801" name="CustomShape 6"/>
          <p:cNvSpPr/>
          <p:nvPr/>
        </p:nvSpPr>
        <p:spPr>
          <a:xfrm>
            <a:off x="395640" y="3789000"/>
            <a:ext cx="8640360" cy="1919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400" spc="-1" strike="noStrike">
                <a:solidFill>
                  <a:srgbClr val="000000"/>
                </a:solidFill>
                <a:latin typeface="Arial"/>
                <a:ea typeface="ＭＳ Ｐゴシック"/>
              </a:rPr>
              <a:t>Première version compile : sens multiplication entier x réel</a:t>
            </a:r>
            <a:endParaRPr b="0" lang="fr-FR" sz="2400" spc="-1" strike="noStrike">
              <a:latin typeface="Arial"/>
            </a:endParaRPr>
          </a:p>
          <a:p>
            <a:pPr>
              <a:lnSpc>
                <a:spcPct val="100000"/>
              </a:lnSpc>
            </a:pPr>
            <a:r>
              <a:rPr b="0" lang="fr-FR" sz="2400" spc="-1" strike="noStrike">
                <a:solidFill>
                  <a:srgbClr val="000000"/>
                </a:solidFill>
                <a:latin typeface="Arial"/>
                <a:ea typeface="ＭＳ Ｐゴシック"/>
              </a:rPr>
              <a:t>Deuxième version compile pas : multiplication entier par chaîne caractère ?</a:t>
            </a:r>
            <a:endParaRPr b="0" lang="fr-FR" sz="2400" spc="-1" strike="noStrike">
              <a:latin typeface="Arial"/>
            </a:endParaRPr>
          </a:p>
          <a:p>
            <a:pPr>
              <a:lnSpc>
                <a:spcPct val="100000"/>
              </a:lnSpc>
            </a:pPr>
            <a:r>
              <a:rPr b="0" lang="fr-FR" sz="2400" spc="-1" strike="noStrike">
                <a:solidFill>
                  <a:srgbClr val="000000"/>
                </a:solidFill>
                <a:latin typeface="Arial"/>
                <a:ea typeface="ＭＳ Ｐゴシック"/>
              </a:rPr>
              <a:t>On pourrait redéfinir la multiplication </a:t>
            </a:r>
            <a:r>
              <a:rPr b="1" lang="fr-FR" sz="1800" spc="-1" strike="noStrike">
                <a:solidFill>
                  <a:srgbClr val="000000"/>
                </a:solidFill>
                <a:latin typeface="Courier New"/>
                <a:ea typeface="ＭＳ Ｐゴシック"/>
              </a:rPr>
              <a:t>entier  x std::string</a:t>
            </a:r>
            <a:r>
              <a:rPr b="0" lang="fr-FR" sz="2400" spc="-1" strike="noStrike">
                <a:solidFill>
                  <a:srgbClr val="000000"/>
                </a:solidFill>
                <a:latin typeface="Arial"/>
                <a:ea typeface="ＭＳ Ｐゴシック"/>
              </a:rPr>
              <a:t> (voir plus loin) : la fonction compilerait avec modif. mineures !</a:t>
            </a:r>
            <a:endParaRPr b="0" lang="fr-FR" sz="2400" spc="-1" strike="noStrike">
              <a:latin typeface="Arial"/>
            </a:endParaRPr>
          </a:p>
        </p:txBody>
      </p:sp>
      <p:sp>
        <p:nvSpPr>
          <p:cNvPr id="802" name="CustomShape 7"/>
          <p:cNvSpPr/>
          <p:nvPr/>
        </p:nvSpPr>
        <p:spPr>
          <a:xfrm>
            <a:off x="467640" y="5727960"/>
            <a:ext cx="84963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ＭＳ Ｐゴシック"/>
              </a:rPr>
              <a:t>axpy(4,2,</a:t>
            </a:r>
            <a:r>
              <a:rPr b="1" lang="fr-FR" sz="1800" spc="-1" strike="noStrike">
                <a:solidFill>
                  <a:srgbClr val="007434"/>
                </a:solidFill>
                <a:latin typeface="Courier New"/>
                <a:ea typeface="ＭＳ Ｐゴシック"/>
              </a:rPr>
              <a:t>”toto”</a:t>
            </a:r>
            <a:r>
              <a:rPr b="1" lang="fr-FR" sz="1800" spc="-1" strike="noStrike">
                <a:solidFill>
                  <a:srgbClr val="000000"/>
                </a:solidFill>
                <a:latin typeface="Courier New"/>
                <a:ea typeface="ＭＳ Ｐゴシック"/>
              </a:rPr>
              <a:t>s,</a:t>
            </a:r>
            <a:r>
              <a:rPr b="1" lang="fr-FR" sz="1800" spc="-1" strike="noStrike">
                <a:solidFill>
                  <a:srgbClr val="007434"/>
                </a:solidFill>
                <a:latin typeface="Courier New"/>
                <a:ea typeface="ＭＳ Ｐゴシック"/>
              </a:rPr>
              <a:t>”titi”</a:t>
            </a:r>
            <a:r>
              <a:rPr b="1" lang="fr-FR" sz="1800" spc="-1" strike="noStrike">
                <a:solidFill>
                  <a:srgbClr val="000000"/>
                </a:solidFill>
                <a:latin typeface="Courier New"/>
                <a:ea typeface="ＭＳ Ｐゴシック"/>
              </a:rPr>
              <a:t>s); </a:t>
            </a:r>
            <a:r>
              <a:rPr b="1" lang="fr-FR" sz="1800" spc="-1" strike="noStrike">
                <a:solidFill>
                  <a:srgbClr val="7030a0"/>
                </a:solidFill>
                <a:latin typeface="Courier New"/>
                <a:ea typeface="ＭＳ Ｐゴシック"/>
              </a:rPr>
              <a:t>// compile si operator * défini</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TextShape 1"/>
          <p:cNvSpPr txBox="1"/>
          <p:nvPr/>
        </p:nvSpPr>
        <p:spPr>
          <a:xfrm>
            <a:off x="457200" y="273600"/>
            <a:ext cx="8229240" cy="1144800"/>
          </a:xfrm>
          <a:prstGeom prst="rect">
            <a:avLst/>
          </a:prstGeom>
          <a:noFill/>
          <a:ln>
            <a:noFill/>
          </a:ln>
        </p:spPr>
        <p:txBody>
          <a:bodyPr lIns="0" rIns="0" tIns="0" bIns="0" anchor="ctr">
            <a:noAutofit/>
          </a:bodyPr>
          <a:p>
            <a:r>
              <a:rPr b="0" lang="fr-FR" sz="3200" spc="-1" strike="noStrike">
                <a:solidFill>
                  <a:srgbClr val="000000"/>
                </a:solidFill>
                <a:latin typeface="Arial"/>
              </a:rPr>
              <a:t>Fonctions génériques et référence universelle</a:t>
            </a:r>
            <a:endParaRPr b="0" lang="fr-FR" sz="3200" spc="-1" strike="noStrike">
              <a:solidFill>
                <a:srgbClr val="000000"/>
              </a:solidFill>
              <a:latin typeface="Arial"/>
            </a:endParaRPr>
          </a:p>
        </p:txBody>
      </p:sp>
      <p:sp>
        <p:nvSpPr>
          <p:cNvPr id="804" name="TextShape 2"/>
          <p:cNvSpPr txBox="1"/>
          <p:nvPr/>
        </p:nvSpPr>
        <p:spPr>
          <a:xfrm>
            <a:off x="144000" y="1172520"/>
            <a:ext cx="8856000" cy="2571480"/>
          </a:xfrm>
          <a:prstGeom prst="rect">
            <a:avLst/>
          </a:prstGeom>
          <a:noFill/>
          <a:ln>
            <a:noFill/>
          </a:ln>
        </p:spPr>
        <p:txBody>
          <a:bodyPr lIns="0" rIns="0" tIns="0" bIns="0" anchor="ctr">
            <a:noAutofit/>
          </a:bodyPr>
          <a:p>
            <a:pPr marL="216000" indent="-216000" algn="just">
              <a:buClr>
                <a:srgbClr val="000000"/>
              </a:buClr>
              <a:buSzPct val="45000"/>
              <a:buFont typeface="Symbol" charset="2"/>
              <a:buChar char=""/>
            </a:pPr>
            <a:r>
              <a:rPr b="0" lang="fr-FR" sz="2400" spc="-1" strike="noStrike">
                <a:latin typeface="Arial"/>
              </a:rPr>
              <a:t>Utilisation de la double référence</a:t>
            </a:r>
            <a:endParaRPr b="0" lang="fr-FR" sz="2400" spc="-1" strike="noStrike">
              <a:latin typeface="Arial"/>
            </a:endParaRPr>
          </a:p>
          <a:p>
            <a:pPr marL="216000" indent="-216000" algn="just">
              <a:buClr>
                <a:srgbClr val="000000"/>
              </a:buClr>
              <a:buSzPct val="45000"/>
              <a:buFont typeface="Symbol" charset="2"/>
              <a:buChar char=""/>
            </a:pPr>
            <a:r>
              <a:rPr b="0" lang="fr-FR" sz="2400" spc="-1" strike="noStrike">
                <a:latin typeface="Arial"/>
              </a:rPr>
              <a:t>Mais pas la même signification que pour des fonctions non génériques</a:t>
            </a:r>
            <a:endParaRPr b="0" lang="fr-FR" sz="2400" spc="-1" strike="noStrike">
              <a:latin typeface="Arial"/>
            </a:endParaRPr>
          </a:p>
          <a:p>
            <a:pPr marL="216000" indent="-216000" algn="just">
              <a:buClr>
                <a:srgbClr val="000000"/>
              </a:buClr>
              <a:buSzPct val="45000"/>
              <a:buFont typeface="Symbol" charset="2"/>
              <a:buChar char=""/>
            </a:pPr>
            <a:r>
              <a:rPr b="0" lang="fr-FR" sz="2400" spc="-1" strike="noStrike">
                <a:latin typeface="Arial"/>
              </a:rPr>
              <a:t>Appelées en anglais soit « universal reference » soit « forwarding refence » (nom officiel)</a:t>
            </a:r>
            <a:endParaRPr b="0" lang="fr-FR" sz="2400" spc="-1" strike="noStrike">
              <a:latin typeface="Arial"/>
            </a:endParaRPr>
          </a:p>
          <a:p>
            <a:pPr marL="216000" indent="-216000" algn="just">
              <a:buClr>
                <a:srgbClr val="000000"/>
              </a:buClr>
              <a:buSzPct val="45000"/>
              <a:buFont typeface="Symbol" charset="2"/>
              <a:buChar char=""/>
            </a:pPr>
            <a:r>
              <a:rPr b="0" lang="fr-FR" sz="2400" spc="-1" strike="noStrike">
                <a:latin typeface="Arial"/>
              </a:rPr>
              <a:t>Agit à la fois comme une référence normale (lvalue) et comme une référence « rvalue »</a:t>
            </a:r>
            <a:endParaRPr b="0" lang="fr-FR" sz="2400" spc="-1" strike="noStrike">
              <a:latin typeface="Arial"/>
            </a:endParaRPr>
          </a:p>
        </p:txBody>
      </p:sp>
      <p:sp>
        <p:nvSpPr>
          <p:cNvPr id="805" name="TextShape 3"/>
          <p:cNvSpPr txBox="1"/>
          <p:nvPr/>
        </p:nvSpPr>
        <p:spPr>
          <a:xfrm>
            <a:off x="144000" y="3852000"/>
            <a:ext cx="8856000" cy="2160720"/>
          </a:xfrm>
          <a:prstGeom prst="rect">
            <a:avLst/>
          </a:prstGeom>
          <a:solidFill>
            <a:srgbClr val="e6e6ff"/>
          </a:solidFill>
          <a:ln>
            <a:noFill/>
          </a:ln>
        </p:spPr>
        <p:txBody>
          <a:bodyPr lIns="90000" rIns="90000" tIns="45000" bIns="45000">
            <a:noAutofit/>
          </a:bodyPr>
          <a:p>
            <a:pPr>
              <a:lnSpc>
                <a:spcPct val="100000"/>
              </a:lnSpc>
            </a:pPr>
            <a:r>
              <a:rPr b="1" lang="fr-FR" sz="1600" spc="-1" strike="noStrike">
                <a:solidFill>
                  <a:srgbClr val="0000ff"/>
                </a:solidFill>
                <a:latin typeface="Courier New"/>
              </a:rPr>
              <a:t>void</a:t>
            </a:r>
            <a:r>
              <a:rPr b="1" lang="fr-FR" sz="1600" spc="-1" strike="noStrike">
                <a:latin typeface="Courier New"/>
              </a:rPr>
              <a:t> set_data( </a:t>
            </a:r>
            <a:r>
              <a:rPr b="1" lang="fr-FR" sz="1600" spc="-1" strike="noStrike">
                <a:solidFill>
                  <a:srgbClr val="0000ff"/>
                </a:solidFill>
                <a:latin typeface="Courier New"/>
              </a:rPr>
              <a:t>auto</a:t>
            </a:r>
            <a:r>
              <a:rPr b="1" lang="fr-FR" sz="1600" spc="-1" strike="noStrike">
                <a:latin typeface="Courier New"/>
              </a:rPr>
              <a:t>&amp; u, </a:t>
            </a:r>
            <a:r>
              <a:rPr b="1" lang="fr-FR" sz="1600" spc="-1" strike="noStrike">
                <a:solidFill>
                  <a:srgbClr val="0000ff"/>
                </a:solidFill>
                <a:latin typeface="Courier New"/>
              </a:rPr>
              <a:t>auto</a:t>
            </a:r>
            <a:r>
              <a:rPr b="1" lang="fr-FR" sz="1600" spc="-1" strike="noStrike">
                <a:latin typeface="Courier New"/>
              </a:rPr>
              <a:t>&amp;&amp; temp)</a:t>
            </a:r>
            <a:endParaRPr b="0" lang="fr-FR" sz="1600" spc="-1" strike="noStrike">
              <a:latin typeface="Arial"/>
            </a:endParaRPr>
          </a:p>
          <a:p>
            <a:pPr>
              <a:lnSpc>
                <a:spcPct val="100000"/>
              </a:lnSpc>
            </a:pPr>
            <a:r>
              <a:rPr b="1" lang="fr-FR" sz="1600" spc="-1" strike="noStrike">
                <a:latin typeface="Courier New"/>
              </a:rPr>
              <a:t>{</a:t>
            </a:r>
            <a:endParaRPr b="0" lang="fr-FR" sz="1600" spc="-1" strike="noStrike">
              <a:latin typeface="Arial"/>
            </a:endParaRPr>
          </a:p>
          <a:p>
            <a:pPr>
              <a:lnSpc>
                <a:spcPct val="100000"/>
              </a:lnSpc>
            </a:pPr>
            <a:r>
              <a:rPr b="1" lang="fr-FR" sz="1600" spc="-1" strike="noStrike">
                <a:latin typeface="Courier New"/>
              </a:rPr>
              <a:t>    </a:t>
            </a:r>
            <a:r>
              <a:rPr b="1" lang="fr-FR" sz="1600" spc="-1" strike="noStrike">
                <a:latin typeface="Courier New"/>
              </a:rPr>
              <a:t>temp.swap(u);</a:t>
            </a:r>
            <a:endParaRPr b="0" lang="fr-FR" sz="1600" spc="-1" strike="noStrike">
              <a:latin typeface="Arial"/>
            </a:endParaRPr>
          </a:p>
          <a:p>
            <a:pPr>
              <a:lnSpc>
                <a:spcPct val="100000"/>
              </a:lnSpc>
            </a:pPr>
            <a:r>
              <a:rPr b="1" lang="fr-FR" sz="1600" spc="-1" strike="noStrike">
                <a:latin typeface="Courier New"/>
              </a:rPr>
              <a:t>}</a:t>
            </a:r>
            <a:endParaRPr b="0" lang="fr-FR" sz="1600" spc="-1" strike="noStrike">
              <a:latin typeface="Arial"/>
            </a:endParaRPr>
          </a:p>
          <a:p>
            <a:pPr>
              <a:lnSpc>
                <a:spcPct val="100000"/>
              </a:lnSpc>
            </a:pPr>
            <a:endParaRPr b="0" lang="fr-FR" sz="1600" spc="-1" strike="noStrike">
              <a:latin typeface="Arial"/>
            </a:endParaRPr>
          </a:p>
          <a:p>
            <a:pPr>
              <a:lnSpc>
                <a:spcPct val="100000"/>
              </a:lnSpc>
            </a:pPr>
            <a:r>
              <a:rPr b="1" lang="fr-FR" sz="1600" spc="-1" strike="noStrike">
                <a:latin typeface="Courier New"/>
              </a:rPr>
              <a:t>std::vector u{1.,2.,3.,4.};</a:t>
            </a:r>
            <a:endParaRPr b="0" lang="fr-FR" sz="1600" spc="-1" strike="noStrike">
              <a:latin typeface="Arial"/>
            </a:endParaRPr>
          </a:p>
          <a:p>
            <a:pPr>
              <a:lnSpc>
                <a:spcPct val="100000"/>
              </a:lnSpc>
            </a:pPr>
            <a:r>
              <a:rPr b="1" lang="fr-FR" sz="1600" spc="-1" strike="noStrike">
                <a:latin typeface="Courier New"/>
              </a:rPr>
              <a:t>std::vector v{-1.,-2.,-3.,-4.};</a:t>
            </a:r>
            <a:endParaRPr b="0" lang="fr-FR" sz="1600" spc="-1" strike="noStrike">
              <a:latin typeface="Arial"/>
            </a:endParaRPr>
          </a:p>
          <a:p>
            <a:pPr>
              <a:lnSpc>
                <a:spcPct val="100000"/>
              </a:lnSpc>
            </a:pPr>
            <a:r>
              <a:rPr b="1" lang="fr-FR" sz="1600" spc="-1" strike="noStrike">
                <a:latin typeface="Courier New"/>
              </a:rPr>
              <a:t>set_data(u, std::vector{1.,2.,5.,6.,3.,7.});</a:t>
            </a:r>
            <a:r>
              <a:rPr b="1" lang="fr-FR" sz="1600" spc="-1" strike="noStrike">
                <a:solidFill>
                  <a:srgbClr val="006600"/>
                </a:solidFill>
                <a:latin typeface="Courier New"/>
              </a:rPr>
              <a:t>// OK, lvalue + rvalue</a:t>
            </a:r>
            <a:endParaRPr b="0" lang="fr-FR" sz="1600" spc="-1" strike="noStrike">
              <a:latin typeface="Arial"/>
            </a:endParaRPr>
          </a:p>
          <a:p>
            <a:pPr>
              <a:lnSpc>
                <a:spcPct val="100000"/>
              </a:lnSpc>
            </a:pPr>
            <a:r>
              <a:rPr b="1" lang="fr-FR" sz="1600" spc="-1" strike="noStrike">
                <a:latin typeface="Courier New"/>
              </a:rPr>
              <a:t>set_data(u, v); </a:t>
            </a:r>
            <a:r>
              <a:rPr b="1" lang="fr-FR" sz="1600" spc="-1" strike="noStrike">
                <a:solidFill>
                  <a:srgbClr val="006600"/>
                </a:solidFill>
                <a:latin typeface="Courier New"/>
              </a:rPr>
              <a:t>// OK, lvalue + lvalue !</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Contrat-interface versus mise en œuvre d’algorithme</a:t>
            </a:r>
            <a:endParaRPr b="0" lang="fr-FR" sz="2400" spc="-1" strike="noStrike">
              <a:latin typeface="Arial"/>
            </a:endParaRPr>
          </a:p>
        </p:txBody>
      </p:sp>
      <p:sp>
        <p:nvSpPr>
          <p:cNvPr id="388" name="CustomShape 2"/>
          <p:cNvSpPr/>
          <p:nvPr/>
        </p:nvSpPr>
        <p:spPr>
          <a:xfrm>
            <a:off x="274320" y="1148400"/>
            <a:ext cx="7771680" cy="46558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1" lang="fr-FR" sz="2400" spc="-1" strike="noStrike">
                <a:solidFill>
                  <a:srgbClr val="000000"/>
                </a:solidFill>
                <a:latin typeface="Arial"/>
                <a:ea typeface="ＭＳ Ｐゴシック"/>
              </a:rPr>
              <a:t>Contrat</a:t>
            </a:r>
            <a:r>
              <a:rPr b="0" lang="fr-FR" sz="2400" spc="-1" strike="noStrike">
                <a:solidFill>
                  <a:srgbClr val="000000"/>
                </a:solidFill>
                <a:latin typeface="Arial"/>
                <a:ea typeface="ＭＳ Ｐゴシック"/>
              </a:rPr>
              <a:t> : caractérise l’interface</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Qu’est ce que l’algorithme est capable de produire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Domaine de définition de l’algorithme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Valeurs possibles en sortie</a:t>
            </a:r>
            <a:endParaRPr b="0" lang="fr-FR" sz="2000" spc="-1" strike="noStrike">
              <a:latin typeface="Arial"/>
            </a:endParaRPr>
          </a:p>
          <a:p>
            <a:pPr marL="343080" indent="-342360">
              <a:lnSpc>
                <a:spcPct val="100000"/>
              </a:lnSpc>
              <a:spcBef>
                <a:spcPts val="479"/>
              </a:spcBef>
              <a:buClr>
                <a:srgbClr val="000000"/>
              </a:buClr>
              <a:buFont typeface="Symbol"/>
              <a:buChar char=""/>
            </a:pPr>
            <a:r>
              <a:rPr b="1" lang="fr-FR" sz="2400" spc="-1" strike="noStrike">
                <a:solidFill>
                  <a:srgbClr val="000000"/>
                </a:solidFill>
                <a:latin typeface="Arial"/>
                <a:ea typeface="ＭＳ Ｐゴシック"/>
              </a:rPr>
              <a:t>Exemple</a:t>
            </a:r>
            <a:r>
              <a:rPr b="0" lang="fr-FR" sz="2400" spc="-1" strike="noStrike">
                <a:solidFill>
                  <a:srgbClr val="000000"/>
                </a:solidFill>
                <a:latin typeface="Arial"/>
                <a:ea typeface="ＭＳ Ｐゴシック"/>
              </a:rPr>
              <a:t> : </a:t>
            </a:r>
            <a:r>
              <a:rPr b="0" i="1" lang="fr-FR" sz="2400" spc="-1" strike="noStrike">
                <a:solidFill>
                  <a:srgbClr val="000000"/>
                </a:solidFill>
                <a:latin typeface="Arial"/>
                <a:ea typeface="ＭＳ Ｐゴシック"/>
              </a:rPr>
              <a:t>racine carrée d’un réel</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En entrée : un réel qui doit être positif ou nul</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En sortie  : un réel qui doit être positif ou nul</a:t>
            </a:r>
            <a:endParaRPr b="0" lang="fr-FR" sz="2000" spc="-1" strike="noStrike">
              <a:latin typeface="Arial"/>
            </a:endParaRPr>
          </a:p>
          <a:p>
            <a:pPr marL="343080" indent="-342360">
              <a:lnSpc>
                <a:spcPct val="100000"/>
              </a:lnSpc>
              <a:spcBef>
                <a:spcPts val="479"/>
              </a:spcBef>
              <a:buClr>
                <a:srgbClr val="000000"/>
              </a:buClr>
              <a:buFont typeface="Symbol"/>
              <a:buChar char=""/>
            </a:pPr>
            <a:r>
              <a:rPr b="1" lang="fr-FR" sz="2400" spc="-1" strike="noStrike">
                <a:solidFill>
                  <a:srgbClr val="000000"/>
                </a:solidFill>
                <a:latin typeface="Arial"/>
                <a:ea typeface="ＭＳ Ｐゴシック"/>
              </a:rPr>
              <a:t>Précondition</a:t>
            </a:r>
            <a:r>
              <a:rPr b="0" lang="fr-FR" sz="2400" spc="-1" strike="noStrike">
                <a:solidFill>
                  <a:srgbClr val="000000"/>
                </a:solidFill>
                <a:latin typeface="Arial"/>
                <a:ea typeface="ＭＳ Ｐゴシック"/>
              </a:rPr>
              <a:t> : Quelles conditions doivent vérifier les valeurs connues en entrée de l’algorithme ?</a:t>
            </a:r>
            <a:endParaRPr b="0" lang="fr-FR" sz="2400" spc="-1" strike="noStrike">
              <a:latin typeface="Arial"/>
            </a:endParaRPr>
          </a:p>
          <a:p>
            <a:pPr marL="343080" indent="-342360">
              <a:lnSpc>
                <a:spcPct val="100000"/>
              </a:lnSpc>
              <a:spcBef>
                <a:spcPts val="479"/>
              </a:spcBef>
              <a:buClr>
                <a:srgbClr val="000000"/>
              </a:buClr>
              <a:buFont typeface="Symbol"/>
              <a:buChar char=""/>
            </a:pPr>
            <a:r>
              <a:rPr b="1" lang="fr-FR" sz="2400" spc="-1" strike="noStrike">
                <a:solidFill>
                  <a:srgbClr val="000000"/>
                </a:solidFill>
                <a:latin typeface="Arial"/>
                <a:ea typeface="ＭＳ Ｐゴシック"/>
              </a:rPr>
              <a:t>Postcondition</a:t>
            </a:r>
            <a:r>
              <a:rPr b="0" lang="fr-FR" sz="2400" spc="-1" strike="noStrike">
                <a:solidFill>
                  <a:srgbClr val="000000"/>
                </a:solidFill>
                <a:latin typeface="Arial"/>
                <a:ea typeface="ＭＳ Ｐゴシック"/>
              </a:rPr>
              <a:t> : Quelles conditions doivent vérifier les valeurs connues en sortie de l’algorithme ?</a:t>
            </a:r>
            <a:endParaRPr b="0" lang="fr-FR" sz="2400" spc="-1" strike="noStrike">
              <a:latin typeface="Arial"/>
            </a:endParaRPr>
          </a:p>
        </p:txBody>
      </p:sp>
      <p:sp>
        <p:nvSpPr>
          <p:cNvPr id="38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5518A18-DB70-4F71-A6C3-044FD38EC284}"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39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Valeurs par défaut</a:t>
            </a:r>
            <a:endParaRPr b="0" lang="fr-FR" sz="2400" spc="-1" strike="noStrike">
              <a:latin typeface="Arial"/>
            </a:endParaRPr>
          </a:p>
        </p:txBody>
      </p:sp>
      <p:sp>
        <p:nvSpPr>
          <p:cNvPr id="807" name="CustomShape 2"/>
          <p:cNvSpPr/>
          <p:nvPr/>
        </p:nvSpPr>
        <p:spPr>
          <a:xfrm>
            <a:off x="279360" y="764640"/>
            <a:ext cx="7771680" cy="12952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Arrive souvent qu’un paramètre ait quasiment toujours la même valeur</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Exemple : </a:t>
            </a:r>
            <a:endParaRPr b="0" lang="fr-FR" sz="2400" spc="-1" strike="noStrike">
              <a:latin typeface="Arial"/>
            </a:endParaRPr>
          </a:p>
        </p:txBody>
      </p:sp>
      <p:sp>
        <p:nvSpPr>
          <p:cNvPr id="80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997FCCF-568A-4BDC-9718-0E0ABDD618BB}"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80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810" name="CustomShape 5"/>
          <p:cNvSpPr/>
          <p:nvPr/>
        </p:nvSpPr>
        <p:spPr>
          <a:xfrm>
            <a:off x="279360" y="2061000"/>
            <a:ext cx="8787600" cy="3740400"/>
          </a:xfrm>
          <a:prstGeom prst="rect">
            <a:avLst/>
          </a:prstGeom>
          <a:solidFill>
            <a:schemeClr val="accent5"/>
          </a:solidFill>
          <a:ln>
            <a:solidFill>
              <a:schemeClr val="accent5"/>
            </a:solid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5ccd"/>
                </a:solidFill>
                <a:latin typeface="Courier New"/>
                <a:ea typeface="ＭＳ Ｐゴシック"/>
              </a:rPr>
              <a:t>void</a:t>
            </a:r>
            <a:r>
              <a:rPr b="1" lang="fr-FR" sz="1600" spc="-1" strike="noStrike">
                <a:solidFill>
                  <a:srgbClr val="000000"/>
                </a:solidFill>
                <a:latin typeface="Courier New"/>
                <a:ea typeface="ＭＳ Ｐゴシック"/>
              </a:rPr>
              <a:t> axpy(</a:t>
            </a:r>
            <a:r>
              <a:rPr b="1" lang="fr-FR" sz="1600" spc="-1" strike="noStrike">
                <a:solidFill>
                  <a:srgbClr val="005ccd"/>
                </a:solidFill>
                <a:latin typeface="Courier New"/>
                <a:ea typeface="ＭＳ Ｐゴシック"/>
              </a:rPr>
              <a:t>int</a:t>
            </a:r>
            <a:r>
              <a:rPr b="1" lang="fr-FR" sz="1600" spc="-1" strike="noStrike">
                <a:solidFill>
                  <a:srgbClr val="000000"/>
                </a:solidFill>
                <a:latin typeface="Courier New"/>
                <a:ea typeface="ＭＳ Ｐゴシック"/>
              </a:rPr>
              <a:t> N, </a:t>
            </a:r>
            <a:r>
              <a:rPr b="1" lang="fr-FR" sz="1600" spc="-1" strike="noStrike">
                <a:solidFill>
                  <a:srgbClr val="005ccd"/>
                </a:solidFill>
                <a:latin typeface="Courier New"/>
                <a:ea typeface="ＭＳ Ｐゴシック"/>
              </a:rPr>
              <a:t>auto</a:t>
            </a:r>
            <a:r>
              <a:rPr b="1" lang="fr-FR" sz="1600" spc="-1" strike="noStrike">
                <a:solidFill>
                  <a:srgbClr val="000000"/>
                </a:solidFill>
                <a:latin typeface="Courier New"/>
                <a:ea typeface="ＭＳ Ｐゴシック"/>
              </a:rPr>
              <a:t> a, const </a:t>
            </a:r>
            <a:r>
              <a:rPr b="1" lang="fr-FR" sz="1600" spc="-1" strike="noStrike">
                <a:solidFill>
                  <a:srgbClr val="005ccd"/>
                </a:solidFill>
                <a:latin typeface="Courier New"/>
                <a:ea typeface="ＭＳ Ｐゴシック"/>
              </a:rPr>
              <a:t>auto</a:t>
            </a:r>
            <a:r>
              <a:rPr b="1" lang="fr-FR" sz="1600" spc="-1" strike="noStrike">
                <a:solidFill>
                  <a:srgbClr val="000000"/>
                </a:solidFill>
                <a:latin typeface="Courier New"/>
                <a:ea typeface="ＭＳ Ｐゴシック"/>
              </a:rPr>
              <a:t> *x, </a:t>
            </a:r>
            <a:r>
              <a:rPr b="1" lang="fr-FR" sz="1600" spc="-1" strike="noStrike">
                <a:solidFill>
                  <a:srgbClr val="005ccd"/>
                </a:solidFill>
                <a:latin typeface="Courier New"/>
                <a:ea typeface="ＭＳ Ｐゴシック"/>
              </a:rPr>
              <a:t>auto</a:t>
            </a:r>
            <a:r>
              <a:rPr b="1" lang="fr-FR" sz="1600" spc="-1" strike="noStrike">
                <a:solidFill>
                  <a:srgbClr val="000000"/>
                </a:solidFill>
                <a:latin typeface="Courier New"/>
                <a:ea typeface="ＭＳ Ｐゴシック"/>
              </a:rPr>
              <a:t> *y, </a:t>
            </a:r>
            <a:r>
              <a:rPr b="1" lang="fr-FR" sz="1600" spc="-1" strike="noStrike">
                <a:solidFill>
                  <a:srgbClr val="005ccd"/>
                </a:solidFill>
                <a:latin typeface="Courier New"/>
                <a:ea typeface="ＭＳ Ｐゴシック"/>
              </a:rPr>
              <a:t>int</a:t>
            </a:r>
            <a:r>
              <a:rPr b="1" lang="fr-FR" sz="1600" spc="-1" strike="noStrike">
                <a:solidFill>
                  <a:srgbClr val="000000"/>
                </a:solidFill>
                <a:latin typeface="Courier New"/>
                <a:ea typeface="ＭＳ Ｐゴシック"/>
              </a:rPr>
              <a:t> incx, </a:t>
            </a:r>
            <a:r>
              <a:rPr b="1" lang="fr-FR" sz="1600" spc="-1" strike="noStrike">
                <a:solidFill>
                  <a:srgbClr val="005ccd"/>
                </a:solidFill>
                <a:latin typeface="Courier New"/>
                <a:ea typeface="ＭＳ Ｐゴシック"/>
              </a:rPr>
              <a:t>int</a:t>
            </a:r>
            <a:r>
              <a:rPr b="1" lang="fr-FR" sz="1600" spc="-1" strike="noStrike">
                <a:solidFill>
                  <a:srgbClr val="000000"/>
                </a:solidFill>
                <a:latin typeface="Courier New"/>
                <a:ea typeface="ＭＳ Ｐゴシック"/>
              </a:rPr>
              <a:t> incy)</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    </a:t>
            </a:r>
            <a:r>
              <a:rPr b="1" lang="fr-FR" sz="1600" spc="-1" strike="noStrike">
                <a:solidFill>
                  <a:srgbClr val="005ccd"/>
                </a:solidFill>
                <a:latin typeface="Courier New"/>
                <a:ea typeface="ＭＳ Ｐゴシック"/>
              </a:rPr>
              <a:t>for</a:t>
            </a:r>
            <a:r>
              <a:rPr b="1" lang="fr-FR" sz="1600" spc="-1" strike="noStrike">
                <a:solidFill>
                  <a:srgbClr val="000000"/>
                </a:solidFill>
                <a:latin typeface="Courier New"/>
                <a:ea typeface="ＭＳ Ｐゴシック"/>
              </a:rPr>
              <a:t>( </a:t>
            </a:r>
            <a:r>
              <a:rPr b="1" lang="fr-FR" sz="1600" spc="-1" strike="noStrike">
                <a:solidFill>
                  <a:srgbClr val="005ccd"/>
                </a:solidFill>
                <a:latin typeface="Courier New"/>
                <a:ea typeface="ＭＳ Ｐゴシック"/>
              </a:rPr>
              <a:t>int</a:t>
            </a:r>
            <a:r>
              <a:rPr b="1" lang="fr-FR" sz="1600" spc="-1" strike="noStrike">
                <a:solidFill>
                  <a:srgbClr val="000000"/>
                </a:solidFill>
                <a:latin typeface="Courier New"/>
                <a:ea typeface="ＭＳ Ｐゴシック"/>
              </a:rPr>
              <a:t> i = 0; i &lt; N; ++i ) y[i*incy] += a * x[i*incx];</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a:t>
            </a:r>
            <a:endParaRPr b="0" lang="fr-FR" sz="1600" spc="-1" strike="noStrike">
              <a:latin typeface="Arial"/>
            </a:endParaRPr>
          </a:p>
          <a:p>
            <a:pPr>
              <a:lnSpc>
                <a:spcPct val="100000"/>
              </a:lnSpc>
            </a:pPr>
            <a:r>
              <a:rPr b="1" lang="fr-FR" sz="1600" spc="-1" strike="noStrike">
                <a:solidFill>
                  <a:srgbClr val="005ccd"/>
                </a:solidFill>
                <a:latin typeface="Courier New"/>
                <a:ea typeface="ＭＳ Ｐゴシック"/>
              </a:rPr>
              <a:t>int</a:t>
            </a:r>
            <a:r>
              <a:rPr b="1" lang="fr-FR" sz="1600" spc="-1" strike="noStrike">
                <a:solidFill>
                  <a:srgbClr val="000000"/>
                </a:solidFill>
                <a:latin typeface="Courier New"/>
                <a:ea typeface="ＭＳ Ｐゴシック"/>
              </a:rPr>
              <a:t> main()</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    </a:t>
            </a:r>
            <a:r>
              <a:rPr b="1" lang="fr-FR" sz="1600" spc="-1" strike="noStrike">
                <a:solidFill>
                  <a:srgbClr val="005ccd"/>
                </a:solidFill>
                <a:latin typeface="Courier New"/>
                <a:ea typeface="ＭＳ Ｐゴシック"/>
              </a:rPr>
              <a:t>c</a:t>
            </a:r>
            <a:r>
              <a:rPr b="1" lang="pt-BR" sz="1600" spc="-1" strike="noStrike">
                <a:solidFill>
                  <a:srgbClr val="0000ff"/>
                </a:solidFill>
                <a:latin typeface="Courier New"/>
                <a:ea typeface="ＭＳ Ｐゴシック"/>
              </a:rPr>
              <a:t>onst int </a:t>
            </a:r>
            <a:r>
              <a:rPr b="1" lang="pt-BR" sz="1600" spc="-1" strike="noStrike">
                <a:solidFill>
                  <a:srgbClr val="000000"/>
                </a:solidFill>
                <a:latin typeface="Courier New"/>
                <a:ea typeface="ＭＳ Ｐゴシック"/>
              </a:rPr>
              <a:t>N = 4 ;</a:t>
            </a:r>
            <a:endParaRPr b="0" lang="fr-FR" sz="1600" spc="-1" strike="noStrike">
              <a:latin typeface="Arial"/>
            </a:endParaRPr>
          </a:p>
          <a:p>
            <a:pPr>
              <a:lnSpc>
                <a:spcPct val="100000"/>
              </a:lnSpc>
            </a:pPr>
            <a:r>
              <a:rPr b="1" lang="pt-BR" sz="1600" spc="-1" strike="noStrike">
                <a:solidFill>
                  <a:srgbClr val="0000ff"/>
                </a:solidFill>
                <a:latin typeface="Courier New"/>
                <a:ea typeface="ＭＳ Ｐゴシック"/>
              </a:rPr>
              <a:t>    </a:t>
            </a:r>
            <a:r>
              <a:rPr b="1" lang="pt-BR" sz="1600" spc="-1" strike="noStrike">
                <a:solidFill>
                  <a:srgbClr val="0000ff"/>
                </a:solidFill>
                <a:latin typeface="Courier New"/>
                <a:ea typeface="ＭＳ Ｐゴシック"/>
              </a:rPr>
              <a:t>double </a:t>
            </a:r>
            <a:r>
              <a:rPr b="1" lang="pt-BR" sz="1600" spc="-1" strike="noStrike">
                <a:solidFill>
                  <a:srgbClr val="000000"/>
                </a:solidFill>
                <a:latin typeface="Courier New"/>
                <a:ea typeface="ＭＳ Ｐゴシック"/>
              </a:rPr>
              <a:t>A[N][N] = { {1 ,2 , 4 ,  8},</a:t>
            </a:r>
            <a:endParaRPr b="0" lang="fr-FR" sz="1600" spc="-1" strike="noStrike">
              <a:latin typeface="Arial"/>
            </a:endParaRPr>
          </a:p>
          <a:p>
            <a:pPr>
              <a:lnSpc>
                <a:spcPct val="100000"/>
              </a:lnSpc>
            </a:pPr>
            <a:r>
              <a:rPr b="1" lang="fr-FR" sz="1600" spc="-1" strike="noStrike">
                <a:solidFill>
                  <a:srgbClr val="808080"/>
                </a:solidFill>
                <a:latin typeface="Courier New"/>
                <a:ea typeface="ＭＳ Ｐゴシック"/>
              </a:rPr>
              <a:t>                       </a:t>
            </a:r>
            <a:r>
              <a:rPr b="1" lang="fr-FR" sz="1600" spc="-1" strike="noStrike">
                <a:solidFill>
                  <a:srgbClr val="000000"/>
                </a:solidFill>
                <a:latin typeface="Courier New"/>
                <a:ea typeface="ＭＳ Ｐゴシック"/>
              </a:rPr>
              <a:t>{1 ,3 , 9 , 27},</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                       </a:t>
            </a:r>
            <a:r>
              <a:rPr b="1" lang="fr-FR" sz="1600" spc="-1" strike="noStrike">
                <a:solidFill>
                  <a:srgbClr val="000000"/>
                </a:solidFill>
                <a:latin typeface="Courier New"/>
                <a:ea typeface="ＭＳ Ｐゴシック"/>
              </a:rPr>
              <a:t>{1 ,4 ,16 , 64},</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                       </a:t>
            </a:r>
            <a:r>
              <a:rPr b="1" lang="fr-FR" sz="1600" spc="-1" strike="noStrike">
                <a:solidFill>
                  <a:srgbClr val="000000"/>
                </a:solidFill>
                <a:latin typeface="Courier New"/>
                <a:ea typeface="ＭＳ Ｐゴシック"/>
              </a:rPr>
              <a:t>{1 ,5 ,25 ,125} } ;</a:t>
            </a:r>
            <a:endParaRPr b="0" lang="fr-FR" sz="1600" spc="-1" strike="noStrike">
              <a:latin typeface="Arial"/>
            </a:endParaRPr>
          </a:p>
          <a:p>
            <a:pPr>
              <a:lnSpc>
                <a:spcPct val="100000"/>
              </a:lnSpc>
            </a:pPr>
            <a:r>
              <a:rPr b="1" lang="pt-BR" sz="1600" spc="-1" strike="noStrike">
                <a:solidFill>
                  <a:srgbClr val="009a00"/>
                </a:solidFill>
                <a:latin typeface="Courier New"/>
                <a:ea typeface="ＭＳ Ｐゴシック"/>
              </a:rPr>
              <a:t>    </a:t>
            </a:r>
            <a:r>
              <a:rPr b="1" lang="pt-BR" sz="1600" spc="-1" strike="noStrike">
                <a:solidFill>
                  <a:srgbClr val="009a00"/>
                </a:solidFill>
                <a:latin typeface="Courier New"/>
                <a:ea typeface="ＭＳ Ｐゴシック"/>
              </a:rPr>
              <a:t>// On soustrait 4 fois la colonne 1 à la colonne 3 de la matrice :</a:t>
            </a:r>
            <a:endParaRPr b="0" lang="fr-FR" sz="1600" spc="-1" strike="noStrike">
              <a:latin typeface="Arial"/>
            </a:endParaRPr>
          </a:p>
          <a:p>
            <a:pPr>
              <a:lnSpc>
                <a:spcPct val="100000"/>
              </a:lnSpc>
            </a:pPr>
            <a:r>
              <a:rPr b="1" lang="pt-BR" sz="1600" spc="-1" strike="noStrike">
                <a:solidFill>
                  <a:srgbClr val="000000"/>
                </a:solidFill>
                <a:latin typeface="Courier New"/>
                <a:ea typeface="ＭＳ Ｐゴシック"/>
              </a:rPr>
              <a:t>    </a:t>
            </a:r>
            <a:r>
              <a:rPr b="1" lang="pt-BR" sz="1600" spc="-1" strike="noStrike">
                <a:solidFill>
                  <a:srgbClr val="000000"/>
                </a:solidFill>
                <a:latin typeface="Courier New"/>
                <a:ea typeface="ＭＳ Ｐゴシック"/>
              </a:rPr>
              <a:t>axpy (4,</a:t>
            </a:r>
            <a:r>
              <a:rPr b="1" i="1" lang="pt-BR" sz="1600" spc="-1" strike="noStrike">
                <a:solidFill>
                  <a:srgbClr val="000000"/>
                </a:solidFill>
                <a:latin typeface="Courier New"/>
                <a:ea typeface="ＭＳ Ｐゴシック"/>
              </a:rPr>
              <a:t>−</a:t>
            </a:r>
            <a:r>
              <a:rPr b="1" lang="pt-BR" sz="1600" spc="-1" strike="noStrike">
                <a:solidFill>
                  <a:srgbClr val="000000"/>
                </a:solidFill>
                <a:latin typeface="Courier New"/>
                <a:ea typeface="ＭＳ Ｐゴシック"/>
              </a:rPr>
              <a:t>4.,A, A+2, N, N);</a:t>
            </a:r>
            <a:endParaRPr b="0" lang="fr-FR" sz="1600" spc="-1" strike="noStrike">
              <a:latin typeface="Arial"/>
            </a:endParaRPr>
          </a:p>
          <a:p>
            <a:pPr>
              <a:lnSpc>
                <a:spcPct val="100000"/>
              </a:lnSpc>
            </a:pPr>
            <a:r>
              <a:rPr b="1" lang="fr-FR" sz="1600" spc="-1" strike="noStrike">
                <a:solidFill>
                  <a:srgbClr val="009a00"/>
                </a:solidFill>
                <a:latin typeface="Courier New"/>
                <a:ea typeface="ＭＳ Ｐゴシック"/>
              </a:rPr>
              <a:t>    </a:t>
            </a:r>
            <a:r>
              <a:rPr b="1" lang="fr-FR" sz="1600" spc="-1" strike="noStrike">
                <a:solidFill>
                  <a:srgbClr val="009a00"/>
                </a:solidFill>
                <a:latin typeface="Courier New"/>
                <a:ea typeface="ＭＳ Ｐゴシック"/>
              </a:rPr>
              <a:t>// Rajout de la deuxième colonne à la quatrième ligne :</a:t>
            </a:r>
            <a:endParaRPr b="0" lang="fr-FR" sz="1600" spc="-1" strike="noStrike">
              <a:latin typeface="Arial"/>
            </a:endParaRPr>
          </a:p>
          <a:p>
            <a:pPr>
              <a:lnSpc>
                <a:spcPct val="100000"/>
              </a:lnSpc>
            </a:pPr>
            <a:r>
              <a:rPr b="1" lang="fr-FR" sz="1600" spc="-1" strike="noStrike">
                <a:solidFill>
                  <a:srgbClr val="000000"/>
                </a:solidFill>
                <a:latin typeface="Courier New"/>
                <a:ea typeface="ＭＳ Ｐゴシック"/>
              </a:rPr>
              <a:t>    </a:t>
            </a:r>
            <a:r>
              <a:rPr b="1" lang="fr-FR" sz="1600" spc="-1" strike="noStrike">
                <a:solidFill>
                  <a:srgbClr val="000000"/>
                </a:solidFill>
                <a:latin typeface="Courier New"/>
                <a:ea typeface="ＭＳ Ｐゴシック"/>
              </a:rPr>
              <a:t>axpy (4, 1.,A+1,&amp;A[3][0],N,1);</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Valeurs par défaut (suite)</a:t>
            </a:r>
            <a:endParaRPr b="0" lang="fr-FR" sz="2400" spc="-1" strike="noStrike">
              <a:latin typeface="Arial"/>
            </a:endParaRPr>
          </a:p>
        </p:txBody>
      </p:sp>
      <p:sp>
        <p:nvSpPr>
          <p:cNvPr id="812" name="CustomShape 2"/>
          <p:cNvSpPr/>
          <p:nvPr/>
        </p:nvSpPr>
        <p:spPr>
          <a:xfrm>
            <a:off x="279360" y="764640"/>
            <a:ext cx="7771680" cy="1799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charset="2"/>
              <a:buChar char=""/>
            </a:pPr>
            <a:r>
              <a:rPr b="1" lang="fr-FR" sz="1800" spc="-1" strike="noStrike">
                <a:solidFill>
                  <a:srgbClr val="000000"/>
                </a:solidFill>
                <a:latin typeface="Courier New"/>
                <a:ea typeface="ＭＳ Ｐゴシック"/>
              </a:rPr>
              <a:t>incx</a:t>
            </a:r>
            <a:r>
              <a:rPr b="0" lang="fr-FR" sz="2400" spc="-1" strike="noStrike">
                <a:solidFill>
                  <a:srgbClr val="000000"/>
                </a:solidFill>
                <a:latin typeface="Arial"/>
                <a:ea typeface="ＭＳ Ｐゴシック"/>
              </a:rPr>
              <a:t> et </a:t>
            </a:r>
            <a:r>
              <a:rPr b="1" lang="fr-FR" sz="1800" spc="-1" strike="noStrike">
                <a:solidFill>
                  <a:srgbClr val="000000"/>
                </a:solidFill>
                <a:latin typeface="Courier New"/>
                <a:ea typeface="ＭＳ Ｐゴシック"/>
              </a:rPr>
              <a:t>incy</a:t>
            </a:r>
            <a:r>
              <a:rPr b="0" lang="fr-FR" sz="2400" spc="-1" strike="noStrike">
                <a:solidFill>
                  <a:srgbClr val="000000"/>
                </a:solidFill>
                <a:latin typeface="Arial"/>
                <a:ea typeface="ＭＳ Ｐゴシック"/>
              </a:rPr>
              <a:t> indispensable mais égal à 1 en général</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Paramètre inutile pour les vecteur, allourdit le code…</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On leur donne une valeur par défaut égal à un</a:t>
            </a:r>
            <a:endParaRPr b="0" lang="fr-FR" sz="2400" spc="-1" strike="noStrike">
              <a:latin typeface="Arial"/>
            </a:endParaRPr>
          </a:p>
          <a:p>
            <a:pPr marL="343080" indent="-342360">
              <a:lnSpc>
                <a:spcPct val="100000"/>
              </a:lnSpc>
              <a:spcBef>
                <a:spcPts val="479"/>
              </a:spcBef>
              <a:buClr>
                <a:srgbClr val="000000"/>
              </a:buClr>
              <a:buFont typeface="Symbol" charset="2"/>
              <a:buChar char=""/>
            </a:pPr>
            <a:r>
              <a:rPr b="0" lang="fr-FR" sz="2400" spc="-1" strike="noStrike">
                <a:solidFill>
                  <a:srgbClr val="000000"/>
                </a:solidFill>
                <a:latin typeface="Arial"/>
                <a:ea typeface="ＭＳ Ｐゴシック"/>
              </a:rPr>
              <a:t>Si on omet de les données, ils seront égaux à un !</a:t>
            </a:r>
            <a:endParaRPr b="0" lang="fr-FR" sz="2400" spc="-1" strike="noStrike">
              <a:latin typeface="Arial"/>
            </a:endParaRPr>
          </a:p>
        </p:txBody>
      </p:sp>
      <p:sp>
        <p:nvSpPr>
          <p:cNvPr id="81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FFBBC69-A741-4441-B889-7E633D612F3B}"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81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815" name="CustomShape 5"/>
          <p:cNvSpPr/>
          <p:nvPr/>
        </p:nvSpPr>
        <p:spPr>
          <a:xfrm>
            <a:off x="323640" y="2493000"/>
            <a:ext cx="8640360" cy="37620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pt-BR" sz="1600" spc="-1" strike="noStrike">
                <a:solidFill>
                  <a:srgbClr val="0000ff"/>
                </a:solidFill>
                <a:latin typeface="Courier New"/>
                <a:ea typeface="ＭＳ Ｐゴシック"/>
              </a:rPr>
              <a:t>void </a:t>
            </a:r>
            <a:r>
              <a:rPr b="1" lang="pt-BR" sz="1600" spc="-1" strike="noStrike">
                <a:solidFill>
                  <a:srgbClr val="000000"/>
                </a:solidFill>
                <a:latin typeface="Courier New"/>
                <a:ea typeface="ＭＳ Ｐゴシック"/>
              </a:rPr>
              <a:t>axpy(</a:t>
            </a:r>
            <a:r>
              <a:rPr b="1" lang="pt-BR" sz="1600" spc="-1" strike="noStrike">
                <a:solidFill>
                  <a:srgbClr val="0000ff"/>
                </a:solidFill>
                <a:latin typeface="Courier New"/>
                <a:ea typeface="ＭＳ Ｐゴシック"/>
              </a:rPr>
              <a:t>int </a:t>
            </a:r>
            <a:r>
              <a:rPr b="1" lang="pt-BR" sz="1600" spc="-1" strike="noStrike">
                <a:solidFill>
                  <a:srgbClr val="000000"/>
                </a:solidFill>
                <a:latin typeface="Courier New"/>
                <a:ea typeface="ＭＳ Ｐゴシック"/>
              </a:rPr>
              <a:t>N,</a:t>
            </a:r>
            <a:r>
              <a:rPr b="1" lang="pt-BR" sz="1600" spc="-1" strike="noStrike">
                <a:solidFill>
                  <a:srgbClr val="0000ff"/>
                </a:solidFill>
                <a:latin typeface="Courier New"/>
                <a:ea typeface="ＭＳ Ｐゴシック"/>
              </a:rPr>
              <a:t>auto </a:t>
            </a:r>
            <a:r>
              <a:rPr b="1" lang="pt-BR" sz="1600" spc="-1" strike="noStrike">
                <a:solidFill>
                  <a:srgbClr val="000000"/>
                </a:solidFill>
                <a:latin typeface="Courier New"/>
                <a:ea typeface="ＭＳ Ｐゴシック"/>
              </a:rPr>
              <a:t>a,</a:t>
            </a:r>
            <a:r>
              <a:rPr b="1" lang="pt-BR" sz="1600" spc="-1" strike="noStrike">
                <a:solidFill>
                  <a:srgbClr val="0000ff"/>
                </a:solidFill>
                <a:latin typeface="Courier New"/>
                <a:ea typeface="ＭＳ Ｐゴシック"/>
              </a:rPr>
              <a:t>const auto </a:t>
            </a:r>
            <a:r>
              <a:rPr b="1" lang="pt-BR" sz="1600" spc="-1" strike="noStrike">
                <a:solidFill>
                  <a:srgbClr val="000000"/>
                </a:solidFill>
                <a:latin typeface="Courier New"/>
                <a:ea typeface="ＭＳ Ｐゴシック"/>
              </a:rPr>
              <a:t>∗x,</a:t>
            </a:r>
            <a:r>
              <a:rPr b="1" lang="pt-BR" sz="1600" spc="-1" strike="noStrike">
                <a:solidFill>
                  <a:srgbClr val="0000ff"/>
                </a:solidFill>
                <a:latin typeface="Courier New"/>
                <a:ea typeface="ＭＳ Ｐゴシック"/>
              </a:rPr>
              <a:t>auto </a:t>
            </a:r>
            <a:r>
              <a:rPr b="1" lang="pt-BR" sz="1600" spc="-1" strike="noStrike">
                <a:solidFill>
                  <a:srgbClr val="000000"/>
                </a:solidFill>
                <a:latin typeface="Courier New"/>
                <a:ea typeface="ＭＳ Ｐゴシック"/>
              </a:rPr>
              <a:t>∗y,</a:t>
            </a:r>
            <a:r>
              <a:rPr b="1" lang="pt-BR" sz="1600" spc="-1" strike="noStrike">
                <a:solidFill>
                  <a:srgbClr val="0000ff"/>
                </a:solidFill>
                <a:latin typeface="Courier New"/>
                <a:ea typeface="ＭＳ Ｐゴシック"/>
              </a:rPr>
              <a:t>int </a:t>
            </a:r>
            <a:r>
              <a:rPr b="1" lang="pt-BR" sz="1600" spc="-1" strike="noStrike">
                <a:solidFill>
                  <a:srgbClr val="000000"/>
                </a:solidFill>
                <a:latin typeface="Courier New"/>
                <a:ea typeface="ＭＳ Ｐゴシック"/>
              </a:rPr>
              <a:t>incx = 1,</a:t>
            </a:r>
            <a:endParaRPr b="0" lang="fr-FR" sz="1600" spc="-1" strike="noStrike">
              <a:latin typeface="Arial"/>
            </a:endParaRPr>
          </a:p>
          <a:p>
            <a:pPr>
              <a:lnSpc>
                <a:spcPts val="1701"/>
              </a:lnSpc>
            </a:pPr>
            <a:r>
              <a:rPr b="1" lang="pt-BR" sz="1600" spc="-1" strike="noStrike">
                <a:solidFill>
                  <a:srgbClr val="000000"/>
                </a:solidFill>
                <a:latin typeface="Courier New"/>
                <a:ea typeface="ＭＳ Ｐゴシック"/>
              </a:rPr>
              <a:t>          </a:t>
            </a:r>
            <a:r>
              <a:rPr b="1" lang="pt-BR" sz="1600" spc="-1" strike="noStrike">
                <a:solidFill>
                  <a:srgbClr val="0000ff"/>
                </a:solidFill>
                <a:latin typeface="Courier New"/>
                <a:ea typeface="ＭＳ Ｐゴシック"/>
              </a:rPr>
              <a:t>int </a:t>
            </a:r>
            <a:r>
              <a:rPr b="1" lang="pt-BR" sz="1600" spc="-1" strike="noStrike">
                <a:solidFill>
                  <a:srgbClr val="000000"/>
                </a:solidFill>
                <a:latin typeface="Courier New"/>
                <a:ea typeface="ＭＳ Ｐゴシック"/>
              </a:rPr>
              <a:t>incy = 1)</a:t>
            </a:r>
            <a:endParaRPr b="0" lang="fr-FR" sz="1600" spc="-1" strike="noStrike">
              <a:latin typeface="Arial"/>
            </a:endParaRPr>
          </a:p>
          <a:p>
            <a:pPr>
              <a:lnSpc>
                <a:spcPts val="1701"/>
              </a:lnSpc>
            </a:pPr>
            <a:r>
              <a:rPr b="1" lang="fr-FR" sz="1600" spc="-1" strike="noStrike">
                <a:solidFill>
                  <a:srgbClr val="000000"/>
                </a:solidFill>
                <a:latin typeface="Courier New"/>
                <a:ea typeface="ＭＳ Ｐゴシック"/>
              </a:rPr>
              <a:t>{</a:t>
            </a:r>
            <a:endParaRPr b="0" lang="fr-FR" sz="1600" spc="-1" strike="noStrike">
              <a:latin typeface="Arial"/>
            </a:endParaRPr>
          </a:p>
          <a:p>
            <a:pPr>
              <a:lnSpc>
                <a:spcPts val="1701"/>
              </a:lnSpc>
            </a:pPr>
            <a:r>
              <a:rPr b="1" lang="pt-BR" sz="1600" spc="-1" strike="noStrike">
                <a:solidFill>
                  <a:srgbClr val="0000ff"/>
                </a:solidFill>
                <a:latin typeface="Courier New"/>
                <a:ea typeface="ＭＳ Ｐゴシック"/>
              </a:rPr>
              <a:t>    </a:t>
            </a:r>
            <a:r>
              <a:rPr b="1" lang="pt-BR" sz="1600" spc="-1" strike="noStrike">
                <a:solidFill>
                  <a:srgbClr val="0000ff"/>
                </a:solidFill>
                <a:latin typeface="Courier New"/>
                <a:ea typeface="ＭＳ Ｐゴシック"/>
              </a:rPr>
              <a:t>for </a:t>
            </a:r>
            <a:r>
              <a:rPr b="1" lang="pt-BR" sz="1600" spc="-1" strike="noStrike">
                <a:solidFill>
                  <a:srgbClr val="000000"/>
                </a:solidFill>
                <a:latin typeface="Courier New"/>
                <a:ea typeface="ＭＳ Ｐゴシック"/>
              </a:rPr>
              <a:t>(</a:t>
            </a:r>
            <a:r>
              <a:rPr b="1" lang="pt-BR" sz="1600" spc="-1" strike="noStrike">
                <a:solidFill>
                  <a:srgbClr val="0000ff"/>
                </a:solidFill>
                <a:latin typeface="Courier New"/>
                <a:ea typeface="ＭＳ Ｐゴシック"/>
              </a:rPr>
              <a:t>int </a:t>
            </a:r>
            <a:r>
              <a:rPr b="1" lang="pt-BR" sz="1600" spc="-1" strike="noStrike">
                <a:solidFill>
                  <a:srgbClr val="000000"/>
                </a:solidFill>
                <a:latin typeface="Courier New"/>
                <a:ea typeface="ＭＳ Ｐゴシック"/>
              </a:rPr>
              <a:t>i=0; i&lt;N; ++i) y[i ∗ incy] += a∗x[i ∗ incx];</a:t>
            </a:r>
            <a:endParaRPr b="0" lang="fr-FR" sz="1600" spc="-1" strike="noStrike">
              <a:latin typeface="Arial"/>
            </a:endParaRPr>
          </a:p>
          <a:p>
            <a:pPr>
              <a:lnSpc>
                <a:spcPts val="1701"/>
              </a:lnSpc>
            </a:pPr>
            <a:r>
              <a:rPr b="1" lang="fr-FR" sz="1600" spc="-1" strike="noStrike">
                <a:solidFill>
                  <a:srgbClr val="000000"/>
                </a:solidFill>
                <a:latin typeface="Courier New"/>
                <a:ea typeface="ＭＳ Ｐゴシック"/>
              </a:rPr>
              <a:t>}</a:t>
            </a:r>
            <a:endParaRPr b="0" lang="fr-FR" sz="1600" spc="-1" strike="noStrike">
              <a:latin typeface="Arial"/>
            </a:endParaRPr>
          </a:p>
          <a:p>
            <a:pPr>
              <a:lnSpc>
                <a:spcPts val="1701"/>
              </a:lnSpc>
            </a:pPr>
            <a:r>
              <a:rPr b="1" lang="fr-FR" sz="1600" spc="-1" strike="noStrike">
                <a:solidFill>
                  <a:srgbClr val="0000ff"/>
                </a:solidFill>
                <a:latin typeface="Courier New"/>
                <a:ea typeface="ＭＳ Ｐゴシック"/>
              </a:rPr>
              <a:t>int </a:t>
            </a:r>
            <a:r>
              <a:rPr b="1" lang="fr-FR" sz="1600" spc="-1" strike="noStrike">
                <a:solidFill>
                  <a:srgbClr val="000000"/>
                </a:solidFill>
                <a:latin typeface="Courier New"/>
                <a:ea typeface="ＭＳ Ｐゴシック"/>
              </a:rPr>
              <a:t>main()</a:t>
            </a:r>
            <a:endParaRPr b="0" lang="fr-FR" sz="1600" spc="-1" strike="noStrike">
              <a:latin typeface="Arial"/>
            </a:endParaRPr>
          </a:p>
          <a:p>
            <a:pPr>
              <a:lnSpc>
                <a:spcPts val="1701"/>
              </a:lnSpc>
            </a:pPr>
            <a:r>
              <a:rPr b="1" lang="fr-FR" sz="1600" spc="-1" strike="noStrike">
                <a:solidFill>
                  <a:srgbClr val="000000"/>
                </a:solidFill>
                <a:latin typeface="Courier New"/>
                <a:ea typeface="ＭＳ Ｐゴシック"/>
              </a:rPr>
              <a:t>{</a:t>
            </a:r>
            <a:endParaRPr b="0" lang="fr-FR" sz="1600" spc="-1" strike="noStrike">
              <a:latin typeface="Arial"/>
            </a:endParaRPr>
          </a:p>
          <a:p>
            <a:pPr>
              <a:lnSpc>
                <a:spcPts val="1701"/>
              </a:lnSpc>
            </a:pPr>
            <a:r>
              <a:rPr b="1" lang="pt-BR" sz="1600" spc="-1" strike="noStrike">
                <a:solidFill>
                  <a:srgbClr val="0000ff"/>
                </a:solidFill>
                <a:latin typeface="Courier New"/>
                <a:ea typeface="ＭＳ Ｐゴシック"/>
              </a:rPr>
              <a:t>    </a:t>
            </a:r>
            <a:r>
              <a:rPr b="1" lang="pt-BR" sz="1600" spc="-1" strike="noStrike">
                <a:solidFill>
                  <a:srgbClr val="0000ff"/>
                </a:solidFill>
                <a:latin typeface="Courier New"/>
                <a:ea typeface="ＭＳ Ｐゴシック"/>
              </a:rPr>
              <a:t>const int </a:t>
            </a:r>
            <a:r>
              <a:rPr b="1" lang="pt-BR" sz="1600" spc="-1" strike="noStrike">
                <a:solidFill>
                  <a:srgbClr val="000000"/>
                </a:solidFill>
                <a:latin typeface="Courier New"/>
                <a:ea typeface="ＭＳ Ｐゴシック"/>
              </a:rPr>
              <a:t>N = 4;</a:t>
            </a:r>
            <a:endParaRPr b="0" lang="fr-FR" sz="1600" spc="-1" strike="noStrike">
              <a:latin typeface="Arial"/>
            </a:endParaRPr>
          </a:p>
          <a:p>
            <a:pPr>
              <a:lnSpc>
                <a:spcPts val="1701"/>
              </a:lnSpc>
            </a:pPr>
            <a:r>
              <a:rPr b="1" lang="pt-BR" sz="1600" spc="-1" strike="noStrike">
                <a:solidFill>
                  <a:srgbClr val="0000ff"/>
                </a:solidFill>
                <a:latin typeface="Courier New"/>
                <a:ea typeface="ＭＳ Ｐゴシック"/>
              </a:rPr>
              <a:t>    </a:t>
            </a:r>
            <a:r>
              <a:rPr b="1" lang="pt-BR" sz="1600" spc="-1" strike="noStrike">
                <a:solidFill>
                  <a:srgbClr val="0000ff"/>
                </a:solidFill>
                <a:latin typeface="Courier New"/>
                <a:ea typeface="ＭＳ Ｐゴシック"/>
              </a:rPr>
              <a:t>double </a:t>
            </a:r>
            <a:r>
              <a:rPr b="1" lang="pt-BR" sz="1600" spc="-1" strike="noStrike">
                <a:solidFill>
                  <a:srgbClr val="000000"/>
                </a:solidFill>
                <a:latin typeface="Courier New"/>
                <a:ea typeface="ＭＳ Ｐゴシック"/>
              </a:rPr>
              <a:t>A[N][N] = { {1 ,2 , 4 ,  8}, </a:t>
            </a:r>
            <a:r>
              <a:rPr b="1" lang="fr-FR" sz="1600" spc="-1" strike="noStrike">
                <a:solidFill>
                  <a:srgbClr val="000000"/>
                </a:solidFill>
                <a:latin typeface="Courier New"/>
                <a:ea typeface="ＭＳ Ｐゴシック"/>
              </a:rPr>
              <a:t>{1 ,3 , 9 , 27},</a:t>
            </a:r>
            <a:endParaRPr b="0" lang="fr-FR" sz="1600" spc="-1" strike="noStrike">
              <a:latin typeface="Arial"/>
            </a:endParaRPr>
          </a:p>
          <a:p>
            <a:pPr>
              <a:lnSpc>
                <a:spcPts val="1701"/>
              </a:lnSpc>
            </a:pPr>
            <a:r>
              <a:rPr b="1" lang="fr-FR" sz="1600" spc="-1" strike="noStrike">
                <a:solidFill>
                  <a:srgbClr val="000000"/>
                </a:solidFill>
                <a:latin typeface="Courier New"/>
                <a:ea typeface="ＭＳ Ｐゴシック"/>
              </a:rPr>
              <a:t>                       </a:t>
            </a:r>
            <a:r>
              <a:rPr b="1" lang="fr-FR" sz="1600" spc="-1" strike="noStrike">
                <a:solidFill>
                  <a:srgbClr val="000000"/>
                </a:solidFill>
                <a:latin typeface="Courier New"/>
                <a:ea typeface="ＭＳ Ｐゴシック"/>
              </a:rPr>
              <a:t>{1 ,4 ,16 , 64}, {1 ,5 ,25 ,125}};</a:t>
            </a:r>
            <a:endParaRPr b="0" lang="fr-FR" sz="1600" spc="-1" strike="noStrike">
              <a:latin typeface="Arial"/>
            </a:endParaRPr>
          </a:p>
          <a:p>
            <a:pPr>
              <a:lnSpc>
                <a:spcPts val="1701"/>
              </a:lnSpc>
            </a:pPr>
            <a:r>
              <a:rPr b="1" lang="fr-FR" sz="1600" spc="-1" strike="noStrike">
                <a:solidFill>
                  <a:srgbClr val="0000ff"/>
                </a:solidFill>
                <a:latin typeface="Courier New"/>
                <a:ea typeface="ＭＳ Ｐゴシック"/>
              </a:rPr>
              <a:t>    </a:t>
            </a:r>
            <a:r>
              <a:rPr b="1" lang="fr-FR" sz="1600" spc="-1" strike="noStrike">
                <a:solidFill>
                  <a:srgbClr val="0000ff"/>
                </a:solidFill>
                <a:latin typeface="Courier New"/>
                <a:ea typeface="ＭＳ Ｐゴシック"/>
              </a:rPr>
              <a:t>double </a:t>
            </a:r>
            <a:r>
              <a:rPr b="1" lang="fr-FR" sz="1600" spc="-1" strike="noStrike">
                <a:solidFill>
                  <a:srgbClr val="000000"/>
                </a:solidFill>
                <a:latin typeface="Courier New"/>
                <a:ea typeface="ＭＳ Ｐゴシック"/>
              </a:rPr>
              <a:t>x[N] = {1 ,2 ,3 ,4}, y[N] = {4 ,3 ,2 ,1};</a:t>
            </a:r>
            <a:endParaRPr b="0" lang="fr-FR" sz="1600" spc="-1" strike="noStrike">
              <a:latin typeface="Arial"/>
            </a:endParaRPr>
          </a:p>
          <a:p>
            <a:pPr>
              <a:lnSpc>
                <a:spcPts val="1701"/>
              </a:lnSpc>
            </a:pPr>
            <a:r>
              <a:rPr b="1" lang="pt-BR" sz="1600" spc="-1" strike="noStrike">
                <a:solidFill>
                  <a:srgbClr val="000000"/>
                </a:solidFill>
                <a:latin typeface="Courier New"/>
                <a:ea typeface="ＭＳ Ｐゴシック"/>
              </a:rPr>
              <a:t>    </a:t>
            </a:r>
            <a:r>
              <a:rPr b="1" lang="pt-BR" sz="1600" spc="-1" strike="noStrike">
                <a:solidFill>
                  <a:srgbClr val="000000"/>
                </a:solidFill>
                <a:latin typeface="Courier New"/>
                <a:ea typeface="ＭＳ Ｐゴシック"/>
              </a:rPr>
              <a:t>axpy (N,</a:t>
            </a:r>
            <a:r>
              <a:rPr b="1" i="1" lang="pt-BR" sz="1600" spc="-1" strike="noStrike">
                <a:solidFill>
                  <a:srgbClr val="000000"/>
                </a:solidFill>
                <a:latin typeface="Courier New"/>
                <a:ea typeface="ＭＳ Ｐゴシック"/>
              </a:rPr>
              <a:t>−</a:t>
            </a:r>
            <a:r>
              <a:rPr b="1" lang="pt-BR" sz="1600" spc="-1" strike="noStrike">
                <a:solidFill>
                  <a:srgbClr val="000000"/>
                </a:solidFill>
                <a:latin typeface="Courier New"/>
                <a:ea typeface="ＭＳ Ｐゴシック"/>
              </a:rPr>
              <a:t>4.,&amp;A[0][0],&amp;A[0][2], N, N); </a:t>
            </a:r>
            <a:r>
              <a:rPr b="1" lang="pt-BR" sz="1600" spc="-1" strike="noStrike">
                <a:solidFill>
                  <a:srgbClr val="009a00"/>
                </a:solidFill>
                <a:latin typeface="Courier New"/>
                <a:ea typeface="ＭＳ Ｐゴシック"/>
              </a:rPr>
              <a:t>// incx = N, incy = N</a:t>
            </a:r>
            <a:endParaRPr b="0" lang="fr-FR" sz="1600" spc="-1" strike="noStrike">
              <a:latin typeface="Arial"/>
            </a:endParaRPr>
          </a:p>
          <a:p>
            <a:pPr>
              <a:lnSpc>
                <a:spcPts val="1701"/>
              </a:lnSpc>
            </a:pPr>
            <a:r>
              <a:rPr b="1" lang="pt-BR" sz="1600" spc="-1" strike="noStrike">
                <a:solidFill>
                  <a:srgbClr val="000000"/>
                </a:solidFill>
                <a:latin typeface="Courier New"/>
                <a:ea typeface="ＭＳ Ｐゴシック"/>
              </a:rPr>
              <a:t>    </a:t>
            </a:r>
            <a:r>
              <a:rPr b="1" lang="pt-BR" sz="1600" spc="-1" strike="noStrike">
                <a:solidFill>
                  <a:srgbClr val="000000"/>
                </a:solidFill>
                <a:latin typeface="Courier New"/>
                <a:ea typeface="ＭＳ Ｐゴシック"/>
              </a:rPr>
              <a:t>axpy (N, 1.,&amp;A[0][1],&amp;A[3][0], N);    </a:t>
            </a:r>
            <a:r>
              <a:rPr b="1" lang="pt-BR" sz="1600" spc="-1" strike="noStrike">
                <a:solidFill>
                  <a:srgbClr val="009a00"/>
                </a:solidFill>
                <a:latin typeface="Courier New"/>
                <a:ea typeface="ＭＳ Ｐゴシック"/>
              </a:rPr>
              <a:t>// incx = N, incy = 1</a:t>
            </a:r>
            <a:endParaRPr b="0" lang="fr-FR" sz="1600" spc="-1" strike="noStrike">
              <a:latin typeface="Arial"/>
            </a:endParaRPr>
          </a:p>
          <a:p>
            <a:pPr>
              <a:lnSpc>
                <a:spcPts val="1701"/>
              </a:lnSpc>
            </a:pPr>
            <a:r>
              <a:rPr b="1" lang="pt-BR" sz="1600" spc="-1" strike="noStrike">
                <a:solidFill>
                  <a:srgbClr val="808080"/>
                </a:solidFill>
                <a:latin typeface="Courier New"/>
                <a:ea typeface="ＭＳ Ｐゴシック"/>
              </a:rPr>
              <a:t>    </a:t>
            </a:r>
            <a:r>
              <a:rPr b="1" lang="pt-BR" sz="1600" spc="-1" strike="noStrike">
                <a:solidFill>
                  <a:srgbClr val="000000"/>
                </a:solidFill>
                <a:latin typeface="Courier New"/>
                <a:ea typeface="ＭＳ Ｐゴシック"/>
              </a:rPr>
              <a:t>axpy (N, 1.,&amp;A[1][0],&amp;A[0][3], 1, N); </a:t>
            </a:r>
            <a:r>
              <a:rPr b="1" lang="pt-BR" sz="1600" spc="-1" strike="noStrike">
                <a:solidFill>
                  <a:srgbClr val="009a00"/>
                </a:solidFill>
                <a:latin typeface="Courier New"/>
                <a:ea typeface="ＭＳ Ｐゴシック"/>
              </a:rPr>
              <a:t>// incx = 1, incy = N</a:t>
            </a:r>
            <a:endParaRPr b="0" lang="fr-FR" sz="1600" spc="-1" strike="noStrike">
              <a:latin typeface="Arial"/>
            </a:endParaRPr>
          </a:p>
          <a:p>
            <a:pPr>
              <a:lnSpc>
                <a:spcPts val="1701"/>
              </a:lnSpc>
            </a:pPr>
            <a:r>
              <a:rPr b="1" lang="es-ES" sz="1600" spc="-1" strike="noStrike">
                <a:solidFill>
                  <a:srgbClr val="000000"/>
                </a:solidFill>
                <a:latin typeface="Courier New"/>
                <a:ea typeface="ＭＳ Ｐゴシック"/>
              </a:rPr>
              <a:t>    </a:t>
            </a:r>
            <a:r>
              <a:rPr b="1" lang="es-ES" sz="1600" spc="-1" strike="noStrike">
                <a:solidFill>
                  <a:srgbClr val="000000"/>
                </a:solidFill>
                <a:latin typeface="Courier New"/>
                <a:ea typeface="ＭＳ Ｐゴシック"/>
              </a:rPr>
              <a:t>axpy (4, 1., x, y); </a:t>
            </a:r>
            <a:r>
              <a:rPr b="1" lang="es-ES" sz="1600" spc="-1" strike="noStrike">
                <a:solidFill>
                  <a:srgbClr val="009a00"/>
                </a:solidFill>
                <a:latin typeface="Courier New"/>
                <a:ea typeface="ＭＳ Ｐゴシック"/>
              </a:rPr>
              <a:t>// incx = 1 , incy = 1;</a:t>
            </a:r>
            <a:endParaRPr b="0" lang="fr-FR" sz="1600" spc="-1" strike="noStrike">
              <a:latin typeface="Arial"/>
            </a:endParaRPr>
          </a:p>
          <a:p>
            <a:pPr>
              <a:lnSpc>
                <a:spcPts val="1701"/>
              </a:lnSpc>
            </a:pPr>
            <a:r>
              <a:rPr b="1" lang="fr-FR" sz="1600" spc="-1" strike="noStrike">
                <a:solidFill>
                  <a:srgbClr val="0000ff"/>
                </a:solidFill>
                <a:latin typeface="Courier New"/>
                <a:ea typeface="ＭＳ Ｐゴシック"/>
              </a:rPr>
              <a:t>    </a:t>
            </a:r>
            <a:r>
              <a:rPr b="1" lang="fr-FR" sz="1600" spc="-1" strike="noStrike">
                <a:solidFill>
                  <a:srgbClr val="0000ff"/>
                </a:solidFill>
                <a:latin typeface="Courier New"/>
                <a:ea typeface="ＭＳ Ｐゴシック"/>
              </a:rPr>
              <a:t>return </a:t>
            </a:r>
            <a:r>
              <a:rPr b="1" lang="fr-FR" sz="1600" spc="-1" strike="noStrike">
                <a:solidFill>
                  <a:srgbClr val="000000"/>
                </a:solidFill>
                <a:latin typeface="Courier New"/>
                <a:ea typeface="ＭＳ Ｐゴシック"/>
              </a:rPr>
              <a:t>EXIT_SUCCESS ;</a:t>
            </a:r>
            <a:endParaRPr b="0" lang="fr-FR" sz="1600" spc="-1" strike="noStrike">
              <a:latin typeface="Arial"/>
            </a:endParaRPr>
          </a:p>
          <a:p>
            <a:pPr>
              <a:lnSpc>
                <a:spcPts val="1701"/>
              </a:lnSpc>
            </a:pPr>
            <a:r>
              <a:rPr b="1" lang="fr-FR" sz="1600" spc="-1" strike="noStrike">
                <a:solidFill>
                  <a:srgbClr val="000000"/>
                </a:solidFill>
                <a:latin typeface="Courier New"/>
                <a:ea typeface="ＭＳ Ｐゴシック"/>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Valeurs par défaut (suite)</a:t>
            </a:r>
            <a:endParaRPr b="0" lang="fr-FR" sz="2400" spc="-1" strike="noStrike">
              <a:latin typeface="Arial"/>
            </a:endParaRPr>
          </a:p>
        </p:txBody>
      </p:sp>
      <p:sp>
        <p:nvSpPr>
          <p:cNvPr id="817" name="CustomShape 2"/>
          <p:cNvSpPr/>
          <p:nvPr/>
        </p:nvSpPr>
        <p:spPr>
          <a:xfrm>
            <a:off x="279360" y="1700280"/>
            <a:ext cx="7771680" cy="30243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360"/>
              </a:spcBef>
              <a:buClr>
                <a:srgbClr val="000000"/>
              </a:buClr>
              <a:buFont typeface="Symbol" charset="2"/>
              <a:buChar char=""/>
            </a:pPr>
            <a:r>
              <a:rPr b="0" lang="fr-FR" sz="1800" spc="-1" strike="noStrike">
                <a:solidFill>
                  <a:srgbClr val="000000"/>
                </a:solidFill>
                <a:latin typeface="LMRoman10-Regular-Identity-H"/>
                <a:ea typeface="ＭＳ Ｐゴシック"/>
              </a:rPr>
              <a:t>Les paramètres ayant des valeurs par défaut doivent </a:t>
            </a:r>
            <a:r>
              <a:rPr b="1" lang="fr-FR" sz="1800" spc="-1" strike="noStrike">
                <a:solidFill>
                  <a:srgbClr val="000000"/>
                </a:solidFill>
                <a:latin typeface="LMRoman10-Bold-Identity-H"/>
                <a:ea typeface="ＭＳ Ｐゴシック"/>
              </a:rPr>
              <a:t>impérativement </a:t>
            </a:r>
            <a:r>
              <a:rPr b="0" lang="fr-FR" sz="1800" spc="-1" strike="noStrike">
                <a:solidFill>
                  <a:srgbClr val="000000"/>
                </a:solidFill>
                <a:latin typeface="LMRoman10-Regular-Identity-H"/>
                <a:ea typeface="ＭＳ Ｐゴシック"/>
              </a:rPr>
              <a:t>être déclarée en dernier dans les paramètres de la fonction ;</a:t>
            </a:r>
            <a:endParaRPr b="0" lang="fr-FR" sz="1800" spc="-1" strike="noStrike">
              <a:latin typeface="Arial"/>
            </a:endParaRPr>
          </a:p>
          <a:p>
            <a:pPr marL="343080" indent="-342360">
              <a:lnSpc>
                <a:spcPct val="100000"/>
              </a:lnSpc>
              <a:spcBef>
                <a:spcPts val="360"/>
              </a:spcBef>
              <a:buClr>
                <a:srgbClr val="000000"/>
              </a:buClr>
              <a:buFont typeface="Symbol" charset="2"/>
              <a:buChar char=""/>
            </a:pPr>
            <a:r>
              <a:rPr b="0" lang="fr-FR" sz="1800" spc="-1" strike="noStrike">
                <a:solidFill>
                  <a:srgbClr val="000000"/>
                </a:solidFill>
                <a:latin typeface="LMRoman10-Regular-Identity-H"/>
                <a:ea typeface="ＭＳ Ｐゴシック"/>
              </a:rPr>
              <a:t>L’ordre des paramètres par défaut doit être respecté à l’appel : si un paramètre possédant une valeur par défaut doit être défini avec une valeur spécifique, </a:t>
            </a:r>
            <a:r>
              <a:rPr b="1" lang="fr-FR" sz="1800" spc="-1" strike="noStrike">
                <a:solidFill>
                  <a:srgbClr val="000000"/>
                </a:solidFill>
                <a:latin typeface="LMRoman10-Bold-Identity-H"/>
                <a:ea typeface="ＭＳ Ｐゴシック"/>
              </a:rPr>
              <a:t>tous les paramètres précédents</a:t>
            </a:r>
            <a:r>
              <a:rPr b="0" lang="fr-FR" sz="1800" spc="-1" strike="noStrike">
                <a:solidFill>
                  <a:srgbClr val="000000"/>
                </a:solidFill>
                <a:latin typeface="LMRoman10-Regular-Identity-H"/>
                <a:ea typeface="ＭＳ Ｐゴシック"/>
              </a:rPr>
              <a:t>, même ceux ayant une valeur par défaut, doivent également avoir une valeur spécifique définie par l’utilisateur. Ainsi, dans l’exemple ci–dessus, on ne peut pas définir une valeur différente de un pour </a:t>
            </a:r>
            <a:r>
              <a:rPr b="0" lang="fr-FR" sz="1800" spc="-1" strike="noStrike">
                <a:solidFill>
                  <a:srgbClr val="000000"/>
                </a:solidFill>
                <a:latin typeface="LMRoman9-Regular-Identity-H"/>
                <a:ea typeface="ＭＳ Ｐゴシック"/>
              </a:rPr>
              <a:t>incy </a:t>
            </a:r>
            <a:r>
              <a:rPr b="0" lang="fr-FR" sz="1800" spc="-1" strike="noStrike">
                <a:solidFill>
                  <a:srgbClr val="000000"/>
                </a:solidFill>
                <a:latin typeface="LMRoman10-Regular-Identity-H"/>
                <a:ea typeface="ＭＳ Ｐゴシック"/>
              </a:rPr>
              <a:t>sans définir explicitement la valeur un pour </a:t>
            </a:r>
            <a:r>
              <a:rPr b="0" lang="fr-FR" sz="1800" spc="-1" strike="noStrike">
                <a:solidFill>
                  <a:srgbClr val="000000"/>
                </a:solidFill>
                <a:latin typeface="LMRoman9-Regular-Identity-H"/>
                <a:ea typeface="ＭＳ Ｐゴシック"/>
              </a:rPr>
              <a:t>incx </a:t>
            </a:r>
            <a:r>
              <a:rPr b="0" lang="fr-FR" sz="1800" spc="-1" strike="noStrike">
                <a:solidFill>
                  <a:srgbClr val="000000"/>
                </a:solidFill>
                <a:latin typeface="LMRoman10-Regular-Identity-H"/>
                <a:ea typeface="ＭＳ Ｐゴシック"/>
              </a:rPr>
              <a:t>à l’appel !</a:t>
            </a:r>
            <a:endParaRPr b="0" lang="fr-FR" sz="1800" spc="-1" strike="noStrike">
              <a:latin typeface="Arial"/>
            </a:endParaRPr>
          </a:p>
          <a:p>
            <a:pPr marL="343080" indent="-342360">
              <a:lnSpc>
                <a:spcPct val="100000"/>
              </a:lnSpc>
              <a:spcBef>
                <a:spcPts val="360"/>
              </a:spcBef>
              <a:buClr>
                <a:srgbClr val="000000"/>
              </a:buClr>
              <a:buFont typeface="Symbol" charset="2"/>
              <a:buChar char=""/>
            </a:pPr>
            <a:r>
              <a:rPr b="0" lang="fr-FR" sz="1800" spc="-1" strike="noStrike">
                <a:solidFill>
                  <a:srgbClr val="000000"/>
                </a:solidFill>
                <a:latin typeface="LMRoman10-Regular-Identity-H"/>
                <a:ea typeface="ＭＳ Ｐゴシック"/>
              </a:rPr>
              <a:t>Les valeurs par défauts sont uniquement définis dans la déclaration de la fonction, pas dans la définition.</a:t>
            </a:r>
            <a:endParaRPr b="0" lang="fr-FR" sz="1800" spc="-1" strike="noStrike">
              <a:latin typeface="Arial"/>
            </a:endParaRPr>
          </a:p>
        </p:txBody>
      </p:sp>
      <p:sp>
        <p:nvSpPr>
          <p:cNvPr id="81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5679C53B-E4E8-4A80-BEBB-4ACFCC74411F}" type="slidenum">
              <a:rPr b="0" lang="fr-FR" sz="1200" spc="-1" strike="noStrike">
                <a:solidFill>
                  <a:srgbClr val="000000"/>
                </a:solidFill>
                <a:latin typeface="Arial"/>
                <a:ea typeface="ＭＳ Ｐゴシック"/>
              </a:rPr>
              <a:t>100</a:t>
            </a:fld>
            <a:endParaRPr b="0" lang="fr-FR" sz="1200" spc="-1" strike="noStrike">
              <a:latin typeface="Arial"/>
            </a:endParaRPr>
          </a:p>
        </p:txBody>
      </p:sp>
      <p:sp>
        <p:nvSpPr>
          <p:cNvPr id="81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TextShape 1"/>
          <p:cNvSpPr txBox="1"/>
          <p:nvPr/>
        </p:nvSpPr>
        <p:spPr>
          <a:xfrm>
            <a:off x="482760" y="72000"/>
            <a:ext cx="8229240" cy="1144800"/>
          </a:xfrm>
          <a:prstGeom prst="rect">
            <a:avLst/>
          </a:prstGeom>
          <a:gradFill rotWithShape="0">
            <a:gsLst>
              <a:gs pos="0">
                <a:srgbClr val="ff6600"/>
              </a:gs>
              <a:gs pos="100000">
                <a:srgbClr val="4e9a06"/>
              </a:gs>
            </a:gsLst>
            <a:lin ang="3600000"/>
          </a:gradFill>
          <a:ln>
            <a:noFill/>
          </a:ln>
        </p:spPr>
        <p:txBody>
          <a:bodyPr lIns="0" rIns="0" tIns="0" bIns="0" anchor="ctr">
            <a:noAutofit/>
          </a:bodyPr>
          <a:p>
            <a:r>
              <a:rPr b="0" lang="fr-FR" sz="4400" spc="-1" strike="noStrike">
                <a:solidFill>
                  <a:srgbClr val="000000"/>
                </a:solidFill>
                <a:latin typeface="Arial"/>
              </a:rPr>
              <a:t>Exercice</a:t>
            </a:r>
            <a:endParaRPr b="0" lang="fr-FR" sz="4400" spc="-1" strike="noStrike">
              <a:solidFill>
                <a:srgbClr val="000000"/>
              </a:solidFill>
              <a:latin typeface="Arial"/>
            </a:endParaRPr>
          </a:p>
        </p:txBody>
      </p:sp>
      <p:sp>
        <p:nvSpPr>
          <p:cNvPr id="821" name="TextShape 2"/>
          <p:cNvSpPr txBox="1"/>
          <p:nvPr/>
        </p:nvSpPr>
        <p:spPr>
          <a:xfrm>
            <a:off x="457200" y="1224000"/>
            <a:ext cx="8229240" cy="4896000"/>
          </a:xfrm>
          <a:prstGeom prst="rect">
            <a:avLst/>
          </a:prstGeom>
          <a:gradFill rotWithShape="0">
            <a:gsLst>
              <a:gs pos="0">
                <a:srgbClr val="8ae234"/>
              </a:gs>
              <a:gs pos="100000">
                <a:srgbClr val="4e9a06"/>
              </a:gs>
            </a:gsLst>
            <a:lin ang="3600000"/>
          </a:gradFill>
          <a:ln>
            <a:noFill/>
          </a:ln>
        </p:spPr>
        <p:txBody>
          <a:bodyPr lIns="0" rIns="0" tIns="0" bIns="0" anchor="ctr">
            <a:noAutofit/>
          </a:bodyPr>
          <a:p>
            <a:pPr marL="216000" indent="-216000">
              <a:buClr>
                <a:srgbClr val="000000"/>
              </a:buClr>
              <a:buSzPct val="45000"/>
              <a:buFont typeface="Wingdings" charset="2"/>
              <a:buChar char=""/>
            </a:pPr>
            <a:r>
              <a:rPr b="0" lang="fr-FR" sz="3200" spc="-1" strike="noStrike">
                <a:latin typeface="Arial"/>
              </a:rPr>
              <a:t>Écrire une petite bibliothèque d’algèbre linéaire générique</a:t>
            </a:r>
            <a:endParaRPr b="0" lang="fr-FR" sz="3200" spc="-1" strike="noStrike">
              <a:latin typeface="Arial"/>
            </a:endParaRPr>
          </a:p>
          <a:p>
            <a:pPr lvl="2" marL="648000" indent="-216000">
              <a:buClr>
                <a:srgbClr val="000000"/>
              </a:buClr>
              <a:buSzPct val="45000"/>
              <a:buFont typeface="Wingdings" charset="2"/>
              <a:buChar char=""/>
            </a:pPr>
            <a:r>
              <a:rPr b="0" lang="fr-FR" sz="2400" spc="-1" strike="noStrike">
                <a:latin typeface="Arial"/>
              </a:rPr>
              <a:t>Écrire un produit scalaire générique avec un incrément en x et y par défaut valant un</a:t>
            </a:r>
            <a:endParaRPr b="0" lang="fr-FR" sz="2400" spc="-1" strike="noStrike">
              <a:latin typeface="Arial"/>
            </a:endParaRPr>
          </a:p>
          <a:p>
            <a:pPr lvl="2" marL="648000" indent="-216000">
              <a:buClr>
                <a:srgbClr val="000000"/>
              </a:buClr>
              <a:buSzPct val="45000"/>
              <a:buFont typeface="Wingdings" charset="2"/>
              <a:buChar char=""/>
            </a:pPr>
            <a:r>
              <a:rPr b="0" lang="fr-FR" sz="2400" spc="-1" strike="noStrike">
                <a:latin typeface="Arial"/>
              </a:rPr>
              <a:t>Écrire une homothétie générique avec un incrément en x valant par défaut un</a:t>
            </a:r>
            <a:endParaRPr b="0" lang="fr-FR" sz="2400" spc="-1" strike="noStrike">
              <a:latin typeface="Arial"/>
            </a:endParaRPr>
          </a:p>
          <a:p>
            <a:pPr lvl="2" marL="648000" indent="-216000">
              <a:buClr>
                <a:srgbClr val="000000"/>
              </a:buClr>
              <a:buSzPct val="45000"/>
              <a:buFont typeface="Wingdings" charset="2"/>
              <a:buChar char=""/>
            </a:pPr>
            <a:r>
              <a:rPr b="0" lang="fr-FR" sz="2400" spc="-1" strike="noStrike">
                <a:latin typeface="Arial"/>
              </a:rPr>
              <a:t>Calcul générique de la norme d’un vecteur avec incrément par défaut valant un</a:t>
            </a:r>
            <a:endParaRPr b="0" lang="fr-FR" sz="2400" spc="-1" strike="noStrike">
              <a:latin typeface="Arial"/>
            </a:endParaRPr>
          </a:p>
          <a:p>
            <a:pPr marL="216000" indent="-216000">
              <a:buClr>
                <a:srgbClr val="000000"/>
              </a:buClr>
              <a:buSzPct val="45000"/>
              <a:buFont typeface="Wingdings" charset="2"/>
              <a:buChar char=""/>
            </a:pPr>
            <a:r>
              <a:rPr b="0" lang="fr-FR" sz="2800" spc="-1" strike="noStrike">
                <a:latin typeface="Arial"/>
              </a:rPr>
              <a:t>Tester votre bibliothèque avec des réels simple et double précision ainsi qu’avec des complexes</a:t>
            </a:r>
            <a:endParaRPr b="0" lang="fr-FR" sz="2800" spc="-1" strike="noStrike">
              <a:latin typeface="Arial"/>
            </a:endParaRPr>
          </a:p>
          <a:p>
            <a:pPr marL="216000" indent="-216000">
              <a:buClr>
                <a:srgbClr val="000000"/>
              </a:buClr>
              <a:buSzPct val="45000"/>
              <a:buFont typeface="Wingdings" charset="2"/>
              <a:buChar char=""/>
            </a:pPr>
            <a:r>
              <a:rPr b="0" lang="fr-FR" sz="2800" spc="-1" strike="noStrike">
                <a:latin typeface="Arial"/>
              </a:rPr>
              <a:t>Quels soucis rencontrez-vous ? Pourquoi ?</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TextShape 1"/>
          <p:cNvSpPr txBox="1"/>
          <p:nvPr/>
        </p:nvSpPr>
        <p:spPr>
          <a:xfrm>
            <a:off x="457200" y="21600"/>
            <a:ext cx="8229240" cy="1144800"/>
          </a:xfrm>
          <a:prstGeom prst="rect">
            <a:avLst/>
          </a:prstGeom>
          <a:noFill/>
          <a:ln>
            <a:noFill/>
          </a:ln>
        </p:spPr>
        <p:txBody>
          <a:bodyPr lIns="0" rIns="0" tIns="0" bIns="0" anchor="ctr">
            <a:noAutofit/>
          </a:bodyPr>
          <a:p>
            <a:r>
              <a:rPr b="0" lang="fr-FR" sz="4000" spc="-1" strike="noStrike">
                <a:solidFill>
                  <a:srgbClr val="000000"/>
                </a:solidFill>
                <a:latin typeface="Arial"/>
              </a:rPr>
              <a:t>Gestion des erreurs en C++</a:t>
            </a:r>
            <a:endParaRPr b="0" lang="fr-FR" sz="4000" spc="-1" strike="noStrike">
              <a:solidFill>
                <a:srgbClr val="000000"/>
              </a:solidFill>
              <a:latin typeface="Arial"/>
            </a:endParaRPr>
          </a:p>
        </p:txBody>
      </p:sp>
      <p:sp>
        <p:nvSpPr>
          <p:cNvPr id="823" name="TextShape 2"/>
          <p:cNvSpPr txBox="1"/>
          <p:nvPr/>
        </p:nvSpPr>
        <p:spPr>
          <a:xfrm>
            <a:off x="144000" y="1152000"/>
            <a:ext cx="8784000" cy="4429800"/>
          </a:xfrm>
          <a:prstGeom prst="rect">
            <a:avLst/>
          </a:prstGeom>
          <a:noFill/>
          <a:ln>
            <a:noFill/>
          </a:ln>
        </p:spPr>
        <p:txBody>
          <a:bodyPr lIns="0" rIns="0" tIns="0" bIns="0">
            <a:normAutofit fontScale="57000"/>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En C, on rajoute un code d’erreur aux fonctions :</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Demande une stratégie d’erreur à élaborer</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En C++, on peut utiliser les exceptions (même principe qu’en Python)</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L’idée est lorsqu’on rencontre une erreur « exceptionnelle », de lancer une erreur</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Tant que cette erreur n’est pas rattrapée, elle remonte la pile d’appel</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Si elle n’est jamais rattrapée, le programme s’arrête avec une erreur</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c9211e"/>
                </a:solidFill>
                <a:latin typeface="Arial"/>
              </a:rPr>
              <a:t>Attention, il ne s’agit pas de rattraper des erreurs dus à des bogues, mais bien des erreurs « exceptionnelles »</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Exemple : Disque dur plein, panne réseau, etc.</a:t>
            </a:r>
            <a:endParaRPr b="0" lang="fr-F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TextShape 1"/>
          <p:cNvSpPr txBox="1"/>
          <p:nvPr/>
        </p:nvSpPr>
        <p:spPr>
          <a:xfrm>
            <a:off x="457200" y="273600"/>
            <a:ext cx="8229240" cy="1144800"/>
          </a:xfrm>
          <a:prstGeom prst="rect">
            <a:avLst/>
          </a:prstGeom>
          <a:noFill/>
          <a:ln>
            <a:noFill/>
          </a:ln>
        </p:spPr>
        <p:txBody>
          <a:bodyPr lIns="0" rIns="0" tIns="0" bIns="0" anchor="ctr">
            <a:noAutofit/>
          </a:bodyPr>
          <a:p>
            <a:pPr>
              <a:lnSpc>
                <a:spcPct val="100000"/>
              </a:lnSpc>
            </a:pPr>
            <a:r>
              <a:rPr b="0" lang="fr-FR" sz="4000" spc="-1" strike="noStrike">
                <a:solidFill>
                  <a:srgbClr val="000000"/>
                </a:solidFill>
                <a:latin typeface="Arial"/>
              </a:rPr>
              <a:t>Gestion des erreurs en C++</a:t>
            </a:r>
            <a:endParaRPr b="0" lang="fr-FR" sz="4000" spc="-1" strike="noStrike">
              <a:solidFill>
                <a:srgbClr val="000000"/>
              </a:solidFill>
              <a:latin typeface="Arial"/>
            </a:endParaRPr>
          </a:p>
        </p:txBody>
      </p:sp>
      <p:sp>
        <p:nvSpPr>
          <p:cNvPr id="825" name="TextShape 2"/>
          <p:cNvSpPr txBox="1"/>
          <p:nvPr/>
        </p:nvSpPr>
        <p:spPr>
          <a:xfrm>
            <a:off x="457200" y="1172520"/>
            <a:ext cx="8229240" cy="1203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Dans la bibliothèque </a:t>
            </a:r>
            <a:r>
              <a:rPr b="1" lang="fr-FR" sz="2200" spc="-1" strike="noStrike">
                <a:solidFill>
                  <a:srgbClr val="000000"/>
                </a:solidFill>
                <a:latin typeface="Courier New"/>
              </a:rPr>
              <a:t>stdexcept</a:t>
            </a:r>
            <a:r>
              <a:rPr b="0" lang="fr-FR" sz="2800" spc="-1" strike="noStrike">
                <a:solidFill>
                  <a:srgbClr val="000000"/>
                </a:solidFill>
                <a:latin typeface="Arial"/>
              </a:rPr>
              <a:t> (mais pas que), plusieurs exceptions courantes sont déjà proposées</a:t>
            </a:r>
            <a:endParaRPr b="0" lang="fr-FR" sz="2800" spc="-1" strike="noStrike">
              <a:solidFill>
                <a:srgbClr val="000000"/>
              </a:solidFill>
              <a:latin typeface="Arial"/>
            </a:endParaRPr>
          </a:p>
        </p:txBody>
      </p:sp>
      <p:sp>
        <p:nvSpPr>
          <p:cNvPr id="826" name="TextShape 3"/>
          <p:cNvSpPr txBox="1"/>
          <p:nvPr/>
        </p:nvSpPr>
        <p:spPr>
          <a:xfrm>
            <a:off x="2581200" y="2533680"/>
            <a:ext cx="8640000" cy="346320"/>
          </a:xfrm>
          <a:prstGeom prst="rect">
            <a:avLst/>
          </a:prstGeom>
          <a:noFill/>
          <a:ln>
            <a:noFill/>
          </a:ln>
        </p:spPr>
      </p:sp>
      <p:sp>
        <p:nvSpPr>
          <p:cNvPr id="827" name="TextShape 4"/>
          <p:cNvSpPr txBox="1"/>
          <p:nvPr/>
        </p:nvSpPr>
        <p:spPr>
          <a:xfrm>
            <a:off x="2543040" y="2514600"/>
            <a:ext cx="8640000" cy="346320"/>
          </a:xfrm>
          <a:prstGeom prst="rect">
            <a:avLst/>
          </a:prstGeom>
          <a:noFill/>
          <a:ln>
            <a:noFill/>
          </a:ln>
        </p:spPr>
      </p:sp>
      <p:sp>
        <p:nvSpPr>
          <p:cNvPr id="828" name="TextShape 5"/>
          <p:cNvSpPr txBox="1"/>
          <p:nvPr/>
        </p:nvSpPr>
        <p:spPr>
          <a:xfrm>
            <a:off x="72000" y="2909520"/>
            <a:ext cx="4752000" cy="2706480"/>
          </a:xfrm>
          <a:prstGeom prst="rect">
            <a:avLst/>
          </a:prstGeom>
          <a:solidFill>
            <a:srgbClr val="e6e6ff"/>
          </a:solidFill>
          <a:ln>
            <a:noFill/>
          </a:ln>
        </p:spPr>
        <p:txBody>
          <a:bodyPr lIns="90000" rIns="90000" tIns="45000" bIns="45000">
            <a:noAutofit/>
          </a:bodyPr>
          <a:p>
            <a:r>
              <a:rPr b="1" lang="fr-FR" sz="1300" spc="-1" strike="noStrike">
                <a:solidFill>
                  <a:srgbClr val="0000cc"/>
                </a:solidFill>
                <a:latin typeface="Courier New"/>
              </a:rPr>
              <a:t>auto</a:t>
            </a:r>
            <a:endParaRPr b="1" lang="fr-FR" sz="1300" spc="-1" strike="noStrike">
              <a:latin typeface="Courier New"/>
            </a:endParaRPr>
          </a:p>
          <a:p>
            <a:r>
              <a:rPr b="1" lang="fr-FR" sz="1300" spc="-1" strike="noStrike">
                <a:latin typeface="Courier New"/>
              </a:rPr>
              <a:t>normalise(std::vector&lt;</a:t>
            </a:r>
            <a:r>
              <a:rPr b="1" lang="fr-FR" sz="1300" spc="-1" strike="noStrike">
                <a:solidFill>
                  <a:srgbClr val="0000cc"/>
                </a:solidFill>
                <a:latin typeface="Courier New"/>
              </a:rPr>
              <a:t>double</a:t>
            </a:r>
            <a:r>
              <a:rPr b="1" lang="fr-FR" sz="1300" spc="-1" strike="noStrike">
                <a:latin typeface="Courier New"/>
              </a:rPr>
              <a:t>&gt; </a:t>
            </a:r>
            <a:r>
              <a:rPr b="1" lang="fr-FR" sz="1300" spc="-1" strike="noStrike">
                <a:solidFill>
                  <a:srgbClr val="0000cc"/>
                </a:solidFill>
                <a:latin typeface="Courier New"/>
              </a:rPr>
              <a:t>const</a:t>
            </a:r>
            <a:r>
              <a:rPr b="1" lang="fr-FR" sz="1300" spc="-1" strike="noStrike">
                <a:latin typeface="Courier New"/>
              </a:rPr>
              <a:t>&amp; u)</a:t>
            </a:r>
            <a:endParaRPr b="1" lang="fr-FR" sz="1300" spc="-1" strike="noStrike">
              <a:latin typeface="Courier New"/>
            </a:endParaRPr>
          </a:p>
          <a:p>
            <a:r>
              <a:rPr b="1" lang="fr-FR" sz="1300" spc="-1" strike="noStrike">
                <a:latin typeface="Courier New"/>
              </a:rPr>
              <a:t>{</a:t>
            </a:r>
            <a:endParaRPr b="1" lang="fr-FR" sz="1300" spc="-1" strike="noStrike">
              <a:latin typeface="Courier New"/>
            </a:endParaRPr>
          </a:p>
          <a:p>
            <a:r>
              <a:rPr b="1" lang="fr-FR" sz="1300" spc="-1" strike="noStrike">
                <a:latin typeface="Courier New"/>
              </a:rPr>
              <a:t>  </a:t>
            </a:r>
            <a:r>
              <a:rPr b="1" lang="fr-FR" sz="1300" spc="-1" strike="noStrike">
                <a:solidFill>
                  <a:srgbClr val="0000cc"/>
                </a:solidFill>
                <a:latin typeface="Courier New"/>
              </a:rPr>
              <a:t>double</a:t>
            </a:r>
            <a:r>
              <a:rPr b="1" lang="fr-FR" sz="1300" spc="-1" strike="noStrike">
                <a:latin typeface="Courier New"/>
              </a:rPr>
              <a:t> nrm_u = normeL2(u);</a:t>
            </a:r>
            <a:endParaRPr b="1" lang="fr-FR" sz="1300" spc="-1" strike="noStrike">
              <a:latin typeface="Courier New"/>
            </a:endParaRPr>
          </a:p>
          <a:p>
            <a:r>
              <a:rPr b="1" lang="fr-FR" sz="1300" spc="-1" strike="noStrike">
                <a:latin typeface="Courier New"/>
              </a:rPr>
              <a:t>  </a:t>
            </a:r>
            <a:r>
              <a:rPr b="1" lang="fr-FR" sz="1300" spc="-1" strike="noStrike">
                <a:solidFill>
                  <a:srgbClr val="0000cc"/>
                </a:solidFill>
                <a:latin typeface="Courier New"/>
              </a:rPr>
              <a:t>if</a:t>
            </a:r>
            <a:r>
              <a:rPr b="1" lang="fr-FR" sz="1300" spc="-1" strike="noStrike">
                <a:latin typeface="Courier New"/>
              </a:rPr>
              <a:t> (nrm_u &lt; 1.E-14)</a:t>
            </a:r>
            <a:endParaRPr b="1" lang="fr-FR" sz="1300" spc="-1" strike="noStrike">
              <a:latin typeface="Courier New"/>
            </a:endParaRPr>
          </a:p>
          <a:p>
            <a:r>
              <a:rPr b="1" lang="fr-FR" sz="1300" spc="-1" strike="noStrike">
                <a:latin typeface="Courier New"/>
              </a:rPr>
              <a:t>  </a:t>
            </a:r>
            <a:r>
              <a:rPr b="1" lang="fr-FR" sz="1300" spc="-1" strike="noStrike">
                <a:latin typeface="Courier New"/>
              </a:rPr>
              <a:t>{</a:t>
            </a:r>
            <a:endParaRPr b="1" lang="fr-FR" sz="1300" spc="-1" strike="noStrike">
              <a:latin typeface="Courier New"/>
            </a:endParaRPr>
          </a:p>
          <a:p>
            <a:r>
              <a:rPr b="1" lang="fr-FR" sz="1300" spc="-1" strike="noStrike">
                <a:latin typeface="Courier New"/>
              </a:rPr>
              <a:t>    </a:t>
            </a:r>
            <a:r>
              <a:rPr b="1" lang="fr-FR" sz="1300" spc="-1" strike="noStrike">
                <a:latin typeface="Courier New"/>
              </a:rPr>
              <a:t>std::string msg_err =</a:t>
            </a:r>
            <a:endParaRPr b="1" lang="fr-FR" sz="1300" spc="-1" strike="noStrike">
              <a:latin typeface="Courier New"/>
            </a:endParaRPr>
          </a:p>
          <a:p>
            <a:r>
              <a:rPr b="1" lang="fr-FR" sz="1300" spc="-1" strike="noStrike">
                <a:latin typeface="Courier New"/>
              </a:rPr>
              <a:t>               </a:t>
            </a:r>
            <a:r>
              <a:rPr b="1" lang="fr-FR" sz="1300" spc="-1" strike="noStrike">
                <a:latin typeface="Courier New"/>
              </a:rPr>
              <a:t>"</a:t>
            </a:r>
            <a:r>
              <a:rPr b="1" lang="fr-FR" sz="1300" spc="-1" strike="noStrike">
                <a:solidFill>
                  <a:srgbClr val="009933"/>
                </a:solidFill>
                <a:latin typeface="Courier New"/>
              </a:rPr>
              <a:t>Vecteur nul. norme L2 = </a:t>
            </a:r>
            <a:r>
              <a:rPr b="1" lang="fr-FR" sz="1300" spc="-1" strike="noStrike">
                <a:latin typeface="Courier New"/>
              </a:rPr>
              <a:t>"s +                  std::to_string(norme_u) + "</a:t>
            </a:r>
            <a:r>
              <a:rPr b="1" lang="fr-FR" sz="1300" spc="-1" strike="noStrike">
                <a:solidFill>
                  <a:srgbClr val="009933"/>
                </a:solidFill>
                <a:latin typeface="Courier New"/>
              </a:rPr>
              <a:t>\n</a:t>
            </a:r>
            <a:r>
              <a:rPr b="1" lang="fr-FR" sz="1300" spc="-1" strike="noStrike">
                <a:latin typeface="Courier New"/>
              </a:rPr>
              <a:t>";</a:t>
            </a:r>
            <a:endParaRPr b="1" lang="fr-FR" sz="1300" spc="-1" strike="noStrike">
              <a:latin typeface="Courier New"/>
            </a:endParaRPr>
          </a:p>
          <a:p>
            <a:r>
              <a:rPr b="1" lang="fr-FR" sz="1300" spc="-1" strike="noStrike">
                <a:latin typeface="Courier New"/>
              </a:rPr>
              <a:t>    </a:t>
            </a:r>
            <a:r>
              <a:rPr b="1" lang="fr-FR" sz="1300" spc="-1" strike="noStrike">
                <a:solidFill>
                  <a:srgbClr val="0000cc"/>
                </a:solidFill>
                <a:latin typeface="Courier New"/>
              </a:rPr>
              <a:t>throw</a:t>
            </a:r>
            <a:r>
              <a:rPr b="1" lang="fr-FR" sz="1300" spc="-1" strike="noStrike">
                <a:latin typeface="Courier New"/>
              </a:rPr>
              <a:t> std::runtime_error(msg_err);</a:t>
            </a:r>
            <a:endParaRPr b="1" lang="fr-FR" sz="1300" spc="-1" strike="noStrike">
              <a:latin typeface="Courier New"/>
            </a:endParaRPr>
          </a:p>
          <a:p>
            <a:r>
              <a:rPr b="1" lang="fr-FR" sz="1300" spc="-1" strike="noStrike">
                <a:latin typeface="Courier New"/>
              </a:rPr>
              <a:t>  </a:t>
            </a:r>
            <a:r>
              <a:rPr b="1" lang="fr-FR" sz="1300" spc="-1" strike="noStrike">
                <a:latin typeface="Courier New"/>
              </a:rPr>
              <a:t>}</a:t>
            </a:r>
            <a:endParaRPr b="1" lang="fr-FR" sz="1300" spc="-1" strike="noStrike">
              <a:latin typeface="Courier New"/>
            </a:endParaRPr>
          </a:p>
          <a:p>
            <a:r>
              <a:rPr b="1" lang="fr-FR" sz="1300" spc="-1" strike="noStrike">
                <a:latin typeface="Courier New"/>
              </a:rPr>
              <a:t>  </a:t>
            </a:r>
            <a:r>
              <a:rPr b="1" lang="fr-FR" sz="1300" spc="-1" strike="noStrike">
                <a:latin typeface="Courier New"/>
              </a:rPr>
              <a:t>return scal(1./norme_u, u);</a:t>
            </a:r>
            <a:endParaRPr b="1" lang="fr-FR" sz="1300" spc="-1" strike="noStrike">
              <a:latin typeface="Courier New"/>
            </a:endParaRPr>
          </a:p>
          <a:p>
            <a:r>
              <a:rPr b="1" lang="fr-FR" sz="1300" spc="-1" strike="noStrike">
                <a:latin typeface="Courier New"/>
              </a:rPr>
              <a:t>}</a:t>
            </a:r>
            <a:endParaRPr b="1" lang="fr-FR" sz="1300" spc="-1" strike="noStrike">
              <a:latin typeface="Courier New"/>
            </a:endParaRPr>
          </a:p>
          <a:p>
            <a:endParaRPr b="1" lang="fr-FR" sz="1300" spc="-1" strike="noStrike">
              <a:latin typeface="Courier New"/>
            </a:endParaRPr>
          </a:p>
        </p:txBody>
      </p:sp>
      <p:sp>
        <p:nvSpPr>
          <p:cNvPr id="829" name="TextShape 6"/>
          <p:cNvSpPr txBox="1"/>
          <p:nvPr/>
        </p:nvSpPr>
        <p:spPr>
          <a:xfrm>
            <a:off x="4896000" y="2088000"/>
            <a:ext cx="4176000" cy="3712680"/>
          </a:xfrm>
          <a:prstGeom prst="rect">
            <a:avLst/>
          </a:prstGeom>
          <a:solidFill>
            <a:srgbClr val="cfe7f5"/>
          </a:solidFill>
          <a:ln>
            <a:noFill/>
          </a:ln>
        </p:spPr>
        <p:txBody>
          <a:bodyPr lIns="90000" rIns="90000" tIns="45000" bIns="45000">
            <a:noAutofit/>
          </a:bodyPr>
          <a:p>
            <a:pPr>
              <a:lnSpc>
                <a:spcPct val="100000"/>
              </a:lnSpc>
            </a:pPr>
            <a:r>
              <a:rPr b="1" lang="fr-FR" sz="1400" spc="-1" strike="noStrike">
                <a:latin typeface="Courier New"/>
              </a:rPr>
              <a:t>std::vector u{1.,1.,0.},v{0.,0.,0.};</a:t>
            </a:r>
            <a:endParaRPr b="0" lang="fr-FR" sz="1400" spc="-1" strike="noStrike">
              <a:latin typeface="Arial"/>
            </a:endParaRPr>
          </a:p>
          <a:p>
            <a:pPr>
              <a:lnSpc>
                <a:spcPct val="100000"/>
              </a:lnSpc>
            </a:pPr>
            <a:r>
              <a:rPr b="1" lang="fr-FR" sz="1400" spc="-1" strike="noStrike">
                <a:solidFill>
                  <a:srgbClr val="3333ff"/>
                </a:solidFill>
                <a:latin typeface="Courier New"/>
              </a:rPr>
              <a:t>try</a:t>
            </a:r>
            <a:r>
              <a:rPr b="1" lang="fr-FR" sz="1400" spc="-1" strike="noStrike">
                <a:latin typeface="Courier New"/>
              </a:rPr>
              <a:t> {</a:t>
            </a:r>
            <a:endParaRPr b="0" lang="fr-FR" sz="1400" spc="-1" strike="noStrike">
              <a:latin typeface="Arial"/>
            </a:endParaRPr>
          </a:p>
          <a:p>
            <a:pPr>
              <a:lnSpc>
                <a:spcPct val="100000"/>
              </a:lnSpc>
            </a:pPr>
            <a:r>
              <a:rPr b="1" lang="fr-FR" sz="1400" spc="-1" strike="noStrike">
                <a:latin typeface="Courier New"/>
              </a:rPr>
              <a:t>  </a:t>
            </a:r>
            <a:r>
              <a:rPr b="1" lang="fr-FR" sz="1400" spc="-1" strike="noStrike">
                <a:solidFill>
                  <a:srgbClr val="3333ff"/>
                </a:solidFill>
                <a:latin typeface="Courier New"/>
              </a:rPr>
              <a:t>auto</a:t>
            </a:r>
            <a:r>
              <a:rPr b="1" lang="fr-FR" sz="1400" spc="-1" strike="noStrike">
                <a:latin typeface="Courier New"/>
              </a:rPr>
              <a:t> u_nrm = normalise(u);</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a:t>
            </a:r>
            <a:r>
              <a:rPr b="1" lang="fr-FR" sz="1400" spc="-1" strike="noStrike">
                <a:solidFill>
                  <a:srgbClr val="007826"/>
                </a:solidFill>
                <a:latin typeface="Courier New"/>
              </a:rPr>
              <a:t>u normalisé : </a:t>
            </a:r>
            <a:r>
              <a:rPr b="1" lang="fr-FR" sz="1400" spc="-1" strike="noStrike">
                <a:latin typeface="Courier New"/>
              </a:rPr>
              <a:t>";</a:t>
            </a:r>
            <a:endParaRPr b="0" lang="fr-FR" sz="1400" spc="-1" strike="noStrike">
              <a:latin typeface="Arial"/>
            </a:endParaRPr>
          </a:p>
          <a:p>
            <a:pPr>
              <a:lnSpc>
                <a:spcPct val="100000"/>
              </a:lnSpc>
            </a:pPr>
            <a:r>
              <a:rPr b="1" lang="fr-FR" sz="1400" spc="-1" strike="noStrike">
                <a:latin typeface="Courier New"/>
              </a:rPr>
              <a:t>  </a:t>
            </a:r>
            <a:r>
              <a:rPr b="1" lang="fr-FR" sz="1400" spc="-1" strike="noStrike">
                <a:solidFill>
                  <a:srgbClr val="3333ff"/>
                </a:solidFill>
                <a:latin typeface="Courier New"/>
              </a:rPr>
              <a:t>for</a:t>
            </a:r>
            <a:r>
              <a:rPr b="1" lang="fr-FR" sz="1400" spc="-1" strike="noStrike">
                <a:latin typeface="Courier New"/>
              </a:rPr>
              <a:t> (</a:t>
            </a:r>
            <a:r>
              <a:rPr b="1" lang="fr-FR" sz="1400" spc="-1" strike="noStrike">
                <a:solidFill>
                  <a:srgbClr val="3333ff"/>
                </a:solidFill>
                <a:latin typeface="Courier New"/>
              </a:rPr>
              <a:t>const auto</a:t>
            </a:r>
            <a:r>
              <a:rPr b="1" lang="fr-FR" sz="1400" spc="-1" strike="noStrike">
                <a:latin typeface="Courier New"/>
              </a:rPr>
              <a:t>&amp; val : u_nrm) </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val &lt;&lt; " ";</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std::endl;</a:t>
            </a:r>
            <a:endParaRPr b="0" lang="fr-FR" sz="1400" spc="-1" strike="noStrike">
              <a:latin typeface="Arial"/>
            </a:endParaRPr>
          </a:p>
          <a:p>
            <a:pPr>
              <a:lnSpc>
                <a:spcPct val="100000"/>
              </a:lnSpc>
            </a:pPr>
            <a:r>
              <a:rPr b="1" lang="fr-FR" sz="1400" spc="-1" strike="noStrike">
                <a:latin typeface="Courier New"/>
              </a:rPr>
              <a:t>  </a:t>
            </a:r>
            <a:r>
              <a:rPr b="1" lang="fr-FR" sz="1400" spc="-1" strike="noStrike">
                <a:solidFill>
                  <a:srgbClr val="3333ff"/>
                </a:solidFill>
                <a:latin typeface="Courier New"/>
              </a:rPr>
              <a:t>auto</a:t>
            </a:r>
            <a:r>
              <a:rPr b="1" lang="fr-FR" sz="1400" spc="-1" strike="noStrike">
                <a:latin typeface="Courier New"/>
              </a:rPr>
              <a:t> v_nrm = normalise(v);</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a:t>
            </a:r>
            <a:r>
              <a:rPr b="1" lang="fr-FR" sz="1400" spc="-1" strike="noStrike">
                <a:solidFill>
                  <a:srgbClr val="007826"/>
                </a:solidFill>
                <a:latin typeface="Courier New"/>
              </a:rPr>
              <a:t>v normalisé : </a:t>
            </a:r>
            <a:r>
              <a:rPr b="1" lang="fr-FR" sz="1400" spc="-1" strike="noStrike">
                <a:latin typeface="Courier New"/>
              </a:rPr>
              <a:t>";</a:t>
            </a:r>
            <a:endParaRPr b="0" lang="fr-FR" sz="1400" spc="-1" strike="noStrike">
              <a:latin typeface="Arial"/>
            </a:endParaRPr>
          </a:p>
          <a:p>
            <a:pPr>
              <a:lnSpc>
                <a:spcPct val="100000"/>
              </a:lnSpc>
            </a:pPr>
            <a:r>
              <a:rPr b="1" lang="fr-FR" sz="1400" spc="-1" strike="noStrike">
                <a:latin typeface="Courier New"/>
              </a:rPr>
              <a:t>  </a:t>
            </a:r>
            <a:r>
              <a:rPr b="1" lang="fr-FR" sz="1400" spc="-1" strike="noStrike">
                <a:solidFill>
                  <a:srgbClr val="3333ff"/>
                </a:solidFill>
                <a:latin typeface="Courier New"/>
              </a:rPr>
              <a:t>for</a:t>
            </a:r>
            <a:r>
              <a:rPr b="1" lang="fr-FR" sz="1400" spc="-1" strike="noStrike">
                <a:latin typeface="Courier New"/>
              </a:rPr>
              <a:t> (</a:t>
            </a:r>
            <a:r>
              <a:rPr b="1" lang="fr-FR" sz="1400" spc="-1" strike="noStrike">
                <a:solidFill>
                  <a:srgbClr val="3333ff"/>
                </a:solidFill>
                <a:latin typeface="Courier New"/>
              </a:rPr>
              <a:t>const</a:t>
            </a:r>
            <a:r>
              <a:rPr b="1" lang="fr-FR" sz="1400" spc="-1" strike="noStrike">
                <a:latin typeface="Courier New"/>
              </a:rPr>
              <a:t> </a:t>
            </a:r>
            <a:r>
              <a:rPr b="1" lang="fr-FR" sz="1400" spc="-1" strike="noStrike">
                <a:solidFill>
                  <a:srgbClr val="3333ff"/>
                </a:solidFill>
                <a:latin typeface="Courier New"/>
              </a:rPr>
              <a:t>auto</a:t>
            </a:r>
            <a:r>
              <a:rPr b="1" lang="fr-FR" sz="1400" spc="-1" strike="noStrike">
                <a:latin typeface="Courier New"/>
              </a:rPr>
              <a:t>&amp; val : v_nrm) </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val &lt;&lt; " ";</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std::endl;</a:t>
            </a:r>
            <a:endParaRPr b="0" lang="fr-FR" sz="1400" spc="-1" strike="noStrike">
              <a:latin typeface="Arial"/>
            </a:endParaRPr>
          </a:p>
          <a:p>
            <a:pPr>
              <a:lnSpc>
                <a:spcPct val="100000"/>
              </a:lnSpc>
            </a:pPr>
            <a:r>
              <a:rPr b="1" lang="fr-FR" sz="1400" spc="-1" strike="noStrike">
                <a:latin typeface="Courier New"/>
              </a:rPr>
              <a:t>} </a:t>
            </a:r>
            <a:r>
              <a:rPr b="1" lang="fr-FR" sz="1400" spc="-1" strike="noStrike">
                <a:solidFill>
                  <a:srgbClr val="3333ff"/>
                </a:solidFill>
                <a:latin typeface="Courier New"/>
              </a:rPr>
              <a:t>catch</a:t>
            </a:r>
            <a:r>
              <a:rPr b="1" lang="fr-FR" sz="1400" spc="-1" strike="noStrike">
                <a:latin typeface="Courier New"/>
              </a:rPr>
              <a:t>(std::runtime_error&amp; err)</a:t>
            </a:r>
            <a:endParaRPr b="0" lang="fr-FR" sz="1400" spc="-1" strike="noStrike">
              <a:latin typeface="Arial"/>
            </a:endParaRPr>
          </a:p>
          <a:p>
            <a:pPr>
              <a:lnSpc>
                <a:spcPct val="100000"/>
              </a:lnSpc>
            </a:pPr>
            <a:r>
              <a:rPr b="1" lang="fr-FR" sz="1400" spc="-1" strike="noStrike">
                <a:latin typeface="Courier New"/>
              </a:rPr>
              <a:t>{</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std::cout &lt;&lt; </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	</a:t>
            </a:r>
            <a:r>
              <a:rPr b="1" lang="fr-FR" sz="1400" spc="-1" strike="noStrike">
                <a:latin typeface="Courier New"/>
              </a:rPr>
              <a:t>   </a:t>
            </a:r>
            <a:r>
              <a:rPr b="1" lang="fr-FR" sz="1400" spc="-1" strike="noStrike">
                <a:latin typeface="Courier New"/>
              </a:rPr>
              <a:t>"</a:t>
            </a:r>
            <a:r>
              <a:rPr b="1" lang="fr-FR" sz="1400" spc="-1" strike="noStrike">
                <a:solidFill>
                  <a:srgbClr val="007826"/>
                </a:solidFill>
                <a:latin typeface="Courier New"/>
              </a:rPr>
              <a:t>Un vecteur était nul...</a:t>
            </a:r>
            <a:r>
              <a:rPr b="1" lang="fr-FR" sz="1400" spc="-1" strike="noStrike">
                <a:latin typeface="Courier New"/>
              </a:rPr>
              <a:t>" </a:t>
            </a:r>
            <a:endParaRPr b="0" lang="fr-FR" sz="1400" spc="-1" strike="noStrike">
              <a:latin typeface="Arial"/>
            </a:endParaRPr>
          </a:p>
          <a:p>
            <a:pPr>
              <a:lnSpc>
                <a:spcPct val="100000"/>
              </a:lnSpc>
            </a:pPr>
            <a:r>
              <a:rPr b="1" lang="fr-FR" sz="1400" spc="-1" strike="noStrike">
                <a:latin typeface="Courier New"/>
              </a:rPr>
              <a:t>             </a:t>
            </a:r>
            <a:r>
              <a:rPr b="1" lang="fr-FR" sz="1400" spc="-1" strike="noStrike">
                <a:latin typeface="Courier New"/>
              </a:rPr>
              <a:t>&lt;&lt; std::endl;</a:t>
            </a:r>
            <a:endParaRPr b="0" lang="fr-FR" sz="1400" spc="-1" strike="noStrike">
              <a:latin typeface="Arial"/>
            </a:endParaRPr>
          </a:p>
          <a:p>
            <a:pPr>
              <a:lnSpc>
                <a:spcPct val="100000"/>
              </a:lnSpc>
            </a:pPr>
            <a:r>
              <a:rPr b="1" lang="fr-FR" sz="1400" spc="-1" strike="noStrike">
                <a:latin typeface="Courier New"/>
              </a:rPr>
              <a:t>}</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TextShape 1"/>
          <p:cNvSpPr txBox="1"/>
          <p:nvPr/>
        </p:nvSpPr>
        <p:spPr>
          <a:xfrm>
            <a:off x="457200" y="273600"/>
            <a:ext cx="8229240" cy="1144800"/>
          </a:xfrm>
          <a:prstGeom prst="rect">
            <a:avLst/>
          </a:prstGeom>
          <a:noFill/>
          <a:ln>
            <a:noFill/>
          </a:ln>
        </p:spPr>
        <p:txBody>
          <a:bodyPr lIns="0" rIns="0" tIns="0" bIns="0" anchor="ctr">
            <a:noAutofit/>
          </a:bodyPr>
          <a:p>
            <a:pPr>
              <a:lnSpc>
                <a:spcPct val="100000"/>
              </a:lnSpc>
            </a:pPr>
            <a:r>
              <a:rPr b="0" lang="fr-FR" sz="4000" spc="-1" strike="noStrike">
                <a:solidFill>
                  <a:srgbClr val="000000"/>
                </a:solidFill>
                <a:latin typeface="Arial"/>
              </a:rPr>
              <a:t>Gestion des erreurs en C++</a:t>
            </a:r>
            <a:endParaRPr b="0" lang="fr-FR" sz="4000" spc="-1" strike="noStrike">
              <a:solidFill>
                <a:srgbClr val="000000"/>
              </a:solidFill>
              <a:latin typeface="Arial"/>
            </a:endParaRPr>
          </a:p>
        </p:txBody>
      </p:sp>
      <p:sp>
        <p:nvSpPr>
          <p:cNvPr id="831" name="TextShape 2"/>
          <p:cNvSpPr txBox="1"/>
          <p:nvPr/>
        </p:nvSpPr>
        <p:spPr>
          <a:xfrm>
            <a:off x="457200" y="1316520"/>
            <a:ext cx="8229240" cy="2787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Voir </a:t>
            </a:r>
            <a:r>
              <a:rPr b="1" lang="fr-FR" sz="2000" spc="-1" strike="noStrike">
                <a:solidFill>
                  <a:srgbClr val="000000"/>
                </a:solidFill>
                <a:latin typeface="Courier New"/>
              </a:rPr>
              <a:t>std::except</a:t>
            </a:r>
            <a:r>
              <a:rPr b="0" lang="fr-FR" sz="2400" spc="-1" strike="noStrike">
                <a:solidFill>
                  <a:srgbClr val="000000"/>
                </a:solidFill>
                <a:latin typeface="Arial"/>
              </a:rPr>
              <a:t> pour avoir les types d’exceptions prédéfinies</a:t>
            </a:r>
            <a:endParaRPr b="0" lang="fr-FR"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On peut créer ses propres exceptions (mais il faut attendre le chapitre sur l’objet pour savoir le faire)</a:t>
            </a:r>
            <a:endParaRPr b="0" lang="fr-FR"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Mécanisme assez lourd en temps CPU</a:t>
            </a:r>
            <a:endParaRPr b="0" lang="fr-FR"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Mettre de gros blocs d’instructions dans les blocs d’instructions gérés par try</a:t>
            </a:r>
            <a:endParaRPr b="0" lang="fr-FR" sz="2400" spc="-1" strike="noStrike">
              <a:solidFill>
                <a:srgbClr val="000000"/>
              </a:solidFill>
              <a:latin typeface="Arial"/>
            </a:endParaRPr>
          </a:p>
        </p:txBody>
      </p:sp>
      <p:sp>
        <p:nvSpPr>
          <p:cNvPr id="832" name="TextShape 3"/>
          <p:cNvSpPr txBox="1"/>
          <p:nvPr/>
        </p:nvSpPr>
        <p:spPr>
          <a:xfrm>
            <a:off x="504000" y="4392000"/>
            <a:ext cx="3384000" cy="1370160"/>
          </a:xfrm>
          <a:prstGeom prst="rect">
            <a:avLst/>
          </a:prstGeom>
          <a:solidFill>
            <a:srgbClr val="ff8080"/>
          </a:solidFill>
          <a:ln>
            <a:noFill/>
          </a:ln>
        </p:spPr>
        <p:txBody>
          <a:bodyPr lIns="90000" rIns="90000" tIns="45000" bIns="45000">
            <a:noAutofit/>
          </a:bodyPr>
          <a:p>
            <a:r>
              <a:rPr b="1" lang="fr-FR" sz="1500" spc="-1" strike="noStrike">
                <a:solidFill>
                  <a:srgbClr val="0000ff"/>
                </a:solidFill>
                <a:latin typeface="Courier New"/>
              </a:rPr>
              <a:t>for</a:t>
            </a:r>
            <a:r>
              <a:rPr b="1" lang="fr-FR" sz="1500" spc="-1" strike="noStrike">
                <a:latin typeface="Courier New"/>
              </a:rPr>
              <a:t> (</a:t>
            </a:r>
            <a:r>
              <a:rPr b="1" lang="fr-FR" sz="1500" spc="-1" strike="noStrike">
                <a:solidFill>
                  <a:srgbClr val="0000ff"/>
                </a:solidFill>
                <a:latin typeface="Courier New"/>
              </a:rPr>
              <a:t>int</a:t>
            </a:r>
            <a:r>
              <a:rPr b="1" lang="fr-FR" sz="1500" spc="-1" strike="noStrike">
                <a:latin typeface="Courier New"/>
              </a:rPr>
              <a:t> i=0; i&lt;n ; ++i)</a:t>
            </a:r>
            <a:endParaRPr b="1" lang="fr-FR" sz="1500" spc="-1" strike="noStrike">
              <a:latin typeface="Courier New"/>
            </a:endParaRPr>
          </a:p>
          <a:p>
            <a:r>
              <a:rPr b="1" lang="fr-FR" sz="1500" spc="-1" strike="noStrike">
                <a:latin typeface="Courier New"/>
              </a:rPr>
              <a:t> </a:t>
            </a:r>
            <a:r>
              <a:rPr b="1" lang="fr-FR" sz="1500" spc="-1" strike="noStrike">
                <a:solidFill>
                  <a:srgbClr val="0000ff"/>
                </a:solidFill>
                <a:latin typeface="Courier New"/>
              </a:rPr>
              <a:t>try</a:t>
            </a:r>
            <a:endParaRPr b="1" lang="fr-FR" sz="1500" spc="-1" strike="noStrike">
              <a:latin typeface="Courier New"/>
            </a:endParaRPr>
          </a:p>
          <a:p>
            <a:r>
              <a:rPr b="1" lang="fr-FR" sz="1500" spc="-1" strike="noStrike">
                <a:latin typeface="Courier New"/>
              </a:rPr>
              <a:t> </a:t>
            </a:r>
            <a:r>
              <a:rPr b="1" lang="fr-FR" sz="1500" spc="-1" strike="noStrike">
                <a:latin typeface="Courier New"/>
              </a:rPr>
              <a:t>{</a:t>
            </a:r>
            <a:endParaRPr b="1" lang="fr-FR" sz="1500" spc="-1" strike="noStrike">
              <a:latin typeface="Courier New"/>
            </a:endParaRPr>
          </a:p>
          <a:p>
            <a:r>
              <a:rPr b="1" lang="fr-FR" sz="1500" spc="-1" strike="noStrike">
                <a:latin typeface="Courier New"/>
              </a:rPr>
              <a:t>    </a:t>
            </a:r>
            <a:r>
              <a:rPr b="1" lang="fr-FR" sz="1500" spc="-1" strike="noStrike">
                <a:latin typeface="Courier New"/>
              </a:rPr>
              <a:t>base[i]=normalize(u[i]);</a:t>
            </a:r>
            <a:endParaRPr b="1" lang="fr-FR" sz="1500" spc="-1" strike="noStrike">
              <a:latin typeface="Courier New"/>
            </a:endParaRPr>
          </a:p>
          <a:p>
            <a:r>
              <a:rPr b="1" lang="fr-FR" sz="1500" spc="-1" strike="noStrike">
                <a:latin typeface="Courier New"/>
              </a:rPr>
              <a:t> </a:t>
            </a:r>
            <a:r>
              <a:rPr b="1" lang="fr-FR" sz="1500" spc="-1" strike="noStrike">
                <a:latin typeface="Courier New"/>
              </a:rPr>
              <a:t>}</a:t>
            </a:r>
            <a:endParaRPr b="1" lang="fr-FR" sz="1500" spc="-1" strike="noStrike">
              <a:latin typeface="Courier New"/>
            </a:endParaRPr>
          </a:p>
        </p:txBody>
      </p:sp>
      <p:sp>
        <p:nvSpPr>
          <p:cNvPr id="833" name="TextShape 4"/>
          <p:cNvSpPr txBox="1"/>
          <p:nvPr/>
        </p:nvSpPr>
        <p:spPr>
          <a:xfrm>
            <a:off x="4752000" y="4392000"/>
            <a:ext cx="3384000" cy="1370160"/>
          </a:xfrm>
          <a:prstGeom prst="rect">
            <a:avLst/>
          </a:prstGeom>
          <a:solidFill>
            <a:srgbClr val="ccffcc"/>
          </a:solidFill>
          <a:ln>
            <a:noFill/>
          </a:ln>
        </p:spPr>
        <p:txBody>
          <a:bodyPr lIns="90000" rIns="90000" tIns="45000" bIns="45000">
            <a:noAutofit/>
          </a:bodyPr>
          <a:p>
            <a:pPr>
              <a:lnSpc>
                <a:spcPct val="100000"/>
              </a:lnSpc>
            </a:pPr>
            <a:r>
              <a:rPr b="1" lang="fr-FR" sz="1500" spc="-1" strike="noStrike">
                <a:solidFill>
                  <a:srgbClr val="0000ff"/>
                </a:solidFill>
                <a:latin typeface="Courier New"/>
              </a:rPr>
              <a:t>try</a:t>
            </a:r>
            <a:endParaRPr b="1" lang="fr-FR" sz="1500" spc="-1" strike="noStrike">
              <a:latin typeface="Courier New"/>
            </a:endParaRPr>
          </a:p>
          <a:p>
            <a:r>
              <a:rPr b="1" lang="fr-FR" sz="1500" spc="-1" strike="noStrike">
                <a:solidFill>
                  <a:srgbClr val="000000"/>
                </a:solidFill>
                <a:latin typeface="Courier New"/>
              </a:rPr>
              <a:t>{</a:t>
            </a:r>
            <a:endParaRPr b="1" lang="fr-FR" sz="1500" spc="-1" strike="noStrike">
              <a:latin typeface="Courier New"/>
            </a:endParaRPr>
          </a:p>
          <a:p>
            <a:r>
              <a:rPr b="1" lang="fr-FR" sz="1500" spc="-1" strike="noStrike">
                <a:solidFill>
                  <a:srgbClr val="0000ff"/>
                </a:solidFill>
                <a:latin typeface="Courier New"/>
              </a:rPr>
              <a:t>  </a:t>
            </a:r>
            <a:r>
              <a:rPr b="1" lang="fr-FR" sz="1500" spc="-1" strike="noStrike">
                <a:solidFill>
                  <a:srgbClr val="0000ff"/>
                </a:solidFill>
                <a:latin typeface="Courier New"/>
              </a:rPr>
              <a:t>for</a:t>
            </a:r>
            <a:r>
              <a:rPr b="1" lang="fr-FR" sz="1500" spc="-1" strike="noStrike">
                <a:latin typeface="Courier New"/>
              </a:rPr>
              <a:t> (</a:t>
            </a:r>
            <a:r>
              <a:rPr b="1" lang="fr-FR" sz="1500" spc="-1" strike="noStrike">
                <a:solidFill>
                  <a:srgbClr val="0000ff"/>
                </a:solidFill>
                <a:latin typeface="Courier New"/>
              </a:rPr>
              <a:t>int</a:t>
            </a:r>
            <a:r>
              <a:rPr b="1" lang="fr-FR" sz="1500" spc="-1" strike="noStrike">
                <a:latin typeface="Courier New"/>
              </a:rPr>
              <a:t> i=0; i&lt;n ; ++i)</a:t>
            </a:r>
            <a:endParaRPr b="1" lang="fr-FR" sz="1500" spc="-1" strike="noStrike">
              <a:latin typeface="Courier New"/>
            </a:endParaRPr>
          </a:p>
          <a:p>
            <a:r>
              <a:rPr b="1" lang="fr-FR" sz="1500" spc="-1" strike="noStrike">
                <a:latin typeface="Courier New"/>
              </a:rPr>
              <a:t>    </a:t>
            </a:r>
            <a:r>
              <a:rPr b="1" lang="fr-FR" sz="1500" spc="-1" strike="noStrike">
                <a:latin typeface="Courier New"/>
              </a:rPr>
              <a:t>base[i]=normalize(u[i]);</a:t>
            </a:r>
            <a:endParaRPr b="1" lang="fr-FR" sz="1500" spc="-1" strike="noStrike">
              <a:latin typeface="Courier New"/>
            </a:endParaRPr>
          </a:p>
          <a:p>
            <a:r>
              <a:rPr b="1" lang="fr-FR" sz="1500" spc="-1" strike="noStrike">
                <a:latin typeface="Courier New"/>
              </a:rPr>
              <a:t>}</a:t>
            </a:r>
            <a:endParaRPr b="1" lang="fr-FR" sz="1500" spc="-1" strike="noStrike">
              <a:latin typeface="Courier New"/>
            </a:endParaRPr>
          </a:p>
        </p:txBody>
      </p:sp>
      <p:sp>
        <p:nvSpPr>
          <p:cNvPr id="834" name="TextShape 5"/>
          <p:cNvSpPr txBox="1"/>
          <p:nvPr/>
        </p:nvSpPr>
        <p:spPr>
          <a:xfrm>
            <a:off x="576000" y="5832000"/>
            <a:ext cx="3312000" cy="346320"/>
          </a:xfrm>
          <a:prstGeom prst="rect">
            <a:avLst/>
          </a:prstGeom>
          <a:gradFill rotWithShape="0">
            <a:gsLst>
              <a:gs pos="0">
                <a:srgbClr val="ff6600"/>
              </a:gs>
              <a:gs pos="100000">
                <a:srgbClr val="990066"/>
              </a:gs>
            </a:gsLst>
            <a:lin ang="3600000"/>
          </a:gradFill>
          <a:ln>
            <a:noFill/>
          </a:ln>
        </p:spPr>
        <p:txBody>
          <a:bodyPr lIns="90000" rIns="90000" tIns="45000" bIns="45000">
            <a:noAutofit/>
          </a:bodyPr>
          <a:p>
            <a:r>
              <a:rPr b="0" lang="fr-FR" sz="1800" spc="-1" strike="noStrike">
                <a:latin typeface="Arial"/>
              </a:rPr>
              <a:t>Mauvais, peu performant !</a:t>
            </a:r>
            <a:endParaRPr b="0" lang="fr-FR" sz="1800" spc="-1" strike="noStrike">
              <a:latin typeface="Arial"/>
            </a:endParaRPr>
          </a:p>
        </p:txBody>
      </p:sp>
      <p:sp>
        <p:nvSpPr>
          <p:cNvPr id="835" name="TextShape 6"/>
          <p:cNvSpPr txBox="1"/>
          <p:nvPr/>
        </p:nvSpPr>
        <p:spPr>
          <a:xfrm>
            <a:off x="4356000" y="5832000"/>
            <a:ext cx="4104000" cy="360000"/>
          </a:xfrm>
          <a:prstGeom prst="rect">
            <a:avLst/>
          </a:prstGeom>
          <a:gradFill rotWithShape="0">
            <a:gsLst>
              <a:gs pos="0">
                <a:srgbClr val="8ae234"/>
              </a:gs>
              <a:gs pos="100000">
                <a:srgbClr val="4e9a06"/>
              </a:gs>
            </a:gsLst>
            <a:lin ang="3600000"/>
          </a:gradFill>
          <a:ln>
            <a:noFill/>
          </a:ln>
        </p:spPr>
        <p:txBody>
          <a:bodyPr lIns="90000" rIns="90000" tIns="45000" bIns="45000">
            <a:noAutofit/>
          </a:bodyPr>
          <a:p>
            <a:r>
              <a:rPr b="0" lang="fr-FR" sz="1800" spc="-1" strike="noStrike">
                <a:latin typeface="Arial"/>
              </a:rPr>
              <a:t>Bien, peu de pénalité en performance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TextShape 1"/>
          <p:cNvSpPr txBox="1"/>
          <p:nvPr/>
        </p:nvSpPr>
        <p:spPr>
          <a:xfrm>
            <a:off x="457200" y="273600"/>
            <a:ext cx="8229240" cy="1144800"/>
          </a:xfrm>
          <a:prstGeom prst="rect">
            <a:avLst/>
          </a:prstGeom>
          <a:noFill/>
          <a:ln>
            <a:noFill/>
          </a:ln>
        </p:spPr>
        <p:txBody>
          <a:bodyPr lIns="0" rIns="0" tIns="0" bIns="0" anchor="ctr">
            <a:noAutofit/>
          </a:bodyPr>
          <a:p>
            <a:r>
              <a:rPr b="0" lang="fr-FR" sz="3200" spc="-1" strike="noStrike">
                <a:solidFill>
                  <a:srgbClr val="000000"/>
                </a:solidFill>
                <a:latin typeface="Arial"/>
              </a:rPr>
              <a:t>Exercice</a:t>
            </a:r>
            <a:endParaRPr b="0" lang="fr-FR" sz="3200" spc="-1" strike="noStrike">
              <a:solidFill>
                <a:srgbClr val="000000"/>
              </a:solidFill>
              <a:latin typeface="Arial"/>
            </a:endParaRPr>
          </a:p>
        </p:txBody>
      </p:sp>
      <p:sp>
        <p:nvSpPr>
          <p:cNvPr id="837" name="TextShape 2"/>
          <p:cNvSpPr txBox="1"/>
          <p:nvPr/>
        </p:nvSpPr>
        <p:spPr>
          <a:xfrm>
            <a:off x="457200" y="1604520"/>
            <a:ext cx="8229240" cy="2139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Écrire une fonction d’orthonormalisation d’une famille de vecteur utilisant l’algorithme de Gram-Schmidt</a:t>
            </a:r>
            <a:endParaRPr b="0" lang="fr-FR"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Gérer les erreurs éventuelles rencontrées à l’aide des exceptions (exemple : famille liée)</a:t>
            </a:r>
            <a:endParaRPr b="0" lang="fr-F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Assertions</a:t>
            </a:r>
            <a:endParaRPr b="0" lang="fr-FR" sz="2400" spc="-1" strike="noStrike">
              <a:latin typeface="Arial"/>
            </a:endParaRPr>
          </a:p>
        </p:txBody>
      </p:sp>
      <p:sp>
        <p:nvSpPr>
          <p:cNvPr id="392" name="CustomShape 2"/>
          <p:cNvSpPr/>
          <p:nvPr/>
        </p:nvSpPr>
        <p:spPr>
          <a:xfrm>
            <a:off x="323640" y="836640"/>
            <a:ext cx="7771680" cy="2807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En C/C++, utilisation des assertions pour les Post/Préconditions</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Utilisation de la bibliothèque </a:t>
            </a:r>
            <a:r>
              <a:rPr b="0" lang="fr-FR" sz="2400" spc="-1" strike="noStrike">
                <a:solidFill>
                  <a:srgbClr val="000000"/>
                </a:solidFill>
                <a:latin typeface="Courier New"/>
                <a:ea typeface="ＭＳ Ｐゴシック"/>
              </a:rPr>
              <a:t>&lt;cassert&gt; </a:t>
            </a:r>
            <a:r>
              <a:rPr b="0" lang="fr-FR" sz="2400" spc="-1" strike="noStrike">
                <a:solidFill>
                  <a:srgbClr val="000000"/>
                </a:solidFill>
                <a:latin typeface="Arial"/>
                <a:ea typeface="ＭＳ Ｐゴシック"/>
              </a:rPr>
              <a:t>en C++</a:t>
            </a:r>
            <a:r>
              <a:rPr b="0" lang="fr-FR" sz="2400" spc="-1" strike="noStrike">
                <a:solidFill>
                  <a:srgbClr val="000000"/>
                </a:solidFill>
                <a:latin typeface="Courier New"/>
                <a:ea typeface="ＭＳ Ｐゴシック"/>
              </a:rPr>
              <a:t> (&lt;assert.h&gt; </a:t>
            </a:r>
            <a:r>
              <a:rPr b="0" lang="fr-FR" sz="2400" spc="-1" strike="noStrike">
                <a:solidFill>
                  <a:srgbClr val="000000"/>
                </a:solidFill>
                <a:latin typeface="Arial"/>
                <a:ea typeface="ＭＳ Ｐゴシック"/>
              </a:rPr>
              <a:t>en C)</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Les assertions </a:t>
            </a:r>
            <a:r>
              <a:rPr b="0" lang="fr-FR" sz="2400" spc="-1" strike="noStrike">
                <a:solidFill>
                  <a:srgbClr val="c00000"/>
                </a:solidFill>
                <a:latin typeface="Arial"/>
                <a:ea typeface="ＭＳ Ｐゴシック"/>
              </a:rPr>
              <a:t>ne sont pas vérifiées</a:t>
            </a:r>
            <a:r>
              <a:rPr b="0" lang="fr-FR" sz="2400" spc="-1" strike="noStrike">
                <a:solidFill>
                  <a:srgbClr val="000000"/>
                </a:solidFill>
                <a:latin typeface="Arial"/>
                <a:ea typeface="ＭＳ Ｐゴシック"/>
              </a:rPr>
              <a:t> si l’option </a:t>
            </a:r>
            <a:br/>
            <a:r>
              <a:rPr b="0" lang="fr-FR" sz="2400" spc="-1" strike="noStrike">
                <a:solidFill>
                  <a:srgbClr val="000000"/>
                </a:solidFill>
                <a:latin typeface="Courier New"/>
                <a:ea typeface="ＭＳ Ｐゴシック"/>
              </a:rPr>
              <a:t>–DNDEBUG </a:t>
            </a:r>
            <a:r>
              <a:rPr b="0" lang="fr-FR" sz="2400" spc="-1" strike="noStrike">
                <a:solidFill>
                  <a:srgbClr val="000000"/>
                </a:solidFill>
                <a:latin typeface="Arial"/>
                <a:ea typeface="ＭＳ Ｐゴシック"/>
              </a:rPr>
              <a:t>a été spécifiée à la compilation</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Exemple programme C pour la racine carrée :</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39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D0B0987-55C3-498E-8D6F-5E4CDF3E8448}"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39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395" name="CustomShape 5"/>
          <p:cNvSpPr/>
          <p:nvPr/>
        </p:nvSpPr>
        <p:spPr>
          <a:xfrm>
            <a:off x="1049040" y="3717000"/>
            <a:ext cx="6320880" cy="28328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&lt;cassert&gt; </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double </a:t>
            </a:r>
            <a:r>
              <a:rPr b="0" lang="fr-FR" sz="1800" spc="-1" strike="noStrike">
                <a:solidFill>
                  <a:srgbClr val="000000"/>
                </a:solidFill>
                <a:latin typeface="LMRoman9-Regular-Identity-H"/>
                <a:ea typeface="ＭＳ Ｐゴシック"/>
              </a:rPr>
              <a:t>sqrt ( </a:t>
            </a:r>
            <a:r>
              <a:rPr b="0" lang="fr-FR" sz="1800" spc="-1" strike="noStrike">
                <a:solidFill>
                  <a:srgbClr val="0000ff"/>
                </a:solidFill>
                <a:latin typeface="LMRoman9-Regular-Identity-H"/>
                <a:ea typeface="ＭＳ Ｐゴシック"/>
              </a:rPr>
              <a:t>double </a:t>
            </a:r>
            <a:r>
              <a:rPr b="0" lang="fr-FR" sz="1800" spc="-1" strike="noStrike">
                <a:solidFill>
                  <a:srgbClr val="000000"/>
                </a:solidFill>
                <a:latin typeface="LMRoman9-Regular-Identity-H"/>
                <a:ea typeface="ＭＳ Ｐゴシック"/>
              </a:rPr>
              <a:t>x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assert ( x&gt;=0) ; </a:t>
            </a:r>
            <a:r>
              <a:rPr b="0" lang="pt-BR" sz="1800" spc="-1" strike="noStrike">
                <a:solidFill>
                  <a:srgbClr val="009a00"/>
                </a:solidFill>
                <a:latin typeface="LMRoman9-Regular-Identity-H"/>
                <a:ea typeface="ＭＳ Ｐゴシック"/>
              </a:rPr>
              <a:t>// Précondition</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sq = . . . </a:t>
            </a:r>
            <a:r>
              <a:rPr b="0" lang="pt-BR" sz="1800" spc="-1" strike="noStrike">
                <a:solidFill>
                  <a:srgbClr val="009a00"/>
                </a:solidFill>
                <a:latin typeface="LMRoman9-Regular-Identity-H"/>
                <a:ea typeface="ＭＳ Ｐゴシック"/>
              </a:rPr>
              <a:t>// Calcul de la racine qu’on stocke dans sq</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assert ( sq &gt;= 0) ; </a:t>
            </a:r>
            <a:r>
              <a:rPr b="0" lang="pt-BR" sz="1800" spc="-1" strike="noStrike">
                <a:solidFill>
                  <a:srgbClr val="009a00"/>
                </a:solidFill>
                <a:latin typeface="LMRoman9-Regular-Identity-H"/>
                <a:ea typeface="ＭＳ Ｐゴシック"/>
              </a:rPr>
              <a:t>// Post</a:t>
            </a:r>
            <a:r>
              <a:rPr b="0" i="1" lang="pt-BR" sz="1800" spc="-1" strike="noStrike">
                <a:solidFill>
                  <a:srgbClr val="009a00"/>
                </a:solidFill>
                <a:latin typeface="CMSY9"/>
                <a:ea typeface="ＭＳ Ｐゴシック"/>
              </a:rPr>
              <a:t>−</a:t>
            </a:r>
            <a:r>
              <a:rPr b="0" lang="pt-BR" sz="1800" spc="-1" strike="noStrike">
                <a:solidFill>
                  <a:srgbClr val="009a00"/>
                </a:solidFill>
                <a:latin typeface="LMRoman9-Regular-Identity-H"/>
                <a:ea typeface="ＭＳ Ｐゴシック"/>
              </a:rPr>
              <a:t>condition</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return </a:t>
            </a:r>
            <a:r>
              <a:rPr b="0" lang="fr-FR" sz="1800" spc="-1" strike="noStrike">
                <a:solidFill>
                  <a:srgbClr val="000000"/>
                </a:solidFill>
                <a:latin typeface="LMRoman9-Regular-Identity-H"/>
                <a:ea typeface="ＭＳ Ｐゴシック"/>
              </a:rPr>
              <a:t>sq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Pré/Postconditions en C++ (suite)</a:t>
            </a:r>
            <a:endParaRPr b="0" lang="fr-FR" sz="2400" spc="-1" strike="noStrike">
              <a:latin typeface="Arial"/>
            </a:endParaRPr>
          </a:p>
        </p:txBody>
      </p:sp>
      <p:sp>
        <p:nvSpPr>
          <p:cNvPr id="397" name="CustomShape 2"/>
          <p:cNvSpPr/>
          <p:nvPr/>
        </p:nvSpPr>
        <p:spPr>
          <a:xfrm>
            <a:off x="323640" y="836640"/>
            <a:ext cx="7771680" cy="4968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Peuvent être plus que de simples assertions</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Peuvent engendrer un coût supplémentaire</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Exemple : vérifier qu’un tableau a bien été trié dans l’ordre croissant</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Mais seulement lors de la phase de développement</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Peuvent être difficile à traduire en C++</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Exemple : Précondition pour le tri : l’opérateur de comparaison vérifie t’il bien une relation d’ordre ?</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Dans ce cas, c’est au programmeur de vérifier à la main si c’est bien le cas !</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Le rajouter en commentaire pour la documentation du code</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Les pré/postconditions font aussi parti de la documentation du code.</a:t>
            </a:r>
            <a:endParaRPr b="0" lang="fr-FR" sz="2400" spc="-1" strike="noStrike">
              <a:latin typeface="Arial"/>
            </a:endParaRPr>
          </a:p>
        </p:txBody>
      </p:sp>
      <p:sp>
        <p:nvSpPr>
          <p:cNvPr id="39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3A71E677-A514-409F-8814-5D6EE6F56257}"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39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Caractéristiques d’un code « bien écrit »</a:t>
            </a:r>
            <a:endParaRPr b="0" lang="fr-FR" sz="2400" spc="-1" strike="noStrike">
              <a:latin typeface="Arial"/>
            </a:endParaRPr>
          </a:p>
        </p:txBody>
      </p:sp>
      <p:sp>
        <p:nvSpPr>
          <p:cNvPr id="401" name="CustomShape 2"/>
          <p:cNvSpPr/>
          <p:nvPr/>
        </p:nvSpPr>
        <p:spPr>
          <a:xfrm>
            <a:off x="266760" y="1133640"/>
            <a:ext cx="83242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641"/>
              </a:spcBef>
              <a:buClr>
                <a:srgbClr val="000000"/>
              </a:buClr>
              <a:buFont typeface="Symbol"/>
              <a:buChar char=""/>
            </a:pPr>
            <a:r>
              <a:rPr b="0" lang="fr-FR" sz="3200" spc="-1" strike="noStrike">
                <a:solidFill>
                  <a:srgbClr val="000000"/>
                </a:solidFill>
                <a:latin typeface="Arial"/>
                <a:ea typeface="ＭＳ Ｐゴシック"/>
              </a:rPr>
              <a:t>Être facile à lire </a:t>
            </a:r>
            <a:endParaRPr b="0" lang="fr-FR" sz="3200" spc="-1" strike="noStrike">
              <a:latin typeface="Arial"/>
            </a:endParaRPr>
          </a:p>
          <a:p>
            <a:pPr>
              <a:lnSpc>
                <a:spcPct val="100000"/>
              </a:lnSpc>
              <a:spcBef>
                <a:spcPts val="641"/>
              </a:spcBef>
              <a:tabLst>
                <a:tab algn="l" pos="0"/>
              </a:tabLst>
            </a:pPr>
            <a:endParaRPr b="0" lang="fr-FR" sz="3200" spc="-1" strike="noStrike">
              <a:latin typeface="Arial"/>
            </a:endParaRPr>
          </a:p>
          <a:p>
            <a:pPr marL="343080" indent="-342360">
              <a:lnSpc>
                <a:spcPct val="100000"/>
              </a:lnSpc>
              <a:spcBef>
                <a:spcPts val="641"/>
              </a:spcBef>
              <a:buClr>
                <a:srgbClr val="000000"/>
              </a:buClr>
              <a:buFont typeface="Symbol"/>
              <a:buChar char=""/>
              <a:tabLst>
                <a:tab algn="l" pos="0"/>
              </a:tabLst>
            </a:pPr>
            <a:r>
              <a:rPr b="0" lang="fr-FR" sz="3200" spc="-1" strike="noStrike">
                <a:solidFill>
                  <a:srgbClr val="000000"/>
                </a:solidFill>
                <a:latin typeface="Arial"/>
                <a:ea typeface="ＭＳ Ｐゴシック"/>
              </a:rPr>
              <a:t>Avoir une organisation logique et évidente</a:t>
            </a:r>
            <a:endParaRPr b="0" lang="fr-FR" sz="3200" spc="-1" strike="noStrike">
              <a:latin typeface="Arial"/>
            </a:endParaRPr>
          </a:p>
          <a:p>
            <a:pPr>
              <a:lnSpc>
                <a:spcPct val="100000"/>
              </a:lnSpc>
              <a:spcBef>
                <a:spcPts val="641"/>
              </a:spcBef>
              <a:tabLst>
                <a:tab algn="l" pos="0"/>
              </a:tabLst>
            </a:pPr>
            <a:endParaRPr b="0" lang="fr-FR" sz="3200" spc="-1" strike="noStrike">
              <a:latin typeface="Arial"/>
            </a:endParaRPr>
          </a:p>
          <a:p>
            <a:pPr marL="343080" indent="-342360">
              <a:lnSpc>
                <a:spcPct val="100000"/>
              </a:lnSpc>
              <a:spcBef>
                <a:spcPts val="641"/>
              </a:spcBef>
              <a:buClr>
                <a:srgbClr val="000000"/>
              </a:buClr>
              <a:buFont typeface="Symbol"/>
              <a:buChar char=""/>
              <a:tabLst>
                <a:tab algn="l" pos="0"/>
              </a:tabLst>
            </a:pPr>
            <a:r>
              <a:rPr b="0" lang="fr-FR" sz="3200" spc="-1" strike="noStrike">
                <a:solidFill>
                  <a:srgbClr val="000000"/>
                </a:solidFill>
                <a:latin typeface="Arial"/>
                <a:ea typeface="ＭＳ Ｐゴシック"/>
              </a:rPr>
              <a:t>Être explicite</a:t>
            </a:r>
            <a:endParaRPr b="0" lang="fr-FR" sz="3200" spc="-1" strike="noStrike">
              <a:latin typeface="Arial"/>
            </a:endParaRPr>
          </a:p>
          <a:p>
            <a:pPr>
              <a:lnSpc>
                <a:spcPct val="100000"/>
              </a:lnSpc>
              <a:spcBef>
                <a:spcPts val="641"/>
              </a:spcBef>
              <a:tabLst>
                <a:tab algn="l" pos="0"/>
              </a:tabLst>
            </a:pPr>
            <a:endParaRPr b="0" lang="fr-FR" sz="3200" spc="-1" strike="noStrike">
              <a:latin typeface="Arial"/>
            </a:endParaRPr>
          </a:p>
          <a:p>
            <a:pPr marL="343080" indent="-342360">
              <a:lnSpc>
                <a:spcPct val="100000"/>
              </a:lnSpc>
              <a:spcBef>
                <a:spcPts val="641"/>
              </a:spcBef>
              <a:buClr>
                <a:srgbClr val="000000"/>
              </a:buClr>
              <a:buFont typeface="Symbol"/>
              <a:buChar char=""/>
              <a:tabLst>
                <a:tab algn="l" pos="0"/>
              </a:tabLst>
            </a:pPr>
            <a:r>
              <a:rPr b="0" lang="fr-FR" sz="3200" spc="-1" strike="noStrike">
                <a:solidFill>
                  <a:srgbClr val="000000"/>
                </a:solidFill>
                <a:latin typeface="Arial"/>
                <a:ea typeface="ＭＳ Ｐゴシック"/>
              </a:rPr>
              <a:t>Soigné et robuste au temps qui passe</a:t>
            </a:r>
            <a:endParaRPr b="0" lang="fr-FR" sz="3200" spc="-1" strike="noStrike">
              <a:latin typeface="Arial"/>
            </a:endParaRPr>
          </a:p>
        </p:txBody>
      </p:sp>
      <p:sp>
        <p:nvSpPr>
          <p:cNvPr id="40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D05B1F33-C46F-4658-B1E6-2A2C744CA976}"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0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Être facile à lire</a:t>
            </a:r>
            <a:endParaRPr b="0" lang="fr-FR" sz="2400" spc="-1" strike="noStrike">
              <a:latin typeface="Arial"/>
            </a:endParaRPr>
          </a:p>
        </p:txBody>
      </p:sp>
      <p:sp>
        <p:nvSpPr>
          <p:cNvPr id="405" name="CustomShape 2"/>
          <p:cNvSpPr/>
          <p:nvPr/>
        </p:nvSpPr>
        <p:spPr>
          <a:xfrm>
            <a:off x="619560" y="692640"/>
            <a:ext cx="7771680" cy="2448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Bien structuré et bien présenté</a:t>
            </a:r>
            <a:endParaRPr b="0" lang="fr-FR" sz="2400" spc="-1" strike="noStrike">
              <a:latin typeface="Arial"/>
            </a:endParaRPr>
          </a:p>
          <a:p>
            <a:pPr marL="343080" indent="-342360" algn="just">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Noms des variables et des fonctions choisis avec soin</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Bien respecter les règles d’indentation</a:t>
            </a:r>
            <a:endParaRPr b="0" lang="fr-FR" sz="2400" spc="-1" strike="noStrike">
              <a:latin typeface="Arial"/>
            </a:endParaRPr>
          </a:p>
          <a:p>
            <a:pPr lvl="1" marL="743040" indent="-285120" algn="just">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Blocs d’instructions au même niveau </a:t>
            </a:r>
            <a:r>
              <a:rPr b="0" lang="fr-FR" sz="2000" spc="-1" strike="noStrike">
                <a:solidFill>
                  <a:srgbClr val="000000"/>
                </a:solidFill>
                <a:latin typeface="Wingdings"/>
                <a:ea typeface="ＭＳ Ｐゴシック"/>
              </a:rPr>
              <a:t></a:t>
            </a:r>
            <a:r>
              <a:rPr b="0" lang="fr-FR" sz="2000" spc="-1" strike="noStrike">
                <a:solidFill>
                  <a:srgbClr val="000000"/>
                </a:solidFill>
                <a:latin typeface="Arial"/>
                <a:ea typeface="ＭＳ Ｐゴシック"/>
              </a:rPr>
              <a:t> précédés du même nombre d’espace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Exemple code mal indenté versus code bien indenté</a:t>
            </a:r>
            <a:endParaRPr b="0" lang="fr-FR" sz="2000" spc="-1" strike="noStrike">
              <a:latin typeface="Arial"/>
            </a:endParaRPr>
          </a:p>
        </p:txBody>
      </p:sp>
      <p:sp>
        <p:nvSpPr>
          <p:cNvPr id="406"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9AA469E-E455-42E9-9095-C80FD771C3C8}"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07"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08" name="CustomShape 5"/>
          <p:cNvSpPr/>
          <p:nvPr/>
        </p:nvSpPr>
        <p:spPr>
          <a:xfrm>
            <a:off x="323640" y="3322800"/>
            <a:ext cx="3959640" cy="2766600"/>
          </a:xfrm>
          <a:prstGeom prst="rect">
            <a:avLst/>
          </a:prstGeom>
          <a:solidFill>
            <a:srgbClr val="faeeda"/>
          </a:solidFill>
          <a:ln>
            <a:noFill/>
          </a:ln>
        </p:spPr>
        <p:style>
          <a:lnRef idx="0"/>
          <a:fillRef idx="0"/>
          <a:effectRef idx="0"/>
          <a:fontRef idx="minor"/>
        </p:style>
        <p:txBody>
          <a:bodyPr lIns="90000" rIns="90000" tIns="45000" bIns="45000">
            <a:spAutoFit/>
          </a:bodyPr>
          <a:p>
            <a:pPr>
              <a:lnSpc>
                <a:spcPct val="100000"/>
              </a:lnSpc>
            </a:pPr>
            <a:r>
              <a:rPr b="0" lang="pt-BR" sz="1600" spc="-1" strike="noStrike">
                <a:solidFill>
                  <a:srgbClr val="0000ff"/>
                </a:solidFill>
                <a:latin typeface="LMRoman9-Regular-Identity-H"/>
                <a:ea typeface="ＭＳ Ｐゴシック"/>
              </a:rPr>
              <a:t>void </a:t>
            </a:r>
            <a:r>
              <a:rPr b="0" lang="pt-BR" sz="1600" spc="-1" strike="noStrike">
                <a:solidFill>
                  <a:srgbClr val="000000"/>
                </a:solidFill>
                <a:latin typeface="LMRoman9-Regular-Identity-H"/>
                <a:ea typeface="ＭＳ Ｐゴシック"/>
              </a:rPr>
              <a:t>m( </a:t>
            </a:r>
            <a:r>
              <a:rPr b="0" lang="pt-BR" sz="1600" spc="-1" strike="noStrike">
                <a:solidFill>
                  <a:srgbClr val="0000ff"/>
                </a:solidFill>
                <a:latin typeface="LMRoman9-Regular-Identity-H"/>
                <a:ea typeface="ＭＳ Ｐゴシック"/>
              </a:rPr>
              <a:t>int </a:t>
            </a:r>
            <a:r>
              <a:rPr b="0" lang="pt-BR" sz="1600" spc="-1" strike="noStrike">
                <a:solidFill>
                  <a:srgbClr val="000000"/>
                </a:solidFill>
                <a:latin typeface="LMRoman9-Regular-Identity-H"/>
                <a:ea typeface="ＭＳ Ｐゴシック"/>
              </a:rPr>
              <a:t>n,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 A,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 B,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 C) {</a:t>
            </a:r>
            <a:endParaRPr b="0" lang="fr-FR" sz="1600" spc="-1" strike="noStrike">
              <a:latin typeface="Arial"/>
            </a:endParaRPr>
          </a:p>
          <a:p>
            <a:pPr>
              <a:lnSpc>
                <a:spcPct val="100000"/>
              </a:lnSpc>
            </a:pPr>
            <a:r>
              <a:rPr b="0" lang="fr-FR" sz="1600" spc="-1" strike="noStrike">
                <a:solidFill>
                  <a:srgbClr val="0000ff"/>
                </a:solidFill>
                <a:latin typeface="LMRoman9-Regular-Identity-H"/>
                <a:ea typeface="ＭＳ Ｐゴシック"/>
              </a:rPr>
              <a:t>int </a:t>
            </a:r>
            <a:r>
              <a:rPr b="0" lang="fr-FR" sz="1600" spc="-1" strike="noStrike">
                <a:solidFill>
                  <a:srgbClr val="000000"/>
                </a:solidFill>
                <a:latin typeface="LMRoman9-Regular-Identity-H"/>
                <a:ea typeface="ＭＳ Ｐゴシック"/>
              </a:rPr>
              <a:t>i , j , k ;</a:t>
            </a:r>
            <a:endParaRPr b="0" lang="fr-FR" sz="1600" spc="-1" strike="noStrike">
              <a:latin typeface="Arial"/>
            </a:endParaRPr>
          </a:p>
          <a:p>
            <a:pPr>
              <a:lnSpc>
                <a:spcPct val="100000"/>
              </a:lnSpc>
            </a:pPr>
            <a:r>
              <a:rPr b="0" lang="pt-BR" sz="1600" spc="-1" strike="noStrike">
                <a:solidFill>
                  <a:srgbClr val="0000ff"/>
                </a:solidFill>
                <a:latin typeface="LMRoman9-Regular-Identity-H"/>
                <a:ea typeface="ＭＳ Ｐゴシック"/>
              </a:rPr>
              <a:t>for </a:t>
            </a:r>
            <a:r>
              <a:rPr b="0" lang="pt-BR" sz="1600" spc="-1" strike="noStrike">
                <a:solidFill>
                  <a:srgbClr val="000000"/>
                </a:solidFill>
                <a:latin typeface="LMRoman9-Regular-Identity-H"/>
                <a:ea typeface="ＭＳ Ｐゴシック"/>
              </a:rPr>
              <a:t>( i = 0 ; i &lt; n ; ++i ) {</a:t>
            </a:r>
            <a:endParaRPr b="0" lang="fr-FR" sz="1600" spc="-1" strike="noStrike">
              <a:latin typeface="Arial"/>
            </a:endParaRPr>
          </a:p>
          <a:p>
            <a:pPr>
              <a:lnSpc>
                <a:spcPct val="100000"/>
              </a:lnSpc>
            </a:pP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a = 0 . ;</a:t>
            </a:r>
            <a:endParaRPr b="0" lang="fr-FR" sz="1600" spc="-1" strike="noStrike">
              <a:latin typeface="Arial"/>
            </a:endParaRPr>
          </a:p>
          <a:p>
            <a:pPr>
              <a:lnSpc>
                <a:spcPct val="100000"/>
              </a:lnSpc>
            </a:pPr>
            <a:r>
              <a:rPr b="0" lang="pt-BR" sz="1600" spc="-1" strike="noStrike">
                <a:solidFill>
                  <a:srgbClr val="0000ff"/>
                </a:solidFill>
                <a:latin typeface="LMRoman9-Regular-Identity-H"/>
                <a:ea typeface="ＭＳ Ｐゴシック"/>
              </a:rPr>
              <a:t>for </a:t>
            </a:r>
            <a:r>
              <a:rPr b="0" lang="pt-BR" sz="1600" spc="-1" strike="noStrike">
                <a:solidFill>
                  <a:srgbClr val="000000"/>
                </a:solidFill>
                <a:latin typeface="LMRoman9-Regular-Identity-H"/>
                <a:ea typeface="ＭＳ Ｐゴシック"/>
              </a:rPr>
              <a:t>( j = 0 ; j &lt; n ; ++j ) {</a:t>
            </a:r>
            <a:endParaRPr b="0" lang="fr-FR" sz="1600" spc="-1" strike="noStrike">
              <a:latin typeface="Arial"/>
            </a:endParaRPr>
          </a:p>
          <a:p>
            <a:pPr>
              <a:lnSpc>
                <a:spcPct val="100000"/>
              </a:lnSpc>
            </a:pPr>
            <a:r>
              <a:rPr b="0" lang="pt-BR" sz="1600" spc="-1" strike="noStrike">
                <a:solidFill>
                  <a:srgbClr val="0000ff"/>
                </a:solidFill>
                <a:latin typeface="LMRoman9-Regular-Identity-H"/>
                <a:ea typeface="ＭＳ Ｐゴシック"/>
              </a:rPr>
              <a:t>for </a:t>
            </a:r>
            <a:r>
              <a:rPr b="0" lang="pt-BR" sz="1600" spc="-1" strike="noStrike">
                <a:solidFill>
                  <a:srgbClr val="000000"/>
                </a:solidFill>
                <a:latin typeface="LMRoman9-Regular-Identity-H"/>
                <a:ea typeface="ＭＳ Ｐゴシック"/>
              </a:rPr>
              <a:t>( k = 0 ; k &lt; n ; ++k ) {</a:t>
            </a:r>
            <a:endParaRPr b="0" lang="fr-FR" sz="1600" spc="-1" strike="noStrike">
              <a:latin typeface="Arial"/>
            </a:endParaRPr>
          </a:p>
          <a:p>
            <a:pPr>
              <a:lnSpc>
                <a:spcPct val="100000"/>
              </a:lnSpc>
            </a:pPr>
            <a:r>
              <a:rPr b="0" lang="fr-FR" sz="1600" spc="-1" strike="noStrike">
                <a:solidFill>
                  <a:srgbClr val="000000"/>
                </a:solidFill>
                <a:latin typeface="LMRoman9-Regular-Identity-H"/>
                <a:ea typeface="ＭＳ Ｐゴシック"/>
              </a:rPr>
              <a:t>a += A[ i+k∗n ] ∗B[ k+j ∗n ] ;</a:t>
            </a:r>
            <a:endParaRPr b="0" lang="fr-FR" sz="1600" spc="-1" strike="noStrike">
              <a:latin typeface="Arial"/>
            </a:endParaRPr>
          </a:p>
          <a:p>
            <a:pPr>
              <a:lnSpc>
                <a:spcPct val="100000"/>
              </a:lnSpc>
            </a:pP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ct val="100000"/>
              </a:lnSpc>
            </a:pPr>
            <a:r>
              <a:rPr b="0" lang="fr-FR" sz="1600" spc="-1" strike="noStrike">
                <a:solidFill>
                  <a:srgbClr val="000000"/>
                </a:solidFill>
                <a:latin typeface="LMRoman9-Regular-Identity-H"/>
                <a:ea typeface="ＭＳ Ｐゴシック"/>
              </a:rPr>
              <a:t>C[ i+j ∗n ] += a ;</a:t>
            </a:r>
            <a:endParaRPr b="0" lang="fr-FR" sz="1600" spc="-1" strike="noStrike">
              <a:latin typeface="Arial"/>
            </a:endParaRPr>
          </a:p>
          <a:p>
            <a:pPr>
              <a:lnSpc>
                <a:spcPct val="100000"/>
              </a:lnSpc>
            </a:pPr>
            <a:r>
              <a:rPr b="0" lang="fr-FR" sz="1600" spc="-1" strike="noStrike">
                <a:solidFill>
                  <a:srgbClr val="000000"/>
                </a:solidFill>
                <a:latin typeface="LMRoman9-Regular-Identity-H"/>
                <a:ea typeface="ＭＳ Ｐゴシック"/>
              </a:rPr>
              <a:t>}</a:t>
            </a:r>
            <a:endParaRPr b="0" lang="fr-FR" sz="1600" spc="-1" strike="noStrike">
              <a:latin typeface="Arial"/>
            </a:endParaRPr>
          </a:p>
        </p:txBody>
      </p:sp>
      <p:sp>
        <p:nvSpPr>
          <p:cNvPr id="409" name="CustomShape 6"/>
          <p:cNvSpPr/>
          <p:nvPr/>
        </p:nvSpPr>
        <p:spPr>
          <a:xfrm>
            <a:off x="4788000" y="3069000"/>
            <a:ext cx="3959640" cy="35456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0" lang="pt-BR" sz="1600" spc="-1" strike="noStrike">
                <a:solidFill>
                  <a:srgbClr val="0000ff"/>
                </a:solidFill>
                <a:latin typeface="LMRoman9-Regular-Identity-H"/>
                <a:ea typeface="ＭＳ Ｐゴシック"/>
              </a:rPr>
              <a:t>void </a:t>
            </a:r>
            <a:r>
              <a:rPr b="0" lang="pt-BR" sz="1600" spc="-1" strike="noStrike">
                <a:solidFill>
                  <a:srgbClr val="000000"/>
                </a:solidFill>
                <a:latin typeface="LMRoman9-Regular-Identity-H"/>
                <a:ea typeface="ＭＳ Ｐゴシック"/>
              </a:rPr>
              <a:t>m( </a:t>
            </a:r>
            <a:r>
              <a:rPr b="0" lang="pt-BR" sz="1600" spc="-1" strike="noStrike">
                <a:solidFill>
                  <a:srgbClr val="0000ff"/>
                </a:solidFill>
                <a:latin typeface="LMRoman9-Regular-Identity-H"/>
                <a:ea typeface="ＭＳ Ｐゴシック"/>
              </a:rPr>
              <a:t>int </a:t>
            </a:r>
            <a:r>
              <a:rPr b="0" lang="pt-BR" sz="1600" spc="-1" strike="noStrike">
                <a:solidFill>
                  <a:srgbClr val="000000"/>
                </a:solidFill>
                <a:latin typeface="LMRoman9-Regular-Identity-H"/>
                <a:ea typeface="ＭＳ Ｐゴシック"/>
              </a:rPr>
              <a:t>n,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 A,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 B,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 C) </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ff"/>
                </a:solidFill>
                <a:latin typeface="LMRoman9-Regular-Identity-H"/>
                <a:ea typeface="ＭＳ Ｐゴシック"/>
              </a:rPr>
              <a:t>    </a:t>
            </a:r>
            <a:r>
              <a:rPr b="0" lang="fr-FR" sz="1600" spc="-1" strike="noStrike">
                <a:solidFill>
                  <a:srgbClr val="0000ff"/>
                </a:solidFill>
                <a:latin typeface="LMRoman9-Regular-Identity-H"/>
                <a:ea typeface="ＭＳ Ｐゴシック"/>
              </a:rPr>
              <a:t>int </a:t>
            </a:r>
            <a:r>
              <a:rPr b="0" lang="fr-FR" sz="1600" spc="-1" strike="noStrike">
                <a:solidFill>
                  <a:srgbClr val="000000"/>
                </a:solidFill>
                <a:latin typeface="LMRoman9-Regular-Identity-H"/>
                <a:ea typeface="ＭＳ Ｐゴシック"/>
              </a:rPr>
              <a:t>i , j , k ;</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    </a:t>
            </a:r>
            <a:r>
              <a:rPr b="0" lang="pt-BR" sz="1600" spc="-1" strike="noStrike">
                <a:solidFill>
                  <a:srgbClr val="0000ff"/>
                </a:solidFill>
                <a:latin typeface="LMRoman9-Regular-Identity-H"/>
                <a:ea typeface="ＭＳ Ｐゴシック"/>
              </a:rPr>
              <a:t>for </a:t>
            </a:r>
            <a:r>
              <a:rPr b="0" lang="pt-BR" sz="1600" spc="-1" strike="noStrike">
                <a:solidFill>
                  <a:srgbClr val="000000"/>
                </a:solidFill>
                <a:latin typeface="LMRoman9-Regular-Identity-H"/>
                <a:ea typeface="ＭＳ Ｐゴシック"/>
              </a:rPr>
              <a:t>( i = 0 ; i &lt; n ; ++i ) </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    </a:t>
            </a:r>
            <a:r>
              <a:rPr b="0" lang="pt-B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        </a:t>
            </a:r>
            <a:r>
              <a:rPr b="0" lang="pt-BR" sz="1600" spc="-1" strike="noStrike">
                <a:solidFill>
                  <a:srgbClr val="0000ff"/>
                </a:solidFill>
                <a:latin typeface="LMRoman9-Regular-Identity-H"/>
                <a:ea typeface="ＭＳ Ｐゴシック"/>
              </a:rPr>
              <a:t>float </a:t>
            </a:r>
            <a:r>
              <a:rPr b="0" lang="pt-BR" sz="1600" spc="-1" strike="noStrike">
                <a:solidFill>
                  <a:srgbClr val="000000"/>
                </a:solidFill>
                <a:latin typeface="LMRoman9-Regular-Identity-H"/>
                <a:ea typeface="ＭＳ Ｐゴシック"/>
              </a:rPr>
              <a:t>a = 0 . ;</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        </a:t>
            </a:r>
            <a:r>
              <a:rPr b="0" lang="pt-BR" sz="1600" spc="-1" strike="noStrike">
                <a:solidFill>
                  <a:srgbClr val="0000ff"/>
                </a:solidFill>
                <a:latin typeface="LMRoman9-Regular-Identity-H"/>
                <a:ea typeface="ＭＳ Ｐゴシック"/>
              </a:rPr>
              <a:t>for </a:t>
            </a:r>
            <a:r>
              <a:rPr b="0" lang="pt-BR" sz="1600" spc="-1" strike="noStrike">
                <a:solidFill>
                  <a:srgbClr val="000000"/>
                </a:solidFill>
                <a:latin typeface="LMRoman9-Regular-Identity-H"/>
                <a:ea typeface="ＭＳ Ｐゴシック"/>
              </a:rPr>
              <a:t>( j = 0 ; j &lt; n ; ++j ) </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        </a:t>
            </a:r>
            <a:r>
              <a:rPr b="0" lang="pt-B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            </a:t>
            </a:r>
            <a:r>
              <a:rPr b="0" lang="pt-BR" sz="1600" spc="-1" strike="noStrike">
                <a:solidFill>
                  <a:srgbClr val="0000ff"/>
                </a:solidFill>
                <a:latin typeface="LMRoman9-Regular-Identity-H"/>
                <a:ea typeface="ＭＳ Ｐゴシック"/>
              </a:rPr>
              <a:t>for </a:t>
            </a:r>
            <a:r>
              <a:rPr b="0" lang="pt-BR" sz="1600" spc="-1" strike="noStrike">
                <a:solidFill>
                  <a:srgbClr val="000000"/>
                </a:solidFill>
                <a:latin typeface="LMRoman9-Regular-Identity-H"/>
                <a:ea typeface="ＭＳ Ｐゴシック"/>
              </a:rPr>
              <a:t>( k = 0 ; k &lt; n ; ++k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 += A[ i+k∗n ] ∗B[ k+j ∗n ]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C[ i+j ∗n ] += a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Organisation logique et évidente</a:t>
            </a:r>
            <a:endParaRPr b="0" lang="fr-FR" sz="2400" spc="-1" strike="noStrike">
              <a:latin typeface="Arial"/>
            </a:endParaRPr>
          </a:p>
        </p:txBody>
      </p:sp>
      <p:sp>
        <p:nvSpPr>
          <p:cNvPr id="411" name="CustomShape 2"/>
          <p:cNvSpPr/>
          <p:nvPr/>
        </p:nvSpPr>
        <p:spPr>
          <a:xfrm>
            <a:off x="266760" y="692640"/>
            <a:ext cx="7771680" cy="2591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Notion parfois plus subjective : chacun solution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Essayer de trouver les solutions les plus simples</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Exemple : pour afficher les nombres de 1 à 10 :</a:t>
            </a:r>
            <a:endParaRPr b="0" lang="fr-FR" sz="2000" spc="-1" strike="noStrike">
              <a:latin typeface="Arial"/>
            </a:endParaRPr>
          </a:p>
          <a:p>
            <a:pPr lvl="2" marL="1143000" indent="-227880">
              <a:lnSpc>
                <a:spcPct val="100000"/>
              </a:lnSpc>
              <a:spcBef>
                <a:spcPts val="320"/>
              </a:spcBef>
              <a:buClr>
                <a:srgbClr val="1e4649"/>
              </a:buClr>
              <a:buFont typeface="Symbol"/>
              <a:buChar char=""/>
            </a:pPr>
            <a:r>
              <a:rPr b="0" lang="fr-FR" sz="1600" spc="-1" strike="noStrike">
                <a:solidFill>
                  <a:srgbClr val="1e4649"/>
                </a:solidFill>
                <a:latin typeface="Arial"/>
                <a:ea typeface="Geneva"/>
              </a:rPr>
              <a:t>Faire</a:t>
            </a:r>
            <a:r>
              <a:rPr b="0" lang="fr-FR" sz="1600" spc="-1" strike="noStrike">
                <a:solidFill>
                  <a:srgbClr val="000000"/>
                </a:solidFill>
                <a:latin typeface="Arial"/>
                <a:ea typeface="Geneva"/>
              </a:rPr>
              <a:t> une boucle allant de 1 à 10 pour afficher les nombres</a:t>
            </a:r>
            <a:endParaRPr b="0" lang="fr-FR" sz="1600" spc="-1" strike="noStrike">
              <a:latin typeface="Arial"/>
            </a:endParaRPr>
          </a:p>
          <a:p>
            <a:pPr lvl="2" marL="1143000" indent="-227880">
              <a:lnSpc>
                <a:spcPct val="100000"/>
              </a:lnSpc>
              <a:spcBef>
                <a:spcPts val="320"/>
              </a:spcBef>
              <a:buClr>
                <a:srgbClr val="c00000"/>
              </a:buClr>
              <a:buFont typeface="Symbol"/>
              <a:buChar char=""/>
            </a:pPr>
            <a:r>
              <a:rPr b="0" lang="fr-FR" sz="1600" spc="-1" strike="noStrike">
                <a:solidFill>
                  <a:srgbClr val="c00000"/>
                </a:solidFill>
                <a:latin typeface="Arial"/>
                <a:ea typeface="Geneva"/>
              </a:rPr>
              <a:t>Ne pas faire</a:t>
            </a:r>
            <a:r>
              <a:rPr b="0" lang="fr-FR" sz="1600" spc="-1" strike="noStrike">
                <a:solidFill>
                  <a:srgbClr val="000000"/>
                </a:solidFill>
                <a:latin typeface="Arial"/>
                <a:ea typeface="Geneva"/>
              </a:rPr>
              <a:t> une boucle i allant de 9 à 0 et afficher 10-i </a:t>
            </a:r>
            <a:endParaRPr b="0" lang="fr-FR" sz="16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Eviter d’avoir des paramètres redondants ou se déduisant d’autres paramètres</a:t>
            </a:r>
            <a:endParaRPr b="0" lang="fr-FR" sz="2400" spc="-1" strike="noStrike">
              <a:latin typeface="Arial"/>
            </a:endParaRPr>
          </a:p>
        </p:txBody>
      </p:sp>
      <p:sp>
        <p:nvSpPr>
          <p:cNvPr id="41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71D032C-6156-42DE-9527-510A13AD21E3}"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1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14" name="CustomShape 5"/>
          <p:cNvSpPr/>
          <p:nvPr/>
        </p:nvSpPr>
        <p:spPr>
          <a:xfrm>
            <a:off x="179640" y="3701520"/>
            <a:ext cx="4535640" cy="286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400" spc="-1" strike="noStrike">
                <a:solidFill>
                  <a:srgbClr val="0000ff"/>
                </a:solidFill>
                <a:latin typeface="LMRoman9-Regular-Identity-H"/>
                <a:ea typeface="ＭＳ Ｐゴシック"/>
              </a:rPr>
              <a:t>void</a:t>
            </a:r>
            <a:endParaRPr b="0" lang="fr-FR" sz="1400" spc="-1" strike="noStrike">
              <a:latin typeface="Arial"/>
            </a:endParaRPr>
          </a:p>
          <a:p>
            <a:pPr>
              <a:lnSpc>
                <a:spcPct val="100000"/>
              </a:lnSpc>
            </a:pPr>
            <a:r>
              <a:rPr b="1" lang="pt-BR" sz="1400" spc="-1" strike="noStrike">
                <a:solidFill>
                  <a:srgbClr val="000000"/>
                </a:solidFill>
                <a:latin typeface="LMRoman9-Regular-Identity-H"/>
                <a:ea typeface="ＭＳ Ｐゴシック"/>
              </a:rPr>
              <a:t>orthonogalise ( </a:t>
            </a:r>
            <a:r>
              <a:rPr b="1" lang="pt-BR" sz="1400" spc="-1" strike="noStrike">
                <a:solidFill>
                  <a:srgbClr val="0000ff"/>
                </a:solidFill>
                <a:latin typeface="LMRoman9-Regular-Identity-H"/>
                <a:ea typeface="ＭＳ Ｐゴシック"/>
              </a:rPr>
              <a:t>double </a:t>
            </a:r>
            <a:r>
              <a:rPr b="1" lang="pt-BR" sz="1400" spc="-1" strike="noStrike">
                <a:solidFill>
                  <a:srgbClr val="000000"/>
                </a:solidFill>
                <a:latin typeface="LMRoman9-Regular-Identity-H"/>
                <a:ea typeface="ＭＳ Ｐゴシック"/>
              </a:rPr>
              <a:t>u[3] , </a:t>
            </a:r>
            <a:r>
              <a:rPr b="1" lang="pt-BR" sz="1400" spc="-1" strike="noStrike">
                <a:solidFill>
                  <a:srgbClr val="0000ff"/>
                </a:solidFill>
                <a:latin typeface="LMRoman9-Regular-Identity-H"/>
                <a:ea typeface="ＭＳ Ｐゴシック"/>
              </a:rPr>
              <a:t>double </a:t>
            </a:r>
            <a:r>
              <a:rPr b="1" lang="pt-BR" sz="1400" spc="-1" strike="noStrike">
                <a:solidFill>
                  <a:srgbClr val="000000"/>
                </a:solidFill>
                <a:latin typeface="LMRoman9-Regular-Identity-H"/>
                <a:ea typeface="ＭＳ Ｐゴシック"/>
              </a:rPr>
              <a:t>nrmu , </a:t>
            </a:r>
            <a:r>
              <a:rPr b="1" lang="pt-BR" sz="1400" spc="-1" strike="noStrike">
                <a:solidFill>
                  <a:srgbClr val="0000ff"/>
                </a:solidFill>
                <a:latin typeface="LMRoman9-Regular-Identity-H"/>
                <a:ea typeface="ＭＳ Ｐゴシック"/>
              </a:rPr>
              <a:t>double </a:t>
            </a:r>
            <a:r>
              <a:rPr b="1" lang="pt-BR" sz="1400" spc="-1" strike="noStrike">
                <a:solidFill>
                  <a:srgbClr val="000000"/>
                </a:solidFill>
                <a:latin typeface="LMRoman9-Regular-Identity-H"/>
                <a:ea typeface="ＭＳ Ｐゴシック"/>
              </a:rPr>
              <a:t>v[3]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a:t>
            </a:r>
            <a:endParaRPr b="0" lang="fr-FR" sz="1400" spc="-1" strike="noStrike">
              <a:latin typeface="Arial"/>
            </a:endParaRPr>
          </a:p>
          <a:p>
            <a:pPr>
              <a:lnSpc>
                <a:spcPct val="100000"/>
              </a:lnSpc>
            </a:pPr>
            <a:r>
              <a:rPr b="1" lang="fr-FR" sz="1400" spc="-1" strike="noStrike">
                <a:solidFill>
                  <a:srgbClr val="0000ff"/>
                </a:solidFill>
                <a:latin typeface="LMRoman9-Regular-Identity-H"/>
                <a:ea typeface="ＭＳ Ｐゴシック"/>
              </a:rPr>
              <a:t>    </a:t>
            </a:r>
            <a:r>
              <a:rPr b="1" lang="pl-PL" sz="1400" spc="-1" strike="noStrike">
                <a:solidFill>
                  <a:srgbClr val="0000ff"/>
                </a:solidFill>
                <a:latin typeface="LMRoman9-Regular-Identity-H"/>
                <a:ea typeface="ＭＳ Ｐゴシック"/>
              </a:rPr>
              <a:t>double </a:t>
            </a:r>
            <a:r>
              <a:rPr b="1" lang="pl-PL" sz="1400" spc="-1" strike="noStrike">
                <a:solidFill>
                  <a:srgbClr val="000000"/>
                </a:solidFill>
                <a:latin typeface="LMRoman9-Regular-Identity-H"/>
                <a:ea typeface="ＭＳ Ｐゴシック"/>
              </a:rPr>
              <a:t>dotuv = u[0]∗v[0]</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u[1]∗v[1]+</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u [2]∗v[2]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fr-FR" sz="1400" spc="-1" strike="noStrike">
                <a:solidFill>
                  <a:srgbClr val="000000"/>
                </a:solidFill>
                <a:latin typeface="LMRoman9-Regular-Identity-H"/>
                <a:ea typeface="ＭＳ Ｐゴシック"/>
              </a:rPr>
              <a:t>v [0] = v[0] </a:t>
            </a:r>
            <a:r>
              <a:rPr b="1" i="1" lang="fr-FR" sz="1400" spc="-1" strike="noStrike">
                <a:solidFill>
                  <a:srgbClr val="000000"/>
                </a:solidFill>
                <a:latin typeface="CMSY9"/>
                <a:ea typeface="ＭＳ Ｐゴシック"/>
              </a:rPr>
              <a:t>− </a:t>
            </a:r>
            <a:r>
              <a:rPr b="1" lang="fr-FR" sz="1400" spc="-1" strike="noStrike">
                <a:solidFill>
                  <a:srgbClr val="000000"/>
                </a:solidFill>
                <a:latin typeface="LMRoman9-Regular-Identity-H"/>
                <a:ea typeface="ＭＳ Ｐゴシック"/>
              </a:rPr>
              <a:t>dotuv∗u[0]/(nrmu∗nrmu)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fr-FR" sz="1400" spc="-1" strike="noStrike">
                <a:solidFill>
                  <a:srgbClr val="000000"/>
                </a:solidFill>
                <a:latin typeface="LMRoman9-Regular-Identity-H"/>
                <a:ea typeface="ＭＳ Ｐゴシック"/>
              </a:rPr>
              <a:t>v [1] = v[1] </a:t>
            </a:r>
            <a:r>
              <a:rPr b="1" i="1" lang="fr-FR" sz="1400" spc="-1" strike="noStrike">
                <a:solidFill>
                  <a:srgbClr val="000000"/>
                </a:solidFill>
                <a:latin typeface="CMSY9"/>
                <a:ea typeface="ＭＳ Ｐゴシック"/>
              </a:rPr>
              <a:t>− </a:t>
            </a:r>
            <a:r>
              <a:rPr b="1" lang="fr-FR" sz="1400" spc="-1" strike="noStrike">
                <a:solidFill>
                  <a:srgbClr val="000000"/>
                </a:solidFill>
                <a:latin typeface="LMRoman9-Regular-Identity-H"/>
                <a:ea typeface="ＭＳ Ｐゴシック"/>
              </a:rPr>
              <a:t>dotuv∗u[1]/(nrmu∗nrmu)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fr-FR" sz="1400" spc="-1" strike="noStrike">
                <a:solidFill>
                  <a:srgbClr val="000000"/>
                </a:solidFill>
                <a:latin typeface="LMRoman9-Regular-Identity-H"/>
                <a:ea typeface="ＭＳ Ｐゴシック"/>
              </a:rPr>
              <a:t>v [2] = v[2] </a:t>
            </a:r>
            <a:r>
              <a:rPr b="1" i="1" lang="fr-FR" sz="1400" spc="-1" strike="noStrike">
                <a:solidFill>
                  <a:srgbClr val="000000"/>
                </a:solidFill>
                <a:latin typeface="CMSY9"/>
                <a:ea typeface="ＭＳ Ｐゴシック"/>
              </a:rPr>
              <a:t>− </a:t>
            </a:r>
            <a:r>
              <a:rPr b="1" lang="fr-FR" sz="1400" spc="-1" strike="noStrike">
                <a:solidFill>
                  <a:srgbClr val="000000"/>
                </a:solidFill>
                <a:latin typeface="LMRoman9-Regular-Identity-H"/>
                <a:ea typeface="ＭＳ Ｐゴシック"/>
              </a:rPr>
              <a:t>dotuv∗u[2]/(nrmu∗nrmu)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a:t>
            </a:r>
            <a:endParaRPr b="0" lang="fr-FR" sz="1400" spc="-1" strike="noStrike">
              <a:latin typeface="Arial"/>
            </a:endParaRPr>
          </a:p>
        </p:txBody>
      </p:sp>
      <p:sp>
        <p:nvSpPr>
          <p:cNvPr id="415" name="CustomShape 6"/>
          <p:cNvSpPr/>
          <p:nvPr/>
        </p:nvSpPr>
        <p:spPr>
          <a:xfrm>
            <a:off x="4428000" y="3272040"/>
            <a:ext cx="4535640" cy="435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400" spc="-1" strike="noStrike">
                <a:solidFill>
                  <a:srgbClr val="0000ff"/>
                </a:solidFill>
                <a:latin typeface="LMRoman9-Regular-Identity-H"/>
                <a:ea typeface="ＭＳ Ｐゴシック"/>
              </a:rPr>
              <a:t>void </a:t>
            </a:r>
            <a:r>
              <a:rPr b="1" lang="pt-BR" sz="1400" spc="-1" strike="noStrike">
                <a:solidFill>
                  <a:srgbClr val="000000"/>
                </a:solidFill>
                <a:latin typeface="LMRoman9-Regular-Identity-H"/>
                <a:ea typeface="ＭＳ Ｐゴシック"/>
              </a:rPr>
              <a:t>orthonogalise ( </a:t>
            </a:r>
            <a:r>
              <a:rPr b="1" lang="pt-BR" sz="1400" spc="-1" strike="noStrike">
                <a:solidFill>
                  <a:srgbClr val="0000ff"/>
                </a:solidFill>
                <a:latin typeface="LMRoman9-Regular-Identity-H"/>
                <a:ea typeface="ＭＳ Ｐゴシック"/>
              </a:rPr>
              <a:t>double </a:t>
            </a:r>
            <a:r>
              <a:rPr b="1" lang="pt-BR" sz="1400" spc="-1" strike="noStrike">
                <a:solidFill>
                  <a:srgbClr val="000000"/>
                </a:solidFill>
                <a:latin typeface="LMRoman9-Regular-Identity-H"/>
                <a:ea typeface="ＭＳ Ｐゴシック"/>
              </a:rPr>
              <a:t>u[3] , </a:t>
            </a:r>
            <a:r>
              <a:rPr b="1" lang="pt-BR" sz="1400" spc="-1" strike="noStrike">
                <a:solidFill>
                  <a:srgbClr val="0000ff"/>
                </a:solidFill>
                <a:latin typeface="LMRoman9-Regular-Identity-H"/>
                <a:ea typeface="ＭＳ Ｐゴシック"/>
              </a:rPr>
              <a:t>double </a:t>
            </a:r>
            <a:r>
              <a:rPr b="1" lang="pt-BR" sz="1400" spc="-1" strike="noStrike">
                <a:solidFill>
                  <a:srgbClr val="000000"/>
                </a:solidFill>
                <a:latin typeface="LMRoman9-Regular-Identity-H"/>
                <a:ea typeface="ＭＳ Ｐゴシック"/>
              </a:rPr>
              <a:t>v[3]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a:t>
            </a:r>
            <a:endParaRPr b="0" lang="fr-FR" sz="1400" spc="-1" strike="noStrike">
              <a:latin typeface="Arial"/>
            </a:endParaRPr>
          </a:p>
          <a:p>
            <a:pPr>
              <a:lnSpc>
                <a:spcPct val="100000"/>
              </a:lnSpc>
            </a:pPr>
            <a:r>
              <a:rPr b="1" lang="fr-FR" sz="1400" spc="-1" strike="noStrike">
                <a:solidFill>
                  <a:srgbClr val="009a00"/>
                </a:solidFill>
                <a:latin typeface="LMRoman9-Regular-Identity-H"/>
                <a:ea typeface="ＭＳ Ｐゴシック"/>
              </a:rPr>
              <a:t>   </a:t>
            </a:r>
            <a:r>
              <a:rPr b="1" lang="pl-PL" sz="1400" spc="-1" strike="noStrike">
                <a:solidFill>
                  <a:srgbClr val="009a00"/>
                </a:solidFill>
                <a:latin typeface="LMRoman9-Regular-Identity-H"/>
                <a:ea typeface="ＭＳ Ｐゴシック"/>
              </a:rPr>
              <a:t>// Calcul ||u||²</a:t>
            </a:r>
            <a:endParaRPr b="0" lang="fr-FR" sz="1400" spc="-1" strike="noStrike">
              <a:latin typeface="Arial"/>
            </a:endParaRPr>
          </a:p>
          <a:p>
            <a:pPr>
              <a:lnSpc>
                <a:spcPct val="100000"/>
              </a:lnSpc>
            </a:pPr>
            <a:r>
              <a:rPr b="1" lang="fr-FR" sz="1400" spc="-1" strike="noStrike">
                <a:solidFill>
                  <a:srgbClr val="0000ff"/>
                </a:solidFill>
                <a:latin typeface="LMRoman9-Regular-Identity-H"/>
                <a:ea typeface="ＭＳ Ｐゴシック"/>
              </a:rPr>
              <a:t>   </a:t>
            </a:r>
            <a:r>
              <a:rPr b="1" lang="pl-PL" sz="1400" spc="-1" strike="noStrike">
                <a:solidFill>
                  <a:srgbClr val="0000ff"/>
                </a:solidFill>
                <a:latin typeface="LMRoman9-Regular-Identity-H"/>
                <a:ea typeface="ＭＳ Ｐゴシック"/>
              </a:rPr>
              <a:t>double </a:t>
            </a:r>
            <a:r>
              <a:rPr b="1" lang="pl-PL" sz="1400" spc="-1" strike="noStrike">
                <a:solidFill>
                  <a:srgbClr val="000000"/>
                </a:solidFill>
                <a:latin typeface="LMRoman9-Regular-Identity-H"/>
                <a:ea typeface="ＭＳ Ｐゴシック"/>
              </a:rPr>
              <a:t>sqr_nrm_u = u [0]∗u[0]</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+u[1]∗u[1]</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u[2]∗u[2] ;</a:t>
            </a:r>
            <a:endParaRPr b="0" lang="fr-FR" sz="1400" spc="-1" strike="noStrike">
              <a:latin typeface="Arial"/>
            </a:endParaRPr>
          </a:p>
          <a:p>
            <a:pPr>
              <a:lnSpc>
                <a:spcPct val="100000"/>
              </a:lnSpc>
            </a:pPr>
            <a:r>
              <a:rPr b="1" lang="pt-BR" sz="1400" spc="-1" strike="noStrike">
                <a:solidFill>
                  <a:srgbClr val="009a00"/>
                </a:solidFill>
                <a:latin typeface="LMRoman9-Regular-Identity-H"/>
                <a:ea typeface="ＭＳ Ｐゴシック"/>
              </a:rPr>
              <a:t>   </a:t>
            </a:r>
            <a:r>
              <a:rPr b="1" lang="pt-BR" sz="1400" spc="-1" strike="noStrike">
                <a:solidFill>
                  <a:srgbClr val="009a00"/>
                </a:solidFill>
                <a:latin typeface="LMRoman9-Regular-Identity-H"/>
                <a:ea typeface="ＭＳ Ｐゴシック"/>
              </a:rPr>
              <a:t>// Précondition vérifiant que le vecteur u n’est </a:t>
            </a:r>
            <a:r>
              <a:rPr b="1" lang="fr-FR" sz="1400" spc="-1" strike="noStrike">
                <a:solidFill>
                  <a:srgbClr val="009a00"/>
                </a:solidFill>
                <a:latin typeface="LMRoman9-Regular-Identity-H"/>
                <a:ea typeface="ＭＳ Ｐゴシック"/>
              </a:rPr>
              <a:t>pas nul.</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pt-BR" sz="1400" spc="-1" strike="noStrike">
                <a:solidFill>
                  <a:srgbClr val="000000"/>
                </a:solidFill>
                <a:latin typeface="LMRoman9-Regular-Identity-H"/>
                <a:ea typeface="ＭＳ Ｐゴシック"/>
              </a:rPr>
              <a:t>assert (sqr_nrm_u &gt; 1 .E</a:t>
            </a:r>
            <a:r>
              <a:rPr b="1" i="1" lang="pt-BR" sz="1400" spc="-1" strike="noStrike">
                <a:solidFill>
                  <a:srgbClr val="000000"/>
                </a:solidFill>
                <a:latin typeface="CMSY9"/>
                <a:ea typeface="ＭＳ Ｐゴシック"/>
              </a:rPr>
              <a:t>−</a:t>
            </a:r>
            <a:r>
              <a:rPr b="1" lang="pt-BR" sz="1400" spc="-1" strike="noStrike">
                <a:solidFill>
                  <a:srgbClr val="000000"/>
                </a:solidFill>
                <a:latin typeface="LMRoman9-Regular-Identity-H"/>
                <a:ea typeface="ＭＳ Ｐゴシック"/>
              </a:rPr>
              <a:t>14) ;</a:t>
            </a:r>
            <a:endParaRPr b="0" lang="fr-FR" sz="1400" spc="-1" strike="noStrike">
              <a:latin typeface="Arial"/>
            </a:endParaRPr>
          </a:p>
          <a:p>
            <a:pPr>
              <a:lnSpc>
                <a:spcPct val="100000"/>
              </a:lnSpc>
            </a:pPr>
            <a:r>
              <a:rPr b="1" lang="fr-FR" sz="1400" spc="-1" strike="noStrike">
                <a:solidFill>
                  <a:srgbClr val="0000ff"/>
                </a:solidFill>
                <a:latin typeface="LMRoman9-Regular-Identity-H"/>
                <a:ea typeface="ＭＳ Ｐゴシック"/>
              </a:rPr>
              <a:t>   </a:t>
            </a:r>
            <a:r>
              <a:rPr b="1" lang="pl-PL" sz="1400" spc="-1" strike="noStrike">
                <a:solidFill>
                  <a:srgbClr val="0000ff"/>
                </a:solidFill>
                <a:latin typeface="LMRoman9-Regular-Identity-H"/>
                <a:ea typeface="ＭＳ Ｐゴシック"/>
              </a:rPr>
              <a:t>double </a:t>
            </a:r>
            <a:r>
              <a:rPr b="1" lang="pl-PL" sz="1400" spc="-1" strike="noStrike">
                <a:solidFill>
                  <a:srgbClr val="000000"/>
                </a:solidFill>
                <a:latin typeface="LMRoman9-Regular-Identity-H"/>
                <a:ea typeface="ＭＳ Ｐゴシック"/>
              </a:rPr>
              <a:t>dotuv = u[0]∗v[0]</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u[1]∗v[1]</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a:t>
            </a: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u[2]∗v[2]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fr-FR" sz="1400" spc="-1" strike="noStrike">
                <a:solidFill>
                  <a:srgbClr val="000000"/>
                </a:solidFill>
                <a:latin typeface="LMRoman9-Regular-Identity-H"/>
                <a:ea typeface="ＭＳ Ｐゴシック"/>
              </a:rPr>
              <a:t>v[0] = v[0] </a:t>
            </a:r>
            <a:r>
              <a:rPr b="1" i="1" lang="fr-FR" sz="1400" spc="-1" strike="noStrike">
                <a:solidFill>
                  <a:srgbClr val="000000"/>
                </a:solidFill>
                <a:latin typeface="CMSY9"/>
                <a:ea typeface="ＭＳ Ｐゴシック"/>
              </a:rPr>
              <a:t>− </a:t>
            </a:r>
            <a:r>
              <a:rPr b="1" lang="fr-FR" sz="1400" spc="-1" strike="noStrike">
                <a:solidFill>
                  <a:srgbClr val="000000"/>
                </a:solidFill>
                <a:latin typeface="LMRoman9-Regular-Identity-H"/>
                <a:ea typeface="ＭＳ Ｐゴシック"/>
              </a:rPr>
              <a:t>dotuv∗u[0]/sqr_nrm_u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fr-FR" sz="1400" spc="-1" strike="noStrike">
                <a:solidFill>
                  <a:srgbClr val="000000"/>
                </a:solidFill>
                <a:latin typeface="LMRoman9-Regular-Identity-H"/>
                <a:ea typeface="ＭＳ Ｐゴシック"/>
              </a:rPr>
              <a:t>v[1] = v[1] </a:t>
            </a:r>
            <a:r>
              <a:rPr b="1" i="1" lang="fr-FR" sz="1400" spc="-1" strike="noStrike">
                <a:solidFill>
                  <a:srgbClr val="000000"/>
                </a:solidFill>
                <a:latin typeface="CMSY9"/>
                <a:ea typeface="ＭＳ Ｐゴシック"/>
              </a:rPr>
              <a:t>− </a:t>
            </a:r>
            <a:r>
              <a:rPr b="1" lang="fr-FR" sz="1400" spc="-1" strike="noStrike">
                <a:solidFill>
                  <a:srgbClr val="000000"/>
                </a:solidFill>
                <a:latin typeface="LMRoman9-Regular-Identity-H"/>
                <a:ea typeface="ＭＳ Ｐゴシック"/>
              </a:rPr>
              <a:t>dotuv∗u[1]/sqr_nrm_u ;</a:t>
            </a:r>
            <a:endParaRPr b="0" lang="fr-FR" sz="1400" spc="-1" strike="noStrike">
              <a:latin typeface="Arial"/>
            </a:endParaRPr>
          </a:p>
          <a:p>
            <a:pPr>
              <a:lnSpc>
                <a:spcPct val="100000"/>
              </a:lnSpc>
            </a:pPr>
            <a:r>
              <a:rPr b="1" lang="fr-FR" sz="1400" spc="-1" strike="noStrike">
                <a:solidFill>
                  <a:srgbClr val="808080"/>
                </a:solidFill>
                <a:latin typeface="LMRoman6-Regular-Identity-H"/>
                <a:ea typeface="ＭＳ Ｐゴシック"/>
              </a:rPr>
              <a:t>    </a:t>
            </a:r>
            <a:r>
              <a:rPr b="1" lang="fr-FR" sz="1400" spc="-1" strike="noStrike">
                <a:solidFill>
                  <a:srgbClr val="000000"/>
                </a:solidFill>
                <a:latin typeface="LMRoman9-Regular-Identity-H"/>
                <a:ea typeface="ＭＳ Ｐゴシック"/>
              </a:rPr>
              <a:t>v[2] = v[2] </a:t>
            </a:r>
            <a:r>
              <a:rPr b="1" i="1" lang="fr-FR" sz="1400" spc="-1" strike="noStrike">
                <a:solidFill>
                  <a:srgbClr val="000000"/>
                </a:solidFill>
                <a:latin typeface="CMSY9"/>
                <a:ea typeface="ＭＳ Ｐゴシック"/>
              </a:rPr>
              <a:t>− </a:t>
            </a:r>
            <a:r>
              <a:rPr b="1" lang="fr-FR" sz="1400" spc="-1" strike="noStrike">
                <a:solidFill>
                  <a:srgbClr val="000000"/>
                </a:solidFill>
                <a:latin typeface="LMRoman9-Regular-Identity-H"/>
                <a:ea typeface="ＭＳ Ｐゴシック"/>
              </a:rPr>
              <a:t>dotuv∗u[2]/sqr_nrm_u ;</a:t>
            </a:r>
            <a:endParaRPr b="0" lang="fr-FR" sz="1400" spc="-1" strike="noStrike">
              <a:latin typeface="Arial"/>
            </a:endParaRPr>
          </a:p>
          <a:p>
            <a:pPr>
              <a:lnSpc>
                <a:spcPct val="100000"/>
              </a:lnSpc>
            </a:pPr>
            <a:r>
              <a:rPr b="1" lang="pt-BR" sz="1400" spc="-1" strike="noStrike">
                <a:solidFill>
                  <a:srgbClr val="009a00"/>
                </a:solidFill>
                <a:latin typeface="LMRoman9-Regular-Identity-H"/>
                <a:ea typeface="ＭＳ Ｐゴシック"/>
              </a:rPr>
              <a:t>    </a:t>
            </a:r>
            <a:r>
              <a:rPr b="1" lang="pt-BR" sz="1400" spc="-1" strike="noStrike">
                <a:solidFill>
                  <a:srgbClr val="009a00"/>
                </a:solidFill>
                <a:latin typeface="LMRoman9-Regular-Identity-H"/>
                <a:ea typeface="ＭＳ Ｐゴシック"/>
              </a:rPr>
              <a:t>// Postcondition vérifiant que v orthogonal à u</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    </a:t>
            </a:r>
            <a:r>
              <a:rPr b="1" lang="pl-PL" sz="1400" spc="-1" strike="noStrike">
                <a:solidFill>
                  <a:srgbClr val="000000"/>
                </a:solidFill>
                <a:latin typeface="LMRoman9-Regular-Identity-H"/>
                <a:ea typeface="ＭＳ Ｐゴシック"/>
              </a:rPr>
              <a:t>assert(std::abs(v[0]∗u[0]+v[1]∗u[1]+v[2]∗u[2] )&lt;1 .E</a:t>
            </a:r>
            <a:r>
              <a:rPr b="1" i="1" lang="pl-PL" sz="1400" spc="-1" strike="noStrike">
                <a:solidFill>
                  <a:srgbClr val="000000"/>
                </a:solidFill>
                <a:latin typeface="CMSY9"/>
                <a:ea typeface="ＭＳ Ｐゴシック"/>
              </a:rPr>
              <a:t>−</a:t>
            </a:r>
            <a:r>
              <a:rPr b="1" lang="pl-PL" sz="1400" spc="-1" strike="noStrike">
                <a:solidFill>
                  <a:srgbClr val="000000"/>
                </a:solidFill>
                <a:latin typeface="LMRoman9-Regular-Identity-H"/>
                <a:ea typeface="ＭＳ Ｐゴシック"/>
              </a:rPr>
              <a:t>14) ;</a:t>
            </a:r>
            <a:endParaRPr b="0" lang="fr-FR" sz="1400" spc="-1" strike="noStrike">
              <a:latin typeface="Arial"/>
            </a:endParaRPr>
          </a:p>
          <a:p>
            <a:pPr>
              <a:lnSpc>
                <a:spcPct val="100000"/>
              </a:lnSpc>
            </a:pPr>
            <a:r>
              <a:rPr b="1" lang="fr-FR" sz="1400" spc="-1" strike="noStrike">
                <a:solidFill>
                  <a:srgbClr val="000000"/>
                </a:solidFill>
                <a:latin typeface="LMRoman9-Regular-Identity-H"/>
                <a:ea typeface="ＭＳ Ｐゴシック"/>
              </a:rPr>
              <a:t>}</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 code doit être explicite</a:t>
            </a:r>
            <a:endParaRPr b="0" lang="fr-FR" sz="2400" spc="-1" strike="noStrike">
              <a:latin typeface="Arial"/>
            </a:endParaRPr>
          </a:p>
        </p:txBody>
      </p:sp>
      <p:sp>
        <p:nvSpPr>
          <p:cNvPr id="417" name="CustomShape 2"/>
          <p:cNvSpPr/>
          <p:nvPr/>
        </p:nvSpPr>
        <p:spPr>
          <a:xfrm>
            <a:off x="279360" y="908640"/>
            <a:ext cx="77716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Lorsqu’on développe des algorithmes :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prendre des raccourcis autorisés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Mais bien prendre soin de l’expliquer avec des commentaires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Permet de se souvenir de l’astuce plus tard et pour les autres</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Exemple</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Afficher une matrice MxM</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Normalement à l’aide de deux boucles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Or on sait que nos matrices sont triangulaires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Optimiser le code pour des matrices triangulaires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Bonne idée mais commenter pour expliquer pourquoi on procède de la sorte !</a:t>
            </a:r>
            <a:endParaRPr b="0" lang="fr-FR" sz="2000" spc="-1" strike="noStrike">
              <a:latin typeface="Arial"/>
            </a:endParaRPr>
          </a:p>
        </p:txBody>
      </p:sp>
      <p:sp>
        <p:nvSpPr>
          <p:cNvPr id="41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D022DCB3-A351-4145-8D83-C7C5390E00B8}"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1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Code soigné et robuste au temps qui passe</a:t>
            </a:r>
            <a:endParaRPr b="0" lang="fr-FR" sz="2400" spc="-1" strike="noStrike">
              <a:latin typeface="Arial"/>
            </a:endParaRPr>
          </a:p>
        </p:txBody>
      </p:sp>
      <p:sp>
        <p:nvSpPr>
          <p:cNvPr id="421" name="CustomShape 2"/>
          <p:cNvSpPr/>
          <p:nvPr/>
        </p:nvSpPr>
        <p:spPr>
          <a:xfrm>
            <a:off x="266760" y="764640"/>
            <a:ext cx="7771680" cy="5328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Ne pas s’arrêter dès qu’un code marche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Entretient du code important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Supprimer les éléments obsolètes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Vérifier que les commentaires sont à jour et cohérents</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 Maintenance » du code crucial</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Surtout lorsqu’on rencontre des bogues</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Exemple</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Une fonction </a:t>
            </a:r>
            <a:r>
              <a:rPr b="0" lang="fr-FR" sz="2000" spc="-1" strike="noStrike">
                <a:solidFill>
                  <a:srgbClr val="000000"/>
                </a:solidFill>
                <a:latin typeface="Courier New"/>
                <a:ea typeface="ＭＳ Ｐゴシック"/>
              </a:rPr>
              <a:t>tri</a:t>
            </a:r>
            <a:r>
              <a:rPr b="0" lang="fr-FR" sz="2000" spc="-1" strike="noStrike">
                <a:solidFill>
                  <a:srgbClr val="000000"/>
                </a:solidFill>
                <a:latin typeface="Arial"/>
                <a:ea typeface="ＭＳ Ｐゴシック"/>
              </a:rPr>
              <a:t> qui trie des éléments d’un tableau;</a:t>
            </a:r>
            <a:endParaRPr b="0" lang="fr-FR" sz="2000" spc="-1" strike="noStrike">
              <a:latin typeface="Arial"/>
            </a:endParaRPr>
          </a:p>
          <a:p>
            <a:pPr lvl="1" marL="743040" indent="-285120" algn="just">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On remplace tri par un </a:t>
            </a:r>
            <a:r>
              <a:rPr b="0" lang="fr-FR" sz="2000" spc="-1" strike="noStrike">
                <a:solidFill>
                  <a:srgbClr val="000000"/>
                </a:solidFill>
                <a:latin typeface="Courier New"/>
                <a:ea typeface="ＭＳ Ｐゴシック"/>
              </a:rPr>
              <a:t>tri_rapide </a:t>
            </a:r>
            <a:r>
              <a:rPr b="0" lang="fr-FR" sz="2000" spc="-1" strike="noStrike">
                <a:solidFill>
                  <a:srgbClr val="000000"/>
                </a:solidFill>
                <a:latin typeface="Arial"/>
                <a:ea typeface="ＭＳ Ｐゴシック"/>
              </a:rPr>
              <a:t>plus adapté qui semble fonctionné mais vous laissez la fonction </a:t>
            </a:r>
            <a:r>
              <a:rPr b="0" lang="fr-FR" sz="2000" spc="-1" strike="noStrike">
                <a:solidFill>
                  <a:srgbClr val="000000"/>
                </a:solidFill>
                <a:latin typeface="Courier New"/>
                <a:ea typeface="ＭＳ Ｐゴシック"/>
              </a:rPr>
              <a:t>tri</a:t>
            </a:r>
            <a:r>
              <a:rPr b="0" lang="fr-FR" sz="2000" spc="-1" strike="noStrike">
                <a:solidFill>
                  <a:srgbClr val="000000"/>
                </a:solidFill>
                <a:latin typeface="Arial"/>
                <a:ea typeface="ＭＳ Ｐゴシック"/>
              </a:rPr>
              <a:t> dans le code;</a:t>
            </a:r>
            <a:endParaRPr b="0" lang="fr-FR" sz="2000" spc="-1" strike="noStrike">
              <a:latin typeface="Arial"/>
            </a:endParaRPr>
          </a:p>
          <a:p>
            <a:pPr lvl="1" marL="743040" indent="-285120" algn="just">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Plusieurs mois plus tard, un bogue est détecté qui semble provenir du tri;</a:t>
            </a:r>
            <a:endParaRPr b="0" lang="fr-FR" sz="2000" spc="-1" strike="noStrike">
              <a:latin typeface="Arial"/>
            </a:endParaRPr>
          </a:p>
          <a:p>
            <a:pPr lvl="1" marL="743040" indent="-285120" algn="just">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Analyse de la fonction </a:t>
            </a:r>
            <a:r>
              <a:rPr b="0" lang="fr-FR" sz="2000" spc="-1" strike="noStrike">
                <a:solidFill>
                  <a:srgbClr val="000000"/>
                </a:solidFill>
                <a:latin typeface="Courier New"/>
                <a:ea typeface="ＭＳ Ｐゴシック"/>
              </a:rPr>
              <a:t>tri</a:t>
            </a:r>
            <a:r>
              <a:rPr b="0" lang="fr-FR" sz="2000" spc="-1" strike="noStrike">
                <a:solidFill>
                  <a:srgbClr val="000000"/>
                </a:solidFill>
                <a:latin typeface="Arial"/>
                <a:ea typeface="ＭＳ Ｐゴシック"/>
              </a:rPr>
              <a:t> pendant longtemps jusqu’à ce que vous réalisez que c’est maintenant </a:t>
            </a:r>
            <a:r>
              <a:rPr b="0" lang="fr-FR" sz="2000" spc="-1" strike="noStrike">
                <a:solidFill>
                  <a:srgbClr val="000000"/>
                </a:solidFill>
                <a:latin typeface="Courier New"/>
                <a:ea typeface="ＭＳ Ｐゴシック"/>
              </a:rPr>
              <a:t>tri_rapide </a:t>
            </a:r>
            <a:r>
              <a:rPr b="0" lang="fr-FR" sz="2000" spc="-1" strike="noStrike">
                <a:solidFill>
                  <a:srgbClr val="000000"/>
                </a:solidFill>
                <a:latin typeface="Arial"/>
                <a:ea typeface="ＭＳ Ｐゴシック"/>
              </a:rPr>
              <a:t>utilisé. </a:t>
            </a:r>
            <a:endParaRPr b="0" lang="fr-FR" sz="2000" spc="-1" strike="noStrike">
              <a:latin typeface="Arial"/>
            </a:endParaRPr>
          </a:p>
          <a:p>
            <a:pPr>
              <a:lnSpc>
                <a:spcPct val="100000"/>
              </a:lnSpc>
              <a:spcBef>
                <a:spcPts val="479"/>
              </a:spcBef>
            </a:pPr>
            <a:endParaRPr b="0" lang="fr-FR" sz="2000" spc="-1" strike="noStrike">
              <a:latin typeface="Arial"/>
            </a:endParaRPr>
          </a:p>
        </p:txBody>
      </p:sp>
      <p:sp>
        <p:nvSpPr>
          <p:cNvPr id="42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36FF0E8-6DE7-44A5-86CA-265C36C32FB8}"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2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Exemple de commentaires non mise à jour</a:t>
            </a:r>
            <a:endParaRPr b="0" lang="fr-FR" sz="2400" spc="-1" strike="noStrike">
              <a:latin typeface="Arial"/>
            </a:endParaRPr>
          </a:p>
        </p:txBody>
      </p:sp>
      <p:sp>
        <p:nvSpPr>
          <p:cNvPr id="425" name="CustomShape 2"/>
          <p:cNvSpPr/>
          <p:nvPr/>
        </p:nvSpPr>
        <p:spPr>
          <a:xfrm>
            <a:off x="249120" y="836280"/>
            <a:ext cx="7771680" cy="3744360"/>
          </a:xfrm>
          <a:prstGeom prst="rect">
            <a:avLst/>
          </a:prstGeom>
          <a:solidFill>
            <a:srgbClr val="daedef"/>
          </a:solidFill>
          <a:ln>
            <a:noFill/>
          </a:ln>
        </p:spPr>
        <p:style>
          <a:lnRef idx="0"/>
          <a:fillRef idx="0"/>
          <a:effectRef idx="0"/>
          <a:fontRef idx="minor"/>
        </p:style>
        <p:txBody>
          <a:bodyPr lIns="0" rIns="0" tIns="0" bIns="0">
            <a:noAutofit/>
          </a:bodyPr>
          <a:p>
            <a:pPr>
              <a:lnSpc>
                <a:spcPts val="2001"/>
              </a:lnSpc>
              <a:spcBef>
                <a:spcPts val="360"/>
              </a:spcBef>
              <a:tabLst>
                <a:tab algn="l" pos="0"/>
              </a:tabLst>
            </a:pPr>
            <a:r>
              <a:rPr b="0" lang="fr-FR" sz="1800" spc="-1" strike="noStrike">
                <a:solidFill>
                  <a:srgbClr val="0000ff"/>
                </a:solidFill>
                <a:latin typeface="LMRoman9-Regular-Identity-H"/>
                <a:ea typeface="ＭＳ Ｐゴシック"/>
              </a:rPr>
              <a:t>void </a:t>
            </a:r>
            <a:r>
              <a:rPr b="0" lang="fr-FR" sz="1800" spc="-1" strike="noStrike">
                <a:solidFill>
                  <a:srgbClr val="000000"/>
                </a:solidFill>
                <a:latin typeface="LMRoman9-Regular-Identity-H"/>
                <a:ea typeface="ＭＳ Ｐゴシック"/>
              </a:rPr>
              <a:t>une_fonction ( </a:t>
            </a:r>
            <a:r>
              <a:rPr b="0" lang="fr-FR" sz="1800" spc="-1" strike="noStrike">
                <a:solidFill>
                  <a:srgbClr val="0000ff"/>
                </a:solidFill>
                <a:latin typeface="LMRoman9-Regular-Identity-H"/>
                <a:ea typeface="ＭＳ Ｐゴシック"/>
              </a:rPr>
              <a:t>bool </a:t>
            </a:r>
            <a:r>
              <a:rPr b="0" lang="fr-FR" sz="1800" spc="-1" strike="noStrike">
                <a:solidFill>
                  <a:srgbClr val="000000"/>
                </a:solidFill>
                <a:latin typeface="LMRoman9-Regular-Identity-H"/>
                <a:ea typeface="ＭＳ Ｐゴシック"/>
              </a:rPr>
              <a:t>continuer )</a:t>
            </a:r>
            <a:endParaRPr b="0" lang="fr-FR" sz="1800" spc="-1" strike="noStrike">
              <a:latin typeface="Arial"/>
            </a:endParaRPr>
          </a:p>
          <a:p>
            <a:pPr>
              <a:lnSpc>
                <a:spcPts val="2001"/>
              </a:lnSpc>
              <a:spcBef>
                <a:spcPts val="360"/>
              </a:spcBef>
              <a:tabLst>
                <a:tab algn="l" pos="0"/>
              </a:tabLst>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ts val="2001"/>
              </a:lnSpc>
              <a:spcBef>
                <a:spcPts val="360"/>
              </a:spcBef>
              <a:tabLst>
                <a:tab algn="l" pos="0"/>
              </a:tabLst>
            </a:pPr>
            <a:r>
              <a:rPr b="0" lang="pt-BR" sz="1800" spc="-1" strike="noStrike">
                <a:solidFill>
                  <a:srgbClr val="009a00"/>
                </a:solidFill>
                <a:latin typeface="LMRoman9-Regular-Identity-H"/>
                <a:ea typeface="ＭＳ Ｐゴシック"/>
              </a:rPr>
              <a:t>    </a:t>
            </a:r>
            <a:r>
              <a:rPr b="0" lang="pt-BR" sz="1800" spc="-1" strike="noStrike">
                <a:solidFill>
                  <a:srgbClr val="009a00"/>
                </a:solidFill>
                <a:latin typeface="LMRoman9-Regular-Identity-H"/>
                <a:ea typeface="ＭＳ Ｐゴシック"/>
              </a:rPr>
              <a:t>// La boucle s ’arrête si i est négatif ou si continuer prend la valeur false</a:t>
            </a:r>
            <a:endParaRPr b="0" lang="fr-FR" sz="1800" spc="-1" strike="noStrike">
              <a:latin typeface="Arial"/>
            </a:endParaRPr>
          </a:p>
          <a:p>
            <a:pPr>
              <a:lnSpc>
                <a:spcPts val="2001"/>
              </a:lnSpc>
              <a:spcBef>
                <a:spcPts val="360"/>
              </a:spcBef>
              <a:tabLst>
                <a:tab algn="l" pos="0"/>
              </a:tabLst>
            </a:pPr>
            <a:r>
              <a:rPr b="0" lang="pt-BR" sz="1800" spc="-1" strike="noStrike">
                <a:solidFill>
                  <a:srgbClr val="009a00"/>
                </a:solidFill>
                <a:latin typeface="LMRoman9-Regular-Identity-H"/>
                <a:ea typeface="ＭＳ Ｐゴシック"/>
              </a:rPr>
              <a:t>    </a:t>
            </a:r>
            <a:r>
              <a:rPr b="0" lang="fr-FR" sz="1800" spc="-1" strike="noStrike">
                <a:solidFill>
                  <a:srgbClr val="0000ff"/>
                </a:solidFill>
                <a:latin typeface="LMRoman9-Regular-Identity-H"/>
                <a:ea typeface="ＭＳ Ｐゴシック"/>
              </a:rPr>
              <a:t>int </a:t>
            </a:r>
            <a:r>
              <a:rPr b="0" lang="fr-FR" sz="1800" spc="-1" strike="noStrike">
                <a:solidFill>
                  <a:srgbClr val="000000"/>
                </a:solidFill>
                <a:latin typeface="LMRoman9-Regular-Identity-H"/>
                <a:ea typeface="ＭＳ Ｐゴシック"/>
              </a:rPr>
              <a:t>i = 0 , j = 4 ;</a:t>
            </a:r>
            <a:endParaRPr b="0" lang="fr-FR" sz="1800" spc="-1" strike="noStrike">
              <a:latin typeface="Arial"/>
            </a:endParaRPr>
          </a:p>
          <a:p>
            <a:pPr>
              <a:lnSpc>
                <a:spcPts val="2001"/>
              </a:lnSpc>
              <a:spcBef>
                <a:spcPts val="360"/>
              </a:spcBef>
              <a:tabLst>
                <a:tab algn="l" pos="0"/>
              </a:tabLst>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while </a:t>
            </a:r>
            <a:r>
              <a:rPr b="0" lang="fr-FR" sz="1800" spc="-1" strike="noStrike">
                <a:solidFill>
                  <a:srgbClr val="000000"/>
                </a:solidFill>
                <a:latin typeface="LMRoman9-Regular-Identity-H"/>
                <a:ea typeface="ＭＳ Ｐゴシック"/>
              </a:rPr>
              <a:t>( continuer )</a:t>
            </a:r>
            <a:endParaRPr b="0" lang="fr-FR" sz="1800" spc="-1" strike="noStrike">
              <a:latin typeface="Arial"/>
            </a:endParaRPr>
          </a:p>
          <a:p>
            <a:pPr>
              <a:lnSpc>
                <a:spcPts val="2001"/>
              </a:lnSpc>
              <a:spcBef>
                <a:spcPts val="360"/>
              </a:spcBef>
              <a:tabLst>
                <a:tab algn="l" pos="0"/>
              </a:tabLst>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ts val="2001"/>
              </a:lnSpc>
              <a:spcBef>
                <a:spcPts val="360"/>
              </a:spcBef>
              <a:tabLst>
                <a:tab algn="l" pos="0"/>
              </a:tabLst>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 : :cout &lt;&lt; </a:t>
            </a:r>
            <a:r>
              <a:rPr b="0" lang="fr-FR" sz="1800" spc="-1" strike="noStrike">
                <a:solidFill>
                  <a:srgbClr val="9400d2"/>
                </a:solidFill>
                <a:latin typeface="LMRoman9-Regular-Identity-H"/>
                <a:ea typeface="ＭＳ Ｐゴシック"/>
              </a:rPr>
              <a:t>”Mon code marche” </a:t>
            </a:r>
            <a:r>
              <a:rPr b="0" lang="fr-FR" sz="1800" spc="-1" strike="noStrike">
                <a:solidFill>
                  <a:srgbClr val="000000"/>
                </a:solidFill>
                <a:latin typeface="LMRoman9-Regular-Identity-H"/>
                <a:ea typeface="ＭＳ Ｐゴシック"/>
              </a:rPr>
              <a:t>&lt;&lt; std : :endl ;</a:t>
            </a:r>
            <a:endParaRPr b="0" lang="fr-FR" sz="1800" spc="-1" strike="noStrike">
              <a:latin typeface="Arial"/>
            </a:endParaRPr>
          </a:p>
          <a:p>
            <a:pPr>
              <a:lnSpc>
                <a:spcPts val="2001"/>
              </a:lnSpc>
              <a:spcBef>
                <a:spcPts val="360"/>
              </a:spcBef>
              <a:tabLst>
                <a:tab algn="l" pos="0"/>
              </a:tabLst>
            </a:pPr>
            <a:r>
              <a:rPr b="0" lang="fr-FR" sz="1800" spc="-1" strike="noStrike">
                <a:solidFill>
                  <a:srgbClr val="009a00"/>
                </a:solidFill>
                <a:latin typeface="LMRoman9-Regular-Identity-H"/>
                <a:ea typeface="ＭＳ Ｐゴシック"/>
              </a:rPr>
              <a:t>        </a:t>
            </a:r>
            <a:r>
              <a:rPr b="0" lang="fr-FR" sz="1800" spc="-1" strike="noStrike">
                <a:solidFill>
                  <a:srgbClr val="009a00"/>
                </a:solidFill>
                <a:latin typeface="LMRoman9-Regular-Identity-H"/>
                <a:ea typeface="ＭＳ Ｐゴシック"/>
              </a:rPr>
              <a:t>// i += 1;</a:t>
            </a:r>
            <a:endParaRPr b="0" lang="fr-FR" sz="1800" spc="-1" strike="noStrike">
              <a:latin typeface="Arial"/>
            </a:endParaRPr>
          </a:p>
          <a:p>
            <a:pPr>
              <a:lnSpc>
                <a:spcPts val="2001"/>
              </a:lnSpc>
              <a:spcBef>
                <a:spcPts val="360"/>
              </a:spcBef>
              <a:tabLst>
                <a:tab algn="l" pos="0"/>
              </a:tabLst>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j += 1;</a:t>
            </a:r>
            <a:endParaRPr b="0" lang="fr-FR" sz="1800" spc="-1" strike="noStrike">
              <a:latin typeface="Arial"/>
            </a:endParaRPr>
          </a:p>
          <a:p>
            <a:pPr>
              <a:lnSpc>
                <a:spcPts val="2001"/>
              </a:lnSpc>
              <a:spcBef>
                <a:spcPts val="360"/>
              </a:spcBef>
              <a:tabLst>
                <a:tab algn="l" pos="0"/>
              </a:tabLst>
            </a:pPr>
            <a:r>
              <a:rPr b="0" lang="fr-FR" sz="1800" spc="-1" strike="noStrike">
                <a:solidFill>
                  <a:srgbClr val="808080"/>
                </a:solidFill>
                <a:latin typeface="LMRoman6-Regular-Identity-H"/>
                <a:ea typeface="ＭＳ Ｐゴシック"/>
              </a:rPr>
              <a:t>        </a:t>
            </a:r>
            <a:r>
              <a:rPr b="0" lang="fr-FR" sz="1800" spc="-1" strike="noStrike">
                <a:solidFill>
                  <a:srgbClr val="0000ff"/>
                </a:solidFill>
                <a:latin typeface="LMRoman9-Regular-Identity-H"/>
                <a:ea typeface="ＭＳ Ｐゴシック"/>
              </a:rPr>
              <a:t>if </a:t>
            </a:r>
            <a:r>
              <a:rPr b="0" lang="fr-FR" sz="1800" spc="-1" strike="noStrike">
                <a:solidFill>
                  <a:srgbClr val="000000"/>
                </a:solidFill>
                <a:latin typeface="LMRoman9-Regular-Identity-H"/>
                <a:ea typeface="ＭＳ Ｐゴシック"/>
              </a:rPr>
              <a:t>( j &gt;10) continuer = </a:t>
            </a:r>
            <a:r>
              <a:rPr b="0" lang="fr-FR" sz="1800" spc="-1" strike="noStrike">
                <a:solidFill>
                  <a:srgbClr val="0000ff"/>
                </a:solidFill>
                <a:latin typeface="LMRoman9-Regular-Identity-H"/>
                <a:ea typeface="ＭＳ Ｐゴシック"/>
              </a:rPr>
              <a:t>true</a:t>
            </a: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ts val="2001"/>
              </a:lnSpc>
              <a:spcBef>
                <a:spcPts val="360"/>
              </a:spcBef>
              <a:tabLst>
                <a:tab algn="l" pos="0"/>
              </a:tabLst>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ts val="2001"/>
              </a:lnSpc>
              <a:spcBef>
                <a:spcPts val="360"/>
              </a:spcBef>
              <a:tabLst>
                <a:tab algn="l" pos="0"/>
              </a:tabLst>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
        <p:nvSpPr>
          <p:cNvPr id="426"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743D9309-09B0-47F1-A790-0C52D210951E}"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27"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28" name="CustomShape 5"/>
          <p:cNvSpPr/>
          <p:nvPr/>
        </p:nvSpPr>
        <p:spPr>
          <a:xfrm>
            <a:off x="266760" y="4725000"/>
            <a:ext cx="7754040" cy="821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2400" spc="-1" strike="noStrike">
                <a:solidFill>
                  <a:srgbClr val="00509a"/>
                </a:solidFill>
                <a:latin typeface="Arial"/>
                <a:ea typeface="ＭＳ Ｐゴシック"/>
              </a:rPr>
              <a:t>À votre avis, pourquoi les commentaires obscurcissent le code plutôt que de l’éclairer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266760" y="2133720"/>
            <a:ext cx="7657560" cy="1142280"/>
          </a:xfrm>
          <a:prstGeom prst="rect">
            <a:avLst/>
          </a:prstGeom>
          <a:noFill/>
          <a:ln>
            <a:noFill/>
          </a:ln>
        </p:spPr>
        <p:style>
          <a:lnRef idx="0"/>
          <a:fillRef idx="0"/>
          <a:effectRef idx="0"/>
          <a:fontRef idx="minor"/>
        </p:style>
        <p:txBody>
          <a:bodyPr lIns="0" rIns="0" tIns="0" bIns="0" anchor="ctr">
            <a:noAutofit/>
          </a:bodyPr>
          <a:p>
            <a:pPr algn="ctr">
              <a:lnSpc>
                <a:spcPct val="90000"/>
              </a:lnSpc>
            </a:pPr>
            <a:r>
              <a:rPr b="1" lang="fr-FR" sz="3600" spc="-1" strike="noStrike">
                <a:solidFill>
                  <a:srgbClr val="00509a"/>
                </a:solidFill>
                <a:latin typeface="Arial"/>
                <a:ea typeface="ＭＳ Ｐゴシック"/>
              </a:rPr>
              <a:t>C++</a:t>
            </a:r>
            <a:endParaRPr b="0" lang="fr-FR" sz="3600" spc="-1" strike="noStrike">
              <a:latin typeface="Arial"/>
            </a:endParaRPr>
          </a:p>
        </p:txBody>
      </p:sp>
      <p:sp>
        <p:nvSpPr>
          <p:cNvPr id="348" name="CustomShape 2"/>
          <p:cNvSpPr/>
          <p:nvPr/>
        </p:nvSpPr>
        <p:spPr>
          <a:xfrm>
            <a:off x="266760" y="3405240"/>
            <a:ext cx="8049600" cy="175176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808080"/>
                </a:solidFill>
                <a:latin typeface="Arial"/>
                <a:ea typeface="ＭＳ Ｐゴシック"/>
              </a:rPr>
              <a:t>Présentation et initiation au C++ 98 à 2020</a:t>
            </a:r>
            <a:endParaRPr b="0" lang="fr-FR" sz="2400" spc="-1" strike="noStrike">
              <a:latin typeface="Arial"/>
            </a:endParaRPr>
          </a:p>
        </p:txBody>
      </p:sp>
      <p:sp>
        <p:nvSpPr>
          <p:cNvPr id="349" name="CustomShape 3"/>
          <p:cNvSpPr/>
          <p:nvPr/>
        </p:nvSpPr>
        <p:spPr>
          <a:xfrm>
            <a:off x="130320" y="6367320"/>
            <a:ext cx="8905320" cy="333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800" spc="-1" strike="noStrike">
                <a:solidFill>
                  <a:srgbClr val="808080"/>
                </a:solidFill>
                <a:latin typeface="Arial"/>
                <a:ea typeface="ＭＳ Ｐゴシック"/>
              </a:rPr>
              <a:t>Ce document est la propriété de l'ONERA. Il ne peut être communiqué à des tiers et/ou reproduit sans l'autorisation préalable écrite de l'ONERA, et son contenu ne peut être divulgué. </a:t>
            </a:r>
            <a:br/>
            <a:r>
              <a:rPr b="0" i="1" lang="fr-FR" sz="800" spc="-1" strike="noStrike">
                <a:solidFill>
                  <a:srgbClr val="808080"/>
                </a:solidFill>
                <a:latin typeface="Arial"/>
                <a:ea typeface="ＭＳ Ｐゴシック"/>
              </a:rPr>
              <a:t>This document and the information contained herin is proprietary information of ONERA and shall not be disclosed or reproduced without the prior authorization of ONERA.</a:t>
            </a:r>
            <a:endParaRPr b="0" lang="fr-FR" sz="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Coder proprement, ça prend du temps ?</a:t>
            </a:r>
            <a:endParaRPr b="0" lang="fr-FR" sz="2400" spc="-1" strike="noStrike">
              <a:latin typeface="Arial"/>
            </a:endParaRPr>
          </a:p>
        </p:txBody>
      </p:sp>
      <p:sp>
        <p:nvSpPr>
          <p:cNvPr id="430" name="CustomShape 2"/>
          <p:cNvSpPr/>
          <p:nvPr/>
        </p:nvSpPr>
        <p:spPr>
          <a:xfrm>
            <a:off x="399960" y="1340640"/>
            <a:ext cx="7771680" cy="34563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Ne pas confondre vitesse et précipitation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En fait on gagne du temps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Pas si lourd à faire si on le fait dès le départ (50% du travail fait)</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Code bien écrit : plus facile et donc plus rapide à relire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On passe plus de temps à relire qu’à écrire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Code logique et bien structuré : plus facile de retrouver des bogues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Plus facile à l’étendre et donc de l’améliorer.</a:t>
            </a:r>
            <a:endParaRPr b="0" lang="fr-FR" sz="2000" spc="-1" strike="noStrike">
              <a:latin typeface="Arial"/>
            </a:endParaRPr>
          </a:p>
        </p:txBody>
      </p:sp>
      <p:sp>
        <p:nvSpPr>
          <p:cNvPr id="431"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977A8620-D55C-42B0-8DF7-15E701DEC6B4}"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32"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De l’importance des commentaires</a:t>
            </a:r>
            <a:endParaRPr b="0" lang="fr-FR" sz="2400" spc="-1" strike="noStrike">
              <a:latin typeface="Arial"/>
            </a:endParaRPr>
          </a:p>
        </p:txBody>
      </p:sp>
      <p:sp>
        <p:nvSpPr>
          <p:cNvPr id="434" name="CustomShape 2"/>
          <p:cNvSpPr/>
          <p:nvPr/>
        </p:nvSpPr>
        <p:spPr>
          <a:xfrm>
            <a:off x="266760" y="764640"/>
            <a:ext cx="7771680" cy="5040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Essentiels pour éclairer le code</a:t>
            </a:r>
            <a:endParaRPr b="0" lang="fr-FR" sz="2400" spc="-1" strike="noStrike">
              <a:latin typeface="Arial"/>
            </a:endParaRPr>
          </a:p>
          <a:p>
            <a:pPr marL="343080" indent="-342360">
              <a:lnSpc>
                <a:spcPct val="100000"/>
              </a:lnSpc>
              <a:spcBef>
                <a:spcPts val="479"/>
              </a:spcBef>
              <a:buClr>
                <a:srgbClr val="008000"/>
              </a:buClr>
              <a:buFont typeface="Symbol"/>
              <a:buChar char=""/>
            </a:pPr>
            <a:r>
              <a:rPr b="0" lang="fr-FR" sz="2400" spc="-1" strike="noStrike">
                <a:solidFill>
                  <a:srgbClr val="008000"/>
                </a:solidFill>
                <a:latin typeface="Arial"/>
                <a:ea typeface="ＭＳ Ｐゴシック"/>
              </a:rPr>
              <a:t>Un bon commentaire</a:t>
            </a:r>
            <a:endParaRPr b="0" lang="fr-FR" sz="2400" spc="-1" strike="noStrike">
              <a:latin typeface="Arial"/>
            </a:endParaRPr>
          </a:p>
          <a:p>
            <a:pPr lvl="1" marL="743040" indent="-285120">
              <a:lnSpc>
                <a:spcPct val="100000"/>
              </a:lnSpc>
              <a:spcBef>
                <a:spcPts val="400"/>
              </a:spcBef>
              <a:buClr>
                <a:srgbClr val="008000"/>
              </a:buClr>
              <a:buFont typeface="Symbol"/>
              <a:buChar char=""/>
            </a:pPr>
            <a:r>
              <a:rPr b="0" lang="fr-FR" sz="2000" spc="-1" strike="noStrike">
                <a:solidFill>
                  <a:srgbClr val="008000"/>
                </a:solidFill>
                <a:latin typeface="Arial"/>
                <a:ea typeface="ＭＳ Ｐゴシック"/>
              </a:rPr>
              <a:t>Facilite la lecture du code</a:t>
            </a:r>
            <a:endParaRPr b="0" lang="fr-FR" sz="2000" spc="-1" strike="noStrike">
              <a:latin typeface="Arial"/>
            </a:endParaRPr>
          </a:p>
          <a:p>
            <a:pPr lvl="1" marL="743040" indent="-285120">
              <a:lnSpc>
                <a:spcPct val="100000"/>
              </a:lnSpc>
              <a:spcBef>
                <a:spcPts val="400"/>
              </a:spcBef>
              <a:buClr>
                <a:srgbClr val="008000"/>
              </a:buClr>
              <a:buFont typeface="Symbol"/>
              <a:buChar char=""/>
            </a:pPr>
            <a:r>
              <a:rPr b="0" lang="fr-FR" sz="2000" spc="-1" strike="noStrike">
                <a:solidFill>
                  <a:srgbClr val="008000"/>
                </a:solidFill>
                <a:latin typeface="Arial"/>
                <a:ea typeface="ＭＳ Ｐゴシック"/>
              </a:rPr>
              <a:t>Apporte une indication sur un choix de conception</a:t>
            </a:r>
            <a:endParaRPr b="0" lang="fr-FR" sz="2000" spc="-1" strike="noStrike">
              <a:latin typeface="Arial"/>
            </a:endParaRPr>
          </a:p>
          <a:p>
            <a:pPr lvl="1" marL="743040" indent="-285120">
              <a:lnSpc>
                <a:spcPct val="100000"/>
              </a:lnSpc>
              <a:spcBef>
                <a:spcPts val="400"/>
              </a:spcBef>
              <a:buClr>
                <a:srgbClr val="008000"/>
              </a:buClr>
              <a:buFont typeface="Symbol"/>
              <a:buChar char=""/>
            </a:pPr>
            <a:r>
              <a:rPr b="0" lang="fr-FR" sz="2000" spc="-1" strike="noStrike">
                <a:solidFill>
                  <a:srgbClr val="008000"/>
                </a:solidFill>
                <a:latin typeface="Arial"/>
                <a:ea typeface="ＭＳ Ｐゴシック"/>
              </a:rPr>
              <a:t>Explique une motivation qui ne serait pas évidente</a:t>
            </a:r>
            <a:endParaRPr b="0" lang="fr-FR" sz="2000" spc="-1" strike="noStrike">
              <a:latin typeface="Arial"/>
            </a:endParaRPr>
          </a:p>
          <a:p>
            <a:pPr lvl="1" marL="743040" indent="-285120">
              <a:lnSpc>
                <a:spcPct val="100000"/>
              </a:lnSpc>
              <a:spcBef>
                <a:spcPts val="400"/>
              </a:spcBef>
              <a:buClr>
                <a:srgbClr val="008000"/>
              </a:buClr>
              <a:buFont typeface="Symbol"/>
              <a:buChar char=""/>
            </a:pPr>
            <a:r>
              <a:rPr b="0" lang="fr-FR" sz="2000" spc="-1" strike="noStrike">
                <a:solidFill>
                  <a:srgbClr val="008000"/>
                </a:solidFill>
                <a:latin typeface="Arial"/>
                <a:ea typeface="ＭＳ Ｐゴシック"/>
              </a:rPr>
              <a:t>Donne un exemple pour mieux comprendre ce que fait le code</a:t>
            </a:r>
            <a:endParaRPr b="0" lang="fr-FR" sz="2000" spc="-1" strike="noStrike">
              <a:latin typeface="Arial"/>
            </a:endParaRPr>
          </a:p>
          <a:p>
            <a:pPr marL="343080" indent="-342360">
              <a:lnSpc>
                <a:spcPct val="100000"/>
              </a:lnSpc>
              <a:spcBef>
                <a:spcPts val="479"/>
              </a:spcBef>
              <a:buClr>
                <a:srgbClr val="c00000"/>
              </a:buClr>
              <a:buFont typeface="Symbol"/>
              <a:buChar char=""/>
            </a:pPr>
            <a:r>
              <a:rPr b="0" lang="fr-FR" sz="2400" spc="-1" strike="noStrike">
                <a:solidFill>
                  <a:srgbClr val="c00000"/>
                </a:solidFill>
                <a:latin typeface="Arial"/>
                <a:ea typeface="ＭＳ Ｐゴシック"/>
              </a:rPr>
              <a:t>Un mauvais commentaire</a:t>
            </a:r>
            <a:endParaRPr b="0" lang="fr-FR" sz="2400" spc="-1" strike="noStrike">
              <a:latin typeface="Arial"/>
            </a:endParaRPr>
          </a:p>
          <a:p>
            <a:pPr lvl="1" marL="743040" indent="-285120">
              <a:lnSpc>
                <a:spcPct val="100000"/>
              </a:lnSpc>
              <a:spcBef>
                <a:spcPts val="400"/>
              </a:spcBef>
              <a:buClr>
                <a:srgbClr val="c00000"/>
              </a:buClr>
              <a:buFont typeface="Symbol"/>
              <a:buChar char=""/>
            </a:pPr>
            <a:r>
              <a:rPr b="0" lang="fr-FR" sz="2000" spc="-1" strike="noStrike">
                <a:solidFill>
                  <a:srgbClr val="c00000"/>
                </a:solidFill>
                <a:latin typeface="Arial"/>
                <a:ea typeface="ＭＳ Ｐゴシック"/>
              </a:rPr>
              <a:t>Décrit un morceau de code qui n’existe plus</a:t>
            </a:r>
            <a:endParaRPr b="0" lang="fr-FR" sz="2000" spc="-1" strike="noStrike">
              <a:latin typeface="Arial"/>
            </a:endParaRPr>
          </a:p>
          <a:p>
            <a:pPr lvl="1" marL="743040" indent="-285120">
              <a:lnSpc>
                <a:spcPct val="100000"/>
              </a:lnSpc>
              <a:spcBef>
                <a:spcPts val="400"/>
              </a:spcBef>
              <a:buClr>
                <a:srgbClr val="c00000"/>
              </a:buClr>
              <a:buFont typeface="Symbol"/>
              <a:buChar char=""/>
            </a:pPr>
            <a:r>
              <a:rPr b="0" lang="fr-FR" sz="2000" spc="-1" strike="noStrike">
                <a:solidFill>
                  <a:srgbClr val="c00000"/>
                </a:solidFill>
                <a:latin typeface="Arial"/>
                <a:ea typeface="ＭＳ Ｐゴシック"/>
              </a:rPr>
              <a:t>Explique une évidence</a:t>
            </a:r>
            <a:endParaRPr b="0" lang="fr-FR" sz="2000" spc="-1" strike="noStrike">
              <a:latin typeface="Arial"/>
            </a:endParaRPr>
          </a:p>
          <a:p>
            <a:pPr lvl="1" marL="743040" indent="-285120">
              <a:lnSpc>
                <a:spcPct val="100000"/>
              </a:lnSpc>
              <a:spcBef>
                <a:spcPts val="400"/>
              </a:spcBef>
              <a:buClr>
                <a:srgbClr val="c00000"/>
              </a:buClr>
              <a:buFont typeface="Symbol"/>
              <a:buChar char=""/>
            </a:pPr>
            <a:r>
              <a:rPr b="0" lang="fr-FR" sz="2000" spc="-1" strike="noStrike">
                <a:solidFill>
                  <a:srgbClr val="c00000"/>
                </a:solidFill>
                <a:latin typeface="Arial"/>
                <a:ea typeface="ＭＳ Ｐゴシック"/>
              </a:rPr>
              <a:t>Fait plusieurs lignes pour expliquer une chose simple</a:t>
            </a:r>
            <a:endParaRPr b="0" lang="fr-FR" sz="2000" spc="-1" strike="noStrike">
              <a:latin typeface="Arial"/>
            </a:endParaRPr>
          </a:p>
          <a:p>
            <a:pPr lvl="1" marL="743040" indent="-285120">
              <a:lnSpc>
                <a:spcPct val="100000"/>
              </a:lnSpc>
              <a:spcBef>
                <a:spcPts val="400"/>
              </a:spcBef>
              <a:buClr>
                <a:srgbClr val="c00000"/>
              </a:buClr>
              <a:buFont typeface="Symbol"/>
              <a:buChar char=""/>
            </a:pPr>
            <a:r>
              <a:rPr b="0" lang="fr-FR" sz="2000" spc="-1" strike="noStrike">
                <a:solidFill>
                  <a:srgbClr val="c00000"/>
                </a:solidFill>
                <a:latin typeface="Arial"/>
                <a:ea typeface="ＭＳ Ｐゴシック"/>
              </a:rPr>
              <a:t>Est un historique sur la modification des fichiers : c’est une mauvaise idée, il vaut mieux confier cela à un gestionnaire de tâche (exemple : git)</a:t>
            </a:r>
            <a:endParaRPr b="0" lang="fr-FR" sz="2000" spc="-1" strike="noStrike">
              <a:latin typeface="Arial"/>
            </a:endParaRPr>
          </a:p>
        </p:txBody>
      </p:sp>
      <p:sp>
        <p:nvSpPr>
          <p:cNvPr id="435"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18DD598-0DB7-47F0-9F05-6B3FF37A08AF}"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36"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Exemple critiquable de commentaires</a:t>
            </a:r>
            <a:endParaRPr b="0" lang="fr-FR" sz="2400" spc="-1" strike="noStrike">
              <a:latin typeface="Arial"/>
            </a:endParaRPr>
          </a:p>
        </p:txBody>
      </p:sp>
      <p:sp>
        <p:nvSpPr>
          <p:cNvPr id="438" name="CustomShape 2"/>
          <p:cNvSpPr/>
          <p:nvPr/>
        </p:nvSpPr>
        <p:spPr>
          <a:xfrm>
            <a:off x="284040" y="836640"/>
            <a:ext cx="7771680" cy="4679640"/>
          </a:xfrm>
          <a:prstGeom prst="rect">
            <a:avLst/>
          </a:prstGeom>
          <a:noFill/>
          <a:ln>
            <a:noFill/>
          </a:ln>
        </p:spPr>
        <p:style>
          <a:lnRef idx="0"/>
          <a:fillRef idx="0"/>
          <a:effectRef idx="0"/>
          <a:fontRef idx="minor"/>
        </p:style>
        <p:txBody>
          <a:bodyPr lIns="0" rIns="0" tIns="0" bIns="0">
            <a:noAutofit/>
          </a:bodyPr>
          <a:p>
            <a:pPr>
              <a:lnSpc>
                <a:spcPct val="100000"/>
              </a:lnSpc>
              <a:spcBef>
                <a:spcPts val="360"/>
              </a:spcBef>
              <a:tabLst>
                <a:tab algn="l" pos="0"/>
              </a:tabLst>
            </a:pPr>
            <a:r>
              <a:rPr b="0" lang="pt-BR" sz="1800" spc="-1" strike="noStrike">
                <a:solidFill>
                  <a:srgbClr val="000000"/>
                </a:solidFill>
                <a:latin typeface="LMRoman9-Regular-Identity-H"/>
                <a:ea typeface="ＭＳ Ｐゴシック"/>
              </a:rPr>
              <a:t>i = 0 ; </a:t>
            </a:r>
            <a:r>
              <a:rPr b="0" lang="pt-BR" sz="1800" spc="-1" strike="noStrike">
                <a:solidFill>
                  <a:srgbClr val="009a00"/>
                </a:solidFill>
                <a:latin typeface="LMRoman9-Regular-Identity-H"/>
                <a:ea typeface="ＭＳ Ｐゴシック"/>
              </a:rPr>
              <a:t>// On initialise la variable i à zéro</a:t>
            </a:r>
            <a:endParaRPr b="0" lang="fr-FR" sz="1800" spc="-1" strike="noStrike">
              <a:latin typeface="Arial"/>
            </a:endParaRPr>
          </a:p>
          <a:p>
            <a:pPr>
              <a:lnSpc>
                <a:spcPct val="100000"/>
              </a:lnSpc>
              <a:spcBef>
                <a:spcPts val="360"/>
              </a:spcBef>
              <a:tabLst>
                <a:tab algn="l" pos="0"/>
              </a:tabLst>
            </a:pPr>
            <a:r>
              <a:rPr b="0" lang="fr-FR" sz="1800" spc="-1" strike="noStrike">
                <a:solidFill>
                  <a:srgbClr val="000000"/>
                </a:solidFill>
                <a:latin typeface="LMRoman9-Regular-Identity-H"/>
                <a:ea typeface="ＭＳ Ｐゴシック"/>
              </a:rPr>
              <a:t>i = i + 1 ; </a:t>
            </a:r>
            <a:r>
              <a:rPr b="0" lang="fr-FR" sz="1800" spc="-1" strike="noStrike">
                <a:solidFill>
                  <a:srgbClr val="009a00"/>
                </a:solidFill>
                <a:latin typeface="LMRoman9-Regular-Identity-H"/>
                <a:ea typeface="ＭＳ Ｐゴシック"/>
              </a:rPr>
              <a:t>// On incrémente de un la variable i</a:t>
            </a:r>
            <a:endParaRPr b="0" lang="fr-FR" sz="1800" spc="-1" strike="noStrike">
              <a:latin typeface="Arial"/>
            </a:endParaRPr>
          </a:p>
          <a:p>
            <a:pPr>
              <a:lnSpc>
                <a:spcPct val="100000"/>
              </a:lnSpc>
              <a:spcBef>
                <a:spcPts val="360"/>
              </a:spcBef>
              <a:tabLst>
                <a:tab algn="l" pos="0"/>
              </a:tabLst>
            </a:pPr>
            <a:r>
              <a:rPr b="0" lang="fr-FR" sz="1800" spc="-1" strike="noStrike">
                <a:solidFill>
                  <a:srgbClr val="009a00"/>
                </a:solidFill>
                <a:latin typeface="LMRoman9-Regular-Identity-H"/>
                <a:ea typeface="ＭＳ Ｐゴシック"/>
              </a:rPr>
              <a:t>// On additionne a et b et on stocke le résultat dans c</a:t>
            </a:r>
            <a:endParaRPr b="0" lang="fr-FR" sz="1800" spc="-1" strike="noStrike">
              <a:latin typeface="Arial"/>
            </a:endParaRPr>
          </a:p>
          <a:p>
            <a:pPr>
              <a:lnSpc>
                <a:spcPct val="100000"/>
              </a:lnSpc>
              <a:spcBef>
                <a:spcPts val="360"/>
              </a:spcBef>
              <a:tabLst>
                <a:tab algn="l" pos="0"/>
              </a:tabLst>
            </a:pPr>
            <a:r>
              <a:rPr b="0" lang="fr-FR" sz="1800" spc="-1" strike="noStrike">
                <a:solidFill>
                  <a:srgbClr val="000000"/>
                </a:solidFill>
                <a:latin typeface="LMRoman9-Regular-Identity-H"/>
                <a:ea typeface="ＭＳ Ｐゴシック"/>
              </a:rPr>
              <a:t>c = a + b ;</a:t>
            </a:r>
            <a:endParaRPr b="0" lang="fr-FR" sz="1800" spc="-1" strike="noStrike">
              <a:latin typeface="Arial"/>
            </a:endParaRPr>
          </a:p>
          <a:p>
            <a:pPr>
              <a:lnSpc>
                <a:spcPct val="100000"/>
              </a:lnSpc>
              <a:spcBef>
                <a:spcPts val="360"/>
              </a:spcBef>
              <a:tabLst>
                <a:tab algn="l" pos="0"/>
              </a:tabLst>
            </a:pPr>
            <a:r>
              <a:rPr b="0" lang="fr-FR" sz="1800" spc="-1" strike="noStrike">
                <a:solidFill>
                  <a:srgbClr val="009a00"/>
                </a:solidFill>
                <a:latin typeface="LMRoman9-Regular-Identity-H"/>
                <a:ea typeface="ＭＳ Ｐゴシック"/>
              </a:rPr>
              <a:t>// Ci</a:t>
            </a:r>
            <a:r>
              <a:rPr b="0" i="1" lang="fr-FR" sz="1800" spc="-1" strike="noStrike">
                <a:solidFill>
                  <a:srgbClr val="009a00"/>
                </a:solidFill>
                <a:latin typeface="CMSY9"/>
                <a:ea typeface="ＭＳ Ｐゴシック"/>
              </a:rPr>
              <a:t>−−</a:t>
            </a:r>
            <a:r>
              <a:rPr b="0" lang="fr-FR" sz="1800" spc="-1" strike="noStrike">
                <a:solidFill>
                  <a:srgbClr val="009a00"/>
                </a:solidFill>
                <a:latin typeface="LMRoman9-Regular-Identity-H"/>
                <a:ea typeface="ＭＳ Ｐゴシック"/>
              </a:rPr>
              <a:t>dessous , on fait une double boucle pour afficher la matrice :</a:t>
            </a:r>
            <a:endParaRPr b="0" lang="fr-FR" sz="1800" spc="-1" strike="noStrike">
              <a:latin typeface="Arial"/>
            </a:endParaRPr>
          </a:p>
          <a:p>
            <a:pPr>
              <a:lnSpc>
                <a:spcPct val="100000"/>
              </a:lnSpc>
              <a:spcBef>
                <a:spcPts val="360"/>
              </a:spcBef>
              <a:tabLst>
                <a:tab algn="l" pos="0"/>
              </a:tabLst>
            </a:pPr>
            <a:r>
              <a:rPr b="0" lang="pt-BR" sz="1800" spc="-1" strike="noStrike">
                <a:solidFill>
                  <a:srgbClr val="0000ff"/>
                </a:solidFill>
                <a:latin typeface="LMRoman9-Regular-Identity-H"/>
                <a:ea typeface="ＭＳ Ｐゴシック"/>
              </a:rPr>
              <a:t>for </a:t>
            </a:r>
            <a:r>
              <a:rPr b="0" lang="pt-BR" sz="1800" spc="-1" strike="noStrike">
                <a:solidFill>
                  <a:srgbClr val="000000"/>
                </a:solidFill>
                <a:latin typeface="LMRoman9-Regular-Identity-H"/>
                <a:ea typeface="ＭＳ Ｐゴシック"/>
              </a:rPr>
              <a:t>( i = 0 ; i &lt; 10 ; ++i )</a:t>
            </a:r>
            <a:endParaRPr b="0" lang="fr-FR" sz="1800" spc="-1" strike="noStrike">
              <a:latin typeface="Arial"/>
            </a:endParaRPr>
          </a:p>
          <a:p>
            <a:pPr>
              <a:lnSpc>
                <a:spcPct val="100000"/>
              </a:lnSpc>
              <a:spcBef>
                <a:spcPts val="360"/>
              </a:spcBef>
              <a:tabLst>
                <a:tab algn="l" pos="0"/>
              </a:tabLst>
            </a:pPr>
            <a:r>
              <a:rPr b="0" lang="sv-SE" sz="1800" spc="-1" strike="noStrike">
                <a:solidFill>
                  <a:srgbClr val="000000"/>
                </a:solidFill>
                <a:latin typeface="LMRoman9-Regular-Identity-H"/>
                <a:ea typeface="ＭＳ Ｐゴシック"/>
              </a:rPr>
              <a:t>    </a:t>
            </a:r>
            <a:r>
              <a:rPr b="0" lang="sv-SE" sz="1800" spc="-1" strike="noStrike">
                <a:solidFill>
                  <a:srgbClr val="000000"/>
                </a:solidFill>
                <a:latin typeface="LMRoman9-Regular-Identity-H"/>
                <a:ea typeface="ＭＳ Ｐゴシック"/>
              </a:rPr>
              <a:t>std::cout &lt;&lt; </a:t>
            </a:r>
            <a:r>
              <a:rPr b="0" lang="sv-SE" sz="1800" spc="-1" strike="noStrike">
                <a:solidFill>
                  <a:srgbClr val="9400d2"/>
                </a:solidFill>
                <a:latin typeface="LMRoman9-Regular-Identity-H"/>
                <a:ea typeface="ＭＳ Ｐゴシック"/>
              </a:rPr>
              <a:t>” valeur : ” </a:t>
            </a:r>
            <a:r>
              <a:rPr b="0" lang="sv-SE" sz="1800" spc="-1" strike="noStrike">
                <a:solidFill>
                  <a:srgbClr val="000000"/>
                </a:solidFill>
                <a:latin typeface="LMRoman9-Regular-Identity-H"/>
                <a:ea typeface="ＭＳ Ｐゴシック"/>
              </a:rPr>
              <a:t>&lt;&lt; i &lt;&lt; </a:t>
            </a:r>
            <a:r>
              <a:rPr b="0" lang="sv-SE" sz="1800" spc="-1" strike="noStrike">
                <a:solidFill>
                  <a:srgbClr val="9400d2"/>
                </a:solidFill>
                <a:latin typeface="LMRoman9-Regular-Identity-H"/>
                <a:ea typeface="ＭＳ Ｐゴシック"/>
              </a:rPr>
              <a:t>” ” </a:t>
            </a:r>
            <a:r>
              <a:rPr b="0" lang="sv-SE"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spcBef>
                <a:spcPts val="360"/>
              </a:spcBef>
              <a:tabLst>
                <a:tab algn="l" pos="0"/>
              </a:tabLst>
            </a:pPr>
            <a:r>
              <a:rPr b="0" lang="fr-FR" sz="1800" spc="-1" strike="noStrike">
                <a:solidFill>
                  <a:srgbClr val="009a00"/>
                </a:solidFill>
                <a:latin typeface="LMRoman9-Regular-Identity-H"/>
                <a:ea typeface="ＭＳ Ｐゴシック"/>
              </a:rPr>
              <a:t>// Fin du for</a:t>
            </a:r>
            <a:endParaRPr b="0" lang="fr-FR" sz="1800" spc="-1" strike="noStrike">
              <a:latin typeface="Arial"/>
            </a:endParaRPr>
          </a:p>
          <a:p>
            <a:pPr>
              <a:lnSpc>
                <a:spcPct val="100000"/>
              </a:lnSpc>
              <a:spcBef>
                <a:spcPts val="360"/>
              </a:spcBef>
              <a:tabLst>
                <a:tab algn="l" pos="0"/>
              </a:tabLst>
            </a:pPr>
            <a:r>
              <a:rPr b="0" lang="fr-FR" sz="1800" spc="-1" strike="noStrike">
                <a:solidFill>
                  <a:srgbClr val="000000"/>
                </a:solidFill>
                <a:latin typeface="LMRoman9-Regular-Identity-H"/>
                <a:ea typeface="ＭＳ Ｐゴシック"/>
              </a:rPr>
              <a:t>std::cout &lt;&lt; std::endl; </a:t>
            </a:r>
            <a:r>
              <a:rPr b="0" lang="fr-FR" sz="1800" spc="-1" strike="noStrike">
                <a:solidFill>
                  <a:srgbClr val="009a00"/>
                </a:solidFill>
                <a:latin typeface="LMRoman9-Regular-Identity-H"/>
                <a:ea typeface="ＭＳ Ｐゴシック"/>
              </a:rPr>
              <a:t>// Retour à la ligne</a:t>
            </a:r>
            <a:endParaRPr b="0" lang="fr-FR" sz="1800" spc="-1" strike="noStrike">
              <a:latin typeface="Arial"/>
            </a:endParaRPr>
          </a:p>
          <a:p>
            <a:pPr>
              <a:lnSpc>
                <a:spcPct val="100000"/>
              </a:lnSpc>
              <a:spcBef>
                <a:spcPts val="360"/>
              </a:spcBef>
              <a:tabLst>
                <a:tab algn="l" pos="0"/>
              </a:tabLst>
            </a:pPr>
            <a:r>
              <a:rPr b="0" lang="fr-FR" sz="1800" spc="-1" strike="noStrike">
                <a:solidFill>
                  <a:srgbClr val="009a00"/>
                </a:solidFill>
                <a:latin typeface="LMRoman9-Regular-Identity-H"/>
                <a:ea typeface="ＭＳ Ｐゴシック"/>
              </a:rPr>
              <a:t>/∗</a:t>
            </a:r>
            <a:endParaRPr b="0" lang="fr-FR" sz="1800" spc="-1" strike="noStrike">
              <a:latin typeface="Arial"/>
            </a:endParaRPr>
          </a:p>
          <a:p>
            <a:pPr>
              <a:lnSpc>
                <a:spcPct val="100000"/>
              </a:lnSpc>
              <a:spcBef>
                <a:spcPts val="360"/>
              </a:spcBef>
              <a:tabLst>
                <a:tab algn="l" pos="0"/>
              </a:tabLst>
            </a:pPr>
            <a:r>
              <a:rPr b="0" lang="pt-BR" sz="1800" spc="-1" strike="noStrike">
                <a:solidFill>
                  <a:srgbClr val="009a00"/>
                </a:solidFill>
                <a:latin typeface="LMRoman9-Regular-Identity-H"/>
                <a:ea typeface="ＭＳ Ｐゴシック"/>
              </a:rPr>
              <a:t>Et maintenant , on va s ’ occuper de retourner la valeur de i . On utilise pour cela</a:t>
            </a:r>
            <a:endParaRPr b="0" lang="fr-FR" sz="1800" spc="-1" strike="noStrike">
              <a:latin typeface="Arial"/>
            </a:endParaRPr>
          </a:p>
          <a:p>
            <a:pPr>
              <a:lnSpc>
                <a:spcPct val="100000"/>
              </a:lnSpc>
              <a:spcBef>
                <a:spcPts val="360"/>
              </a:spcBef>
              <a:tabLst>
                <a:tab algn="l" pos="0"/>
              </a:tabLst>
            </a:pPr>
            <a:r>
              <a:rPr b="0" lang="pt-BR" sz="1800" spc="-1" strike="noStrike">
                <a:solidFill>
                  <a:srgbClr val="009a00"/>
                </a:solidFill>
                <a:latin typeface="LMRoman9-Regular-Identity-H"/>
                <a:ea typeface="ＭＳ Ｐゴシック"/>
              </a:rPr>
              <a:t>l ’ instruction return à laquelle on passe la valeur de i</a:t>
            </a:r>
            <a:endParaRPr b="0" lang="fr-FR" sz="1800" spc="-1" strike="noStrike">
              <a:latin typeface="Arial"/>
            </a:endParaRPr>
          </a:p>
          <a:p>
            <a:pPr>
              <a:lnSpc>
                <a:spcPct val="100000"/>
              </a:lnSpc>
              <a:spcBef>
                <a:spcPts val="360"/>
              </a:spcBef>
              <a:tabLst>
                <a:tab algn="l" pos="0"/>
              </a:tabLst>
            </a:pPr>
            <a:r>
              <a:rPr b="0" lang="fr-FR" sz="1800" spc="-1" strike="noStrike">
                <a:solidFill>
                  <a:srgbClr val="009a00"/>
                </a:solidFill>
                <a:latin typeface="LMRoman9-Regular-Identity-H"/>
                <a:ea typeface="ＭＳ Ｐゴシック"/>
              </a:rPr>
              <a:t>∗</a:t>
            </a:r>
            <a:r>
              <a:rPr b="0" lang="fr-FR" sz="1800" spc="-1" strike="noStrike">
                <a:solidFill>
                  <a:srgbClr val="009a00"/>
                </a:solidFill>
                <a:latin typeface="LMRoman9-Regular-Identity-H"/>
                <a:ea typeface="ＭＳ Ｐゴシック"/>
              </a:rPr>
              <a:t>/</a:t>
            </a:r>
            <a:endParaRPr b="0" lang="fr-FR" sz="1800" spc="-1" strike="noStrike">
              <a:latin typeface="Arial"/>
            </a:endParaRPr>
          </a:p>
          <a:p>
            <a:pPr>
              <a:lnSpc>
                <a:spcPct val="100000"/>
              </a:lnSpc>
              <a:spcBef>
                <a:spcPts val="360"/>
              </a:spcBef>
              <a:tabLst>
                <a:tab algn="l" pos="0"/>
              </a:tabLst>
            </a:pPr>
            <a:r>
              <a:rPr b="0" lang="fr-FR" sz="1800" spc="-1" strike="noStrike">
                <a:solidFill>
                  <a:srgbClr val="0000ff"/>
                </a:solidFill>
                <a:latin typeface="LMRoman9-Regular-Identity-H"/>
                <a:ea typeface="ＭＳ Ｐゴシック"/>
              </a:rPr>
              <a:t>return </a:t>
            </a:r>
            <a:r>
              <a:rPr b="0" lang="fr-FR" sz="1800" spc="-1" strike="noStrike">
                <a:solidFill>
                  <a:srgbClr val="000000"/>
                </a:solidFill>
                <a:latin typeface="LMRoman9-Regular-Identity-H"/>
                <a:ea typeface="ＭＳ Ｐゴシック"/>
              </a:rPr>
              <a:t>i ;</a:t>
            </a:r>
            <a:endParaRPr b="0" lang="fr-FR" sz="1800" spc="-1" strike="noStrike">
              <a:latin typeface="Arial"/>
            </a:endParaRPr>
          </a:p>
        </p:txBody>
      </p:sp>
      <p:sp>
        <p:nvSpPr>
          <p:cNvPr id="43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2D41CF99-0AC6-43FA-9544-2501CB6FEE5C}"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4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Comment nommer les choses ?</a:t>
            </a:r>
            <a:endParaRPr b="0" lang="fr-FR" sz="2400" spc="-1" strike="noStrike">
              <a:latin typeface="Arial"/>
            </a:endParaRPr>
          </a:p>
        </p:txBody>
      </p:sp>
      <p:sp>
        <p:nvSpPr>
          <p:cNvPr id="442" name="CustomShape 2"/>
          <p:cNvSpPr/>
          <p:nvPr/>
        </p:nvSpPr>
        <p:spPr>
          <a:xfrm>
            <a:off x="471240" y="1692360"/>
            <a:ext cx="8610840" cy="44722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Choisir des noms de variables pronoçables et faciles à retenir</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Choisir des noms de variables explicites pour vous et les autres</a:t>
            </a:r>
            <a:endParaRPr b="0" lang="fr-FR" sz="20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Par exemple, </a:t>
            </a:r>
            <a:r>
              <a:rPr b="0" lang="fr-FR" sz="1600" spc="-1" strike="noStrike">
                <a:solidFill>
                  <a:srgbClr val="000000"/>
                </a:solidFill>
                <a:latin typeface="Courier New"/>
                <a:ea typeface="ＭＳ Ｐゴシック"/>
              </a:rPr>
              <a:t>a </a:t>
            </a:r>
            <a:r>
              <a:rPr b="0" lang="fr-FR" sz="1600" spc="-1" strike="noStrike">
                <a:solidFill>
                  <a:srgbClr val="000000"/>
                </a:solidFill>
                <a:latin typeface="Arial"/>
                <a:ea typeface="ＭＳ Ｐゴシック"/>
              </a:rPr>
              <a:t>moins explicite que </a:t>
            </a:r>
            <a:r>
              <a:rPr b="0" lang="fr-FR" sz="1600" spc="-1" strike="noStrike">
                <a:solidFill>
                  <a:srgbClr val="000000"/>
                </a:solidFill>
                <a:latin typeface="Courier New"/>
                <a:ea typeface="ＭＳ Ｐゴシック"/>
              </a:rPr>
              <a:t>adresse_client</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Par exemple, </a:t>
            </a:r>
            <a:r>
              <a:rPr b="0" lang="fr-FR" sz="1600" spc="-1" strike="noStrike">
                <a:solidFill>
                  <a:srgbClr val="000000"/>
                </a:solidFill>
                <a:latin typeface="Courier New"/>
                <a:ea typeface="ＭＳ Ｐゴシック"/>
              </a:rPr>
              <a:t>lf </a:t>
            </a:r>
            <a:r>
              <a:rPr b="0" lang="fr-FR" sz="1600" spc="-1" strike="noStrike">
                <a:solidFill>
                  <a:srgbClr val="000000"/>
                </a:solidFill>
                <a:latin typeface="Arial"/>
                <a:ea typeface="ＭＳ Ｐゴシック"/>
              </a:rPr>
              <a:t>moins explicite que </a:t>
            </a:r>
            <a:r>
              <a:rPr b="0" lang="fr-FR" sz="1600" spc="-1" strike="noStrike">
                <a:solidFill>
                  <a:srgbClr val="000000"/>
                </a:solidFill>
                <a:latin typeface="Courier New"/>
                <a:ea typeface="ＭＳ Ｐゴシック"/>
              </a:rPr>
              <a:t>largeur_fenetre</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Combien d’occurrence de </a:t>
            </a:r>
            <a:r>
              <a:rPr b="0" lang="fr-FR" sz="1600" spc="-1" strike="noStrike">
                <a:solidFill>
                  <a:srgbClr val="000000"/>
                </a:solidFill>
                <a:latin typeface="Courier New"/>
                <a:ea typeface="ＭＳ Ｐゴシック"/>
              </a:rPr>
              <a:t>a</a:t>
            </a:r>
            <a:r>
              <a:rPr b="0" lang="fr-FR" sz="1600" spc="-1" strike="noStrike">
                <a:solidFill>
                  <a:srgbClr val="000000"/>
                </a:solidFill>
                <a:latin typeface="Arial"/>
                <a:ea typeface="ＭＳ Ｐゴシック"/>
              </a:rPr>
              <a:t> dans le code ? Combien de </a:t>
            </a:r>
            <a:r>
              <a:rPr b="0" lang="fr-FR" sz="1600" spc="-1" strike="noStrike">
                <a:solidFill>
                  <a:srgbClr val="000000"/>
                </a:solidFill>
                <a:latin typeface="Courier New"/>
                <a:ea typeface="ＭＳ Ｐゴシック"/>
              </a:rPr>
              <a:t>adresse_client</a:t>
            </a:r>
            <a:r>
              <a:rPr b="0" lang="fr-FR" sz="1600" spc="-1" strike="noStrike">
                <a:solidFill>
                  <a:srgbClr val="000000"/>
                </a:solidFill>
                <a:latin typeface="Arial"/>
                <a:ea typeface="ＭＳ Ｐゴシック"/>
              </a:rPr>
              <a:t> ?</a:t>
            </a:r>
            <a:endParaRPr b="0" lang="fr-FR" sz="16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Eviter un nom de variable qui introduit un contre-sens</a:t>
            </a:r>
            <a:endParaRPr b="0" lang="fr-FR" sz="20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Courier New"/>
                <a:ea typeface="ＭＳ Ｐゴシック"/>
              </a:rPr>
              <a:t>matrice = 8</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On peut penser que c’est une matrice, mais c’est clairement un entier !</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Imaginez que vous voyez plus loin la ligne suivante : </a:t>
            </a:r>
            <a:r>
              <a:rPr b="0" lang="fr-FR" sz="1600" spc="-1" strike="noStrike">
                <a:solidFill>
                  <a:srgbClr val="000000"/>
                </a:solidFill>
                <a:latin typeface="Courier New"/>
                <a:ea typeface="ＭＳ Ｐゴシック"/>
              </a:rPr>
              <a:t>matrice = 4 * matrice;</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Que penser de cette ligne ?</a:t>
            </a:r>
            <a:endParaRPr b="0" lang="fr-FR" sz="16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Eviter des noms de variables qui n’ont pas de sens (exemple : </a:t>
            </a:r>
            <a:r>
              <a:rPr b="0" lang="fr-FR" sz="2000" spc="-1" strike="noStrike">
                <a:solidFill>
                  <a:srgbClr val="000000"/>
                </a:solidFill>
                <a:latin typeface="Courier New"/>
                <a:ea typeface="ＭＳ Ｐゴシック"/>
              </a:rPr>
              <a:t>plop</a:t>
            </a:r>
            <a:r>
              <a:rPr b="0" lang="fr-FR" sz="2000" spc="-1" strike="noStrike">
                <a:solidFill>
                  <a:srgbClr val="000000"/>
                </a:solidFill>
                <a:latin typeface="Arial"/>
                <a:ea typeface="ＭＳ Ｐゴシック"/>
              </a:rPr>
              <a:t>)</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Eviter de tricher en choisissant des noms proches d’un mot clef.</a:t>
            </a:r>
            <a:endParaRPr b="0" lang="fr-FR" sz="20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Exemple</a:t>
            </a:r>
            <a:r>
              <a:rPr b="0" lang="fr-FR" sz="1600" spc="-1" strike="noStrike">
                <a:solidFill>
                  <a:srgbClr val="000000"/>
                </a:solidFill>
                <a:latin typeface="Courier New"/>
                <a:ea typeface="ＭＳ Ｐゴシック"/>
              </a:rPr>
              <a:t> : ccase, vvolatile</a:t>
            </a:r>
            <a:endParaRPr b="0" lang="fr-FR" sz="16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Eviter de mélanger du français et de l’anglais (</a:t>
            </a:r>
            <a:r>
              <a:rPr b="0" lang="fr-FR" sz="1800" spc="-1" strike="noStrike">
                <a:solidFill>
                  <a:srgbClr val="000000"/>
                </a:solidFill>
                <a:latin typeface="Arial"/>
                <a:ea typeface="ＭＳ Ｐゴシック"/>
              </a:rPr>
              <a:t>exemple : </a:t>
            </a:r>
            <a:r>
              <a:rPr b="0" lang="fr-FR" sz="1800" spc="-1" strike="noStrike">
                <a:solidFill>
                  <a:srgbClr val="000000"/>
                </a:solidFill>
                <a:latin typeface="Courier New"/>
                <a:ea typeface="ＭＳ Ｐゴシック"/>
              </a:rPr>
              <a:t>lengthChemin</a:t>
            </a:r>
            <a:r>
              <a:rPr b="0" lang="fr-FR" sz="2000" spc="-1" strike="noStrike">
                <a:solidFill>
                  <a:srgbClr val="000000"/>
                </a:solidFill>
                <a:latin typeface="Arial"/>
                <a:ea typeface="ＭＳ Ｐゴシック"/>
              </a:rPr>
              <a:t>)</a:t>
            </a:r>
            <a:endParaRPr b="0" lang="fr-FR" sz="2000" spc="-1" strike="noStrike">
              <a:latin typeface="Arial"/>
            </a:endParaRPr>
          </a:p>
        </p:txBody>
      </p:sp>
      <p:sp>
        <p:nvSpPr>
          <p:cNvPr id="44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B9BA1933-04F5-4690-8BD8-8BD165E7811E}"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4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45" name="CustomShape 5"/>
          <p:cNvSpPr/>
          <p:nvPr/>
        </p:nvSpPr>
        <p:spPr>
          <a:xfrm>
            <a:off x="179640" y="692640"/>
            <a:ext cx="3887640" cy="1186920"/>
          </a:xfrm>
          <a:prstGeom prst="rect">
            <a:avLst/>
          </a:prstGeom>
          <a:solidFill>
            <a:srgbClr val="faeeda"/>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509a"/>
                </a:solidFill>
                <a:latin typeface="LMRoman9-Regular-Identity-H"/>
                <a:ea typeface="ＭＳ Ｐゴシック"/>
              </a:rPr>
              <a:t>gfdjkgldfj = 4 ;</a:t>
            </a:r>
            <a:endParaRPr b="0" lang="fr-FR" sz="1800" spc="-1" strike="noStrike">
              <a:latin typeface="Arial"/>
            </a:endParaRPr>
          </a:p>
          <a:p>
            <a:pPr>
              <a:lnSpc>
                <a:spcPct val="100000"/>
              </a:lnSpc>
            </a:pPr>
            <a:r>
              <a:rPr b="0" lang="fr-FR" sz="1800" spc="-1" strike="noStrike">
                <a:solidFill>
                  <a:srgbClr val="00509a"/>
                </a:solidFill>
                <a:latin typeface="LMRoman9-Regular-Identity-H"/>
                <a:ea typeface="ＭＳ Ｐゴシック"/>
              </a:rPr>
              <a:t>ezgiofdgfdljkrljl = 1 ;</a:t>
            </a:r>
            <a:endParaRPr b="0" lang="fr-FR" sz="1800" spc="-1" strike="noStrike">
              <a:latin typeface="Arial"/>
            </a:endParaRPr>
          </a:p>
          <a:p>
            <a:pPr>
              <a:lnSpc>
                <a:spcPct val="100000"/>
              </a:lnSpc>
            </a:pPr>
            <a:r>
              <a:rPr b="0" lang="fr-FR" sz="1800" spc="-1" strike="noStrike">
                <a:solidFill>
                  <a:srgbClr val="00509a"/>
                </a:solidFill>
                <a:latin typeface="LMRoman9-Regular-Identity-H"/>
                <a:ea typeface="ＭＳ Ｐゴシック"/>
              </a:rPr>
              <a:t>gfdjkgldfj = ezgiofdgfdljkrljl + gfdjkgldfj ;</a:t>
            </a:r>
            <a:endParaRPr b="0" lang="fr-FR" sz="1800" spc="-1" strike="noStrike">
              <a:latin typeface="Arial"/>
            </a:endParaRPr>
          </a:p>
        </p:txBody>
      </p:sp>
      <p:sp>
        <p:nvSpPr>
          <p:cNvPr id="446" name="CustomShape 6"/>
          <p:cNvSpPr/>
          <p:nvPr/>
        </p:nvSpPr>
        <p:spPr>
          <a:xfrm>
            <a:off x="5004000" y="836640"/>
            <a:ext cx="3959640" cy="63864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509a"/>
                </a:solidFill>
                <a:latin typeface="LMRoman9-Regular-Identity-H"/>
                <a:ea typeface="ＭＳ Ｐゴシック"/>
              </a:rPr>
              <a:t>x = 4 ;</a:t>
            </a:r>
            <a:endParaRPr b="0" lang="fr-FR" sz="1800" spc="-1" strike="noStrike">
              <a:latin typeface="Arial"/>
            </a:endParaRPr>
          </a:p>
          <a:p>
            <a:pPr>
              <a:lnSpc>
                <a:spcPct val="100000"/>
              </a:lnSpc>
            </a:pPr>
            <a:r>
              <a:rPr b="0" lang="fr-FR" sz="1800" spc="-1" strike="noStrike">
                <a:solidFill>
                  <a:srgbClr val="00509a"/>
                </a:solidFill>
                <a:latin typeface="LMRoman9-Regular-Identity-H"/>
                <a:ea typeface="ＭＳ Ｐゴシック"/>
              </a:rPr>
              <a:t>x += 1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Et pour conclure</a:t>
            </a:r>
            <a:endParaRPr b="0" lang="fr-FR" sz="2400" spc="-1" strike="noStrike">
              <a:latin typeface="Arial"/>
            </a:endParaRPr>
          </a:p>
        </p:txBody>
      </p:sp>
      <p:sp>
        <p:nvSpPr>
          <p:cNvPr id="448" name="CustomShape 2"/>
          <p:cNvSpPr/>
          <p:nvPr/>
        </p:nvSpPr>
        <p:spPr>
          <a:xfrm>
            <a:off x="266760" y="774360"/>
            <a:ext cx="7771680" cy="576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Voici comment arranger le premier code :</a:t>
            </a:r>
            <a:endParaRPr b="0" lang="fr-FR" sz="2400" spc="-1" strike="noStrike">
              <a:latin typeface="Arial"/>
            </a:endParaRPr>
          </a:p>
        </p:txBody>
      </p:sp>
      <p:sp>
        <p:nvSpPr>
          <p:cNvPr id="44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BA63407D-55C4-4592-ACB9-76C16F073807}"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5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51" name="CustomShape 5"/>
          <p:cNvSpPr/>
          <p:nvPr/>
        </p:nvSpPr>
        <p:spPr>
          <a:xfrm>
            <a:off x="2007720" y="1196640"/>
            <a:ext cx="4723920" cy="1511280"/>
          </a:xfrm>
          <a:prstGeom prst="rect">
            <a:avLst/>
          </a:prstGeom>
          <a:solidFill>
            <a:srgbClr val="faeeda"/>
          </a:solidFill>
          <a:ln>
            <a:noFill/>
          </a:ln>
          <a:effectLst>
            <a:outerShdw algn="tl" blurRad="50800" dir="2700000" dist="37674" rotWithShape="0">
              <a:srgbClr val="000000">
                <a:alpha val="40000"/>
              </a:srgbClr>
            </a:outerShdw>
          </a:effectLst>
        </p:spPr>
        <p:style>
          <a:lnRef idx="0"/>
          <a:fillRef idx="0"/>
          <a:effectRef idx="0"/>
          <a:fontRef idx="minor"/>
        </p:style>
        <p:txBody>
          <a:bodyPr lIns="0" rIns="0" tIns="0" bIns="0">
            <a:noAutofit/>
          </a:bodyPr>
          <a:p>
            <a:pPr>
              <a:lnSpc>
                <a:spcPct val="100000"/>
              </a:lnSpc>
              <a:spcBef>
                <a:spcPts val="400"/>
              </a:spcBef>
              <a:tabLst>
                <a:tab algn="l" pos="0"/>
              </a:tabLst>
            </a:pPr>
            <a:r>
              <a:rPr b="0" lang="fr-FR" sz="2000" spc="-1" strike="noStrike">
                <a:solidFill>
                  <a:srgbClr val="333399"/>
                </a:solidFill>
                <a:latin typeface="LMMono10-Regular-Identity-H"/>
                <a:ea typeface="DejaVu Sans"/>
              </a:rPr>
              <a:t>int</a:t>
            </a:r>
            <a:r>
              <a:rPr b="0" lang="fr-FR" sz="2000" spc="-1" strike="noStrike">
                <a:solidFill>
                  <a:srgbClr val="000000"/>
                </a:solidFill>
                <a:latin typeface="LMMono10-Regular-Identity-H"/>
                <a:ea typeface="DejaVu Sans"/>
              </a:rPr>
              <a:t> k(</a:t>
            </a:r>
            <a:r>
              <a:rPr b="0" lang="fr-FR" sz="2000" spc="-1" strike="noStrike">
                <a:solidFill>
                  <a:srgbClr val="333399"/>
                </a:solidFill>
                <a:latin typeface="LMMono10-Regular-Identity-H"/>
                <a:ea typeface="DejaVu Sans"/>
              </a:rPr>
              <a:t>int</a:t>
            </a:r>
            <a:r>
              <a:rPr b="0" lang="fr-FR" sz="2000" spc="-1" strike="noStrike">
                <a:solidFill>
                  <a:srgbClr val="000000"/>
                </a:solidFill>
                <a:latin typeface="LMMono10-Regular-Identity-H"/>
                <a:ea typeface="DejaVu Sans"/>
              </a:rPr>
              <a:t> i)</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LMMono10-Regular-Identity-H"/>
                <a:ea typeface="DejaVu Sans"/>
              </a:rPr>
              <a:t>{</a:t>
            </a:r>
            <a:r>
              <a:rPr b="0" lang="fr-FR" sz="2000" spc="-1" strike="noStrike">
                <a:solidFill>
                  <a:srgbClr val="333399"/>
                </a:solidFill>
                <a:latin typeface="LMMono10-Regular-Identity-H"/>
                <a:ea typeface="DejaVu Sans"/>
              </a:rPr>
              <a:t>int</a:t>
            </a:r>
            <a:r>
              <a:rPr b="0" lang="fr-FR" sz="2000" spc="-1" strike="noStrike">
                <a:solidFill>
                  <a:srgbClr val="000000"/>
                </a:solidFill>
                <a:latin typeface="LMMono10-Regular-Identity-H"/>
                <a:ea typeface="DejaVu Sans"/>
              </a:rPr>
              <a:t> rsflkj=1; </a:t>
            </a:r>
            <a:r>
              <a:rPr b="0" lang="fr-FR" sz="2000" spc="-1" strike="noStrike">
                <a:solidFill>
                  <a:srgbClr val="333399"/>
                </a:solidFill>
                <a:latin typeface="LMMono10-Regular-Identity-H"/>
                <a:ea typeface="DejaVu Sans"/>
              </a:rPr>
              <a:t>if</a:t>
            </a:r>
            <a:r>
              <a:rPr b="0" lang="fr-FR" sz="2000" spc="-1" strike="noStrike">
                <a:solidFill>
                  <a:srgbClr val="000000"/>
                </a:solidFill>
                <a:latin typeface="LMMono10-Regular-Identity-H"/>
                <a:ea typeface="DejaVu Sans"/>
              </a:rPr>
              <a:t> (i==1)</a:t>
            </a:r>
            <a:endParaRPr b="0" lang="fr-FR" sz="2000" spc="-1" strike="noStrike">
              <a:latin typeface="Arial"/>
            </a:endParaRPr>
          </a:p>
          <a:p>
            <a:pPr>
              <a:lnSpc>
                <a:spcPct val="100000"/>
              </a:lnSpc>
              <a:spcBef>
                <a:spcPts val="400"/>
              </a:spcBef>
              <a:tabLst>
                <a:tab algn="l" pos="0"/>
              </a:tabLst>
            </a:pPr>
            <a:r>
              <a:rPr b="0" lang="fr-FR" sz="2000" spc="-1" strike="noStrike">
                <a:solidFill>
                  <a:srgbClr val="333399"/>
                </a:solidFill>
                <a:latin typeface="LMMono10-Regular-Identity-H"/>
                <a:ea typeface="DejaVu Sans"/>
              </a:rPr>
              <a:t>return</a:t>
            </a:r>
            <a:r>
              <a:rPr b="0" lang="fr-FR" sz="2000" spc="-1" strike="noStrike">
                <a:solidFill>
                  <a:srgbClr val="000000"/>
                </a:solidFill>
                <a:latin typeface="LMMono10-Regular-Identity-H"/>
                <a:ea typeface="DejaVu Sans"/>
              </a:rPr>
              <a:t> rsflkj; </a:t>
            </a:r>
            <a:r>
              <a:rPr b="0" lang="fr-FR" sz="2000" spc="-1" strike="noStrike">
                <a:solidFill>
                  <a:srgbClr val="333399"/>
                </a:solidFill>
                <a:latin typeface="LMMono10-Regular-Identity-H"/>
                <a:ea typeface="DejaVu Sans"/>
              </a:rPr>
              <a:t>else</a:t>
            </a:r>
            <a:r>
              <a:rPr b="0" lang="fr-FR" sz="2000" spc="-1" strike="noStrike">
                <a:solidFill>
                  <a:srgbClr val="000000"/>
                </a:solidFill>
                <a:latin typeface="LMMono10-Regular-Identity-H"/>
                <a:ea typeface="DejaVu Sans"/>
              </a:rPr>
              <a:t> rsflkj = i;</a:t>
            </a:r>
            <a:endParaRPr b="0" lang="fr-FR" sz="2000" spc="-1" strike="noStrike">
              <a:latin typeface="Arial"/>
            </a:endParaRPr>
          </a:p>
          <a:p>
            <a:pPr>
              <a:lnSpc>
                <a:spcPct val="100000"/>
              </a:lnSpc>
              <a:spcBef>
                <a:spcPts val="400"/>
              </a:spcBef>
              <a:tabLst>
                <a:tab algn="l" pos="0"/>
              </a:tabLst>
            </a:pPr>
            <a:r>
              <a:rPr b="0" lang="fr-FR" sz="2000" spc="-1" strike="noStrike">
                <a:solidFill>
                  <a:srgbClr val="333399"/>
                </a:solidFill>
                <a:latin typeface="LMMono10-Regular-Identity-H"/>
                <a:ea typeface="DejaVu Sans"/>
              </a:rPr>
              <a:t>return</a:t>
            </a:r>
            <a:r>
              <a:rPr b="0" lang="fr-FR" sz="2000" spc="-1" strike="noStrike">
                <a:solidFill>
                  <a:srgbClr val="000000"/>
                </a:solidFill>
                <a:latin typeface="LMMono10-Regular-Identity-H"/>
                <a:ea typeface="DejaVu Sans"/>
              </a:rPr>
              <a:t> rsflkj*k(i-1);}</a:t>
            </a:r>
            <a:endParaRPr b="0" lang="fr-FR" sz="2000" spc="-1" strike="noStrike">
              <a:latin typeface="Arial"/>
            </a:endParaRPr>
          </a:p>
        </p:txBody>
      </p:sp>
      <p:sp>
        <p:nvSpPr>
          <p:cNvPr id="452" name="CustomShape 6"/>
          <p:cNvSpPr/>
          <p:nvPr/>
        </p:nvSpPr>
        <p:spPr>
          <a:xfrm>
            <a:off x="1979640" y="3645000"/>
            <a:ext cx="4751640" cy="338148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ff"/>
                </a:solidFill>
                <a:latin typeface="LMRoman9-Regular-Identity-H"/>
                <a:ea typeface="ＭＳ Ｐゴシック"/>
              </a:rPr>
              <a:t>long </a:t>
            </a:r>
            <a:r>
              <a:rPr b="0" lang="fr-FR" sz="1800" spc="-1" strike="noStrike">
                <a:solidFill>
                  <a:srgbClr val="000000"/>
                </a:solidFill>
                <a:latin typeface="LMRoman9-Regular-Identity-H"/>
                <a:ea typeface="ＭＳ Ｐゴシック"/>
              </a:rPr>
              <a:t>fact ( </a:t>
            </a:r>
            <a:r>
              <a:rPr b="0" lang="fr-FR" sz="1800" spc="-1" strike="noStrike">
                <a:solidFill>
                  <a:srgbClr val="0000ff"/>
                </a:solidFill>
                <a:latin typeface="LMRoman9-Regular-Identity-H"/>
                <a:ea typeface="ＭＳ Ｐゴシック"/>
              </a:rPr>
              <a:t>long </a:t>
            </a:r>
            <a:r>
              <a:rPr b="0" lang="fr-FR" sz="1800" spc="-1" strike="noStrike">
                <a:solidFill>
                  <a:srgbClr val="000000"/>
                </a:solidFill>
                <a:latin typeface="LMRoman9-Regular-Identity-H"/>
                <a:ea typeface="ＭＳ Ｐゴシック"/>
              </a:rPr>
              <a:t>n)</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assert (n&gt;=0) ; </a:t>
            </a:r>
            <a:r>
              <a:rPr b="0" lang="pt-BR" sz="1800" spc="-1" strike="noStrike">
                <a:solidFill>
                  <a:srgbClr val="009a00"/>
                </a:solidFill>
                <a:latin typeface="LMRoman9-Regular-Identity-H"/>
                <a:ea typeface="ＭＳ Ｐゴシック"/>
              </a:rPr>
              <a:t>// Précondition</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i f </a:t>
            </a:r>
            <a:r>
              <a:rPr b="0" lang="pt-BR" sz="1800" spc="-1" strike="noStrike">
                <a:solidFill>
                  <a:srgbClr val="000000"/>
                </a:solidFill>
                <a:latin typeface="LMRoman9-Regular-Identity-H"/>
                <a:ea typeface="ＭＳ Ｐゴシック"/>
              </a:rPr>
              <a:t>(n == 0) </a:t>
            </a:r>
            <a:r>
              <a:rPr b="0" lang="pt-BR" sz="1800" spc="-1" strike="noStrike">
                <a:solidFill>
                  <a:srgbClr val="009a00"/>
                </a:solidFill>
                <a:latin typeface="LMRoman9-Regular-Identity-H"/>
                <a:ea typeface="ＭＳ Ｐゴシック"/>
              </a:rPr>
              <a:t>// Cas particuliers : 0 ! = 1</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return </a:t>
            </a:r>
            <a:r>
              <a:rPr b="0" lang="fr-FR" sz="1800" spc="-1" strike="noStrike">
                <a:solidFill>
                  <a:srgbClr val="000000"/>
                </a:solidFill>
                <a:latin typeface="LMRoman9-Regular-Identity-H"/>
                <a:ea typeface="ＭＳ Ｐゴシック"/>
              </a:rPr>
              <a:t>1 ;</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long </a:t>
            </a:r>
            <a:r>
              <a:rPr b="0" lang="pt-BR" sz="1800" spc="-1" strike="noStrike">
                <a:solidFill>
                  <a:srgbClr val="000000"/>
                </a:solidFill>
                <a:latin typeface="LMRoman9-Regular-Identity-H"/>
                <a:ea typeface="ＭＳ Ｐゴシック"/>
              </a:rPr>
              <a:t>resultat = n ∗ fact(n</a:t>
            </a:r>
            <a:r>
              <a:rPr b="0" i="1" lang="pt-BR" sz="1800" spc="-1" strike="noStrike">
                <a:solidFill>
                  <a:srgbClr val="000000"/>
                </a:solidFill>
                <a:latin typeface="CMSY9"/>
                <a:ea typeface="ＭＳ Ｐゴシック"/>
              </a:rPr>
              <a:t>−</a:t>
            </a:r>
            <a:r>
              <a:rPr b="0" lang="pt-BR" sz="1800" spc="-1" strike="noStrike">
                <a:solidFill>
                  <a:srgbClr val="000000"/>
                </a:solidFill>
                <a:latin typeface="LMRoman9-Regular-Identity-H"/>
                <a:ea typeface="ＭＳ Ｐゴシック"/>
              </a:rPr>
              <a:t>1) ;</a:t>
            </a:r>
            <a:r>
              <a:rPr b="0" lang="pt-BR" sz="1800" spc="-1" strike="noStrike">
                <a:solidFill>
                  <a:srgbClr val="009a00"/>
                </a:solidFill>
                <a:latin typeface="LMRoman9-Regular-Identity-H"/>
                <a:ea typeface="ＭＳ Ｐゴシック"/>
              </a:rPr>
              <a:t>// n ! = n ∗ (n</a:t>
            </a:r>
            <a:r>
              <a:rPr b="0" i="1" lang="pt-BR" sz="1800" spc="-1" strike="noStrike">
                <a:solidFill>
                  <a:srgbClr val="009a00"/>
                </a:solidFill>
                <a:latin typeface="CMSY9"/>
                <a:ea typeface="ＭＳ Ｐゴシック"/>
              </a:rPr>
              <a:t>−</a:t>
            </a:r>
            <a:r>
              <a:rPr b="0" lang="pt-BR" sz="1800" spc="-1" strike="noStrike">
                <a:solidFill>
                  <a:srgbClr val="009a00"/>
                </a:solidFill>
                <a:latin typeface="LMRoman9-Regular-Identity-H"/>
                <a:ea typeface="ＭＳ Ｐゴシック"/>
              </a:rPr>
              <a:t>1) !</a:t>
            </a:r>
            <a:endParaRPr b="0" lang="fr-FR" sz="1800" spc="-1" strike="noStrike">
              <a:latin typeface="Arial"/>
            </a:endParaRPr>
          </a:p>
          <a:p>
            <a:pPr>
              <a:lnSpc>
                <a:spcPct val="100000"/>
              </a:lnSpc>
            </a:pPr>
            <a:r>
              <a:rPr b="0" lang="pt-BR" sz="1800" spc="-1" strike="noStrike">
                <a:solidFill>
                  <a:srgbClr val="808080"/>
                </a:solidFill>
                <a:latin typeface="LMRoman6-Regular-Identity-H"/>
                <a:ea typeface="ＭＳ Ｐゴシック"/>
              </a:rPr>
              <a:t>    </a:t>
            </a:r>
            <a:r>
              <a:rPr b="0" lang="pt-BR" sz="1800" spc="-1" strike="noStrike">
                <a:solidFill>
                  <a:srgbClr val="000000"/>
                </a:solidFill>
                <a:latin typeface="LMRoman9-Regular-Identity-H"/>
                <a:ea typeface="ＭＳ Ｐゴシック"/>
              </a:rPr>
              <a:t>assert ( resultat &gt; 0) ; </a:t>
            </a:r>
            <a:r>
              <a:rPr b="0" lang="pt-BR" sz="1800" spc="-1" strike="noStrike">
                <a:solidFill>
                  <a:srgbClr val="009a00"/>
                </a:solidFill>
                <a:latin typeface="LMRoman9-Regular-Identity-H"/>
                <a:ea typeface="ＭＳ Ｐゴシック"/>
              </a:rPr>
              <a:t>// Postcondition</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return </a:t>
            </a:r>
            <a:r>
              <a:rPr b="0" lang="pt-BR" sz="1800" spc="-1" strike="noStrike">
                <a:solidFill>
                  <a:srgbClr val="000000"/>
                </a:solidFill>
                <a:latin typeface="LMRoman9-Regular-Identity-H"/>
                <a:ea typeface="ＭＳ Ｐゴシック"/>
              </a:rPr>
              <a:t>resultat;</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
        <p:nvSpPr>
          <p:cNvPr id="453" name="CustomShape 7"/>
          <p:cNvSpPr/>
          <p:nvPr/>
        </p:nvSpPr>
        <p:spPr>
          <a:xfrm>
            <a:off x="4152960" y="2817000"/>
            <a:ext cx="418320" cy="683280"/>
          </a:xfrm>
          <a:prstGeom prst="downArrow">
            <a:avLst>
              <a:gd name="adj1" fmla="val 50000"/>
              <a:gd name="adj2" fmla="val 50000"/>
            </a:avLst>
          </a:prstGeom>
          <a:solidFill>
            <a:schemeClr val="accent1"/>
          </a:solidFill>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266760" y="2133720"/>
            <a:ext cx="7657560" cy="1142280"/>
          </a:xfrm>
          <a:prstGeom prst="rect">
            <a:avLst/>
          </a:prstGeom>
          <a:noFill/>
          <a:ln>
            <a:noFill/>
          </a:ln>
        </p:spPr>
        <p:style>
          <a:lnRef idx="0"/>
          <a:fillRef idx="0"/>
          <a:effectRef idx="0"/>
          <a:fontRef idx="minor"/>
        </p:style>
        <p:txBody>
          <a:bodyPr lIns="0" rIns="0" tIns="0" bIns="0" anchor="ctr">
            <a:noAutofit/>
          </a:bodyPr>
          <a:p>
            <a:pPr algn="ctr">
              <a:lnSpc>
                <a:spcPct val="90000"/>
              </a:lnSpc>
            </a:pPr>
            <a:r>
              <a:rPr b="1" lang="fr-FR" sz="3600" spc="-1" strike="noStrike">
                <a:solidFill>
                  <a:srgbClr val="00509a"/>
                </a:solidFill>
                <a:latin typeface="Arial"/>
                <a:ea typeface="ＭＳ Ｐゴシック"/>
              </a:rPr>
              <a:t>Initiation au langage C++</a:t>
            </a:r>
            <a:endParaRPr b="0" lang="fr-FR" sz="3600" spc="-1" strike="noStrike">
              <a:latin typeface="Arial"/>
            </a:endParaRPr>
          </a:p>
        </p:txBody>
      </p:sp>
      <p:sp>
        <p:nvSpPr>
          <p:cNvPr id="455" name="CustomShape 2"/>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F870AB3A-80EF-4DE7-A892-FC8740206C26}"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56" name="CustomShape 3"/>
          <p:cNvSpPr/>
          <p:nvPr/>
        </p:nvSpPr>
        <p:spPr>
          <a:xfrm>
            <a:off x="352728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Pour commencer…</a:t>
            </a:r>
            <a:endParaRPr b="0" lang="fr-FR" sz="2400" spc="-1" strike="noStrike">
              <a:latin typeface="Arial"/>
            </a:endParaRPr>
          </a:p>
        </p:txBody>
      </p:sp>
      <p:sp>
        <p:nvSpPr>
          <p:cNvPr id="458" name="CustomShape 2"/>
          <p:cNvSpPr/>
          <p:nvPr/>
        </p:nvSpPr>
        <p:spPr>
          <a:xfrm>
            <a:off x="279360" y="1700280"/>
            <a:ext cx="77716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Bjarn Stroustrup : 70% langage,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Expert : 60%,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Débutant : 10%</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Quelques pages internet de référence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LMMono10-Regular-Identity-H"/>
                <a:ea typeface="ＭＳ Ｐゴシック"/>
              </a:rPr>
              <a:t>https://en.cppreference.com/w/</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LMMono10-Regular-Identity-H"/>
                <a:ea typeface="ＭＳ Ｐゴシック"/>
              </a:rPr>
              <a:t>http://www.cplusplus.com/</a:t>
            </a:r>
            <a:endParaRPr b="0" lang="fr-FR" sz="2000" spc="-1" strike="noStrike">
              <a:latin typeface="Arial"/>
            </a:endParaRPr>
          </a:p>
        </p:txBody>
      </p:sp>
      <p:sp>
        <p:nvSpPr>
          <p:cNvPr id="45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3235337F-FA6E-4A34-A6D5-219CB5FFD9B6}"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6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Un petit programme éponyme en C++</a:t>
            </a:r>
            <a:endParaRPr b="0" lang="fr-FR" sz="2400" spc="-1" strike="noStrike">
              <a:latin typeface="Arial"/>
            </a:endParaRPr>
          </a:p>
        </p:txBody>
      </p:sp>
      <p:sp>
        <p:nvSpPr>
          <p:cNvPr id="462" name="CustomShape 2"/>
          <p:cNvSpPr/>
          <p:nvPr/>
        </p:nvSpPr>
        <p:spPr>
          <a:xfrm>
            <a:off x="279360" y="3131280"/>
            <a:ext cx="7771680" cy="26013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Pour afficher sur console : utilisation de </a:t>
            </a:r>
            <a:r>
              <a:rPr b="0" lang="fr-FR" sz="2400" spc="-1" strike="noStrike">
                <a:solidFill>
                  <a:srgbClr val="000000"/>
                </a:solidFill>
                <a:latin typeface="Courier New"/>
                <a:ea typeface="ＭＳ Ｐゴシック"/>
              </a:rPr>
              <a:t>&lt;iostream&gt;</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Utilisation de </a:t>
            </a:r>
            <a:r>
              <a:rPr b="0" lang="fr-FR" sz="2400" spc="-1" strike="noStrike">
                <a:solidFill>
                  <a:srgbClr val="000000"/>
                </a:solidFill>
                <a:latin typeface="Courier New"/>
                <a:ea typeface="ＭＳ Ｐゴシック"/>
              </a:rPr>
              <a:t>std::cout </a:t>
            </a:r>
            <a:r>
              <a:rPr b="0" lang="fr-FR" sz="2400" spc="-1" strike="noStrike">
                <a:solidFill>
                  <a:srgbClr val="000000"/>
                </a:solidFill>
                <a:latin typeface="Arial"/>
                <a:ea typeface="ＭＳ Ｐゴシック"/>
              </a:rPr>
              <a:t>(Console Output) et des flux de sortie (</a:t>
            </a:r>
            <a:r>
              <a:rPr b="0" lang="fr-FR" sz="2400" spc="-1" strike="noStrike">
                <a:solidFill>
                  <a:srgbClr val="000000"/>
                </a:solidFill>
                <a:latin typeface="Courier New"/>
                <a:ea typeface="ＭＳ Ｐゴシック"/>
              </a:rPr>
              <a:t>&lt;&lt;</a:t>
            </a:r>
            <a:r>
              <a:rPr b="0" lang="fr-FR" sz="2400" spc="-1" strike="noStrike">
                <a:solidFill>
                  <a:srgbClr val="000000"/>
                </a:solidFill>
                <a:latin typeface="Arial"/>
                <a:ea typeface="ＭＳ Ｐゴシック"/>
              </a:rPr>
              <a:t>)</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Courier New"/>
                <a:ea typeface="ＭＳ Ｐゴシック"/>
              </a:rPr>
              <a:t>std::endl </a:t>
            </a:r>
            <a:r>
              <a:rPr b="0" lang="fr-FR" sz="2400" spc="-1" strike="noStrike">
                <a:solidFill>
                  <a:srgbClr val="000000"/>
                </a:solidFill>
                <a:latin typeface="Arial"/>
                <a:ea typeface="ＭＳ Ｐゴシック"/>
              </a:rPr>
              <a:t>pour le retour à la ligne (end line)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Courier New"/>
                <a:ea typeface="ＭＳ Ｐゴシック"/>
              </a:rPr>
              <a:t>EXIT_SUCCESS </a:t>
            </a:r>
            <a:r>
              <a:rPr b="0" lang="fr-FR" sz="2400" spc="-1" strike="noStrike">
                <a:solidFill>
                  <a:srgbClr val="000000"/>
                </a:solidFill>
                <a:latin typeface="Arial"/>
                <a:ea typeface="ＭＳ Ｐゴシック"/>
              </a:rPr>
              <a:t>: En C également pour signaler que le programme s’est passé sans accros</a:t>
            </a:r>
            <a:endParaRPr b="0" lang="fr-FR" sz="2400" spc="-1" strike="noStrike">
              <a:latin typeface="Arial"/>
            </a:endParaRPr>
          </a:p>
        </p:txBody>
      </p:sp>
      <p:sp>
        <p:nvSpPr>
          <p:cNvPr id="46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F08F423-B870-4E7E-AAB6-EBC26AE436BF}"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6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65" name="CustomShape 5"/>
          <p:cNvSpPr/>
          <p:nvPr/>
        </p:nvSpPr>
        <p:spPr>
          <a:xfrm>
            <a:off x="1835640" y="908640"/>
            <a:ext cx="4751640" cy="22842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&lt;iostream&gt;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int </a:t>
            </a:r>
            <a:r>
              <a:rPr b="0" lang="fr-FR" sz="1800" spc="-1" strike="noStrike">
                <a:solidFill>
                  <a:srgbClr val="000000"/>
                </a:solidFill>
                <a:latin typeface="LMRoman9-Regular-Identity-H"/>
                <a:ea typeface="ＭＳ Ｐゴシック"/>
              </a:rPr>
              <a:t>main (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en-US" sz="1800" spc="-1" strike="noStrike">
                <a:solidFill>
                  <a:srgbClr val="808080"/>
                </a:solidFill>
                <a:latin typeface="LMRoman6-Regular-Identity-H"/>
                <a:ea typeface="ＭＳ Ｐゴシック"/>
              </a:rPr>
              <a:t>        </a:t>
            </a:r>
            <a:r>
              <a:rPr b="0" lang="en-US" sz="1800" spc="-1" strike="noStrike">
                <a:solidFill>
                  <a:srgbClr val="000000"/>
                </a:solidFill>
                <a:latin typeface="LMRoman9-Regular-Identity-H"/>
                <a:ea typeface="ＭＳ Ｐゴシック"/>
              </a:rPr>
              <a:t>std::cout &lt;&lt; </a:t>
            </a:r>
            <a:r>
              <a:rPr b="0" lang="en-US" sz="1800" spc="-1" strike="noStrike">
                <a:solidFill>
                  <a:srgbClr val="9400d2"/>
                </a:solidFill>
                <a:latin typeface="LMRoman9-Regular-Identity-H"/>
                <a:ea typeface="ＭＳ Ｐゴシック"/>
              </a:rPr>
              <a:t>” Hello World ! ” </a:t>
            </a:r>
            <a:r>
              <a:rPr b="0" lang="en-US" sz="1800" spc="-1" strike="noStrike">
                <a:solidFill>
                  <a:srgbClr val="000000"/>
                </a:solidFill>
                <a:latin typeface="LMRoman9-Regular-Identity-H"/>
                <a:ea typeface="ＭＳ Ｐゴシック"/>
              </a:rPr>
              <a:t>&lt;&lt; std::endl;</a:t>
            </a:r>
            <a:endParaRPr b="0" lang="fr-FR" sz="1800" spc="-1" strike="noStrike">
              <a:latin typeface="Arial"/>
            </a:endParaRPr>
          </a:p>
          <a:p>
            <a:pPr>
              <a:lnSpc>
                <a:spcPct val="100000"/>
              </a:lnSpc>
            </a:pPr>
            <a:r>
              <a:rPr b="0" lang="fr-FR" sz="1800" spc="-1" strike="noStrike">
                <a:solidFill>
                  <a:srgbClr val="808080"/>
                </a:solidFill>
                <a:latin typeface="LMRoman6-Regular-Identity-H"/>
                <a:ea typeface="ＭＳ Ｐゴシック"/>
              </a:rPr>
              <a:t>        </a:t>
            </a:r>
            <a:r>
              <a:rPr b="0" lang="fr-FR" sz="1800" spc="-1" strike="noStrike">
                <a:solidFill>
                  <a:srgbClr val="0000ff"/>
                </a:solidFill>
                <a:latin typeface="LMRoman9-Regular-Identity-H"/>
                <a:ea typeface="ＭＳ Ｐゴシック"/>
              </a:rPr>
              <a:t>return </a:t>
            </a:r>
            <a:r>
              <a:rPr b="0" lang="fr-FR" sz="1800" spc="-1" strike="noStrike">
                <a:solidFill>
                  <a:srgbClr val="000000"/>
                </a:solidFill>
                <a:latin typeface="LMRoman9-Regular-Identity-H"/>
                <a:ea typeface="ＭＳ Ｐゴシック"/>
              </a:rPr>
              <a:t>EXIT_SUCCESS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Convention sur les noms de variables (et autres)</a:t>
            </a:r>
            <a:endParaRPr b="0" lang="fr-FR" sz="2400" spc="-1" strike="noStrike">
              <a:latin typeface="Arial"/>
            </a:endParaRPr>
          </a:p>
        </p:txBody>
      </p:sp>
      <p:sp>
        <p:nvSpPr>
          <p:cNvPr id="467" name="CustomShape 2"/>
          <p:cNvSpPr/>
          <p:nvPr/>
        </p:nvSpPr>
        <p:spPr>
          <a:xfrm>
            <a:off x="279360" y="692640"/>
            <a:ext cx="7771680" cy="4905720"/>
          </a:xfrm>
          <a:prstGeom prst="rect">
            <a:avLst/>
          </a:prstGeom>
          <a:solidFill>
            <a:srgbClr val="ffffff"/>
          </a:solid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Peut contenir des caractères ASCII</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Ne doit pas contenir des espaces ou des tabulations</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Ni de ponctuations, de quotes, de symboles d’opérations, de parenthèses, brackets et accolades ni des symboles @ et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Ne peut pas commencer par un chiffre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Depuis C++ 11, peut contenir une grande partie des caractères unicodes</a:t>
            </a:r>
            <a:endParaRPr b="0" lang="fr-FR" sz="2400" spc="-1" strike="noStrike">
              <a:latin typeface="Arial"/>
            </a:endParaRPr>
          </a:p>
          <a:p>
            <a:pPr lvl="1" marL="743040" indent="-285120">
              <a:lnSpc>
                <a:spcPct val="100000"/>
              </a:lnSpc>
              <a:spcBef>
                <a:spcPts val="400"/>
              </a:spcBef>
              <a:buClr>
                <a:srgbClr val="008000"/>
              </a:buClr>
              <a:buFont typeface="Symbol"/>
              <a:buChar char=""/>
            </a:pPr>
            <a:r>
              <a:rPr b="0" lang="fr-FR" sz="2000" spc="-1" strike="noStrike">
                <a:solidFill>
                  <a:srgbClr val="008000"/>
                </a:solidFill>
                <a:latin typeface="Arial"/>
                <a:ea typeface="ＭＳ Ｐゴシック"/>
              </a:rPr>
              <a:t>Valides</a:t>
            </a:r>
            <a:r>
              <a:rPr b="0" lang="fr-FR" sz="2000" spc="-1" strike="noStrike">
                <a:solidFill>
                  <a:srgbClr val="000000"/>
                </a:solidFill>
                <a:latin typeface="Arial"/>
                <a:ea typeface="ＭＳ Ｐゴシック"/>
              </a:rPr>
              <a:t>    : a, _a, clé, périmètre, , </a:t>
            </a:r>
            <a:endParaRPr b="0" lang="fr-FR" sz="2000" spc="-1" strike="noStrike">
              <a:latin typeface="Arial"/>
            </a:endParaRPr>
          </a:p>
          <a:p>
            <a:pPr lvl="1" marL="743040" indent="-285120">
              <a:lnSpc>
                <a:spcPct val="100000"/>
              </a:lnSpc>
              <a:spcBef>
                <a:spcPts val="400"/>
              </a:spcBef>
              <a:buClr>
                <a:srgbClr val="c00000"/>
              </a:buClr>
              <a:buFont typeface="Symbol"/>
              <a:buChar char=""/>
            </a:pPr>
            <a:r>
              <a:rPr b="0" lang="fr-FR" sz="2000" spc="-1" strike="noStrike">
                <a:solidFill>
                  <a:srgbClr val="c00000"/>
                </a:solidFill>
                <a:latin typeface="Arial"/>
                <a:ea typeface="ＭＳ Ｐゴシック"/>
              </a:rPr>
              <a:t>Invalides</a:t>
            </a:r>
            <a:r>
              <a:rPr b="0" lang="fr-FR" sz="2000" spc="-1" strike="noStrike">
                <a:solidFill>
                  <a:srgbClr val="000000"/>
                </a:solidFill>
                <a:latin typeface="Arial"/>
                <a:ea typeface="ＭＳ Ｐゴシック"/>
              </a:rPr>
              <a:t>  : 1a, }c, la clef, &lt;c </a:t>
            </a:r>
            <a:endParaRPr b="0" lang="fr-FR" sz="2000" spc="-1" strike="noStrike">
              <a:latin typeface="Arial"/>
            </a:endParaRPr>
          </a:p>
          <a:p>
            <a:pPr marL="457200">
              <a:lnSpc>
                <a:spcPct val="100000"/>
              </a:lnSpc>
              <a:spcBef>
                <a:spcPts val="400"/>
              </a:spcBef>
              <a:tabLst>
                <a:tab algn="l" pos="0"/>
              </a:tabLst>
            </a:pPr>
            <a:endParaRPr b="0" lang="fr-FR" sz="2000" spc="-1" strike="noStrike">
              <a:latin typeface="Arial"/>
            </a:endParaRPr>
          </a:p>
        </p:txBody>
      </p:sp>
      <p:sp>
        <p:nvSpPr>
          <p:cNvPr id="46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48C8AE8A-7AD6-4FB0-A1F1-A127A4A9D08E}"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6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 type booléen</a:t>
            </a:r>
            <a:endParaRPr b="0" lang="fr-FR" sz="2400" spc="-1" strike="noStrike">
              <a:latin typeface="Arial"/>
            </a:endParaRPr>
          </a:p>
        </p:txBody>
      </p:sp>
      <p:sp>
        <p:nvSpPr>
          <p:cNvPr id="471" name="CustomShape 2"/>
          <p:cNvSpPr/>
          <p:nvPr/>
        </p:nvSpPr>
        <p:spPr>
          <a:xfrm>
            <a:off x="266760" y="836640"/>
            <a:ext cx="7771680" cy="2159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Mot clef natif au C++ : </a:t>
            </a:r>
            <a:r>
              <a:rPr b="0" lang="fr-FR" sz="2400" spc="-1" strike="noStrike">
                <a:solidFill>
                  <a:srgbClr val="000000"/>
                </a:solidFill>
                <a:latin typeface="Courier New"/>
                <a:ea typeface="ＭＳ Ｐゴシック"/>
              </a:rPr>
              <a:t>bool</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Ne peut prendre que deux valeurs : </a:t>
            </a:r>
            <a:r>
              <a:rPr b="0" lang="fr-FR" sz="2400" spc="-1" strike="noStrike">
                <a:solidFill>
                  <a:srgbClr val="000000"/>
                </a:solidFill>
                <a:latin typeface="Courier New"/>
                <a:ea typeface="ＭＳ Ｐゴシック"/>
              </a:rPr>
              <a:t>true</a:t>
            </a:r>
            <a:r>
              <a:rPr b="0" lang="fr-FR" sz="2400" spc="-1" strike="noStrike">
                <a:solidFill>
                  <a:srgbClr val="000000"/>
                </a:solidFill>
                <a:latin typeface="Arial"/>
                <a:ea typeface="ＭＳ Ｐゴシック"/>
              </a:rPr>
              <a:t> ou </a:t>
            </a:r>
            <a:r>
              <a:rPr b="0" lang="fr-FR" sz="2400" spc="-1" strike="noStrike">
                <a:solidFill>
                  <a:srgbClr val="000000"/>
                </a:solidFill>
                <a:latin typeface="Courier New"/>
                <a:ea typeface="ＭＳ Ｐゴシック"/>
              </a:rPr>
              <a:t>false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Opérations logiques et de tests valables sur eux</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À l’affichage, affiche 0 (false) ou 1 (true) sauf si on utilise </a:t>
            </a:r>
            <a:r>
              <a:rPr b="0" lang="fr-FR" sz="2400" spc="-1" strike="noStrike">
                <a:solidFill>
                  <a:srgbClr val="000000"/>
                </a:solidFill>
                <a:latin typeface="Courier New"/>
                <a:ea typeface="ＭＳ Ｐゴシック"/>
              </a:rPr>
              <a:t>std::boolalpha </a:t>
            </a:r>
            <a:r>
              <a:rPr b="0" lang="fr-FR" sz="2400" spc="-1" strike="noStrike">
                <a:solidFill>
                  <a:srgbClr val="000000"/>
                </a:solidFill>
                <a:latin typeface="Arial"/>
                <a:ea typeface="ＭＳ Ｐゴシック"/>
              </a:rPr>
              <a:t>de la bibliothèque </a:t>
            </a:r>
            <a:r>
              <a:rPr b="0" lang="fr-FR" sz="2400" spc="-1" strike="noStrike">
                <a:solidFill>
                  <a:srgbClr val="000000"/>
                </a:solidFill>
                <a:latin typeface="Courier New"/>
                <a:ea typeface="ＭＳ Ｐゴシック"/>
              </a:rPr>
              <a:t>iomanip</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47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7450FBD-7279-4C72-807A-90A036115201}"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7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74" name="CustomShape 5"/>
          <p:cNvSpPr/>
          <p:nvPr/>
        </p:nvSpPr>
        <p:spPr>
          <a:xfrm>
            <a:off x="266760" y="2892960"/>
            <a:ext cx="878760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&lt;iostream&gt;</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&lt;iomanip&gt;</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int </a:t>
            </a:r>
            <a:r>
              <a:rPr b="0" lang="fr-FR" sz="1800" spc="-1" strike="noStrike">
                <a:solidFill>
                  <a:srgbClr val="000000"/>
                </a:solidFill>
                <a:latin typeface="LMRoman9-Regular-Identity-H"/>
                <a:ea typeface="ＭＳ Ｐゴシック"/>
              </a:rPr>
              <a:t>main (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bool </a:t>
            </a:r>
            <a:r>
              <a:rPr b="0" lang="fr-FR" sz="1800" spc="-1" strike="noStrike">
                <a:solidFill>
                  <a:srgbClr val="000000"/>
                </a:solidFill>
                <a:latin typeface="LMRoman9-Regular-Identity-H"/>
                <a:ea typeface="ＭＳ Ｐゴシック"/>
              </a:rPr>
              <a:t>f 1 = (3&gt;5); </a:t>
            </a:r>
            <a:r>
              <a:rPr b="0" lang="fr-FR" sz="1800" spc="-1" strike="noStrike">
                <a:solidFill>
                  <a:srgbClr val="009a00"/>
                </a:solidFill>
                <a:latin typeface="LMRoman9-Regular-Identity-H"/>
                <a:ea typeface="ＭＳ Ｐゴシック"/>
              </a:rPr>
              <a:t>// f1 est faux</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bool </a:t>
            </a:r>
            <a:r>
              <a:rPr b="0" lang="pt-BR" sz="1800" spc="-1" strike="noStrike">
                <a:solidFill>
                  <a:srgbClr val="000000"/>
                </a:solidFill>
                <a:latin typeface="LMRoman9-Regular-Identity-H"/>
                <a:ea typeface="ＭＳ Ｐゴシック"/>
              </a:rPr>
              <a:t>f 2 = f1 || (5-7+2 == 0); </a:t>
            </a:r>
            <a:r>
              <a:rPr b="0" lang="pt-BR" sz="1800" spc="-1" strike="noStrike">
                <a:solidFill>
                  <a:srgbClr val="009a00"/>
                </a:solidFill>
                <a:latin typeface="LMRoman9-Regular-Identity-H"/>
                <a:ea typeface="ＭＳ Ｐゴシック"/>
              </a:rPr>
              <a:t>// f2 est vrai</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std::cout &lt;&lt; std::boolalpha &lt;&lt; </a:t>
            </a:r>
            <a:r>
              <a:rPr b="0" lang="fr-FR" sz="1800" spc="-1" strike="noStrike">
                <a:solidFill>
                  <a:srgbClr val="9400d2"/>
                </a:solidFill>
                <a:latin typeface="LMRoman9-Regular-Identity-H"/>
                <a:ea typeface="ＭＳ Ｐゴシック"/>
              </a:rPr>
              <a:t>”f1 : ” </a:t>
            </a:r>
            <a:r>
              <a:rPr b="0" lang="fr-FR" sz="1800" spc="-1" strike="noStrike">
                <a:solidFill>
                  <a:srgbClr val="000000"/>
                </a:solidFill>
                <a:latin typeface="LMRoman9-Regular-Identity-H"/>
                <a:ea typeface="ＭＳ Ｐゴシック"/>
              </a:rPr>
              <a:t>&lt;&lt; f 1 &lt;&lt; std::endl;</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std::cout &lt;&lt; </a:t>
            </a:r>
            <a:r>
              <a:rPr b="0" lang="fr-FR" sz="1800" spc="-1" strike="noStrike">
                <a:solidFill>
                  <a:srgbClr val="9400d2"/>
                </a:solidFill>
                <a:latin typeface="LMRoman9-Regular-Identity-H"/>
                <a:ea typeface="ＭＳ Ｐゴシック"/>
              </a:rPr>
              <a:t>” et f2 : ” </a:t>
            </a:r>
            <a:r>
              <a:rPr b="0" lang="fr-FR" sz="1800" spc="-1" strike="noStrike">
                <a:solidFill>
                  <a:srgbClr val="000000"/>
                </a:solidFill>
                <a:latin typeface="LMRoman9-Regular-Identity-H"/>
                <a:ea typeface="ＭＳ Ｐゴシック"/>
              </a:rPr>
              <a:t>&lt;&lt; f2 &lt;&lt; std::endl ;</a:t>
            </a:r>
            <a:endParaRPr b="0" lang="fr-FR" sz="1800" spc="-1" strike="noStrike">
              <a:latin typeface="Arial"/>
            </a:endParaRPr>
          </a:p>
          <a:p>
            <a:pPr>
              <a:lnSpc>
                <a:spcPct val="100000"/>
              </a:lnSpc>
            </a:pPr>
            <a:r>
              <a:rPr b="0" lang="fr-FR" sz="1800" spc="-1" strike="noStrike">
                <a:solidFill>
                  <a:srgbClr val="808080"/>
                </a:solidFill>
                <a:latin typeface="LMRoman6-Regular-Identity-H"/>
                <a:ea typeface="ＭＳ Ｐゴシック"/>
              </a:rPr>
              <a:t>        </a:t>
            </a:r>
            <a:r>
              <a:rPr b="0" lang="fr-FR" sz="1800" spc="-1" strike="noStrike">
                <a:solidFill>
                  <a:srgbClr val="000000"/>
                </a:solidFill>
                <a:latin typeface="LMRoman9-Regular-Identity-H"/>
                <a:ea typeface="ＭＳ Ｐゴシック"/>
              </a:rPr>
              <a:t>std::cout &lt;&lt; std::noboolalpha &lt;&lt; </a:t>
            </a:r>
            <a:r>
              <a:rPr b="0" lang="fr-FR" sz="1800" spc="-1" strike="noStrike">
                <a:solidFill>
                  <a:srgbClr val="9400d2"/>
                </a:solidFill>
                <a:latin typeface="LMRoman9-Regular-Identity-H"/>
                <a:ea typeface="ＭＳ Ｐゴシック"/>
              </a:rPr>
              <a:t>” f1 &amp;&amp; f2 : ” </a:t>
            </a:r>
            <a:r>
              <a:rPr b="0" lang="fr-FR" sz="1800" spc="-1" strike="noStrike">
                <a:solidFill>
                  <a:srgbClr val="000000"/>
                </a:solidFill>
                <a:latin typeface="LMRoman9-Regular-Identity-H"/>
                <a:ea typeface="ＭＳ Ｐゴシック"/>
              </a:rPr>
              <a:t>&lt;&lt; f1 &amp;&amp; f2 &lt;&lt; std::endl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std::cout &lt;&lt; </a:t>
            </a:r>
            <a:r>
              <a:rPr b="0" lang="fr-FR" sz="1800" spc="-1" strike="noStrike">
                <a:solidFill>
                  <a:srgbClr val="9400d2"/>
                </a:solidFill>
                <a:latin typeface="LMRoman9-Regular-Identity-H"/>
                <a:ea typeface="ＭＳ Ｐゴシック"/>
              </a:rPr>
              <a:t>”f1 || f2 : ” </a:t>
            </a:r>
            <a:r>
              <a:rPr b="0" lang="fr-FR" sz="1800" spc="-1" strike="noStrike">
                <a:solidFill>
                  <a:srgbClr val="000000"/>
                </a:solidFill>
                <a:latin typeface="LMRoman9-Regular-Identity-H"/>
                <a:ea typeface="ＭＳ Ｐゴシック"/>
              </a:rPr>
              <a:t>&lt;&lt; f1 || f2 &lt;&lt; std::endl ;</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return </a:t>
            </a:r>
            <a:r>
              <a:rPr b="0" lang="fr-FR" sz="1800" spc="-1" strike="noStrike">
                <a:solidFill>
                  <a:srgbClr val="000000"/>
                </a:solidFill>
                <a:latin typeface="LMRoman9-Regular-Identity-H"/>
                <a:ea typeface="ＭＳ Ｐゴシック"/>
              </a:rPr>
              <a:t>EXIT_SUCCESS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Généalogie du C++</a:t>
            </a:r>
            <a:endParaRPr b="0" lang="fr-FR" sz="2400" spc="-1" strike="noStrike">
              <a:latin typeface="Arial"/>
            </a:endParaRPr>
          </a:p>
        </p:txBody>
      </p:sp>
      <p:sp>
        <p:nvSpPr>
          <p:cNvPr id="351" name="CustomShape 2"/>
          <p:cNvSpPr/>
          <p:nvPr/>
        </p:nvSpPr>
        <p:spPr>
          <a:xfrm>
            <a:off x="990720" y="1133640"/>
            <a:ext cx="7829280" cy="4887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1969 : Première version d’Unix en assembleur</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1969 : Langage B (interprété)</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1971 : Langage C (pour Unix en C)</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1980 : Langage C++</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1983 : Standardisation ANSI du C</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1998 : Standardisation ISO du C++ (a.k.a C++ 98)</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2011 : Mise à jour ISO du C++ (C++ 11)</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2014 : Mise à jour ISO du C++ (C++ 14)</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2017 : Mise à jour ISO du C++ (C++ 17)</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2020 : Mise à jour ISO du C++ (C++ 20)</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2023 : Mise à jour ISO de prévu…</a:t>
            </a:r>
            <a:endParaRPr b="0" lang="fr-FR" sz="2400" spc="-1" strike="noStrike">
              <a:latin typeface="Arial"/>
            </a:endParaRPr>
          </a:p>
        </p:txBody>
      </p:sp>
      <p:sp>
        <p:nvSpPr>
          <p:cNvPr id="35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4890CB3F-4BE2-40BE-8F66-43502DF1168C}"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5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entiers</a:t>
            </a:r>
            <a:endParaRPr b="0" lang="fr-FR" sz="2400" spc="-1" strike="noStrike">
              <a:latin typeface="Arial"/>
            </a:endParaRPr>
          </a:p>
        </p:txBody>
      </p:sp>
      <p:sp>
        <p:nvSpPr>
          <p:cNvPr id="476" name="CustomShape 2"/>
          <p:cNvSpPr/>
          <p:nvPr/>
        </p:nvSpPr>
        <p:spPr>
          <a:xfrm>
            <a:off x="266760" y="764640"/>
            <a:ext cx="7771680" cy="5544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Même types de base qu’en C</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Attention : char signé ou non signé selon les compilateurs/système d’exploitation;</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Type long 32 bits sous Windows, 64 bits sous Linux</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Attention au débordement d’entier !</a:t>
            </a:r>
            <a:endParaRPr b="0" lang="fr-FR" sz="2000" spc="-1" strike="noStrike">
              <a:latin typeface="Arial"/>
            </a:endParaRPr>
          </a:p>
          <a:p>
            <a:pPr marL="343080" indent="-342360">
              <a:lnSpc>
                <a:spcPts val="1899"/>
              </a:lnSpc>
              <a:spcBef>
                <a:spcPts val="400"/>
              </a:spcBef>
              <a:buClr>
                <a:srgbClr val="000000"/>
              </a:buClr>
              <a:buFont typeface="Symbol"/>
              <a:buChar char=""/>
            </a:pPr>
            <a:r>
              <a:rPr b="0" lang="fr-FR" sz="2000" spc="-1" strike="noStrike">
                <a:solidFill>
                  <a:srgbClr val="000000"/>
                </a:solidFill>
                <a:latin typeface="Arial"/>
                <a:ea typeface="ＭＳ Ｐゴシック"/>
              </a:rPr>
              <a:t>Eviter si possible les entiers non signés sources de bogues difficiles à trouver :</a:t>
            </a:r>
            <a:br/>
            <a:r>
              <a:rPr b="0" lang="pt-BR" sz="1800" spc="-1" strike="noStrike">
                <a:solidFill>
                  <a:srgbClr val="0000ff"/>
                </a:solidFill>
                <a:latin typeface="LMRoman9-Regular-Identity-H"/>
                <a:ea typeface="ＭＳ Ｐゴシック"/>
              </a:rPr>
              <a:t>unsigned</a:t>
            </a:r>
            <a:r>
              <a:rPr b="0" lang="fr-FR" sz="1800" spc="-1" strike="noStrike">
                <a:solidFill>
                  <a:srgbClr val="000000"/>
                </a:solidFill>
                <a:latin typeface="LMRoman9-Regular-Identity-H"/>
                <a:ea typeface="ＭＳ Ｐゴシック"/>
              </a:rPr>
              <a:t> i , j ;</a:t>
            </a:r>
            <a:endParaRPr b="0" lang="fr-FR" sz="1800" spc="-1" strike="noStrike">
              <a:latin typeface="Arial"/>
            </a:endParaRPr>
          </a:p>
          <a:p>
            <a:pPr>
              <a:lnSpc>
                <a:spcPts val="1899"/>
              </a:lnSpc>
              <a:spcBef>
                <a:spcPts val="360"/>
              </a:spcBef>
              <a:tabLst>
                <a:tab algn="l" pos="0"/>
              </a:tabLst>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for </a:t>
            </a:r>
            <a:r>
              <a:rPr b="0" lang="pt-BR" sz="1800" spc="-1" strike="noStrike">
                <a:solidFill>
                  <a:srgbClr val="000000"/>
                </a:solidFill>
                <a:latin typeface="LMRoman9-Regular-Identity-H"/>
                <a:ea typeface="ＭＳ Ｐゴシック"/>
              </a:rPr>
              <a:t>( i = 1 ; i &lt; 99 ; ++i )</a:t>
            </a:r>
            <a:endParaRPr b="0" lang="fr-FR" sz="1800" spc="-1" strike="noStrike">
              <a:latin typeface="Arial"/>
            </a:endParaRPr>
          </a:p>
          <a:p>
            <a:pPr>
              <a:lnSpc>
                <a:spcPts val="1899"/>
              </a:lnSpc>
              <a:spcBef>
                <a:spcPts val="360"/>
              </a:spcBef>
              <a:tabLst>
                <a:tab algn="l" pos="0"/>
              </a:tabLst>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ts val="1899"/>
              </a:lnSpc>
              <a:spcBef>
                <a:spcPts val="360"/>
              </a:spcBef>
              <a:tabLst>
                <a:tab algn="l" pos="0"/>
              </a:tabLst>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for </a:t>
            </a:r>
            <a:r>
              <a:rPr b="0" lang="pt-BR" sz="1800" spc="-1" strike="noStrike">
                <a:solidFill>
                  <a:srgbClr val="000000"/>
                </a:solidFill>
                <a:latin typeface="LMRoman9-Regular-Identity-H"/>
                <a:ea typeface="ＭＳ Ｐゴシック"/>
              </a:rPr>
              <a:t>( j = i +1 ; j &gt;= i </a:t>
            </a:r>
            <a:r>
              <a:rPr b="0" i="1" lang="pt-BR" sz="1800" spc="-1" strike="noStrike">
                <a:solidFill>
                  <a:srgbClr val="000000"/>
                </a:solidFill>
                <a:latin typeface="CMSY9"/>
                <a:ea typeface="ＭＳ Ｐゴシック"/>
              </a:rPr>
              <a:t>−</a:t>
            </a:r>
            <a:r>
              <a:rPr b="0" lang="pt-BR" sz="1800" spc="-1" strike="noStrike">
                <a:solidFill>
                  <a:srgbClr val="000000"/>
                </a:solidFill>
                <a:latin typeface="LMRoman9-Regular-Identity-H"/>
                <a:ea typeface="ＭＳ Ｐゴシック"/>
              </a:rPr>
              <a:t>1 ; </a:t>
            </a:r>
            <a:r>
              <a:rPr b="0" i="1" lang="pt-BR" sz="1800" spc="-1" strike="noStrike">
                <a:solidFill>
                  <a:srgbClr val="000000"/>
                </a:solidFill>
                <a:latin typeface="CMSY9"/>
                <a:ea typeface="ＭＳ Ｐゴシック"/>
              </a:rPr>
              <a:t>−−</a:t>
            </a:r>
            <a:r>
              <a:rPr b="0" lang="pt-BR" sz="1800" spc="-1" strike="noStrike">
                <a:solidFill>
                  <a:srgbClr val="000000"/>
                </a:solidFill>
                <a:latin typeface="LMRoman9-Regular-Identity-H"/>
                <a:ea typeface="ＭＳ Ｐゴシック"/>
              </a:rPr>
              <a:t>j )</a:t>
            </a:r>
            <a:endParaRPr b="0" lang="fr-FR" sz="1800" spc="-1" strike="noStrike">
              <a:latin typeface="Arial"/>
            </a:endParaRPr>
          </a:p>
          <a:p>
            <a:pPr>
              <a:lnSpc>
                <a:spcPts val="1899"/>
              </a:lnSpc>
              <a:spcBef>
                <a:spcPts val="360"/>
              </a:spcBef>
              <a:tabLst>
                <a:tab algn="l" pos="0"/>
              </a:tabLst>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 …</a:t>
            </a:r>
            <a:endParaRPr b="0" lang="fr-FR" sz="1800" spc="-1" strike="noStrike">
              <a:latin typeface="Arial"/>
            </a:endParaRPr>
          </a:p>
          <a:p>
            <a:pPr marL="343080" indent="-342360">
              <a:lnSpc>
                <a:spcPct val="100000"/>
              </a:lnSpc>
              <a:spcBef>
                <a:spcPts val="360"/>
              </a:spcBef>
              <a:buClr>
                <a:srgbClr val="000000"/>
              </a:buClr>
              <a:buFont typeface="Arial"/>
              <a:buChar char="•"/>
              <a:tabLst>
                <a:tab algn="l" pos="0"/>
              </a:tabLst>
            </a:pPr>
            <a:r>
              <a:rPr b="0" lang="fr-FR" sz="1800" spc="-1" strike="noStrike">
                <a:solidFill>
                  <a:srgbClr val="000000"/>
                </a:solidFill>
                <a:latin typeface="Arial"/>
                <a:ea typeface="ＭＳ Ｐゴシック"/>
              </a:rPr>
              <a:t>Attention également à la division entière ! 5/2 = 2 !</a:t>
            </a:r>
            <a:endParaRPr b="0" lang="fr-FR" sz="1800" spc="-1" strike="noStrike">
              <a:latin typeface="Arial"/>
            </a:endParaRPr>
          </a:p>
          <a:p>
            <a:pPr marL="343080" indent="-342360">
              <a:lnSpc>
                <a:spcPct val="100000"/>
              </a:lnSpc>
              <a:spcBef>
                <a:spcPts val="360"/>
              </a:spcBef>
              <a:buClr>
                <a:srgbClr val="000000"/>
              </a:buClr>
              <a:buFont typeface="Arial"/>
              <a:buChar char="•"/>
              <a:tabLst>
                <a:tab algn="l" pos="0"/>
              </a:tabLst>
            </a:pPr>
            <a:r>
              <a:rPr b="0" lang="fr-FR" sz="1800" spc="-1" strike="noStrike">
                <a:solidFill>
                  <a:srgbClr val="000000"/>
                </a:solidFill>
                <a:latin typeface="Arial"/>
                <a:ea typeface="ＭＳ Ｐゴシック"/>
              </a:rPr>
              <a:t>Affichage grâce aux flux :</a:t>
            </a:r>
            <a:br/>
            <a:r>
              <a:rPr b="0" lang="fr-FR" sz="1800" spc="-1" strike="noStrike">
                <a:solidFill>
                  <a:srgbClr val="0000ff"/>
                </a:solidFill>
                <a:latin typeface="LMRoman9-Regular-Identity-H"/>
                <a:ea typeface="ＭＳ Ｐゴシック"/>
              </a:rPr>
              <a:t>long </a:t>
            </a:r>
            <a:r>
              <a:rPr b="0" lang="fr-FR" sz="1800" spc="-1" strike="noStrike">
                <a:solidFill>
                  <a:srgbClr val="000000"/>
                </a:solidFill>
                <a:latin typeface="LMRoman9-Regular-Identity-H"/>
                <a:ea typeface="ＭＳ Ｐゴシック"/>
              </a:rPr>
              <a:t>s = 32769 ;</a:t>
            </a:r>
            <a:br/>
            <a:r>
              <a:rPr b="0" lang="fr-FR" sz="1800" spc="-1" strike="noStrike">
                <a:solidFill>
                  <a:srgbClr val="0000ff"/>
                </a:solidFill>
                <a:latin typeface="LMRoman9-Regular-Identity-H"/>
                <a:ea typeface="ＭＳ Ｐゴシック"/>
              </a:rPr>
              <a:t>signed </a:t>
            </a:r>
            <a:r>
              <a:rPr b="0" lang="fr-FR" sz="1800" spc="-1" strike="noStrike">
                <a:solidFill>
                  <a:srgbClr val="000000"/>
                </a:solidFill>
                <a:latin typeface="LMRoman9-Regular-Identity-H"/>
                <a:ea typeface="ＭＳ Ｐゴシック"/>
              </a:rPr>
              <a:t>t = 130 ;</a:t>
            </a:r>
            <a:br/>
            <a:r>
              <a:rPr b="0" lang="fr-FR" sz="1800" spc="-1" strike="noStrike">
                <a:solidFill>
                  <a:srgbClr val="000000"/>
                </a:solidFill>
                <a:latin typeface="LMRoman9-Regular-Identity-H"/>
                <a:ea typeface="ＭＳ Ｐゴシック"/>
              </a:rPr>
              <a:t>std::cout &lt;&lt; </a:t>
            </a:r>
            <a:r>
              <a:rPr b="0" lang="fr-FR" sz="1800" spc="-1" strike="noStrike">
                <a:solidFill>
                  <a:srgbClr val="9400d2"/>
                </a:solidFill>
                <a:latin typeface="LMRoman9-Regular-Identity-H"/>
                <a:ea typeface="ＭＳ Ｐゴシック"/>
              </a:rPr>
              <a:t>”s = ” </a:t>
            </a:r>
            <a:r>
              <a:rPr b="0" lang="fr-FR" sz="1800" spc="-1" strike="noStrike">
                <a:solidFill>
                  <a:srgbClr val="000000"/>
                </a:solidFill>
                <a:latin typeface="LMRoman9-Regular-Identity-H"/>
                <a:ea typeface="ＭＳ Ｐゴシック"/>
              </a:rPr>
              <a:t>&lt;&lt; s &lt;&lt; </a:t>
            </a:r>
            <a:r>
              <a:rPr b="0" lang="fr-FR" sz="1800" spc="-1" strike="noStrike">
                <a:solidFill>
                  <a:srgbClr val="9400d2"/>
                </a:solidFill>
                <a:latin typeface="LMRoman9-Regular-Identity-H"/>
                <a:ea typeface="ＭＳ Ｐゴシック"/>
              </a:rPr>
              <a:t>” et t = ” </a:t>
            </a:r>
            <a:r>
              <a:rPr b="0" lang="fr-FR" sz="1800" spc="-1" strike="noStrike">
                <a:solidFill>
                  <a:srgbClr val="000000"/>
                </a:solidFill>
                <a:latin typeface="LMRoman9-Regular-Identity-H"/>
                <a:ea typeface="ＭＳ Ｐゴシック"/>
              </a:rPr>
              <a:t>&lt;&lt; t &lt;&lt; std::endl;</a:t>
            </a:r>
            <a:endParaRPr b="0" lang="fr-FR" sz="1800" spc="-1" strike="noStrike">
              <a:latin typeface="Arial"/>
            </a:endParaRPr>
          </a:p>
        </p:txBody>
      </p:sp>
      <p:sp>
        <p:nvSpPr>
          <p:cNvPr id="477"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C710FE0-FCBB-47A1-B262-1D4784C74290}"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78"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Utilisation de &lt;cstdint&gt;</a:t>
            </a:r>
            <a:endParaRPr b="0" lang="fr-FR" sz="2400" spc="-1" strike="noStrike">
              <a:latin typeface="Arial"/>
            </a:endParaRPr>
          </a:p>
        </p:txBody>
      </p:sp>
      <p:sp>
        <p:nvSpPr>
          <p:cNvPr id="480" name="CustomShape 2"/>
          <p:cNvSpPr/>
          <p:nvPr/>
        </p:nvSpPr>
        <p:spPr>
          <a:xfrm>
            <a:off x="323640" y="764640"/>
            <a:ext cx="7771680" cy="1152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Permet de définir des entiers avec un nombre de bits précis indépendant du compilateur et du système d’exploitation</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481"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1E31828E-0207-4C52-856F-D0D91B803AA8}"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82"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83" name="CustomShape 5"/>
          <p:cNvSpPr/>
          <p:nvPr/>
        </p:nvSpPr>
        <p:spPr>
          <a:xfrm>
            <a:off x="251640" y="1989000"/>
            <a:ext cx="871236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&lt;cstdint&gt;</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int </a:t>
            </a:r>
            <a:r>
              <a:rPr b="0" lang="fr-FR" sz="1800" spc="-1" strike="noStrike">
                <a:solidFill>
                  <a:srgbClr val="000000"/>
                </a:solidFill>
                <a:latin typeface="LMRoman9-Regular-Identity-H"/>
                <a:ea typeface="ＭＳ Ｐゴシック"/>
              </a:rPr>
              <a:t>main(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std::uint8_t     byte ;   </a:t>
            </a:r>
            <a:r>
              <a:rPr b="0" lang="pt-BR" sz="1800" spc="-1" strike="noStrike">
                <a:solidFill>
                  <a:srgbClr val="009a00"/>
                </a:solidFill>
                <a:latin typeface="LMRoman9-Regular-Identity-H"/>
                <a:ea typeface="ＭＳ Ｐゴシック"/>
              </a:rPr>
              <a:t>// entier non signé représenté sur 8 bits ( un </a:t>
            </a:r>
            <a:r>
              <a:rPr b="0" lang="de-DE" sz="1800" spc="-1" strike="noStrike">
                <a:solidFill>
                  <a:srgbClr val="009a00"/>
                </a:solidFill>
                <a:latin typeface="LMRoman9-Regular-Identity-H"/>
                <a:ea typeface="ＭＳ Ｐゴシック"/>
              </a:rPr>
              <a:t>octet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std::int8_t       sbyte ;  </a:t>
            </a:r>
            <a:r>
              <a:rPr b="0" lang="pt-BR" sz="1800" spc="-1" strike="noStrike">
                <a:solidFill>
                  <a:srgbClr val="009a00"/>
                </a:solidFill>
                <a:latin typeface="LMRoman9-Regular-Identity-H"/>
                <a:ea typeface="ＭＳ Ｐゴシック"/>
              </a:rPr>
              <a:t>// entier signé représenté sur 8 bits ( un octet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std::uin16_t    ush ;     </a:t>
            </a:r>
            <a:r>
              <a:rPr b="0" lang="pt-BR" sz="1800" spc="-1" strike="noStrike">
                <a:solidFill>
                  <a:srgbClr val="009a00"/>
                </a:solidFill>
                <a:latin typeface="LMRoman9-Regular-Identity-H"/>
                <a:ea typeface="ＭＳ Ｐゴシック"/>
              </a:rPr>
              <a:t>// entier non signé représenté sur 16 bits ( deux octets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std::int16_t     sh;        </a:t>
            </a:r>
            <a:r>
              <a:rPr b="0" lang="pt-BR" sz="1800" spc="-1" strike="noStrike">
                <a:solidFill>
                  <a:srgbClr val="009a00"/>
                </a:solidFill>
                <a:latin typeface="LMRoman9-Regular-Identity-H"/>
                <a:ea typeface="ＭＳ Ｐゴシック"/>
              </a:rPr>
              <a:t>// entier signé représenté sur 16 bits ( deux octets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 : :uint32_t uent ;  </a:t>
            </a:r>
            <a:r>
              <a:rPr b="0" lang="pt-BR" sz="1800" spc="-1" strike="noStrike">
                <a:solidFill>
                  <a:srgbClr val="009a00"/>
                </a:solidFill>
                <a:latin typeface="LMRoman9-Regular-Identity-H"/>
                <a:ea typeface="ＭＳ Ｐゴシック"/>
              </a:rPr>
              <a:t>// entier non signé représenté sur 32 bits ( quatre octets )</a:t>
            </a:r>
            <a:endParaRPr b="0" lang="fr-FR" sz="1800" spc="-1" strike="noStrike">
              <a:latin typeface="Arial"/>
            </a:endParaRPr>
          </a:p>
          <a:p>
            <a:pPr>
              <a:lnSpc>
                <a:spcPct val="100000"/>
              </a:lnSpc>
            </a:pPr>
            <a:r>
              <a:rPr b="0" lang="pt-BR" sz="1800" spc="-1" strike="noStrike">
                <a:solidFill>
                  <a:srgbClr val="808080"/>
                </a:solidFill>
                <a:latin typeface="LMRoman6-Regular-Identity-H"/>
                <a:ea typeface="ＭＳ Ｐゴシック"/>
              </a:rPr>
              <a:t>      </a:t>
            </a:r>
            <a:r>
              <a:rPr b="0" lang="pt-BR" sz="1800" spc="-1" strike="noStrike">
                <a:solidFill>
                  <a:srgbClr val="000000"/>
                </a:solidFill>
                <a:latin typeface="LMRoman9-Regular-Identity-H"/>
                <a:ea typeface="ＭＳ Ｐゴシック"/>
              </a:rPr>
              <a:t>std::int32_t      ent ;   </a:t>
            </a:r>
            <a:r>
              <a:rPr b="0" lang="pt-BR" sz="1800" spc="-1" strike="noStrike">
                <a:solidFill>
                  <a:srgbClr val="009a00"/>
                </a:solidFill>
                <a:latin typeface="LMRoman9-Regular-Identity-H"/>
                <a:ea typeface="ＭＳ Ｐゴシック"/>
              </a:rPr>
              <a:t>// entier signé représenté sur 32 bits ( quatre octets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std::uint64_t    ulg ;   </a:t>
            </a:r>
            <a:r>
              <a:rPr b="0" lang="pt-BR" sz="1800" spc="-1" strike="noStrike">
                <a:solidFill>
                  <a:srgbClr val="009a00"/>
                </a:solidFill>
                <a:latin typeface="LMRoman9-Regular-Identity-H"/>
                <a:ea typeface="ＭＳ Ｐゴシック"/>
              </a:rPr>
              <a:t>// entier non signé représenté sur 64 bits ( huit octets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pt-BR" sz="1800" spc="-1" strike="noStrike">
                <a:solidFill>
                  <a:srgbClr val="000000"/>
                </a:solidFill>
                <a:latin typeface="LMRoman9-Regular-Identity-H"/>
                <a:ea typeface="ＭＳ Ｐゴシック"/>
              </a:rPr>
              <a:t>std::int64_t      lg ;     </a:t>
            </a:r>
            <a:r>
              <a:rPr b="0" lang="pt-BR" sz="1800" spc="-1" strike="noStrike">
                <a:solidFill>
                  <a:srgbClr val="009a00"/>
                </a:solidFill>
                <a:latin typeface="LMRoman9-Regular-Identity-H"/>
                <a:ea typeface="ＭＳ Ｐゴシック"/>
              </a:rPr>
              <a:t>// entier signé représenté sur 64 bits ( huit octets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De la non utilisation des entiers non signés</a:t>
            </a:r>
            <a:endParaRPr b="0" lang="fr-FR" sz="2400" spc="-1" strike="noStrike">
              <a:latin typeface="Arial"/>
            </a:endParaRPr>
          </a:p>
        </p:txBody>
      </p:sp>
      <p:sp>
        <p:nvSpPr>
          <p:cNvPr id="485" name="CustomShape 2"/>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A5E43D02-042F-4118-9077-8B84742AC2E3}"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86" name="CustomShape 3"/>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87" name="CustomShape 4"/>
          <p:cNvSpPr/>
          <p:nvPr/>
        </p:nvSpPr>
        <p:spPr>
          <a:xfrm>
            <a:off x="251640" y="1056240"/>
            <a:ext cx="4175640" cy="5705640"/>
          </a:xfrm>
          <a:prstGeom prst="rect">
            <a:avLst/>
          </a:prstGeom>
          <a:solidFill>
            <a:srgbClr val="faeeda"/>
          </a:solidFill>
          <a:ln>
            <a:noFill/>
          </a:ln>
        </p:spPr>
        <p:style>
          <a:lnRef idx="0"/>
          <a:fillRef idx="0"/>
          <a:effectRef idx="0"/>
          <a:fontRef idx="minor"/>
        </p:style>
        <p:txBody>
          <a:bodyPr lIns="90000" rIns="90000" tIns="45000" bIns="45000">
            <a:spAutoFit/>
          </a:bodyPr>
          <a:p>
            <a:pPr>
              <a:lnSpc>
                <a:spcPts val="1701"/>
              </a:lnSpc>
            </a:pPr>
            <a:r>
              <a:rPr b="0" lang="pt-BR" sz="1600" spc="-1" strike="noStrike">
                <a:solidFill>
                  <a:srgbClr val="009a00"/>
                </a:solidFill>
                <a:latin typeface="LMRoman9-Regular-Identity-H"/>
                <a:ea typeface="ＭＳ Ｐゴシック"/>
              </a:rPr>
              <a:t>// Recherche racine carrée d’un entier de la</a:t>
            </a:r>
            <a:endParaRPr b="0" lang="fr-FR" sz="1600" spc="-1" strike="noStrike">
              <a:latin typeface="Arial"/>
            </a:endParaRPr>
          </a:p>
          <a:p>
            <a:pPr>
              <a:lnSpc>
                <a:spcPts val="1701"/>
              </a:lnSpc>
            </a:pPr>
            <a:r>
              <a:rPr b="0" lang="pt-BR" sz="1600" spc="-1" strike="noStrike">
                <a:solidFill>
                  <a:srgbClr val="009a00"/>
                </a:solidFill>
                <a:latin typeface="LMRoman9-Regular-Identity-H"/>
                <a:ea typeface="ＭＳ Ｐゴシック"/>
              </a:rPr>
              <a:t>// forme n² par dichotomie</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std::uint32_t n² = 3249 ; </a:t>
            </a:r>
            <a:r>
              <a:rPr b="0" lang="fr-FR" sz="1600" spc="-1" strike="noStrike">
                <a:solidFill>
                  <a:srgbClr val="009a00"/>
                </a:solidFill>
                <a:latin typeface="LMRoman9-Regular-Identity-H"/>
                <a:ea typeface="ＭＳ Ｐゴシック"/>
              </a:rPr>
              <a:t>// n² = 57 ²</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std::uint32_t sup = n²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std::uint32_t inf   = 0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std::uint32_t milieu = (inf+sup)/2 ;</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while </a:t>
            </a:r>
            <a:r>
              <a:rPr b="0" lang="pt-BR" sz="1600" spc="-1" strike="noStrike">
                <a:solidFill>
                  <a:srgbClr val="000000"/>
                </a:solidFill>
                <a:latin typeface="LMRoman9-Regular-Identity-H"/>
                <a:ea typeface="ＭＳ Ｐゴシック"/>
              </a:rPr>
              <a:t>(milieu*milieu</a:t>
            </a:r>
            <a:r>
              <a:rPr b="0" i="1" lang="pt-BR" sz="1600" spc="-1" strike="noStrike">
                <a:solidFill>
                  <a:srgbClr val="000000"/>
                </a:solidFill>
                <a:latin typeface="CMSY9"/>
                <a:ea typeface="ＭＳ Ｐゴシック"/>
              </a:rPr>
              <a:t>−</a:t>
            </a:r>
            <a:r>
              <a:rPr b="0" lang="pt-BR" sz="1600" spc="-1" strike="noStrike">
                <a:solidFill>
                  <a:srgbClr val="000000"/>
                </a:solidFill>
                <a:latin typeface="LMRoman9-Regular-Identity-H"/>
                <a:ea typeface="ＭＳ Ｐゴシック"/>
              </a:rPr>
              <a:t>n²!= 0)</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    </a:t>
            </a:r>
            <a:r>
              <a:rPr b="0" lang="pt-BR" sz="1600" spc="-1" strike="noStrike">
                <a:solidFill>
                  <a:srgbClr val="0000ff"/>
                </a:solidFill>
                <a:latin typeface="LMRoman9-Regular-Identity-H"/>
                <a:ea typeface="ＭＳ Ｐゴシック"/>
              </a:rPr>
              <a:t>if </a:t>
            </a:r>
            <a:r>
              <a:rPr b="0" lang="pt-BR" sz="1600" spc="-1" strike="noStrike">
                <a:solidFill>
                  <a:srgbClr val="000000"/>
                </a:solidFill>
                <a:latin typeface="LMRoman9-Regular-Identity-H"/>
                <a:ea typeface="ＭＳ Ｐゴシック"/>
              </a:rPr>
              <a:t>(milieu*milieu</a:t>
            </a:r>
            <a:r>
              <a:rPr b="0" i="1" lang="pt-BR" sz="1600" spc="-1" strike="noStrike">
                <a:solidFill>
                  <a:srgbClr val="000000"/>
                </a:solidFill>
                <a:latin typeface="CMSY9"/>
                <a:ea typeface="ＭＳ Ｐゴシック"/>
              </a:rPr>
              <a:t>−</a:t>
            </a:r>
            <a:r>
              <a:rPr b="0" lang="pt-BR" sz="1600" spc="-1" strike="noStrike">
                <a:solidFill>
                  <a:srgbClr val="000000"/>
                </a:solidFill>
                <a:latin typeface="LMRoman9-Regular-Identity-H"/>
                <a:ea typeface="ＭＳ Ｐゴシック"/>
              </a:rPr>
              <a:t>n² &lt; 0)</a:t>
            </a:r>
            <a:r>
              <a:rPr b="0" lang="pt-BR" sz="1600" spc="-1" strike="noStrike">
                <a:solidFill>
                  <a:srgbClr val="009a00"/>
                </a:solidFill>
                <a:latin typeface="LMRoman9-Regular-Identity-H"/>
                <a:ea typeface="ＭＳ Ｐゴシック"/>
              </a:rPr>
              <a:t> </a:t>
            </a:r>
            <a:r>
              <a:rPr b="0" lang="pt-BR" sz="1600" spc="-1" strike="noStrike">
                <a:solidFill>
                  <a:srgbClr val="c00000"/>
                </a:solidFill>
                <a:latin typeface="LMRoman9-Regular-Identity-H"/>
                <a:ea typeface="ＭＳ Ｐゴシック"/>
              </a:rPr>
              <a:t>// Bogue ici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808080"/>
                </a:solidFill>
                <a:latin typeface="LMRoman6-Regular-Identity-H"/>
                <a:ea typeface="ＭＳ Ｐゴシック"/>
              </a:rPr>
              <a:t>          </a:t>
            </a:r>
            <a:r>
              <a:rPr b="0" lang="fr-FR" sz="1600" spc="-1" strike="noStrike">
                <a:solidFill>
                  <a:srgbClr val="000000"/>
                </a:solidFill>
                <a:latin typeface="LMRoman9-Regular-Identity-H"/>
                <a:ea typeface="ＭＳ Ｐゴシック"/>
              </a:rPr>
              <a:t>inf = milieu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milieu = (inf+sup)/2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ff"/>
                </a:solidFill>
                <a:latin typeface="LMRoman9-Regular-Identity-H"/>
                <a:ea typeface="ＭＳ Ｐゴシック"/>
              </a:rPr>
              <a:t>    </a:t>
            </a:r>
            <a:r>
              <a:rPr b="0" lang="fr-FR" sz="1600" spc="-1" strike="noStrike">
                <a:solidFill>
                  <a:srgbClr val="0000ff"/>
                </a:solidFill>
                <a:latin typeface="LMRoman9-Regular-Identity-H"/>
                <a:ea typeface="ＭＳ Ｐゴシック"/>
              </a:rPr>
              <a:t>else</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sup = milieu;</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milieu = (inf+sup)/2;</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assert (milieu*milieu == n²) ; </a:t>
            </a:r>
            <a:r>
              <a:rPr b="0" lang="pt-BR" sz="1600" spc="-1" strike="noStrike">
                <a:solidFill>
                  <a:srgbClr val="009a00"/>
                </a:solidFill>
                <a:latin typeface="LMRoman9-Regular-Identity-H"/>
                <a:ea typeface="ＭＳ Ｐゴシック"/>
              </a:rPr>
              <a:t>// Postcondition</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std::cout &lt;&lt; </a:t>
            </a:r>
            <a:r>
              <a:rPr b="0" lang="pt-BR" sz="1600" spc="-1" strike="noStrike">
                <a:solidFill>
                  <a:srgbClr val="9400d2"/>
                </a:solidFill>
                <a:latin typeface="LMRoman9-Regular-Identity-H"/>
                <a:ea typeface="ＭＳ Ｐゴシック"/>
              </a:rPr>
              <a:t>”</a:t>
            </a:r>
            <a:r>
              <a:rPr b="1" lang="fr-FR" sz="1600" spc="-1" strike="noStrike">
                <a:solidFill>
                  <a:srgbClr val="00509a"/>
                </a:solidFill>
                <a:latin typeface="Arial"/>
                <a:ea typeface="ＭＳ Ｐゴシック"/>
              </a:rPr>
              <a:t>√</a:t>
            </a:r>
            <a:r>
              <a:rPr b="0" lang="pt-BR" sz="1600" spc="-1" strike="noStrike">
                <a:solidFill>
                  <a:srgbClr val="9400d2"/>
                </a:solidFill>
                <a:latin typeface="LMRoman9-Regular-Identity-H"/>
                <a:ea typeface="ＭＳ Ｐゴシック"/>
              </a:rPr>
              <a:t>” </a:t>
            </a:r>
            <a:r>
              <a:rPr b="0" lang="pt-BR" sz="1600" spc="-1" strike="noStrike">
                <a:solidFill>
                  <a:srgbClr val="000000"/>
                </a:solidFill>
                <a:latin typeface="LMRoman9-Regular-Identity-H"/>
                <a:ea typeface="ＭＳ Ｐゴシック"/>
              </a:rPr>
              <a:t>&lt;&lt; n² &lt;&lt; </a:t>
            </a:r>
            <a:r>
              <a:rPr b="0" lang="pt-BR" sz="1600" spc="-1" strike="noStrike">
                <a:solidFill>
                  <a:srgbClr val="9400d2"/>
                </a:solidFill>
                <a:latin typeface="LMRoman9-Regular-Identity-H"/>
                <a:ea typeface="ＭＳ Ｐゴシック"/>
              </a:rPr>
              <a:t>” = ” </a:t>
            </a:r>
            <a:r>
              <a:rPr b="0" lang="pt-BR" sz="1600" spc="-1" strike="noStrike">
                <a:solidFill>
                  <a:srgbClr val="000000"/>
                </a:solidFill>
                <a:latin typeface="LMRoman9-Regular-Identity-H"/>
                <a:ea typeface="ＭＳ Ｐゴシック"/>
              </a:rPr>
              <a:t>&lt;&lt; milieu </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                 </a:t>
            </a:r>
            <a:r>
              <a:rPr b="0" lang="pt-BR" sz="1600" spc="-1" strike="noStrike">
                <a:solidFill>
                  <a:srgbClr val="000000"/>
                </a:solidFill>
                <a:latin typeface="LMRoman9-Regular-Identity-H"/>
                <a:ea typeface="ＭＳ Ｐゴシック"/>
              </a:rPr>
              <a:t>&lt;&lt; std::endl;</a:t>
            </a:r>
            <a:endParaRPr b="0" lang="fr-FR" sz="1600" spc="-1" strike="noStrike">
              <a:latin typeface="Arial"/>
            </a:endParaRPr>
          </a:p>
        </p:txBody>
      </p:sp>
      <p:sp>
        <p:nvSpPr>
          <p:cNvPr id="488" name="CustomShape 5"/>
          <p:cNvSpPr/>
          <p:nvPr/>
        </p:nvSpPr>
        <p:spPr>
          <a:xfrm>
            <a:off x="4860000" y="914760"/>
            <a:ext cx="4103640" cy="5489640"/>
          </a:xfrm>
          <a:prstGeom prst="rect">
            <a:avLst/>
          </a:prstGeom>
          <a:solidFill>
            <a:srgbClr val="ccffcc"/>
          </a:solidFill>
          <a:ln>
            <a:noFill/>
          </a:ln>
        </p:spPr>
        <p:style>
          <a:lnRef idx="0"/>
          <a:fillRef idx="0"/>
          <a:effectRef idx="0"/>
          <a:fontRef idx="minor"/>
        </p:style>
        <p:txBody>
          <a:bodyPr lIns="90000" rIns="90000" tIns="45000" bIns="45000">
            <a:spAutoFit/>
          </a:bodyPr>
          <a:p>
            <a:pPr>
              <a:lnSpc>
                <a:spcPts val="1701"/>
              </a:lnSpc>
            </a:pPr>
            <a:r>
              <a:rPr b="0" lang="pt-BR" sz="1600" spc="-1" strike="noStrike">
                <a:solidFill>
                  <a:srgbClr val="009a00"/>
                </a:solidFill>
                <a:latin typeface="LMRoman9-Regular-Identity-H"/>
                <a:ea typeface="ＭＳ Ｐゴシック"/>
              </a:rPr>
              <a:t>// Recherche racine carrée d’un entier de </a:t>
            </a:r>
            <a:endParaRPr b="0" lang="fr-FR" sz="1600" spc="-1" strike="noStrike">
              <a:latin typeface="Arial"/>
            </a:endParaRPr>
          </a:p>
          <a:p>
            <a:pPr>
              <a:lnSpc>
                <a:spcPts val="1701"/>
              </a:lnSpc>
            </a:pPr>
            <a:r>
              <a:rPr b="0" lang="pt-BR" sz="1600" spc="-1" strike="noStrike">
                <a:solidFill>
                  <a:srgbClr val="009a00"/>
                </a:solidFill>
                <a:latin typeface="LMRoman9-Regular-Identity-H"/>
                <a:ea typeface="ＭＳ Ｐゴシック"/>
              </a:rPr>
              <a:t>// la forme n² par dichotomie</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std::int32_t n²= 3249 ; </a:t>
            </a:r>
            <a:r>
              <a:rPr b="0" lang="fr-FR" sz="1600" spc="-1" strike="noStrike">
                <a:solidFill>
                  <a:srgbClr val="009a00"/>
                </a:solidFill>
                <a:latin typeface="LMRoman9-Regular-Identity-H"/>
                <a:ea typeface="ＭＳ Ｐゴシック"/>
              </a:rPr>
              <a:t>// n² = 57²</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assert (n²&gt;=0);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std::int32_t sup = n²;</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std::int32_t inf = 0;</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std::int32_t milieu = (inf+sup)/2;</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while </a:t>
            </a:r>
            <a:r>
              <a:rPr b="0" lang="pt-BR" sz="1600" spc="-1" strike="noStrike">
                <a:solidFill>
                  <a:srgbClr val="000000"/>
                </a:solidFill>
                <a:latin typeface="LMRoman9-Regular-Identity-H"/>
                <a:ea typeface="ＭＳ Ｐゴシック"/>
              </a:rPr>
              <a:t>(milieu∗milieu</a:t>
            </a:r>
            <a:r>
              <a:rPr b="0" i="1" lang="pt-BR" sz="1600" spc="-1" strike="noStrike">
                <a:solidFill>
                  <a:srgbClr val="000000"/>
                </a:solidFill>
                <a:latin typeface="CMSY9"/>
                <a:ea typeface="ＭＳ Ｐゴシック"/>
              </a:rPr>
              <a:t>−</a:t>
            </a:r>
            <a:r>
              <a:rPr b="0" lang="pt-BR" sz="1600" spc="-1" strike="noStrike">
                <a:solidFill>
                  <a:srgbClr val="000000"/>
                </a:solidFill>
                <a:latin typeface="LMRoman9-Regular-Identity-H"/>
                <a:ea typeface="ＭＳ Ｐゴシック"/>
              </a:rPr>
              <a:t>n²!= 0)</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pt-BR" sz="1600" spc="-1" strike="noStrike">
                <a:solidFill>
                  <a:srgbClr val="0000ff"/>
                </a:solidFill>
                <a:latin typeface="LMRoman9-Regular-Identity-H"/>
                <a:ea typeface="ＭＳ Ｐゴシック"/>
              </a:rPr>
              <a:t>    </a:t>
            </a:r>
            <a:r>
              <a:rPr b="0" lang="pt-BR" sz="1600" spc="-1" strike="noStrike">
                <a:solidFill>
                  <a:srgbClr val="0000ff"/>
                </a:solidFill>
                <a:latin typeface="LMRoman9-Regular-Identity-H"/>
                <a:ea typeface="ＭＳ Ｐゴシック"/>
              </a:rPr>
              <a:t>if </a:t>
            </a:r>
            <a:r>
              <a:rPr b="0" lang="pt-BR" sz="1600" spc="-1" strike="noStrike">
                <a:solidFill>
                  <a:srgbClr val="000000"/>
                </a:solidFill>
                <a:latin typeface="LMRoman9-Regular-Identity-H"/>
                <a:ea typeface="ＭＳ Ｐゴシック"/>
              </a:rPr>
              <a:t>(milieu*milieu</a:t>
            </a:r>
            <a:r>
              <a:rPr b="0" i="1" lang="pt-BR" sz="1600" spc="-1" strike="noStrike">
                <a:solidFill>
                  <a:srgbClr val="000000"/>
                </a:solidFill>
                <a:latin typeface="CMSY9"/>
                <a:ea typeface="ＭＳ Ｐゴシック"/>
              </a:rPr>
              <a:t>−</a:t>
            </a:r>
            <a:r>
              <a:rPr b="0" lang="pt-BR" sz="1600" spc="-1" strike="noStrike">
                <a:solidFill>
                  <a:srgbClr val="000000"/>
                </a:solidFill>
                <a:latin typeface="LMRoman9-Regular-Identity-H"/>
                <a:ea typeface="ＭＳ Ｐゴシック"/>
              </a:rPr>
              <a:t>n²&lt;0)</a:t>
            </a:r>
            <a:endParaRPr b="0" lang="fr-FR" sz="1600" spc="-1" strike="noStrike">
              <a:latin typeface="Arial"/>
            </a:endParaRPr>
          </a:p>
          <a:p>
            <a:pPr>
              <a:lnSpc>
                <a:spcPts val="1701"/>
              </a:lnSpc>
            </a:pPr>
            <a:r>
              <a:rPr b="0" lang="pt-BR" sz="1600" spc="-1" strike="noStrike">
                <a:solidFill>
                  <a:srgbClr val="009a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inf = milieu;</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milieu = (inf+sup)/2;</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ff"/>
                </a:solidFill>
                <a:latin typeface="LMRoman9-Regular-Identity-H"/>
                <a:ea typeface="ＭＳ Ｐゴシック"/>
              </a:rPr>
              <a:t>   </a:t>
            </a:r>
            <a:r>
              <a:rPr b="0" lang="fr-FR" sz="1600" spc="-1" strike="noStrike">
                <a:solidFill>
                  <a:srgbClr val="0000ff"/>
                </a:solidFill>
                <a:latin typeface="LMRoman9-Regular-Identity-H"/>
                <a:ea typeface="ＭＳ Ｐゴシック"/>
              </a:rPr>
              <a:t>else</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sup = milieu;</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milieu =(inf+sup)/2 ;</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   </a:t>
            </a: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fr-FR" sz="1600" spc="-1" strike="noStrike">
                <a:solidFill>
                  <a:srgbClr val="000000"/>
                </a:solidFill>
                <a:latin typeface="LMRoman9-Regular-Identity-H"/>
                <a:ea typeface="ＭＳ Ｐゴシック"/>
              </a:rPr>
              <a:t>}</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assert (milieu*milieu==n²);</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std::cout &lt;&lt; </a:t>
            </a:r>
            <a:r>
              <a:rPr b="0" lang="pt-BR" sz="1600" spc="-1" strike="noStrike">
                <a:solidFill>
                  <a:srgbClr val="9400d2"/>
                </a:solidFill>
                <a:latin typeface="LMRoman9-Regular-Identity-H"/>
                <a:ea typeface="ＭＳ Ｐゴシック"/>
              </a:rPr>
              <a:t>”</a:t>
            </a:r>
            <a:r>
              <a:rPr b="1" lang="fr-FR" sz="1600" spc="-1" strike="noStrike">
                <a:solidFill>
                  <a:srgbClr val="00509a"/>
                </a:solidFill>
                <a:latin typeface="Arial"/>
                <a:ea typeface="ＭＳ Ｐゴシック"/>
              </a:rPr>
              <a:t> √</a:t>
            </a:r>
            <a:r>
              <a:rPr b="0" lang="pt-BR" sz="1600" spc="-1" strike="noStrike">
                <a:solidFill>
                  <a:srgbClr val="9400d2"/>
                </a:solidFill>
                <a:latin typeface="LMRoman9-Regular-Identity-H"/>
                <a:ea typeface="ＭＳ Ｐゴシック"/>
              </a:rPr>
              <a:t>” </a:t>
            </a:r>
            <a:r>
              <a:rPr b="0" lang="pt-BR" sz="1600" spc="-1" strike="noStrike">
                <a:solidFill>
                  <a:srgbClr val="000000"/>
                </a:solidFill>
                <a:latin typeface="LMRoman9-Regular-Identity-H"/>
                <a:ea typeface="ＭＳ Ｐゴシック"/>
              </a:rPr>
              <a:t>&lt;&lt; n² &lt;&lt; </a:t>
            </a:r>
            <a:r>
              <a:rPr b="0" lang="pt-BR" sz="1600" spc="-1" strike="noStrike">
                <a:solidFill>
                  <a:srgbClr val="9400d2"/>
                </a:solidFill>
                <a:latin typeface="LMRoman9-Regular-Identity-H"/>
                <a:ea typeface="ＭＳ Ｐゴシック"/>
              </a:rPr>
              <a:t>” = ” </a:t>
            </a:r>
            <a:r>
              <a:rPr b="0" lang="pt-BR" sz="1600" spc="-1" strike="noStrike">
                <a:solidFill>
                  <a:srgbClr val="000000"/>
                </a:solidFill>
                <a:latin typeface="LMRoman9-Regular-Identity-H"/>
                <a:ea typeface="ＭＳ Ｐゴシック"/>
              </a:rPr>
              <a:t>&lt;&lt; milieu </a:t>
            </a:r>
            <a:endParaRPr b="0" lang="fr-FR" sz="1600" spc="-1" strike="noStrike">
              <a:latin typeface="Arial"/>
            </a:endParaRPr>
          </a:p>
          <a:p>
            <a:pPr>
              <a:lnSpc>
                <a:spcPts val="1701"/>
              </a:lnSpc>
            </a:pPr>
            <a:r>
              <a:rPr b="0" lang="pt-BR" sz="1600" spc="-1" strike="noStrike">
                <a:solidFill>
                  <a:srgbClr val="000000"/>
                </a:solidFill>
                <a:latin typeface="LMRoman9-Regular-Identity-H"/>
                <a:ea typeface="ＭＳ Ｐゴシック"/>
              </a:rPr>
              <a:t>                 </a:t>
            </a:r>
            <a:r>
              <a:rPr b="0" lang="pt-BR" sz="1600" spc="-1" strike="noStrike">
                <a:solidFill>
                  <a:srgbClr val="000000"/>
                </a:solidFill>
                <a:latin typeface="LMRoman9-Regular-Identity-H"/>
                <a:ea typeface="ＭＳ Ｐゴシック"/>
              </a:rPr>
              <a:t>&lt;&lt; std : :endl ;</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Formatage des entiers en sortie</a:t>
            </a:r>
            <a:endParaRPr b="0" lang="fr-FR" sz="2400" spc="-1" strike="noStrike">
              <a:latin typeface="Arial"/>
            </a:endParaRPr>
          </a:p>
        </p:txBody>
      </p:sp>
      <p:sp>
        <p:nvSpPr>
          <p:cNvPr id="490" name="CustomShape 2"/>
          <p:cNvSpPr/>
          <p:nvPr/>
        </p:nvSpPr>
        <p:spPr>
          <a:xfrm>
            <a:off x="279360" y="836280"/>
            <a:ext cx="7771680" cy="1224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Utilisation de </a:t>
            </a:r>
            <a:r>
              <a:rPr b="0" lang="fr-FR" sz="2000" spc="-1" strike="noStrike">
                <a:solidFill>
                  <a:srgbClr val="000000"/>
                </a:solidFill>
                <a:latin typeface="Courier New"/>
                <a:ea typeface="ＭＳ Ｐゴシック"/>
              </a:rPr>
              <a:t>iomanip</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Courier New"/>
                <a:ea typeface="ＭＳ Ｐゴシック"/>
              </a:rPr>
              <a:t>std::setw</a:t>
            </a:r>
            <a:r>
              <a:rPr b="0" lang="fr-FR" sz="2000" spc="-1" strike="noStrike">
                <a:solidFill>
                  <a:srgbClr val="000000"/>
                </a:solidFill>
                <a:latin typeface="Arial"/>
                <a:ea typeface="ＭＳ Ｐゴシック"/>
              </a:rPr>
              <a:t> réserve un nombre d’espace pour afficher</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Courier New"/>
                <a:ea typeface="ＭＳ Ｐゴシック"/>
              </a:rPr>
              <a:t>std::fill</a:t>
            </a:r>
            <a:r>
              <a:rPr b="0" lang="fr-FR" sz="2000" spc="-1" strike="noStrike">
                <a:solidFill>
                  <a:srgbClr val="000000"/>
                </a:solidFill>
                <a:latin typeface="Arial"/>
                <a:ea typeface="ＭＳ Ｐゴシック"/>
              </a:rPr>
              <a:t> remplit l’espace non utilisé par un caractère</a:t>
            </a:r>
            <a:endParaRPr b="0" lang="fr-FR" sz="2000" spc="-1" strike="noStrike">
              <a:latin typeface="Arial"/>
            </a:endParaRPr>
          </a:p>
        </p:txBody>
      </p:sp>
      <p:sp>
        <p:nvSpPr>
          <p:cNvPr id="491"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5BF69342-21BF-4D8C-8E64-EA02AB06EB41}"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92"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93" name="CustomShape 5"/>
          <p:cNvSpPr/>
          <p:nvPr/>
        </p:nvSpPr>
        <p:spPr>
          <a:xfrm>
            <a:off x="395640" y="1989000"/>
            <a:ext cx="8352360" cy="28328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LMRoman9-Regular-Identity-H"/>
                <a:ea typeface="ＭＳ Ｐゴシック"/>
              </a:rPr>
              <a:t>std::int32_t value1 = </a:t>
            </a:r>
            <a:r>
              <a:rPr b="0" i="1" lang="en-US" sz="1800" spc="-1" strike="noStrike">
                <a:solidFill>
                  <a:srgbClr val="000000"/>
                </a:solidFill>
                <a:latin typeface="CMSY9"/>
                <a:ea typeface="ＭＳ Ｐゴシック"/>
              </a:rPr>
              <a:t>−</a:t>
            </a:r>
            <a:r>
              <a:rPr b="0" lang="en-US" sz="1800" spc="-1" strike="noStrike">
                <a:solidFill>
                  <a:srgbClr val="000000"/>
                </a:solidFill>
                <a:latin typeface="LMRoman9-Regular-Identity-H"/>
                <a:ea typeface="ＭＳ Ｐゴシック"/>
              </a:rPr>
              <a:t>32 ;</a:t>
            </a:r>
            <a:endParaRPr b="0" lang="fr-FR" sz="1800" spc="-1" strike="noStrike">
              <a:latin typeface="Arial"/>
            </a:endParaRPr>
          </a:p>
          <a:p>
            <a:pPr>
              <a:lnSpc>
                <a:spcPct val="100000"/>
              </a:lnSpc>
            </a:pPr>
            <a:r>
              <a:rPr b="0" lang="en-US" sz="1800" spc="-1" strike="noStrike">
                <a:solidFill>
                  <a:srgbClr val="000000"/>
                </a:solidFill>
                <a:latin typeface="LMRoman9-Regular-Identity-H"/>
                <a:ea typeface="ＭＳ Ｐゴシック"/>
              </a:rPr>
              <a:t>std::int32_t value2 = 3 ;</a:t>
            </a:r>
            <a:endParaRPr b="0" lang="fr-FR" sz="1800" spc="-1" strike="noStrike">
              <a:latin typeface="Arial"/>
            </a:endParaRPr>
          </a:p>
          <a:p>
            <a:pPr>
              <a:lnSpc>
                <a:spcPct val="100000"/>
              </a:lnSpc>
            </a:pPr>
            <a:r>
              <a:rPr b="0" lang="en-US" sz="1800" spc="-1" strike="noStrike">
                <a:solidFill>
                  <a:srgbClr val="000000"/>
                </a:solidFill>
                <a:latin typeface="LMRoman9-Regular-Identity-H"/>
                <a:ea typeface="ＭＳ Ｐゴシック"/>
              </a:rPr>
              <a:t>std::cout &lt;&lt; </a:t>
            </a:r>
            <a:r>
              <a:rPr b="0" lang="en-US" sz="1800" spc="-1" strike="noStrike">
                <a:solidFill>
                  <a:srgbClr val="9400d2"/>
                </a:solidFill>
                <a:latin typeface="LMRoman9-Regular-Identity-H"/>
                <a:ea typeface="ＭＳ Ｐゴシック"/>
              </a:rPr>
              <a:t>”value1 = ” </a:t>
            </a:r>
            <a:r>
              <a:rPr b="0" lang="en-US" sz="1800" spc="-1" strike="noStrike">
                <a:solidFill>
                  <a:srgbClr val="000000"/>
                </a:solidFill>
                <a:latin typeface="LMRoman9-Regular-Identity-H"/>
                <a:ea typeface="ＭＳ Ｐゴシック"/>
              </a:rPr>
              <a:t>&lt;&lt; value1 &lt;&lt; std::endl;</a:t>
            </a:r>
            <a:endParaRPr b="0" lang="fr-FR" sz="1800" spc="-1" strike="noStrike">
              <a:latin typeface="Arial"/>
            </a:endParaRPr>
          </a:p>
          <a:p>
            <a:pPr>
              <a:lnSpc>
                <a:spcPct val="100000"/>
              </a:lnSpc>
            </a:pPr>
            <a:r>
              <a:rPr b="0" lang="en-US" sz="1800" spc="-1" strike="noStrike">
                <a:solidFill>
                  <a:srgbClr val="000000"/>
                </a:solidFill>
                <a:latin typeface="LMRoman9-Regular-Identity-H"/>
                <a:ea typeface="ＭＳ Ｐゴシック"/>
              </a:rPr>
              <a:t>std::cout &lt;&lt; </a:t>
            </a:r>
            <a:r>
              <a:rPr b="0" lang="en-US" sz="1800" spc="-1" strike="noStrike">
                <a:solidFill>
                  <a:srgbClr val="9400d2"/>
                </a:solidFill>
                <a:latin typeface="LMRoman9-Regular-Identity-H"/>
                <a:ea typeface="ＭＳ Ｐゴシック"/>
              </a:rPr>
              <a:t>” et value2 = ” </a:t>
            </a:r>
            <a:r>
              <a:rPr b="0" lang="en-US" sz="1800" spc="-1" strike="noStrike">
                <a:solidFill>
                  <a:srgbClr val="000000"/>
                </a:solidFill>
                <a:latin typeface="LMRoman9-Regular-Identity-H"/>
                <a:ea typeface="ＭＳ Ｐゴシック"/>
              </a:rPr>
              <a:t>&lt;&lt; value2 &lt;&lt; std::endl;</a:t>
            </a:r>
            <a:endParaRPr b="0" lang="fr-FR" sz="1800" spc="-1" strike="noStrike">
              <a:latin typeface="Arial"/>
            </a:endParaRPr>
          </a:p>
          <a:p>
            <a:pPr>
              <a:lnSpc>
                <a:spcPct val="100000"/>
              </a:lnSpc>
            </a:pPr>
            <a:r>
              <a:rPr b="0" lang="en-US" sz="1800" spc="-1" strike="noStrike">
                <a:solidFill>
                  <a:srgbClr val="000000"/>
                </a:solidFill>
                <a:latin typeface="LMRoman9-Regular-Identity-H"/>
                <a:ea typeface="ＭＳ Ｐゴシック"/>
              </a:rPr>
              <a:t>std::cout &lt;&lt; </a:t>
            </a:r>
            <a:r>
              <a:rPr b="0" lang="en-US" sz="1800" spc="-1" strike="noStrike">
                <a:solidFill>
                  <a:srgbClr val="9400d2"/>
                </a:solidFill>
                <a:latin typeface="LMRoman9-Regular-Identity-H"/>
                <a:ea typeface="ＭＳ Ｐゴシック"/>
              </a:rPr>
              <a:t>”123456789ABCDEF” </a:t>
            </a:r>
            <a:r>
              <a:rPr b="0" lang="en-US" sz="1800" spc="-1" strike="noStrike">
                <a:solidFill>
                  <a:srgbClr val="000000"/>
                </a:solidFill>
                <a:latin typeface="LMRoman9-Regular-Identity-H"/>
                <a:ea typeface="ＭＳ Ｐゴシック"/>
              </a:rPr>
              <a:t>&lt;&lt; std::endl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std::cout &lt;&lt; std::setw(15) &lt;&lt; </a:t>
            </a:r>
            <a:r>
              <a:rPr b="0" lang="fr-FR" sz="1800" spc="-1" strike="noStrike">
                <a:solidFill>
                  <a:srgbClr val="9400d2"/>
                </a:solidFill>
                <a:latin typeface="LMRoman9-Regular-Identity-H"/>
                <a:ea typeface="ＭＳ Ｐゴシック"/>
              </a:rPr>
              <a:t>”value1 = ” </a:t>
            </a:r>
            <a:r>
              <a:rPr b="0" lang="fr-FR" sz="1800" spc="-1" strike="noStrike">
                <a:solidFill>
                  <a:srgbClr val="000000"/>
                </a:solidFill>
                <a:latin typeface="LMRoman9-Regular-Identity-H"/>
                <a:ea typeface="ＭＳ Ｐゴシック"/>
              </a:rPr>
              <a:t>&lt;&lt; std::setw(4) &lt;&lt; value1 &lt;&lt; std::endl;</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std::cout &lt;&lt; std::setw(15) &lt;&lt; </a:t>
            </a:r>
            <a:r>
              <a:rPr b="0" lang="fr-FR" sz="1800" spc="-1" strike="noStrike">
                <a:solidFill>
                  <a:srgbClr val="9400d2"/>
                </a:solidFill>
                <a:latin typeface="LMRoman9-Regular-Identity-H"/>
                <a:ea typeface="ＭＳ Ｐゴシック"/>
              </a:rPr>
              <a:t>” et value2 = ” </a:t>
            </a:r>
            <a:r>
              <a:rPr b="0" lang="fr-FR" sz="1800" spc="-1" strike="noStrike">
                <a:solidFill>
                  <a:srgbClr val="000000"/>
                </a:solidFill>
                <a:latin typeface="LMRoman9-Regular-Identity-H"/>
                <a:ea typeface="ＭＳ Ｐゴシック"/>
              </a:rPr>
              <a:t>&lt;&lt; std::setw(4) &lt;&lt; std::setfill(</a:t>
            </a:r>
            <a:r>
              <a:rPr b="0" lang="fr-FR" sz="1800" spc="-1" strike="noStrike">
                <a:solidFill>
                  <a:srgbClr val="9400d2"/>
                </a:solidFill>
                <a:latin typeface="LMRoman9-Regular-Identity-H"/>
                <a:ea typeface="ＭＳ Ｐゴシック"/>
              </a:rPr>
              <a:t>’0 ’</a:t>
            </a: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&lt;&lt; value2 &lt;&lt; std::endl;</a:t>
            </a:r>
            <a:endParaRPr b="0" lang="fr-FR" sz="1800" spc="-1" strike="noStrike">
              <a:latin typeface="Arial"/>
            </a:endParaRPr>
          </a:p>
        </p:txBody>
      </p:sp>
      <p:sp>
        <p:nvSpPr>
          <p:cNvPr id="494" name="CustomShape 6"/>
          <p:cNvSpPr/>
          <p:nvPr/>
        </p:nvSpPr>
        <p:spPr>
          <a:xfrm>
            <a:off x="395640" y="4509000"/>
            <a:ext cx="8352360" cy="130680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ffffff"/>
                </a:solidFill>
                <a:latin typeface="Courier New"/>
                <a:ea typeface="ＭＳ Ｐゴシック"/>
              </a:rPr>
              <a:t>value1 = -32</a:t>
            </a:r>
            <a:endParaRPr b="0" lang="fr-FR" sz="1600" spc="-1" strike="noStrike">
              <a:latin typeface="Arial"/>
            </a:endParaRPr>
          </a:p>
          <a:p>
            <a:pPr>
              <a:lnSpc>
                <a:spcPct val="100000"/>
              </a:lnSpc>
            </a:pPr>
            <a:r>
              <a:rPr b="1" lang="fr-FR" sz="1600" spc="-1" strike="noStrike">
                <a:solidFill>
                  <a:srgbClr val="ffffff"/>
                </a:solidFill>
                <a:latin typeface="Courier New"/>
                <a:ea typeface="ＭＳ Ｐゴシック"/>
              </a:rPr>
              <a:t> </a:t>
            </a:r>
            <a:r>
              <a:rPr b="1" lang="fr-FR" sz="1600" spc="-1" strike="noStrike">
                <a:solidFill>
                  <a:srgbClr val="ffffff"/>
                </a:solidFill>
                <a:latin typeface="Courier New"/>
                <a:ea typeface="ＭＳ Ｐゴシック"/>
              </a:rPr>
              <a:t>et value2 = 3</a:t>
            </a:r>
            <a:endParaRPr b="0" lang="fr-FR" sz="1600" spc="-1" strike="noStrike">
              <a:latin typeface="Arial"/>
            </a:endParaRPr>
          </a:p>
          <a:p>
            <a:pPr>
              <a:lnSpc>
                <a:spcPct val="100000"/>
              </a:lnSpc>
            </a:pPr>
            <a:r>
              <a:rPr b="1" lang="fr-FR" sz="1600" spc="-1" strike="noStrike">
                <a:solidFill>
                  <a:srgbClr val="ffffff"/>
                </a:solidFill>
                <a:latin typeface="Courier New"/>
                <a:ea typeface="ＭＳ Ｐゴシック"/>
              </a:rPr>
              <a:t>123456789ABCDEF</a:t>
            </a:r>
            <a:endParaRPr b="0" lang="fr-FR" sz="1600" spc="-1" strike="noStrike">
              <a:latin typeface="Arial"/>
            </a:endParaRPr>
          </a:p>
          <a:p>
            <a:pPr>
              <a:lnSpc>
                <a:spcPct val="100000"/>
              </a:lnSpc>
            </a:pPr>
            <a:r>
              <a:rPr b="1" lang="fr-FR" sz="1600" spc="-1" strike="noStrike">
                <a:solidFill>
                  <a:srgbClr val="ffffff"/>
                </a:solidFill>
                <a:latin typeface="Courier New"/>
                <a:ea typeface="ＭＳ Ｐゴシック"/>
              </a:rPr>
              <a:t>      </a:t>
            </a:r>
            <a:r>
              <a:rPr b="1" lang="fr-FR" sz="1600" spc="-1" strike="noStrike">
                <a:solidFill>
                  <a:srgbClr val="ffffff"/>
                </a:solidFill>
                <a:latin typeface="Courier New"/>
                <a:ea typeface="ＭＳ Ｐゴシック"/>
              </a:rPr>
              <a:t>value1 =  -32</a:t>
            </a:r>
            <a:endParaRPr b="0" lang="fr-FR" sz="1600" spc="-1" strike="noStrike">
              <a:latin typeface="Arial"/>
            </a:endParaRPr>
          </a:p>
          <a:p>
            <a:pPr>
              <a:lnSpc>
                <a:spcPct val="100000"/>
              </a:lnSpc>
            </a:pPr>
            <a:r>
              <a:rPr b="1" lang="fr-FR" sz="1600" spc="-1" strike="noStrike">
                <a:solidFill>
                  <a:srgbClr val="ffffff"/>
                </a:solidFill>
                <a:latin typeface="Courier New"/>
                <a:ea typeface="ＭＳ Ｐゴシック"/>
              </a:rPr>
              <a:t>   </a:t>
            </a:r>
            <a:r>
              <a:rPr b="1" lang="fr-FR" sz="1600" spc="-1" strike="noStrike">
                <a:solidFill>
                  <a:srgbClr val="ffffff"/>
                </a:solidFill>
                <a:latin typeface="Courier New"/>
                <a:ea typeface="ＭＳ Ｐゴシック"/>
              </a:rPr>
              <a:t>et value2 = 0003</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réels</a:t>
            </a:r>
            <a:endParaRPr b="0" lang="fr-FR" sz="2400" spc="-1" strike="noStrike">
              <a:latin typeface="Arial"/>
            </a:endParaRPr>
          </a:p>
        </p:txBody>
      </p:sp>
      <p:sp>
        <p:nvSpPr>
          <p:cNvPr id="496" name="CustomShape 2"/>
          <p:cNvSpPr/>
          <p:nvPr/>
        </p:nvSpPr>
        <p:spPr>
          <a:xfrm>
            <a:off x="279360" y="1700280"/>
            <a:ext cx="7771680" cy="1800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000" spc="-1" strike="noStrike">
                <a:solidFill>
                  <a:srgbClr val="000000"/>
                </a:solidFill>
                <a:latin typeface="Arial"/>
                <a:ea typeface="ＭＳ Ｐゴシック"/>
              </a:rPr>
              <a:t>Comme en C, 3 types </a:t>
            </a:r>
            <a:r>
              <a:rPr b="0" lang="fr-FR" sz="2400" spc="-1" strike="noStrike">
                <a:solidFill>
                  <a:srgbClr val="000000"/>
                </a:solidFill>
                <a:latin typeface="Arial"/>
                <a:ea typeface="ＭＳ Ｐゴシック"/>
              </a:rPr>
              <a:t>: </a:t>
            </a:r>
            <a:r>
              <a:rPr b="0" lang="fr-FR" sz="2000" spc="-1" strike="noStrike">
                <a:solidFill>
                  <a:srgbClr val="000000"/>
                </a:solidFill>
                <a:latin typeface="Courier New"/>
                <a:ea typeface="ＭＳ Ｐゴシック"/>
              </a:rPr>
              <a:t>float, double, long double</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Trois valeurs spéciales en plus depuis C++ 11 dans </a:t>
            </a:r>
            <a:r>
              <a:rPr b="0" lang="fr-FR" sz="2000" spc="-1" strike="noStrike">
                <a:solidFill>
                  <a:srgbClr val="000000"/>
                </a:solidFill>
                <a:latin typeface="Courier New"/>
                <a:ea typeface="ＭＳ Ｐゴシック"/>
              </a:rPr>
              <a:t>&lt;limits&gt;</a:t>
            </a:r>
            <a:endParaRPr b="0" lang="fr-FR" sz="20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Courier New"/>
                <a:ea typeface="ＭＳ Ｐゴシック"/>
              </a:rPr>
              <a:t>quiet_NaN : </a:t>
            </a:r>
            <a:r>
              <a:rPr b="0" lang="fr-FR" sz="1600" spc="-1" strike="noStrike">
                <a:solidFill>
                  <a:srgbClr val="000000"/>
                </a:solidFill>
                <a:latin typeface="Arial"/>
                <a:ea typeface="ＭＳ Ｐゴシック"/>
              </a:rPr>
              <a:t>Not a Number, pas d’erreur à sa première apparition</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Courier New"/>
                <a:ea typeface="ＭＳ Ｐゴシック"/>
              </a:rPr>
              <a:t>signaling_NaN </a:t>
            </a:r>
            <a:r>
              <a:rPr b="0" lang="fr-FR" sz="1600" spc="-1" strike="noStrike">
                <a:solidFill>
                  <a:srgbClr val="000000"/>
                </a:solidFill>
                <a:latin typeface="Arial"/>
                <a:ea typeface="ＭＳ Ｐゴシック"/>
              </a:rPr>
              <a:t>: Not a Number, lève une erreur à sa première apparition</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Courier New"/>
                <a:ea typeface="ＭＳ Ｐゴシック"/>
              </a:rPr>
              <a:t>infinity : </a:t>
            </a:r>
            <a:r>
              <a:rPr b="0" lang="fr-FR" sz="1600" spc="-1" strike="noStrike">
                <a:solidFill>
                  <a:srgbClr val="000000"/>
                </a:solidFill>
                <a:latin typeface="Arial"/>
                <a:ea typeface="ＭＳ Ｐゴシック"/>
              </a:rPr>
              <a:t>Représente l’infini</a:t>
            </a:r>
            <a:endParaRPr b="0" lang="fr-FR" sz="1600" spc="-1" strike="noStrike">
              <a:latin typeface="Arial"/>
            </a:endParaRPr>
          </a:p>
          <a:p>
            <a:pPr marL="457200">
              <a:lnSpc>
                <a:spcPct val="100000"/>
              </a:lnSpc>
              <a:spcBef>
                <a:spcPts val="320"/>
              </a:spcBef>
              <a:tabLst>
                <a:tab algn="l" pos="0"/>
              </a:tabLst>
            </a:pPr>
            <a:endParaRPr b="0" lang="fr-FR" sz="1600" spc="-1" strike="noStrike">
              <a:latin typeface="Arial"/>
            </a:endParaRPr>
          </a:p>
        </p:txBody>
      </p:sp>
      <p:sp>
        <p:nvSpPr>
          <p:cNvPr id="497"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0D68E8A1-8391-4E85-8F95-4B5B9BCEF935}"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498"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499" name="CustomShape 5"/>
          <p:cNvSpPr/>
          <p:nvPr/>
        </p:nvSpPr>
        <p:spPr>
          <a:xfrm>
            <a:off x="467640" y="3533400"/>
            <a:ext cx="84243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ff"/>
                </a:solidFill>
                <a:latin typeface="LMRoman9-Regular-Identity-H"/>
                <a:ea typeface="ＭＳ Ｐゴシック"/>
              </a:rPr>
              <a:t>float </a:t>
            </a:r>
            <a:r>
              <a:rPr b="0" lang="fr-FR" sz="1800" spc="-1" strike="noStrike">
                <a:solidFill>
                  <a:srgbClr val="000000"/>
                </a:solidFill>
                <a:latin typeface="LMRoman9-Regular-Identity-H"/>
                <a:ea typeface="ＭＳ Ｐゴシック"/>
              </a:rPr>
              <a:t>pas_un_nombre = std::numeric_limits&lt;</a:t>
            </a:r>
            <a:r>
              <a:rPr b="0" lang="fr-FR" sz="1800" spc="-1" strike="noStrike">
                <a:solidFill>
                  <a:srgbClr val="0000ff"/>
                </a:solidFill>
                <a:latin typeface="LMRoman9-Regular-Identity-H"/>
                <a:ea typeface="ＭＳ Ｐゴシック"/>
              </a:rPr>
              <a:t>float</a:t>
            </a:r>
            <a:r>
              <a:rPr b="0" lang="fr-FR" sz="1800" spc="-1" strike="noStrike">
                <a:solidFill>
                  <a:srgbClr val="000000"/>
                </a:solidFill>
                <a:latin typeface="LMRoman9-Regular-Identity-H"/>
                <a:ea typeface="ＭＳ Ｐゴシック"/>
              </a:rPr>
              <a:t>&gt;::quiet_NaN();</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double </a:t>
            </a:r>
            <a:r>
              <a:rPr b="0" lang="fr-FR" sz="1800" spc="-1" strike="noStrike">
                <a:solidFill>
                  <a:srgbClr val="000000"/>
                </a:solidFill>
                <a:latin typeface="LMRoman9-Regular-Identity-H"/>
                <a:ea typeface="ＭＳ Ｐゴシック"/>
              </a:rPr>
              <a:t>infini = std::numeric_limits&lt;</a:t>
            </a:r>
            <a:r>
              <a:rPr b="0" lang="fr-FR" sz="1800" spc="-1" strike="noStrike">
                <a:solidFill>
                  <a:srgbClr val="0000ff"/>
                </a:solidFill>
                <a:latin typeface="LMRoman9-Regular-Identity-H"/>
                <a:ea typeface="ＭＳ Ｐゴシック"/>
              </a:rPr>
              <a:t>double</a:t>
            </a:r>
            <a:r>
              <a:rPr b="0" lang="fr-FR" sz="1800" spc="-1" strike="noStrike">
                <a:solidFill>
                  <a:srgbClr val="000000"/>
                </a:solidFill>
                <a:latin typeface="LMRoman9-Regular-Identity-H"/>
                <a:ea typeface="ＭＳ Ｐゴシック"/>
              </a:rPr>
              <a:t>&gt;::infinity();</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réels (quiet_NaN)</a:t>
            </a:r>
            <a:endParaRPr b="0" lang="fr-FR" sz="2400" spc="-1" strike="noStrike">
              <a:latin typeface="Arial"/>
            </a:endParaRPr>
          </a:p>
        </p:txBody>
      </p:sp>
      <p:sp>
        <p:nvSpPr>
          <p:cNvPr id="501" name="CustomShape 2"/>
          <p:cNvSpPr/>
          <p:nvPr/>
        </p:nvSpPr>
        <p:spPr>
          <a:xfrm>
            <a:off x="266760" y="729360"/>
            <a:ext cx="8697240" cy="43200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000000"/>
                </a:solidFill>
                <a:latin typeface="Arial"/>
                <a:ea typeface="ＭＳ Ｐゴシック"/>
              </a:rPr>
              <a:t>Toujours différents d’un autre réel, dont lui-même !</a:t>
            </a:r>
            <a:endParaRPr b="0" lang="fr-FR" sz="2400" spc="-1" strike="noStrike">
              <a:latin typeface="Arial"/>
            </a:endParaRPr>
          </a:p>
          <a:p>
            <a:pPr algn="ctr">
              <a:lnSpc>
                <a:spcPct val="100000"/>
              </a:lnSpc>
              <a:spcBef>
                <a:spcPts val="479"/>
              </a:spcBef>
              <a:tabLst>
                <a:tab algn="l" pos="0"/>
              </a:tabLst>
            </a:pPr>
            <a:endParaRPr b="0" lang="fr-FR" sz="2400" spc="-1" strike="noStrike">
              <a:latin typeface="Arial"/>
            </a:endParaRPr>
          </a:p>
        </p:txBody>
      </p:sp>
      <p:sp>
        <p:nvSpPr>
          <p:cNvPr id="50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B6AA771B-5A26-47ED-8224-B624429C3E90}"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0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04" name="CustomShape 5"/>
          <p:cNvSpPr/>
          <p:nvPr/>
        </p:nvSpPr>
        <p:spPr>
          <a:xfrm>
            <a:off x="611640" y="1226520"/>
            <a:ext cx="8280360" cy="912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ff"/>
                </a:solidFill>
                <a:latin typeface="LMRoman9-Regular-Identity-H"/>
                <a:ea typeface="ＭＳ Ｐゴシック"/>
              </a:rPr>
              <a:t>bool</a:t>
            </a:r>
            <a:r>
              <a:rPr b="0" lang="fr-FR" sz="1800" spc="-1" strike="noStrike">
                <a:solidFill>
                  <a:srgbClr val="000000"/>
                </a:solidFill>
                <a:latin typeface="LMRoman9-Regular-Identity-H"/>
                <a:ea typeface="ＭＳ Ｐゴシック"/>
              </a:rPr>
              <a:t> is_equal = std::numeric_limits&lt;</a:t>
            </a:r>
            <a:r>
              <a:rPr b="0" lang="fr-FR" sz="1800" spc="-1" strike="noStrike">
                <a:solidFill>
                  <a:srgbClr val="0000ff"/>
                </a:solidFill>
                <a:latin typeface="LMRoman9-Regular-Identity-H"/>
                <a:ea typeface="ＭＳ Ｐゴシック"/>
              </a:rPr>
              <a:t>double</a:t>
            </a:r>
            <a:r>
              <a:rPr b="0" lang="fr-FR" sz="1800" spc="-1" strike="noStrike">
                <a:solidFill>
                  <a:srgbClr val="000000"/>
                </a:solidFill>
                <a:latin typeface="LMRoman9-Regular-Identity-H"/>
                <a:ea typeface="ＭＳ Ｐゴシック"/>
              </a:rPr>
              <a:t>&gt;::quiet_NaN() ==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std::numeric_limits&lt;</a:t>
            </a:r>
            <a:r>
              <a:rPr b="0" lang="fr-FR" sz="1800" spc="-1" strike="noStrike">
                <a:solidFill>
                  <a:srgbClr val="0000ff"/>
                </a:solidFill>
                <a:latin typeface="LMRoman9-Regular-Identity-H"/>
                <a:ea typeface="ＭＳ Ｐゴシック"/>
              </a:rPr>
              <a:t>double</a:t>
            </a:r>
            <a:r>
              <a:rPr b="0" lang="fr-FR" sz="1800" spc="-1" strike="noStrike">
                <a:solidFill>
                  <a:srgbClr val="000000"/>
                </a:solidFill>
                <a:latin typeface="LMRoman9-Regular-Identity-H"/>
                <a:ea typeface="ＭＳ Ｐゴシック"/>
              </a:rPr>
              <a:t>&gt;::quiet_NaN();</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std::cout &lt;&lt; std::boolalpha &lt;&lt; is_equal &lt;&lt; std::endl;</a:t>
            </a:r>
            <a:endParaRPr b="0" lang="fr-FR" sz="1800" spc="-1" strike="noStrike">
              <a:latin typeface="Arial"/>
            </a:endParaRPr>
          </a:p>
        </p:txBody>
      </p:sp>
      <p:sp>
        <p:nvSpPr>
          <p:cNvPr id="505" name="CustomShape 6"/>
          <p:cNvSpPr/>
          <p:nvPr/>
        </p:nvSpPr>
        <p:spPr>
          <a:xfrm>
            <a:off x="611640" y="2277000"/>
            <a:ext cx="8280360" cy="36432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ffffff"/>
                </a:solidFill>
                <a:latin typeface="LMMono10-Regular-Identity-H"/>
                <a:ea typeface="ＭＳ Ｐゴシック"/>
              </a:rPr>
              <a:t>false</a:t>
            </a:r>
            <a:endParaRPr b="0" lang="fr-FR" sz="1800" spc="-1" strike="noStrike">
              <a:latin typeface="Arial"/>
            </a:endParaRPr>
          </a:p>
        </p:txBody>
      </p:sp>
      <p:sp>
        <p:nvSpPr>
          <p:cNvPr id="506" name="CustomShape 7"/>
          <p:cNvSpPr/>
          <p:nvPr/>
        </p:nvSpPr>
        <p:spPr>
          <a:xfrm>
            <a:off x="611640" y="2781000"/>
            <a:ext cx="8280360" cy="455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2400" spc="-1" strike="noStrike">
                <a:solidFill>
                  <a:srgbClr val="000000"/>
                </a:solidFill>
                <a:latin typeface="Arial"/>
                <a:ea typeface="ＭＳ Ｐゴシック"/>
              </a:rPr>
              <a:t>std::is_nan pour tester si ce n’est pas un nombre</a:t>
            </a:r>
            <a:endParaRPr b="0" lang="fr-FR" sz="2400" spc="-1" strike="noStrike">
              <a:latin typeface="Arial"/>
            </a:endParaRPr>
          </a:p>
        </p:txBody>
      </p:sp>
      <p:sp>
        <p:nvSpPr>
          <p:cNvPr id="507" name="CustomShape 8"/>
          <p:cNvSpPr/>
          <p:nvPr/>
        </p:nvSpPr>
        <p:spPr>
          <a:xfrm>
            <a:off x="611640" y="3357000"/>
            <a:ext cx="8280360" cy="9126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ff"/>
                </a:solidFill>
                <a:latin typeface="LMRoman9-Regular-Identity-H"/>
                <a:ea typeface="ＭＳ Ｐゴシック"/>
              </a:rPr>
              <a:t>double </a:t>
            </a:r>
            <a:r>
              <a:rPr b="0" lang="fr-FR" sz="1800" spc="-1" strike="noStrike">
                <a:solidFill>
                  <a:srgbClr val="000000"/>
                </a:solidFill>
                <a:latin typeface="LMRoman9-Regular-Identity-H"/>
                <a:ea typeface="ＭＳ Ｐゴシック"/>
              </a:rPr>
              <a:t>x = 0./0.;</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std::cout &lt;&lt; std::boolalpha &lt;&lt; </a:t>
            </a:r>
            <a:r>
              <a:rPr b="0" lang="fr-FR" sz="1800" spc="-1" strike="noStrike">
                <a:solidFill>
                  <a:srgbClr val="9400d2"/>
                </a:solidFill>
                <a:latin typeface="LMRoman9-Regular-Identity-H"/>
                <a:ea typeface="ＭＳ Ｐゴシック"/>
              </a:rPr>
              <a:t>”x est un nan ? ” </a:t>
            </a:r>
            <a:r>
              <a:rPr b="0" lang="fr-FR" sz="1800" spc="-1" strike="noStrike">
                <a:solidFill>
                  <a:srgbClr val="000000"/>
                </a:solidFill>
                <a:latin typeface="LMRoman9-Regular-Identity-H"/>
                <a:ea typeface="ＭＳ Ｐゴシック"/>
              </a:rPr>
              <a:t>&lt;&lt; std::isnan (x) &lt;&lt; std::endl ;</a:t>
            </a:r>
            <a:endParaRPr b="0" lang="fr-FR" sz="1800" spc="-1" strike="noStrike">
              <a:latin typeface="Arial"/>
            </a:endParaRPr>
          </a:p>
        </p:txBody>
      </p:sp>
      <p:sp>
        <p:nvSpPr>
          <p:cNvPr id="508" name="CustomShape 9"/>
          <p:cNvSpPr/>
          <p:nvPr/>
        </p:nvSpPr>
        <p:spPr>
          <a:xfrm>
            <a:off x="611640" y="4106160"/>
            <a:ext cx="8280360" cy="36432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ffffff"/>
                </a:solidFill>
                <a:latin typeface="LMMono10-Regular-Identity-H"/>
                <a:ea typeface="ＭＳ Ｐゴシック"/>
              </a:rPr>
              <a:t>x est un nan ? true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réels (infinity)</a:t>
            </a:r>
            <a:endParaRPr b="0" lang="fr-FR" sz="2400" spc="-1" strike="noStrike">
              <a:latin typeface="Arial"/>
            </a:endParaRPr>
          </a:p>
        </p:txBody>
      </p:sp>
      <p:sp>
        <p:nvSpPr>
          <p:cNvPr id="510" name="CustomShape 2"/>
          <p:cNvSpPr/>
          <p:nvPr/>
        </p:nvSpPr>
        <p:spPr>
          <a:xfrm>
            <a:off x="279360" y="1052280"/>
            <a:ext cx="8684280" cy="50400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000000"/>
                </a:solidFill>
                <a:latin typeface="Arial"/>
                <a:ea typeface="ＭＳ Ｐゴシック"/>
              </a:rPr>
              <a:t>Toujours supérieur à n’importe quel nombre réel</a:t>
            </a:r>
            <a:endParaRPr b="0" lang="fr-FR" sz="2400" spc="-1" strike="noStrike">
              <a:latin typeface="Arial"/>
            </a:endParaRPr>
          </a:p>
        </p:txBody>
      </p:sp>
      <p:sp>
        <p:nvSpPr>
          <p:cNvPr id="511"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5BD74C55-5C88-4844-9C59-A63FB814E84B}"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12"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13" name="CustomShape 5"/>
          <p:cNvSpPr/>
          <p:nvPr/>
        </p:nvSpPr>
        <p:spPr>
          <a:xfrm>
            <a:off x="467640" y="1556640"/>
            <a:ext cx="8352360" cy="28634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ff"/>
                </a:solidFill>
                <a:latin typeface="LMRoman9-Regular-Identity-H"/>
                <a:ea typeface="ＭＳ Ｐゴシック"/>
              </a:rPr>
              <a:t>#include </a:t>
            </a:r>
            <a:r>
              <a:rPr b="0" lang="fr-FR" sz="1800" spc="-1" strike="noStrike">
                <a:solidFill>
                  <a:srgbClr val="000000"/>
                </a:solidFill>
                <a:latin typeface="LMRoman9-Regular-Identity-H"/>
                <a:ea typeface="ＭＳ Ｐゴシック"/>
              </a:rPr>
              <a:t>&lt;limits&gt;</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int </a:t>
            </a:r>
            <a:r>
              <a:rPr b="0" lang="fr-FR" sz="1800" spc="-1" strike="noStrike">
                <a:solidFill>
                  <a:srgbClr val="000000"/>
                </a:solidFill>
                <a:latin typeface="LMRoman9-Regular-Identity-H"/>
                <a:ea typeface="ＭＳ Ｐゴシック"/>
              </a:rPr>
              <a:t>main (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float </a:t>
            </a:r>
            <a:r>
              <a:rPr b="0" lang="fr-FR" sz="1800" spc="-1" strike="noStrike">
                <a:solidFill>
                  <a:srgbClr val="000000"/>
                </a:solidFill>
                <a:latin typeface="LMRoman9-Regular-Identity-H"/>
                <a:ea typeface="ＭＳ Ｐゴシック"/>
              </a:rPr>
              <a:t>fx = std::numeric_limits&lt;</a:t>
            </a:r>
            <a:r>
              <a:rPr b="0" lang="fr-FR" sz="1800" spc="-1" strike="noStrike">
                <a:solidFill>
                  <a:srgbClr val="0000ff"/>
                </a:solidFill>
                <a:latin typeface="LMRoman9-Regular-Identity-H"/>
                <a:ea typeface="ＭＳ Ｐゴシック"/>
              </a:rPr>
              <a:t>float</a:t>
            </a:r>
            <a:r>
              <a:rPr b="0" lang="fr-FR" sz="1800" spc="-1" strike="noStrike">
                <a:solidFill>
                  <a:srgbClr val="000000"/>
                </a:solidFill>
                <a:latin typeface="LMRoman9-Regular-Identity-H"/>
                <a:ea typeface="ＭＳ Ｐゴシック"/>
              </a:rPr>
              <a:t>&gt;::max(); </a:t>
            </a:r>
            <a:r>
              <a:rPr b="0" lang="fr-FR" sz="1800" spc="-1" strike="noStrike">
                <a:solidFill>
                  <a:srgbClr val="009a00"/>
                </a:solidFill>
                <a:latin typeface="LMRoman9-Regular-Identity-H"/>
                <a:ea typeface="ＭＳ Ｐゴシック"/>
              </a:rPr>
              <a:t>// valeur maximale d’un float</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      </a:t>
            </a:r>
            <a:r>
              <a:rPr b="0" lang="pt-BR" sz="1800" spc="-1" strike="noStrike">
                <a:solidFill>
                  <a:srgbClr val="0000ff"/>
                </a:solidFill>
                <a:latin typeface="LMRoman9-Regular-Identity-H"/>
                <a:ea typeface="ＭＳ Ｐゴシック"/>
              </a:rPr>
              <a:t>float </a:t>
            </a:r>
            <a:r>
              <a:rPr b="0" lang="pt-BR" sz="1800" spc="-1" strike="noStrike">
                <a:solidFill>
                  <a:srgbClr val="000000"/>
                </a:solidFill>
                <a:latin typeface="LMRoman9-Regular-Identity-H"/>
                <a:ea typeface="ＭＳ Ｐゴシック"/>
              </a:rPr>
              <a:t>finf = std::numeric_limits&lt;</a:t>
            </a:r>
            <a:r>
              <a:rPr b="0" lang="pt-BR" sz="1800" spc="-1" strike="noStrike">
                <a:solidFill>
                  <a:srgbClr val="0000ff"/>
                </a:solidFill>
                <a:latin typeface="LMRoman9-Regular-Identity-H"/>
                <a:ea typeface="ＭＳ Ｐゴシック"/>
              </a:rPr>
              <a:t>float</a:t>
            </a:r>
            <a:r>
              <a:rPr b="0" lang="pt-BR" sz="1800" spc="-1" strike="noStrike">
                <a:solidFill>
                  <a:srgbClr val="000000"/>
                </a:solidFill>
                <a:latin typeface="LMRoman9-Regular-Identity-H"/>
                <a:ea typeface="ＭＳ Ｐゴシック"/>
              </a:rPr>
              <a:t>&gt;::infinity(); </a:t>
            </a:r>
            <a:endParaRPr b="0" lang="fr-FR" sz="1800" spc="-1" strike="noStrike">
              <a:latin typeface="Arial"/>
            </a:endParaRPr>
          </a:p>
          <a:p>
            <a:pPr>
              <a:lnSpc>
                <a:spcPct val="100000"/>
              </a:lnSpc>
            </a:pPr>
            <a:r>
              <a:rPr b="0" lang="pt-B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std::cout &lt;&lt; std::boolalpha &lt;&lt; fx &lt;&lt; </a:t>
            </a:r>
            <a:r>
              <a:rPr b="0" lang="fr-FR" sz="1800" spc="-1" strike="noStrike">
                <a:solidFill>
                  <a:srgbClr val="9400d2"/>
                </a:solidFill>
                <a:latin typeface="LMRoman9-Regular-Identity-H"/>
                <a:ea typeface="ＭＳ Ｐゴシック"/>
              </a:rPr>
              <a:t>” &lt; </a:t>
            </a:r>
            <a:r>
              <a:rPr b="1" lang="fr-FR" sz="2000" spc="-1" strike="noStrike">
                <a:solidFill>
                  <a:srgbClr val="00509a"/>
                </a:solidFill>
                <a:latin typeface="Arial"/>
                <a:ea typeface="ＭＳ Ｐゴシック"/>
              </a:rPr>
              <a:t>∞</a:t>
            </a:r>
            <a:r>
              <a:rPr b="0" lang="fr-FR" sz="1800" spc="-1" strike="noStrike">
                <a:solidFill>
                  <a:srgbClr val="9400d2"/>
                </a:solidFill>
                <a:latin typeface="LMRoman9-Regular-Identity-H"/>
                <a:ea typeface="ＭＳ Ｐゴシック"/>
              </a:rPr>
              <a:t> ? : ” </a:t>
            </a:r>
            <a:r>
              <a:rPr b="0" lang="fr-FR" sz="1800" spc="-1" strike="noStrike">
                <a:solidFill>
                  <a:srgbClr val="000000"/>
                </a:solidFill>
                <a:latin typeface="LMRoman9-Regular-Identity-H"/>
                <a:ea typeface="ＭＳ Ｐゴシック"/>
              </a:rPr>
              <a:t>&lt;&lt; ( fx &lt; finf ) &lt;&lt; std::endl ;</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      </a:t>
            </a:r>
            <a:r>
              <a:rPr b="0" lang="fr-FR" sz="1800" spc="-1" strike="noStrike">
                <a:solidFill>
                  <a:srgbClr val="0000ff"/>
                </a:solidFill>
                <a:latin typeface="LMRoman9-Regular-Identity-H"/>
                <a:ea typeface="ＭＳ Ｐゴシック"/>
              </a:rPr>
              <a:t>return </a:t>
            </a:r>
            <a:r>
              <a:rPr b="0" lang="fr-FR" sz="1800" spc="-1" strike="noStrike">
                <a:solidFill>
                  <a:srgbClr val="000000"/>
                </a:solidFill>
                <a:latin typeface="LMRoman9-Regular-Identity-H"/>
                <a:ea typeface="ＭＳ Ｐゴシック"/>
              </a:rPr>
              <a:t>EXIT_SUCCESS ;</a:t>
            </a:r>
            <a:endParaRPr b="0" lang="fr-FR" sz="1800" spc="-1" strike="noStrike">
              <a:latin typeface="Arial"/>
            </a:endParaRPr>
          </a:p>
          <a:p>
            <a:pPr>
              <a:lnSpc>
                <a:spcPct val="1000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
        <p:nvSpPr>
          <p:cNvPr id="514" name="CustomShape 6"/>
          <p:cNvSpPr/>
          <p:nvPr/>
        </p:nvSpPr>
        <p:spPr>
          <a:xfrm>
            <a:off x="467640" y="4129560"/>
            <a:ext cx="8352360" cy="39492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1" lang="fr-FR" sz="2000" spc="-1" strike="noStrike">
                <a:solidFill>
                  <a:srgbClr val="ffffff"/>
                </a:solidFill>
                <a:latin typeface="LMMono10-Regular-Identity-H"/>
                <a:ea typeface="ＭＳ Ｐゴシック"/>
              </a:rPr>
              <a:t>3.40282e+38 &lt; ∞</a:t>
            </a:r>
            <a:r>
              <a:rPr b="0" lang="fr-FR" sz="2000" spc="-1" strike="noStrike">
                <a:solidFill>
                  <a:srgbClr val="ffffff"/>
                </a:solidFill>
                <a:latin typeface="LMMono10-Regular-Identity-H"/>
                <a:ea typeface="ＭＳ Ｐゴシック"/>
              </a:rPr>
              <a:t> ? :  true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Fonctions mathématiques</a:t>
            </a:r>
            <a:endParaRPr b="0" lang="fr-FR" sz="2400" spc="-1" strike="noStrike">
              <a:latin typeface="Arial"/>
            </a:endParaRPr>
          </a:p>
        </p:txBody>
      </p:sp>
      <p:sp>
        <p:nvSpPr>
          <p:cNvPr id="516" name="CustomShape 2"/>
          <p:cNvSpPr/>
          <p:nvPr/>
        </p:nvSpPr>
        <p:spPr>
          <a:xfrm>
            <a:off x="240480" y="764640"/>
            <a:ext cx="8636040" cy="359280"/>
          </a:xfrm>
          <a:prstGeom prst="rect">
            <a:avLst/>
          </a:prstGeom>
          <a:noFill/>
          <a:ln>
            <a:noFill/>
          </a:ln>
        </p:spPr>
        <p:style>
          <a:lnRef idx="0"/>
          <a:fillRef idx="0"/>
          <a:effectRef idx="0"/>
          <a:fontRef idx="minor"/>
        </p:style>
        <p:txBody>
          <a:bodyPr lIns="0" rIns="0" tIns="0" bIns="0">
            <a:noAutofit/>
          </a:bodyPr>
          <a:p>
            <a:pPr algn="ctr">
              <a:lnSpc>
                <a:spcPct val="100000"/>
              </a:lnSpc>
              <a:spcBef>
                <a:spcPts val="400"/>
              </a:spcBef>
              <a:tabLst>
                <a:tab algn="l" pos="0"/>
              </a:tabLst>
            </a:pPr>
            <a:r>
              <a:rPr b="0" lang="fr-FR" sz="2000" spc="-1" strike="noStrike">
                <a:solidFill>
                  <a:srgbClr val="000000"/>
                </a:solidFill>
                <a:latin typeface="Arial"/>
                <a:ea typeface="ＭＳ Ｐゴシック"/>
              </a:rPr>
              <a:t>Fonctions mathématiques usuelles du C dans </a:t>
            </a:r>
            <a:r>
              <a:rPr b="0" lang="fr-FR" sz="2000" spc="-1" strike="noStrike">
                <a:solidFill>
                  <a:srgbClr val="000000"/>
                </a:solidFill>
                <a:latin typeface="Courier New"/>
                <a:ea typeface="ＭＳ Ｐゴシック"/>
              </a:rPr>
              <a:t>&lt;cmath&gt;</a:t>
            </a:r>
            <a:endParaRPr b="0" lang="fr-FR" sz="2000" spc="-1" strike="noStrike">
              <a:latin typeface="Arial"/>
            </a:endParaRPr>
          </a:p>
        </p:txBody>
      </p:sp>
      <p:sp>
        <p:nvSpPr>
          <p:cNvPr id="517"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4B7DEED4-58BF-4CB9-8E61-4BA72FBA1240}"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18"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19" name="CustomShape 5"/>
          <p:cNvSpPr/>
          <p:nvPr/>
        </p:nvSpPr>
        <p:spPr>
          <a:xfrm>
            <a:off x="395640" y="1196640"/>
            <a:ext cx="8480880" cy="11872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ff"/>
                </a:solidFill>
                <a:latin typeface="LMRoman9-Regular-Identity-H"/>
                <a:ea typeface="ＭＳ Ｐゴシック"/>
              </a:rPr>
              <a:t>float </a:t>
            </a:r>
            <a:r>
              <a:rPr b="0" lang="el-GR" sz="1800" spc="-1" strike="noStrike">
                <a:solidFill>
                  <a:srgbClr val="000000"/>
                </a:solidFill>
                <a:latin typeface="LMRoman9-Regular-Identity-H"/>
                <a:ea typeface="ＭＳ Ｐゴシック"/>
              </a:rPr>
              <a:t>π_</a:t>
            </a:r>
            <a:r>
              <a:rPr b="0" lang="pt-BR" sz="1800" spc="-1" strike="noStrike">
                <a:solidFill>
                  <a:srgbClr val="000000"/>
                </a:solidFill>
                <a:latin typeface="LMRoman9-Regular-Identity-H"/>
                <a:ea typeface="ＭＳ Ｐゴシック"/>
              </a:rPr>
              <a:t>f = std::acos(</a:t>
            </a:r>
            <a:r>
              <a:rPr b="0" i="1" lang="pt-BR" sz="1800" spc="-1" strike="noStrike">
                <a:solidFill>
                  <a:srgbClr val="000000"/>
                </a:solidFill>
                <a:latin typeface="CMSY9"/>
                <a:ea typeface="ＭＳ Ｐゴシック"/>
              </a:rPr>
              <a:t>−</a:t>
            </a:r>
            <a:r>
              <a:rPr b="0" lang="pt-BR" sz="1800" spc="-1" strike="noStrike">
                <a:solidFill>
                  <a:srgbClr val="000000"/>
                </a:solidFill>
                <a:latin typeface="LMRoman9-Regular-Identity-H"/>
                <a:ea typeface="ＭＳ Ｐゴシック"/>
              </a:rPr>
              <a:t>1.f) ;</a:t>
            </a:r>
            <a:endParaRPr b="0" lang="fr-FR" sz="1800" spc="-1" strike="noStrike">
              <a:latin typeface="Arial"/>
            </a:endParaRPr>
          </a:p>
          <a:p>
            <a:pPr>
              <a:lnSpc>
                <a:spcPct val="100000"/>
              </a:lnSpc>
            </a:pPr>
            <a:r>
              <a:rPr b="0" lang="pt-BR" sz="1800" spc="-1" strike="noStrike">
                <a:solidFill>
                  <a:srgbClr val="0000ff"/>
                </a:solidFill>
                <a:latin typeface="LMRoman9-Regular-Identity-H"/>
                <a:ea typeface="ＭＳ Ｐゴシック"/>
              </a:rPr>
              <a:t>float </a:t>
            </a:r>
            <a:r>
              <a:rPr b="0" lang="pt-BR" sz="1800" spc="-1" strike="noStrike">
                <a:solidFill>
                  <a:srgbClr val="000000"/>
                </a:solidFill>
                <a:latin typeface="LMRoman9-Regular-Identity-H"/>
                <a:ea typeface="ＭＳ Ｐゴシック"/>
              </a:rPr>
              <a:t>fx = std::cos(</a:t>
            </a:r>
            <a:r>
              <a:rPr b="0" lang="el-GR" sz="1800" spc="-1" strike="noStrike">
                <a:solidFill>
                  <a:srgbClr val="000000"/>
                </a:solidFill>
                <a:latin typeface="LMRoman9-Regular-Identity-H"/>
                <a:ea typeface="ＭＳ Ｐゴシック"/>
              </a:rPr>
              <a:t>π_</a:t>
            </a:r>
            <a:r>
              <a:rPr b="0" lang="pt-BR" sz="1800" spc="-1" strike="noStrike">
                <a:solidFill>
                  <a:srgbClr val="000000"/>
                </a:solidFill>
                <a:latin typeface="LMRoman9-Regular-Identity-H"/>
                <a:ea typeface="ＭＳ Ｐゴシック"/>
              </a:rPr>
              <a:t>f/4.f) ;</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double </a:t>
            </a:r>
            <a:r>
              <a:rPr b="0" lang="el-GR" sz="1800" spc="-1" strike="noStrike">
                <a:solidFill>
                  <a:srgbClr val="000000"/>
                </a:solidFill>
                <a:latin typeface="LMRoman9-Regular-Identity-H"/>
                <a:ea typeface="ＭＳ Ｐゴシック"/>
              </a:rPr>
              <a:t>π</a:t>
            </a:r>
            <a:r>
              <a:rPr b="0" lang="fr-FR" sz="1800" spc="-1" strike="noStrike">
                <a:solidFill>
                  <a:srgbClr val="000000"/>
                </a:solidFill>
                <a:latin typeface="LMRoman9-Regular-Identity-H"/>
                <a:ea typeface="ＭＳ Ｐゴシック"/>
              </a:rPr>
              <a:t> = std::acos(1.);</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double </a:t>
            </a:r>
            <a:r>
              <a:rPr b="0" lang="fr-FR" sz="1800" spc="-1" strike="noStrike">
                <a:solidFill>
                  <a:srgbClr val="000000"/>
                </a:solidFill>
                <a:latin typeface="LMRoman9-Regular-Identity-H"/>
                <a:ea typeface="ＭＳ Ｐゴシック"/>
              </a:rPr>
              <a:t>x = std::cos(</a:t>
            </a:r>
            <a:r>
              <a:rPr b="0" lang="el-GR" sz="1800" spc="-1" strike="noStrike">
                <a:solidFill>
                  <a:srgbClr val="000000"/>
                </a:solidFill>
                <a:latin typeface="LMRoman9-Regular-Identity-H"/>
                <a:ea typeface="ＭＳ Ｐゴシック"/>
              </a:rPr>
              <a:t>π</a:t>
            </a:r>
            <a:r>
              <a:rPr b="0" lang="fr-FR" sz="1800" spc="-1" strike="noStrike">
                <a:solidFill>
                  <a:srgbClr val="000000"/>
                </a:solidFill>
                <a:latin typeface="LMRoman9-Regular-Identity-H"/>
                <a:ea typeface="ＭＳ Ｐゴシック"/>
              </a:rPr>
              <a:t>/4.) ;</a:t>
            </a:r>
            <a:endParaRPr b="0" lang="fr-FR" sz="1800" spc="-1" strike="noStrike">
              <a:latin typeface="Arial"/>
            </a:endParaRPr>
          </a:p>
        </p:txBody>
      </p:sp>
      <p:sp>
        <p:nvSpPr>
          <p:cNvPr id="520" name="CustomShape 6"/>
          <p:cNvSpPr/>
          <p:nvPr/>
        </p:nvSpPr>
        <p:spPr>
          <a:xfrm>
            <a:off x="395640" y="2637000"/>
            <a:ext cx="8480880" cy="39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2000" spc="-1" strike="noStrike">
                <a:solidFill>
                  <a:srgbClr val="000000"/>
                </a:solidFill>
                <a:latin typeface="Arial"/>
                <a:ea typeface="ＭＳ Ｐゴシック"/>
              </a:rPr>
              <a:t>Depuis C++ 11, d’autres fonctions proposées</a:t>
            </a:r>
            <a:endParaRPr b="0" lang="fr-FR" sz="2000" spc="-1" strike="noStrike">
              <a:latin typeface="Arial"/>
            </a:endParaRPr>
          </a:p>
        </p:txBody>
      </p:sp>
      <p:sp>
        <p:nvSpPr>
          <p:cNvPr id="521" name="CustomShape 7"/>
          <p:cNvSpPr/>
          <p:nvPr/>
        </p:nvSpPr>
        <p:spPr>
          <a:xfrm>
            <a:off x="395640" y="3141000"/>
            <a:ext cx="8480880" cy="25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0000ff"/>
                </a:solidFill>
                <a:latin typeface="LMRoman9-Regular-Identity-H"/>
                <a:ea typeface="ＭＳ Ｐゴシック"/>
              </a:rPr>
              <a:t>double </a:t>
            </a:r>
            <a:r>
              <a:rPr b="0" lang="fr-FR" sz="2000" spc="-1" strike="noStrike">
                <a:solidFill>
                  <a:srgbClr val="000000"/>
                </a:solidFill>
                <a:latin typeface="LMRoman9-Regular-Identity-H"/>
                <a:ea typeface="ＭＳ Ｐゴシック"/>
              </a:rPr>
              <a:t>x = 3, y = 2, z = 5;</a:t>
            </a:r>
            <a:endParaRPr b="0" lang="fr-FR" sz="2000" spc="-1" strike="noStrike">
              <a:latin typeface="Arial"/>
            </a:endParaRPr>
          </a:p>
          <a:p>
            <a:pPr>
              <a:lnSpc>
                <a:spcPct val="100000"/>
              </a:lnSpc>
            </a:pPr>
            <a:r>
              <a:rPr b="0" lang="fr-FR" sz="2000" spc="-1" strike="noStrike">
                <a:solidFill>
                  <a:srgbClr val="0000ff"/>
                </a:solidFill>
                <a:latin typeface="LMRoman9-Regular-Identity-H"/>
                <a:ea typeface="ＭＳ Ｐゴシック"/>
              </a:rPr>
              <a:t>double </a:t>
            </a:r>
            <a:r>
              <a:rPr b="0" lang="fr-FR" sz="2000" spc="-1" strike="noStrike">
                <a:solidFill>
                  <a:srgbClr val="000000"/>
                </a:solidFill>
                <a:latin typeface="LMRoman9-Regular-Identity-H"/>
                <a:ea typeface="ＭＳ Ｐゴシック"/>
              </a:rPr>
              <a:t>h = std::hypot(x,y,z);// Calcul </a:t>
            </a:r>
            <a:r>
              <a:rPr b="1" lang="fr-FR" sz="1600" spc="-1" strike="noStrike">
                <a:solidFill>
                  <a:srgbClr val="000000"/>
                </a:solidFill>
                <a:latin typeface="Arial"/>
                <a:ea typeface="ＭＳ Ｐゴシック"/>
              </a:rPr>
              <a:t>√</a:t>
            </a:r>
            <a:r>
              <a:rPr b="0" lang="fr-FR" sz="1600" spc="-1" strike="noStrike">
                <a:solidFill>
                  <a:srgbClr val="000000"/>
                </a:solidFill>
                <a:latin typeface="LMRoman9-Regular-Identity-H"/>
                <a:ea typeface="ＭＳ Ｐゴシック"/>
              </a:rPr>
              <a:t>(x²+y²+z²)</a:t>
            </a:r>
            <a:endParaRPr b="0" lang="fr-FR" sz="1600" spc="-1" strike="noStrike">
              <a:latin typeface="Arial"/>
            </a:endParaRPr>
          </a:p>
          <a:p>
            <a:pPr>
              <a:lnSpc>
                <a:spcPct val="100000"/>
              </a:lnSpc>
            </a:pPr>
            <a:r>
              <a:rPr b="0" lang="fr-FR" sz="2000" spc="-1" strike="noStrike">
                <a:solidFill>
                  <a:srgbClr val="0000ff"/>
                </a:solidFill>
                <a:latin typeface="LMRoman9-Regular-Identity-H"/>
                <a:ea typeface="ＭＳ Ｐゴシック"/>
              </a:rPr>
              <a:t>double </a:t>
            </a:r>
            <a:r>
              <a:rPr b="0" lang="fr-FR" sz="2000" spc="-1" strike="noStrike">
                <a:solidFill>
                  <a:srgbClr val="000000"/>
                </a:solidFill>
                <a:latin typeface="LMRoman9-Regular-Identity-H"/>
                <a:ea typeface="ＭＳ Ｐゴシック"/>
              </a:rPr>
              <a:t>p = std::hermite(4, x);//Calcul 16x^4 – 48x^2 + 12</a:t>
            </a:r>
            <a:endParaRPr b="0" lang="fr-FR" sz="2000" spc="-1" strike="noStrike">
              <a:latin typeface="Arial"/>
            </a:endParaRPr>
          </a:p>
          <a:p>
            <a:pPr>
              <a:lnSpc>
                <a:spcPct val="100000"/>
              </a:lnSpc>
            </a:pPr>
            <a:r>
              <a:rPr b="0" lang="fr-FR" sz="2000" spc="-1" strike="noStrike">
                <a:solidFill>
                  <a:srgbClr val="0000ff"/>
                </a:solidFill>
                <a:latin typeface="LMRoman9-Regular-Identity-H"/>
                <a:ea typeface="ＭＳ Ｐゴシック"/>
              </a:rPr>
              <a:t>double</a:t>
            </a:r>
            <a:r>
              <a:rPr b="0" lang="fr-FR" sz="2000" spc="-1" strike="noStrike">
                <a:solidFill>
                  <a:srgbClr val="000000"/>
                </a:solidFill>
                <a:latin typeface="LMRoman9-Regular-Identity-H"/>
                <a:ea typeface="ＭＳ Ｐゴシック"/>
              </a:rPr>
              <a:t> </a:t>
            </a:r>
            <a:r>
              <a:rPr b="0" lang="fr-FR" sz="2000" spc="-1" strike="noStrike">
                <a:solidFill>
                  <a:srgbClr val="000000"/>
                </a:solidFill>
                <a:latin typeface="LMMono10-Regular-Identity-H"/>
                <a:ea typeface="ＭＳ Ｐゴシック"/>
              </a:rPr>
              <a:t>ζ = std::riemann_zeta(-1);// Calcul la fonction zeta de Riemann en -1</a:t>
            </a:r>
            <a:endParaRPr b="0" lang="fr-FR" sz="2000" spc="-1" strike="noStrike">
              <a:latin typeface="Arial"/>
            </a:endParaRPr>
          </a:p>
          <a:p>
            <a:pPr>
              <a:lnSpc>
                <a:spcPct val="100000"/>
              </a:lnSpc>
            </a:pPr>
            <a:r>
              <a:rPr b="0" lang="fr-FR" sz="2000" spc="-1" strike="noStrike">
                <a:solidFill>
                  <a:srgbClr val="0000ff"/>
                </a:solidFill>
                <a:latin typeface="LMRoman9-Regular-Identity-H"/>
                <a:ea typeface="ＭＳ Ｐゴシック"/>
              </a:rPr>
              <a:t>double </a:t>
            </a:r>
            <a:r>
              <a:rPr b="0" lang="fr-FR" sz="2000" spc="-1" strike="noStrike">
                <a:solidFill>
                  <a:srgbClr val="000000"/>
                </a:solidFill>
                <a:latin typeface="LMRoman9-Regular-Identity-H"/>
                <a:ea typeface="ＭＳ Ｐゴシック"/>
              </a:rPr>
              <a:t>sp = std::sph_bessel(2,x);// Calcul fonction de Bessel sphérique d’ordre 2</a:t>
            </a:r>
            <a:endParaRPr b="0" lang="fr-FR" sz="2000" spc="-1" strike="noStrike">
              <a:latin typeface="Arial"/>
            </a:endParaRPr>
          </a:p>
          <a:p>
            <a:pPr>
              <a:lnSpc>
                <a:spcPct val="100000"/>
              </a:lnSpc>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266760" y="24336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constantes prédéfinies (C++ 20)</a:t>
            </a:r>
            <a:endParaRPr b="0" lang="fr-FR" sz="2400" spc="-1" strike="noStrike">
              <a:latin typeface="Arial"/>
            </a:endParaRPr>
          </a:p>
        </p:txBody>
      </p:sp>
      <p:sp>
        <p:nvSpPr>
          <p:cNvPr id="523" name="CustomShape 2"/>
          <p:cNvSpPr/>
          <p:nvPr/>
        </p:nvSpPr>
        <p:spPr>
          <a:xfrm>
            <a:off x="279360" y="1052640"/>
            <a:ext cx="7771680" cy="79200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000000"/>
                </a:solidFill>
                <a:latin typeface="Arial"/>
                <a:ea typeface="ＭＳ Ｐゴシック"/>
              </a:rPr>
              <a:t>En C++ 20, bibliothèque &lt;numbers&gt; proposent constantes usuelles</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524"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00199C1C-EDC3-49CC-B016-373082C8732C}"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25"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26" name="CustomShape 5"/>
          <p:cNvSpPr/>
          <p:nvPr/>
        </p:nvSpPr>
        <p:spPr>
          <a:xfrm>
            <a:off x="539640" y="1774440"/>
            <a:ext cx="7992000" cy="435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400" spc="-1" strike="noStrike">
                <a:solidFill>
                  <a:srgbClr val="0000ff"/>
                </a:solidFill>
                <a:latin typeface="LMRoman9-Regular-Identity-H"/>
                <a:ea typeface="ＭＳ Ｐゴシック"/>
              </a:rPr>
              <a:t>#include </a:t>
            </a:r>
            <a:r>
              <a:rPr b="0" lang="pt-BR" sz="1400" spc="-1" strike="noStrike">
                <a:solidFill>
                  <a:srgbClr val="000000"/>
                </a:solidFill>
                <a:latin typeface="LMRoman9-Regular-Identity-H"/>
                <a:ea typeface="ＭＳ Ｐゴシック"/>
              </a:rPr>
              <a:t>&lt;cmath&gt;</a:t>
            </a:r>
            <a:endParaRPr b="0" lang="fr-FR" sz="1400" spc="-1" strike="noStrike">
              <a:latin typeface="Arial"/>
            </a:endParaRPr>
          </a:p>
          <a:p>
            <a:pPr>
              <a:lnSpc>
                <a:spcPct val="100000"/>
              </a:lnSpc>
            </a:pPr>
            <a:r>
              <a:rPr b="0" lang="pt-BR" sz="1400" spc="-1" strike="noStrike">
                <a:solidFill>
                  <a:srgbClr val="0000ff"/>
                </a:solidFill>
                <a:latin typeface="LMRoman9-Regular-Identity-H"/>
                <a:ea typeface="ＭＳ Ｐゴシック"/>
              </a:rPr>
              <a:t>#include </a:t>
            </a:r>
            <a:r>
              <a:rPr b="0" lang="pt-BR" sz="1400" spc="-1" strike="noStrike">
                <a:solidFill>
                  <a:srgbClr val="000000"/>
                </a:solidFill>
                <a:latin typeface="LMRoman9-Regular-Identity-H"/>
                <a:ea typeface="ＭＳ Ｐゴシック"/>
              </a:rPr>
              <a:t>&lt;numbers&gt;</a:t>
            </a:r>
            <a:endParaRPr b="0" lang="fr-FR" sz="1400" spc="-1" strike="noStrike">
              <a:latin typeface="Arial"/>
            </a:endParaRPr>
          </a:p>
          <a:p>
            <a:pPr>
              <a:lnSpc>
                <a:spcPct val="100000"/>
              </a:lnSpc>
            </a:pPr>
            <a:r>
              <a:rPr b="0" lang="pt-BR" sz="1400" spc="-1" strike="noStrike">
                <a:solidFill>
                  <a:srgbClr val="0000ff"/>
                </a:solidFill>
                <a:latin typeface="LMRoman9-Regular-Identity-H"/>
                <a:ea typeface="ＭＳ Ｐゴシック"/>
              </a:rPr>
              <a:t>#include </a:t>
            </a:r>
            <a:r>
              <a:rPr b="0" lang="pt-BR" sz="1400" spc="-1" strike="noStrike">
                <a:solidFill>
                  <a:srgbClr val="000000"/>
                </a:solidFill>
                <a:latin typeface="LMRoman9-Regular-Identity-H"/>
                <a:ea typeface="ＭＳ Ｐゴシック"/>
              </a:rPr>
              <a:t>&lt;iostream&gt;</a:t>
            </a:r>
            <a:endParaRPr b="0" lang="fr-FR" sz="1400" spc="-1" strike="noStrike">
              <a:latin typeface="Arial"/>
            </a:endParaRPr>
          </a:p>
          <a:p>
            <a:pPr>
              <a:lnSpc>
                <a:spcPct val="100000"/>
              </a:lnSpc>
            </a:pPr>
            <a:r>
              <a:rPr b="0" lang="fr-FR" sz="1400" spc="-1" strike="noStrike">
                <a:solidFill>
                  <a:srgbClr val="0000ff"/>
                </a:solidFill>
                <a:latin typeface="LMRoman9-Regular-Identity-H"/>
                <a:ea typeface="ＭＳ Ｐゴシック"/>
              </a:rPr>
              <a:t>int </a:t>
            </a:r>
            <a:r>
              <a:rPr b="0" lang="fr-FR" sz="1400" spc="-1" strike="noStrike">
                <a:solidFill>
                  <a:srgbClr val="000000"/>
                </a:solidFill>
                <a:latin typeface="LMRoman9-Regular-Identity-H"/>
                <a:ea typeface="ＭＳ Ｐゴシック"/>
              </a:rPr>
              <a:t>main ( )</a:t>
            </a:r>
            <a:endParaRPr b="0" lang="fr-FR" sz="1400" spc="-1" strike="noStrike">
              <a:latin typeface="Arial"/>
            </a:endParaRPr>
          </a:p>
          <a:p>
            <a:pPr>
              <a:lnSpc>
                <a:spcPct val="100000"/>
              </a:lnSpc>
            </a:pPr>
            <a:r>
              <a:rPr b="0" lang="fr-FR" sz="1400" spc="-1" strike="noStrike">
                <a:solidFill>
                  <a:srgbClr val="000000"/>
                </a:solidFill>
                <a:latin typeface="LMRoman9-Regular-Identity-H"/>
                <a:ea typeface="ＭＳ Ｐゴシック"/>
              </a:rPr>
              <a:t>{</a:t>
            </a:r>
            <a:endParaRPr b="0" lang="fr-FR" sz="1400" spc="-1" strike="noStrike">
              <a:latin typeface="Arial"/>
            </a:endParaRPr>
          </a:p>
          <a:p>
            <a:pPr>
              <a:lnSpc>
                <a:spcPct val="100000"/>
              </a:lnSpc>
            </a:pPr>
            <a:r>
              <a:rPr b="0" lang="en-US" sz="1400" spc="-1" strike="noStrike">
                <a:solidFill>
                  <a:srgbClr val="0000ff"/>
                </a:solidFill>
                <a:latin typeface="LMRoman9-Regular-Identity-H"/>
                <a:ea typeface="ＭＳ Ｐゴシック"/>
              </a:rPr>
              <a:t>      </a:t>
            </a:r>
            <a:r>
              <a:rPr b="0" lang="en-US" sz="1400" spc="-1" strike="noStrike">
                <a:solidFill>
                  <a:srgbClr val="0000ff"/>
                </a:solidFill>
                <a:latin typeface="LMRoman9-Regular-Identity-H"/>
                <a:ea typeface="ＭＳ Ｐゴシック"/>
              </a:rPr>
              <a:t>float </a:t>
            </a:r>
            <a:r>
              <a:rPr b="0" lang="el-GR" sz="1400" spc="-1" strike="noStrike">
                <a:solidFill>
                  <a:srgbClr val="000000"/>
                </a:solidFill>
                <a:latin typeface="LMRoman9-Regular-Identity-H"/>
                <a:ea typeface="ＭＳ Ｐゴシック"/>
              </a:rPr>
              <a:t>π</a:t>
            </a:r>
            <a:r>
              <a:rPr b="0" lang="en-US" sz="1400" spc="-1" strike="noStrike">
                <a:solidFill>
                  <a:srgbClr val="000000"/>
                </a:solidFill>
                <a:latin typeface="LMRoman9-Regular-Identity-H"/>
                <a:ea typeface="ＭＳ Ｐゴシック"/>
              </a:rPr>
              <a:t>_f  = std::numbers::pi_v&lt;</a:t>
            </a:r>
            <a:r>
              <a:rPr b="0" lang="en-US" sz="1400" spc="-1" strike="noStrike">
                <a:solidFill>
                  <a:srgbClr val="0000ff"/>
                </a:solidFill>
                <a:latin typeface="LMRoman9-Regular-Identity-H"/>
                <a:ea typeface="ＭＳ Ｐゴシック"/>
              </a:rPr>
              <a:t>float</a:t>
            </a:r>
            <a:r>
              <a:rPr b="0" lang="en-US" sz="1400" spc="-1" strike="noStrike">
                <a:solidFill>
                  <a:srgbClr val="000000"/>
                </a:solidFill>
                <a:latin typeface="LMRoman9-Regular-Identity-H"/>
                <a:ea typeface="ＭＳ Ｐゴシック"/>
              </a:rPr>
              <a:t>&gt;;</a:t>
            </a:r>
            <a:endParaRPr b="0" lang="fr-FR" sz="1400" spc="-1" strike="noStrike">
              <a:latin typeface="Arial"/>
            </a:endParaRPr>
          </a:p>
          <a:p>
            <a:pPr>
              <a:lnSpc>
                <a:spcPct val="100000"/>
              </a:lnSpc>
            </a:pPr>
            <a:r>
              <a:rPr b="0" lang="fr-FR" sz="1400" spc="-1" strike="noStrike">
                <a:solidFill>
                  <a:srgbClr val="0000ff"/>
                </a:solidFill>
                <a:latin typeface="LMRoman9-Regular-Identity-H"/>
                <a:ea typeface="ＭＳ Ｐゴシック"/>
              </a:rPr>
              <a:t>      </a:t>
            </a:r>
            <a:r>
              <a:rPr b="0" lang="fr-FR" sz="1400" spc="-1" strike="noStrike">
                <a:solidFill>
                  <a:srgbClr val="0000ff"/>
                </a:solidFill>
                <a:latin typeface="LMRoman9-Regular-Identity-H"/>
                <a:ea typeface="ＭＳ Ｐゴシック"/>
              </a:rPr>
              <a:t>double </a:t>
            </a:r>
            <a:r>
              <a:rPr b="0" lang="el-GR" sz="1400" spc="-1" strike="noStrike">
                <a:solidFill>
                  <a:srgbClr val="000000"/>
                </a:solidFill>
                <a:latin typeface="LMRoman9-Regular-Identity-H"/>
                <a:ea typeface="ＭＳ Ｐゴシック"/>
              </a:rPr>
              <a:t>π</a:t>
            </a:r>
            <a:r>
              <a:rPr b="0" lang="fr-FR" sz="1400" spc="-1" strike="noStrike">
                <a:solidFill>
                  <a:srgbClr val="000000"/>
                </a:solidFill>
                <a:latin typeface="LMRoman9-Regular-Identity-H"/>
                <a:ea typeface="ＭＳ Ｐゴシック"/>
              </a:rPr>
              <a:t> = std::numbers::pi;</a:t>
            </a:r>
            <a:endParaRPr b="0" lang="fr-FR" sz="1400" spc="-1" strike="noStrike">
              <a:latin typeface="Arial"/>
            </a:endParaRPr>
          </a:p>
          <a:p>
            <a:pPr>
              <a:lnSpc>
                <a:spcPct val="100000"/>
              </a:lnSpc>
            </a:pPr>
            <a:r>
              <a:rPr b="0" lang="en-US" sz="1400" spc="-1" strike="noStrike">
                <a:solidFill>
                  <a:srgbClr val="0000ff"/>
                </a:solidFill>
                <a:latin typeface="LMRoman9-Regular-Identity-H"/>
                <a:ea typeface="ＭＳ Ｐゴシック"/>
              </a:rPr>
              <a:t>      </a:t>
            </a:r>
            <a:r>
              <a:rPr b="0" lang="en-US" sz="1400" spc="-1" strike="noStrike">
                <a:solidFill>
                  <a:srgbClr val="0000ff"/>
                </a:solidFill>
                <a:latin typeface="LMRoman9-Regular-Identity-H"/>
                <a:ea typeface="ＭＳ Ｐゴシック"/>
              </a:rPr>
              <a:t>long double </a:t>
            </a:r>
            <a:r>
              <a:rPr b="0" lang="el-GR" sz="1400" spc="-1" strike="noStrike">
                <a:solidFill>
                  <a:srgbClr val="000000"/>
                </a:solidFill>
                <a:latin typeface="LMRoman9-Regular-Identity-H"/>
                <a:ea typeface="ＭＳ Ｐゴシック"/>
              </a:rPr>
              <a:t>π </a:t>
            </a:r>
            <a:r>
              <a:rPr b="0" lang="en-US" sz="1400" spc="-1" strike="noStrike">
                <a:solidFill>
                  <a:srgbClr val="000000"/>
                </a:solidFill>
                <a:latin typeface="LMRoman9-Regular-Identity-H"/>
                <a:ea typeface="ＭＳ Ｐゴシック"/>
              </a:rPr>
              <a:t>_lf = std::numbers::pi_v&lt;</a:t>
            </a:r>
            <a:r>
              <a:rPr b="0" lang="en-US" sz="1400" spc="-1" strike="noStrike">
                <a:solidFill>
                  <a:srgbClr val="0000ff"/>
                </a:solidFill>
                <a:latin typeface="LMRoman9-Regular-Identity-H"/>
                <a:ea typeface="ＭＳ Ｐゴシック"/>
              </a:rPr>
              <a:t>long double</a:t>
            </a:r>
            <a:r>
              <a:rPr b="0" lang="en-US" sz="1400" spc="-1" strike="noStrike">
                <a:solidFill>
                  <a:srgbClr val="000000"/>
                </a:solidFill>
                <a:latin typeface="LMRoman9-Regular-Identity-H"/>
                <a:ea typeface="ＭＳ Ｐゴシック"/>
              </a:rPr>
              <a:t>&gt;;</a:t>
            </a:r>
            <a:endParaRPr b="0" lang="fr-FR" sz="1400" spc="-1" strike="noStrike">
              <a:latin typeface="Arial"/>
            </a:endParaRPr>
          </a:p>
          <a:p>
            <a:pPr>
              <a:lnSpc>
                <a:spcPct val="100000"/>
              </a:lnSpc>
            </a:pPr>
            <a:r>
              <a:rPr b="0" lang="en-US" sz="1400" spc="-1" strike="noStrike">
                <a:solidFill>
                  <a:srgbClr val="000000"/>
                </a:solidFill>
                <a:latin typeface="LMRoman9-Regular-Identity-H"/>
                <a:ea typeface="ＭＳ Ｐゴシック"/>
              </a:rPr>
              <a:t>      </a:t>
            </a:r>
            <a:r>
              <a:rPr b="0" lang="en-US" sz="1400" spc="-1" strike="noStrike">
                <a:solidFill>
                  <a:srgbClr val="0000ff"/>
                </a:solidFill>
                <a:latin typeface="LMRoman9-Regular-Identity-H"/>
                <a:ea typeface="ＭＳ Ｐゴシック"/>
              </a:rPr>
              <a:t>double </a:t>
            </a:r>
            <a:r>
              <a:rPr b="0" lang="el-GR" sz="1400" spc="-1" strike="noStrike">
                <a:solidFill>
                  <a:srgbClr val="000000"/>
                </a:solidFill>
                <a:latin typeface="LMRoman9-Regular-Identity-H"/>
                <a:ea typeface="ＭＳ Ｐゴシック"/>
              </a:rPr>
              <a:t>π</a:t>
            </a:r>
            <a:r>
              <a:rPr b="0" lang="fr-FR" sz="1400" spc="-1" strike="noStrike">
                <a:solidFill>
                  <a:srgbClr val="000000"/>
                </a:solidFill>
                <a:latin typeface="LMRoman9-Regular-Identity-H"/>
                <a:ea typeface="ＭＳ Ｐゴシック"/>
              </a:rPr>
              <a:t>ˉ</a:t>
            </a:r>
            <a:r>
              <a:rPr b="0" lang="en-US" sz="1400" spc="-1" strike="noStrike">
                <a:solidFill>
                  <a:srgbClr val="000000"/>
                </a:solidFill>
                <a:latin typeface="LMRoman9-Regular-Identity-H"/>
                <a:ea typeface="ＭＳ Ｐゴシック"/>
              </a:rPr>
              <a:t>¹ = std::numbers::inv_pi;</a:t>
            </a:r>
            <a:endParaRPr b="0" lang="fr-FR" sz="1400" spc="-1" strike="noStrike">
              <a:latin typeface="Arial"/>
            </a:endParaRPr>
          </a:p>
          <a:p>
            <a:pPr>
              <a:lnSpc>
                <a:spcPct val="100000"/>
              </a:lnSpc>
            </a:pPr>
            <a:r>
              <a:rPr b="0" lang="pt-BR" sz="1400" spc="-1" strike="noStrike">
                <a:solidFill>
                  <a:srgbClr val="000000"/>
                </a:solidFill>
                <a:latin typeface="LMRoman9-Regular-Identity-H"/>
                <a:ea typeface="ＭＳ Ｐゴシック"/>
              </a:rPr>
              <a:t>      </a:t>
            </a:r>
            <a:r>
              <a:rPr b="0" lang="pt-BR" sz="1400" spc="-1" strike="noStrike">
                <a:solidFill>
                  <a:srgbClr val="000000"/>
                </a:solidFill>
                <a:latin typeface="LMRoman9-Regular-Identity-H"/>
                <a:ea typeface="ＭＳ Ｐゴシック"/>
              </a:rPr>
              <a:t>std::cout &lt;&lt; </a:t>
            </a:r>
            <a:r>
              <a:rPr b="0" lang="pt-BR" sz="1400" spc="-1" strike="noStrike">
                <a:solidFill>
                  <a:srgbClr val="9400d2"/>
                </a:solidFill>
                <a:latin typeface="LMRoman9-Regular-Identity-H"/>
                <a:ea typeface="ＭＳ Ｐゴシック"/>
              </a:rPr>
              <a:t>”</a:t>
            </a:r>
            <a:r>
              <a:rPr b="0" lang="el-GR" sz="1400" spc="-1" strike="noStrike">
                <a:solidFill>
                  <a:srgbClr val="7030a0"/>
                </a:solidFill>
                <a:latin typeface="LMRoman9-Regular-Identity-H"/>
                <a:ea typeface="ＭＳ Ｐゴシック"/>
              </a:rPr>
              <a:t>π</a:t>
            </a:r>
            <a:r>
              <a:rPr b="0" lang="pt-BR" sz="1400" spc="-1" strike="noStrike">
                <a:solidFill>
                  <a:srgbClr val="9400d2"/>
                </a:solidFill>
                <a:latin typeface="LMRoman9-Regular-Identity-H"/>
                <a:ea typeface="ＭＳ Ｐゴシック"/>
              </a:rPr>
              <a:t>_f = ” </a:t>
            </a:r>
            <a:r>
              <a:rPr b="0" lang="pt-BR" sz="1400" spc="-1" strike="noStrike">
                <a:solidFill>
                  <a:srgbClr val="000000"/>
                </a:solidFill>
                <a:latin typeface="LMRoman9-Regular-Identity-H"/>
                <a:ea typeface="ＭＳ Ｐゴシック"/>
              </a:rPr>
              <a:t>&lt;&lt; std::setprecision(std::numeric_limits&lt;</a:t>
            </a:r>
            <a:r>
              <a:rPr b="0" lang="pt-BR" sz="1400" spc="-1" strike="noStrike">
                <a:solidFill>
                  <a:srgbClr val="0000ff"/>
                </a:solidFill>
                <a:latin typeface="LMRoman9-Regular-Identity-H"/>
                <a:ea typeface="ＭＳ Ｐゴシック"/>
              </a:rPr>
              <a:t>float</a:t>
            </a:r>
            <a:r>
              <a:rPr b="0" lang="pt-BR" sz="1400" spc="-1" strike="noStrike">
                <a:solidFill>
                  <a:srgbClr val="000000"/>
                </a:solidFill>
                <a:latin typeface="LMRoman9-Regular-Identity-H"/>
                <a:ea typeface="ＭＳ Ｐゴシック"/>
              </a:rPr>
              <a:t>&gt;::digits10</a:t>
            </a:r>
            <a:r>
              <a:rPr b="0" lang="fr-FR" sz="1400" spc="-1" strike="noStrike">
                <a:solidFill>
                  <a:srgbClr val="000000"/>
                </a:solidFill>
                <a:latin typeface="LMRoman9-Regular-Identity-H"/>
                <a:ea typeface="ＭＳ Ｐゴシック"/>
              </a:rPr>
              <a:t>+1) &lt;&lt; </a:t>
            </a:r>
            <a:r>
              <a:rPr b="0" lang="el-GR" sz="1400" spc="-1" strike="noStrike">
                <a:solidFill>
                  <a:srgbClr val="000000"/>
                </a:solidFill>
                <a:latin typeface="LMRoman9-Regular-Identity-H"/>
                <a:ea typeface="ＭＳ Ｐゴシック"/>
              </a:rPr>
              <a:t>π</a:t>
            </a:r>
            <a:r>
              <a:rPr b="0" lang="fr-FR" sz="1400" spc="-1" strike="noStrike">
                <a:solidFill>
                  <a:srgbClr val="000000"/>
                </a:solidFill>
                <a:latin typeface="LMRoman9-Regular-Identity-H"/>
                <a:ea typeface="ＭＳ Ｐゴシック"/>
              </a:rPr>
              <a:t>_f &lt;&lt; std::endl ;</a:t>
            </a:r>
            <a:endParaRPr b="0" lang="fr-FR" sz="1400" spc="-1" strike="noStrike">
              <a:latin typeface="Arial"/>
            </a:endParaRPr>
          </a:p>
          <a:p>
            <a:pPr>
              <a:lnSpc>
                <a:spcPct val="100000"/>
              </a:lnSpc>
            </a:pPr>
            <a:r>
              <a:rPr b="0" lang="pt-BR" sz="1400" spc="-1" strike="noStrike">
                <a:solidFill>
                  <a:srgbClr val="000000"/>
                </a:solidFill>
                <a:latin typeface="LMRoman9-Regular-Identity-H"/>
                <a:ea typeface="ＭＳ Ｐゴシック"/>
              </a:rPr>
              <a:t>      </a:t>
            </a:r>
            <a:r>
              <a:rPr b="0" lang="pt-BR" sz="1400" spc="-1" strike="noStrike">
                <a:solidFill>
                  <a:srgbClr val="000000"/>
                </a:solidFill>
                <a:latin typeface="LMRoman9-Regular-Identity-H"/>
                <a:ea typeface="ＭＳ Ｐゴシック"/>
              </a:rPr>
              <a:t>std::cout &lt;&lt; </a:t>
            </a:r>
            <a:r>
              <a:rPr b="0" lang="pt-BR" sz="1400" spc="-1" strike="noStrike">
                <a:solidFill>
                  <a:srgbClr val="9400d2"/>
                </a:solidFill>
                <a:latin typeface="LMRoman9-Regular-Identity-H"/>
                <a:ea typeface="ＭＳ Ｐゴシック"/>
              </a:rPr>
              <a:t>”</a:t>
            </a:r>
            <a:r>
              <a:rPr b="0" lang="el-GR" sz="1400" spc="-1" strike="noStrike">
                <a:solidFill>
                  <a:srgbClr val="7030a0"/>
                </a:solidFill>
                <a:latin typeface="LMRoman9-Regular-Identity-H"/>
                <a:ea typeface="ＭＳ Ｐゴシック"/>
              </a:rPr>
              <a:t>π</a:t>
            </a:r>
            <a:r>
              <a:rPr b="0" lang="pt-BR" sz="1400" spc="-1" strike="noStrike">
                <a:solidFill>
                  <a:srgbClr val="000000"/>
                </a:solidFill>
                <a:latin typeface="LMRoman9-Regular-Identity-H"/>
                <a:ea typeface="ＭＳ Ｐゴシック"/>
              </a:rPr>
              <a:t> </a:t>
            </a:r>
            <a:r>
              <a:rPr b="0" lang="pt-BR" sz="1400" spc="-1" strike="noStrike">
                <a:solidFill>
                  <a:srgbClr val="9400d2"/>
                </a:solidFill>
                <a:latin typeface="LMRoman9-Regular-Identity-H"/>
                <a:ea typeface="ＭＳ Ｐゴシック"/>
              </a:rPr>
              <a:t>= ” </a:t>
            </a:r>
            <a:r>
              <a:rPr b="0" lang="pt-BR" sz="1400" spc="-1" strike="noStrike">
                <a:solidFill>
                  <a:srgbClr val="000000"/>
                </a:solidFill>
                <a:latin typeface="LMRoman9-Regular-Identity-H"/>
                <a:ea typeface="ＭＳ Ｐゴシック"/>
              </a:rPr>
              <a:t>&lt;&lt; std::setprecision(std::numeric_limits&lt;</a:t>
            </a:r>
            <a:r>
              <a:rPr b="0" lang="pt-BR" sz="1400" spc="-1" strike="noStrike">
                <a:solidFill>
                  <a:srgbClr val="0000ff"/>
                </a:solidFill>
                <a:latin typeface="LMRoman9-Regular-Identity-H"/>
                <a:ea typeface="ＭＳ Ｐゴシック"/>
              </a:rPr>
              <a:t>double</a:t>
            </a:r>
            <a:r>
              <a:rPr b="0" lang="pt-BR" sz="1400" spc="-1" strike="noStrike">
                <a:solidFill>
                  <a:srgbClr val="000000"/>
                </a:solidFill>
                <a:latin typeface="LMRoman9-Regular-Identity-H"/>
                <a:ea typeface="ＭＳ Ｐゴシック"/>
              </a:rPr>
              <a:t>&gt;::digits10</a:t>
            </a:r>
            <a:r>
              <a:rPr b="0" lang="fr-FR" sz="1400" spc="-1" strike="noStrike">
                <a:solidFill>
                  <a:srgbClr val="000000"/>
                </a:solidFill>
                <a:latin typeface="LMRoman9-Regular-Identity-H"/>
                <a:ea typeface="ＭＳ Ｐゴシック"/>
              </a:rPr>
              <a:t>+1) &lt;&lt; </a:t>
            </a:r>
            <a:r>
              <a:rPr b="0" lang="el-GR" sz="1400" spc="-1" strike="noStrike">
                <a:solidFill>
                  <a:srgbClr val="000000"/>
                </a:solidFill>
                <a:latin typeface="LMRoman9-Regular-Identity-H"/>
                <a:ea typeface="ＭＳ Ｐゴシック"/>
              </a:rPr>
              <a:t>π</a:t>
            </a:r>
            <a:r>
              <a:rPr b="0" lang="fr-FR" sz="1400" spc="-1" strike="noStrike">
                <a:solidFill>
                  <a:srgbClr val="000000"/>
                </a:solidFill>
                <a:latin typeface="LMRoman9-Regular-Identity-H"/>
                <a:ea typeface="ＭＳ Ｐゴシック"/>
              </a:rPr>
              <a:t> &lt;&lt; std::endl;</a:t>
            </a:r>
            <a:endParaRPr b="0" lang="fr-FR" sz="1400" spc="-1" strike="noStrike">
              <a:latin typeface="Arial"/>
            </a:endParaRPr>
          </a:p>
          <a:p>
            <a:pPr>
              <a:lnSpc>
                <a:spcPct val="100000"/>
              </a:lnSpc>
            </a:pPr>
            <a:r>
              <a:rPr b="0" lang="en-US" sz="1400" spc="-1" strike="noStrike">
                <a:solidFill>
                  <a:srgbClr val="000000"/>
                </a:solidFill>
                <a:latin typeface="LMRoman9-Regular-Identity-H"/>
                <a:ea typeface="ＭＳ Ｐゴシック"/>
              </a:rPr>
              <a:t>      </a:t>
            </a:r>
            <a:r>
              <a:rPr b="0" lang="en-US" sz="1400" spc="-1" strike="noStrike">
                <a:solidFill>
                  <a:srgbClr val="000000"/>
                </a:solidFill>
                <a:latin typeface="LMRoman9-Regular-Identity-H"/>
                <a:ea typeface="ＭＳ Ｐゴシック"/>
              </a:rPr>
              <a:t>std::cout &lt;&lt; </a:t>
            </a:r>
            <a:r>
              <a:rPr b="0" lang="en-US" sz="1400" spc="-1" strike="noStrike">
                <a:solidFill>
                  <a:srgbClr val="9400d2"/>
                </a:solidFill>
                <a:latin typeface="LMRoman9-Regular-Identity-H"/>
                <a:ea typeface="ＭＳ Ｐゴシック"/>
              </a:rPr>
              <a:t>”</a:t>
            </a:r>
            <a:r>
              <a:rPr b="0" lang="el-GR" sz="1400" spc="-1" strike="noStrike">
                <a:solidFill>
                  <a:srgbClr val="7030a0"/>
                </a:solidFill>
                <a:latin typeface="LMRoman9-Regular-Identity-H"/>
                <a:ea typeface="ＭＳ Ｐゴシック"/>
              </a:rPr>
              <a:t>π </a:t>
            </a:r>
            <a:r>
              <a:rPr b="0" lang="en-US" sz="1400" spc="-1" strike="noStrike">
                <a:solidFill>
                  <a:srgbClr val="9400d2"/>
                </a:solidFill>
                <a:latin typeface="LMRoman9-Regular-Identity-H"/>
                <a:ea typeface="ＭＳ Ｐゴシック"/>
              </a:rPr>
              <a:t>_lf = ” </a:t>
            </a:r>
            <a:r>
              <a:rPr b="0" lang="en-US" sz="1400" spc="-1" strike="noStrike">
                <a:solidFill>
                  <a:srgbClr val="000000"/>
                </a:solidFill>
                <a:latin typeface="LMRoman9-Regular-Identity-H"/>
                <a:ea typeface="ＭＳ Ｐゴシック"/>
              </a:rPr>
              <a:t>&lt;&lt; std::setprecision(std::numeric_limits&lt;</a:t>
            </a:r>
            <a:r>
              <a:rPr b="0" lang="en-US" sz="1400" spc="-1" strike="noStrike">
                <a:solidFill>
                  <a:srgbClr val="0000ff"/>
                </a:solidFill>
                <a:latin typeface="LMRoman9-Regular-Identity-H"/>
                <a:ea typeface="ＭＳ Ｐゴシック"/>
              </a:rPr>
              <a:t>long double</a:t>
            </a:r>
            <a:r>
              <a:rPr b="0" lang="en-US" sz="1400" spc="-1" strike="noStrike">
                <a:solidFill>
                  <a:srgbClr val="000000"/>
                </a:solidFill>
                <a:latin typeface="LMRoman9-Regular-Identity-H"/>
                <a:ea typeface="ＭＳ Ｐゴシック"/>
              </a:rPr>
              <a:t>&gt;::</a:t>
            </a:r>
            <a:r>
              <a:rPr b="0" lang="fr-FR" sz="1400" spc="-1" strike="noStrike">
                <a:solidFill>
                  <a:srgbClr val="000000"/>
                </a:solidFill>
                <a:latin typeface="LMRoman9-Regular-Identity-H"/>
                <a:ea typeface="ＭＳ Ｐゴシック"/>
              </a:rPr>
              <a:t>digits10+1) &lt;&lt; </a:t>
            </a:r>
            <a:r>
              <a:rPr b="0" lang="el-GR" sz="1400" spc="-1" strike="noStrike">
                <a:solidFill>
                  <a:srgbClr val="000000"/>
                </a:solidFill>
                <a:latin typeface="LMRoman9-Regular-Identity-H"/>
                <a:ea typeface="ＭＳ Ｐゴシック"/>
              </a:rPr>
              <a:t>π </a:t>
            </a:r>
            <a:r>
              <a:rPr b="0" lang="fr-FR" sz="1400" spc="-1" strike="noStrike">
                <a:solidFill>
                  <a:srgbClr val="000000"/>
                </a:solidFill>
                <a:latin typeface="LMRoman9-Regular-Identity-H"/>
                <a:ea typeface="ＭＳ Ｐゴシック"/>
              </a:rPr>
              <a:t>_lf </a:t>
            </a:r>
            <a:endParaRPr b="0" lang="fr-FR" sz="1400" spc="-1" strike="noStrike">
              <a:latin typeface="Arial"/>
            </a:endParaRPr>
          </a:p>
          <a:p>
            <a:pPr>
              <a:lnSpc>
                <a:spcPct val="100000"/>
              </a:lnSpc>
            </a:pPr>
            <a:r>
              <a:rPr b="0" lang="fr-FR" sz="1400" spc="-1" strike="noStrike">
                <a:solidFill>
                  <a:srgbClr val="000000"/>
                </a:solidFill>
                <a:latin typeface="LMRoman9-Regular-Identity-H"/>
                <a:ea typeface="ＭＳ Ｐゴシック"/>
              </a:rPr>
              <a:t>                       </a:t>
            </a:r>
            <a:r>
              <a:rPr b="0" lang="fr-FR" sz="1400" spc="-1" strike="noStrike">
                <a:solidFill>
                  <a:srgbClr val="000000"/>
                </a:solidFill>
                <a:latin typeface="LMRoman9-Regular-Identity-H"/>
                <a:ea typeface="ＭＳ Ｐゴシック"/>
              </a:rPr>
              <a:t>&lt;&lt; std :endl ;</a:t>
            </a:r>
            <a:endParaRPr b="0" lang="fr-FR" sz="1400" spc="-1" strike="noStrike">
              <a:latin typeface="Arial"/>
            </a:endParaRPr>
          </a:p>
          <a:p>
            <a:pPr>
              <a:lnSpc>
                <a:spcPct val="100000"/>
              </a:lnSpc>
            </a:pPr>
            <a:r>
              <a:rPr b="0" lang="pt-BR" sz="1400" spc="-1" strike="noStrike">
                <a:solidFill>
                  <a:srgbClr val="000000"/>
                </a:solidFill>
                <a:latin typeface="LMRoman9-Regular-Identity-H"/>
                <a:ea typeface="ＭＳ Ｐゴシック"/>
              </a:rPr>
              <a:t>      </a:t>
            </a:r>
            <a:r>
              <a:rPr b="0" lang="pt-BR" sz="1400" spc="-1" strike="noStrike">
                <a:solidFill>
                  <a:srgbClr val="000000"/>
                </a:solidFill>
                <a:latin typeface="LMRoman9-Regular-Identity-H"/>
                <a:ea typeface="ＭＳ Ｐゴシック"/>
              </a:rPr>
              <a:t>std : :cout &lt;&lt; </a:t>
            </a:r>
            <a:r>
              <a:rPr b="0" lang="pt-BR" sz="1400" spc="-1" strike="noStrike">
                <a:solidFill>
                  <a:srgbClr val="9400d2"/>
                </a:solidFill>
                <a:latin typeface="LMRoman9-Regular-Identity-H"/>
                <a:ea typeface="ＭＳ Ｐゴシック"/>
              </a:rPr>
              <a:t>”</a:t>
            </a:r>
            <a:r>
              <a:rPr b="0" lang="el-GR" sz="1400" spc="-1" strike="noStrike">
                <a:solidFill>
                  <a:srgbClr val="7030a0"/>
                </a:solidFill>
                <a:latin typeface="LMRoman9-Regular-Identity-H"/>
                <a:ea typeface="ＭＳ Ｐゴシック"/>
              </a:rPr>
              <a:t>π</a:t>
            </a:r>
            <a:r>
              <a:rPr b="0" lang="fr-FR" sz="1400" spc="-1" strike="noStrike">
                <a:solidFill>
                  <a:srgbClr val="7030a0"/>
                </a:solidFill>
                <a:latin typeface="LMRoman9-Regular-Identity-H"/>
                <a:ea typeface="ＭＳ Ｐゴシック"/>
              </a:rPr>
              <a:t>ˉ</a:t>
            </a:r>
            <a:r>
              <a:rPr b="0" lang="pt-BR" sz="1400" spc="-1" strike="noStrike">
                <a:solidFill>
                  <a:srgbClr val="9400d2"/>
                </a:solidFill>
                <a:latin typeface="LMRoman9-Regular-Identity-H"/>
                <a:ea typeface="ＭＳ Ｐゴシック"/>
              </a:rPr>
              <a:t>¹ = ” </a:t>
            </a:r>
            <a:r>
              <a:rPr b="0" lang="pt-BR" sz="1400" spc="-1" strike="noStrike">
                <a:solidFill>
                  <a:srgbClr val="000000"/>
                </a:solidFill>
                <a:latin typeface="LMRoman9-Regular-Identity-H"/>
                <a:ea typeface="ＭＳ Ｐゴシック"/>
              </a:rPr>
              <a:t>&lt;&lt; std::setprecision( std::numeric_limits&lt;</a:t>
            </a:r>
            <a:r>
              <a:rPr b="0" lang="pt-BR" sz="1400" spc="-1" strike="noStrike">
                <a:solidFill>
                  <a:srgbClr val="0000ff"/>
                </a:solidFill>
                <a:latin typeface="LMRoman9-Regular-Identity-H"/>
                <a:ea typeface="ＭＳ Ｐゴシック"/>
              </a:rPr>
              <a:t>double</a:t>
            </a:r>
            <a:r>
              <a:rPr b="0" lang="pt-BR" sz="1400" spc="-1" strike="noStrike">
                <a:solidFill>
                  <a:srgbClr val="000000"/>
                </a:solidFill>
                <a:latin typeface="LMRoman9-Regular-Identity-H"/>
                <a:ea typeface="ＭＳ Ｐゴシック"/>
              </a:rPr>
              <a:t>&gt;::digits10</a:t>
            </a:r>
            <a:r>
              <a:rPr b="0" lang="fr-FR" sz="1400" spc="-1" strike="noStrike">
                <a:solidFill>
                  <a:srgbClr val="000000"/>
                </a:solidFill>
                <a:latin typeface="LMRoman9-Regular-Identity-H"/>
                <a:ea typeface="ＭＳ Ｐゴシック"/>
              </a:rPr>
              <a:t>+1) &lt;&lt; </a:t>
            </a:r>
            <a:r>
              <a:rPr b="0" lang="el-GR" sz="1400" spc="-1" strike="noStrike">
                <a:solidFill>
                  <a:srgbClr val="000000"/>
                </a:solidFill>
                <a:latin typeface="LMRoman9-Regular-Identity-H"/>
                <a:ea typeface="ＭＳ Ｐゴシック"/>
              </a:rPr>
              <a:t>π</a:t>
            </a:r>
            <a:r>
              <a:rPr b="0" lang="fr-FR" sz="1400" spc="-1" strike="noStrike">
                <a:solidFill>
                  <a:srgbClr val="000000"/>
                </a:solidFill>
                <a:latin typeface="LMRoman9-Regular-Identity-H"/>
                <a:ea typeface="ＭＳ Ｐゴシック"/>
              </a:rPr>
              <a:t>ˉ¹ &lt;&lt; std : :endl ;</a:t>
            </a:r>
            <a:endParaRPr b="0" lang="fr-FR" sz="1400" spc="-1" strike="noStrike">
              <a:latin typeface="Arial"/>
            </a:endParaRPr>
          </a:p>
          <a:p>
            <a:pPr>
              <a:lnSpc>
                <a:spcPct val="100000"/>
              </a:lnSpc>
            </a:pPr>
            <a:r>
              <a:rPr b="0" lang="fr-FR" sz="1400" spc="-1" strike="noStrike">
                <a:solidFill>
                  <a:srgbClr val="0000ff"/>
                </a:solidFill>
                <a:latin typeface="LMRoman9-Regular-Identity-H"/>
                <a:ea typeface="ＭＳ Ｐゴシック"/>
              </a:rPr>
              <a:t>      </a:t>
            </a:r>
            <a:r>
              <a:rPr b="0" lang="fr-FR" sz="1400" spc="-1" strike="noStrike">
                <a:solidFill>
                  <a:srgbClr val="0000ff"/>
                </a:solidFill>
                <a:latin typeface="LMRoman9-Regular-Identity-H"/>
                <a:ea typeface="ＭＳ Ｐゴシック"/>
              </a:rPr>
              <a:t>return </a:t>
            </a:r>
            <a:r>
              <a:rPr b="0" lang="fr-FR" sz="1400" spc="-1" strike="noStrike">
                <a:solidFill>
                  <a:srgbClr val="000000"/>
                </a:solidFill>
                <a:latin typeface="LMRoman9-Regular-Identity-H"/>
                <a:ea typeface="ＭＳ Ｐゴシック"/>
              </a:rPr>
              <a:t>EXIT_SUCCESS ;</a:t>
            </a:r>
            <a:endParaRPr b="0" lang="fr-FR" sz="1400" spc="-1" strike="noStrike">
              <a:latin typeface="Arial"/>
            </a:endParaRPr>
          </a:p>
          <a:p>
            <a:pPr>
              <a:lnSpc>
                <a:spcPct val="100000"/>
              </a:lnSpc>
            </a:pPr>
            <a:r>
              <a:rPr b="0" lang="fr-FR" sz="1400" spc="-1" strike="noStrike">
                <a:solidFill>
                  <a:srgbClr val="000000"/>
                </a:solidFill>
                <a:latin typeface="LMRoman9-Regular-Identity-H"/>
                <a:ea typeface="ＭＳ Ｐゴシック"/>
              </a:rPr>
              <a:t>}</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a:t>
            </a:r>
            <a:r>
              <a:rPr b="1" lang="fr-FR" sz="2400" spc="-1" strike="noStrike">
                <a:solidFill>
                  <a:srgbClr val="00509a"/>
                </a:solidFill>
                <a:latin typeface="Courier New"/>
                <a:ea typeface="ＭＳ Ｐゴシック"/>
              </a:rPr>
              <a:t>complexes</a:t>
            </a:r>
            <a:endParaRPr b="0" lang="fr-FR" sz="2400" spc="-1" strike="noStrike">
              <a:latin typeface="Arial"/>
            </a:endParaRPr>
          </a:p>
        </p:txBody>
      </p:sp>
      <p:sp>
        <p:nvSpPr>
          <p:cNvPr id="528" name="CustomShape 2"/>
          <p:cNvSpPr/>
          <p:nvPr/>
        </p:nvSpPr>
        <p:spPr>
          <a:xfrm>
            <a:off x="266760" y="692640"/>
            <a:ext cx="7771680" cy="2232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Pas natif. On doit utiliser la bibliothèque </a:t>
            </a:r>
            <a:r>
              <a:rPr b="0" lang="fr-FR" sz="2000" spc="-1" strike="noStrike">
                <a:solidFill>
                  <a:srgbClr val="000000"/>
                </a:solidFill>
                <a:latin typeface="Courier New"/>
                <a:ea typeface="ＭＳ Ｐゴシック"/>
              </a:rPr>
              <a:t>&lt;complex&gt;</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Générique : complexe avec entiers, float, double, etc.</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Fonctions usuelles compris</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Attention : </a:t>
            </a:r>
            <a:r>
              <a:rPr b="0" lang="fr-FR" sz="1800" spc="-1" strike="noStrike">
                <a:solidFill>
                  <a:srgbClr val="000000"/>
                </a:solidFill>
                <a:latin typeface="Arial"/>
                <a:ea typeface="ＭＳ Ｐゴシック"/>
              </a:rPr>
              <a:t>std::abs(z) </a:t>
            </a:r>
            <a:r>
              <a:rPr b="0" lang="fr-FR" sz="2000" spc="-1" strike="noStrike">
                <a:solidFill>
                  <a:srgbClr val="000000"/>
                </a:solidFill>
                <a:latin typeface="Arial"/>
                <a:ea typeface="ＭＳ Ｐゴシック"/>
              </a:rPr>
              <a:t>: norme de z, </a:t>
            </a:r>
            <a:r>
              <a:rPr b="0" lang="fr-FR" sz="1800" spc="-1" strike="noStrike">
                <a:solidFill>
                  <a:srgbClr val="000000"/>
                </a:solidFill>
                <a:latin typeface="Courier New"/>
                <a:ea typeface="ＭＳ Ｐゴシック"/>
              </a:rPr>
              <a:t>z.norm() </a:t>
            </a:r>
            <a:r>
              <a:rPr b="0" lang="fr-FR" sz="2000" spc="-1" strike="noStrike">
                <a:solidFill>
                  <a:srgbClr val="000000"/>
                </a:solidFill>
                <a:latin typeface="Arial"/>
                <a:ea typeface="ＭＳ Ｐゴシック"/>
              </a:rPr>
              <a:t>: norme au carré !</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Initialisation : </a:t>
            </a:r>
            <a:r>
              <a:rPr b="0" lang="fr-FR" sz="1800" spc="-1" strike="noStrike">
                <a:solidFill>
                  <a:srgbClr val="000000"/>
                </a:solidFill>
                <a:latin typeface="Courier New"/>
                <a:ea typeface="ＭＳ Ｐゴシック"/>
              </a:rPr>
              <a:t>std::complex&lt;</a:t>
            </a:r>
            <a:r>
              <a:rPr b="0" lang="fr-FR" sz="1800" spc="-1" strike="noStrike">
                <a:solidFill>
                  <a:srgbClr val="005ccd"/>
                </a:solidFill>
                <a:latin typeface="Courier New"/>
                <a:ea typeface="ＭＳ Ｐゴシック"/>
              </a:rPr>
              <a:t>double</a:t>
            </a:r>
            <a:r>
              <a:rPr b="0" lang="fr-FR" sz="1800" spc="-1" strike="noStrike">
                <a:solidFill>
                  <a:srgbClr val="000000"/>
                </a:solidFill>
                <a:latin typeface="Courier New"/>
                <a:ea typeface="ＭＳ Ｐゴシック"/>
              </a:rPr>
              <a:t>&gt; z(3,4); </a:t>
            </a:r>
            <a:r>
              <a:rPr b="0" lang="fr-FR" sz="1800" spc="-1" strike="noStrike">
                <a:solidFill>
                  <a:srgbClr val="008000"/>
                </a:solidFill>
                <a:latin typeface="Courier New"/>
                <a:ea typeface="ＭＳ Ｐゴシック"/>
              </a:rPr>
              <a:t>// 3 + 4i</a:t>
            </a:r>
            <a:endParaRPr b="0" lang="fr-FR" sz="18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Depuis C++ 14, possibilité écriture plus naturelle :</a:t>
            </a:r>
            <a:endParaRPr b="0" lang="fr-FR" sz="2000" spc="-1" strike="noStrike">
              <a:latin typeface="Arial"/>
            </a:endParaRPr>
          </a:p>
        </p:txBody>
      </p:sp>
      <p:sp>
        <p:nvSpPr>
          <p:cNvPr id="52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BDEAFE05-015B-4E65-A672-0FEB862FE096}"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3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31" name="CustomShape 5"/>
          <p:cNvSpPr/>
          <p:nvPr/>
        </p:nvSpPr>
        <p:spPr>
          <a:xfrm>
            <a:off x="266760" y="3157560"/>
            <a:ext cx="8625240" cy="28332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&lt;iostream&gt;</a:t>
            </a:r>
            <a:endParaRPr b="0" lang="fr-FR" sz="1800" spc="-1" strike="noStrike">
              <a:latin typeface="Arial"/>
            </a:endParaRPr>
          </a:p>
          <a:p>
            <a:pPr>
              <a:lnSpc>
                <a:spcPts val="1800"/>
              </a:lnSpc>
            </a:pPr>
            <a:r>
              <a:rPr b="0" lang="pt-BR" sz="1800" spc="-1" strike="noStrike">
                <a:solidFill>
                  <a:srgbClr val="0000ff"/>
                </a:solidFill>
                <a:latin typeface="LMRoman9-Regular-Identity-H"/>
                <a:ea typeface="ＭＳ Ｐゴシック"/>
              </a:rPr>
              <a:t>#include </a:t>
            </a:r>
            <a:r>
              <a:rPr b="0" lang="pt-BR" sz="1800" spc="-1" strike="noStrike">
                <a:solidFill>
                  <a:srgbClr val="000000"/>
                </a:solidFill>
                <a:latin typeface="LMRoman9-Regular-Identity-H"/>
                <a:ea typeface="ＭＳ Ｐゴシック"/>
              </a:rPr>
              <a:t>&lt;complex&gt;</a:t>
            </a:r>
            <a:endParaRPr b="0" lang="fr-FR" sz="1800" spc="-1" strike="noStrike">
              <a:latin typeface="Arial"/>
            </a:endParaRPr>
          </a:p>
          <a:p>
            <a:pPr>
              <a:lnSpc>
                <a:spcPts val="1800"/>
              </a:lnSpc>
            </a:pPr>
            <a:r>
              <a:rPr b="0" lang="pt-BR" sz="1800" spc="-1" strike="noStrike">
                <a:solidFill>
                  <a:srgbClr val="0000ff"/>
                </a:solidFill>
                <a:latin typeface="LMRoman9-Regular-Identity-H"/>
                <a:ea typeface="ＭＳ Ｐゴシック"/>
              </a:rPr>
              <a:t>using namespace </a:t>
            </a:r>
            <a:r>
              <a:rPr b="0" lang="pt-BR" sz="1800" spc="-1" strike="noStrike">
                <a:solidFill>
                  <a:srgbClr val="000000"/>
                </a:solidFill>
                <a:latin typeface="LMRoman9-Regular-Identity-H"/>
                <a:ea typeface="ＭＳ Ｐゴシック"/>
              </a:rPr>
              <a:t>std::complex_literals;</a:t>
            </a:r>
            <a:endParaRPr b="0" lang="fr-FR" sz="1800" spc="-1" strike="noStrike">
              <a:latin typeface="Arial"/>
            </a:endParaRPr>
          </a:p>
          <a:p>
            <a:pPr>
              <a:lnSpc>
                <a:spcPts val="1800"/>
              </a:lnSpc>
            </a:pPr>
            <a:endParaRPr b="0" lang="fr-FR" sz="1800" spc="-1" strike="noStrike">
              <a:latin typeface="Arial"/>
            </a:endParaRPr>
          </a:p>
          <a:p>
            <a:pPr>
              <a:lnSpc>
                <a:spcPts val="1800"/>
              </a:lnSpc>
            </a:pPr>
            <a:r>
              <a:rPr b="0" lang="fr-FR" sz="1800" spc="-1" strike="noStrike">
                <a:solidFill>
                  <a:srgbClr val="0000ff"/>
                </a:solidFill>
                <a:latin typeface="LMRoman9-Regular-Identity-H"/>
                <a:ea typeface="ＭＳ Ｐゴシック"/>
              </a:rPr>
              <a:t>int </a:t>
            </a:r>
            <a:r>
              <a:rPr b="0" lang="fr-FR" sz="1800" spc="-1" strike="noStrike">
                <a:solidFill>
                  <a:srgbClr val="000000"/>
                </a:solidFill>
                <a:latin typeface="LMRoman9-Regular-Identity-H"/>
                <a:ea typeface="ＭＳ Ｐゴシック"/>
              </a:rPr>
              <a:t>main ( )</a:t>
            </a:r>
            <a:endParaRPr b="0" lang="fr-FR" sz="1800" spc="-1" strike="noStrike">
              <a:latin typeface="Arial"/>
            </a:endParaRPr>
          </a:p>
          <a:p>
            <a:pPr>
              <a:lnSpc>
                <a:spcPts val="1800"/>
              </a:lnSpc>
            </a:pP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ts val="18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std::complex&lt;</a:t>
            </a:r>
            <a:r>
              <a:rPr b="0" lang="fr-FR" sz="1800" spc="-1" strike="noStrike">
                <a:solidFill>
                  <a:srgbClr val="0000ff"/>
                </a:solidFill>
                <a:latin typeface="LMRoman9-Regular-Identity-H"/>
                <a:ea typeface="ＭＳ Ｐゴシック"/>
              </a:rPr>
              <a:t>double</a:t>
            </a:r>
            <a:r>
              <a:rPr b="0" lang="fr-FR" sz="1800" spc="-1" strike="noStrike">
                <a:solidFill>
                  <a:srgbClr val="000000"/>
                </a:solidFill>
                <a:latin typeface="LMRoman9-Regular-Identity-H"/>
                <a:ea typeface="ＭＳ Ｐゴシック"/>
              </a:rPr>
              <a:t>&gt; c = 1.0 + 1i ;</a:t>
            </a:r>
            <a:endParaRPr b="0" lang="fr-FR" sz="1800" spc="-1" strike="noStrike">
              <a:latin typeface="Arial"/>
            </a:endParaRPr>
          </a:p>
          <a:p>
            <a:pPr>
              <a:lnSpc>
                <a:spcPts val="1800"/>
              </a:lnSpc>
            </a:pPr>
            <a:r>
              <a:rPr b="0" lang="en-US" sz="1800" spc="-1" strike="noStrike">
                <a:solidFill>
                  <a:srgbClr val="000000"/>
                </a:solidFill>
                <a:latin typeface="LMRoman9-Regular-Identity-H"/>
                <a:ea typeface="ＭＳ Ｐゴシック"/>
              </a:rPr>
              <a:t>      </a:t>
            </a:r>
            <a:r>
              <a:rPr b="0" lang="en-US" sz="1800" spc="-1" strike="noStrike">
                <a:solidFill>
                  <a:srgbClr val="000000"/>
                </a:solidFill>
                <a:latin typeface="LMRoman9-Regular-Identity-H"/>
                <a:ea typeface="ＭＳ Ｐゴシック"/>
              </a:rPr>
              <a:t>std::cout &lt;&lt; </a:t>
            </a:r>
            <a:r>
              <a:rPr b="0" lang="en-US" sz="1800" spc="-1" strike="noStrike">
                <a:solidFill>
                  <a:srgbClr val="9400d2"/>
                </a:solidFill>
                <a:latin typeface="LMRoman9-Regular-Identity-H"/>
                <a:ea typeface="ＭＳ Ｐゴシック"/>
              </a:rPr>
              <a:t>”abs ” </a:t>
            </a:r>
            <a:r>
              <a:rPr b="0" lang="en-US" sz="1800" spc="-1" strike="noStrike">
                <a:solidFill>
                  <a:srgbClr val="000000"/>
                </a:solidFill>
                <a:latin typeface="LMRoman9-Regular-Identity-H"/>
                <a:ea typeface="ＭＳ Ｐゴシック"/>
              </a:rPr>
              <a:t>&lt;&lt; c &lt;&lt; </a:t>
            </a:r>
            <a:r>
              <a:rPr b="0" lang="en-US" sz="1800" spc="-1" strike="noStrike">
                <a:solidFill>
                  <a:srgbClr val="9400d2"/>
                </a:solidFill>
                <a:latin typeface="LMRoman9-Regular-Identity-H"/>
                <a:ea typeface="ＭＳ Ｐゴシック"/>
              </a:rPr>
              <a:t>” = ” </a:t>
            </a:r>
            <a:r>
              <a:rPr b="0" lang="en-US" sz="1800" spc="-1" strike="noStrike">
                <a:solidFill>
                  <a:srgbClr val="000000"/>
                </a:solidFill>
                <a:latin typeface="LMRoman9-Regular-Identity-H"/>
                <a:ea typeface="ＭＳ Ｐゴシック"/>
              </a:rPr>
              <a:t>&lt;&lt; std::abs(c) &lt;&lt; </a:t>
            </a:r>
            <a:r>
              <a:rPr b="0" lang="en-US" sz="1800" spc="-1" strike="noStrike">
                <a:solidFill>
                  <a:srgbClr val="9400d2"/>
                </a:solidFill>
                <a:latin typeface="LMRoman9-Regular-Identity-H"/>
                <a:ea typeface="ＭＳ Ｐゴシック"/>
              </a:rPr>
              <a:t>’\n’</a:t>
            </a:r>
            <a:r>
              <a:rPr b="0" lang="en-US" sz="1800" spc="-1" strike="noStrike">
                <a:solidFill>
                  <a:srgbClr val="000000"/>
                </a:solidFill>
                <a:latin typeface="LMRoman9-Regular-Identity-H"/>
                <a:ea typeface="ＭＳ Ｐゴシック"/>
              </a:rPr>
              <a:t>;</a:t>
            </a:r>
            <a:endParaRPr b="0" lang="fr-FR" sz="1800" spc="-1" strike="noStrike">
              <a:latin typeface="Arial"/>
            </a:endParaRPr>
          </a:p>
          <a:p>
            <a:pPr>
              <a:lnSpc>
                <a:spcPts val="1800"/>
              </a:lnSpc>
            </a:pPr>
            <a:r>
              <a:rPr b="0" lang="fr-FR" sz="1800" spc="-1" strike="noStrike">
                <a:solidFill>
                  <a:srgbClr val="000000"/>
                </a:solidFill>
                <a:latin typeface="LMRoman9-Regular-Identity-H"/>
                <a:ea typeface="ＭＳ Ｐゴシック"/>
              </a:rPr>
              <a:t>      </a:t>
            </a:r>
            <a:r>
              <a:rPr b="0" lang="fr-FR" sz="1800" spc="-1" strike="noStrike">
                <a:solidFill>
                  <a:srgbClr val="000000"/>
                </a:solidFill>
                <a:latin typeface="LMRoman9-Regular-Identity-H"/>
                <a:ea typeface="ＭＳ Ｐゴシック"/>
              </a:rPr>
              <a:t>std::complex&lt;</a:t>
            </a:r>
            <a:r>
              <a:rPr b="0" lang="fr-FR" sz="1800" spc="-1" strike="noStrike">
                <a:solidFill>
                  <a:srgbClr val="0000ff"/>
                </a:solidFill>
                <a:latin typeface="LMRoman9-Regular-Identity-H"/>
                <a:ea typeface="ＭＳ Ｐゴシック"/>
              </a:rPr>
              <a:t>float</a:t>
            </a:r>
            <a:r>
              <a:rPr b="0" lang="fr-FR" sz="1800" spc="-1" strike="noStrike">
                <a:solidFill>
                  <a:srgbClr val="000000"/>
                </a:solidFill>
                <a:latin typeface="LMRoman9-Regular-Identity-H"/>
                <a:ea typeface="ＭＳ Ｐゴシック"/>
              </a:rPr>
              <a:t>&gt; z = 3.0f + 4.0if;</a:t>
            </a:r>
            <a:endParaRPr b="0" lang="fr-FR" sz="1800" spc="-1" strike="noStrike">
              <a:latin typeface="Arial"/>
            </a:endParaRPr>
          </a:p>
          <a:p>
            <a:pPr>
              <a:lnSpc>
                <a:spcPts val="1800"/>
              </a:lnSpc>
            </a:pPr>
            <a:r>
              <a:rPr b="0" lang="fr-FR" sz="1800" spc="-1" strike="noStrike">
                <a:solidFill>
                  <a:srgbClr val="808080"/>
                </a:solidFill>
                <a:latin typeface="LMRoman6-Regular-Identity-H"/>
                <a:ea typeface="ＭＳ Ｐゴシック"/>
              </a:rPr>
              <a:t>      </a:t>
            </a:r>
            <a:r>
              <a:rPr b="0" lang="pl-PL" sz="1800" spc="-1" strike="noStrike">
                <a:solidFill>
                  <a:srgbClr val="000000"/>
                </a:solidFill>
                <a:latin typeface="LMRoman9-Regular-Identity-H"/>
                <a:ea typeface="ＭＳ Ｐゴシック"/>
              </a:rPr>
              <a:t>std::cout &lt;&lt; </a:t>
            </a:r>
            <a:r>
              <a:rPr b="0" lang="pl-PL" sz="1800" spc="-1" strike="noStrike">
                <a:solidFill>
                  <a:srgbClr val="9400d2"/>
                </a:solidFill>
                <a:latin typeface="LMRoman9-Regular-Identity-H"/>
                <a:ea typeface="ＭＳ Ｐゴシック"/>
              </a:rPr>
              <a:t>”abs ” </a:t>
            </a:r>
            <a:r>
              <a:rPr b="0" lang="pl-PL" sz="1800" spc="-1" strike="noStrike">
                <a:solidFill>
                  <a:srgbClr val="000000"/>
                </a:solidFill>
                <a:latin typeface="LMRoman9-Regular-Identity-H"/>
                <a:ea typeface="ＭＳ Ｐゴシック"/>
              </a:rPr>
              <a:t>&lt;&lt; z &lt;&lt; </a:t>
            </a:r>
            <a:r>
              <a:rPr b="0" lang="pl-PL" sz="1800" spc="-1" strike="noStrike">
                <a:solidFill>
                  <a:srgbClr val="9400d2"/>
                </a:solidFill>
                <a:latin typeface="LMRoman9-Regular-Identity-H"/>
                <a:ea typeface="ＭＳ Ｐゴシック"/>
              </a:rPr>
              <a:t>” = ” </a:t>
            </a:r>
            <a:r>
              <a:rPr b="0" lang="pl-PL" sz="1800" spc="-1" strike="noStrike">
                <a:solidFill>
                  <a:srgbClr val="000000"/>
                </a:solidFill>
                <a:latin typeface="LMRoman9-Regular-Identity-H"/>
                <a:ea typeface="ＭＳ Ｐゴシック"/>
              </a:rPr>
              <a:t>&lt;&lt; std::abs(z) &lt;&lt; </a:t>
            </a:r>
            <a:r>
              <a:rPr b="0" lang="pl-PL" sz="1800" spc="-1" strike="noStrike">
                <a:solidFill>
                  <a:srgbClr val="9400d2"/>
                </a:solidFill>
                <a:latin typeface="LMRoman9-Regular-Identity-H"/>
                <a:ea typeface="ＭＳ Ｐゴシック"/>
              </a:rPr>
              <a:t>’\n’</a:t>
            </a:r>
            <a:r>
              <a:rPr b="0" lang="pl-PL" sz="1800" spc="-1" strike="noStrike">
                <a:solidFill>
                  <a:srgbClr val="000000"/>
                </a:solidFill>
                <a:latin typeface="LMRoman9-Regular-Identity-H"/>
                <a:ea typeface="ＭＳ Ｐゴシック"/>
              </a:rPr>
              <a:t>;</a:t>
            </a:r>
            <a:endParaRPr b="0" lang="fr-FR" sz="1800" spc="-1" strike="noStrike">
              <a:latin typeface="Arial"/>
            </a:endParaRPr>
          </a:p>
          <a:p>
            <a:pPr>
              <a:lnSpc>
                <a:spcPts val="1800"/>
              </a:lnSpc>
            </a:pPr>
            <a:r>
              <a:rPr b="0" lang="fr-FR" sz="1800" spc="-1" strike="noStrike">
                <a:solidFill>
                  <a:srgbClr val="000000"/>
                </a:solidFill>
                <a:latin typeface="LMRoman9-Regular-Identity-H"/>
                <a:ea typeface="ＭＳ Ｐゴシック"/>
              </a:rPr>
              <a:t>      </a:t>
            </a:r>
            <a:r>
              <a:rPr b="0" lang="fr-FR" sz="1800" spc="-1" strike="noStrike">
                <a:solidFill>
                  <a:srgbClr val="0070c0"/>
                </a:solidFill>
                <a:latin typeface="LMRoman9-Regular-Identity-H"/>
                <a:ea typeface="ＭＳ Ｐゴシック"/>
              </a:rPr>
              <a:t>return</a:t>
            </a:r>
            <a:r>
              <a:rPr b="0" lang="fr-FR" sz="1800" spc="-1" strike="noStrike">
                <a:solidFill>
                  <a:srgbClr val="000000"/>
                </a:solidFill>
                <a:latin typeface="LMRoman9-Regular-Identity-H"/>
                <a:ea typeface="ＭＳ Ｐゴシック"/>
              </a:rPr>
              <a:t> EXIT_SUCCESS;</a:t>
            </a:r>
            <a:endParaRPr b="0" lang="fr-FR" sz="1800" spc="-1" strike="noStrike">
              <a:latin typeface="Arial"/>
            </a:endParaRPr>
          </a:p>
          <a:p>
            <a:pPr>
              <a:lnSpc>
                <a:spcPts val="1800"/>
              </a:lnSpc>
            </a:pPr>
            <a:r>
              <a:rPr b="0" lang="fr-FR" sz="1800" spc="-1" strike="noStrike">
                <a:solidFill>
                  <a:srgbClr val="000000"/>
                </a:solidFill>
                <a:latin typeface="LMRoman9-Regular-Identity-H"/>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Caractéristiques du C++</a:t>
            </a:r>
            <a:endParaRPr b="0" lang="fr-FR" sz="2400" spc="-1" strike="noStrike">
              <a:latin typeface="Arial"/>
            </a:endParaRPr>
          </a:p>
        </p:txBody>
      </p:sp>
      <p:sp>
        <p:nvSpPr>
          <p:cNvPr id="355" name="CustomShape 2"/>
          <p:cNvSpPr/>
          <p:nvPr/>
        </p:nvSpPr>
        <p:spPr>
          <a:xfrm>
            <a:off x="467640" y="1133640"/>
            <a:ext cx="7848000" cy="49928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Langage compilé</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Multiparadigme : Structuré, orienté objet, fonctionnel</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Bibliothèque standard ISO très riche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Pointeurs intelligents, chronomètres, fonctions de hashage, …</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Tableaux statiques, dynamiques, listes, dictionnaires, queues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Fonctions de tris complets ou partiels, recherches rapide,…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Gestion chaînes de caractères ASCII, UTF8, …</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Entrées-sorties, gestion fichier/répertoire…</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Complexes, polynômes de Legendre, Hermite, fonction Zêta…</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Expressions régulières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Gestion threads posix et versions parallèles de fonctions</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Vues, évaluations paresseuses, etc.</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Impossible maîtriser 100% : 10% pour un débutant…</a:t>
            </a:r>
            <a:endParaRPr b="0" lang="fr-FR" sz="2400" spc="-1" strike="noStrike">
              <a:latin typeface="Arial"/>
            </a:endParaRPr>
          </a:p>
        </p:txBody>
      </p:sp>
      <p:sp>
        <p:nvSpPr>
          <p:cNvPr id="356"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A90664E-32BD-48EB-8CFA-8D078EA92C67}"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57"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Les caractères et les chaînes de caractère</a:t>
            </a:r>
            <a:endParaRPr b="0" lang="fr-FR" sz="2400" spc="-1" strike="noStrike">
              <a:latin typeface="Arial"/>
            </a:endParaRPr>
          </a:p>
        </p:txBody>
      </p:sp>
      <p:sp>
        <p:nvSpPr>
          <p:cNvPr id="533" name="CustomShape 2"/>
          <p:cNvSpPr/>
          <p:nvPr/>
        </p:nvSpPr>
        <p:spPr>
          <a:xfrm>
            <a:off x="395640" y="764640"/>
            <a:ext cx="7771680" cy="3383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Plusieurs représentations possibles pour les caractères :</a:t>
            </a:r>
            <a:endParaRPr b="0" lang="fr-FR" sz="2400" spc="-1" strike="noStrike">
              <a:latin typeface="Arial"/>
            </a:endParaRPr>
          </a:p>
          <a:p>
            <a:pPr lvl="1" marL="743040" indent="-285120">
              <a:lnSpc>
                <a:spcPct val="100000"/>
              </a:lnSpc>
              <a:spcBef>
                <a:spcPts val="400"/>
              </a:spcBef>
              <a:buClr>
                <a:srgbClr val="000000"/>
              </a:buClr>
              <a:buFont typeface="Symbol"/>
              <a:buChar char=""/>
            </a:pPr>
            <a:r>
              <a:rPr b="1" lang="fr-FR" sz="2000" spc="-1" strike="noStrike">
                <a:solidFill>
                  <a:srgbClr val="000000"/>
                </a:solidFill>
                <a:latin typeface="Arial"/>
                <a:ea typeface="ＭＳ Ｐゴシック"/>
              </a:rPr>
              <a:t>ASCII</a:t>
            </a:r>
            <a:r>
              <a:rPr b="0" lang="fr-FR" sz="2000" spc="-1" strike="noStrike">
                <a:solidFill>
                  <a:srgbClr val="000000"/>
                </a:solidFill>
                <a:latin typeface="Arial"/>
                <a:ea typeface="ＭＳ Ｐゴシック"/>
              </a:rPr>
              <a:t> : 128 caractères dont les lettres anglo-saxonnes codés sur sept bits + un bit de contrôle;</a:t>
            </a:r>
            <a:endParaRPr b="0" lang="fr-FR" sz="2000" spc="-1" strike="noStrike">
              <a:latin typeface="Arial"/>
            </a:endParaRPr>
          </a:p>
          <a:p>
            <a:pPr lvl="1" marL="743040" indent="-285120">
              <a:lnSpc>
                <a:spcPct val="100000"/>
              </a:lnSpc>
              <a:spcBef>
                <a:spcPts val="400"/>
              </a:spcBef>
              <a:buClr>
                <a:srgbClr val="000000"/>
              </a:buClr>
              <a:buFont typeface="Symbol"/>
              <a:buChar char=""/>
            </a:pPr>
            <a:r>
              <a:rPr b="1" lang="fr-FR" sz="2000" spc="-1" strike="noStrike">
                <a:solidFill>
                  <a:srgbClr val="000000"/>
                </a:solidFill>
                <a:latin typeface="Arial"/>
                <a:ea typeface="ＭＳ Ｐゴシック"/>
              </a:rPr>
              <a:t>UTF-8</a:t>
            </a:r>
            <a:r>
              <a:rPr b="0" lang="fr-FR" sz="2000" spc="-1" strike="noStrike">
                <a:solidFill>
                  <a:srgbClr val="000000"/>
                </a:solidFill>
                <a:latin typeface="Arial"/>
                <a:ea typeface="ＭＳ Ｐゴシック"/>
              </a:rPr>
              <a:t> : Tous les caractères connus codés sur un à quatre octets (non fixe)</a:t>
            </a:r>
            <a:endParaRPr b="0" lang="fr-FR" sz="2000" spc="-1" strike="noStrike">
              <a:latin typeface="Arial"/>
            </a:endParaRPr>
          </a:p>
          <a:p>
            <a:pPr lvl="1" marL="743040" indent="-285120">
              <a:lnSpc>
                <a:spcPct val="100000"/>
              </a:lnSpc>
              <a:spcBef>
                <a:spcPts val="400"/>
              </a:spcBef>
              <a:buClr>
                <a:srgbClr val="000000"/>
              </a:buClr>
              <a:buFont typeface="Symbol"/>
              <a:buChar char=""/>
            </a:pPr>
            <a:r>
              <a:rPr b="1" lang="fr-FR" sz="2000" spc="-1" strike="noStrike">
                <a:solidFill>
                  <a:srgbClr val="000000"/>
                </a:solidFill>
                <a:latin typeface="Arial"/>
                <a:ea typeface="ＭＳ Ｐゴシック"/>
              </a:rPr>
              <a:t>UTF-16</a:t>
            </a:r>
            <a:r>
              <a:rPr b="0" lang="fr-FR" sz="2000" spc="-1" strike="noStrike">
                <a:solidFill>
                  <a:srgbClr val="000000"/>
                </a:solidFill>
                <a:latin typeface="Arial"/>
                <a:ea typeface="ＭＳ Ｐゴシック"/>
              </a:rPr>
              <a:t> : Tous les caractères connus codés sur deux ou quatre octets (non fixe)</a:t>
            </a:r>
            <a:endParaRPr b="0" lang="fr-FR" sz="2000" spc="-1" strike="noStrike">
              <a:latin typeface="Arial"/>
            </a:endParaRPr>
          </a:p>
          <a:p>
            <a:pPr lvl="1" marL="743040" indent="-285120">
              <a:lnSpc>
                <a:spcPct val="100000"/>
              </a:lnSpc>
              <a:spcBef>
                <a:spcPts val="400"/>
              </a:spcBef>
              <a:buClr>
                <a:srgbClr val="000000"/>
              </a:buClr>
              <a:buFont typeface="Symbol"/>
              <a:buChar char=""/>
            </a:pPr>
            <a:r>
              <a:rPr b="1" lang="fr-FR" sz="2000" spc="-1" strike="noStrike">
                <a:solidFill>
                  <a:srgbClr val="000000"/>
                </a:solidFill>
                <a:latin typeface="Arial"/>
                <a:ea typeface="ＭＳ Ｐゴシック"/>
              </a:rPr>
              <a:t>UTF-32</a:t>
            </a:r>
            <a:r>
              <a:rPr b="0" lang="fr-FR" sz="2000" spc="-1" strike="noStrike">
                <a:solidFill>
                  <a:srgbClr val="000000"/>
                </a:solidFill>
                <a:latin typeface="Arial"/>
                <a:ea typeface="ＭＳ Ｐゴシック"/>
              </a:rPr>
              <a:t> : Tous les caractères connus codés sur quatre octets</a:t>
            </a:r>
            <a:endParaRPr b="0" lang="fr-FR" sz="2000" spc="-1" strike="noStrike">
              <a:latin typeface="Arial"/>
            </a:endParaRPr>
          </a:p>
        </p:txBody>
      </p:sp>
      <p:sp>
        <p:nvSpPr>
          <p:cNvPr id="534"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A2A1106E-6846-4F60-BC6B-BE2C331B8CCE}"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35"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36" name="CustomShape 5"/>
          <p:cNvSpPr/>
          <p:nvPr/>
        </p:nvSpPr>
        <p:spPr>
          <a:xfrm>
            <a:off x="395640" y="4293000"/>
            <a:ext cx="8568360" cy="14612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ff"/>
                </a:solidFill>
                <a:latin typeface="LMRoman9-Regular-Identity-H"/>
                <a:ea typeface="ＭＳ Ｐゴシック"/>
              </a:rPr>
              <a:t>char </a:t>
            </a:r>
            <a:r>
              <a:rPr b="0" lang="pt-BR" sz="1800" spc="-1" strike="noStrike">
                <a:solidFill>
                  <a:srgbClr val="000000"/>
                </a:solidFill>
                <a:latin typeface="LMRoman9-Regular-Identity-H"/>
                <a:ea typeface="ＭＳ Ｐゴシック"/>
              </a:rPr>
              <a:t>ascii = </a:t>
            </a:r>
            <a:r>
              <a:rPr b="0" lang="pt-BR" sz="1800" spc="-1" strike="noStrike">
                <a:solidFill>
                  <a:srgbClr val="9400d2"/>
                </a:solidFill>
                <a:latin typeface="LMRoman9-Regular-Identity-H"/>
                <a:ea typeface="ＭＳ Ｐゴシック"/>
              </a:rPr>
              <a:t>’p’</a:t>
            </a:r>
            <a:r>
              <a:rPr b="0" lang="pt-B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pl-PL" sz="1800" spc="-1" strike="noStrike">
                <a:solidFill>
                  <a:srgbClr val="0000ff"/>
                </a:solidFill>
                <a:latin typeface="LMRoman9-Regular-Identity-H"/>
                <a:ea typeface="ＭＳ Ｐゴシック"/>
              </a:rPr>
              <a:t>char </a:t>
            </a:r>
            <a:r>
              <a:rPr b="0" lang="pl-PL" sz="1800" spc="-1" strike="noStrike">
                <a:solidFill>
                  <a:srgbClr val="000000"/>
                </a:solidFill>
                <a:latin typeface="LMRoman9-Regular-Identity-H"/>
                <a:ea typeface="ＭＳ Ｐゴシック"/>
              </a:rPr>
              <a:t>utf8 = u8</a:t>
            </a:r>
            <a:r>
              <a:rPr b="0" lang="pl-PL" sz="1800" spc="-1" strike="noStrike">
                <a:solidFill>
                  <a:srgbClr val="9400d2"/>
                </a:solidFill>
                <a:latin typeface="LMRoman9-Regular-Identity-H"/>
                <a:ea typeface="ＭＳ Ｐゴシック"/>
              </a:rPr>
              <a:t>’p’</a:t>
            </a:r>
            <a:r>
              <a:rPr b="0" lang="pl-PL" sz="1800" spc="-1" strike="noStrike">
                <a:solidFill>
                  <a:srgbClr val="000000"/>
                </a:solidFill>
                <a:latin typeface="LMRoman9-Regular-Identity-H"/>
                <a:ea typeface="ＭＳ Ｐゴシック"/>
              </a:rPr>
              <a:t>;</a:t>
            </a:r>
            <a:r>
              <a:rPr b="0" lang="fr-FR" sz="1800" spc="-1" strike="noStrike">
                <a:solidFill>
                  <a:srgbClr val="000000"/>
                </a:solidFill>
                <a:latin typeface="LMRoman9-Regular-Identity-H"/>
                <a:ea typeface="ＭＳ Ｐゴシック"/>
              </a:rPr>
              <a:t> </a:t>
            </a:r>
            <a:r>
              <a:rPr b="0" lang="pt-BR" sz="1800" spc="-1" strike="noStrike">
                <a:solidFill>
                  <a:srgbClr val="009a00"/>
                </a:solidFill>
                <a:latin typeface="LMRoman9-Regular-Identity-H"/>
                <a:ea typeface="ＭＳ Ｐゴシック"/>
              </a:rPr>
              <a:t>// utf8 = u8’é’ va générer une erreur car le caractère ’é ’ &gt; un octet</a:t>
            </a:r>
            <a:endParaRPr b="0" lang="fr-FR" sz="1800" spc="-1" strike="noStrike">
              <a:latin typeface="Arial"/>
            </a:endParaRPr>
          </a:p>
          <a:p>
            <a:pPr>
              <a:lnSpc>
                <a:spcPct val="100000"/>
              </a:lnSpc>
            </a:pPr>
            <a:r>
              <a:rPr b="0" lang="fr-FR" sz="1800" spc="-1" strike="noStrike">
                <a:solidFill>
                  <a:srgbClr val="0000ff"/>
                </a:solidFill>
                <a:latin typeface="LMRoman9-Regular-Identity-H"/>
                <a:ea typeface="ＭＳ Ｐゴシック"/>
              </a:rPr>
              <a:t>wchar_t </a:t>
            </a:r>
            <a:r>
              <a:rPr b="0" lang="fr-FR" sz="1800" spc="-1" strike="noStrike">
                <a:solidFill>
                  <a:srgbClr val="000000"/>
                </a:solidFill>
                <a:latin typeface="LMRoman9-Regular-Identity-H"/>
                <a:ea typeface="ＭＳ Ｐゴシック"/>
              </a:rPr>
              <a:t>utf16   = L</a:t>
            </a:r>
            <a:r>
              <a:rPr b="0" lang="fr-FR" sz="1800" spc="-1" strike="noStrike">
                <a:solidFill>
                  <a:srgbClr val="9400d2"/>
                </a:solidFill>
                <a:latin typeface="LMRoman9-Regular-Identity-H"/>
                <a:ea typeface="ＭＳ Ｐゴシック"/>
              </a:rPr>
              <a:t>’é’ </a:t>
            </a:r>
            <a:r>
              <a:rPr b="0" lang="fr-FR" sz="1800" spc="-1" strike="noStrike">
                <a:solidFill>
                  <a:srgbClr val="000000"/>
                </a:solidFill>
                <a:latin typeface="LMRoman9-Regular-Identity-H"/>
                <a:ea typeface="ＭＳ Ｐゴシック"/>
              </a:rPr>
              <a:t>;</a:t>
            </a:r>
            <a:endParaRPr b="0" lang="fr-FR" sz="1800" spc="-1" strike="noStrike">
              <a:latin typeface="Arial"/>
            </a:endParaRPr>
          </a:p>
          <a:p>
            <a:pPr>
              <a:lnSpc>
                <a:spcPct val="100000"/>
              </a:lnSpc>
            </a:pPr>
            <a:r>
              <a:rPr b="0" lang="pt-BR" sz="1800" spc="-1" strike="noStrike">
                <a:solidFill>
                  <a:srgbClr val="0070c0"/>
                </a:solidFill>
                <a:latin typeface="LMRoman9-Regular-Identity-H"/>
                <a:ea typeface="ＭＳ Ｐゴシック"/>
              </a:rPr>
              <a:t>char32_t</a:t>
            </a:r>
            <a:r>
              <a:rPr b="0" lang="pt-BR" sz="1800" spc="-1" strike="noStrike">
                <a:solidFill>
                  <a:srgbClr val="000000"/>
                </a:solidFill>
                <a:latin typeface="LMRoman9-Regular-Identity-H"/>
                <a:ea typeface="ＭＳ Ｐゴシック"/>
              </a:rPr>
              <a:t> utf32 = u</a:t>
            </a:r>
            <a:r>
              <a:rPr b="0" lang="pt-BR" sz="1800" spc="-1" strike="noStrike">
                <a:solidFill>
                  <a:srgbClr val="9400d2"/>
                </a:solidFill>
                <a:latin typeface="LMRoman9-Regular-Identity-H"/>
                <a:ea typeface="ＭＳ Ｐゴシック"/>
              </a:rPr>
              <a:t>’é ’</a:t>
            </a:r>
            <a:r>
              <a:rPr b="0" lang="pt-BR" sz="1800" spc="-1" strike="noStrike">
                <a:solidFill>
                  <a:srgbClr val="000000"/>
                </a:solidFill>
                <a:latin typeface="LMRoman9-Regular-Identity-H"/>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Caractère ASCII et unicode</a:t>
            </a:r>
            <a:r>
              <a:rPr b="1" lang="fr-FR" sz="2400" spc="-1" strike="noStrike">
                <a:solidFill>
                  <a:srgbClr val="00509a"/>
                </a:solidFill>
                <a:latin typeface="Arial"/>
                <a:ea typeface="ＭＳ Ｐゴシック"/>
              </a:rPr>
              <a:t>	</a:t>
            </a:r>
            <a:endParaRPr b="0" lang="fr-FR" sz="2400" spc="-1" strike="noStrike">
              <a:latin typeface="Arial"/>
            </a:endParaRPr>
          </a:p>
        </p:txBody>
      </p:sp>
      <p:sp>
        <p:nvSpPr>
          <p:cNvPr id="538" name="CustomShape 2"/>
          <p:cNvSpPr/>
          <p:nvPr/>
        </p:nvSpPr>
        <p:spPr>
          <a:xfrm>
            <a:off x="279360" y="1700280"/>
            <a:ext cx="77716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Seul ASCII bien supporté pour la gestion de caractère en C++</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Bibliothèque très pauvre pour les autres encodage;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L’affichage correct sur console, ormis l’ASCII, non assuré : dépend du type d’encodage des caractères de la console…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Attention : affichage différent d’encodage unicode du code source.</a:t>
            </a:r>
            <a:endParaRPr b="0" lang="fr-FR" sz="2400" spc="-1" strike="noStrike">
              <a:latin typeface="Arial"/>
            </a:endParaRPr>
          </a:p>
        </p:txBody>
      </p:sp>
      <p:sp>
        <p:nvSpPr>
          <p:cNvPr id="53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6F6BCE30-5C31-4A33-BCF3-14854812EDE2}"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4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Chaînes de caractères natifs</a:t>
            </a:r>
            <a:endParaRPr b="0" lang="fr-FR" sz="2400" spc="-1" strike="noStrike">
              <a:latin typeface="Arial"/>
            </a:endParaRPr>
          </a:p>
        </p:txBody>
      </p:sp>
      <p:sp>
        <p:nvSpPr>
          <p:cNvPr id="542" name="CustomShape 2"/>
          <p:cNvSpPr/>
          <p:nvPr/>
        </p:nvSpPr>
        <p:spPr>
          <a:xfrm>
            <a:off x="266760" y="864360"/>
            <a:ext cx="7771680" cy="537480"/>
          </a:xfrm>
          <a:prstGeom prst="rect">
            <a:avLst/>
          </a:prstGeom>
          <a:noFill/>
          <a:ln>
            <a:noFill/>
          </a:ln>
        </p:spPr>
        <p:style>
          <a:lnRef idx="0"/>
          <a:fillRef idx="0"/>
          <a:effectRef idx="0"/>
          <a:fontRef idx="minor"/>
        </p:style>
        <p:txBody>
          <a:bodyPr lIns="0" rIns="0" tIns="0" bIns="0">
            <a:noAutofit/>
          </a:bodyPr>
          <a:p>
            <a:pPr marL="343080" indent="-342360" algn="ctr">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Même type qu’en C Pour ASCII  et unicode :</a:t>
            </a:r>
            <a:endParaRPr b="0" lang="fr-FR" sz="2400" spc="-1" strike="noStrike">
              <a:latin typeface="Arial"/>
            </a:endParaRPr>
          </a:p>
          <a:p>
            <a:pPr algn="ctr">
              <a:lnSpc>
                <a:spcPct val="100000"/>
              </a:lnSpc>
              <a:spcBef>
                <a:spcPts val="479"/>
              </a:spcBef>
              <a:tabLst>
                <a:tab algn="l" pos="0"/>
              </a:tabLst>
            </a:pPr>
            <a:endParaRPr b="0" lang="fr-FR" sz="2400" spc="-1" strike="noStrike">
              <a:latin typeface="Arial"/>
            </a:endParaRPr>
          </a:p>
        </p:txBody>
      </p:sp>
      <p:sp>
        <p:nvSpPr>
          <p:cNvPr id="54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B63969FA-9ECD-4228-816E-7D44D82E8222}"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4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45" name="CustomShape 5"/>
          <p:cNvSpPr/>
          <p:nvPr/>
        </p:nvSpPr>
        <p:spPr>
          <a:xfrm>
            <a:off x="793800" y="1635120"/>
            <a:ext cx="812736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00509a"/>
                </a:solidFill>
                <a:latin typeface="Arial"/>
                <a:ea typeface="ＭＳ Ｐゴシック"/>
              </a:rPr>
              <a:t>”</a:t>
            </a:r>
            <a:r>
              <a:rPr b="1" lang="fr-FR" sz="2400" spc="-1" strike="noStrike">
                <a:solidFill>
                  <a:srgbClr val="00509a"/>
                </a:solidFill>
                <a:latin typeface="Arial"/>
                <a:ea typeface="ＭＳ Ｐゴシック"/>
              </a:rPr>
              <a:t>Ceci est une chaîne de caractère !”</a:t>
            </a:r>
            <a:endParaRPr b="0" lang="fr-FR" sz="2400" spc="-1" strike="noStrike">
              <a:latin typeface="Arial"/>
            </a:endParaRPr>
          </a:p>
          <a:p>
            <a:pPr>
              <a:lnSpc>
                <a:spcPct val="100000"/>
              </a:lnSpc>
            </a:pPr>
            <a:r>
              <a:rPr b="1" lang="fr-FR" sz="2400" spc="-1" strike="noStrike">
                <a:solidFill>
                  <a:srgbClr val="00509a"/>
                </a:solidFill>
                <a:latin typeface="Arial"/>
                <a:ea typeface="ＭＳ Ｐゴシック"/>
              </a:rPr>
              <a:t>u8”</a:t>
            </a:r>
            <a:r>
              <a:rPr b="0" lang="el-GR" sz="2400" spc="-1" strike="noStrike">
                <a:solidFill>
                  <a:srgbClr val="000000"/>
                </a:solidFill>
                <a:latin typeface="LMRoman9-Regular-Identity-H"/>
                <a:ea typeface="ＭＳ Ｐゴシック"/>
              </a:rPr>
              <a:t> </a:t>
            </a:r>
            <a:r>
              <a:rPr b="0" lang="el-GR" sz="2400" spc="-1" strike="noStrike">
                <a:solidFill>
                  <a:srgbClr val="0070c0"/>
                </a:solidFill>
                <a:latin typeface="LMRoman9-Regular-Identity-H"/>
                <a:ea typeface="ＭＳ Ｐゴシック"/>
              </a:rPr>
              <a:t>π</a:t>
            </a:r>
            <a:r>
              <a:rPr b="1" lang="fr-FR" sz="2400" spc="-1" strike="noStrike">
                <a:solidFill>
                  <a:srgbClr val="00509a"/>
                </a:solidFill>
                <a:latin typeface="Arial"/>
                <a:ea typeface="ＭＳ Ｐゴシック"/>
              </a:rPr>
              <a:t> est un caractère très spécial !”</a:t>
            </a:r>
            <a:endParaRPr b="0" lang="fr-FR" sz="2400" spc="-1" strike="noStrike">
              <a:latin typeface="Arial"/>
            </a:endParaRPr>
          </a:p>
          <a:p>
            <a:pPr>
              <a:lnSpc>
                <a:spcPct val="100000"/>
              </a:lnSpc>
            </a:pPr>
            <a:endParaRPr b="0" lang="fr-FR" sz="2400" spc="-1" strike="noStrike">
              <a:latin typeface="Arial"/>
            </a:endParaRPr>
          </a:p>
        </p:txBody>
      </p:sp>
      <p:sp>
        <p:nvSpPr>
          <p:cNvPr id="546" name="CustomShape 6"/>
          <p:cNvSpPr/>
          <p:nvPr/>
        </p:nvSpPr>
        <p:spPr>
          <a:xfrm>
            <a:off x="1079640" y="1940400"/>
            <a:ext cx="7912800" cy="198360"/>
          </a:xfrm>
          <a:prstGeom prst="rect">
            <a:avLst/>
          </a:prstGeom>
          <a:noFill/>
          <a:ln>
            <a:noFill/>
          </a:ln>
        </p:spPr>
        <p:style>
          <a:lnRef idx="0"/>
          <a:fillRef idx="0"/>
          <a:effectRef idx="0"/>
          <a:fontRef idx="minor"/>
        </p:style>
      </p:sp>
      <p:sp>
        <p:nvSpPr>
          <p:cNvPr id="547" name="CustomShape 7"/>
          <p:cNvSpPr/>
          <p:nvPr/>
        </p:nvSpPr>
        <p:spPr>
          <a:xfrm>
            <a:off x="722160" y="2514600"/>
            <a:ext cx="8198640" cy="82152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509a"/>
              </a:buClr>
              <a:buFont typeface="Arial"/>
              <a:buChar char="•"/>
            </a:pPr>
            <a:r>
              <a:rPr b="1" lang="fr-FR" sz="2400" spc="-1" strike="noStrike">
                <a:solidFill>
                  <a:srgbClr val="00509a"/>
                </a:solidFill>
                <a:latin typeface="Arial"/>
                <a:ea typeface="ＭＳ Ｐゴシック"/>
              </a:rPr>
              <a:t>Peut être stocké dans un char*…</a:t>
            </a:r>
            <a:endParaRPr b="0" lang="fr-FR" sz="2400" spc="-1" strike="noStrike">
              <a:latin typeface="Arial"/>
            </a:endParaRPr>
          </a:p>
          <a:p>
            <a:pPr marL="343080" indent="-342360">
              <a:lnSpc>
                <a:spcPct val="100000"/>
              </a:lnSpc>
              <a:buClr>
                <a:srgbClr val="00509a"/>
              </a:buClr>
              <a:buFont typeface="Arial"/>
              <a:buChar char="•"/>
            </a:pPr>
            <a:r>
              <a:rPr b="1" lang="fr-FR" sz="2400" spc="-1" strike="noStrike">
                <a:solidFill>
                  <a:srgbClr val="00509a"/>
                </a:solidFill>
                <a:latin typeface="Arial"/>
                <a:ea typeface="ＭＳ Ｐゴシック"/>
              </a:rPr>
              <a:t>char16_t* pour utf_16, char32_t* pour utf32…</a:t>
            </a:r>
            <a:endParaRPr b="0" lang="fr-FR" sz="2400" spc="-1" strike="noStrike">
              <a:latin typeface="Arial"/>
            </a:endParaRPr>
          </a:p>
        </p:txBody>
      </p:sp>
      <p:sp>
        <p:nvSpPr>
          <p:cNvPr id="548" name="CustomShape 8"/>
          <p:cNvSpPr/>
          <p:nvPr/>
        </p:nvSpPr>
        <p:spPr>
          <a:xfrm>
            <a:off x="722160" y="4036320"/>
            <a:ext cx="7921080" cy="3643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333399"/>
                </a:solidFill>
                <a:latin typeface="Courier New"/>
                <a:ea typeface="ＭＳ Ｐゴシック"/>
              </a:rPr>
              <a:t>char</a:t>
            </a:r>
            <a:r>
              <a:rPr b="1" lang="fr-FR" sz="1800" spc="-1" strike="noStrike">
                <a:solidFill>
                  <a:srgbClr val="00509a"/>
                </a:solidFill>
                <a:latin typeface="Courier New"/>
                <a:ea typeface="ＭＳ Ｐゴシック"/>
              </a:rPr>
              <a:t> ∗</a:t>
            </a:r>
            <a:r>
              <a:rPr b="1" lang="fr-FR" sz="1800" spc="-1" strike="noStrike">
                <a:solidFill>
                  <a:srgbClr val="000000"/>
                </a:solidFill>
                <a:latin typeface="Courier New"/>
                <a:ea typeface="ＭＳ Ｐゴシック"/>
              </a:rPr>
              <a:t>texte = u8</a:t>
            </a:r>
            <a:r>
              <a:rPr b="1" lang="fr-FR" sz="1800" spc="-1" strike="noStrike">
                <a:solidFill>
                  <a:srgbClr val="00509a"/>
                </a:solidFill>
                <a:latin typeface="Courier New"/>
                <a:ea typeface="ＭＳ Ｐゴシック"/>
              </a:rPr>
              <a:t>”</a:t>
            </a:r>
            <a:r>
              <a:rPr b="0" lang="el-GR" sz="1800" spc="-1" strike="noStrike">
                <a:solidFill>
                  <a:srgbClr val="000000"/>
                </a:solidFill>
                <a:latin typeface="Courier New"/>
                <a:ea typeface="ＭＳ Ｐゴシック"/>
              </a:rPr>
              <a:t> </a:t>
            </a:r>
            <a:r>
              <a:rPr b="0" lang="el-GR" sz="1800" spc="-1" strike="noStrike">
                <a:solidFill>
                  <a:srgbClr val="008000"/>
                </a:solidFill>
                <a:latin typeface="Courier New"/>
                <a:ea typeface="ＭＳ Ｐゴシック"/>
              </a:rPr>
              <a:t>π</a:t>
            </a:r>
            <a:r>
              <a:rPr b="1" lang="fr-FR" sz="1800" spc="-1" strike="noStrike">
                <a:solidFill>
                  <a:srgbClr val="008000"/>
                </a:solidFill>
                <a:latin typeface="Courier New"/>
                <a:ea typeface="ＭＳ Ｐゴシック"/>
              </a:rPr>
              <a:t> est un caractère très spécial !</a:t>
            </a:r>
            <a:r>
              <a:rPr b="1" lang="fr-FR" sz="1800" spc="-1" strike="noStrike">
                <a:solidFill>
                  <a:srgbClr val="00509a"/>
                </a:solidFill>
                <a:latin typeface="Courier New"/>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Chaîne de caractères brutes</a:t>
            </a:r>
            <a:endParaRPr b="0" lang="fr-FR" sz="2400" spc="-1" strike="noStrike">
              <a:latin typeface="Arial"/>
            </a:endParaRPr>
          </a:p>
        </p:txBody>
      </p:sp>
      <p:sp>
        <p:nvSpPr>
          <p:cNvPr id="550" name="CustomShape 2"/>
          <p:cNvSpPr/>
          <p:nvPr/>
        </p:nvSpPr>
        <p:spPr>
          <a:xfrm>
            <a:off x="266760" y="866880"/>
            <a:ext cx="7771680" cy="22676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Chaîne de caractères sans interprétation des caractères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N’interprète pas un retour à la ligne,  un double quote, etc.</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Défini par un R avant le début  et des délimiteurs</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551"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2F9FD79D-C53A-4253-AAB1-BD1C854DDBCC}"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52"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53" name="CustomShape 5"/>
          <p:cNvSpPr/>
          <p:nvPr/>
        </p:nvSpPr>
        <p:spPr>
          <a:xfrm>
            <a:off x="527040" y="2922120"/>
            <a:ext cx="8043120" cy="11872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09a"/>
                </a:solidFill>
                <a:latin typeface="Courier New"/>
                <a:ea typeface="ＭＳ Ｐゴシック"/>
              </a:rPr>
              <a:t>char * </a:t>
            </a:r>
            <a:r>
              <a:rPr b="1" lang="fr-FR" sz="1800" spc="-1" strike="noStrike">
                <a:solidFill>
                  <a:srgbClr val="000000"/>
                </a:solidFill>
                <a:latin typeface="Courier New"/>
                <a:ea typeface="ＭＳ Ｐゴシック"/>
              </a:rPr>
              <a:t>raw_text =</a:t>
            </a:r>
            <a:r>
              <a:rPr b="1" lang="fr-FR" sz="1800" spc="-1" strike="noStrike">
                <a:solidFill>
                  <a:srgbClr val="00509a"/>
                </a:solidFill>
                <a:latin typeface="Courier New"/>
                <a:ea typeface="ＭＳ Ｐゴシック"/>
              </a:rPr>
              <a:t> </a:t>
            </a:r>
            <a:r>
              <a:rPr b="1" lang="fr-FR" sz="1800" spc="-1" strike="noStrike">
                <a:solidFill>
                  <a:srgbClr val="000000"/>
                </a:solidFill>
                <a:latin typeface="Courier New"/>
                <a:ea typeface="ＭＳ Ｐゴシック"/>
              </a:rPr>
              <a:t>R</a:t>
            </a:r>
            <a:r>
              <a:rPr b="1" lang="fr-FR" sz="1800" spc="-1" strike="noStrike">
                <a:solidFill>
                  <a:srgbClr val="00509a"/>
                </a:solidFill>
                <a:latin typeface="Courier New"/>
                <a:ea typeface="ＭＳ Ｐゴシック"/>
              </a:rPr>
              <a:t>”</a:t>
            </a:r>
            <a:r>
              <a:rPr b="1" lang="fr-FR" sz="1800" spc="-1" strike="noStrike">
                <a:solidFill>
                  <a:srgbClr val="c00000"/>
                </a:solidFill>
                <a:latin typeface="Courier New"/>
                <a:ea typeface="ＭＳ Ｐゴシック"/>
              </a:rPr>
              <a:t>RAW(</a:t>
            </a:r>
            <a:r>
              <a:rPr b="1" lang="fr-FR" sz="1800" spc="-1" strike="noStrike">
                <a:solidFill>
                  <a:srgbClr val="008000"/>
                </a:solidFill>
                <a:latin typeface="Courier New"/>
                <a:ea typeface="ＭＳ Ｐゴシック"/>
              </a:rPr>
              <a:t>Ceci est une ”chaîne”</a:t>
            </a:r>
            <a:endParaRPr b="0" lang="fr-FR" sz="1800" spc="-1" strike="noStrike">
              <a:latin typeface="Arial"/>
            </a:endParaRPr>
          </a:p>
          <a:p>
            <a:pPr>
              <a:lnSpc>
                <a:spcPct val="100000"/>
              </a:lnSpc>
            </a:pPr>
            <a:r>
              <a:rPr b="1" lang="fr-FR" sz="1800" spc="-1" strike="noStrike">
                <a:solidFill>
                  <a:srgbClr val="008000"/>
                </a:solidFill>
                <a:latin typeface="Courier New"/>
                <a:ea typeface="ＭＳ Ｐゴシック"/>
              </a:rPr>
              <a:t>        </a:t>
            </a:r>
            <a:r>
              <a:rPr b="1" lang="fr-FR" sz="1800" spc="-1" strike="noStrike">
                <a:solidFill>
                  <a:srgbClr val="008000"/>
                </a:solidFill>
                <a:latin typeface="Courier New"/>
                <a:ea typeface="ＭＳ Ｐゴシック"/>
              </a:rPr>
              <a:t>où on peut retourner à la ligne</a:t>
            </a:r>
            <a:endParaRPr b="0" lang="fr-FR" sz="1800" spc="-1" strike="noStrike">
              <a:latin typeface="Arial"/>
            </a:endParaRPr>
          </a:p>
          <a:p>
            <a:pPr>
              <a:lnSpc>
                <a:spcPct val="100000"/>
              </a:lnSpc>
            </a:pPr>
            <a:r>
              <a:rPr b="1" lang="fr-FR" sz="1800" spc="-1" strike="noStrike">
                <a:solidFill>
                  <a:srgbClr val="008000"/>
                </a:solidFill>
                <a:latin typeface="Courier New"/>
                <a:ea typeface="ＭＳ Ｐゴシック"/>
              </a:rPr>
              <a:t>        </a:t>
            </a:r>
            <a:r>
              <a:rPr b="1" lang="fr-FR" sz="1800" spc="-1" strike="noStrike">
                <a:solidFill>
                  <a:srgbClr val="008000"/>
                </a:solidFill>
                <a:latin typeface="Courier New"/>
                <a:ea typeface="ＭＳ Ｐゴシック"/>
              </a:rPr>
              <a:t>où encore mettre un ”</a:t>
            </a:r>
            <a:r>
              <a:rPr b="1" lang="fr-FR" sz="1800" spc="-1" strike="noStrike">
                <a:solidFill>
                  <a:srgbClr val="c00000"/>
                </a:solidFill>
                <a:latin typeface="Courier New"/>
                <a:ea typeface="ＭＳ Ｐゴシック"/>
              </a:rPr>
              <a:t>)RAW</a:t>
            </a: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std::cout &lt;&lt; raw_text &lt;&lt; std::endl;</a:t>
            </a:r>
            <a:endParaRPr b="0" lang="fr-FR" sz="1800" spc="-1" strike="noStrike">
              <a:latin typeface="Arial"/>
            </a:endParaRPr>
          </a:p>
        </p:txBody>
      </p:sp>
      <p:sp>
        <p:nvSpPr>
          <p:cNvPr id="554" name="CustomShape 6"/>
          <p:cNvSpPr/>
          <p:nvPr/>
        </p:nvSpPr>
        <p:spPr>
          <a:xfrm>
            <a:off x="527040" y="4286160"/>
            <a:ext cx="8043120" cy="118728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ffffff"/>
                </a:solidFill>
                <a:latin typeface="Arial"/>
                <a:ea typeface="ＭＳ Ｐゴシック"/>
              </a:rPr>
              <a:t>Ceci est une </a:t>
            </a:r>
            <a:r>
              <a:rPr b="1" lang="fr-FR" sz="2400" spc="-1" strike="noStrike">
                <a:solidFill>
                  <a:srgbClr val="ffffff"/>
                </a:solidFill>
                <a:latin typeface="Courier New"/>
                <a:ea typeface="ＭＳ Ｐゴシック"/>
              </a:rPr>
              <a:t>”chaîne”</a:t>
            </a:r>
            <a:endParaRPr b="0" lang="fr-FR" sz="2400" spc="-1" strike="noStrike">
              <a:latin typeface="Arial"/>
            </a:endParaRPr>
          </a:p>
          <a:p>
            <a:pPr>
              <a:lnSpc>
                <a:spcPct val="100000"/>
              </a:lnSpc>
            </a:pPr>
            <a:r>
              <a:rPr b="1" lang="fr-FR" sz="2400" spc="-1" strike="noStrike">
                <a:solidFill>
                  <a:srgbClr val="ffffff"/>
                </a:solidFill>
                <a:latin typeface="Courier New"/>
                <a:ea typeface="ＭＳ Ｐゴシック"/>
              </a:rPr>
              <a:t>        </a:t>
            </a:r>
            <a:r>
              <a:rPr b="1" lang="fr-FR" sz="2400" spc="-1" strike="noStrike">
                <a:solidFill>
                  <a:srgbClr val="ffffff"/>
                </a:solidFill>
                <a:latin typeface="Courier New"/>
                <a:ea typeface="ＭＳ Ｐゴシック"/>
              </a:rPr>
              <a:t>où on peut retourner à la ligne</a:t>
            </a:r>
            <a:endParaRPr b="0" lang="fr-FR" sz="2400" spc="-1" strike="noStrike">
              <a:latin typeface="Arial"/>
            </a:endParaRPr>
          </a:p>
          <a:p>
            <a:pPr>
              <a:lnSpc>
                <a:spcPct val="100000"/>
              </a:lnSpc>
            </a:pPr>
            <a:r>
              <a:rPr b="1" lang="fr-FR" sz="2400" spc="-1" strike="noStrike">
                <a:solidFill>
                  <a:srgbClr val="ffffff"/>
                </a:solidFill>
                <a:latin typeface="Courier New"/>
                <a:ea typeface="ＭＳ Ｐゴシック"/>
              </a:rPr>
              <a:t>        </a:t>
            </a:r>
            <a:r>
              <a:rPr b="1" lang="fr-FR" sz="2400" spc="-1" strike="noStrike">
                <a:solidFill>
                  <a:srgbClr val="ffffff"/>
                </a:solidFill>
                <a:latin typeface="Courier New"/>
                <a:ea typeface="ＭＳ Ｐゴシック"/>
              </a:rPr>
              <a:t>où encore mettre un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Chaîne de caractères std::string</a:t>
            </a:r>
            <a:endParaRPr b="0" lang="fr-FR" sz="2400" spc="-1" strike="noStrike">
              <a:latin typeface="Arial"/>
            </a:endParaRPr>
          </a:p>
        </p:txBody>
      </p:sp>
      <p:sp>
        <p:nvSpPr>
          <p:cNvPr id="556" name="CustomShape 2"/>
          <p:cNvSpPr/>
          <p:nvPr/>
        </p:nvSpPr>
        <p:spPr>
          <a:xfrm>
            <a:off x="431640" y="877320"/>
            <a:ext cx="7771680" cy="229212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Utiliser la bibliothèque &lt;string&gt;</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Permet une manipulation plus aisée des chaînes de caractères;</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Allocations et deallocations automatiques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De nombreux services de proposés </a:t>
            </a:r>
            <a:endParaRPr b="0" lang="fr-FR" sz="2400" spc="-1" strike="noStrike">
              <a:latin typeface="Arial"/>
            </a:endParaRPr>
          </a:p>
        </p:txBody>
      </p:sp>
      <p:sp>
        <p:nvSpPr>
          <p:cNvPr id="557"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8E96702C-E9D1-44DD-9483-6402A7C1801D}"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58"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59" name="CustomShape 5"/>
          <p:cNvSpPr/>
          <p:nvPr/>
        </p:nvSpPr>
        <p:spPr>
          <a:xfrm>
            <a:off x="431640" y="3169800"/>
            <a:ext cx="8279640" cy="2558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ＭＳ Ｐゴシック"/>
              </a:rPr>
              <a:t>std::string chaine = ”</a:t>
            </a:r>
            <a:r>
              <a:rPr b="1" lang="fr-FR" sz="1800" spc="-1" strike="noStrike">
                <a:solidFill>
                  <a:srgbClr val="008000"/>
                </a:solidFill>
                <a:latin typeface="Courier New"/>
                <a:ea typeface="ＭＳ Ｐゴシック"/>
              </a:rPr>
              <a:t>ceci est une chaine</a:t>
            </a: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std::string chaine2</a:t>
            </a:r>
            <a:r>
              <a:rPr b="1" lang="fr-FR" sz="1800" spc="-1" strike="noStrike">
                <a:solidFill>
                  <a:srgbClr val="00509a"/>
                </a:solidFill>
                <a:latin typeface="Courier New"/>
                <a:ea typeface="ＭＳ Ｐゴシック"/>
              </a:rPr>
              <a:t> </a:t>
            </a:r>
            <a:r>
              <a:rPr b="1" lang="fr-FR" sz="1800" spc="-1" strike="noStrike">
                <a:solidFill>
                  <a:srgbClr val="000000"/>
                </a:solidFill>
                <a:latin typeface="Courier New"/>
                <a:ea typeface="ＭＳ Ｐゴシック"/>
              </a:rPr>
              <a:t>= ”</a:t>
            </a:r>
            <a:r>
              <a:rPr b="1" lang="fr-FR" sz="1800" spc="-1" strike="noStrike">
                <a:solidFill>
                  <a:srgbClr val="008000"/>
                </a:solidFill>
                <a:latin typeface="Courier New"/>
                <a:ea typeface="ＭＳ Ｐゴシック"/>
              </a:rPr>
              <a:t> est une autre chaîne</a:t>
            </a: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std::string chaine3</a:t>
            </a:r>
            <a:r>
              <a:rPr b="1" lang="fr-FR" sz="1800" spc="-1" strike="noStrike">
                <a:solidFill>
                  <a:srgbClr val="00509a"/>
                </a:solidFill>
                <a:latin typeface="Courier New"/>
                <a:ea typeface="ＭＳ Ｐゴシック"/>
              </a:rPr>
              <a:t> </a:t>
            </a:r>
            <a:r>
              <a:rPr b="1" lang="fr-FR" sz="1800" spc="-1" strike="noStrike">
                <a:solidFill>
                  <a:srgbClr val="000000"/>
                </a:solidFill>
                <a:latin typeface="Courier New"/>
                <a:ea typeface="ＭＳ Ｐゴシック"/>
              </a:rPr>
              <a:t>= chaine + ” </a:t>
            </a:r>
            <a:r>
              <a:rPr b="1" lang="fr-FR" sz="1800" spc="-1" strike="noStrike">
                <a:solidFill>
                  <a:srgbClr val="008000"/>
                </a:solidFill>
                <a:latin typeface="Courier New"/>
                <a:ea typeface="ＭＳ Ｐゴシック"/>
              </a:rPr>
              <a:t>ou</a:t>
            </a:r>
            <a:r>
              <a:rPr b="1" lang="fr-FR" sz="1800" spc="-1" strike="noStrike">
                <a:solidFill>
                  <a:srgbClr val="000000"/>
                </a:solidFill>
                <a:latin typeface="Courier New"/>
                <a:ea typeface="ＭＳ Ｐゴシック"/>
              </a:rPr>
              <a:t> ” + chaine2;</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int </a:t>
            </a:r>
            <a:r>
              <a:rPr b="1" lang="fr-FR" sz="1800" spc="-1" strike="noStrike">
                <a:solidFill>
                  <a:srgbClr val="000000"/>
                </a:solidFill>
                <a:latin typeface="Courier New"/>
                <a:ea typeface="ＭＳ Ｐゴシック"/>
              </a:rPr>
              <a:t>lgth = chaine3.length();</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int </a:t>
            </a:r>
            <a:r>
              <a:rPr b="1" lang="fr-FR" sz="1800" spc="-1" strike="noStrike">
                <a:solidFill>
                  <a:srgbClr val="000000"/>
                </a:solidFill>
                <a:latin typeface="Courier New"/>
                <a:ea typeface="ＭＳ Ｐゴシック"/>
              </a:rPr>
              <a:t>pos = chaine3.find(”</a:t>
            </a:r>
            <a:r>
              <a:rPr b="1" lang="fr-FR" sz="1800" spc="-1" strike="noStrike">
                <a:solidFill>
                  <a:srgbClr val="008000"/>
                </a:solidFill>
                <a:latin typeface="Courier New"/>
                <a:ea typeface="ＭＳ Ｐゴシック"/>
              </a:rPr>
              <a:t>une</a:t>
            </a: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int </a:t>
            </a:r>
            <a:r>
              <a:rPr b="1" lang="fr-FR" sz="1800" spc="-1" strike="noStrike">
                <a:solidFill>
                  <a:srgbClr val="000000"/>
                </a:solidFill>
                <a:latin typeface="Courier New"/>
                <a:ea typeface="ＭＳ Ｐゴシック"/>
              </a:rPr>
              <a:t>pos2 = chaine3.find(”</a:t>
            </a:r>
            <a:r>
              <a:rPr b="1" lang="fr-FR" sz="1800" spc="-1" strike="noStrike">
                <a:solidFill>
                  <a:srgbClr val="008000"/>
                </a:solidFill>
                <a:latin typeface="Courier New"/>
                <a:ea typeface="ＭＳ Ｐゴシック"/>
              </a:rPr>
              <a:t>une</a:t>
            </a:r>
            <a:r>
              <a:rPr b="1" lang="fr-FR" sz="1800" spc="-1" strike="noStrike">
                <a:solidFill>
                  <a:srgbClr val="000000"/>
                </a:solidFill>
                <a:latin typeface="Courier New"/>
                <a:ea typeface="ＭＳ Ｐゴシック"/>
              </a:rPr>
              <a:t>”, pos+1);</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std::string foundstr = ”</a:t>
            </a:r>
            <a:r>
              <a:rPr b="1" lang="fr-FR" sz="1800" spc="-1" strike="noStrike">
                <a:solidFill>
                  <a:srgbClr val="008000"/>
                </a:solidFill>
                <a:latin typeface="Courier New"/>
                <a:ea typeface="ＭＳ Ｐゴシック"/>
              </a:rPr>
              <a:t>Occurrences de une à </a:t>
            </a:r>
            <a:r>
              <a:rPr b="1" lang="fr-FR" sz="1800" spc="-1" strike="noStrike">
                <a:solidFill>
                  <a:srgbClr val="000000"/>
                </a:solidFill>
                <a:latin typeface="Courier New"/>
                <a:ea typeface="ＭＳ Ｐゴシック"/>
              </a:rPr>
              <a:t>”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std::to_string(pos) + ” </a:t>
            </a:r>
            <a:r>
              <a:rPr b="1" lang="fr-FR" sz="1800" spc="-1" strike="noStrike">
                <a:solidFill>
                  <a:srgbClr val="008000"/>
                </a:solidFill>
                <a:latin typeface="Courier New"/>
                <a:ea typeface="ＭＳ Ｐゴシック"/>
              </a:rPr>
              <a:t>et</a:t>
            </a:r>
            <a:r>
              <a:rPr b="1" lang="fr-FR" sz="1800" spc="-1" strike="noStrike">
                <a:solidFill>
                  <a:srgbClr val="000000"/>
                </a:solidFill>
                <a:latin typeface="Courier New"/>
                <a:ea typeface="ＭＳ Ｐゴシック"/>
              </a:rPr>
              <a:t> ”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std::to_string(pos2) + ”</a:t>
            </a:r>
            <a:r>
              <a:rPr b="1" lang="fr-FR" sz="1800" spc="-1" strike="noStrike">
                <a:solidFill>
                  <a:srgbClr val="008000"/>
                </a:solidFill>
                <a:latin typeface="Courier New"/>
                <a:ea typeface="ＭＳ Ｐゴシック"/>
              </a:rPr>
              <a:t>.</a:t>
            </a:r>
            <a:r>
              <a:rPr b="1" lang="fr-FR" sz="1800" spc="-1" strike="noStrike">
                <a:solidFill>
                  <a:srgbClr val="000000"/>
                </a:solidFill>
                <a:latin typeface="Courier New"/>
                <a:ea typeface="ＭＳ Ｐゴシック"/>
              </a:rPr>
              <a: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Initialisation directe d’une sd::string</a:t>
            </a:r>
            <a:endParaRPr b="0" lang="fr-FR" sz="2400" spc="-1" strike="noStrike">
              <a:latin typeface="Arial"/>
            </a:endParaRPr>
          </a:p>
        </p:txBody>
      </p:sp>
      <p:sp>
        <p:nvSpPr>
          <p:cNvPr id="561" name="CustomShape 2"/>
          <p:cNvSpPr/>
          <p:nvPr/>
        </p:nvSpPr>
        <p:spPr>
          <a:xfrm>
            <a:off x="685800" y="1097640"/>
            <a:ext cx="7771680" cy="22194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Initialiser une std::string par une chaîne de caractères native pas optimale : copie de la chaîne native.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Depuis C++14, possibilité de définir directement une chaîne entre double quote comme une std::string</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Rajout d’un s après le dernier double quote</a:t>
            </a:r>
            <a:endParaRPr b="0" lang="fr-FR" sz="2400" spc="-1" strike="noStrike">
              <a:latin typeface="Arial"/>
            </a:endParaRPr>
          </a:p>
          <a:p>
            <a:pPr>
              <a:lnSpc>
                <a:spcPct val="100000"/>
              </a:lnSpc>
              <a:spcBef>
                <a:spcPts val="479"/>
              </a:spcBef>
              <a:tabLst>
                <a:tab algn="l" pos="0"/>
              </a:tabLst>
            </a:pPr>
            <a:endParaRPr b="0" lang="fr-FR" sz="2400" spc="-1" strike="noStrike">
              <a:latin typeface="Arial"/>
            </a:endParaRPr>
          </a:p>
        </p:txBody>
      </p:sp>
      <p:sp>
        <p:nvSpPr>
          <p:cNvPr id="56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F579E6B-AB08-43C0-A3D3-1D38E0C30480}"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6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64" name="CustomShape 5"/>
          <p:cNvSpPr/>
          <p:nvPr/>
        </p:nvSpPr>
        <p:spPr>
          <a:xfrm>
            <a:off x="571680" y="3879360"/>
            <a:ext cx="8389080" cy="20102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ＭＳ Ｐゴシック"/>
              </a:rPr>
              <a:t>#</a:t>
            </a:r>
            <a:r>
              <a:rPr b="1" lang="fr-FR" sz="1800" spc="-1" strike="noStrike">
                <a:solidFill>
                  <a:srgbClr val="7030a0"/>
                </a:solidFill>
                <a:latin typeface="Courier New"/>
                <a:ea typeface="ＭＳ Ｐゴシック"/>
              </a:rPr>
              <a:t>include</a:t>
            </a:r>
            <a:r>
              <a:rPr b="1" lang="fr-FR" sz="1800" spc="-1" strike="noStrike">
                <a:solidFill>
                  <a:srgbClr val="000000"/>
                </a:solidFill>
                <a:latin typeface="Courier New"/>
                <a:ea typeface="ＭＳ Ｐゴシック"/>
              </a:rPr>
              <a:t> &lt;</a:t>
            </a:r>
            <a:r>
              <a:rPr b="1" lang="fr-FR" sz="1800" spc="-1" strike="noStrike">
                <a:solidFill>
                  <a:srgbClr val="008000"/>
                </a:solidFill>
                <a:latin typeface="Courier New"/>
                <a:ea typeface="ＭＳ Ｐゴシック"/>
              </a:rPr>
              <a:t>string</a:t>
            </a:r>
            <a:r>
              <a:rPr b="1" lang="fr-FR" sz="1800" spc="-1" strike="noStrike">
                <a:solidFill>
                  <a:srgbClr val="000000"/>
                </a:solidFill>
                <a:latin typeface="Courier New"/>
                <a:ea typeface="ＭＳ Ｐゴシック"/>
              </a:rPr>
              <a:t>&gt;</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using namespace</a:t>
            </a:r>
            <a:r>
              <a:rPr b="1" lang="fr-FR" sz="1800" spc="-1" strike="noStrike">
                <a:solidFill>
                  <a:srgbClr val="000000"/>
                </a:solidFill>
                <a:latin typeface="Courier New"/>
                <a:ea typeface="ＭＳ Ｐゴシック"/>
              </a:rPr>
              <a:t> std::string_literals;</a:t>
            </a:r>
            <a:r>
              <a:rPr b="1" lang="fr-FR" sz="1800" spc="-1" strike="noStrike">
                <a:solidFill>
                  <a:srgbClr val="c00000"/>
                </a:solidFill>
                <a:latin typeface="Courier New"/>
                <a:ea typeface="ＭＳ Ｐゴシック"/>
              </a:rPr>
              <a:t>// Indispensable</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int</a:t>
            </a:r>
            <a:r>
              <a:rPr b="1" lang="fr-FR" sz="1800" spc="-1" strike="noStrike">
                <a:solidFill>
                  <a:srgbClr val="000000"/>
                </a:solidFill>
                <a:latin typeface="Courier New"/>
                <a:ea typeface="ＭＳ Ｐゴシック"/>
              </a:rPr>
              <a:t> </a:t>
            </a:r>
            <a:r>
              <a:rPr b="1" lang="fr-FR" sz="1800" spc="-1" strike="noStrike">
                <a:solidFill>
                  <a:srgbClr val="005ccd"/>
                </a:solidFill>
                <a:latin typeface="Courier New"/>
                <a:ea typeface="ＭＳ Ｐゴシック"/>
              </a:rPr>
              <a:t>main</a:t>
            </a:r>
            <a:r>
              <a:rPr b="1" lang="fr-FR" sz="1800" spc="-1" strike="noStrike">
                <a:solidFill>
                  <a:srgbClr val="000000"/>
                </a:solidFill>
                <a:latin typeface="Courier New"/>
                <a:ea typeface="ＭＳ Ｐゴシック"/>
              </a:rPr>
              <a:t>()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std::string troisième_chaîne =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u8”</a:t>
            </a:r>
            <a:r>
              <a:rPr b="1" lang="fr-FR" sz="1800" spc="-1" strike="noStrike">
                <a:solidFill>
                  <a:srgbClr val="008000"/>
                </a:solidFill>
                <a:latin typeface="Courier New"/>
                <a:ea typeface="ＭＳ Ｐゴシック"/>
              </a:rPr>
              <a:t>Ceci est une std::string</a:t>
            </a:r>
            <a:r>
              <a:rPr b="1" lang="fr-FR" sz="1800" spc="-1" strike="noStrike">
                <a:solidFill>
                  <a:srgbClr val="000000"/>
                </a:solidFill>
                <a:latin typeface="Courier New"/>
                <a:ea typeface="ＭＳ Ｐゴシック"/>
              </a:rPr>
              <a:t>”s ;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Déclaration automatique implicite et explicite</a:t>
            </a:r>
            <a:endParaRPr b="0" lang="fr-FR" sz="2400" spc="-1" strike="noStrike">
              <a:latin typeface="Arial"/>
            </a:endParaRPr>
          </a:p>
        </p:txBody>
      </p:sp>
      <p:sp>
        <p:nvSpPr>
          <p:cNvPr id="566" name="CustomShape 2"/>
          <p:cNvSpPr/>
          <p:nvPr/>
        </p:nvSpPr>
        <p:spPr>
          <a:xfrm>
            <a:off x="385920" y="833040"/>
            <a:ext cx="7771680" cy="48456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000000"/>
                </a:solidFill>
                <a:latin typeface="Arial"/>
                <a:ea typeface="ＭＳ Ｐゴシック"/>
              </a:rPr>
              <a:t>Lorsqu’on déclare et initialise une variable, il y a redondance du type de la variable</a:t>
            </a:r>
            <a:endParaRPr b="0" lang="fr-FR" sz="2400" spc="-1" strike="noStrike">
              <a:latin typeface="Arial"/>
            </a:endParaRPr>
          </a:p>
        </p:txBody>
      </p:sp>
      <p:sp>
        <p:nvSpPr>
          <p:cNvPr id="567"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ABD245B3-BC80-48B4-A8F5-9740E92DE7C5}"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68"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69" name="CustomShape 5"/>
          <p:cNvSpPr/>
          <p:nvPr/>
        </p:nvSpPr>
        <p:spPr>
          <a:xfrm>
            <a:off x="548640" y="1615320"/>
            <a:ext cx="8297640" cy="11872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09a"/>
                </a:solidFill>
                <a:latin typeface="Courier New"/>
                <a:ea typeface="ＭＳ Ｐゴシック"/>
              </a:rPr>
              <a:t>int </a:t>
            </a:r>
            <a:r>
              <a:rPr b="1" lang="fr-FR" sz="1800" spc="-1" strike="noStrike">
                <a:solidFill>
                  <a:srgbClr val="000000"/>
                </a:solidFill>
                <a:latin typeface="Courier New"/>
                <a:ea typeface="ＭＳ Ｐゴシック"/>
              </a:rPr>
              <a:t>i = 4;</a:t>
            </a:r>
            <a:r>
              <a:rPr b="1" lang="fr-FR" sz="1800" spc="-1" strike="noStrike">
                <a:solidFill>
                  <a:srgbClr val="00509a"/>
                </a:solidFill>
                <a:latin typeface="Courier New"/>
                <a:ea typeface="ＭＳ Ｐゴシック"/>
              </a:rPr>
              <a:t> // </a:t>
            </a:r>
            <a:r>
              <a:rPr b="1" lang="fr-FR" sz="1800" spc="-1" strike="noStrike">
                <a:solidFill>
                  <a:srgbClr val="c00000"/>
                </a:solidFill>
                <a:latin typeface="Courier New"/>
                <a:ea typeface="ＭＳ Ｐゴシック"/>
              </a:rPr>
              <a:t>i déclaré entier, et initialisé avec entier</a:t>
            </a:r>
            <a:endParaRPr b="0" lang="fr-FR" sz="1800" spc="-1" strike="noStrike">
              <a:latin typeface="Arial"/>
            </a:endParaRPr>
          </a:p>
          <a:p>
            <a:pPr>
              <a:lnSpc>
                <a:spcPct val="100000"/>
              </a:lnSpc>
            </a:pPr>
            <a:r>
              <a:rPr b="1" lang="fr-FR" sz="1800" spc="-1" strike="noStrike">
                <a:solidFill>
                  <a:srgbClr val="00509a"/>
                </a:solidFill>
                <a:latin typeface="Courier New"/>
                <a:ea typeface="ＭＳ Ｐゴシック"/>
              </a:rPr>
              <a:t>double </a:t>
            </a:r>
            <a:r>
              <a:rPr b="1" lang="fr-FR" sz="1800" spc="-1" strike="noStrike">
                <a:solidFill>
                  <a:srgbClr val="000000"/>
                </a:solidFill>
                <a:latin typeface="Courier New"/>
                <a:ea typeface="ＭＳ Ｐゴシック"/>
              </a:rPr>
              <a:t>x = 4.;</a:t>
            </a:r>
            <a:r>
              <a:rPr b="1" lang="fr-FR" sz="1800" spc="-1" strike="noStrike">
                <a:solidFill>
                  <a:srgbClr val="00509a"/>
                </a:solidFill>
                <a:latin typeface="Courier New"/>
                <a:ea typeface="ＭＳ Ｐゴシック"/>
              </a:rPr>
              <a:t> // </a:t>
            </a:r>
            <a:r>
              <a:rPr b="1" lang="fr-FR" sz="1800" spc="-1" strike="noStrike">
                <a:solidFill>
                  <a:srgbClr val="c00000"/>
                </a:solidFill>
                <a:latin typeface="Courier New"/>
                <a:ea typeface="ＭＳ Ｐゴシック"/>
              </a:rPr>
              <a:t>x double, initialisé avec un double</a:t>
            </a:r>
            <a:endParaRPr b="0" lang="fr-FR" sz="1800" spc="-1" strike="noStrike">
              <a:latin typeface="Arial"/>
            </a:endParaRPr>
          </a:p>
          <a:p>
            <a:pPr>
              <a:lnSpc>
                <a:spcPct val="100000"/>
              </a:lnSpc>
            </a:pPr>
            <a:r>
              <a:rPr b="1" lang="fr-FR" sz="1800" spc="-1" strike="noStrike">
                <a:solidFill>
                  <a:srgbClr val="00509a"/>
                </a:solidFill>
                <a:latin typeface="Courier New"/>
                <a:ea typeface="ＭＳ Ｐゴシック"/>
              </a:rPr>
              <a:t>int </a:t>
            </a:r>
            <a:r>
              <a:rPr b="1" lang="fr-FR" sz="1800" spc="-1" strike="noStrike">
                <a:solidFill>
                  <a:srgbClr val="000000"/>
                </a:solidFill>
                <a:latin typeface="Courier New"/>
                <a:ea typeface="ＭＳ Ｐゴシック"/>
              </a:rPr>
              <a:t>j = 3.5;</a:t>
            </a:r>
            <a:r>
              <a:rPr b="1" lang="fr-FR" sz="1800" spc="-1" strike="noStrike">
                <a:solidFill>
                  <a:srgbClr val="00509a"/>
                </a:solidFill>
                <a:latin typeface="Courier New"/>
                <a:ea typeface="ＭＳ Ｐゴシック"/>
              </a:rPr>
              <a:t>// </a:t>
            </a:r>
            <a:r>
              <a:rPr b="1" lang="fr-FR" sz="1800" spc="-1" strike="noStrike">
                <a:solidFill>
                  <a:srgbClr val="c00000"/>
                </a:solidFill>
                <a:latin typeface="Courier New"/>
                <a:ea typeface="ＭＳ Ｐゴシック"/>
              </a:rPr>
              <a:t>Initialisation bizarre… Un bogue ?</a:t>
            </a:r>
            <a:endParaRPr b="0" lang="fr-FR" sz="1800" spc="-1" strike="noStrike">
              <a:latin typeface="Arial"/>
            </a:endParaRPr>
          </a:p>
          <a:p>
            <a:pPr>
              <a:lnSpc>
                <a:spcPct val="100000"/>
              </a:lnSpc>
            </a:pPr>
            <a:r>
              <a:rPr b="1" lang="fr-FR" sz="1800" spc="-1" strike="noStrike">
                <a:solidFill>
                  <a:srgbClr val="00509a"/>
                </a:solidFill>
                <a:latin typeface="Courier New"/>
                <a:ea typeface="ＭＳ Ｐゴシック"/>
              </a:rPr>
              <a:t>int </a:t>
            </a:r>
            <a:r>
              <a:rPr b="1" lang="fr-FR" sz="1800" spc="-1" strike="noStrike">
                <a:solidFill>
                  <a:srgbClr val="000000"/>
                </a:solidFill>
                <a:latin typeface="Courier New"/>
                <a:ea typeface="ＭＳ Ｐゴシック"/>
              </a:rPr>
              <a:t>d = x/3;</a:t>
            </a:r>
            <a:r>
              <a:rPr b="1" lang="fr-FR" sz="1800" spc="-1" strike="noStrike">
                <a:solidFill>
                  <a:srgbClr val="00509a"/>
                </a:solidFill>
                <a:latin typeface="Courier New"/>
                <a:ea typeface="ＭＳ Ｐゴシック"/>
              </a:rPr>
              <a:t> //</a:t>
            </a:r>
            <a:r>
              <a:rPr b="1" lang="fr-FR" sz="1800" spc="-1" strike="noStrike">
                <a:solidFill>
                  <a:srgbClr val="c00000"/>
                </a:solidFill>
                <a:latin typeface="Courier New"/>
                <a:ea typeface="ＭＳ Ｐゴシック"/>
              </a:rPr>
              <a:t>Idem, vraiment voulu par le programmeur ?</a:t>
            </a:r>
            <a:endParaRPr b="0" lang="fr-FR" sz="1800" spc="-1" strike="noStrike">
              <a:latin typeface="Arial"/>
            </a:endParaRPr>
          </a:p>
        </p:txBody>
      </p:sp>
      <p:sp>
        <p:nvSpPr>
          <p:cNvPr id="570" name="CustomShape 6"/>
          <p:cNvSpPr/>
          <p:nvPr/>
        </p:nvSpPr>
        <p:spPr>
          <a:xfrm>
            <a:off x="635040" y="2800440"/>
            <a:ext cx="8160480" cy="301608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0000"/>
              </a:buClr>
              <a:buFont typeface="Arial"/>
              <a:buChar char="•"/>
            </a:pPr>
            <a:r>
              <a:rPr b="0" lang="fr-FR" sz="2400" spc="-1" strike="noStrike">
                <a:solidFill>
                  <a:srgbClr val="000000"/>
                </a:solidFill>
                <a:latin typeface="Arial"/>
                <a:ea typeface="ＭＳ Ｐゴシック"/>
              </a:rPr>
              <a:t>En Python, le type d’une variable est définie par la valeur qu’elle contient.</a:t>
            </a:r>
            <a:endParaRPr b="0" lang="fr-FR" sz="2400" spc="-1" strike="noStrike">
              <a:latin typeface="Arial"/>
            </a:endParaRPr>
          </a:p>
          <a:p>
            <a:pPr marL="343080" indent="-342360">
              <a:lnSpc>
                <a:spcPct val="100000"/>
              </a:lnSpc>
              <a:buClr>
                <a:srgbClr val="000000"/>
              </a:buClr>
              <a:buFont typeface="Arial"/>
              <a:buChar char="•"/>
            </a:pPr>
            <a:r>
              <a:rPr b="0" lang="fr-FR" sz="2400" spc="-1" strike="noStrike">
                <a:solidFill>
                  <a:srgbClr val="000000"/>
                </a:solidFill>
                <a:latin typeface="Arial"/>
                <a:ea typeface="ＭＳ Ｐゴシック"/>
              </a:rPr>
              <a:t>En C++, il est possible de définir une variable dont le type dépendra du type de la valeur qui l’initialise : c’est une </a:t>
            </a:r>
            <a:r>
              <a:rPr b="0" lang="fr-FR" sz="2400" spc="-1" strike="noStrike">
                <a:solidFill>
                  <a:srgbClr val="c00000"/>
                </a:solidFill>
                <a:latin typeface="Arial"/>
                <a:ea typeface="ＭＳ Ｐゴシック"/>
              </a:rPr>
              <a:t>déclaration implicite</a:t>
            </a:r>
            <a:endParaRPr b="0" lang="fr-FR" sz="2400" spc="-1" strike="noStrike">
              <a:latin typeface="Arial"/>
            </a:endParaRPr>
          </a:p>
          <a:p>
            <a:pPr marL="343080" indent="-342360">
              <a:lnSpc>
                <a:spcPct val="100000"/>
              </a:lnSpc>
              <a:buClr>
                <a:srgbClr val="000000"/>
              </a:buClr>
              <a:buFont typeface="Arial"/>
              <a:buChar char="•"/>
            </a:pPr>
            <a:r>
              <a:rPr b="0" lang="fr-FR" sz="2400" spc="-1" strike="noStrike">
                <a:solidFill>
                  <a:srgbClr val="000000"/>
                </a:solidFill>
                <a:latin typeface="Arial"/>
                <a:ea typeface="ＭＳ Ｐゴシック"/>
              </a:rPr>
              <a:t>On peut également déclarer une variable dont le type dépendra d’une expression explicite (mais qui ne sert pas à l’initialiser) : c’est une </a:t>
            </a:r>
            <a:r>
              <a:rPr b="0" lang="fr-FR" sz="2400" spc="-1" strike="noStrike">
                <a:solidFill>
                  <a:srgbClr val="c00000"/>
                </a:solidFill>
                <a:latin typeface="Arial"/>
                <a:ea typeface="ＭＳ Ｐゴシック"/>
              </a:rPr>
              <a:t>déclaration explicite</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Déclaration automatique implicite d’une variable</a:t>
            </a:r>
            <a:endParaRPr b="0" lang="fr-FR" sz="2400" spc="-1" strike="noStrike">
              <a:latin typeface="Arial"/>
            </a:endParaRPr>
          </a:p>
        </p:txBody>
      </p:sp>
      <p:sp>
        <p:nvSpPr>
          <p:cNvPr id="572" name="CustomShape 2"/>
          <p:cNvSpPr/>
          <p:nvPr/>
        </p:nvSpPr>
        <p:spPr>
          <a:xfrm>
            <a:off x="279360" y="816120"/>
            <a:ext cx="7771680" cy="4935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On utilise le mot clef natif </a:t>
            </a:r>
            <a:r>
              <a:rPr b="1" lang="fr-FR" sz="1800" spc="-1" strike="noStrike">
                <a:solidFill>
                  <a:srgbClr val="005ccd"/>
                </a:solidFill>
                <a:latin typeface="Courier New"/>
                <a:ea typeface="ＭＳ Ｐゴシック"/>
              </a:rPr>
              <a:t>auto</a:t>
            </a:r>
            <a:endParaRPr b="0" lang="fr-FR" sz="1800" spc="-1" strike="noStrike">
              <a:latin typeface="Arial"/>
            </a:endParaRPr>
          </a:p>
        </p:txBody>
      </p:sp>
      <p:sp>
        <p:nvSpPr>
          <p:cNvPr id="573"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FD026C2B-13EA-4228-821D-F76AB2F98DCD}"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74"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75" name="CustomShape 5"/>
          <p:cNvSpPr/>
          <p:nvPr/>
        </p:nvSpPr>
        <p:spPr>
          <a:xfrm>
            <a:off x="548640" y="3154320"/>
            <a:ext cx="804600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400" spc="-1" strike="noStrike">
                <a:solidFill>
                  <a:srgbClr val="000000"/>
                </a:solidFill>
                <a:latin typeface="Arial"/>
                <a:ea typeface="ＭＳ Ｐゴシック"/>
              </a:rPr>
              <a:t>La déclaration implicite peut simplifier le code</a:t>
            </a:r>
            <a:endParaRPr b="0" lang="fr-FR" sz="2400" spc="-1" strike="noStrike">
              <a:latin typeface="Arial"/>
            </a:endParaRPr>
          </a:p>
          <a:p>
            <a:pPr>
              <a:lnSpc>
                <a:spcPct val="100000"/>
              </a:lnSpc>
            </a:pPr>
            <a:r>
              <a:rPr b="0" lang="fr-FR" sz="2400" spc="-1" strike="noStrike">
                <a:solidFill>
                  <a:srgbClr val="000000"/>
                </a:solidFill>
                <a:latin typeface="Arial"/>
                <a:ea typeface="ＭＳ Ｐゴシック"/>
              </a:rPr>
              <a:t>Ne pas en abuser, sous peine de rendre le code peu lisible :</a:t>
            </a:r>
            <a:endParaRPr b="0" lang="fr-FR" sz="2400" spc="-1" strike="noStrike">
              <a:latin typeface="Arial"/>
            </a:endParaRPr>
          </a:p>
        </p:txBody>
      </p:sp>
      <p:sp>
        <p:nvSpPr>
          <p:cNvPr id="576" name="CustomShape 6"/>
          <p:cNvSpPr/>
          <p:nvPr/>
        </p:nvSpPr>
        <p:spPr>
          <a:xfrm>
            <a:off x="548640" y="1281600"/>
            <a:ext cx="8594640" cy="17359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i = 4; </a:t>
            </a:r>
            <a:r>
              <a:rPr b="1" lang="fr-FR" sz="1800" spc="-1" strike="noStrike">
                <a:solidFill>
                  <a:srgbClr val="008000"/>
                </a:solidFill>
                <a:latin typeface="Courier New"/>
                <a:ea typeface="ＭＳ Ｐゴシック"/>
              </a:rPr>
              <a:t>// i de type int</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x = 3.; </a:t>
            </a:r>
            <a:r>
              <a:rPr b="1" lang="fr-FR" sz="1800" spc="-1" strike="noStrike">
                <a:solidFill>
                  <a:srgbClr val="008000"/>
                </a:solidFill>
                <a:latin typeface="Courier New"/>
                <a:ea typeface="ＭＳ Ｐゴシック"/>
              </a:rPr>
              <a:t>// x de type double</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z = 3.+4.i; </a:t>
            </a:r>
            <a:r>
              <a:rPr b="1" lang="fr-FR" sz="1800" spc="-1" strike="noStrike">
                <a:solidFill>
                  <a:srgbClr val="008000"/>
                </a:solidFill>
                <a:latin typeface="Courier New"/>
                <a:ea typeface="ＭＳ Ｐゴシック"/>
              </a:rPr>
              <a:t>// z de type complex&lt;double&gt;</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nz = std::abs(z);</a:t>
            </a:r>
            <a:r>
              <a:rPr b="1" lang="fr-FR" sz="1800" spc="-1" strike="noStrike">
                <a:solidFill>
                  <a:srgbClr val="008000"/>
                </a:solidFill>
                <a:latin typeface="Courier New"/>
                <a:ea typeface="ＭＳ Ｐゴシック"/>
              </a:rPr>
              <a:t>// nz de type double</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j; </a:t>
            </a:r>
            <a:r>
              <a:rPr b="1" lang="fr-FR" sz="1800" spc="-1" strike="noStrike">
                <a:solidFill>
                  <a:srgbClr val="c00000"/>
                </a:solidFill>
                <a:latin typeface="Courier New"/>
                <a:ea typeface="ＭＳ Ｐゴシック"/>
              </a:rPr>
              <a:t>//Erreur compilation, impossible déduire type de j</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i = 4.3; </a:t>
            </a:r>
            <a:r>
              <a:rPr b="1" lang="fr-FR" sz="1800" spc="-1" strike="noStrike">
                <a:solidFill>
                  <a:srgbClr val="008000"/>
                </a:solidFill>
                <a:latin typeface="Courier New"/>
                <a:ea typeface="ＭＳ Ｐゴシック"/>
              </a:rPr>
              <a:t>//i vaut maintenant 4 puisqu’il a été déclaré int</a:t>
            </a:r>
            <a:endParaRPr b="0" lang="fr-FR" sz="1800" spc="-1" strike="noStrike">
              <a:latin typeface="Arial"/>
            </a:endParaRPr>
          </a:p>
        </p:txBody>
      </p:sp>
      <p:sp>
        <p:nvSpPr>
          <p:cNvPr id="577" name="CustomShape 7"/>
          <p:cNvSpPr/>
          <p:nvPr/>
        </p:nvSpPr>
        <p:spPr>
          <a:xfrm>
            <a:off x="609480" y="4556880"/>
            <a:ext cx="7850160" cy="912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x = initialisation_echantillon(); </a:t>
            </a:r>
            <a:r>
              <a:rPr b="1" lang="fr-FR" sz="1800" spc="-1" strike="noStrike">
                <a:solidFill>
                  <a:srgbClr val="c00000"/>
                </a:solidFill>
                <a:latin typeface="Courier New"/>
                <a:ea typeface="ＭＳ Ｐゴシック"/>
              </a:rPr>
              <a:t>//Type de x ???</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y = 2*x/3; </a:t>
            </a:r>
            <a:r>
              <a:rPr b="1" lang="fr-FR" sz="1800" spc="-1" strike="noStrike">
                <a:solidFill>
                  <a:srgbClr val="c00000"/>
                </a:solidFill>
                <a:latin typeface="Courier New"/>
                <a:ea typeface="ＭＳ Ｐゴシック"/>
              </a:rPr>
              <a:t>// Division entière, réelle ?</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auto</a:t>
            </a:r>
            <a:r>
              <a:rPr b="1" lang="fr-FR" sz="1800" spc="-1" strike="noStrike">
                <a:solidFill>
                  <a:srgbClr val="000000"/>
                </a:solidFill>
                <a:latin typeface="Courier New"/>
                <a:ea typeface="ＭＳ Ｐゴシック"/>
              </a:rPr>
              <a:t> z =std::abs(y); </a:t>
            </a:r>
            <a:r>
              <a:rPr b="1" lang="fr-FR" sz="1800" spc="-1" strike="noStrike">
                <a:solidFill>
                  <a:srgbClr val="c00000"/>
                </a:solidFill>
                <a:latin typeface="Courier New"/>
                <a:ea typeface="ＭＳ Ｐゴシック"/>
              </a:rPr>
              <a:t>//z même type que y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Déclaration automatique explicite d’une variable</a:t>
            </a:r>
            <a:endParaRPr b="0" lang="fr-FR" sz="2400" spc="-1" strike="noStrike">
              <a:latin typeface="Arial"/>
            </a:endParaRPr>
          </a:p>
        </p:txBody>
      </p:sp>
      <p:sp>
        <p:nvSpPr>
          <p:cNvPr id="579" name="CustomShape 2"/>
          <p:cNvSpPr/>
          <p:nvPr/>
        </p:nvSpPr>
        <p:spPr>
          <a:xfrm>
            <a:off x="266760" y="793440"/>
            <a:ext cx="7771680" cy="46332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000000"/>
                </a:solidFill>
                <a:latin typeface="Arial"/>
                <a:ea typeface="ＭＳ Ｐゴシック"/>
              </a:rPr>
              <a:t>Type de variable déduite à partir d’une expression</a:t>
            </a:r>
            <a:endParaRPr b="0" lang="fr-FR" sz="2400" spc="-1" strike="noStrike">
              <a:latin typeface="Arial"/>
            </a:endParaRPr>
          </a:p>
        </p:txBody>
      </p:sp>
      <p:sp>
        <p:nvSpPr>
          <p:cNvPr id="580"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0484557B-9B41-44E9-9626-51B6F13F10C6}"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81"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82" name="CustomShape 5"/>
          <p:cNvSpPr/>
          <p:nvPr/>
        </p:nvSpPr>
        <p:spPr>
          <a:xfrm>
            <a:off x="678240" y="1882080"/>
            <a:ext cx="8091720" cy="912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ccd"/>
                </a:solidFill>
                <a:latin typeface="Courier New"/>
                <a:ea typeface="ＭＳ Ｐゴシック"/>
              </a:rPr>
              <a:t>int</a:t>
            </a:r>
            <a:r>
              <a:rPr b="1" lang="fr-FR" sz="1800" spc="-1" strike="noStrike">
                <a:solidFill>
                  <a:srgbClr val="000000"/>
                </a:solidFill>
                <a:latin typeface="Courier New"/>
                <a:ea typeface="ＭＳ Ｐゴシック"/>
              </a:rPr>
              <a:t> i = 3;</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decltype</a:t>
            </a:r>
            <a:r>
              <a:rPr b="1" lang="fr-FR" sz="1800" spc="-1" strike="noStrike">
                <a:solidFill>
                  <a:srgbClr val="000000"/>
                </a:solidFill>
                <a:latin typeface="Courier New"/>
                <a:ea typeface="ＭＳ Ｐゴシック"/>
              </a:rPr>
              <a:t>(i) j = 3*i;        </a:t>
            </a:r>
            <a:r>
              <a:rPr b="1" lang="fr-FR" sz="1800" spc="-1" strike="noStrike">
                <a:solidFill>
                  <a:srgbClr val="008000"/>
                </a:solidFill>
                <a:latin typeface="Courier New"/>
                <a:ea typeface="ＭＳ Ｐゴシック"/>
              </a:rPr>
              <a:t>// j est un int</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decltype</a:t>
            </a:r>
            <a:r>
              <a:rPr b="1" lang="fr-FR" sz="1800" spc="-1" strike="noStrike">
                <a:solidFill>
                  <a:srgbClr val="000000"/>
                </a:solidFill>
                <a:latin typeface="Courier New"/>
                <a:ea typeface="ＭＳ Ｐゴシック"/>
              </a:rPr>
              <a:t>(4.*i) x = 4.*i+2.; </a:t>
            </a:r>
            <a:r>
              <a:rPr b="1" lang="fr-FR" sz="1800" spc="-1" strike="noStrike">
                <a:solidFill>
                  <a:srgbClr val="008000"/>
                </a:solidFill>
                <a:latin typeface="Courier New"/>
                <a:ea typeface="ＭＳ Ｐゴシック"/>
              </a:rPr>
              <a:t>// x est un double</a:t>
            </a:r>
            <a:endParaRPr b="0" lang="fr-FR" sz="1800" spc="-1" strike="noStrike">
              <a:latin typeface="Arial"/>
            </a:endParaRPr>
          </a:p>
        </p:txBody>
      </p:sp>
      <p:sp>
        <p:nvSpPr>
          <p:cNvPr id="583" name="CustomShape 6"/>
          <p:cNvSpPr/>
          <p:nvPr/>
        </p:nvSpPr>
        <p:spPr>
          <a:xfrm>
            <a:off x="678240" y="3375720"/>
            <a:ext cx="809172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400" spc="-1" strike="noStrike">
                <a:solidFill>
                  <a:srgbClr val="000000"/>
                </a:solidFill>
                <a:latin typeface="Arial"/>
                <a:ea typeface="ＭＳ Ｐゴシック"/>
              </a:rPr>
              <a:t>Peu utile à ce niveau, mais on y reviendra où la déclaration automatique explicite (ou implicite) est indispensable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Renommage de type</a:t>
            </a:r>
            <a:endParaRPr b="0" lang="fr-FR" sz="2400" spc="-1" strike="noStrike">
              <a:latin typeface="Arial"/>
            </a:endParaRPr>
          </a:p>
        </p:txBody>
      </p:sp>
      <p:sp>
        <p:nvSpPr>
          <p:cNvPr id="585" name="CustomShape 2"/>
          <p:cNvSpPr/>
          <p:nvPr/>
        </p:nvSpPr>
        <p:spPr>
          <a:xfrm>
            <a:off x="279360" y="1067760"/>
            <a:ext cx="7771680" cy="13014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70c0"/>
              </a:buClr>
              <a:buFont typeface="Symbol"/>
              <a:buChar char=""/>
            </a:pPr>
            <a:r>
              <a:rPr b="0" lang="fr-FR" sz="2400" spc="-1" strike="noStrike">
                <a:solidFill>
                  <a:srgbClr val="0070c0"/>
                </a:solidFill>
                <a:latin typeface="Arial"/>
                <a:ea typeface="ＭＳ Ｐゴシック"/>
              </a:rPr>
              <a:t>typedef</a:t>
            </a:r>
            <a:r>
              <a:rPr b="0" lang="fr-FR" sz="2400" spc="-1" strike="noStrike">
                <a:solidFill>
                  <a:srgbClr val="000000"/>
                </a:solidFill>
                <a:latin typeface="Arial"/>
                <a:ea typeface="ＭＳ Ｐゴシック"/>
              </a:rPr>
              <a:t> toujours valable dans les cas simples;</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On peut également utiliser à partir de C++ 11 le mot clef </a:t>
            </a:r>
            <a:r>
              <a:rPr b="0" lang="fr-FR" sz="2400" spc="-1" strike="noStrike">
                <a:solidFill>
                  <a:srgbClr val="0070c0"/>
                </a:solidFill>
                <a:latin typeface="Arial"/>
                <a:ea typeface="ＭＳ Ｐゴシック"/>
              </a:rPr>
              <a:t>using</a:t>
            </a:r>
            <a:endParaRPr b="0" lang="fr-FR" sz="2400" spc="-1" strike="noStrike">
              <a:latin typeface="Arial"/>
            </a:endParaRPr>
          </a:p>
        </p:txBody>
      </p:sp>
      <p:sp>
        <p:nvSpPr>
          <p:cNvPr id="586"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9D97DC34-28E0-4A40-A05B-D4231D7E5B39}"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87"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88" name="CustomShape 5"/>
          <p:cNvSpPr/>
          <p:nvPr/>
        </p:nvSpPr>
        <p:spPr>
          <a:xfrm>
            <a:off x="467640" y="2350800"/>
            <a:ext cx="7784280" cy="6386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Arial"/>
                <a:ea typeface="ＭＳ Ｐゴシック"/>
              </a:rPr>
              <a:t>typedef</a:t>
            </a:r>
            <a:r>
              <a:rPr b="1" lang="fr-FR" sz="1800" spc="-1" strike="noStrike">
                <a:solidFill>
                  <a:srgbClr val="000000"/>
                </a:solidFill>
                <a:latin typeface="Arial"/>
                <a:ea typeface="ＭＳ Ｐゴシック"/>
              </a:rPr>
              <a:t> </a:t>
            </a:r>
            <a:r>
              <a:rPr b="1" lang="fr-FR" sz="1800" spc="-1" strike="noStrike">
                <a:solidFill>
                  <a:srgbClr val="0070c0"/>
                </a:solidFill>
                <a:latin typeface="Arial"/>
                <a:ea typeface="ＭＳ Ｐゴシック"/>
              </a:rPr>
              <a:t>double</a:t>
            </a:r>
            <a:r>
              <a:rPr b="1" lang="fr-FR" sz="1800" spc="-1" strike="noStrike">
                <a:solidFill>
                  <a:srgbClr val="000000"/>
                </a:solidFill>
                <a:latin typeface="Arial"/>
                <a:ea typeface="ＭＳ Ｐゴシック"/>
              </a:rPr>
              <a:t> reel;</a:t>
            </a:r>
            <a:endParaRPr b="0" lang="fr-FR" sz="1800" spc="-1" strike="noStrike">
              <a:latin typeface="Arial"/>
            </a:endParaRPr>
          </a:p>
          <a:p>
            <a:pPr>
              <a:lnSpc>
                <a:spcPct val="100000"/>
              </a:lnSpc>
            </a:pPr>
            <a:r>
              <a:rPr b="1" lang="fr-FR" sz="1800" spc="-1" strike="noStrike">
                <a:solidFill>
                  <a:srgbClr val="0070c0"/>
                </a:solidFill>
                <a:latin typeface="Arial"/>
                <a:ea typeface="ＭＳ Ｐゴシック"/>
              </a:rPr>
              <a:t>using</a:t>
            </a:r>
            <a:r>
              <a:rPr b="1" lang="fr-FR" sz="1800" spc="-1" strike="noStrike">
                <a:solidFill>
                  <a:srgbClr val="000000"/>
                </a:solidFill>
                <a:latin typeface="Arial"/>
                <a:ea typeface="ＭＳ Ｐゴシック"/>
              </a:rPr>
              <a:t> reel = </a:t>
            </a:r>
            <a:r>
              <a:rPr b="1" lang="fr-FR" sz="1800" spc="-1" strike="noStrike">
                <a:solidFill>
                  <a:srgbClr val="0070c0"/>
                </a:solidFill>
                <a:latin typeface="Arial"/>
                <a:ea typeface="ＭＳ Ｐゴシック"/>
              </a:rPr>
              <a:t>double</a:t>
            </a:r>
            <a:r>
              <a:rPr b="1" lang="fr-FR" sz="1800" spc="-1" strike="noStrike">
                <a:solidFill>
                  <a:srgbClr val="000000"/>
                </a:solidFill>
                <a:latin typeface="Arial"/>
                <a:ea typeface="ＭＳ Ｐゴシック"/>
              </a:rPr>
              <a:t>;</a:t>
            </a:r>
            <a:endParaRPr b="0" lang="fr-FR" sz="1800" spc="-1" strike="noStrike">
              <a:latin typeface="Arial"/>
            </a:endParaRPr>
          </a:p>
        </p:txBody>
      </p:sp>
      <p:sp>
        <p:nvSpPr>
          <p:cNvPr id="589" name="CustomShape 6"/>
          <p:cNvSpPr/>
          <p:nvPr/>
        </p:nvSpPr>
        <p:spPr>
          <a:xfrm>
            <a:off x="467640" y="3213000"/>
            <a:ext cx="8424360" cy="1918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400" spc="-1" strike="noStrike">
                <a:solidFill>
                  <a:srgbClr val="000000"/>
                </a:solidFill>
                <a:latin typeface="Arial"/>
                <a:ea typeface="ＭＳ Ｐゴシック"/>
              </a:rPr>
              <a:t>Nous verrons que dans certains cas, typedef n’est pas utilisable et using indispensable. </a:t>
            </a:r>
            <a:endParaRPr b="0" lang="fr-FR" sz="2400" spc="-1" strike="noStrike">
              <a:latin typeface="Arial"/>
            </a:endParaRPr>
          </a:p>
          <a:p>
            <a:pPr>
              <a:lnSpc>
                <a:spcPct val="100000"/>
              </a:lnSpc>
            </a:pPr>
            <a:endParaRPr b="0" lang="fr-FR" sz="2400" spc="-1" strike="noStrike">
              <a:latin typeface="Arial"/>
            </a:endParaRPr>
          </a:p>
          <a:p>
            <a:pPr>
              <a:lnSpc>
                <a:spcPct val="100000"/>
              </a:lnSpc>
            </a:pPr>
            <a:r>
              <a:rPr b="0" lang="fr-FR" sz="2400" spc="-1" strike="noStrike">
                <a:solidFill>
                  <a:srgbClr val="000000"/>
                </a:solidFill>
                <a:latin typeface="Arial"/>
                <a:ea typeface="ＭＳ Ｐゴシック"/>
              </a:rPr>
              <a:t>On n’utilisera plus désormais que le mot clef using pour le renommage de type.</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Compilateurs (gratuits !)</a:t>
            </a:r>
            <a:endParaRPr b="0" lang="fr-FR" sz="2400" spc="-1" strike="noStrike">
              <a:latin typeface="Arial"/>
            </a:endParaRPr>
          </a:p>
        </p:txBody>
      </p:sp>
      <p:sp>
        <p:nvSpPr>
          <p:cNvPr id="359" name="CustomShape 2"/>
          <p:cNvSpPr/>
          <p:nvPr/>
        </p:nvSpPr>
        <p:spPr>
          <a:xfrm>
            <a:off x="279360" y="1700280"/>
            <a:ext cx="77716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333399"/>
              </a:buClr>
              <a:buFont typeface="Symbol"/>
              <a:buChar char=""/>
            </a:pPr>
            <a:r>
              <a:rPr b="0" lang="fr-FR" sz="2400" spc="-1" strike="noStrike">
                <a:solidFill>
                  <a:srgbClr val="333399"/>
                </a:solidFill>
                <a:latin typeface="Arial"/>
                <a:ea typeface="ＭＳ Ｐゴシック"/>
              </a:rPr>
              <a:t>Linux</a:t>
            </a:r>
            <a:r>
              <a:rPr b="0" lang="fr-FR" sz="2400" spc="-1" strike="noStrike">
                <a:solidFill>
                  <a:srgbClr val="000000"/>
                </a:solidFill>
                <a:latin typeface="Arial"/>
                <a:ea typeface="ＭＳ Ｐゴシック"/>
              </a:rPr>
              <a:t> : g++ ou clang++ (Iso 17/20)</a:t>
            </a:r>
            <a:endParaRPr b="0" lang="fr-FR" sz="2400" spc="-1" strike="noStrike">
              <a:latin typeface="Arial"/>
            </a:endParaRPr>
          </a:p>
          <a:p>
            <a:pPr marL="343080" indent="-342360">
              <a:lnSpc>
                <a:spcPct val="100000"/>
              </a:lnSpc>
              <a:spcBef>
                <a:spcPts val="479"/>
              </a:spcBef>
              <a:buClr>
                <a:srgbClr val="333399"/>
              </a:buClr>
              <a:buFont typeface="Symbol"/>
              <a:buChar char=""/>
            </a:pPr>
            <a:r>
              <a:rPr b="0" lang="fr-FR" sz="2400" spc="-1" strike="noStrike">
                <a:solidFill>
                  <a:srgbClr val="333399"/>
                </a:solidFill>
                <a:latin typeface="Arial"/>
                <a:ea typeface="ＭＳ Ｐゴシック"/>
              </a:rPr>
              <a:t>Windows</a:t>
            </a:r>
            <a:r>
              <a:rPr b="0" lang="fr-FR" sz="2400" spc="-1" strike="noStrike">
                <a:solidFill>
                  <a:srgbClr val="000000"/>
                </a:solidFill>
                <a:latin typeface="Arial"/>
                <a:ea typeface="ＭＳ Ｐゴシック"/>
              </a:rPr>
              <a:t> :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Msys 2 + g++/clang++ (ISO 20)</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WSL (</a:t>
            </a:r>
            <a:r>
              <a:rPr b="1" lang="fr-FR" sz="1800" spc="-1" strike="noStrike">
                <a:solidFill>
                  <a:srgbClr val="000000"/>
                </a:solidFill>
                <a:latin typeface="Arial"/>
                <a:ea typeface="ＭＳ Ｐゴシック"/>
              </a:rPr>
              <a:t>W</a:t>
            </a:r>
            <a:r>
              <a:rPr b="0" lang="fr-FR" sz="1800" spc="-1" strike="noStrike">
                <a:solidFill>
                  <a:srgbClr val="000000"/>
                </a:solidFill>
                <a:latin typeface="Arial"/>
                <a:ea typeface="ＭＳ Ｐゴシック"/>
              </a:rPr>
              <a:t>indows </a:t>
            </a:r>
            <a:r>
              <a:rPr b="1" lang="fr-FR" sz="1800" spc="-1" strike="noStrike">
                <a:solidFill>
                  <a:srgbClr val="000000"/>
                </a:solidFill>
                <a:latin typeface="Arial"/>
                <a:ea typeface="ＭＳ Ｐゴシック"/>
              </a:rPr>
              <a:t>S</a:t>
            </a:r>
            <a:r>
              <a:rPr b="0" lang="fr-FR" sz="1800" spc="-1" strike="noStrike">
                <a:solidFill>
                  <a:srgbClr val="000000"/>
                </a:solidFill>
                <a:latin typeface="Arial"/>
                <a:ea typeface="ＭＳ Ｐゴシック"/>
              </a:rPr>
              <a:t>ubsystem For </a:t>
            </a:r>
            <a:r>
              <a:rPr b="1" lang="fr-FR" sz="1800" spc="-1" strike="noStrike">
                <a:solidFill>
                  <a:srgbClr val="000000"/>
                </a:solidFill>
                <a:latin typeface="Arial"/>
                <a:ea typeface="ＭＳ Ｐゴシック"/>
              </a:rPr>
              <a:t>L</a:t>
            </a:r>
            <a:r>
              <a:rPr b="0" lang="fr-FR" sz="1800" spc="-1" strike="noStrike">
                <a:solidFill>
                  <a:srgbClr val="000000"/>
                </a:solidFill>
                <a:latin typeface="Arial"/>
                <a:ea typeface="ＭＳ Ｐゴシック"/>
              </a:rPr>
              <a:t>inux</a:t>
            </a:r>
            <a:r>
              <a:rPr b="0" lang="fr-FR" sz="2000" spc="-1" strike="noStrike">
                <a:solidFill>
                  <a:srgbClr val="000000"/>
                </a:solidFill>
                <a:latin typeface="Arial"/>
                <a:ea typeface="ＭＳ Ｐゴシック"/>
              </a:rPr>
              <a:t>) : voir Linux</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Codeblock (ISO 17)</a:t>
            </a:r>
            <a:endParaRPr b="0" lang="fr-FR" sz="20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Visual C++ community (ISO 17, options ≠)</a:t>
            </a:r>
            <a:endParaRPr b="0" lang="fr-FR" sz="2000" spc="-1" strike="noStrike">
              <a:latin typeface="Arial"/>
            </a:endParaRPr>
          </a:p>
          <a:p>
            <a:pPr marL="343080" indent="-342360">
              <a:lnSpc>
                <a:spcPct val="100000"/>
              </a:lnSpc>
              <a:spcBef>
                <a:spcPts val="479"/>
              </a:spcBef>
              <a:buClr>
                <a:srgbClr val="333399"/>
              </a:buClr>
              <a:buFont typeface="Symbol"/>
              <a:buChar char=""/>
            </a:pPr>
            <a:r>
              <a:rPr b="0" lang="fr-FR" sz="2400" spc="-1" strike="noStrike">
                <a:solidFill>
                  <a:srgbClr val="333399"/>
                </a:solidFill>
                <a:latin typeface="Arial"/>
                <a:ea typeface="ＭＳ Ｐゴシック"/>
              </a:rPr>
              <a:t>Mac</a:t>
            </a:r>
            <a:r>
              <a:rPr b="0" lang="fr-FR" sz="2400" spc="-1" strike="noStrike">
                <a:solidFill>
                  <a:srgbClr val="000000"/>
                </a:solidFill>
                <a:latin typeface="Arial"/>
                <a:ea typeface="ＭＳ Ｐゴシック"/>
              </a:rPr>
              <a:t> : homebrew + g++ ou clang++ (Iso 17)</a:t>
            </a:r>
            <a:endParaRPr b="0" lang="fr-FR" sz="2400" spc="-1" strike="noStrike">
              <a:latin typeface="Arial"/>
            </a:endParaRPr>
          </a:p>
          <a:p>
            <a:pPr marL="343080" indent="-342360">
              <a:lnSpc>
                <a:spcPct val="100000"/>
              </a:lnSpc>
              <a:spcBef>
                <a:spcPts val="479"/>
              </a:spcBef>
              <a:buClr>
                <a:srgbClr val="333399"/>
              </a:buClr>
              <a:buFont typeface="Symbol"/>
              <a:buChar char=""/>
            </a:pPr>
            <a:r>
              <a:rPr b="0" lang="fr-FR" sz="2400" spc="-1" strike="noStrike">
                <a:solidFill>
                  <a:srgbClr val="333399"/>
                </a:solidFill>
                <a:latin typeface="Arial"/>
                <a:ea typeface="ＭＳ Ｐゴシック"/>
              </a:rPr>
              <a:t>Androïd</a:t>
            </a:r>
            <a:r>
              <a:rPr b="0" lang="fr-FR" sz="2400" spc="-1" strike="noStrike">
                <a:solidFill>
                  <a:srgbClr val="000000"/>
                </a:solidFill>
                <a:latin typeface="Arial"/>
                <a:ea typeface="ＭＳ Ｐゴシック"/>
              </a:rPr>
              <a:t> : C4droid (g++ ISO 20)</a:t>
            </a:r>
            <a:endParaRPr b="0" lang="fr-FR" sz="2400" spc="-1" strike="noStrike">
              <a:latin typeface="Arial"/>
            </a:endParaRPr>
          </a:p>
          <a:p>
            <a:pPr marL="343080" indent="-342360">
              <a:lnSpc>
                <a:spcPct val="100000"/>
              </a:lnSpc>
              <a:spcBef>
                <a:spcPts val="479"/>
              </a:spcBef>
              <a:buClr>
                <a:srgbClr val="333399"/>
              </a:buClr>
              <a:buFont typeface="Symbol"/>
              <a:buChar char=""/>
            </a:pPr>
            <a:r>
              <a:rPr b="0" lang="fr-FR" sz="2400" spc="-1" strike="noStrike">
                <a:solidFill>
                  <a:srgbClr val="333399"/>
                </a:solidFill>
                <a:latin typeface="Arial"/>
                <a:ea typeface="ＭＳ Ｐゴシック"/>
              </a:rPr>
              <a:t>Internet</a:t>
            </a:r>
            <a:r>
              <a:rPr b="0" lang="fr-FR" sz="2400" spc="-1" strike="noStrike">
                <a:solidFill>
                  <a:srgbClr val="000000"/>
                </a:solidFill>
                <a:latin typeface="Arial"/>
                <a:ea typeface="ＭＳ Ｐゴシック"/>
              </a:rPr>
              <a:t> : </a:t>
            </a:r>
            <a:r>
              <a:rPr b="0" lang="fr-FR" sz="1800" spc="-1" strike="noStrike">
                <a:solidFill>
                  <a:srgbClr val="000000"/>
                </a:solidFill>
                <a:latin typeface="LMMono10-Regular-Identity-H"/>
                <a:ea typeface="ＭＳ Ｐゴシック"/>
              </a:rPr>
              <a:t>https://www.onlinegdb.com/online_c++_compiler</a:t>
            </a:r>
            <a:endParaRPr b="0" lang="fr-FR" sz="1800" spc="-1" strike="noStrike">
              <a:latin typeface="Arial"/>
            </a:endParaRPr>
          </a:p>
        </p:txBody>
      </p:sp>
      <p:sp>
        <p:nvSpPr>
          <p:cNvPr id="360"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56828E98-A276-404A-8277-3504AFADAF7C}"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61"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Initialisation des variables</a:t>
            </a:r>
            <a:endParaRPr b="0" lang="fr-FR" sz="2400" spc="-1" strike="noStrike">
              <a:latin typeface="Arial"/>
            </a:endParaRPr>
          </a:p>
        </p:txBody>
      </p:sp>
      <p:sp>
        <p:nvSpPr>
          <p:cNvPr id="591" name="CustomShape 2"/>
          <p:cNvSpPr/>
          <p:nvPr/>
        </p:nvSpPr>
        <p:spPr>
          <a:xfrm>
            <a:off x="467640" y="764280"/>
            <a:ext cx="7771680" cy="2376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Plusieurs façons d’initialiser les variables en C++</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À la C :          </a:t>
            </a:r>
            <a:r>
              <a:rPr b="1" lang="fr-FR" sz="1800" spc="-1" strike="noStrike">
                <a:solidFill>
                  <a:srgbClr val="0070c0"/>
                </a:solidFill>
                <a:latin typeface="Courier New"/>
                <a:ea typeface="ＭＳ Ｐゴシック"/>
              </a:rPr>
              <a:t>int</a:t>
            </a:r>
            <a:r>
              <a:rPr b="1" lang="fr-FR" sz="1800" spc="-1" strike="noStrike">
                <a:solidFill>
                  <a:srgbClr val="000000"/>
                </a:solidFill>
                <a:latin typeface="Courier New"/>
                <a:ea typeface="ＭＳ Ｐゴシック"/>
              </a:rPr>
              <a:t> i = 3;</a:t>
            </a:r>
            <a:endParaRPr b="0" lang="fr-FR" sz="18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À la C++ 98 : </a:t>
            </a:r>
            <a:r>
              <a:rPr b="1" lang="fr-FR" sz="1800" spc="-1" strike="noStrike">
                <a:solidFill>
                  <a:srgbClr val="0070c0"/>
                </a:solidFill>
                <a:latin typeface="Courier New"/>
                <a:ea typeface="ＭＳ Ｐゴシック"/>
              </a:rPr>
              <a:t>int</a:t>
            </a:r>
            <a:r>
              <a:rPr b="1" lang="fr-FR" sz="1800" spc="-1" strike="noStrike">
                <a:solidFill>
                  <a:srgbClr val="000000"/>
                </a:solidFill>
                <a:latin typeface="Courier New"/>
                <a:ea typeface="ＭＳ Ｐゴシック"/>
              </a:rPr>
              <a:t> i(3); </a:t>
            </a:r>
            <a:r>
              <a:rPr b="1" lang="fr-FR" sz="1800" spc="-1" strike="noStrike">
                <a:solidFill>
                  <a:srgbClr val="00b050"/>
                </a:solidFill>
                <a:latin typeface="Courier New"/>
                <a:ea typeface="ＭＳ Ｐゴシック"/>
              </a:rPr>
              <a:t>// Par construction</a:t>
            </a:r>
            <a:endParaRPr b="0" lang="fr-FR" sz="18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À la C++ 11 : </a:t>
            </a:r>
            <a:r>
              <a:rPr b="1" lang="fr-FR" sz="1800" spc="-1" strike="noStrike">
                <a:solidFill>
                  <a:srgbClr val="0070c0"/>
                </a:solidFill>
                <a:latin typeface="Courier New"/>
                <a:ea typeface="ＭＳ Ｐゴシック"/>
              </a:rPr>
              <a:t>int</a:t>
            </a:r>
            <a:r>
              <a:rPr b="1" lang="fr-FR" sz="1800" spc="-1" strike="noStrike">
                <a:solidFill>
                  <a:srgbClr val="000000"/>
                </a:solidFill>
                <a:latin typeface="Courier New"/>
                <a:ea typeface="ＭＳ Ｐゴシック"/>
              </a:rPr>
              <a:t> i{3}; </a:t>
            </a:r>
            <a:r>
              <a:rPr b="1" lang="fr-FR" sz="1800" spc="-1" strike="noStrike">
                <a:solidFill>
                  <a:srgbClr val="00b050"/>
                </a:solidFill>
                <a:latin typeface="Courier New"/>
                <a:ea typeface="ＭＳ Ｐゴシック"/>
              </a:rPr>
              <a:t>// Par liste d’initialisation</a:t>
            </a:r>
            <a:endParaRPr b="0" lang="fr-FR" sz="18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L’initialisation par construction nécessaire pour les variables nécessitant plusieurs paramètres.</a:t>
            </a:r>
            <a:endParaRPr b="0" lang="fr-FR" sz="2400" spc="-1" strike="noStrike">
              <a:latin typeface="Arial"/>
            </a:endParaRPr>
          </a:p>
        </p:txBody>
      </p:sp>
      <p:sp>
        <p:nvSpPr>
          <p:cNvPr id="59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C9830AD3-47E4-430A-BBF4-9C7E25445352}"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593"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594" name="CustomShape 5"/>
          <p:cNvSpPr/>
          <p:nvPr/>
        </p:nvSpPr>
        <p:spPr>
          <a:xfrm>
            <a:off x="467640" y="5661360"/>
            <a:ext cx="8496360" cy="3643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ccd"/>
                </a:solidFill>
                <a:latin typeface="Courier New"/>
                <a:ea typeface="ＭＳ Ｐゴシック"/>
              </a:rPr>
              <a:t>double</a:t>
            </a:r>
            <a:r>
              <a:rPr b="1" lang="fr-FR" sz="1800" spc="-1" strike="noStrike">
                <a:solidFill>
                  <a:srgbClr val="00509a"/>
                </a:solidFill>
                <a:latin typeface="Courier New"/>
                <a:ea typeface="ＭＳ Ｐゴシック"/>
              </a:rPr>
              <a:t> </a:t>
            </a:r>
            <a:r>
              <a:rPr b="1" lang="fr-FR" sz="1800" spc="-1" strike="noStrike">
                <a:solidFill>
                  <a:srgbClr val="000000"/>
                </a:solidFill>
                <a:latin typeface="Courier New"/>
                <a:ea typeface="ＭＳ Ｐゴシック"/>
              </a:rPr>
              <a:t>vect3D[] = { 1., 3., 5.};</a:t>
            </a:r>
            <a:endParaRPr b="0" lang="fr-FR" sz="1800" spc="-1" strike="noStrike">
              <a:latin typeface="Arial"/>
            </a:endParaRPr>
          </a:p>
        </p:txBody>
      </p:sp>
      <p:sp>
        <p:nvSpPr>
          <p:cNvPr id="595" name="CustomShape 6"/>
          <p:cNvSpPr/>
          <p:nvPr/>
        </p:nvSpPr>
        <p:spPr>
          <a:xfrm>
            <a:off x="448560" y="3931200"/>
            <a:ext cx="8424360" cy="191880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0000"/>
              </a:buClr>
              <a:buFont typeface="Arial"/>
              <a:buChar char="•"/>
            </a:pPr>
            <a:r>
              <a:rPr b="0" lang="fr-FR" sz="2400" spc="-1" strike="noStrike">
                <a:solidFill>
                  <a:srgbClr val="000000"/>
                </a:solidFill>
                <a:latin typeface="Arial"/>
                <a:ea typeface="ＭＳ Ｐゴシック"/>
              </a:rPr>
              <a:t>La notion de liste d’initialisation en C++ 11 est très importante. Elle permet d’initialiser une collection de valeurs. Elle existait déjà en C, mais généralisée en C++ 11 :</a:t>
            </a:r>
            <a:endParaRPr b="0" lang="fr-FR" sz="2400" spc="-1" strike="noStrike">
              <a:latin typeface="Arial"/>
            </a:endParaRPr>
          </a:p>
          <a:p>
            <a:pPr>
              <a:lnSpc>
                <a:spcPct val="100000"/>
              </a:lnSpc>
            </a:pPr>
            <a:endParaRPr b="0" lang="fr-FR" sz="2400" spc="-1" strike="noStrike">
              <a:latin typeface="Arial"/>
            </a:endParaRPr>
          </a:p>
        </p:txBody>
      </p:sp>
      <p:sp>
        <p:nvSpPr>
          <p:cNvPr id="596" name="CustomShape 7"/>
          <p:cNvSpPr/>
          <p:nvPr/>
        </p:nvSpPr>
        <p:spPr>
          <a:xfrm>
            <a:off x="467640" y="3213000"/>
            <a:ext cx="8136360" cy="6386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tabLst>
                <a:tab algn="l" pos="0"/>
              </a:tabLst>
            </a:pPr>
            <a:r>
              <a:rPr b="1" lang="fr-FR" sz="1800" spc="-1" strike="noStrike">
                <a:solidFill>
                  <a:srgbClr val="000000"/>
                </a:solidFill>
                <a:latin typeface="Courier New"/>
                <a:ea typeface="ＭＳ Ｐゴシック"/>
              </a:rPr>
              <a:t>std::string chaîne = </a:t>
            </a:r>
            <a:r>
              <a:rPr b="1" lang="fr-FR" sz="1800" spc="-1" strike="noStrike">
                <a:solidFill>
                  <a:srgbClr val="00b050"/>
                </a:solidFill>
                <a:latin typeface="Courier New"/>
                <a:ea typeface="ＭＳ Ｐゴシック"/>
              </a:rPr>
              <a:t>”Bonjour le monde !”</a:t>
            </a:r>
            <a:r>
              <a:rPr b="1" lang="fr-FR" sz="1800" spc="-1" strike="noStrike">
                <a:solidFill>
                  <a:srgbClr val="000000"/>
                </a:solidFill>
                <a:latin typeface="Courier New"/>
                <a:ea typeface="ＭＳ Ｐゴシック"/>
              </a:rPr>
              <a:t>s;</a:t>
            </a:r>
            <a:endParaRPr b="0" lang="fr-FR" sz="1800" spc="-1" strike="noStrike">
              <a:latin typeface="Arial"/>
            </a:endParaRPr>
          </a:p>
          <a:p>
            <a:pPr>
              <a:lnSpc>
                <a:spcPct val="100000"/>
              </a:lnSpc>
              <a:tabLst>
                <a:tab algn="l" pos="0"/>
              </a:tabLst>
            </a:pPr>
            <a:r>
              <a:rPr b="1" lang="fr-FR" sz="1800" spc="-1" strike="noStrike">
                <a:solidFill>
                  <a:srgbClr val="000000"/>
                </a:solidFill>
                <a:latin typeface="Courier New"/>
                <a:ea typeface="ＭＳ Ｐゴシック"/>
              </a:rPr>
              <a:t>std::string sous_chaîne(chaîne, 11, 5); </a:t>
            </a:r>
            <a:r>
              <a:rPr b="1" lang="fr-FR" sz="1800" spc="-1" strike="noStrike">
                <a:solidFill>
                  <a:srgbClr val="c00000"/>
                </a:solidFill>
                <a:latin typeface="Courier New"/>
                <a:ea typeface="ＭＳ Ｐゴシック"/>
              </a:rPr>
              <a:t>// Vaut ”monde”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Autres possibilités pour l’initialisation</a:t>
            </a:r>
            <a:endParaRPr b="0" lang="fr-FR" sz="2400" spc="-1" strike="noStrike">
              <a:latin typeface="Arial"/>
            </a:endParaRPr>
          </a:p>
        </p:txBody>
      </p:sp>
      <p:sp>
        <p:nvSpPr>
          <p:cNvPr id="598" name="CustomShape 2"/>
          <p:cNvSpPr/>
          <p:nvPr/>
        </p:nvSpPr>
        <p:spPr>
          <a:xfrm>
            <a:off x="279360" y="908280"/>
            <a:ext cx="7771680" cy="432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Ecriture en binaire possible dès C++ 11</a:t>
            </a:r>
            <a:endParaRPr b="0" lang="fr-FR" sz="2400" spc="-1" strike="noStrike">
              <a:latin typeface="Arial"/>
            </a:endParaRPr>
          </a:p>
        </p:txBody>
      </p:sp>
      <p:sp>
        <p:nvSpPr>
          <p:cNvPr id="599"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299FF538-2DF2-4EE8-AE42-AEC126104A30}"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600"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601" name="CustomShape 5"/>
          <p:cNvSpPr/>
          <p:nvPr/>
        </p:nvSpPr>
        <p:spPr>
          <a:xfrm>
            <a:off x="323640" y="1412640"/>
            <a:ext cx="8352360" cy="3643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09a"/>
                </a:solidFill>
                <a:latin typeface="Courier New"/>
                <a:ea typeface="ＭＳ Ｐゴシック"/>
              </a:rPr>
              <a:t>int </a:t>
            </a:r>
            <a:r>
              <a:rPr b="1" lang="fr-FR" sz="1800" spc="-1" strike="noStrike">
                <a:solidFill>
                  <a:srgbClr val="000000"/>
                </a:solidFill>
                <a:latin typeface="Courier New"/>
                <a:ea typeface="ＭＳ Ｐゴシック"/>
              </a:rPr>
              <a:t>xb = 0b0011000111001;</a:t>
            </a:r>
            <a:endParaRPr b="0" lang="fr-FR" sz="1800" spc="-1" strike="noStrike">
              <a:latin typeface="Arial"/>
            </a:endParaRPr>
          </a:p>
        </p:txBody>
      </p:sp>
      <p:sp>
        <p:nvSpPr>
          <p:cNvPr id="602" name="CustomShape 6"/>
          <p:cNvSpPr/>
          <p:nvPr/>
        </p:nvSpPr>
        <p:spPr>
          <a:xfrm>
            <a:off x="279360" y="1989000"/>
            <a:ext cx="8396280" cy="82152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0000"/>
              </a:buClr>
              <a:buFont typeface="Arial"/>
              <a:buChar char="•"/>
            </a:pPr>
            <a:r>
              <a:rPr b="0" lang="fr-FR" sz="2400" spc="-1" strike="noStrike">
                <a:solidFill>
                  <a:srgbClr val="000000"/>
                </a:solidFill>
                <a:latin typeface="Arial"/>
                <a:ea typeface="ＭＳ Ｐゴシック"/>
              </a:rPr>
              <a:t>Possibilité de mettre des séparateurs dans un nombre pour une écriture plus claire de ce nombre (C++ 14)</a:t>
            </a:r>
            <a:endParaRPr b="0" lang="fr-FR" sz="2400" spc="-1" strike="noStrike">
              <a:latin typeface="Arial"/>
            </a:endParaRPr>
          </a:p>
        </p:txBody>
      </p:sp>
      <p:sp>
        <p:nvSpPr>
          <p:cNvPr id="603" name="CustomShape 7"/>
          <p:cNvSpPr/>
          <p:nvPr/>
        </p:nvSpPr>
        <p:spPr>
          <a:xfrm>
            <a:off x="279360" y="3026520"/>
            <a:ext cx="8396280" cy="912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ＭＳ Ｐゴシック"/>
              </a:rPr>
              <a:t>std::int32_t xb = </a:t>
            </a:r>
            <a:r>
              <a:rPr b="1" lang="fr-FR" sz="1800" spc="-1" strike="noStrike">
                <a:solidFill>
                  <a:srgbClr val="7030a0"/>
                </a:solidFill>
                <a:latin typeface="Courier New"/>
                <a:ea typeface="ＭＳ Ｐゴシック"/>
              </a:rPr>
              <a:t>0b0’0110’0011’1001</a:t>
            </a: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std::int64_t value = </a:t>
            </a:r>
            <a:r>
              <a:rPr b="1" lang="fr-FR" sz="1800" spc="-1" strike="noStrike">
                <a:solidFill>
                  <a:srgbClr val="7030a0"/>
                </a:solidFill>
                <a:latin typeface="Courier New"/>
                <a:ea typeface="ＭＳ Ｐゴシック"/>
              </a:rPr>
              <a:t>1’350’450’000LL</a:t>
            </a: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5ccd"/>
                </a:solidFill>
                <a:latin typeface="Courier New"/>
                <a:ea typeface="ＭＳ Ｐゴシック"/>
              </a:rPr>
              <a:t>double</a:t>
            </a:r>
            <a:r>
              <a:rPr b="1" lang="fr-FR" sz="1800" spc="-1" strike="noStrike">
                <a:solidFill>
                  <a:srgbClr val="000000"/>
                </a:solidFill>
                <a:latin typeface="Courier New"/>
                <a:ea typeface="ＭＳ Ｐゴシック"/>
              </a:rPr>
              <a:t> pi = </a:t>
            </a:r>
            <a:r>
              <a:rPr b="1" lang="fr-FR" sz="1800" spc="-1" strike="noStrike">
                <a:solidFill>
                  <a:srgbClr val="7030a0"/>
                </a:solidFill>
                <a:latin typeface="Courier New"/>
                <a:ea typeface="ＭＳ Ｐゴシック"/>
              </a:rPr>
              <a:t>3.14’15’92’65’36</a:t>
            </a:r>
            <a:r>
              <a:rPr b="1" lang="fr-FR" sz="1800" spc="-1" strike="noStrike">
                <a:solidFill>
                  <a:srgbClr val="000000"/>
                </a:solidFill>
                <a:latin typeface="Courier New"/>
                <a:ea typeface="ＭＳ Ｐゴシック"/>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Structures en C++</a:t>
            </a:r>
            <a:endParaRPr b="0" lang="fr-FR" sz="2400" spc="-1" strike="noStrike">
              <a:latin typeface="Arial"/>
            </a:endParaRPr>
          </a:p>
        </p:txBody>
      </p:sp>
      <p:sp>
        <p:nvSpPr>
          <p:cNvPr id="605" name="CustomShape 2"/>
          <p:cNvSpPr/>
          <p:nvPr/>
        </p:nvSpPr>
        <p:spPr>
          <a:xfrm>
            <a:off x="290160" y="809280"/>
            <a:ext cx="7771680" cy="28350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Plus besoin de typedef</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Initialisation des structures facile avec les listes d’initialisation</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À partir de C++ 20, possibilité d’initialisation partielle en désignant les champs initialisés (avec g++, possible dès C++ 11, mais pas dans la norme)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Possibilité de définir une structure dans une fonction</a:t>
            </a:r>
            <a:endParaRPr b="0" lang="fr-FR" sz="2400" spc="-1" strike="noStrike">
              <a:latin typeface="Arial"/>
            </a:endParaRPr>
          </a:p>
        </p:txBody>
      </p:sp>
      <p:sp>
        <p:nvSpPr>
          <p:cNvPr id="606"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2DA09F07-BA09-4304-A261-3154493FB517}"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607"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
        <p:nvSpPr>
          <p:cNvPr id="608" name="CustomShape 5"/>
          <p:cNvSpPr/>
          <p:nvPr/>
        </p:nvSpPr>
        <p:spPr>
          <a:xfrm>
            <a:off x="290160" y="3573000"/>
            <a:ext cx="8745480" cy="2558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5ccd"/>
                </a:solidFill>
                <a:latin typeface="Courier New"/>
                <a:ea typeface="ＭＳ Ｐゴシック"/>
              </a:rPr>
              <a:t>struct</a:t>
            </a:r>
            <a:r>
              <a:rPr b="1" lang="fr-FR" sz="1800" spc="-1" strike="noStrike">
                <a:solidFill>
                  <a:srgbClr val="000000"/>
                </a:solidFill>
                <a:latin typeface="Courier New"/>
                <a:ea typeface="ＭＳ Ｐゴシック"/>
              </a:rPr>
              <a:t> fiche_élève</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std::string  prénom, nom;</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std::int32_t âge, numéro_étudiant, promotion;</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fiche_élève fiche1; </a:t>
            </a:r>
            <a:r>
              <a:rPr b="1" lang="fr-FR" sz="1800" spc="-1" strike="noStrike">
                <a:solidFill>
                  <a:srgbClr val="c00000"/>
                </a:solidFill>
                <a:latin typeface="Courier New"/>
                <a:ea typeface="ＭＳ Ｐゴシック"/>
              </a:rPr>
              <a:t>// fiche non initialisée</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fiche_élève fiche2{</a:t>
            </a:r>
            <a:r>
              <a:rPr b="1" lang="fr-FR" sz="1800" spc="-1" strike="noStrike">
                <a:solidFill>
                  <a:srgbClr val="007434"/>
                </a:solidFill>
                <a:latin typeface="Courier New"/>
                <a:ea typeface="ＭＳ Ｐゴシック"/>
              </a:rPr>
              <a:t>”Henry”</a:t>
            </a:r>
            <a:r>
              <a:rPr b="1" lang="fr-FR" sz="1800" spc="-1" strike="noStrike">
                <a:solidFill>
                  <a:srgbClr val="000000"/>
                </a:solidFill>
                <a:latin typeface="Courier New"/>
                <a:ea typeface="ＭＳ Ｐゴシック"/>
              </a:rPr>
              <a:t>s, </a:t>
            </a:r>
            <a:r>
              <a:rPr b="1" lang="fr-FR" sz="1800" spc="-1" strike="noStrike">
                <a:solidFill>
                  <a:srgbClr val="007434"/>
                </a:solidFill>
                <a:latin typeface="Courier New"/>
                <a:ea typeface="ＭＳ Ｐゴシック"/>
              </a:rPr>
              <a:t>”Chambier”</a:t>
            </a:r>
            <a:r>
              <a:rPr b="1" lang="fr-FR" sz="1800" spc="-1" strike="noStrike">
                <a:solidFill>
                  <a:srgbClr val="000000"/>
                </a:solidFill>
                <a:latin typeface="Courier New"/>
                <a:ea typeface="ＭＳ Ｐゴシック"/>
              </a:rPr>
              <a:t>s, 33, 113293, 2022};</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fiche_élève fiche3{.prénom=</a:t>
            </a:r>
            <a:r>
              <a:rPr b="1" lang="fr-FR" sz="1800" spc="-1" strike="noStrike">
                <a:solidFill>
                  <a:srgbClr val="007434"/>
                </a:solidFill>
                <a:latin typeface="Courier New"/>
                <a:ea typeface="ＭＳ Ｐゴシック"/>
              </a:rPr>
              <a:t>”Paul”</a:t>
            </a:r>
            <a:r>
              <a:rPr b="1" lang="fr-FR" sz="1800" spc="-1" strike="noStrike">
                <a:solidFill>
                  <a:srgbClr val="000000"/>
                </a:solidFill>
                <a:latin typeface="Courier New"/>
                <a:ea typeface="ＭＳ Ｐゴシック"/>
              </a:rPr>
              <a:t>s, .nom=</a:t>
            </a:r>
            <a:r>
              <a:rPr b="1" lang="fr-FR" sz="1800" spc="-1" strike="noStrike">
                <a:solidFill>
                  <a:srgbClr val="007434"/>
                </a:solidFill>
                <a:latin typeface="Courier New"/>
                <a:ea typeface="ＭＳ Ｐゴシック"/>
              </a:rPr>
              <a:t>”Pierre”</a:t>
            </a:r>
            <a:r>
              <a:rPr b="1" lang="fr-FR" sz="1800" spc="-1" strike="noStrike">
                <a:solidFill>
                  <a:srgbClr val="000000"/>
                </a:solidFill>
                <a:latin typeface="Courier New"/>
                <a:ea typeface="ＭＳ Ｐゴシック"/>
              </a:rPr>
              <a:t>s, </a:t>
            </a:r>
            <a:endParaRPr b="0" lang="fr-FR" sz="1800" spc="-1" strike="noStrike">
              <a:latin typeface="Arial"/>
            </a:endParaRPr>
          </a:p>
          <a:p>
            <a:pPr>
              <a:lnSpc>
                <a:spcPct val="100000"/>
              </a:lnSpc>
            </a:pPr>
            <a:r>
              <a:rPr b="1" lang="fr-FR" sz="1800" spc="-1" strike="noStrike">
                <a:solidFill>
                  <a:srgbClr val="000000"/>
                </a:solidFill>
                <a:latin typeface="Courier New"/>
                <a:ea typeface="ＭＳ Ｐゴシック"/>
              </a:rPr>
              <a:t>                   </a:t>
            </a:r>
            <a:r>
              <a:rPr b="1" lang="fr-FR" sz="1800" spc="-1" strike="noStrike">
                <a:solidFill>
                  <a:srgbClr val="000000"/>
                </a:solidFill>
                <a:latin typeface="Courier New"/>
                <a:ea typeface="ＭＳ Ｐゴシック"/>
              </a:rPr>
              <a:t>.promotion=2022};</a:t>
            </a:r>
            <a:r>
              <a:rPr b="1" lang="fr-FR" sz="1800" spc="-1" strike="noStrike">
                <a:solidFill>
                  <a:srgbClr val="c00000"/>
                </a:solidFill>
                <a:latin typeface="Courier New"/>
                <a:ea typeface="ＭＳ Ｐゴシック"/>
              </a:rPr>
              <a:t>//initialisation partielle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Le qualificateur const</a:t>
            </a:r>
            <a:endParaRPr b="0" lang="fr-FR" sz="4400" spc="-1" strike="noStrike">
              <a:solidFill>
                <a:srgbClr val="000000"/>
              </a:solidFill>
              <a:latin typeface="Arial"/>
            </a:endParaRPr>
          </a:p>
        </p:txBody>
      </p:sp>
      <p:sp>
        <p:nvSpPr>
          <p:cNvPr id="610" name="TextShape 2"/>
          <p:cNvSpPr txBox="1"/>
          <p:nvPr/>
        </p:nvSpPr>
        <p:spPr>
          <a:xfrm>
            <a:off x="736560" y="1006200"/>
            <a:ext cx="7771680" cy="18738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Certaines variables ne doivent pas changer de valeur. Par exemple : </a:t>
            </a:r>
            <a:r>
              <a:rPr b="0" lang="el-GR" sz="2400" spc="-1" strike="noStrike">
                <a:solidFill>
                  <a:srgbClr val="000000"/>
                </a:solidFill>
                <a:latin typeface="Arial"/>
                <a:ea typeface="DejaVu Sans"/>
              </a:rPr>
              <a:t>π</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Pour empêcher cela, on utilise le mot clef </a:t>
            </a:r>
            <a:r>
              <a:rPr b="1" lang="fr-FR" sz="1800" spc="-1" strike="noStrike">
                <a:solidFill>
                  <a:srgbClr val="0070c0"/>
                </a:solidFill>
                <a:latin typeface="Courier New"/>
                <a:ea typeface="DejaVu Sans"/>
              </a:rPr>
              <a:t>const</a:t>
            </a:r>
            <a:endParaRPr b="0" lang="fr-FR" sz="18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C’est un qualificateur : il se met avant ou après le type de la variable.</a:t>
            </a:r>
            <a:r>
              <a:rPr b="0" lang="fr-FR" sz="2400" spc="-1" strike="noStrike">
                <a:solidFill>
                  <a:srgbClr val="000000"/>
                </a:solidFill>
                <a:latin typeface="Arial"/>
                <a:ea typeface="DejaVu Sans"/>
              </a:rPr>
              <a:t> </a:t>
            </a:r>
            <a:endParaRPr b="0" lang="fr-FR" sz="2400" spc="-1" strike="noStrike">
              <a:latin typeface="Arial"/>
            </a:endParaRPr>
          </a:p>
        </p:txBody>
      </p:sp>
      <p:sp>
        <p:nvSpPr>
          <p:cNvPr id="611" name="CustomShape 3"/>
          <p:cNvSpPr/>
          <p:nvPr/>
        </p:nvSpPr>
        <p:spPr>
          <a:xfrm>
            <a:off x="844560" y="3105720"/>
            <a:ext cx="8111880" cy="11876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const double</a:t>
            </a:r>
            <a:r>
              <a:rPr b="1" lang="fr-FR" sz="1800" spc="-1" strike="noStrike">
                <a:solidFill>
                  <a:srgbClr val="000000"/>
                </a:solidFill>
                <a:latin typeface="Courier New"/>
                <a:ea typeface="DejaVu Sans"/>
              </a:rPr>
              <a:t> </a:t>
            </a:r>
            <a:r>
              <a:rPr b="1" lang="el-GR" sz="1800" spc="-1" strike="noStrike">
                <a:solidFill>
                  <a:srgbClr val="000000"/>
                </a:solidFill>
                <a:latin typeface="Courier New"/>
                <a:ea typeface="DejaVu Sans"/>
              </a:rPr>
              <a:t>π</a:t>
            </a:r>
            <a:r>
              <a:rPr b="1" lang="fr-FR" sz="1800" spc="-1" strike="noStrike">
                <a:solidFill>
                  <a:srgbClr val="000000"/>
                </a:solidFill>
                <a:latin typeface="Courier New"/>
                <a:ea typeface="DejaVu Sans"/>
              </a:rPr>
              <a:t> = 3.141592653589793;</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 const</a:t>
            </a:r>
            <a:r>
              <a:rPr b="1" lang="fr-FR" sz="1800" spc="-1" strike="noStrike">
                <a:solidFill>
                  <a:srgbClr val="000000"/>
                </a:solidFill>
                <a:latin typeface="Courier New"/>
                <a:ea typeface="DejaVu Sans"/>
              </a:rPr>
              <a:t> e = 2.718281828459045;</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el-GR" sz="1800" spc="-1" strike="noStrike">
                <a:solidFill>
                  <a:srgbClr val="c09200"/>
                </a:solidFill>
                <a:latin typeface="Courier New"/>
                <a:ea typeface="DejaVu Sans"/>
              </a:rPr>
              <a:t>π</a:t>
            </a:r>
            <a:r>
              <a:rPr b="1" lang="fr-FR" sz="1800" spc="-1" strike="noStrike">
                <a:solidFill>
                  <a:srgbClr val="c09200"/>
                </a:solidFill>
                <a:latin typeface="Courier New"/>
                <a:ea typeface="DejaVu Sans"/>
              </a:rPr>
              <a:t> = 3.; </a:t>
            </a:r>
            <a:r>
              <a:rPr b="1" lang="fr-FR" sz="1800" spc="-1" strike="noStrike">
                <a:solidFill>
                  <a:srgbClr val="c00000"/>
                </a:solidFill>
                <a:latin typeface="Courier New"/>
                <a:ea typeface="DejaVu Sans"/>
              </a:rPr>
              <a:t>// Erreur de compilation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Pointeurs natifs en C++</a:t>
            </a:r>
            <a:endParaRPr b="0" lang="fr-FR" sz="4400" spc="-1" strike="noStrike">
              <a:solidFill>
                <a:srgbClr val="000000"/>
              </a:solidFill>
              <a:latin typeface="Arial"/>
            </a:endParaRPr>
          </a:p>
        </p:txBody>
      </p:sp>
      <p:sp>
        <p:nvSpPr>
          <p:cNvPr id="613" name="TextShape 2"/>
          <p:cNvSpPr txBox="1"/>
          <p:nvPr/>
        </p:nvSpPr>
        <p:spPr>
          <a:xfrm>
            <a:off x="279360" y="794160"/>
            <a:ext cx="7771680" cy="27385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Même chose qu’en C</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Seul changement notable : pour le pointeur nul, on utilise </a:t>
            </a:r>
            <a:r>
              <a:rPr b="1" lang="fr-FR" sz="1800" spc="-1" strike="noStrike">
                <a:solidFill>
                  <a:srgbClr val="0070c0"/>
                </a:solidFill>
                <a:latin typeface="Courier New"/>
                <a:ea typeface="DejaVu Sans"/>
              </a:rPr>
              <a:t>nullptr</a:t>
            </a:r>
            <a:endParaRPr b="0" lang="fr-FR" sz="1800" spc="-1" strike="noStrike">
              <a:latin typeface="Arial"/>
            </a:endParaRPr>
          </a:p>
          <a:p>
            <a:pPr marL="228600" indent="-228240">
              <a:lnSpc>
                <a:spcPct val="90000"/>
              </a:lnSpc>
              <a:spcBef>
                <a:spcPts val="1001"/>
              </a:spcBef>
              <a:buClr>
                <a:srgbClr val="0070c0"/>
              </a:buClr>
              <a:buFont typeface="Arial"/>
              <a:buChar char="•"/>
            </a:pPr>
            <a:r>
              <a:rPr b="1" lang="fr-FR" sz="1800" spc="-1" strike="noStrike">
                <a:solidFill>
                  <a:srgbClr val="0070c0"/>
                </a:solidFill>
                <a:latin typeface="Courier New"/>
                <a:ea typeface="DejaVu Sans"/>
              </a:rPr>
              <a:t>nullptr</a:t>
            </a:r>
            <a:r>
              <a:rPr b="0" lang="fr-FR" sz="2400" spc="-1" strike="noStrike">
                <a:solidFill>
                  <a:srgbClr val="000000"/>
                </a:solidFill>
                <a:latin typeface="Arial"/>
                <a:ea typeface="DejaVu Sans"/>
              </a:rPr>
              <a:t> est de type </a:t>
            </a:r>
            <a:r>
              <a:rPr b="1" lang="fr-FR" sz="1800" spc="-1" strike="noStrike">
                <a:solidFill>
                  <a:srgbClr val="0070c0"/>
                </a:solidFill>
                <a:latin typeface="Courier New"/>
                <a:ea typeface="DejaVu Sans"/>
              </a:rPr>
              <a:t>std::nullptr_t</a:t>
            </a:r>
            <a:r>
              <a:rPr b="0" lang="fr-FR" sz="2400" spc="-1" strike="noStrike">
                <a:solidFill>
                  <a:srgbClr val="000000"/>
                </a:solidFill>
                <a:latin typeface="Arial"/>
                <a:ea typeface="DejaVu Sans"/>
              </a:rPr>
              <a:t>. On verra l’intérêt pour les fonctions.</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Attention à la signification de </a:t>
            </a:r>
            <a:r>
              <a:rPr b="1" lang="fr-FR" sz="1800" spc="-1" strike="noStrike">
                <a:solidFill>
                  <a:srgbClr val="0070c0"/>
                </a:solidFill>
                <a:latin typeface="Courier New"/>
                <a:ea typeface="DejaVu Sans"/>
              </a:rPr>
              <a:t>const</a:t>
            </a:r>
            <a:r>
              <a:rPr b="0" lang="fr-FR" sz="2400" spc="-1" strike="noStrike">
                <a:solidFill>
                  <a:srgbClr val="000000"/>
                </a:solidFill>
                <a:latin typeface="Arial"/>
                <a:ea typeface="DejaVu Sans"/>
              </a:rPr>
              <a:t> pour les pointeurs :</a:t>
            </a:r>
            <a:endParaRPr b="0" lang="fr-FR" sz="2400" spc="-1" strike="noStrike">
              <a:latin typeface="Arial"/>
            </a:endParaRPr>
          </a:p>
        </p:txBody>
      </p:sp>
      <p:sp>
        <p:nvSpPr>
          <p:cNvPr id="614" name="CustomShape 3"/>
          <p:cNvSpPr/>
          <p:nvPr/>
        </p:nvSpPr>
        <p:spPr>
          <a:xfrm>
            <a:off x="502920" y="3387600"/>
            <a:ext cx="8320680" cy="28335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3, j = 4;</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int const</a:t>
            </a:r>
            <a:r>
              <a:rPr b="1" lang="fr-FR" sz="1800" spc="-1" strike="noStrike">
                <a:solidFill>
                  <a:srgbClr val="000000"/>
                </a:solidFill>
                <a:latin typeface="Courier New"/>
                <a:ea typeface="DejaVu Sans"/>
              </a:rPr>
              <a:t>* pt_i = &amp;i; </a:t>
            </a:r>
            <a:r>
              <a:rPr b="1" lang="fr-FR" sz="1800" spc="-1" strike="noStrike">
                <a:solidFill>
                  <a:srgbClr val="009242"/>
                </a:solidFill>
                <a:latin typeface="Courier New"/>
                <a:ea typeface="DejaVu Sans"/>
              </a:rPr>
              <a:t>// Pointeur considérant i comme const</a:t>
            </a:r>
            <a:endParaRPr b="0" lang="fr-FR" sz="1800" spc="-1" strike="noStrike">
              <a:latin typeface="Arial"/>
            </a:endParaRPr>
          </a:p>
          <a:p>
            <a:pPr>
              <a:lnSpc>
                <a:spcPct val="100000"/>
              </a:lnSpc>
            </a:pPr>
            <a:r>
              <a:rPr b="1" lang="fr-FR" sz="1800" spc="-1" strike="noStrike">
                <a:solidFill>
                  <a:srgbClr val="c09200"/>
                </a:solidFill>
                <a:latin typeface="Courier New"/>
                <a:ea typeface="DejaVu Sans"/>
              </a:rPr>
              <a:t>*pt_i = 3;</a:t>
            </a:r>
            <a:r>
              <a:rPr b="1" lang="fr-FR" sz="1800" spc="-1" strike="noStrike">
                <a:solidFill>
                  <a:srgbClr val="000000"/>
                </a:solidFill>
                <a:latin typeface="Courier New"/>
                <a:ea typeface="DejaVu Sans"/>
              </a:rPr>
              <a:t> </a:t>
            </a:r>
            <a:r>
              <a:rPr b="1" lang="fr-FR" sz="1800" spc="-1" strike="noStrike">
                <a:solidFill>
                  <a:srgbClr val="c00000"/>
                </a:solidFill>
                <a:latin typeface="Courier New"/>
                <a:ea typeface="DejaVu Sans"/>
              </a:rPr>
              <a:t>// Erreur compilation</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pt_i = &amp;j; </a:t>
            </a:r>
            <a:r>
              <a:rPr b="1" lang="fr-FR" sz="1800" spc="-1" strike="noStrike">
                <a:solidFill>
                  <a:srgbClr val="00b050"/>
                </a:solidFill>
                <a:latin typeface="Courier New"/>
                <a:ea typeface="DejaVu Sans"/>
              </a:rPr>
              <a:t>// OK</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 </a:t>
            </a:r>
            <a:r>
              <a:rPr b="1" lang="fr-FR" sz="1800" spc="-1" strike="noStrike">
                <a:solidFill>
                  <a:srgbClr val="0070c0"/>
                </a:solidFill>
                <a:latin typeface="Courier New"/>
                <a:ea typeface="DejaVu Sans"/>
              </a:rPr>
              <a:t>const</a:t>
            </a:r>
            <a:r>
              <a:rPr b="1" lang="fr-FR" sz="1800" spc="-1" strike="noStrike">
                <a:solidFill>
                  <a:srgbClr val="000000"/>
                </a:solidFill>
                <a:latin typeface="Courier New"/>
                <a:ea typeface="DejaVu Sans"/>
              </a:rPr>
              <a:t> pt_j = &amp;i; </a:t>
            </a:r>
            <a:r>
              <a:rPr b="1" lang="fr-FR" sz="1800" spc="-1" strike="noStrike">
                <a:solidFill>
                  <a:srgbClr val="00b050"/>
                </a:solidFill>
                <a:latin typeface="Courier New"/>
                <a:ea typeface="DejaVu Sans"/>
              </a:rPr>
              <a:t>// Pointeur const sur i</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*pt_j = 3; </a:t>
            </a:r>
            <a:r>
              <a:rPr b="1" lang="fr-FR" sz="1800" spc="-1" strike="noStrike">
                <a:solidFill>
                  <a:srgbClr val="00b050"/>
                </a:solidFill>
                <a:latin typeface="Courier New"/>
                <a:ea typeface="DejaVu Sans"/>
              </a:rPr>
              <a:t>// OK</a:t>
            </a:r>
            <a:endParaRPr b="0" lang="fr-FR" sz="1800" spc="-1" strike="noStrike">
              <a:latin typeface="Arial"/>
            </a:endParaRPr>
          </a:p>
          <a:p>
            <a:pPr>
              <a:lnSpc>
                <a:spcPct val="100000"/>
              </a:lnSpc>
            </a:pPr>
            <a:r>
              <a:rPr b="1" lang="fr-FR" sz="1800" spc="-1" strike="noStrike">
                <a:solidFill>
                  <a:srgbClr val="c09200"/>
                </a:solidFill>
                <a:latin typeface="Courier New"/>
                <a:ea typeface="DejaVu Sans"/>
              </a:rPr>
              <a:t>pt_j = &amp;j;</a:t>
            </a:r>
            <a:r>
              <a:rPr b="1" lang="fr-FR" sz="1800" spc="-1" strike="noStrike">
                <a:solidFill>
                  <a:srgbClr val="000000"/>
                </a:solidFill>
                <a:latin typeface="Courier New"/>
                <a:ea typeface="DejaVu Sans"/>
              </a:rPr>
              <a:t> </a:t>
            </a:r>
            <a:r>
              <a:rPr b="1" lang="fr-FR" sz="1800" spc="-1" strike="noStrike">
                <a:solidFill>
                  <a:srgbClr val="c00000"/>
                </a:solidFill>
                <a:latin typeface="Courier New"/>
                <a:ea typeface="DejaVu Sans"/>
              </a:rPr>
              <a:t>// Erreur compilation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int const</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const</a:t>
            </a:r>
            <a:r>
              <a:rPr b="1" lang="fr-FR" sz="1800" spc="-1" strike="noStrike">
                <a:solidFill>
                  <a:srgbClr val="000000"/>
                </a:solidFill>
                <a:latin typeface="Courier New"/>
                <a:ea typeface="DejaVu Sans"/>
              </a:rPr>
              <a:t> pt_k= &amp;i; </a:t>
            </a:r>
            <a:r>
              <a:rPr b="1" lang="fr-FR" sz="1800" spc="-1" strike="noStrike">
                <a:solidFill>
                  <a:srgbClr val="00b050"/>
                </a:solidFill>
                <a:latin typeface="Courier New"/>
                <a:ea typeface="DejaVu Sans"/>
              </a:rPr>
              <a:t>// Pointeur const sur i const</a:t>
            </a:r>
            <a:endParaRPr b="0" lang="fr-FR" sz="1800" spc="-1" strike="noStrike">
              <a:latin typeface="Arial"/>
            </a:endParaRPr>
          </a:p>
          <a:p>
            <a:pPr>
              <a:lnSpc>
                <a:spcPct val="100000"/>
              </a:lnSpc>
            </a:pPr>
            <a:r>
              <a:rPr b="1" lang="fr-FR" sz="1800" spc="-1" strike="noStrike">
                <a:solidFill>
                  <a:srgbClr val="c09200"/>
                </a:solidFill>
                <a:latin typeface="Courier New"/>
                <a:ea typeface="DejaVu Sans"/>
              </a:rPr>
              <a:t>*pt_k = 3;</a:t>
            </a:r>
            <a:r>
              <a:rPr b="1" lang="fr-FR" sz="1800" spc="-1" strike="noStrike">
                <a:solidFill>
                  <a:srgbClr val="000000"/>
                </a:solidFill>
                <a:latin typeface="Courier New"/>
                <a:ea typeface="DejaVu Sans"/>
              </a:rPr>
              <a:t> </a:t>
            </a:r>
            <a:r>
              <a:rPr b="1" lang="fr-FR" sz="1800" spc="-1" strike="noStrike">
                <a:solidFill>
                  <a:srgbClr val="c00000"/>
                </a:solidFill>
                <a:latin typeface="Courier New"/>
                <a:ea typeface="DejaVu Sans"/>
              </a:rPr>
              <a:t>// Erreur compilation</a:t>
            </a:r>
            <a:endParaRPr b="0" lang="fr-FR" sz="1800" spc="-1" strike="noStrike">
              <a:latin typeface="Arial"/>
            </a:endParaRPr>
          </a:p>
          <a:p>
            <a:pPr>
              <a:lnSpc>
                <a:spcPct val="100000"/>
              </a:lnSpc>
            </a:pPr>
            <a:r>
              <a:rPr b="1" lang="fr-FR" sz="1800" spc="-1" strike="noStrike">
                <a:solidFill>
                  <a:srgbClr val="c09200"/>
                </a:solidFill>
                <a:latin typeface="Courier New"/>
                <a:ea typeface="DejaVu Sans"/>
              </a:rPr>
              <a:t>pt_k = &amp;j;</a:t>
            </a:r>
            <a:r>
              <a:rPr b="1" lang="fr-FR" sz="1800" spc="-1" strike="noStrike">
                <a:solidFill>
                  <a:srgbClr val="000000"/>
                </a:solidFill>
                <a:latin typeface="Courier New"/>
                <a:ea typeface="DejaVu Sans"/>
              </a:rPr>
              <a:t> </a:t>
            </a:r>
            <a:r>
              <a:rPr b="1" lang="fr-FR" sz="1800" spc="-1" strike="noStrike">
                <a:solidFill>
                  <a:srgbClr val="c00000"/>
                </a:solidFill>
                <a:latin typeface="Courier New"/>
                <a:ea typeface="DejaVu Sans"/>
              </a:rPr>
              <a:t>// Erreur compilation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TextShape 1"/>
          <p:cNvSpPr txBox="1"/>
          <p:nvPr/>
        </p:nvSpPr>
        <p:spPr>
          <a:xfrm>
            <a:off x="266760" y="91440"/>
            <a:ext cx="8787600" cy="80604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Pointeurs partagés</a:t>
            </a:r>
            <a:endParaRPr b="0" lang="fr-FR" sz="4400" spc="-1" strike="noStrike">
              <a:solidFill>
                <a:srgbClr val="000000"/>
              </a:solidFill>
              <a:latin typeface="Arial"/>
            </a:endParaRPr>
          </a:p>
        </p:txBody>
      </p:sp>
      <p:sp>
        <p:nvSpPr>
          <p:cNvPr id="616" name="TextShape 2"/>
          <p:cNvSpPr txBox="1"/>
          <p:nvPr/>
        </p:nvSpPr>
        <p:spPr>
          <a:xfrm>
            <a:off x="699120" y="956160"/>
            <a:ext cx="7771680" cy="248076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Pointeur comptant le nombre de pointeurs se référant à sa valeur;</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La valeur n’est détruite que lorsque le dernier pointeur s’y référant est détruit;</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Assure de ne pas avoir de fuite mémoire;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La valeur est initialisée en même temps que le pointeur.</a:t>
            </a:r>
            <a:endParaRPr b="0" lang="fr-FR" sz="2400" spc="-1" strike="noStrike">
              <a:latin typeface="Arial"/>
            </a:endParaRPr>
          </a:p>
        </p:txBody>
      </p:sp>
      <p:sp>
        <p:nvSpPr>
          <p:cNvPr id="617" name="CustomShape 3"/>
          <p:cNvSpPr/>
          <p:nvPr/>
        </p:nvSpPr>
        <p:spPr>
          <a:xfrm>
            <a:off x="349200" y="3744720"/>
            <a:ext cx="8590680" cy="20106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DejaVu Sans"/>
              </a:rPr>
              <a:t>#</a:t>
            </a:r>
            <a:r>
              <a:rPr b="1" lang="fr-FR" sz="1800" spc="-1" strike="noStrike">
                <a:solidFill>
                  <a:srgbClr val="009242"/>
                </a:solidFill>
                <a:latin typeface="Courier New"/>
                <a:ea typeface="DejaVu Sans"/>
              </a:rPr>
              <a:t>include</a:t>
            </a:r>
            <a:r>
              <a:rPr b="1" lang="fr-FR" sz="1800" spc="-1" strike="noStrike">
                <a:solidFill>
                  <a:srgbClr val="000000"/>
                </a:solidFill>
                <a:latin typeface="Courier New"/>
                <a:ea typeface="DejaVu Sans"/>
              </a:rPr>
              <a:t> &lt;memory&gt;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std::shared_ptr&lt;</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&gt; pt_int = </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pt_int = std::make_shared&lt;</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&gt;(4);</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pt_double = std::make_shared&lt;</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&gt;(3.14);</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pt_fiche = std::make_shared&lt;ficheEtudiant&gt;("</a:t>
            </a:r>
            <a:r>
              <a:rPr b="1" lang="fr-FR" sz="1800" spc="-1" strike="noStrike">
                <a:solidFill>
                  <a:srgbClr val="009242"/>
                </a:solidFill>
                <a:latin typeface="Courier New"/>
                <a:ea typeface="DejaVu Sans"/>
              </a:rPr>
              <a:t>Robert</a:t>
            </a:r>
            <a:r>
              <a:rPr b="1" lang="fr-FR" sz="1800" spc="-1" strike="noStrike">
                <a:solidFill>
                  <a:srgbClr val="000000"/>
                </a:solidFill>
                <a:latin typeface="Courier New"/>
                <a:ea typeface="DejaVu Sans"/>
              </a:rPr>
              <a:t>"s,</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a:t>
            </a:r>
            <a:r>
              <a:rPr b="1" lang="fr-FR" sz="1800" spc="-1" strike="noStrike">
                <a:solidFill>
                  <a:srgbClr val="009242"/>
                </a:solidFill>
                <a:latin typeface="Courier New"/>
                <a:ea typeface="DejaVu Sans"/>
              </a:rPr>
              <a:t>Chambier</a:t>
            </a:r>
            <a:r>
              <a:rPr b="1" lang="fr-FR" sz="1800" spc="-1" strike="noStrike">
                <a:solidFill>
                  <a:srgbClr val="000000"/>
                </a:solidFill>
                <a:latin typeface="Courier New"/>
                <a:ea typeface="DejaVu Sans"/>
              </a:rPr>
              <a:t>"s, 33, 152743, 2022);</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Pointeurs partagés (suite)</a:t>
            </a:r>
            <a:endParaRPr b="0" lang="fr-FR" sz="4400" spc="-1" strike="noStrike">
              <a:solidFill>
                <a:srgbClr val="000000"/>
              </a:solidFill>
              <a:latin typeface="Arial"/>
            </a:endParaRPr>
          </a:p>
        </p:txBody>
      </p:sp>
      <p:sp>
        <p:nvSpPr>
          <p:cNvPr id="619" name="TextShape 2"/>
          <p:cNvSpPr txBox="1"/>
          <p:nvPr/>
        </p:nvSpPr>
        <p:spPr>
          <a:xfrm>
            <a:off x="325080" y="844200"/>
            <a:ext cx="8606520" cy="338256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Impossible de faire une initialisation partielle de structure (obligatoirement complète ou aucune)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Les pointeurs se détruisent comme toute variable : à la sortie de leur bloc d’instruction</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Gestion des pointeurs un peu plus lente que pour les pointeurs natifs (compteur de référence)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Se manipule comme les pointeurs natifs (sauf arithmétique)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peut accéder au pointeur natif sous-jacent</a:t>
            </a:r>
            <a:endParaRPr b="0" lang="fr-FR" sz="2400" spc="-1" strike="noStrike">
              <a:latin typeface="Arial"/>
            </a:endParaRPr>
          </a:p>
        </p:txBody>
      </p:sp>
      <p:sp>
        <p:nvSpPr>
          <p:cNvPr id="620" name="CustomShape 3"/>
          <p:cNvSpPr/>
          <p:nvPr/>
        </p:nvSpPr>
        <p:spPr>
          <a:xfrm>
            <a:off x="266760" y="4227120"/>
            <a:ext cx="8727120" cy="17362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pt_i = std::make_shared&lt;</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&gt;(4);</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pt_j = std::make_shared&lt;</a:t>
            </a:r>
            <a:r>
              <a:rPr b="1" lang="fr-FR" sz="1800" spc="-1" strike="noStrike">
                <a:solidFill>
                  <a:srgbClr val="0070c0"/>
                </a:solidFill>
                <a:latin typeface="Courier New"/>
                <a:ea typeface="DejaVu Sans"/>
              </a:rPr>
              <a:t>int const</a:t>
            </a:r>
            <a:r>
              <a:rPr b="1" lang="fr-FR" sz="1800" spc="-1" strike="noStrike">
                <a:solidFill>
                  <a:srgbClr val="000000"/>
                </a:solidFill>
                <a:latin typeface="Courier New"/>
                <a:ea typeface="DejaVu Sans"/>
              </a:rPr>
              <a:t>&gt;(5);</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*pt_i = 3;</a:t>
            </a:r>
            <a:endParaRPr b="0" lang="fr-FR" sz="1800" spc="-1" strike="noStrike">
              <a:latin typeface="Arial"/>
            </a:endParaRPr>
          </a:p>
          <a:p>
            <a:pPr>
              <a:lnSpc>
                <a:spcPct val="100000"/>
              </a:lnSpc>
            </a:pPr>
            <a:r>
              <a:rPr b="1" lang="fr-FR" sz="1800" spc="-1" strike="noStrike">
                <a:solidFill>
                  <a:srgbClr val="c09200"/>
                </a:solidFill>
                <a:latin typeface="Courier New"/>
                <a:ea typeface="DejaVu Sans"/>
              </a:rPr>
              <a:t>*pt_j = 4;</a:t>
            </a:r>
            <a:r>
              <a:rPr b="1" lang="fr-FR" sz="1800" spc="-1" strike="noStrike">
                <a:solidFill>
                  <a:srgbClr val="c00000"/>
                </a:solidFill>
                <a:latin typeface="Courier New"/>
                <a:ea typeface="DejaVu Sans"/>
              </a:rPr>
              <a:t>// Erreur compilation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pt_fiche = std::make_shared&lt;ficheEtudiant&gt;();</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pt_fiche-&gt;prénom = "</a:t>
            </a:r>
            <a:r>
              <a:rPr b="1" lang="fr-FR" sz="1800" spc="-1" strike="noStrike">
                <a:solidFill>
                  <a:srgbClr val="009242"/>
                </a:solidFill>
                <a:latin typeface="Courier New"/>
                <a:ea typeface="DejaVu Sans"/>
              </a:rPr>
              <a:t>Robert</a:t>
            </a:r>
            <a:r>
              <a:rPr b="1" lang="fr-FR" sz="1800" spc="-1" strike="noStrike">
                <a:solidFill>
                  <a:srgbClr val="000000"/>
                </a:solidFill>
                <a:latin typeface="Courier New"/>
                <a:ea typeface="DejaVu Sans"/>
              </a:rPr>
              <a:t>"s;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Pointeurs partagés (suite…)</a:t>
            </a:r>
            <a:endParaRPr b="0" lang="fr-FR" sz="4400" spc="-1" strike="noStrike">
              <a:solidFill>
                <a:srgbClr val="000000"/>
              </a:solidFill>
              <a:latin typeface="Arial"/>
            </a:endParaRPr>
          </a:p>
        </p:txBody>
      </p:sp>
      <p:sp>
        <p:nvSpPr>
          <p:cNvPr id="622" name="TextShape 2"/>
          <p:cNvSpPr txBox="1"/>
          <p:nvPr/>
        </p:nvSpPr>
        <p:spPr>
          <a:xfrm>
            <a:off x="279360" y="919080"/>
            <a:ext cx="8431920" cy="3341160"/>
          </a:xfrm>
          <a:prstGeom prst="rect">
            <a:avLst/>
          </a:prstGeom>
          <a:solidFill>
            <a:srgbClr val="daedef"/>
          </a:solidFill>
          <a:ln>
            <a:noFill/>
          </a:ln>
        </p:spPr>
        <p:txBody>
          <a:bodyPr lIns="0" rIns="0" tIns="0" bIns="0" anchor="ctr">
            <a:noAutofit/>
          </a:bodyPr>
          <a:p>
            <a:pPr>
              <a:lnSpc>
                <a:spcPts val="1899"/>
              </a:lnSpc>
              <a:tabLst>
                <a:tab algn="l" pos="0"/>
              </a:tabLst>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pt_i = std::make_shared&lt;</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&gt;(4);</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Nbre réf. sur 4 : </a:t>
            </a:r>
            <a:r>
              <a:rPr b="1" lang="fr-FR" sz="1600" spc="-1" strike="noStrike">
                <a:solidFill>
                  <a:srgbClr val="000000"/>
                </a:solidFill>
                <a:latin typeface="Courier New"/>
                <a:ea typeface="DejaVu Sans"/>
              </a:rPr>
              <a:t>" &lt;&lt; pt_i.count() &lt;&lt; std::endl;</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pt_j = pt_i;</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Nbre réf. sur 4 : </a:t>
            </a:r>
            <a:r>
              <a:rPr b="1" lang="fr-FR" sz="1600" spc="-1" strike="noStrike">
                <a:solidFill>
                  <a:srgbClr val="000000"/>
                </a:solidFill>
                <a:latin typeface="Courier New"/>
                <a:ea typeface="DejaVu Sans"/>
              </a:rPr>
              <a:t>" &lt;&lt; pt_i.count() &lt;&lt; std::endl;</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pt_k = pt_i;</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Nbre réf. sur 4 : </a:t>
            </a:r>
            <a:r>
              <a:rPr b="1" lang="fr-FR" sz="1600" spc="-1" strike="noStrike">
                <a:solidFill>
                  <a:srgbClr val="000000"/>
                </a:solidFill>
                <a:latin typeface="Courier New"/>
                <a:ea typeface="DejaVu Sans"/>
              </a:rPr>
              <a:t>" &lt;&lt; pt_i.count() &lt;&lt; std::endl;</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Nbre réf. sur 4 : </a:t>
            </a:r>
            <a:r>
              <a:rPr b="1" lang="fr-FR" sz="1600" spc="-1" strike="noStrike">
                <a:solidFill>
                  <a:srgbClr val="000000"/>
                </a:solidFill>
                <a:latin typeface="Courier New"/>
                <a:ea typeface="DejaVu Sans"/>
              </a:rPr>
              <a:t>" &lt;&lt; pt_i.count() &lt;&lt; std::endl;</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a:t>
            </a:r>
            <a:endParaRPr b="0" lang="fr-FR" sz="1600" spc="-1" strike="noStrike">
              <a:latin typeface="Arial"/>
            </a:endParaRPr>
          </a:p>
          <a:p>
            <a:pPr>
              <a:lnSpc>
                <a:spcPts val="1899"/>
              </a:lnSpc>
              <a:tabLst>
                <a:tab algn="l" pos="0"/>
              </a:tabLst>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Nbre réf. sur 4 : </a:t>
            </a:r>
            <a:r>
              <a:rPr b="1" lang="fr-FR" sz="1600" spc="-1" strike="noStrike">
                <a:solidFill>
                  <a:srgbClr val="000000"/>
                </a:solidFill>
                <a:latin typeface="Courier New"/>
                <a:ea typeface="DejaVu Sans"/>
              </a:rPr>
              <a:t>" &lt;&lt; pt_i.count() &lt;&lt; std::endl;</a:t>
            </a:r>
            <a:endParaRPr b="0" lang="fr-FR" sz="1600" spc="-1" strike="noStrike">
              <a:latin typeface="Arial"/>
            </a:endParaRPr>
          </a:p>
          <a:p>
            <a:pPr>
              <a:lnSpc>
                <a:spcPts val="1899"/>
              </a:lnSpc>
              <a:tabLst>
                <a:tab algn="l" pos="0"/>
              </a:tabLst>
            </a:pP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natif_pt = pt_i.get(); </a:t>
            </a:r>
            <a:endParaRPr b="0" lang="fr-FR" sz="1600" spc="-1" strike="noStrike">
              <a:latin typeface="Arial"/>
            </a:endParaRPr>
          </a:p>
          <a:p>
            <a:pPr>
              <a:lnSpc>
                <a:spcPts val="1899"/>
              </a:lnSpc>
              <a:tabLst>
                <a:tab algn="l" pos="0"/>
              </a:tabLst>
            </a:pPr>
            <a:endParaRPr b="0" lang="fr-FR" sz="1600" spc="-1" strike="noStrike">
              <a:latin typeface="Arial"/>
            </a:endParaRPr>
          </a:p>
        </p:txBody>
      </p:sp>
      <p:sp>
        <p:nvSpPr>
          <p:cNvPr id="623" name="CustomShape 3"/>
          <p:cNvSpPr/>
          <p:nvPr/>
        </p:nvSpPr>
        <p:spPr>
          <a:xfrm>
            <a:off x="279360" y="4359960"/>
            <a:ext cx="8431920" cy="130716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0" lang="fr-FR" sz="1600" spc="-1" strike="noStrike">
                <a:solidFill>
                  <a:srgbClr val="ffffff"/>
                </a:solidFill>
                <a:latin typeface="Arial"/>
                <a:ea typeface="DejaVu Sans"/>
              </a:rPr>
              <a:t>Nbre réf. sur 4 : 1</a:t>
            </a:r>
            <a:endParaRPr b="0" lang="fr-FR" sz="1600" spc="-1" strike="noStrike">
              <a:latin typeface="Arial"/>
            </a:endParaRPr>
          </a:p>
          <a:p>
            <a:pPr>
              <a:lnSpc>
                <a:spcPct val="100000"/>
              </a:lnSpc>
            </a:pPr>
            <a:r>
              <a:rPr b="0" lang="fr-FR" sz="1600" spc="-1" strike="noStrike">
                <a:solidFill>
                  <a:srgbClr val="ffffff"/>
                </a:solidFill>
                <a:latin typeface="Arial"/>
                <a:ea typeface="DejaVu Sans"/>
              </a:rPr>
              <a:t>Nbre réf. sur 4 : 2</a:t>
            </a:r>
            <a:endParaRPr b="0" lang="fr-FR" sz="1600" spc="-1" strike="noStrike">
              <a:latin typeface="Arial"/>
            </a:endParaRPr>
          </a:p>
          <a:p>
            <a:pPr>
              <a:lnSpc>
                <a:spcPct val="100000"/>
              </a:lnSpc>
            </a:pPr>
            <a:r>
              <a:rPr b="0" lang="fr-FR" sz="1600" spc="-1" strike="noStrike">
                <a:solidFill>
                  <a:srgbClr val="ffffff"/>
                </a:solidFill>
                <a:latin typeface="Arial"/>
                <a:ea typeface="DejaVu Sans"/>
              </a:rPr>
              <a:t>Nbre réf. sur 4 : 3</a:t>
            </a:r>
            <a:endParaRPr b="0" lang="fr-FR" sz="1600" spc="-1" strike="noStrike">
              <a:latin typeface="Arial"/>
            </a:endParaRPr>
          </a:p>
          <a:p>
            <a:pPr>
              <a:lnSpc>
                <a:spcPct val="100000"/>
              </a:lnSpc>
            </a:pPr>
            <a:r>
              <a:rPr b="0" lang="fr-FR" sz="1600" spc="-1" strike="noStrike">
                <a:solidFill>
                  <a:srgbClr val="ffffff"/>
                </a:solidFill>
                <a:latin typeface="Arial"/>
                <a:ea typeface="DejaVu Sans"/>
              </a:rPr>
              <a:t>Nbre réf. sur 4 : 2</a:t>
            </a:r>
            <a:endParaRPr b="0" lang="fr-FR" sz="1600" spc="-1" strike="noStrike">
              <a:latin typeface="Arial"/>
            </a:endParaRPr>
          </a:p>
          <a:p>
            <a:pPr>
              <a:lnSpc>
                <a:spcPct val="100000"/>
              </a:lnSpc>
            </a:pPr>
            <a:r>
              <a:rPr b="0" lang="fr-FR" sz="1600" spc="-1" strike="noStrike">
                <a:solidFill>
                  <a:srgbClr val="ffffff"/>
                </a:solidFill>
                <a:latin typeface="Arial"/>
                <a:ea typeface="DejaVu Sans"/>
              </a:rPr>
              <a:t>Nbre réf. sur 4 : 1</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Pointeurs uniques</a:t>
            </a:r>
            <a:endParaRPr b="0" lang="fr-FR" sz="4400" spc="-1" strike="noStrike">
              <a:solidFill>
                <a:srgbClr val="000000"/>
              </a:solidFill>
              <a:latin typeface="Arial"/>
            </a:endParaRPr>
          </a:p>
        </p:txBody>
      </p:sp>
      <p:sp>
        <p:nvSpPr>
          <p:cNvPr id="625" name="TextShape 2"/>
          <p:cNvSpPr txBox="1"/>
          <p:nvPr/>
        </p:nvSpPr>
        <p:spPr>
          <a:xfrm>
            <a:off x="89280" y="927360"/>
            <a:ext cx="9025200" cy="270936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Un seul pointeur à la fois peut pointer sur une valeur crée par un pointeur unique;</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La valeur se détruit quand le dernier pointeur se référant à cette valeur est détruit;</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Gestion aussi rapide que les pointeurs natifs sans fuite mémoire</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Se manipule comme les pointeurs natifs (sauf arithmétique)</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On peut accéder au pointeur sous-jacent</a:t>
            </a:r>
            <a:endParaRPr b="0" lang="fr-FR" sz="2000" spc="-1" strike="noStrike">
              <a:latin typeface="Arial"/>
            </a:endParaRPr>
          </a:p>
        </p:txBody>
      </p:sp>
      <p:sp>
        <p:nvSpPr>
          <p:cNvPr id="626" name="CustomShape 3"/>
          <p:cNvSpPr/>
          <p:nvPr/>
        </p:nvSpPr>
        <p:spPr>
          <a:xfrm>
            <a:off x="89280" y="3636720"/>
            <a:ext cx="8965080" cy="22849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DejaVu Sans"/>
              </a:rPr>
              <a:t>#</a:t>
            </a:r>
            <a:r>
              <a:rPr b="1" lang="fr-FR" sz="1800" spc="-1" strike="noStrike">
                <a:solidFill>
                  <a:srgbClr val="009242"/>
                </a:solidFill>
                <a:latin typeface="Courier New"/>
                <a:ea typeface="DejaVu Sans"/>
              </a:rPr>
              <a:t>include</a:t>
            </a:r>
            <a:r>
              <a:rPr b="1" lang="fr-FR" sz="1800" spc="-1" strike="noStrike">
                <a:solidFill>
                  <a:srgbClr val="000000"/>
                </a:solidFill>
                <a:latin typeface="Courier New"/>
                <a:ea typeface="DejaVu Sans"/>
              </a:rPr>
              <a:t> &lt;memory&gt;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std::unique_ptr&lt;</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&gt; pt_d = </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pt_z = std::make_unique&lt;std::complex&lt;</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&gt;&gt;(-1.,3.1415);</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pt_f = std::make_unique&lt;ficheEtudiant&gt;("</a:t>
            </a:r>
            <a:r>
              <a:rPr b="1" lang="fr-FR" sz="1800" spc="-1" strike="noStrike">
                <a:solidFill>
                  <a:srgbClr val="009242"/>
                </a:solidFill>
                <a:latin typeface="Courier New"/>
                <a:ea typeface="DejaVu Sans"/>
              </a:rPr>
              <a:t>Robert</a:t>
            </a:r>
            <a:r>
              <a:rPr b="1" lang="fr-FR" sz="1800" spc="-1" strike="noStrike">
                <a:solidFill>
                  <a:srgbClr val="000000"/>
                </a:solidFill>
                <a:latin typeface="Courier New"/>
                <a:ea typeface="DejaVu Sans"/>
              </a:rPr>
              <a:t>"s,</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a:t>
            </a:r>
            <a:r>
              <a:rPr b="1" lang="fr-FR" sz="1800" spc="-1" strike="noStrike">
                <a:solidFill>
                  <a:srgbClr val="009242"/>
                </a:solidFill>
                <a:latin typeface="Courier New"/>
                <a:ea typeface="DejaVu Sans"/>
              </a:rPr>
              <a:t>Chambier</a:t>
            </a:r>
            <a:r>
              <a:rPr b="1" lang="fr-FR" sz="1800" spc="-1" strike="noStrike">
                <a:solidFill>
                  <a:srgbClr val="000000"/>
                </a:solidFill>
                <a:latin typeface="Courier New"/>
                <a:ea typeface="DejaVu Sans"/>
              </a:rPr>
              <a:t>"s, 33, 152743, 2022);</a:t>
            </a:r>
            <a:endParaRPr b="0" lang="fr-FR" sz="1800" spc="-1" strike="noStrike">
              <a:latin typeface="Arial"/>
            </a:endParaRPr>
          </a:p>
          <a:p>
            <a:pPr>
              <a:lnSpc>
                <a:spcPct val="100000"/>
              </a:lnSpc>
            </a:pPr>
            <a:r>
              <a:rPr b="1" lang="fr-FR" sz="1800" spc="-1" strike="noStrike">
                <a:solidFill>
                  <a:srgbClr val="c09200"/>
                </a:solidFill>
                <a:latin typeface="Courier New"/>
                <a:ea typeface="DejaVu Sans"/>
              </a:rPr>
              <a:t>auto pt_z2 = pt_z;</a:t>
            </a:r>
            <a:r>
              <a:rPr b="1" lang="fr-FR" sz="1800" spc="-1" strike="noStrike">
                <a:solidFill>
                  <a:srgbClr val="000000"/>
                </a:solidFill>
                <a:latin typeface="Courier New"/>
                <a:ea typeface="DejaVu Sans"/>
              </a:rPr>
              <a:t> </a:t>
            </a:r>
            <a:r>
              <a:rPr b="1" lang="fr-FR" sz="1800" spc="-1" strike="noStrike">
                <a:solidFill>
                  <a:srgbClr val="c00000"/>
                </a:solidFill>
                <a:latin typeface="Courier New"/>
                <a:ea typeface="DejaVu Sans"/>
              </a:rPr>
              <a:t>// Erreur compilation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pt_z3 = std::move(pt_z); </a:t>
            </a:r>
            <a:r>
              <a:rPr b="1" lang="fr-FR" sz="1800" spc="-1" strike="noStrike">
                <a:solidFill>
                  <a:srgbClr val="009242"/>
                </a:solidFill>
                <a:latin typeface="Courier New"/>
                <a:ea typeface="DejaVu Sans"/>
              </a:rPr>
              <a:t>//OK, déplacement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Copie contre déplacement</a:t>
            </a:r>
            <a:endParaRPr b="0" lang="fr-FR" sz="4400" spc="-1" strike="noStrike">
              <a:solidFill>
                <a:srgbClr val="000000"/>
              </a:solidFill>
              <a:latin typeface="Arial"/>
            </a:endParaRPr>
          </a:p>
        </p:txBody>
      </p:sp>
      <p:sp>
        <p:nvSpPr>
          <p:cNvPr id="628" name="TextShape 2"/>
          <p:cNvSpPr txBox="1"/>
          <p:nvPr/>
        </p:nvSpPr>
        <p:spPr>
          <a:xfrm>
            <a:off x="266760" y="810360"/>
            <a:ext cx="8735400" cy="24102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En C++, à partir du 11, on peut copier ou déplacer des valeurs</a:t>
            </a:r>
            <a:endParaRPr b="0" lang="fr-FR" sz="2400" spc="-1" strike="noStrike">
              <a:latin typeface="Arial"/>
            </a:endParaRPr>
          </a:p>
          <a:p>
            <a:pPr marL="228600" indent="-228240">
              <a:lnSpc>
                <a:spcPct val="90000"/>
              </a:lnSpc>
              <a:spcBef>
                <a:spcPts val="1001"/>
              </a:spcBef>
              <a:buClr>
                <a:srgbClr val="0070c0"/>
              </a:buClr>
              <a:buFont typeface="Arial"/>
              <a:buChar char="•"/>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c = d; </a:t>
            </a:r>
            <a:r>
              <a:rPr b="1" lang="fr-FR" sz="1800" spc="-1" strike="noStrike">
                <a:solidFill>
                  <a:srgbClr val="000000"/>
                </a:solidFill>
                <a:latin typeface="Wingdings"/>
                <a:ea typeface="DejaVu Sans"/>
              </a:rPr>
              <a:t></a:t>
            </a:r>
            <a:r>
              <a:rPr b="1" lang="fr-FR" sz="1800" spc="-1" strike="noStrike">
                <a:solidFill>
                  <a:srgbClr val="000000"/>
                </a:solidFill>
                <a:latin typeface="Courier New"/>
                <a:ea typeface="DejaVu Sans"/>
              </a:rPr>
              <a:t> </a:t>
            </a:r>
            <a:r>
              <a:rPr b="0" lang="fr-FR" sz="2400" spc="-1" strike="noStrike">
                <a:solidFill>
                  <a:srgbClr val="000000"/>
                </a:solidFill>
                <a:latin typeface="Arial"/>
                <a:ea typeface="DejaVu Sans"/>
              </a:rPr>
              <a:t>Copie, c possède la même valeur de d</a:t>
            </a:r>
            <a:endParaRPr b="0" lang="fr-FR" sz="2400" spc="-1" strike="noStrike">
              <a:latin typeface="Arial"/>
            </a:endParaRPr>
          </a:p>
          <a:p>
            <a:pPr marL="228600" indent="-228240">
              <a:lnSpc>
                <a:spcPct val="90000"/>
              </a:lnSpc>
              <a:spcBef>
                <a:spcPts val="1001"/>
              </a:spcBef>
              <a:buClr>
                <a:srgbClr val="0070c0"/>
              </a:buClr>
              <a:buFont typeface="Arial"/>
              <a:buChar char="•"/>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c = std::move(d);</a:t>
            </a:r>
            <a:r>
              <a:rPr b="0" lang="fr-FR" sz="2400" spc="-1" strike="noStrike">
                <a:solidFill>
                  <a:srgbClr val="000000"/>
                </a:solidFill>
                <a:latin typeface="Arial"/>
                <a:ea typeface="DejaVu Sans"/>
              </a:rPr>
              <a:t> </a:t>
            </a:r>
            <a:r>
              <a:rPr b="0" lang="fr-FR" sz="2400" spc="-1" strike="noStrike">
                <a:solidFill>
                  <a:srgbClr val="000000"/>
                </a:solidFill>
                <a:latin typeface="Wingdings"/>
                <a:ea typeface="DejaVu Sans"/>
              </a:rPr>
              <a:t></a:t>
            </a:r>
            <a:r>
              <a:rPr b="0" lang="fr-FR" sz="2400" spc="-1" strike="noStrike">
                <a:solidFill>
                  <a:srgbClr val="000000"/>
                </a:solidFill>
                <a:latin typeface="Arial"/>
                <a:ea typeface="DejaVu Sans"/>
              </a:rPr>
              <a:t> Déplacement, c vole la valeur à d qui ne possède plus sa valeur après cet appel</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Pour les pointeurs uniques, seul le déplacement est possible</a:t>
            </a:r>
            <a:endParaRPr b="0" lang="fr-FR" sz="2400" spc="-1" strike="noStrike">
              <a:latin typeface="Arial"/>
            </a:endParaRPr>
          </a:p>
        </p:txBody>
      </p:sp>
      <p:sp>
        <p:nvSpPr>
          <p:cNvPr id="629" name="CustomShape 3"/>
          <p:cNvSpPr/>
          <p:nvPr/>
        </p:nvSpPr>
        <p:spPr>
          <a:xfrm>
            <a:off x="266760" y="3321000"/>
            <a:ext cx="8787600" cy="1386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auto pt_fiche1 = std::make_unique&lt;ficheEtudiant&gt;("</a:t>
            </a:r>
            <a:r>
              <a:rPr b="1" lang="fr-FR" sz="1600" spc="-1" strike="noStrike">
                <a:solidFill>
                  <a:srgbClr val="009242"/>
                </a:solidFill>
                <a:latin typeface="Courier New"/>
                <a:ea typeface="DejaVu Sans"/>
              </a:rPr>
              <a:t>Robert</a:t>
            </a:r>
            <a:r>
              <a:rPr b="1" lang="fr-FR" sz="1600" spc="-1" strike="noStrike">
                <a:solidFill>
                  <a:srgbClr val="000000"/>
                </a:solidFill>
                <a:latin typeface="Courier New"/>
                <a:ea typeface="DejaVu Sans"/>
              </a:rPr>
              <a:t>"s,</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Chambier</a:t>
            </a:r>
            <a:r>
              <a:rPr b="1" lang="fr-FR" sz="1600" spc="-1" strike="noStrike">
                <a:solidFill>
                  <a:srgbClr val="000000"/>
                </a:solidFill>
                <a:latin typeface="Courier New"/>
                <a:ea typeface="DejaVu Sans"/>
              </a:rPr>
              <a:t>"s, 33, 152743, 2022);</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pt_fiche1 en : </a:t>
            </a:r>
            <a:r>
              <a:rPr b="1" lang="fr-FR" sz="1600" spc="-1" strike="noStrike">
                <a:solidFill>
                  <a:srgbClr val="000000"/>
                </a:solidFill>
                <a:latin typeface="Courier New"/>
                <a:ea typeface="DejaVu Sans"/>
              </a:rPr>
              <a:t>" &lt;&lt; (</a:t>
            </a:r>
            <a:r>
              <a:rPr b="1" lang="fr-FR" sz="1600" spc="-1" strike="noStrike">
                <a:solidFill>
                  <a:srgbClr val="0070c0"/>
                </a:solidFill>
                <a:latin typeface="Courier New"/>
                <a:ea typeface="DejaVu Sans"/>
              </a:rPr>
              <a:t>void</a:t>
            </a:r>
            <a:r>
              <a:rPr b="1" lang="fr-FR" sz="1600" spc="-1" strike="noStrike">
                <a:solidFill>
                  <a:srgbClr val="000000"/>
                </a:solidFill>
                <a:latin typeface="Courier New"/>
                <a:ea typeface="DejaVu Sans"/>
              </a:rPr>
              <a:t>*)pt_fiche1.get() &lt;&lt; std::endl;</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auto pt_fiche2 = std::move(pt_fiche1);</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pt_fiche1 en : </a:t>
            </a:r>
            <a:r>
              <a:rPr b="1" lang="fr-FR" sz="1600" spc="-1" strike="noStrike">
                <a:solidFill>
                  <a:srgbClr val="000000"/>
                </a:solidFill>
                <a:latin typeface="Courier New"/>
                <a:ea typeface="DejaVu Sans"/>
              </a:rPr>
              <a:t>" &lt;&lt; (</a:t>
            </a:r>
            <a:r>
              <a:rPr b="1" lang="fr-FR" sz="1600" spc="-1" strike="noStrike">
                <a:solidFill>
                  <a:srgbClr val="0070c0"/>
                </a:solidFill>
                <a:latin typeface="Courier New"/>
                <a:ea typeface="DejaVu Sans"/>
              </a:rPr>
              <a:t>void</a:t>
            </a:r>
            <a:r>
              <a:rPr b="1" lang="fr-FR" sz="1600" spc="-1" strike="noStrike">
                <a:solidFill>
                  <a:srgbClr val="000000"/>
                </a:solidFill>
                <a:latin typeface="Courier New"/>
                <a:ea typeface="DejaVu Sans"/>
              </a:rPr>
              <a:t>*)pt_fiche1.get() &lt;&lt; std::endl;</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pt_fiche2 en : </a:t>
            </a:r>
            <a:r>
              <a:rPr b="1" lang="fr-FR" sz="1600" spc="-1" strike="noStrike">
                <a:solidFill>
                  <a:srgbClr val="000000"/>
                </a:solidFill>
                <a:latin typeface="Courier New"/>
                <a:ea typeface="DejaVu Sans"/>
              </a:rPr>
              <a:t>" &lt;&lt; (</a:t>
            </a:r>
            <a:r>
              <a:rPr b="1" lang="fr-FR" sz="1600" spc="-1" strike="noStrike">
                <a:solidFill>
                  <a:srgbClr val="0070c0"/>
                </a:solidFill>
                <a:latin typeface="Courier New"/>
                <a:ea typeface="DejaVu Sans"/>
              </a:rPr>
              <a:t>void</a:t>
            </a:r>
            <a:r>
              <a:rPr b="1" lang="fr-FR" sz="1600" spc="-1" strike="noStrike">
                <a:solidFill>
                  <a:srgbClr val="000000"/>
                </a:solidFill>
                <a:latin typeface="Courier New"/>
                <a:ea typeface="DejaVu Sans"/>
              </a:rPr>
              <a:t>*)pt_fiche2.get() &lt;&lt; std::endl;</a:t>
            </a:r>
            <a:endParaRPr b="0" lang="fr-FR" sz="1600" spc="-1" strike="noStrike">
              <a:latin typeface="Arial"/>
            </a:endParaRPr>
          </a:p>
        </p:txBody>
      </p:sp>
      <p:sp>
        <p:nvSpPr>
          <p:cNvPr id="630" name="CustomShape 4"/>
          <p:cNvSpPr/>
          <p:nvPr/>
        </p:nvSpPr>
        <p:spPr>
          <a:xfrm>
            <a:off x="266760" y="4991760"/>
            <a:ext cx="8787600" cy="91332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ffffff"/>
                </a:solidFill>
                <a:latin typeface="Arial"/>
                <a:ea typeface="DejaVu Sans"/>
              </a:rPr>
              <a:t>pt_fiche1 en : 0x696b80</a:t>
            </a:r>
            <a:endParaRPr b="0" lang="fr-FR" sz="1800" spc="-1" strike="noStrike">
              <a:latin typeface="Arial"/>
            </a:endParaRPr>
          </a:p>
          <a:p>
            <a:pPr>
              <a:lnSpc>
                <a:spcPct val="100000"/>
              </a:lnSpc>
            </a:pPr>
            <a:r>
              <a:rPr b="0" lang="fr-FR" sz="1800" spc="-1" strike="noStrike">
                <a:solidFill>
                  <a:srgbClr val="ffffff"/>
                </a:solidFill>
                <a:latin typeface="Arial"/>
                <a:ea typeface="DejaVu Sans"/>
              </a:rPr>
              <a:t>pt_fiche1 en : 0</a:t>
            </a:r>
            <a:endParaRPr b="0" lang="fr-FR" sz="1800" spc="-1" strike="noStrike">
              <a:latin typeface="Arial"/>
            </a:endParaRPr>
          </a:p>
          <a:p>
            <a:pPr>
              <a:lnSpc>
                <a:spcPct val="100000"/>
              </a:lnSpc>
            </a:pPr>
            <a:r>
              <a:rPr b="0" lang="fr-FR" sz="1800" spc="-1" strike="noStrike">
                <a:solidFill>
                  <a:srgbClr val="ffffff"/>
                </a:solidFill>
                <a:latin typeface="Arial"/>
                <a:ea typeface="DejaVu Sans"/>
              </a:rPr>
              <a:t>pt_fiche2 en : 0x696b80</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Editeurs</a:t>
            </a:r>
            <a:endParaRPr b="0" lang="fr-FR" sz="2400" spc="-1" strike="noStrike">
              <a:latin typeface="Arial"/>
            </a:endParaRPr>
          </a:p>
        </p:txBody>
      </p:sp>
      <p:sp>
        <p:nvSpPr>
          <p:cNvPr id="363" name="CustomShape 2"/>
          <p:cNvSpPr/>
          <p:nvPr/>
        </p:nvSpPr>
        <p:spPr>
          <a:xfrm>
            <a:off x="279360" y="1700280"/>
            <a:ext cx="77716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Atom</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Sublime text (Vérification à la volée avec Clang++)</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Visual Code</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Codeblock</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Emacs, Vim, …</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Tout éditeur de texte qui vous convient</a:t>
            </a:r>
            <a:endParaRPr b="0" lang="fr-FR" sz="2400" spc="-1" strike="noStrike">
              <a:latin typeface="Arial"/>
            </a:endParaRPr>
          </a:p>
          <a:p>
            <a:pPr marL="343080" indent="-342360">
              <a:lnSpc>
                <a:spcPct val="100000"/>
              </a:lnSpc>
              <a:spcBef>
                <a:spcPts val="479"/>
              </a:spcBef>
              <a:buClr>
                <a:srgbClr val="c00000"/>
              </a:buClr>
              <a:buFont typeface="Symbol"/>
              <a:buChar char=""/>
            </a:pPr>
            <a:r>
              <a:rPr b="0" lang="fr-FR" sz="2400" spc="-1" strike="noStrike">
                <a:solidFill>
                  <a:srgbClr val="c00000"/>
                </a:solidFill>
                <a:latin typeface="Arial"/>
                <a:ea typeface="ＭＳ Ｐゴシック"/>
              </a:rPr>
              <a:t>Evitez gedit qui rajoute des caractères de contrôle invisibles (erreur de compilation dur à voir !)</a:t>
            </a:r>
            <a:endParaRPr b="0" lang="fr-FR" sz="2400" spc="-1" strike="noStrike">
              <a:latin typeface="Arial"/>
            </a:endParaRPr>
          </a:p>
        </p:txBody>
      </p:sp>
      <p:sp>
        <p:nvSpPr>
          <p:cNvPr id="364"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F05A1C31-D791-4F59-BFCF-E210BC5A643C}"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65"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Les références</a:t>
            </a:r>
            <a:endParaRPr b="0" lang="fr-FR" sz="4400" spc="-1" strike="noStrike">
              <a:solidFill>
                <a:srgbClr val="000000"/>
              </a:solidFill>
              <a:latin typeface="Arial"/>
            </a:endParaRPr>
          </a:p>
        </p:txBody>
      </p:sp>
      <p:sp>
        <p:nvSpPr>
          <p:cNvPr id="632" name="TextShape 2"/>
          <p:cNvSpPr txBox="1"/>
          <p:nvPr/>
        </p:nvSpPr>
        <p:spPr>
          <a:xfrm>
            <a:off x="279360" y="889920"/>
            <a:ext cx="8619120" cy="329544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Ne stocke pas de valeur, mais fait référence à une valeur existante en mémoire;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Si la valeur est modifiée, la référence verra la valeur modifiée;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Si on fait référence à une valeur possédée par une variable, on peut voir cela comme un alias à cette variable;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Une référence doit obligatoirement faire référence à une valeur stockée en mémoire;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rajoute le symbole &amp; pour déclarer une référence.</a:t>
            </a:r>
            <a:endParaRPr b="0" lang="fr-FR" sz="2400" spc="-1" strike="noStrike">
              <a:latin typeface="Arial"/>
            </a:endParaRPr>
          </a:p>
        </p:txBody>
      </p:sp>
      <p:sp>
        <p:nvSpPr>
          <p:cNvPr id="633" name="CustomShape 3"/>
          <p:cNvSpPr/>
          <p:nvPr/>
        </p:nvSpPr>
        <p:spPr>
          <a:xfrm>
            <a:off x="266760" y="4297680"/>
            <a:ext cx="8689680" cy="1461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3, j = 4;</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&amp; k = i; </a:t>
            </a:r>
            <a:r>
              <a:rPr b="1" lang="fr-FR" sz="1800" spc="-1" strike="noStrike">
                <a:solidFill>
                  <a:srgbClr val="009242"/>
                </a:solidFill>
                <a:latin typeface="Courier New"/>
                <a:ea typeface="DejaVu Sans"/>
              </a:rPr>
              <a:t>// k faire référence à la valeur stockée par i</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k = 2; </a:t>
            </a:r>
            <a:r>
              <a:rPr b="1" lang="fr-FR" sz="1800" spc="-1" strike="noStrike">
                <a:solidFill>
                  <a:srgbClr val="009242"/>
                </a:solidFill>
                <a:latin typeface="Courier New"/>
                <a:ea typeface="DejaVu Sans"/>
              </a:rPr>
              <a:t>// Maintenant i et k valent deux !</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i = 1; </a:t>
            </a:r>
            <a:r>
              <a:rPr b="1" lang="fr-FR" sz="1800" spc="-1" strike="noStrike">
                <a:solidFill>
                  <a:srgbClr val="009242"/>
                </a:solidFill>
                <a:latin typeface="Courier New"/>
                <a:ea typeface="DejaVu Sans"/>
              </a:rPr>
              <a:t>// Maintenant i et k valent un !</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k = j; </a:t>
            </a:r>
            <a:r>
              <a:rPr b="1" lang="fr-FR" sz="1800" spc="-1" strike="noStrike">
                <a:solidFill>
                  <a:srgbClr val="009242"/>
                </a:solidFill>
                <a:latin typeface="Courier New"/>
                <a:ea typeface="DejaVu Sans"/>
              </a:rPr>
              <a:t>// Maintenant i et k valent 4…</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TextShape 1"/>
          <p:cNvSpPr txBox="1"/>
          <p:nvPr/>
        </p:nvSpPr>
        <p:spPr>
          <a:xfrm>
            <a:off x="266760" y="0"/>
            <a:ext cx="8787600" cy="1024920"/>
          </a:xfrm>
          <a:prstGeom prst="rect">
            <a:avLst/>
          </a:prstGeom>
          <a:solidFill>
            <a:srgbClr val="ffffff"/>
          </a:solid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Les références (suite)</a:t>
            </a:r>
            <a:endParaRPr b="0" lang="fr-FR" sz="4400" spc="-1" strike="noStrike">
              <a:solidFill>
                <a:srgbClr val="000000"/>
              </a:solidFill>
              <a:latin typeface="Arial"/>
            </a:endParaRPr>
          </a:p>
        </p:txBody>
      </p:sp>
      <p:sp>
        <p:nvSpPr>
          <p:cNvPr id="635" name="TextShape 2"/>
          <p:cNvSpPr txBox="1"/>
          <p:nvPr/>
        </p:nvSpPr>
        <p:spPr>
          <a:xfrm>
            <a:off x="279360" y="1230480"/>
            <a:ext cx="8775000" cy="901080"/>
          </a:xfrm>
          <a:prstGeom prst="rect">
            <a:avLst/>
          </a:prstGeom>
          <a:noFill/>
          <a:ln>
            <a:noFill/>
          </a:ln>
        </p:spPr>
        <p:txBody>
          <a:bodyPr lIns="0" rIns="0" tIns="0" bIns="0" anchor="ctr">
            <a:noAutofit/>
          </a:bodyPr>
          <a:p>
            <a:pPr marL="228600" indent="-22824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Une référence n’est pas obligée de faire référence à une valeur stockée dans une variable</a:t>
            </a:r>
            <a:endParaRPr b="0" lang="fr-FR" sz="2400" spc="-1" strike="noStrike">
              <a:latin typeface="Arial"/>
            </a:endParaRPr>
          </a:p>
        </p:txBody>
      </p:sp>
      <p:sp>
        <p:nvSpPr>
          <p:cNvPr id="636" name="CustomShape 3"/>
          <p:cNvSpPr/>
          <p:nvPr/>
        </p:nvSpPr>
        <p:spPr>
          <a:xfrm>
            <a:off x="266760" y="2111400"/>
            <a:ext cx="8787600" cy="17787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99"/>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pt_x = std::make_unique&lt;</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&gt;(-0.707);</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&amp; x = *pt_x;</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x = 0.707; </a:t>
            </a:r>
            <a:r>
              <a:rPr b="1" lang="fr-FR" sz="1800" spc="-1" strike="noStrike">
                <a:solidFill>
                  <a:srgbClr val="009242"/>
                </a:solidFill>
                <a:latin typeface="Courier New"/>
                <a:ea typeface="DejaVu Sans"/>
              </a:rPr>
              <a:t>// la variable pointée par pt_x vaut 0.707</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*pt_x = 1.414; </a:t>
            </a:r>
            <a:r>
              <a:rPr b="1" lang="fr-FR" sz="1800" spc="-1" strike="noStrike">
                <a:solidFill>
                  <a:srgbClr val="009242"/>
                </a:solidFill>
                <a:latin typeface="Courier New"/>
                <a:ea typeface="DejaVu Sans"/>
              </a:rPr>
              <a:t>// x voit la valeur 1.414</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pt_y = std::move(pt_x);</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x = 3.1415; </a:t>
            </a:r>
            <a:r>
              <a:rPr b="1" lang="fr-FR" sz="1800" spc="-1" strike="noStrike">
                <a:solidFill>
                  <a:srgbClr val="009242"/>
                </a:solidFill>
                <a:latin typeface="Courier New"/>
                <a:ea typeface="DejaVu Sans"/>
              </a:rPr>
              <a:t>// pt_y pointe sur la valeur 3.1415</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*pt_y = 2.28; </a:t>
            </a:r>
            <a:r>
              <a:rPr b="1" lang="fr-FR" sz="1800" spc="-1" strike="noStrike">
                <a:solidFill>
                  <a:srgbClr val="009242"/>
                </a:solidFill>
                <a:latin typeface="Courier New"/>
                <a:ea typeface="DejaVu Sans"/>
              </a:rPr>
              <a:t>// x voit maintenant la valeur 2.28</a:t>
            </a:r>
            <a:endParaRPr b="0" lang="fr-FR" sz="1800" spc="-1" strike="noStrike">
              <a:latin typeface="Arial"/>
            </a:endParaRPr>
          </a:p>
        </p:txBody>
      </p:sp>
      <p:sp>
        <p:nvSpPr>
          <p:cNvPr id="637" name="CustomShape 4"/>
          <p:cNvSpPr/>
          <p:nvPr/>
        </p:nvSpPr>
        <p:spPr>
          <a:xfrm>
            <a:off x="266760" y="3956760"/>
            <a:ext cx="8800200" cy="1187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2400" spc="-1" strike="noStrike">
                <a:solidFill>
                  <a:srgbClr val="000000"/>
                </a:solidFill>
                <a:latin typeface="Arial"/>
                <a:ea typeface="DejaVu Sans"/>
              </a:rPr>
              <a:t>On peut déclarer une référence sur une valeur considérée comme </a:t>
            </a:r>
            <a:r>
              <a:rPr b="1" lang="fr-FR" sz="1800" spc="-1" strike="noStrike">
                <a:solidFill>
                  <a:srgbClr val="0070c0"/>
                </a:solidFill>
                <a:latin typeface="Courier New"/>
                <a:ea typeface="DejaVu Sans"/>
              </a:rPr>
              <a:t>const</a:t>
            </a:r>
            <a:r>
              <a:rPr b="0" lang="fr-FR" sz="2400" spc="-1" strike="noStrike">
                <a:solidFill>
                  <a:srgbClr val="000000"/>
                </a:solidFill>
                <a:latin typeface="Arial"/>
                <a:ea typeface="DejaVu Sans"/>
              </a:rPr>
              <a:t> mais cela n’empêche pas de modifier la valeur par un autre moyen !</a:t>
            </a:r>
            <a:endParaRPr b="0" lang="fr-FR" sz="2400" spc="-1" strike="noStrike">
              <a:latin typeface="Arial"/>
            </a:endParaRPr>
          </a:p>
        </p:txBody>
      </p:sp>
      <p:sp>
        <p:nvSpPr>
          <p:cNvPr id="638" name="CustomShape 5"/>
          <p:cNvSpPr/>
          <p:nvPr/>
        </p:nvSpPr>
        <p:spPr>
          <a:xfrm>
            <a:off x="279360" y="5165640"/>
            <a:ext cx="8775000" cy="10551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99"/>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4;</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const</a:t>
            </a:r>
            <a:r>
              <a:rPr b="1" lang="fr-FR" sz="1800" spc="-1" strike="noStrike">
                <a:solidFill>
                  <a:srgbClr val="000000"/>
                </a:solidFill>
                <a:latin typeface="Courier New"/>
                <a:ea typeface="DejaVu Sans"/>
              </a:rPr>
              <a:t>&amp; j = i;</a:t>
            </a:r>
            <a:endParaRPr b="0" lang="fr-FR" sz="1800" spc="-1" strike="noStrike">
              <a:latin typeface="Arial"/>
            </a:endParaRPr>
          </a:p>
          <a:p>
            <a:pPr>
              <a:lnSpc>
                <a:spcPts val="1899"/>
              </a:lnSpc>
            </a:pPr>
            <a:r>
              <a:rPr b="1" lang="fr-FR" sz="1800" spc="-1" strike="noStrike">
                <a:solidFill>
                  <a:srgbClr val="c09200"/>
                </a:solidFill>
                <a:latin typeface="Courier New"/>
                <a:ea typeface="DejaVu Sans"/>
              </a:rPr>
              <a:t>j = 4; </a:t>
            </a:r>
            <a:r>
              <a:rPr b="1" lang="fr-FR" sz="1800" spc="-1" strike="noStrike">
                <a:solidFill>
                  <a:srgbClr val="c00000"/>
                </a:solidFill>
                <a:latin typeface="Courier New"/>
                <a:ea typeface="DejaVu Sans"/>
              </a:rPr>
              <a:t>// Erreur de compilation !</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i = -11; </a:t>
            </a:r>
            <a:r>
              <a:rPr b="1" lang="fr-FR" sz="1800" spc="-1" strike="noStrike">
                <a:solidFill>
                  <a:srgbClr val="009242"/>
                </a:solidFill>
                <a:latin typeface="Courier New"/>
                <a:ea typeface="DejaVu Sans"/>
              </a:rPr>
              <a:t>// OK, j voit maintenant -11 comme valeur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266760" y="4572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gn="ctr">
              <a:lnSpc>
                <a:spcPct val="90000"/>
              </a:lnSpc>
            </a:pPr>
            <a:r>
              <a:rPr b="0" lang="fr-FR" sz="4400" spc="-1" strike="noStrike">
                <a:solidFill>
                  <a:srgbClr val="000000"/>
                </a:solidFill>
                <a:latin typeface="Arial"/>
                <a:ea typeface="DejaVu Sans"/>
              </a:rPr>
              <a:t>Gestion statique et dynamique de la mémoire</a:t>
            </a:r>
            <a:endParaRPr b="0" lang="fr-FR" sz="4400" spc="-1" strike="noStrike">
              <a:solidFill>
                <a:srgbClr val="000000"/>
              </a:solidFill>
              <a:latin typeface="Arial"/>
            </a:endParaRPr>
          </a:p>
        </p:txBody>
      </p:sp>
      <p:sp>
        <p:nvSpPr>
          <p:cNvPr id="640" name="TextShape 2"/>
          <p:cNvSpPr txBox="1"/>
          <p:nvPr/>
        </p:nvSpPr>
        <p:spPr>
          <a:xfrm>
            <a:off x="279360" y="1375920"/>
            <a:ext cx="7916760" cy="4654800"/>
          </a:xfrm>
          <a:prstGeom prst="rect">
            <a:avLst/>
          </a:prstGeom>
          <a:noFill/>
          <a:ln>
            <a:noFill/>
          </a:ln>
        </p:spPr>
        <p:txBody>
          <a:bodyPr lIns="0" rIns="0" tIns="0" bIns="0" anchor="ctr">
            <a:noAutofit/>
          </a:bodyPr>
          <a:p>
            <a:pPr marL="228600" indent="-228240">
              <a:lnSpc>
                <a:spcPct val="90000"/>
              </a:lnSpc>
              <a:spcBef>
                <a:spcPts val="1001"/>
              </a:spcBef>
              <a:buClr>
                <a:srgbClr val="ff0000"/>
              </a:buClr>
              <a:buFont typeface="Arial"/>
              <a:buChar char="•"/>
            </a:pPr>
            <a:r>
              <a:rPr b="1" lang="fr-FR" sz="2400" spc="-1" strike="noStrike">
                <a:solidFill>
                  <a:srgbClr val="ff0000"/>
                </a:solidFill>
                <a:latin typeface="Arial"/>
                <a:ea typeface="DejaVu Sans"/>
              </a:rPr>
              <a:t>Allocation statique</a:t>
            </a:r>
            <a:r>
              <a:rPr b="0" lang="fr-FR" sz="2400" spc="-1" strike="noStrike">
                <a:solidFill>
                  <a:srgbClr val="000000"/>
                </a:solidFill>
                <a:latin typeface="Arial"/>
                <a:ea typeface="DejaVu Sans"/>
              </a:rPr>
              <a:t> : On connaît durant la compilation la taille à réserver : le compilateur réserve dans l’espace de l’exécutable un espace pour stocker les données</a:t>
            </a:r>
            <a:endParaRPr b="0" lang="fr-FR" sz="2400" spc="-1" strike="noStrike">
              <a:latin typeface="Arial"/>
            </a:endParaRPr>
          </a:p>
          <a:p>
            <a:pPr marL="228600" indent="-228240">
              <a:lnSpc>
                <a:spcPct val="90000"/>
              </a:lnSpc>
              <a:spcBef>
                <a:spcPts val="1001"/>
              </a:spcBef>
              <a:buClr>
                <a:srgbClr val="ff0000"/>
              </a:buClr>
              <a:buFont typeface="Arial"/>
              <a:buChar char="•"/>
            </a:pPr>
            <a:r>
              <a:rPr b="1" lang="fr-FR" sz="2400" spc="-1" strike="noStrike">
                <a:solidFill>
                  <a:srgbClr val="ff0000"/>
                </a:solidFill>
                <a:latin typeface="Arial"/>
                <a:ea typeface="DejaVu Sans"/>
              </a:rPr>
              <a:t>Allocation dynamique</a:t>
            </a:r>
            <a:r>
              <a:rPr b="0" lang="fr-FR" sz="2400" spc="-1" strike="noStrike">
                <a:solidFill>
                  <a:srgbClr val="000000"/>
                </a:solidFill>
                <a:latin typeface="Arial"/>
                <a:ea typeface="DejaVu Sans"/>
              </a:rPr>
              <a:t> : On ne connaît pas à la compilation la place mémoire à réserver : c’est durant l’exécution du programme qu’on réserve la mémoire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Allocation statique : sur la pile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Allocation dynamique : sur le tas</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Pile limitée par la taille sur certains systèmes d’exploitations (Windows… Entre 512ko et 2Go)</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Ne pas allouer de grande taille en statique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Allocation dynamique de variables</a:t>
            </a:r>
            <a:endParaRPr b="0" lang="fr-FR" sz="4400" spc="-1" strike="noStrike">
              <a:solidFill>
                <a:srgbClr val="000000"/>
              </a:solidFill>
              <a:latin typeface="Arial"/>
            </a:endParaRPr>
          </a:p>
        </p:txBody>
      </p:sp>
      <p:sp>
        <p:nvSpPr>
          <p:cNvPr id="642" name="TextShape 2"/>
          <p:cNvSpPr txBox="1"/>
          <p:nvPr/>
        </p:nvSpPr>
        <p:spPr>
          <a:xfrm>
            <a:off x="279360" y="1010160"/>
            <a:ext cx="8548560" cy="149544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Allocation statique variable = déclaration variable</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Exemple allocation dynamique : liste simplement chaînée</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Pour réserver une valeur en mémoire : opérateur </a:t>
            </a:r>
            <a:r>
              <a:rPr b="1" lang="fr-FR" sz="1800" spc="-1" strike="noStrike">
                <a:solidFill>
                  <a:srgbClr val="0070c0"/>
                </a:solidFill>
                <a:latin typeface="Courier New"/>
                <a:ea typeface="DejaVu Sans"/>
              </a:rPr>
              <a:t>new</a:t>
            </a:r>
            <a:endParaRPr b="0" lang="fr-FR" sz="1800" spc="-1" strike="noStrike">
              <a:latin typeface="Arial"/>
            </a:endParaRPr>
          </a:p>
        </p:txBody>
      </p:sp>
      <p:sp>
        <p:nvSpPr>
          <p:cNvPr id="643" name="CustomShape 3"/>
          <p:cNvSpPr/>
          <p:nvPr/>
        </p:nvSpPr>
        <p:spPr>
          <a:xfrm>
            <a:off x="279360" y="2493720"/>
            <a:ext cx="8775000" cy="3225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99"/>
              </a:lnSpc>
            </a:pPr>
            <a:r>
              <a:rPr b="1" lang="fr-FR" sz="1800" spc="-1" strike="noStrike">
                <a:solidFill>
                  <a:srgbClr val="0070c0"/>
                </a:solidFill>
                <a:latin typeface="Courier New"/>
                <a:ea typeface="DejaVu Sans"/>
              </a:rPr>
              <a:t>struct</a:t>
            </a:r>
            <a:r>
              <a:rPr b="1" lang="fr-FR" sz="1800" spc="-1" strike="noStrike">
                <a:solidFill>
                  <a:srgbClr val="000000"/>
                </a:solidFill>
                <a:latin typeface="Courier New"/>
                <a:ea typeface="DejaVu Sans"/>
              </a:rPr>
              <a:t> liste_entier</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valeur;</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liste_entier* prochain;</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r>
              <a:rPr b="1" lang="fr-FR" sz="1800" spc="-1" strike="noStrike">
                <a:solidFill>
                  <a:srgbClr val="009242"/>
                </a:solidFill>
                <a:latin typeface="Courier New"/>
                <a:ea typeface="DejaVu Sans"/>
              </a:rPr>
              <a:t>// Construction</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liste_entier racine{1,</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 </a:t>
            </a:r>
            <a:r>
              <a:rPr b="1" lang="fr-FR" sz="1800" spc="-1" strike="noStrike">
                <a:solidFill>
                  <a:srgbClr val="009242"/>
                </a:solidFill>
                <a:latin typeface="Courier New"/>
                <a:ea typeface="DejaVu Sans"/>
              </a:rPr>
              <a:t>// Initialisation de la racine</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racine.prochain = </a:t>
            </a:r>
            <a:r>
              <a:rPr b="1" lang="fr-FR" sz="1800" spc="-1" strike="noStrike">
                <a:solidFill>
                  <a:srgbClr val="0070c0"/>
                </a:solidFill>
                <a:latin typeface="Courier New"/>
                <a:ea typeface="DejaVu Sans"/>
              </a:rPr>
              <a:t>new</a:t>
            </a:r>
            <a:r>
              <a:rPr b="1" lang="fr-FR" sz="1800" spc="-1" strike="noStrike">
                <a:solidFill>
                  <a:srgbClr val="000000"/>
                </a:solidFill>
                <a:latin typeface="Courier New"/>
                <a:ea typeface="DejaVu Sans"/>
              </a:rPr>
              <a:t> liste_entier(2,</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liste_entier* nœud = racine-&gt;prochain;</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nœud-&gt;prochain = </a:t>
            </a:r>
            <a:r>
              <a:rPr b="1" lang="fr-FR" sz="1800" spc="-1" strike="noStrike">
                <a:solidFill>
                  <a:srgbClr val="0070c0"/>
                </a:solidFill>
                <a:latin typeface="Courier New"/>
                <a:ea typeface="DejaVu Sans"/>
              </a:rPr>
              <a:t>new</a:t>
            </a:r>
            <a:r>
              <a:rPr b="1" lang="fr-FR" sz="1800" spc="-1" strike="noStrike">
                <a:solidFill>
                  <a:srgbClr val="000000"/>
                </a:solidFill>
                <a:latin typeface="Courier New"/>
                <a:ea typeface="DejaVu Sans"/>
              </a:rPr>
              <a:t> liste_entier(3,</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nœud = nœud-&gt;prochain;</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Allocation dynamique de variables</a:t>
            </a:r>
            <a:endParaRPr b="0" lang="fr-FR" sz="4400" spc="-1" strike="noStrike">
              <a:solidFill>
                <a:srgbClr val="000000"/>
              </a:solidFill>
              <a:latin typeface="Arial"/>
            </a:endParaRPr>
          </a:p>
        </p:txBody>
      </p:sp>
      <p:sp>
        <p:nvSpPr>
          <p:cNvPr id="645" name="TextShape 2"/>
          <p:cNvSpPr txBox="1"/>
          <p:nvPr/>
        </p:nvSpPr>
        <p:spPr>
          <a:xfrm>
            <a:off x="266760" y="1064520"/>
            <a:ext cx="7771680" cy="5605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Pour désallouer une valeur en mémoire : opérateur </a:t>
            </a:r>
            <a:r>
              <a:rPr b="1" lang="fr-FR" sz="1800" spc="-1" strike="noStrike">
                <a:solidFill>
                  <a:srgbClr val="0070c0"/>
                </a:solidFill>
                <a:latin typeface="Courier New"/>
                <a:ea typeface="DejaVu Sans"/>
              </a:rPr>
              <a:t>delete</a:t>
            </a:r>
            <a:endParaRPr b="0" lang="fr-FR" sz="1800" spc="-1" strike="noStrike">
              <a:latin typeface="Arial"/>
            </a:endParaRPr>
          </a:p>
        </p:txBody>
      </p:sp>
      <p:sp>
        <p:nvSpPr>
          <p:cNvPr id="646" name="CustomShape 3"/>
          <p:cNvSpPr/>
          <p:nvPr/>
        </p:nvSpPr>
        <p:spPr>
          <a:xfrm>
            <a:off x="236880" y="1662480"/>
            <a:ext cx="8561880" cy="1461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9242"/>
                </a:solidFill>
                <a:latin typeface="Courier New"/>
                <a:ea typeface="DejaVu Sans"/>
              </a:rPr>
              <a:t>// Destruction de la liste</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liste_entier* prochain = root.prochain;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prochain-&gt;prochain-&gt;prochain;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prochain-&gt;prochain;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prochain;</a:t>
            </a:r>
            <a:endParaRPr b="0" lang="fr-FR" sz="1800" spc="-1" strike="noStrike">
              <a:latin typeface="Arial"/>
            </a:endParaRPr>
          </a:p>
        </p:txBody>
      </p:sp>
      <p:sp>
        <p:nvSpPr>
          <p:cNvPr id="647" name="CustomShape 4"/>
          <p:cNvSpPr/>
          <p:nvPr/>
        </p:nvSpPr>
        <p:spPr>
          <a:xfrm>
            <a:off x="236880" y="3391560"/>
            <a:ext cx="8561880" cy="19198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2000" spc="-1" strike="noStrike">
                <a:solidFill>
                  <a:srgbClr val="000000"/>
                </a:solidFill>
                <a:latin typeface="Arial"/>
                <a:ea typeface="DejaVu Sans"/>
              </a:rPr>
              <a:t>Attention, ne jamais mélanger malloc/free avec new/delete !</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Ne pas oublier de faire un </a:t>
            </a:r>
            <a:r>
              <a:rPr b="1" lang="fr-FR" sz="2000" spc="-1" strike="noStrike">
                <a:solidFill>
                  <a:srgbClr val="0070c0"/>
                </a:solidFill>
                <a:latin typeface="Courier New"/>
                <a:ea typeface="DejaVu Sans"/>
              </a:rPr>
              <a:t>delete</a:t>
            </a:r>
            <a:r>
              <a:rPr b="0" lang="fr-FR" sz="2000" spc="-1" strike="noStrike">
                <a:solidFill>
                  <a:srgbClr val="000000"/>
                </a:solidFill>
                <a:latin typeface="Arial"/>
                <a:ea typeface="DejaVu Sans"/>
              </a:rPr>
              <a:t> pour chaque </a:t>
            </a:r>
            <a:r>
              <a:rPr b="1" lang="fr-FR" sz="1800" spc="-1" strike="noStrike">
                <a:solidFill>
                  <a:srgbClr val="0070c0"/>
                </a:solidFill>
                <a:latin typeface="Courier New"/>
                <a:ea typeface="DejaVu Sans"/>
              </a:rPr>
              <a:t>new</a:t>
            </a:r>
            <a:r>
              <a:rPr b="0" lang="fr-FR" sz="2000" spc="-1" strike="noStrike">
                <a:solidFill>
                  <a:srgbClr val="000000"/>
                </a:solidFill>
                <a:latin typeface="Arial"/>
                <a:ea typeface="DejaVu Sans"/>
              </a:rPr>
              <a:t> d’appeler</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Sinon on aura une fuite mémoire;</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L’allocation dynamique avec </a:t>
            </a:r>
            <a:r>
              <a:rPr b="1" lang="fr-FR" sz="1800" spc="-1" strike="noStrike">
                <a:solidFill>
                  <a:srgbClr val="0070c0"/>
                </a:solidFill>
                <a:latin typeface="Courier New"/>
                <a:ea typeface="DejaVu Sans"/>
              </a:rPr>
              <a:t>new</a:t>
            </a:r>
            <a:r>
              <a:rPr b="0" lang="fr-FR" sz="2000" spc="-1" strike="noStrike">
                <a:solidFill>
                  <a:srgbClr val="000000"/>
                </a:solidFill>
                <a:latin typeface="Arial"/>
                <a:ea typeface="DejaVu Sans"/>
              </a:rPr>
              <a:t>/</a:t>
            </a:r>
            <a:r>
              <a:rPr b="1" lang="fr-FR" sz="1800" spc="-1" strike="noStrike">
                <a:solidFill>
                  <a:srgbClr val="0070c0"/>
                </a:solidFill>
                <a:latin typeface="Courier New"/>
                <a:ea typeface="DejaVu Sans"/>
              </a:rPr>
              <a:t>delete</a:t>
            </a:r>
            <a:r>
              <a:rPr b="0" lang="fr-FR" sz="2000" spc="-1" strike="noStrike">
                <a:solidFill>
                  <a:srgbClr val="000000"/>
                </a:solidFill>
                <a:latin typeface="Arial"/>
                <a:ea typeface="DejaVu Sans"/>
              </a:rPr>
              <a:t> indispensable jusqu’à C++ 11</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Beaucoup moins utile depuis C++ 11 </a:t>
            </a:r>
            <a:r>
              <a:rPr b="0" lang="fr-FR" sz="2000" spc="-1" strike="noStrike">
                <a:solidFill>
                  <a:srgbClr val="ff0000"/>
                </a:solidFill>
                <a:latin typeface="Wingdings"/>
                <a:ea typeface="DejaVu Sans"/>
              </a:rPr>
              <a:t></a:t>
            </a:r>
            <a:r>
              <a:rPr b="0" lang="fr-FR" sz="2000" spc="-1" strike="noStrike">
                <a:solidFill>
                  <a:srgbClr val="000000"/>
                </a:solidFill>
                <a:latin typeface="Arial"/>
                <a:ea typeface="DejaVu Sans"/>
              </a:rPr>
              <a:t> </a:t>
            </a:r>
            <a:r>
              <a:rPr b="1" lang="fr-FR" sz="2000" spc="-1" strike="noStrike">
                <a:solidFill>
                  <a:srgbClr val="000000"/>
                </a:solidFill>
                <a:latin typeface="Arial"/>
                <a:ea typeface="DejaVu Sans"/>
              </a:rPr>
              <a:t>Il vaut mieux éviter le plus possible de les utiliser.</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Allocation dynamique de variables</a:t>
            </a:r>
            <a:endParaRPr b="0" lang="fr-FR" sz="4400" spc="-1" strike="noStrike">
              <a:solidFill>
                <a:srgbClr val="000000"/>
              </a:solidFill>
              <a:latin typeface="Arial"/>
            </a:endParaRPr>
          </a:p>
        </p:txBody>
      </p:sp>
      <p:sp>
        <p:nvSpPr>
          <p:cNvPr id="649" name="TextShape 2"/>
          <p:cNvSpPr txBox="1"/>
          <p:nvPr/>
        </p:nvSpPr>
        <p:spPr>
          <a:xfrm>
            <a:off x="279360" y="927360"/>
            <a:ext cx="8677080" cy="165348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peut allouer des variables dynamiquement avec les pointeurs partagés ou uniques !</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Bien plus sûr et impossible d’avoir des fuites mémoires</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Exemple pour la liste :</a:t>
            </a:r>
            <a:endParaRPr b="0" lang="fr-FR" sz="2400" spc="-1" strike="noStrike">
              <a:latin typeface="Arial"/>
            </a:endParaRPr>
          </a:p>
        </p:txBody>
      </p:sp>
      <p:sp>
        <p:nvSpPr>
          <p:cNvPr id="650" name="CustomShape 3"/>
          <p:cNvSpPr/>
          <p:nvPr/>
        </p:nvSpPr>
        <p:spPr>
          <a:xfrm>
            <a:off x="279360" y="2610360"/>
            <a:ext cx="8677080" cy="3424680"/>
          </a:xfrm>
          <a:prstGeom prst="rect">
            <a:avLst/>
          </a:prstGeom>
          <a:noFill/>
          <a:ln>
            <a:noFill/>
          </a:ln>
        </p:spPr>
        <p:style>
          <a:lnRef idx="0"/>
          <a:fillRef idx="0"/>
          <a:effectRef idx="0"/>
          <a:fontRef idx="minor"/>
        </p:style>
        <p:txBody>
          <a:bodyPr lIns="90000" rIns="90000" tIns="45000" bIns="45000">
            <a:spAutoFit/>
          </a:bodyPr>
          <a:p>
            <a:pPr>
              <a:lnSpc>
                <a:spcPts val="1899"/>
              </a:lnSpc>
            </a:pPr>
            <a:r>
              <a:rPr b="1" lang="fr-FR" sz="1800" spc="-1" strike="noStrike">
                <a:solidFill>
                  <a:srgbClr val="0070c0"/>
                </a:solidFill>
                <a:latin typeface="Courier New"/>
                <a:ea typeface="DejaVu Sans"/>
              </a:rPr>
              <a:t>struct</a:t>
            </a:r>
            <a:r>
              <a:rPr b="1" lang="fr-FR" sz="1800" spc="-1" strike="noStrike">
                <a:solidFill>
                  <a:srgbClr val="000000"/>
                </a:solidFill>
                <a:latin typeface="Courier New"/>
                <a:ea typeface="DejaVu Sans"/>
              </a:rPr>
              <a:t> liste_entier</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valeur;</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std::unique_ptr&lt;</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&gt; prochain; // Ou std::shared_ptr</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a:t>
            </a:r>
            <a:endParaRPr b="0" lang="fr-FR" sz="1800" spc="-1" strike="noStrike">
              <a:latin typeface="Arial"/>
            </a:endParaRPr>
          </a:p>
          <a:p>
            <a:pPr>
              <a:lnSpc>
                <a:spcPts val="1899"/>
              </a:lnSpc>
            </a:pPr>
            <a:endParaRPr b="0" lang="fr-FR" sz="1800" spc="-1" strike="noStrike">
              <a:latin typeface="Arial"/>
            </a:endParaRPr>
          </a:p>
          <a:p>
            <a:pPr>
              <a:lnSpc>
                <a:spcPts val="1899"/>
              </a:lnSpc>
            </a:pPr>
            <a:r>
              <a:rPr b="1" lang="fr-FR" sz="1800" spc="-1" strike="noStrike">
                <a:solidFill>
                  <a:srgbClr val="009242"/>
                </a:solidFill>
                <a:latin typeface="Courier New"/>
                <a:ea typeface="DejaVu Sans"/>
              </a:rPr>
              <a:t>// Construction</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liste_entier racine(2,</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racine.prochain = std::make_unique&lt;liste_entier&gt;(3,</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&amp; prochain = racine.prochain;</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prochain-&gt;prochain=std::make_unique&lt;liste_entier&gt;(4,</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&amp; prochain2 = prochain-&gt;prochain;</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Allocation dynamique de variables</a:t>
            </a:r>
            <a:endParaRPr b="0" lang="fr-FR" sz="4400" spc="-1" strike="noStrike">
              <a:solidFill>
                <a:srgbClr val="000000"/>
              </a:solidFill>
              <a:latin typeface="Arial"/>
            </a:endParaRPr>
          </a:p>
        </p:txBody>
      </p:sp>
      <p:sp>
        <p:nvSpPr>
          <p:cNvPr id="652" name="TextShape 2"/>
          <p:cNvSpPr txBox="1"/>
          <p:nvPr/>
        </p:nvSpPr>
        <p:spPr>
          <a:xfrm>
            <a:off x="362520" y="864720"/>
            <a:ext cx="7771680" cy="4608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La destruction bien plus facile à écrire :</a:t>
            </a:r>
            <a:endParaRPr b="0" lang="fr-FR" sz="2400" spc="-1" strike="noStrike">
              <a:latin typeface="Arial"/>
            </a:endParaRPr>
          </a:p>
        </p:txBody>
      </p:sp>
      <p:sp>
        <p:nvSpPr>
          <p:cNvPr id="653" name="CustomShape 3"/>
          <p:cNvSpPr/>
          <p:nvPr/>
        </p:nvSpPr>
        <p:spPr>
          <a:xfrm>
            <a:off x="228600" y="1259280"/>
            <a:ext cx="8744760" cy="3646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DejaVu Sans"/>
              </a:rPr>
              <a:t>racine.prochain = </a:t>
            </a:r>
            <a:r>
              <a:rPr b="1" lang="fr-FR" sz="1800" spc="-1" strike="noStrike">
                <a:solidFill>
                  <a:srgbClr val="0070c0"/>
                </a:solidFill>
                <a:latin typeface="Courier New"/>
                <a:ea typeface="DejaVu Sans"/>
              </a:rPr>
              <a:t>nullptr</a:t>
            </a:r>
            <a:r>
              <a:rPr b="1" lang="fr-FR" sz="1800" spc="-1" strike="noStrike">
                <a:solidFill>
                  <a:srgbClr val="000000"/>
                </a:solidFill>
                <a:latin typeface="Courier New"/>
                <a:ea typeface="DejaVu Sans"/>
              </a:rPr>
              <a:t>;</a:t>
            </a:r>
            <a:endParaRPr b="0" lang="fr-FR" sz="1800" spc="-1" strike="noStrike">
              <a:latin typeface="Arial"/>
            </a:endParaRPr>
          </a:p>
        </p:txBody>
      </p:sp>
      <p:sp>
        <p:nvSpPr>
          <p:cNvPr id="654" name="CustomShape 4"/>
          <p:cNvSpPr/>
          <p:nvPr/>
        </p:nvSpPr>
        <p:spPr>
          <a:xfrm>
            <a:off x="228600" y="1878840"/>
            <a:ext cx="8744760" cy="4561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fr-FR" sz="2400" spc="-1" strike="noStrike">
                <a:solidFill>
                  <a:srgbClr val="000000"/>
                </a:solidFill>
                <a:latin typeface="Arial"/>
                <a:ea typeface="DejaVu Sans"/>
              </a:rPr>
              <a:t>Suppression d’un nœud </a:t>
            </a:r>
            <a:endParaRPr b="0" lang="fr-FR" sz="2400" spc="-1" strike="noStrike">
              <a:latin typeface="Arial"/>
            </a:endParaRPr>
          </a:p>
        </p:txBody>
      </p:sp>
      <p:sp>
        <p:nvSpPr>
          <p:cNvPr id="655" name="CustomShape 5"/>
          <p:cNvSpPr/>
          <p:nvPr/>
        </p:nvSpPr>
        <p:spPr>
          <a:xfrm>
            <a:off x="266760" y="2377440"/>
            <a:ext cx="8673120" cy="6390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std::unique_ptr&lt;liste_entier&gt;&amp; nœud_précédent = …</a:t>
            </a:r>
            <a:endParaRPr b="0" lang="fr-FR" sz="1800" spc="-1" strike="noStrike">
              <a:latin typeface="Arial"/>
            </a:endParaRPr>
          </a:p>
          <a:p>
            <a:pPr>
              <a:lnSpc>
                <a:spcPct val="100000"/>
              </a:lnSpc>
            </a:pPr>
            <a:r>
              <a:rPr b="0" lang="fr-FR" sz="1800" spc="-1" strike="noStrike">
                <a:solidFill>
                  <a:srgbClr val="000000"/>
                </a:solidFill>
                <a:latin typeface="Arial"/>
                <a:ea typeface="DejaVu Sans"/>
              </a:rPr>
              <a:t>nœud_précédent-&gt;prochain = nœud_précédent-&gt;prochain-&gt;prochain;</a:t>
            </a:r>
            <a:endParaRPr b="0" lang="fr-FR" sz="1800" spc="-1" strike="noStrike">
              <a:latin typeface="Arial"/>
            </a:endParaRPr>
          </a:p>
        </p:txBody>
      </p:sp>
      <p:sp>
        <p:nvSpPr>
          <p:cNvPr id="656" name="CustomShape 6"/>
          <p:cNvSpPr/>
          <p:nvPr/>
        </p:nvSpPr>
        <p:spPr>
          <a:xfrm>
            <a:off x="266760" y="3341880"/>
            <a:ext cx="8706600" cy="283356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fr-FR" sz="1800" spc="-1" strike="noStrike" u="sng">
                <a:solidFill>
                  <a:srgbClr val="000000"/>
                </a:solidFill>
                <a:uFillTx/>
                <a:latin typeface="Arial"/>
                <a:ea typeface="DejaVu Sans"/>
              </a:rPr>
              <a:t>Exercice </a:t>
            </a:r>
            <a:r>
              <a:rPr b="0" lang="fr-FR" sz="1800" spc="-1" strike="noStrike">
                <a:solidFill>
                  <a:srgbClr val="000000"/>
                </a:solidFill>
                <a:latin typeface="Arial"/>
                <a:ea typeface="DejaVu Sans"/>
              </a:rPr>
              <a:t>:</a:t>
            </a:r>
            <a:endParaRPr b="0" lang="fr-FR" sz="1800" spc="-1" strike="noStrike">
              <a:latin typeface="Arial"/>
            </a:endParaRPr>
          </a:p>
          <a:p>
            <a:pPr marL="343080" indent="-342720">
              <a:lnSpc>
                <a:spcPct val="100000"/>
              </a:lnSpc>
              <a:buClr>
                <a:srgbClr val="000000"/>
              </a:buClr>
              <a:buFont typeface="StarSymbol"/>
              <a:buAutoNum type="arabicPeriod"/>
            </a:pPr>
            <a:r>
              <a:rPr b="0" lang="fr-FR" sz="1800" spc="-1" strike="noStrike">
                <a:solidFill>
                  <a:srgbClr val="000000"/>
                </a:solidFill>
                <a:latin typeface="Arial"/>
                <a:ea typeface="DejaVu Sans"/>
              </a:rPr>
              <a:t>Créer une liste contenant des entiers pour valeurs et pointant sur le suivant à l’aide de pointeurs partagés</a:t>
            </a:r>
            <a:endParaRPr b="0" lang="fr-FR" sz="1800" spc="-1" strike="noStrike">
              <a:latin typeface="Arial"/>
            </a:endParaRPr>
          </a:p>
          <a:p>
            <a:pPr marL="343080" indent="-342720">
              <a:lnSpc>
                <a:spcPct val="100000"/>
              </a:lnSpc>
              <a:buClr>
                <a:srgbClr val="000000"/>
              </a:buClr>
              <a:buFont typeface="StarSymbol"/>
              <a:buAutoNum type="arabicPeriod"/>
            </a:pPr>
            <a:r>
              <a:rPr b="0" lang="fr-FR" sz="1800" spc="-1" strike="noStrike">
                <a:solidFill>
                  <a:srgbClr val="000000"/>
                </a:solidFill>
                <a:latin typeface="Arial"/>
                <a:ea typeface="DejaVu Sans"/>
              </a:rPr>
              <a:t>Déclarer et définir des fonctions qui permettent : d’initialiser la racine de la liste, rajouter une valeur à la fin de la liste, de supprimer tous les multiples d’une valeur dans la liste (la valeur exclue)</a:t>
            </a:r>
            <a:endParaRPr b="0" lang="fr-FR" sz="1800" spc="-1" strike="noStrike">
              <a:latin typeface="Arial"/>
            </a:endParaRPr>
          </a:p>
          <a:p>
            <a:pPr marL="343080" indent="-342720">
              <a:lnSpc>
                <a:spcPct val="100000"/>
              </a:lnSpc>
              <a:buClr>
                <a:srgbClr val="000000"/>
              </a:buClr>
              <a:buFont typeface="StarSymbol"/>
              <a:buAutoNum type="arabicPeriod"/>
            </a:pPr>
            <a:r>
              <a:rPr b="0" lang="fr-FR" sz="1800" spc="-1" strike="noStrike">
                <a:solidFill>
                  <a:srgbClr val="000000"/>
                </a:solidFill>
                <a:latin typeface="Arial"/>
                <a:ea typeface="DejaVu Sans"/>
              </a:rPr>
              <a:t>Créer dans le programme principal une liste contenant la valeur deux et les valeurs impaires supérieures à deux et inférieurs à un certain N fixé.</a:t>
            </a:r>
            <a:endParaRPr b="0" lang="fr-FR" sz="1800" spc="-1" strike="noStrike">
              <a:latin typeface="Arial"/>
            </a:endParaRPr>
          </a:p>
          <a:p>
            <a:pPr marL="343080" indent="-342720">
              <a:lnSpc>
                <a:spcPct val="100000"/>
              </a:lnSpc>
              <a:buClr>
                <a:srgbClr val="000000"/>
              </a:buClr>
              <a:buFont typeface="StarSymbol"/>
              <a:buAutoNum type="arabicPeriod"/>
            </a:pPr>
            <a:r>
              <a:rPr b="0" lang="fr-FR" sz="1800" spc="-1" strike="noStrike">
                <a:solidFill>
                  <a:srgbClr val="000000"/>
                </a:solidFill>
                <a:latin typeface="Arial"/>
                <a:ea typeface="DejaVu Sans"/>
              </a:rPr>
              <a:t>À l’aide du crible d’Eratosthène, ne conserver que les nombres premiers dans la liste et les afficher à l’écran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266760" y="2394000"/>
            <a:ext cx="8787600" cy="1024920"/>
          </a:xfrm>
          <a:prstGeom prst="rect">
            <a:avLst/>
          </a:prstGeom>
          <a:noFill/>
          <a:ln>
            <a:noFill/>
          </a:ln>
        </p:spPr>
        <p:txBody>
          <a:bodyPr lIns="0" rIns="0" tIns="0" bIns="0" anchor="ctr">
            <a:noAutofit/>
          </a:bodyPr>
          <a:p>
            <a:pPr algn="ctr">
              <a:lnSpc>
                <a:spcPct val="90000"/>
              </a:lnSpc>
            </a:pPr>
            <a:r>
              <a:rPr b="0" lang="fr-FR" sz="4400" spc="-1" strike="noStrike">
                <a:solidFill>
                  <a:srgbClr val="000000"/>
                </a:solidFill>
                <a:latin typeface="Arial"/>
                <a:ea typeface="DejaVu Sans"/>
              </a:rPr>
              <a:t>Les conteneurs en C++</a:t>
            </a:r>
            <a:endParaRPr b="0" lang="fr-FR"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Qu’est ce qu’un conteneur ?</a:t>
            </a:r>
            <a:endParaRPr b="0" lang="fr-FR" sz="4400" spc="-1" strike="noStrike">
              <a:solidFill>
                <a:srgbClr val="000000"/>
              </a:solidFill>
              <a:latin typeface="Arial"/>
            </a:endParaRPr>
          </a:p>
        </p:txBody>
      </p:sp>
      <p:sp>
        <p:nvSpPr>
          <p:cNvPr id="659" name="TextShape 2"/>
          <p:cNvSpPr txBox="1"/>
          <p:nvPr/>
        </p:nvSpPr>
        <p:spPr>
          <a:xfrm>
            <a:off x="279360" y="1276200"/>
            <a:ext cx="7771680" cy="4820760"/>
          </a:xfrm>
          <a:prstGeom prst="rect">
            <a:avLst/>
          </a:prstGeom>
          <a:noFill/>
          <a:ln>
            <a:noFill/>
          </a:ln>
        </p:spPr>
        <p:txBody>
          <a:bodyPr lIns="0" rIns="0" tIns="0" bIns="0">
            <a:norm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Un conteneur est un type de valeur qui contient une collection </a:t>
            </a:r>
            <a:r>
              <a:rPr b="0" lang="fr-FR" sz="2000" spc="-1" strike="noStrike">
                <a:solidFill>
                  <a:srgbClr val="000000"/>
                </a:solidFill>
                <a:latin typeface="Arial"/>
                <a:ea typeface="DejaVu Sans"/>
              </a:rPr>
              <a:t>d’autres valeurs</a:t>
            </a:r>
            <a:endParaRPr b="0" lang="fr-FR" sz="20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Un conteneur gère de lui-même la réservation et la libération de la </a:t>
            </a:r>
            <a:r>
              <a:rPr b="0" lang="fr-FR" sz="2000" spc="-1" strike="noStrike">
                <a:solidFill>
                  <a:srgbClr val="000000"/>
                </a:solidFill>
                <a:latin typeface="Arial"/>
                <a:ea typeface="DejaVu Sans"/>
              </a:rPr>
              <a:t>mémoire</a:t>
            </a:r>
            <a:endParaRPr b="0" lang="fr-FR" sz="20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On peut accéder en lecture ou en écriture aux valeurs d’un </a:t>
            </a:r>
            <a:r>
              <a:rPr b="0" lang="fr-FR" sz="2000" spc="-1" strike="noStrike">
                <a:solidFill>
                  <a:srgbClr val="000000"/>
                </a:solidFill>
                <a:latin typeface="Arial"/>
                <a:ea typeface="DejaVu Sans"/>
              </a:rPr>
              <a:t>conteneur</a:t>
            </a:r>
            <a:endParaRPr b="0" lang="fr-FR" sz="20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Dans les conteneurs, on a de proposé en C++ :</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1600" spc="-1" strike="noStrike">
                <a:solidFill>
                  <a:srgbClr val="000000"/>
                </a:solidFill>
                <a:latin typeface="Arial"/>
                <a:ea typeface="DejaVu Sans"/>
              </a:rPr>
              <a:t>Les tableaux statiques</a:t>
            </a:r>
            <a:endParaRPr b="0" lang="fr-FR" sz="16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1600" spc="-1" strike="noStrike">
                <a:solidFill>
                  <a:srgbClr val="000000"/>
                </a:solidFill>
                <a:latin typeface="Arial"/>
                <a:ea typeface="DejaVu Sans"/>
              </a:rPr>
              <a:t>Les tableaux dynamiques</a:t>
            </a:r>
            <a:endParaRPr b="0" lang="fr-FR" sz="16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1600" spc="-1" strike="noStrike">
                <a:solidFill>
                  <a:srgbClr val="000000"/>
                </a:solidFill>
                <a:latin typeface="Arial"/>
                <a:ea typeface="DejaVu Sans"/>
              </a:rPr>
              <a:t>Les listes</a:t>
            </a:r>
            <a:endParaRPr b="0" lang="fr-FR" sz="16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1600" spc="-1" strike="noStrike">
                <a:solidFill>
                  <a:srgbClr val="000000"/>
                </a:solidFill>
                <a:latin typeface="Arial"/>
                <a:ea typeface="DejaVu Sans"/>
              </a:rPr>
              <a:t>Les queues, les tas et les piles</a:t>
            </a:r>
            <a:endParaRPr b="0" lang="fr-FR" sz="16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1600" spc="-1" strike="noStrike">
                <a:solidFill>
                  <a:srgbClr val="000000"/>
                </a:solidFill>
                <a:latin typeface="Arial"/>
                <a:ea typeface="DejaVu Sans"/>
              </a:rPr>
              <a:t>Les arbres, les tableaux associatifs (les dictionnaires)</a:t>
            </a:r>
            <a:endParaRPr b="0" lang="fr-FR" sz="16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1600" spc="-1" strike="noStrike">
                <a:solidFill>
                  <a:srgbClr val="000000"/>
                </a:solidFill>
                <a:latin typeface="Arial"/>
                <a:ea typeface="DejaVu Sans"/>
              </a:rPr>
              <a:t>Etc.</a:t>
            </a:r>
            <a:endParaRPr b="0" lang="fr-FR" sz="16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Tous les conteneurs possèdent des itérateurs</a:t>
            </a:r>
            <a:endParaRPr b="0" lang="fr-FR" sz="20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Mais c’est quoi un itérateur ? </a:t>
            </a:r>
            <a:endParaRPr b="0" lang="fr-FR" sz="2000" spc="-1" strike="noStrike">
              <a:solidFill>
                <a:srgbClr val="000000"/>
              </a:solidFill>
              <a:latin typeface="Arial"/>
            </a:endParaRPr>
          </a:p>
        </p:txBody>
      </p:sp>
      <p:pic>
        <p:nvPicPr>
          <p:cNvPr id="660" name="Graphique 4" descr="Femme haussant les épaules avec un remplissage uni"/>
          <p:cNvPicPr/>
          <p:nvPr/>
        </p:nvPicPr>
        <p:blipFill>
          <a:blip r:embed="rId1"/>
          <a:stretch/>
        </p:blipFill>
        <p:spPr>
          <a:xfrm>
            <a:off x="5756400" y="5311800"/>
            <a:ext cx="914040" cy="914040"/>
          </a:xfrm>
          <a:prstGeom prst="rect">
            <a:avLst/>
          </a:prstGeom>
          <a:ln>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Les itérateurs en C++</a:t>
            </a:r>
            <a:endParaRPr b="0" lang="fr-FR" sz="4400" spc="-1" strike="noStrike">
              <a:solidFill>
                <a:srgbClr val="000000"/>
              </a:solidFill>
              <a:latin typeface="Arial"/>
            </a:endParaRPr>
          </a:p>
        </p:txBody>
      </p:sp>
      <p:sp>
        <p:nvSpPr>
          <p:cNvPr id="662" name="TextShape 2"/>
          <p:cNvSpPr txBox="1"/>
          <p:nvPr/>
        </p:nvSpPr>
        <p:spPr>
          <a:xfrm>
            <a:off x="279360" y="885600"/>
            <a:ext cx="8775000" cy="2040120"/>
          </a:xfrm>
          <a:prstGeom prst="rect">
            <a:avLst/>
          </a:prstGeom>
          <a:noFill/>
          <a:ln>
            <a:noFill/>
          </a:ln>
        </p:spPr>
        <p:txBody>
          <a:bodyPr lIns="0" rIns="0" tIns="0" bIns="0">
            <a:normAutofit/>
          </a:bodyPr>
          <a:p>
            <a:pPr marL="228600" indent="-22824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Un itérateur est un type de variable qui pointera sur des valeurs d’un conteneur (un tableau, une liste, etc.)</a:t>
            </a:r>
            <a:endParaRPr b="0" lang="fr-FR" sz="2400" spc="-1" strike="noStrike">
              <a:solidFill>
                <a:srgbClr val="000000"/>
              </a:solidFill>
              <a:latin typeface="Arial"/>
            </a:endParaRPr>
          </a:p>
          <a:p>
            <a:pPr marL="228600" indent="-22824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Il possède la faculté de pouvoir parcourir les valeurs d’un conteneur à l’aide d’opérateurs dont ++ et *</a:t>
            </a:r>
            <a:endParaRPr b="0" lang="fr-FR"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L’itérateur le plus simple, qui existe en C est le pointeur</a:t>
            </a:r>
            <a:endParaRPr b="0" lang="fr-FR" sz="2400" spc="-1" strike="noStrike">
              <a:solidFill>
                <a:srgbClr val="000000"/>
              </a:solidFill>
              <a:latin typeface="Arial"/>
            </a:endParaRPr>
          </a:p>
          <a:p>
            <a:pPr>
              <a:lnSpc>
                <a:spcPct val="90000"/>
              </a:lnSpc>
              <a:spcBef>
                <a:spcPts val="1001"/>
              </a:spcBef>
              <a:tabLst>
                <a:tab algn="l" pos="0"/>
              </a:tabLst>
            </a:pPr>
            <a:endParaRPr b="0" lang="fr-FR" sz="2400" spc="-1" strike="noStrike">
              <a:solidFill>
                <a:srgbClr val="000000"/>
              </a:solidFill>
              <a:latin typeface="Arial"/>
            </a:endParaRPr>
          </a:p>
        </p:txBody>
      </p:sp>
      <p:sp>
        <p:nvSpPr>
          <p:cNvPr id="663" name="CustomShape 3"/>
          <p:cNvSpPr/>
          <p:nvPr/>
        </p:nvSpPr>
        <p:spPr>
          <a:xfrm>
            <a:off x="266760" y="3108960"/>
            <a:ext cx="8787600" cy="20106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tableau[] = {1,2,3,4,5,6,7,8,9,10};</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*pt_coef = tableau;</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for</a:t>
            </a:r>
            <a:r>
              <a:rPr b="1" lang="fr-FR" sz="1800" spc="-1" strike="noStrike">
                <a:solidFill>
                  <a:srgbClr val="000000"/>
                </a:solidFill>
                <a:latin typeface="Courier New"/>
                <a:ea typeface="DejaVu Sans"/>
              </a:rPr>
              <a:t> (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0; i &lt; 10; ++i )</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std::cout &lt;&lt; *pt_coef &lt;&lt; " ";</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 pt_coef;</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a:t>
            </a:r>
            <a:endParaRPr b="0" lang="fr-FR" sz="1800" spc="-1" strike="noStrike">
              <a:latin typeface="Arial"/>
            </a:endParaRPr>
          </a:p>
        </p:txBody>
      </p:sp>
      <p:sp>
        <p:nvSpPr>
          <p:cNvPr id="664" name="CustomShape 4"/>
          <p:cNvSpPr/>
          <p:nvPr/>
        </p:nvSpPr>
        <p:spPr>
          <a:xfrm>
            <a:off x="266760" y="5365800"/>
            <a:ext cx="8787600" cy="456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2400" spc="-1" strike="noStrike">
                <a:solidFill>
                  <a:srgbClr val="000000"/>
                </a:solidFill>
                <a:latin typeface="Arial"/>
                <a:ea typeface="DejaVu Sans"/>
              </a:rPr>
              <a:t>L’itérateur d’une liste sera plus complexe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Invocation compilateur (g++/clang++)</a:t>
            </a:r>
            <a:endParaRPr b="0" lang="fr-FR" sz="2400" spc="-1" strike="noStrike">
              <a:latin typeface="Arial"/>
            </a:endParaRPr>
          </a:p>
        </p:txBody>
      </p:sp>
      <p:sp>
        <p:nvSpPr>
          <p:cNvPr id="367" name="CustomShape 2"/>
          <p:cNvSpPr/>
          <p:nvPr/>
        </p:nvSpPr>
        <p:spPr>
          <a:xfrm>
            <a:off x="323640" y="1139760"/>
            <a:ext cx="7892280" cy="50792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Mêmes options pour les deux compilateurs</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Remplacez ci—dessous g++ par clang++ si vous utilisez clang++</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Remplacer –std=c++20 par –std=c++17 si votre compilateur ne supporte pas C++ 20</a:t>
            </a:r>
            <a:endParaRPr b="0" lang="fr-FR" sz="24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Pour développer/déboguer :</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g++ -std=c++20 –g –pedantic –Wall –D_GLIBCXX_DEBUG     -o &lt;nom exécutable&gt; &lt;fichiers sources&gt;</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Pour production/optimisation:</a:t>
            </a:r>
            <a:endParaRPr b="0" lang="fr-FR" sz="2400" spc="-1" strike="noStrike">
              <a:latin typeface="Arial"/>
            </a:endParaRPr>
          </a:p>
          <a:p>
            <a:pPr lvl="1" marL="743040" indent="-28512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g++ -std=c++20 –march=native –O3 –DNDEBUG –o &lt;nom exécutable&gt; &lt;fichiers sources&gt;</a:t>
            </a:r>
            <a:endParaRPr b="0" lang="fr-FR" sz="2000" spc="-1" strike="noStrike">
              <a:latin typeface="Arial"/>
            </a:endParaRPr>
          </a:p>
          <a:p>
            <a:pPr marL="343080" indent="-342360">
              <a:lnSpc>
                <a:spcPct val="100000"/>
              </a:lnSpc>
              <a:spcBef>
                <a:spcPts val="479"/>
              </a:spcBef>
              <a:buClr>
                <a:srgbClr val="000000"/>
              </a:buClr>
              <a:buFont typeface="Symbol"/>
              <a:buChar char=""/>
            </a:pPr>
            <a:r>
              <a:rPr b="0" lang="fr-FR" sz="2400" spc="-1" strike="noStrike">
                <a:solidFill>
                  <a:srgbClr val="000000"/>
                </a:solidFill>
                <a:latin typeface="Arial"/>
                <a:ea typeface="ＭＳ Ｐゴシック"/>
              </a:rPr>
              <a:t>Un Makefile permet de s’affranchir de toutes ses options à chaque compilation !</a:t>
            </a:r>
            <a:endParaRPr b="0" lang="fr-FR" sz="2400" spc="-1" strike="noStrike">
              <a:latin typeface="Arial"/>
            </a:endParaRPr>
          </a:p>
        </p:txBody>
      </p:sp>
      <p:sp>
        <p:nvSpPr>
          <p:cNvPr id="368"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EE7060F8-0041-4651-9BD9-E73DE2A9C511}"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69"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Les itérateurs en C++ (suite)</a:t>
            </a:r>
            <a:endParaRPr b="0" lang="fr-FR" sz="4400" spc="-1" strike="noStrike">
              <a:solidFill>
                <a:srgbClr val="000000"/>
              </a:solidFill>
              <a:latin typeface="Arial"/>
            </a:endParaRPr>
          </a:p>
        </p:txBody>
      </p:sp>
      <p:sp>
        <p:nvSpPr>
          <p:cNvPr id="666" name="TextShape 2"/>
          <p:cNvSpPr txBox="1"/>
          <p:nvPr/>
        </p:nvSpPr>
        <p:spPr>
          <a:xfrm>
            <a:off x="279360" y="881640"/>
            <a:ext cx="8787600" cy="3673440"/>
          </a:xfrm>
          <a:prstGeom prst="rect">
            <a:avLst/>
          </a:prstGeom>
          <a:noFill/>
          <a:ln>
            <a:noFill/>
          </a:ln>
        </p:spPr>
        <p:txBody>
          <a:bodyPr lIns="0" rIns="0" tIns="0" bIns="0">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Plusieurs types d’itérateurs :</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Les itérateurs de lecture ou/et écriture. </a:t>
            </a:r>
            <a:r>
              <a:rPr b="0" lang="fr-FR" sz="2000" spc="-1" strike="noStrike">
                <a:solidFill>
                  <a:srgbClr val="009242"/>
                </a:solidFill>
                <a:latin typeface="Arial"/>
                <a:ea typeface="DejaVu Sans"/>
              </a:rPr>
              <a:t>Exemple</a:t>
            </a:r>
            <a:r>
              <a:rPr b="0" lang="fr-FR" sz="2000" spc="-1" strike="noStrike">
                <a:solidFill>
                  <a:srgbClr val="000000"/>
                </a:solidFill>
                <a:latin typeface="Arial"/>
                <a:ea typeface="DejaVu Sans"/>
              </a:rPr>
              <a:t> : itérateur sur des valeurs constantes ou non</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1" lang="fr-FR" sz="2000" spc="-1" strike="noStrike">
                <a:solidFill>
                  <a:srgbClr val="000000"/>
                </a:solidFill>
                <a:latin typeface="Arial"/>
                <a:ea typeface="DejaVu Sans"/>
              </a:rPr>
              <a:t>Les itérateurs uni-directionnel </a:t>
            </a:r>
            <a:r>
              <a:rPr b="0" lang="fr-FR" sz="2000" spc="-1" strike="noStrike">
                <a:solidFill>
                  <a:srgbClr val="000000"/>
                </a:solidFill>
                <a:latin typeface="Arial"/>
                <a:ea typeface="DejaVu Sans"/>
              </a:rPr>
              <a:t>: on ne peut qu’avancer vers le prochain élément. </a:t>
            </a:r>
            <a:r>
              <a:rPr b="0" lang="fr-FR" sz="2000" spc="-1" strike="noStrike">
                <a:solidFill>
                  <a:srgbClr val="009242"/>
                </a:solidFill>
                <a:latin typeface="Arial"/>
                <a:ea typeface="DejaVu Sans"/>
              </a:rPr>
              <a:t>Exemple</a:t>
            </a:r>
            <a:r>
              <a:rPr b="0" lang="fr-FR" sz="2000" spc="-1" strike="noStrike">
                <a:solidFill>
                  <a:srgbClr val="000000"/>
                </a:solidFill>
                <a:latin typeface="Arial"/>
                <a:ea typeface="DejaVu Sans"/>
              </a:rPr>
              <a:t> : itérateur d’une liste simplement chaînée</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1" lang="fr-FR" sz="2000" spc="-1" strike="noStrike">
                <a:solidFill>
                  <a:srgbClr val="000000"/>
                </a:solidFill>
                <a:latin typeface="Arial"/>
                <a:ea typeface="DejaVu Sans"/>
              </a:rPr>
              <a:t>Les itérateurs bi-directionnels </a:t>
            </a:r>
            <a:r>
              <a:rPr b="0" lang="fr-FR" sz="2000" spc="-1" strike="noStrike">
                <a:solidFill>
                  <a:srgbClr val="000000"/>
                </a:solidFill>
                <a:latin typeface="Arial"/>
                <a:ea typeface="DejaVu Sans"/>
              </a:rPr>
              <a:t>: on peut aller vers le prochain élément ou le précédent. </a:t>
            </a:r>
            <a:r>
              <a:rPr b="0" lang="fr-FR" sz="2000" spc="-1" strike="noStrike">
                <a:solidFill>
                  <a:srgbClr val="009242"/>
                </a:solidFill>
                <a:latin typeface="Arial"/>
                <a:ea typeface="DejaVu Sans"/>
              </a:rPr>
              <a:t>Exemple</a:t>
            </a:r>
            <a:r>
              <a:rPr b="0" lang="fr-FR" sz="2000" spc="-1" strike="noStrike">
                <a:solidFill>
                  <a:srgbClr val="000000"/>
                </a:solidFill>
                <a:latin typeface="Arial"/>
                <a:ea typeface="DejaVu Sans"/>
              </a:rPr>
              <a:t> : itérateur d’une liste doublement chaînée</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1" lang="fr-FR" sz="2000" spc="-1" strike="noStrike">
                <a:solidFill>
                  <a:srgbClr val="000000"/>
                </a:solidFill>
                <a:latin typeface="Arial"/>
                <a:ea typeface="DejaVu Sans"/>
              </a:rPr>
              <a:t>Les itérateurs à accès aléatoires </a:t>
            </a:r>
            <a:r>
              <a:rPr b="0" lang="fr-FR" sz="2000" spc="-1" strike="noStrike">
                <a:solidFill>
                  <a:srgbClr val="000000"/>
                </a:solidFill>
                <a:latin typeface="Arial"/>
                <a:ea typeface="DejaVu Sans"/>
              </a:rPr>
              <a:t>: on peut avancer ou reculer, sauter des éléments, etc. </a:t>
            </a:r>
            <a:r>
              <a:rPr b="0" lang="fr-FR" sz="2000" spc="-1" strike="noStrike">
                <a:solidFill>
                  <a:srgbClr val="009242"/>
                </a:solidFill>
                <a:latin typeface="Arial"/>
                <a:ea typeface="DejaVu Sans"/>
              </a:rPr>
              <a:t>Exemple</a:t>
            </a:r>
            <a:r>
              <a:rPr b="0" lang="fr-FR" sz="2000" spc="-1" strike="noStrike">
                <a:solidFill>
                  <a:srgbClr val="000000"/>
                </a:solidFill>
                <a:latin typeface="Arial"/>
                <a:ea typeface="DejaVu Sans"/>
              </a:rPr>
              <a:t> : itérateur d’un tableau</a:t>
            </a:r>
            <a:endParaRPr b="0" lang="fr-FR" sz="20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La fonction </a:t>
            </a:r>
            <a:r>
              <a:rPr b="1" lang="fr-FR" sz="1900" spc="-1" strike="noStrike">
                <a:solidFill>
                  <a:srgbClr val="000000"/>
                </a:solidFill>
                <a:latin typeface="Courier New"/>
                <a:ea typeface="DejaVu Sans"/>
              </a:rPr>
              <a:t>begin </a:t>
            </a:r>
            <a:r>
              <a:rPr b="0" lang="fr-FR" sz="2400" spc="-1" strike="noStrike">
                <a:solidFill>
                  <a:srgbClr val="000000"/>
                </a:solidFill>
                <a:latin typeface="Arial"/>
                <a:ea typeface="DejaVu Sans"/>
              </a:rPr>
              <a:t>créee un itérateur sur le 1</a:t>
            </a:r>
            <a:r>
              <a:rPr b="0" lang="fr-FR" sz="2400" spc="-1" strike="noStrike" baseline="30000">
                <a:solidFill>
                  <a:srgbClr val="000000"/>
                </a:solidFill>
                <a:latin typeface="Arial"/>
                <a:ea typeface="DejaVu Sans"/>
              </a:rPr>
              <a:t>er</a:t>
            </a:r>
            <a:r>
              <a:rPr b="0" lang="fr-FR" sz="2400" spc="-1" strike="noStrike">
                <a:solidFill>
                  <a:srgbClr val="000000"/>
                </a:solidFill>
                <a:latin typeface="Arial"/>
                <a:ea typeface="DejaVu Sans"/>
              </a:rPr>
              <a:t> élément d’un conteneur et la fonction </a:t>
            </a:r>
            <a:r>
              <a:rPr b="1" lang="fr-FR" sz="1900" spc="-1" strike="noStrike">
                <a:solidFill>
                  <a:srgbClr val="000000"/>
                </a:solidFill>
                <a:latin typeface="Courier New"/>
                <a:ea typeface="DejaVu Sans"/>
              </a:rPr>
              <a:t>end </a:t>
            </a:r>
            <a:r>
              <a:rPr b="0" lang="fr-FR" sz="2400" spc="-1" strike="noStrike">
                <a:solidFill>
                  <a:srgbClr val="000000"/>
                </a:solidFill>
                <a:latin typeface="Arial"/>
                <a:ea typeface="DejaVu Sans"/>
              </a:rPr>
              <a:t>un itérateur sur la fin du conteneur </a:t>
            </a:r>
            <a:endParaRPr b="0" lang="fr-FR" sz="2400" spc="-1" strike="noStrike">
              <a:solidFill>
                <a:srgbClr val="000000"/>
              </a:solidFill>
              <a:latin typeface="Arial"/>
            </a:endParaRPr>
          </a:p>
          <a:p>
            <a:pPr>
              <a:lnSpc>
                <a:spcPct val="90000"/>
              </a:lnSpc>
              <a:spcBef>
                <a:spcPts val="1001"/>
              </a:spcBef>
            </a:pPr>
            <a:endParaRPr b="0" lang="fr-FR" sz="2400" spc="-1" strike="noStrike">
              <a:solidFill>
                <a:srgbClr val="000000"/>
              </a:solidFill>
              <a:latin typeface="Arial"/>
            </a:endParaRPr>
          </a:p>
        </p:txBody>
      </p:sp>
      <p:sp>
        <p:nvSpPr>
          <p:cNvPr id="667" name="CustomShape 3"/>
          <p:cNvSpPr/>
          <p:nvPr/>
        </p:nvSpPr>
        <p:spPr>
          <a:xfrm>
            <a:off x="344880" y="4534560"/>
            <a:ext cx="8673840" cy="1602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std::list&lt;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 liste; </a:t>
            </a:r>
            <a:r>
              <a:rPr b="1" lang="fr-FR" sz="1600" spc="-1" strike="noStrike">
                <a:solidFill>
                  <a:srgbClr val="009242"/>
                </a:solidFill>
                <a:latin typeface="Courier New"/>
                <a:ea typeface="DejaVu Sans"/>
              </a:rPr>
              <a:t>//Spoil ! On verra la liste plus loin</a:t>
            </a:r>
            <a:endParaRPr b="0" lang="fr-FR" sz="1600" spc="-1" strike="noStrike">
              <a:latin typeface="Arial"/>
            </a:endParaRPr>
          </a:p>
          <a:p>
            <a:pPr>
              <a:lnSpc>
                <a:spcPts val="1701"/>
              </a:lnSpc>
            </a:pPr>
            <a:r>
              <a:rPr b="1" lang="fr-FR" sz="1600" spc="-1" strike="noStrike">
                <a:solidFill>
                  <a:srgbClr val="0070c0"/>
                </a:solidFill>
                <a:latin typeface="Courier New"/>
                <a:ea typeface="DejaVu Sans"/>
              </a:rPr>
              <a:t>for</a:t>
            </a:r>
            <a:r>
              <a:rPr b="1" lang="fr-FR" sz="1600" spc="-1" strike="noStrike">
                <a:solidFill>
                  <a:srgbClr val="000000"/>
                </a:solidFill>
                <a:latin typeface="Courier New"/>
                <a:ea typeface="DejaVu Sans"/>
              </a:rPr>
              <a:t> (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iter_beg = liste.begin(); iter_beg != liste.end();</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++iter_beg)</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&amp; x = *iter_beg;</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*iter_beg = 3;</a:t>
            </a:r>
            <a:r>
              <a:rPr b="1" lang="fr-FR" sz="1600" spc="-1" strike="noStrike">
                <a:solidFill>
                  <a:srgbClr val="009242"/>
                </a:solidFill>
                <a:latin typeface="Courier New"/>
                <a:ea typeface="DejaVu Sans"/>
              </a:rPr>
              <a:t>// Si la liste n’est pas constante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Les tableaux statiques</a:t>
            </a:r>
            <a:endParaRPr b="0" lang="fr-FR" sz="4400" spc="-1" strike="noStrike">
              <a:solidFill>
                <a:srgbClr val="000000"/>
              </a:solidFill>
              <a:latin typeface="Arial"/>
            </a:endParaRPr>
          </a:p>
        </p:txBody>
      </p:sp>
      <p:sp>
        <p:nvSpPr>
          <p:cNvPr id="669" name="TextShape 2"/>
          <p:cNvSpPr txBox="1"/>
          <p:nvPr/>
        </p:nvSpPr>
        <p:spPr>
          <a:xfrm>
            <a:off x="279360" y="885240"/>
            <a:ext cx="8668800" cy="238536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Tableau statique réserver à la compilation</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Possibilité de déclarer des tableaux statiques à la C</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Mais pas de contrôle possible des indices…</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En C++, bibliothèque &lt;array&gt; propose tableau statique</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Contrôle initialisation et accès aux éléments si besoin</a:t>
            </a:r>
            <a:endParaRPr b="0" lang="fr-FR" sz="2400" spc="-1" strike="noStrike">
              <a:latin typeface="Arial"/>
            </a:endParaRPr>
          </a:p>
        </p:txBody>
      </p:sp>
      <p:sp>
        <p:nvSpPr>
          <p:cNvPr id="670" name="CustomShape 3"/>
          <p:cNvSpPr/>
          <p:nvPr/>
        </p:nvSpPr>
        <p:spPr>
          <a:xfrm>
            <a:off x="266760" y="3341880"/>
            <a:ext cx="8787600" cy="2682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include</a:t>
            </a:r>
            <a:r>
              <a:rPr b="1" lang="fr-FR" sz="1600" spc="-1" strike="noStrike">
                <a:solidFill>
                  <a:srgbClr val="000000"/>
                </a:solidFill>
                <a:latin typeface="Courier New"/>
                <a:ea typeface="DejaVu Sans"/>
              </a:rPr>
              <a:t> &lt;array&gt;</a:t>
            </a:r>
            <a:endParaRPr b="0" lang="fr-FR" sz="1600" spc="-1" strike="noStrike">
              <a:latin typeface="Arial"/>
            </a:endParaRPr>
          </a:p>
          <a:p>
            <a:pPr>
              <a:lnSpc>
                <a:spcPts val="1701"/>
              </a:lnSpc>
            </a:pP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 vecteur3D[] = {1.,0.,0.}; // À la C</a:t>
            </a:r>
            <a:endParaRPr b="0" lang="fr-FR" sz="1600" spc="-1" strike="noStrike">
              <a:latin typeface="Arial"/>
            </a:endParaRPr>
          </a:p>
          <a:p>
            <a:pPr>
              <a:lnSpc>
                <a:spcPts val="1701"/>
              </a:lnSpc>
            </a:pP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std::array&lt;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,3&gt; vecteur3D = {1.,0.,0.};</a:t>
            </a:r>
            <a:r>
              <a:rPr b="1" lang="fr-FR" sz="1600" spc="-1" strike="noStrike">
                <a:solidFill>
                  <a:srgbClr val="009242"/>
                </a:solidFill>
                <a:latin typeface="Courier New"/>
                <a:ea typeface="DejaVu Sans"/>
              </a:rPr>
              <a:t>// À la C++</a:t>
            </a:r>
            <a:endParaRPr b="0" lang="fr-FR" sz="1600" spc="-1" strike="noStrike">
              <a:latin typeface="Arial"/>
            </a:endParaRPr>
          </a:p>
          <a:p>
            <a:pPr>
              <a:lnSpc>
                <a:spcPts val="1701"/>
              </a:lnSpc>
            </a:pPr>
            <a:r>
              <a:rPr b="1" lang="fr-FR" sz="1600" spc="-1" strike="noStrike">
                <a:solidFill>
                  <a:srgbClr val="c09200"/>
                </a:solidFill>
                <a:latin typeface="Courier New"/>
                <a:ea typeface="DejaVu Sans"/>
              </a:rPr>
              <a:t>std::array&lt;double,3&gt; e1 = {1.,0.,0.,0.};</a:t>
            </a:r>
            <a:r>
              <a:rPr b="1" lang="fr-FR" sz="1600" spc="-1" strike="noStrike">
                <a:solidFill>
                  <a:srgbClr val="c00000"/>
                </a:solidFill>
                <a:latin typeface="Courier New"/>
                <a:ea typeface="DejaVu Sans"/>
              </a:rPr>
              <a:t>// Erreur compilation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std::array&lt;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,3&gt; e2 = {0.,1.}; </a:t>
            </a:r>
            <a:r>
              <a:rPr b="1" lang="fr-FR" sz="1600" spc="-1" strike="noStrike">
                <a:solidFill>
                  <a:srgbClr val="009242"/>
                </a:solidFill>
                <a:latin typeface="Courier New"/>
                <a:ea typeface="DejaVu Sans"/>
              </a:rPr>
              <a:t>// Equivalent à {0.,1.,0.}</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std::array&lt;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,3&gt; e3;</a:t>
            </a:r>
            <a:r>
              <a:rPr b="1" lang="fr-FR" sz="1600" spc="-1" strike="noStrike">
                <a:solidFill>
                  <a:srgbClr val="009242"/>
                </a:solidFill>
                <a:latin typeface="Courier New"/>
                <a:ea typeface="DejaVu Sans"/>
              </a:rPr>
              <a:t>// Non initialisé</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std::array&lt;std::array&lt;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,3&gt;,3&gt; A = {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std::array{1.,2.,3.}, </a:t>
            </a:r>
            <a:r>
              <a:rPr b="1" lang="fr-FR" sz="1600" spc="-1" strike="noStrike">
                <a:solidFill>
                  <a:srgbClr val="009242"/>
                </a:solidFill>
                <a:latin typeface="Courier New"/>
                <a:ea typeface="DejaVu Sans"/>
              </a:rPr>
              <a:t>// Syntaxe C++ 17</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{2.,3.,1.},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{3.,1.,2.}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Les tableaux statiques</a:t>
            </a:r>
            <a:endParaRPr b="0" lang="fr-FR" sz="4400" spc="-1" strike="noStrike">
              <a:solidFill>
                <a:srgbClr val="000000"/>
              </a:solidFill>
              <a:latin typeface="Arial"/>
            </a:endParaRPr>
          </a:p>
        </p:txBody>
      </p:sp>
      <p:sp>
        <p:nvSpPr>
          <p:cNvPr id="672" name="TextShape 2"/>
          <p:cNvSpPr txBox="1"/>
          <p:nvPr/>
        </p:nvSpPr>
        <p:spPr>
          <a:xfrm>
            <a:off x="279360" y="844200"/>
            <a:ext cx="7771680" cy="4525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Depuis C++ 17, on peut simplifier la syntaxe</a:t>
            </a:r>
            <a:endParaRPr b="0" lang="fr-FR" sz="2400" spc="-1" strike="noStrike">
              <a:latin typeface="Arial"/>
            </a:endParaRPr>
          </a:p>
        </p:txBody>
      </p:sp>
      <p:sp>
        <p:nvSpPr>
          <p:cNvPr id="673" name="CustomShape 3"/>
          <p:cNvSpPr/>
          <p:nvPr/>
        </p:nvSpPr>
        <p:spPr>
          <a:xfrm>
            <a:off x="279360" y="1296720"/>
            <a:ext cx="8722800" cy="36468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ea typeface="DejaVu Sans"/>
              </a:rPr>
              <a:t>std::array tableau ={1.,2.,3.,4.};</a:t>
            </a:r>
            <a:r>
              <a:rPr b="1" lang="fr-FR" sz="1800" spc="-1" strike="noStrike">
                <a:solidFill>
                  <a:srgbClr val="009242"/>
                </a:solidFill>
                <a:latin typeface="Courier New"/>
                <a:ea typeface="DejaVu Sans"/>
              </a:rPr>
              <a:t>// Tableau de quatre doubles</a:t>
            </a:r>
            <a:endParaRPr b="0" lang="fr-FR" sz="1800" spc="-1" strike="noStrike">
              <a:latin typeface="Arial"/>
            </a:endParaRPr>
          </a:p>
        </p:txBody>
      </p:sp>
      <p:sp>
        <p:nvSpPr>
          <p:cNvPr id="674" name="CustomShape 4"/>
          <p:cNvSpPr/>
          <p:nvPr/>
        </p:nvSpPr>
        <p:spPr>
          <a:xfrm>
            <a:off x="266760" y="1783080"/>
            <a:ext cx="8722800" cy="16149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2000" spc="-1" strike="noStrike">
                <a:solidFill>
                  <a:srgbClr val="000000"/>
                </a:solidFill>
                <a:latin typeface="Arial"/>
                <a:ea typeface="DejaVu Sans"/>
              </a:rPr>
              <a:t>Le C++ « devine » le type d’éléments et la longueur du tableau statique</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On ne contrôle plus la taille du tableau avec ce type d’initialisation : gare au bogues</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Mais allège considérablement l’écriture du code (donc plus facile à lire !)</a:t>
            </a:r>
            <a:endParaRPr b="0" lang="fr-FR"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Arial"/>
                <a:ea typeface="DejaVu Sans"/>
              </a:rPr>
              <a:t>De toute façon, on peu continuer à contrôler l’accès aux données :</a:t>
            </a:r>
            <a:endParaRPr b="0" lang="fr-FR" sz="2000" spc="-1" strike="noStrike">
              <a:latin typeface="Arial"/>
            </a:endParaRPr>
          </a:p>
        </p:txBody>
      </p:sp>
      <p:sp>
        <p:nvSpPr>
          <p:cNvPr id="675" name="CustomShape 5"/>
          <p:cNvSpPr/>
          <p:nvPr/>
        </p:nvSpPr>
        <p:spPr>
          <a:xfrm>
            <a:off x="315720" y="3507840"/>
            <a:ext cx="8722800" cy="25592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x = tableau[0];</a:t>
            </a:r>
            <a:r>
              <a:rPr b="1" lang="fr-FR" sz="1800" spc="-1" strike="noStrike">
                <a:solidFill>
                  <a:srgbClr val="009242"/>
                </a:solidFill>
                <a:latin typeface="Courier New"/>
                <a:ea typeface="DejaVu Sans"/>
              </a:rPr>
              <a:t>//ok</a:t>
            </a:r>
            <a:endParaRPr b="0" lang="fr-FR" sz="1800" spc="-1" strike="noStrike">
              <a:latin typeface="Arial"/>
            </a:endParaRPr>
          </a:p>
          <a:p>
            <a:pPr>
              <a:lnSpc>
                <a:spcPct val="100000"/>
              </a:lnSpc>
            </a:pPr>
            <a:r>
              <a:rPr b="1" lang="fr-FR" sz="1800" spc="-1" strike="noStrike">
                <a:solidFill>
                  <a:srgbClr val="009242"/>
                </a:solidFill>
                <a:latin typeface="Courier New"/>
                <a:ea typeface="DejaVu Sans"/>
              </a:rPr>
              <a:t>// Erreur à l’exécution avec gcc si l’option -D_GLIBCXX_DEBUG</a:t>
            </a:r>
            <a:endParaRPr b="0" lang="fr-FR" sz="1800" spc="-1" strike="noStrike">
              <a:latin typeface="Arial"/>
            </a:endParaRPr>
          </a:p>
          <a:p>
            <a:pPr>
              <a:lnSpc>
                <a:spcPct val="100000"/>
              </a:lnSpc>
            </a:pPr>
            <a:r>
              <a:rPr b="1" lang="fr-FR" sz="1800" spc="-1" strike="noStrike">
                <a:solidFill>
                  <a:srgbClr val="009242"/>
                </a:solidFill>
                <a:latin typeface="Courier New"/>
                <a:ea typeface="DejaVu Sans"/>
              </a:rPr>
              <a:t>// a été mis en option de compilation</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y = tableau[4];</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z = tableau.at(4);</a:t>
            </a:r>
            <a:r>
              <a:rPr b="1" lang="fr-FR" sz="1800" spc="-1" strike="noStrike">
                <a:solidFill>
                  <a:srgbClr val="009242"/>
                </a:solidFill>
                <a:latin typeface="Courier New"/>
                <a:ea typeface="DejaVu Sans"/>
              </a:rPr>
              <a:t>// Erreur levée systématiquement</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tab = tableau.data();</a:t>
            </a:r>
            <a:r>
              <a:rPr b="1" lang="fr-FR" sz="1800" spc="-1" strike="noStrike">
                <a:solidFill>
                  <a:srgbClr val="009242"/>
                </a:solidFill>
                <a:latin typeface="Courier New"/>
                <a:ea typeface="DejaVu Sans"/>
              </a:rPr>
              <a:t>// tab pointe sur début tableau</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&amp; rx = tableau[2];</a:t>
            </a:r>
            <a:endParaRPr b="0" lang="fr-FR" sz="1800" spc="-1" strike="noStrike">
              <a:latin typeface="Arial"/>
            </a:endParaRPr>
          </a:p>
          <a:p>
            <a:pPr>
              <a:lnSpc>
                <a:spcPct val="100000"/>
              </a:lnSpc>
            </a:pPr>
            <a:r>
              <a:rPr b="1" lang="fr-FR" sz="1800" spc="-1" strike="noStrike">
                <a:solidFill>
                  <a:srgbClr val="000000"/>
                </a:solidFill>
                <a:latin typeface="Courier New"/>
                <a:ea typeface="DejaVu Sans"/>
              </a:rPr>
              <a:t>rx = 4.; </a:t>
            </a:r>
            <a:r>
              <a:rPr b="1" lang="fr-FR" sz="1800" spc="-1" strike="noStrike">
                <a:solidFill>
                  <a:srgbClr val="009242"/>
                </a:solidFill>
                <a:latin typeface="Courier New"/>
                <a:ea typeface="DejaVu Sans"/>
              </a:rPr>
              <a:t>// On modifie le troisième élément de tableau</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&amp; début = tableau.front(), fin = tableau.back();</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Les tableaux statiques</a:t>
            </a:r>
            <a:endParaRPr b="0" lang="fr-FR" sz="4400" spc="-1" strike="noStrike">
              <a:solidFill>
                <a:srgbClr val="000000"/>
              </a:solidFill>
              <a:latin typeface="Arial"/>
            </a:endParaRPr>
          </a:p>
        </p:txBody>
      </p:sp>
      <p:sp>
        <p:nvSpPr>
          <p:cNvPr id="677" name="CustomShape 2"/>
          <p:cNvSpPr/>
          <p:nvPr/>
        </p:nvSpPr>
        <p:spPr>
          <a:xfrm>
            <a:off x="320040" y="951840"/>
            <a:ext cx="8734320" cy="10638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size = tableau.size();</a:t>
            </a:r>
            <a:r>
              <a:rPr b="1" lang="fr-FR" sz="1600" spc="-1" strike="noStrike">
                <a:solidFill>
                  <a:srgbClr val="009242"/>
                </a:solidFill>
                <a:latin typeface="Courier New"/>
                <a:ea typeface="DejaVu Sans"/>
              </a:rPr>
              <a:t>//Nombre d’éléments dans le tableau</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tableau.fill(-1.);</a:t>
            </a:r>
            <a:r>
              <a:rPr b="1" lang="fr-FR" sz="1600" spc="-1" strike="noStrike">
                <a:solidFill>
                  <a:srgbClr val="009242"/>
                </a:solidFill>
                <a:latin typeface="Courier New"/>
                <a:ea typeface="DejaVu Sans"/>
              </a:rPr>
              <a:t>// Remplit le tableau avec des -1.</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std::array&lt;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,4&gt; buffer;</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buffer.swap(tableau);</a:t>
            </a:r>
            <a:r>
              <a:rPr b="1" lang="fr-FR" sz="1600" spc="-1" strike="noStrike">
                <a:solidFill>
                  <a:srgbClr val="009242"/>
                </a:solidFill>
                <a:latin typeface="Courier New"/>
                <a:ea typeface="DejaVu Sans"/>
              </a:rPr>
              <a:t>// Permute les données de tableau avec buffer</a:t>
            </a:r>
            <a:endParaRPr b="0" lang="fr-FR" sz="1600" spc="-1" strike="noStrike">
              <a:latin typeface="Arial"/>
            </a:endParaRPr>
          </a:p>
        </p:txBody>
      </p:sp>
      <p:sp>
        <p:nvSpPr>
          <p:cNvPr id="678" name="CustomShape 3"/>
          <p:cNvSpPr/>
          <p:nvPr/>
        </p:nvSpPr>
        <p:spPr>
          <a:xfrm>
            <a:off x="320040" y="2223720"/>
            <a:ext cx="8640720" cy="1919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2400" spc="-1" strike="noStrike">
                <a:solidFill>
                  <a:srgbClr val="000000"/>
                </a:solidFill>
                <a:latin typeface="Arial"/>
                <a:ea typeface="DejaVu Sans"/>
              </a:rPr>
              <a:t>La fonction swap a un coût linéaire en fonction de la taille du tableau. On permute les éléments un par un</a:t>
            </a:r>
            <a:endParaRPr b="0" lang="fr-FR" sz="2400" spc="-1" strike="noStrike">
              <a:latin typeface="Arial"/>
            </a:endParaRPr>
          </a:p>
          <a:p>
            <a:pPr marL="285840" indent="-285480" algn="just">
              <a:lnSpc>
                <a:spcPct val="100000"/>
              </a:lnSpc>
              <a:buClr>
                <a:srgbClr val="000000"/>
              </a:buClr>
              <a:buFont typeface="Arial"/>
              <a:buChar char="•"/>
            </a:pPr>
            <a:r>
              <a:rPr b="0" lang="fr-FR" sz="2400" spc="-1" strike="noStrike">
                <a:solidFill>
                  <a:srgbClr val="000000"/>
                </a:solidFill>
                <a:latin typeface="Arial"/>
                <a:ea typeface="DejaVu Sans"/>
              </a:rPr>
              <a:t>Il est possible de comparer lexicographiquement deux tableaux, à condition qu’ils aient le même type d’éléments et qu’ils soient comparables</a:t>
            </a:r>
            <a:endParaRPr b="0" lang="fr-FR" sz="2400" spc="-1" strike="noStrike">
              <a:latin typeface="Arial"/>
            </a:endParaRPr>
          </a:p>
        </p:txBody>
      </p:sp>
      <p:sp>
        <p:nvSpPr>
          <p:cNvPr id="679" name="CustomShape 4"/>
          <p:cNvSpPr/>
          <p:nvPr/>
        </p:nvSpPr>
        <p:spPr>
          <a:xfrm>
            <a:off x="187200" y="4235400"/>
            <a:ext cx="8867160" cy="10638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0000"/>
                </a:solidFill>
                <a:latin typeface="Courier New"/>
                <a:ea typeface="DejaVu Sans"/>
              </a:rPr>
              <a:t>std::array parties_entières = {-1., -2., 3., 6., -4.};</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std::array valeurs_réelles  = {-1.2, -2.3, 3.4, -6.5, -4.1};</a:t>
            </a:r>
            <a:endParaRPr b="0" lang="fr-FR" sz="1600" spc="-1" strike="noStrike">
              <a:latin typeface="Arial"/>
            </a:endParaRPr>
          </a:p>
          <a:p>
            <a:pPr>
              <a:lnSpc>
                <a:spcPct val="100000"/>
              </a:lnSpc>
            </a:pPr>
            <a:r>
              <a:rPr b="1" lang="fr-FR" sz="1600" spc="-1" strike="noStrike">
                <a:solidFill>
                  <a:srgbClr val="0070c0"/>
                </a:solidFill>
                <a:latin typeface="Courier New"/>
                <a:ea typeface="DejaVu Sans"/>
              </a:rPr>
              <a:t>if</a:t>
            </a:r>
            <a:r>
              <a:rPr b="1" lang="fr-FR" sz="1600" spc="-1" strike="noStrike">
                <a:solidFill>
                  <a:srgbClr val="000000"/>
                </a:solidFill>
                <a:latin typeface="Courier New"/>
                <a:ea typeface="DejaVu Sans"/>
              </a:rPr>
              <a:t> ( parties_entières &gt; valeurs_réelles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La partie entière possède des éléments plus gros !</a:t>
            </a:r>
            <a:r>
              <a:rPr b="1" lang="fr-FR" sz="1600" spc="-1" strike="noStrike">
                <a:solidFill>
                  <a:srgbClr val="000000"/>
                </a:solidFill>
                <a:latin typeface="Courier New"/>
                <a:ea typeface="DejaVu Sans"/>
              </a:rPr>
              <a:t>";</a:t>
            </a:r>
            <a:endParaRPr b="0" lang="fr-FR" sz="1600" spc="-1" strike="noStrike">
              <a:latin typeface="Arial"/>
            </a:endParaRPr>
          </a:p>
        </p:txBody>
      </p:sp>
      <p:sp>
        <p:nvSpPr>
          <p:cNvPr id="680" name="CustomShape 5"/>
          <p:cNvSpPr/>
          <p:nvPr/>
        </p:nvSpPr>
        <p:spPr>
          <a:xfrm>
            <a:off x="187200" y="5465520"/>
            <a:ext cx="8867160" cy="364680"/>
          </a:xfrm>
          <a:prstGeom prst="rect">
            <a:avLst/>
          </a:prstGeom>
          <a:solidFill>
            <a:schemeClr val="tx1"/>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ffffff"/>
                </a:solidFill>
                <a:latin typeface="Courier New"/>
                <a:ea typeface="DejaVu Sans"/>
              </a:rPr>
              <a:t>La partie entière possède des éléments plus gros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Parcours des tableaux en C++</a:t>
            </a:r>
            <a:endParaRPr b="0" lang="fr-FR" sz="4400" spc="-1" strike="noStrike">
              <a:solidFill>
                <a:srgbClr val="000000"/>
              </a:solidFill>
              <a:latin typeface="Arial"/>
            </a:endParaRPr>
          </a:p>
        </p:txBody>
      </p:sp>
      <p:sp>
        <p:nvSpPr>
          <p:cNvPr id="682" name="TextShape 2"/>
          <p:cNvSpPr txBox="1"/>
          <p:nvPr/>
        </p:nvSpPr>
        <p:spPr>
          <a:xfrm>
            <a:off x="279360" y="856440"/>
            <a:ext cx="7771680" cy="24390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Un conteneur est une collection de valeurs : tableau statique, dynamique, liste, arbre, dictionnaire, etc.</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Plusieurs façons de parcourir un conteneur :</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À la C avec une boucle for classique</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En itérant sur les valeurs du tableau par référence ou copie</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En itérant explicitement avec un itérateur</a:t>
            </a:r>
            <a:endParaRPr b="0" lang="fr-FR" sz="2000" spc="-1" strike="noStrike">
              <a:latin typeface="Arial"/>
            </a:endParaRPr>
          </a:p>
        </p:txBody>
      </p:sp>
      <p:sp>
        <p:nvSpPr>
          <p:cNvPr id="683" name="CustomShape 3"/>
          <p:cNvSpPr/>
          <p:nvPr/>
        </p:nvSpPr>
        <p:spPr>
          <a:xfrm>
            <a:off x="266760" y="3275280"/>
            <a:ext cx="8760960" cy="2682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70c0"/>
                </a:solidFill>
                <a:latin typeface="Arial"/>
                <a:ea typeface="DejaVu Sans"/>
              </a:rPr>
              <a:t>for</a:t>
            </a:r>
            <a:r>
              <a:rPr b="1" lang="fr-FR" sz="1600" spc="-1" strike="noStrike">
                <a:solidFill>
                  <a:srgbClr val="000000"/>
                </a:solidFill>
                <a:latin typeface="Arial"/>
                <a:ea typeface="DejaVu Sans"/>
              </a:rPr>
              <a:t> (</a:t>
            </a:r>
            <a:r>
              <a:rPr b="1" lang="fr-FR" sz="1600" spc="-1" strike="noStrike">
                <a:solidFill>
                  <a:srgbClr val="0070c0"/>
                </a:solidFill>
                <a:latin typeface="Arial"/>
                <a:ea typeface="DejaVu Sans"/>
              </a:rPr>
              <a:t>decltype</a:t>
            </a:r>
            <a:r>
              <a:rPr b="1" lang="fr-FR" sz="1600" spc="-1" strike="noStrike">
                <a:solidFill>
                  <a:srgbClr val="000000"/>
                </a:solidFill>
                <a:latin typeface="Arial"/>
                <a:ea typeface="DejaVu Sans"/>
              </a:rPr>
              <a:t>(tableau.size()) i = 0; i &lt; tableau.size(); ++i ) </a:t>
            </a:r>
            <a:r>
              <a:rPr b="1" lang="fr-FR" sz="1600" spc="-1" strike="noStrike">
                <a:solidFill>
                  <a:srgbClr val="009242"/>
                </a:solidFill>
                <a:latin typeface="Arial"/>
                <a:ea typeface="DejaVu Sans"/>
              </a:rPr>
              <a:t>// Boucle classique en C</a:t>
            </a:r>
            <a:endParaRPr b="0" lang="fr-FR" sz="1600" spc="-1" strike="noStrike">
              <a:latin typeface="Arial"/>
            </a:endParaRPr>
          </a:p>
          <a:p>
            <a:pPr>
              <a:lnSpc>
                <a:spcPts val="1701"/>
              </a:lnSpc>
            </a:pPr>
            <a:r>
              <a:rPr b="1" lang="fr-FR" sz="1600" spc="-1" strike="noStrike">
                <a:solidFill>
                  <a:srgbClr val="000000"/>
                </a:solidFill>
                <a:latin typeface="Arial"/>
                <a:ea typeface="DejaVu Sans"/>
              </a:rPr>
              <a:t>{</a:t>
            </a:r>
            <a:endParaRPr b="0" lang="fr-FR" sz="1600" spc="-1" strike="noStrike">
              <a:latin typeface="Arial"/>
            </a:endParaRPr>
          </a:p>
          <a:p>
            <a:pPr>
              <a:lnSpc>
                <a:spcPts val="1701"/>
              </a:lnSpc>
            </a:pPr>
            <a:r>
              <a:rPr b="1" lang="fr-FR" sz="1600" spc="-1" strike="noStrike">
                <a:solidFill>
                  <a:srgbClr val="0070c0"/>
                </a:solidFill>
                <a:latin typeface="Arial"/>
                <a:ea typeface="DejaVu Sans"/>
              </a:rPr>
              <a:t>    </a:t>
            </a:r>
            <a:r>
              <a:rPr b="1" lang="fr-FR" sz="1600" spc="-1" strike="noStrike">
                <a:solidFill>
                  <a:srgbClr val="0070c0"/>
                </a:solidFill>
                <a:latin typeface="Arial"/>
                <a:ea typeface="DejaVu Sans"/>
              </a:rPr>
              <a:t>double</a:t>
            </a:r>
            <a:r>
              <a:rPr b="1" lang="fr-FR" sz="1600" spc="-1" strike="noStrike">
                <a:solidFill>
                  <a:srgbClr val="000000"/>
                </a:solidFill>
                <a:latin typeface="Arial"/>
                <a:ea typeface="DejaVu Sans"/>
              </a:rPr>
              <a:t>&amp; rx = tableau[i];</a:t>
            </a:r>
            <a:endParaRPr b="0" lang="fr-FR" sz="1600" spc="-1" strike="noStrike">
              <a:latin typeface="Arial"/>
            </a:endParaRPr>
          </a:p>
          <a:p>
            <a:pPr>
              <a:lnSpc>
                <a:spcPts val="1701"/>
              </a:lnSpc>
            </a:pPr>
            <a:r>
              <a:rPr b="1" lang="fr-FR" sz="1600" spc="-1" strike="noStrike">
                <a:solidFill>
                  <a:srgbClr val="000000"/>
                </a:solidFill>
                <a:latin typeface="Arial"/>
                <a:ea typeface="DejaVu Sans"/>
              </a:rPr>
              <a:t>    …</a:t>
            </a:r>
            <a:endParaRPr b="0" lang="fr-FR" sz="1600" spc="-1" strike="noStrike">
              <a:latin typeface="Arial"/>
            </a:endParaRPr>
          </a:p>
          <a:p>
            <a:pPr>
              <a:lnSpc>
                <a:spcPts val="1701"/>
              </a:lnSpc>
            </a:pPr>
            <a:r>
              <a:rPr b="1" lang="fr-FR" sz="1600" spc="-1" strike="noStrike">
                <a:solidFill>
                  <a:srgbClr val="000000"/>
                </a:solidFill>
                <a:latin typeface="Arial"/>
                <a:ea typeface="DejaVu Sans"/>
              </a:rPr>
              <a:t>    </a:t>
            </a:r>
            <a:r>
              <a:rPr b="1" lang="fr-FR" sz="1600" spc="-1" strike="noStrike">
                <a:solidFill>
                  <a:srgbClr val="000000"/>
                </a:solidFill>
                <a:latin typeface="Arial"/>
                <a:ea typeface="DejaVu Sans"/>
              </a:rPr>
              <a:t>rx = 4.; …</a:t>
            </a:r>
            <a:endParaRPr b="0" lang="fr-FR" sz="1600" spc="-1" strike="noStrike">
              <a:latin typeface="Arial"/>
            </a:endParaRPr>
          </a:p>
          <a:p>
            <a:pPr>
              <a:lnSpc>
                <a:spcPts val="1701"/>
              </a:lnSpc>
            </a:pPr>
            <a:r>
              <a:rPr b="1" lang="fr-FR" sz="1600" spc="-1" strike="noStrike">
                <a:solidFill>
                  <a:srgbClr val="000000"/>
                </a:solidFill>
                <a:latin typeface="Arial"/>
                <a:ea typeface="DejaVu Sans"/>
              </a:rPr>
              <a:t>}</a:t>
            </a:r>
            <a:endParaRPr b="0" lang="fr-FR" sz="1600" spc="-1" strike="noStrike">
              <a:latin typeface="Arial"/>
            </a:endParaRPr>
          </a:p>
          <a:p>
            <a:pPr>
              <a:lnSpc>
                <a:spcPts val="1701"/>
              </a:lnSpc>
            </a:pPr>
            <a:endParaRPr b="0" lang="fr-FR" sz="1600" spc="-1" strike="noStrike">
              <a:latin typeface="Arial"/>
            </a:endParaRPr>
          </a:p>
          <a:p>
            <a:pPr>
              <a:lnSpc>
                <a:spcPts val="1701"/>
              </a:lnSpc>
            </a:pPr>
            <a:r>
              <a:rPr b="1" lang="fr-FR" sz="1600" spc="-1" strike="noStrike">
                <a:solidFill>
                  <a:srgbClr val="0070c0"/>
                </a:solidFill>
                <a:latin typeface="Arial"/>
                <a:ea typeface="DejaVu Sans"/>
              </a:rPr>
              <a:t>for</a:t>
            </a:r>
            <a:r>
              <a:rPr b="1" lang="fr-FR" sz="1600" spc="-1" strike="noStrike">
                <a:solidFill>
                  <a:srgbClr val="000000"/>
                </a:solidFill>
                <a:latin typeface="Arial"/>
                <a:ea typeface="DejaVu Sans"/>
              </a:rPr>
              <a:t> ( </a:t>
            </a:r>
            <a:r>
              <a:rPr b="1" lang="fr-FR" sz="1600" spc="-1" strike="noStrike">
                <a:solidFill>
                  <a:srgbClr val="0070c0"/>
                </a:solidFill>
                <a:latin typeface="Arial"/>
                <a:ea typeface="DejaVu Sans"/>
              </a:rPr>
              <a:t>auto</a:t>
            </a:r>
            <a:r>
              <a:rPr b="1" lang="fr-FR" sz="1600" spc="-1" strike="noStrike">
                <a:solidFill>
                  <a:srgbClr val="000000"/>
                </a:solidFill>
                <a:latin typeface="Arial"/>
                <a:ea typeface="DejaVu Sans"/>
              </a:rPr>
              <a:t>&amp; réf : tableau ) </a:t>
            </a:r>
            <a:r>
              <a:rPr b="1" lang="fr-FR" sz="1600" spc="-1" strike="noStrike">
                <a:solidFill>
                  <a:srgbClr val="009242"/>
                </a:solidFill>
                <a:latin typeface="Arial"/>
                <a:ea typeface="DejaVu Sans"/>
              </a:rPr>
              <a:t>// C++ 11 et supérieur : boucle à la Python…</a:t>
            </a:r>
            <a:endParaRPr b="0" lang="fr-FR" sz="1600" spc="-1" strike="noStrike">
              <a:latin typeface="Arial"/>
            </a:endParaRPr>
          </a:p>
          <a:p>
            <a:pPr>
              <a:lnSpc>
                <a:spcPts val="1701"/>
              </a:lnSpc>
            </a:pPr>
            <a:r>
              <a:rPr b="1" lang="fr-FR" sz="1600" spc="-1" strike="noStrike">
                <a:solidFill>
                  <a:srgbClr val="000000"/>
                </a:solidFill>
                <a:latin typeface="Arial"/>
                <a:ea typeface="DejaVu Sans"/>
              </a:rPr>
              <a:t>{  …   réf = 4.;  …  }</a:t>
            </a:r>
            <a:endParaRPr b="0" lang="fr-FR" sz="1600" spc="-1" strike="noStrike">
              <a:latin typeface="Arial"/>
            </a:endParaRPr>
          </a:p>
          <a:p>
            <a:pPr>
              <a:lnSpc>
                <a:spcPts val="1701"/>
              </a:lnSpc>
            </a:pPr>
            <a:endParaRPr b="0" lang="fr-FR" sz="1600" spc="-1" strike="noStrike">
              <a:latin typeface="Arial"/>
            </a:endParaRPr>
          </a:p>
          <a:p>
            <a:pPr>
              <a:lnSpc>
                <a:spcPts val="1701"/>
              </a:lnSpc>
            </a:pPr>
            <a:r>
              <a:rPr b="1" lang="fr-FR" sz="1600" spc="-1" strike="noStrike">
                <a:solidFill>
                  <a:srgbClr val="0070c0"/>
                </a:solidFill>
                <a:latin typeface="Arial"/>
                <a:ea typeface="DejaVu Sans"/>
              </a:rPr>
              <a:t>for</a:t>
            </a:r>
            <a:r>
              <a:rPr b="1" lang="fr-FR" sz="1600" spc="-1" strike="noStrike">
                <a:solidFill>
                  <a:srgbClr val="000000"/>
                </a:solidFill>
                <a:latin typeface="Arial"/>
                <a:ea typeface="DejaVu Sans"/>
              </a:rPr>
              <a:t> ( </a:t>
            </a:r>
            <a:r>
              <a:rPr b="1" lang="fr-FR" sz="1600" spc="-1" strike="noStrike">
                <a:solidFill>
                  <a:srgbClr val="0070c0"/>
                </a:solidFill>
                <a:latin typeface="Arial"/>
                <a:ea typeface="DejaVu Sans"/>
              </a:rPr>
              <a:t>auto</a:t>
            </a:r>
            <a:r>
              <a:rPr b="1" lang="fr-FR" sz="1600" spc="-1" strike="noStrike">
                <a:solidFill>
                  <a:srgbClr val="000000"/>
                </a:solidFill>
                <a:latin typeface="Arial"/>
                <a:ea typeface="DejaVu Sans"/>
              </a:rPr>
              <a:t> iter = tableau.begin(); iter != tableau.end(); ++iter) </a:t>
            </a:r>
            <a:r>
              <a:rPr b="1" lang="fr-FR" sz="1600" spc="-1" strike="noStrike">
                <a:solidFill>
                  <a:srgbClr val="009242"/>
                </a:solidFill>
                <a:latin typeface="Arial"/>
                <a:ea typeface="DejaVu Sans"/>
              </a:rPr>
              <a:t>// Par itérateur</a:t>
            </a:r>
            <a:endParaRPr b="0" lang="fr-FR" sz="1600" spc="-1" strike="noStrike">
              <a:latin typeface="Arial"/>
            </a:endParaRPr>
          </a:p>
          <a:p>
            <a:pPr>
              <a:lnSpc>
                <a:spcPts val="1701"/>
              </a:lnSpc>
            </a:pPr>
            <a:r>
              <a:rPr b="1" lang="fr-FR" sz="1600" spc="-1" strike="noStrike">
                <a:solidFill>
                  <a:srgbClr val="000000"/>
                </a:solidFill>
                <a:latin typeface="Arial"/>
                <a:ea typeface="DejaVu Sans"/>
              </a:rPr>
              <a:t>{ … }</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Exercice sur les tableaux statiques</a:t>
            </a:r>
            <a:endParaRPr b="0" lang="fr-FR" sz="4400" spc="-1" strike="noStrike">
              <a:solidFill>
                <a:srgbClr val="000000"/>
              </a:solidFill>
              <a:latin typeface="Arial"/>
            </a:endParaRPr>
          </a:p>
        </p:txBody>
      </p:sp>
      <p:sp>
        <p:nvSpPr>
          <p:cNvPr id="685" name="TextShape 2"/>
          <p:cNvSpPr txBox="1"/>
          <p:nvPr/>
        </p:nvSpPr>
        <p:spPr>
          <a:xfrm>
            <a:off x="279360" y="939240"/>
            <a:ext cx="8694000" cy="5124240"/>
          </a:xfrm>
          <a:prstGeom prst="rect">
            <a:avLst/>
          </a:prstGeom>
          <a:solidFill>
            <a:srgbClr val="ccffcc"/>
          </a:solid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Calcul de l’aire signée</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Définir le type point et le type vecteur comme des tableaux à deux coefficients double précision</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Définir une structure triangle comme un tableau de trois points p</a:t>
            </a:r>
            <a:r>
              <a:rPr b="0" lang="fr-FR" sz="2400" spc="-1" strike="noStrike" baseline="-33000">
                <a:solidFill>
                  <a:srgbClr val="000000"/>
                </a:solidFill>
                <a:latin typeface="Arial"/>
                <a:ea typeface="DejaVu Sans"/>
              </a:rPr>
              <a:t>1</a:t>
            </a:r>
            <a:r>
              <a:rPr b="0" lang="fr-FR" sz="2400" spc="-1" strike="noStrike">
                <a:solidFill>
                  <a:srgbClr val="000000"/>
                </a:solidFill>
                <a:latin typeface="Arial"/>
                <a:ea typeface="DejaVu Sans"/>
              </a:rPr>
              <a:t>, p</a:t>
            </a:r>
            <a:r>
              <a:rPr b="0" lang="fr-FR" sz="2400" spc="-1" strike="noStrike" baseline="-33000">
                <a:solidFill>
                  <a:srgbClr val="000000"/>
                </a:solidFill>
                <a:latin typeface="Arial"/>
                <a:ea typeface="DejaVu Sans"/>
              </a:rPr>
              <a:t>2</a:t>
            </a:r>
            <a:r>
              <a:rPr b="0" lang="fr-FR" sz="2400" spc="-1" strike="noStrike">
                <a:solidFill>
                  <a:srgbClr val="000000"/>
                </a:solidFill>
                <a:latin typeface="Arial"/>
                <a:ea typeface="DejaVu Sans"/>
              </a:rPr>
              <a:t> et p</a:t>
            </a:r>
            <a:r>
              <a:rPr b="0" lang="fr-FR" sz="2400" spc="-1" strike="noStrike" baseline="-33000">
                <a:solidFill>
                  <a:srgbClr val="000000"/>
                </a:solidFill>
                <a:latin typeface="Arial"/>
                <a:ea typeface="DejaVu Sans"/>
              </a:rPr>
              <a:t>3</a:t>
            </a:r>
            <a:r>
              <a:rPr b="0" lang="fr-FR" sz="2400" spc="-1" strike="noStrike">
                <a:solidFill>
                  <a:srgbClr val="000000"/>
                </a:solidFill>
                <a:latin typeface="Arial"/>
                <a:ea typeface="DejaVu Sans"/>
              </a:rPr>
              <a:t>.</a:t>
            </a:r>
            <a:endParaRPr b="0" lang="fr-FR" sz="2400" spc="-1" strike="noStrike">
              <a:latin typeface="Arial"/>
            </a:endParaRPr>
          </a:p>
          <a:p>
            <a:pPr>
              <a:lnSpc>
                <a:spcPct val="90000"/>
              </a:lnSpc>
              <a:spcBef>
                <a:spcPts val="499"/>
              </a:spcBef>
            </a:pPr>
            <a:r>
              <a:rPr b="0" lang="fr-FR" sz="2400" spc="-1" strike="noStrike">
                <a:solidFill>
                  <a:srgbClr val="000000"/>
                </a:solidFill>
                <a:latin typeface="Arial"/>
                <a:ea typeface="DejaVu Sans"/>
              </a:rPr>
              <a:t>Définir un point  p et un triangle T</a:t>
            </a:r>
            <a:r>
              <a:rPr b="0" lang="fr-FR" sz="2800" spc="-1" strike="noStrike">
                <a:solidFill>
                  <a:srgbClr val="000000"/>
                </a:solidFill>
                <a:latin typeface="Arial"/>
                <a:ea typeface="DejaVu Sans"/>
              </a:rPr>
              <a:t>{</a:t>
            </a:r>
            <a:r>
              <a:rPr b="0" lang="fr-FR" sz="2400" spc="-1" strike="noStrike">
                <a:solidFill>
                  <a:srgbClr val="000000"/>
                </a:solidFill>
                <a:latin typeface="Arial"/>
                <a:ea typeface="DejaVu Sans"/>
              </a:rPr>
              <a:t>p</a:t>
            </a:r>
            <a:r>
              <a:rPr b="0" lang="fr-FR" sz="2400" spc="-1" strike="noStrike" baseline="-33000">
                <a:solidFill>
                  <a:srgbClr val="000000"/>
                </a:solidFill>
                <a:latin typeface="Arial"/>
                <a:ea typeface="DejaVu Sans"/>
              </a:rPr>
              <a:t>1</a:t>
            </a:r>
            <a:r>
              <a:rPr b="0" lang="fr-FR" sz="2400" spc="-1" strike="noStrike">
                <a:solidFill>
                  <a:srgbClr val="000000"/>
                </a:solidFill>
                <a:latin typeface="Arial"/>
                <a:ea typeface="DejaVu Sans"/>
              </a:rPr>
              <a:t>{-1,-1}, p</a:t>
            </a:r>
            <a:r>
              <a:rPr b="0" lang="fr-FR" sz="2400" spc="-1" strike="noStrike" baseline="-33000">
                <a:solidFill>
                  <a:srgbClr val="000000"/>
                </a:solidFill>
                <a:latin typeface="Arial"/>
                <a:ea typeface="DejaVu Sans"/>
              </a:rPr>
              <a:t>2</a:t>
            </a:r>
            <a:r>
              <a:rPr b="0" lang="fr-FR" sz="2400" spc="-1" strike="noStrike">
                <a:solidFill>
                  <a:srgbClr val="000000"/>
                </a:solidFill>
                <a:latin typeface="Arial"/>
                <a:ea typeface="DejaVu Sans"/>
              </a:rPr>
              <a:t>{1,-1} et p</a:t>
            </a:r>
            <a:r>
              <a:rPr b="0" lang="fr-FR" sz="2400" spc="-1" strike="noStrike" baseline="-33000">
                <a:solidFill>
                  <a:srgbClr val="000000"/>
                </a:solidFill>
                <a:latin typeface="Arial"/>
                <a:ea typeface="DejaVu Sans"/>
              </a:rPr>
              <a:t>3</a:t>
            </a:r>
            <a:r>
              <a:rPr b="0" lang="fr-FR" sz="2400" spc="-1" strike="noStrike">
                <a:solidFill>
                  <a:srgbClr val="000000"/>
                </a:solidFill>
                <a:latin typeface="Arial"/>
                <a:ea typeface="DejaVu Sans"/>
              </a:rPr>
              <a:t>{0,1}</a:t>
            </a:r>
            <a:r>
              <a:rPr b="0" lang="fr-FR" sz="2800" spc="-1" strike="noStrike">
                <a:solidFill>
                  <a:srgbClr val="000000"/>
                </a:solidFill>
                <a:latin typeface="Arial"/>
                <a:ea typeface="DejaVu Sans"/>
              </a:rPr>
              <a:t>}</a:t>
            </a:r>
            <a:endParaRPr b="0" lang="fr-FR" sz="2800" spc="-1" strike="noStrike">
              <a:latin typeface="Arial"/>
            </a:endParaRPr>
          </a:p>
          <a:p>
            <a:pPr>
              <a:lnSpc>
                <a:spcPct val="90000"/>
              </a:lnSpc>
              <a:spcBef>
                <a:spcPts val="499"/>
              </a:spcBef>
            </a:pPr>
            <a:r>
              <a:rPr b="0" lang="fr-FR" sz="2400" spc="-1" strike="noStrike">
                <a:solidFill>
                  <a:srgbClr val="000000"/>
                </a:solidFill>
                <a:latin typeface="Arial"/>
                <a:ea typeface="DejaVu Sans"/>
              </a:rPr>
              <a:t>Calculer les vecteurs p</a:t>
            </a:r>
            <a:r>
              <a:rPr b="0" lang="fr-FR" sz="2400" spc="-1" strike="noStrike" baseline="-33000">
                <a:solidFill>
                  <a:srgbClr val="000000"/>
                </a:solidFill>
                <a:latin typeface="Arial"/>
                <a:ea typeface="DejaVu Sans"/>
              </a:rPr>
              <a:t>1</a:t>
            </a:r>
            <a:r>
              <a:rPr b="0" lang="fr-FR" sz="2400" spc="-1" strike="noStrike">
                <a:solidFill>
                  <a:srgbClr val="000000"/>
                </a:solidFill>
                <a:latin typeface="Arial"/>
                <a:ea typeface="DejaVu Sans"/>
              </a:rPr>
              <a:t>p</a:t>
            </a:r>
            <a:r>
              <a:rPr b="0" lang="fr-FR" sz="2400" spc="-1" strike="noStrike" baseline="-33000">
                <a:solidFill>
                  <a:srgbClr val="000000"/>
                </a:solidFill>
                <a:latin typeface="Arial"/>
                <a:ea typeface="DejaVu Sans"/>
              </a:rPr>
              <a:t>2</a:t>
            </a:r>
            <a:r>
              <a:rPr b="0" lang="fr-FR" sz="2400" spc="-1" strike="noStrike">
                <a:solidFill>
                  <a:srgbClr val="000000"/>
                </a:solidFill>
                <a:latin typeface="Arial"/>
                <a:ea typeface="DejaVu Sans"/>
              </a:rPr>
              <a:t>, p</a:t>
            </a:r>
            <a:r>
              <a:rPr b="0" lang="fr-FR" sz="2400" spc="-1" strike="noStrike" baseline="-33000">
                <a:solidFill>
                  <a:srgbClr val="000000"/>
                </a:solidFill>
                <a:latin typeface="Arial"/>
                <a:ea typeface="DejaVu Sans"/>
              </a:rPr>
              <a:t>2</a:t>
            </a:r>
            <a:r>
              <a:rPr b="0" lang="fr-FR" sz="2400" spc="-1" strike="noStrike">
                <a:solidFill>
                  <a:srgbClr val="000000"/>
                </a:solidFill>
                <a:latin typeface="Arial"/>
                <a:ea typeface="DejaVu Sans"/>
              </a:rPr>
              <a:t>p</a:t>
            </a:r>
            <a:r>
              <a:rPr b="0" lang="fr-FR" sz="2400" spc="-1" strike="noStrike" baseline="-33000">
                <a:solidFill>
                  <a:srgbClr val="000000"/>
                </a:solidFill>
                <a:latin typeface="Arial"/>
                <a:ea typeface="DejaVu Sans"/>
              </a:rPr>
              <a:t>3</a:t>
            </a:r>
            <a:r>
              <a:rPr b="0" lang="fr-FR" sz="2400" spc="-1" strike="noStrike">
                <a:solidFill>
                  <a:srgbClr val="000000"/>
                </a:solidFill>
                <a:latin typeface="Arial"/>
                <a:ea typeface="DejaVu Sans"/>
              </a:rPr>
              <a:t> et p</a:t>
            </a:r>
            <a:r>
              <a:rPr b="0" lang="fr-FR" sz="2400" spc="-1" strike="noStrike" baseline="-33000">
                <a:solidFill>
                  <a:srgbClr val="000000"/>
                </a:solidFill>
                <a:latin typeface="Arial"/>
                <a:ea typeface="DejaVu Sans"/>
              </a:rPr>
              <a:t>3</a:t>
            </a:r>
            <a:r>
              <a:rPr b="0" lang="fr-FR" sz="2400" spc="-1" strike="noStrike">
                <a:solidFill>
                  <a:srgbClr val="000000"/>
                </a:solidFill>
                <a:latin typeface="Arial"/>
                <a:ea typeface="DejaVu Sans"/>
              </a:rPr>
              <a:t>p</a:t>
            </a:r>
            <a:r>
              <a:rPr b="0" lang="fr-FR" sz="2400" spc="-1" strike="noStrike" baseline="-33000">
                <a:solidFill>
                  <a:srgbClr val="000000"/>
                </a:solidFill>
                <a:latin typeface="Arial"/>
                <a:ea typeface="DejaVu Sans"/>
              </a:rPr>
              <a:t>1</a:t>
            </a:r>
            <a:r>
              <a:rPr b="0" lang="fr-FR" sz="2400" spc="-1" strike="noStrike">
                <a:solidFill>
                  <a:srgbClr val="000000"/>
                </a:solidFill>
                <a:latin typeface="Arial"/>
                <a:ea typeface="DejaVu Sans"/>
              </a:rPr>
              <a:t>  .</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Calculer le produit croisé (u x v = u.x*v.y – u.y*v.x) des trois vecteurs, deux à deux (trois produits)</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Vérifier que les trois scalaires obtenus ont le même signe</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Si oui, afficher que le point p est bien dans le triangle.</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Tableaux dynamiques natifs</a:t>
            </a:r>
            <a:endParaRPr b="0" lang="fr-FR" sz="4400" spc="-1" strike="noStrike">
              <a:solidFill>
                <a:srgbClr val="000000"/>
              </a:solidFill>
              <a:latin typeface="Arial"/>
            </a:endParaRPr>
          </a:p>
        </p:txBody>
      </p:sp>
      <p:sp>
        <p:nvSpPr>
          <p:cNvPr id="687" name="TextShape 2"/>
          <p:cNvSpPr txBox="1"/>
          <p:nvPr/>
        </p:nvSpPr>
        <p:spPr>
          <a:xfrm>
            <a:off x="279360" y="981360"/>
            <a:ext cx="8637480" cy="15037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Permet d’allouer un </a:t>
            </a:r>
            <a:r>
              <a:rPr b="0" lang="fr-FR" sz="2400" spc="-1" strike="noStrike">
                <a:solidFill>
                  <a:srgbClr val="000000"/>
                </a:solidFill>
                <a:latin typeface="Arial"/>
                <a:ea typeface="DejaVu Sans"/>
              </a:rPr>
              <a:t>tableau à l’exécution;</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peut utiles opérateurs </a:t>
            </a:r>
            <a:r>
              <a:rPr b="1" lang="fr-FR" sz="1800" spc="-1" strike="noStrike">
                <a:solidFill>
                  <a:srgbClr val="000000"/>
                </a:solidFill>
                <a:latin typeface="Courier New"/>
                <a:ea typeface="DejaVu Sans"/>
              </a:rPr>
              <a:t>new[]</a:t>
            </a:r>
            <a:r>
              <a:rPr b="0" lang="fr-FR" sz="2400" spc="-1" strike="noStrike">
                <a:solidFill>
                  <a:srgbClr val="000000"/>
                </a:solidFill>
                <a:latin typeface="Arial"/>
                <a:ea typeface="DejaVu Sans"/>
              </a:rPr>
              <a:t> et </a:t>
            </a:r>
            <a:r>
              <a:rPr b="1" lang="fr-FR" sz="1800" spc="-1" strike="noStrike">
                <a:solidFill>
                  <a:srgbClr val="000000"/>
                </a:solidFill>
                <a:latin typeface="Courier New"/>
                <a:ea typeface="DejaVu Sans"/>
              </a:rPr>
              <a:t>delete[];</a:t>
            </a:r>
            <a:endParaRPr b="0" lang="fr-FR" sz="1800" spc="-1" strike="noStrike">
              <a:latin typeface="Arial"/>
            </a:endParaRPr>
          </a:p>
          <a:p>
            <a:pPr marL="228600" indent="-228240">
              <a:lnSpc>
                <a:spcPct val="90000"/>
              </a:lnSpc>
              <a:spcBef>
                <a:spcPts val="1001"/>
              </a:spcBef>
              <a:buClr>
                <a:srgbClr val="000000"/>
              </a:buClr>
              <a:buFont typeface="Arial"/>
              <a:buChar char="•"/>
            </a:pPr>
            <a:r>
              <a:rPr b="1" lang="fr-FR" sz="2400" spc="-1" strike="noStrike">
                <a:solidFill>
                  <a:srgbClr val="000000"/>
                </a:solidFill>
                <a:latin typeface="Courier New"/>
                <a:ea typeface="DejaVu Sans"/>
              </a:rPr>
              <a:t>new[] </a:t>
            </a:r>
            <a:r>
              <a:rPr b="0" lang="fr-FR" sz="2400" spc="-1" strike="noStrike">
                <a:solidFill>
                  <a:srgbClr val="000000"/>
                </a:solidFill>
                <a:latin typeface="Arial"/>
                <a:ea typeface="DejaVu Sans"/>
              </a:rPr>
              <a:t>permet d’allouer </a:t>
            </a:r>
            <a:r>
              <a:rPr b="0" lang="fr-FR" sz="2400" spc="-1" strike="noStrike">
                <a:solidFill>
                  <a:srgbClr val="000000"/>
                </a:solidFill>
                <a:latin typeface="Arial"/>
                <a:ea typeface="DejaVu Sans"/>
              </a:rPr>
              <a:t>mais pas d’initialiser.</a:t>
            </a:r>
            <a:endParaRPr b="0" lang="fr-FR" sz="2400" spc="-1" strike="noStrike">
              <a:latin typeface="Arial"/>
            </a:endParaRPr>
          </a:p>
        </p:txBody>
      </p:sp>
      <p:sp>
        <p:nvSpPr>
          <p:cNvPr id="688" name="CustomShape 3"/>
          <p:cNvSpPr/>
          <p:nvPr/>
        </p:nvSpPr>
        <p:spPr>
          <a:xfrm>
            <a:off x="266760" y="2477520"/>
            <a:ext cx="8689320" cy="20199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99"/>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n = 20;</a:t>
            </a:r>
            <a:endParaRPr b="0" lang="fr-FR" sz="1800" spc="-1" strike="noStrike">
              <a:latin typeface="Arial"/>
            </a:endParaRPr>
          </a:p>
          <a:p>
            <a:pPr>
              <a:lnSpc>
                <a:spcPts val="1899"/>
              </a:lnSpc>
            </a:pPr>
            <a:r>
              <a:rPr b="1" lang="fr-FR" sz="1800" spc="-1" strike="noStrike">
                <a:solidFill>
                  <a:srgbClr val="009242"/>
                </a:solidFill>
                <a:latin typeface="Courier New"/>
                <a:ea typeface="DejaVu Sans"/>
              </a:rPr>
              <a:t>// Allocation d’un simple tableau d’indices</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*indices = </a:t>
            </a:r>
            <a:r>
              <a:rPr b="1" lang="fr-FR" sz="1800" spc="-1" strike="noStrike">
                <a:solidFill>
                  <a:srgbClr val="0070c0"/>
                </a:solidFill>
                <a:latin typeface="Courier New"/>
                <a:ea typeface="DejaVu Sans"/>
              </a:rPr>
              <a:t>new</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[n];</a:t>
            </a:r>
            <a:endParaRPr b="0" lang="fr-FR" sz="1800" spc="-1" strike="noStrike">
              <a:latin typeface="Arial"/>
            </a:endParaRPr>
          </a:p>
          <a:p>
            <a:pPr>
              <a:lnSpc>
                <a:spcPts val="1899"/>
              </a:lnSpc>
            </a:pPr>
            <a:r>
              <a:rPr b="1" lang="fr-FR" sz="1800" spc="-1" strike="noStrike">
                <a:solidFill>
                  <a:srgbClr val="009242"/>
                </a:solidFill>
                <a:latin typeface="Courier New"/>
                <a:ea typeface="DejaVu Sans"/>
              </a:rPr>
              <a:t>// Allocation d’un tableau de coordonnées en 3D</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auto</a:t>
            </a:r>
            <a:r>
              <a:rPr b="1" lang="fr-FR" sz="1800" spc="-1" strike="noStrike">
                <a:solidFill>
                  <a:srgbClr val="000000"/>
                </a:solidFill>
                <a:latin typeface="Courier New"/>
                <a:ea typeface="DejaVu Sans"/>
              </a:rPr>
              <a:t> coords = </a:t>
            </a:r>
            <a:r>
              <a:rPr b="1" lang="fr-FR" sz="1800" spc="-1" strike="noStrike">
                <a:solidFill>
                  <a:srgbClr val="0070c0"/>
                </a:solidFill>
                <a:latin typeface="Courier New"/>
                <a:ea typeface="DejaVu Sans"/>
              </a:rPr>
              <a:t>new</a:t>
            </a:r>
            <a:r>
              <a:rPr b="1" lang="fr-FR" sz="1800" spc="-1" strike="noStrike">
                <a:solidFill>
                  <a:srgbClr val="000000"/>
                </a:solidFill>
                <a:latin typeface="Courier New"/>
                <a:ea typeface="DejaVu Sans"/>
              </a:rPr>
              <a:t> std::array&lt;</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,3&gt;[n];</a:t>
            </a:r>
            <a:endParaRPr b="0" lang="fr-FR" sz="1800" spc="-1" strike="noStrike">
              <a:latin typeface="Arial"/>
            </a:endParaRPr>
          </a:p>
          <a:p>
            <a:pPr>
              <a:lnSpc>
                <a:spcPts val="1899"/>
              </a:lnSpc>
            </a:pPr>
            <a:r>
              <a:rPr b="1" lang="fr-FR" sz="1800" spc="-1" strike="noStrike">
                <a:solidFill>
                  <a:srgbClr val="009242"/>
                </a:solidFill>
                <a:latin typeface="Courier New"/>
                <a:ea typeface="DejaVu Sans"/>
              </a:rPr>
              <a:t>// Allocation d’une matrice carrée de dimension n</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 matrice = </a:t>
            </a:r>
            <a:r>
              <a:rPr b="1" lang="fr-FR" sz="1800" spc="-1" strike="noStrike">
                <a:solidFill>
                  <a:srgbClr val="0070c0"/>
                </a:solidFill>
                <a:latin typeface="Courier New"/>
                <a:ea typeface="DejaVu Sans"/>
              </a:rPr>
              <a:t>new</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*[n];</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for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0; i &lt; n; ++i) matrice[i] = </a:t>
            </a:r>
            <a:r>
              <a:rPr b="1" lang="fr-FR" sz="1800" spc="-1" strike="noStrike">
                <a:solidFill>
                  <a:srgbClr val="0070c0"/>
                </a:solidFill>
                <a:latin typeface="Courier New"/>
                <a:ea typeface="DejaVu Sans"/>
              </a:rPr>
              <a:t>new</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double</a:t>
            </a:r>
            <a:r>
              <a:rPr b="1" lang="fr-FR" sz="1800" spc="-1" strike="noStrike">
                <a:solidFill>
                  <a:srgbClr val="000000"/>
                </a:solidFill>
                <a:latin typeface="Courier New"/>
                <a:ea typeface="DejaVu Sans"/>
              </a:rPr>
              <a:t>[n];</a:t>
            </a:r>
            <a:endParaRPr b="0" lang="fr-FR" sz="1800" spc="-1" strike="noStrike">
              <a:latin typeface="Arial"/>
            </a:endParaRPr>
          </a:p>
        </p:txBody>
      </p:sp>
      <p:sp>
        <p:nvSpPr>
          <p:cNvPr id="689" name="CustomShape 4"/>
          <p:cNvSpPr/>
          <p:nvPr/>
        </p:nvSpPr>
        <p:spPr>
          <a:xfrm>
            <a:off x="266760" y="4560120"/>
            <a:ext cx="8689320" cy="4561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fr-FR" sz="2400" spc="-1" strike="noStrike">
                <a:solidFill>
                  <a:srgbClr val="000000"/>
                </a:solidFill>
                <a:latin typeface="Arial"/>
                <a:ea typeface="DejaVu Sans"/>
              </a:rPr>
              <a:t>Initialisation semblable au C</a:t>
            </a:r>
            <a:endParaRPr b="0" lang="fr-FR" sz="2400" spc="-1" strike="noStrike">
              <a:latin typeface="Arial"/>
            </a:endParaRPr>
          </a:p>
        </p:txBody>
      </p:sp>
      <p:sp>
        <p:nvSpPr>
          <p:cNvPr id="690" name="CustomShape 5"/>
          <p:cNvSpPr/>
          <p:nvPr/>
        </p:nvSpPr>
        <p:spPr>
          <a:xfrm>
            <a:off x="371160" y="4959000"/>
            <a:ext cx="8655120" cy="15368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99"/>
              </a:lnSpc>
            </a:pPr>
            <a:r>
              <a:rPr b="1" lang="fr-FR" sz="1800" spc="-1" strike="noStrike">
                <a:solidFill>
                  <a:srgbClr val="0070c0"/>
                </a:solidFill>
                <a:latin typeface="Courier New"/>
                <a:ea typeface="DejaVu Sans"/>
              </a:rPr>
              <a:t>for</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i=0; i&lt;n; ++i) indices[i] = i+1;</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for</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i=0; i&lt;n; ++i) coords[i] = {1.5*i,2.5*i-2.,2.1*i+4.};</a:t>
            </a:r>
            <a:endParaRPr b="0" lang="fr-FR" sz="1800" spc="-1" strike="noStrike">
              <a:latin typeface="Arial"/>
            </a:endParaRPr>
          </a:p>
          <a:p>
            <a:pPr>
              <a:lnSpc>
                <a:spcPts val="1899"/>
              </a:lnSpc>
            </a:pPr>
            <a:r>
              <a:rPr b="1" lang="fr-FR" sz="1800" spc="-1" strike="noStrike">
                <a:solidFill>
                  <a:srgbClr val="0070c0"/>
                </a:solidFill>
                <a:latin typeface="Courier New"/>
                <a:ea typeface="DejaVu Sans"/>
              </a:rPr>
              <a:t>for</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0; i&lt;n; ++i )</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for</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j = 0; j&lt;n; ++j)</a:t>
            </a:r>
            <a:endParaRPr b="0" lang="fr-FR" sz="1800" spc="-1" strike="noStrike">
              <a:latin typeface="Arial"/>
            </a:endParaRPr>
          </a:p>
          <a:p>
            <a:pPr>
              <a:lnSpc>
                <a:spcPts val="1899"/>
              </a:lnSpc>
            </a:pPr>
            <a:r>
              <a:rPr b="1" lang="fr-FR" sz="1800" spc="-1" strike="noStrike">
                <a:solidFill>
                  <a:srgbClr val="000000"/>
                </a:solidFill>
                <a:latin typeface="Courier New"/>
                <a:ea typeface="DejaVu Sans"/>
              </a:rPr>
              <a:t>       </a:t>
            </a:r>
            <a:r>
              <a:rPr b="1" lang="fr-FR" sz="1800" spc="-1" strike="noStrike">
                <a:solidFill>
                  <a:srgbClr val="000000"/>
                </a:solidFill>
                <a:latin typeface="Courier New"/>
                <a:ea typeface="DejaVu Sans"/>
              </a:rPr>
              <a:t>matrice[i][j] = (i+j)%n+1;</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Tableaux dynamiques natifs…</a:t>
            </a:r>
            <a:endParaRPr b="0" lang="fr-FR" sz="4400" spc="-1" strike="noStrike">
              <a:solidFill>
                <a:srgbClr val="000000"/>
              </a:solidFill>
              <a:latin typeface="Arial"/>
            </a:endParaRPr>
          </a:p>
        </p:txBody>
      </p:sp>
      <p:sp>
        <p:nvSpPr>
          <p:cNvPr id="692" name="TextShape 2"/>
          <p:cNvSpPr txBox="1"/>
          <p:nvPr/>
        </p:nvSpPr>
        <p:spPr>
          <a:xfrm>
            <a:off x="279360" y="922680"/>
            <a:ext cx="7771680" cy="37836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Utilisation de </a:t>
            </a: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a:t>
            </a:r>
            <a:r>
              <a:rPr b="0" lang="fr-FR" sz="2400" spc="-1" strike="noStrike">
                <a:solidFill>
                  <a:srgbClr val="000000"/>
                </a:solidFill>
                <a:latin typeface="Arial"/>
                <a:ea typeface="DejaVu Sans"/>
              </a:rPr>
              <a:t> pour désallouer</a:t>
            </a:r>
            <a:endParaRPr b="0" lang="fr-FR" sz="2400" spc="-1" strike="noStrike">
              <a:latin typeface="Arial"/>
            </a:endParaRPr>
          </a:p>
        </p:txBody>
      </p:sp>
      <p:sp>
        <p:nvSpPr>
          <p:cNvPr id="693" name="CustomShape 3"/>
          <p:cNvSpPr/>
          <p:nvPr/>
        </p:nvSpPr>
        <p:spPr>
          <a:xfrm>
            <a:off x="324360" y="1344240"/>
            <a:ext cx="8623800" cy="11876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 indices;</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 coords;</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for</a:t>
            </a:r>
            <a:r>
              <a:rPr b="1" lang="fr-FR" sz="1800" spc="-1" strike="noStrike">
                <a:solidFill>
                  <a:srgbClr val="000000"/>
                </a:solidFill>
                <a:latin typeface="Courier New"/>
                <a:ea typeface="DejaVu Sans"/>
              </a:rPr>
              <a:t> (</a:t>
            </a:r>
            <a:r>
              <a:rPr b="1" lang="fr-FR" sz="1800" spc="-1" strike="noStrike">
                <a:solidFill>
                  <a:srgbClr val="0070c0"/>
                </a:solidFill>
                <a:latin typeface="Courier New"/>
                <a:ea typeface="DejaVu Sans"/>
              </a:rPr>
              <a:t>int</a:t>
            </a:r>
            <a:r>
              <a:rPr b="1" lang="fr-FR" sz="1800" spc="-1" strike="noStrike">
                <a:solidFill>
                  <a:srgbClr val="000000"/>
                </a:solidFill>
                <a:latin typeface="Courier New"/>
                <a:ea typeface="DejaVu Sans"/>
              </a:rPr>
              <a:t> i = 0; i&lt;n; ++i) </a:t>
            </a: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 matrice[i];</a:t>
            </a:r>
            <a:endParaRPr b="0" lang="fr-FR" sz="1800" spc="-1" strike="noStrike">
              <a:latin typeface="Arial"/>
            </a:endParaRPr>
          </a:p>
          <a:p>
            <a:pPr>
              <a:lnSpc>
                <a:spcPct val="100000"/>
              </a:lnSpc>
            </a:pPr>
            <a:r>
              <a:rPr b="1" lang="fr-FR" sz="1800" spc="-1" strike="noStrike">
                <a:solidFill>
                  <a:srgbClr val="0070c0"/>
                </a:solidFill>
                <a:latin typeface="Courier New"/>
                <a:ea typeface="DejaVu Sans"/>
              </a:rPr>
              <a:t>delete</a:t>
            </a:r>
            <a:r>
              <a:rPr b="1" lang="fr-FR" sz="1800" spc="-1" strike="noStrike">
                <a:solidFill>
                  <a:srgbClr val="000000"/>
                </a:solidFill>
                <a:latin typeface="Courier New"/>
                <a:ea typeface="DejaVu Sans"/>
              </a:rPr>
              <a:t> [] matrice;</a:t>
            </a:r>
            <a:endParaRPr b="0" lang="fr-FR" sz="1800" spc="-1" strike="noStrike">
              <a:latin typeface="Arial"/>
            </a:endParaRPr>
          </a:p>
        </p:txBody>
      </p:sp>
      <p:sp>
        <p:nvSpPr>
          <p:cNvPr id="694" name="CustomShape 4"/>
          <p:cNvSpPr/>
          <p:nvPr/>
        </p:nvSpPr>
        <p:spPr>
          <a:xfrm>
            <a:off x="279360" y="2649240"/>
            <a:ext cx="8668800" cy="30164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fr-FR" sz="2400" spc="-1" strike="noStrike">
                <a:solidFill>
                  <a:srgbClr val="000000"/>
                </a:solidFill>
                <a:latin typeface="Arial"/>
                <a:ea typeface="DejaVu Sans"/>
              </a:rPr>
              <a:t>Allocation/Désallocation très proche du C</a:t>
            </a:r>
            <a:endParaRPr b="0" lang="fr-FR" sz="2400" spc="-1" strike="noStrike">
              <a:latin typeface="Arial"/>
            </a:endParaRPr>
          </a:p>
          <a:p>
            <a:pPr marL="343080" indent="-342720">
              <a:lnSpc>
                <a:spcPct val="100000"/>
              </a:lnSpc>
              <a:buClr>
                <a:srgbClr val="000000"/>
              </a:buClr>
              <a:buFont typeface="Arial"/>
              <a:buChar char="•"/>
            </a:pPr>
            <a:r>
              <a:rPr b="0" lang="fr-FR" sz="2400" spc="-1" strike="noStrike">
                <a:solidFill>
                  <a:srgbClr val="000000"/>
                </a:solidFill>
                <a:latin typeface="Arial"/>
                <a:ea typeface="DejaVu Sans"/>
              </a:rPr>
              <a:t>New plus facile à utiliser que malloc</a:t>
            </a:r>
            <a:endParaRPr b="0" lang="fr-FR" sz="2400" spc="-1" strike="noStrike">
              <a:latin typeface="Arial"/>
            </a:endParaRPr>
          </a:p>
          <a:p>
            <a:pPr marL="343080" indent="-342720">
              <a:lnSpc>
                <a:spcPct val="100000"/>
              </a:lnSpc>
              <a:buClr>
                <a:srgbClr val="000000"/>
              </a:buClr>
              <a:buFont typeface="Arial"/>
              <a:buChar char="•"/>
            </a:pPr>
            <a:r>
              <a:rPr b="0" lang="fr-FR" sz="2400" spc="-1" strike="noStrike">
                <a:solidFill>
                  <a:srgbClr val="000000"/>
                </a:solidFill>
                <a:latin typeface="Arial"/>
                <a:ea typeface="DejaVu Sans"/>
              </a:rPr>
              <a:t>New et delete font parti du langage de base !</a:t>
            </a:r>
            <a:endParaRPr b="0" lang="fr-FR" sz="2400" spc="-1" strike="noStrike">
              <a:latin typeface="Arial"/>
            </a:endParaRPr>
          </a:p>
          <a:p>
            <a:pPr marL="343080" indent="-342720">
              <a:lnSpc>
                <a:spcPct val="100000"/>
              </a:lnSpc>
              <a:buClr>
                <a:srgbClr val="000000"/>
              </a:buClr>
              <a:buFont typeface="Arial"/>
              <a:buChar char="•"/>
            </a:pPr>
            <a:r>
              <a:rPr b="0" lang="fr-FR" sz="2400" spc="-1" strike="noStrike">
                <a:solidFill>
                  <a:srgbClr val="000000"/>
                </a:solidFill>
                <a:latin typeface="Arial"/>
                <a:ea typeface="DejaVu Sans"/>
              </a:rPr>
              <a:t>Potentiellement sujets aux mêmes bogues !</a:t>
            </a:r>
            <a:endParaRPr b="0" lang="fr-FR" sz="2400" spc="-1" strike="noStrike">
              <a:latin typeface="Arial"/>
            </a:endParaRPr>
          </a:p>
          <a:p>
            <a:pPr lvl="1" marL="800280" indent="-342720">
              <a:lnSpc>
                <a:spcPct val="100000"/>
              </a:lnSpc>
              <a:buClr>
                <a:srgbClr val="000000"/>
              </a:buClr>
              <a:buFont typeface="Arial"/>
              <a:buChar char="•"/>
            </a:pPr>
            <a:r>
              <a:rPr b="0" lang="fr-FR" sz="2400" spc="-1" strike="noStrike">
                <a:solidFill>
                  <a:srgbClr val="000000"/>
                </a:solidFill>
                <a:latin typeface="Arial"/>
                <a:ea typeface="DejaVu Sans"/>
              </a:rPr>
              <a:t>Dépassement d’indice non contrôlé</a:t>
            </a:r>
            <a:endParaRPr b="0" lang="fr-FR" sz="2400" spc="-1" strike="noStrike">
              <a:latin typeface="Arial"/>
            </a:endParaRPr>
          </a:p>
          <a:p>
            <a:pPr lvl="1" marL="800280" indent="-342720">
              <a:lnSpc>
                <a:spcPct val="100000"/>
              </a:lnSpc>
              <a:buClr>
                <a:srgbClr val="000000"/>
              </a:buClr>
              <a:buFont typeface="Arial"/>
              <a:buChar char="•"/>
            </a:pPr>
            <a:r>
              <a:rPr b="0" lang="fr-FR" sz="2400" spc="-1" strike="noStrike">
                <a:solidFill>
                  <a:srgbClr val="000000"/>
                </a:solidFill>
                <a:latin typeface="Arial"/>
                <a:ea typeface="DejaVu Sans"/>
              </a:rPr>
              <a:t>Fuite mémoire assez courant avec ce type de code</a:t>
            </a:r>
            <a:endParaRPr b="0" lang="fr-FR" sz="2400" spc="-1" strike="noStrike">
              <a:latin typeface="Arial"/>
            </a:endParaRPr>
          </a:p>
          <a:p>
            <a:pPr marL="343080" indent="-342720">
              <a:lnSpc>
                <a:spcPct val="100000"/>
              </a:lnSpc>
              <a:buClr>
                <a:srgbClr val="000000"/>
              </a:buClr>
              <a:buFont typeface="Arial"/>
              <a:buChar char="•"/>
            </a:pPr>
            <a:r>
              <a:rPr b="0" lang="fr-FR" sz="2400" spc="-1" strike="noStrike">
                <a:solidFill>
                  <a:srgbClr val="000000"/>
                </a:solidFill>
                <a:latin typeface="Arial"/>
                <a:ea typeface="DejaVu Sans"/>
              </a:rPr>
              <a:t>Pas de services proposés pour faciliter la gestion des tableaux</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Tableaux dynamiques partagés ou uniques</a:t>
            </a:r>
            <a:endParaRPr b="0" lang="fr-FR" sz="4400" spc="-1" strike="noStrike">
              <a:solidFill>
                <a:srgbClr val="000000"/>
              </a:solidFill>
              <a:latin typeface="Arial"/>
            </a:endParaRPr>
          </a:p>
        </p:txBody>
      </p:sp>
      <p:sp>
        <p:nvSpPr>
          <p:cNvPr id="696" name="TextShape 2"/>
          <p:cNvSpPr txBox="1"/>
          <p:nvPr/>
        </p:nvSpPr>
        <p:spPr>
          <a:xfrm>
            <a:off x="279360" y="1215720"/>
            <a:ext cx="8731440" cy="87048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Utilisation de </a:t>
            </a:r>
            <a:r>
              <a:rPr b="1" lang="fr-FR" sz="1800" spc="-1" strike="noStrike">
                <a:solidFill>
                  <a:srgbClr val="000000"/>
                </a:solidFill>
                <a:latin typeface="Courier New"/>
                <a:ea typeface="DejaVu Sans"/>
              </a:rPr>
              <a:t>std::shared_ptr </a:t>
            </a:r>
            <a:r>
              <a:rPr b="0" lang="fr-FR" sz="2000" spc="-1" strike="noStrike">
                <a:solidFill>
                  <a:srgbClr val="000000"/>
                </a:solidFill>
                <a:latin typeface="Arial"/>
                <a:ea typeface="DejaVu Sans"/>
              </a:rPr>
              <a:t>ou </a:t>
            </a:r>
            <a:r>
              <a:rPr b="1" lang="fr-FR" sz="1800" spc="-1" strike="noStrike">
                <a:solidFill>
                  <a:srgbClr val="000000"/>
                </a:solidFill>
                <a:latin typeface="Courier New"/>
                <a:ea typeface="DejaVu Sans"/>
              </a:rPr>
              <a:t>std::unique_ptr</a:t>
            </a:r>
            <a:r>
              <a:rPr b="0" lang="fr-FR" sz="2000" spc="-1" strike="noStrike">
                <a:solidFill>
                  <a:srgbClr val="000000"/>
                </a:solidFill>
                <a:latin typeface="Arial"/>
                <a:ea typeface="DejaVu Sans"/>
              </a:rPr>
              <a:t> depuis C++ 17</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Création d’un tableau partagé en C++ 17</a:t>
            </a:r>
            <a:endParaRPr b="0" lang="fr-FR" sz="2000" spc="-1" strike="noStrike">
              <a:latin typeface="Arial"/>
            </a:endParaRPr>
          </a:p>
        </p:txBody>
      </p:sp>
      <p:sp>
        <p:nvSpPr>
          <p:cNvPr id="697" name="CustomShape 3"/>
          <p:cNvSpPr/>
          <p:nvPr/>
        </p:nvSpPr>
        <p:spPr>
          <a:xfrm>
            <a:off x="179640" y="2086560"/>
            <a:ext cx="8831160" cy="15822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 n = 20;</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std::shared_ptr&lt;</a:t>
            </a: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[]&gt; indices(</a:t>
            </a:r>
            <a:r>
              <a:rPr b="1" lang="fr-FR" sz="1400" spc="-1" strike="noStrike">
                <a:solidFill>
                  <a:srgbClr val="0070c0"/>
                </a:solidFill>
                <a:latin typeface="Courier New"/>
                <a:ea typeface="DejaVu Sans"/>
              </a:rPr>
              <a:t>new</a:t>
            </a: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[n]);</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std::shared_ptr&lt;std::array&lt;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,3&gt;[]&gt; coords(</a:t>
            </a:r>
            <a:r>
              <a:rPr b="1" lang="fr-FR" sz="1400" spc="-1" strike="noStrike">
                <a:solidFill>
                  <a:srgbClr val="0070c0"/>
                </a:solidFill>
                <a:latin typeface="Courier New"/>
                <a:ea typeface="DejaVu Sans"/>
              </a:rPr>
              <a:t>new</a:t>
            </a:r>
            <a:r>
              <a:rPr b="1" lang="fr-FR" sz="1400" spc="-1" strike="noStrike">
                <a:solidFill>
                  <a:srgbClr val="000000"/>
                </a:solidFill>
                <a:latin typeface="Courier New"/>
                <a:ea typeface="DejaVu Sans"/>
              </a:rPr>
              <a:t> std::array&lt;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,3&gt;[n]);</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std::shared_ptr&lt;std::shared_ptr&lt;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[]&gt;[]&gt; </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matrice(new std::shared_ptr&lt;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[]&gt;[n]);</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for (</a:t>
            </a: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 i = 0; i&lt;n; ++i)</a:t>
            </a:r>
            <a:endParaRPr b="0" lang="fr-FR" sz="1400" spc="-1" strike="noStrike">
              <a:latin typeface="Arial"/>
            </a:endParaRPr>
          </a:p>
          <a:p>
            <a:pPr>
              <a:lnSpc>
                <a:spcPct val="100000"/>
              </a:lnSpc>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matrice[i] = std::shared_ptr&lt;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[]&gt;(new </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[n]);</a:t>
            </a:r>
            <a:endParaRPr b="0" lang="fr-FR" sz="1400" spc="-1" strike="noStrike">
              <a:latin typeface="Arial"/>
            </a:endParaRPr>
          </a:p>
        </p:txBody>
      </p:sp>
      <p:sp>
        <p:nvSpPr>
          <p:cNvPr id="698" name="CustomShape 4"/>
          <p:cNvSpPr/>
          <p:nvPr/>
        </p:nvSpPr>
        <p:spPr>
          <a:xfrm>
            <a:off x="312480" y="3767040"/>
            <a:ext cx="8701920" cy="3952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fr-FR" sz="2000" spc="-1" strike="noStrike">
                <a:solidFill>
                  <a:srgbClr val="000000"/>
                </a:solidFill>
                <a:latin typeface="Arial"/>
                <a:ea typeface="DejaVu Sans"/>
              </a:rPr>
              <a:t>Création d’un tableau partagé en C++ 20</a:t>
            </a:r>
            <a:endParaRPr b="0" lang="fr-FR" sz="2000" spc="-1" strike="noStrike">
              <a:latin typeface="Arial"/>
            </a:endParaRPr>
          </a:p>
        </p:txBody>
      </p:sp>
      <p:sp>
        <p:nvSpPr>
          <p:cNvPr id="699" name="CustomShape 5"/>
          <p:cNvSpPr/>
          <p:nvPr/>
        </p:nvSpPr>
        <p:spPr>
          <a:xfrm>
            <a:off x="179640" y="4232520"/>
            <a:ext cx="8831160" cy="94284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 n = 20;</a:t>
            </a:r>
            <a:endParaRPr b="0" lang="fr-FR" sz="1400" spc="-1" strike="noStrike">
              <a:latin typeface="Arial"/>
            </a:endParaRPr>
          </a:p>
          <a:p>
            <a:pPr>
              <a:lnSpc>
                <a:spcPct val="100000"/>
              </a:lnSpc>
            </a:pPr>
            <a:r>
              <a:rPr b="1" lang="fr-FR" sz="1400" spc="-1" strike="noStrike">
                <a:solidFill>
                  <a:srgbClr val="0070c0"/>
                </a:solidFill>
                <a:latin typeface="Courier New"/>
                <a:ea typeface="DejaVu Sans"/>
              </a:rPr>
              <a:t>auto</a:t>
            </a:r>
            <a:r>
              <a:rPr b="1" lang="fr-FR" sz="1400" spc="-1" strike="noStrike">
                <a:solidFill>
                  <a:srgbClr val="000000"/>
                </a:solidFill>
                <a:latin typeface="Courier New"/>
                <a:ea typeface="DejaVu Sans"/>
              </a:rPr>
              <a:t> indices = std::make_shared&lt;</a:t>
            </a: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[]&gt;(n);</a:t>
            </a:r>
            <a:endParaRPr b="0" lang="fr-FR" sz="1400" spc="-1" strike="noStrike">
              <a:latin typeface="Arial"/>
            </a:endParaRPr>
          </a:p>
          <a:p>
            <a:pPr>
              <a:lnSpc>
                <a:spcPct val="100000"/>
              </a:lnSpc>
            </a:pPr>
            <a:r>
              <a:rPr b="1" lang="fr-FR" sz="1400" spc="-1" strike="noStrike">
                <a:solidFill>
                  <a:srgbClr val="0070c0"/>
                </a:solidFill>
                <a:latin typeface="Courier New"/>
                <a:ea typeface="DejaVu Sans"/>
              </a:rPr>
              <a:t>auto</a:t>
            </a:r>
            <a:r>
              <a:rPr b="1" lang="fr-FR" sz="1400" spc="-1" strike="noStrike">
                <a:solidFill>
                  <a:srgbClr val="000000"/>
                </a:solidFill>
                <a:latin typeface="Courier New"/>
                <a:ea typeface="DejaVu Sans"/>
              </a:rPr>
              <a:t> coords  = std::make_shared&lt;std::array&lt;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,3&gt;[]&gt;(n);</a:t>
            </a:r>
            <a:endParaRPr b="0" lang="fr-FR" sz="1400" spc="-1" strike="noStrike">
              <a:latin typeface="Arial"/>
            </a:endParaRPr>
          </a:p>
          <a:p>
            <a:pPr>
              <a:lnSpc>
                <a:spcPct val="100000"/>
              </a:lnSpc>
            </a:pPr>
            <a:r>
              <a:rPr b="1" lang="fr-FR" sz="1400" spc="-1" strike="noStrike">
                <a:solidFill>
                  <a:srgbClr val="c09200"/>
                </a:solidFill>
                <a:latin typeface="Courier New"/>
                <a:ea typeface="DejaVu Sans"/>
              </a:rPr>
              <a:t>// Pour la matrice, échec d’utilisation de cette approche(bogues compilateur ?)</a:t>
            </a:r>
            <a:endParaRPr b="0" lang="fr-FR" sz="1400" spc="-1" strike="noStrike">
              <a:latin typeface="Arial"/>
            </a:endParaRPr>
          </a:p>
        </p:txBody>
      </p:sp>
      <p:sp>
        <p:nvSpPr>
          <p:cNvPr id="700" name="CustomShape 6"/>
          <p:cNvSpPr/>
          <p:nvPr/>
        </p:nvSpPr>
        <p:spPr>
          <a:xfrm>
            <a:off x="312480" y="5330160"/>
            <a:ext cx="8698320" cy="7002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fr-FR" sz="2000" spc="-1" strike="noStrike">
                <a:solidFill>
                  <a:srgbClr val="000000"/>
                </a:solidFill>
                <a:latin typeface="Arial"/>
                <a:ea typeface="DejaVu Sans"/>
              </a:rPr>
              <a:t>Même approche avec </a:t>
            </a:r>
            <a:r>
              <a:rPr b="1" lang="fr-FR" sz="1800" spc="-1" strike="noStrike">
                <a:solidFill>
                  <a:srgbClr val="000000"/>
                </a:solidFill>
                <a:latin typeface="Courier New"/>
                <a:ea typeface="DejaVu Sans"/>
              </a:rPr>
              <a:t>std::unique_ptr</a:t>
            </a:r>
            <a:endParaRPr b="0" lang="fr-FR" sz="1800" spc="-1" strike="noStrike">
              <a:latin typeface="Arial"/>
            </a:endParaRPr>
          </a:p>
          <a:p>
            <a:pPr marL="343080" indent="-342720">
              <a:lnSpc>
                <a:spcPct val="100000"/>
              </a:lnSpc>
              <a:buClr>
                <a:srgbClr val="000000"/>
              </a:buClr>
              <a:buFont typeface="Arial"/>
              <a:buChar char="•"/>
            </a:pPr>
            <a:r>
              <a:rPr b="0" lang="fr-FR" sz="2000" spc="-1" strike="noStrike">
                <a:solidFill>
                  <a:srgbClr val="000000"/>
                </a:solidFill>
                <a:latin typeface="Arial"/>
                <a:ea typeface="DejaVu Sans"/>
              </a:rPr>
              <a:t>Accès identiques à ceux des tableaux dynamiques natifs.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Tableaux dynamiques partagés ou uniques…</a:t>
            </a:r>
            <a:endParaRPr b="0" lang="fr-FR" sz="4400" spc="-1" strike="noStrike">
              <a:solidFill>
                <a:srgbClr val="000000"/>
              </a:solidFill>
              <a:latin typeface="Arial"/>
            </a:endParaRPr>
          </a:p>
        </p:txBody>
      </p:sp>
      <p:sp>
        <p:nvSpPr>
          <p:cNvPr id="702" name="TextShape 2"/>
          <p:cNvSpPr txBox="1"/>
          <p:nvPr/>
        </p:nvSpPr>
        <p:spPr>
          <a:xfrm>
            <a:off x="279360" y="1422720"/>
            <a:ext cx="8559360" cy="411408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Pas de désallocation à faire. Cela se fait automatiquement !</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Même principe d’allocation qu’avec new (qu’on utilise en C++ 17 !)</a:t>
            </a:r>
            <a:endParaRPr b="0" lang="fr-FR" sz="2400" spc="-1" strike="noStrike">
              <a:latin typeface="Arial"/>
            </a:endParaRPr>
          </a:p>
          <a:p>
            <a:pPr marL="228600" indent="-228240">
              <a:lnSpc>
                <a:spcPct val="90000"/>
              </a:lnSpc>
              <a:spcBef>
                <a:spcPts val="1001"/>
              </a:spcBef>
              <a:buClr>
                <a:srgbClr val="009242"/>
              </a:buClr>
              <a:buFont typeface="Arial"/>
              <a:buChar char="•"/>
            </a:pPr>
            <a:r>
              <a:rPr b="0" lang="fr-FR" sz="2400" spc="-1" strike="noStrike">
                <a:solidFill>
                  <a:srgbClr val="009242"/>
                </a:solidFill>
                <a:latin typeface="Arial"/>
                <a:ea typeface="DejaVu Sans"/>
              </a:rPr>
              <a:t>Mieux qu’une simple allocation/désallocation avec new/delete</a:t>
            </a:r>
            <a:endParaRPr b="0" lang="fr-FR" sz="2400" spc="-1" strike="noStrike">
              <a:latin typeface="Arial"/>
            </a:endParaRPr>
          </a:p>
          <a:p>
            <a:pPr lvl="1" marL="685800" indent="-228240">
              <a:lnSpc>
                <a:spcPct val="90000"/>
              </a:lnSpc>
              <a:spcBef>
                <a:spcPts val="499"/>
              </a:spcBef>
              <a:buClr>
                <a:srgbClr val="009242"/>
              </a:buClr>
              <a:buFont typeface="Arial"/>
              <a:buChar char="•"/>
            </a:pPr>
            <a:r>
              <a:rPr b="0" lang="fr-FR" sz="1800" spc="-1" strike="noStrike">
                <a:solidFill>
                  <a:srgbClr val="009242"/>
                </a:solidFill>
                <a:latin typeface="Arial"/>
                <a:ea typeface="DejaVu Sans"/>
              </a:rPr>
              <a:t>Simplifie le code en enlevant la phase de désallocation</a:t>
            </a:r>
            <a:endParaRPr b="0" lang="fr-FR" sz="1800" spc="-1" strike="noStrike">
              <a:latin typeface="Arial"/>
            </a:endParaRPr>
          </a:p>
          <a:p>
            <a:pPr lvl="1" marL="685800" indent="-228240">
              <a:lnSpc>
                <a:spcPct val="90000"/>
              </a:lnSpc>
              <a:spcBef>
                <a:spcPts val="499"/>
              </a:spcBef>
              <a:buClr>
                <a:srgbClr val="009242"/>
              </a:buClr>
              <a:buFont typeface="Arial"/>
              <a:buChar char="•"/>
            </a:pPr>
            <a:r>
              <a:rPr b="0" lang="fr-FR" sz="1800" spc="-1" strike="noStrike">
                <a:solidFill>
                  <a:srgbClr val="009242"/>
                </a:solidFill>
                <a:latin typeface="Arial"/>
                <a:ea typeface="DejaVu Sans"/>
              </a:rPr>
              <a:t>On est assurer de ne pas avoir de fuite mémoire</a:t>
            </a:r>
            <a:endParaRPr b="0" lang="fr-FR" sz="1800" spc="-1" strike="noStrike">
              <a:latin typeface="Arial"/>
            </a:endParaRPr>
          </a:p>
          <a:p>
            <a:pPr marL="228600" indent="-228240">
              <a:lnSpc>
                <a:spcPct val="90000"/>
              </a:lnSpc>
              <a:spcBef>
                <a:spcPts val="1001"/>
              </a:spcBef>
              <a:buClr>
                <a:srgbClr val="c00000"/>
              </a:buClr>
              <a:buFont typeface="Arial"/>
              <a:buChar char="•"/>
            </a:pPr>
            <a:r>
              <a:rPr b="0" lang="fr-FR" sz="2400" spc="-1" strike="noStrike">
                <a:solidFill>
                  <a:srgbClr val="c00000"/>
                </a:solidFill>
                <a:latin typeface="Arial"/>
                <a:ea typeface="DejaVu Sans"/>
              </a:rPr>
              <a:t>Cependant :</a:t>
            </a:r>
            <a:endParaRPr b="0" lang="fr-FR" sz="2400" spc="-1" strike="noStrike">
              <a:latin typeface="Arial"/>
            </a:endParaRPr>
          </a:p>
          <a:p>
            <a:pPr lvl="1" marL="685800" indent="-228240">
              <a:lnSpc>
                <a:spcPct val="90000"/>
              </a:lnSpc>
              <a:spcBef>
                <a:spcPts val="499"/>
              </a:spcBef>
              <a:buClr>
                <a:srgbClr val="c00000"/>
              </a:buClr>
              <a:buFont typeface="Arial"/>
              <a:buChar char="•"/>
            </a:pPr>
            <a:r>
              <a:rPr b="0" lang="fr-FR" sz="1800" spc="-1" strike="noStrike">
                <a:solidFill>
                  <a:srgbClr val="c00000"/>
                </a:solidFill>
                <a:latin typeface="Arial"/>
                <a:ea typeface="DejaVu Sans"/>
              </a:rPr>
              <a:t>Pas de contrôles possibles sur les indices d’accès aux valeurs</a:t>
            </a:r>
            <a:endParaRPr b="0" lang="fr-FR" sz="1800" spc="-1" strike="noStrike">
              <a:latin typeface="Arial"/>
            </a:endParaRPr>
          </a:p>
          <a:p>
            <a:pPr lvl="1" marL="685800" indent="-228240">
              <a:lnSpc>
                <a:spcPct val="90000"/>
              </a:lnSpc>
              <a:spcBef>
                <a:spcPts val="499"/>
              </a:spcBef>
              <a:buClr>
                <a:srgbClr val="c00000"/>
              </a:buClr>
              <a:buFont typeface="Arial"/>
              <a:buChar char="•"/>
            </a:pPr>
            <a:r>
              <a:rPr b="0" lang="fr-FR" sz="1800" spc="-1" strike="noStrike">
                <a:solidFill>
                  <a:srgbClr val="c00000"/>
                </a:solidFill>
                <a:latin typeface="Arial"/>
                <a:ea typeface="DejaVu Sans"/>
              </a:rPr>
              <a:t>Pas de services proposés pour faciliter la vie du programmeur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266760" y="2133720"/>
            <a:ext cx="8048880" cy="114228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00509a"/>
                </a:solidFill>
                <a:latin typeface="Arial"/>
                <a:ea typeface="ＭＳ Ｐゴシック"/>
              </a:rPr>
              <a:t>Bonnes pratiques de programmation</a:t>
            </a:r>
            <a:endParaRPr b="0" lang="fr-FR" sz="3600" spc="-1" strike="noStrike">
              <a:latin typeface="Arial"/>
            </a:endParaRPr>
          </a:p>
        </p:txBody>
      </p:sp>
      <p:sp>
        <p:nvSpPr>
          <p:cNvPr id="371" name="CustomShape 2"/>
          <p:cNvSpPr/>
          <p:nvPr/>
        </p:nvSpPr>
        <p:spPr>
          <a:xfrm>
            <a:off x="266760" y="3404520"/>
            <a:ext cx="8048880" cy="1751760"/>
          </a:xfrm>
          <a:prstGeom prst="rect">
            <a:avLst/>
          </a:prstGeom>
          <a:noFill/>
          <a:ln>
            <a:noFill/>
          </a:ln>
        </p:spPr>
        <p:style>
          <a:lnRef idx="0"/>
          <a:fillRef idx="0"/>
          <a:effectRef idx="0"/>
          <a:fontRef idx="minor"/>
        </p:style>
        <p:txBody>
          <a:bodyPr lIns="0" rIns="0" tIns="0" bIns="0">
            <a:noAutofit/>
          </a:bodyPr>
          <a:p>
            <a:pPr algn="ctr">
              <a:lnSpc>
                <a:spcPct val="100000"/>
              </a:lnSpc>
              <a:spcBef>
                <a:spcPts val="479"/>
              </a:spcBef>
              <a:tabLst>
                <a:tab algn="l" pos="0"/>
              </a:tabLst>
            </a:pPr>
            <a:r>
              <a:rPr b="0" lang="fr-FR" sz="2400" spc="-1" strike="noStrike">
                <a:solidFill>
                  <a:srgbClr val="808080"/>
                </a:solidFill>
                <a:latin typeface="Arial"/>
                <a:ea typeface="ＭＳ Ｐゴシック"/>
              </a:rPr>
              <a:t>Initiation à la qualité logicielle</a:t>
            </a:r>
            <a:endParaRPr b="0" lang="fr-FR" sz="2400" spc="-1" strike="noStrike">
              <a:latin typeface="Arial"/>
            </a:endParaRPr>
          </a:p>
        </p:txBody>
      </p:sp>
      <p:sp>
        <p:nvSpPr>
          <p:cNvPr id="372"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Aft>
                <a:spcPts val="601"/>
              </a:spcAft>
            </a:pPr>
            <a:fld id="{757E7450-064D-4BA9-9F92-27AE5AEEB1F8}" type="slidenum">
              <a:rPr b="0" lang="fr-FR" sz="1200" spc="-1" strike="noStrike">
                <a:solidFill>
                  <a:srgbClr val="000000"/>
                </a:solidFill>
                <a:latin typeface="Arial"/>
                <a:ea typeface="ＭＳ Ｐゴシック"/>
              </a:rPr>
              <a:t>&lt;numéro&gt;</a:t>
            </a:fld>
            <a:endParaRPr b="0" lang="fr-FR" sz="1200" spc="-1" strike="noStrike">
              <a:latin typeface="Arial"/>
            </a:endParaRPr>
          </a:p>
        </p:txBody>
      </p:sp>
      <p:sp>
        <p:nvSpPr>
          <p:cNvPr id="373" name="CustomShape 4"/>
          <p:cNvSpPr/>
          <p:nvPr/>
        </p:nvSpPr>
        <p:spPr>
          <a:xfrm>
            <a:off x="3527280" y="6356520"/>
            <a:ext cx="561600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spcAft>
                <a:spcPts val="601"/>
              </a:spcAft>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Tableaux dynamique avec vector</a:t>
            </a:r>
            <a:endParaRPr b="0" lang="fr-FR" sz="4400" spc="-1" strike="noStrike">
              <a:solidFill>
                <a:srgbClr val="000000"/>
              </a:solidFill>
              <a:latin typeface="Arial"/>
            </a:endParaRPr>
          </a:p>
        </p:txBody>
      </p:sp>
      <p:sp>
        <p:nvSpPr>
          <p:cNvPr id="704" name="TextShape 2"/>
          <p:cNvSpPr txBox="1"/>
          <p:nvPr/>
        </p:nvSpPr>
        <p:spPr>
          <a:xfrm>
            <a:off x="373320" y="918360"/>
            <a:ext cx="7771680" cy="15199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Il existe un type tableau dynamique en C++</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Pas natif. Proposé dans la bibliothèque &lt;vector&gt;</a:t>
            </a:r>
            <a:endParaRPr b="0" lang="fr-FR" sz="24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Puissant avec des stratégies d’allocation élaborées</a:t>
            </a:r>
            <a:endParaRPr b="0" lang="fr-FR" sz="2400" spc="-1" strike="noStrike">
              <a:latin typeface="Arial"/>
            </a:endParaRPr>
          </a:p>
        </p:txBody>
      </p:sp>
      <p:sp>
        <p:nvSpPr>
          <p:cNvPr id="705" name="CustomShape 3"/>
          <p:cNvSpPr/>
          <p:nvPr/>
        </p:nvSpPr>
        <p:spPr>
          <a:xfrm>
            <a:off x="402480" y="2332800"/>
            <a:ext cx="8518320" cy="2034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include</a:t>
            </a:r>
            <a:r>
              <a:rPr b="1" lang="fr-FR" sz="1600" spc="-1" strike="noStrike">
                <a:solidFill>
                  <a:srgbClr val="000000"/>
                </a:solidFill>
                <a:latin typeface="Courier New"/>
                <a:ea typeface="DejaVu Sans"/>
              </a:rPr>
              <a:t> &lt;vector&gt;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std::vector e1{1.,0.,0.};</a:t>
            </a:r>
            <a:endParaRPr b="0" lang="fr-FR" sz="1600" spc="-1" strike="noStrike">
              <a:latin typeface="Arial"/>
            </a:endParaRPr>
          </a:p>
          <a:p>
            <a:pPr>
              <a:lnSpc>
                <a:spcPts val="1701"/>
              </a:lnSpc>
            </a:pP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n = 20;</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std::vector&lt;</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&gt; indices(n, -1);</a:t>
            </a:r>
            <a:r>
              <a:rPr b="1" lang="fr-FR" sz="1600" spc="-1" strike="noStrike">
                <a:solidFill>
                  <a:srgbClr val="009242"/>
                </a:solidFill>
                <a:latin typeface="Courier New"/>
                <a:ea typeface="DejaVu Sans"/>
              </a:rPr>
              <a:t>// Avec initialisation à -1</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std::vector&lt;std::array&lt;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,3&gt;&gt; coords(n);</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std::vector&lt;std::vector&lt;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&gt;&gt; matrice;</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matrice.reserve(n);</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for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i = 0; i&lt;n; ++i)</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matrice.emplace_back(n);</a:t>
            </a:r>
            <a:endParaRPr b="0" lang="fr-FR" sz="1600" spc="-1" strike="noStrike">
              <a:latin typeface="Arial"/>
            </a:endParaRPr>
          </a:p>
        </p:txBody>
      </p:sp>
      <p:sp>
        <p:nvSpPr>
          <p:cNvPr id="706" name="CustomShape 4"/>
          <p:cNvSpPr/>
          <p:nvPr/>
        </p:nvSpPr>
        <p:spPr>
          <a:xfrm>
            <a:off x="373320" y="4364640"/>
            <a:ext cx="8518320" cy="4561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fr-FR" sz="2400" spc="-1" strike="noStrike">
                <a:solidFill>
                  <a:srgbClr val="000000"/>
                </a:solidFill>
                <a:latin typeface="Arial"/>
                <a:ea typeface="DejaVu Sans"/>
              </a:rPr>
              <a:t>Possibilité d’une « liste de compréhension »</a:t>
            </a:r>
            <a:endParaRPr b="0" lang="fr-FR" sz="2400" spc="-1" strike="noStrike">
              <a:latin typeface="Arial"/>
            </a:endParaRPr>
          </a:p>
        </p:txBody>
      </p:sp>
      <p:sp>
        <p:nvSpPr>
          <p:cNvPr id="707" name="CustomShape 5"/>
          <p:cNvSpPr/>
          <p:nvPr/>
        </p:nvSpPr>
        <p:spPr>
          <a:xfrm>
            <a:off x="266760" y="4849560"/>
            <a:ext cx="8787600" cy="13071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include</a:t>
            </a:r>
            <a:r>
              <a:rPr b="1" lang="fr-FR" sz="1600" spc="-1" strike="noStrike">
                <a:solidFill>
                  <a:srgbClr val="000000"/>
                </a:solidFill>
                <a:latin typeface="Courier New"/>
                <a:ea typeface="DejaVu Sans"/>
              </a:rPr>
              <a:t> &lt;algorithm&gt;</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std::generate(indices.begin(),indices.end(),[n=0]()mutable {n+=1;</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n;});</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std::generate(coords.begin(),coords.end(),</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[n=-1](){n+=1;</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{1.5*i,2.5*i-2.,2.1*i+4.}; });</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Stratégie d’allocation de vector</a:t>
            </a:r>
            <a:endParaRPr b="0" lang="fr-FR" sz="4400" spc="-1" strike="noStrike">
              <a:solidFill>
                <a:srgbClr val="000000"/>
              </a:solidFill>
              <a:latin typeface="Arial"/>
            </a:endParaRPr>
          </a:p>
        </p:txBody>
      </p:sp>
      <p:sp>
        <p:nvSpPr>
          <p:cNvPr id="709" name="TextShape 2"/>
          <p:cNvSpPr txBox="1"/>
          <p:nvPr/>
        </p:nvSpPr>
        <p:spPr>
          <a:xfrm>
            <a:off x="279360" y="894960"/>
            <a:ext cx="8775000" cy="14652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000" spc="-1" strike="noStrike">
                <a:solidFill>
                  <a:srgbClr val="000000"/>
                </a:solidFill>
                <a:latin typeface="Arial"/>
                <a:ea typeface="DejaVu Sans"/>
              </a:rPr>
              <a:t>Deux notions importantes dans std::vector : la capacité et la taille</a:t>
            </a:r>
            <a:endParaRPr b="0" lang="fr-FR" sz="2000" spc="-1" strike="noStrike">
              <a:latin typeface="Arial"/>
            </a:endParaRPr>
          </a:p>
          <a:p>
            <a:pPr lvl="1" marL="685800" indent="-228240">
              <a:lnSpc>
                <a:spcPct val="90000"/>
              </a:lnSpc>
              <a:spcBef>
                <a:spcPts val="499"/>
              </a:spcBef>
              <a:buClr>
                <a:srgbClr val="000000"/>
              </a:buClr>
              <a:buFont typeface="Arial"/>
              <a:buChar char="•"/>
            </a:pPr>
            <a:r>
              <a:rPr b="1" lang="fr-FR" sz="1600" spc="-1" strike="noStrike">
                <a:solidFill>
                  <a:srgbClr val="000000"/>
                </a:solidFill>
                <a:latin typeface="Arial"/>
                <a:ea typeface="DejaVu Sans"/>
              </a:rPr>
              <a:t>La capacité</a:t>
            </a:r>
            <a:r>
              <a:rPr b="0" lang="fr-FR" sz="1600" spc="-1" strike="noStrike">
                <a:solidFill>
                  <a:srgbClr val="000000"/>
                </a:solidFill>
                <a:latin typeface="Arial"/>
                <a:ea typeface="DejaVu Sans"/>
              </a:rPr>
              <a:t> : Taille de la mémoire réservée (nombre d’éléments qu’on peut contenir avec la mémoire réservée)</a:t>
            </a:r>
            <a:endParaRPr b="0" lang="fr-FR" sz="1600" spc="-1" strike="noStrike">
              <a:latin typeface="Arial"/>
            </a:endParaRPr>
          </a:p>
          <a:p>
            <a:pPr lvl="1" marL="685800" indent="-228240">
              <a:lnSpc>
                <a:spcPct val="90000"/>
              </a:lnSpc>
              <a:spcBef>
                <a:spcPts val="499"/>
              </a:spcBef>
              <a:buClr>
                <a:srgbClr val="000000"/>
              </a:buClr>
              <a:buFont typeface="Arial"/>
              <a:buChar char="•"/>
            </a:pPr>
            <a:r>
              <a:rPr b="1" lang="fr-FR" sz="1600" spc="-1" strike="noStrike">
                <a:solidFill>
                  <a:srgbClr val="000000"/>
                </a:solidFill>
                <a:latin typeface="Arial"/>
                <a:ea typeface="DejaVu Sans"/>
              </a:rPr>
              <a:t>La taille </a:t>
            </a:r>
            <a:r>
              <a:rPr b="0" lang="fr-FR" sz="1600" spc="-1" strike="noStrike">
                <a:solidFill>
                  <a:srgbClr val="000000"/>
                </a:solidFill>
                <a:latin typeface="Arial"/>
                <a:ea typeface="DejaVu Sans"/>
              </a:rPr>
              <a:t>: Nombre d’éléments dans le vecteur. La taille est toujours plus petite que la capacité !</a:t>
            </a:r>
            <a:endParaRPr b="0" lang="fr-FR" sz="1600" spc="-1" strike="noStrike">
              <a:latin typeface="Arial"/>
            </a:endParaRPr>
          </a:p>
        </p:txBody>
      </p:sp>
      <p:sp>
        <p:nvSpPr>
          <p:cNvPr id="710" name="CustomShape 3"/>
          <p:cNvSpPr/>
          <p:nvPr/>
        </p:nvSpPr>
        <p:spPr>
          <a:xfrm>
            <a:off x="266760" y="2715840"/>
            <a:ext cx="8787600" cy="31374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500"/>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 u(30);</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u.resize(20);</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u.resize(40);    </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&gt;(30).swap(u);</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 v; v.reserve(100);</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v.push_back(3.14); v.push_back(2.28); v.push_back(1.);</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v.pop_back();</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v.shrink_to_fit();</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Stratégie d’allocation de vector</a:t>
            </a:r>
            <a:endParaRPr b="0" lang="fr-FR" sz="4400" spc="-1" strike="noStrike">
              <a:solidFill>
                <a:srgbClr val="000000"/>
              </a:solidFill>
              <a:latin typeface="Arial"/>
            </a:endParaRPr>
          </a:p>
        </p:txBody>
      </p:sp>
      <p:sp>
        <p:nvSpPr>
          <p:cNvPr id="712" name="TextShape 2"/>
          <p:cNvSpPr txBox="1"/>
          <p:nvPr/>
        </p:nvSpPr>
        <p:spPr>
          <a:xfrm>
            <a:off x="278640" y="4044600"/>
            <a:ext cx="8775720" cy="2266200"/>
          </a:xfrm>
          <a:prstGeom prst="rect">
            <a:avLst/>
          </a:prstGeom>
          <a:solidFill>
            <a:srgbClr val="000000"/>
          </a:solidFill>
          <a:ln>
            <a:noFill/>
          </a:ln>
        </p:spPr>
        <p:txBody>
          <a:bodyPr lIns="0" rIns="0" tIns="0" bIns="0" anchor="ctr">
            <a:noAutofit/>
          </a:bodyPr>
          <a:p>
            <a:pPr>
              <a:lnSpc>
                <a:spcPts val="1899"/>
              </a:lnSpc>
              <a:tabLst>
                <a:tab algn="l" pos="0"/>
              </a:tabLst>
            </a:pPr>
            <a:r>
              <a:rPr b="0" lang="fr-FR" sz="1800" spc="-1" strike="noStrike">
                <a:solidFill>
                  <a:srgbClr val="ffffff"/>
                </a:solidFill>
                <a:latin typeface="Arial"/>
                <a:ea typeface="DejaVu Sans"/>
              </a:rPr>
              <a:t>u =&gt; Capacité : 30      Taille : 30</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u =&gt; Capacité : 30      Taille : 20</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u =&gt; Capacité : 40      Taille : 40</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u =&gt; Capacité : 30      Taille : 30</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v =&gt; Capacité : 100     Taille : 0</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v =&gt; Capacité : 100     Taille : 3</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v =&gt; Capacité : 100     Taille : 2</a:t>
            </a:r>
            <a:endParaRPr b="0" lang="fr-FR" sz="1800" spc="-1" strike="noStrike">
              <a:latin typeface="Arial"/>
            </a:endParaRPr>
          </a:p>
          <a:p>
            <a:pPr>
              <a:lnSpc>
                <a:spcPts val="1899"/>
              </a:lnSpc>
              <a:tabLst>
                <a:tab algn="l" pos="0"/>
              </a:tabLst>
            </a:pPr>
            <a:r>
              <a:rPr b="0" lang="fr-FR" sz="1800" spc="-1" strike="noStrike">
                <a:solidFill>
                  <a:srgbClr val="ffffff"/>
                </a:solidFill>
                <a:latin typeface="Arial"/>
                <a:ea typeface="DejaVu Sans"/>
              </a:rPr>
              <a:t>v =&gt; Capacité : 2         Taille : 2</a:t>
            </a:r>
            <a:endParaRPr b="0" lang="fr-FR" sz="1800" spc="-1" strike="noStrike">
              <a:latin typeface="Arial"/>
            </a:endParaRPr>
          </a:p>
        </p:txBody>
      </p:sp>
      <p:sp>
        <p:nvSpPr>
          <p:cNvPr id="713" name="CustomShape 3"/>
          <p:cNvSpPr/>
          <p:nvPr/>
        </p:nvSpPr>
        <p:spPr>
          <a:xfrm>
            <a:off x="266760" y="828360"/>
            <a:ext cx="8787600" cy="31374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500"/>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 u(30);</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u.resize(20);</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u.resize(40);    </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&gt;(30).swap(u);</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u =&gt; Capacité: </a:t>
            </a:r>
            <a:r>
              <a:rPr b="1" lang="fr-FR" sz="1400" spc="-1" strike="noStrike">
                <a:solidFill>
                  <a:srgbClr val="000000"/>
                </a:solidFill>
                <a:latin typeface="Courier New"/>
                <a:ea typeface="DejaVu Sans"/>
              </a:rPr>
              <a:t>"&lt;&lt;u.capacity()&lt;&lt;"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"&lt;&lt;u.size()&lt;&lt;std::endl;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std::vector&lt;</a:t>
            </a:r>
            <a:r>
              <a:rPr b="1" lang="fr-FR" sz="1400" spc="-1" strike="noStrike">
                <a:solidFill>
                  <a:srgbClr val="0070c0"/>
                </a:solidFill>
                <a:latin typeface="Courier New"/>
                <a:ea typeface="DejaVu Sans"/>
              </a:rPr>
              <a:t>double</a:t>
            </a:r>
            <a:r>
              <a:rPr b="1" lang="fr-FR" sz="1400" spc="-1" strike="noStrike">
                <a:solidFill>
                  <a:srgbClr val="000000"/>
                </a:solidFill>
                <a:latin typeface="Courier New"/>
                <a:ea typeface="DejaVu Sans"/>
              </a:rPr>
              <a:t>&gt; v; v.reserve(100);</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v =&gt; Capacité: </a:t>
            </a:r>
            <a:r>
              <a:rPr b="1" lang="fr-FR" sz="1400" spc="-1" strike="noStrike">
                <a:solidFill>
                  <a:srgbClr val="000000"/>
                </a:solidFill>
                <a:latin typeface="Courier New"/>
                <a:ea typeface="DejaVu Sans"/>
              </a:rPr>
              <a:t>"&lt;&lt;v.capacity()&lt;&lt;"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"&lt;&lt;v.size()&lt;&lt;std::endl;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v.push_back(3.14); v.push_back(2.28); v.push_back(1.);</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v =&gt; Capacité: </a:t>
            </a:r>
            <a:r>
              <a:rPr b="1" lang="fr-FR" sz="1400" spc="-1" strike="noStrike">
                <a:solidFill>
                  <a:srgbClr val="000000"/>
                </a:solidFill>
                <a:latin typeface="Courier New"/>
                <a:ea typeface="DejaVu Sans"/>
              </a:rPr>
              <a:t>"&lt;&lt;v.capacity()&lt;&lt;"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"&lt;&lt;v.size()&lt;&lt;std::endl;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v.pop_back();</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v =&gt; Capacité: </a:t>
            </a:r>
            <a:r>
              <a:rPr b="1" lang="fr-FR" sz="1400" spc="-1" strike="noStrike">
                <a:solidFill>
                  <a:srgbClr val="000000"/>
                </a:solidFill>
                <a:latin typeface="Courier New"/>
                <a:ea typeface="DejaVu Sans"/>
              </a:rPr>
              <a:t>"&lt;&lt;v.capacity()&lt;&lt;"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"&lt;&lt;v.size()&lt;&lt;std::endl;</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v.shrink_to_fit();</a:t>
            </a:r>
            <a:endParaRPr b="0" lang="fr-FR" sz="1400" spc="-1" strike="noStrike">
              <a:latin typeface="Arial"/>
            </a:endParaRPr>
          </a:p>
          <a:p>
            <a:pPr>
              <a:lnSpc>
                <a:spcPts val="1500"/>
              </a:lnSpc>
            </a:pPr>
            <a:r>
              <a:rPr b="1" lang="fr-FR" sz="1400" spc="-1" strike="noStrike">
                <a:solidFill>
                  <a:srgbClr val="000000"/>
                </a:solidFill>
                <a:latin typeface="Courier New"/>
                <a:ea typeface="DejaVu Sans"/>
              </a:rPr>
              <a:t>std::cout&lt;&lt;"</a:t>
            </a:r>
            <a:r>
              <a:rPr b="1" lang="fr-FR" sz="1400" spc="-1" strike="noStrike">
                <a:solidFill>
                  <a:srgbClr val="009242"/>
                </a:solidFill>
                <a:latin typeface="Courier New"/>
                <a:ea typeface="DejaVu Sans"/>
              </a:rPr>
              <a:t>v =&gt; Capacité: </a:t>
            </a:r>
            <a:r>
              <a:rPr b="1" lang="fr-FR" sz="1400" spc="-1" strike="noStrike">
                <a:solidFill>
                  <a:srgbClr val="000000"/>
                </a:solidFill>
                <a:latin typeface="Courier New"/>
                <a:ea typeface="DejaVu Sans"/>
              </a:rPr>
              <a:t>"&lt;&lt;v.capacity()&lt;&lt;"</a:t>
            </a:r>
            <a:r>
              <a:rPr b="1" lang="fr-FR" sz="1400" spc="-1" strike="noStrike">
                <a:solidFill>
                  <a:srgbClr val="009242"/>
                </a:solidFill>
                <a:latin typeface="Courier New"/>
                <a:ea typeface="DejaVu Sans"/>
              </a:rPr>
              <a:t>\tTaille: </a:t>
            </a:r>
            <a:r>
              <a:rPr b="1" lang="fr-FR" sz="1400" spc="-1" strike="noStrike">
                <a:solidFill>
                  <a:srgbClr val="000000"/>
                </a:solidFill>
                <a:latin typeface="Courier New"/>
                <a:ea typeface="DejaVu Sans"/>
              </a:rPr>
              <a:t>"&lt;&lt;v.size()&lt;&lt;std::endl;</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Services associés à vector</a:t>
            </a:r>
            <a:endParaRPr b="0" lang="fr-FR" sz="4400" spc="-1" strike="noStrike">
              <a:solidFill>
                <a:srgbClr val="000000"/>
              </a:solidFill>
              <a:latin typeface="Arial"/>
            </a:endParaRPr>
          </a:p>
        </p:txBody>
      </p:sp>
      <p:sp>
        <p:nvSpPr>
          <p:cNvPr id="715" name="TextShape 2"/>
          <p:cNvSpPr txBox="1"/>
          <p:nvPr/>
        </p:nvSpPr>
        <p:spPr>
          <a:xfrm>
            <a:off x="279360" y="969120"/>
            <a:ext cx="8508600" cy="50875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Rajout/Suppression d’un élément à la fin :</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Copie une nouvelle valeur à la fin : push_back</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Initialise une nouvelle valeur à la fin : emplace_back</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Eliminer le dernier élément du vecteur : pop_back</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Opérateurs d’accès :</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Comme en C, avec les [ ], pas de contrôle normalement sauf si on rajoute </a:t>
            </a:r>
            <a:r>
              <a:rPr b="0" lang="fr-FR" sz="1800" spc="-1" strike="noStrike">
                <a:solidFill>
                  <a:srgbClr val="000000"/>
                </a:solidFill>
                <a:latin typeface="Source Code Pro"/>
                <a:ea typeface="DejaVu Sans"/>
              </a:rPr>
              <a:t> -D_GLIBCXX_DEBUG </a:t>
            </a:r>
            <a:r>
              <a:rPr b="0" lang="fr-FR" sz="2000" spc="-1" strike="noStrike">
                <a:solidFill>
                  <a:srgbClr val="000000"/>
                </a:solidFill>
                <a:latin typeface="Arial"/>
                <a:ea typeface="DejaVu Sans"/>
              </a:rPr>
              <a:t>avec gcc;</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Avec le service get : contrôle systématique des indices, plus lent que d’accéder avec les [ ]</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Pointeur sur le début du tableau : data()</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Itérateurs avec begin() et end(), rbegin() et rend(), etc.</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Et d’autres encore (back, front, etc.)</a:t>
            </a:r>
            <a:endParaRPr b="0" lang="fr-FR" sz="2000" spc="-1" strike="noStrike">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Copie, déplacement, échange et comparaisons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Exemple d’utilisation de vector</a:t>
            </a:r>
            <a:endParaRPr b="0" lang="fr-FR" sz="4400" spc="-1" strike="noStrike">
              <a:solidFill>
                <a:srgbClr val="000000"/>
              </a:solidFill>
              <a:latin typeface="Arial"/>
            </a:endParaRPr>
          </a:p>
        </p:txBody>
      </p:sp>
      <p:sp>
        <p:nvSpPr>
          <p:cNvPr id="717" name="TextShape 2"/>
          <p:cNvSpPr txBox="1"/>
          <p:nvPr/>
        </p:nvSpPr>
        <p:spPr>
          <a:xfrm>
            <a:off x="195480" y="937800"/>
            <a:ext cx="8721720" cy="4567680"/>
          </a:xfrm>
          <a:prstGeom prst="rect">
            <a:avLst/>
          </a:prstGeom>
          <a:solidFill>
            <a:srgbClr val="daedef"/>
          </a:solidFill>
          <a:ln>
            <a:noFill/>
          </a:ln>
        </p:spPr>
        <p:txBody>
          <a:bodyPr lIns="0" rIns="0" tIns="0" bIns="0" anchor="ctr">
            <a:noAutofit/>
          </a:bodyPr>
          <a:p>
            <a:pPr>
              <a:lnSpc>
                <a:spcPts val="1599"/>
              </a:lnSpc>
              <a:tabLst>
                <a:tab algn="l" pos="0"/>
              </a:tabLst>
            </a:pPr>
            <a:r>
              <a:rPr b="1" lang="fr-FR" sz="1400" spc="-1" strike="noStrike">
                <a:solidFill>
                  <a:srgbClr val="0070c0"/>
                </a:solidFill>
                <a:latin typeface="Courier New"/>
                <a:ea typeface="DejaVu Sans"/>
              </a:rPr>
              <a:t>int</a:t>
            </a:r>
            <a:r>
              <a:rPr b="1" lang="fr-FR" sz="1400" spc="-1" strike="noStrike">
                <a:solidFill>
                  <a:srgbClr val="000000"/>
                </a:solidFill>
                <a:latin typeface="Courier New"/>
                <a:ea typeface="DejaVu Sans"/>
              </a:rPr>
              <a:t> N = 100;</a:t>
            </a:r>
            <a:endParaRPr b="0" lang="fr-FR" sz="1400" spc="-1" strike="noStrike">
              <a:latin typeface="Arial"/>
            </a:endParaRPr>
          </a:p>
          <a:p>
            <a:pPr>
              <a:lnSpc>
                <a:spcPts val="1599"/>
              </a:lnSpc>
              <a:tabLst>
                <a:tab algn="l" pos="0"/>
              </a:tabLst>
            </a:pPr>
            <a:r>
              <a:rPr b="1" lang="fr-FR" sz="1400" spc="-1" strike="noStrike">
                <a:solidFill>
                  <a:srgbClr val="009242"/>
                </a:solidFill>
                <a:latin typeface="Courier New"/>
                <a:ea typeface="DejaVu Sans"/>
              </a:rPr>
              <a:t>[[maybe_unused]]</a:t>
            </a:r>
            <a:r>
              <a:rPr b="1" lang="fr-FR" sz="1400" spc="-1" strike="noStrike">
                <a:solidFill>
                  <a:srgbClr val="000000"/>
                </a:solidFill>
                <a:latin typeface="Courier New"/>
                <a:ea typeface="DejaVu Sans"/>
              </a:rPr>
              <a:t> int i;</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std::vector&lt;std::int32_t&gt; carrés(N);</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std::generate(carrés.begin(),carrés.end(),[i=0]() </a:t>
            </a:r>
            <a:r>
              <a:rPr b="1" lang="fr-FR" sz="1400" spc="-1" strike="noStrike">
                <a:solidFill>
                  <a:srgbClr val="0070c0"/>
                </a:solidFill>
                <a:latin typeface="Courier New"/>
                <a:ea typeface="DejaVu Sans"/>
              </a:rPr>
              <a:t>mutable</a:t>
            </a:r>
            <a:r>
              <a:rPr b="1" lang="fr-FR" sz="1400" spc="-1" strike="noStrike">
                <a:solidFill>
                  <a:srgbClr val="000000"/>
                </a:solidFill>
                <a:latin typeface="Courier New"/>
                <a:ea typeface="DejaVu Sans"/>
              </a:rPr>
              <a:t> { i++; </a:t>
            </a:r>
            <a:r>
              <a:rPr b="1" lang="fr-FR" sz="1400" spc="-1" strike="noStrike">
                <a:solidFill>
                  <a:srgbClr val="0070c0"/>
                </a:solidFill>
                <a:latin typeface="Courier New"/>
                <a:ea typeface="DejaVu Sans"/>
              </a:rPr>
              <a:t>return</a:t>
            </a:r>
            <a:r>
              <a:rPr b="1" lang="fr-FR" sz="1400" spc="-1" strike="noStrike">
                <a:solidFill>
                  <a:srgbClr val="000000"/>
                </a:solidFill>
                <a:latin typeface="Courier New"/>
                <a:ea typeface="DejaVu Sans"/>
              </a:rPr>
              <a:t> i*i; });</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std::vector&lt;std::int32_t&gt; non_pythagoricien; non_pythagoricien.reserve(100);</a:t>
            </a:r>
            <a:endParaRPr b="0" lang="fr-FR" sz="1400" spc="-1" strike="noStrike">
              <a:latin typeface="Arial"/>
            </a:endParaRPr>
          </a:p>
          <a:p>
            <a:pPr>
              <a:lnSpc>
                <a:spcPts val="1599"/>
              </a:lnSpc>
              <a:tabLst>
                <a:tab algn="l" pos="0"/>
              </a:tabLst>
            </a:pPr>
            <a:r>
              <a:rPr b="1" lang="fr-FR" sz="1400" spc="-1" strike="noStrike">
                <a:solidFill>
                  <a:srgbClr val="0070c0"/>
                </a:solidFill>
                <a:latin typeface="Courier New"/>
                <a:ea typeface="DejaVu Sans"/>
              </a:rPr>
              <a:t>for</a:t>
            </a: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auto </a:t>
            </a:r>
            <a:r>
              <a:rPr b="1" lang="fr-FR" sz="1400" spc="-1" strike="noStrike">
                <a:solidFill>
                  <a:srgbClr val="000000"/>
                </a:solidFill>
                <a:latin typeface="Courier New"/>
                <a:ea typeface="DejaVu Sans"/>
              </a:rPr>
              <a:t>iter_1=carrés.begin(); iter_1!=carrés.end(); ++iter_1)</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bool</a:t>
            </a:r>
            <a:r>
              <a:rPr b="1" lang="fr-FR" sz="1400" spc="-1" strike="noStrike">
                <a:solidFill>
                  <a:srgbClr val="000000"/>
                </a:solidFill>
                <a:latin typeface="Courier New"/>
                <a:ea typeface="DejaVu Sans"/>
              </a:rPr>
              <a:t> est_somme = </a:t>
            </a:r>
            <a:r>
              <a:rPr b="1" lang="fr-FR" sz="1400" spc="-1" strike="noStrike">
                <a:solidFill>
                  <a:srgbClr val="0070c0"/>
                </a:solidFill>
                <a:latin typeface="Courier New"/>
                <a:ea typeface="DejaVu Sans"/>
              </a:rPr>
              <a:t>false</a:t>
            </a: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for</a:t>
            </a:r>
            <a:r>
              <a:rPr b="1" lang="fr-FR" sz="1400" spc="-1" strike="noStrike">
                <a:solidFill>
                  <a:srgbClr val="000000"/>
                </a:solidFill>
                <a:latin typeface="Courier New"/>
                <a:ea typeface="DejaVu Sans"/>
              </a:rPr>
              <a:t>(</a:t>
            </a:r>
            <a:r>
              <a:rPr b="1" lang="fr-FR" sz="1400" spc="-1" strike="noStrike">
                <a:solidFill>
                  <a:srgbClr val="0070c0"/>
                </a:solidFill>
                <a:latin typeface="Courier New"/>
                <a:ea typeface="DejaVu Sans"/>
              </a:rPr>
              <a:t>auto </a:t>
            </a:r>
            <a:r>
              <a:rPr b="1" lang="fr-FR" sz="1400" spc="-1" strike="noStrike">
                <a:solidFill>
                  <a:srgbClr val="000000"/>
                </a:solidFill>
                <a:latin typeface="Courier New"/>
                <a:ea typeface="DejaVu Sans"/>
              </a:rPr>
              <a:t>iter_2=carrés.begin();(iter_2!=iter_1)&amp;&amp;(not est_somme);++iter_2)</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for</a:t>
            </a:r>
            <a:r>
              <a:rPr b="1" lang="fr-FR" sz="1400" spc="-1" strike="noStrike">
                <a:solidFill>
                  <a:srgbClr val="000000"/>
                </a:solidFill>
                <a:latin typeface="Courier New"/>
                <a:ea typeface="DejaVu Sans"/>
              </a:rPr>
              <a:t>(</a:t>
            </a:r>
            <a:r>
              <a:rPr b="1" lang="fr-FR" sz="1400" spc="-1" strike="noStrike">
                <a:solidFill>
                  <a:srgbClr val="0070c0"/>
                </a:solidFill>
                <a:latin typeface="Courier New"/>
                <a:ea typeface="DejaVu Sans"/>
              </a:rPr>
              <a:t>auto </a:t>
            </a:r>
            <a:r>
              <a:rPr b="1" lang="fr-FR" sz="1400" spc="-1" strike="noStrike">
                <a:solidFill>
                  <a:srgbClr val="000000"/>
                </a:solidFill>
                <a:latin typeface="Courier New"/>
                <a:ea typeface="DejaVu Sans"/>
              </a:rPr>
              <a:t>iter_3=carrés.begin();(iter_3!=iter_2)&amp;&amp;(not est_somme);++iter_3)</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70c0"/>
                </a:solidFill>
                <a:latin typeface="Courier New"/>
                <a:ea typeface="DejaVu Sans"/>
              </a:rPr>
              <a:t>if</a:t>
            </a:r>
            <a:r>
              <a:rPr b="1" lang="fr-FR" sz="1400" spc="-1" strike="noStrike">
                <a:solidFill>
                  <a:srgbClr val="000000"/>
                </a:solidFill>
                <a:latin typeface="Courier New"/>
                <a:ea typeface="DejaVu Sans"/>
              </a:rPr>
              <a:t> ((*iter_2)+(*iter_3) == *iter_1) est_somme = </a:t>
            </a:r>
            <a:r>
              <a:rPr b="1" lang="fr-FR" sz="1400" spc="-1" strike="noStrike">
                <a:solidFill>
                  <a:srgbClr val="0070c0"/>
                </a:solidFill>
                <a:latin typeface="Courier New"/>
                <a:ea typeface="DejaVu Sans"/>
              </a:rPr>
              <a:t>true</a:t>
            </a: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if (</a:t>
            </a:r>
            <a:r>
              <a:rPr b="1" lang="fr-FR" sz="1400" spc="-1" strike="noStrike">
                <a:solidFill>
                  <a:srgbClr val="0070c0"/>
                </a:solidFill>
                <a:latin typeface="Courier New"/>
                <a:ea typeface="DejaVu Sans"/>
              </a:rPr>
              <a:t>not</a:t>
            </a:r>
            <a:r>
              <a:rPr b="1" lang="fr-FR" sz="1400" spc="-1" strike="noStrike">
                <a:solidFill>
                  <a:srgbClr val="000000"/>
                </a:solidFill>
                <a:latin typeface="Courier New"/>
                <a:ea typeface="DejaVu Sans"/>
              </a:rPr>
              <a:t> est_somme) non_pythagoricien.emplace_back(*iter_1);</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non_pythagoricien.shrink_to_fit();</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std::cout &lt;&lt; "</a:t>
            </a:r>
            <a:r>
              <a:rPr b="1" lang="fr-FR" sz="1400" spc="-1" strike="noStrike">
                <a:solidFill>
                  <a:srgbClr val="009242"/>
                </a:solidFill>
                <a:latin typeface="Courier New"/>
                <a:ea typeface="DejaVu Sans"/>
              </a:rPr>
              <a:t>Nombre de carrés non pythagoryciens : </a:t>
            </a:r>
            <a:r>
              <a:rPr b="1" lang="fr-FR" sz="1400" spc="-1" strike="noStrike">
                <a:solidFill>
                  <a:srgbClr val="000000"/>
                </a:solidFill>
                <a:latin typeface="Courier New"/>
                <a:ea typeface="DejaVu Sans"/>
              </a:rPr>
              <a:t>" &lt;&lt; non_pythagoricien.size() </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          </a:t>
            </a:r>
            <a:r>
              <a:rPr b="1" lang="fr-FR" sz="1400" spc="-1" strike="noStrike">
                <a:solidFill>
                  <a:srgbClr val="000000"/>
                </a:solidFill>
                <a:latin typeface="Courier New"/>
                <a:ea typeface="DejaVu Sans"/>
              </a:rPr>
              <a:t>&lt;&lt; std::endl;</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for (</a:t>
            </a:r>
            <a:r>
              <a:rPr b="1" lang="fr-FR" sz="1400" spc="-1" strike="noStrike">
                <a:solidFill>
                  <a:srgbClr val="0070c0"/>
                </a:solidFill>
                <a:latin typeface="Courier New"/>
                <a:ea typeface="DejaVu Sans"/>
              </a:rPr>
              <a:t>auto</a:t>
            </a:r>
            <a:r>
              <a:rPr b="1" lang="fr-FR" sz="1400" spc="-1" strike="noStrike">
                <a:solidFill>
                  <a:srgbClr val="000000"/>
                </a:solidFill>
                <a:latin typeface="Courier New"/>
                <a:ea typeface="DejaVu Sans"/>
              </a:rPr>
              <a:t> val : non_pythagoricien) std::cout &lt;&lt; val &lt;&lt; " ";</a:t>
            </a:r>
            <a:endParaRPr b="0" lang="fr-FR" sz="1400" spc="-1" strike="noStrike">
              <a:latin typeface="Arial"/>
            </a:endParaRPr>
          </a:p>
          <a:p>
            <a:pPr>
              <a:lnSpc>
                <a:spcPts val="1599"/>
              </a:lnSpc>
              <a:tabLst>
                <a:tab algn="l" pos="0"/>
              </a:tabLst>
            </a:pPr>
            <a:r>
              <a:rPr b="1" lang="fr-FR" sz="1400" spc="-1" strike="noStrike">
                <a:solidFill>
                  <a:srgbClr val="000000"/>
                </a:solidFill>
                <a:latin typeface="Courier New"/>
                <a:ea typeface="DejaVu Sans"/>
              </a:rPr>
              <a:t>std::cout &lt;&lt; std::endl;</a:t>
            </a:r>
            <a:endParaRPr b="0" lang="fr-FR" sz="1400" spc="-1" strike="noStrike">
              <a:latin typeface="Arial"/>
            </a:endParaRPr>
          </a:p>
        </p:txBody>
      </p:sp>
      <p:sp>
        <p:nvSpPr>
          <p:cNvPr id="718" name="CustomShape 3"/>
          <p:cNvSpPr/>
          <p:nvPr/>
        </p:nvSpPr>
        <p:spPr>
          <a:xfrm>
            <a:off x="191520" y="5603760"/>
            <a:ext cx="873324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800" spc="-1" strike="noStrike">
                <a:solidFill>
                  <a:srgbClr val="000000"/>
                </a:solidFill>
                <a:latin typeface="Arial"/>
                <a:ea typeface="DejaVu Sans"/>
              </a:rPr>
              <a:t>Recherche de carrés d’entiers qui ne sont pas la somme de deux carrés entiers (nombre pythagoricien)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Exercice sur vector</a:t>
            </a:r>
            <a:endParaRPr b="0" lang="fr-FR" sz="4400" spc="-1" strike="noStrike">
              <a:solidFill>
                <a:srgbClr val="000000"/>
              </a:solidFill>
              <a:latin typeface="Arial"/>
            </a:endParaRPr>
          </a:p>
        </p:txBody>
      </p:sp>
      <p:sp>
        <p:nvSpPr>
          <p:cNvPr id="720" name="TextShape 2"/>
          <p:cNvSpPr txBox="1"/>
          <p:nvPr/>
        </p:nvSpPr>
        <p:spPr>
          <a:xfrm>
            <a:off x="266760" y="1449720"/>
            <a:ext cx="8787600" cy="4407480"/>
          </a:xfrm>
          <a:prstGeom prst="rect">
            <a:avLst/>
          </a:prstGeom>
          <a:solidFill>
            <a:srgbClr val="ccffcc"/>
          </a:solidFill>
          <a:ln>
            <a:noFill/>
          </a:ln>
        </p:spPr>
        <p:txBody>
          <a:bodyPr lIns="0" rIns="0" tIns="0" bIns="0" anchor="ctr">
            <a:normAutofit/>
          </a:bodyPr>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Crible d’Ératosthène</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Créer un vecteur contenant tous les entiers de deux à N (on pourra modifier N)</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élimine les multiples en les mettant à zéro</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parcourt le tableau pour rajouter dans un autre tableau (qui contiendra les nombres premiers) les entiers non nuls</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On affiche le nombre de nombres premiers trouvés et la liste de ces nombres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Les listes</a:t>
            </a:r>
            <a:endParaRPr b="0" lang="fr-FR" sz="4400" spc="-1" strike="noStrike">
              <a:solidFill>
                <a:srgbClr val="000000"/>
              </a:solidFill>
              <a:latin typeface="Arial"/>
            </a:endParaRPr>
          </a:p>
        </p:txBody>
      </p:sp>
      <p:sp>
        <p:nvSpPr>
          <p:cNvPr id="722" name="TextShape 2"/>
          <p:cNvSpPr txBox="1"/>
          <p:nvPr/>
        </p:nvSpPr>
        <p:spPr>
          <a:xfrm>
            <a:off x="279360" y="821160"/>
            <a:ext cx="7771680" cy="255888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Les listes  : bibliothèque &lt;list&gt;</a:t>
            </a:r>
            <a:endParaRPr b="0" lang="fr-FR" sz="24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Rajout à la fin, au début, suppression au milieu : O(1)</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Itérateurs disponibles (begin, end, cbegin, cend,…)</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Opérateurs de copie,déplacement, comparaison</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Enlever des valeurs selon un critère, etc.</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En général plus lent que les vecteurs</a:t>
            </a:r>
            <a:endParaRPr b="0" lang="fr-FR" sz="2000" spc="-1" strike="noStrike">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Mais utile si beaucoup d’insertion au début ou au milieu, etc.</a:t>
            </a:r>
            <a:endParaRPr b="0" lang="fr-FR" sz="2000" spc="-1" strike="noStrike">
              <a:latin typeface="Arial"/>
            </a:endParaRPr>
          </a:p>
        </p:txBody>
      </p:sp>
      <p:sp>
        <p:nvSpPr>
          <p:cNvPr id="723" name="CustomShape 3"/>
          <p:cNvSpPr/>
          <p:nvPr/>
        </p:nvSpPr>
        <p:spPr>
          <a:xfrm>
            <a:off x="266760" y="3325320"/>
            <a:ext cx="8748000" cy="27673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0000"/>
                </a:solidFill>
                <a:latin typeface="Courier New"/>
                <a:ea typeface="DejaVu Sans"/>
              </a:rPr>
              <a:t>std::list l1{5, 7, 11, 13, 17, 19, 23, 29};</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std::list&lt;std::int32_t&gt; l2{2,3};</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for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i = 1; i &lt; 100; ++i )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l2.emplace_back(6*i-1);</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l2.emplace_back(6*i+1);</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for (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val : l1 )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l2.remove_if([val](</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n) {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(n&gt;val) &amp;&amp; (n%val == 0);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Nombres premiers (</a:t>
            </a:r>
            <a:r>
              <a:rPr b="1" lang="fr-FR" sz="1600" spc="-1" strike="noStrike">
                <a:solidFill>
                  <a:srgbClr val="000000"/>
                </a:solidFill>
                <a:latin typeface="Courier New"/>
                <a:ea typeface="DejaVu Sans"/>
              </a:rPr>
              <a:t>" &lt;&lt; l2.size() &lt;&lt; "</a:t>
            </a:r>
            <a:r>
              <a:rPr b="1" lang="fr-FR" sz="1600" spc="-1" strike="noStrike">
                <a:solidFill>
                  <a:srgbClr val="009242"/>
                </a:solidFill>
                <a:latin typeface="Courier New"/>
                <a:ea typeface="DejaVu Sans"/>
              </a:rPr>
              <a:t>) :</a:t>
            </a:r>
            <a:r>
              <a:rPr b="1" lang="fr-FR" sz="1600" spc="-1" strike="noStrike">
                <a:solidFill>
                  <a:srgbClr val="000000"/>
                </a:solidFill>
                <a:latin typeface="Courier New"/>
                <a:ea typeface="DejaVu Sans"/>
              </a:rPr>
              <a:t>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for (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val : l2 ) std::cout &lt;&lt; val &lt;&lt; " ";</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std::cout &lt;&lt; std::endl;</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Exercice sur les listes</a:t>
            </a:r>
            <a:endParaRPr b="0" lang="fr-FR" sz="4400" spc="-1" strike="noStrike">
              <a:solidFill>
                <a:srgbClr val="000000"/>
              </a:solidFill>
              <a:latin typeface="Arial"/>
            </a:endParaRPr>
          </a:p>
        </p:txBody>
      </p:sp>
      <p:sp>
        <p:nvSpPr>
          <p:cNvPr id="725" name="TextShape 2"/>
          <p:cNvSpPr txBox="1"/>
          <p:nvPr/>
        </p:nvSpPr>
        <p:spPr>
          <a:xfrm>
            <a:off x="302040" y="1555200"/>
            <a:ext cx="8787600" cy="3086640"/>
          </a:xfrm>
          <a:prstGeom prst="rect">
            <a:avLst/>
          </a:prstGeom>
          <a:solidFill>
            <a:srgbClr val="ccffcc"/>
          </a:solidFill>
          <a:ln>
            <a:noFill/>
          </a:ln>
        </p:spPr>
        <p:txBody>
          <a:bodyPr lIns="0" rIns="0" tIns="0" bIns="0" anchor="ctr">
            <a:noAutofit/>
          </a:bodyPr>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Reprendre la structure fiche d’étudiant</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Créer une liste contenant plusieurs étudiants dont certains de la même promotion</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Afficher la liste</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Trier la liste par nom (voir le service sort de list sur Cppreference)</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Supprimer les étudiants d’une promotion donnée</a:t>
            </a:r>
            <a:endParaRPr b="0" lang="fr-FR" sz="2400" spc="-1" strike="noStrike">
              <a:latin typeface="Arial"/>
            </a:endParaRPr>
          </a:p>
          <a:p>
            <a:pPr marL="343080" indent="-342720">
              <a:lnSpc>
                <a:spcPct val="90000"/>
              </a:lnSpc>
              <a:spcBef>
                <a:spcPts val="1001"/>
              </a:spcBef>
              <a:buClr>
                <a:srgbClr val="000000"/>
              </a:buClr>
              <a:buFont typeface="Arial"/>
              <a:buChar char="•"/>
            </a:pPr>
            <a:r>
              <a:rPr b="0" lang="fr-FR" sz="2400" spc="-1" strike="noStrike">
                <a:solidFill>
                  <a:srgbClr val="000000"/>
                </a:solidFill>
                <a:latin typeface="Arial"/>
                <a:ea typeface="DejaVu Sans"/>
              </a:rPr>
              <a:t>Afficher le nombre d’étudiants contenus dans la liste</a:t>
            </a:r>
            <a:endParaRPr b="0" lang="fr-FR" sz="2400" spc="-1" strike="noStrike">
              <a:latin typeface="Arial"/>
            </a:endParaRPr>
          </a:p>
          <a:p>
            <a:pPr>
              <a:lnSpc>
                <a:spcPct val="90000"/>
              </a:lnSpc>
              <a:spcBef>
                <a:spcPts val="1001"/>
              </a:spcBef>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Les dictionnaires</a:t>
            </a:r>
            <a:endParaRPr b="0" lang="fr-FR" sz="4400" spc="-1" strike="noStrike">
              <a:solidFill>
                <a:srgbClr val="000000"/>
              </a:solidFill>
              <a:latin typeface="Arial"/>
            </a:endParaRPr>
          </a:p>
        </p:txBody>
      </p:sp>
      <p:sp>
        <p:nvSpPr>
          <p:cNvPr id="727" name="TextShape 2"/>
          <p:cNvSpPr txBox="1"/>
          <p:nvPr/>
        </p:nvSpPr>
        <p:spPr>
          <a:xfrm>
            <a:off x="266760" y="695880"/>
            <a:ext cx="7771680" cy="130428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Deux dictionnaires : </a:t>
            </a:r>
            <a:r>
              <a:rPr b="1" lang="fr-FR" sz="1800" spc="-1" strike="noStrike">
                <a:solidFill>
                  <a:srgbClr val="000000"/>
                </a:solidFill>
                <a:latin typeface="Courier New"/>
                <a:ea typeface="DejaVu Sans"/>
              </a:rPr>
              <a:t>std::map</a:t>
            </a:r>
            <a:r>
              <a:rPr b="0" lang="fr-FR" sz="2400" spc="-1" strike="noStrike">
                <a:solidFill>
                  <a:srgbClr val="000000"/>
                </a:solidFill>
                <a:latin typeface="Arial"/>
                <a:ea typeface="DejaVu Sans"/>
              </a:rPr>
              <a:t> et </a:t>
            </a:r>
            <a:r>
              <a:rPr b="1" lang="fr-FR" sz="1800" spc="-1" strike="noStrike">
                <a:solidFill>
                  <a:srgbClr val="000000"/>
                </a:solidFill>
                <a:latin typeface="Courier New"/>
                <a:ea typeface="DejaVu Sans"/>
              </a:rPr>
              <a:t>std::unordered_map</a:t>
            </a:r>
            <a:endParaRPr b="0" lang="fr-FR" sz="1800" spc="-1" strike="noStrike">
              <a:latin typeface="Arial"/>
            </a:endParaRPr>
          </a:p>
          <a:p>
            <a:pPr lvl="1" marL="685800" indent="-228240">
              <a:lnSpc>
                <a:spcPct val="90000"/>
              </a:lnSpc>
              <a:spcBef>
                <a:spcPts val="499"/>
              </a:spcBef>
              <a:buClr>
                <a:srgbClr val="000000"/>
              </a:buClr>
              <a:buFont typeface="Arial"/>
              <a:buChar char="•"/>
            </a:pPr>
            <a:r>
              <a:rPr b="1" lang="fr-FR" sz="1600" spc="-1" strike="noStrike">
                <a:solidFill>
                  <a:srgbClr val="000000"/>
                </a:solidFill>
                <a:latin typeface="Courier New"/>
                <a:ea typeface="DejaVu Sans"/>
              </a:rPr>
              <a:t>std::map</a:t>
            </a:r>
            <a:r>
              <a:rPr b="1" lang="fr-FR" sz="1400" spc="-1" strike="noStrike">
                <a:solidFill>
                  <a:srgbClr val="000000"/>
                </a:solidFill>
                <a:latin typeface="Courier New"/>
                <a:ea typeface="DejaVu Sans"/>
              </a:rPr>
              <a:t> </a:t>
            </a:r>
            <a:r>
              <a:rPr b="0" lang="fr-FR" sz="2000" spc="-1" strike="noStrike">
                <a:solidFill>
                  <a:srgbClr val="000000"/>
                </a:solidFill>
                <a:latin typeface="Arial"/>
                <a:ea typeface="DejaVu Sans"/>
              </a:rPr>
              <a:t>: dictionnaire trié</a:t>
            </a:r>
            <a:endParaRPr b="0" lang="fr-FR" sz="2000" spc="-1" strike="noStrike">
              <a:latin typeface="Arial"/>
            </a:endParaRPr>
          </a:p>
          <a:p>
            <a:pPr lvl="1" marL="685800" indent="-228240">
              <a:lnSpc>
                <a:spcPct val="90000"/>
              </a:lnSpc>
              <a:spcBef>
                <a:spcPts val="499"/>
              </a:spcBef>
              <a:buClr>
                <a:srgbClr val="000000"/>
              </a:buClr>
              <a:buFont typeface="Arial"/>
              <a:buChar char="•"/>
            </a:pPr>
            <a:r>
              <a:rPr b="1" lang="fr-FR" sz="1600" spc="-1" strike="noStrike">
                <a:solidFill>
                  <a:srgbClr val="000000"/>
                </a:solidFill>
                <a:latin typeface="Courier New"/>
                <a:ea typeface="DejaVu Sans"/>
              </a:rPr>
              <a:t>std::unordered_map</a:t>
            </a:r>
            <a:r>
              <a:rPr b="1" lang="fr-FR" sz="1400" spc="-1" strike="noStrike">
                <a:solidFill>
                  <a:srgbClr val="000000"/>
                </a:solidFill>
                <a:latin typeface="Courier New"/>
                <a:ea typeface="DejaVu Sans"/>
              </a:rPr>
              <a:t> </a:t>
            </a:r>
            <a:r>
              <a:rPr b="0" lang="fr-FR" sz="2000" spc="-1" strike="noStrike">
                <a:solidFill>
                  <a:srgbClr val="000000"/>
                </a:solidFill>
                <a:latin typeface="Arial"/>
                <a:ea typeface="DejaVu Sans"/>
              </a:rPr>
              <a:t>: dictionnaire avec table hashage</a:t>
            </a:r>
            <a:endParaRPr b="0" lang="fr-FR" sz="2000" spc="-1" strike="noStrike">
              <a:latin typeface="Arial"/>
            </a:endParaRPr>
          </a:p>
        </p:txBody>
      </p:sp>
      <p:sp>
        <p:nvSpPr>
          <p:cNvPr id="728" name="CustomShape 3"/>
          <p:cNvSpPr/>
          <p:nvPr/>
        </p:nvSpPr>
        <p:spPr>
          <a:xfrm>
            <a:off x="214920" y="1944000"/>
            <a:ext cx="8839440" cy="2034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latin typeface="Courier New"/>
                <a:ea typeface="DejaVu Sans"/>
              </a:rPr>
              <a:t>#</a:t>
            </a:r>
            <a:r>
              <a:rPr b="1" lang="fr-FR" sz="1600" spc="-1" strike="noStrike">
                <a:solidFill>
                  <a:srgbClr val="009242"/>
                </a:solidFill>
                <a:latin typeface="Courier New"/>
                <a:ea typeface="DejaVu Sans"/>
              </a:rPr>
              <a:t>include</a:t>
            </a:r>
            <a:r>
              <a:rPr b="1" lang="fr-FR" sz="1600" spc="-1" strike="noStrike">
                <a:latin typeface="Courier New"/>
                <a:ea typeface="DejaVu Sans"/>
              </a:rPr>
              <a:t> &lt;map&gt;</a:t>
            </a:r>
            <a:endParaRPr b="0" lang="fr-FR" sz="1600" spc="-1" strike="noStrike">
              <a:latin typeface="Arial"/>
            </a:endParaRPr>
          </a:p>
          <a:p>
            <a:pPr>
              <a:lnSpc>
                <a:spcPts val="1701"/>
              </a:lnSpc>
            </a:pPr>
            <a:r>
              <a:rPr b="1" lang="fr-FR" sz="1600" spc="-1" strike="noStrike">
                <a:latin typeface="Courier New"/>
                <a:ea typeface="DejaVu Sans"/>
              </a:rPr>
              <a:t>std::map&lt;std::string, </a:t>
            </a:r>
            <a:r>
              <a:rPr b="1" lang="fr-FR" sz="1600" spc="-1" strike="noStrike">
                <a:solidFill>
                  <a:srgbClr val="0070c0"/>
                </a:solidFill>
                <a:latin typeface="Courier New"/>
                <a:ea typeface="DejaVu Sans"/>
              </a:rPr>
              <a:t>int</a:t>
            </a:r>
            <a:r>
              <a:rPr b="1" lang="fr-FR" sz="1600" spc="-1" strike="noStrike">
                <a:latin typeface="Courier New"/>
                <a:ea typeface="DejaVu Sans"/>
              </a:rPr>
              <a:t>&gt; m{ {"</a:t>
            </a:r>
            <a:r>
              <a:rPr b="1" lang="fr-FR" sz="1600" spc="-1" strike="noStrike">
                <a:solidFill>
                  <a:srgbClr val="009242"/>
                </a:solidFill>
                <a:latin typeface="Courier New"/>
                <a:ea typeface="DejaVu Sans"/>
              </a:rPr>
              <a:t>CPU</a:t>
            </a:r>
            <a:r>
              <a:rPr b="1" lang="fr-FR" sz="1600" spc="-1" strike="noStrike">
                <a:latin typeface="Courier New"/>
                <a:ea typeface="DejaVu Sans"/>
              </a:rPr>
              <a:t>", 10},{"</a:t>
            </a:r>
            <a:r>
              <a:rPr b="1" lang="fr-FR" sz="1600" spc="-1" strike="noStrike">
                <a:solidFill>
                  <a:srgbClr val="009242"/>
                </a:solidFill>
                <a:latin typeface="Courier New"/>
                <a:ea typeface="DejaVu Sans"/>
              </a:rPr>
              <a:t>GPU</a:t>
            </a:r>
            <a:r>
              <a:rPr b="1" lang="fr-FR" sz="1600" spc="-1" strike="noStrike">
                <a:latin typeface="Courier New"/>
                <a:ea typeface="DejaVu Sans"/>
              </a:rPr>
              <a:t>", 15},{"</a:t>
            </a:r>
            <a:r>
              <a:rPr b="1" lang="fr-FR" sz="1600" spc="-1" strike="noStrike">
                <a:solidFill>
                  <a:srgbClr val="009242"/>
                </a:solidFill>
                <a:latin typeface="Courier New"/>
                <a:ea typeface="DejaVu Sans"/>
              </a:rPr>
              <a:t>RAM</a:t>
            </a:r>
            <a:r>
              <a:rPr b="1" lang="fr-FR" sz="1600" spc="-1" strike="noStrike">
                <a:latin typeface="Courier New"/>
                <a:ea typeface="DejaVu Sans"/>
              </a:rPr>
              <a:t>", 20},};</a:t>
            </a:r>
            <a:endParaRPr b="0" lang="fr-FR" sz="1600" spc="-1" strike="noStrike">
              <a:latin typeface="Arial"/>
            </a:endParaRPr>
          </a:p>
          <a:p>
            <a:pPr>
              <a:lnSpc>
                <a:spcPts val="1701"/>
              </a:lnSpc>
            </a:pPr>
            <a:r>
              <a:rPr b="1" lang="fr-FR" sz="1600" spc="-1" strike="noStrike">
                <a:solidFill>
                  <a:srgbClr val="0070c0"/>
                </a:solidFill>
                <a:latin typeface="Courier New"/>
                <a:ea typeface="DejaVu Sans"/>
              </a:rPr>
              <a:t>for</a:t>
            </a:r>
            <a:r>
              <a:rPr b="1" lang="fr-FR" sz="1600" spc="-1" strike="noStrike">
                <a:latin typeface="Courier New"/>
                <a:ea typeface="DejaVu Sans"/>
              </a:rPr>
              <a:t> (</a:t>
            </a:r>
            <a:r>
              <a:rPr b="1" lang="fr-FR" sz="1600" spc="-1" strike="noStrike">
                <a:solidFill>
                  <a:srgbClr val="0070c0"/>
                </a:solidFill>
                <a:latin typeface="Courier New"/>
                <a:ea typeface="DejaVu Sans"/>
              </a:rPr>
              <a:t>const auto</a:t>
            </a:r>
            <a:r>
              <a:rPr b="1" lang="fr-FR" sz="1600" spc="-1" strike="noStrike">
                <a:latin typeface="Courier New"/>
                <a:ea typeface="DejaVu Sans"/>
              </a:rPr>
              <a:t>&amp; [key, value] : m) </a:t>
            </a:r>
            <a:endParaRPr b="0" lang="fr-FR" sz="1600" spc="-1" strike="noStrike">
              <a:latin typeface="Arial"/>
            </a:endParaRPr>
          </a:p>
          <a:p>
            <a:pPr>
              <a:lnSpc>
                <a:spcPts val="1701"/>
              </a:lnSpc>
            </a:pPr>
            <a:r>
              <a:rPr b="1" lang="fr-FR" sz="1600" spc="-1" strike="noStrike">
                <a:latin typeface="Courier New"/>
                <a:ea typeface="DejaVu Sans"/>
              </a:rPr>
              <a:t>{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latin typeface="Courier New"/>
                <a:ea typeface="DejaVu Sans"/>
              </a:rPr>
              <a:t>std::cout &lt;&lt; key &lt;&lt; " </a:t>
            </a:r>
            <a:r>
              <a:rPr b="1" lang="fr-FR" sz="1600" spc="-1" strike="noStrike">
                <a:solidFill>
                  <a:srgbClr val="009242"/>
                </a:solidFill>
                <a:latin typeface="Courier New"/>
                <a:ea typeface="DejaVu Sans"/>
              </a:rPr>
              <a:t>=</a:t>
            </a:r>
            <a:r>
              <a:rPr b="1" lang="fr-FR" sz="1600" spc="-1" strike="noStrike">
                <a:latin typeface="Courier New"/>
                <a:ea typeface="DejaVu Sans"/>
              </a:rPr>
              <a:t> " &lt;&lt; value &lt;&lt; "</a:t>
            </a:r>
            <a:r>
              <a:rPr b="1" lang="fr-FR" sz="1600" spc="-1" strike="noStrike">
                <a:solidFill>
                  <a:srgbClr val="009242"/>
                </a:solidFill>
                <a:latin typeface="Courier New"/>
                <a:ea typeface="DejaVu Sans"/>
              </a:rPr>
              <a:t>;</a:t>
            </a:r>
            <a:r>
              <a:rPr b="1" lang="fr-FR" sz="1600" spc="-1" strike="noStrike">
                <a:latin typeface="Courier New"/>
                <a:ea typeface="DejaVu Sans"/>
              </a:rPr>
              <a:t> ";</a:t>
            </a:r>
            <a:endParaRPr b="0" lang="fr-FR" sz="1600" spc="-1" strike="noStrike">
              <a:latin typeface="Arial"/>
            </a:endParaRPr>
          </a:p>
          <a:p>
            <a:pPr>
              <a:lnSpc>
                <a:spcPts val="1701"/>
              </a:lnSpc>
            </a:pPr>
            <a:r>
              <a:rPr b="1" lang="fr-FR" sz="1600" spc="-1" strike="noStrike">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std::cout &lt;&lt; std::endl;</a:t>
            </a:r>
            <a:endParaRPr b="0" lang="fr-FR" sz="1600" spc="-1" strike="noStrike">
              <a:latin typeface="Arial"/>
            </a:endParaRPr>
          </a:p>
          <a:p>
            <a:pPr>
              <a:lnSpc>
                <a:spcPts val="1701"/>
              </a:lnSpc>
            </a:pPr>
            <a:r>
              <a:rPr b="1" lang="fr-FR" sz="1600" spc="-1" strike="noStrike">
                <a:latin typeface="Courier New"/>
                <a:ea typeface="DejaVu Sans"/>
              </a:rPr>
              <a:t>m["</a:t>
            </a:r>
            <a:r>
              <a:rPr b="1" lang="fr-FR" sz="1600" spc="-1" strike="noStrike">
                <a:solidFill>
                  <a:srgbClr val="009242"/>
                </a:solidFill>
                <a:latin typeface="Courier New"/>
                <a:ea typeface="DejaVu Sans"/>
              </a:rPr>
              <a:t>CPU</a:t>
            </a:r>
            <a:r>
              <a:rPr b="1" lang="fr-FR" sz="1600" spc="-1" strike="noStrike">
                <a:latin typeface="Courier New"/>
                <a:ea typeface="DejaVu Sans"/>
              </a:rPr>
              <a:t>"] = 25; </a:t>
            </a:r>
            <a:r>
              <a:rPr b="1" lang="fr-FR" sz="1600" spc="-1" strike="noStrike">
                <a:solidFill>
                  <a:srgbClr val="009242"/>
                </a:solidFill>
                <a:latin typeface="Courier New"/>
                <a:ea typeface="DejaVu Sans"/>
              </a:rPr>
              <a:t>// Màj d’une valeur existante</a:t>
            </a:r>
            <a:endParaRPr b="0" lang="fr-FR" sz="1600" spc="-1" strike="noStrike">
              <a:latin typeface="Arial"/>
            </a:endParaRPr>
          </a:p>
          <a:p>
            <a:pPr>
              <a:lnSpc>
                <a:spcPts val="1701"/>
              </a:lnSpc>
            </a:pPr>
            <a:r>
              <a:rPr b="1" lang="fr-FR" sz="1600" spc="-1" strike="noStrike">
                <a:latin typeface="Courier New"/>
                <a:ea typeface="DejaVu Sans"/>
              </a:rPr>
              <a:t>m["</a:t>
            </a:r>
            <a:r>
              <a:rPr b="1" lang="fr-FR" sz="1600" spc="-1" strike="noStrike">
                <a:solidFill>
                  <a:srgbClr val="009242"/>
                </a:solidFill>
                <a:latin typeface="Courier New"/>
                <a:ea typeface="DejaVu Sans"/>
              </a:rPr>
              <a:t>SSD</a:t>
            </a:r>
            <a:r>
              <a:rPr b="1" lang="fr-FR" sz="1600" spc="-1" strike="noStrike">
                <a:latin typeface="Courier New"/>
                <a:ea typeface="DejaVu Sans"/>
              </a:rPr>
              <a:t>"] = 30; // </a:t>
            </a:r>
            <a:r>
              <a:rPr b="1" lang="fr-FR" sz="1600" spc="-1" strike="noStrike">
                <a:solidFill>
                  <a:srgbClr val="009242"/>
                </a:solidFill>
                <a:latin typeface="Courier New"/>
                <a:ea typeface="DejaVu Sans"/>
              </a:rPr>
              <a:t>Création d’une nouvelle valeur</a:t>
            </a:r>
            <a:endParaRPr b="0" lang="fr-FR" sz="1600" spc="-1" strike="noStrike">
              <a:latin typeface="Arial"/>
            </a:endParaRPr>
          </a:p>
        </p:txBody>
      </p:sp>
      <p:sp>
        <p:nvSpPr>
          <p:cNvPr id="729" name="CustomShape 4"/>
          <p:cNvSpPr/>
          <p:nvPr/>
        </p:nvSpPr>
        <p:spPr>
          <a:xfrm>
            <a:off x="214920" y="4142160"/>
            <a:ext cx="8839440" cy="2034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tabLst>
                <a:tab algn="l" pos="0"/>
              </a:tabLst>
            </a:pP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include</a:t>
            </a:r>
            <a:r>
              <a:rPr b="1" lang="fr-FR" sz="1600" spc="-1" strike="noStrike">
                <a:solidFill>
                  <a:srgbClr val="000000"/>
                </a:solidFill>
                <a:latin typeface="Courier New"/>
                <a:ea typeface="DejaVu Sans"/>
              </a:rPr>
              <a:t> &lt;unordered_map&gt;   </a:t>
            </a:r>
            <a:endParaRPr b="0" lang="fr-FR" sz="1600" spc="-1" strike="noStrike">
              <a:latin typeface="Arial"/>
            </a:endParaRPr>
          </a:p>
          <a:p>
            <a:pPr>
              <a:lnSpc>
                <a:spcPts val="1701"/>
              </a:lnSpc>
              <a:tabLst>
                <a:tab algn="l" pos="0"/>
              </a:tabLst>
            </a:pPr>
            <a:endParaRPr b="0" lang="fr-FR" sz="1600" spc="-1" strike="noStrike">
              <a:latin typeface="Arial"/>
            </a:endParaRPr>
          </a:p>
          <a:p>
            <a:pPr>
              <a:lnSpc>
                <a:spcPts val="1701"/>
              </a:lnSpc>
              <a:tabLst>
                <a:tab algn="l" pos="0"/>
              </a:tabLst>
            </a:pPr>
            <a:r>
              <a:rPr b="1" lang="fr-FR" sz="1600" spc="-1" strike="noStrike">
                <a:solidFill>
                  <a:srgbClr val="000000"/>
                </a:solidFill>
                <a:latin typeface="Courier New"/>
                <a:ea typeface="DejaVu Sans"/>
              </a:rPr>
              <a:t>std::unordered_map&lt;std::string, std::string&gt; u = </a:t>
            </a:r>
            <a:endParaRPr b="0" lang="fr-FR" sz="1600" spc="-1" strike="noStrike">
              <a:latin typeface="Arial"/>
            </a:endParaRPr>
          </a:p>
          <a:p>
            <a:pPr>
              <a:lnSpc>
                <a:spcPts val="1701"/>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 {"</a:t>
            </a:r>
            <a:r>
              <a:rPr b="1" lang="fr-FR" sz="1600" spc="-1" strike="noStrike">
                <a:solidFill>
                  <a:srgbClr val="009242"/>
                </a:solidFill>
                <a:latin typeface="Courier New"/>
                <a:ea typeface="DejaVu Sans"/>
              </a:rPr>
              <a:t>ROUGE</a:t>
            </a: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#FF0000</a:t>
            </a:r>
            <a:r>
              <a:rPr b="1" lang="fr-FR" sz="1600" spc="-1" strike="noStrike">
                <a:solidFill>
                  <a:srgbClr val="000000"/>
                </a:solidFill>
                <a:latin typeface="Courier New"/>
                <a:ea typeface="DejaVu Sans"/>
              </a:rPr>
              <a:t>"}, {"</a:t>
            </a:r>
            <a:r>
              <a:rPr b="1" lang="fr-FR" sz="1600" spc="-1" strike="noStrike">
                <a:solidFill>
                  <a:srgbClr val="009242"/>
                </a:solidFill>
                <a:latin typeface="Courier New"/>
                <a:ea typeface="DejaVu Sans"/>
              </a:rPr>
              <a:t>VERT</a:t>
            </a: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#00FF00</a:t>
            </a:r>
            <a:r>
              <a:rPr b="1" lang="fr-FR" sz="1600" spc="-1" strike="noStrike">
                <a:solidFill>
                  <a:srgbClr val="000000"/>
                </a:solidFill>
                <a:latin typeface="Courier New"/>
                <a:ea typeface="DejaVu Sans"/>
              </a:rPr>
              <a:t>"}, {"</a:t>
            </a:r>
            <a:r>
              <a:rPr b="1" lang="fr-FR" sz="1600" spc="-1" strike="noStrike">
                <a:solidFill>
                  <a:srgbClr val="009242"/>
                </a:solidFill>
                <a:latin typeface="Courier New"/>
                <a:ea typeface="DejaVu Sans"/>
              </a:rPr>
              <a:t>BLEU</a:t>
            </a:r>
            <a:r>
              <a:rPr b="1" lang="fr-FR" sz="1600" spc="-1" strike="noStrike">
                <a:solidFill>
                  <a:srgbClr val="000000"/>
                </a:solidFill>
                <a:latin typeface="Courier New"/>
                <a:ea typeface="DejaVu Sans"/>
              </a:rPr>
              <a:t>","</a:t>
            </a:r>
            <a:r>
              <a:rPr b="1" lang="fr-FR" sz="1600" spc="-1" strike="noStrike">
                <a:solidFill>
                  <a:srgbClr val="009242"/>
                </a:solidFill>
                <a:latin typeface="Courier New"/>
                <a:ea typeface="DejaVu Sans"/>
              </a:rPr>
              <a:t>#0000FF</a:t>
            </a:r>
            <a:r>
              <a:rPr b="1" lang="fr-FR" sz="1600" spc="-1" strike="noStrike">
                <a:solidFill>
                  <a:srgbClr val="000000"/>
                </a:solidFill>
                <a:latin typeface="Courier New"/>
                <a:ea typeface="DejaVu Sans"/>
              </a:rPr>
              <a:t>"} };</a:t>
            </a:r>
            <a:endParaRPr b="0" lang="fr-FR" sz="1600" spc="-1" strike="noStrike">
              <a:latin typeface="Arial"/>
            </a:endParaRPr>
          </a:p>
          <a:p>
            <a:pPr>
              <a:lnSpc>
                <a:spcPts val="1701"/>
              </a:lnSpc>
              <a:tabLst>
                <a:tab algn="l" pos="0"/>
              </a:tabLst>
            </a:pPr>
            <a:r>
              <a:rPr b="1" lang="fr-FR" sz="1600" spc="-1" strike="noStrike">
                <a:solidFill>
                  <a:srgbClr val="0070c0"/>
                </a:solidFill>
                <a:latin typeface="Courier New"/>
                <a:ea typeface="DejaVu Sans"/>
              </a:rPr>
              <a:t>for</a:t>
            </a: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const auto</a:t>
            </a:r>
            <a:r>
              <a:rPr b="1" lang="fr-FR" sz="1600" spc="-1" strike="noStrike">
                <a:solidFill>
                  <a:srgbClr val="000000"/>
                </a:solidFill>
                <a:latin typeface="Courier New"/>
                <a:ea typeface="DejaVu Sans"/>
              </a:rPr>
              <a:t>&amp; [key, value] : u ) { </a:t>
            </a:r>
            <a:endParaRPr b="0" lang="fr-FR" sz="1600" spc="-1" strike="noStrike">
              <a:latin typeface="Arial"/>
            </a:endParaRPr>
          </a:p>
          <a:p>
            <a:pPr>
              <a:lnSpc>
                <a:spcPts val="1701"/>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Clef:[</a:t>
            </a:r>
            <a:r>
              <a:rPr b="1" lang="fr-FR" sz="1600" spc="-1" strike="noStrike">
                <a:solidFill>
                  <a:srgbClr val="000000"/>
                </a:solidFill>
                <a:latin typeface="Courier New"/>
                <a:ea typeface="DejaVu Sans"/>
              </a:rPr>
              <a:t>" &lt;&lt; key &lt;&lt; "</a:t>
            </a:r>
            <a:r>
              <a:rPr b="1" lang="fr-FR" sz="1600" spc="-1" strike="noStrike">
                <a:solidFill>
                  <a:srgbClr val="009242"/>
                </a:solidFill>
                <a:latin typeface="Courier New"/>
                <a:ea typeface="DejaVu Sans"/>
              </a:rPr>
              <a:t>] Valeur:[</a:t>
            </a:r>
            <a:r>
              <a:rPr b="1" lang="fr-FR" sz="1600" spc="-1" strike="noStrike">
                <a:solidFill>
                  <a:srgbClr val="000000"/>
                </a:solidFill>
                <a:latin typeface="Courier New"/>
                <a:ea typeface="DejaVu Sans"/>
              </a:rPr>
              <a:t>" &lt;&lt; value &lt;&lt; "</a:t>
            </a:r>
            <a:r>
              <a:rPr b="1" lang="fr-FR" sz="1600" spc="-1" strike="noStrike">
                <a:solidFill>
                  <a:srgbClr val="009242"/>
                </a:solidFill>
                <a:latin typeface="Courier New"/>
                <a:ea typeface="DejaVu Sans"/>
              </a:rPr>
              <a:t>]\n</a:t>
            </a:r>
            <a:r>
              <a:rPr b="1" lang="fr-FR" sz="1600" spc="-1" strike="noStrike">
                <a:solidFill>
                  <a:srgbClr val="000000"/>
                </a:solidFill>
                <a:latin typeface="Courier New"/>
                <a:ea typeface="DejaVu Sans"/>
              </a:rPr>
              <a:t>"; } </a:t>
            </a:r>
            <a:endParaRPr b="0" lang="fr-FR" sz="1600" spc="-1" strike="noStrike">
              <a:latin typeface="Arial"/>
            </a:endParaRPr>
          </a:p>
          <a:p>
            <a:pPr>
              <a:lnSpc>
                <a:spcPts val="1701"/>
              </a:lnSpc>
              <a:tabLst>
                <a:tab algn="l" pos="0"/>
              </a:tabLst>
            </a:pPr>
            <a:r>
              <a:rPr b="1" lang="fr-FR" sz="1600" spc="-1" strike="noStrike">
                <a:solidFill>
                  <a:srgbClr val="000000"/>
                </a:solidFill>
                <a:latin typeface="Courier New"/>
                <a:ea typeface="DejaVu Sans"/>
              </a:rPr>
              <a:t>u["</a:t>
            </a:r>
            <a:r>
              <a:rPr b="1" lang="fr-FR" sz="1600" spc="-1" strike="noStrike">
                <a:solidFill>
                  <a:srgbClr val="009242"/>
                </a:solidFill>
                <a:latin typeface="Courier New"/>
                <a:ea typeface="DejaVu Sans"/>
              </a:rPr>
              <a:t>NOIR</a:t>
            </a:r>
            <a:r>
              <a:rPr b="1" lang="fr-FR" sz="1600" spc="-1" strike="noStrike">
                <a:solidFill>
                  <a:srgbClr val="000000"/>
                </a:solidFill>
                <a:latin typeface="Courier New"/>
                <a:ea typeface="DejaVu Sans"/>
              </a:rPr>
              <a:t>"] = "</a:t>
            </a:r>
            <a:r>
              <a:rPr b="1" lang="fr-FR" sz="1600" spc="-1" strike="noStrike">
                <a:solidFill>
                  <a:srgbClr val="009242"/>
                </a:solidFill>
                <a:latin typeface="Courier New"/>
                <a:ea typeface="DejaVu Sans"/>
              </a:rPr>
              <a:t>#000000</a:t>
            </a:r>
            <a:r>
              <a:rPr b="1" lang="fr-FR" sz="1600" spc="-1" strike="noStrike">
                <a:solidFill>
                  <a:srgbClr val="000000"/>
                </a:solidFill>
                <a:latin typeface="Courier New"/>
                <a:ea typeface="DejaVu Sans"/>
              </a:rPr>
              <a:t>"; u["</a:t>
            </a:r>
            <a:r>
              <a:rPr b="1" lang="fr-FR" sz="1600" spc="-1" strike="noStrike">
                <a:solidFill>
                  <a:srgbClr val="009242"/>
                </a:solidFill>
                <a:latin typeface="Courier New"/>
                <a:ea typeface="DejaVu Sans"/>
              </a:rPr>
              <a:t>BLANC</a:t>
            </a:r>
            <a:r>
              <a:rPr b="1" lang="fr-FR" sz="1600" spc="-1" strike="noStrike">
                <a:solidFill>
                  <a:srgbClr val="000000"/>
                </a:solidFill>
                <a:latin typeface="Courier New"/>
                <a:ea typeface="DejaVu Sans"/>
              </a:rPr>
              <a:t>"] = "</a:t>
            </a:r>
            <a:r>
              <a:rPr b="1" lang="fr-FR" sz="1600" spc="-1" strike="noStrike">
                <a:solidFill>
                  <a:srgbClr val="009242"/>
                </a:solidFill>
                <a:latin typeface="Courier New"/>
                <a:ea typeface="DejaVu Sans"/>
              </a:rPr>
              <a:t>#FFFFFF</a:t>
            </a:r>
            <a:r>
              <a:rPr b="1" lang="fr-FR" sz="1600" spc="-1" strike="noStrike">
                <a:solidFill>
                  <a:srgbClr val="000000"/>
                </a:solidFill>
                <a:latin typeface="Courier New"/>
                <a:ea typeface="DejaVu Sans"/>
              </a:rPr>
              <a:t>";   </a:t>
            </a:r>
            <a:endParaRPr b="0" lang="fr-FR" sz="1600" spc="-1" strike="noStrike">
              <a:latin typeface="Arial"/>
            </a:endParaRPr>
          </a:p>
          <a:p>
            <a:pPr>
              <a:lnSpc>
                <a:spcPts val="1701"/>
              </a:lnSpc>
              <a:tabLst>
                <a:tab algn="l" pos="0"/>
              </a:tabLst>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La valeur HEX de ROUGE est  :[</a:t>
            </a:r>
            <a:r>
              <a:rPr b="1" lang="fr-FR" sz="1600" spc="-1" strike="noStrike">
                <a:solidFill>
                  <a:srgbClr val="000000"/>
                </a:solidFill>
                <a:latin typeface="Courier New"/>
                <a:ea typeface="DejaVu Sans"/>
              </a:rPr>
              <a:t>" &lt;&lt; u["</a:t>
            </a:r>
            <a:r>
              <a:rPr b="1" lang="fr-FR" sz="1600" spc="-1" strike="noStrike">
                <a:solidFill>
                  <a:srgbClr val="009242"/>
                </a:solidFill>
                <a:latin typeface="Courier New"/>
                <a:ea typeface="DejaVu Sans"/>
              </a:rPr>
              <a:t>RED</a:t>
            </a:r>
            <a:r>
              <a:rPr b="1" lang="fr-FR" sz="1600" spc="-1" strike="noStrike">
                <a:solidFill>
                  <a:srgbClr val="000000"/>
                </a:solidFill>
                <a:latin typeface="Courier New"/>
                <a:ea typeface="DejaVu Sans"/>
              </a:rPr>
              <a:t>"] &lt;&lt; "</a:t>
            </a:r>
            <a:r>
              <a:rPr b="1" lang="fr-FR" sz="1600" spc="-1" strike="noStrike">
                <a:solidFill>
                  <a:srgbClr val="009242"/>
                </a:solidFill>
                <a:latin typeface="Courier New"/>
                <a:ea typeface="DejaVu Sans"/>
              </a:rPr>
              <a:t>]\n</a:t>
            </a: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tabLst>
                <a:tab algn="l" pos="0"/>
              </a:tabLst>
            </a:pPr>
            <a:r>
              <a:rPr b="1" lang="fr-FR" sz="1600" spc="-1" strike="noStrike">
                <a:solidFill>
                  <a:srgbClr val="000000"/>
                </a:solidFill>
                <a:latin typeface="Courier New"/>
                <a:ea typeface="DejaVu Sans"/>
              </a:rPr>
              <a:t>std::cout &lt;&lt; "</a:t>
            </a:r>
            <a:r>
              <a:rPr b="1" lang="fr-FR" sz="1600" spc="-1" strike="noStrike">
                <a:solidFill>
                  <a:srgbClr val="009242"/>
                </a:solidFill>
                <a:latin typeface="Courier New"/>
                <a:ea typeface="DejaVu Sans"/>
              </a:rPr>
              <a:t>La valeur HEX de NOIR est :[</a:t>
            </a:r>
            <a:r>
              <a:rPr b="1" lang="fr-FR" sz="1600" spc="-1" strike="noStrike">
                <a:solidFill>
                  <a:srgbClr val="000000"/>
                </a:solidFill>
                <a:latin typeface="Courier New"/>
                <a:ea typeface="DejaVu Sans"/>
              </a:rPr>
              <a:t>" &lt;&lt; u["</a:t>
            </a:r>
            <a:r>
              <a:rPr b="1" lang="fr-FR" sz="1600" spc="-1" strike="noStrike">
                <a:solidFill>
                  <a:srgbClr val="009242"/>
                </a:solidFill>
                <a:latin typeface="Courier New"/>
                <a:ea typeface="DejaVu Sans"/>
              </a:rPr>
              <a:t>BLACK</a:t>
            </a:r>
            <a:r>
              <a:rPr b="1" lang="fr-FR" sz="1600" spc="-1" strike="noStrike">
                <a:solidFill>
                  <a:srgbClr val="000000"/>
                </a:solidFill>
                <a:latin typeface="Courier New"/>
                <a:ea typeface="DejaVu Sans"/>
              </a:rPr>
              <a:t>"] &lt;&lt; "</a:t>
            </a:r>
            <a:r>
              <a:rPr b="1" lang="fr-FR" sz="1600" spc="-1" strike="noStrike">
                <a:solidFill>
                  <a:srgbClr val="009242"/>
                </a:solidFill>
                <a:latin typeface="Courier New"/>
                <a:ea typeface="DejaVu Sans"/>
              </a:rPr>
              <a:t>]\n</a:t>
            </a:r>
            <a:r>
              <a:rPr b="1" lang="fr-FR" sz="1600" spc="-1" strike="noStrike">
                <a:solidFill>
                  <a:srgbClr val="000000"/>
                </a:solidFill>
                <a:latin typeface="Courier New"/>
                <a:ea typeface="DejaVu Sans"/>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TextShape 1"/>
          <p:cNvSpPr txBox="1"/>
          <p:nvPr/>
        </p:nvSpPr>
        <p:spPr>
          <a:xfrm>
            <a:off x="266760" y="0"/>
            <a:ext cx="8787600" cy="1024920"/>
          </a:xfrm>
          <a:prstGeom prst="rect">
            <a:avLst/>
          </a:prstGeom>
          <a:noFill/>
          <a:ln>
            <a:noFill/>
          </a:ln>
          <a:effectLst>
            <a:outerShdw dist="38160" dir="5400000">
              <a:srgbClr val="000000">
                <a:alpha val="40000"/>
              </a:srgbClr>
            </a:outerShdw>
          </a:effectLst>
        </p:spPr>
        <p:txBody>
          <a:bodyPr lIns="0" rIns="0" tIns="0" bIns="0" anchor="ctr">
            <a:noAutofit/>
          </a:bodyPr>
          <a:p>
            <a:pPr>
              <a:lnSpc>
                <a:spcPct val="90000"/>
              </a:lnSpc>
            </a:pPr>
            <a:r>
              <a:rPr b="0" lang="fr-FR" sz="4400" spc="-1" strike="noStrike">
                <a:solidFill>
                  <a:srgbClr val="000000"/>
                </a:solidFill>
                <a:latin typeface="Arial"/>
                <a:ea typeface="DejaVu Sans"/>
              </a:rPr>
              <a:t>Exercice sur les dictionnaires</a:t>
            </a:r>
            <a:endParaRPr b="0" lang="fr-FR" sz="4400" spc="-1" strike="noStrike">
              <a:solidFill>
                <a:srgbClr val="000000"/>
              </a:solidFill>
              <a:latin typeface="Arial"/>
            </a:endParaRPr>
          </a:p>
        </p:txBody>
      </p:sp>
      <p:sp>
        <p:nvSpPr>
          <p:cNvPr id="731" name="TextShape 2"/>
          <p:cNvSpPr txBox="1"/>
          <p:nvPr/>
        </p:nvSpPr>
        <p:spPr>
          <a:xfrm>
            <a:off x="279360" y="1078920"/>
            <a:ext cx="8664840" cy="4114080"/>
          </a:xfrm>
          <a:prstGeom prst="rect">
            <a:avLst/>
          </a:prstGeom>
          <a:solidFill>
            <a:srgbClr val="ccffcc"/>
          </a:solidFill>
          <a:ln>
            <a:noFill/>
          </a:ln>
        </p:spPr>
        <p:txBody>
          <a:bodyPr lIns="0" rIns="0" tIns="0" bIns="0" anchor="ctr">
            <a:noAutofit/>
          </a:bodyPr>
          <a:p>
            <a:pPr marL="343080" indent="-34272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Reprendre la structure ficheEtudiant</a:t>
            </a:r>
            <a:endParaRPr b="0" lang="fr-FR" sz="2400" spc="-1" strike="noStrike">
              <a:latin typeface="Arial"/>
            </a:endParaRPr>
          </a:p>
          <a:p>
            <a:pPr marL="343080" indent="-34272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Créer un dictionnaire dont la clef est le nom et la valeur la fiche</a:t>
            </a:r>
            <a:endParaRPr b="0" lang="fr-FR" sz="2400" spc="-1" strike="noStrike">
              <a:latin typeface="Arial"/>
            </a:endParaRPr>
          </a:p>
          <a:p>
            <a:pPr marL="343080" indent="-34272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Essayer diverses manipulation avec map et unordered map…</a:t>
            </a:r>
            <a:endParaRPr b="0" lang="fr-FR" sz="2400" spc="-1" strike="noStrike">
              <a:latin typeface="Arial"/>
            </a:endParaRPr>
          </a:p>
          <a:p>
            <a:pPr marL="343080" indent="-342720" algn="just">
              <a:lnSpc>
                <a:spcPct val="90000"/>
              </a:lnSpc>
              <a:spcBef>
                <a:spcPts val="1001"/>
              </a:spcBef>
              <a:buClr>
                <a:srgbClr val="000000"/>
              </a:buClr>
              <a:buFont typeface="Arial"/>
              <a:buChar char="•"/>
            </a:pPr>
            <a:r>
              <a:rPr b="0" lang="fr-FR" sz="2400" spc="-1" strike="noStrike">
                <a:solidFill>
                  <a:srgbClr val="000000"/>
                </a:solidFill>
                <a:latin typeface="Arial"/>
                <a:ea typeface="DejaVu Sans"/>
              </a:rPr>
              <a:t>N’hésitez pas à aller regarder ce qu’on peut faire avec sur CppReference</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266760" y="0"/>
            <a:ext cx="8787600" cy="10249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2400" spc="-1" strike="noStrike">
                <a:solidFill>
                  <a:srgbClr val="00509a"/>
                </a:solidFill>
                <a:latin typeface="Arial"/>
                <a:ea typeface="ＭＳ Ｐゴシック"/>
              </a:rPr>
              <a:t>Motivations</a:t>
            </a:r>
            <a:endParaRPr b="0" lang="fr-FR" sz="2400" spc="-1" strike="noStrike">
              <a:latin typeface="Arial"/>
            </a:endParaRPr>
          </a:p>
        </p:txBody>
      </p:sp>
      <p:sp>
        <p:nvSpPr>
          <p:cNvPr id="375" name="CustomShape 2"/>
          <p:cNvSpPr/>
          <p:nvPr/>
        </p:nvSpPr>
        <p:spPr>
          <a:xfrm>
            <a:off x="279360" y="1700280"/>
            <a:ext cx="7771680" cy="4114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00"/>
              </a:spcBef>
              <a:buClr>
                <a:srgbClr val="000000"/>
              </a:buClr>
              <a:buFont typeface="Symbol"/>
              <a:buChar char=""/>
            </a:pPr>
            <a:r>
              <a:rPr b="1" lang="fr-FR" sz="2000" spc="-1" strike="noStrike">
                <a:solidFill>
                  <a:srgbClr val="000000"/>
                </a:solidFill>
                <a:latin typeface="Arial"/>
                <a:ea typeface="ＭＳ Ｐゴシック"/>
              </a:rPr>
              <a:t>Vie d’un logiciel</a:t>
            </a:r>
            <a:r>
              <a:rPr b="0" lang="fr-FR" sz="2000" spc="-1" strike="noStrike">
                <a:solidFill>
                  <a:srgbClr val="000000"/>
                </a:solidFill>
                <a:latin typeface="Arial"/>
                <a:ea typeface="ＭＳ Ｐゴシック"/>
              </a:rPr>
              <a:t> : plus de temps à le lire qu’à programmer</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Code clair et agréable à lire : très important</a:t>
            </a:r>
            <a:endParaRPr b="0" lang="fr-FR" sz="20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Analogie entre l’écriture d’un texte et d’un code :</a:t>
            </a:r>
            <a:endParaRPr b="0" lang="fr-FR" sz="20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Bien écrit</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Bien présenté</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Pas de fautes d’orthographe</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Phrases bien structurées</a:t>
            </a:r>
            <a:endParaRPr b="0" lang="fr-FR" sz="1600" spc="-1" strike="noStrike">
              <a:latin typeface="Arial"/>
            </a:endParaRPr>
          </a:p>
          <a:p>
            <a:pPr lvl="1" marL="743040" indent="-285120">
              <a:lnSpc>
                <a:spcPct val="100000"/>
              </a:lnSpc>
              <a:spcBef>
                <a:spcPts val="320"/>
              </a:spcBef>
              <a:buClr>
                <a:srgbClr val="000000"/>
              </a:buClr>
              <a:buFont typeface="Symbol"/>
              <a:buChar char=""/>
            </a:pPr>
            <a:r>
              <a:rPr b="0" lang="fr-FR" sz="1600" spc="-1" strike="noStrike">
                <a:solidFill>
                  <a:srgbClr val="000000"/>
                </a:solidFill>
                <a:latin typeface="Arial"/>
                <a:ea typeface="ＭＳ Ｐゴシック"/>
              </a:rPr>
              <a:t>Idées bien organisées et successions logiques</a:t>
            </a:r>
            <a:endParaRPr b="0" lang="fr-FR" sz="1600" spc="-1" strike="noStrike">
              <a:latin typeface="Arial"/>
            </a:endParaRPr>
          </a:p>
          <a:p>
            <a:pPr marL="343080" indent="-342360">
              <a:lnSpc>
                <a:spcPct val="100000"/>
              </a:lnSpc>
              <a:spcBef>
                <a:spcPts val="400"/>
              </a:spcBef>
              <a:buClr>
                <a:srgbClr val="000000"/>
              </a:buClr>
              <a:buFont typeface="Symbol"/>
              <a:buChar char=""/>
            </a:pPr>
            <a:r>
              <a:rPr b="0" lang="fr-FR" sz="2000" spc="-1" strike="noStrike">
                <a:solidFill>
                  <a:srgbClr val="000000"/>
                </a:solidFill>
                <a:latin typeface="Arial"/>
                <a:ea typeface="ＭＳ Ｐゴシック"/>
              </a:rPr>
              <a:t>Beaucoup d’énergie dépensée pour rien pour déboguer un code mal écrit et mal présenté</a:t>
            </a:r>
            <a:endParaRPr b="0" lang="fr-FR" sz="2000" spc="-1" strike="noStrike">
              <a:latin typeface="Arial"/>
            </a:endParaRPr>
          </a:p>
        </p:txBody>
      </p:sp>
      <p:sp>
        <p:nvSpPr>
          <p:cNvPr id="376" name="CustomShape 3"/>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F4F3E69A-EE5A-4541-AA0E-9C34CFC90700}" type="slidenum">
              <a:rPr b="0" lang="fr-FR" sz="1200" spc="-1" strike="noStrike">
                <a:solidFill>
                  <a:srgbClr val="000000"/>
                </a:solidFill>
                <a:latin typeface="Arial"/>
                <a:ea typeface="ＭＳ Ｐゴシック"/>
              </a:rPr>
              <a:t>8</a:t>
            </a:fld>
            <a:endParaRPr b="0" lang="fr-FR" sz="1200" spc="-1" strike="noStrike">
              <a:latin typeface="Arial"/>
            </a:endParaRPr>
          </a:p>
        </p:txBody>
      </p:sp>
      <p:sp>
        <p:nvSpPr>
          <p:cNvPr id="377" name="CustomShape 4"/>
          <p:cNvSpPr/>
          <p:nvPr/>
        </p:nvSpPr>
        <p:spPr>
          <a:xfrm>
            <a:off x="284364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CustomShape 1"/>
          <p:cNvSpPr/>
          <p:nvPr/>
        </p:nvSpPr>
        <p:spPr>
          <a:xfrm>
            <a:off x="266760" y="2133720"/>
            <a:ext cx="7657560" cy="114228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00509a"/>
                </a:solidFill>
                <a:latin typeface="Arial"/>
                <a:ea typeface="ＭＳ Ｐゴシック"/>
              </a:rPr>
              <a:t>Les fonctions en C++</a:t>
            </a:r>
            <a:endParaRPr b="0" lang="fr-FR" sz="3600" spc="-1" strike="noStrike">
              <a:latin typeface="Arial"/>
            </a:endParaRPr>
          </a:p>
        </p:txBody>
      </p:sp>
      <p:sp>
        <p:nvSpPr>
          <p:cNvPr id="733" name="CustomShape 2"/>
          <p:cNvSpPr/>
          <p:nvPr/>
        </p:nvSpPr>
        <p:spPr>
          <a:xfrm>
            <a:off x="8381880" y="6248520"/>
            <a:ext cx="761400" cy="608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FE791465-A638-461D-8306-B87D73C0C0BD}" type="slidenum">
              <a:rPr b="0" lang="fr-FR" sz="1200" spc="-1" strike="noStrike">
                <a:solidFill>
                  <a:srgbClr val="000000"/>
                </a:solidFill>
                <a:latin typeface="Arial"/>
                <a:ea typeface="ＭＳ Ｐゴシック"/>
              </a:rPr>
              <a:t>85</a:t>
            </a:fld>
            <a:endParaRPr b="0" lang="fr-FR" sz="1200" spc="-1" strike="noStrike">
              <a:latin typeface="Arial"/>
            </a:endParaRPr>
          </a:p>
        </p:txBody>
      </p:sp>
      <p:sp>
        <p:nvSpPr>
          <p:cNvPr id="734" name="CustomShape 3"/>
          <p:cNvSpPr/>
          <p:nvPr/>
        </p:nvSpPr>
        <p:spPr>
          <a:xfrm>
            <a:off x="3527280" y="6356520"/>
            <a:ext cx="561600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r>
              <a:rPr b="0" lang="fr-FR" sz="1200" spc="-1" strike="noStrike">
                <a:solidFill>
                  <a:srgbClr val="8b8b8b"/>
                </a:solidFill>
                <a:latin typeface="Arial"/>
                <a:ea typeface="ＭＳ Ｐゴシック"/>
              </a:rPr>
              <a:t>Titre de la présentation</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266760" y="1230840"/>
            <a:ext cx="8787600" cy="500148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Syntaxes de déclaration des fonctions</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Déduction automatique du type de la valeur de retour</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Retour de valeurs multiples</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Retour par référence</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Passage par référence et référence universelle</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Surcharge des fonctions</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Valeurs par défauts</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Fonction générique (C++20)</a:t>
            </a:r>
            <a:endParaRPr b="0" lang="fr-FR" sz="2800" spc="-1" strike="noStrike">
              <a:latin typeface="Arial"/>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Surcharge des opérateurs</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Syntaxe de déclaration</a:t>
            </a:r>
            <a:endParaRPr b="0" lang="fr-FR" sz="4400" spc="-1" strike="noStrike">
              <a:solidFill>
                <a:srgbClr val="000000"/>
              </a:solidFill>
              <a:latin typeface="Arial"/>
            </a:endParaRPr>
          </a:p>
        </p:txBody>
      </p:sp>
      <p:sp>
        <p:nvSpPr>
          <p:cNvPr id="737" name="TextShape 2"/>
          <p:cNvSpPr txBox="1"/>
          <p:nvPr/>
        </p:nvSpPr>
        <p:spPr>
          <a:xfrm>
            <a:off x="775800" y="1133640"/>
            <a:ext cx="7771680" cy="1284840"/>
          </a:xfrm>
          <a:prstGeom prst="rect">
            <a:avLst/>
          </a:prstGeom>
          <a:noFill/>
          <a:ln>
            <a:noFill/>
          </a:ln>
        </p:spPr>
        <p:txBody>
          <a:bodyPr lIns="0" rIns="0" tIns="0" bIns="0">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Plusieurs façons de déclarer une fonction</a:t>
            </a:r>
            <a:endParaRPr b="0" lang="fr-FR" sz="2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À la manière du C</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À la manière de la programmation fonctionnelle</a:t>
            </a:r>
            <a:endParaRPr b="0" lang="fr-FR" sz="2400" spc="-1" strike="noStrike">
              <a:solidFill>
                <a:srgbClr val="000000"/>
              </a:solidFill>
              <a:latin typeface="Arial"/>
            </a:endParaRPr>
          </a:p>
        </p:txBody>
      </p:sp>
      <p:sp>
        <p:nvSpPr>
          <p:cNvPr id="738" name="CustomShape 3"/>
          <p:cNvSpPr/>
          <p:nvPr/>
        </p:nvSpPr>
        <p:spPr>
          <a:xfrm>
            <a:off x="113400" y="2532240"/>
            <a:ext cx="8913240" cy="3519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800"/>
              </a:lnSpc>
            </a:pPr>
            <a:r>
              <a:rPr b="1" lang="en-US" sz="1600" spc="-1" strike="noStrike">
                <a:solidFill>
                  <a:srgbClr val="0070c0"/>
                </a:solidFill>
                <a:latin typeface="Courier New"/>
                <a:ea typeface="DejaVu Sans"/>
              </a:rPr>
              <a:t>double</a:t>
            </a:r>
            <a:r>
              <a:rPr b="1" lang="en-US" sz="1600" spc="-1" strike="noStrike">
                <a:solidFill>
                  <a:srgbClr val="000000"/>
                </a:solidFill>
                <a:latin typeface="Courier New"/>
                <a:ea typeface="DejaVu Sans"/>
              </a:rPr>
              <a:t> dot_c(std::int64_t n, </a:t>
            </a:r>
            <a:r>
              <a:rPr b="1" lang="en-US" sz="1600" spc="-1" strike="noStrike">
                <a:solidFill>
                  <a:srgbClr val="0070c0"/>
                </a:solidFill>
                <a:latin typeface="Courier New"/>
                <a:ea typeface="DejaVu Sans"/>
              </a:rPr>
              <a:t>const double</a:t>
            </a:r>
            <a:r>
              <a:rPr b="1" lang="en-US" sz="1600" spc="-1" strike="noStrike">
                <a:solidFill>
                  <a:srgbClr val="000000"/>
                </a:solidFill>
                <a:latin typeface="Courier New"/>
                <a:ea typeface="DejaVu Sans"/>
              </a:rPr>
              <a:t>* x, </a:t>
            </a:r>
            <a:r>
              <a:rPr b="1" lang="en-US" sz="1600" spc="-1" strike="noStrike">
                <a:solidFill>
                  <a:srgbClr val="0070c0"/>
                </a:solidFill>
                <a:latin typeface="Courier New"/>
                <a:ea typeface="DejaVu Sans"/>
              </a:rPr>
              <a:t>const double</a:t>
            </a:r>
            <a:r>
              <a:rPr b="1" lang="en-US" sz="1600" spc="-1" strike="noStrike">
                <a:solidFill>
                  <a:srgbClr val="000000"/>
                </a:solidFill>
                <a:latin typeface="Courier New"/>
                <a:ea typeface="DejaVu Sans"/>
              </a:rPr>
              <a:t>* y)</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double</a:t>
            </a:r>
            <a:r>
              <a:rPr b="1" lang="en-US" sz="1600" spc="-1" strike="noStrike">
                <a:solidFill>
                  <a:srgbClr val="000000"/>
                </a:solidFill>
                <a:latin typeface="Courier New"/>
                <a:ea typeface="DejaVu Sans"/>
              </a:rPr>
              <a:t> sum = 0;</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for</a:t>
            </a:r>
            <a:r>
              <a:rPr b="1" lang="en-US" sz="1600" spc="-1" strike="noStrike">
                <a:solidFill>
                  <a:srgbClr val="000000"/>
                </a:solidFill>
                <a:latin typeface="Courier New"/>
                <a:ea typeface="DejaVu Sans"/>
              </a:rPr>
              <a:t> ( std::int64_t i = 0; i &lt; n; ++i )</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sum += x[i]*y[i];</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return</a:t>
            </a:r>
            <a:r>
              <a:rPr b="1" lang="en-US" sz="1600" spc="-1" strike="noStrike">
                <a:solidFill>
                  <a:srgbClr val="000000"/>
                </a:solidFill>
                <a:latin typeface="Courier New"/>
                <a:ea typeface="DejaVu Sans"/>
              </a:rPr>
              <a:t> sum;</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a:t>
            </a:r>
            <a:endParaRPr b="0" lang="fr-FR" sz="1600" spc="-1" strike="noStrike">
              <a:latin typeface="Arial"/>
            </a:endParaRPr>
          </a:p>
          <a:p>
            <a:pPr>
              <a:lnSpc>
                <a:spcPts val="1800"/>
              </a:lnSpc>
            </a:pPr>
            <a:endParaRPr b="0" lang="fr-FR" sz="1600" spc="-1" strike="noStrike">
              <a:latin typeface="Arial"/>
            </a:endParaRPr>
          </a:p>
          <a:p>
            <a:pPr>
              <a:lnSpc>
                <a:spcPts val="1800"/>
              </a:lnSpc>
            </a:pPr>
            <a:r>
              <a:rPr b="1" lang="en-US" sz="1600" spc="-1" strike="noStrike">
                <a:solidFill>
                  <a:srgbClr val="0070c0"/>
                </a:solidFill>
                <a:latin typeface="Courier New"/>
                <a:ea typeface="DejaVu Sans"/>
              </a:rPr>
              <a:t>auto</a:t>
            </a:r>
            <a:r>
              <a:rPr b="1" lang="en-US" sz="1600" spc="-1" strike="noStrike">
                <a:solidFill>
                  <a:srgbClr val="000000"/>
                </a:solidFill>
                <a:latin typeface="Courier New"/>
                <a:ea typeface="DejaVu Sans"/>
              </a:rPr>
              <a:t> dot_f1(std::int64_t n, </a:t>
            </a:r>
            <a:r>
              <a:rPr b="1" lang="en-US" sz="1600" spc="-1" strike="noStrike">
                <a:solidFill>
                  <a:srgbClr val="0070c0"/>
                </a:solidFill>
                <a:latin typeface="Courier New"/>
                <a:ea typeface="DejaVu Sans"/>
              </a:rPr>
              <a:t>const double</a:t>
            </a:r>
            <a:r>
              <a:rPr b="1" lang="en-US" sz="1600" spc="-1" strike="noStrike">
                <a:solidFill>
                  <a:srgbClr val="000000"/>
                </a:solidFill>
                <a:latin typeface="Courier New"/>
                <a:ea typeface="DejaVu Sans"/>
              </a:rPr>
              <a:t>* x, </a:t>
            </a:r>
            <a:r>
              <a:rPr b="1" lang="en-US" sz="1600" spc="-1" strike="noStrike">
                <a:solidFill>
                  <a:srgbClr val="0070c0"/>
                </a:solidFill>
                <a:latin typeface="Courier New"/>
                <a:ea typeface="DejaVu Sans"/>
              </a:rPr>
              <a:t>const double</a:t>
            </a:r>
            <a:r>
              <a:rPr b="1" lang="en-US" sz="1600" spc="-1" strike="noStrike">
                <a:solidFill>
                  <a:srgbClr val="000000"/>
                </a:solidFill>
                <a:latin typeface="Courier New"/>
                <a:ea typeface="DejaVu Sans"/>
              </a:rPr>
              <a:t>* y) -&gt; </a:t>
            </a:r>
            <a:r>
              <a:rPr b="1" lang="en-US" sz="1600" spc="-1" strike="noStrike">
                <a:solidFill>
                  <a:srgbClr val="0070c0"/>
                </a:solidFill>
                <a:latin typeface="Courier New"/>
                <a:ea typeface="DejaVu Sans"/>
              </a:rPr>
              <a:t>double</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double</a:t>
            </a:r>
            <a:r>
              <a:rPr b="1" lang="en-US" sz="1600" spc="-1" strike="noStrike">
                <a:solidFill>
                  <a:srgbClr val="000000"/>
                </a:solidFill>
                <a:latin typeface="Courier New"/>
                <a:ea typeface="DejaVu Sans"/>
              </a:rPr>
              <a:t> sum = 0;</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for</a:t>
            </a:r>
            <a:r>
              <a:rPr b="1" lang="en-US" sz="1600" spc="-1" strike="noStrike">
                <a:solidFill>
                  <a:srgbClr val="000000"/>
                </a:solidFill>
                <a:latin typeface="Courier New"/>
                <a:ea typeface="DejaVu Sans"/>
              </a:rPr>
              <a:t> ( std::int64_t i = 0; i &lt; n; ++i )</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sum += x[i]*y[i];</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return</a:t>
            </a:r>
            <a:r>
              <a:rPr b="1" lang="en-US" sz="1600" spc="-1" strike="noStrike">
                <a:solidFill>
                  <a:srgbClr val="000000"/>
                </a:solidFill>
                <a:latin typeface="Courier New"/>
                <a:ea typeface="DejaVu Sans"/>
              </a:rPr>
              <a:t> sum;</a:t>
            </a:r>
            <a:endParaRPr b="0" lang="fr-FR" sz="1600" spc="-1" strike="noStrike">
              <a:latin typeface="Arial"/>
            </a:endParaRPr>
          </a:p>
          <a:p>
            <a:pPr>
              <a:lnSpc>
                <a:spcPts val="1800"/>
              </a:lnSpc>
            </a:pPr>
            <a:r>
              <a:rPr b="1" lang="en-US" sz="1600" spc="-1" strike="noStrike">
                <a:solidFill>
                  <a:srgbClr val="000000"/>
                </a:solidFill>
                <a:latin typeface="Courier New"/>
                <a:ea typeface="DejaVu Sans"/>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Déduction automatique du type de la valeur de retour</a:t>
            </a:r>
            <a:endParaRPr b="0" lang="fr-FR" sz="4400" spc="-1" strike="noStrike">
              <a:solidFill>
                <a:srgbClr val="000000"/>
              </a:solidFill>
              <a:latin typeface="Arial"/>
            </a:endParaRPr>
          </a:p>
        </p:txBody>
      </p:sp>
      <p:sp>
        <p:nvSpPr>
          <p:cNvPr id="740" name="TextShape 2"/>
          <p:cNvSpPr txBox="1"/>
          <p:nvPr/>
        </p:nvSpPr>
        <p:spPr>
          <a:xfrm>
            <a:off x="279360" y="1540080"/>
            <a:ext cx="8633880" cy="4114080"/>
          </a:xfrm>
          <a:prstGeom prst="rect">
            <a:avLst/>
          </a:prstGeom>
          <a:noFill/>
          <a:ln>
            <a:noFill/>
          </a:ln>
        </p:spPr>
        <p:txBody>
          <a:bodyPr lIns="0" rIns="0" tIns="0" bIns="0">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Deux possibilités pour la déduction automatique du retour </a:t>
            </a:r>
            <a:endParaRPr b="0" lang="fr-FR" sz="2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On déclare le type de la valeur retournée </a:t>
            </a:r>
            <a:r>
              <a:rPr b="0" lang="fr-FR" sz="2400" spc="-1" strike="noStrike">
                <a:solidFill>
                  <a:srgbClr val="000000"/>
                </a:solidFill>
                <a:latin typeface="Wingdings"/>
                <a:ea typeface="DejaVu Sans"/>
              </a:rPr>
              <a:t></a:t>
            </a:r>
            <a:r>
              <a:rPr b="0" lang="fr-FR" sz="2400" spc="-1" strike="noStrike">
                <a:solidFill>
                  <a:srgbClr val="000000"/>
                </a:solidFill>
                <a:latin typeface="Arial"/>
                <a:ea typeface="DejaVu Sans"/>
              </a:rPr>
              <a:t> On peut retourner une simple liste d’initialisation si la valeur retournée à besoin de plusieurs valeurs</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On déclare le type de la valeur retournée comme auto : le type de la valeur retournée sera déduite de la mise en œuvre</a:t>
            </a:r>
            <a:endParaRPr b="0" lang="fr-FR" sz="2400" spc="-1" strike="noStrike">
              <a:solidFill>
                <a:srgbClr val="000000"/>
              </a:solidFill>
              <a:latin typeface="Arial"/>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Attention, dans le cas où il y a plusieurs return dans la mise en œuvre de la fonction, il ne faut pas retourner plusieurs types différents sous peine d’erreur de compilation</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Déduction automatique du type de la valeur de retour… </a:t>
            </a:r>
            <a:endParaRPr b="0" lang="fr-FR" sz="4400" spc="-1" strike="noStrike">
              <a:solidFill>
                <a:srgbClr val="000000"/>
              </a:solidFill>
              <a:latin typeface="Arial"/>
            </a:endParaRPr>
          </a:p>
        </p:txBody>
      </p:sp>
      <p:sp>
        <p:nvSpPr>
          <p:cNvPr id="742" name="TextShape 2"/>
          <p:cNvSpPr txBox="1"/>
          <p:nvPr/>
        </p:nvSpPr>
        <p:spPr>
          <a:xfrm>
            <a:off x="279360" y="1274400"/>
            <a:ext cx="8610120" cy="2918160"/>
          </a:xfrm>
          <a:prstGeom prst="rect">
            <a:avLst/>
          </a:prstGeom>
          <a:solidFill>
            <a:srgbClr val="daedef"/>
          </a:solidFill>
          <a:ln>
            <a:noFill/>
          </a:ln>
        </p:spPr>
        <p:txBody>
          <a:bodyPr lIns="0" rIns="0" tIns="0" bIns="0">
            <a:normAutofit/>
          </a:bodyPr>
          <a:p>
            <a:pPr>
              <a:lnSpc>
                <a:spcPct val="90000"/>
              </a:lnSpc>
              <a:tabLst>
                <a:tab algn="l" pos="0"/>
              </a:tabLst>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produit_conjugué( std::complex&lt;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 z1, </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std::complex&lt;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 z2 )</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std::complex{z1.real()*z2.real()+z1.imag()*z2.imag(),</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z2.real()*z1.imag()-z1.real()*z2.imag()};</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a:t>
            </a:r>
            <a:endParaRPr b="0" lang="fr-FR" sz="1600" spc="-1" strike="noStrike">
              <a:solidFill>
                <a:srgbClr val="000000"/>
              </a:solidFill>
              <a:latin typeface="Arial"/>
            </a:endParaRPr>
          </a:p>
          <a:p>
            <a:pPr>
              <a:lnSpc>
                <a:spcPct val="90000"/>
              </a:lnSpc>
              <a:tabLst>
                <a:tab algn="l" pos="0"/>
              </a:tabLst>
            </a:pPr>
            <a:endParaRPr b="0" lang="fr-FR" sz="1600" spc="-1" strike="noStrike">
              <a:solidFill>
                <a:srgbClr val="000000"/>
              </a:solidFill>
              <a:latin typeface="Arial"/>
            </a:endParaRPr>
          </a:p>
          <a:p>
            <a:pPr>
              <a:lnSpc>
                <a:spcPct val="90000"/>
              </a:lnSpc>
              <a:tabLst>
                <a:tab algn="l" pos="0"/>
              </a:tabLst>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produit_conjugué ( std::complex&lt;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 z1, </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std::complex&lt;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 z2 ) -&gt; decltype(z1)</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{z1.real()*z2.real()+z1.imag()*z2.imag(),</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z2.real()*z1.imag()-z1.real()*z2.imag()};</a:t>
            </a:r>
            <a:endParaRPr b="0" lang="fr-FR" sz="1600" spc="-1" strike="noStrike">
              <a:solidFill>
                <a:srgbClr val="000000"/>
              </a:solidFill>
              <a:latin typeface="Arial"/>
            </a:endParaRPr>
          </a:p>
          <a:p>
            <a:pPr>
              <a:lnSpc>
                <a:spcPct val="90000"/>
              </a:lnSpc>
              <a:tabLst>
                <a:tab algn="l" pos="0"/>
              </a:tabLst>
            </a:pPr>
            <a:r>
              <a:rPr b="1" lang="fr-FR" sz="1600" spc="-1" strike="noStrike">
                <a:solidFill>
                  <a:srgbClr val="000000"/>
                </a:solidFill>
                <a:latin typeface="Courier New"/>
                <a:ea typeface="DejaVu Sans"/>
              </a:rPr>
              <a:t>}</a:t>
            </a:r>
            <a:endParaRPr b="0" lang="fr-FR" sz="1600" spc="-1" strike="noStrike">
              <a:solidFill>
                <a:srgbClr val="000000"/>
              </a:solidFill>
              <a:latin typeface="Arial"/>
            </a:endParaRPr>
          </a:p>
          <a:p>
            <a:pPr>
              <a:lnSpc>
                <a:spcPct val="90000"/>
              </a:lnSpc>
              <a:spcBef>
                <a:spcPts val="1001"/>
              </a:spcBef>
              <a:tabLst>
                <a:tab algn="l" pos="0"/>
              </a:tabLst>
            </a:pPr>
            <a:endParaRPr b="0" lang="fr-F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 de valeurs multiples</a:t>
            </a:r>
            <a:endParaRPr b="0" lang="fr-FR" sz="4400" spc="-1" strike="noStrike">
              <a:solidFill>
                <a:srgbClr val="000000"/>
              </a:solidFill>
              <a:latin typeface="Arial"/>
            </a:endParaRPr>
          </a:p>
        </p:txBody>
      </p:sp>
      <p:sp>
        <p:nvSpPr>
          <p:cNvPr id="744" name="TextShape 2"/>
          <p:cNvSpPr txBox="1"/>
          <p:nvPr/>
        </p:nvSpPr>
        <p:spPr>
          <a:xfrm>
            <a:off x="279360" y="1040040"/>
            <a:ext cx="8614080" cy="3422520"/>
          </a:xfrm>
          <a:prstGeom prst="rect">
            <a:avLst/>
          </a:prstGeom>
          <a:noFill/>
          <a:ln>
            <a:noFill/>
          </a:ln>
        </p:spPr>
        <p:txBody>
          <a:bodyPr lIns="0" rIns="0" tIns="0" bIns="0">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Arial"/>
                <a:ea typeface="DejaVu Sans"/>
              </a:rPr>
              <a:t>En C, on retourne une valeur, les autres passés en pointeur à la fonction</a:t>
            </a:r>
            <a:endParaRPr b="0" lang="fr-FR" sz="2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Si un pointeur est nul, que fait-on ?</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L’argument passé en pointeur sert-il aussi en argument d’entrée ?</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Lourdeur d’écriture : les arguments passés en pointeurs doivent être déférencés dans la mise en œuvre.</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Arial"/>
                <a:ea typeface="DejaVu Sans"/>
              </a:rPr>
              <a:t>On doit passer ces arguments par adresse : alourdit également l’écriture</a:t>
            </a:r>
            <a:endParaRPr b="0" lang="fr-FR" sz="2400" spc="-1" strike="noStrike">
              <a:solidFill>
                <a:srgbClr val="000000"/>
              </a:solidFill>
              <a:latin typeface="Arial"/>
            </a:endParaRPr>
          </a:p>
        </p:txBody>
      </p:sp>
      <p:sp>
        <p:nvSpPr>
          <p:cNvPr id="745" name="CustomShape 3"/>
          <p:cNvSpPr/>
          <p:nvPr/>
        </p:nvSpPr>
        <p:spPr>
          <a:xfrm>
            <a:off x="429840" y="4415760"/>
            <a:ext cx="8502840" cy="1818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division_euclidienne(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p,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q,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reste)</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résultat = p/q;</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*reste = p - résultat*q;</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résultat;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quotient, reste;</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quotient = division_euclidienne(7, 3, &amp;reste);</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 valeurs multiples… </a:t>
            </a:r>
            <a:endParaRPr b="0" lang="fr-FR" sz="4400" spc="-1" strike="noStrike">
              <a:solidFill>
                <a:srgbClr val="000000"/>
              </a:solidFill>
              <a:latin typeface="Arial"/>
            </a:endParaRPr>
          </a:p>
        </p:txBody>
      </p:sp>
      <p:sp>
        <p:nvSpPr>
          <p:cNvPr id="747" name="TextShape 2"/>
          <p:cNvSpPr txBox="1"/>
          <p:nvPr/>
        </p:nvSpPr>
        <p:spPr>
          <a:xfrm>
            <a:off x="279360" y="1223640"/>
            <a:ext cx="8641440" cy="382320"/>
          </a:xfrm>
          <a:prstGeom prst="rect">
            <a:avLst/>
          </a:prstGeom>
          <a:noFill/>
          <a:ln>
            <a:noFill/>
          </a:ln>
        </p:spPr>
        <p:txBody>
          <a:bodyPr lIns="0" rIns="0" tIns="0" bIns="0">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En C++, on peut renvoyer un tableau de deux entiers</a:t>
            </a:r>
            <a:endParaRPr b="0" lang="fr-FR" sz="2400" spc="-1" strike="noStrike">
              <a:solidFill>
                <a:srgbClr val="000000"/>
              </a:solidFill>
              <a:latin typeface="Arial"/>
            </a:endParaRPr>
          </a:p>
        </p:txBody>
      </p:sp>
      <p:sp>
        <p:nvSpPr>
          <p:cNvPr id="748" name="CustomShape 3"/>
          <p:cNvSpPr/>
          <p:nvPr/>
        </p:nvSpPr>
        <p:spPr>
          <a:xfrm>
            <a:off x="218880" y="1672560"/>
            <a:ext cx="8701920" cy="1550520"/>
          </a:xfrm>
          <a:prstGeom prst="rect">
            <a:avLst/>
          </a:prstGeom>
          <a:solidFill>
            <a:schemeClr val="accent5"/>
          </a:solid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0000"/>
                </a:solidFill>
                <a:latin typeface="Courier New"/>
                <a:ea typeface="DejaVu Sans"/>
              </a:rPr>
              <a:t>std::array&lt;</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,2&gt; division_euclidienne(</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p,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q)</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résultat = p/q;</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{résultat, p - résultat*q};</a:t>
            </a:r>
            <a:endParaRPr b="0" lang="fr-FR" sz="1600" spc="-1" strike="noStrike">
              <a:latin typeface="Arial"/>
            </a:endParaRPr>
          </a:p>
          <a:p>
            <a:pPr>
              <a:lnSpc>
                <a:spcPct val="100000"/>
              </a:lnSpc>
            </a:pPr>
            <a:r>
              <a:rPr b="1" lang="fr-FR" sz="1600" spc="-1" strike="noStrike">
                <a:solidFill>
                  <a:srgbClr val="000000"/>
                </a:solidFill>
                <a:latin typeface="Courier New"/>
                <a:ea typeface="DejaVu Sans"/>
              </a:rPr>
              <a:t>}</a:t>
            </a:r>
            <a:endParaRPr b="0" lang="fr-FR" sz="1600" spc="-1" strike="noStrike">
              <a:latin typeface="Arial"/>
            </a:endParaRPr>
          </a:p>
          <a:p>
            <a:pPr>
              <a:lnSpc>
                <a:spcPct val="100000"/>
              </a:lnSpc>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res = division_euclidienne(p,q);// res[0]=résultat, res[1]=reste</a:t>
            </a:r>
            <a:endParaRPr b="0" lang="fr-FR" sz="1600" spc="-1" strike="noStrike">
              <a:latin typeface="Arial"/>
            </a:endParaRPr>
          </a:p>
        </p:txBody>
      </p:sp>
      <p:sp>
        <p:nvSpPr>
          <p:cNvPr id="749" name="CustomShape 4"/>
          <p:cNvSpPr/>
          <p:nvPr/>
        </p:nvSpPr>
        <p:spPr>
          <a:xfrm>
            <a:off x="218880" y="3333240"/>
            <a:ext cx="8701920" cy="1614960"/>
          </a:xfrm>
          <a:prstGeom prst="rect">
            <a:avLst/>
          </a:prstGeom>
          <a:noFill/>
          <a:ln>
            <a:noFill/>
          </a:ln>
        </p:spPr>
        <p:style>
          <a:lnRef idx="0"/>
          <a:fillRef idx="0"/>
          <a:effectRef idx="0"/>
          <a:fontRef idx="minor"/>
        </p:style>
        <p:txBody>
          <a:bodyPr lIns="90000" rIns="90000" tIns="45000" bIns="45000">
            <a:spAutoFit/>
          </a:bodyPr>
          <a:p>
            <a:pPr lvl="1" marL="800280" indent="-342720">
              <a:lnSpc>
                <a:spcPct val="100000"/>
              </a:lnSpc>
              <a:buClr>
                <a:srgbClr val="000000"/>
              </a:buClr>
              <a:buFont typeface="Arial"/>
              <a:buChar char="•"/>
            </a:pPr>
            <a:r>
              <a:rPr b="0" lang="fr-FR" sz="2000" spc="-1" strike="noStrike">
                <a:solidFill>
                  <a:srgbClr val="000000"/>
                </a:solidFill>
                <a:latin typeface="Arial"/>
                <a:ea typeface="DejaVu Sans"/>
              </a:rPr>
              <a:t>Plus de problème de pointeur nul, et séparation des valeurs en entrée et des valeurs en sortie</a:t>
            </a:r>
            <a:endParaRPr b="0" lang="fr-FR" sz="2000" spc="-1" strike="noStrike">
              <a:latin typeface="Arial"/>
            </a:endParaRPr>
          </a:p>
          <a:p>
            <a:pPr lvl="1" marL="800280" indent="-342720">
              <a:lnSpc>
                <a:spcPct val="100000"/>
              </a:lnSpc>
              <a:buClr>
                <a:srgbClr val="000000"/>
              </a:buClr>
              <a:buFont typeface="Arial"/>
              <a:buChar char="•"/>
            </a:pPr>
            <a:r>
              <a:rPr b="0" lang="fr-FR" sz="2000" spc="-1" strike="noStrike">
                <a:solidFill>
                  <a:srgbClr val="000000"/>
                </a:solidFill>
                <a:latin typeface="Arial"/>
                <a:ea typeface="DejaVu Sans"/>
              </a:rPr>
              <a:t>Mais tableau peu expressif pour savoir l’ordre des résultats</a:t>
            </a:r>
            <a:endParaRPr b="0" lang="fr-FR" sz="2000" spc="-1" strike="noStrike">
              <a:latin typeface="Arial"/>
            </a:endParaRPr>
          </a:p>
          <a:p>
            <a:pPr lvl="1" marL="800280" indent="-342720">
              <a:lnSpc>
                <a:spcPct val="100000"/>
              </a:lnSpc>
              <a:buClr>
                <a:srgbClr val="000000"/>
              </a:buClr>
              <a:buFont typeface="Arial"/>
              <a:buChar char="•"/>
            </a:pPr>
            <a:r>
              <a:rPr b="0" lang="fr-FR" sz="2000" spc="-1" strike="noStrike">
                <a:solidFill>
                  <a:srgbClr val="000000"/>
                </a:solidFill>
                <a:latin typeface="Arial"/>
                <a:ea typeface="DejaVu Sans"/>
              </a:rPr>
              <a:t>Depuis C++ 17, possibilité de recevoir les valeurs de certaines structures statiques dans des variables multiples :</a:t>
            </a:r>
            <a:endParaRPr b="0" lang="fr-FR" sz="2000" spc="-1" strike="noStrike">
              <a:latin typeface="Arial"/>
            </a:endParaRPr>
          </a:p>
        </p:txBody>
      </p:sp>
      <p:sp>
        <p:nvSpPr>
          <p:cNvPr id="750" name="CustomShape 5"/>
          <p:cNvSpPr/>
          <p:nvPr/>
        </p:nvSpPr>
        <p:spPr>
          <a:xfrm>
            <a:off x="218880" y="4904280"/>
            <a:ext cx="8701920" cy="1386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std::array&lt;</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,2&gt; division_euclidienne(</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p,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q)</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résultat = p/q;</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{résultat, p - résultat*q};</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[résultat, reste] = division_euclidienne(p,q);</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 valeurs multiples… </a:t>
            </a:r>
            <a:endParaRPr b="0" lang="fr-FR" sz="4400" spc="-1" strike="noStrike">
              <a:solidFill>
                <a:srgbClr val="000000"/>
              </a:solidFill>
              <a:latin typeface="Arial"/>
            </a:endParaRPr>
          </a:p>
        </p:txBody>
      </p:sp>
      <p:sp>
        <p:nvSpPr>
          <p:cNvPr id="752" name="TextShape 2"/>
          <p:cNvSpPr txBox="1"/>
          <p:nvPr/>
        </p:nvSpPr>
        <p:spPr>
          <a:xfrm>
            <a:off x="279360" y="1262520"/>
            <a:ext cx="8731440" cy="819720"/>
          </a:xfrm>
          <a:prstGeom prst="rect">
            <a:avLst/>
          </a:prstGeom>
          <a:noFill/>
          <a:ln>
            <a:noFill/>
          </a:ln>
        </p:spPr>
        <p:txBody>
          <a:bodyPr lIns="0" rIns="0" tIns="0" bIns="0">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Fonctionne pour retourner plus de deux valeurs, mais de types homogènes :</a:t>
            </a:r>
            <a:endParaRPr b="0" lang="fr-FR" sz="2400" spc="-1" strike="noStrike">
              <a:solidFill>
                <a:srgbClr val="000000"/>
              </a:solidFill>
              <a:latin typeface="Arial"/>
            </a:endParaRPr>
          </a:p>
        </p:txBody>
      </p:sp>
      <p:sp>
        <p:nvSpPr>
          <p:cNvPr id="753" name="CustomShape 3"/>
          <p:cNvSpPr/>
          <p:nvPr/>
        </p:nvSpPr>
        <p:spPr>
          <a:xfrm>
            <a:off x="266760" y="2127600"/>
            <a:ext cx="8685360" cy="387900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fr-FR" sz="1600" spc="-1" strike="noStrike">
                <a:solidFill>
                  <a:srgbClr val="000000"/>
                </a:solidFill>
                <a:latin typeface="Courier New"/>
                <a:ea typeface="DejaVu Sans"/>
              </a:rPr>
              <a:t>std::array&lt;std::complex&lt;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&gt;,3&gt;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racines_cubique(std::complex&lt;</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&gt; z)</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const double</a:t>
            </a:r>
            <a:r>
              <a:rPr b="1" lang="fr-FR" sz="1600" spc="-1" strike="noStrike">
                <a:solidFill>
                  <a:srgbClr val="000000"/>
                </a:solidFill>
                <a:latin typeface="Courier New"/>
                <a:ea typeface="DejaVu Sans"/>
              </a:rPr>
              <a:t> </a:t>
            </a:r>
            <a:r>
              <a:rPr b="1" lang="el-GR" sz="1600" spc="-1" strike="noStrike">
                <a:solidFill>
                  <a:srgbClr val="000000"/>
                </a:solidFill>
                <a:latin typeface="Courier New"/>
                <a:ea typeface="DejaVu Sans"/>
              </a:rPr>
              <a:t>π_2</a:t>
            </a:r>
            <a:r>
              <a:rPr b="1" lang="fr-FR" sz="1600" spc="-1" strike="noStrike">
                <a:solidFill>
                  <a:srgbClr val="000000"/>
                </a:solidFill>
                <a:latin typeface="Courier New"/>
                <a:ea typeface="DejaVu Sans"/>
              </a:rPr>
              <a:t>s3 = 2*std::numbers::pi/3.;</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const double</a:t>
            </a:r>
            <a:r>
              <a:rPr b="1" lang="fr-FR" sz="1600" spc="-1" strike="noStrike">
                <a:solidFill>
                  <a:srgbClr val="000000"/>
                </a:solidFill>
                <a:latin typeface="Courier New"/>
                <a:ea typeface="DejaVu Sans"/>
              </a:rPr>
              <a:t> </a:t>
            </a:r>
            <a:r>
              <a:rPr b="1" lang="el-GR" sz="1600" spc="-1" strike="noStrike">
                <a:solidFill>
                  <a:srgbClr val="000000"/>
                </a:solidFill>
                <a:latin typeface="Courier New"/>
                <a:ea typeface="DejaVu Sans"/>
              </a:rPr>
              <a:t>π_4</a:t>
            </a:r>
            <a:r>
              <a:rPr b="1" lang="fr-FR" sz="1600" spc="-1" strike="noStrike">
                <a:solidFill>
                  <a:srgbClr val="000000"/>
                </a:solidFill>
                <a:latin typeface="Courier New"/>
                <a:ea typeface="DejaVu Sans"/>
              </a:rPr>
              <a:t>s3 = 4*std::numbers::pi/3.;</a:t>
            </a:r>
            <a:endParaRPr b="0" lang="fr-FR" sz="1600" spc="-1" strike="noStrike">
              <a:latin typeface="Arial"/>
            </a:endParaRPr>
          </a:p>
          <a:p>
            <a:pPr>
              <a:lnSpc>
                <a:spcPts val="1701"/>
              </a:lnSpc>
            </a:pP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 argument = std::arg(z)/3.;</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 module   = std::cbrt(std::abs(z));</a:t>
            </a:r>
            <a:r>
              <a:rPr b="1" lang="fr-FR" sz="1600" spc="-1" strike="noStrike">
                <a:solidFill>
                  <a:srgbClr val="c00000"/>
                </a:solidFill>
                <a:latin typeface="Courier New"/>
                <a:ea typeface="DejaVu Sans"/>
              </a:rPr>
              <a:t>//cbrt = Racine cubique</a:t>
            </a:r>
            <a:endParaRPr b="0" lang="fr-FR" sz="1600" spc="-1" strike="noStrike">
              <a:latin typeface="Arial"/>
            </a:endParaRPr>
          </a:p>
          <a:p>
            <a:pPr>
              <a:lnSpc>
                <a:spcPts val="1701"/>
              </a:lnSpc>
            </a:pP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module * std::exp(1.i* argument), </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module * std::exp(1.i*(argument + </a:t>
            </a:r>
            <a:r>
              <a:rPr b="1" lang="el-GR" sz="1600" spc="-1" strike="noStrike">
                <a:solidFill>
                  <a:srgbClr val="000000"/>
                </a:solidFill>
                <a:latin typeface="Courier New"/>
                <a:ea typeface="DejaVu Sans"/>
              </a:rPr>
              <a:t>π_2</a:t>
            </a:r>
            <a:r>
              <a:rPr b="1" lang="fr-FR" sz="1600" spc="-1" strike="noStrike">
                <a:solidFill>
                  <a:srgbClr val="000000"/>
                </a:solidFill>
                <a:latin typeface="Courier New"/>
                <a:ea typeface="DejaVu Sans"/>
              </a:rPr>
              <a:t>s3)),</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module * std::exp(1.i*(argument + </a:t>
            </a:r>
            <a:r>
              <a:rPr b="1" lang="el-GR" sz="1600" spc="-1" strike="noStrike">
                <a:solidFill>
                  <a:srgbClr val="000000"/>
                </a:solidFill>
                <a:latin typeface="Courier New"/>
                <a:ea typeface="DejaVu Sans"/>
              </a:rPr>
              <a:t>π_4</a:t>
            </a:r>
            <a:r>
              <a:rPr b="1" lang="fr-FR" sz="1600" spc="-1" strike="noStrike">
                <a:solidFill>
                  <a:srgbClr val="000000"/>
                </a:solidFill>
                <a:latin typeface="Courier New"/>
                <a:ea typeface="DejaVu Sans"/>
              </a:rPr>
              <a:t>s3))</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t>
            </a:r>
            <a:endParaRPr b="0" lang="fr-FR" sz="1600" spc="-1" strike="noStrike">
              <a:latin typeface="Arial"/>
            </a:endParaRPr>
          </a:p>
          <a:p>
            <a:pPr>
              <a:lnSpc>
                <a:spcPts val="1701"/>
              </a:lnSpc>
            </a:pPr>
            <a:r>
              <a:rPr b="1" lang="fr-FR" sz="1600" spc="-1" strike="noStrike">
                <a:solidFill>
                  <a:srgbClr val="000000"/>
                </a:solidFill>
                <a:latin typeface="Courier New"/>
                <a:ea typeface="DejaVu Sans"/>
              </a:rPr>
              <a:t>}</a:t>
            </a:r>
            <a:endParaRPr b="0" lang="fr-FR" sz="1600" spc="-1" strike="noStrike">
              <a:latin typeface="Arial"/>
            </a:endParaRPr>
          </a:p>
          <a:p>
            <a:pPr>
              <a:lnSpc>
                <a:spcPct val="100000"/>
              </a:lnSpc>
            </a:pPr>
            <a:r>
              <a:rPr b="0" lang="fr-FR" sz="1800" spc="-1" strike="noStrike">
                <a:solidFill>
                  <a:srgbClr val="000000"/>
                </a:solidFill>
                <a:latin typeface="Arial"/>
                <a:ea typeface="DejaVu Sans"/>
              </a:rPr>
              <a:t>… </a:t>
            </a:r>
            <a:endParaRPr b="0" lang="fr-FR" sz="1800" spc="-1" strike="noStrike">
              <a:latin typeface="Arial"/>
            </a:endParaRPr>
          </a:p>
          <a:p>
            <a:pPr>
              <a:lnSpc>
                <a:spcPct val="100000"/>
              </a:lnSpc>
            </a:pPr>
            <a:r>
              <a:rPr b="0" lang="pl-PL" sz="1800" spc="-1" strike="noStrike">
                <a:solidFill>
                  <a:srgbClr val="000000"/>
                </a:solidFill>
                <a:latin typeface="Arial"/>
                <a:ea typeface="DejaVu Sans"/>
              </a:rPr>
              <a:t> </a:t>
            </a:r>
            <a:r>
              <a:rPr b="0" lang="pl-PL" sz="1800" spc="-1" strike="noStrike">
                <a:solidFill>
                  <a:srgbClr val="0070c0"/>
                </a:solidFill>
                <a:latin typeface="Arial"/>
                <a:ea typeface="DejaVu Sans"/>
              </a:rPr>
              <a:t>auto</a:t>
            </a:r>
            <a:r>
              <a:rPr b="0" lang="pl-PL" sz="1800" spc="-1" strike="noStrike">
                <a:solidFill>
                  <a:srgbClr val="000000"/>
                </a:solidFill>
                <a:latin typeface="Arial"/>
                <a:ea typeface="DejaVu Sans"/>
              </a:rPr>
              <a:t> [z1,z2,z3] = racines_cubique(1.+1.i);</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 valeurs multiples… </a:t>
            </a:r>
            <a:endParaRPr b="0" lang="fr-FR" sz="4400" spc="-1" strike="noStrike">
              <a:solidFill>
                <a:srgbClr val="000000"/>
              </a:solidFill>
              <a:latin typeface="Arial"/>
            </a:endParaRPr>
          </a:p>
        </p:txBody>
      </p:sp>
      <p:sp>
        <p:nvSpPr>
          <p:cNvPr id="755" name="TextShape 2"/>
          <p:cNvSpPr txBox="1"/>
          <p:nvPr/>
        </p:nvSpPr>
        <p:spPr>
          <a:xfrm>
            <a:off x="279360" y="1106280"/>
            <a:ext cx="8787600" cy="1644480"/>
          </a:xfrm>
          <a:prstGeom prst="rect">
            <a:avLst/>
          </a:prstGeom>
          <a:noFill/>
          <a:ln>
            <a:noFill/>
          </a:ln>
        </p:spPr>
        <p:txBody>
          <a:bodyPr lIns="0" rIns="0" tIns="0" bIns="0">
            <a:normAutofit fontScale="87000"/>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Comment faire si valeurs retournées hétérogènes ?</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Si seulement deux valeurs à retournées : utiliser les paires de valeurs (</a:t>
            </a:r>
            <a:r>
              <a:rPr b="1" lang="fr-FR" sz="1600" spc="-1" strike="noStrike">
                <a:solidFill>
                  <a:srgbClr val="000000"/>
                </a:solidFill>
                <a:latin typeface="Courier New"/>
                <a:ea typeface="DejaVu Sans"/>
              </a:rPr>
              <a:t>std::pair</a:t>
            </a:r>
            <a:r>
              <a:rPr b="0" lang="fr-FR" sz="2000" spc="-1" strike="noStrike">
                <a:solidFill>
                  <a:srgbClr val="000000"/>
                </a:solidFill>
                <a:latin typeface="Arial"/>
                <a:ea typeface="DejaVu Sans"/>
              </a:rPr>
              <a:t> dans bibliothèque </a:t>
            </a:r>
            <a:r>
              <a:rPr b="1" lang="fr-FR" sz="1600" spc="-1" strike="noStrike">
                <a:solidFill>
                  <a:srgbClr val="000000"/>
                </a:solidFill>
                <a:latin typeface="Courier New"/>
                <a:ea typeface="DejaVu Sans"/>
              </a:rPr>
              <a:t>utility</a:t>
            </a:r>
            <a:r>
              <a:rPr b="0" lang="fr-FR" sz="2000" spc="-1" strike="noStrike">
                <a:solidFill>
                  <a:srgbClr val="000000"/>
                </a:solidFill>
                <a:latin typeface="Arial"/>
                <a:ea typeface="DejaVu Sans"/>
              </a:rPr>
              <a:t>)</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Si plus de deux valeurs à retournées : utiliser un </a:t>
            </a:r>
            <a:r>
              <a:rPr b="1" lang="fr-FR" sz="1600" spc="-1" strike="noStrike">
                <a:solidFill>
                  <a:srgbClr val="000000"/>
                </a:solidFill>
                <a:latin typeface="Courier New"/>
                <a:ea typeface="DejaVu Sans"/>
              </a:rPr>
              <a:t>tuple</a:t>
            </a:r>
            <a:r>
              <a:rPr b="0" lang="fr-FR" sz="2000" spc="-1" strike="noStrike">
                <a:solidFill>
                  <a:srgbClr val="000000"/>
                </a:solidFill>
                <a:latin typeface="Arial"/>
                <a:ea typeface="DejaVu Sans"/>
              </a:rPr>
              <a:t> (bibliothèque </a:t>
            </a:r>
            <a:r>
              <a:rPr b="1" lang="fr-FR" sz="1600" spc="-1" strike="noStrike">
                <a:solidFill>
                  <a:srgbClr val="000000"/>
                </a:solidFill>
                <a:latin typeface="Courier New"/>
                <a:ea typeface="DejaVu Sans"/>
              </a:rPr>
              <a:t>tuple</a:t>
            </a:r>
            <a:r>
              <a:rPr b="0" lang="fr-FR" sz="2000" spc="-1" strike="noStrike">
                <a:solidFill>
                  <a:srgbClr val="000000"/>
                </a:solidFill>
                <a:latin typeface="Arial"/>
                <a:ea typeface="DejaVu Sans"/>
              </a:rPr>
              <a:t>)</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Pour une paire de valeurs :</a:t>
            </a:r>
            <a:endParaRPr b="0" lang="fr-FR" sz="2000" spc="-1" strike="noStrike">
              <a:solidFill>
                <a:srgbClr val="000000"/>
              </a:solidFill>
              <a:latin typeface="Arial"/>
            </a:endParaRPr>
          </a:p>
        </p:txBody>
      </p:sp>
      <p:sp>
        <p:nvSpPr>
          <p:cNvPr id="756" name="CustomShape 3"/>
          <p:cNvSpPr/>
          <p:nvPr/>
        </p:nvSpPr>
        <p:spPr>
          <a:xfrm>
            <a:off x="312480" y="2629800"/>
            <a:ext cx="8506800" cy="3546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701"/>
              </a:lnSpc>
            </a:pPr>
            <a:r>
              <a:rPr b="1" lang="en-US" sz="1600" spc="-1" strike="noStrike">
                <a:solidFill>
                  <a:srgbClr val="000000"/>
                </a:solidFill>
                <a:latin typeface="Courier New"/>
                <a:ea typeface="DejaVu Sans"/>
              </a:rPr>
              <a:t>std::pair&lt;</a:t>
            </a:r>
            <a:r>
              <a:rPr b="1" lang="en-US" sz="1600" spc="-1" strike="noStrike">
                <a:solidFill>
                  <a:srgbClr val="0070c0"/>
                </a:solidFill>
                <a:latin typeface="Courier New"/>
                <a:ea typeface="DejaVu Sans"/>
              </a:rPr>
              <a:t>double</a:t>
            </a:r>
            <a:r>
              <a:rPr b="1" lang="en-US" sz="1600" spc="-1" strike="noStrike">
                <a:solidFill>
                  <a:srgbClr val="000000"/>
                </a:solidFill>
                <a:latin typeface="Courier New"/>
                <a:ea typeface="DejaVu Sans"/>
              </a:rPr>
              <a:t>,</a:t>
            </a:r>
            <a:r>
              <a:rPr b="1" lang="en-US" sz="1600" spc="-1" strike="noStrike">
                <a:solidFill>
                  <a:srgbClr val="0070c0"/>
                </a:solidFill>
                <a:latin typeface="Courier New"/>
                <a:ea typeface="DejaVu Sans"/>
              </a:rPr>
              <a:t>int</a:t>
            </a:r>
            <a:r>
              <a:rPr b="1" lang="en-US" sz="1600" spc="-1" strike="noStrike">
                <a:solidFill>
                  <a:srgbClr val="000000"/>
                </a:solidFill>
                <a:latin typeface="Courier New"/>
                <a:ea typeface="DejaVu Sans"/>
              </a:rPr>
              <a:t>&gt; </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trouve_et_localise_valeur_maximale( </a:t>
            </a:r>
            <a:r>
              <a:rPr b="1" lang="en-US" sz="1600" spc="-1" strike="noStrike">
                <a:solidFill>
                  <a:srgbClr val="0070c0"/>
                </a:solidFill>
                <a:latin typeface="Courier New"/>
                <a:ea typeface="DejaVu Sans"/>
              </a:rPr>
              <a:t>int</a:t>
            </a:r>
            <a:r>
              <a:rPr b="1" lang="en-US" sz="1600" spc="-1" strike="noStrike">
                <a:solidFill>
                  <a:srgbClr val="000000"/>
                </a:solidFill>
                <a:latin typeface="Courier New"/>
                <a:ea typeface="DejaVu Sans"/>
              </a:rPr>
              <a:t> n, </a:t>
            </a:r>
            <a:r>
              <a:rPr b="1" lang="en-US" sz="1600" spc="-1" strike="noStrike">
                <a:solidFill>
                  <a:srgbClr val="0070c0"/>
                </a:solidFill>
                <a:latin typeface="Courier New"/>
                <a:ea typeface="DejaVu Sans"/>
              </a:rPr>
              <a:t>const double</a:t>
            </a:r>
            <a:r>
              <a:rPr b="1" lang="en-US" sz="1600" spc="-1" strike="noStrike">
                <a:solidFill>
                  <a:srgbClr val="000000"/>
                </a:solidFill>
                <a:latin typeface="Courier New"/>
                <a:ea typeface="DejaVu Sans"/>
              </a:rPr>
              <a:t> * values)</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int</a:t>
            </a:r>
            <a:r>
              <a:rPr b="1" lang="en-US" sz="1600" spc="-1" strike="noStrike">
                <a:solidFill>
                  <a:srgbClr val="000000"/>
                </a:solidFill>
                <a:latin typeface="Courier New"/>
                <a:ea typeface="DejaVu Sans"/>
              </a:rPr>
              <a:t> index = 0;</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int</a:t>
            </a:r>
            <a:r>
              <a:rPr b="1" lang="en-US" sz="1600" spc="-1" strike="noStrike">
                <a:solidFill>
                  <a:srgbClr val="000000"/>
                </a:solidFill>
                <a:latin typeface="Courier New"/>
                <a:ea typeface="DejaVu Sans"/>
              </a:rPr>
              <a:t> value_max = values[0];</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for</a:t>
            </a:r>
            <a:r>
              <a:rPr b="1" lang="en-US" sz="1600" spc="-1" strike="noStrike">
                <a:solidFill>
                  <a:srgbClr val="000000"/>
                </a:solidFill>
                <a:latin typeface="Courier New"/>
                <a:ea typeface="DejaVu Sans"/>
              </a:rPr>
              <a:t> ( </a:t>
            </a:r>
            <a:r>
              <a:rPr b="1" lang="en-US" sz="1600" spc="-1" strike="noStrike">
                <a:solidFill>
                  <a:srgbClr val="0070c0"/>
                </a:solidFill>
                <a:latin typeface="Courier New"/>
                <a:ea typeface="DejaVu Sans"/>
              </a:rPr>
              <a:t>int</a:t>
            </a:r>
            <a:r>
              <a:rPr b="1" lang="en-US" sz="1600" spc="-1" strike="noStrike">
                <a:solidFill>
                  <a:srgbClr val="000000"/>
                </a:solidFill>
                <a:latin typeface="Courier New"/>
                <a:ea typeface="DejaVu Sans"/>
              </a:rPr>
              <a:t> i = 1; i &lt; n; ++i )</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if (value_max &lt; values[i])</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value_max = values[i];</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index    = i;</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    </a:t>
            </a:r>
            <a:r>
              <a:rPr b="1" lang="en-US" sz="1600" spc="-1" strike="noStrike">
                <a:solidFill>
                  <a:srgbClr val="0070c0"/>
                </a:solidFill>
                <a:latin typeface="Courier New"/>
                <a:ea typeface="DejaVu Sans"/>
              </a:rPr>
              <a:t>return</a:t>
            </a:r>
            <a:r>
              <a:rPr b="1" lang="en-US" sz="1600" spc="-1" strike="noStrike">
                <a:solidFill>
                  <a:srgbClr val="000000"/>
                </a:solidFill>
                <a:latin typeface="Courier New"/>
                <a:ea typeface="DejaVu Sans"/>
              </a:rPr>
              <a:t> {value_max,index};</a:t>
            </a:r>
            <a:endParaRPr b="0" lang="fr-FR" sz="1600" spc="-1" strike="noStrike">
              <a:latin typeface="Arial"/>
            </a:endParaRPr>
          </a:p>
          <a:p>
            <a:pPr>
              <a:lnSpc>
                <a:spcPts val="1701"/>
              </a:lnSpc>
            </a:pPr>
            <a:r>
              <a:rPr b="1" lang="en-US" sz="1600" spc="-1" strike="noStrike">
                <a:solidFill>
                  <a:srgbClr val="000000"/>
                </a:solidFill>
                <a:latin typeface="Courier New"/>
                <a:ea typeface="DejaVu Sans"/>
              </a:rPr>
              <a:t>}</a:t>
            </a:r>
            <a:endParaRPr b="0" lang="fr-FR" sz="1600" spc="-1" strike="noStrike">
              <a:latin typeface="Arial"/>
            </a:endParaRPr>
          </a:p>
          <a:p>
            <a:pPr>
              <a:lnSpc>
                <a:spcPts val="1701"/>
              </a:lnSpc>
            </a:pPr>
            <a:r>
              <a:rPr b="1" lang="en-US" sz="1600" spc="-1" strike="noStrike">
                <a:solidFill>
                  <a:srgbClr val="0070c0"/>
                </a:solidFill>
                <a:latin typeface="Courier New"/>
                <a:ea typeface="DejaVu Sans"/>
              </a:rPr>
              <a:t>auto</a:t>
            </a:r>
            <a:r>
              <a:rPr b="1" lang="en-US" sz="1600" spc="-1" strike="noStrike">
                <a:solidFill>
                  <a:srgbClr val="000000"/>
                </a:solidFill>
                <a:latin typeface="Courier New"/>
                <a:ea typeface="DejaVu Sans"/>
              </a:rPr>
              <a:t> [valeur,index] = trouve_et_localise_valeur_maximale(n,tableau);</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TextShape 1"/>
          <p:cNvSpPr txBox="1"/>
          <p:nvPr/>
        </p:nvSpPr>
        <p:spPr>
          <a:xfrm>
            <a:off x="266760" y="0"/>
            <a:ext cx="8787600" cy="1024920"/>
          </a:xfrm>
          <a:prstGeom prst="rect">
            <a:avLst/>
          </a:prstGeom>
          <a:noFill/>
          <a:ln>
            <a:noFill/>
          </a:ln>
        </p:spPr>
        <p:txBody>
          <a:bodyPr lIns="0" rIns="0" tIns="0" bIns="0" anchor="ctr">
            <a:noAutofit/>
          </a:bodyPr>
          <a:p>
            <a:pPr>
              <a:lnSpc>
                <a:spcPct val="90000"/>
              </a:lnSpc>
            </a:pPr>
            <a:r>
              <a:rPr b="0" lang="fr-FR" sz="4400" spc="-1" strike="noStrike">
                <a:solidFill>
                  <a:srgbClr val="000000"/>
                </a:solidFill>
                <a:latin typeface="Arial"/>
                <a:ea typeface="DejaVu Sans"/>
              </a:rPr>
              <a:t>Retour valeurs multiples… </a:t>
            </a:r>
            <a:endParaRPr b="0" lang="fr-FR" sz="4400" spc="-1" strike="noStrike">
              <a:solidFill>
                <a:srgbClr val="000000"/>
              </a:solidFill>
              <a:latin typeface="Arial"/>
            </a:endParaRPr>
          </a:p>
        </p:txBody>
      </p:sp>
      <p:sp>
        <p:nvSpPr>
          <p:cNvPr id="758" name="TextShape 2"/>
          <p:cNvSpPr txBox="1"/>
          <p:nvPr/>
        </p:nvSpPr>
        <p:spPr>
          <a:xfrm>
            <a:off x="54720" y="1094760"/>
            <a:ext cx="8999640" cy="1535040"/>
          </a:xfrm>
          <a:prstGeom prst="rect">
            <a:avLst/>
          </a:prstGeom>
          <a:noFill/>
          <a:ln>
            <a:noFill/>
          </a:ln>
        </p:spPr>
        <p:txBody>
          <a:bodyPr lIns="0" rIns="0" tIns="0" bIns="0">
            <a:normAutofit/>
          </a:bodyPr>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Tuple : comme en Python, collection fixe de valeurs hétérogènes</a:t>
            </a:r>
            <a:endParaRPr b="0" lang="fr-FR"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fr-FR" sz="2400" spc="-1" strike="noStrike">
                <a:solidFill>
                  <a:srgbClr val="000000"/>
                </a:solidFill>
                <a:latin typeface="Arial"/>
                <a:ea typeface="DejaVu Sans"/>
              </a:rPr>
              <a:t>Assez compliqué à déclarer en C++ : </a:t>
            </a:r>
            <a:endParaRPr b="0" lang="fr-FR" sz="24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On utilise auto pour la déduction automatique du type de retour</a:t>
            </a:r>
            <a:endParaRPr b="0" lang="fr-FR" sz="20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fr-FR" sz="2000" spc="-1" strike="noStrike">
                <a:solidFill>
                  <a:srgbClr val="000000"/>
                </a:solidFill>
                <a:latin typeface="Arial"/>
                <a:ea typeface="DejaVu Sans"/>
              </a:rPr>
              <a:t>On utilise </a:t>
            </a:r>
            <a:r>
              <a:rPr b="1" lang="fr-FR" sz="1600" spc="-1" strike="noStrike">
                <a:solidFill>
                  <a:srgbClr val="000000"/>
                </a:solidFill>
                <a:latin typeface="Courier New"/>
                <a:ea typeface="DejaVu Sans"/>
              </a:rPr>
              <a:t>std::make_tuple</a:t>
            </a:r>
            <a:r>
              <a:rPr b="0" lang="fr-FR" sz="2000" spc="-1" strike="noStrike">
                <a:solidFill>
                  <a:srgbClr val="000000"/>
                </a:solidFill>
                <a:latin typeface="Arial"/>
                <a:ea typeface="DejaVu Sans"/>
              </a:rPr>
              <a:t> pour retourner le tuple</a:t>
            </a:r>
            <a:endParaRPr b="0" lang="fr-FR" sz="2000" spc="-1" strike="noStrike">
              <a:solidFill>
                <a:srgbClr val="000000"/>
              </a:solidFill>
              <a:latin typeface="Arial"/>
            </a:endParaRPr>
          </a:p>
        </p:txBody>
      </p:sp>
      <p:sp>
        <p:nvSpPr>
          <p:cNvPr id="759" name="CustomShape 3"/>
          <p:cNvSpPr/>
          <p:nvPr/>
        </p:nvSpPr>
        <p:spPr>
          <a:xfrm>
            <a:off x="54720" y="2629800"/>
            <a:ext cx="9034200" cy="3582360"/>
          </a:xfrm>
          <a:prstGeom prst="rect">
            <a:avLst/>
          </a:prstGeom>
          <a:solidFill>
            <a:schemeClr val="accent5"/>
          </a:solidFill>
          <a:ln>
            <a:noFill/>
          </a:ln>
        </p:spPr>
        <p:style>
          <a:lnRef idx="0"/>
          <a:fillRef idx="0"/>
          <a:effectRef idx="0"/>
          <a:fontRef idx="minor"/>
        </p:style>
        <p:txBody>
          <a:bodyPr lIns="90000" rIns="90000" tIns="45000" bIns="45000">
            <a:spAutoFit/>
          </a:bodyPr>
          <a:p>
            <a:pPr>
              <a:lnSpc>
                <a:spcPts val="1599"/>
              </a:lnSpc>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convertion_en_fraction(</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 valeur, </a:t>
            </a:r>
            <a:r>
              <a:rPr b="1" lang="fr-FR" sz="1600" spc="-1" strike="noStrike">
                <a:solidFill>
                  <a:srgbClr val="0070c0"/>
                </a:solidFill>
                <a:latin typeface="Courier New"/>
                <a:ea typeface="DejaVu Sans"/>
              </a:rPr>
              <a:t>int</a:t>
            </a:r>
            <a:r>
              <a:rPr b="1" lang="fr-FR" sz="1600" spc="-1" strike="noStrike">
                <a:solidFill>
                  <a:srgbClr val="000000"/>
                </a:solidFill>
                <a:latin typeface="Courier New"/>
                <a:ea typeface="DejaVu Sans"/>
              </a:rPr>
              <a:t> nombre_iter_max)</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c00000"/>
                </a:solidFill>
                <a:latin typeface="Courier New"/>
                <a:ea typeface="DejaVu Sans"/>
              </a:rPr>
              <a:t>// Utilise un développement en fraction continue…</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std::int64_t dividende, diviseur;</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assert(valeur&gt;=0.);</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std::int64_t partie_entière = std::int64_t(valeur);</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 reste = valeur - partie_entière;</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if</a:t>
            </a:r>
            <a:r>
              <a:rPr b="1" lang="fr-FR" sz="1600" spc="-1" strike="noStrike">
                <a:solidFill>
                  <a:srgbClr val="000000"/>
                </a:solidFill>
                <a:latin typeface="Courier New"/>
                <a:ea typeface="DejaVu Sans"/>
              </a:rPr>
              <a:t> (std::abs(reste)&lt;1.E-14)</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std::make_tuple(partie_entière, 1LL, 0.);</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if</a:t>
            </a:r>
            <a:r>
              <a:rPr b="1" lang="fr-FR" sz="1600" spc="-1" strike="noStrike">
                <a:solidFill>
                  <a:srgbClr val="000000"/>
                </a:solidFill>
                <a:latin typeface="Courier New"/>
                <a:ea typeface="DejaVu Sans"/>
              </a:rPr>
              <a:t> (nombre_iter_max == 0)</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std::make_tuple(partie_entière, 1LL, reste);</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[p,q,r] = convertion_en_fraction(1./reste, nombre_iter_max-1);</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dividende = partie_entière*p+q;</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diviseur  = p;</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0000"/>
                </a:solidFill>
                <a:latin typeface="Courier New"/>
                <a:ea typeface="DejaVu Sans"/>
              </a:rPr>
              <a:t>reste = std::abs(valeur-</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(dividende)/</a:t>
            </a:r>
            <a:r>
              <a:rPr b="1" lang="fr-FR" sz="1600" spc="-1" strike="noStrike">
                <a:solidFill>
                  <a:srgbClr val="0070c0"/>
                </a:solidFill>
                <a:latin typeface="Courier New"/>
                <a:ea typeface="DejaVu Sans"/>
              </a:rPr>
              <a:t>double</a:t>
            </a:r>
            <a:r>
              <a:rPr b="1" lang="fr-FR" sz="1600" spc="-1" strike="noStrike">
                <a:solidFill>
                  <a:srgbClr val="000000"/>
                </a:solidFill>
                <a:latin typeface="Courier New"/>
                <a:ea typeface="DejaVu Sans"/>
              </a:rPr>
              <a:t>(diviseur));</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    </a:t>
            </a:r>
            <a:r>
              <a:rPr b="1" lang="fr-FR" sz="1600" spc="-1" strike="noStrike">
                <a:solidFill>
                  <a:srgbClr val="0070c0"/>
                </a:solidFill>
                <a:latin typeface="Courier New"/>
                <a:ea typeface="DejaVu Sans"/>
              </a:rPr>
              <a:t>return</a:t>
            </a:r>
            <a:r>
              <a:rPr b="1" lang="fr-FR" sz="1600" spc="-1" strike="noStrike">
                <a:solidFill>
                  <a:srgbClr val="000000"/>
                </a:solidFill>
                <a:latin typeface="Courier New"/>
                <a:ea typeface="DejaVu Sans"/>
              </a:rPr>
              <a:t> std::make_tuple(dividende, diviseur, reste);</a:t>
            </a:r>
            <a:endParaRPr b="0" lang="fr-FR" sz="1600" spc="-1" strike="noStrike">
              <a:latin typeface="Arial"/>
            </a:endParaRPr>
          </a:p>
          <a:p>
            <a:pPr>
              <a:lnSpc>
                <a:spcPts val="1599"/>
              </a:lnSpc>
            </a:pPr>
            <a:r>
              <a:rPr b="1" lang="fr-FR" sz="1600" spc="-1" strike="noStrike">
                <a:solidFill>
                  <a:srgbClr val="000000"/>
                </a:solidFill>
                <a:latin typeface="Courier New"/>
                <a:ea typeface="DejaVu Sans"/>
              </a:rPr>
              <a:t>}</a:t>
            </a:r>
            <a:endParaRPr b="0" lang="fr-FR" sz="1600" spc="-1" strike="noStrike">
              <a:latin typeface="Arial"/>
            </a:endParaRPr>
          </a:p>
          <a:p>
            <a:pPr>
              <a:lnSpc>
                <a:spcPct val="100000"/>
              </a:lnSpc>
            </a:pPr>
            <a:r>
              <a:rPr b="1" lang="fr-FR" sz="1600" spc="-1" strike="noStrike">
                <a:solidFill>
                  <a:srgbClr val="0070c0"/>
                </a:solidFill>
                <a:latin typeface="Courier New"/>
                <a:ea typeface="DejaVu Sans"/>
              </a:rPr>
              <a:t>auto</a:t>
            </a:r>
            <a:r>
              <a:rPr b="1" lang="fr-FR" sz="1600" spc="-1" strike="noStrike">
                <a:solidFill>
                  <a:srgbClr val="000000"/>
                </a:solidFill>
                <a:latin typeface="Courier New"/>
                <a:ea typeface="DejaVu Sans"/>
              </a:rPr>
              <a:t> [diviseur,dividende,reste]=convertion_en_fraction(std::sqrt(2),20);</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1074</TotalTime>
  <Application>LibreOffice/6.4.6.2$Linux_X86_64 LibreOffice_project/40$Build-2</Application>
  <Words>13663</Words>
  <Paragraphs>1570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2021-01-29T07:43:21Z</dcterms:created>
  <dc:creator>Xef Juvigny</dc:creator>
  <dc:description/>
  <dc:language>fr-FR</dc:language>
  <cp:lastModifiedBy>Juvigny Xavier</cp:lastModifiedBy>
  <dcterms:modified xsi:type="dcterms:W3CDTF">2021-01-31T14:58:29Z</dcterms:modified>
  <cp:revision>42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Affichage à l'écran (4:3)</vt:lpwstr>
  </property>
  <property fmtid="{D5CDD505-2E9C-101B-9397-08002B2CF9AE}" pid="9" name="ScaleCrop">
    <vt:bool>0</vt:bool>
  </property>
  <property fmtid="{D5CDD505-2E9C-101B-9397-08002B2CF9AE}" pid="10" name="ShareDoc">
    <vt:bool>0</vt:bool>
  </property>
  <property fmtid="{D5CDD505-2E9C-101B-9397-08002B2CF9AE}" pid="11" name="Slides">
    <vt:i4>111</vt:i4>
  </property>
</Properties>
</file>