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563" r:id="rId4"/>
    <p:sldId id="564" r:id="rId5"/>
    <p:sldId id="565" r:id="rId6"/>
    <p:sldId id="566" r:id="rId7"/>
    <p:sldId id="567" r:id="rId8"/>
    <p:sldId id="494" r:id="rId9"/>
    <p:sldId id="495" r:id="rId10"/>
    <p:sldId id="314" r:id="rId11"/>
    <p:sldId id="354" r:id="rId12"/>
    <p:sldId id="315" r:id="rId13"/>
    <p:sldId id="316" r:id="rId14"/>
    <p:sldId id="355" r:id="rId15"/>
    <p:sldId id="395" r:id="rId16"/>
    <p:sldId id="433" r:id="rId17"/>
    <p:sldId id="434" r:id="rId18"/>
    <p:sldId id="276" r:id="rId19"/>
    <p:sldId id="277" r:id="rId20"/>
    <p:sldId id="278" r:id="rId21"/>
    <p:sldId id="279" r:id="rId22"/>
    <p:sldId id="273" r:id="rId23"/>
    <p:sldId id="274" r:id="rId24"/>
    <p:sldId id="275" r:id="rId25"/>
    <p:sldId id="280" r:id="rId26"/>
    <p:sldId id="281" r:id="rId27"/>
    <p:sldId id="282" r:id="rId28"/>
    <p:sldId id="283" r:id="rId29"/>
    <p:sldId id="284" r:id="rId30"/>
    <p:sldId id="285" r:id="rId31"/>
    <p:sldId id="286" r:id="rId32"/>
    <p:sldId id="287" r:id="rId33"/>
    <p:sldId id="288" r:id="rId34"/>
    <p:sldId id="305" r:id="rId35"/>
    <p:sldId id="306" r:id="rId36"/>
    <p:sldId id="308" r:id="rId37"/>
    <p:sldId id="309" r:id="rId38"/>
    <p:sldId id="310" r:id="rId39"/>
    <p:sldId id="311" r:id="rId40"/>
    <p:sldId id="312" r:id="rId41"/>
    <p:sldId id="313" r:id="rId42"/>
    <p:sldId id="259" r:id="rId43"/>
    <p:sldId id="260" r:id="rId44"/>
    <p:sldId id="261" r:id="rId45"/>
    <p:sldId id="269" r:id="rId46"/>
    <p:sldId id="270" r:id="rId47"/>
    <p:sldId id="262" r:id="rId48"/>
    <p:sldId id="263" r:id="rId49"/>
    <p:sldId id="264" r:id="rId50"/>
    <p:sldId id="266" r:id="rId51"/>
    <p:sldId id="271" r:id="rId52"/>
    <p:sldId id="272" r:id="rId53"/>
    <p:sldId id="257" r:id="rId54"/>
    <p:sldId id="265" r:id="rId55"/>
    <p:sldId id="487" r:id="rId56"/>
    <p:sldId id="478" r:id="rId57"/>
    <p:sldId id="480" r:id="rId58"/>
    <p:sldId id="481" r:id="rId59"/>
    <p:sldId id="482" r:id="rId60"/>
    <p:sldId id="483" r:id="rId61"/>
    <p:sldId id="484" r:id="rId62"/>
    <p:sldId id="485" r:id="rId63"/>
    <p:sldId id="486" r:id="rId64"/>
    <p:sldId id="479" r:id="rId65"/>
    <p:sldId id="474" r:id="rId66"/>
    <p:sldId id="473" r:id="rId67"/>
    <p:sldId id="493" r:id="rId68"/>
    <p:sldId id="475" r:id="rId69"/>
    <p:sldId id="476" r:id="rId70"/>
    <p:sldId id="477" r:id="rId71"/>
    <p:sldId id="472" r:id="rId72"/>
    <p:sldId id="488" r:id="rId73"/>
    <p:sldId id="489" r:id="rId74"/>
    <p:sldId id="490" r:id="rId75"/>
    <p:sldId id="491" r:id="rId76"/>
    <p:sldId id="492" r:id="rId7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54f126-b308-4d6b-b46e-ae9d0c036ded}">
          <p14:sldIdLst>
            <p14:sldId id="256"/>
          </p14:sldIdLst>
        </p14:section>
        <p14:section name="背景" id="{261314cc-461f-461f-baab-c85c9d130467}">
          <p14:sldIdLst>
            <p14:sldId id="563"/>
            <p14:sldId id="564"/>
            <p14:sldId id="565"/>
            <p14:sldId id="566"/>
            <p14:sldId id="567"/>
            <p14:sldId id="494"/>
            <p14:sldId id="495"/>
          </p14:sldIdLst>
        </p14:section>
        <p14:section name="写操作" id="{c8e8ee65-bcf6-4956-9fce-697dba6fe157}">
          <p14:sldIdLst>
            <p14:sldId id="314"/>
            <p14:sldId id="354"/>
            <p14:sldId id="315"/>
            <p14:sldId id="316"/>
            <p14:sldId id="355"/>
            <p14:sldId id="395"/>
          </p14:sldIdLst>
        </p14:section>
        <p14:section name="读操作" id="{6c4b0108-c16d-4db3-8331-e775bf933d55}">
          <p14:sldIdLst>
            <p14:sldId id="433"/>
            <p14:sldId id="434"/>
          </p14:sldIdLst>
        </p14:section>
        <p14:section name="journal" id="{17a527a2-8834-4bd5-82fb-e6acd8656266}">
          <p14:sldIdLst>
            <p14:sldId id="276"/>
            <p14:sldId id="277"/>
            <p14:sldId id="278"/>
            <p14:sldId id="279"/>
          </p14:sldIdLst>
        </p14:section>
        <p14:section name="memdb" id="{a02f0e07-4dcf-41ff-8c39-4d3268cb633b}">
          <p14:sldIdLst>
            <p14:sldId id="273"/>
            <p14:sldId id="274"/>
            <p14:sldId id="275"/>
          </p14:sldIdLst>
        </p14:section>
        <p14:section name="sstable" id="{3ac4967b-9a31-4ad6-8306-252c2cc99614}">
          <p14:sldIdLst>
            <p14:sldId id="280"/>
            <p14:sldId id="281"/>
            <p14:sldId id="282"/>
            <p14:sldId id="283"/>
            <p14:sldId id="284"/>
            <p14:sldId id="285"/>
            <p14:sldId id="286"/>
            <p14:sldId id="287"/>
            <p14:sldId id="288"/>
            <p14:sldId id="305"/>
            <p14:sldId id="306"/>
            <p14:sldId id="308"/>
            <p14:sldId id="309"/>
            <p14:sldId id="310"/>
            <p14:sldId id="311"/>
            <p14:sldId id="312"/>
            <p14:sldId id="313"/>
          </p14:sldIdLst>
        </p14:section>
        <p14:section name="Cache" id="{4fead09d-2e97-4b1f-a92f-541fc3cfc4be}">
          <p14:sldIdLst>
            <p14:sldId id="259"/>
            <p14:sldId id="260"/>
            <p14:sldId id="261"/>
            <p14:sldId id="269"/>
            <p14:sldId id="270"/>
            <p14:sldId id="262"/>
            <p14:sldId id="263"/>
            <p14:sldId id="264"/>
            <p14:sldId id="266"/>
            <p14:sldId id="271"/>
            <p14:sldId id="272"/>
          </p14:sldIdLst>
        </p14:section>
        <p14:section name="Bloom Filter" id="{de8e26f0-e7f9-4ca4-b5a3-204e25ebef8a}">
          <p14:sldIdLst>
            <p14:sldId id="257"/>
            <p14:sldId id="265"/>
          </p14:sldIdLst>
        </p14:section>
        <p14:section name="compaction" id="{8bc77f2e-b0b5-454f-bbf5-6e5f6cd04bd6}">
          <p14:sldIdLst>
            <p14:sldId id="487"/>
            <p14:sldId id="478"/>
            <p14:sldId id="480"/>
            <p14:sldId id="481"/>
            <p14:sldId id="482"/>
            <p14:sldId id="483"/>
            <p14:sldId id="484"/>
            <p14:sldId id="485"/>
            <p14:sldId id="486"/>
            <p14:sldId id="479"/>
            <p14:sldId id="474"/>
          </p14:sldIdLst>
        </p14:section>
        <p14:section name="manifest" id="{9d6c8f92-0b3b-4b05-b681-eb8352da7b6f}">
          <p14:sldIdLst>
            <p14:sldId id="473"/>
            <p14:sldId id="493"/>
          </p14:sldIdLst>
        </p14:section>
        <p14:section name="commit" id="{ee943119-15a6-4792-abd1-8526ae72e368}">
          <p14:sldIdLst>
            <p14:sldId id="475"/>
            <p14:sldId id="476"/>
            <p14:sldId id="477"/>
            <p14:sldId id="472"/>
          </p14:sldIdLst>
        </p14:section>
        <p14:section name="recover" id="{6aca55f2-f458-430f-880c-6e83f5c10d47}">
          <p14:sldIdLst>
            <p14:sldId id="488"/>
            <p14:sldId id="489"/>
            <p14:sldId id="490"/>
            <p14:sldId id="491"/>
          </p14:sldIdLst>
        </p14:section>
        <p14:section name="MVCC" id="{1bbeef46-faf0-4eb7-913e-939944b92731}">
          <p14:sldIdLst>
            <p14:sldId id="4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47265" y="2162810"/>
            <a:ext cx="7354570" cy="645160"/>
          </a:xfrm>
          <a:prstGeom prst="rect">
            <a:avLst/>
          </a:prstGeom>
          <a:noFill/>
        </p:spPr>
        <p:txBody>
          <a:bodyPr wrap="square" rtlCol="0">
            <a:spAutoFit/>
          </a:bodyPr>
          <a:p>
            <a:pPr algn="ctr"/>
            <a:r>
              <a:rPr lang="en-US" altLang="zh-CN" sz="3600"/>
              <a:t>goleveldb</a:t>
            </a:r>
            <a:r>
              <a:rPr lang="zh-CN" altLang="en-US" sz="3600">
                <a:latin typeface="兰亭黑-简" panose="02000000000000000000" charset="-122"/>
                <a:ea typeface="兰亭黑-简" panose="02000000000000000000" charset="-122"/>
              </a:rPr>
              <a:t>源码解析</a:t>
            </a:r>
            <a:endParaRPr lang="zh-CN" altLang="en-US" sz="3600">
              <a:latin typeface="兰亭黑-简" panose="02000000000000000000" charset="-122"/>
              <a:ea typeface="兰亭黑-简" panose="02000000000000000000" charset="-122"/>
            </a:endParaRPr>
          </a:p>
        </p:txBody>
      </p:sp>
      <p:sp>
        <p:nvSpPr>
          <p:cNvPr id="2" name="文本框 1"/>
          <p:cNvSpPr txBox="1"/>
          <p:nvPr/>
        </p:nvSpPr>
        <p:spPr>
          <a:xfrm>
            <a:off x="10038080" y="5899785"/>
            <a:ext cx="1957705" cy="368300"/>
          </a:xfrm>
          <a:prstGeom prst="rect">
            <a:avLst/>
          </a:prstGeom>
          <a:noFill/>
        </p:spPr>
        <p:txBody>
          <a:bodyPr wrap="square" rtlCol="0">
            <a:spAutoFit/>
          </a:bodyPr>
          <a:p>
            <a:r>
              <a:rPr lang="en-US" altLang="zh-CN"/>
              <a:t>sysublackbear</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Key</a:t>
            </a:r>
            <a:r>
              <a:rPr lang="zh-CN" altLang="en-US" sz="2800">
                <a:latin typeface="苹方-简" panose="020B0400000000000000" charset="-122"/>
                <a:ea typeface="苹方-简" panose="020B0400000000000000" charset="-122"/>
              </a:rPr>
              <a:t>值编码</a:t>
            </a:r>
            <a:r>
              <a:rPr lang="en-US" altLang="zh-CN" sz="2800">
                <a:latin typeface="苹方-简" panose="020B0400000000000000" charset="-122"/>
                <a:ea typeface="苹方-简" panose="020B0400000000000000" charset="-122"/>
              </a:rPr>
              <a:t>(makeInternalKey)</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47" name="文本框 46"/>
          <p:cNvSpPr txBox="1"/>
          <p:nvPr/>
        </p:nvSpPr>
        <p:spPr>
          <a:xfrm>
            <a:off x="253365" y="810895"/>
            <a:ext cx="10222865" cy="337185"/>
          </a:xfrm>
          <a:prstGeom prst="rect">
            <a:avLst/>
          </a:prstGeom>
          <a:noFill/>
        </p:spPr>
        <p:txBody>
          <a:bodyPr wrap="square" rtlCol="0">
            <a:spAutoFit/>
          </a:bodyPr>
          <a:p>
            <a:r>
              <a:rPr lang="zh-CN" altLang="en-US" sz="1600">
                <a:solidFill>
                  <a:schemeClr val="tx1"/>
                </a:solidFill>
                <a:latin typeface="苹方-简" panose="020B0400000000000000" charset="-122"/>
                <a:ea typeface="苹方-简" panose="020B0400000000000000" charset="-122"/>
              </a:rPr>
              <a:t>在</a:t>
            </a:r>
            <a:r>
              <a:rPr lang="en-US" altLang="zh-CN" sz="1600">
                <a:solidFill>
                  <a:schemeClr val="tx1"/>
                </a:solidFill>
                <a:latin typeface="苹方-简" panose="020B0400000000000000" charset="-122"/>
                <a:ea typeface="苹方-简" panose="020B0400000000000000" charset="-122"/>
              </a:rPr>
              <a:t>leveldb</a:t>
            </a:r>
            <a:r>
              <a:rPr lang="zh-CN" altLang="en-US" sz="1600">
                <a:solidFill>
                  <a:schemeClr val="tx1"/>
                </a:solidFill>
                <a:latin typeface="苹方-简" panose="020B0400000000000000" charset="-122"/>
                <a:ea typeface="苹方-简" panose="020B0400000000000000" charset="-122"/>
              </a:rPr>
              <a:t>内部，所有数据项的</a:t>
            </a:r>
            <a:r>
              <a:rPr lang="en-US" altLang="zh-CN" sz="1600">
                <a:solidFill>
                  <a:schemeClr val="tx1"/>
                </a:solidFill>
                <a:latin typeface="苹方-简" panose="020B0400000000000000" charset="-122"/>
                <a:ea typeface="苹方-简" panose="020B0400000000000000" charset="-122"/>
              </a:rPr>
              <a:t>key</a:t>
            </a:r>
            <a:r>
              <a:rPr lang="zh-CN" altLang="en-US" sz="1600">
                <a:solidFill>
                  <a:schemeClr val="tx1"/>
                </a:solidFill>
                <a:latin typeface="苹方-简" panose="020B0400000000000000" charset="-122"/>
                <a:ea typeface="苹方-简" panose="020B0400000000000000" charset="-122"/>
              </a:rPr>
              <a:t>是经过特殊编码的，这种格式称之为</a:t>
            </a:r>
            <a:r>
              <a:rPr lang="en-US" altLang="zh-CN" sz="1600">
                <a:solidFill>
                  <a:schemeClr val="tx1"/>
                </a:solidFill>
                <a:latin typeface="苹方-简" panose="020B0400000000000000" charset="-122"/>
                <a:ea typeface="苹方-简" panose="020B0400000000000000" charset="-122"/>
              </a:rPr>
              <a:t>internalKey</a:t>
            </a:r>
            <a:r>
              <a:rPr lang="zh-CN" altLang="en-US" sz="1600">
                <a:solidFill>
                  <a:schemeClr val="tx1"/>
                </a:solidFill>
                <a:latin typeface="苹方-简" panose="020B0400000000000000" charset="-122"/>
                <a:ea typeface="苹方-简" panose="020B0400000000000000" charset="-122"/>
              </a:rPr>
              <a:t>。</a:t>
            </a:r>
            <a:endParaRPr lang="zh-CN" altLang="en-US" sz="1600">
              <a:solidFill>
                <a:schemeClr val="tx1"/>
              </a:solidFill>
              <a:latin typeface="苹方-简" panose="020B0400000000000000" charset="-122"/>
              <a:ea typeface="苹方-简" panose="020B0400000000000000" charset="-122"/>
            </a:endParaRPr>
          </a:p>
        </p:txBody>
      </p:sp>
      <p:sp>
        <p:nvSpPr>
          <p:cNvPr id="4" name="流程图: 过程 3"/>
          <p:cNvSpPr/>
          <p:nvPr/>
        </p:nvSpPr>
        <p:spPr>
          <a:xfrm>
            <a:off x="463550" y="1603375"/>
            <a:ext cx="1922145"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uKey</a:t>
            </a:r>
            <a:endParaRPr lang="en-US" altLang="zh-CN"/>
          </a:p>
        </p:txBody>
      </p:sp>
      <p:sp>
        <p:nvSpPr>
          <p:cNvPr id="6" name="流程图: 过程 5"/>
          <p:cNvSpPr/>
          <p:nvPr/>
        </p:nvSpPr>
        <p:spPr>
          <a:xfrm>
            <a:off x="2385695" y="1603375"/>
            <a:ext cx="358521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sequence number(7 bytes)</a:t>
            </a:r>
            <a:endParaRPr lang="en-US" altLang="zh-CN"/>
          </a:p>
        </p:txBody>
      </p:sp>
      <p:sp>
        <p:nvSpPr>
          <p:cNvPr id="7" name="流程图: 过程 6"/>
          <p:cNvSpPr/>
          <p:nvPr/>
        </p:nvSpPr>
        <p:spPr>
          <a:xfrm>
            <a:off x="5970905" y="1603375"/>
            <a:ext cx="2408555"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type(1 byte)</a:t>
            </a:r>
            <a:endParaRPr lang="en-US" altLang="zh-CN"/>
          </a:p>
        </p:txBody>
      </p:sp>
      <p:sp>
        <p:nvSpPr>
          <p:cNvPr id="8" name="文本框 7"/>
          <p:cNvSpPr txBox="1"/>
          <p:nvPr/>
        </p:nvSpPr>
        <p:spPr>
          <a:xfrm>
            <a:off x="253365" y="2514600"/>
            <a:ext cx="10222865" cy="1568450"/>
          </a:xfrm>
          <a:prstGeom prst="rect">
            <a:avLst/>
          </a:prstGeom>
          <a:noFill/>
        </p:spPr>
        <p:txBody>
          <a:bodyPr wrap="square" rtlCol="0">
            <a:spAutoFit/>
          </a:bodyPr>
          <a:p>
            <a:r>
              <a:rPr lang="zh-CN" altLang="en-US" sz="1600">
                <a:solidFill>
                  <a:schemeClr val="tx1"/>
                </a:solidFill>
                <a:latin typeface="苹方-简" panose="020B0400000000000000" charset="-122"/>
                <a:ea typeface="苹方-简" panose="020B0400000000000000" charset="-122"/>
              </a:rPr>
              <a:t>internalkey在用户key的基础上，尾部追加了8个字节，用于存储：</a:t>
            </a:r>
            <a:endParaRPr lang="zh-CN" altLang="en-US" sz="1600">
              <a:solidFill>
                <a:schemeClr val="tx1"/>
              </a:solidFill>
              <a:latin typeface="苹方-简" panose="020B0400000000000000" charset="-122"/>
              <a:ea typeface="苹方-简" panose="020B0400000000000000" charset="-122"/>
            </a:endParaRPr>
          </a:p>
          <a:p>
            <a:endParaRPr lang="zh-CN" altLang="en-US" sz="1600">
              <a:solidFill>
                <a:schemeClr val="tx1"/>
              </a:solidFill>
              <a:latin typeface="苹方-简" panose="020B0400000000000000" charset="-122"/>
              <a:ea typeface="苹方-简" panose="020B0400000000000000" charset="-122"/>
            </a:endParaRPr>
          </a:p>
          <a:p>
            <a:pPr marL="342900" indent="-342900">
              <a:buAutoNum type="arabicPeriod"/>
            </a:pPr>
            <a:r>
              <a:rPr lang="en-US" altLang="zh-CN" sz="1600" b="1">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：每一个操作都会被赋予一个</a:t>
            </a:r>
            <a:r>
              <a:rPr lang="en-US" altLang="zh-CN" sz="1600">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。该计时器是在</a:t>
            </a:r>
            <a:r>
              <a:rPr lang="en-US" altLang="zh-CN" sz="1600">
                <a:solidFill>
                  <a:schemeClr val="tx1"/>
                </a:solidFill>
                <a:latin typeface="苹方-简" panose="020B0400000000000000" charset="-122"/>
                <a:ea typeface="苹方-简" panose="020B0400000000000000" charset="-122"/>
              </a:rPr>
              <a:t>leveldb</a:t>
            </a:r>
            <a:r>
              <a:rPr lang="zh-CN" altLang="en-US" sz="1600">
                <a:solidFill>
                  <a:schemeClr val="tx1"/>
                </a:solidFill>
                <a:latin typeface="苹方-简" panose="020B0400000000000000" charset="-122"/>
                <a:ea typeface="苹方-简" panose="020B0400000000000000" charset="-122"/>
              </a:rPr>
              <a:t>内部维护，每进行一次操作就做一次累加。由于在</a:t>
            </a:r>
            <a:r>
              <a:rPr lang="en-US" altLang="zh-CN" sz="1600">
                <a:solidFill>
                  <a:schemeClr val="tx1"/>
                </a:solidFill>
                <a:latin typeface="苹方-简" panose="020B0400000000000000" charset="-122"/>
                <a:ea typeface="苹方-简" panose="020B0400000000000000" charset="-122"/>
              </a:rPr>
              <a:t>leveldb</a:t>
            </a:r>
            <a:r>
              <a:rPr lang="zh-CN" altLang="en-US" sz="1600">
                <a:solidFill>
                  <a:schemeClr val="tx1"/>
                </a:solidFill>
                <a:latin typeface="苹方-简" panose="020B0400000000000000" charset="-122"/>
                <a:ea typeface="苹方-简" panose="020B0400000000000000" charset="-122"/>
              </a:rPr>
              <a:t>中，一次更新或者一次删除，采用的是</a:t>
            </a:r>
            <a:r>
              <a:rPr lang="en-US" altLang="zh-CN" sz="1600">
                <a:solidFill>
                  <a:schemeClr val="tx1"/>
                </a:solidFill>
                <a:latin typeface="苹方-简" panose="020B0400000000000000" charset="-122"/>
                <a:ea typeface="苹方-简" panose="020B0400000000000000" charset="-122"/>
              </a:rPr>
              <a:t>append</a:t>
            </a:r>
            <a:r>
              <a:rPr lang="zh-CN" altLang="en-US" sz="1600">
                <a:solidFill>
                  <a:schemeClr val="tx1"/>
                </a:solidFill>
                <a:latin typeface="苹方-简" panose="020B0400000000000000" charset="-122"/>
                <a:ea typeface="苹方-简" panose="020B0400000000000000" charset="-122"/>
              </a:rPr>
              <a:t>的方式，并非直接更新原数据。因此对应同样一个</a:t>
            </a:r>
            <a:r>
              <a:rPr lang="en-US" altLang="zh-CN" sz="1600">
                <a:solidFill>
                  <a:schemeClr val="tx1"/>
                </a:solidFill>
                <a:latin typeface="苹方-简" panose="020B0400000000000000" charset="-122"/>
                <a:ea typeface="苹方-简" panose="020B0400000000000000" charset="-122"/>
              </a:rPr>
              <a:t>key</a:t>
            </a:r>
            <a:r>
              <a:rPr lang="zh-CN" altLang="en-US" sz="1600">
                <a:solidFill>
                  <a:schemeClr val="tx1"/>
                </a:solidFill>
                <a:latin typeface="苹方-简" panose="020B0400000000000000" charset="-122"/>
                <a:ea typeface="苹方-简" panose="020B0400000000000000" charset="-122"/>
              </a:rPr>
              <a:t>，会有多个版本的数据记录，而最大的</a:t>
            </a:r>
            <a:r>
              <a:rPr lang="en-US" altLang="zh-CN" sz="1600">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对应的数据记录就是最新的。</a:t>
            </a:r>
            <a:endParaRPr lang="zh-CN" altLang="en-US" sz="1600">
              <a:solidFill>
                <a:schemeClr val="tx1"/>
              </a:solidFill>
              <a:latin typeface="苹方-简" panose="020B0400000000000000" charset="-122"/>
              <a:ea typeface="苹方-简" panose="020B0400000000000000" charset="-122"/>
            </a:endParaRPr>
          </a:p>
          <a:p>
            <a:pPr marL="342900" indent="-342900">
              <a:buAutoNum type="arabicPeriod"/>
            </a:pPr>
            <a:r>
              <a:rPr lang="en-US" altLang="zh-CN" sz="1600" b="1">
                <a:solidFill>
                  <a:schemeClr val="tx1"/>
                </a:solidFill>
                <a:latin typeface="苹方-简" panose="020B0400000000000000" charset="-122"/>
                <a:ea typeface="苹方-简" panose="020B0400000000000000" charset="-122"/>
              </a:rPr>
              <a:t>type</a:t>
            </a:r>
            <a:r>
              <a:rPr lang="zh-CN" altLang="en-US" sz="1600">
                <a:solidFill>
                  <a:schemeClr val="tx1"/>
                </a:solidFill>
                <a:latin typeface="苹方-简" panose="020B0400000000000000" charset="-122"/>
                <a:ea typeface="苹方-简" panose="020B0400000000000000" charset="-122"/>
              </a:rPr>
              <a:t>：该操作的类型，插入或者删除。</a:t>
            </a:r>
            <a:endParaRPr lang="zh-CN" altLang="en-US" sz="1600">
              <a:solidFill>
                <a:schemeClr val="tx1"/>
              </a:solidFill>
              <a:latin typeface="苹方-简" panose="020B0400000000000000" charset="-122"/>
              <a:ea typeface="苹方-简" panose="020B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Batch</a:t>
            </a:r>
            <a:r>
              <a:rPr lang="zh-CN" altLang="en-US" sz="2800">
                <a:latin typeface="苹方-简" panose="020B0400000000000000" charset="-122"/>
                <a:ea typeface="苹方-简" panose="020B0400000000000000" charset="-122"/>
              </a:rPr>
              <a:t>物理结构：</a:t>
            </a:r>
            <a:endParaRPr lang="zh-CN" altLang="en-US" sz="2800">
              <a:latin typeface="苹方-简" panose="020B0400000000000000" charset="-122"/>
              <a:ea typeface="苹方-简" panose="020B0400000000000000" charset="-122"/>
            </a:endParaRPr>
          </a:p>
        </p:txBody>
      </p:sp>
      <p:sp>
        <p:nvSpPr>
          <p:cNvPr id="47" name="文本框 46"/>
          <p:cNvSpPr txBox="1"/>
          <p:nvPr/>
        </p:nvSpPr>
        <p:spPr>
          <a:xfrm>
            <a:off x="253365" y="810895"/>
            <a:ext cx="10222865" cy="521970"/>
          </a:xfrm>
          <a:prstGeom prst="rect">
            <a:avLst/>
          </a:prstGeom>
          <a:noFill/>
        </p:spPr>
        <p:txBody>
          <a:bodyPr wrap="square" rtlCol="0">
            <a:spAutoFit/>
          </a:bodyPr>
          <a:p>
            <a:r>
              <a:rPr lang="zh-CN" altLang="en-US" sz="1400">
                <a:solidFill>
                  <a:schemeClr val="tx1"/>
                </a:solidFill>
                <a:latin typeface="苹方-简" panose="020B0400000000000000" charset="-122"/>
                <a:ea typeface="苹方-简" panose="020B0400000000000000" charset="-122"/>
              </a:rPr>
              <a:t>无论是Put/Del操作，还是批量操作，底层都会为这些操作创建一个batch实例作为一个数据库操作的最小执行单元。因此首先介绍一下batch的组织结构。</a:t>
            </a:r>
            <a:endParaRPr lang="zh-CN" altLang="en-US" sz="1400">
              <a:solidFill>
                <a:schemeClr val="tx1"/>
              </a:solidFill>
              <a:latin typeface="苹方-简" panose="020B0400000000000000" charset="-122"/>
              <a:ea typeface="苹方-简" panose="020B0400000000000000" charset="-122"/>
            </a:endParaRPr>
          </a:p>
        </p:txBody>
      </p:sp>
      <p:grpSp>
        <p:nvGrpSpPr>
          <p:cNvPr id="10" name="组合 9"/>
          <p:cNvGrpSpPr/>
          <p:nvPr/>
        </p:nvGrpSpPr>
        <p:grpSpPr>
          <a:xfrm>
            <a:off x="1747520" y="1668145"/>
            <a:ext cx="7235190" cy="593090"/>
            <a:chOff x="696" y="2610"/>
            <a:chExt cx="11394" cy="934"/>
          </a:xfrm>
        </p:grpSpPr>
        <p:sp>
          <p:nvSpPr>
            <p:cNvPr id="4" name="流程图: 过程 3"/>
            <p:cNvSpPr/>
            <p:nvPr/>
          </p:nvSpPr>
          <p:spPr>
            <a:xfrm>
              <a:off x="696"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type</a:t>
              </a:r>
              <a:endParaRPr lang="en-US" altLang="zh-CN"/>
            </a:p>
          </p:txBody>
        </p:sp>
        <p:sp>
          <p:nvSpPr>
            <p:cNvPr id="6" name="流程图: 过程 5"/>
            <p:cNvSpPr/>
            <p:nvPr/>
          </p:nvSpPr>
          <p:spPr>
            <a:xfrm>
              <a:off x="2975"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 length</a:t>
              </a:r>
              <a:endParaRPr lang="en-US" altLang="zh-CN"/>
            </a:p>
          </p:txBody>
        </p:sp>
        <p:sp>
          <p:nvSpPr>
            <p:cNvPr id="7" name="流程图: 过程 6"/>
            <p:cNvSpPr/>
            <p:nvPr/>
          </p:nvSpPr>
          <p:spPr>
            <a:xfrm>
              <a:off x="5254"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a:t>
              </a:r>
              <a:endParaRPr lang="en-US" altLang="zh-CN"/>
            </a:p>
          </p:txBody>
        </p:sp>
        <p:sp>
          <p:nvSpPr>
            <p:cNvPr id="8" name="流程图: 过程 7"/>
            <p:cNvSpPr/>
            <p:nvPr/>
          </p:nvSpPr>
          <p:spPr>
            <a:xfrm>
              <a:off x="7533"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value length</a:t>
              </a:r>
              <a:endParaRPr lang="en-US" altLang="zh-CN"/>
            </a:p>
          </p:txBody>
        </p:sp>
        <p:sp>
          <p:nvSpPr>
            <p:cNvPr id="9" name="流程图: 过程 8"/>
            <p:cNvSpPr/>
            <p:nvPr/>
          </p:nvSpPr>
          <p:spPr>
            <a:xfrm>
              <a:off x="9812"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value</a:t>
              </a:r>
              <a:endParaRPr lang="en-US" altLang="zh-CN"/>
            </a:p>
          </p:txBody>
        </p:sp>
      </p:grpSp>
      <p:sp>
        <p:nvSpPr>
          <p:cNvPr id="11" name="文本框 10"/>
          <p:cNvSpPr txBox="1"/>
          <p:nvPr/>
        </p:nvSpPr>
        <p:spPr>
          <a:xfrm>
            <a:off x="254000" y="3011170"/>
            <a:ext cx="10222865" cy="1168400"/>
          </a:xfrm>
          <a:prstGeom prst="rect">
            <a:avLst/>
          </a:prstGeom>
          <a:noFill/>
        </p:spPr>
        <p:txBody>
          <a:bodyPr wrap="square" rtlCol="0">
            <a:spAutoFit/>
          </a:bodyPr>
          <a:p>
            <a:r>
              <a:rPr lang="zh-CN" altLang="en-US" sz="1400">
                <a:solidFill>
                  <a:schemeClr val="tx1"/>
                </a:solidFill>
                <a:latin typeface="苹方-简" panose="020B0400000000000000" charset="-122"/>
                <a:ea typeface="苹方-简" panose="020B0400000000000000" charset="-122"/>
              </a:rPr>
              <a:t>在batch中，每一条数据项都按照上图格式进行编码。每条数据项编码后的第一位是这条数据项的类型（更新还是删除），之后是数据项key的长度，数据项key的内容；若该数据项不是删除操作，则再加上value的长度，value的内容。</a:t>
            </a:r>
            <a:endParaRPr lang="zh-CN" altLang="en-US" sz="1400">
              <a:solidFill>
                <a:schemeClr val="tx1"/>
              </a:solidFill>
              <a:latin typeface="苹方-简" panose="020B0400000000000000" charset="-122"/>
              <a:ea typeface="苹方-简" panose="020B0400000000000000" charset="-122"/>
            </a:endParaRPr>
          </a:p>
          <a:p>
            <a:endParaRPr lang="zh-CN" altLang="en-US" sz="1400">
              <a:solidFill>
                <a:schemeClr val="tx1"/>
              </a:solidFill>
              <a:latin typeface="苹方-简" panose="020B0400000000000000" charset="-122"/>
              <a:ea typeface="苹方-简" panose="020B0400000000000000" charset="-122"/>
            </a:endParaRPr>
          </a:p>
          <a:p>
            <a:r>
              <a:rPr lang="zh-CN" altLang="en-US" sz="1400">
                <a:solidFill>
                  <a:schemeClr val="tx1"/>
                </a:solidFill>
                <a:latin typeface="苹方-简" panose="020B0400000000000000" charset="-122"/>
                <a:ea typeface="苹方-简" panose="020B0400000000000000" charset="-122"/>
              </a:rPr>
              <a:t>batch中会维护一个size值，用于表示其中包含的数据量的大小。该size值为所有数据项key与value长度的累加，以及每条数据项额外的8个字节。这8个字节用于存储一条数据项额外的一些信息。</a:t>
            </a:r>
            <a:endParaRPr lang="zh-CN" altLang="en-US" sz="1400">
              <a:solidFill>
                <a:schemeClr val="tx1"/>
              </a:solidFill>
              <a:latin typeface="苹方-简" panose="020B0400000000000000" charset="-122"/>
              <a:ea typeface="苹方-简" panose="020B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Batch</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sp>
        <p:nvSpPr>
          <p:cNvPr id="7" name="流程图: 过程 6"/>
          <p:cNvSpPr/>
          <p:nvPr/>
        </p:nvSpPr>
        <p:spPr>
          <a:xfrm>
            <a:off x="253365" y="1428750"/>
            <a:ext cx="261239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leveldb.BatchReply</a:t>
            </a:r>
            <a:endParaRPr lang="en-US" altLang="zh-CN" sz="1200"/>
          </a:p>
        </p:txBody>
      </p:sp>
      <p:sp>
        <p:nvSpPr>
          <p:cNvPr id="2" name="流程图: 过程 1"/>
          <p:cNvSpPr/>
          <p:nvPr/>
        </p:nvSpPr>
        <p:spPr>
          <a:xfrm>
            <a:off x="253365" y="1713865"/>
            <a:ext cx="2612390" cy="46799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200"/>
              <a:t>+ Put(key: []byte, value: []byte)</a:t>
            </a:r>
            <a:endParaRPr lang="en-US" altLang="zh-CN" sz="1200"/>
          </a:p>
          <a:p>
            <a:pPr algn="l"/>
            <a:r>
              <a:rPr lang="en-US" altLang="zh-CN" sz="1200"/>
              <a:t>+ Delete(key: []byte)</a:t>
            </a:r>
            <a:endParaRPr lang="en-US" altLang="zh-CN" sz="1200"/>
          </a:p>
        </p:txBody>
      </p:sp>
      <p:sp>
        <p:nvSpPr>
          <p:cNvPr id="3" name="流程图: 过程 2"/>
          <p:cNvSpPr/>
          <p:nvPr/>
        </p:nvSpPr>
        <p:spPr>
          <a:xfrm>
            <a:off x="253365" y="3286760"/>
            <a:ext cx="261239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leveldb.batchIndex</a:t>
            </a:r>
            <a:endParaRPr lang="en-US" altLang="zh-CN" sz="1200"/>
          </a:p>
        </p:txBody>
      </p:sp>
      <p:sp>
        <p:nvSpPr>
          <p:cNvPr id="4" name="流程图: 过程 3"/>
          <p:cNvSpPr/>
          <p:nvPr/>
        </p:nvSpPr>
        <p:spPr>
          <a:xfrm>
            <a:off x="253365" y="3571875"/>
            <a:ext cx="2612390" cy="91186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200"/>
              <a:t>- keyType: keyType</a:t>
            </a:r>
            <a:endParaRPr lang="en-US" altLang="zh-CN" sz="1200"/>
          </a:p>
          <a:p>
            <a:pPr algn="l"/>
            <a:r>
              <a:rPr lang="en-US" altLang="zh-CN" sz="1200"/>
              <a:t>- keyPos: int</a:t>
            </a:r>
            <a:endParaRPr lang="en-US" altLang="zh-CN" sz="1200"/>
          </a:p>
          <a:p>
            <a:pPr algn="l"/>
            <a:r>
              <a:rPr lang="en-US" altLang="zh-CN" sz="1200"/>
              <a:t>- keyLen: int</a:t>
            </a:r>
            <a:endParaRPr lang="en-US" altLang="zh-CN" sz="1200"/>
          </a:p>
          <a:p>
            <a:pPr algn="l"/>
            <a:r>
              <a:rPr lang="en-US" altLang="zh-CN" sz="1200"/>
              <a:t>- valuePos: int</a:t>
            </a:r>
            <a:endParaRPr lang="en-US" altLang="zh-CN" sz="1200"/>
          </a:p>
          <a:p>
            <a:pPr algn="l"/>
            <a:r>
              <a:rPr lang="en-US" altLang="zh-CN" sz="1200"/>
              <a:t>- valueLen: int</a:t>
            </a:r>
            <a:endParaRPr lang="en-US" altLang="zh-CN" sz="1200"/>
          </a:p>
        </p:txBody>
      </p:sp>
      <p:sp>
        <p:nvSpPr>
          <p:cNvPr id="6" name="流程图: 过程 5"/>
          <p:cNvSpPr/>
          <p:nvPr/>
        </p:nvSpPr>
        <p:spPr>
          <a:xfrm>
            <a:off x="253365" y="4483735"/>
            <a:ext cx="2612390" cy="81470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200"/>
              <a:t>- k(data: []byte): []byte</a:t>
            </a:r>
            <a:endParaRPr lang="en-US" altLang="zh-CN" sz="1200"/>
          </a:p>
          <a:p>
            <a:pPr algn="l"/>
            <a:r>
              <a:rPr lang="en-US" altLang="zh-CN" sz="1200"/>
              <a:t>- v(data: []byte): []byte</a:t>
            </a:r>
            <a:endParaRPr lang="en-US" altLang="zh-CN" sz="1200"/>
          </a:p>
          <a:p>
            <a:pPr algn="l"/>
            <a:r>
              <a:rPr lang="en-US" altLang="zh-CN" sz="1200"/>
              <a:t>- kv(data: []byte): (key, value: []byte)</a:t>
            </a:r>
            <a:endParaRPr lang="en-US" altLang="zh-CN" sz="1200"/>
          </a:p>
        </p:txBody>
      </p:sp>
      <p:sp>
        <p:nvSpPr>
          <p:cNvPr id="8" name="流程图: 过程 7"/>
          <p:cNvSpPr/>
          <p:nvPr/>
        </p:nvSpPr>
        <p:spPr>
          <a:xfrm>
            <a:off x="6514465" y="1351280"/>
            <a:ext cx="356235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leveldb.Batch</a:t>
            </a:r>
            <a:endParaRPr lang="en-US" altLang="zh-CN" sz="1200"/>
          </a:p>
        </p:txBody>
      </p:sp>
      <p:sp>
        <p:nvSpPr>
          <p:cNvPr id="10" name="流程图: 过程 9"/>
          <p:cNvSpPr/>
          <p:nvPr/>
        </p:nvSpPr>
        <p:spPr>
          <a:xfrm>
            <a:off x="6514465" y="1636395"/>
            <a:ext cx="3562985" cy="68453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200"/>
              <a:t>- data: []byte</a:t>
            </a:r>
            <a:endParaRPr lang="en-US" altLang="zh-CN" sz="1200"/>
          </a:p>
          <a:p>
            <a:pPr algn="l"/>
            <a:r>
              <a:rPr lang="en-US" altLang="zh-CN" sz="1200"/>
              <a:t>- index: []batchIndex</a:t>
            </a:r>
            <a:endParaRPr lang="en-US" altLang="zh-CN" sz="1200"/>
          </a:p>
          <a:p>
            <a:pPr algn="l"/>
            <a:r>
              <a:rPr lang="en-US" altLang="zh-CN" sz="1200"/>
              <a:t>- internalLen: int</a:t>
            </a:r>
            <a:endParaRPr lang="en-US" altLang="zh-CN" sz="1200"/>
          </a:p>
        </p:txBody>
      </p:sp>
      <p:sp>
        <p:nvSpPr>
          <p:cNvPr id="11" name="流程图: 过程 10"/>
          <p:cNvSpPr/>
          <p:nvPr/>
        </p:nvSpPr>
        <p:spPr>
          <a:xfrm>
            <a:off x="6514465" y="2320925"/>
            <a:ext cx="3562350" cy="339915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200"/>
              <a:t>- grow(n: int)</a:t>
            </a:r>
            <a:endParaRPr lang="en-US" altLang="zh-CN" sz="1200"/>
          </a:p>
          <a:p>
            <a:pPr algn="l"/>
            <a:r>
              <a:rPr lang="en-US" altLang="zh-CN" sz="1200"/>
              <a:t>- appendRec(kt: keyType, key: []byte, value: []byte)</a:t>
            </a:r>
            <a:endParaRPr lang="en-US" altLang="zh-CN" sz="1200"/>
          </a:p>
          <a:p>
            <a:pPr algn="l"/>
            <a:r>
              <a:rPr lang="en-US" altLang="zh-CN" sz="1200"/>
              <a:t>+ Put(key: []byte, value: []byte)</a:t>
            </a:r>
            <a:endParaRPr lang="en-US" altLang="zh-CN" sz="1200"/>
          </a:p>
          <a:p>
            <a:pPr algn="l"/>
            <a:r>
              <a:rPr lang="en-US" altLang="zh-CN" sz="1200"/>
              <a:t>+ Delete(key: []byte)</a:t>
            </a:r>
            <a:endParaRPr lang="en-US" altLang="zh-CN" sz="1200"/>
          </a:p>
          <a:p>
            <a:pPr algn="l"/>
            <a:r>
              <a:rPr lang="en-US" altLang="zh-CN" sz="1200"/>
              <a:t>+ Dump(): []byte</a:t>
            </a:r>
            <a:endParaRPr lang="en-US" altLang="zh-CN" sz="1200"/>
          </a:p>
          <a:p>
            <a:pPr algn="l"/>
            <a:r>
              <a:rPr lang="en-US" altLang="zh-CN" sz="1200"/>
              <a:t>+ Load(data: []byte): error</a:t>
            </a:r>
            <a:endParaRPr lang="en-US" altLang="zh-CN" sz="1200"/>
          </a:p>
          <a:p>
            <a:pPr algn="l"/>
            <a:r>
              <a:rPr lang="en-US" altLang="zh-CN" sz="1200"/>
              <a:t>+ Replay(r: BatchReplay): error</a:t>
            </a:r>
            <a:endParaRPr lang="en-US" altLang="zh-CN" sz="1200"/>
          </a:p>
          <a:p>
            <a:pPr algn="l"/>
            <a:r>
              <a:rPr lang="en-US" altLang="zh-CN" sz="1200"/>
              <a:t>+ Len(): int</a:t>
            </a:r>
            <a:endParaRPr lang="en-US" altLang="zh-CN" sz="1200"/>
          </a:p>
          <a:p>
            <a:pPr algn="l"/>
            <a:r>
              <a:rPr lang="en-US" altLang="zh-CN" sz="1200"/>
              <a:t>+ Reset()</a:t>
            </a:r>
            <a:endParaRPr lang="en-US" altLang="zh-CN" sz="1200"/>
          </a:p>
          <a:p>
            <a:pPr algn="l"/>
            <a:r>
              <a:rPr lang="en-US" altLang="zh-CN" sz="1200"/>
              <a:t>- replayInternal(fn: func(i int, kt keyType, k, v []byte) error): error</a:t>
            </a:r>
            <a:endParaRPr lang="en-US" altLang="zh-CN" sz="1200"/>
          </a:p>
          <a:p>
            <a:pPr algn="l"/>
            <a:r>
              <a:rPr lang="en-US" altLang="zh-CN" sz="1200"/>
              <a:t>- append(p: *Batch)</a:t>
            </a:r>
            <a:endParaRPr lang="en-US" altLang="zh-CN" sz="1200"/>
          </a:p>
          <a:p>
            <a:pPr algn="l"/>
            <a:r>
              <a:rPr lang="en-US" altLang="zh-CN" sz="1200"/>
              <a:t>- decode(data: []byte, expectedLen: int): error</a:t>
            </a:r>
            <a:endParaRPr lang="en-US" altLang="zh-CN" sz="1200"/>
          </a:p>
          <a:p>
            <a:pPr algn="l"/>
            <a:r>
              <a:rPr lang="en-US" altLang="zh-CN" sz="1200"/>
              <a:t>- putMem(seq: uint64, mdb: *memdb.DB): error</a:t>
            </a:r>
            <a:endParaRPr lang="en-US" altLang="zh-CN" sz="1200"/>
          </a:p>
          <a:p>
            <a:pPr algn="l"/>
            <a:r>
              <a:rPr lang="en-US" altLang="zh-CN" sz="1200"/>
              <a:t>- revertMem(seq: uint64, mdb: *memdb.DB) error</a:t>
            </a:r>
            <a:endParaRPr lang="en-US" altLang="zh-CN" sz="1200"/>
          </a:p>
        </p:txBody>
      </p:sp>
      <p:cxnSp>
        <p:nvCxnSpPr>
          <p:cNvPr id="12" name="直接箭头连接符 11"/>
          <p:cNvCxnSpPr>
            <a:stCxn id="11" idx="1"/>
            <a:endCxn id="6" idx="3"/>
          </p:cNvCxnSpPr>
          <p:nvPr/>
        </p:nvCxnSpPr>
        <p:spPr>
          <a:xfrm flipH="1">
            <a:off x="2865755" y="4020820"/>
            <a:ext cx="3648710" cy="870585"/>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2" idx="3"/>
          </p:cNvCxnSpPr>
          <p:nvPr/>
        </p:nvCxnSpPr>
        <p:spPr>
          <a:xfrm flipH="1" flipV="1">
            <a:off x="2865755" y="1948180"/>
            <a:ext cx="3623310" cy="205232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合并写流程：</a:t>
            </a:r>
            <a:endParaRPr lang="zh-CN" altLang="en-US" sz="2800">
              <a:latin typeface="苹方-简" panose="020B0400000000000000" charset="-122"/>
              <a:ea typeface="苹方-简" panose="020B0400000000000000" charset="-122"/>
            </a:endParaRPr>
          </a:p>
        </p:txBody>
      </p:sp>
      <p:sp>
        <p:nvSpPr>
          <p:cNvPr id="47" name="文本框 46"/>
          <p:cNvSpPr txBox="1"/>
          <p:nvPr/>
        </p:nvSpPr>
        <p:spPr>
          <a:xfrm>
            <a:off x="253365" y="810895"/>
            <a:ext cx="10222865" cy="829945"/>
          </a:xfrm>
          <a:prstGeom prst="rect">
            <a:avLst/>
          </a:prstGeom>
          <a:noFill/>
        </p:spPr>
        <p:txBody>
          <a:bodyPr wrap="square" rtlCol="0">
            <a:spAutoFit/>
          </a:bodyPr>
          <a:p>
            <a:r>
              <a:rPr sz="1600">
                <a:solidFill>
                  <a:schemeClr val="tx1"/>
                </a:solidFill>
                <a:latin typeface="苹方-简" panose="020B0400000000000000" charset="-122"/>
                <a:ea typeface="苹方-简" panose="020B0400000000000000" charset="-122"/>
              </a:rPr>
              <a:t>leveldb中，在面对并发写入时，做了一个处理的优化。在同一个时刻，只允许一个写入操作将内容写入到日志文件以及内存数据库中。为了在写入进程较多的情况下，减少日志文件的小写入，增加整体的写入性能，leveldb将一些“小写入”合并成一个“大写入”。</a:t>
            </a:r>
            <a:endParaRPr sz="1600">
              <a:solidFill>
                <a:schemeClr val="tx1"/>
              </a:solidFill>
              <a:latin typeface="苹方-简" panose="020B0400000000000000" charset="-122"/>
              <a:ea typeface="苹方-简" panose="020B0400000000000000" charset="-122"/>
            </a:endParaRPr>
          </a:p>
        </p:txBody>
      </p:sp>
      <p:grpSp>
        <p:nvGrpSpPr>
          <p:cNvPr id="14" name="组合 13"/>
          <p:cNvGrpSpPr/>
          <p:nvPr/>
        </p:nvGrpSpPr>
        <p:grpSpPr>
          <a:xfrm>
            <a:off x="3323590" y="1640840"/>
            <a:ext cx="2007235" cy="5062855"/>
            <a:chOff x="3885" y="2712"/>
            <a:chExt cx="3161" cy="7973"/>
          </a:xfrm>
        </p:grpSpPr>
        <p:sp>
          <p:nvSpPr>
            <p:cNvPr id="2" name="流程图: 过程 1"/>
            <p:cNvSpPr/>
            <p:nvPr/>
          </p:nvSpPr>
          <p:spPr>
            <a:xfrm>
              <a:off x="4590" y="2712"/>
              <a:ext cx="1871"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获取写入锁</a:t>
              </a:r>
              <a:endParaRPr lang="zh-CN" altLang="en-US" sz="1400">
                <a:latin typeface="苹方-简" panose="020B0400000000000000" charset="-122"/>
                <a:ea typeface="苹方-简" panose="020B0400000000000000" charset="-122"/>
              </a:endParaRPr>
            </a:p>
          </p:txBody>
        </p:sp>
        <p:sp>
          <p:nvSpPr>
            <p:cNvPr id="3" name="流程图: 过程 2"/>
            <p:cNvSpPr/>
            <p:nvPr/>
          </p:nvSpPr>
          <p:spPr>
            <a:xfrm>
              <a:off x="4590" y="6143"/>
              <a:ext cx="1871"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写日志文件</a:t>
              </a:r>
              <a:endParaRPr lang="zh-CN" altLang="en-US" sz="1400">
                <a:latin typeface="苹方-简" panose="020B0400000000000000" charset="-122"/>
                <a:ea typeface="苹方-简" panose="020B0400000000000000" charset="-122"/>
              </a:endParaRPr>
            </a:p>
          </p:txBody>
        </p:sp>
        <p:sp>
          <p:nvSpPr>
            <p:cNvPr id="4" name="流程图: 过程 3"/>
            <p:cNvSpPr/>
            <p:nvPr/>
          </p:nvSpPr>
          <p:spPr>
            <a:xfrm>
              <a:off x="4505" y="7720"/>
              <a:ext cx="2040"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写内存数据库</a:t>
              </a:r>
              <a:endParaRPr lang="zh-CN" altLang="en-US" sz="1400">
                <a:latin typeface="苹方-简" panose="020B0400000000000000" charset="-122"/>
                <a:ea typeface="苹方-简" panose="020B0400000000000000" charset="-122"/>
              </a:endParaRPr>
            </a:p>
          </p:txBody>
        </p:sp>
        <p:sp>
          <p:nvSpPr>
            <p:cNvPr id="6" name="流程图: 过程 5"/>
            <p:cNvSpPr/>
            <p:nvPr/>
          </p:nvSpPr>
          <p:spPr>
            <a:xfrm>
              <a:off x="4004" y="8992"/>
              <a:ext cx="3042" cy="107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返回写入结果，</a:t>
              </a:r>
              <a:endParaRPr lang="zh-CN" altLang="en-US"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移交或释放写入锁</a:t>
              </a:r>
              <a:endParaRPr lang="zh-CN" altLang="en-US" sz="1400">
                <a:latin typeface="苹方-简" panose="020B0400000000000000" charset="-122"/>
                <a:ea typeface="苹方-简" panose="020B0400000000000000" charset="-122"/>
              </a:endParaRPr>
            </a:p>
          </p:txBody>
        </p:sp>
        <p:sp>
          <p:nvSpPr>
            <p:cNvPr id="7" name="流程图: 决策 6"/>
            <p:cNvSpPr/>
            <p:nvPr/>
          </p:nvSpPr>
          <p:spPr>
            <a:xfrm>
              <a:off x="4165" y="4260"/>
              <a:ext cx="2721" cy="1378"/>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有合并空间 </a:t>
              </a:r>
              <a:r>
                <a:rPr lang="en-US" altLang="zh-CN" sz="1000">
                  <a:latin typeface="苹方-简" panose="020B0400000000000000" charset="-122"/>
                  <a:ea typeface="苹方-简" panose="020B0400000000000000" charset="-122"/>
                </a:rPr>
                <a:t>&amp;&amp; </a:t>
              </a:r>
              <a:r>
                <a:rPr lang="zh-CN" altLang="en-US" sz="1000">
                  <a:latin typeface="苹方-简" panose="020B0400000000000000" charset="-122"/>
                  <a:ea typeface="苹方-简" panose="020B0400000000000000" charset="-122"/>
                </a:rPr>
                <a:t>有其他写操作</a:t>
              </a:r>
              <a:endParaRPr lang="zh-CN" altLang="en-US" sz="1000">
                <a:latin typeface="苹方-简" panose="020B0400000000000000" charset="-122"/>
                <a:ea typeface="苹方-简" panose="020B0400000000000000" charset="-122"/>
              </a:endParaRPr>
            </a:p>
          </p:txBody>
        </p:sp>
        <p:cxnSp>
          <p:nvCxnSpPr>
            <p:cNvPr id="8" name="直接箭头连接符 7"/>
            <p:cNvCxnSpPr/>
            <p:nvPr/>
          </p:nvCxnSpPr>
          <p:spPr>
            <a:xfrm>
              <a:off x="5526" y="3495"/>
              <a:ext cx="0" cy="76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7" idx="2"/>
              <a:endCxn id="3" idx="0"/>
            </p:cNvCxnSpPr>
            <p:nvPr/>
          </p:nvCxnSpPr>
          <p:spPr>
            <a:xfrm>
              <a:off x="5526" y="5638"/>
              <a:ext cx="0" cy="50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3" idx="2"/>
              <a:endCxn id="4" idx="0"/>
            </p:cNvCxnSpPr>
            <p:nvPr/>
          </p:nvCxnSpPr>
          <p:spPr>
            <a:xfrm flipH="1">
              <a:off x="5525" y="6926"/>
              <a:ext cx="1" cy="794"/>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4" idx="2"/>
              <a:endCxn id="6" idx="0"/>
            </p:cNvCxnSpPr>
            <p:nvPr/>
          </p:nvCxnSpPr>
          <p:spPr>
            <a:xfrm>
              <a:off x="5525" y="8503"/>
              <a:ext cx="0" cy="48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2"/>
              <a:endCxn id="7" idx="1"/>
            </p:cNvCxnSpPr>
            <p:nvPr/>
          </p:nvCxnSpPr>
          <p:spPr>
            <a:xfrm rot="5400000" flipH="1">
              <a:off x="4501" y="4612"/>
              <a:ext cx="689" cy="1361"/>
            </a:xfrm>
            <a:prstGeom prst="bentConnector4">
              <a:avLst>
                <a:gd name="adj1" fmla="val -54427"/>
                <a:gd name="adj2" fmla="val 127553"/>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885" y="5499"/>
              <a:ext cx="1640" cy="434"/>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合并写操作</a:t>
              </a:r>
              <a:endParaRPr lang="zh-CN" altLang="en-US" sz="1200">
                <a:latin typeface="苹方-简" panose="020B0400000000000000" charset="-122"/>
                <a:ea typeface="苹方-简" panose="020B0400000000000000" charset="-122"/>
              </a:endParaRPr>
            </a:p>
          </p:txBody>
        </p:sp>
        <p:sp>
          <p:nvSpPr>
            <p:cNvPr id="13" name="文本框 12"/>
            <p:cNvSpPr txBox="1"/>
            <p:nvPr/>
          </p:nvSpPr>
          <p:spPr>
            <a:xfrm>
              <a:off x="4705" y="10251"/>
              <a:ext cx="1640" cy="434"/>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当前写操作</a:t>
              </a:r>
              <a:endParaRPr lang="zh-CN" altLang="en-US" sz="1200">
                <a:latin typeface="苹方-简" panose="020B0400000000000000" charset="-122"/>
                <a:ea typeface="苹方-简" panose="020B0400000000000000" charset="-122"/>
              </a:endParaRPr>
            </a:p>
          </p:txBody>
        </p:sp>
      </p:grpSp>
      <p:sp>
        <p:nvSpPr>
          <p:cNvPr id="15" name="流程图: 过程 14"/>
          <p:cNvSpPr/>
          <p:nvPr/>
        </p:nvSpPr>
        <p:spPr>
          <a:xfrm>
            <a:off x="6889750" y="1640840"/>
            <a:ext cx="2028825"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等待写入锁 </a:t>
            </a:r>
            <a:r>
              <a:rPr lang="en-US" altLang="zh-CN" sz="1400">
                <a:latin typeface="苹方-简" panose="020B0400000000000000" charset="-122"/>
                <a:ea typeface="苹方-简" panose="020B0400000000000000" charset="-122"/>
              </a:rPr>
              <a:t>|| </a:t>
            </a:r>
            <a:r>
              <a:rPr lang="zh-CN" altLang="en-US" sz="1400">
                <a:latin typeface="苹方-简" panose="020B0400000000000000" charset="-122"/>
                <a:ea typeface="苹方-简" panose="020B0400000000000000" charset="-122"/>
              </a:rPr>
              <a:t>等待合并</a:t>
            </a:r>
            <a:endParaRPr lang="zh-CN" altLang="en-US" sz="1400">
              <a:latin typeface="苹方-简" panose="020B0400000000000000" charset="-122"/>
              <a:ea typeface="苹方-简" panose="020B0400000000000000" charset="-122"/>
            </a:endParaRPr>
          </a:p>
        </p:txBody>
      </p:sp>
      <p:sp>
        <p:nvSpPr>
          <p:cNvPr id="16" name="流程图: 决策 15"/>
          <p:cNvSpPr/>
          <p:nvPr/>
        </p:nvSpPr>
        <p:spPr>
          <a:xfrm>
            <a:off x="7040245" y="2623185"/>
            <a:ext cx="1727835" cy="87503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是否被合并</a:t>
            </a:r>
            <a:endParaRPr lang="zh-CN" altLang="en-US" sz="1000">
              <a:latin typeface="苹方-简" panose="020B0400000000000000" charset="-122"/>
              <a:ea typeface="苹方-简" panose="020B0400000000000000" charset="-122"/>
            </a:endParaRPr>
          </a:p>
        </p:txBody>
      </p:sp>
      <p:sp>
        <p:nvSpPr>
          <p:cNvPr id="17" name="流程图: 决策 16"/>
          <p:cNvSpPr/>
          <p:nvPr/>
        </p:nvSpPr>
        <p:spPr>
          <a:xfrm>
            <a:off x="7040245" y="4046220"/>
            <a:ext cx="1727835" cy="87503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合并是否成功</a:t>
            </a:r>
            <a:endParaRPr lang="zh-CN" altLang="en-US" sz="1000">
              <a:latin typeface="苹方-简" panose="020B0400000000000000" charset="-122"/>
              <a:ea typeface="苹方-简" panose="020B0400000000000000" charset="-122"/>
            </a:endParaRPr>
          </a:p>
        </p:txBody>
      </p:sp>
      <p:sp>
        <p:nvSpPr>
          <p:cNvPr id="18" name="流程图: 过程 17"/>
          <p:cNvSpPr/>
          <p:nvPr/>
        </p:nvSpPr>
        <p:spPr>
          <a:xfrm>
            <a:off x="7256780" y="5563870"/>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等待写入结果</a:t>
            </a:r>
            <a:endParaRPr lang="zh-CN" altLang="en-US" sz="1400">
              <a:latin typeface="苹方-简" panose="020B0400000000000000" charset="-122"/>
              <a:ea typeface="苹方-简" panose="020B0400000000000000" charset="-122"/>
            </a:endParaRPr>
          </a:p>
        </p:txBody>
      </p:sp>
      <p:sp>
        <p:nvSpPr>
          <p:cNvPr id="19" name="流程图: 过程 18"/>
          <p:cNvSpPr/>
          <p:nvPr/>
        </p:nvSpPr>
        <p:spPr>
          <a:xfrm>
            <a:off x="5744845" y="3498215"/>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等待锁</a:t>
            </a:r>
            <a:r>
              <a:rPr lang="en-US" altLang="zh-CN" sz="1400">
                <a:latin typeface="苹方-简" panose="020B0400000000000000" charset="-122"/>
                <a:ea typeface="苹方-简" panose="020B0400000000000000" charset="-122"/>
              </a:rPr>
              <a:t>/</a:t>
            </a:r>
            <a:r>
              <a:rPr lang="zh-CN" altLang="en-US" sz="1400">
                <a:latin typeface="苹方-简" panose="020B0400000000000000" charset="-122"/>
                <a:ea typeface="苹方-简" panose="020B0400000000000000" charset="-122"/>
              </a:rPr>
              <a:t>合并</a:t>
            </a:r>
            <a:endParaRPr lang="zh-CN" altLang="en-US" sz="1400">
              <a:latin typeface="苹方-简" panose="020B0400000000000000" charset="-122"/>
              <a:ea typeface="苹方-简" panose="020B0400000000000000" charset="-122"/>
            </a:endParaRPr>
          </a:p>
        </p:txBody>
      </p:sp>
      <p:sp>
        <p:nvSpPr>
          <p:cNvPr id="20" name="流程图: 过程 19"/>
          <p:cNvSpPr/>
          <p:nvPr/>
        </p:nvSpPr>
        <p:spPr>
          <a:xfrm>
            <a:off x="5744845" y="4820920"/>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获得锁</a:t>
            </a:r>
            <a:endParaRPr lang="zh-CN" altLang="en-US" sz="1400">
              <a:latin typeface="苹方-简" panose="020B0400000000000000" charset="-122"/>
              <a:ea typeface="苹方-简" panose="020B0400000000000000" charset="-122"/>
            </a:endParaRPr>
          </a:p>
        </p:txBody>
      </p:sp>
      <p:cxnSp>
        <p:nvCxnSpPr>
          <p:cNvPr id="21" name="直接连接符 20"/>
          <p:cNvCxnSpPr/>
          <p:nvPr/>
        </p:nvCxnSpPr>
        <p:spPr>
          <a:xfrm flipH="1">
            <a:off x="5506720" y="1538605"/>
            <a:ext cx="43180" cy="5151120"/>
          </a:xfrm>
          <a:prstGeom prst="line">
            <a:avLst/>
          </a:prstGeom>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6" idx="0"/>
          </p:cNvCxnSpPr>
          <p:nvPr/>
        </p:nvCxnSpPr>
        <p:spPr>
          <a:xfrm>
            <a:off x="7904480" y="2138045"/>
            <a:ext cx="0" cy="485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6" idx="1"/>
            <a:endCxn id="19" idx="0"/>
          </p:cNvCxnSpPr>
          <p:nvPr/>
        </p:nvCxnSpPr>
        <p:spPr>
          <a:xfrm rot="10800000" flipV="1">
            <a:off x="6392545" y="3060065"/>
            <a:ext cx="647700" cy="437515"/>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7" idx="0"/>
          </p:cNvCxnSpPr>
          <p:nvPr/>
        </p:nvCxnSpPr>
        <p:spPr>
          <a:xfrm>
            <a:off x="7904480" y="3498215"/>
            <a:ext cx="0" cy="5480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7" idx="1"/>
            <a:endCxn id="20" idx="0"/>
          </p:cNvCxnSpPr>
          <p:nvPr/>
        </p:nvCxnSpPr>
        <p:spPr>
          <a:xfrm rot="10800000" flipV="1">
            <a:off x="6392545" y="4483100"/>
            <a:ext cx="647700" cy="337185"/>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7" idx="2"/>
            <a:endCxn id="18" idx="0"/>
          </p:cNvCxnSpPr>
          <p:nvPr/>
        </p:nvCxnSpPr>
        <p:spPr>
          <a:xfrm>
            <a:off x="7904480" y="4921250"/>
            <a:ext cx="0" cy="6426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96050" y="3141980"/>
            <a:ext cx="104140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否</a:t>
            </a:r>
            <a:endParaRPr lang="zh-CN" altLang="en-US" sz="1200">
              <a:latin typeface="苹方-简" panose="020B0400000000000000" charset="-122"/>
              <a:ea typeface="苹方-简" panose="020B0400000000000000" charset="-122"/>
            </a:endParaRPr>
          </a:p>
        </p:txBody>
      </p:sp>
      <p:sp>
        <p:nvSpPr>
          <p:cNvPr id="28" name="文本框 27"/>
          <p:cNvSpPr txBox="1"/>
          <p:nvPr/>
        </p:nvSpPr>
        <p:spPr>
          <a:xfrm>
            <a:off x="8124190" y="3608705"/>
            <a:ext cx="104140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是</a:t>
            </a:r>
            <a:endParaRPr lang="zh-CN" altLang="en-US" sz="1200">
              <a:latin typeface="苹方-简" panose="020B0400000000000000" charset="-122"/>
              <a:ea typeface="苹方-简" panose="020B0400000000000000" charset="-122"/>
            </a:endParaRPr>
          </a:p>
        </p:txBody>
      </p:sp>
      <p:sp>
        <p:nvSpPr>
          <p:cNvPr id="29" name="文本框 28"/>
          <p:cNvSpPr txBox="1"/>
          <p:nvPr/>
        </p:nvSpPr>
        <p:spPr>
          <a:xfrm>
            <a:off x="6496050" y="4545330"/>
            <a:ext cx="104140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否</a:t>
            </a:r>
            <a:endParaRPr lang="zh-CN" altLang="en-US" sz="1200">
              <a:latin typeface="苹方-简" panose="020B0400000000000000" charset="-122"/>
              <a:ea typeface="苹方-简" panose="020B0400000000000000" charset="-122"/>
            </a:endParaRPr>
          </a:p>
        </p:txBody>
      </p:sp>
      <p:sp>
        <p:nvSpPr>
          <p:cNvPr id="31" name="文本框 30"/>
          <p:cNvSpPr txBox="1"/>
          <p:nvPr/>
        </p:nvSpPr>
        <p:spPr>
          <a:xfrm>
            <a:off x="8016240" y="5104765"/>
            <a:ext cx="104140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是</a:t>
            </a:r>
            <a:endParaRPr lang="zh-CN" altLang="en-US" sz="1200">
              <a:latin typeface="苹方-简" panose="020B0400000000000000" charset="-122"/>
              <a:ea typeface="苹方-简" panose="020B0400000000000000" charset="-122"/>
            </a:endParaRPr>
          </a:p>
        </p:txBody>
      </p:sp>
      <p:sp>
        <p:nvSpPr>
          <p:cNvPr id="32" name="文本框 31"/>
          <p:cNvSpPr txBox="1"/>
          <p:nvPr/>
        </p:nvSpPr>
        <p:spPr>
          <a:xfrm>
            <a:off x="7256780" y="6428105"/>
            <a:ext cx="1041400" cy="27559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其他写操作</a:t>
            </a:r>
            <a:endParaRPr lang="zh-CN" altLang="en-US" sz="1200">
              <a:latin typeface="苹方-简" panose="020B0400000000000000" charset="-122"/>
              <a:ea typeface="苹方-简" panose="020B0400000000000000" charset="-122"/>
            </a:endParaRPr>
          </a:p>
        </p:txBody>
      </p:sp>
      <p:sp>
        <p:nvSpPr>
          <p:cNvPr id="33" name="文本框 32"/>
          <p:cNvSpPr txBox="1"/>
          <p:nvPr/>
        </p:nvSpPr>
        <p:spPr>
          <a:xfrm>
            <a:off x="253365" y="2240915"/>
            <a:ext cx="2686685" cy="3969385"/>
          </a:xfrm>
          <a:prstGeom prst="rect">
            <a:avLst/>
          </a:prstGeom>
          <a:noFill/>
        </p:spPr>
        <p:txBody>
          <a:bodyPr wrap="square" rtlCol="0">
            <a:spAutoFit/>
          </a:bodyPr>
          <a:p>
            <a:pPr indent="0">
              <a:buFont typeface="Arial" panose="020B0604020202090204" pitchFamily="34" charset="0"/>
              <a:buNone/>
            </a:pPr>
            <a:r>
              <a:rPr lang="zh-CN" altLang="en-US" sz="1600" b="1">
                <a:latin typeface="苹方-简" panose="020B0400000000000000" charset="-122"/>
                <a:ea typeface="苹方-简" panose="020B0400000000000000" charset="-122"/>
              </a:rPr>
              <a:t>第一个获取到写锁的写操作</a:t>
            </a:r>
            <a:endParaRPr lang="zh-CN" altLang="en-US" sz="1200">
              <a:latin typeface="苹方-简" panose="020B0400000000000000" charset="-122"/>
              <a:ea typeface="苹方-简" panose="020B0400000000000000" charset="-122"/>
            </a:endParaRPr>
          </a:p>
          <a:p>
            <a:pPr indent="0">
              <a:buFont typeface="Arial" panose="020B0604020202090204" pitchFamily="34" charset="0"/>
              <a:buNone/>
            </a:pPr>
            <a:endParaRPr lang="zh-CN" altLang="en-US" sz="12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第一个写入操作获取到写入锁；</a:t>
            </a:r>
            <a:endParaRPr lang="zh-CN" altLang="en-US" sz="14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在当前写操作的数据量未超过合并上限，且有其他写操作pending的情况下，将其他写操作的内容合并到自身；</a:t>
            </a:r>
            <a:endParaRPr lang="zh-CN" altLang="en-US" sz="14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若本次写操作的数据量超过上限，或者无其他pending的写操作了，将所有内容统一写入日志文件（db.journal.Next()，db.journal.</a:t>
            </a:r>
            <a:r>
              <a:rPr lang="en-US" altLang="zh-CN" sz="1400">
                <a:latin typeface="苹方-简" panose="020B0400000000000000" charset="-122"/>
                <a:ea typeface="苹方-简" panose="020B0400000000000000" charset="-122"/>
              </a:rPr>
              <a:t>Flush(), db.journal.Sync())</a:t>
            </a:r>
            <a:r>
              <a:rPr lang="zh-CN" altLang="en-US" sz="1400">
                <a:latin typeface="苹方-简" panose="020B0400000000000000" charset="-122"/>
                <a:ea typeface="苹方-简" panose="020B0400000000000000" charset="-122"/>
              </a:rPr>
              <a:t>，并写入到内存数据库中（</a:t>
            </a:r>
            <a:r>
              <a:rPr lang="en-US" altLang="zh-CN" sz="1400">
                <a:latin typeface="苹方-简" panose="020B0400000000000000" charset="-122"/>
                <a:ea typeface="苹方-简" panose="020B0400000000000000" charset="-122"/>
              </a:rPr>
              <a:t>mdb.Put-</a:t>
            </a:r>
            <a:r>
              <a:rPr lang="zh-CN" altLang="en-US" sz="1400">
                <a:latin typeface="苹方-简" panose="020B0400000000000000" charset="-122"/>
                <a:ea typeface="苹方-简" panose="020B0400000000000000" charset="-122"/>
              </a:rPr>
              <a:t>跳表写入节点）；</a:t>
            </a:r>
            <a:endParaRPr lang="zh-CN" altLang="en-US" sz="14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通知每一个被合并的写操作最终的写入结果，释放或移交写锁；</a:t>
            </a:r>
            <a:endParaRPr lang="zh-CN" altLang="en-US" sz="1400">
              <a:latin typeface="苹方-简" panose="020B0400000000000000" charset="-122"/>
              <a:ea typeface="苹方-简" panose="020B0400000000000000" charset="-122"/>
            </a:endParaRPr>
          </a:p>
        </p:txBody>
      </p:sp>
      <p:sp>
        <p:nvSpPr>
          <p:cNvPr id="34" name="文本框 33"/>
          <p:cNvSpPr txBox="1"/>
          <p:nvPr/>
        </p:nvSpPr>
        <p:spPr>
          <a:xfrm>
            <a:off x="9267825" y="2138045"/>
            <a:ext cx="2686685" cy="2461260"/>
          </a:xfrm>
          <a:prstGeom prst="rect">
            <a:avLst/>
          </a:prstGeom>
          <a:noFill/>
        </p:spPr>
        <p:txBody>
          <a:bodyPr wrap="square" rtlCol="0">
            <a:spAutoFit/>
          </a:bodyPr>
          <a:p>
            <a:pPr indent="0">
              <a:buFont typeface="Arial" panose="020B0604020202090204" pitchFamily="34" charset="0"/>
              <a:buNone/>
            </a:pPr>
            <a:r>
              <a:rPr lang="zh-CN" altLang="en-US" sz="1600" b="1">
                <a:latin typeface="苹方-简" panose="020B0400000000000000" charset="-122"/>
                <a:ea typeface="苹方-简" panose="020B0400000000000000" charset="-122"/>
              </a:rPr>
              <a:t>其他写操作</a:t>
            </a:r>
            <a:endParaRPr lang="zh-CN" altLang="en-US" sz="1200">
              <a:latin typeface="苹方-简" panose="020B0400000000000000" charset="-122"/>
              <a:ea typeface="苹方-简" panose="020B0400000000000000" charset="-122"/>
            </a:endParaRPr>
          </a:p>
          <a:p>
            <a:pPr indent="0">
              <a:buFont typeface="Arial" panose="020B0604020202090204" pitchFamily="34" charset="0"/>
              <a:buNone/>
            </a:pPr>
            <a:endParaRPr lang="zh-CN" altLang="en-US" sz="12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等待获取写锁或者被合并；</a:t>
            </a:r>
            <a:endParaRPr lang="zh-CN" altLang="en-US" sz="14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若被合并，判断是否合并成功，若成功，则等待最终写入结果；反之，则表明获取锁的写操作已经oversize了，此时，该操作直接从上个占有锁的写操作中接过写锁进行写入；</a:t>
            </a:r>
            <a:endParaRPr lang="zh-CN" altLang="en-US" sz="14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若未被合并，则继续等待写锁或者等待被合并；</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原子性保证：</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344805" y="858520"/>
            <a:ext cx="11424920" cy="4092575"/>
          </a:xfrm>
          <a:prstGeom prst="rect">
            <a:avLst/>
          </a:prstGeom>
          <a:noFill/>
        </p:spPr>
        <p:txBody>
          <a:bodyPr wrap="square" rtlCol="0">
            <a:spAutoFit/>
          </a:bodyPr>
          <a:p>
            <a:r>
              <a:rPr lang="zh-CN" altLang="en-US" sz="2000">
                <a:latin typeface="苹方-简" panose="020B0400000000000000" charset="-122"/>
                <a:ea typeface="苹方-简" panose="020B0400000000000000" charset="-122"/>
              </a:rPr>
              <a:t>leveldb的任意一个写操作（无论包含了多少次写），其原子性都是由日志文件实现的。一个写操作中所有的内容会以一个日志中的一条记录，作为最小单位写入。</a:t>
            </a:r>
            <a:endParaRPr lang="zh-CN" altLang="en-US" sz="2000">
              <a:latin typeface="苹方-简" panose="020B0400000000000000" charset="-122"/>
              <a:ea typeface="苹方-简" panose="020B0400000000000000" charset="-122"/>
            </a:endParaRP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考虑以下两种异常情况：</a:t>
            </a:r>
            <a:endParaRPr lang="zh-CN" altLang="en-US" sz="2000">
              <a:latin typeface="苹方-简" panose="020B0400000000000000" charset="-122"/>
              <a:ea typeface="苹方-简" panose="020B0400000000000000" charset="-122"/>
            </a:endParaRPr>
          </a:p>
          <a:p>
            <a:pPr marL="457200" indent="-457200">
              <a:buAutoNum type="arabicPeriod"/>
            </a:pPr>
            <a:r>
              <a:rPr lang="zh-CN" altLang="en-US" sz="2000">
                <a:latin typeface="苹方-简" panose="020B0400000000000000" charset="-122"/>
                <a:ea typeface="苹方-简" panose="020B0400000000000000" charset="-122"/>
              </a:rPr>
              <a:t>写日志未开始，或写日志完成一半，进程异常退出；</a:t>
            </a:r>
            <a:endParaRPr lang="zh-CN" altLang="en-US" sz="2000">
              <a:latin typeface="苹方-简" panose="020B0400000000000000" charset="-122"/>
              <a:ea typeface="苹方-简" panose="020B0400000000000000" charset="-122"/>
            </a:endParaRPr>
          </a:p>
          <a:p>
            <a:pPr marL="457200" indent="-457200">
              <a:buAutoNum type="arabicPeriod"/>
            </a:pPr>
            <a:r>
              <a:rPr lang="zh-CN" altLang="en-US" sz="2000">
                <a:latin typeface="苹方-简" panose="020B0400000000000000" charset="-122"/>
                <a:ea typeface="苹方-简" panose="020B0400000000000000" charset="-122"/>
              </a:rPr>
              <a:t>写日志完成，进程异常退出；</a:t>
            </a:r>
            <a:endParaRPr lang="zh-CN" altLang="en-US" sz="2000">
              <a:latin typeface="苹方-简" panose="020B0400000000000000" charset="-122"/>
              <a:ea typeface="苹方-简" panose="020B0400000000000000" charset="-122"/>
            </a:endParaRP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前者中可能存储一个写操作的部分写已经被记载到日志文件中，仍然有部分写未被记录，这种情况下，当数据库重新启动恢复时，读到这条日志记录时，发现数据异常，直接丢弃或退出，实现了写入的原子性保障。</a:t>
            </a:r>
            <a:endParaRPr lang="zh-CN" altLang="en-US" sz="2000">
              <a:latin typeface="苹方-简" panose="020B0400000000000000" charset="-122"/>
              <a:ea typeface="苹方-简" panose="020B0400000000000000" charset="-122"/>
            </a:endParaRP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后者，写日志已经完成，已经数据未真正持久化，数据库启动恢复时通过redo日志实现数据写入，仍然保障了原子性。</a:t>
            </a:r>
            <a:endParaRPr lang="zh-CN" altLang="en-US" sz="2000">
              <a:latin typeface="苹方-简" panose="020B0400000000000000" charset="-122"/>
              <a:ea typeface="苹方-简" panose="020B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读操作整体流程：</a:t>
            </a:r>
            <a:endParaRPr lang="zh-CN" altLang="en-US" sz="2800">
              <a:latin typeface="苹方-简" panose="020B0400000000000000" charset="-122"/>
              <a:ea typeface="苹方-简" panose="020B0400000000000000" charset="-122"/>
            </a:endParaRPr>
          </a:p>
        </p:txBody>
      </p:sp>
      <p:cxnSp>
        <p:nvCxnSpPr>
          <p:cNvPr id="27" name="直接连接符 26"/>
          <p:cNvCxnSpPr/>
          <p:nvPr/>
        </p:nvCxnSpPr>
        <p:spPr>
          <a:xfrm>
            <a:off x="204470" y="2078355"/>
            <a:ext cx="11640820" cy="10795"/>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3" name="组合 42"/>
          <p:cNvGrpSpPr/>
          <p:nvPr/>
        </p:nvGrpSpPr>
        <p:grpSpPr>
          <a:xfrm>
            <a:off x="474345" y="921385"/>
            <a:ext cx="11033760" cy="4653280"/>
            <a:chOff x="203" y="805"/>
            <a:chExt cx="17376" cy="7328"/>
          </a:xfrm>
        </p:grpSpPr>
        <p:sp>
          <p:nvSpPr>
            <p:cNvPr id="39" name="文本框 38"/>
            <p:cNvSpPr txBox="1"/>
            <p:nvPr/>
          </p:nvSpPr>
          <p:spPr>
            <a:xfrm>
              <a:off x="4910" y="805"/>
              <a:ext cx="3695" cy="531"/>
            </a:xfrm>
            <a:prstGeom prst="rect">
              <a:avLst/>
            </a:prstGeom>
            <a:noFill/>
          </p:spPr>
          <p:txBody>
            <a:bodyPr wrap="square" rtlCol="0">
              <a:spAutoFit/>
            </a:bodyPr>
            <a:p>
              <a:r>
                <a:rPr lang="en-US" altLang="zh-CN" sz="1600" i="1"/>
                <a:t>1.Search in Memory db</a:t>
              </a:r>
              <a:endParaRPr lang="en-US" altLang="zh-CN" sz="1600" i="1"/>
            </a:p>
          </p:txBody>
        </p:sp>
        <p:sp>
          <p:nvSpPr>
            <p:cNvPr id="40" name="文本框 39"/>
            <p:cNvSpPr txBox="1"/>
            <p:nvPr/>
          </p:nvSpPr>
          <p:spPr>
            <a:xfrm>
              <a:off x="11803" y="805"/>
              <a:ext cx="5293" cy="531"/>
            </a:xfrm>
            <a:prstGeom prst="rect">
              <a:avLst/>
            </a:prstGeom>
            <a:noFill/>
          </p:spPr>
          <p:txBody>
            <a:bodyPr wrap="square" rtlCol="0">
              <a:spAutoFit/>
            </a:bodyPr>
            <a:p>
              <a:r>
                <a:rPr lang="en-US" altLang="zh-CN" sz="1600" i="1"/>
                <a:t>2.Search in immutable Memory db</a:t>
              </a:r>
              <a:endParaRPr lang="en-US" altLang="zh-CN" sz="1600" i="1"/>
            </a:p>
          </p:txBody>
        </p:sp>
        <p:grpSp>
          <p:nvGrpSpPr>
            <p:cNvPr id="42" name="组合 41"/>
            <p:cNvGrpSpPr/>
            <p:nvPr/>
          </p:nvGrpSpPr>
          <p:grpSpPr>
            <a:xfrm>
              <a:off x="203" y="1485"/>
              <a:ext cx="17376" cy="6649"/>
              <a:chOff x="203" y="1485"/>
              <a:chExt cx="17376" cy="6649"/>
            </a:xfrm>
          </p:grpSpPr>
          <p:sp>
            <p:nvSpPr>
              <p:cNvPr id="6" name="流程图: 过程 5"/>
              <p:cNvSpPr/>
              <p:nvPr/>
            </p:nvSpPr>
            <p:spPr>
              <a:xfrm>
                <a:off x="662" y="4958"/>
                <a:ext cx="200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Read Op</a:t>
                </a:r>
                <a:endParaRPr lang="en-US" altLang="zh-CN"/>
              </a:p>
            </p:txBody>
          </p:sp>
          <p:sp>
            <p:nvSpPr>
              <p:cNvPr id="7" name="流程图: 过程 6"/>
              <p:cNvSpPr/>
              <p:nvPr/>
            </p:nvSpPr>
            <p:spPr>
              <a:xfrm>
                <a:off x="662" y="1485"/>
                <a:ext cx="2007" cy="88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Snapshot</a:t>
                </a:r>
                <a:endParaRPr lang="en-US" altLang="zh-CN"/>
              </a:p>
            </p:txBody>
          </p:sp>
          <p:cxnSp>
            <p:nvCxnSpPr>
              <p:cNvPr id="8" name="直接箭头连接符 7"/>
              <p:cNvCxnSpPr>
                <a:stCxn id="6" idx="0"/>
                <a:endCxn id="7" idx="2"/>
              </p:cNvCxnSpPr>
              <p:nvPr/>
            </p:nvCxnSpPr>
            <p:spPr>
              <a:xfrm flipV="1">
                <a:off x="1666" y="2369"/>
                <a:ext cx="0" cy="2589"/>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9" name="流程图: 过程 8"/>
              <p:cNvSpPr/>
              <p:nvPr/>
            </p:nvSpPr>
            <p:spPr>
              <a:xfrm>
                <a:off x="5487" y="1485"/>
                <a:ext cx="2007"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MemTable</a:t>
                </a:r>
                <a:endParaRPr lang="en-US" altLang="zh-CN"/>
              </a:p>
            </p:txBody>
          </p:sp>
          <p:cxnSp>
            <p:nvCxnSpPr>
              <p:cNvPr id="10" name="肘形连接符 9"/>
              <p:cNvCxnSpPr>
                <a:stCxn id="6" idx="3"/>
                <a:endCxn id="9" idx="1"/>
              </p:cNvCxnSpPr>
              <p:nvPr/>
            </p:nvCxnSpPr>
            <p:spPr>
              <a:xfrm flipV="1">
                <a:off x="2669" y="1927"/>
                <a:ext cx="2818" cy="3473"/>
              </a:xfrm>
              <a:prstGeom prst="bentConnector3">
                <a:avLst>
                  <a:gd name="adj1" fmla="val 34315"/>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12699" y="1485"/>
                <a:ext cx="200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Immutable</a:t>
                </a:r>
                <a:endParaRPr lang="en-US" altLang="zh-CN"/>
              </a:p>
              <a:p>
                <a:pPr algn="ctr"/>
                <a:r>
                  <a:rPr lang="en-US" altLang="zh-CN"/>
                  <a:t>MemTable</a:t>
                </a:r>
                <a:endParaRPr lang="en-US" altLang="zh-CN"/>
              </a:p>
            </p:txBody>
          </p:sp>
          <p:cxnSp>
            <p:nvCxnSpPr>
              <p:cNvPr id="12" name="肘形连接符 11"/>
              <p:cNvCxnSpPr/>
              <p:nvPr/>
            </p:nvCxnSpPr>
            <p:spPr>
              <a:xfrm flipV="1">
                <a:off x="2669" y="1927"/>
                <a:ext cx="10030" cy="3473"/>
              </a:xfrm>
              <a:prstGeom prst="bentConnector3">
                <a:avLst>
                  <a:gd name="adj1" fmla="val 53738"/>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03" y="2589"/>
                <a:ext cx="3695" cy="580"/>
              </a:xfrm>
              <a:prstGeom prst="rect">
                <a:avLst/>
              </a:prstGeom>
              <a:noFill/>
            </p:spPr>
            <p:txBody>
              <a:bodyPr wrap="square" rtlCol="0">
                <a:spAutoFit/>
              </a:bodyPr>
              <a:p>
                <a:r>
                  <a:rPr lang="en-US" altLang="zh-CN" i="1">
                    <a:solidFill>
                      <a:srgbClr val="FF0000"/>
                    </a:solidFill>
                  </a:rPr>
                  <a:t>Memory</a:t>
                </a:r>
                <a:endParaRPr lang="en-US" altLang="zh-CN" i="1">
                  <a:solidFill>
                    <a:srgbClr val="FF0000"/>
                  </a:solidFill>
                </a:endParaRPr>
              </a:p>
            </p:txBody>
          </p:sp>
          <p:sp>
            <p:nvSpPr>
              <p:cNvPr id="34" name="文本框 33"/>
              <p:cNvSpPr txBox="1"/>
              <p:nvPr/>
            </p:nvSpPr>
            <p:spPr>
              <a:xfrm>
                <a:off x="203" y="3374"/>
                <a:ext cx="3695" cy="580"/>
              </a:xfrm>
              <a:prstGeom prst="rect">
                <a:avLst/>
              </a:prstGeom>
              <a:noFill/>
            </p:spPr>
            <p:txBody>
              <a:bodyPr wrap="square" rtlCol="0">
                <a:spAutoFit/>
              </a:bodyPr>
              <a:p>
                <a:r>
                  <a:rPr lang="en-US" altLang="zh-CN" i="1">
                    <a:solidFill>
                      <a:srgbClr val="FF0000"/>
                    </a:solidFill>
                  </a:rPr>
                  <a:t>File System</a:t>
                </a:r>
                <a:endParaRPr lang="en-US" altLang="zh-CN" i="1">
                  <a:solidFill>
                    <a:srgbClr val="FF0000"/>
                  </a:solidFill>
                </a:endParaRPr>
              </a:p>
            </p:txBody>
          </p:sp>
          <p:grpSp>
            <p:nvGrpSpPr>
              <p:cNvPr id="14" name="组合 13"/>
              <p:cNvGrpSpPr/>
              <p:nvPr/>
            </p:nvGrpSpPr>
            <p:grpSpPr>
              <a:xfrm>
                <a:off x="9825" y="3954"/>
                <a:ext cx="7754" cy="1122"/>
                <a:chOff x="6699" y="3715"/>
                <a:chExt cx="7754" cy="1122"/>
              </a:xfrm>
            </p:grpSpPr>
            <p:sp>
              <p:nvSpPr>
                <p:cNvPr id="13" name="流程图: 过程 12"/>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流程图: 过程 14"/>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6" name="流程图: 过程 15"/>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7" name="流程图: 过程 16"/>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8" name="文本框 17"/>
                <p:cNvSpPr txBox="1"/>
                <p:nvPr/>
              </p:nvSpPr>
              <p:spPr>
                <a:xfrm>
                  <a:off x="6898" y="4013"/>
                  <a:ext cx="1497" cy="580"/>
                </a:xfrm>
                <a:prstGeom prst="rect">
                  <a:avLst/>
                </a:prstGeom>
                <a:noFill/>
              </p:spPr>
              <p:txBody>
                <a:bodyPr wrap="square" rtlCol="0">
                  <a:spAutoFit/>
                </a:bodyPr>
                <a:p>
                  <a:r>
                    <a:rPr lang="en-US" altLang="zh-CN" i="1"/>
                    <a:t>Level 0</a:t>
                  </a:r>
                  <a:endParaRPr lang="en-US" altLang="zh-CN" i="1"/>
                </a:p>
              </p:txBody>
            </p:sp>
          </p:grpSp>
          <p:grpSp>
            <p:nvGrpSpPr>
              <p:cNvPr id="19" name="组合 18"/>
              <p:cNvGrpSpPr/>
              <p:nvPr/>
            </p:nvGrpSpPr>
            <p:grpSpPr>
              <a:xfrm>
                <a:off x="9825" y="5519"/>
                <a:ext cx="7755" cy="1123"/>
                <a:chOff x="6699" y="3715"/>
                <a:chExt cx="7755" cy="1123"/>
              </a:xfrm>
            </p:grpSpPr>
            <p:sp>
              <p:nvSpPr>
                <p:cNvPr id="20" name="流程图: 过程 19"/>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流程图: 过程 20"/>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2" name="流程图: 过程 21"/>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3" name="流程图: 过程 22"/>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4" name="文本框 23"/>
                <p:cNvSpPr txBox="1"/>
                <p:nvPr/>
              </p:nvSpPr>
              <p:spPr>
                <a:xfrm>
                  <a:off x="6898" y="4013"/>
                  <a:ext cx="1497" cy="580"/>
                </a:xfrm>
                <a:prstGeom prst="rect">
                  <a:avLst/>
                </a:prstGeom>
                <a:noFill/>
              </p:spPr>
              <p:txBody>
                <a:bodyPr wrap="square" rtlCol="0">
                  <a:spAutoFit/>
                </a:bodyPr>
                <a:p>
                  <a:r>
                    <a:rPr lang="en-US" altLang="zh-CN" i="1"/>
                    <a:t>Level 1</a:t>
                  </a:r>
                  <a:endParaRPr lang="en-US" altLang="zh-CN" i="1"/>
                </a:p>
              </p:txBody>
            </p:sp>
          </p:grpSp>
          <p:grpSp>
            <p:nvGrpSpPr>
              <p:cNvPr id="25" name="组合 24"/>
              <p:cNvGrpSpPr/>
              <p:nvPr/>
            </p:nvGrpSpPr>
            <p:grpSpPr>
              <a:xfrm>
                <a:off x="9825" y="7012"/>
                <a:ext cx="7755" cy="1123"/>
                <a:chOff x="6699" y="3715"/>
                <a:chExt cx="7755" cy="1123"/>
              </a:xfrm>
            </p:grpSpPr>
            <p:sp>
              <p:nvSpPr>
                <p:cNvPr id="26" name="流程图: 过程 2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8" name="流程图: 过程 27"/>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9" name="流程图: 过程 28"/>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30" name="流程图: 过程 29"/>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31" name="文本框 30"/>
                <p:cNvSpPr txBox="1"/>
                <p:nvPr/>
              </p:nvSpPr>
              <p:spPr>
                <a:xfrm>
                  <a:off x="6898" y="4013"/>
                  <a:ext cx="1497" cy="580"/>
                </a:xfrm>
                <a:prstGeom prst="rect">
                  <a:avLst/>
                </a:prstGeom>
                <a:noFill/>
              </p:spPr>
              <p:txBody>
                <a:bodyPr wrap="square" rtlCol="0">
                  <a:spAutoFit/>
                </a:bodyPr>
                <a:p>
                  <a:r>
                    <a:rPr lang="en-US" altLang="zh-CN" i="1"/>
                    <a:t>Level 2</a:t>
                  </a:r>
                  <a:endParaRPr lang="en-US" altLang="zh-CN" i="1"/>
                </a:p>
              </p:txBody>
            </p:sp>
          </p:grpSp>
          <p:cxnSp>
            <p:nvCxnSpPr>
              <p:cNvPr id="32" name="直接箭头连接符 31"/>
              <p:cNvCxnSpPr>
                <a:stCxn id="11" idx="2"/>
                <a:endCxn id="13" idx="0"/>
              </p:cNvCxnSpPr>
              <p:nvPr/>
            </p:nvCxnSpPr>
            <p:spPr>
              <a:xfrm>
                <a:off x="13703" y="2369"/>
                <a:ext cx="0" cy="158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endCxn id="13" idx="1"/>
              </p:cNvCxnSpPr>
              <p:nvPr/>
            </p:nvCxnSpPr>
            <p:spPr>
              <a:xfrm flipV="1">
                <a:off x="2669" y="4516"/>
                <a:ext cx="7156" cy="866"/>
              </a:xfrm>
              <a:prstGeom prst="bentConnector3">
                <a:avLst>
                  <a:gd name="adj1" fmla="val 75209"/>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6" idx="3"/>
                <a:endCxn id="20" idx="1"/>
              </p:cNvCxnSpPr>
              <p:nvPr/>
            </p:nvCxnSpPr>
            <p:spPr>
              <a:xfrm>
                <a:off x="2669" y="5400"/>
                <a:ext cx="7156" cy="681"/>
              </a:xfrm>
              <a:prstGeom prst="bentConnector3">
                <a:avLst>
                  <a:gd name="adj1" fmla="val 7495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6" idx="3"/>
                <a:endCxn id="26" idx="1"/>
              </p:cNvCxnSpPr>
              <p:nvPr/>
            </p:nvCxnSpPr>
            <p:spPr>
              <a:xfrm>
                <a:off x="2669" y="5400"/>
                <a:ext cx="7156" cy="2174"/>
              </a:xfrm>
              <a:prstGeom prst="bentConnector3">
                <a:avLst>
                  <a:gd name="adj1" fmla="val 75195"/>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3" y="4176"/>
                <a:ext cx="3695" cy="531"/>
              </a:xfrm>
              <a:prstGeom prst="rect">
                <a:avLst/>
              </a:prstGeom>
              <a:noFill/>
            </p:spPr>
            <p:txBody>
              <a:bodyPr wrap="square" rtlCol="0">
                <a:spAutoFit/>
              </a:bodyPr>
              <a:p>
                <a:r>
                  <a:rPr lang="en-US" altLang="zh-CN" sz="1600" i="1"/>
                  <a:t>1.Acquire Snapshot</a:t>
                </a:r>
                <a:endParaRPr lang="en-US" altLang="zh-CN" sz="1600" i="1"/>
              </a:p>
            </p:txBody>
          </p:sp>
          <p:sp>
            <p:nvSpPr>
              <p:cNvPr id="41" name="文本框 40"/>
              <p:cNvSpPr txBox="1"/>
              <p:nvPr/>
            </p:nvSpPr>
            <p:spPr>
              <a:xfrm>
                <a:off x="3844" y="4707"/>
                <a:ext cx="5293" cy="531"/>
              </a:xfrm>
              <a:prstGeom prst="rect">
                <a:avLst/>
              </a:prstGeom>
              <a:noFill/>
            </p:spPr>
            <p:txBody>
              <a:bodyPr wrap="square" rtlCol="0">
                <a:spAutoFit/>
              </a:bodyPr>
              <a:p>
                <a:r>
                  <a:rPr lang="en-US" altLang="zh-CN" sz="1600" i="1"/>
                  <a:t>3.Search in level i sstable</a:t>
                </a:r>
                <a:endParaRPr lang="en-US" altLang="zh-CN" sz="1600" i="1"/>
              </a:p>
            </p:txBody>
          </p:sp>
        </p:grpSp>
      </p:grpSp>
      <p:sp>
        <p:nvSpPr>
          <p:cNvPr id="47" name="文本框 46"/>
          <p:cNvSpPr txBox="1"/>
          <p:nvPr/>
        </p:nvSpPr>
        <p:spPr>
          <a:xfrm>
            <a:off x="253365" y="4472305"/>
            <a:ext cx="4851400" cy="2122805"/>
          </a:xfrm>
          <a:prstGeom prst="rect">
            <a:avLst/>
          </a:prstGeom>
          <a:noFill/>
        </p:spPr>
        <p:txBody>
          <a:bodyPr wrap="square" rtlCol="0">
            <a:spAutoFit/>
          </a:bodyPr>
          <a:p>
            <a:r>
              <a:rPr lang="zh-CN" altLang="en-US" sz="1200" b="1">
                <a:latin typeface="苹方-简" panose="020B0400000000000000" charset="-122"/>
                <a:ea typeface="苹方-简" panose="020B0400000000000000" charset="-122"/>
              </a:rPr>
              <a:t>leveldb读取分为三步：</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在memory db中查找指定的key，若搜索到符合条件的数据项，结束查找；</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在冻结的memory db中查找指定的key，若搜索到符合条件的数据项，结束查找；</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按低层至高层的顺序在level i层的sstable文件中查找指定的key，若搜索到符合条件的数据项，结束查找，否则返回Not Found错误，表示数据库中不存在指定的数据；</a:t>
            </a:r>
            <a:r>
              <a:rPr lang="en-US" altLang="zh-CN" sz="1200">
                <a:latin typeface="苹方-简" panose="020B0400000000000000" charset="-122"/>
                <a:ea typeface="苹方-简" panose="020B0400000000000000" charset="-122"/>
              </a:rPr>
              <a:t>(</a:t>
            </a:r>
            <a:r>
              <a:rPr lang="zh-CN" altLang="en-US" sz="1200">
                <a:solidFill>
                  <a:srgbClr val="FF0000"/>
                </a:solidFill>
                <a:latin typeface="苹方-简" panose="020B0400000000000000" charset="-122"/>
                <a:ea typeface="苹方-简" panose="020B0400000000000000" charset="-122"/>
              </a:rPr>
              <a:t>这里对</a:t>
            </a:r>
            <a:r>
              <a:rPr lang="en-US" altLang="zh-CN" sz="1200">
                <a:solidFill>
                  <a:srgbClr val="FF0000"/>
                </a:solidFill>
                <a:latin typeface="苹方-简" panose="020B0400000000000000" charset="-122"/>
                <a:ea typeface="苹方-简" panose="020B0400000000000000" charset="-122"/>
              </a:rPr>
              <a:t>sst</a:t>
            </a:r>
            <a:r>
              <a:rPr lang="zh-CN" altLang="en-US" sz="1200">
                <a:solidFill>
                  <a:srgbClr val="FF0000"/>
                </a:solidFill>
                <a:latin typeface="苹方-简" panose="020B0400000000000000" charset="-122"/>
                <a:ea typeface="苹方-简" panose="020B0400000000000000" charset="-122"/>
              </a:rPr>
              <a:t>的访问会先从</a:t>
            </a:r>
            <a:r>
              <a:rPr lang="en-US" altLang="zh-CN" sz="1200">
                <a:solidFill>
                  <a:srgbClr val="FF0000"/>
                </a:solidFill>
                <a:latin typeface="苹方-简" panose="020B0400000000000000" charset="-122"/>
                <a:ea typeface="苹方-简" panose="020B0400000000000000" charset="-122"/>
              </a:rPr>
              <a:t>cache</a:t>
            </a:r>
            <a:r>
              <a:rPr lang="zh-CN" altLang="en-US" sz="1200">
                <a:solidFill>
                  <a:srgbClr val="FF0000"/>
                </a:solidFill>
                <a:latin typeface="苹方-简" panose="020B0400000000000000" charset="-122"/>
                <a:ea typeface="苹方-简" panose="020B0400000000000000" charset="-122"/>
              </a:rPr>
              <a:t>获取，默认使用</a:t>
            </a:r>
            <a:r>
              <a:rPr lang="en-US" altLang="zh-CN" sz="1200">
                <a:solidFill>
                  <a:srgbClr val="FF0000"/>
                </a:solidFill>
                <a:latin typeface="苹方-简" panose="020B0400000000000000" charset="-122"/>
                <a:ea typeface="苹方-简" panose="020B0400000000000000" charset="-122"/>
              </a:rPr>
              <a:t>lruCacher</a:t>
            </a:r>
            <a:r>
              <a:rPr lang="zh-CN" altLang="en-US" sz="1200">
                <a:solidFill>
                  <a:srgbClr val="FF0000"/>
                </a:solidFill>
                <a:latin typeface="苹方-简" panose="020B0400000000000000" charset="-122"/>
                <a:ea typeface="苹方-简" panose="020B0400000000000000" charset="-122"/>
              </a:rPr>
              <a:t>，</a:t>
            </a:r>
            <a:r>
              <a:rPr lang="en-US" altLang="zh-CN" sz="1200">
                <a:solidFill>
                  <a:srgbClr val="FF0000"/>
                </a:solidFill>
                <a:latin typeface="苹方-简" panose="020B0400000000000000" charset="-122"/>
                <a:ea typeface="苹方-简" panose="020B0400000000000000" charset="-122"/>
              </a:rPr>
              <a:t>cache</a:t>
            </a:r>
            <a:r>
              <a:rPr lang="zh-CN" altLang="en-US" sz="1200">
                <a:solidFill>
                  <a:srgbClr val="FF0000"/>
                </a:solidFill>
                <a:latin typeface="苹方-简" panose="020B0400000000000000" charset="-122"/>
                <a:ea typeface="苹方-简" panose="020B0400000000000000" charset="-122"/>
              </a:rPr>
              <a:t>不存在才会进行别的访问</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快照：</a:t>
            </a:r>
            <a:endParaRPr lang="zh-CN" altLang="en-US" sz="2800">
              <a:latin typeface="苹方-简" panose="020B0400000000000000" charset="-122"/>
              <a:ea typeface="苹方-简" panose="020B0400000000000000" charset="-122"/>
            </a:endParaRPr>
          </a:p>
        </p:txBody>
      </p:sp>
      <p:grpSp>
        <p:nvGrpSpPr>
          <p:cNvPr id="14" name="组合 13"/>
          <p:cNvGrpSpPr/>
          <p:nvPr/>
        </p:nvGrpSpPr>
        <p:grpSpPr>
          <a:xfrm>
            <a:off x="6941820" y="629285"/>
            <a:ext cx="4743450" cy="2000250"/>
            <a:chOff x="9299" y="1311"/>
            <a:chExt cx="7470" cy="3150"/>
          </a:xfrm>
        </p:grpSpPr>
        <p:sp>
          <p:nvSpPr>
            <p:cNvPr id="10" name="流程图: 过程 9"/>
            <p:cNvSpPr/>
            <p:nvPr/>
          </p:nvSpPr>
          <p:spPr>
            <a:xfrm>
              <a:off x="929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Seq: 100</a:t>
              </a:r>
              <a:endParaRPr lang="en-US" altLang="zh-CN"/>
            </a:p>
          </p:txBody>
        </p:sp>
        <p:sp>
          <p:nvSpPr>
            <p:cNvPr id="4" name="流程图: 过程 3"/>
            <p:cNvSpPr/>
            <p:nvPr/>
          </p:nvSpPr>
          <p:spPr>
            <a:xfrm>
              <a:off x="1178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 “name”</a:t>
              </a:r>
              <a:endParaRPr lang="en-US" altLang="zh-CN"/>
            </a:p>
          </p:txBody>
        </p:sp>
        <p:sp>
          <p:nvSpPr>
            <p:cNvPr id="6" name="流程图: 过程 5"/>
            <p:cNvSpPr/>
            <p:nvPr/>
          </p:nvSpPr>
          <p:spPr>
            <a:xfrm>
              <a:off x="1427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Delete</a:t>
              </a:r>
              <a:endParaRPr lang="en-US" altLang="zh-CN">
                <a:solidFill>
                  <a:schemeClr val="tx1"/>
                </a:solidFill>
              </a:endParaRPr>
            </a:p>
          </p:txBody>
        </p:sp>
        <p:sp>
          <p:nvSpPr>
            <p:cNvPr id="7" name="流程图: 过程 6"/>
            <p:cNvSpPr/>
            <p:nvPr/>
          </p:nvSpPr>
          <p:spPr>
            <a:xfrm>
              <a:off x="929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Seq: 99</a:t>
              </a:r>
              <a:endParaRPr lang="en-US" altLang="zh-CN"/>
            </a:p>
          </p:txBody>
        </p:sp>
        <p:sp>
          <p:nvSpPr>
            <p:cNvPr id="8" name="流程图: 过程 7"/>
            <p:cNvSpPr/>
            <p:nvPr/>
          </p:nvSpPr>
          <p:spPr>
            <a:xfrm>
              <a:off x="1178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 “name”</a:t>
              </a:r>
              <a:endParaRPr lang="en-US" altLang="zh-CN"/>
            </a:p>
          </p:txBody>
        </p:sp>
        <p:sp>
          <p:nvSpPr>
            <p:cNvPr id="9" name="流程图: 过程 8"/>
            <p:cNvSpPr/>
            <p:nvPr/>
          </p:nvSpPr>
          <p:spPr>
            <a:xfrm>
              <a:off x="1427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Value: “dog”</a:t>
              </a:r>
              <a:endParaRPr lang="en-US" altLang="zh-CN"/>
            </a:p>
          </p:txBody>
        </p:sp>
        <p:sp>
          <p:nvSpPr>
            <p:cNvPr id="11" name="流程图: 过程 10"/>
            <p:cNvSpPr/>
            <p:nvPr/>
          </p:nvSpPr>
          <p:spPr>
            <a:xfrm>
              <a:off x="929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Seq: 98</a:t>
              </a:r>
              <a:endParaRPr lang="en-US" altLang="zh-CN"/>
            </a:p>
          </p:txBody>
        </p:sp>
        <p:sp>
          <p:nvSpPr>
            <p:cNvPr id="12" name="流程图: 过程 11"/>
            <p:cNvSpPr/>
            <p:nvPr/>
          </p:nvSpPr>
          <p:spPr>
            <a:xfrm>
              <a:off x="1178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 “name”</a:t>
              </a:r>
              <a:endParaRPr lang="en-US" altLang="zh-CN"/>
            </a:p>
          </p:txBody>
        </p:sp>
        <p:sp>
          <p:nvSpPr>
            <p:cNvPr id="13" name="流程图: 过程 12"/>
            <p:cNvSpPr/>
            <p:nvPr/>
          </p:nvSpPr>
          <p:spPr>
            <a:xfrm>
              <a:off x="1427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Key: “cat”</a:t>
              </a:r>
              <a:endParaRPr lang="en-US" altLang="zh-CN"/>
            </a:p>
          </p:txBody>
        </p:sp>
      </p:grpSp>
      <p:sp>
        <p:nvSpPr>
          <p:cNvPr id="15" name="流程图: 过程 14"/>
          <p:cNvSpPr/>
          <p:nvPr/>
        </p:nvSpPr>
        <p:spPr>
          <a:xfrm>
            <a:off x="5038725" y="1962785"/>
            <a:ext cx="1581150" cy="666750"/>
          </a:xfrm>
          <a:prstGeom prst="flowChartProcess">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Snapshot(98)</a:t>
            </a:r>
            <a:endParaRPr lang="en-US" altLang="zh-CN">
              <a:solidFill>
                <a:schemeClr val="tx1"/>
              </a:solidFill>
            </a:endParaRPr>
          </a:p>
        </p:txBody>
      </p:sp>
      <p:cxnSp>
        <p:nvCxnSpPr>
          <p:cNvPr id="16" name="直接箭头连接符 15"/>
          <p:cNvCxnSpPr>
            <a:stCxn id="15" idx="3"/>
            <a:endCxn id="11" idx="1"/>
          </p:cNvCxnSpPr>
          <p:nvPr/>
        </p:nvCxnSpPr>
        <p:spPr>
          <a:xfrm>
            <a:off x="6619875" y="2296160"/>
            <a:ext cx="32194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3365" y="1047750"/>
            <a:ext cx="4785360" cy="5015865"/>
          </a:xfrm>
          <a:prstGeom prst="rect">
            <a:avLst/>
          </a:prstGeom>
          <a:noFill/>
        </p:spPr>
        <p:txBody>
          <a:bodyPr wrap="square" rtlCol="0">
            <a:spAutoFit/>
          </a:bodyPr>
          <a:p>
            <a:r>
              <a:rPr lang="zh-CN" altLang="en-US" sz="1600">
                <a:latin typeface="苹方-简" panose="020B0400000000000000" charset="-122"/>
                <a:ea typeface="苹方-简" panose="020B0400000000000000" charset="-122"/>
              </a:rPr>
              <a:t>快照代表着数据库某一个时刻的状态，在leveldb中，作者巧妙地用一个整型数来代表一个数据库状态。</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在leveldb中，用户对同一个key的若干次修改（包括删除）是以维护多条数据项的方式进行存储的（直至进行compaction时才会合并成同一条记录），每条数据项都会被赋予一个序列号，代表这条数据项的新旧状态。一条数据项的序列号越大，表示其中代表的内容为最新值。</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b="1">
                <a:latin typeface="苹方-简" panose="020B0400000000000000" charset="-122"/>
                <a:ea typeface="苹方-简" panose="020B0400000000000000" charset="-122"/>
              </a:rPr>
              <a:t>因此，每一个序列号，其实就代表着leveldb的一个状态。</a:t>
            </a:r>
            <a:r>
              <a:rPr lang="zh-CN" altLang="en-US" sz="1600">
                <a:latin typeface="苹方-简" panose="020B0400000000000000" charset="-122"/>
                <a:ea typeface="苹方-简" panose="020B0400000000000000" charset="-122"/>
              </a:rPr>
              <a:t>换句话说，每一个序列号都可以作为一个状态快照。</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当用户主动或者被动地创建一个快照时，leveldb会以当前最新的序列号对其赋值。例如图中用户在序列号为98的时刻创建了一个快照，并且基于该快照读取key为“name”的数据时，即便此刻用户将"name"的值修改为"dog"，再删除，用户读取到的内容仍然是“cat”。</a:t>
            </a:r>
            <a:endParaRPr lang="zh-CN" altLang="en-US" sz="1600">
              <a:latin typeface="苹方-简" panose="020B0400000000000000" charset="-122"/>
              <a:ea typeface="苹方-简" panose="020B0400000000000000" charset="-122"/>
            </a:endParaRPr>
          </a:p>
        </p:txBody>
      </p:sp>
      <p:sp>
        <p:nvSpPr>
          <p:cNvPr id="17" name="文本框 16"/>
          <p:cNvSpPr txBox="1"/>
          <p:nvPr/>
        </p:nvSpPr>
        <p:spPr>
          <a:xfrm>
            <a:off x="5801360" y="3387090"/>
            <a:ext cx="4785360" cy="2061210"/>
          </a:xfrm>
          <a:prstGeom prst="rect">
            <a:avLst/>
          </a:prstGeom>
          <a:noFill/>
        </p:spPr>
        <p:txBody>
          <a:bodyPr wrap="square" rtlCol="0">
            <a:spAutoFit/>
          </a:bodyPr>
          <a:p>
            <a:r>
              <a:rPr lang="zh-CN" altLang="en-US" sz="1600">
                <a:latin typeface="苹方-简" panose="020B0400000000000000" charset="-122"/>
                <a:ea typeface="苹方-简" panose="020B0400000000000000" charset="-122"/>
              </a:rPr>
              <a:t>所以，利用快照能够保证数据库进行并发的读写操作。</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在获取到一个快照之后，leveldb会为本次查询的key构建一个internalKey（格式如上文所述），其中internalKey的seq字段使用的便是快照对应的seq。通过这种方式可以过滤掉</a:t>
            </a:r>
            <a:r>
              <a:rPr lang="zh-CN" altLang="en-US" sz="1600" b="1">
                <a:latin typeface="苹方-简" panose="020B0400000000000000" charset="-122"/>
                <a:ea typeface="苹方-简" panose="020B0400000000000000" charset="-122"/>
              </a:rPr>
              <a:t>所有seq大于快照号的数据项</a:t>
            </a:r>
            <a:r>
              <a:rPr lang="zh-CN" altLang="en-US" sz="1600">
                <a:latin typeface="苹方-简" panose="020B0400000000000000" charset="-122"/>
                <a:ea typeface="苹方-简" panose="020B0400000000000000" charset="-122"/>
              </a:rPr>
              <a:t>。</a:t>
            </a:r>
            <a:endParaRPr lang="zh-CN" altLang="en-US" sz="1600">
              <a:latin typeface="苹方-简" panose="020B0400000000000000" charset="-122"/>
              <a:ea typeface="苹方-简" panose="020B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journal</a:t>
            </a:r>
            <a:r>
              <a:rPr lang="zh-CN" altLang="en-US" sz="2800">
                <a:latin typeface="苹方-简" panose="020B0400000000000000" charset="-122"/>
                <a:ea typeface="苹方-简" panose="020B0400000000000000" charset="-122"/>
              </a:rPr>
              <a:t>的写入过程：</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253365" y="4128135"/>
            <a:ext cx="1570990" cy="5486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Write Op</a:t>
            </a:r>
            <a:endParaRPr lang="en-US" altLang="zh-CN"/>
          </a:p>
        </p:txBody>
      </p:sp>
      <p:sp>
        <p:nvSpPr>
          <p:cNvPr id="6" name="流程图: 过程 5"/>
          <p:cNvSpPr/>
          <p:nvPr/>
        </p:nvSpPr>
        <p:spPr>
          <a:xfrm>
            <a:off x="2441575" y="2481580"/>
            <a:ext cx="1764665" cy="817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Log</a:t>
            </a:r>
            <a:endParaRPr lang="en-US" altLang="zh-CN"/>
          </a:p>
        </p:txBody>
      </p:sp>
      <p:sp>
        <p:nvSpPr>
          <p:cNvPr id="7" name="流程图: 过程 6"/>
          <p:cNvSpPr/>
          <p:nvPr/>
        </p:nvSpPr>
        <p:spPr>
          <a:xfrm>
            <a:off x="5753735" y="2481580"/>
            <a:ext cx="1764665" cy="81788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Frozen Log</a:t>
            </a:r>
            <a:endParaRPr lang="en-US" altLang="zh-CN"/>
          </a:p>
        </p:txBody>
      </p:sp>
      <p:sp>
        <p:nvSpPr>
          <p:cNvPr id="8" name="流程图: 过程 7"/>
          <p:cNvSpPr/>
          <p:nvPr/>
        </p:nvSpPr>
        <p:spPr>
          <a:xfrm>
            <a:off x="9065895" y="2481580"/>
            <a:ext cx="1764665" cy="81788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SStable</a:t>
            </a:r>
            <a:endParaRPr lang="en-US" altLang="zh-CN"/>
          </a:p>
        </p:txBody>
      </p:sp>
      <p:sp>
        <p:nvSpPr>
          <p:cNvPr id="9" name="流程图: 过程 8"/>
          <p:cNvSpPr/>
          <p:nvPr/>
        </p:nvSpPr>
        <p:spPr>
          <a:xfrm>
            <a:off x="2441575" y="886460"/>
            <a:ext cx="1764665" cy="817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Memory db</a:t>
            </a:r>
            <a:endParaRPr lang="en-US" altLang="zh-CN"/>
          </a:p>
        </p:txBody>
      </p:sp>
      <p:sp>
        <p:nvSpPr>
          <p:cNvPr id="10" name="流程图: 过程 9"/>
          <p:cNvSpPr/>
          <p:nvPr/>
        </p:nvSpPr>
        <p:spPr>
          <a:xfrm>
            <a:off x="5753735" y="886460"/>
            <a:ext cx="1764665" cy="81788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Immutable</a:t>
            </a:r>
            <a:endParaRPr lang="en-US" altLang="zh-CN"/>
          </a:p>
          <a:p>
            <a:pPr algn="ctr"/>
            <a:r>
              <a:rPr lang="en-US" altLang="zh-CN"/>
              <a:t>memory db</a:t>
            </a:r>
            <a:endParaRPr lang="en-US" altLang="zh-CN"/>
          </a:p>
        </p:txBody>
      </p:sp>
      <p:cxnSp>
        <p:nvCxnSpPr>
          <p:cNvPr id="11" name="直接连接符 10"/>
          <p:cNvCxnSpPr/>
          <p:nvPr/>
        </p:nvCxnSpPr>
        <p:spPr>
          <a:xfrm>
            <a:off x="106680" y="2115820"/>
            <a:ext cx="11600180" cy="0"/>
          </a:xfrm>
          <a:prstGeom prst="line">
            <a:avLst/>
          </a:prstGeom>
        </p:spPr>
        <p:style>
          <a:lnRef idx="1">
            <a:schemeClr val="dk1"/>
          </a:lnRef>
          <a:fillRef idx="0">
            <a:schemeClr val="dk1"/>
          </a:fillRef>
          <a:effectRef idx="0">
            <a:schemeClr val="dk1"/>
          </a:effectRef>
          <a:fontRef idx="minor">
            <a:schemeClr val="tx1"/>
          </a:fontRef>
        </p:style>
      </p:cxnSp>
      <p:cxnSp>
        <p:nvCxnSpPr>
          <p:cNvPr id="12" name="肘形连接符 11"/>
          <p:cNvCxnSpPr>
            <a:stCxn id="4" idx="3"/>
            <a:endCxn id="6" idx="2"/>
          </p:cNvCxnSpPr>
          <p:nvPr/>
        </p:nvCxnSpPr>
        <p:spPr>
          <a:xfrm flipV="1">
            <a:off x="1824355" y="3299460"/>
            <a:ext cx="1499870" cy="110299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50285" y="3923665"/>
            <a:ext cx="1420495" cy="368300"/>
          </a:xfrm>
          <a:prstGeom prst="rect">
            <a:avLst/>
          </a:prstGeom>
          <a:noFill/>
        </p:spPr>
        <p:txBody>
          <a:bodyPr wrap="square" rtlCol="0">
            <a:spAutoFit/>
          </a:bodyPr>
          <a:p>
            <a:r>
              <a:rPr lang="en-US" altLang="zh-CN" i="1"/>
              <a:t>1.Write Log</a:t>
            </a:r>
            <a:endParaRPr lang="en-US" altLang="zh-CN" i="1"/>
          </a:p>
        </p:txBody>
      </p:sp>
      <p:cxnSp>
        <p:nvCxnSpPr>
          <p:cNvPr id="14" name="直接箭头连接符 13"/>
          <p:cNvCxnSpPr>
            <a:stCxn id="6" idx="0"/>
            <a:endCxn id="9" idx="2"/>
          </p:cNvCxnSpPr>
          <p:nvPr/>
        </p:nvCxnSpPr>
        <p:spPr>
          <a:xfrm flipV="1">
            <a:off x="3324225" y="1704340"/>
            <a:ext cx="0" cy="777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550285" y="2113280"/>
            <a:ext cx="2346325" cy="368300"/>
          </a:xfrm>
          <a:prstGeom prst="rect">
            <a:avLst/>
          </a:prstGeom>
          <a:noFill/>
        </p:spPr>
        <p:txBody>
          <a:bodyPr wrap="square" rtlCol="0">
            <a:spAutoFit/>
          </a:bodyPr>
          <a:p>
            <a:r>
              <a:rPr lang="en-US" altLang="zh-CN" i="1"/>
              <a:t>2.Write MemDb</a:t>
            </a:r>
            <a:endParaRPr lang="en-US" altLang="zh-CN" i="1"/>
          </a:p>
        </p:txBody>
      </p:sp>
      <p:sp>
        <p:nvSpPr>
          <p:cNvPr id="16" name="文本框 15"/>
          <p:cNvSpPr txBox="1"/>
          <p:nvPr/>
        </p:nvSpPr>
        <p:spPr>
          <a:xfrm>
            <a:off x="253365" y="2115820"/>
            <a:ext cx="2346325" cy="368300"/>
          </a:xfrm>
          <a:prstGeom prst="rect">
            <a:avLst/>
          </a:prstGeom>
          <a:noFill/>
        </p:spPr>
        <p:txBody>
          <a:bodyPr wrap="square" rtlCol="0">
            <a:spAutoFit/>
          </a:bodyPr>
          <a:p>
            <a:r>
              <a:rPr lang="en-US" altLang="zh-CN" i="1"/>
              <a:t>File System</a:t>
            </a:r>
            <a:endParaRPr lang="en-US" altLang="zh-CN" i="1"/>
          </a:p>
        </p:txBody>
      </p:sp>
      <p:sp>
        <p:nvSpPr>
          <p:cNvPr id="17" name="文本框 16"/>
          <p:cNvSpPr txBox="1"/>
          <p:nvPr/>
        </p:nvSpPr>
        <p:spPr>
          <a:xfrm>
            <a:off x="253365" y="1704340"/>
            <a:ext cx="2346325" cy="368300"/>
          </a:xfrm>
          <a:prstGeom prst="rect">
            <a:avLst/>
          </a:prstGeom>
          <a:noFill/>
        </p:spPr>
        <p:txBody>
          <a:bodyPr wrap="square" rtlCol="0">
            <a:spAutoFit/>
          </a:bodyPr>
          <a:p>
            <a:r>
              <a:rPr lang="en-US" altLang="zh-CN" i="1"/>
              <a:t>Memory</a:t>
            </a:r>
            <a:endParaRPr lang="en-US" altLang="zh-CN" i="1"/>
          </a:p>
        </p:txBody>
      </p:sp>
      <p:cxnSp>
        <p:nvCxnSpPr>
          <p:cNvPr id="18" name="直接箭头连接符 17"/>
          <p:cNvCxnSpPr>
            <a:stCxn id="6" idx="3"/>
            <a:endCxn id="7" idx="1"/>
          </p:cNvCxnSpPr>
          <p:nvPr/>
        </p:nvCxnSpPr>
        <p:spPr>
          <a:xfrm>
            <a:off x="4206240" y="2890520"/>
            <a:ext cx="154749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378960" y="2583815"/>
            <a:ext cx="2346325" cy="306705"/>
          </a:xfrm>
          <a:prstGeom prst="rect">
            <a:avLst/>
          </a:prstGeom>
          <a:noFill/>
        </p:spPr>
        <p:txBody>
          <a:bodyPr wrap="square" rtlCol="0">
            <a:spAutoFit/>
          </a:bodyPr>
          <a:p>
            <a:r>
              <a:rPr lang="en-US" altLang="zh-CN" sz="1400" i="1">
                <a:solidFill>
                  <a:srgbClr val="FF0000"/>
                </a:solidFill>
              </a:rPr>
              <a:t>Freeze</a:t>
            </a:r>
            <a:endParaRPr lang="en-US" altLang="zh-CN" sz="1400" i="1">
              <a:solidFill>
                <a:srgbClr val="FF0000"/>
              </a:solidFill>
            </a:endParaRPr>
          </a:p>
        </p:txBody>
      </p:sp>
      <p:cxnSp>
        <p:nvCxnSpPr>
          <p:cNvPr id="20" name="直接箭头连接符 19"/>
          <p:cNvCxnSpPr>
            <a:stCxn id="9" idx="3"/>
            <a:endCxn id="10" idx="1"/>
          </p:cNvCxnSpPr>
          <p:nvPr/>
        </p:nvCxnSpPr>
        <p:spPr>
          <a:xfrm>
            <a:off x="4206240" y="1295400"/>
            <a:ext cx="154749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8" idx="0"/>
          </p:cNvCxnSpPr>
          <p:nvPr/>
        </p:nvCxnSpPr>
        <p:spPr>
          <a:xfrm>
            <a:off x="7518400" y="1295400"/>
            <a:ext cx="2430145" cy="11861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065895" y="1295400"/>
            <a:ext cx="2346325" cy="521970"/>
          </a:xfrm>
          <a:prstGeom prst="rect">
            <a:avLst/>
          </a:prstGeom>
          <a:noFill/>
        </p:spPr>
        <p:txBody>
          <a:bodyPr wrap="square" rtlCol="0">
            <a:spAutoFit/>
          </a:bodyPr>
          <a:p>
            <a:r>
              <a:rPr lang="en-US" altLang="zh-CN" sz="1400" i="1">
                <a:solidFill>
                  <a:srgbClr val="FF0000"/>
                </a:solidFill>
              </a:rPr>
              <a:t>Minor</a:t>
            </a:r>
            <a:endParaRPr lang="en-US" altLang="zh-CN" sz="1400" i="1">
              <a:solidFill>
                <a:srgbClr val="FF0000"/>
              </a:solidFill>
            </a:endParaRPr>
          </a:p>
          <a:p>
            <a:r>
              <a:rPr lang="en-US" altLang="zh-CN" sz="1400" i="1">
                <a:solidFill>
                  <a:srgbClr val="FF0000"/>
                </a:solidFill>
              </a:rPr>
              <a:t>Compaction</a:t>
            </a:r>
            <a:endParaRPr lang="en-US" altLang="zh-CN" sz="1400" i="1">
              <a:solidFill>
                <a:srgbClr val="FF0000"/>
              </a:solidFill>
            </a:endParaRPr>
          </a:p>
        </p:txBody>
      </p:sp>
      <p:sp>
        <p:nvSpPr>
          <p:cNvPr id="23" name="文本框 22"/>
          <p:cNvSpPr txBox="1"/>
          <p:nvPr/>
        </p:nvSpPr>
        <p:spPr>
          <a:xfrm>
            <a:off x="4206240" y="364490"/>
            <a:ext cx="2346325" cy="521970"/>
          </a:xfrm>
          <a:prstGeom prst="rect">
            <a:avLst/>
          </a:prstGeom>
          <a:noFill/>
        </p:spPr>
        <p:txBody>
          <a:bodyPr wrap="square" rtlCol="0">
            <a:spAutoFit/>
          </a:bodyPr>
          <a:p>
            <a:r>
              <a:rPr lang="en-US" altLang="zh-CN" sz="1400" i="1">
                <a:solidFill>
                  <a:srgbClr val="FF0000"/>
                </a:solidFill>
              </a:rPr>
              <a:t>Exceed Limit</a:t>
            </a:r>
            <a:endParaRPr lang="en-US" altLang="zh-CN" sz="1400" i="1">
              <a:solidFill>
                <a:srgbClr val="FF0000"/>
              </a:solidFill>
            </a:endParaRPr>
          </a:p>
          <a:p>
            <a:r>
              <a:rPr lang="en-US" altLang="zh-CN" sz="1400" i="1">
                <a:solidFill>
                  <a:srgbClr val="FF0000"/>
                </a:solidFill>
              </a:rPr>
              <a:t>Freeze</a:t>
            </a:r>
            <a:endParaRPr lang="en-US" altLang="zh-CN" sz="1400" i="1">
              <a:solidFill>
                <a:srgbClr val="FF0000"/>
              </a:solidFill>
            </a:endParaRPr>
          </a:p>
        </p:txBody>
      </p:sp>
      <p:sp>
        <p:nvSpPr>
          <p:cNvPr id="24" name="文本框 23"/>
          <p:cNvSpPr txBox="1"/>
          <p:nvPr/>
        </p:nvSpPr>
        <p:spPr>
          <a:xfrm>
            <a:off x="440690" y="4924425"/>
            <a:ext cx="10222865" cy="1753235"/>
          </a:xfrm>
          <a:prstGeom prst="rect">
            <a:avLst/>
          </a:prstGeom>
          <a:noFill/>
        </p:spPr>
        <p:txBody>
          <a:bodyPr wrap="square" rtlCol="0">
            <a:spAutoFit/>
          </a:bodyPr>
          <a:p>
            <a:r>
              <a:rPr lang="zh-CN" altLang="en-US">
                <a:latin typeface="苹方-简" panose="020B0400000000000000" charset="-122"/>
                <a:ea typeface="苹方-简" panose="020B0400000000000000" charset="-122"/>
              </a:rPr>
              <a:t>在leveldb中，有两个memory db，以及对应的两份日志文件。其中一个memory db是可读写的，当这个db的数据量超过预定的上限时，便会转换成一个不可读的memory db，与此同时，与之对应的日志文件也变成一份frozen log。</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而新生成的immutable memory db则会由后台的minor compaction进程将其转换成一个sstable文件进行持久化，持久化完成，与之对应的frozen log被删除。</a:t>
            </a:r>
            <a:endParaRPr lang="zh-CN" altLang="en-US">
              <a:latin typeface="苹方-简" panose="020B0400000000000000" charset="-122"/>
              <a:ea typeface="苹方-简" panose="020B04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journal</a:t>
            </a:r>
            <a:r>
              <a:rPr lang="zh-CN" altLang="en-US" sz="2800">
                <a:latin typeface="苹方-简" panose="020B0400000000000000" charset="-122"/>
                <a:ea typeface="苹方-简" panose="020B0400000000000000" charset="-122"/>
              </a:rPr>
              <a:t>的层次结构：</a:t>
            </a:r>
            <a:endParaRPr lang="zh-CN" altLang="en-US" sz="2800">
              <a:latin typeface="苹方-简" panose="020B0400000000000000" charset="-122"/>
              <a:ea typeface="苹方-简" panose="020B0400000000000000" charset="-122"/>
            </a:endParaRPr>
          </a:p>
        </p:txBody>
      </p:sp>
      <p:grpSp>
        <p:nvGrpSpPr>
          <p:cNvPr id="9" name="组合 8"/>
          <p:cNvGrpSpPr/>
          <p:nvPr/>
        </p:nvGrpSpPr>
        <p:grpSpPr>
          <a:xfrm>
            <a:off x="1710055" y="1247140"/>
            <a:ext cx="6637655" cy="462915"/>
            <a:chOff x="2693" y="1484"/>
            <a:chExt cx="10453" cy="729"/>
          </a:xfrm>
        </p:grpSpPr>
        <p:sp>
          <p:nvSpPr>
            <p:cNvPr id="4" name="流程图: 过程 3"/>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6" name="流程图: 过程 5"/>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7" name="流程图: 过程 6"/>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Full</a:t>
              </a:r>
              <a:endParaRPr lang="en-US" altLang="zh-CN"/>
            </a:p>
          </p:txBody>
        </p:sp>
        <p:sp>
          <p:nvSpPr>
            <p:cNvPr id="8" name="流程图: 过程 7"/>
            <p:cNvSpPr/>
            <p:nvPr/>
          </p:nvSpPr>
          <p:spPr>
            <a:xfrm>
              <a:off x="8945" y="1484"/>
              <a:ext cx="4201"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grpSp>
        <p:nvGrpSpPr>
          <p:cNvPr id="10" name="组合 9"/>
          <p:cNvGrpSpPr/>
          <p:nvPr/>
        </p:nvGrpSpPr>
        <p:grpSpPr>
          <a:xfrm>
            <a:off x="1710055" y="1710055"/>
            <a:ext cx="6637655" cy="462915"/>
            <a:chOff x="2693" y="1484"/>
            <a:chExt cx="10453" cy="729"/>
          </a:xfrm>
        </p:grpSpPr>
        <p:sp>
          <p:nvSpPr>
            <p:cNvPr id="11" name="流程图: 过程 10"/>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12" name="流程图: 过程 11"/>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13" name="流程图: 过程 12"/>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Full</a:t>
              </a:r>
              <a:endParaRPr lang="en-US" altLang="zh-CN"/>
            </a:p>
          </p:txBody>
        </p:sp>
        <p:sp>
          <p:nvSpPr>
            <p:cNvPr id="14" name="流程图: 过程 13"/>
            <p:cNvSpPr/>
            <p:nvPr/>
          </p:nvSpPr>
          <p:spPr>
            <a:xfrm>
              <a:off x="8945" y="1484"/>
              <a:ext cx="4201"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grpSp>
        <p:nvGrpSpPr>
          <p:cNvPr id="15" name="组合 14"/>
          <p:cNvGrpSpPr/>
          <p:nvPr/>
        </p:nvGrpSpPr>
        <p:grpSpPr>
          <a:xfrm>
            <a:off x="1710055" y="2172970"/>
            <a:ext cx="6637020" cy="462915"/>
            <a:chOff x="2693" y="1484"/>
            <a:chExt cx="10452" cy="729"/>
          </a:xfrm>
        </p:grpSpPr>
        <p:sp>
          <p:nvSpPr>
            <p:cNvPr id="16" name="流程图: 过程 15"/>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17" name="流程图: 过程 16"/>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18" name="流程图: 过程 17"/>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First</a:t>
              </a:r>
              <a:endParaRPr lang="en-US" altLang="zh-CN"/>
            </a:p>
          </p:txBody>
        </p:sp>
        <p:sp>
          <p:nvSpPr>
            <p:cNvPr id="19" name="流程图: 过程 18"/>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grpSp>
        <p:nvGrpSpPr>
          <p:cNvPr id="20" name="组合 19"/>
          <p:cNvGrpSpPr/>
          <p:nvPr/>
        </p:nvGrpSpPr>
        <p:grpSpPr>
          <a:xfrm>
            <a:off x="1710055" y="2635885"/>
            <a:ext cx="6637020" cy="462915"/>
            <a:chOff x="2693" y="1484"/>
            <a:chExt cx="10452" cy="729"/>
          </a:xfrm>
        </p:grpSpPr>
        <p:sp>
          <p:nvSpPr>
            <p:cNvPr id="21" name="流程图: 过程 20"/>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22" name="流程图: 过程 21"/>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23" name="流程图: 过程 22"/>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Middle</a:t>
              </a:r>
              <a:endParaRPr lang="en-US" altLang="zh-CN"/>
            </a:p>
          </p:txBody>
        </p:sp>
        <p:sp>
          <p:nvSpPr>
            <p:cNvPr id="24" name="流程图: 过程 23"/>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grpSp>
        <p:nvGrpSpPr>
          <p:cNvPr id="25" name="组合 24"/>
          <p:cNvGrpSpPr/>
          <p:nvPr/>
        </p:nvGrpSpPr>
        <p:grpSpPr>
          <a:xfrm>
            <a:off x="1710055" y="3098800"/>
            <a:ext cx="6637020" cy="462915"/>
            <a:chOff x="2693" y="1484"/>
            <a:chExt cx="10452" cy="729"/>
          </a:xfrm>
        </p:grpSpPr>
        <p:sp>
          <p:nvSpPr>
            <p:cNvPr id="26" name="流程图: 过程 25"/>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27" name="流程图: 过程 26"/>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28" name="流程图: 过程 27"/>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Last</a:t>
              </a:r>
              <a:endParaRPr lang="en-US" altLang="zh-CN"/>
            </a:p>
          </p:txBody>
        </p:sp>
        <p:sp>
          <p:nvSpPr>
            <p:cNvPr id="29" name="流程图: 过程 28"/>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sp>
        <p:nvSpPr>
          <p:cNvPr id="30" name="文本框 29"/>
          <p:cNvSpPr txBox="1"/>
          <p:nvPr/>
        </p:nvSpPr>
        <p:spPr>
          <a:xfrm>
            <a:off x="8639810" y="1294765"/>
            <a:ext cx="1915795" cy="368300"/>
          </a:xfrm>
          <a:prstGeom prst="rect">
            <a:avLst/>
          </a:prstGeom>
          <a:noFill/>
        </p:spPr>
        <p:txBody>
          <a:bodyPr wrap="square" rtlCol="0">
            <a:spAutoFit/>
          </a:bodyPr>
          <a:p>
            <a:r>
              <a:rPr lang="en-US" altLang="zh-CN"/>
              <a:t>chunk</a:t>
            </a:r>
            <a:endParaRPr lang="en-US" altLang="zh-CN"/>
          </a:p>
        </p:txBody>
      </p:sp>
      <p:grpSp>
        <p:nvGrpSpPr>
          <p:cNvPr id="31" name="组合 30"/>
          <p:cNvGrpSpPr/>
          <p:nvPr/>
        </p:nvGrpSpPr>
        <p:grpSpPr>
          <a:xfrm>
            <a:off x="1710055" y="3561715"/>
            <a:ext cx="6637020" cy="462915"/>
            <a:chOff x="2693" y="1484"/>
            <a:chExt cx="10452" cy="729"/>
          </a:xfrm>
        </p:grpSpPr>
        <p:sp>
          <p:nvSpPr>
            <p:cNvPr id="32" name="流程图: 过程 31"/>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33" name="流程图: 过程 32"/>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34" name="流程图: 过程 33"/>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First</a:t>
              </a:r>
              <a:endParaRPr lang="en-US" altLang="zh-CN"/>
            </a:p>
          </p:txBody>
        </p:sp>
        <p:sp>
          <p:nvSpPr>
            <p:cNvPr id="35" name="流程图: 过程 34"/>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grpSp>
        <p:nvGrpSpPr>
          <p:cNvPr id="36" name="组合 35"/>
          <p:cNvGrpSpPr/>
          <p:nvPr/>
        </p:nvGrpSpPr>
        <p:grpSpPr>
          <a:xfrm>
            <a:off x="1710055" y="4024630"/>
            <a:ext cx="6637020" cy="462915"/>
            <a:chOff x="2693" y="1484"/>
            <a:chExt cx="10452" cy="729"/>
          </a:xfrm>
        </p:grpSpPr>
        <p:sp>
          <p:nvSpPr>
            <p:cNvPr id="37" name="流程图: 过程 36"/>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Checksum</a:t>
              </a:r>
              <a:endParaRPr lang="en-US" altLang="zh-CN"/>
            </a:p>
          </p:txBody>
        </p:sp>
        <p:sp>
          <p:nvSpPr>
            <p:cNvPr id="38" name="流程图: 过程 37"/>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Length</a:t>
              </a:r>
              <a:endParaRPr lang="en-US" altLang="zh-CN"/>
            </a:p>
          </p:txBody>
        </p:sp>
        <p:sp>
          <p:nvSpPr>
            <p:cNvPr id="39" name="流程图: 过程 38"/>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Last</a:t>
              </a:r>
              <a:endParaRPr lang="en-US" altLang="zh-CN"/>
            </a:p>
          </p:txBody>
        </p:sp>
        <p:sp>
          <p:nvSpPr>
            <p:cNvPr id="40" name="流程图: 过程 39"/>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a:t>
              </a:r>
              <a:endParaRPr lang="en-US" altLang="zh-CN"/>
            </a:p>
          </p:txBody>
        </p:sp>
      </p:grpSp>
      <p:sp>
        <p:nvSpPr>
          <p:cNvPr id="41" name="文本框 40"/>
          <p:cNvSpPr txBox="1"/>
          <p:nvPr/>
        </p:nvSpPr>
        <p:spPr>
          <a:xfrm>
            <a:off x="235585" y="1720850"/>
            <a:ext cx="1022350" cy="368300"/>
          </a:xfrm>
          <a:prstGeom prst="rect">
            <a:avLst/>
          </a:prstGeom>
          <a:noFill/>
        </p:spPr>
        <p:txBody>
          <a:bodyPr wrap="square" rtlCol="0">
            <a:spAutoFit/>
          </a:bodyPr>
          <a:p>
            <a:r>
              <a:rPr lang="en-US" altLang="zh-CN"/>
              <a:t>block1</a:t>
            </a:r>
            <a:endParaRPr lang="en-US" altLang="zh-CN"/>
          </a:p>
        </p:txBody>
      </p:sp>
      <p:sp>
        <p:nvSpPr>
          <p:cNvPr id="42" name="左大括号 41"/>
          <p:cNvSpPr/>
          <p:nvPr/>
        </p:nvSpPr>
        <p:spPr>
          <a:xfrm>
            <a:off x="1172210" y="1279525"/>
            <a:ext cx="441325" cy="131318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43" name="文本框 42"/>
          <p:cNvSpPr txBox="1"/>
          <p:nvPr/>
        </p:nvSpPr>
        <p:spPr>
          <a:xfrm>
            <a:off x="235585" y="2683510"/>
            <a:ext cx="1022350" cy="368300"/>
          </a:xfrm>
          <a:prstGeom prst="rect">
            <a:avLst/>
          </a:prstGeom>
          <a:noFill/>
        </p:spPr>
        <p:txBody>
          <a:bodyPr wrap="square" rtlCol="0">
            <a:spAutoFit/>
          </a:bodyPr>
          <a:p>
            <a:r>
              <a:rPr lang="en-US" altLang="zh-CN"/>
              <a:t>block2</a:t>
            </a:r>
            <a:endParaRPr lang="en-US" altLang="zh-CN"/>
          </a:p>
        </p:txBody>
      </p:sp>
      <p:sp>
        <p:nvSpPr>
          <p:cNvPr id="45" name="文本框 44"/>
          <p:cNvSpPr txBox="1"/>
          <p:nvPr/>
        </p:nvSpPr>
        <p:spPr>
          <a:xfrm>
            <a:off x="235585" y="3608705"/>
            <a:ext cx="1022350" cy="368300"/>
          </a:xfrm>
          <a:prstGeom prst="rect">
            <a:avLst/>
          </a:prstGeom>
          <a:noFill/>
        </p:spPr>
        <p:txBody>
          <a:bodyPr wrap="square" rtlCol="0">
            <a:spAutoFit/>
          </a:bodyPr>
          <a:p>
            <a:r>
              <a:rPr lang="en-US" altLang="zh-CN"/>
              <a:t>block3</a:t>
            </a:r>
            <a:endParaRPr lang="en-US" altLang="zh-CN"/>
          </a:p>
        </p:txBody>
      </p:sp>
      <p:sp>
        <p:nvSpPr>
          <p:cNvPr id="46" name="左大括号 45"/>
          <p:cNvSpPr/>
          <p:nvPr/>
        </p:nvSpPr>
        <p:spPr>
          <a:xfrm>
            <a:off x="1139825" y="3076575"/>
            <a:ext cx="516255" cy="140970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47" name="文本框 46"/>
          <p:cNvSpPr txBox="1"/>
          <p:nvPr/>
        </p:nvSpPr>
        <p:spPr>
          <a:xfrm>
            <a:off x="253365" y="4719955"/>
            <a:ext cx="10222865" cy="193802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为了增加读取效率，日志文件中按照block进行划分，每个block的大小为32KiB。每个block中包含了若干个完整的chunk。</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一条日志记录包含一个或多个chunk。每个chunk包含了一个7字节大小的header，前4字节是该chunk的校验码，紧接的2字节是该chunk数据的长度，以及最后一个字节是该chunk的类型。其中checksum校验的范围包括chunk的类型以及随后的data数据。</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chunk共有四种类型：full，first，middle，last。一条日志记录若只包含一个chunk，则该chunk的类型为full。若一条日志记录包含多个chunk，则这些chunk的第一个类型为first, 最后一个类型为last，中间包含大于等于0个middle类型的chunk。</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由于一个block的大小为32KiB，因此当一条日志文件过大时，会将第一部分数据写在第一个block中，且类型为first，若剩余的数据仍然超过一个block的大小，则第二部分数据写在第二个block中，类型为middle，最后剩余的数据写在最后一个block中，类型为last。</a:t>
            </a:r>
            <a:endParaRPr lang="zh-CN" altLang="en-US" sz="1200">
              <a:latin typeface="苹方-简" panose="020B0400000000000000" charset="-122"/>
              <a:ea typeface="苹方-简" panose="020B0400000000000000" charset="-122"/>
            </a:endParaRPr>
          </a:p>
        </p:txBody>
      </p:sp>
      <p:sp>
        <p:nvSpPr>
          <p:cNvPr id="48" name="文本框 47"/>
          <p:cNvSpPr txBox="1"/>
          <p:nvPr/>
        </p:nvSpPr>
        <p:spPr>
          <a:xfrm>
            <a:off x="3329305" y="562610"/>
            <a:ext cx="1915795" cy="368300"/>
          </a:xfrm>
          <a:prstGeom prst="rect">
            <a:avLst/>
          </a:prstGeom>
          <a:noFill/>
        </p:spPr>
        <p:txBody>
          <a:bodyPr wrap="square" rtlCol="0">
            <a:spAutoFit/>
          </a:bodyPr>
          <a:p>
            <a:r>
              <a:rPr lang="en-US" altLang="zh-CN"/>
              <a:t>header</a:t>
            </a:r>
            <a:endParaRPr lang="en-US" altLang="zh-CN"/>
          </a:p>
        </p:txBody>
      </p:sp>
      <p:sp>
        <p:nvSpPr>
          <p:cNvPr id="49" name="右大括号 48"/>
          <p:cNvSpPr/>
          <p:nvPr/>
        </p:nvSpPr>
        <p:spPr>
          <a:xfrm rot="16200000">
            <a:off x="3582035" y="-941070"/>
            <a:ext cx="226060" cy="397002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journal-write</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4" name="流程图: 可选过程 3"/>
          <p:cNvSpPr/>
          <p:nvPr/>
        </p:nvSpPr>
        <p:spPr>
          <a:xfrm>
            <a:off x="1732280" y="70485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获取日志</a:t>
            </a:r>
            <a:r>
              <a:rPr lang="en-US" altLang="zh-CN" sz="1400">
                <a:latin typeface="苹方-简" panose="020B0400000000000000" charset="-122"/>
                <a:ea typeface="苹方-简" panose="020B0400000000000000" charset="-122"/>
              </a:rPr>
              <a:t>Writer</a:t>
            </a:r>
            <a:endParaRPr lang="en-US" altLang="zh-CN" sz="1400">
              <a:latin typeface="苹方-简" panose="020B0400000000000000" charset="-122"/>
              <a:ea typeface="苹方-简" panose="020B0400000000000000" charset="-122"/>
            </a:endParaRPr>
          </a:p>
        </p:txBody>
      </p:sp>
      <p:sp>
        <p:nvSpPr>
          <p:cNvPr id="6" name="流程图: 可选过程 5"/>
          <p:cNvSpPr/>
          <p:nvPr/>
        </p:nvSpPr>
        <p:spPr>
          <a:xfrm>
            <a:off x="1200150" y="1717675"/>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为上一个</a:t>
            </a:r>
            <a:r>
              <a:rPr lang="en-US" altLang="zh-CN" sz="1400">
                <a:latin typeface="苹方-简" panose="020B0400000000000000" charset="-122"/>
                <a:ea typeface="苹方-简" panose="020B0400000000000000" charset="-122"/>
              </a:rPr>
              <a:t>chunk</a:t>
            </a:r>
            <a:r>
              <a:rPr lang="zh-CN" altLang="en-US" sz="1400">
                <a:latin typeface="苹方-简" panose="020B0400000000000000" charset="-122"/>
                <a:ea typeface="苹方-简" panose="020B0400000000000000" charset="-122"/>
              </a:rPr>
              <a:t>赋</a:t>
            </a:r>
            <a:r>
              <a:rPr lang="en-US" altLang="zh-CN" sz="1400">
                <a:latin typeface="苹方-简" panose="020B0400000000000000" charset="-122"/>
                <a:ea typeface="苹方-简" panose="020B0400000000000000" charset="-122"/>
              </a:rPr>
              <a:t>header</a:t>
            </a:r>
            <a:endParaRPr lang="en-US" altLang="zh-CN" sz="1400">
              <a:latin typeface="苹方-简" panose="020B0400000000000000" charset="-122"/>
              <a:ea typeface="苹方-简" panose="020B0400000000000000" charset="-122"/>
            </a:endParaRPr>
          </a:p>
        </p:txBody>
      </p:sp>
      <p:sp>
        <p:nvSpPr>
          <p:cNvPr id="7" name="流程图: 决策 6"/>
          <p:cNvSpPr/>
          <p:nvPr/>
        </p:nvSpPr>
        <p:spPr>
          <a:xfrm>
            <a:off x="1264920" y="272986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剩余的空间是否够写入一个</a:t>
            </a:r>
            <a:r>
              <a:rPr lang="en-US" altLang="zh-CN" sz="1000">
                <a:latin typeface="苹方-简" panose="020B0400000000000000" charset="-122"/>
                <a:ea typeface="苹方-简" panose="020B0400000000000000" charset="-122"/>
              </a:rPr>
              <a:t>header</a:t>
            </a:r>
            <a:endParaRPr lang="en-US" altLang="zh-CN" sz="1000">
              <a:latin typeface="苹方-简" panose="020B0400000000000000" charset="-122"/>
              <a:ea typeface="苹方-简" panose="020B0400000000000000" charset="-122"/>
            </a:endParaRPr>
          </a:p>
        </p:txBody>
      </p:sp>
      <p:sp>
        <p:nvSpPr>
          <p:cNvPr id="8" name="流程图: 可选过程 7"/>
          <p:cNvSpPr/>
          <p:nvPr/>
        </p:nvSpPr>
        <p:spPr>
          <a:xfrm>
            <a:off x="253365" y="4102100"/>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将剩余空间置空，</a:t>
            </a:r>
            <a:endParaRPr lang="zh-CN" altLang="en-US" sz="1000">
              <a:latin typeface="苹方-简" panose="020B0400000000000000" charset="-122"/>
              <a:ea typeface="苹方-简" panose="020B0400000000000000" charset="-122"/>
            </a:endParaRPr>
          </a:p>
          <a:p>
            <a:pPr algn="ctr"/>
            <a:r>
              <a:rPr lang="zh-CN" altLang="en-US" sz="1000">
                <a:latin typeface="苹方-简" panose="020B0400000000000000" charset="-122"/>
                <a:ea typeface="苹方-简" panose="020B0400000000000000" charset="-122"/>
              </a:rPr>
              <a:t>将</a:t>
            </a:r>
            <a:r>
              <a:rPr lang="en-US" altLang="zh-CN" sz="1000">
                <a:latin typeface="苹方-简" panose="020B0400000000000000" charset="-122"/>
                <a:ea typeface="苹方-简" panose="020B0400000000000000" charset="-122"/>
              </a:rPr>
              <a:t>32KB</a:t>
            </a:r>
            <a:r>
              <a:rPr lang="zh-CN" altLang="en-US" sz="1000">
                <a:latin typeface="苹方-简" panose="020B0400000000000000" charset="-122"/>
                <a:ea typeface="苹方-简" panose="020B0400000000000000" charset="-122"/>
              </a:rPr>
              <a:t>的数据写入文件</a:t>
            </a:r>
            <a:endParaRPr lang="zh-CN" altLang="en-US" sz="1000">
              <a:latin typeface="苹方-简" panose="020B0400000000000000" charset="-122"/>
              <a:ea typeface="苹方-简" panose="020B0400000000000000" charset="-122"/>
            </a:endParaRPr>
          </a:p>
        </p:txBody>
      </p:sp>
      <p:sp>
        <p:nvSpPr>
          <p:cNvPr id="9" name="流程图: 决策 8"/>
          <p:cNvSpPr/>
          <p:nvPr/>
        </p:nvSpPr>
        <p:spPr>
          <a:xfrm>
            <a:off x="1264285" y="499808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数据全部写入</a:t>
            </a:r>
            <a:endParaRPr lang="zh-CN" altLang="en-US" sz="1000">
              <a:latin typeface="苹方-简" panose="020B0400000000000000" charset="-122"/>
              <a:ea typeface="苹方-简" panose="020B0400000000000000" charset="-122"/>
            </a:endParaRPr>
          </a:p>
        </p:txBody>
      </p:sp>
      <p:sp>
        <p:nvSpPr>
          <p:cNvPr id="10" name="流程图: 可选过程 9"/>
          <p:cNvSpPr/>
          <p:nvPr/>
        </p:nvSpPr>
        <p:spPr>
          <a:xfrm>
            <a:off x="4060190" y="5821680"/>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若</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数据超过</a:t>
            </a:r>
            <a:r>
              <a:rPr lang="en-US" altLang="zh-CN" sz="1000">
                <a:latin typeface="苹方-简" panose="020B0400000000000000" charset="-122"/>
                <a:ea typeface="苹方-简" panose="020B0400000000000000" charset="-122"/>
              </a:rPr>
              <a:t>32KB</a:t>
            </a:r>
            <a:r>
              <a:rPr lang="zh-CN" altLang="en-US" sz="1000">
                <a:latin typeface="苹方-简" panose="020B0400000000000000" charset="-122"/>
                <a:ea typeface="苹方-简" panose="020B0400000000000000" charset="-122"/>
              </a:rPr>
              <a:t>，刷新</a:t>
            </a:r>
            <a:r>
              <a:rPr lang="en-US" altLang="zh-CN" sz="1000">
                <a:latin typeface="苹方-简" panose="020B0400000000000000" charset="-122"/>
                <a:ea typeface="苹方-简" panose="020B0400000000000000" charset="-122"/>
              </a:rPr>
              <a:t>block</a:t>
            </a:r>
            <a:endParaRPr lang="en-US" altLang="zh-CN" sz="1000">
              <a:latin typeface="苹方-简" panose="020B0400000000000000" charset="-122"/>
              <a:ea typeface="苹方-简" panose="020B0400000000000000" charset="-122"/>
            </a:endParaRPr>
          </a:p>
        </p:txBody>
      </p:sp>
      <p:sp>
        <p:nvSpPr>
          <p:cNvPr id="11" name="流程图: 可选过程 10"/>
          <p:cNvSpPr/>
          <p:nvPr/>
        </p:nvSpPr>
        <p:spPr>
          <a:xfrm>
            <a:off x="1640840" y="6273165"/>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600">
                <a:latin typeface="苹方-简" panose="020B0400000000000000" charset="-122"/>
                <a:ea typeface="苹方-简" panose="020B0400000000000000" charset="-122"/>
              </a:rPr>
              <a:t>结束</a:t>
            </a:r>
            <a:endParaRPr lang="zh-CN" altLang="en-US" sz="1600">
              <a:latin typeface="苹方-简" panose="020B0400000000000000" charset="-122"/>
              <a:ea typeface="苹方-简" panose="020B0400000000000000" charset="-122"/>
            </a:endParaRPr>
          </a:p>
        </p:txBody>
      </p:sp>
      <p:cxnSp>
        <p:nvCxnSpPr>
          <p:cNvPr id="12" name="直接箭头连接符 11"/>
          <p:cNvCxnSpPr>
            <a:stCxn id="4" idx="2"/>
            <a:endCxn id="6" idx="0"/>
          </p:cNvCxnSpPr>
          <p:nvPr/>
        </p:nvCxnSpPr>
        <p:spPr>
          <a:xfrm>
            <a:off x="2442845" y="1221105"/>
            <a:ext cx="0" cy="49657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7" idx="0"/>
          </p:cNvCxnSpPr>
          <p:nvPr/>
        </p:nvCxnSpPr>
        <p:spPr>
          <a:xfrm>
            <a:off x="2442845" y="2233930"/>
            <a:ext cx="635" cy="4959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1"/>
            <a:endCxn id="8" idx="0"/>
          </p:cNvCxnSpPr>
          <p:nvPr/>
        </p:nvCxnSpPr>
        <p:spPr>
          <a:xfrm rot="10800000" flipV="1">
            <a:off x="1054735" y="3068955"/>
            <a:ext cx="210185" cy="103314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9" idx="0"/>
          </p:cNvCxnSpPr>
          <p:nvPr/>
        </p:nvCxnSpPr>
        <p:spPr>
          <a:xfrm flipH="1">
            <a:off x="2442845" y="3407410"/>
            <a:ext cx="635" cy="1590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8" idx="2"/>
            <a:endCxn id="9" idx="1"/>
          </p:cNvCxnSpPr>
          <p:nvPr/>
        </p:nvCxnSpPr>
        <p:spPr>
          <a:xfrm rot="5400000" flipV="1">
            <a:off x="800100" y="4872990"/>
            <a:ext cx="718820" cy="20955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a:endCxn id="11" idx="0"/>
          </p:cNvCxnSpPr>
          <p:nvPr/>
        </p:nvCxnSpPr>
        <p:spPr>
          <a:xfrm flipH="1">
            <a:off x="2442210" y="5675630"/>
            <a:ext cx="635" cy="5975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肘形连接符 17"/>
          <p:cNvCxnSpPr>
            <a:stCxn id="9" idx="2"/>
            <a:endCxn id="10" idx="1"/>
          </p:cNvCxnSpPr>
          <p:nvPr/>
        </p:nvCxnSpPr>
        <p:spPr>
          <a:xfrm rot="5400000" flipV="1">
            <a:off x="3049270" y="5068570"/>
            <a:ext cx="404495" cy="161734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0"/>
            <a:endCxn id="9" idx="3"/>
          </p:cNvCxnSpPr>
          <p:nvPr/>
        </p:nvCxnSpPr>
        <p:spPr>
          <a:xfrm rot="16200000" flipV="1">
            <a:off x="3998595" y="4958715"/>
            <a:ext cx="484505" cy="1240790"/>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330825" y="391795"/>
            <a:ext cx="6607175" cy="3415030"/>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日志写入流程较为简单，在leveldb内部，实现了一个journal的writer。首先调用Next函数获取一个singleWriter，这个singleWriter的作用就是写入一条journal记录。</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singleWriter开始写入时，标志着第一个chunk开始写入。在写入的过程中，不断判断writer中buffer的大小，若超过32KiB，将chunk开始到现在做为一个完整的chunk，为其计算header之后将整个block写入文件。与此同时reset buffer，开始新的chunk的写入。</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若一条journal记录较大，则可能会分成几个chunk存储在若干个block中。</a:t>
            </a:r>
            <a:endParaRPr lang="zh-CN" altLang="en-US">
              <a:latin typeface="苹方-简" panose="020B0400000000000000" charset="-122"/>
              <a:ea typeface="苹方-简" panose="020B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需要解决的问题</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53365" y="863600"/>
            <a:ext cx="11196955" cy="2430145"/>
          </a:xfrm>
          <a:prstGeom prst="rect">
            <a:avLst/>
          </a:prstGeom>
          <a:noFill/>
        </p:spPr>
        <p:txBody>
          <a:bodyPr wrap="square" rtlCol="0">
            <a:spAutoFit/>
          </a:bodyPr>
          <a:p>
            <a:pPr indent="0">
              <a:buFont typeface="Arial" panose="020B0604020202090204" pitchFamily="34" charset="0"/>
              <a:buNone/>
            </a:pPr>
            <a:r>
              <a:rPr lang="zh-CN" altLang="en-US" sz="2400">
                <a:latin typeface="苹方-简" panose="020B0400000000000000" charset="-122"/>
                <a:ea typeface="苹方-简" panose="020B0400000000000000" charset="-122"/>
              </a:rPr>
              <a:t>完成一个单机版的</a:t>
            </a:r>
            <a:r>
              <a:rPr lang="en-US" altLang="zh-CN" sz="2400">
                <a:latin typeface="苹方-简" panose="020B0400000000000000" charset="-122"/>
                <a:ea typeface="苹方-简" panose="020B0400000000000000" charset="-122"/>
              </a:rPr>
              <a:t>KV</a:t>
            </a:r>
            <a:r>
              <a:rPr lang="zh-CN" altLang="en-US" sz="2400">
                <a:latin typeface="苹方-简" panose="020B0400000000000000" charset="-122"/>
                <a:ea typeface="苹方-简" panose="020B0400000000000000" charset="-122"/>
              </a:rPr>
              <a:t>存储系统</a:t>
            </a:r>
            <a:endParaRPr lang="zh-CN" altLang="en-US" sz="2400">
              <a:latin typeface="苹方-简" panose="020B0400000000000000" charset="-122"/>
              <a:ea typeface="苹方-简" panose="020B0400000000000000" charset="-122"/>
            </a:endParaRPr>
          </a:p>
          <a:p>
            <a:pPr indent="0">
              <a:buFont typeface="Arial" panose="020B0604020202090204" pitchFamily="34" charset="0"/>
              <a:buNone/>
            </a:pPr>
            <a:endParaRPr lang="zh-CN" altLang="en-US" sz="2800">
              <a:latin typeface="苹方-简" panose="020B0400000000000000" charset="-122"/>
              <a:ea typeface="苹方-简" panose="020B0400000000000000" charset="-122"/>
            </a:endParaRPr>
          </a:p>
          <a:p>
            <a:pPr marL="457200" indent="-457200">
              <a:buFont typeface="Arial" panose="020B0604020202090204" pitchFamily="34" charset="0"/>
              <a:buChar char="•"/>
            </a:pPr>
            <a:r>
              <a:rPr lang="zh-CN" altLang="en-US" sz="2000">
                <a:latin typeface="苹方-简" panose="020B0400000000000000" charset="-122"/>
                <a:ea typeface="苹方-简" panose="020B0400000000000000" charset="-122"/>
              </a:rPr>
              <a:t>不能只用内存，一个是数据量很大。内存存不下。不能只用内存的另外一个原因是：内存掉电后，内容会丢失，用户存储的数据是一定要持久化的。</a:t>
            </a:r>
            <a:endParaRPr lang="zh-CN" altLang="en-US" sz="2000">
              <a:latin typeface="苹方-简" panose="020B0400000000000000" charset="-122"/>
              <a:ea typeface="苹方-简" panose="020B0400000000000000" charset="-122"/>
            </a:endParaRPr>
          </a:p>
          <a:p>
            <a:pPr marL="457200" indent="-457200">
              <a:buFont typeface="Arial" panose="020B0604020202090204" pitchFamily="34" charset="0"/>
              <a:buChar char="•"/>
            </a:pPr>
            <a:r>
              <a:rPr lang="zh-CN" altLang="en-US" sz="2000">
                <a:latin typeface="苹方-简" panose="020B0400000000000000" charset="-122"/>
                <a:ea typeface="苹方-简" panose="020B0400000000000000" charset="-122"/>
              </a:rPr>
              <a:t>数据持久化也就意味着需要写到磁盘上。存储资源空间可以很大，但是速度则会很慢。</a:t>
            </a:r>
            <a:endParaRPr lang="zh-CN" altLang="en-US" sz="2000">
              <a:latin typeface="苹方-简" panose="020B0400000000000000" charset="-122"/>
              <a:ea typeface="苹方-简" panose="020B0400000000000000" charset="-122"/>
            </a:endParaRPr>
          </a:p>
          <a:p>
            <a:pPr marL="457200" indent="-457200">
              <a:buFont typeface="Arial" panose="020B0604020202090204" pitchFamily="34" charset="0"/>
              <a:buChar char="•"/>
            </a:pPr>
            <a:r>
              <a:rPr lang="zh-CN" altLang="en-US" sz="2000">
                <a:latin typeface="苹方-简" panose="020B0400000000000000" charset="-122"/>
                <a:ea typeface="苹方-简" panose="020B0400000000000000" charset="-122"/>
              </a:rPr>
              <a:t>磁盘的特点是：顺序写与顺序读速度比较快。随机写与随机读则需要磁盘寻道。因此单位时间内的读写(IOPS)比顺序的情况要差。一般要下降3倍左右。</a:t>
            </a:r>
            <a:endParaRPr lang="zh-CN" altLang="en-US" sz="2000">
              <a:latin typeface="苹方-简" panose="020B0400000000000000" charset="-122"/>
              <a:ea typeface="苹方-简" panose="020B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journal-read</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4" name="流程图: 可选过程 3"/>
          <p:cNvSpPr/>
          <p:nvPr/>
        </p:nvSpPr>
        <p:spPr>
          <a:xfrm>
            <a:off x="1732280" y="70485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获取日志</a:t>
            </a:r>
            <a:r>
              <a:rPr lang="en-US" altLang="zh-CN" sz="1400">
                <a:latin typeface="苹方-简" panose="020B0400000000000000" charset="-122"/>
                <a:ea typeface="苹方-简" panose="020B0400000000000000" charset="-122"/>
              </a:rPr>
              <a:t>Reader</a:t>
            </a:r>
            <a:endParaRPr lang="en-US" altLang="zh-CN" sz="1400">
              <a:latin typeface="苹方-简" panose="020B0400000000000000" charset="-122"/>
              <a:ea typeface="苹方-简" panose="020B0400000000000000" charset="-122"/>
            </a:endParaRPr>
          </a:p>
        </p:txBody>
      </p:sp>
      <p:sp>
        <p:nvSpPr>
          <p:cNvPr id="6" name="流程图: 可选过程 5"/>
          <p:cNvSpPr/>
          <p:nvPr/>
        </p:nvSpPr>
        <p:spPr>
          <a:xfrm>
            <a:off x="1200150" y="1556385"/>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获取</a:t>
            </a:r>
            <a:r>
              <a:rPr lang="en-US" altLang="zh-CN" sz="1400">
                <a:latin typeface="苹方-简" panose="020B0400000000000000" charset="-122"/>
                <a:ea typeface="苹方-简" panose="020B0400000000000000" charset="-122"/>
              </a:rPr>
              <a:t>singleReader</a:t>
            </a:r>
            <a:endParaRPr lang="en-US" altLang="zh-CN" sz="1400">
              <a:latin typeface="苹方-简" panose="020B0400000000000000" charset="-122"/>
              <a:ea typeface="苹方-简" panose="020B0400000000000000" charset="-122"/>
            </a:endParaRPr>
          </a:p>
        </p:txBody>
      </p:sp>
      <p:sp>
        <p:nvSpPr>
          <p:cNvPr id="7" name="流程图: 决策 6"/>
          <p:cNvSpPr/>
          <p:nvPr/>
        </p:nvSpPr>
        <p:spPr>
          <a:xfrm>
            <a:off x="1264285" y="264350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读取一个</a:t>
            </a:r>
            <a:r>
              <a:rPr lang="en-US" altLang="zh-CN" sz="1000">
                <a:latin typeface="苹方-简" panose="020B0400000000000000" charset="-122"/>
                <a:ea typeface="苹方-简" panose="020B0400000000000000" charset="-122"/>
              </a:rPr>
              <a:t>chunk</a:t>
            </a:r>
            <a:r>
              <a:rPr lang="zh-CN" altLang="en-US" sz="1000">
                <a:latin typeface="苹方-简" panose="020B0400000000000000" charset="-122"/>
                <a:ea typeface="苹方-简" panose="020B0400000000000000" charset="-122"/>
              </a:rPr>
              <a:t>的数据，并校验</a:t>
            </a:r>
            <a:endParaRPr lang="zh-CN" altLang="en-US" sz="1000">
              <a:latin typeface="苹方-简" panose="020B0400000000000000" charset="-122"/>
              <a:ea typeface="苹方-简" panose="020B0400000000000000" charset="-122"/>
            </a:endParaRPr>
          </a:p>
        </p:txBody>
      </p:sp>
      <p:sp>
        <p:nvSpPr>
          <p:cNvPr id="8" name="流程图: 决策 7"/>
          <p:cNvSpPr/>
          <p:nvPr/>
        </p:nvSpPr>
        <p:spPr>
          <a:xfrm>
            <a:off x="1264285" y="3782060"/>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latin typeface="苹方-简" panose="020B0400000000000000" charset="-122"/>
                <a:ea typeface="苹方-简" panose="020B0400000000000000" charset="-122"/>
              </a:rPr>
              <a:t>是否是最后一个</a:t>
            </a:r>
            <a:r>
              <a:rPr lang="en-US" altLang="zh-CN" sz="1000">
                <a:latin typeface="苹方-简" panose="020B0400000000000000" charset="-122"/>
                <a:ea typeface="苹方-简" panose="020B0400000000000000" charset="-122"/>
              </a:rPr>
              <a:t>chunk</a:t>
            </a:r>
            <a:endParaRPr lang="en-US" altLang="zh-CN" sz="1000">
              <a:latin typeface="苹方-简" panose="020B0400000000000000" charset="-122"/>
              <a:ea typeface="苹方-简" panose="020B0400000000000000" charset="-122"/>
            </a:endParaRPr>
          </a:p>
        </p:txBody>
      </p:sp>
      <p:sp>
        <p:nvSpPr>
          <p:cNvPr id="9" name="流程图: 可选过程 8"/>
          <p:cNvSpPr/>
          <p:nvPr/>
        </p:nvSpPr>
        <p:spPr>
          <a:xfrm>
            <a:off x="1200150" y="4922520"/>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返回整条日志记录数据</a:t>
            </a:r>
            <a:endParaRPr lang="zh-CN" altLang="en-US" sz="1400">
              <a:latin typeface="苹方-简" panose="020B0400000000000000" charset="-122"/>
              <a:ea typeface="苹方-简" panose="020B0400000000000000" charset="-122"/>
            </a:endParaRPr>
          </a:p>
        </p:txBody>
      </p:sp>
      <p:sp>
        <p:nvSpPr>
          <p:cNvPr id="10" name="流程图: 可选过程 9"/>
          <p:cNvSpPr/>
          <p:nvPr/>
        </p:nvSpPr>
        <p:spPr>
          <a:xfrm>
            <a:off x="1732280" y="590042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结束</a:t>
            </a:r>
            <a:endParaRPr lang="zh-CN" altLang="en-US" sz="1400">
              <a:latin typeface="苹方-简" panose="020B0400000000000000" charset="-122"/>
              <a:ea typeface="苹方-简" panose="020B0400000000000000" charset="-122"/>
            </a:endParaRPr>
          </a:p>
        </p:txBody>
      </p:sp>
      <p:sp>
        <p:nvSpPr>
          <p:cNvPr id="11" name="流程图: 可选过程 10"/>
          <p:cNvSpPr/>
          <p:nvPr/>
        </p:nvSpPr>
        <p:spPr>
          <a:xfrm>
            <a:off x="123825" y="3293745"/>
            <a:ext cx="107632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结束</a:t>
            </a:r>
            <a:endParaRPr lang="zh-CN" altLang="en-US" sz="1400">
              <a:latin typeface="苹方-简" panose="020B0400000000000000" charset="-122"/>
              <a:ea typeface="苹方-简" panose="020B0400000000000000" charset="-122"/>
            </a:endParaRPr>
          </a:p>
        </p:txBody>
      </p:sp>
      <p:cxnSp>
        <p:nvCxnSpPr>
          <p:cNvPr id="12" name="直接箭头连接符 11"/>
          <p:cNvCxnSpPr>
            <a:stCxn id="4" idx="2"/>
            <a:endCxn id="6" idx="0"/>
          </p:cNvCxnSpPr>
          <p:nvPr/>
        </p:nvCxnSpPr>
        <p:spPr>
          <a:xfrm>
            <a:off x="2442845" y="1221105"/>
            <a:ext cx="0" cy="3352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2442845" y="2072640"/>
            <a:ext cx="0" cy="5708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8" idx="0"/>
          </p:cNvCxnSpPr>
          <p:nvPr/>
        </p:nvCxnSpPr>
        <p:spPr>
          <a:xfrm>
            <a:off x="2442845" y="3321050"/>
            <a:ext cx="0" cy="4610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9" idx="0"/>
          </p:cNvCxnSpPr>
          <p:nvPr/>
        </p:nvCxnSpPr>
        <p:spPr>
          <a:xfrm>
            <a:off x="2442845" y="4459605"/>
            <a:ext cx="0" cy="462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0"/>
          </p:cNvCxnSpPr>
          <p:nvPr/>
        </p:nvCxnSpPr>
        <p:spPr>
          <a:xfrm>
            <a:off x="2442845" y="5438775"/>
            <a:ext cx="0" cy="46164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123825" y="2643505"/>
            <a:ext cx="191579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数据破损</a:t>
            </a:r>
            <a:endParaRPr lang="zh-CN" altLang="en-US" sz="1400">
              <a:latin typeface="苹方-简" panose="020B0400000000000000" charset="-122"/>
              <a:ea typeface="苹方-简" panose="020B0400000000000000" charset="-122"/>
            </a:endParaRPr>
          </a:p>
        </p:txBody>
      </p:sp>
      <p:sp>
        <p:nvSpPr>
          <p:cNvPr id="19" name="文本框 18"/>
          <p:cNvSpPr txBox="1"/>
          <p:nvPr/>
        </p:nvSpPr>
        <p:spPr>
          <a:xfrm>
            <a:off x="2664460" y="3398520"/>
            <a:ext cx="191579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数据正常</a:t>
            </a:r>
            <a:endParaRPr lang="zh-CN" altLang="en-US" sz="1400">
              <a:latin typeface="苹方-简" panose="020B0400000000000000" charset="-122"/>
              <a:ea typeface="苹方-简" panose="020B0400000000000000" charset="-122"/>
            </a:endParaRPr>
          </a:p>
        </p:txBody>
      </p:sp>
      <p:sp>
        <p:nvSpPr>
          <p:cNvPr id="20" name="文本框 19"/>
          <p:cNvSpPr txBox="1"/>
          <p:nvPr/>
        </p:nvSpPr>
        <p:spPr>
          <a:xfrm>
            <a:off x="2664460" y="4537710"/>
            <a:ext cx="191579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是</a:t>
            </a:r>
            <a:endParaRPr lang="zh-CN" altLang="en-US" sz="1400">
              <a:latin typeface="苹方-简" panose="020B0400000000000000" charset="-122"/>
              <a:ea typeface="苹方-简" panose="020B0400000000000000" charset="-122"/>
            </a:endParaRPr>
          </a:p>
        </p:txBody>
      </p:sp>
      <p:sp>
        <p:nvSpPr>
          <p:cNvPr id="21" name="文本框 20"/>
          <p:cNvSpPr txBox="1"/>
          <p:nvPr/>
        </p:nvSpPr>
        <p:spPr>
          <a:xfrm>
            <a:off x="4197985" y="3398520"/>
            <a:ext cx="1915795"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否</a:t>
            </a:r>
            <a:endParaRPr lang="zh-CN" altLang="en-US" sz="1400">
              <a:latin typeface="苹方-简" panose="020B0400000000000000" charset="-122"/>
              <a:ea typeface="苹方-简" panose="020B0400000000000000" charset="-122"/>
            </a:endParaRPr>
          </a:p>
        </p:txBody>
      </p:sp>
      <p:cxnSp>
        <p:nvCxnSpPr>
          <p:cNvPr id="22" name="肘形连接符 21"/>
          <p:cNvCxnSpPr>
            <a:stCxn id="8" idx="3"/>
            <a:endCxn id="7" idx="3"/>
          </p:cNvCxnSpPr>
          <p:nvPr/>
        </p:nvCxnSpPr>
        <p:spPr>
          <a:xfrm flipV="1">
            <a:off x="3620770" y="2982595"/>
            <a:ext cx="3175" cy="1138555"/>
          </a:xfrm>
          <a:prstGeom prst="bentConnector3">
            <a:avLst>
              <a:gd name="adj1" fmla="val 1394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1"/>
            <a:endCxn id="11" idx="0"/>
          </p:cNvCxnSpPr>
          <p:nvPr/>
        </p:nvCxnSpPr>
        <p:spPr>
          <a:xfrm rot="10800000" flipV="1">
            <a:off x="662305" y="2982595"/>
            <a:ext cx="601980" cy="31115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30825" y="391795"/>
            <a:ext cx="6607175" cy="3415030"/>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同样，日志读取也较为简单。为了避免频繁的IO读取，每次从文件中读取数据时，按block（32KiB）进行块读取。</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每次读取一条日志记录，reader调用Next函数返回一个singleReader。singleReader每次调用Read函数就返回一个chunk的数据。每次读取一个chunk，都会检查这批数据的校验码、数据类型、数据长度等信息是否正确，若不正确，且用户要求严格的正确性，则返回错误，否则丢弃整个chunk的数据。</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循环调用singleReader的read函数，直至读取到一个类型为Last的chunk，表示整条日志记录都读取完毕，返回。</a:t>
            </a:r>
            <a:endParaRPr lang="zh-CN" altLang="en-US">
              <a:latin typeface="苹方-简" panose="020B0400000000000000" charset="-122"/>
              <a:ea typeface="苹方-简" panose="020B04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的</a:t>
            </a:r>
            <a:r>
              <a:rPr lang="en-US" altLang="zh-CN" sz="2800">
                <a:latin typeface="苹方-简" panose="020B0400000000000000" charset="-122"/>
                <a:ea typeface="苹方-简" panose="020B0400000000000000" charset="-122"/>
              </a:rPr>
              <a:t>key</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52641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uKey</a:t>
            </a:r>
            <a:endParaRPr lang="en-US" altLang="zh-CN"/>
          </a:p>
        </p:txBody>
      </p:sp>
      <p:sp>
        <p:nvSpPr>
          <p:cNvPr id="6" name="流程图: 过程 5"/>
          <p:cNvSpPr/>
          <p:nvPr/>
        </p:nvSpPr>
        <p:spPr>
          <a:xfrm>
            <a:off x="361505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sequence number (7 bytes)</a:t>
            </a:r>
            <a:endParaRPr lang="en-US" altLang="zh-CN"/>
          </a:p>
        </p:txBody>
      </p:sp>
      <p:sp>
        <p:nvSpPr>
          <p:cNvPr id="7" name="流程图: 过程 6"/>
          <p:cNvSpPr/>
          <p:nvPr/>
        </p:nvSpPr>
        <p:spPr>
          <a:xfrm>
            <a:off x="670369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type (1 bytes)</a:t>
            </a:r>
            <a:endParaRPr lang="en-US" altLang="zh-CN"/>
          </a:p>
        </p:txBody>
      </p:sp>
      <p:sp>
        <p:nvSpPr>
          <p:cNvPr id="31" name="文本框 30"/>
          <p:cNvSpPr txBox="1"/>
          <p:nvPr/>
        </p:nvSpPr>
        <p:spPr>
          <a:xfrm>
            <a:off x="253365" y="2125345"/>
            <a:ext cx="11218545" cy="1506855"/>
          </a:xfrm>
          <a:prstGeom prst="rect">
            <a:avLst/>
          </a:prstGeom>
          <a:noFill/>
        </p:spPr>
        <p:txBody>
          <a:bodyPr wrap="square" rtlCol="0">
            <a:spAutoFit/>
          </a:bodyPr>
          <a:p>
            <a:r>
              <a:rPr lang="zh-CN" altLang="en-US">
                <a:latin typeface="苹方-简" panose="020B0400000000000000" charset="-122"/>
                <a:ea typeface="苹方-简" panose="020B0400000000000000" charset="-122"/>
              </a:rPr>
              <a:t>内存数据库中，key称为internalKey，其由三部分组成：</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用户定义的key：这个key值也就是原生的key值；</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序列号：leveldb中，每一次写操作都有一个sequence number，标志着写入操作的先后顺序。由于在leveldb中，可能会有多条相同key的数据项同时存储在数据库中，因此需要有一个序列号来标识这些数据项的新旧情况。序列号最大的数据项为最新值；</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类型：标志本条数据项的类型，为更新还是删除；</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p:txBody>
      </p:sp>
      <p:sp>
        <p:nvSpPr>
          <p:cNvPr id="8" name="文本框 7"/>
          <p:cNvSpPr txBox="1"/>
          <p:nvPr/>
        </p:nvSpPr>
        <p:spPr>
          <a:xfrm>
            <a:off x="253365" y="801370"/>
            <a:ext cx="5077460" cy="398780"/>
          </a:xfrm>
          <a:prstGeom prst="rect">
            <a:avLst/>
          </a:prstGeom>
          <a:noFill/>
        </p:spPr>
        <p:txBody>
          <a:bodyPr wrap="square" rtlCol="0">
            <a:spAutoFit/>
          </a:bodyPr>
          <a:p>
            <a:r>
              <a:rPr lang="zh-CN" altLang="en-US" sz="2000">
                <a:latin typeface="苹方-简" panose="020B0400000000000000" charset="-122"/>
                <a:ea typeface="苹方-简" panose="020B0400000000000000" charset="-122"/>
              </a:rPr>
              <a:t>键值编码：</a:t>
            </a:r>
            <a:endParaRPr lang="zh-CN" altLang="en-US" sz="2000">
              <a:latin typeface="苹方-简" panose="020B0400000000000000" charset="-122"/>
              <a:ea typeface="苹方-简" panose="020B0400000000000000" charset="-122"/>
            </a:endParaRPr>
          </a:p>
        </p:txBody>
      </p:sp>
      <p:sp>
        <p:nvSpPr>
          <p:cNvPr id="9" name="文本框 8"/>
          <p:cNvSpPr txBox="1"/>
          <p:nvPr/>
        </p:nvSpPr>
        <p:spPr>
          <a:xfrm>
            <a:off x="253365" y="3758565"/>
            <a:ext cx="5077460" cy="398780"/>
          </a:xfrm>
          <a:prstGeom prst="rect">
            <a:avLst/>
          </a:prstGeom>
          <a:noFill/>
        </p:spPr>
        <p:txBody>
          <a:bodyPr wrap="square" rtlCol="0">
            <a:spAutoFit/>
          </a:bodyPr>
          <a:p>
            <a:r>
              <a:rPr lang="zh-CN" altLang="en-US" sz="2000">
                <a:latin typeface="苹方-简" panose="020B0400000000000000" charset="-122"/>
                <a:ea typeface="苹方-简" panose="020B0400000000000000" charset="-122"/>
              </a:rPr>
              <a:t>键值比较：</a:t>
            </a:r>
            <a:endParaRPr lang="zh-CN" altLang="en-US" sz="2000">
              <a:latin typeface="苹方-简" panose="020B0400000000000000" charset="-122"/>
              <a:ea typeface="苹方-简" panose="020B0400000000000000" charset="-122"/>
            </a:endParaRPr>
          </a:p>
        </p:txBody>
      </p:sp>
      <p:sp>
        <p:nvSpPr>
          <p:cNvPr id="11" name="文本框 10"/>
          <p:cNvSpPr txBox="1"/>
          <p:nvPr/>
        </p:nvSpPr>
        <p:spPr>
          <a:xfrm>
            <a:off x="326390" y="4382770"/>
            <a:ext cx="7710805" cy="1076325"/>
          </a:xfrm>
          <a:prstGeom prst="rect">
            <a:avLst/>
          </a:prstGeom>
          <a:noFill/>
        </p:spPr>
        <p:txBody>
          <a:bodyPr wrap="square" rtlCol="0">
            <a:spAutoFit/>
          </a:bodyPr>
          <a:p>
            <a:r>
              <a:rPr lang="zh-CN" altLang="en-US">
                <a:latin typeface="苹方-简" panose="020B0400000000000000" charset="-122"/>
                <a:ea typeface="苹方-简" panose="020B0400000000000000" charset="-122"/>
              </a:rPr>
              <a:t>默认的比较规则：</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首先按照字典序比较用户定义的key（ukey），若用户定义key值大，整个internalKey就大；</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若用户定义的key相同，则序列号大的internalKey值就小；</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p:txBody>
      </p:sp>
      <p:sp>
        <p:nvSpPr>
          <p:cNvPr id="12" name="文本框 11"/>
          <p:cNvSpPr txBox="1"/>
          <p:nvPr/>
        </p:nvSpPr>
        <p:spPr>
          <a:xfrm>
            <a:off x="7929880" y="3277870"/>
            <a:ext cx="3949065" cy="1891665"/>
          </a:xfrm>
          <a:prstGeom prst="rect">
            <a:avLst/>
          </a:prstGeom>
          <a:noFill/>
        </p:spPr>
        <p:txBody>
          <a:bodyPr wrap="square" rtlCol="0">
            <a:spAutoFit/>
          </a:bodyPr>
          <a:p>
            <a:r>
              <a:rPr lang="zh-CN" altLang="en-US" sz="900">
                <a:latin typeface="苹方-简" panose="020B0400000000000000" charset="-122"/>
                <a:ea typeface="苹方-简" panose="020B0400000000000000" charset="-122"/>
              </a:rPr>
              <a:t>func (icmp *iComparer) Compare(a, b []byte) int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x := icmp.uCompare(internalKey(a).ukey(), internalKey(b).ukey())</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if x == 0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 icmp.uCompare返回相等</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 比较两个num</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if m, n := internalKey(a).num(), internalKey(b).num(); m &gt; n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return -1</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 else if m &lt; n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return 1</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return x</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a:t>
            </a:r>
            <a:endParaRPr lang="zh-CN" altLang="en-US" sz="900">
              <a:latin typeface="苹方-简" panose="020B0400000000000000" charset="-122"/>
              <a:ea typeface="苹方-简" panose="020B04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grpSp>
        <p:nvGrpSpPr>
          <p:cNvPr id="9" name="组合 8"/>
          <p:cNvGrpSpPr/>
          <p:nvPr/>
        </p:nvGrpSpPr>
        <p:grpSpPr>
          <a:xfrm>
            <a:off x="253365" y="1428750"/>
            <a:ext cx="2612390" cy="4000500"/>
            <a:chOff x="399" y="1391"/>
            <a:chExt cx="4114" cy="6300"/>
          </a:xfrm>
        </p:grpSpPr>
        <p:sp>
          <p:nvSpPr>
            <p:cNvPr id="7" name="流程图: 过程 6"/>
            <p:cNvSpPr/>
            <p:nvPr/>
          </p:nvSpPr>
          <p:spPr>
            <a:xfrm>
              <a:off x="399" y="1391"/>
              <a:ext cx="411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memdb.DB</a:t>
              </a:r>
              <a:endParaRPr lang="en-US" altLang="zh-CN" sz="1200"/>
            </a:p>
          </p:txBody>
        </p:sp>
        <p:sp>
          <p:nvSpPr>
            <p:cNvPr id="6" name="流程图: 过程 5"/>
            <p:cNvSpPr/>
            <p:nvPr/>
          </p:nvSpPr>
          <p:spPr>
            <a:xfrm>
              <a:off x="399" y="1789"/>
              <a:ext cx="4115"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cmp: BasicComparer</a:t>
              </a:r>
              <a:endParaRPr lang="en-US" altLang="zh-CN" sz="900"/>
            </a:p>
            <a:p>
              <a:pPr algn="l"/>
              <a:r>
                <a:rPr lang="en-US" altLang="zh-CN" sz="900"/>
                <a:t>- rnd: *rand.Rand</a:t>
              </a:r>
              <a:endParaRPr lang="en-US" altLang="zh-CN" sz="900"/>
            </a:p>
            <a:p>
              <a:pPr algn="l"/>
              <a:r>
                <a:rPr lang="en-US" altLang="zh-CN" sz="900"/>
                <a:t>- mu: sync.RWMutex</a:t>
              </a:r>
              <a:endParaRPr lang="en-US" altLang="zh-CN" sz="900"/>
            </a:p>
            <a:p>
              <a:pPr algn="l"/>
              <a:r>
                <a:rPr lang="en-US" altLang="zh-CN" sz="900"/>
                <a:t>- kvData: []byte</a:t>
              </a:r>
              <a:endParaRPr lang="en-US" altLang="zh-CN" sz="900"/>
            </a:p>
            <a:p>
              <a:pPr algn="l"/>
              <a:r>
                <a:rPr lang="en-US" altLang="zh-CN" sz="900"/>
                <a:t>- nodeData: []int</a:t>
              </a:r>
              <a:endParaRPr lang="en-US" altLang="zh-CN" sz="900"/>
            </a:p>
            <a:p>
              <a:pPr algn="l"/>
              <a:r>
                <a:rPr lang="en-US" altLang="zh-CN" sz="900"/>
                <a:t>- prevNode: [tMaxHegiht]int</a:t>
              </a:r>
              <a:endParaRPr lang="en-US" altLang="zh-CN" sz="900"/>
            </a:p>
            <a:p>
              <a:pPr algn="l"/>
              <a:r>
                <a:rPr lang="en-US" altLang="zh-CN" sz="900"/>
                <a:t>- maxHeight: int</a:t>
              </a:r>
              <a:endParaRPr lang="en-US" altLang="zh-CN" sz="900"/>
            </a:p>
            <a:p>
              <a:pPr algn="l"/>
              <a:r>
                <a:rPr lang="en-US" altLang="zh-CN" sz="900"/>
                <a:t>- n: int</a:t>
              </a:r>
              <a:endParaRPr lang="en-US" altLang="zh-CN" sz="900"/>
            </a:p>
            <a:p>
              <a:pPr algn="l"/>
              <a:r>
                <a:rPr lang="en-US" altLang="zh-CN" sz="900"/>
                <a:t>- kvSize: int</a:t>
              </a:r>
              <a:endParaRPr lang="en-US" altLang="zh-CN" sz="900"/>
            </a:p>
          </p:txBody>
        </p:sp>
        <p:sp>
          <p:nvSpPr>
            <p:cNvPr id="8" name="流程图: 过程 7"/>
            <p:cNvSpPr/>
            <p:nvPr/>
          </p:nvSpPr>
          <p:spPr>
            <a:xfrm>
              <a:off x="399" y="3987"/>
              <a:ext cx="4114" cy="370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randHeight(): (h int)</a:t>
              </a:r>
              <a:endParaRPr lang="en-US" altLang="zh-CN" sz="900"/>
            </a:p>
            <a:p>
              <a:pPr algn="l"/>
              <a:r>
                <a:rPr lang="en-US" altLang="zh-CN" sz="900"/>
                <a:t>- findGE(key: []byte, prev: bool): (int, bool)</a:t>
              </a:r>
              <a:endParaRPr lang="en-US" altLang="zh-CN" sz="900"/>
            </a:p>
            <a:p>
              <a:pPr algn="l"/>
              <a:r>
                <a:rPr lang="en-US" altLang="zh-CN" sz="900"/>
                <a:t>- findLT(key: []byte): int</a:t>
              </a:r>
              <a:endParaRPr lang="en-US" altLang="zh-CN" sz="900"/>
            </a:p>
            <a:p>
              <a:pPr algn="l"/>
              <a:r>
                <a:rPr lang="en-US" altLang="zh-CN" sz="900"/>
                <a:t>- findLast(): int</a:t>
              </a:r>
              <a:endParaRPr lang="en-US" altLang="zh-CN" sz="900"/>
            </a:p>
            <a:p>
              <a:pPr algn="l"/>
              <a:r>
                <a:rPr lang="en-US" altLang="zh-CN" sz="900"/>
                <a:t>+ Put(key: []byte, value: []byte): error</a:t>
              </a:r>
              <a:endParaRPr lang="en-US" altLang="zh-CN" sz="900"/>
            </a:p>
            <a:p>
              <a:pPr algn="l"/>
              <a:r>
                <a:rPr lang="en-US" altLang="zh-CN" sz="900"/>
                <a:t>+ Delete(key: []byte): error</a:t>
              </a:r>
              <a:endParaRPr lang="en-US" altLang="zh-CN" sz="900"/>
            </a:p>
            <a:p>
              <a:pPr algn="l"/>
              <a:r>
                <a:rPr lang="en-US" altLang="zh-CN" sz="900"/>
                <a:t>+ Contains(key: []byte): bool</a:t>
              </a:r>
              <a:endParaRPr lang="en-US" altLang="zh-CN" sz="900"/>
            </a:p>
            <a:p>
              <a:pPr algn="l"/>
              <a:r>
                <a:rPr lang="en-US" altLang="zh-CN" sz="900"/>
                <a:t>+ Get(key: []byte): (value: []byte, err: error)</a:t>
              </a:r>
              <a:endParaRPr lang="en-US" altLang="zh-CN" sz="900"/>
            </a:p>
            <a:p>
              <a:pPr algn="l"/>
              <a:r>
                <a:rPr lang="en-US" altLang="zh-CN" sz="900"/>
                <a:t>+ Find(key: []byte): (rkey, value: []byte, err: error)</a:t>
              </a:r>
              <a:endParaRPr lang="en-US" altLang="zh-CN" sz="900"/>
            </a:p>
            <a:p>
              <a:pPr algn="l"/>
              <a:r>
                <a:rPr lang="en-US" altLang="zh-CN" sz="900"/>
                <a:t>+ NewIterator(slice: *Range): Iterator</a:t>
              </a:r>
              <a:endParaRPr lang="en-US" altLang="zh-CN" sz="900"/>
            </a:p>
            <a:p>
              <a:pPr algn="l"/>
              <a:r>
                <a:rPr lang="en-US" altLang="zh-CN" sz="900"/>
                <a:t>+ Capacity(): int</a:t>
              </a:r>
              <a:endParaRPr lang="en-US" altLang="zh-CN" sz="900"/>
            </a:p>
            <a:p>
              <a:pPr algn="l"/>
              <a:r>
                <a:rPr lang="en-US" altLang="zh-CN" sz="900"/>
                <a:t>+ Size(): int</a:t>
              </a:r>
              <a:endParaRPr lang="en-US" altLang="zh-CN" sz="900"/>
            </a:p>
            <a:p>
              <a:pPr algn="l"/>
              <a:r>
                <a:rPr lang="en-US" altLang="zh-CN" sz="900"/>
                <a:t>+ Free(): int</a:t>
              </a:r>
              <a:endParaRPr lang="en-US" altLang="zh-CN" sz="900"/>
            </a:p>
            <a:p>
              <a:pPr algn="l"/>
              <a:r>
                <a:rPr lang="en-US" altLang="zh-CN" sz="900"/>
                <a:t>+ Len(): int</a:t>
              </a:r>
              <a:endParaRPr lang="en-US" altLang="zh-CN" sz="900"/>
            </a:p>
            <a:p>
              <a:pPr algn="l"/>
              <a:r>
                <a:rPr lang="en-US" altLang="zh-CN" sz="900"/>
                <a:t>+ Reset()</a:t>
              </a:r>
              <a:endParaRPr lang="en-US" altLang="zh-CN" sz="900"/>
            </a:p>
          </p:txBody>
        </p:sp>
      </p:grpSp>
      <p:grpSp>
        <p:nvGrpSpPr>
          <p:cNvPr id="13" name="组合 12"/>
          <p:cNvGrpSpPr/>
          <p:nvPr/>
        </p:nvGrpSpPr>
        <p:grpSpPr>
          <a:xfrm>
            <a:off x="7621905" y="528320"/>
            <a:ext cx="2613025" cy="3086735"/>
            <a:chOff x="10969" y="1230"/>
            <a:chExt cx="4115" cy="4861"/>
          </a:xfrm>
        </p:grpSpPr>
        <p:sp>
          <p:nvSpPr>
            <p:cNvPr id="10" name="流程图: 过程 9"/>
            <p:cNvSpPr/>
            <p:nvPr/>
          </p:nvSpPr>
          <p:spPr>
            <a:xfrm>
              <a:off x="10970" y="1230"/>
              <a:ext cx="411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memdb.dbIter</a:t>
              </a:r>
              <a:endParaRPr lang="en-US" altLang="zh-CN" sz="1200"/>
            </a:p>
          </p:txBody>
        </p:sp>
        <p:sp>
          <p:nvSpPr>
            <p:cNvPr id="11" name="流程图: 过程 10"/>
            <p:cNvSpPr/>
            <p:nvPr/>
          </p:nvSpPr>
          <p:spPr>
            <a:xfrm>
              <a:off x="10969" y="1679"/>
              <a:ext cx="4115" cy="187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BasicReleaser: BasicReleaser</a:t>
              </a:r>
              <a:endParaRPr lang="en-US" altLang="zh-CN" sz="900"/>
            </a:p>
            <a:p>
              <a:pPr algn="l"/>
              <a:r>
                <a:rPr lang="en-US" altLang="zh-CN" sz="900"/>
                <a:t>- p: *DB</a:t>
              </a:r>
              <a:endParaRPr lang="en-US" altLang="zh-CN" sz="900"/>
            </a:p>
            <a:p>
              <a:pPr algn="l"/>
              <a:r>
                <a:rPr lang="en-US" altLang="zh-CN" sz="900"/>
                <a:t>- slice: *Range</a:t>
              </a:r>
              <a:endParaRPr lang="en-US" altLang="zh-CN" sz="900"/>
            </a:p>
            <a:p>
              <a:pPr algn="l"/>
              <a:r>
                <a:rPr lang="en-US" altLang="zh-CN" sz="900"/>
                <a:t>- node: int</a:t>
              </a:r>
              <a:endParaRPr lang="en-US" altLang="zh-CN" sz="900"/>
            </a:p>
            <a:p>
              <a:pPr algn="l"/>
              <a:r>
                <a:rPr lang="en-US" altLang="zh-CN" sz="900"/>
                <a:t>- forward: bool</a:t>
              </a:r>
              <a:endParaRPr lang="en-US" altLang="zh-CN" sz="900"/>
            </a:p>
            <a:p>
              <a:pPr algn="l"/>
              <a:r>
                <a:rPr lang="en-US" altLang="zh-CN" sz="900"/>
                <a:t>- key: []byte</a:t>
              </a:r>
              <a:endParaRPr lang="en-US" altLang="zh-CN" sz="900"/>
            </a:p>
            <a:p>
              <a:pPr algn="l"/>
              <a:r>
                <a:rPr lang="en-US" altLang="zh-CN" sz="900"/>
                <a:t>- value: []byte</a:t>
              </a:r>
              <a:endParaRPr lang="en-US" altLang="zh-CN" sz="900"/>
            </a:p>
            <a:p>
              <a:pPr algn="l"/>
              <a:r>
                <a:rPr lang="en-US" altLang="zh-CN" sz="900"/>
                <a:t>- err: error</a:t>
              </a:r>
              <a:endParaRPr lang="en-US" altLang="zh-CN" sz="900"/>
            </a:p>
          </p:txBody>
        </p:sp>
        <p:sp>
          <p:nvSpPr>
            <p:cNvPr id="12" name="流程图: 过程 11"/>
            <p:cNvSpPr/>
            <p:nvPr/>
          </p:nvSpPr>
          <p:spPr>
            <a:xfrm>
              <a:off x="10969" y="3555"/>
              <a:ext cx="4115" cy="253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fill(checkStart: bool, checkLimit: bool): bool</a:t>
              </a:r>
              <a:endParaRPr lang="en-US" altLang="zh-CN" sz="900"/>
            </a:p>
            <a:p>
              <a:pPr algn="l"/>
              <a:r>
                <a:rPr lang="en-US" altLang="zh-CN" sz="900"/>
                <a:t>+ Valid(): bool</a:t>
              </a:r>
              <a:endParaRPr lang="en-US" altLang="zh-CN" sz="900"/>
            </a:p>
            <a:p>
              <a:pPr algn="l"/>
              <a:r>
                <a:rPr lang="en-US" altLang="zh-CN" sz="900"/>
                <a:t>+ First(): bool</a:t>
              </a:r>
              <a:endParaRPr lang="en-US" altLang="zh-CN" sz="900"/>
            </a:p>
            <a:p>
              <a:pPr algn="l"/>
              <a:r>
                <a:rPr lang="en-US" altLang="zh-CN" sz="900"/>
                <a:t>+ Last(): bool</a:t>
              </a:r>
              <a:endParaRPr lang="en-US" altLang="zh-CN" sz="900"/>
            </a:p>
            <a:p>
              <a:pPr algn="l"/>
              <a:r>
                <a:rPr lang="en-US" altLang="zh-CN" sz="900"/>
                <a:t>+ Seek(key: []byte): bool</a:t>
              </a:r>
              <a:endParaRPr lang="en-US" altLang="zh-CN" sz="900"/>
            </a:p>
            <a:p>
              <a:pPr algn="l"/>
              <a:r>
                <a:rPr lang="en-US" altLang="zh-CN" sz="900"/>
                <a:t>+ Next(): bool</a:t>
              </a:r>
              <a:endParaRPr lang="en-US" altLang="zh-CN" sz="900"/>
            </a:p>
            <a:p>
              <a:pPr algn="l"/>
              <a:r>
                <a:rPr lang="en-US" altLang="zh-CN" sz="900"/>
                <a:t>+ Prev(): bool</a:t>
              </a:r>
              <a:endParaRPr lang="en-US" altLang="zh-CN" sz="900"/>
            </a:p>
            <a:p>
              <a:pPr algn="l"/>
              <a:r>
                <a:rPr lang="en-US" altLang="zh-CN" sz="900"/>
                <a:t>+ Key(): []byte</a:t>
              </a:r>
              <a:endParaRPr lang="en-US" altLang="zh-CN" sz="900"/>
            </a:p>
            <a:p>
              <a:pPr algn="l"/>
              <a:r>
                <a:rPr lang="en-US" altLang="zh-CN" sz="900"/>
                <a:t>+ Value(): []byte</a:t>
              </a:r>
              <a:endParaRPr lang="en-US" altLang="zh-CN" sz="900"/>
            </a:p>
            <a:p>
              <a:pPr algn="l"/>
              <a:r>
                <a:rPr lang="en-US" altLang="zh-CN" sz="900"/>
                <a:t>+ Error(): error</a:t>
              </a:r>
              <a:endParaRPr lang="en-US" altLang="zh-CN" sz="900"/>
            </a:p>
            <a:p>
              <a:pPr algn="l"/>
              <a:r>
                <a:rPr lang="en-US" altLang="zh-CN" sz="900"/>
                <a:t>+ Release()</a:t>
              </a:r>
              <a:endParaRPr lang="en-US" altLang="zh-CN" sz="900"/>
            </a:p>
          </p:txBody>
        </p:sp>
      </p:grpSp>
      <p:sp>
        <p:nvSpPr>
          <p:cNvPr id="15" name="文本框 14"/>
          <p:cNvSpPr txBox="1"/>
          <p:nvPr/>
        </p:nvSpPr>
        <p:spPr>
          <a:xfrm>
            <a:off x="3054985" y="856615"/>
            <a:ext cx="4105910" cy="455422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sz="1000">
                <a:latin typeface="苹方-简" panose="020B0400000000000000" charset="-122"/>
                <a:ea typeface="苹方-简" panose="020B0400000000000000" charset="-122"/>
              </a:rPr>
              <a:t>cmp</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值得比较器函数；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rnd</a:t>
            </a:r>
            <a:r>
              <a:rPr lang="zh-CN" altLang="en-US" sz="1000">
                <a:latin typeface="苹方-简" panose="020B0400000000000000" charset="-122"/>
                <a:ea typeface="苹方-简" panose="020B0400000000000000" charset="-122"/>
              </a:rPr>
              <a:t>：随机数，用于生成跳表高度；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mu</a:t>
            </a:r>
            <a:r>
              <a:rPr lang="zh-CN" altLang="en-US" sz="1000">
                <a:latin typeface="苹方-简" panose="020B0400000000000000" charset="-122"/>
                <a:ea typeface="苹方-简" panose="020B0400000000000000" charset="-122"/>
              </a:rPr>
              <a:t>：互斥锁；</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kvData</a:t>
            </a:r>
            <a:r>
              <a:rPr lang="zh-CN" altLang="en-US" sz="1000">
                <a:latin typeface="苹方-简" panose="020B0400000000000000" charset="-122"/>
                <a:ea typeface="苹方-简" panose="020B0400000000000000" charset="-122"/>
              </a:rPr>
              <a:t>：连续空间，真正记录</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数据的空间；</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nodeData</a:t>
            </a:r>
            <a:r>
              <a:rPr lang="zh-CN" altLang="en-US" sz="1000">
                <a:latin typeface="苹方-简" panose="020B0400000000000000" charset="-122"/>
                <a:ea typeface="苹方-简" panose="020B0400000000000000" charset="-122"/>
              </a:rPr>
              <a:t>：由跳表实现，根据</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值进行排序，记录如何到</a:t>
            </a:r>
            <a:r>
              <a:rPr lang="en-US" altLang="zh-CN" sz="1000">
                <a:latin typeface="苹方-简" panose="020B0400000000000000" charset="-122"/>
                <a:ea typeface="苹方-简" panose="020B0400000000000000" charset="-122"/>
              </a:rPr>
              <a:t>kvData</a:t>
            </a:r>
            <a:r>
              <a:rPr lang="zh-CN" altLang="en-US" sz="1000">
                <a:latin typeface="苹方-简" panose="020B0400000000000000" charset="-122"/>
                <a:ea typeface="苹方-简" panose="020B0400000000000000" charset="-122"/>
              </a:rPr>
              <a:t>寻找数据的规则；</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prevNode</a:t>
            </a:r>
            <a:r>
              <a:rPr lang="zh-CN" altLang="en-US" sz="1000">
                <a:latin typeface="苹方-简" panose="020B0400000000000000" charset="-122"/>
                <a:ea typeface="苹方-简" panose="020B0400000000000000" charset="-122"/>
              </a:rPr>
              <a:t>：跳表每一层的起点；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maxHeight</a:t>
            </a:r>
            <a:r>
              <a:rPr lang="zh-CN" altLang="en-US" sz="1000">
                <a:latin typeface="苹方-简" panose="020B0400000000000000" charset="-122"/>
                <a:ea typeface="苹方-简" panose="020B0400000000000000" charset="-122"/>
              </a:rPr>
              <a:t>：跳表的最大高度；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a:t>
            </a:r>
            <a:r>
              <a:rPr lang="zh-CN" altLang="en-US" sz="1000">
                <a:latin typeface="苹方-简" panose="020B0400000000000000" charset="-122"/>
                <a:ea typeface="苹方-简" panose="020B0400000000000000" charset="-122"/>
              </a:rPr>
              <a:t>：跳表的节点总数；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kvSize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总占用空间数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randHeight</a:t>
            </a:r>
            <a:r>
              <a:rPr lang="zh-CN" altLang="en-US" sz="1000">
                <a:latin typeface="苹方-简" panose="020B0400000000000000" charset="-122"/>
                <a:ea typeface="苹方-简" panose="020B0400000000000000" charset="-122"/>
              </a:rPr>
              <a:t>：生成随机的跳表高度；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findGE</a:t>
            </a:r>
            <a:r>
              <a:rPr lang="zh-CN" altLang="en-US" sz="1000">
                <a:latin typeface="苹方-简" panose="020B0400000000000000" charset="-122"/>
                <a:ea typeface="苹方-简" panose="020B0400000000000000" charset="-122"/>
              </a:rPr>
              <a:t>：在跳表中查找比给定</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值要大的跳表节点；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findLT</a:t>
            </a:r>
            <a:r>
              <a:rPr lang="zh-CN" altLang="en-US" sz="1000">
                <a:latin typeface="苹方-简" panose="020B0400000000000000" charset="-122"/>
                <a:ea typeface="苹方-简" panose="020B0400000000000000" charset="-122"/>
              </a:rPr>
              <a:t>：在跳表中查找比给定</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值要小的跳表节点；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Put</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插入数据；</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Delete</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中删除数据；</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Contain</a:t>
            </a:r>
            <a:r>
              <a:rPr lang="zh-CN" altLang="en-US" sz="1000">
                <a:latin typeface="苹方-简" panose="020B0400000000000000" charset="-122"/>
                <a:ea typeface="苹方-简" panose="020B0400000000000000" charset="-122"/>
              </a:rPr>
              <a:t>：给定的数据是否在</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中；</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Get</a:t>
            </a:r>
            <a:r>
              <a:rPr lang="zh-CN" altLang="en-US" sz="1000">
                <a:latin typeface="苹方-简" panose="020B0400000000000000" charset="-122"/>
                <a:ea typeface="苹方-简" panose="020B0400000000000000" charset="-122"/>
              </a:rPr>
              <a:t>：根据给定的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在</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中返回对应的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Find</a:t>
            </a:r>
            <a:r>
              <a:rPr lang="zh-CN" altLang="en-US" sz="1000">
                <a:latin typeface="苹方-简" panose="020B0400000000000000" charset="-122"/>
                <a:ea typeface="苹方-简" panose="020B0400000000000000" charset="-122"/>
              </a:rPr>
              <a:t>：根据给定的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在</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中返回对应的</a:t>
            </a:r>
            <a:r>
              <a:rPr lang="en-US" altLang="zh-CN" sz="1000">
                <a:latin typeface="苹方-简" panose="020B0400000000000000" charset="-122"/>
                <a:ea typeface="苹方-简" panose="020B0400000000000000" charset="-122"/>
              </a:rPr>
              <a:t>(key, 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NewIterator</a:t>
            </a:r>
            <a:r>
              <a:rPr lang="zh-CN" altLang="en-US" sz="1000">
                <a:latin typeface="苹方-简" panose="020B0400000000000000" charset="-122"/>
                <a:ea typeface="苹方-简" panose="020B0400000000000000" charset="-122"/>
              </a:rPr>
              <a:t>：新建出对应的</a:t>
            </a:r>
            <a:r>
              <a:rPr lang="en-US" altLang="zh-CN" sz="1000">
                <a:latin typeface="苹方-简" panose="020B0400000000000000" charset="-122"/>
                <a:ea typeface="苹方-简" panose="020B0400000000000000" charset="-122"/>
              </a:rPr>
              <a:t>dbiter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Capacity</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cap(p.kvData)</a:t>
            </a:r>
            <a:endParaRPr lang="en-US" altLang="zh-CN"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p.kvSize</a:t>
            </a:r>
            <a:endParaRPr lang="en-US" altLang="zh-CN"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Free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的空闲空间，即cap(p.kvData) - len(p.kvData)</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Len</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个数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Reset</a:t>
            </a:r>
            <a:r>
              <a:rPr lang="zh-CN" altLang="en-US" sz="1000">
                <a:latin typeface="苹方-简" panose="020B0400000000000000" charset="-122"/>
                <a:ea typeface="苹方-简" panose="020B0400000000000000" charset="-122"/>
              </a:rPr>
              <a:t>：重置</a:t>
            </a:r>
            <a:r>
              <a:rPr lang="en-US" altLang="zh-CN" sz="1000">
                <a:latin typeface="苹方-简" panose="020B0400000000000000" charset="-122"/>
                <a:ea typeface="苹方-简" panose="020B0400000000000000" charset="-122"/>
              </a:rPr>
              <a:t>memdb</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数据组织</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343535" y="791845"/>
            <a:ext cx="11352530" cy="2153285"/>
          </a:xfrm>
          <a:prstGeom prst="rect">
            <a:avLst/>
          </a:prstGeom>
          <a:noFill/>
        </p:spPr>
        <p:txBody>
          <a:bodyPr wrap="square" rtlCol="0">
            <a:spAutoFit/>
          </a:bodyPr>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kvData</a:t>
            </a:r>
            <a:r>
              <a:rPr lang="zh-CN" altLang="en-US">
                <a:latin typeface="苹方-简" panose="020B0400000000000000" charset="-122"/>
                <a:ea typeface="苹方-简" panose="020B0400000000000000" charset="-122"/>
              </a:rPr>
              <a:t>：用来存储每一条数据项的key-value数据，删除不做处理；</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nodeData</a:t>
            </a:r>
            <a:r>
              <a:rPr lang="zh-CN" altLang="en-US">
                <a:latin typeface="苹方-简" panose="020B0400000000000000" charset="-122"/>
                <a:ea typeface="苹方-简" panose="020B0400000000000000" charset="-122"/>
              </a:rPr>
              <a:t>：用来存储每个跳表节点的链接信息。每个跳表节点占用一段连续的存储空间，每一个字节分别用来存储特定的跳表节点信息。</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第一个字节用来存储本节点key-value数据在kvData中对应的偏移量；</a:t>
            </a:r>
            <a:endParaRPr lang="zh-CN" altLang="en-US" sz="16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第二个字节用来存储本节点key值长度；</a:t>
            </a:r>
            <a:endParaRPr lang="zh-CN" altLang="en-US" sz="16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第三个字节用来存储本节点value值长度；</a:t>
            </a:r>
            <a:endParaRPr lang="zh-CN" altLang="en-US" sz="16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第四个字节用来存储本节点的层高；</a:t>
            </a:r>
            <a:endParaRPr lang="zh-CN" altLang="en-US" sz="1600">
              <a:latin typeface="苹方-简" panose="020B0400000000000000" charset="-122"/>
              <a:ea typeface="苹方-简" panose="020B0400000000000000" charset="-122"/>
            </a:endParaRP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第五个字节开始，用来存储每一层对应的下一个节点的索引值；</a:t>
            </a:r>
            <a:endParaRPr lang="zh-CN" altLang="en-US" sz="1600">
              <a:latin typeface="苹方-简" panose="020B0400000000000000" charset="-122"/>
              <a:ea typeface="苹方-简" panose="020B0400000000000000" charset="-122"/>
            </a:endParaRPr>
          </a:p>
        </p:txBody>
      </p:sp>
      <p:pic>
        <p:nvPicPr>
          <p:cNvPr id="6" name="图片 5"/>
          <p:cNvPicPr>
            <a:picLocks noChangeAspect="1"/>
          </p:cNvPicPr>
          <p:nvPr/>
        </p:nvPicPr>
        <p:blipFill>
          <a:blip r:embed="rId1"/>
          <a:stretch>
            <a:fillRect/>
          </a:stretch>
        </p:blipFill>
        <p:spPr>
          <a:xfrm>
            <a:off x="1419860" y="3100705"/>
            <a:ext cx="6061075" cy="32111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的物理结构</a:t>
            </a:r>
            <a:endParaRPr lang="zh-CN" altLang="en-US" sz="2800">
              <a:latin typeface="苹方-简" panose="020B0400000000000000" charset="-122"/>
              <a:ea typeface="苹方-简" panose="020B0400000000000000" charset="-122"/>
            </a:endParaRPr>
          </a:p>
        </p:txBody>
      </p:sp>
      <p:sp>
        <p:nvSpPr>
          <p:cNvPr id="47" name="文本框 46"/>
          <p:cNvSpPr txBox="1"/>
          <p:nvPr/>
        </p:nvSpPr>
        <p:spPr>
          <a:xfrm>
            <a:off x="253365" y="889635"/>
            <a:ext cx="10222865" cy="1383665"/>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为了提高整体的读写效率，一个sstable文件按照固定大小进行块划分，默认每个块的大小为4KiB。每个Block中，除了存储数据以外，还会存储两个额外的辅助字段：</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压缩类型</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CRC校验码</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压缩类型说明了Block中存储的数据是否进行了数据压缩，若是，采用了哪种算法进行压缩。leveldb中默认采用Snappy算法进行压缩。</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CRC校验码是循环冗余校验校验码，校验范围包括数据以及压缩类型。</a:t>
            </a:r>
            <a:endParaRPr lang="zh-CN" altLang="en-US" sz="1200">
              <a:latin typeface="苹方-简" panose="020B0400000000000000" charset="-122"/>
              <a:ea typeface="苹方-简" panose="020B0400000000000000" charset="-122"/>
            </a:endParaRPr>
          </a:p>
        </p:txBody>
      </p:sp>
      <p:grpSp>
        <p:nvGrpSpPr>
          <p:cNvPr id="8" name="组合 7"/>
          <p:cNvGrpSpPr/>
          <p:nvPr/>
        </p:nvGrpSpPr>
        <p:grpSpPr>
          <a:xfrm>
            <a:off x="655320" y="2696845"/>
            <a:ext cx="6767830" cy="527050"/>
            <a:chOff x="1032" y="4247"/>
            <a:chExt cx="10658" cy="830"/>
          </a:xfrm>
        </p:grpSpPr>
        <p:sp>
          <p:nvSpPr>
            <p:cNvPr id="4" name="流程图: 过程 3"/>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a:t>
              </a:r>
              <a:endParaRPr lang="en-US" altLang="zh-CN"/>
            </a:p>
          </p:txBody>
        </p:sp>
        <p:sp>
          <p:nvSpPr>
            <p:cNvPr id="6" name="流程图: 过程 5"/>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Compression Type</a:t>
              </a:r>
              <a:endParaRPr lang="en-US" altLang="zh-CN"/>
            </a:p>
          </p:txBody>
        </p:sp>
        <p:sp>
          <p:nvSpPr>
            <p:cNvPr id="7" name="流程图: 过程 6"/>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CRC</a:t>
              </a:r>
              <a:endParaRPr lang="en-US" altLang="zh-CN"/>
            </a:p>
          </p:txBody>
        </p:sp>
      </p:grpSp>
      <p:grpSp>
        <p:nvGrpSpPr>
          <p:cNvPr id="9" name="组合 8"/>
          <p:cNvGrpSpPr/>
          <p:nvPr/>
        </p:nvGrpSpPr>
        <p:grpSpPr>
          <a:xfrm>
            <a:off x="655320" y="3223895"/>
            <a:ext cx="6767830" cy="527050"/>
            <a:chOff x="1032" y="4247"/>
            <a:chExt cx="10658" cy="830"/>
          </a:xfrm>
        </p:grpSpPr>
        <p:sp>
          <p:nvSpPr>
            <p:cNvPr id="10" name="流程图: 过程 9"/>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a:t>
              </a:r>
              <a:endParaRPr lang="en-US" altLang="zh-CN"/>
            </a:p>
          </p:txBody>
        </p:sp>
        <p:sp>
          <p:nvSpPr>
            <p:cNvPr id="11" name="流程图: 过程 10"/>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Compression Type</a:t>
              </a:r>
              <a:endParaRPr lang="en-US" altLang="zh-CN"/>
            </a:p>
          </p:txBody>
        </p:sp>
        <p:sp>
          <p:nvSpPr>
            <p:cNvPr id="12" name="流程图: 过程 11"/>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CRC</a:t>
              </a:r>
              <a:endParaRPr lang="en-US" altLang="zh-CN"/>
            </a:p>
          </p:txBody>
        </p:sp>
      </p:grpSp>
      <p:grpSp>
        <p:nvGrpSpPr>
          <p:cNvPr id="13" name="组合 12"/>
          <p:cNvGrpSpPr/>
          <p:nvPr/>
        </p:nvGrpSpPr>
        <p:grpSpPr>
          <a:xfrm>
            <a:off x="655320" y="3750945"/>
            <a:ext cx="6767830" cy="527050"/>
            <a:chOff x="1032" y="4247"/>
            <a:chExt cx="10658" cy="830"/>
          </a:xfrm>
        </p:grpSpPr>
        <p:sp>
          <p:nvSpPr>
            <p:cNvPr id="14" name="流程图: 过程 13"/>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a:t>
              </a:r>
              <a:endParaRPr lang="en-US" altLang="zh-CN"/>
            </a:p>
          </p:txBody>
        </p:sp>
        <p:sp>
          <p:nvSpPr>
            <p:cNvPr id="15" name="流程图: 过程 14"/>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Compression Type</a:t>
              </a:r>
              <a:endParaRPr lang="en-US" altLang="zh-CN"/>
            </a:p>
          </p:txBody>
        </p:sp>
        <p:sp>
          <p:nvSpPr>
            <p:cNvPr id="16" name="流程图: 过程 15"/>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CRC</a:t>
              </a:r>
              <a:endParaRPr lang="en-US" altLang="zh-CN"/>
            </a:p>
          </p:txBody>
        </p:sp>
      </p:grpSp>
      <p:grpSp>
        <p:nvGrpSpPr>
          <p:cNvPr id="17" name="组合 16"/>
          <p:cNvGrpSpPr/>
          <p:nvPr/>
        </p:nvGrpSpPr>
        <p:grpSpPr>
          <a:xfrm>
            <a:off x="655320" y="4277995"/>
            <a:ext cx="6767830" cy="527050"/>
            <a:chOff x="1032" y="4247"/>
            <a:chExt cx="10658" cy="830"/>
          </a:xfrm>
        </p:grpSpPr>
        <p:sp>
          <p:nvSpPr>
            <p:cNvPr id="18" name="流程图: 过程 17"/>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a:t>
              </a:r>
              <a:endParaRPr lang="en-US" altLang="zh-CN"/>
            </a:p>
          </p:txBody>
        </p:sp>
        <p:sp>
          <p:nvSpPr>
            <p:cNvPr id="19" name="流程图: 过程 18"/>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Compression Type</a:t>
              </a:r>
              <a:endParaRPr lang="en-US" altLang="zh-CN"/>
            </a:p>
          </p:txBody>
        </p:sp>
        <p:sp>
          <p:nvSpPr>
            <p:cNvPr id="20" name="流程图: 过程 19"/>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CRC</a:t>
              </a:r>
              <a:endParaRPr lang="en-US" altLang="zh-CN"/>
            </a:p>
          </p:txBody>
        </p:sp>
      </p:grpSp>
      <p:grpSp>
        <p:nvGrpSpPr>
          <p:cNvPr id="21" name="组合 20"/>
          <p:cNvGrpSpPr/>
          <p:nvPr/>
        </p:nvGrpSpPr>
        <p:grpSpPr>
          <a:xfrm>
            <a:off x="655320" y="4805045"/>
            <a:ext cx="6767830" cy="527050"/>
            <a:chOff x="1032" y="4247"/>
            <a:chExt cx="10658" cy="830"/>
          </a:xfrm>
        </p:grpSpPr>
        <p:sp>
          <p:nvSpPr>
            <p:cNvPr id="22" name="流程图: 过程 21"/>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a:t>
              </a:r>
              <a:endParaRPr lang="en-US" altLang="zh-CN"/>
            </a:p>
          </p:txBody>
        </p:sp>
        <p:sp>
          <p:nvSpPr>
            <p:cNvPr id="23" name="流程图: 过程 22"/>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Compression Type</a:t>
              </a:r>
              <a:endParaRPr lang="en-US" altLang="zh-CN"/>
            </a:p>
          </p:txBody>
        </p:sp>
        <p:sp>
          <p:nvSpPr>
            <p:cNvPr id="24" name="流程图: 过程 23"/>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CRC</a:t>
              </a:r>
              <a:endParaRPr lang="en-US" altLang="zh-CN"/>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的逻辑结构</a:t>
            </a:r>
            <a:endParaRPr lang="zh-CN" altLang="en-US" sz="2800">
              <a:latin typeface="苹方-简" panose="020B0400000000000000" charset="-122"/>
              <a:ea typeface="苹方-简" panose="020B0400000000000000" charset="-122"/>
            </a:endParaRPr>
          </a:p>
        </p:txBody>
      </p:sp>
      <p:grpSp>
        <p:nvGrpSpPr>
          <p:cNvPr id="25" name="组合 24"/>
          <p:cNvGrpSpPr/>
          <p:nvPr/>
        </p:nvGrpSpPr>
        <p:grpSpPr>
          <a:xfrm>
            <a:off x="1197610" y="1732915"/>
            <a:ext cx="6511925" cy="3929380"/>
            <a:chOff x="2600" y="1505"/>
            <a:chExt cx="10255" cy="6188"/>
          </a:xfrm>
        </p:grpSpPr>
        <p:sp>
          <p:nvSpPr>
            <p:cNvPr id="4" name="流程图: 过程 3"/>
            <p:cNvSpPr/>
            <p:nvPr/>
          </p:nvSpPr>
          <p:spPr>
            <a:xfrm>
              <a:off x="2618" y="1505"/>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 Block 1</a:t>
              </a:r>
              <a:endParaRPr lang="en-US" altLang="zh-CN"/>
            </a:p>
          </p:txBody>
        </p:sp>
        <p:sp>
          <p:nvSpPr>
            <p:cNvPr id="6" name="流程图: 过程 5"/>
            <p:cNvSpPr/>
            <p:nvPr/>
          </p:nvSpPr>
          <p:spPr>
            <a:xfrm>
              <a:off x="2618" y="2389"/>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t>
              </a:r>
              <a:endParaRPr lang="en-US" altLang="zh-CN"/>
            </a:p>
          </p:txBody>
        </p:sp>
        <p:sp>
          <p:nvSpPr>
            <p:cNvPr id="7" name="流程图: 过程 6"/>
            <p:cNvSpPr/>
            <p:nvPr/>
          </p:nvSpPr>
          <p:spPr>
            <a:xfrm>
              <a:off x="2618" y="3273"/>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 Block n</a:t>
              </a:r>
              <a:endParaRPr lang="en-US" altLang="zh-CN"/>
            </a:p>
          </p:txBody>
        </p:sp>
        <p:sp>
          <p:nvSpPr>
            <p:cNvPr id="8" name="流程图: 过程 7"/>
            <p:cNvSpPr/>
            <p:nvPr/>
          </p:nvSpPr>
          <p:spPr>
            <a:xfrm>
              <a:off x="2618" y="4157"/>
              <a:ext cx="7431" cy="88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Filter Block</a:t>
              </a:r>
              <a:endParaRPr lang="en-US" altLang="zh-CN"/>
            </a:p>
          </p:txBody>
        </p:sp>
        <p:sp>
          <p:nvSpPr>
            <p:cNvPr id="9" name="流程图: 过程 8"/>
            <p:cNvSpPr/>
            <p:nvPr/>
          </p:nvSpPr>
          <p:spPr>
            <a:xfrm>
              <a:off x="2618" y="5041"/>
              <a:ext cx="7431"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Meta Index Block</a:t>
              </a:r>
              <a:endParaRPr lang="en-US" altLang="zh-CN"/>
            </a:p>
          </p:txBody>
        </p:sp>
        <p:sp>
          <p:nvSpPr>
            <p:cNvPr id="10" name="流程图: 过程 9"/>
            <p:cNvSpPr/>
            <p:nvPr/>
          </p:nvSpPr>
          <p:spPr>
            <a:xfrm>
              <a:off x="2618" y="5925"/>
              <a:ext cx="7431" cy="884"/>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Index Block</a:t>
              </a:r>
              <a:endParaRPr lang="en-US" altLang="zh-CN"/>
            </a:p>
          </p:txBody>
        </p:sp>
        <p:sp>
          <p:nvSpPr>
            <p:cNvPr id="11" name="流程图: 过程 10"/>
            <p:cNvSpPr/>
            <p:nvPr/>
          </p:nvSpPr>
          <p:spPr>
            <a:xfrm>
              <a:off x="2618" y="6809"/>
              <a:ext cx="7431"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Footer</a:t>
              </a:r>
              <a:endParaRPr lang="en-US" altLang="zh-CN"/>
            </a:p>
          </p:txBody>
        </p:sp>
        <p:sp>
          <p:nvSpPr>
            <p:cNvPr id="12" name="文本框 11"/>
            <p:cNvSpPr txBox="1"/>
            <p:nvPr/>
          </p:nvSpPr>
          <p:spPr>
            <a:xfrm>
              <a:off x="10883" y="2541"/>
              <a:ext cx="1258" cy="580"/>
            </a:xfrm>
            <a:prstGeom prst="rect">
              <a:avLst/>
            </a:prstGeom>
            <a:noFill/>
          </p:spPr>
          <p:txBody>
            <a:bodyPr wrap="square" rtlCol="0">
              <a:spAutoFit/>
            </a:bodyPr>
            <a:p>
              <a:r>
                <a:rPr lang="zh-CN" altLang="en-US">
                  <a:latin typeface="苹方-简" panose="020B0400000000000000" charset="-122"/>
                  <a:ea typeface="苹方-简" panose="020B0400000000000000" charset="-122"/>
                </a:rPr>
                <a:t>数据</a:t>
              </a:r>
              <a:endParaRPr lang="zh-CN" altLang="en-US">
                <a:latin typeface="苹方-简" panose="020B0400000000000000" charset="-122"/>
                <a:ea typeface="苹方-简" panose="020B0400000000000000" charset="-122"/>
              </a:endParaRPr>
            </a:p>
          </p:txBody>
        </p:sp>
        <p:sp>
          <p:nvSpPr>
            <p:cNvPr id="13" name="右大括号 12"/>
            <p:cNvSpPr/>
            <p:nvPr/>
          </p:nvSpPr>
          <p:spPr>
            <a:xfrm>
              <a:off x="10168" y="1505"/>
              <a:ext cx="323" cy="2636"/>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4" name="文本框 13"/>
            <p:cNvSpPr txBox="1"/>
            <p:nvPr/>
          </p:nvSpPr>
          <p:spPr>
            <a:xfrm>
              <a:off x="10883" y="5734"/>
              <a:ext cx="1972" cy="580"/>
            </a:xfrm>
            <a:prstGeom prst="rect">
              <a:avLst/>
            </a:prstGeom>
            <a:noFill/>
          </p:spPr>
          <p:txBody>
            <a:bodyPr wrap="square" rtlCol="0">
              <a:spAutoFit/>
            </a:bodyPr>
            <a:p>
              <a:r>
                <a:rPr lang="zh-CN" altLang="en-US">
                  <a:latin typeface="苹方-简" panose="020B0400000000000000" charset="-122"/>
                  <a:ea typeface="苹方-简" panose="020B0400000000000000" charset="-122"/>
                </a:rPr>
                <a:t>管理数据</a:t>
              </a:r>
              <a:endParaRPr lang="zh-CN" altLang="en-US">
                <a:latin typeface="苹方-简" panose="020B0400000000000000" charset="-122"/>
                <a:ea typeface="苹方-简" panose="020B0400000000000000" charset="-122"/>
              </a:endParaRPr>
            </a:p>
          </p:txBody>
        </p:sp>
        <p:sp>
          <p:nvSpPr>
            <p:cNvPr id="15" name="右大括号 14"/>
            <p:cNvSpPr/>
            <p:nvPr/>
          </p:nvSpPr>
          <p:spPr>
            <a:xfrm>
              <a:off x="10185" y="4158"/>
              <a:ext cx="476" cy="352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16" name="曲线连接符 15"/>
            <p:cNvCxnSpPr>
              <a:stCxn id="11" idx="1"/>
              <a:endCxn id="10" idx="1"/>
            </p:cNvCxnSpPr>
            <p:nvPr/>
          </p:nvCxnSpPr>
          <p:spPr>
            <a:xfrm rot="10800000">
              <a:off x="2618" y="6367"/>
              <a:ext cx="5" cy="884"/>
            </a:xfrm>
            <a:prstGeom prst="curvedConnector3">
              <a:avLst>
                <a:gd name="adj1" fmla="val 998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1" idx="1"/>
              <a:endCxn id="9" idx="1"/>
            </p:cNvCxnSpPr>
            <p:nvPr/>
          </p:nvCxnSpPr>
          <p:spPr>
            <a:xfrm rot="10800000">
              <a:off x="2618" y="5483"/>
              <a:ext cx="5" cy="1768"/>
            </a:xfrm>
            <a:prstGeom prst="curvedConnector3">
              <a:avLst>
                <a:gd name="adj1" fmla="val 760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0" idx="1"/>
              <a:endCxn id="6" idx="1"/>
            </p:cNvCxnSpPr>
            <p:nvPr/>
          </p:nvCxnSpPr>
          <p:spPr>
            <a:xfrm rot="10800000">
              <a:off x="2618" y="2831"/>
              <a:ext cx="5" cy="3536"/>
            </a:xfrm>
            <a:prstGeom prst="bentConnector3">
              <a:avLst>
                <a:gd name="adj1" fmla="val 2902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8" idx="1"/>
            </p:cNvCxnSpPr>
            <p:nvPr/>
          </p:nvCxnSpPr>
          <p:spPr>
            <a:xfrm rot="16200000">
              <a:off x="2183" y="5016"/>
              <a:ext cx="851" cy="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10800000">
              <a:off x="2618" y="4599"/>
              <a:ext cx="5" cy="884"/>
            </a:xfrm>
            <a:prstGeom prst="bentConnector3">
              <a:avLst>
                <a:gd name="adj1" fmla="val 1814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7564120" y="2174875"/>
            <a:ext cx="4326890" cy="3046095"/>
          </a:xfrm>
          <a:prstGeom prst="rect">
            <a:avLst/>
          </a:prstGeom>
          <a:noFill/>
        </p:spPr>
        <p:txBody>
          <a:bodyPr wrap="square" rtlCol="0">
            <a:spAutoFit/>
          </a:bodyPr>
          <a:p>
            <a:pPr marL="228600" indent="-228600">
              <a:buAutoNum type="arabicPeriod"/>
            </a:pPr>
            <a:r>
              <a:rPr lang="zh-CN" altLang="en-US" sz="1600" b="1">
                <a:latin typeface="苹方-简" panose="020B0400000000000000" charset="-122"/>
                <a:ea typeface="苹方-简" panose="020B0400000000000000" charset="-122"/>
              </a:rPr>
              <a:t>data block</a:t>
            </a:r>
            <a:r>
              <a:rPr lang="zh-CN" altLang="en-US" sz="1600">
                <a:latin typeface="苹方-简" panose="020B0400000000000000" charset="-122"/>
                <a:ea typeface="苹方-简" panose="020B0400000000000000" charset="-122"/>
              </a:rPr>
              <a:t>: 用来存储key value数据对；</a:t>
            </a:r>
            <a:endParaRPr lang="zh-CN" altLang="en-US" sz="1600">
              <a:latin typeface="苹方-简" panose="020B0400000000000000" charset="-122"/>
              <a:ea typeface="苹方-简" panose="020B0400000000000000" charset="-122"/>
            </a:endParaRPr>
          </a:p>
          <a:p>
            <a:pPr marL="228600" indent="-228600">
              <a:buAutoNum type="arabicPeriod"/>
            </a:pPr>
            <a:r>
              <a:rPr lang="zh-CN" altLang="en-US" sz="1600" b="1">
                <a:latin typeface="苹方-简" panose="020B0400000000000000" charset="-122"/>
                <a:ea typeface="苹方-简" panose="020B0400000000000000" charset="-122"/>
              </a:rPr>
              <a:t>filter block</a:t>
            </a:r>
            <a:r>
              <a:rPr lang="zh-CN" altLang="en-US" sz="1600">
                <a:latin typeface="苹方-简" panose="020B0400000000000000" charset="-122"/>
                <a:ea typeface="苹方-简" panose="020B0400000000000000" charset="-122"/>
              </a:rPr>
              <a:t>: 用来存储一些过滤器相关的数据（布隆过滤器），但是若用户不指定leveldb使用过滤器，leveldb在该block中不会存储任何内容；</a:t>
            </a:r>
            <a:endParaRPr lang="zh-CN" altLang="en-US" sz="1600">
              <a:latin typeface="苹方-简" panose="020B0400000000000000" charset="-122"/>
              <a:ea typeface="苹方-简" panose="020B0400000000000000" charset="-122"/>
            </a:endParaRPr>
          </a:p>
          <a:p>
            <a:pPr marL="228600" indent="-228600">
              <a:buAutoNum type="arabicPeriod"/>
            </a:pPr>
            <a:r>
              <a:rPr lang="zh-CN" altLang="en-US" sz="1600" b="1">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 用来存储filter block的索引信息（索引信息指在该sstable文件中的偏移量以及数据长度）；</a:t>
            </a:r>
            <a:endParaRPr lang="zh-CN" altLang="en-US" sz="1600">
              <a:latin typeface="苹方-简" panose="020B0400000000000000" charset="-122"/>
              <a:ea typeface="苹方-简" panose="020B0400000000000000" charset="-122"/>
            </a:endParaRPr>
          </a:p>
          <a:p>
            <a:pPr marL="228600" indent="-228600">
              <a:buAutoNum type="arabicPeriod"/>
            </a:pPr>
            <a:r>
              <a:rPr lang="zh-CN" altLang="en-US" sz="1600" b="1">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：index block中用来存储每个data block的索引信息；</a:t>
            </a:r>
            <a:endParaRPr lang="zh-CN" altLang="en-US" sz="1600">
              <a:latin typeface="苹方-简" panose="020B0400000000000000" charset="-122"/>
              <a:ea typeface="苹方-简" panose="020B0400000000000000" charset="-122"/>
            </a:endParaRPr>
          </a:p>
          <a:p>
            <a:pPr marL="228600" indent="-228600">
              <a:buAutoNum type="arabicPeriod"/>
            </a:pPr>
            <a:r>
              <a:rPr lang="en-US" altLang="zh-CN" sz="1600" b="1">
                <a:latin typeface="苹方-简" panose="020B0400000000000000" charset="-122"/>
                <a:ea typeface="苹方-简" panose="020B0400000000000000" charset="-122"/>
              </a:rPr>
              <a:t>footer</a:t>
            </a:r>
            <a:r>
              <a:rPr lang="zh-CN" altLang="en-US" sz="1600" b="1">
                <a:latin typeface="苹方-简" panose="020B0400000000000000" charset="-122"/>
                <a:ea typeface="苹方-简" panose="020B0400000000000000" charset="-122"/>
              </a:rPr>
              <a:t>：</a:t>
            </a:r>
            <a:r>
              <a:rPr lang="zh-CN" altLang="en-US" sz="1600">
                <a:latin typeface="苹方-简" panose="020B0400000000000000" charset="-122"/>
                <a:ea typeface="苹方-简" panose="020B0400000000000000" charset="-122"/>
              </a:rPr>
              <a:t>用来存储</a:t>
            </a:r>
            <a:r>
              <a:rPr lang="en-US" altLang="zh-CN" sz="1600">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及</a:t>
            </a:r>
            <a:r>
              <a:rPr lang="en-US" altLang="zh-CN" sz="1600">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的索引信息。</a:t>
            </a:r>
            <a:endParaRPr lang="zh-CN" altLang="en-US" sz="1600">
              <a:latin typeface="苹方-简" panose="020B0400000000000000" charset="-122"/>
              <a:ea typeface="苹方-简" panose="020B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data block</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1510665" y="90170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1</a:t>
            </a:r>
            <a:endParaRPr lang="en-US" altLang="zh-CN"/>
          </a:p>
        </p:txBody>
      </p:sp>
      <p:sp>
        <p:nvSpPr>
          <p:cNvPr id="6" name="流程图: 过程 5"/>
          <p:cNvSpPr/>
          <p:nvPr/>
        </p:nvSpPr>
        <p:spPr>
          <a:xfrm>
            <a:off x="1510665" y="1473835"/>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2</a:t>
            </a:r>
            <a:endParaRPr lang="en-US" altLang="zh-CN"/>
          </a:p>
        </p:txBody>
      </p:sp>
      <p:sp>
        <p:nvSpPr>
          <p:cNvPr id="7" name="流程图: 过程 6"/>
          <p:cNvSpPr/>
          <p:nvPr/>
        </p:nvSpPr>
        <p:spPr>
          <a:xfrm>
            <a:off x="1510665" y="204597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3</a:t>
            </a:r>
            <a:endParaRPr lang="en-US" altLang="zh-CN"/>
          </a:p>
        </p:txBody>
      </p:sp>
      <p:sp>
        <p:nvSpPr>
          <p:cNvPr id="8" name="流程图: 过程 7"/>
          <p:cNvSpPr/>
          <p:nvPr/>
        </p:nvSpPr>
        <p:spPr>
          <a:xfrm>
            <a:off x="1510665" y="2618105"/>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t>
            </a:r>
            <a:endParaRPr lang="en-US" altLang="zh-CN"/>
          </a:p>
        </p:txBody>
      </p:sp>
      <p:sp>
        <p:nvSpPr>
          <p:cNvPr id="9" name="流程图: 过程 8"/>
          <p:cNvSpPr/>
          <p:nvPr/>
        </p:nvSpPr>
        <p:spPr>
          <a:xfrm>
            <a:off x="1510665" y="319024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n</a:t>
            </a:r>
            <a:endParaRPr lang="en-US" altLang="zh-CN"/>
          </a:p>
        </p:txBody>
      </p:sp>
      <p:sp>
        <p:nvSpPr>
          <p:cNvPr id="10" name="流程图: 过程 9"/>
          <p:cNvSpPr/>
          <p:nvPr/>
        </p:nvSpPr>
        <p:spPr>
          <a:xfrm>
            <a:off x="1510665" y="3762375"/>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Restart Point 1</a:t>
            </a:r>
            <a:endParaRPr lang="en-US" altLang="zh-CN"/>
          </a:p>
        </p:txBody>
      </p:sp>
      <p:sp>
        <p:nvSpPr>
          <p:cNvPr id="11" name="流程图: 过程 10"/>
          <p:cNvSpPr/>
          <p:nvPr/>
        </p:nvSpPr>
        <p:spPr>
          <a:xfrm>
            <a:off x="1510665" y="4334510"/>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Restart Point 2</a:t>
            </a:r>
            <a:endParaRPr lang="en-US" altLang="zh-CN"/>
          </a:p>
        </p:txBody>
      </p:sp>
      <p:sp>
        <p:nvSpPr>
          <p:cNvPr id="12" name="流程图: 过程 11"/>
          <p:cNvSpPr/>
          <p:nvPr/>
        </p:nvSpPr>
        <p:spPr>
          <a:xfrm>
            <a:off x="1510665" y="4906645"/>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t>
            </a:r>
            <a:endParaRPr lang="en-US" altLang="zh-CN"/>
          </a:p>
        </p:txBody>
      </p:sp>
      <p:sp>
        <p:nvSpPr>
          <p:cNvPr id="13" name="流程图: 过程 12"/>
          <p:cNvSpPr/>
          <p:nvPr/>
        </p:nvSpPr>
        <p:spPr>
          <a:xfrm>
            <a:off x="1510665" y="5478780"/>
            <a:ext cx="2354580" cy="57213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Restart Point Length</a:t>
            </a:r>
            <a:endParaRPr lang="en-US" altLang="zh-CN"/>
          </a:p>
        </p:txBody>
      </p:sp>
      <p:cxnSp>
        <p:nvCxnSpPr>
          <p:cNvPr id="14" name="曲线连接符 13"/>
          <p:cNvCxnSpPr>
            <a:stCxn id="10" idx="1"/>
            <a:endCxn id="4" idx="1"/>
          </p:cNvCxnSpPr>
          <p:nvPr/>
        </p:nvCxnSpPr>
        <p:spPr>
          <a:xfrm rot="10800000">
            <a:off x="1510665" y="1187450"/>
            <a:ext cx="3175" cy="2860675"/>
          </a:xfrm>
          <a:prstGeom prst="curvedConnector3">
            <a:avLst>
              <a:gd name="adj1" fmla="val 2018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1" idx="1"/>
            <a:endCxn id="7" idx="1"/>
          </p:cNvCxnSpPr>
          <p:nvPr/>
        </p:nvCxnSpPr>
        <p:spPr>
          <a:xfrm rot="10800000">
            <a:off x="1510665" y="2332355"/>
            <a:ext cx="3175" cy="2288540"/>
          </a:xfrm>
          <a:prstGeom prst="curvedConnector3">
            <a:avLst>
              <a:gd name="adj1" fmla="val 10320000"/>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588510" y="1096010"/>
            <a:ext cx="6878955" cy="5169535"/>
          </a:xfrm>
          <a:prstGeom prst="rect">
            <a:avLst/>
          </a:prstGeom>
          <a:noFill/>
        </p:spPr>
        <p:txBody>
          <a:bodyPr wrap="square" rtlCol="0">
            <a:spAutoFit/>
          </a:bodyPr>
          <a:p>
            <a:r>
              <a:rPr lang="en-US" altLang="zh-CN">
                <a:latin typeface="苹方-简" panose="020B0400000000000000" charset="-122"/>
                <a:ea typeface="苹方-简" panose="020B0400000000000000" charset="-122"/>
              </a:rPr>
              <a:t>1. Entry X</a:t>
            </a:r>
            <a:r>
              <a:rPr lang="zh-CN" altLang="en-US">
                <a:latin typeface="苹方-简" panose="020B0400000000000000" charset="-122"/>
                <a:ea typeface="苹方-简" panose="020B0400000000000000" charset="-122"/>
              </a:rPr>
              <a:t>：用来存储keyvalue数据。由于sstable中所有的keyvalue对都是严格按序存储的，用了节省存储空间，leveldb并不会为每一对keyvalue对都存储完整的key值，而是存储与上一个key非共享的部分，避免了key重复内容的存储。</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en-US" altLang="zh-CN">
                <a:latin typeface="苹方-简" panose="020B0400000000000000" charset="-122"/>
                <a:ea typeface="苹方-简" panose="020B0400000000000000" charset="-122"/>
              </a:rPr>
              <a:t>2. Restart Point X</a:t>
            </a:r>
            <a:r>
              <a:rPr lang="zh-CN" altLang="en-US">
                <a:latin typeface="苹方-简" panose="020B0400000000000000" charset="-122"/>
                <a:ea typeface="苹方-简" panose="020B0400000000000000" charset="-122"/>
              </a:rPr>
              <a:t>：每间隔若干个keyvalue对，将为该条记录重新存储一个完整的key。重复该过程（默认间隔值为16），每个重新存储完整key的点称之为Restart point。</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en-US" altLang="zh-CN" sz="1400">
                <a:latin typeface="苹方-简" panose="020B0400000000000000" charset="-122"/>
                <a:ea typeface="苹方-简" panose="020B0400000000000000" charset="-122"/>
              </a:rPr>
              <a:t>Q</a:t>
            </a:r>
            <a:r>
              <a:rPr lang="zh-CN" altLang="en-US" sz="1400">
                <a:latin typeface="苹方-简" panose="020B0400000000000000" charset="-122"/>
                <a:ea typeface="苹方-简" panose="020B0400000000000000" charset="-122"/>
              </a:rPr>
              <a:t>：为什么</a:t>
            </a:r>
            <a:r>
              <a:rPr lang="en-US" altLang="zh-CN" sz="1400">
                <a:latin typeface="苹方-简" panose="020B0400000000000000" charset="-122"/>
                <a:ea typeface="苹方-简" panose="020B0400000000000000" charset="-122"/>
              </a:rPr>
              <a:t>leveldb</a:t>
            </a:r>
            <a:r>
              <a:rPr lang="zh-CN" altLang="en-US" sz="1400">
                <a:latin typeface="苹方-简" panose="020B0400000000000000" charset="-122"/>
                <a:ea typeface="苹方-简" panose="020B0400000000000000" charset="-122"/>
              </a:rPr>
              <a:t>需要设计</a:t>
            </a:r>
            <a:r>
              <a:rPr lang="en-US" altLang="zh-CN" sz="1400">
                <a:latin typeface="苹方-简" panose="020B0400000000000000" charset="-122"/>
                <a:ea typeface="苹方-简" panose="020B0400000000000000" charset="-122"/>
              </a:rPr>
              <a:t>Restart Point</a:t>
            </a:r>
            <a:r>
              <a:rPr lang="zh-CN" altLang="en-US" sz="1400">
                <a:latin typeface="苹方-简" panose="020B0400000000000000" charset="-122"/>
                <a:ea typeface="苹方-简" panose="020B0400000000000000" charset="-122"/>
              </a:rPr>
              <a:t>？</a:t>
            </a:r>
            <a:endParaRPr lang="zh-CN" altLang="en-US" sz="1400">
              <a:latin typeface="苹方-简" panose="020B0400000000000000" charset="-122"/>
              <a:ea typeface="苹方-简" panose="020B0400000000000000" charset="-122"/>
            </a:endParaRPr>
          </a:p>
          <a:p>
            <a:r>
              <a:rPr lang="en-US" altLang="zh-CN" sz="1400">
                <a:latin typeface="苹方-简" panose="020B0400000000000000" charset="-122"/>
                <a:ea typeface="苹方-简" panose="020B0400000000000000" charset="-122"/>
              </a:rPr>
              <a:t>A</a:t>
            </a:r>
            <a:r>
              <a:rPr lang="zh-CN" altLang="en-US" sz="1400">
                <a:latin typeface="苹方-简" panose="020B0400000000000000" charset="-122"/>
                <a:ea typeface="苹方-简" panose="020B0400000000000000" charset="-122"/>
              </a:rPr>
              <a:t>：leveldb设计Restart point的目的是在读取sstable内容时，加速查找的过程。</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由于每个Restart point存储的都是完整的key值，因此在sstable中进行数据查找时，可以首先利用restart point点的数据进行键值比较，以便于快速定位目标数据所在的区域；</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当确定目标数据所在区域时，再依次对区间内所有数据项逐项比较key值，进行细粒度地查找；</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该思想有点类似于跳表中利用高层数据迅速定位，底层数据详细查找的理念，降低查找的复杂度。</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entry</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grpSp>
        <p:nvGrpSpPr>
          <p:cNvPr id="10" name="组合 9"/>
          <p:cNvGrpSpPr/>
          <p:nvPr/>
        </p:nvGrpSpPr>
        <p:grpSpPr>
          <a:xfrm>
            <a:off x="409575" y="966470"/>
            <a:ext cx="9973945" cy="528320"/>
            <a:chOff x="645" y="1522"/>
            <a:chExt cx="15707" cy="832"/>
          </a:xfrm>
        </p:grpSpPr>
        <p:sp>
          <p:nvSpPr>
            <p:cNvPr id="4" name="流程图: 过程 3"/>
            <p:cNvSpPr/>
            <p:nvPr/>
          </p:nvSpPr>
          <p:spPr>
            <a:xfrm>
              <a:off x="645"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t>Shared key length</a:t>
              </a:r>
              <a:endParaRPr lang="en-US" altLang="zh-CN" sz="1400"/>
            </a:p>
          </p:txBody>
        </p:sp>
        <p:sp>
          <p:nvSpPr>
            <p:cNvPr id="6" name="流程图: 过程 5"/>
            <p:cNvSpPr/>
            <p:nvPr/>
          </p:nvSpPr>
          <p:spPr>
            <a:xfrm>
              <a:off x="3671"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t>Unshared key length</a:t>
              </a:r>
              <a:endParaRPr lang="en-US" altLang="zh-CN" sz="1400"/>
            </a:p>
          </p:txBody>
        </p:sp>
        <p:sp>
          <p:nvSpPr>
            <p:cNvPr id="7" name="流程图: 过程 6"/>
            <p:cNvSpPr/>
            <p:nvPr/>
          </p:nvSpPr>
          <p:spPr>
            <a:xfrm>
              <a:off x="6697"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t>Value length</a:t>
              </a:r>
              <a:endParaRPr lang="en-US" altLang="zh-CN" sz="1400"/>
            </a:p>
          </p:txBody>
        </p:sp>
        <p:sp>
          <p:nvSpPr>
            <p:cNvPr id="8" name="流程图: 过程 7"/>
            <p:cNvSpPr/>
            <p:nvPr/>
          </p:nvSpPr>
          <p:spPr>
            <a:xfrm>
              <a:off x="9723" y="1522"/>
              <a:ext cx="3603"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t>Unshared key Content</a:t>
              </a:r>
              <a:endParaRPr lang="en-US" altLang="zh-CN" sz="1400"/>
            </a:p>
          </p:txBody>
        </p:sp>
        <p:sp>
          <p:nvSpPr>
            <p:cNvPr id="9" name="流程图: 过程 8"/>
            <p:cNvSpPr/>
            <p:nvPr/>
          </p:nvSpPr>
          <p:spPr>
            <a:xfrm>
              <a:off x="13326"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t>Value</a:t>
              </a:r>
              <a:endParaRPr lang="en-US" altLang="zh-CN" sz="1400"/>
            </a:p>
          </p:txBody>
        </p:sp>
      </p:grpSp>
      <p:sp>
        <p:nvSpPr>
          <p:cNvPr id="47" name="文本框 46"/>
          <p:cNvSpPr txBox="1"/>
          <p:nvPr/>
        </p:nvSpPr>
        <p:spPr>
          <a:xfrm>
            <a:off x="409575" y="1818640"/>
            <a:ext cx="10816590" cy="3046095"/>
          </a:xfrm>
          <a:prstGeom prst="rect">
            <a:avLst/>
          </a:prstGeom>
          <a:noFill/>
        </p:spPr>
        <p:txBody>
          <a:bodyPr wrap="square" rtlCol="0">
            <a:spAutoFit/>
          </a:bodyPr>
          <a:p>
            <a:pPr indent="0">
              <a:buNone/>
            </a:pPr>
            <a:r>
              <a:rPr lang="zh-CN" altLang="en-US" sz="1600">
                <a:latin typeface="苹方-简" panose="020B0400000000000000" charset="-122"/>
                <a:ea typeface="苹方-简" panose="020B0400000000000000" charset="-122"/>
              </a:rPr>
              <a:t>一个</a:t>
            </a:r>
            <a:r>
              <a:rPr lang="en-US" altLang="zh-CN" sz="1600">
                <a:latin typeface="苹方-简" panose="020B0400000000000000" charset="-122"/>
                <a:ea typeface="苹方-简" panose="020B0400000000000000" charset="-122"/>
              </a:rPr>
              <a:t>entry</a:t>
            </a:r>
            <a:r>
              <a:rPr lang="zh-CN" altLang="en-US" sz="1600">
                <a:latin typeface="苹方-简" panose="020B0400000000000000" charset="-122"/>
                <a:ea typeface="苹方-简" panose="020B0400000000000000" charset="-122"/>
              </a:rPr>
              <a:t>分为</a:t>
            </a:r>
            <a:r>
              <a:rPr lang="en-US" altLang="zh-CN" sz="1600">
                <a:latin typeface="苹方-简" panose="020B0400000000000000" charset="-122"/>
                <a:ea typeface="苹方-简" panose="020B0400000000000000" charset="-122"/>
              </a:rPr>
              <a:t>5</a:t>
            </a:r>
            <a:r>
              <a:rPr lang="zh-CN" altLang="en-US" sz="1600">
                <a:latin typeface="苹方-简" panose="020B0400000000000000" charset="-122"/>
                <a:ea typeface="苹方-简" panose="020B0400000000000000" charset="-122"/>
              </a:rPr>
              <a:t>部分内容：</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与前一条记录key共享部分的长度；</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与前一条记录key不共享部分的长度；</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value长度；</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与前一条记录key非共享的内容；</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value内容。</a:t>
            </a:r>
            <a:endParaRPr lang="zh-CN" altLang="en-US" sz="1600">
              <a:latin typeface="苹方-简" panose="020B0400000000000000" charset="-122"/>
              <a:ea typeface="苹方-简" panose="020B0400000000000000" charset="-122"/>
            </a:endParaRPr>
          </a:p>
          <a:p>
            <a:pPr marL="342900" indent="-342900">
              <a:buAutoNum type="arabicPeriod"/>
            </a:pP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例如：</a:t>
            </a: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restart_interval=2</a:t>
            </a: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entry one  : key=deck,value=v1</a:t>
            </a: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entry two  : key=dock,value=v2</a:t>
            </a: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entry three: key=duck,value=v3</a:t>
            </a:r>
            <a:endParaRPr lang="zh-CN" altLang="en-US" sz="1600">
              <a:latin typeface="苹方-简" panose="020B0400000000000000" charset="-122"/>
              <a:ea typeface="苹方-简" panose="020B0400000000000000" charset="-122"/>
            </a:endParaRPr>
          </a:p>
        </p:txBody>
      </p:sp>
      <p:pic>
        <p:nvPicPr>
          <p:cNvPr id="11" name="图片 10"/>
          <p:cNvPicPr>
            <a:picLocks noChangeAspect="1"/>
          </p:cNvPicPr>
          <p:nvPr/>
        </p:nvPicPr>
        <p:blipFill>
          <a:blip r:embed="rId1"/>
          <a:stretch>
            <a:fillRect/>
          </a:stretch>
        </p:blipFill>
        <p:spPr>
          <a:xfrm>
            <a:off x="409575" y="4864735"/>
            <a:ext cx="7741920" cy="1835150"/>
          </a:xfrm>
          <a:prstGeom prst="rect">
            <a:avLst/>
          </a:prstGeom>
        </p:spPr>
      </p:pic>
      <p:pic>
        <p:nvPicPr>
          <p:cNvPr id="12" name="图片 11"/>
          <p:cNvPicPr>
            <a:picLocks noChangeAspect="1"/>
          </p:cNvPicPr>
          <p:nvPr/>
        </p:nvPicPr>
        <p:blipFill>
          <a:blip r:embed="rId2"/>
          <a:stretch>
            <a:fillRect/>
          </a:stretch>
        </p:blipFill>
        <p:spPr>
          <a:xfrm>
            <a:off x="6605270" y="3070860"/>
            <a:ext cx="4749800" cy="1460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filter block</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grpSp>
        <p:nvGrpSpPr>
          <p:cNvPr id="13" name="组合 12"/>
          <p:cNvGrpSpPr/>
          <p:nvPr/>
        </p:nvGrpSpPr>
        <p:grpSpPr>
          <a:xfrm>
            <a:off x="1499870" y="1570990"/>
            <a:ext cx="2385060" cy="4490720"/>
            <a:chOff x="2567" y="1301"/>
            <a:chExt cx="3756" cy="7072"/>
          </a:xfrm>
        </p:grpSpPr>
        <p:sp>
          <p:nvSpPr>
            <p:cNvPr id="4" name="流程图: 过程 3"/>
            <p:cNvSpPr/>
            <p:nvPr/>
          </p:nvSpPr>
          <p:spPr>
            <a:xfrm>
              <a:off x="2567" y="1301"/>
              <a:ext cx="3756"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Filter Data 1</a:t>
              </a:r>
              <a:endParaRPr lang="en-US" altLang="zh-CN"/>
            </a:p>
          </p:txBody>
        </p:sp>
        <p:sp>
          <p:nvSpPr>
            <p:cNvPr id="6" name="流程图: 过程 5"/>
            <p:cNvSpPr/>
            <p:nvPr/>
          </p:nvSpPr>
          <p:spPr>
            <a:xfrm>
              <a:off x="2567" y="2185"/>
              <a:ext cx="3756"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t>
              </a:r>
              <a:endParaRPr lang="en-US" altLang="zh-CN"/>
            </a:p>
          </p:txBody>
        </p:sp>
        <p:sp>
          <p:nvSpPr>
            <p:cNvPr id="7" name="流程图: 过程 6"/>
            <p:cNvSpPr/>
            <p:nvPr/>
          </p:nvSpPr>
          <p:spPr>
            <a:xfrm>
              <a:off x="2567" y="3069"/>
              <a:ext cx="375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Filter Data n</a:t>
              </a:r>
              <a:endParaRPr lang="en-US" altLang="zh-CN"/>
            </a:p>
          </p:txBody>
        </p:sp>
        <p:sp>
          <p:nvSpPr>
            <p:cNvPr id="8" name="流程图: 过程 7"/>
            <p:cNvSpPr/>
            <p:nvPr/>
          </p:nvSpPr>
          <p:spPr>
            <a:xfrm>
              <a:off x="2567" y="3953"/>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Filter 1 offset</a:t>
              </a:r>
              <a:endParaRPr lang="en-US" altLang="zh-CN"/>
            </a:p>
          </p:txBody>
        </p:sp>
        <p:sp>
          <p:nvSpPr>
            <p:cNvPr id="9" name="流程图: 过程 8"/>
            <p:cNvSpPr/>
            <p:nvPr/>
          </p:nvSpPr>
          <p:spPr>
            <a:xfrm>
              <a:off x="2567" y="4837"/>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10" name="流程图: 过程 9"/>
            <p:cNvSpPr/>
            <p:nvPr/>
          </p:nvSpPr>
          <p:spPr>
            <a:xfrm>
              <a:off x="2567" y="5721"/>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Filter n offset</a:t>
              </a:r>
              <a:endParaRPr lang="en-US" altLang="zh-CN"/>
            </a:p>
          </p:txBody>
        </p:sp>
        <p:sp>
          <p:nvSpPr>
            <p:cNvPr id="11" name="流程图: 过程 10"/>
            <p:cNvSpPr/>
            <p:nvPr/>
          </p:nvSpPr>
          <p:spPr>
            <a:xfrm>
              <a:off x="2567" y="6605"/>
              <a:ext cx="3757" cy="884"/>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p>
              <a:pPr algn="ctr"/>
              <a:r>
                <a:rPr lang="en-US" altLang="zh-CN"/>
                <a:t>Filter offset's offset</a:t>
              </a:r>
              <a:endParaRPr lang="en-US" altLang="zh-CN"/>
            </a:p>
          </p:txBody>
        </p:sp>
        <p:sp>
          <p:nvSpPr>
            <p:cNvPr id="12" name="流程图: 过程 11"/>
            <p:cNvSpPr/>
            <p:nvPr/>
          </p:nvSpPr>
          <p:spPr>
            <a:xfrm>
              <a:off x="2567" y="7489"/>
              <a:ext cx="3757" cy="884"/>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Base Lg(1 byte)</a:t>
              </a:r>
              <a:endParaRPr lang="en-US" altLang="zh-CN"/>
            </a:p>
          </p:txBody>
        </p:sp>
      </p:grpSp>
      <p:sp>
        <p:nvSpPr>
          <p:cNvPr id="14" name="文本框 13"/>
          <p:cNvSpPr txBox="1"/>
          <p:nvPr/>
        </p:nvSpPr>
        <p:spPr>
          <a:xfrm>
            <a:off x="4362450" y="2228850"/>
            <a:ext cx="1370330"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过滤数据</a:t>
            </a:r>
            <a:endParaRPr lang="zh-CN" altLang="en-US">
              <a:latin typeface="苹方-简" panose="020B0400000000000000" charset="-122"/>
              <a:ea typeface="苹方-简" panose="020B0400000000000000" charset="-122"/>
            </a:endParaRPr>
          </a:p>
        </p:txBody>
      </p:sp>
      <p:sp>
        <p:nvSpPr>
          <p:cNvPr id="15" name="右大括号 14"/>
          <p:cNvSpPr/>
          <p:nvPr/>
        </p:nvSpPr>
        <p:spPr>
          <a:xfrm>
            <a:off x="4005580" y="1581785"/>
            <a:ext cx="75565" cy="167386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6" name="文本框 15"/>
          <p:cNvSpPr txBox="1"/>
          <p:nvPr/>
        </p:nvSpPr>
        <p:spPr>
          <a:xfrm>
            <a:off x="4362450" y="4178300"/>
            <a:ext cx="1370330"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索引数据</a:t>
            </a:r>
            <a:endParaRPr lang="zh-CN" altLang="en-US">
              <a:latin typeface="苹方-简" panose="020B0400000000000000" charset="-122"/>
              <a:ea typeface="苹方-简" panose="020B0400000000000000" charset="-122"/>
            </a:endParaRPr>
          </a:p>
        </p:txBody>
      </p:sp>
      <p:sp>
        <p:nvSpPr>
          <p:cNvPr id="17" name="右大括号 16"/>
          <p:cNvSpPr/>
          <p:nvPr/>
        </p:nvSpPr>
        <p:spPr>
          <a:xfrm>
            <a:off x="3973195" y="3244850"/>
            <a:ext cx="302260" cy="223583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18" name="曲线连接符 17"/>
          <p:cNvCxnSpPr>
            <a:stCxn id="11" idx="1"/>
            <a:endCxn id="7" idx="1"/>
          </p:cNvCxnSpPr>
          <p:nvPr/>
        </p:nvCxnSpPr>
        <p:spPr>
          <a:xfrm rot="10800000">
            <a:off x="1499870" y="2974340"/>
            <a:ext cx="3175" cy="2245360"/>
          </a:xfrm>
          <a:prstGeom prst="curvedConnector3">
            <a:avLst>
              <a:gd name="adj1" fmla="val 1134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1"/>
            <a:endCxn id="7" idx="1"/>
          </p:cNvCxnSpPr>
          <p:nvPr/>
        </p:nvCxnSpPr>
        <p:spPr>
          <a:xfrm rot="10800000">
            <a:off x="1499870" y="2974340"/>
            <a:ext cx="3175" cy="1684020"/>
          </a:xfrm>
          <a:prstGeom prst="bentConnector3">
            <a:avLst>
              <a:gd name="adj1" fmla="val 2834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 idx="1"/>
            <a:endCxn id="4" idx="1"/>
          </p:cNvCxnSpPr>
          <p:nvPr/>
        </p:nvCxnSpPr>
        <p:spPr>
          <a:xfrm rot="10800000">
            <a:off x="1499870" y="1851660"/>
            <a:ext cx="3175" cy="1684020"/>
          </a:xfrm>
          <a:prstGeom prst="bentConnector3">
            <a:avLst>
              <a:gd name="adj1" fmla="val 18140000"/>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85130" y="599440"/>
            <a:ext cx="6381750" cy="3969385"/>
          </a:xfrm>
          <a:prstGeom prst="rect">
            <a:avLst/>
          </a:prstGeom>
          <a:noFill/>
        </p:spPr>
        <p:txBody>
          <a:bodyPr wrap="square" rtlCol="0">
            <a:spAutoFit/>
          </a:bodyPr>
          <a:p>
            <a:r>
              <a:rPr sz="1400">
                <a:latin typeface="苹方-简" panose="020B0400000000000000" charset="-122"/>
                <a:ea typeface="苹方-简" panose="020B0400000000000000" charset="-122"/>
              </a:rPr>
              <a:t>为了加快sstable中数据查询的效率，在直接查询datablock中的内容之前，leveldb首先根据filter block中的过滤数据判断指定的datablock中是否有需要查询的数据，若判断不存在，则无需对这个datablock进行数据查找。</a:t>
            </a:r>
            <a:endParaRPr sz="1400">
              <a:latin typeface="苹方-简" panose="020B0400000000000000" charset="-122"/>
              <a:ea typeface="苹方-简" panose="020B0400000000000000" charset="-122"/>
            </a:endParaRPr>
          </a:p>
          <a:p>
            <a:endParaRPr sz="1400">
              <a:latin typeface="苹方-简" panose="020B0400000000000000" charset="-122"/>
              <a:ea typeface="苹方-简" panose="020B0400000000000000" charset="-122"/>
            </a:endParaRPr>
          </a:p>
          <a:p>
            <a:r>
              <a:rPr sz="1400">
                <a:latin typeface="苹方-简" panose="020B0400000000000000" charset="-122"/>
                <a:ea typeface="苹方-简" panose="020B0400000000000000" charset="-122"/>
              </a:rPr>
              <a:t>filter block存储的是data block数据的一些过滤信息。这些过滤数据一般指代布隆过滤器的数据，用于加快查询的速度</a:t>
            </a:r>
            <a:r>
              <a:rPr lang="zh-CN" sz="1400">
                <a:latin typeface="苹方-简" panose="020B0400000000000000" charset="-122"/>
                <a:ea typeface="苹方-简" panose="020B0400000000000000" charset="-122"/>
              </a:rPr>
              <a:t>。</a:t>
            </a:r>
            <a:endParaRPr lang="zh-CN" sz="1400">
              <a:latin typeface="苹方-简" panose="020B0400000000000000" charset="-122"/>
              <a:ea typeface="苹方-简" panose="020B0400000000000000" charset="-122"/>
            </a:endParaRPr>
          </a:p>
          <a:p>
            <a:endParaRPr lang="zh-CN"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400">
                <a:solidFill>
                  <a:srgbClr val="FF0000"/>
                </a:solidFill>
                <a:latin typeface="苹方-简" panose="020B0400000000000000" charset="-122"/>
                <a:ea typeface="苹方-简" panose="020B0400000000000000" charset="-122"/>
              </a:rPr>
              <a:t>filter i offset</a:t>
            </a:r>
            <a:r>
              <a:rPr lang="zh-CN" altLang="en-US" sz="1400">
                <a:latin typeface="苹方-简" panose="020B0400000000000000" charset="-122"/>
                <a:ea typeface="苹方-简" panose="020B0400000000000000" charset="-122"/>
              </a:rPr>
              <a:t>：表示第i个filter data在整个filter block中的起始偏移量；</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solidFill>
                  <a:srgbClr val="FF0000"/>
                </a:solidFill>
                <a:latin typeface="苹方-简" panose="020B0400000000000000" charset="-122"/>
                <a:ea typeface="苹方-简" panose="020B0400000000000000" charset="-122"/>
              </a:rPr>
              <a:t>filter offset's offset</a:t>
            </a:r>
            <a:r>
              <a:rPr lang="zh-CN" altLang="en-US" sz="1400">
                <a:latin typeface="苹方-简" panose="020B0400000000000000" charset="-122"/>
                <a:ea typeface="苹方-简" panose="020B0400000000000000" charset="-122"/>
              </a:rPr>
              <a:t>：表示filter block的索引数据在filter block中的偏移量；</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400">
                <a:solidFill>
                  <a:srgbClr val="FF0000"/>
                </a:solidFill>
                <a:latin typeface="苹方-简" panose="020B0400000000000000" charset="-122"/>
                <a:ea typeface="苹方-简" panose="020B0400000000000000" charset="-122"/>
              </a:rPr>
              <a:t>Base Lg</a:t>
            </a:r>
            <a:r>
              <a:rPr lang="zh-CN" altLang="en-US" sz="1400">
                <a:latin typeface="苹方-简" panose="020B0400000000000000" charset="-122"/>
                <a:ea typeface="苹方-简" panose="020B0400000000000000" charset="-122"/>
              </a:rPr>
              <a:t>：默认值为11，表示每2KB的数据，创建一个新的过滤器来存放过滤数据。</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一个sstable只有一个filter block，其内存储了所有block的filter数据. 具体来说，filter_data_k 包含了所有起始位置处于 [base*k, base*(k+1)]范围内的block的key的集合的filter数据，按数据大小而非block切分主要是为了尽量均匀，以应对存在一些block的key很多，另一些block的key很少的情况。</a:t>
            </a: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endParaRPr lang="zh-CN" altLang="en-US" sz="1400">
              <a:latin typeface="苹方-简" panose="020B0400000000000000" charset="-122"/>
              <a:ea typeface="苹方-简" panose="020B04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meta index block</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409575" y="1214755"/>
            <a:ext cx="9254490" cy="2306955"/>
          </a:xfrm>
          <a:prstGeom prst="rect">
            <a:avLst/>
          </a:prstGeom>
          <a:noFill/>
        </p:spPr>
        <p:txBody>
          <a:bodyPr wrap="square" rtlCol="0">
            <a:spAutoFit/>
          </a:bodyPr>
          <a:p>
            <a:r>
              <a:rPr lang="zh-CN" altLang="en-US">
                <a:latin typeface="苹方-简" panose="020B0400000000000000" charset="-122"/>
                <a:ea typeface="苹方-简" panose="020B0400000000000000" charset="-122"/>
              </a:rPr>
              <a:t>meta index block用来存储filter block在整个sstable中的索引信息。</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meta index block只存储一条记录：</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solidFill>
                  <a:srgbClr val="FF0000"/>
                </a:solidFill>
                <a:latin typeface="苹方-简" panose="020B0400000000000000" charset="-122"/>
                <a:ea typeface="苹方-简" panose="020B0400000000000000" charset="-122"/>
              </a:rPr>
              <a:t>key：</a:t>
            </a:r>
            <a:r>
              <a:rPr lang="zh-CN" altLang="en-US">
                <a:latin typeface="苹方-简" panose="020B0400000000000000" charset="-122"/>
                <a:ea typeface="苹方-简" panose="020B0400000000000000" charset="-122"/>
              </a:rPr>
              <a:t>"filter."与过滤器名字组成的常量字符串</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solidFill>
                  <a:srgbClr val="FF0000"/>
                </a:solidFill>
                <a:latin typeface="苹方-简" panose="020B0400000000000000" charset="-122"/>
                <a:ea typeface="苹方-简" panose="020B0400000000000000" charset="-122"/>
              </a:rPr>
              <a:t>value：</a:t>
            </a:r>
            <a:r>
              <a:rPr lang="zh-CN" altLang="en-US">
                <a:latin typeface="苹方-简" panose="020B0400000000000000" charset="-122"/>
                <a:ea typeface="苹方-简" panose="020B0400000000000000" charset="-122"/>
              </a:rPr>
              <a:t>filter block在sstable中的索引信息序列化后的内容，索引信息包括：（1）在sstable中的偏移量（2）数据长度。</a:t>
            </a:r>
            <a:endParaRPr lang="zh-CN" altLang="en-US">
              <a:latin typeface="苹方-简" panose="020B0400000000000000" charset="-122"/>
              <a:ea typeface="苹方-简" panose="020B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流程图: 过程 9"/>
          <p:cNvSpPr/>
          <p:nvPr/>
        </p:nvSpPr>
        <p:spPr>
          <a:xfrm>
            <a:off x="300101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5" name="文本框 4"/>
          <p:cNvSpPr txBox="1"/>
          <p:nvPr/>
        </p:nvSpPr>
        <p:spPr>
          <a:xfrm>
            <a:off x="253365" y="182880"/>
            <a:ext cx="706691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解决方案一：</a:t>
            </a:r>
            <a:r>
              <a:rPr lang="en-US" altLang="zh-CN" sz="2800">
                <a:latin typeface="苹方-简" panose="020B0400000000000000" charset="-122"/>
                <a:ea typeface="苹方-简" panose="020B0400000000000000" charset="-122"/>
              </a:rPr>
              <a:t>WAL(Write-ahead logging)</a:t>
            </a:r>
            <a:endParaRPr lang="en-US" altLang="zh-CN" sz="2800">
              <a:latin typeface="苹方-简" panose="020B0400000000000000" charset="-122"/>
              <a:ea typeface="苹方-简" panose="020B0400000000000000" charset="-122"/>
            </a:endParaRPr>
          </a:p>
        </p:txBody>
      </p:sp>
      <p:sp>
        <p:nvSpPr>
          <p:cNvPr id="4" name="流程图: 过程 3"/>
          <p:cNvSpPr/>
          <p:nvPr/>
        </p:nvSpPr>
        <p:spPr>
          <a:xfrm>
            <a:off x="322897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a=0</a:t>
            </a:r>
            <a:endParaRPr lang="en-US" altLang="zh-CN"/>
          </a:p>
        </p:txBody>
      </p:sp>
      <p:sp>
        <p:nvSpPr>
          <p:cNvPr id="6" name="流程图: 过程 5"/>
          <p:cNvSpPr/>
          <p:nvPr/>
        </p:nvSpPr>
        <p:spPr>
          <a:xfrm>
            <a:off x="322897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a:t>a=1</a:t>
            </a:r>
            <a:endParaRPr lang="en-US" altLang="zh-CN"/>
          </a:p>
        </p:txBody>
      </p:sp>
      <p:sp>
        <p:nvSpPr>
          <p:cNvPr id="7" name="流程图: 过程 6"/>
          <p:cNvSpPr/>
          <p:nvPr/>
        </p:nvSpPr>
        <p:spPr>
          <a:xfrm>
            <a:off x="322897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p>
            <a:pPr algn="ctr"/>
            <a:r>
              <a:rPr lang="en-US" altLang="zh-CN"/>
              <a:t>a=2</a:t>
            </a:r>
            <a:endParaRPr lang="en-US" altLang="zh-CN"/>
          </a:p>
        </p:txBody>
      </p:sp>
      <p:sp>
        <p:nvSpPr>
          <p:cNvPr id="8" name="流程图: 过程 7"/>
          <p:cNvSpPr/>
          <p:nvPr/>
        </p:nvSpPr>
        <p:spPr>
          <a:xfrm>
            <a:off x="322897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a:t>a=3</a:t>
            </a:r>
            <a:endParaRPr lang="en-US" altLang="zh-CN"/>
          </a:p>
        </p:txBody>
      </p:sp>
      <p:sp>
        <p:nvSpPr>
          <p:cNvPr id="9" name="流程图: 过程 8"/>
          <p:cNvSpPr/>
          <p:nvPr/>
        </p:nvSpPr>
        <p:spPr>
          <a:xfrm>
            <a:off x="324294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a=4</a:t>
            </a:r>
            <a:endParaRPr lang="en-US" altLang="zh-CN"/>
          </a:p>
        </p:txBody>
      </p:sp>
      <p:sp>
        <p:nvSpPr>
          <p:cNvPr id="11" name="文本框 10"/>
          <p:cNvSpPr txBox="1"/>
          <p:nvPr/>
        </p:nvSpPr>
        <p:spPr>
          <a:xfrm>
            <a:off x="3109595" y="5505450"/>
            <a:ext cx="1337945" cy="368300"/>
          </a:xfrm>
          <a:prstGeom prst="rect">
            <a:avLst/>
          </a:prstGeom>
          <a:noFill/>
        </p:spPr>
        <p:txBody>
          <a:bodyPr wrap="square" rtlCol="0">
            <a:spAutoFit/>
          </a:bodyPr>
          <a:p>
            <a:pPr algn="ctr"/>
            <a:r>
              <a:rPr lang="zh-CN" altLang="en-US">
                <a:solidFill>
                  <a:schemeClr val="bg1"/>
                </a:solidFill>
                <a:latin typeface="苹方-简" panose="020B0400000000000000" charset="-122"/>
                <a:ea typeface="苹方-简" panose="020B0400000000000000" charset="-122"/>
              </a:rPr>
              <a:t>磁盘</a:t>
            </a:r>
            <a:endParaRPr lang="zh-CN" altLang="en-US">
              <a:solidFill>
                <a:schemeClr val="bg1"/>
              </a:solidFill>
              <a:latin typeface="苹方-简" panose="020B0400000000000000" charset="-122"/>
              <a:ea typeface="苹方-简" panose="020B0400000000000000" charset="-122"/>
            </a:endParaRPr>
          </a:p>
        </p:txBody>
      </p:sp>
      <p:sp>
        <p:nvSpPr>
          <p:cNvPr id="12" name="下箭头 11"/>
          <p:cNvSpPr/>
          <p:nvPr/>
        </p:nvSpPr>
        <p:spPr>
          <a:xfrm>
            <a:off x="214185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1147445" y="1677035"/>
            <a:ext cx="613410" cy="3698240"/>
          </a:xfrm>
          <a:prstGeom prst="rect">
            <a:avLst/>
          </a:prstGeom>
          <a:noFill/>
        </p:spPr>
        <p:txBody>
          <a:bodyPr vert="eaVert" wrap="square" rtlCol="0">
            <a:spAutoFit/>
          </a:bodyPr>
          <a:p>
            <a:pPr algn="ctr"/>
            <a:r>
              <a:rPr lang="zh-CN" altLang="en-US" sz="2800">
                <a:latin typeface="苹方-简" panose="020B0400000000000000" charset="-122"/>
                <a:ea typeface="苹方-简" panose="020B0400000000000000" charset="-122"/>
              </a:rPr>
              <a:t>写入方向</a:t>
            </a:r>
            <a:endParaRPr lang="zh-CN" altLang="en-US" sz="2800">
              <a:latin typeface="苹方-简" panose="020B0400000000000000" charset="-122"/>
              <a:ea typeface="苹方-简" panose="020B0400000000000000" charset="-122"/>
            </a:endParaRPr>
          </a:p>
        </p:txBody>
      </p:sp>
      <p:sp>
        <p:nvSpPr>
          <p:cNvPr id="14" name="文本框 13"/>
          <p:cNvSpPr txBox="1"/>
          <p:nvPr/>
        </p:nvSpPr>
        <p:spPr>
          <a:xfrm>
            <a:off x="5502275" y="2510790"/>
            <a:ext cx="6101080" cy="2030095"/>
          </a:xfrm>
          <a:prstGeom prst="rect">
            <a:avLst/>
          </a:prstGeom>
          <a:noFill/>
        </p:spPr>
        <p:txBody>
          <a:bodyPr wrap="square" rtlCol="0">
            <a:spAutoFit/>
          </a:bodyPr>
          <a:p>
            <a:r>
              <a:rPr lang="zh-CN" altLang="en-US">
                <a:latin typeface="苹方-简" panose="020B0400000000000000" charset="-122"/>
                <a:ea typeface="苹方-简" panose="020B0400000000000000" charset="-122"/>
              </a:rPr>
              <a:t>优点：</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数据写入速度最快；</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数据持久化。</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缺点：</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无法处理读请求。</a:t>
            </a:r>
            <a:endParaRPr lang="zh-CN" altLang="en-US">
              <a:latin typeface="苹方-简" panose="020B0400000000000000" charset="-122"/>
              <a:ea typeface="苹方-简" panose="020B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index block</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grpSp>
        <p:nvGrpSpPr>
          <p:cNvPr id="25" name="组合 24"/>
          <p:cNvGrpSpPr/>
          <p:nvPr/>
        </p:nvGrpSpPr>
        <p:grpSpPr>
          <a:xfrm>
            <a:off x="917575" y="1099185"/>
            <a:ext cx="3853180" cy="5287645"/>
            <a:chOff x="2652" y="1357"/>
            <a:chExt cx="6068" cy="8327"/>
          </a:xfrm>
        </p:grpSpPr>
        <p:sp>
          <p:nvSpPr>
            <p:cNvPr id="4" name="流程图: 过程 3"/>
            <p:cNvSpPr/>
            <p:nvPr/>
          </p:nvSpPr>
          <p:spPr>
            <a:xfrm>
              <a:off x="2652" y="2185"/>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 Block 1</a:t>
              </a:r>
              <a:endParaRPr lang="en-US" altLang="zh-CN"/>
            </a:p>
          </p:txBody>
        </p:sp>
        <p:sp>
          <p:nvSpPr>
            <p:cNvPr id="6" name="流程图: 过程 5"/>
            <p:cNvSpPr/>
            <p:nvPr/>
          </p:nvSpPr>
          <p:spPr>
            <a:xfrm>
              <a:off x="2652" y="3189"/>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 Block 2</a:t>
              </a:r>
              <a:endParaRPr lang="en-US" altLang="zh-CN"/>
            </a:p>
          </p:txBody>
        </p:sp>
        <p:sp>
          <p:nvSpPr>
            <p:cNvPr id="7" name="流程图: 过程 6"/>
            <p:cNvSpPr/>
            <p:nvPr/>
          </p:nvSpPr>
          <p:spPr>
            <a:xfrm>
              <a:off x="2652" y="4193"/>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 Block 3</a:t>
              </a:r>
              <a:endParaRPr lang="en-US" altLang="zh-CN"/>
            </a:p>
          </p:txBody>
        </p:sp>
        <p:sp>
          <p:nvSpPr>
            <p:cNvPr id="8" name="文本框 7"/>
            <p:cNvSpPr txBox="1"/>
            <p:nvPr/>
          </p:nvSpPr>
          <p:spPr>
            <a:xfrm>
              <a:off x="3978" y="1357"/>
              <a:ext cx="3690" cy="580"/>
            </a:xfrm>
            <a:prstGeom prst="rect">
              <a:avLst/>
            </a:prstGeom>
            <a:noFill/>
          </p:spPr>
          <p:txBody>
            <a:bodyPr wrap="square" rtlCol="0">
              <a:spAutoFit/>
            </a:bodyPr>
            <a:p>
              <a:r>
                <a:rPr lang="en-US" altLang="zh-CN"/>
                <a:t>Data Blocks</a:t>
              </a:r>
              <a:endParaRPr lang="en-US" altLang="zh-CN"/>
            </a:p>
          </p:txBody>
        </p:sp>
        <p:grpSp>
          <p:nvGrpSpPr>
            <p:cNvPr id="12" name="组合 11"/>
            <p:cNvGrpSpPr/>
            <p:nvPr/>
          </p:nvGrpSpPr>
          <p:grpSpPr>
            <a:xfrm>
              <a:off x="2652" y="6930"/>
              <a:ext cx="6068" cy="918"/>
              <a:chOff x="2652" y="6692"/>
              <a:chExt cx="6068" cy="918"/>
            </a:xfrm>
          </p:grpSpPr>
          <p:sp>
            <p:nvSpPr>
              <p:cNvPr id="9" name="流程图: 过程 8"/>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Max key 1</a:t>
                </a:r>
                <a:endParaRPr lang="en-US" altLang="zh-CN"/>
              </a:p>
            </p:txBody>
          </p:sp>
          <p:sp>
            <p:nvSpPr>
              <p:cNvPr id="10" name="流程图: 过程 9"/>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Offset</a:t>
                </a:r>
                <a:endParaRPr lang="en-US" altLang="zh-CN"/>
              </a:p>
            </p:txBody>
          </p:sp>
          <p:sp>
            <p:nvSpPr>
              <p:cNvPr id="11" name="流程图: 过程 10"/>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Length</a:t>
                </a:r>
                <a:endParaRPr lang="en-US" altLang="zh-CN"/>
              </a:p>
            </p:txBody>
          </p:sp>
        </p:grpSp>
        <p:grpSp>
          <p:nvGrpSpPr>
            <p:cNvPr id="13" name="组合 12"/>
            <p:cNvGrpSpPr/>
            <p:nvPr/>
          </p:nvGrpSpPr>
          <p:grpSpPr>
            <a:xfrm>
              <a:off x="2652" y="7848"/>
              <a:ext cx="6068" cy="918"/>
              <a:chOff x="2652" y="6692"/>
              <a:chExt cx="6068" cy="918"/>
            </a:xfrm>
          </p:grpSpPr>
          <p:sp>
            <p:nvSpPr>
              <p:cNvPr id="14" name="流程图: 过程 13"/>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Max key 2</a:t>
                </a:r>
                <a:endParaRPr lang="en-US" altLang="zh-CN"/>
              </a:p>
            </p:txBody>
          </p:sp>
          <p:sp>
            <p:nvSpPr>
              <p:cNvPr id="15" name="流程图: 过程 14"/>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Offset</a:t>
                </a:r>
                <a:endParaRPr lang="en-US" altLang="zh-CN"/>
              </a:p>
            </p:txBody>
          </p:sp>
          <p:sp>
            <p:nvSpPr>
              <p:cNvPr id="16" name="流程图: 过程 15"/>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Length</a:t>
                </a:r>
                <a:endParaRPr lang="en-US" altLang="zh-CN"/>
              </a:p>
            </p:txBody>
          </p:sp>
        </p:grpSp>
        <p:grpSp>
          <p:nvGrpSpPr>
            <p:cNvPr id="17" name="组合 16"/>
            <p:cNvGrpSpPr/>
            <p:nvPr/>
          </p:nvGrpSpPr>
          <p:grpSpPr>
            <a:xfrm>
              <a:off x="2652" y="8766"/>
              <a:ext cx="6068" cy="918"/>
              <a:chOff x="2652" y="6692"/>
              <a:chExt cx="6068" cy="918"/>
            </a:xfrm>
          </p:grpSpPr>
          <p:sp>
            <p:nvSpPr>
              <p:cNvPr id="18" name="流程图: 过程 17"/>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Max key 3</a:t>
                </a:r>
                <a:endParaRPr lang="en-US" altLang="zh-CN"/>
              </a:p>
            </p:txBody>
          </p:sp>
          <p:sp>
            <p:nvSpPr>
              <p:cNvPr id="19" name="流程图: 过程 18"/>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Offset</a:t>
                </a:r>
                <a:endParaRPr lang="en-US" altLang="zh-CN"/>
              </a:p>
            </p:txBody>
          </p:sp>
          <p:sp>
            <p:nvSpPr>
              <p:cNvPr id="20" name="流程图: 过程 19"/>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Length</a:t>
                </a:r>
                <a:endParaRPr lang="en-US" altLang="zh-CN"/>
              </a:p>
            </p:txBody>
          </p:sp>
        </p:grpSp>
        <p:sp>
          <p:nvSpPr>
            <p:cNvPr id="21" name="文本框 20"/>
            <p:cNvSpPr txBox="1"/>
            <p:nvPr/>
          </p:nvSpPr>
          <p:spPr>
            <a:xfrm>
              <a:off x="3841" y="6061"/>
              <a:ext cx="3690" cy="580"/>
            </a:xfrm>
            <a:prstGeom prst="rect">
              <a:avLst/>
            </a:prstGeom>
            <a:noFill/>
          </p:spPr>
          <p:txBody>
            <a:bodyPr wrap="square" rtlCol="0">
              <a:spAutoFit/>
            </a:bodyPr>
            <a:p>
              <a:r>
                <a:rPr lang="en-US" altLang="zh-CN"/>
                <a:t>Index Blocks</a:t>
              </a:r>
              <a:endParaRPr lang="en-US" altLang="zh-CN"/>
            </a:p>
          </p:txBody>
        </p:sp>
        <p:cxnSp>
          <p:nvCxnSpPr>
            <p:cNvPr id="22" name="肘形连接符 21"/>
            <p:cNvCxnSpPr>
              <a:stCxn id="18" idx="1"/>
              <a:endCxn id="7" idx="1"/>
            </p:cNvCxnSpPr>
            <p:nvPr/>
          </p:nvCxnSpPr>
          <p:spPr>
            <a:xfrm rot="10800000">
              <a:off x="2652" y="4695"/>
              <a:ext cx="5" cy="4530"/>
            </a:xfrm>
            <a:prstGeom prst="bentConnector3">
              <a:avLst>
                <a:gd name="adj1" fmla="val 1576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4" idx="1"/>
              <a:endCxn id="6" idx="1"/>
            </p:cNvCxnSpPr>
            <p:nvPr/>
          </p:nvCxnSpPr>
          <p:spPr>
            <a:xfrm rot="10800000">
              <a:off x="2652" y="3691"/>
              <a:ext cx="5" cy="4616"/>
            </a:xfrm>
            <a:prstGeom prst="bentConnector3">
              <a:avLst>
                <a:gd name="adj1" fmla="val 1542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1"/>
              <a:endCxn id="4" idx="1"/>
            </p:cNvCxnSpPr>
            <p:nvPr/>
          </p:nvCxnSpPr>
          <p:spPr>
            <a:xfrm rot="10800000">
              <a:off x="2652" y="2687"/>
              <a:ext cx="5" cy="4702"/>
            </a:xfrm>
            <a:prstGeom prst="bentConnector3">
              <a:avLst>
                <a:gd name="adj1" fmla="val 1542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5005070" y="911860"/>
            <a:ext cx="6924675" cy="4030980"/>
          </a:xfrm>
          <a:prstGeom prst="rect">
            <a:avLst/>
          </a:prstGeom>
          <a:noFill/>
        </p:spPr>
        <p:txBody>
          <a:bodyPr wrap="square" rtlCol="0">
            <a:spAutoFit/>
          </a:bodyPr>
          <a:p>
            <a:r>
              <a:rPr lang="zh-CN" altLang="en-US" sz="1600">
                <a:latin typeface="苹方-简" panose="020B0400000000000000" charset="-122"/>
                <a:ea typeface="苹方-简" panose="020B0400000000000000" charset="-122"/>
              </a:rPr>
              <a:t>与meta index block类似，index block用来存储所有data block的相关索引信息。</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indexblock包含若干条记录，每一条记录代表一个data block的索引信息。</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一条索引包括以下内容：</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data block i 中最大的key值；</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该data block起始地址在sstable中的偏移量；</a:t>
            </a:r>
            <a:endParaRPr lang="zh-CN" altLang="en-US" sz="1600">
              <a:latin typeface="苹方-简" panose="020B0400000000000000" charset="-122"/>
              <a:ea typeface="苹方-简" panose="020B0400000000000000" charset="-122"/>
            </a:endParaRPr>
          </a:p>
          <a:p>
            <a:pPr marL="342900" indent="-342900">
              <a:buAutoNum type="arabicPeriod"/>
            </a:pPr>
            <a:r>
              <a:rPr lang="zh-CN" altLang="en-US" sz="1600">
                <a:latin typeface="苹方-简" panose="020B0400000000000000" charset="-122"/>
                <a:ea typeface="苹方-简" panose="020B0400000000000000" charset="-122"/>
              </a:rPr>
              <a:t>该data block的大小；</a:t>
            </a:r>
            <a:endParaRPr lang="zh-CN" altLang="en-US" sz="1600">
              <a:latin typeface="苹方-简" panose="020B0400000000000000" charset="-122"/>
              <a:ea typeface="苹方-简" panose="020B0400000000000000" charset="-122"/>
            </a:endParaRPr>
          </a:p>
          <a:p>
            <a:pPr marL="342900" indent="-342900">
              <a:buAutoNum type="arabicPeriod"/>
            </a:pPr>
            <a:endParaRPr lang="zh-CN" altLang="en-US" sz="1600">
              <a:latin typeface="苹方-简" panose="020B0400000000000000" charset="-122"/>
              <a:ea typeface="苹方-简" panose="020B0400000000000000" charset="-122"/>
            </a:endParaRPr>
          </a:p>
          <a:p>
            <a:pPr marL="342900" indent="-342900">
              <a:buAutoNum type="arabicPeriod"/>
            </a:pP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其中，data block i最大的key值还是index block中该条记录的key值。</a:t>
            </a:r>
            <a:endParaRPr lang="zh-CN" altLang="en-US" sz="1600">
              <a:latin typeface="苹方-简" panose="020B0400000000000000" charset="-122"/>
              <a:ea typeface="苹方-简" panose="020B0400000000000000" charset="-122"/>
            </a:endParaRPr>
          </a:p>
          <a:p>
            <a:pPr indent="0">
              <a:buNone/>
            </a:pP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如此设计的目的是，依次比较index block中记录信息的key值即可实现快速定位目标数据在哪个data block中。</a:t>
            </a:r>
            <a:endParaRPr lang="zh-CN" altLang="en-US" sz="1600">
              <a:latin typeface="苹方-简" panose="020B0400000000000000" charset="-122"/>
              <a:ea typeface="苹方-简" panose="020B04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footer</a:t>
            </a:r>
            <a:r>
              <a:rPr lang="zh-CN" altLang="en-US" sz="2800">
                <a:latin typeface="苹方-简" panose="020B0400000000000000" charset="-122"/>
                <a:ea typeface="苹方-简" panose="020B0400000000000000" charset="-122"/>
              </a:rPr>
              <a:t>结构：</a:t>
            </a:r>
            <a:endParaRPr lang="zh-CN" altLang="en-US" sz="2800">
              <a:latin typeface="苹方-简" panose="020B0400000000000000" charset="-122"/>
              <a:ea typeface="苹方-简" panose="020B0400000000000000" charset="-122"/>
            </a:endParaRPr>
          </a:p>
        </p:txBody>
      </p:sp>
      <p:grpSp>
        <p:nvGrpSpPr>
          <p:cNvPr id="9" name="组合 8"/>
          <p:cNvGrpSpPr/>
          <p:nvPr/>
        </p:nvGrpSpPr>
        <p:grpSpPr>
          <a:xfrm>
            <a:off x="495935" y="2199640"/>
            <a:ext cx="3528060" cy="2458720"/>
            <a:chOff x="866" y="1593"/>
            <a:chExt cx="5556" cy="3872"/>
          </a:xfrm>
        </p:grpSpPr>
        <p:sp>
          <p:nvSpPr>
            <p:cNvPr id="4" name="流程图: 过程 3"/>
            <p:cNvSpPr/>
            <p:nvPr/>
          </p:nvSpPr>
          <p:spPr>
            <a:xfrm>
              <a:off x="866" y="1593"/>
              <a:ext cx="5556" cy="96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Meta index block's index</a:t>
              </a:r>
              <a:endParaRPr lang="en-US" altLang="zh-CN"/>
            </a:p>
          </p:txBody>
        </p:sp>
        <p:sp>
          <p:nvSpPr>
            <p:cNvPr id="6" name="流程图: 过程 5"/>
            <p:cNvSpPr/>
            <p:nvPr/>
          </p:nvSpPr>
          <p:spPr>
            <a:xfrm>
              <a:off x="866" y="2561"/>
              <a:ext cx="5556" cy="96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Index block's index</a:t>
              </a:r>
              <a:endParaRPr lang="en-US" altLang="zh-CN"/>
            </a:p>
          </p:txBody>
        </p:sp>
        <p:sp>
          <p:nvSpPr>
            <p:cNvPr id="7" name="流程图: 过程 6"/>
            <p:cNvSpPr/>
            <p:nvPr/>
          </p:nvSpPr>
          <p:spPr>
            <a:xfrm>
              <a:off x="866" y="3529"/>
              <a:ext cx="5556" cy="968"/>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p>
              <a:pPr algn="ctr"/>
              <a:r>
                <a:rPr lang="en-US" altLang="zh-CN"/>
                <a:t>Padding</a:t>
              </a:r>
              <a:endParaRPr lang="en-US" altLang="zh-CN"/>
            </a:p>
          </p:txBody>
        </p:sp>
        <p:sp>
          <p:nvSpPr>
            <p:cNvPr id="8" name="流程图: 过程 7"/>
            <p:cNvSpPr/>
            <p:nvPr/>
          </p:nvSpPr>
          <p:spPr>
            <a:xfrm>
              <a:off x="866" y="4497"/>
              <a:ext cx="5556" cy="968"/>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Magic</a:t>
              </a:r>
              <a:endParaRPr lang="en-US" altLang="zh-CN"/>
            </a:p>
          </p:txBody>
        </p:sp>
      </p:grpSp>
      <p:sp>
        <p:nvSpPr>
          <p:cNvPr id="11" name="文本框 10"/>
          <p:cNvSpPr txBox="1"/>
          <p:nvPr/>
        </p:nvSpPr>
        <p:spPr>
          <a:xfrm>
            <a:off x="4476750" y="2521585"/>
            <a:ext cx="6924675" cy="1814830"/>
          </a:xfrm>
          <a:prstGeom prst="rect">
            <a:avLst/>
          </a:prstGeom>
          <a:noFill/>
        </p:spPr>
        <p:txBody>
          <a:bodyPr wrap="square" rtlCol="0">
            <a:spAutoFit/>
          </a:bodyPr>
          <a:p>
            <a:r>
              <a:rPr lang="en-US" altLang="zh-CN" sz="1600">
                <a:latin typeface="苹方-简" panose="020B0400000000000000" charset="-122"/>
                <a:ea typeface="苹方-简" panose="020B0400000000000000" charset="-122"/>
              </a:rPr>
              <a:t>footer</a:t>
            </a:r>
            <a:r>
              <a:rPr lang="zh-CN" altLang="en-US" sz="1600">
                <a:latin typeface="苹方-简" panose="020B0400000000000000" charset="-122"/>
                <a:ea typeface="苹方-简" panose="020B0400000000000000" charset="-122"/>
              </a:rPr>
              <a:t>大小固定，为</a:t>
            </a:r>
            <a:r>
              <a:rPr lang="en-US" altLang="zh-CN" sz="1600">
                <a:latin typeface="苹方-简" panose="020B0400000000000000" charset="-122"/>
                <a:ea typeface="苹方-简" panose="020B0400000000000000" charset="-122"/>
              </a:rPr>
              <a:t>48 bytes</a:t>
            </a:r>
            <a:r>
              <a:rPr lang="zh-CN" altLang="en-US" sz="1600">
                <a:latin typeface="苹方-简" panose="020B0400000000000000" charset="-122"/>
                <a:ea typeface="苹方-简" panose="020B0400000000000000" charset="-122"/>
              </a:rPr>
              <a:t>。</a:t>
            </a:r>
            <a:endParaRPr lang="zh-CN" altLang="en-US" sz="1600">
              <a:latin typeface="苹方-简" panose="020B0400000000000000" charset="-122"/>
              <a:ea typeface="苹方-简" panose="020B0400000000000000" charset="-122"/>
            </a:endParaRPr>
          </a:p>
          <a:p>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Meta index block's index</a:t>
            </a:r>
            <a:r>
              <a:rPr lang="zh-CN" altLang="en-US" sz="1600">
                <a:latin typeface="苹方-简" panose="020B0400000000000000" charset="-122"/>
                <a:ea typeface="苹方-简" panose="020B0400000000000000" charset="-122"/>
              </a:rPr>
              <a:t>：存储</a:t>
            </a:r>
            <a:r>
              <a:rPr lang="en-US" altLang="zh-CN" sz="1600">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在</a:t>
            </a:r>
            <a:r>
              <a:rPr lang="en-US" altLang="zh-CN" sz="1600">
                <a:latin typeface="苹方-简" panose="020B0400000000000000" charset="-122"/>
                <a:ea typeface="苹方-简" panose="020B0400000000000000" charset="-122"/>
              </a:rPr>
              <a:t>sstable</a:t>
            </a:r>
            <a:r>
              <a:rPr lang="zh-CN" altLang="en-US" sz="1600">
                <a:latin typeface="苹方-简" panose="020B0400000000000000" charset="-122"/>
                <a:ea typeface="苹方-简" panose="020B0400000000000000" charset="-122"/>
              </a:rPr>
              <a:t>中的索引信息；</a:t>
            </a:r>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Index block's index</a:t>
            </a:r>
            <a:r>
              <a:rPr lang="zh-CN" altLang="en-US" sz="1600">
                <a:latin typeface="苹方-简" panose="020B0400000000000000" charset="-122"/>
                <a:ea typeface="苹方-简" panose="020B0400000000000000" charset="-122"/>
              </a:rPr>
              <a:t>：存储</a:t>
            </a:r>
            <a:r>
              <a:rPr lang="en-US" altLang="zh-CN" sz="1600">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在</a:t>
            </a:r>
            <a:r>
              <a:rPr lang="en-US" altLang="zh-CN" sz="1600">
                <a:latin typeface="苹方-简" panose="020B0400000000000000" charset="-122"/>
                <a:ea typeface="苹方-简" panose="020B0400000000000000" charset="-122"/>
              </a:rPr>
              <a:t>sstable</a:t>
            </a:r>
            <a:r>
              <a:rPr lang="zh-CN" altLang="en-US" sz="1600">
                <a:latin typeface="苹方-简" panose="020B0400000000000000" charset="-122"/>
                <a:ea typeface="苹方-简" panose="020B0400000000000000" charset="-122"/>
              </a:rPr>
              <a:t>中的索引信息；</a:t>
            </a:r>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Padding</a:t>
            </a:r>
            <a:r>
              <a:rPr lang="zh-CN" altLang="en-US" sz="1600">
                <a:latin typeface="苹方-简" panose="020B0400000000000000" charset="-122"/>
                <a:ea typeface="苹方-简" panose="020B0400000000000000" charset="-122"/>
              </a:rPr>
              <a:t>：占位符；</a:t>
            </a:r>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Magic</a:t>
            </a:r>
            <a:r>
              <a:rPr lang="zh-CN" altLang="en-US" sz="1600">
                <a:latin typeface="苹方-简" panose="020B0400000000000000" charset="-122"/>
                <a:ea typeface="苹方-简" panose="020B0400000000000000" charset="-122"/>
              </a:rPr>
              <a:t>：魔数。</a:t>
            </a:r>
            <a:endParaRPr lang="zh-CN" altLang="en-US" sz="1600">
              <a:latin typeface="苹方-简" panose="020B0400000000000000" charset="-122"/>
              <a:ea typeface="苹方-简" panose="020B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sstable-writer</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grpSp>
        <p:nvGrpSpPr>
          <p:cNvPr id="8" name="组合 7"/>
          <p:cNvGrpSpPr/>
          <p:nvPr/>
        </p:nvGrpSpPr>
        <p:grpSpPr>
          <a:xfrm>
            <a:off x="253365" y="1680845"/>
            <a:ext cx="2320290" cy="1948815"/>
            <a:chOff x="399" y="1340"/>
            <a:chExt cx="3654" cy="3069"/>
          </a:xfrm>
        </p:grpSpPr>
        <p:sp>
          <p:nvSpPr>
            <p:cNvPr id="7" name="流程图: 过程 6"/>
            <p:cNvSpPr/>
            <p:nvPr/>
          </p:nvSpPr>
          <p:spPr>
            <a:xfrm>
              <a:off x="399" y="1340"/>
              <a:ext cx="365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leveldb.tWriter</a:t>
              </a:r>
              <a:endParaRPr lang="en-US" altLang="zh-CN" sz="1200"/>
            </a:p>
          </p:txBody>
        </p:sp>
        <p:sp>
          <p:nvSpPr>
            <p:cNvPr id="4" name="流程图: 过程 3"/>
            <p:cNvSpPr/>
            <p:nvPr/>
          </p:nvSpPr>
          <p:spPr>
            <a:xfrm>
              <a:off x="399" y="1789"/>
              <a:ext cx="3653"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t: *tOps</a:t>
              </a:r>
              <a:endParaRPr lang="en-US" altLang="zh-CN" sz="900"/>
            </a:p>
            <a:p>
              <a:pPr algn="l"/>
              <a:r>
                <a:rPr lang="en-US" altLang="zh-CN" sz="900"/>
                <a:t>- fd: storage.FileDesc</a:t>
              </a:r>
              <a:endParaRPr lang="en-US" altLang="zh-CN" sz="900"/>
            </a:p>
            <a:p>
              <a:pPr algn="l"/>
              <a:r>
                <a:rPr lang="en-US" altLang="zh-CN" sz="900"/>
                <a:t>- w: storage.Writer</a:t>
              </a:r>
              <a:endParaRPr lang="en-US" altLang="zh-CN" sz="900"/>
            </a:p>
            <a:p>
              <a:pPr algn="l"/>
              <a:r>
                <a:rPr lang="en-US" altLang="zh-CN" sz="900"/>
                <a:t>- tw: *table.Writer</a:t>
              </a:r>
              <a:endParaRPr lang="en-US" altLang="zh-CN" sz="900"/>
            </a:p>
            <a:p>
              <a:pPr algn="l"/>
              <a:r>
                <a:rPr lang="en-US" altLang="zh-CN" sz="900"/>
                <a:t>- first: []byte</a:t>
              </a:r>
              <a:endParaRPr lang="en-US" altLang="zh-CN" sz="900"/>
            </a:p>
            <a:p>
              <a:pPr algn="l"/>
              <a:r>
                <a:rPr lang="en-US" altLang="zh-CN" sz="900"/>
                <a:t>- last: []byte</a:t>
              </a:r>
              <a:endParaRPr lang="en-US" altLang="zh-CN" sz="900"/>
            </a:p>
          </p:txBody>
        </p:sp>
        <p:sp>
          <p:nvSpPr>
            <p:cNvPr id="6" name="流程图: 过程 5"/>
            <p:cNvSpPr/>
            <p:nvPr/>
          </p:nvSpPr>
          <p:spPr>
            <a:xfrm>
              <a:off x="399" y="3099"/>
              <a:ext cx="3654"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append(key: []value, value: []value): error</a:t>
              </a:r>
              <a:endParaRPr lang="en-US" altLang="zh-CN" sz="900"/>
            </a:p>
            <a:p>
              <a:pPr algn="l"/>
              <a:r>
                <a:rPr lang="en-US" altLang="zh-CN" sz="900"/>
                <a:t>- empty(): bool</a:t>
              </a:r>
              <a:endParaRPr lang="en-US" altLang="zh-CN" sz="900"/>
            </a:p>
            <a:p>
              <a:pPr algn="l"/>
              <a:r>
                <a:rPr lang="en-US" altLang="zh-CN" sz="900"/>
                <a:t>- close()</a:t>
              </a:r>
              <a:endParaRPr lang="en-US" altLang="zh-CN" sz="900"/>
            </a:p>
            <a:p>
              <a:pPr algn="l"/>
              <a:r>
                <a:rPr lang="en-US" altLang="zh-CN" sz="900"/>
                <a:t>- finish(): (f: *tFile, err: error)</a:t>
              </a:r>
              <a:endParaRPr lang="en-US" altLang="zh-CN" sz="900"/>
            </a:p>
            <a:p>
              <a:pPr algn="l"/>
              <a:r>
                <a:rPr lang="en-US" altLang="zh-CN" sz="900"/>
                <a:t>- drop()</a:t>
              </a:r>
              <a:endParaRPr lang="en-US" altLang="zh-CN" sz="900"/>
            </a:p>
          </p:txBody>
        </p:sp>
      </p:grpSp>
      <p:grpSp>
        <p:nvGrpSpPr>
          <p:cNvPr id="12" name="组合 11"/>
          <p:cNvGrpSpPr/>
          <p:nvPr/>
        </p:nvGrpSpPr>
        <p:grpSpPr>
          <a:xfrm>
            <a:off x="5939155" y="300990"/>
            <a:ext cx="2320290" cy="3683635"/>
            <a:chOff x="7521" y="1298"/>
            <a:chExt cx="3654" cy="5801"/>
          </a:xfrm>
        </p:grpSpPr>
        <p:sp>
          <p:nvSpPr>
            <p:cNvPr id="9" name="流程图: 过程 8"/>
            <p:cNvSpPr/>
            <p:nvPr/>
          </p:nvSpPr>
          <p:spPr>
            <a:xfrm>
              <a:off x="7521" y="1298"/>
              <a:ext cx="365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table.Writer</a:t>
              </a:r>
              <a:endParaRPr lang="en-US" altLang="zh-CN" sz="1200"/>
            </a:p>
          </p:txBody>
        </p:sp>
        <p:sp>
          <p:nvSpPr>
            <p:cNvPr id="10" name="流程图: 过程 9"/>
            <p:cNvSpPr/>
            <p:nvPr/>
          </p:nvSpPr>
          <p:spPr>
            <a:xfrm>
              <a:off x="7522" y="1747"/>
              <a:ext cx="3653" cy="339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writer: io.Writer</a:t>
              </a:r>
              <a:endParaRPr lang="en-US" altLang="zh-CN" sz="900"/>
            </a:p>
            <a:p>
              <a:pPr algn="l"/>
              <a:r>
                <a:rPr lang="en-US" altLang="zh-CN" sz="900"/>
                <a:t>- err: error</a:t>
              </a:r>
              <a:endParaRPr lang="en-US" altLang="zh-CN" sz="900"/>
            </a:p>
            <a:p>
              <a:pPr algn="l"/>
              <a:r>
                <a:rPr lang="en-US" altLang="zh-CN" sz="900"/>
                <a:t>- cmp: comparer.Comparer</a:t>
              </a:r>
              <a:endParaRPr lang="en-US" altLang="zh-CN" sz="900"/>
            </a:p>
            <a:p>
              <a:pPr algn="l"/>
              <a:r>
                <a:rPr lang="en-US" altLang="zh-CN" sz="900"/>
                <a:t>- filter: filter.Filter</a:t>
              </a:r>
              <a:endParaRPr lang="en-US" altLang="zh-CN" sz="900"/>
            </a:p>
            <a:p>
              <a:pPr algn="l"/>
              <a:r>
                <a:rPr lang="en-US" altLang="zh-CN" sz="900"/>
                <a:t>- compression: opt.Compression</a:t>
              </a:r>
              <a:endParaRPr lang="en-US" altLang="zh-CN" sz="900"/>
            </a:p>
            <a:p>
              <a:pPr algn="l"/>
              <a:r>
                <a:rPr lang="en-US" altLang="zh-CN" sz="900"/>
                <a:t>- blockSize: int</a:t>
              </a:r>
              <a:endParaRPr lang="en-US" altLang="zh-CN" sz="900"/>
            </a:p>
            <a:p>
              <a:pPr algn="l"/>
              <a:r>
                <a:rPr lang="en-US" altLang="zh-CN" sz="900"/>
                <a:t>- dataBlock: blockWriter</a:t>
              </a:r>
              <a:endParaRPr lang="en-US" altLang="zh-CN" sz="900"/>
            </a:p>
            <a:p>
              <a:pPr algn="l"/>
              <a:r>
                <a:rPr lang="en-US" altLang="zh-CN" sz="900"/>
                <a:t>- indexBlock: blockWriter</a:t>
              </a:r>
              <a:endParaRPr lang="en-US" altLang="zh-CN" sz="900"/>
            </a:p>
            <a:p>
              <a:pPr algn="l"/>
              <a:r>
                <a:rPr lang="en-US" altLang="zh-CN" sz="900"/>
                <a:t>- filterBlock: filterWriter</a:t>
              </a:r>
              <a:endParaRPr lang="en-US" altLang="zh-CN" sz="900"/>
            </a:p>
            <a:p>
              <a:pPr algn="l"/>
              <a:r>
                <a:rPr lang="en-US" altLang="zh-CN" sz="900"/>
                <a:t>- pendingBH: blockHandle</a:t>
              </a:r>
              <a:endParaRPr lang="en-US" altLang="zh-CN" sz="900"/>
            </a:p>
            <a:p>
              <a:pPr algn="l"/>
              <a:r>
                <a:rPr lang="en-US" altLang="zh-CN" sz="900"/>
                <a:t>- offset: uint64</a:t>
              </a:r>
              <a:endParaRPr lang="en-US" altLang="zh-CN" sz="900"/>
            </a:p>
            <a:p>
              <a:pPr algn="l"/>
              <a:r>
                <a:rPr lang="en-US" altLang="zh-CN" sz="900"/>
                <a:t>- nEntries: int</a:t>
              </a:r>
              <a:endParaRPr lang="en-US" altLang="zh-CN" sz="900"/>
            </a:p>
            <a:p>
              <a:pPr algn="l"/>
              <a:r>
                <a:rPr lang="en-US" altLang="zh-CN" sz="900"/>
                <a:t>- scratch: [50]byte</a:t>
              </a:r>
              <a:endParaRPr lang="en-US" altLang="zh-CN" sz="900"/>
            </a:p>
            <a:p>
              <a:pPr algn="l"/>
              <a:r>
                <a:rPr lang="en-US" altLang="zh-CN" sz="900"/>
                <a:t>- compareScratch: []byte</a:t>
              </a:r>
              <a:endParaRPr lang="en-US" altLang="zh-CN" sz="900"/>
            </a:p>
            <a:p>
              <a:pPr algn="l"/>
              <a:r>
                <a:rPr lang="en-US" altLang="zh-CN" sz="900"/>
                <a:t>- compressionScratch: []byte</a:t>
              </a:r>
              <a:endParaRPr lang="en-US" altLang="zh-CN" sz="900"/>
            </a:p>
          </p:txBody>
        </p:sp>
        <p:sp>
          <p:nvSpPr>
            <p:cNvPr id="11" name="流程图: 过程 10"/>
            <p:cNvSpPr/>
            <p:nvPr/>
          </p:nvSpPr>
          <p:spPr>
            <a:xfrm>
              <a:off x="7521" y="5143"/>
              <a:ext cx="3653" cy="195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writeBlock(buf: *util.Buffer, compression: opt.Compression): (blockHandle, error)</a:t>
              </a:r>
              <a:endParaRPr lang="en-US" altLang="zh-CN" sz="900"/>
            </a:p>
            <a:p>
              <a:pPr algn="l"/>
              <a:r>
                <a:rPr lang="en-US" altLang="zh-CN" sz="900"/>
                <a:t>- flushPendingBH(key: []byte)</a:t>
              </a:r>
              <a:endParaRPr lang="en-US" altLang="zh-CN" sz="900"/>
            </a:p>
            <a:p>
              <a:pPr algn="l"/>
              <a:r>
                <a:rPr lang="en-US" altLang="zh-CN" sz="900"/>
                <a:t>- finishBlock(): error</a:t>
              </a:r>
              <a:endParaRPr lang="en-US" altLang="zh-CN" sz="900"/>
            </a:p>
            <a:p>
              <a:pPr algn="l"/>
              <a:r>
                <a:rPr lang="en-US" altLang="zh-CN" sz="900"/>
                <a:t>+ Append(key: []byte, value: []byte): error</a:t>
              </a:r>
              <a:endParaRPr lang="en-US" altLang="zh-CN" sz="900"/>
            </a:p>
            <a:p>
              <a:pPr algn="l"/>
              <a:r>
                <a:rPr lang="en-US" altLang="zh-CN" sz="900"/>
                <a:t>+ BlocksLen(): int</a:t>
              </a:r>
              <a:endParaRPr lang="en-US" altLang="zh-CN" sz="900"/>
            </a:p>
            <a:p>
              <a:pPr algn="l"/>
              <a:r>
                <a:rPr lang="en-US" altLang="zh-CN" sz="900"/>
                <a:t>+ EntriesLen(): int</a:t>
              </a:r>
              <a:endParaRPr lang="en-US" altLang="zh-CN" sz="900"/>
            </a:p>
            <a:p>
              <a:pPr algn="l"/>
              <a:r>
                <a:rPr lang="en-US" altLang="zh-CN" sz="900"/>
                <a:t>+ BytesLen(): int</a:t>
              </a:r>
              <a:endParaRPr lang="en-US" altLang="zh-CN" sz="900"/>
            </a:p>
            <a:p>
              <a:pPr algn="l"/>
              <a:r>
                <a:rPr lang="en-US" altLang="zh-CN" sz="900"/>
                <a:t>+ Close(): error</a:t>
              </a:r>
              <a:endParaRPr lang="en-US" altLang="zh-CN" sz="900"/>
            </a:p>
          </p:txBody>
        </p:sp>
      </p:grpSp>
      <p:grpSp>
        <p:nvGrpSpPr>
          <p:cNvPr id="16" name="组合 15"/>
          <p:cNvGrpSpPr/>
          <p:nvPr/>
        </p:nvGrpSpPr>
        <p:grpSpPr>
          <a:xfrm>
            <a:off x="253365" y="4864100"/>
            <a:ext cx="1951990" cy="1718945"/>
            <a:chOff x="398" y="6979"/>
            <a:chExt cx="3074" cy="2707"/>
          </a:xfrm>
        </p:grpSpPr>
        <p:sp>
          <p:nvSpPr>
            <p:cNvPr id="13" name="流程图: 过程 12"/>
            <p:cNvSpPr/>
            <p:nvPr/>
          </p:nvSpPr>
          <p:spPr>
            <a:xfrm>
              <a:off x="398" y="6979"/>
              <a:ext cx="3073"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table.blockWriter</a:t>
              </a:r>
              <a:endParaRPr lang="en-US" altLang="zh-CN" sz="1200"/>
            </a:p>
          </p:txBody>
        </p:sp>
        <p:sp>
          <p:nvSpPr>
            <p:cNvPr id="14" name="流程图: 过程 13"/>
            <p:cNvSpPr/>
            <p:nvPr/>
          </p:nvSpPr>
          <p:spPr>
            <a:xfrm>
              <a:off x="398" y="7428"/>
              <a:ext cx="3073"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restartInterval: int</a:t>
              </a:r>
              <a:endParaRPr lang="en-US" altLang="zh-CN" sz="900"/>
            </a:p>
            <a:p>
              <a:pPr algn="l"/>
              <a:r>
                <a:rPr lang="en-US" altLang="zh-CN" sz="900"/>
                <a:t>- buf: util.Buffer</a:t>
              </a:r>
              <a:endParaRPr lang="en-US" altLang="zh-CN" sz="900"/>
            </a:p>
            <a:p>
              <a:pPr algn="l"/>
              <a:r>
                <a:rPr lang="en-US" altLang="zh-CN" sz="900"/>
                <a:t>- nEntries: int</a:t>
              </a:r>
              <a:endParaRPr lang="en-US" altLang="zh-CN" sz="900"/>
            </a:p>
            <a:p>
              <a:pPr algn="l"/>
              <a:r>
                <a:rPr lang="en-US" altLang="zh-CN" sz="900"/>
                <a:t>- prevKey: []byte</a:t>
              </a:r>
              <a:endParaRPr lang="en-US" altLang="zh-CN" sz="900"/>
            </a:p>
            <a:p>
              <a:pPr algn="l"/>
              <a:r>
                <a:rPr lang="en-US" altLang="zh-CN" sz="900"/>
                <a:t>- restarts: []uint32</a:t>
              </a:r>
              <a:endParaRPr lang="en-US" altLang="zh-CN" sz="900"/>
            </a:p>
            <a:p>
              <a:pPr algn="l"/>
              <a:r>
                <a:rPr lang="en-US" altLang="zh-CN" sz="900"/>
                <a:t>- scratch: []byte</a:t>
              </a:r>
              <a:endParaRPr lang="en-US" altLang="zh-CN" sz="900"/>
            </a:p>
          </p:txBody>
        </p:sp>
        <p:sp>
          <p:nvSpPr>
            <p:cNvPr id="15" name="流程图: 过程 14"/>
            <p:cNvSpPr/>
            <p:nvPr/>
          </p:nvSpPr>
          <p:spPr>
            <a:xfrm>
              <a:off x="398" y="8738"/>
              <a:ext cx="3074" cy="94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append(key: []byte, value: []byte)</a:t>
              </a:r>
              <a:endParaRPr lang="en-US" altLang="zh-CN" sz="900"/>
            </a:p>
            <a:p>
              <a:pPr algn="l"/>
              <a:r>
                <a:rPr lang="en-US" altLang="zh-CN" sz="900"/>
                <a:t>- finish()</a:t>
              </a:r>
              <a:endParaRPr lang="en-US" altLang="zh-CN" sz="900"/>
            </a:p>
            <a:p>
              <a:pPr algn="l"/>
              <a:r>
                <a:rPr lang="en-US" altLang="zh-CN" sz="900"/>
                <a:t>- reset()</a:t>
              </a:r>
              <a:endParaRPr lang="en-US" altLang="zh-CN" sz="900"/>
            </a:p>
            <a:p>
              <a:pPr algn="l"/>
              <a:r>
                <a:rPr lang="en-US" altLang="zh-CN" sz="900"/>
                <a:t>- bytesLen(): int</a:t>
              </a:r>
              <a:endParaRPr lang="en-US" altLang="zh-CN" sz="900"/>
            </a:p>
          </p:txBody>
        </p:sp>
      </p:grpSp>
      <p:grpSp>
        <p:nvGrpSpPr>
          <p:cNvPr id="20" name="组合 19"/>
          <p:cNvGrpSpPr/>
          <p:nvPr/>
        </p:nvGrpSpPr>
        <p:grpSpPr>
          <a:xfrm>
            <a:off x="8699500" y="4986655"/>
            <a:ext cx="1738630" cy="1471295"/>
            <a:chOff x="8395" y="6979"/>
            <a:chExt cx="2738" cy="2317"/>
          </a:xfrm>
        </p:grpSpPr>
        <p:sp>
          <p:nvSpPr>
            <p:cNvPr id="17" name="流程图: 过程 16"/>
            <p:cNvSpPr/>
            <p:nvPr/>
          </p:nvSpPr>
          <p:spPr>
            <a:xfrm>
              <a:off x="8395" y="6979"/>
              <a:ext cx="2739"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table.filterWriter</a:t>
              </a:r>
              <a:endParaRPr lang="en-US" altLang="zh-CN" sz="1200"/>
            </a:p>
          </p:txBody>
        </p:sp>
        <p:sp>
          <p:nvSpPr>
            <p:cNvPr id="18" name="流程图: 过程 17"/>
            <p:cNvSpPr/>
            <p:nvPr/>
          </p:nvSpPr>
          <p:spPr>
            <a:xfrm>
              <a:off x="8396" y="7428"/>
              <a:ext cx="2737" cy="9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generator: FilterGenerator</a:t>
              </a:r>
              <a:endParaRPr lang="en-US" altLang="zh-CN" sz="900"/>
            </a:p>
            <a:p>
              <a:pPr algn="l"/>
              <a:r>
                <a:rPr lang="en-US" altLang="zh-CN" sz="900"/>
                <a:t>- buf: util.Buffer</a:t>
              </a:r>
              <a:endParaRPr lang="en-US" altLang="zh-CN" sz="900"/>
            </a:p>
            <a:p>
              <a:pPr algn="l"/>
              <a:r>
                <a:rPr lang="en-US" altLang="zh-CN" sz="900"/>
                <a:t>- nKeys: int</a:t>
              </a:r>
              <a:endParaRPr lang="en-US" altLang="zh-CN" sz="900"/>
            </a:p>
            <a:p>
              <a:pPr algn="l"/>
              <a:r>
                <a:rPr lang="en-US" altLang="zh-CN" sz="900"/>
                <a:t>- offsets: []uint32</a:t>
              </a:r>
              <a:endParaRPr lang="en-US" altLang="zh-CN" sz="900"/>
            </a:p>
          </p:txBody>
        </p:sp>
        <p:sp>
          <p:nvSpPr>
            <p:cNvPr id="19" name="流程图: 过程 18"/>
            <p:cNvSpPr/>
            <p:nvPr/>
          </p:nvSpPr>
          <p:spPr>
            <a:xfrm>
              <a:off x="8396" y="8362"/>
              <a:ext cx="2737" cy="9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add(key: []byte)</a:t>
              </a:r>
              <a:endParaRPr lang="en-US" altLang="zh-CN" sz="900"/>
            </a:p>
            <a:p>
              <a:pPr algn="l"/>
              <a:r>
                <a:rPr lang="en-US" altLang="zh-CN" sz="900"/>
                <a:t>- flush(offset: uint64)</a:t>
              </a:r>
              <a:endParaRPr lang="en-US" altLang="zh-CN" sz="900"/>
            </a:p>
            <a:p>
              <a:pPr algn="l"/>
              <a:r>
                <a:rPr lang="en-US" altLang="zh-CN" sz="900"/>
                <a:t>- finish()</a:t>
              </a:r>
              <a:endParaRPr lang="en-US" altLang="zh-CN" sz="900"/>
            </a:p>
            <a:p>
              <a:pPr algn="l"/>
              <a:r>
                <a:rPr lang="en-US" altLang="zh-CN" sz="900"/>
                <a:t>- generate()</a:t>
              </a:r>
              <a:endParaRPr lang="en-US" altLang="zh-CN" sz="900"/>
            </a:p>
          </p:txBody>
        </p:sp>
      </p:grpSp>
      <p:cxnSp>
        <p:nvCxnSpPr>
          <p:cNvPr id="21" name="直接箭头连接符 20"/>
          <p:cNvCxnSpPr>
            <a:stCxn id="4" idx="3"/>
            <a:endCxn id="10" idx="1"/>
          </p:cNvCxnSpPr>
          <p:nvPr/>
        </p:nvCxnSpPr>
        <p:spPr>
          <a:xfrm flipV="1">
            <a:off x="2573020" y="1664335"/>
            <a:ext cx="3366770" cy="71755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2"/>
            <a:endCxn id="13" idx="0"/>
          </p:cNvCxnSpPr>
          <p:nvPr/>
        </p:nvCxnSpPr>
        <p:spPr>
          <a:xfrm rot="5400000">
            <a:off x="3724593" y="1489393"/>
            <a:ext cx="879475" cy="5869940"/>
          </a:xfrm>
          <a:prstGeom prst="bentConnector3">
            <a:avLst>
              <a:gd name="adj1" fmla="val 50000"/>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1" idx="2"/>
            <a:endCxn id="17" idx="0"/>
          </p:cNvCxnSpPr>
          <p:nvPr/>
        </p:nvCxnSpPr>
        <p:spPr>
          <a:xfrm rot="5400000" flipV="1">
            <a:off x="7833360" y="3250565"/>
            <a:ext cx="1002030" cy="2470150"/>
          </a:xfrm>
          <a:prstGeom prst="bentConnector3">
            <a:avLst>
              <a:gd name="adj1" fmla="val 44043"/>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9225" y="1384300"/>
            <a:ext cx="3133725" cy="224536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t</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leveldb</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配置；</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fd: sstable</a:t>
            </a:r>
            <a:r>
              <a:rPr lang="zh-CN" altLang="en-US" sz="1000">
                <a:latin typeface="苹方-简" panose="020B0400000000000000" charset="-122"/>
                <a:ea typeface="苹方-简" panose="020B0400000000000000" charset="-122"/>
              </a:rPr>
              <a:t>文件描述符；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w</a:t>
            </a:r>
            <a:r>
              <a:rPr lang="zh-CN" altLang="en-US" sz="1000">
                <a:latin typeface="苹方-简" panose="020B0400000000000000" charset="-122"/>
                <a:ea typeface="苹方-简" panose="020B0400000000000000" charset="-122"/>
              </a:rPr>
              <a:t>：文件系统</a:t>
            </a:r>
            <a:r>
              <a:rPr lang="en-US" altLang="zh-CN" sz="1000">
                <a:latin typeface="苹方-简" panose="020B0400000000000000" charset="-122"/>
                <a:ea typeface="苹方-简" panose="020B0400000000000000" charset="-122"/>
              </a:rPr>
              <a:t>writer</a:t>
            </a:r>
            <a:endParaRPr lang="en-US" altLang="zh-CN"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tw</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内嵌的</a:t>
            </a:r>
            <a:r>
              <a:rPr lang="en-US" altLang="zh-CN" sz="1000">
                <a:latin typeface="苹方-简" panose="020B0400000000000000" charset="-122"/>
                <a:ea typeface="苹方-简" panose="020B0400000000000000" charset="-122"/>
              </a:rPr>
              <a:t>tableWriter</a:t>
            </a:r>
            <a:endParaRPr lang="en-US" altLang="zh-CN"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first</a:t>
            </a:r>
            <a:r>
              <a:rPr lang="zh-CN" altLang="en-US" sz="1000">
                <a:latin typeface="苹方-简" panose="020B0400000000000000" charset="-122"/>
                <a:ea typeface="苹方-简" panose="020B0400000000000000" charset="-122"/>
              </a:rPr>
              <a:t>：该</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中所有数据项的最小</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last</a:t>
            </a:r>
            <a:r>
              <a:rPr lang="zh-CN" altLang="en-US" sz="1000">
                <a:latin typeface="苹方-简" panose="020B0400000000000000" charset="-122"/>
                <a:ea typeface="苹方-简" panose="020B0400000000000000" charset="-122"/>
              </a:rPr>
              <a:t>：该</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中所有数据项的最大</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append</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中追加</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empty</a:t>
            </a:r>
            <a:r>
              <a:rPr lang="zh-CN" altLang="en-US" sz="1000">
                <a:latin typeface="苹方-简" panose="020B0400000000000000" charset="-122"/>
                <a:ea typeface="苹方-简" panose="020B0400000000000000" charset="-122"/>
              </a:rPr>
              <a:t>：判断</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是否为空；</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close</a:t>
            </a:r>
            <a:r>
              <a:rPr lang="zh-CN" altLang="en-US" sz="1000">
                <a:latin typeface="苹方-简" panose="020B0400000000000000" charset="-122"/>
                <a:ea typeface="苹方-简" panose="020B0400000000000000" charset="-122"/>
              </a:rPr>
              <a:t>：关闭</a:t>
            </a:r>
            <a:r>
              <a:rPr lang="en-US" altLang="zh-CN" sz="1000">
                <a:latin typeface="苹方-简" panose="020B0400000000000000" charset="-122"/>
                <a:ea typeface="苹方-简" panose="020B0400000000000000" charset="-122"/>
              </a:rPr>
              <a:t>table 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finish</a:t>
            </a:r>
            <a:r>
              <a:rPr lang="zh-CN" altLang="en-US" sz="1000">
                <a:latin typeface="苹方-简" panose="020B0400000000000000" charset="-122"/>
                <a:ea typeface="苹方-简" panose="020B0400000000000000" charset="-122"/>
              </a:rPr>
              <a:t>：持久化</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，并生成最终文件；</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drop</a:t>
            </a:r>
            <a:r>
              <a:rPr lang="zh-CN" altLang="en-US" sz="1000">
                <a:latin typeface="苹方-简" panose="020B0400000000000000" charset="-122"/>
                <a:ea typeface="苹方-简" panose="020B0400000000000000" charset="-122"/>
              </a:rPr>
              <a:t>：把整张表删掉。</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
        <p:nvSpPr>
          <p:cNvPr id="2" name="文本框 1"/>
          <p:cNvSpPr txBox="1"/>
          <p:nvPr/>
        </p:nvSpPr>
        <p:spPr>
          <a:xfrm>
            <a:off x="8377555" y="90805"/>
            <a:ext cx="3641090" cy="4092575"/>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writer</a:t>
            </a:r>
            <a:r>
              <a:rPr lang="zh-CN" altLang="en-US" sz="1000">
                <a:latin typeface="苹方-简" panose="020B0400000000000000" charset="-122"/>
                <a:ea typeface="苹方-简" panose="020B0400000000000000" charset="-122"/>
              </a:rPr>
              <a:t>：底层的</a:t>
            </a:r>
            <a:r>
              <a:rPr lang="en-US" altLang="zh-CN" sz="1000">
                <a:latin typeface="苹方-简" panose="020B0400000000000000" charset="-122"/>
                <a:ea typeface="苹方-简" panose="020B0400000000000000" charset="-122"/>
              </a:rPr>
              <a:t>io.Writer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err</a:t>
            </a:r>
            <a:r>
              <a:rPr lang="zh-CN" altLang="en-US" sz="1000">
                <a:latin typeface="苹方-简" panose="020B0400000000000000" charset="-122"/>
                <a:ea typeface="苹方-简" panose="020B0400000000000000" charset="-122"/>
              </a:rPr>
              <a:t>：记录的错误；</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filter</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的过滤器；</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compression</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使用的压缩算法；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blockSize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规定一个</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的大小；</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dataBlock</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的针对</a:t>
            </a:r>
            <a:r>
              <a:rPr lang="en-US" altLang="zh-CN" sz="1000">
                <a:latin typeface="苹方-简" panose="020B0400000000000000" charset="-122"/>
                <a:ea typeface="苹方-简" panose="020B0400000000000000" charset="-122"/>
              </a:rPr>
              <a:t>dataBlock</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indexBlock</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的针对</a:t>
            </a:r>
            <a:r>
              <a:rPr lang="en-US" altLang="zh-CN" sz="1000">
                <a:latin typeface="苹方-简" panose="020B0400000000000000" charset="-122"/>
                <a:ea typeface="苹方-简" panose="020B0400000000000000" charset="-122"/>
              </a:rPr>
              <a:t>indexBlock</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filterBlock</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的针对</a:t>
            </a:r>
            <a:r>
              <a:rPr lang="en-US" altLang="zh-CN" sz="1000">
                <a:latin typeface="苹方-简" panose="020B0400000000000000" charset="-122"/>
                <a:ea typeface="苹方-简" panose="020B0400000000000000" charset="-122"/>
              </a:rPr>
              <a:t>filterBlock</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pendingBH</a:t>
            </a:r>
            <a:r>
              <a:rPr lang="zh-CN" altLang="en-US" sz="1000">
                <a:latin typeface="苹方-简" panose="020B0400000000000000" charset="-122"/>
                <a:ea typeface="苹方-简" panose="020B0400000000000000" charset="-122"/>
              </a:rPr>
              <a:t>：记录了上一个dataBlock的索引信息，当下一个dataBlock的数据写入时，将该索引信息写入indexBlock中。</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offset</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的偏移；</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nEntries</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已写入的</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个数；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scratch</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compareScratch</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compressionScratch</a:t>
            </a:r>
            <a:r>
              <a:rPr lang="zh-CN" altLang="en-US" sz="1000">
                <a:latin typeface="苹方-简" panose="020B0400000000000000" charset="-122"/>
                <a:ea typeface="苹方-简" panose="020B0400000000000000" charset="-122"/>
              </a:rPr>
              <a:t>：这几个都是索引相关的参数</a:t>
            </a: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writeBlock</a:t>
            </a:r>
            <a:r>
              <a:rPr lang="zh-CN" altLang="en-US" sz="1000">
                <a:latin typeface="苹方-简" panose="020B0400000000000000" charset="-122"/>
                <a:ea typeface="苹方-简" panose="020B0400000000000000" charset="-122"/>
              </a:rPr>
              <a:t>：写入一个</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flushPendingBH</a:t>
            </a:r>
            <a:r>
              <a:rPr lang="zh-CN" altLang="en-US" sz="1000">
                <a:latin typeface="苹方-简" panose="020B0400000000000000" charset="-122"/>
                <a:ea typeface="苹方-简" panose="020B0400000000000000" charset="-122"/>
              </a:rPr>
              <a:t>：把上一个</a:t>
            </a:r>
            <a:r>
              <a:rPr lang="en-US" altLang="zh-CN" sz="1000">
                <a:latin typeface="苹方-简" panose="020B0400000000000000" charset="-122"/>
                <a:ea typeface="苹方-简" panose="020B0400000000000000" charset="-122"/>
              </a:rPr>
              <a:t>dataBlock</a:t>
            </a:r>
            <a:r>
              <a:rPr lang="zh-CN" altLang="en-US" sz="1000">
                <a:latin typeface="苹方-简" panose="020B0400000000000000" charset="-122"/>
                <a:ea typeface="苹方-简" panose="020B0400000000000000" charset="-122"/>
              </a:rPr>
              <a:t>的索引信息写入到</a:t>
            </a:r>
            <a:r>
              <a:rPr lang="en-US" altLang="zh-CN" sz="1000">
                <a:latin typeface="苹方-简" panose="020B0400000000000000" charset="-122"/>
                <a:ea typeface="苹方-简" panose="020B0400000000000000" charset="-122"/>
              </a:rPr>
              <a:t>indexBlock</a:t>
            </a:r>
            <a:r>
              <a:rPr lang="zh-CN" altLang="en-US" sz="1000">
                <a:latin typeface="苹方-简" panose="020B0400000000000000" charset="-122"/>
                <a:ea typeface="苹方-简" panose="020B0400000000000000" charset="-122"/>
              </a:rPr>
              <a:t>中；</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Append</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添加</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BlocksLen</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长度；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EntriesLen</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长度；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BytesLen</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的字节长度；</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Close</a:t>
            </a:r>
            <a:r>
              <a:rPr lang="zh-CN" altLang="en-US" sz="1000">
                <a:latin typeface="苹方-简" panose="020B0400000000000000" charset="-122"/>
                <a:ea typeface="苹方-简" panose="020B0400000000000000" charset="-122"/>
              </a:rPr>
              <a:t>：关闭</a:t>
            </a:r>
            <a:r>
              <a:rPr lang="en-US" altLang="zh-CN" sz="1000">
                <a:latin typeface="苹方-简" panose="020B0400000000000000" charset="-122"/>
                <a:ea typeface="苹方-简" panose="020B0400000000000000" charset="-122"/>
              </a:rPr>
              <a:t>table.Writer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
        <p:nvSpPr>
          <p:cNvPr id="3" name="文本框 2"/>
          <p:cNvSpPr txBox="1"/>
          <p:nvPr/>
        </p:nvSpPr>
        <p:spPr>
          <a:xfrm>
            <a:off x="2384425" y="4753610"/>
            <a:ext cx="3133725" cy="1630045"/>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restartInterval</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restart Point</a:t>
            </a:r>
            <a:r>
              <a:rPr lang="zh-CN" altLang="en-US" sz="1000">
                <a:latin typeface="苹方-简" panose="020B0400000000000000" charset="-122"/>
                <a:ea typeface="苹方-简" panose="020B0400000000000000" charset="-122"/>
              </a:rPr>
              <a:t>的间隔；</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buf</a:t>
            </a:r>
            <a:r>
              <a:rPr lang="zh-CN" altLang="en-US" sz="1000">
                <a:latin typeface="苹方-简" panose="020B0400000000000000" charset="-122"/>
                <a:ea typeface="苹方-简" panose="020B0400000000000000" charset="-122"/>
              </a:rPr>
              <a:t>：缓存</a:t>
            </a:r>
            <a:r>
              <a:rPr lang="en-US" altLang="zh-CN" sz="1000">
                <a:latin typeface="苹方-简" panose="020B0400000000000000" charset="-122"/>
                <a:ea typeface="苹方-简" panose="020B0400000000000000" charset="-122"/>
              </a:rPr>
              <a:t>buffer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nEntries</a:t>
            </a:r>
            <a:r>
              <a:rPr lang="zh-CN" altLang="en-US" sz="1000">
                <a:latin typeface="苹方-简" panose="020B0400000000000000" charset="-122"/>
                <a:ea typeface="苹方-简" panose="020B0400000000000000" charset="-122"/>
              </a:rPr>
              <a:t>：已写入的</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个数；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preKey</a:t>
            </a:r>
            <a:r>
              <a:rPr lang="zh-CN" altLang="en-US" sz="1000">
                <a:latin typeface="苹方-简" panose="020B0400000000000000" charset="-122"/>
                <a:ea typeface="苹方-简" panose="020B0400000000000000" charset="-122"/>
              </a:rPr>
              <a:t>：上一个</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restarts</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restart Point</a:t>
            </a:r>
            <a:r>
              <a:rPr lang="zh-CN" altLang="en-US" sz="1000">
                <a:latin typeface="苹方-简" panose="020B0400000000000000" charset="-122"/>
                <a:ea typeface="苹方-简" panose="020B0400000000000000" charset="-122"/>
              </a:rPr>
              <a:t>下标；</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scratch</a:t>
            </a:r>
            <a:r>
              <a:rPr lang="zh-CN" altLang="en-US" sz="1000">
                <a:latin typeface="苹方-简" panose="020B0400000000000000" charset="-122"/>
                <a:ea typeface="苹方-简" panose="020B0400000000000000" charset="-122"/>
              </a:rPr>
              <a:t>：写入</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buffer</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append</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追加</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tWriter.Append</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688975" y="3181350"/>
            <a:ext cx="1239520" cy="4959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Writer.Append</a:t>
            </a:r>
            <a:endParaRPr lang="en-US" altLang="zh-CN" sz="1200"/>
          </a:p>
        </p:txBody>
      </p:sp>
      <p:sp>
        <p:nvSpPr>
          <p:cNvPr id="6" name="流程图: 过程 5"/>
          <p:cNvSpPr/>
          <p:nvPr/>
        </p:nvSpPr>
        <p:spPr>
          <a:xfrm>
            <a:off x="5330825" y="1143635"/>
            <a:ext cx="1836420"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w.flushPendingBH(key)</a:t>
            </a:r>
            <a:endParaRPr lang="en-US" altLang="zh-CN" sz="900"/>
          </a:p>
        </p:txBody>
      </p:sp>
      <p:sp>
        <p:nvSpPr>
          <p:cNvPr id="7" name="流程图: 过程 6"/>
          <p:cNvSpPr/>
          <p:nvPr/>
        </p:nvSpPr>
        <p:spPr>
          <a:xfrm>
            <a:off x="5330190" y="2666365"/>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w.dataBlock.append(key, value).</a:t>
            </a:r>
            <a:endParaRPr lang="en-US" altLang="zh-CN" sz="900"/>
          </a:p>
        </p:txBody>
      </p:sp>
      <p:sp>
        <p:nvSpPr>
          <p:cNvPr id="8" name="流程图: 过程 7"/>
          <p:cNvSpPr/>
          <p:nvPr/>
        </p:nvSpPr>
        <p:spPr>
          <a:xfrm>
            <a:off x="5330190" y="3843655"/>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w.filterBlock.add(key)</a:t>
            </a:r>
            <a:endParaRPr lang="en-US" altLang="zh-CN" sz="1000"/>
          </a:p>
        </p:txBody>
      </p:sp>
      <p:sp>
        <p:nvSpPr>
          <p:cNvPr id="9" name="流程图: 过程 8"/>
          <p:cNvSpPr/>
          <p:nvPr/>
        </p:nvSpPr>
        <p:spPr>
          <a:xfrm>
            <a:off x="5331460" y="5697220"/>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w.finishBlock()</a:t>
            </a:r>
            <a:endParaRPr lang="en-US" altLang="zh-CN" sz="800"/>
          </a:p>
        </p:txBody>
      </p:sp>
      <p:sp>
        <p:nvSpPr>
          <p:cNvPr id="10" name="文本框 9"/>
          <p:cNvSpPr txBox="1"/>
          <p:nvPr/>
        </p:nvSpPr>
        <p:spPr>
          <a:xfrm>
            <a:off x="238125" y="3898900"/>
            <a:ext cx="3018155" cy="1568450"/>
          </a:xfrm>
          <a:prstGeom prst="rect">
            <a:avLst/>
          </a:prstGeom>
          <a:noFill/>
        </p:spPr>
        <p:txBody>
          <a:bodyPr wrap="square" rtlCol="0">
            <a:spAutoFit/>
          </a:bodyPr>
          <a:p>
            <a:pPr marL="342900" indent="-342900">
              <a:buAutoNum type="arabicPeriod"/>
            </a:pPr>
            <a:r>
              <a:rPr lang="zh-CN" altLang="en-US" sz="1200">
                <a:latin typeface="苹方-简" panose="020B0400000000000000" charset="-122"/>
                <a:ea typeface="苹方-简" panose="020B0400000000000000" charset="-122"/>
              </a:rPr>
              <a:t>若本次写入为新dataBlock的第一次写入，则将上一个dataBlock的索引信息写入；</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将keyvalue数据写入datablock;</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将过滤信息写入filterBlock；</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若datablock中的数据超过预定上限，则标志着本次datablock写入结束，将内容刷新到磁盘文件中；</a:t>
            </a:r>
            <a:endParaRPr lang="zh-CN" altLang="en-US" sz="1200">
              <a:latin typeface="苹方-简" panose="020B0400000000000000" charset="-122"/>
              <a:ea typeface="苹方-简" panose="020B0400000000000000" charset="-122"/>
            </a:endParaRPr>
          </a:p>
        </p:txBody>
      </p:sp>
      <p:cxnSp>
        <p:nvCxnSpPr>
          <p:cNvPr id="11" name="肘形连接符 10"/>
          <p:cNvCxnSpPr>
            <a:stCxn id="4" idx="3"/>
            <a:endCxn id="6" idx="1"/>
          </p:cNvCxnSpPr>
          <p:nvPr/>
        </p:nvCxnSpPr>
        <p:spPr>
          <a:xfrm flipV="1">
            <a:off x="1928495" y="1344930"/>
            <a:ext cx="3402330" cy="208470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7" idx="1"/>
          </p:cNvCxnSpPr>
          <p:nvPr/>
        </p:nvCxnSpPr>
        <p:spPr>
          <a:xfrm flipV="1">
            <a:off x="1943100" y="2867660"/>
            <a:ext cx="3387090" cy="549910"/>
          </a:xfrm>
          <a:prstGeom prst="bentConnector3">
            <a:avLst>
              <a:gd name="adj1" fmla="val 5001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3"/>
            <a:endCxn id="8" idx="1"/>
          </p:cNvCxnSpPr>
          <p:nvPr/>
        </p:nvCxnSpPr>
        <p:spPr>
          <a:xfrm>
            <a:off x="1928495" y="3429635"/>
            <a:ext cx="3401695" cy="615315"/>
          </a:xfrm>
          <a:prstGeom prst="bentConnector3">
            <a:avLst>
              <a:gd name="adj1" fmla="val 50009"/>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5" name="肘形连接符 14"/>
          <p:cNvCxnSpPr>
            <a:endCxn id="9" idx="1"/>
          </p:cNvCxnSpPr>
          <p:nvPr/>
        </p:nvCxnSpPr>
        <p:spPr>
          <a:xfrm>
            <a:off x="1953895" y="3439160"/>
            <a:ext cx="3377565" cy="2459355"/>
          </a:xfrm>
          <a:prstGeom prst="bentConnector3">
            <a:avLst>
              <a:gd name="adj1" fmla="val 500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79360" y="2452370"/>
            <a:ext cx="4129405" cy="829945"/>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该函数将编码后的kv数据写入到dataBlock对应的buffer中，编码的格式如上文中提到的数据项的格式。此外，在写入的过程中，若该数据项为restart点，则会添加相应的restart point信息。</a:t>
            </a:r>
            <a:endParaRPr lang="zh-CN" altLang="en-US" sz="1200">
              <a:latin typeface="苹方-简" panose="020B0400000000000000" charset="-122"/>
              <a:ea typeface="苹方-简" panose="020B0400000000000000" charset="-122"/>
            </a:endParaRPr>
          </a:p>
        </p:txBody>
      </p:sp>
      <p:sp>
        <p:nvSpPr>
          <p:cNvPr id="17" name="文本框 16"/>
          <p:cNvSpPr txBox="1"/>
          <p:nvPr/>
        </p:nvSpPr>
        <p:spPr>
          <a:xfrm>
            <a:off x="7503795" y="3907155"/>
            <a:ext cx="4129405" cy="275590"/>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该函数将kv数据项的key值加入到过滤信息中</a:t>
            </a:r>
            <a:endParaRPr lang="zh-CN" altLang="en-US" sz="1200">
              <a:latin typeface="苹方-简" panose="020B0400000000000000" charset="-122"/>
              <a:ea typeface="苹方-简" panose="020B0400000000000000" charset="-122"/>
            </a:endParaRPr>
          </a:p>
        </p:txBody>
      </p:sp>
      <p:sp>
        <p:nvSpPr>
          <p:cNvPr id="18" name="文本框 17"/>
          <p:cNvSpPr txBox="1"/>
          <p:nvPr/>
        </p:nvSpPr>
        <p:spPr>
          <a:xfrm>
            <a:off x="7503795" y="4372610"/>
            <a:ext cx="4129405" cy="2306955"/>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若一个datablock中的数据超过了固定上限，则需要将相关数据写入到磁盘文件中。</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在写入时，需要做以下工作：</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封装dataBlock，记录restart point的个数；</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若dataBlock的数据需要进行压缩（例如snappy压缩算法），则对dataBlock中的数据进行压缩；</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计算checksum；</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封装dataBlock索引信息（offset，length）；</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将datablock的buffer中的数据写入磁盘文件；</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利用这段时间里维护的过滤信息生成过滤数据，放入filterBlock对用的buffer中；</a:t>
            </a:r>
            <a:endParaRPr lang="zh-CN" altLang="en-US" sz="1200">
              <a:latin typeface="苹方-简" panose="020B0400000000000000" charset="-122"/>
              <a:ea typeface="苹方-简" panose="020B04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tWriter.Close</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10" name="文本框 9"/>
          <p:cNvSpPr txBox="1"/>
          <p:nvPr/>
        </p:nvSpPr>
        <p:spPr>
          <a:xfrm>
            <a:off x="475615" y="1242695"/>
            <a:ext cx="9388475" cy="2030095"/>
          </a:xfrm>
          <a:prstGeom prst="rect">
            <a:avLst/>
          </a:prstGeom>
          <a:noFill/>
        </p:spPr>
        <p:txBody>
          <a:bodyPr wrap="square" rtlCol="0">
            <a:spAutoFit/>
          </a:bodyPr>
          <a:p>
            <a:pPr indent="0">
              <a:buNone/>
            </a:pPr>
            <a:r>
              <a:rPr lang="zh-CN" altLang="en-US">
                <a:latin typeface="苹方-简" panose="020B0400000000000000" charset="-122"/>
                <a:ea typeface="苹方-简" panose="020B0400000000000000" charset="-122"/>
              </a:rPr>
              <a:t>当迭代器取出所有数据并完成写入后，调用tableWriter的Close函数完成最后的收尾工作：</a:t>
            </a:r>
            <a:endParaRPr lang="zh-CN" altLang="en-US">
              <a:latin typeface="苹方-简" panose="020B0400000000000000" charset="-122"/>
              <a:ea typeface="苹方-简" panose="020B0400000000000000" charset="-122"/>
            </a:endParaRPr>
          </a:p>
          <a:p>
            <a:pPr indent="0">
              <a:buNone/>
            </a:pP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若buffer中仍有未写入的数据，封装成一个datablock写入；</a:t>
            </a: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将filterBlock的内容写入磁盘文件；</a:t>
            </a: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将filterBlock的索引信息写入metaIndexBlock中，写入到磁盘文件；</a:t>
            </a: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写入indexBlock的数据；</a:t>
            </a: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写入footer数据；</a:t>
            </a:r>
            <a:endParaRPr lang="zh-CN" altLang="en-US">
              <a:latin typeface="苹方-简" panose="020B0400000000000000" charset="-122"/>
              <a:ea typeface="苹方-简" panose="020B04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读操作</a:t>
            </a:r>
            <a:r>
              <a:rPr lang="en-US" altLang="zh-CN" sz="2800">
                <a:latin typeface="苹方-简" panose="020B0400000000000000" charset="-122"/>
                <a:ea typeface="苹方-简" panose="020B0400000000000000" charset="-122"/>
              </a:rPr>
              <a:t>(tOps.find)</a:t>
            </a:r>
            <a:endParaRPr lang="en-US" altLang="zh-CN" sz="2800">
              <a:latin typeface="苹方-简" panose="020B0400000000000000" charset="-122"/>
              <a:ea typeface="苹方-简" panose="020B0400000000000000" charset="-122"/>
            </a:endParaRPr>
          </a:p>
        </p:txBody>
      </p:sp>
      <p:sp>
        <p:nvSpPr>
          <p:cNvPr id="4" name="流程图: 过程 3"/>
          <p:cNvSpPr/>
          <p:nvPr/>
        </p:nvSpPr>
        <p:spPr>
          <a:xfrm>
            <a:off x="3368040" y="182880"/>
            <a:ext cx="1220470"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latin typeface="苹方-简" panose="020B0400000000000000" charset="-122"/>
                <a:ea typeface="苹方-简" panose="020B0400000000000000" charset="-122"/>
              </a:rPr>
              <a:t>开始</a:t>
            </a:r>
            <a:endParaRPr lang="zh-CN" altLang="en-US">
              <a:latin typeface="苹方-简" panose="020B0400000000000000" charset="-122"/>
              <a:ea typeface="苹方-简" panose="020B0400000000000000" charset="-122"/>
            </a:endParaRPr>
          </a:p>
        </p:txBody>
      </p:sp>
      <p:sp>
        <p:nvSpPr>
          <p:cNvPr id="6" name="流程图: 决策 5"/>
          <p:cNvSpPr/>
          <p:nvPr/>
        </p:nvSpPr>
        <p:spPr>
          <a:xfrm>
            <a:off x="2871470" y="996315"/>
            <a:ext cx="2213610" cy="81026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200">
                <a:latin typeface="苹方-简" panose="020B0400000000000000" charset="-122"/>
                <a:ea typeface="苹方-简" panose="020B0400000000000000" charset="-122"/>
              </a:rPr>
              <a:t>Cache</a:t>
            </a:r>
            <a:r>
              <a:rPr lang="zh-CN" altLang="en-US" sz="1200">
                <a:latin typeface="苹方-简" panose="020B0400000000000000" charset="-122"/>
                <a:ea typeface="苹方-简" panose="020B0400000000000000" charset="-122"/>
              </a:rPr>
              <a:t>中是否存有文件句柄</a:t>
            </a:r>
            <a:endParaRPr lang="zh-CN" altLang="en-US" sz="1200">
              <a:latin typeface="苹方-简" panose="020B0400000000000000" charset="-122"/>
              <a:ea typeface="苹方-简" panose="020B0400000000000000" charset="-122"/>
            </a:endParaRPr>
          </a:p>
        </p:txBody>
      </p:sp>
      <p:sp>
        <p:nvSpPr>
          <p:cNvPr id="7" name="流程图: 过程 6"/>
          <p:cNvSpPr/>
          <p:nvPr/>
        </p:nvSpPr>
        <p:spPr>
          <a:xfrm>
            <a:off x="3368040" y="2097405"/>
            <a:ext cx="1220470"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sstable</a:t>
            </a:r>
            <a:endParaRPr lang="en-US" altLang="zh-CN" sz="1400">
              <a:latin typeface="苹方-简" panose="020B0400000000000000" charset="-122"/>
              <a:ea typeface="苹方-简" panose="020B0400000000000000" charset="-122"/>
            </a:endParaRPr>
          </a:p>
        </p:txBody>
      </p:sp>
      <p:sp>
        <p:nvSpPr>
          <p:cNvPr id="8" name="流程图: 过程 7"/>
          <p:cNvSpPr/>
          <p:nvPr/>
        </p:nvSpPr>
        <p:spPr>
          <a:xfrm>
            <a:off x="2466340" y="2861945"/>
            <a:ext cx="3022600" cy="69024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index block</a:t>
            </a:r>
            <a:endParaRPr lang="en-US" altLang="zh-CN"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利用其中的索引信息快速定位目标</a:t>
            </a:r>
            <a:r>
              <a:rPr lang="en-US" altLang="zh-CN" sz="1400">
                <a:latin typeface="苹方-简" panose="020B0400000000000000" charset="-122"/>
                <a:ea typeface="苹方-简" panose="020B0400000000000000" charset="-122"/>
              </a:rPr>
              <a:t>data block</a:t>
            </a:r>
            <a:endParaRPr lang="en-US" altLang="zh-CN" sz="1400">
              <a:latin typeface="苹方-简" panose="020B0400000000000000" charset="-122"/>
              <a:ea typeface="苹方-简" panose="020B0400000000000000" charset="-122"/>
            </a:endParaRPr>
          </a:p>
        </p:txBody>
      </p:sp>
      <p:sp>
        <p:nvSpPr>
          <p:cNvPr id="9" name="流程图: 过程 8"/>
          <p:cNvSpPr/>
          <p:nvPr/>
        </p:nvSpPr>
        <p:spPr>
          <a:xfrm>
            <a:off x="2969260" y="3844290"/>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data block</a:t>
            </a:r>
            <a:endParaRPr lang="en-US" altLang="zh-CN" sz="1400">
              <a:latin typeface="苹方-简" panose="020B0400000000000000" charset="-122"/>
              <a:ea typeface="苹方-简" panose="020B0400000000000000" charset="-122"/>
            </a:endParaRPr>
          </a:p>
        </p:txBody>
      </p:sp>
      <p:sp>
        <p:nvSpPr>
          <p:cNvPr id="10" name="流程图: 过程 9"/>
          <p:cNvSpPr/>
          <p:nvPr/>
        </p:nvSpPr>
        <p:spPr>
          <a:xfrm>
            <a:off x="2968625" y="459803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利用</a:t>
            </a:r>
            <a:r>
              <a:rPr lang="en-US" altLang="zh-CN" sz="1400">
                <a:latin typeface="苹方-简" panose="020B0400000000000000" charset="-122"/>
                <a:ea typeface="苹方-简" panose="020B0400000000000000" charset="-122"/>
              </a:rPr>
              <a:t>filter block</a:t>
            </a:r>
            <a:endParaRPr lang="en-US" altLang="zh-CN"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进行过滤</a:t>
            </a:r>
            <a:endParaRPr lang="zh-CN" altLang="en-US" sz="1400">
              <a:latin typeface="苹方-简" panose="020B0400000000000000" charset="-122"/>
              <a:ea typeface="苹方-简" panose="020B0400000000000000" charset="-122"/>
            </a:endParaRPr>
          </a:p>
        </p:txBody>
      </p:sp>
      <p:sp>
        <p:nvSpPr>
          <p:cNvPr id="11" name="流程图: 过程 10"/>
          <p:cNvSpPr/>
          <p:nvPr/>
        </p:nvSpPr>
        <p:spPr>
          <a:xfrm>
            <a:off x="2968625" y="535114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迭代遍历</a:t>
            </a:r>
            <a:r>
              <a:rPr lang="en-US" altLang="zh-CN" sz="1400">
                <a:latin typeface="苹方-简" panose="020B0400000000000000" charset="-122"/>
                <a:ea typeface="苹方-简" panose="020B0400000000000000" charset="-122"/>
              </a:rPr>
              <a:t>data block</a:t>
            </a:r>
            <a:endParaRPr lang="en-US" altLang="zh-CN" sz="1400">
              <a:latin typeface="苹方-简" panose="020B0400000000000000" charset="-122"/>
              <a:ea typeface="苹方-简" panose="020B0400000000000000" charset="-122"/>
            </a:endParaRPr>
          </a:p>
        </p:txBody>
      </p:sp>
      <p:sp>
        <p:nvSpPr>
          <p:cNvPr id="12" name="流程图: 过程 11"/>
          <p:cNvSpPr/>
          <p:nvPr/>
        </p:nvSpPr>
        <p:spPr>
          <a:xfrm>
            <a:off x="2968625" y="611568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结束</a:t>
            </a:r>
            <a:endParaRPr lang="zh-CN" altLang="en-US" sz="1400">
              <a:latin typeface="苹方-简" panose="020B0400000000000000" charset="-122"/>
              <a:ea typeface="苹方-简" panose="020B0400000000000000" charset="-122"/>
            </a:endParaRPr>
          </a:p>
        </p:txBody>
      </p:sp>
      <p:sp>
        <p:nvSpPr>
          <p:cNvPr id="13" name="流程图: 过程 12"/>
          <p:cNvSpPr/>
          <p:nvPr/>
        </p:nvSpPr>
        <p:spPr>
          <a:xfrm>
            <a:off x="8074660" y="3844290"/>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读取下一个</a:t>
            </a:r>
            <a:r>
              <a:rPr lang="en-US" altLang="zh-CN" sz="1400">
                <a:latin typeface="苹方-简" panose="020B0400000000000000" charset="-122"/>
                <a:ea typeface="苹方-简" panose="020B0400000000000000" charset="-122"/>
              </a:rPr>
              <a:t>data block</a:t>
            </a:r>
            <a:endParaRPr lang="en-US" altLang="zh-CN" sz="1400">
              <a:latin typeface="苹方-简" panose="020B0400000000000000" charset="-122"/>
              <a:ea typeface="苹方-简" panose="020B0400000000000000" charset="-122"/>
            </a:endParaRPr>
          </a:p>
        </p:txBody>
      </p:sp>
      <p:sp>
        <p:nvSpPr>
          <p:cNvPr id="14" name="流程图: 过程 13"/>
          <p:cNvSpPr/>
          <p:nvPr/>
        </p:nvSpPr>
        <p:spPr>
          <a:xfrm>
            <a:off x="8074660" y="459803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利用</a:t>
            </a:r>
            <a:r>
              <a:rPr lang="en-US" altLang="zh-CN" sz="1400">
                <a:latin typeface="苹方-简" panose="020B0400000000000000" charset="-122"/>
                <a:ea typeface="苹方-简" panose="020B0400000000000000" charset="-122"/>
              </a:rPr>
              <a:t>filter block</a:t>
            </a:r>
            <a:endParaRPr lang="en-US" altLang="zh-CN" sz="1400">
              <a:latin typeface="苹方-简" panose="020B0400000000000000" charset="-122"/>
              <a:ea typeface="苹方-简" panose="020B0400000000000000" charset="-122"/>
            </a:endParaRPr>
          </a:p>
          <a:p>
            <a:pPr algn="ctr"/>
            <a:r>
              <a:rPr lang="zh-CN" altLang="en-US" sz="1400">
                <a:latin typeface="苹方-简" panose="020B0400000000000000" charset="-122"/>
                <a:ea typeface="苹方-简" panose="020B0400000000000000" charset="-122"/>
              </a:rPr>
              <a:t>进行过滤</a:t>
            </a:r>
            <a:endParaRPr lang="zh-CN" altLang="en-US" sz="1400">
              <a:latin typeface="苹方-简" panose="020B0400000000000000" charset="-122"/>
              <a:ea typeface="苹方-简" panose="020B0400000000000000" charset="-122"/>
            </a:endParaRPr>
          </a:p>
        </p:txBody>
      </p:sp>
      <p:sp>
        <p:nvSpPr>
          <p:cNvPr id="15" name="流程图: 过程 14"/>
          <p:cNvSpPr/>
          <p:nvPr/>
        </p:nvSpPr>
        <p:spPr>
          <a:xfrm>
            <a:off x="8074660" y="535114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迭代遍历</a:t>
            </a:r>
            <a:r>
              <a:rPr lang="en-US" altLang="zh-CN" sz="1400">
                <a:latin typeface="苹方-简" panose="020B0400000000000000" charset="-122"/>
                <a:ea typeface="苹方-简" panose="020B0400000000000000" charset="-122"/>
              </a:rPr>
              <a:t>data block</a:t>
            </a:r>
            <a:endParaRPr lang="en-US" altLang="zh-CN" sz="1400">
              <a:latin typeface="苹方-简" panose="020B0400000000000000" charset="-122"/>
              <a:ea typeface="苹方-简" panose="020B0400000000000000" charset="-122"/>
            </a:endParaRPr>
          </a:p>
        </p:txBody>
      </p:sp>
      <p:sp>
        <p:nvSpPr>
          <p:cNvPr id="16" name="流程图: 过程 15"/>
          <p:cNvSpPr/>
          <p:nvPr/>
        </p:nvSpPr>
        <p:spPr>
          <a:xfrm>
            <a:off x="8074660" y="611568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400">
                <a:latin typeface="苹方-简" panose="020B0400000000000000" charset="-122"/>
                <a:ea typeface="苹方-简" panose="020B0400000000000000" charset="-122"/>
              </a:rPr>
              <a:t>结束</a:t>
            </a:r>
            <a:endParaRPr lang="zh-CN" altLang="en-US" sz="1400">
              <a:latin typeface="苹方-简" panose="020B0400000000000000" charset="-122"/>
              <a:ea typeface="苹方-简" panose="020B0400000000000000" charset="-122"/>
            </a:endParaRPr>
          </a:p>
        </p:txBody>
      </p:sp>
      <p:cxnSp>
        <p:nvCxnSpPr>
          <p:cNvPr id="17" name="直接箭头连接符 16"/>
          <p:cNvCxnSpPr>
            <a:stCxn id="4" idx="2"/>
            <a:endCxn id="6" idx="0"/>
          </p:cNvCxnSpPr>
          <p:nvPr/>
        </p:nvCxnSpPr>
        <p:spPr>
          <a:xfrm>
            <a:off x="3978275" y="647065"/>
            <a:ext cx="0" cy="34925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18" name="流程图: 过程 17"/>
          <p:cNvSpPr/>
          <p:nvPr/>
        </p:nvSpPr>
        <p:spPr>
          <a:xfrm>
            <a:off x="253365" y="2027555"/>
            <a:ext cx="1220470" cy="6038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a:latin typeface="苹方-简" panose="020B0400000000000000" charset="-122"/>
                <a:ea typeface="苹方-简" panose="020B0400000000000000" charset="-122"/>
              </a:rPr>
              <a:t>打开文件</a:t>
            </a:r>
            <a:endParaRPr lang="zh-CN" altLang="en-US" sz="1200">
              <a:latin typeface="苹方-简" panose="020B0400000000000000" charset="-122"/>
              <a:ea typeface="苹方-简" panose="020B0400000000000000" charset="-122"/>
            </a:endParaRPr>
          </a:p>
          <a:p>
            <a:pPr algn="ctr"/>
            <a:r>
              <a:rPr lang="zh-CN" altLang="en-US" sz="1200">
                <a:latin typeface="苹方-简" panose="020B0400000000000000" charset="-122"/>
                <a:ea typeface="苹方-简" panose="020B0400000000000000" charset="-122"/>
              </a:rPr>
              <a:t>读取元数据</a:t>
            </a:r>
            <a:endParaRPr lang="zh-CN" altLang="en-US" sz="1200">
              <a:latin typeface="苹方-简" panose="020B0400000000000000" charset="-122"/>
              <a:ea typeface="苹方-简" panose="020B0400000000000000" charset="-122"/>
            </a:endParaRPr>
          </a:p>
          <a:p>
            <a:pPr algn="ctr"/>
            <a:r>
              <a:rPr lang="zh-CN" altLang="en-US" sz="1200">
                <a:latin typeface="苹方-简" panose="020B0400000000000000" charset="-122"/>
                <a:ea typeface="苹方-简" panose="020B0400000000000000" charset="-122"/>
              </a:rPr>
              <a:t>存储到</a:t>
            </a:r>
            <a:r>
              <a:rPr lang="en-US" altLang="zh-CN" sz="1200">
                <a:latin typeface="苹方-简" panose="020B0400000000000000" charset="-122"/>
                <a:ea typeface="苹方-简" panose="020B0400000000000000" charset="-122"/>
              </a:rPr>
              <a:t>cache</a:t>
            </a:r>
            <a:endParaRPr lang="en-US" altLang="zh-CN" sz="1200">
              <a:latin typeface="苹方-简" panose="020B0400000000000000" charset="-122"/>
              <a:ea typeface="苹方-简" panose="020B0400000000000000" charset="-122"/>
            </a:endParaRPr>
          </a:p>
        </p:txBody>
      </p:sp>
      <p:cxnSp>
        <p:nvCxnSpPr>
          <p:cNvPr id="19" name="肘形连接符 18"/>
          <p:cNvCxnSpPr>
            <a:stCxn id="6" idx="2"/>
            <a:endCxn id="18" idx="0"/>
          </p:cNvCxnSpPr>
          <p:nvPr/>
        </p:nvCxnSpPr>
        <p:spPr>
          <a:xfrm rot="5400000">
            <a:off x="2310130" y="359410"/>
            <a:ext cx="220980" cy="3114675"/>
          </a:xfrm>
          <a:prstGeom prst="bentConnector3">
            <a:avLst>
              <a:gd name="adj1" fmla="val 49856"/>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2"/>
            <a:endCxn id="7" idx="0"/>
          </p:cNvCxnSpPr>
          <p:nvPr/>
        </p:nvCxnSpPr>
        <p:spPr>
          <a:xfrm>
            <a:off x="3978275" y="1806575"/>
            <a:ext cx="0" cy="29083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3"/>
            <a:endCxn id="7" idx="1"/>
          </p:cNvCxnSpPr>
          <p:nvPr/>
        </p:nvCxnSpPr>
        <p:spPr>
          <a:xfrm>
            <a:off x="1473835" y="2329815"/>
            <a:ext cx="1894205"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2"/>
            <a:endCxn id="8" idx="0"/>
          </p:cNvCxnSpPr>
          <p:nvPr/>
        </p:nvCxnSpPr>
        <p:spPr>
          <a:xfrm flipH="1">
            <a:off x="3977640" y="2561590"/>
            <a:ext cx="635"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8" idx="2"/>
            <a:endCxn id="9" idx="0"/>
          </p:cNvCxnSpPr>
          <p:nvPr/>
        </p:nvCxnSpPr>
        <p:spPr>
          <a:xfrm>
            <a:off x="3977640" y="3552190"/>
            <a:ext cx="1270" cy="29210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2"/>
            <a:endCxn id="10" idx="0"/>
          </p:cNvCxnSpPr>
          <p:nvPr/>
        </p:nvCxnSpPr>
        <p:spPr>
          <a:xfrm flipH="1">
            <a:off x="3978275" y="4308475"/>
            <a:ext cx="635" cy="28956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0" idx="2"/>
            <a:endCxn id="11" idx="0"/>
          </p:cNvCxnSpPr>
          <p:nvPr/>
        </p:nvCxnSpPr>
        <p:spPr>
          <a:xfrm>
            <a:off x="3978275" y="5062220"/>
            <a:ext cx="0" cy="28892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2"/>
            <a:endCxn id="12" idx="0"/>
          </p:cNvCxnSpPr>
          <p:nvPr/>
        </p:nvCxnSpPr>
        <p:spPr>
          <a:xfrm>
            <a:off x="3978275" y="5815330"/>
            <a:ext cx="0"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7" name="肘形连接符 26"/>
          <p:cNvCxnSpPr>
            <a:stCxn id="11" idx="2"/>
            <a:endCxn id="13" idx="0"/>
          </p:cNvCxnSpPr>
          <p:nvPr/>
        </p:nvCxnSpPr>
        <p:spPr>
          <a:xfrm rot="5400000" flipH="1" flipV="1">
            <a:off x="5545455" y="2276475"/>
            <a:ext cx="1971040" cy="5106035"/>
          </a:xfrm>
          <a:prstGeom prst="bentConnector5">
            <a:avLst>
              <a:gd name="adj1" fmla="val -12065"/>
              <a:gd name="adj2" fmla="val 49988"/>
              <a:gd name="adj3" fmla="val 112097"/>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2"/>
            <a:endCxn id="14" idx="0"/>
          </p:cNvCxnSpPr>
          <p:nvPr/>
        </p:nvCxnSpPr>
        <p:spPr>
          <a:xfrm>
            <a:off x="9084310" y="4308475"/>
            <a:ext cx="0" cy="28956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4" idx="2"/>
            <a:endCxn id="15" idx="0"/>
          </p:cNvCxnSpPr>
          <p:nvPr/>
        </p:nvCxnSpPr>
        <p:spPr>
          <a:xfrm>
            <a:off x="9084310" y="5062220"/>
            <a:ext cx="0" cy="2889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16" idx="0"/>
          </p:cNvCxnSpPr>
          <p:nvPr/>
        </p:nvCxnSpPr>
        <p:spPr>
          <a:xfrm>
            <a:off x="9084310" y="5815330"/>
            <a:ext cx="0"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473835" y="5815330"/>
            <a:ext cx="3018155" cy="275590"/>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是否找到目标数据项</a:t>
            </a:r>
            <a:endParaRPr lang="zh-CN" altLang="en-US" sz="1200">
              <a:latin typeface="苹方-简" panose="020B0400000000000000" charset="-122"/>
              <a:ea typeface="苹方-简" panose="020B0400000000000000" charset="-122"/>
            </a:endParaRPr>
          </a:p>
        </p:txBody>
      </p:sp>
      <p:sp>
        <p:nvSpPr>
          <p:cNvPr id="32" name="文本框 31"/>
          <p:cNvSpPr txBox="1"/>
          <p:nvPr/>
        </p:nvSpPr>
        <p:spPr>
          <a:xfrm>
            <a:off x="7853045" y="3199130"/>
            <a:ext cx="3018155" cy="275590"/>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读取下一个</a:t>
            </a:r>
            <a:r>
              <a:rPr lang="en-US" altLang="zh-CN" sz="1200">
                <a:latin typeface="苹方-简" panose="020B0400000000000000" charset="-122"/>
                <a:ea typeface="苹方-简" panose="020B0400000000000000" charset="-122"/>
              </a:rPr>
              <a:t>data block</a:t>
            </a:r>
            <a:endParaRPr lang="en-US" altLang="zh-CN" sz="1200">
              <a:latin typeface="苹方-简" panose="020B0400000000000000" charset="-122"/>
              <a:ea typeface="苹方-简" panose="020B0400000000000000" charset="-122"/>
            </a:endParaRPr>
          </a:p>
        </p:txBody>
      </p:sp>
      <p:sp>
        <p:nvSpPr>
          <p:cNvPr id="33" name="文本框 32"/>
          <p:cNvSpPr txBox="1"/>
          <p:nvPr/>
        </p:nvSpPr>
        <p:spPr>
          <a:xfrm>
            <a:off x="5962015" y="441960"/>
            <a:ext cx="5965190" cy="2491740"/>
          </a:xfrm>
          <a:prstGeom prst="rect">
            <a:avLst/>
          </a:prstGeom>
          <a:noFill/>
        </p:spPr>
        <p:txBody>
          <a:bodyPr wrap="square" rtlCol="0">
            <a:spAutoFit/>
          </a:bodyPr>
          <a:p>
            <a:pPr marL="342900" indent="-342900">
              <a:buAutoNum type="arabicPeriod"/>
            </a:pPr>
            <a:r>
              <a:rPr lang="zh-CN" altLang="en-US" sz="1200">
                <a:latin typeface="苹方-简" panose="020B0400000000000000" charset="-122"/>
                <a:ea typeface="苹方-简" panose="020B0400000000000000" charset="-122"/>
              </a:rPr>
              <a:t>首先判断“文件句柄”cache中是否有指定sstable文件的文件句柄，若存在，则直接使用cache中的句柄；否则打开该sstable文件，</a:t>
            </a:r>
            <a:r>
              <a:rPr lang="zh-CN" altLang="en-US" sz="1200" b="1">
                <a:latin typeface="苹方-简" panose="020B0400000000000000" charset="-122"/>
                <a:ea typeface="苹方-简" panose="020B0400000000000000" charset="-122"/>
              </a:rPr>
              <a:t>按规则读取该文件的元数据</a:t>
            </a:r>
            <a:r>
              <a:rPr lang="zh-CN" altLang="en-US" sz="1200">
                <a:latin typeface="苹方-简" panose="020B0400000000000000" charset="-122"/>
                <a:ea typeface="苹方-简" panose="020B0400000000000000" charset="-122"/>
              </a:rPr>
              <a:t>，将新打开的句柄存储至cache中；</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利用sstable中的index block进行快速的数据项位置定位，得到该数据项有可能存在的</a:t>
            </a:r>
            <a:r>
              <a:rPr lang="zh-CN" altLang="en-US" sz="1200" b="1">
                <a:latin typeface="苹方-简" panose="020B0400000000000000" charset="-122"/>
                <a:ea typeface="苹方-简" panose="020B0400000000000000" charset="-122"/>
              </a:rPr>
              <a:t>两个</a:t>
            </a:r>
            <a:r>
              <a:rPr lang="zh-CN" altLang="en-US" sz="1200">
                <a:latin typeface="苹方-简" panose="020B0400000000000000" charset="-122"/>
                <a:ea typeface="苹方-简" panose="020B0400000000000000" charset="-122"/>
              </a:rPr>
              <a:t>data block；</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利用index block中的索引信息，首先打开第一个可能的data block；</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利用filter block中的过滤信息，判断指定的数据项是否存在于该data block中，若存在，则创建一个迭代器对data block中的数据进行迭代遍历，寻找数据项；若不存在，则结束该data block的查找；</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若在第一个data block中找到了目标数据，则返回结果；若未查找成功，则打开第二个data block，重复步骤4；</a:t>
            </a:r>
            <a:endParaRPr lang="zh-CN" altLang="en-US" sz="1200">
              <a:latin typeface="苹方-简" panose="020B0400000000000000" charset="-122"/>
              <a:ea typeface="苹方-简" panose="020B0400000000000000" charset="-122"/>
            </a:endParaRPr>
          </a:p>
          <a:p>
            <a:pPr marL="342900" indent="-342900">
              <a:buAutoNum type="arabicPeriod"/>
            </a:pPr>
            <a:r>
              <a:rPr lang="zh-CN" altLang="en-US" sz="1200">
                <a:latin typeface="苹方-简" panose="020B0400000000000000" charset="-122"/>
                <a:ea typeface="苹方-简" panose="020B0400000000000000" charset="-122"/>
              </a:rPr>
              <a:t>若在第二个data block中找到了目标数据，则返回结果；若未查找成功，则返回Not Found错误信息；</a:t>
            </a:r>
            <a:endParaRPr lang="zh-CN" altLang="en-US" sz="1200">
              <a:latin typeface="苹方-简" panose="020B0400000000000000" charset="-122"/>
              <a:ea typeface="苹方-简" panose="020B0400000000000000"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元数据读取</a:t>
            </a:r>
            <a:r>
              <a:rPr lang="en-US" altLang="zh-CN" sz="2800">
                <a:latin typeface="苹方-简" panose="020B0400000000000000" charset="-122"/>
                <a:ea typeface="苹方-简" panose="020B0400000000000000" charset="-122"/>
              </a:rPr>
              <a:t>(NewReader)</a:t>
            </a:r>
            <a:endParaRPr lang="en-US" altLang="zh-CN" sz="2800">
              <a:latin typeface="苹方-简" panose="020B0400000000000000" charset="-122"/>
              <a:ea typeface="苹方-简" panose="020B0400000000000000" charset="-122"/>
            </a:endParaRPr>
          </a:p>
        </p:txBody>
      </p:sp>
      <p:grpSp>
        <p:nvGrpSpPr>
          <p:cNvPr id="39" name="组合 38"/>
          <p:cNvGrpSpPr/>
          <p:nvPr/>
        </p:nvGrpSpPr>
        <p:grpSpPr>
          <a:xfrm>
            <a:off x="254115" y="1689735"/>
            <a:ext cx="8297958" cy="3929380"/>
            <a:chOff x="347" y="2661"/>
            <a:chExt cx="15722" cy="6188"/>
          </a:xfrm>
        </p:grpSpPr>
        <p:grpSp>
          <p:nvGrpSpPr>
            <p:cNvPr id="25" name="组合 24"/>
            <p:cNvGrpSpPr/>
            <p:nvPr/>
          </p:nvGrpSpPr>
          <p:grpSpPr>
            <a:xfrm>
              <a:off x="5832" y="2661"/>
              <a:ext cx="10237" cy="6188"/>
              <a:chOff x="2618" y="1505"/>
              <a:chExt cx="10237" cy="6188"/>
            </a:xfrm>
          </p:grpSpPr>
          <p:sp>
            <p:nvSpPr>
              <p:cNvPr id="4" name="流程图: 过程 3"/>
              <p:cNvSpPr/>
              <p:nvPr/>
            </p:nvSpPr>
            <p:spPr>
              <a:xfrm>
                <a:off x="2618" y="1505"/>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 Block 1</a:t>
                </a:r>
                <a:endParaRPr lang="en-US" altLang="zh-CN"/>
              </a:p>
            </p:txBody>
          </p:sp>
          <p:sp>
            <p:nvSpPr>
              <p:cNvPr id="6" name="流程图: 过程 5"/>
              <p:cNvSpPr/>
              <p:nvPr/>
            </p:nvSpPr>
            <p:spPr>
              <a:xfrm>
                <a:off x="2618" y="2389"/>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t>
                </a:r>
                <a:endParaRPr lang="en-US" altLang="zh-CN"/>
              </a:p>
            </p:txBody>
          </p:sp>
          <p:sp>
            <p:nvSpPr>
              <p:cNvPr id="7" name="流程图: 过程 6"/>
              <p:cNvSpPr/>
              <p:nvPr/>
            </p:nvSpPr>
            <p:spPr>
              <a:xfrm>
                <a:off x="2618" y="3273"/>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Data Block n</a:t>
                </a:r>
                <a:endParaRPr lang="en-US" altLang="zh-CN"/>
              </a:p>
            </p:txBody>
          </p:sp>
          <p:sp>
            <p:nvSpPr>
              <p:cNvPr id="8" name="流程图: 过程 7"/>
              <p:cNvSpPr/>
              <p:nvPr/>
            </p:nvSpPr>
            <p:spPr>
              <a:xfrm>
                <a:off x="2618" y="4157"/>
                <a:ext cx="7431" cy="88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Filter Block</a:t>
                </a:r>
                <a:endParaRPr lang="en-US" altLang="zh-CN"/>
              </a:p>
            </p:txBody>
          </p:sp>
          <p:sp>
            <p:nvSpPr>
              <p:cNvPr id="9" name="流程图: 过程 8"/>
              <p:cNvSpPr/>
              <p:nvPr/>
            </p:nvSpPr>
            <p:spPr>
              <a:xfrm>
                <a:off x="2618" y="5041"/>
                <a:ext cx="7431"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Meta Index Block</a:t>
                </a:r>
                <a:endParaRPr lang="en-US" altLang="zh-CN"/>
              </a:p>
            </p:txBody>
          </p:sp>
          <p:sp>
            <p:nvSpPr>
              <p:cNvPr id="10" name="流程图: 过程 9"/>
              <p:cNvSpPr/>
              <p:nvPr/>
            </p:nvSpPr>
            <p:spPr>
              <a:xfrm>
                <a:off x="2618" y="5925"/>
                <a:ext cx="7431" cy="884"/>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Index Block</a:t>
                </a:r>
                <a:endParaRPr lang="en-US" altLang="zh-CN"/>
              </a:p>
            </p:txBody>
          </p:sp>
          <p:sp>
            <p:nvSpPr>
              <p:cNvPr id="11" name="流程图: 过程 10"/>
              <p:cNvSpPr/>
              <p:nvPr/>
            </p:nvSpPr>
            <p:spPr>
              <a:xfrm>
                <a:off x="2618" y="6809"/>
                <a:ext cx="7431"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Footer</a:t>
                </a:r>
                <a:endParaRPr lang="en-US" altLang="zh-CN"/>
              </a:p>
            </p:txBody>
          </p:sp>
          <p:sp>
            <p:nvSpPr>
              <p:cNvPr id="12" name="文本框 11"/>
              <p:cNvSpPr txBox="1"/>
              <p:nvPr/>
            </p:nvSpPr>
            <p:spPr>
              <a:xfrm>
                <a:off x="10883" y="2541"/>
                <a:ext cx="1258" cy="580"/>
              </a:xfrm>
              <a:prstGeom prst="rect">
                <a:avLst/>
              </a:prstGeom>
              <a:noFill/>
            </p:spPr>
            <p:txBody>
              <a:bodyPr wrap="square" rtlCol="0">
                <a:spAutoFit/>
              </a:bodyPr>
              <a:p>
                <a:r>
                  <a:rPr lang="zh-CN" altLang="en-US">
                    <a:latin typeface="苹方-简" panose="020B0400000000000000" charset="-122"/>
                    <a:ea typeface="苹方-简" panose="020B0400000000000000" charset="-122"/>
                  </a:rPr>
                  <a:t>数据</a:t>
                </a:r>
                <a:endParaRPr lang="zh-CN" altLang="en-US">
                  <a:latin typeface="苹方-简" panose="020B0400000000000000" charset="-122"/>
                  <a:ea typeface="苹方-简" panose="020B0400000000000000" charset="-122"/>
                </a:endParaRPr>
              </a:p>
            </p:txBody>
          </p:sp>
          <p:sp>
            <p:nvSpPr>
              <p:cNvPr id="13" name="右大括号 12"/>
              <p:cNvSpPr/>
              <p:nvPr/>
            </p:nvSpPr>
            <p:spPr>
              <a:xfrm>
                <a:off x="10168" y="1505"/>
                <a:ext cx="323" cy="2636"/>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4" name="文本框 13"/>
              <p:cNvSpPr txBox="1"/>
              <p:nvPr/>
            </p:nvSpPr>
            <p:spPr>
              <a:xfrm>
                <a:off x="10883" y="5734"/>
                <a:ext cx="1972" cy="1016"/>
              </a:xfrm>
              <a:prstGeom prst="rect">
                <a:avLst/>
              </a:prstGeom>
              <a:noFill/>
            </p:spPr>
            <p:txBody>
              <a:bodyPr wrap="square" rtlCol="0">
                <a:spAutoFit/>
              </a:bodyPr>
              <a:p>
                <a:r>
                  <a:rPr lang="zh-CN" altLang="en-US">
                    <a:latin typeface="苹方-简" panose="020B0400000000000000" charset="-122"/>
                    <a:ea typeface="苹方-简" panose="020B0400000000000000" charset="-122"/>
                  </a:rPr>
                  <a:t>管理数据</a:t>
                </a:r>
                <a:endParaRPr lang="zh-CN" altLang="en-US">
                  <a:latin typeface="苹方-简" panose="020B0400000000000000" charset="-122"/>
                  <a:ea typeface="苹方-简" panose="020B0400000000000000" charset="-122"/>
                </a:endParaRPr>
              </a:p>
            </p:txBody>
          </p:sp>
          <p:sp>
            <p:nvSpPr>
              <p:cNvPr id="15" name="右大括号 14"/>
              <p:cNvSpPr/>
              <p:nvPr/>
            </p:nvSpPr>
            <p:spPr>
              <a:xfrm>
                <a:off x="10185" y="4158"/>
                <a:ext cx="476" cy="352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pSp>
        <p:sp>
          <p:nvSpPr>
            <p:cNvPr id="33" name="文本框 32"/>
            <p:cNvSpPr txBox="1"/>
            <p:nvPr/>
          </p:nvSpPr>
          <p:spPr>
            <a:xfrm>
              <a:off x="347" y="8190"/>
              <a:ext cx="2826" cy="434"/>
            </a:xfrm>
            <a:prstGeom prst="rect">
              <a:avLst/>
            </a:prstGeom>
            <a:noFill/>
          </p:spPr>
          <p:txBody>
            <a:bodyPr wrap="square" rtlCol="0">
              <a:spAutoFit/>
            </a:bodyPr>
            <a:p>
              <a:pPr marL="342900" indent="-342900">
                <a:buAutoNum type="arabicPeriod"/>
              </a:pPr>
              <a:r>
                <a:rPr lang="en-US" altLang="zh-CN" sz="1200">
                  <a:latin typeface="苹方-简" panose="020B0400000000000000" charset="-122"/>
                  <a:ea typeface="苹方-简" panose="020B0400000000000000" charset="-122"/>
                </a:rPr>
                <a:t>Read Footer</a:t>
              </a:r>
              <a:endParaRPr lang="en-US" altLang="zh-CN" sz="1200">
                <a:latin typeface="苹方-简" panose="020B0400000000000000" charset="-122"/>
                <a:ea typeface="苹方-简" panose="020B0400000000000000" charset="-122"/>
              </a:endParaRPr>
            </a:p>
          </p:txBody>
        </p:sp>
        <p:cxnSp>
          <p:nvCxnSpPr>
            <p:cNvPr id="17" name="直接箭头连接符 16"/>
            <p:cNvCxnSpPr>
              <a:stCxn id="33" idx="3"/>
              <a:endCxn id="11" idx="1"/>
            </p:cNvCxnSpPr>
            <p:nvPr/>
          </p:nvCxnSpPr>
          <p:spPr>
            <a:xfrm>
              <a:off x="3173" y="8407"/>
              <a:ext cx="2659"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8" name="曲线连接符 27"/>
            <p:cNvCxnSpPr>
              <a:stCxn id="11" idx="1"/>
              <a:endCxn id="10" idx="1"/>
            </p:cNvCxnSpPr>
            <p:nvPr/>
          </p:nvCxnSpPr>
          <p:spPr>
            <a:xfrm rot="10800000">
              <a:off x="5832" y="7523"/>
              <a:ext cx="5" cy="884"/>
            </a:xfrm>
            <a:prstGeom prst="curvedConnector3">
              <a:avLst>
                <a:gd name="adj1" fmla="val 76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11" idx="1"/>
              <a:endCxn id="9" idx="1"/>
            </p:cNvCxnSpPr>
            <p:nvPr/>
          </p:nvCxnSpPr>
          <p:spPr>
            <a:xfrm rot="10800000">
              <a:off x="5832" y="6639"/>
              <a:ext cx="5" cy="1768"/>
            </a:xfrm>
            <a:prstGeom prst="curvedConnector3">
              <a:avLst>
                <a:gd name="adj1" fmla="val 2156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62" y="6818"/>
              <a:ext cx="3537" cy="725"/>
            </a:xfrm>
            <a:prstGeom prst="rect">
              <a:avLst/>
            </a:prstGeom>
            <a:noFill/>
          </p:spPr>
          <p:txBody>
            <a:bodyPr wrap="square" rtlCol="0">
              <a:spAutoFit/>
            </a:bodyPr>
            <a:p>
              <a:r>
                <a:rPr lang="en-US" altLang="zh-CN" sz="1200"/>
                <a:t>2.Read Meta Index Block &amp;&amp; Index Block</a:t>
              </a:r>
              <a:endParaRPr lang="en-US" altLang="zh-CN" sz="1200"/>
            </a:p>
          </p:txBody>
        </p:sp>
        <p:cxnSp>
          <p:nvCxnSpPr>
            <p:cNvPr id="37" name="曲线连接符 36"/>
            <p:cNvCxnSpPr>
              <a:stCxn id="9" idx="1"/>
              <a:endCxn id="8" idx="1"/>
            </p:cNvCxnSpPr>
            <p:nvPr/>
          </p:nvCxnSpPr>
          <p:spPr>
            <a:xfrm rot="10800000">
              <a:off x="5832" y="5755"/>
              <a:ext cx="5" cy="884"/>
            </a:xfrm>
            <a:prstGeom prst="curvedConnector3">
              <a:avLst>
                <a:gd name="adj1" fmla="val 1816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37" y="5314"/>
              <a:ext cx="3537" cy="725"/>
            </a:xfrm>
            <a:prstGeom prst="rect">
              <a:avLst/>
            </a:prstGeom>
            <a:noFill/>
          </p:spPr>
          <p:txBody>
            <a:bodyPr wrap="square" rtlCol="0">
              <a:spAutoFit/>
            </a:bodyPr>
            <a:p>
              <a:r>
                <a:rPr lang="en-US" altLang="zh-CN" sz="1200"/>
                <a:t>3.Read Filter Block(Optional)</a:t>
              </a:r>
              <a:endParaRPr lang="en-US" altLang="zh-CN" sz="1200"/>
            </a:p>
          </p:txBody>
        </p:sp>
      </p:grpSp>
      <p:sp>
        <p:nvSpPr>
          <p:cNvPr id="40" name="文本框 39"/>
          <p:cNvSpPr txBox="1"/>
          <p:nvPr/>
        </p:nvSpPr>
        <p:spPr>
          <a:xfrm>
            <a:off x="8552180" y="2251075"/>
            <a:ext cx="3395980" cy="2122805"/>
          </a:xfrm>
          <a:prstGeom prst="rect">
            <a:avLst/>
          </a:prstGeom>
          <a:noFill/>
        </p:spPr>
        <p:txBody>
          <a:bodyPr wrap="square" rtlCol="0">
            <a:spAutoFit/>
          </a:bodyPr>
          <a:p>
            <a:pPr indent="0">
              <a:buNone/>
            </a:pPr>
            <a:r>
              <a:rPr lang="en-US" altLang="zh-CN" sz="1200">
                <a:latin typeface="苹方-简" panose="020B0400000000000000" charset="-122"/>
                <a:ea typeface="苹方-简" panose="020B0400000000000000" charset="-122"/>
              </a:rPr>
              <a:t> </a:t>
            </a:r>
            <a:r>
              <a:rPr lang="zh-CN" altLang="en-US" sz="1200">
                <a:latin typeface="苹方-简" panose="020B0400000000000000" charset="-122"/>
                <a:ea typeface="苹方-简" panose="020B0400000000000000" charset="-122"/>
              </a:rPr>
              <a:t>元数据读取的过程可以分为以下几个步骤：</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读取文件的最后</a:t>
            </a:r>
            <a:r>
              <a:rPr lang="en-US" altLang="zh-CN" sz="1200">
                <a:latin typeface="苹方-简" panose="020B0400000000000000" charset="-122"/>
                <a:ea typeface="苹方-简" panose="020B0400000000000000" charset="-122"/>
              </a:rPr>
              <a:t>48</a:t>
            </a:r>
            <a:r>
              <a:rPr lang="zh-CN" altLang="en-US" sz="1200">
                <a:latin typeface="苹方-简" panose="020B0400000000000000" charset="-122"/>
                <a:ea typeface="苹方-简" panose="020B0400000000000000" charset="-122"/>
              </a:rPr>
              <a:t>个字节，即为</a:t>
            </a:r>
            <a:r>
              <a:rPr lang="en-US" altLang="zh-CN" sz="1200">
                <a:latin typeface="苹方-简" panose="020B0400000000000000" charset="-122"/>
                <a:ea typeface="苹方-简" panose="020B0400000000000000" charset="-122"/>
              </a:rPr>
              <a:t>Footer</a:t>
            </a:r>
            <a:r>
              <a:rPr lang="zh-CN" altLang="en-US" sz="1200">
                <a:latin typeface="苹方-简" panose="020B0400000000000000" charset="-122"/>
                <a:ea typeface="苹方-简" panose="020B0400000000000000" charset="-122"/>
              </a:rPr>
              <a:t>数据；</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读取</a:t>
            </a:r>
            <a:r>
              <a:rPr lang="en-US" altLang="zh-CN" sz="1200">
                <a:latin typeface="苹方-简" panose="020B0400000000000000" charset="-122"/>
                <a:ea typeface="苹方-简" panose="020B0400000000000000" charset="-122"/>
              </a:rPr>
              <a:t>Footer</a:t>
            </a:r>
            <a:r>
              <a:rPr lang="zh-CN" altLang="en-US" sz="1200">
                <a:latin typeface="苹方-简" panose="020B0400000000000000" charset="-122"/>
                <a:ea typeface="苹方-简" panose="020B0400000000000000" charset="-122"/>
              </a:rPr>
              <a:t>数据中维护的：</a:t>
            </a:r>
            <a:r>
              <a:rPr lang="en-US" altLang="zh-CN" sz="1200">
                <a:latin typeface="苹方-简" panose="020B0400000000000000" charset="-122"/>
                <a:ea typeface="苹方-简" panose="020B0400000000000000" charset="-122"/>
              </a:rPr>
              <a:t>a.Meta Index Block</a:t>
            </a:r>
            <a:r>
              <a:rPr lang="zh-CN" altLang="en-US" sz="1200">
                <a:latin typeface="苹方-简" panose="020B0400000000000000" charset="-122"/>
                <a:ea typeface="苹方-简" panose="020B0400000000000000" charset="-122"/>
              </a:rPr>
              <a:t>；</a:t>
            </a:r>
            <a:r>
              <a:rPr lang="en-US" altLang="zh-CN" sz="1200">
                <a:latin typeface="苹方-简" panose="020B0400000000000000" charset="-122"/>
                <a:ea typeface="苹方-简" panose="020B0400000000000000" charset="-122"/>
              </a:rPr>
              <a:t>b.Index Block</a:t>
            </a:r>
            <a:r>
              <a:rPr lang="zh-CN" altLang="en-US" sz="1200">
                <a:latin typeface="苹方-简" panose="020B0400000000000000" charset="-122"/>
                <a:ea typeface="苹方-简" panose="020B0400000000000000" charset="-122"/>
              </a:rPr>
              <a:t>两个部分的索引信息并记录，以提高整体的查询效率；</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利用</a:t>
            </a:r>
            <a:r>
              <a:rPr lang="en-US" altLang="zh-CN" sz="1200">
                <a:latin typeface="苹方-简" panose="020B0400000000000000" charset="-122"/>
                <a:ea typeface="苹方-简" panose="020B0400000000000000" charset="-122"/>
              </a:rPr>
              <a:t>meta index block </a:t>
            </a:r>
            <a:r>
              <a:rPr lang="zh-CN" altLang="en-US" sz="1200">
                <a:latin typeface="苹方-简" panose="020B0400000000000000" charset="-122"/>
                <a:ea typeface="苹方-简" panose="020B0400000000000000" charset="-122"/>
              </a:rPr>
              <a:t>的索引信息读取该部分的内容；</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遍历</a:t>
            </a:r>
            <a:r>
              <a:rPr lang="en-US" altLang="zh-CN" sz="1200">
                <a:latin typeface="苹方-简" panose="020B0400000000000000" charset="-122"/>
                <a:ea typeface="苹方-简" panose="020B0400000000000000" charset="-122"/>
              </a:rPr>
              <a:t>meta index block</a:t>
            </a:r>
            <a:r>
              <a:rPr lang="zh-CN" altLang="en-US" sz="1200">
                <a:latin typeface="苹方-简" panose="020B0400000000000000" charset="-122"/>
                <a:ea typeface="苹方-简" panose="020B0400000000000000" charset="-122"/>
              </a:rPr>
              <a:t>，查看是否存在</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有用</a:t>
            </a:r>
            <a:r>
              <a:rPr lang="en-US" altLang="zh-CN" sz="1200">
                <a:latin typeface="苹方-简" panose="020B0400000000000000" charset="-122"/>
                <a:ea typeface="苹方-简" panose="020B0400000000000000" charset="-122"/>
              </a:rPr>
              <a:t>”</a:t>
            </a:r>
            <a:r>
              <a:rPr lang="zh-CN" altLang="en-US" sz="1200">
                <a:latin typeface="苹方-简" panose="020B0400000000000000" charset="-122"/>
                <a:ea typeface="苹方-简" panose="020B0400000000000000" charset="-122"/>
              </a:rPr>
              <a:t>的</a:t>
            </a:r>
            <a:r>
              <a:rPr lang="en-US" altLang="zh-CN" sz="1200">
                <a:latin typeface="苹方-简" panose="020B0400000000000000" charset="-122"/>
                <a:ea typeface="苹方-简" panose="020B0400000000000000" charset="-122"/>
              </a:rPr>
              <a:t>filter block</a:t>
            </a:r>
            <a:r>
              <a:rPr lang="zh-CN" altLang="en-US" sz="1200">
                <a:latin typeface="苹方-简" panose="020B0400000000000000" charset="-122"/>
                <a:ea typeface="苹方-简" panose="020B0400000000000000" charset="-122"/>
              </a:rPr>
              <a:t>的索引信息，若有，则记录该索引信息；若没有，则表示当前</a:t>
            </a:r>
            <a:r>
              <a:rPr lang="en-US" altLang="zh-CN" sz="1200">
                <a:latin typeface="苹方-简" panose="020B0400000000000000" charset="-122"/>
                <a:ea typeface="苹方-简" panose="020B0400000000000000" charset="-122"/>
              </a:rPr>
              <a:t>sstable</a:t>
            </a:r>
            <a:r>
              <a:rPr lang="zh-CN" altLang="en-US" sz="1200">
                <a:latin typeface="苹方-简" panose="020B0400000000000000" charset="-122"/>
                <a:ea typeface="苹方-简" panose="020B0400000000000000" charset="-122"/>
              </a:rPr>
              <a:t>中不存在任何过滤信息来提高查询效率。</a:t>
            </a:r>
            <a:endParaRPr lang="zh-CN" altLang="en-US" sz="1200">
              <a:latin typeface="苹方-简" panose="020B0400000000000000" charset="-122"/>
              <a:ea typeface="苹方-简" panose="020B04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数据项的快速定位</a:t>
            </a:r>
            <a:r>
              <a:rPr lang="en-US" altLang="zh-CN" sz="2800">
                <a:latin typeface="苹方-简" panose="020B0400000000000000" charset="-122"/>
                <a:ea typeface="苹方-简" panose="020B0400000000000000" charset="-122"/>
              </a:rPr>
              <a:t>(NewReader)</a:t>
            </a:r>
            <a:endParaRPr lang="en-US" altLang="zh-CN" sz="2800">
              <a:latin typeface="苹方-简" panose="020B0400000000000000" charset="-122"/>
              <a:ea typeface="苹方-简" panose="020B0400000000000000" charset="-122"/>
            </a:endParaRPr>
          </a:p>
        </p:txBody>
      </p:sp>
      <p:sp>
        <p:nvSpPr>
          <p:cNvPr id="40" name="文本框 39"/>
          <p:cNvSpPr txBox="1"/>
          <p:nvPr/>
        </p:nvSpPr>
        <p:spPr>
          <a:xfrm>
            <a:off x="253365" y="858520"/>
            <a:ext cx="11602085" cy="829945"/>
          </a:xfrm>
          <a:prstGeom prst="rect">
            <a:avLst/>
          </a:prstGeom>
          <a:noFill/>
        </p:spPr>
        <p:txBody>
          <a:bodyPr wrap="square" rtlCol="0">
            <a:spAutoFit/>
          </a:bodyPr>
          <a:p>
            <a:pPr indent="0">
              <a:buNone/>
            </a:pPr>
            <a:r>
              <a:rPr lang="zh-CN" altLang="en-US" sz="1200">
                <a:latin typeface="苹方-简" panose="020B0400000000000000" charset="-122"/>
                <a:ea typeface="苹方-简" panose="020B0400000000000000" charset="-122"/>
              </a:rPr>
              <a:t>sstable中存在多个data block，倘若依次进行“遍历”显然是不可取的。但是由于一个sstable中所有的数据项都是按序排列的，因此可以利用有序性已经index block中维护的索引信息快速定位目标数据项可能存在的data block。</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一个index block的文件结构示意图如下：</a:t>
            </a:r>
            <a:endParaRPr lang="zh-CN" altLang="en-US" sz="1200">
              <a:latin typeface="苹方-简" panose="020B0400000000000000" charset="-122"/>
              <a:ea typeface="苹方-简" panose="020B0400000000000000" charset="-122"/>
            </a:endParaRPr>
          </a:p>
        </p:txBody>
      </p:sp>
      <p:grpSp>
        <p:nvGrpSpPr>
          <p:cNvPr id="21" name="组合 20"/>
          <p:cNvGrpSpPr/>
          <p:nvPr/>
        </p:nvGrpSpPr>
        <p:grpSpPr>
          <a:xfrm>
            <a:off x="4819650" y="1808480"/>
            <a:ext cx="6842760" cy="3889375"/>
            <a:chOff x="4172" y="2338"/>
            <a:chExt cx="10776" cy="6125"/>
          </a:xfrm>
        </p:grpSpPr>
        <p:sp>
          <p:nvSpPr>
            <p:cNvPr id="4" name="流程图: 过程 3"/>
            <p:cNvSpPr/>
            <p:nvPr/>
          </p:nvSpPr>
          <p:spPr>
            <a:xfrm>
              <a:off x="6784" y="3154"/>
              <a:ext cx="4082" cy="885"/>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Data block 1's max key</a:t>
              </a:r>
              <a:endParaRPr lang="en-US" altLang="zh-CN"/>
            </a:p>
          </p:txBody>
        </p:sp>
        <p:sp>
          <p:nvSpPr>
            <p:cNvPr id="6" name="流程图: 过程 5"/>
            <p:cNvSpPr/>
            <p:nvPr/>
          </p:nvSpPr>
          <p:spPr>
            <a:xfrm>
              <a:off x="10866" y="315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1 index</a:t>
              </a:r>
              <a:endParaRPr lang="en-US" altLang="zh-CN"/>
            </a:p>
          </p:txBody>
        </p:sp>
        <p:sp>
          <p:nvSpPr>
            <p:cNvPr id="7" name="流程图: 过程 6"/>
            <p:cNvSpPr/>
            <p:nvPr/>
          </p:nvSpPr>
          <p:spPr>
            <a:xfrm>
              <a:off x="6784" y="403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Data block 2's max key</a:t>
              </a:r>
              <a:endParaRPr lang="en-US" altLang="zh-CN"/>
            </a:p>
          </p:txBody>
        </p:sp>
        <p:sp>
          <p:nvSpPr>
            <p:cNvPr id="8" name="流程图: 过程 7"/>
            <p:cNvSpPr/>
            <p:nvPr/>
          </p:nvSpPr>
          <p:spPr>
            <a:xfrm>
              <a:off x="10866" y="403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2 index</a:t>
              </a:r>
              <a:endParaRPr lang="en-US" altLang="zh-CN"/>
            </a:p>
          </p:txBody>
        </p:sp>
        <p:sp>
          <p:nvSpPr>
            <p:cNvPr id="9" name="流程图: 过程 8"/>
            <p:cNvSpPr/>
            <p:nvPr/>
          </p:nvSpPr>
          <p:spPr>
            <a:xfrm>
              <a:off x="6784" y="4924"/>
              <a:ext cx="4082" cy="88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Data block 3's max key</a:t>
              </a:r>
              <a:endParaRPr lang="en-US" altLang="zh-CN"/>
            </a:p>
          </p:txBody>
        </p:sp>
        <p:sp>
          <p:nvSpPr>
            <p:cNvPr id="10" name="流程图: 过程 9"/>
            <p:cNvSpPr/>
            <p:nvPr/>
          </p:nvSpPr>
          <p:spPr>
            <a:xfrm>
              <a:off x="10866" y="492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3 index</a:t>
              </a:r>
              <a:endParaRPr lang="en-US" altLang="zh-CN"/>
            </a:p>
          </p:txBody>
        </p:sp>
        <p:sp>
          <p:nvSpPr>
            <p:cNvPr id="11" name="流程图: 过程 10"/>
            <p:cNvSpPr/>
            <p:nvPr/>
          </p:nvSpPr>
          <p:spPr>
            <a:xfrm>
              <a:off x="10866" y="580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4 index</a:t>
              </a:r>
              <a:endParaRPr lang="en-US" altLang="zh-CN"/>
            </a:p>
          </p:txBody>
        </p:sp>
        <p:sp>
          <p:nvSpPr>
            <p:cNvPr id="12" name="流程图: 过程 11"/>
            <p:cNvSpPr/>
            <p:nvPr/>
          </p:nvSpPr>
          <p:spPr>
            <a:xfrm>
              <a:off x="6784" y="580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Data block 4's max key</a:t>
              </a:r>
              <a:endParaRPr lang="en-US" altLang="zh-CN"/>
            </a:p>
          </p:txBody>
        </p:sp>
        <p:sp>
          <p:nvSpPr>
            <p:cNvPr id="13" name="流程图: 过程 12"/>
            <p:cNvSpPr/>
            <p:nvPr/>
          </p:nvSpPr>
          <p:spPr>
            <a:xfrm>
              <a:off x="6784" y="6694"/>
              <a:ext cx="4082" cy="88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14" name="流程图: 过程 13"/>
            <p:cNvSpPr/>
            <p:nvPr/>
          </p:nvSpPr>
          <p:spPr>
            <a:xfrm>
              <a:off x="10866" y="669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a:t>
              </a:r>
              <a:endParaRPr lang="en-US" altLang="zh-CN"/>
            </a:p>
          </p:txBody>
        </p:sp>
        <p:sp>
          <p:nvSpPr>
            <p:cNvPr id="15" name="流程图: 过程 14"/>
            <p:cNvSpPr/>
            <p:nvPr/>
          </p:nvSpPr>
          <p:spPr>
            <a:xfrm>
              <a:off x="6784" y="757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sym typeface="+mn-ea"/>
                </a:rPr>
                <a:t>Data block n's max key</a:t>
              </a:r>
              <a:endParaRPr lang="en-US" altLang="zh-CN"/>
            </a:p>
          </p:txBody>
        </p:sp>
        <p:sp>
          <p:nvSpPr>
            <p:cNvPr id="16" name="流程图: 过程 15"/>
            <p:cNvSpPr/>
            <p:nvPr/>
          </p:nvSpPr>
          <p:spPr>
            <a:xfrm>
              <a:off x="10866" y="757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n index</a:t>
              </a:r>
              <a:endParaRPr lang="en-US" altLang="zh-CN"/>
            </a:p>
          </p:txBody>
        </p:sp>
        <p:sp>
          <p:nvSpPr>
            <p:cNvPr id="17" name="文本框 16"/>
            <p:cNvSpPr txBox="1"/>
            <p:nvPr/>
          </p:nvSpPr>
          <p:spPr>
            <a:xfrm>
              <a:off x="8334" y="2338"/>
              <a:ext cx="981" cy="580"/>
            </a:xfrm>
            <a:prstGeom prst="rect">
              <a:avLst/>
            </a:prstGeom>
            <a:noFill/>
          </p:spPr>
          <p:txBody>
            <a:bodyPr wrap="square" rtlCol="0">
              <a:spAutoFit/>
            </a:bodyPr>
            <a:p>
              <a:r>
                <a:rPr lang="en-US" altLang="zh-CN"/>
                <a:t>Key</a:t>
              </a:r>
              <a:endParaRPr lang="en-US" altLang="zh-CN"/>
            </a:p>
          </p:txBody>
        </p:sp>
        <p:sp>
          <p:nvSpPr>
            <p:cNvPr id="18" name="文本框 17"/>
            <p:cNvSpPr txBox="1"/>
            <p:nvPr/>
          </p:nvSpPr>
          <p:spPr>
            <a:xfrm>
              <a:off x="12467" y="2338"/>
              <a:ext cx="1356" cy="580"/>
            </a:xfrm>
            <a:prstGeom prst="rect">
              <a:avLst/>
            </a:prstGeom>
            <a:noFill/>
          </p:spPr>
          <p:txBody>
            <a:bodyPr wrap="square" rtlCol="0">
              <a:spAutoFit/>
            </a:bodyPr>
            <a:p>
              <a:r>
                <a:rPr lang="en-US" altLang="zh-CN"/>
                <a:t>Value</a:t>
              </a:r>
              <a:endParaRPr lang="en-US" altLang="zh-CN"/>
            </a:p>
          </p:txBody>
        </p:sp>
        <p:sp>
          <p:nvSpPr>
            <p:cNvPr id="19" name="文本框 18"/>
            <p:cNvSpPr txBox="1"/>
            <p:nvPr/>
          </p:nvSpPr>
          <p:spPr>
            <a:xfrm>
              <a:off x="4172" y="5299"/>
              <a:ext cx="1779" cy="1016"/>
            </a:xfrm>
            <a:prstGeom prst="rect">
              <a:avLst/>
            </a:prstGeom>
            <a:noFill/>
          </p:spPr>
          <p:txBody>
            <a:bodyPr wrap="square" rtlCol="0">
              <a:spAutoFit/>
            </a:bodyPr>
            <a:p>
              <a:r>
                <a:rPr lang="en-US" altLang="zh-CN"/>
                <a:t>Index Block</a:t>
              </a:r>
              <a:endParaRPr lang="en-US" altLang="zh-CN"/>
            </a:p>
          </p:txBody>
        </p:sp>
        <p:sp>
          <p:nvSpPr>
            <p:cNvPr id="20" name="左大括号 19"/>
            <p:cNvSpPr/>
            <p:nvPr/>
          </p:nvSpPr>
          <p:spPr>
            <a:xfrm>
              <a:off x="5951" y="3154"/>
              <a:ext cx="714" cy="5306"/>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pSp>
      <p:sp>
        <p:nvSpPr>
          <p:cNvPr id="22" name="文本框 21"/>
          <p:cNvSpPr txBox="1"/>
          <p:nvPr/>
        </p:nvSpPr>
        <p:spPr>
          <a:xfrm>
            <a:off x="253365" y="1889760"/>
            <a:ext cx="4565650" cy="4154170"/>
          </a:xfrm>
          <a:prstGeom prst="rect">
            <a:avLst/>
          </a:prstGeom>
          <a:noFill/>
        </p:spPr>
        <p:txBody>
          <a:bodyPr wrap="square" rtlCol="0">
            <a:spAutoFit/>
          </a:bodyPr>
          <a:p>
            <a:pPr indent="0">
              <a:buNone/>
            </a:pPr>
            <a:r>
              <a:rPr lang="en-US" altLang="zh-CN" sz="1200">
                <a:latin typeface="苹方-简" panose="020B0400000000000000" charset="-122"/>
                <a:ea typeface="苹方-简" panose="020B0400000000000000" charset="-122"/>
              </a:rPr>
              <a:t> </a:t>
            </a:r>
            <a:r>
              <a:rPr lang="zh-CN" altLang="en-US" sz="1200">
                <a:latin typeface="苹方-简" panose="020B0400000000000000" charset="-122"/>
                <a:ea typeface="苹方-简" panose="020B0400000000000000" charset="-122"/>
              </a:rPr>
              <a:t>index block是由一系列的键值对组成，每一个键值对表示一个data block的索引信息。</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键值对的key为该data block中数据项key的最大值，value为该data block的索引信息（offset, length）。</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因此若需要查找目标数据项，仅仅需要依次比较index block中的这些索引信息，倘若目标数据项的key大于某个data block中最大的key值，则该data block中必然不存在目标数据项。故通过这个步骤的优化，可以直接确定目标数据项落在哪个data block的范围区间内。</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值得注意的是，与data block一样，index block中的索引信息同样也进行了key值截取，即第二个索引信息的key并不是存储完整的key，而是存储与前一个索引信息的key不共享的部分，区别在于data block中这种范围的划分粒度为16，而index block中为2 。</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也就是说，index block连续两条索引信息会被作为一个最小的“比较单元“，在查找的过程中，若第一个索引信息的key小于目标数据项的key，则紧接着会比较第三条索引信息的key。</a:t>
            </a:r>
            <a:endParaRPr lang="zh-CN" altLang="en-US" sz="1200">
              <a:latin typeface="苹方-简" panose="020B0400000000000000" charset="-122"/>
              <a:ea typeface="苹方-简" panose="020B0400000000000000" charset="-122"/>
            </a:endParaRP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这就导致最终目标数据项的范围区间为某”两个“data block。</a:t>
            </a:r>
            <a:endParaRPr lang="zh-CN" altLang="en-US" sz="1200">
              <a:latin typeface="苹方-简" panose="020B0400000000000000" charset="-122"/>
              <a:ea typeface="苹方-简" panose="020B04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Key</a:t>
            </a:r>
            <a:r>
              <a:rPr lang="zh-CN" altLang="en-US" sz="2800">
                <a:latin typeface="苹方-简" panose="020B0400000000000000" charset="-122"/>
                <a:ea typeface="苹方-简" panose="020B0400000000000000" charset="-122"/>
              </a:rPr>
              <a:t>的查找过程</a:t>
            </a:r>
            <a:r>
              <a:rPr lang="en-US" altLang="zh-CN" sz="2800">
                <a:latin typeface="苹方-简" panose="020B0400000000000000" charset="-122"/>
                <a:ea typeface="苹方-简" panose="020B0400000000000000" charset="-122"/>
              </a:rPr>
              <a:t>(Reader.find)</a:t>
            </a:r>
            <a:endParaRPr lang="en-US" altLang="zh-CN" sz="2800">
              <a:latin typeface="苹方-简" panose="020B0400000000000000" charset="-122"/>
              <a:ea typeface="苹方-简" panose="020B0400000000000000" charset="-122"/>
            </a:endParaRPr>
          </a:p>
        </p:txBody>
      </p:sp>
      <p:sp>
        <p:nvSpPr>
          <p:cNvPr id="4" name="流程图: 过程 3"/>
          <p:cNvSpPr/>
          <p:nvPr/>
        </p:nvSpPr>
        <p:spPr>
          <a:xfrm>
            <a:off x="6262370" y="987425"/>
            <a:ext cx="2592070" cy="561975"/>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Data block 1's max key</a:t>
            </a:r>
            <a:endParaRPr lang="en-US" altLang="zh-CN"/>
          </a:p>
        </p:txBody>
      </p:sp>
      <p:sp>
        <p:nvSpPr>
          <p:cNvPr id="6" name="流程图: 过程 5"/>
          <p:cNvSpPr/>
          <p:nvPr/>
        </p:nvSpPr>
        <p:spPr>
          <a:xfrm>
            <a:off x="8854440" y="987425"/>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1 index</a:t>
            </a:r>
            <a:endParaRPr lang="en-US" altLang="zh-CN"/>
          </a:p>
        </p:txBody>
      </p:sp>
      <p:sp>
        <p:nvSpPr>
          <p:cNvPr id="7" name="流程图: 过程 6"/>
          <p:cNvSpPr/>
          <p:nvPr/>
        </p:nvSpPr>
        <p:spPr>
          <a:xfrm>
            <a:off x="6262370" y="1549400"/>
            <a:ext cx="2592070" cy="5619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Data block 2's max key</a:t>
            </a:r>
            <a:endParaRPr lang="en-US" altLang="zh-CN"/>
          </a:p>
        </p:txBody>
      </p:sp>
      <p:sp>
        <p:nvSpPr>
          <p:cNvPr id="8" name="流程图: 过程 7"/>
          <p:cNvSpPr/>
          <p:nvPr/>
        </p:nvSpPr>
        <p:spPr>
          <a:xfrm>
            <a:off x="8854440" y="1549400"/>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2 index</a:t>
            </a:r>
            <a:endParaRPr lang="en-US" altLang="zh-CN"/>
          </a:p>
        </p:txBody>
      </p:sp>
      <p:sp>
        <p:nvSpPr>
          <p:cNvPr id="9" name="流程图: 过程 8"/>
          <p:cNvSpPr/>
          <p:nvPr/>
        </p:nvSpPr>
        <p:spPr>
          <a:xfrm>
            <a:off x="6262370" y="2111375"/>
            <a:ext cx="2592070" cy="5619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Data block 3's max key</a:t>
            </a:r>
            <a:endParaRPr lang="en-US" altLang="zh-CN"/>
          </a:p>
        </p:txBody>
      </p:sp>
      <p:sp>
        <p:nvSpPr>
          <p:cNvPr id="10" name="流程图: 过程 9"/>
          <p:cNvSpPr/>
          <p:nvPr/>
        </p:nvSpPr>
        <p:spPr>
          <a:xfrm>
            <a:off x="8854440" y="2111375"/>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3 index</a:t>
            </a:r>
            <a:endParaRPr lang="en-US" altLang="zh-CN"/>
          </a:p>
        </p:txBody>
      </p:sp>
      <p:sp>
        <p:nvSpPr>
          <p:cNvPr id="11" name="流程图: 过程 10"/>
          <p:cNvSpPr/>
          <p:nvPr/>
        </p:nvSpPr>
        <p:spPr>
          <a:xfrm>
            <a:off x="8854440" y="2673350"/>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p>
            <a:pPr algn="ctr"/>
            <a:r>
              <a:rPr lang="en-US" altLang="zh-CN"/>
              <a:t>Data block 4 index</a:t>
            </a:r>
            <a:endParaRPr lang="en-US" altLang="zh-CN"/>
          </a:p>
        </p:txBody>
      </p:sp>
      <p:sp>
        <p:nvSpPr>
          <p:cNvPr id="12" name="流程图: 过程 11"/>
          <p:cNvSpPr/>
          <p:nvPr/>
        </p:nvSpPr>
        <p:spPr>
          <a:xfrm>
            <a:off x="6262370" y="2673350"/>
            <a:ext cx="2592070" cy="5619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Data block 4's max key</a:t>
            </a:r>
            <a:endParaRPr lang="en-US" altLang="zh-CN"/>
          </a:p>
        </p:txBody>
      </p:sp>
      <p:sp>
        <p:nvSpPr>
          <p:cNvPr id="13" name="流程图: 过程 12"/>
          <p:cNvSpPr/>
          <p:nvPr/>
        </p:nvSpPr>
        <p:spPr>
          <a:xfrm>
            <a:off x="474345" y="3449955"/>
            <a:ext cx="1403985" cy="76708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Key</a:t>
            </a:r>
            <a:endParaRPr lang="en-US" altLang="zh-CN"/>
          </a:p>
        </p:txBody>
      </p:sp>
      <p:sp>
        <p:nvSpPr>
          <p:cNvPr id="14" name="流程图: 过程 13"/>
          <p:cNvSpPr/>
          <p:nvPr/>
        </p:nvSpPr>
        <p:spPr>
          <a:xfrm>
            <a:off x="8487410" y="4076065"/>
            <a:ext cx="3326130" cy="69151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Data block i (restart point)</a:t>
            </a:r>
            <a:endParaRPr lang="en-US" altLang="zh-CN"/>
          </a:p>
        </p:txBody>
      </p:sp>
      <p:sp>
        <p:nvSpPr>
          <p:cNvPr id="15" name="流程图: 过程 14"/>
          <p:cNvSpPr/>
          <p:nvPr/>
        </p:nvSpPr>
        <p:spPr>
          <a:xfrm>
            <a:off x="8487410" y="5185410"/>
            <a:ext cx="3326130" cy="69151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Data block i (restart point)</a:t>
            </a:r>
            <a:endParaRPr lang="en-US" altLang="zh-CN"/>
          </a:p>
        </p:txBody>
      </p:sp>
      <p:cxnSp>
        <p:nvCxnSpPr>
          <p:cNvPr id="16" name="肘形连接符 15"/>
          <p:cNvCxnSpPr>
            <a:stCxn id="13" idx="3"/>
            <a:endCxn id="4" idx="1"/>
          </p:cNvCxnSpPr>
          <p:nvPr/>
        </p:nvCxnSpPr>
        <p:spPr>
          <a:xfrm flipV="1">
            <a:off x="1878330" y="1268730"/>
            <a:ext cx="4384040" cy="256476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3" idx="3"/>
            <a:endCxn id="9" idx="1"/>
          </p:cNvCxnSpPr>
          <p:nvPr/>
        </p:nvCxnSpPr>
        <p:spPr>
          <a:xfrm flipV="1">
            <a:off x="1878330" y="2392680"/>
            <a:ext cx="4384040" cy="1440815"/>
          </a:xfrm>
          <a:prstGeom prst="bentConnector3">
            <a:avLst>
              <a:gd name="adj1" fmla="val 50000"/>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2299063" y="1835785"/>
            <a:ext cx="1866803" cy="275590"/>
          </a:xfrm>
          <a:prstGeom prst="rect">
            <a:avLst/>
          </a:prstGeom>
          <a:noFill/>
        </p:spPr>
        <p:txBody>
          <a:bodyPr wrap="square" rtlCol="0">
            <a:spAutoFit/>
          </a:bodyPr>
          <a:p>
            <a:r>
              <a:rPr lang="en-US" altLang="zh-CN" sz="1200"/>
              <a:t>1.Find index</a:t>
            </a:r>
            <a:endParaRPr lang="en-US" altLang="zh-CN" sz="1200"/>
          </a:p>
        </p:txBody>
      </p:sp>
      <p:cxnSp>
        <p:nvCxnSpPr>
          <p:cNvPr id="18" name="肘形连接符 17"/>
          <p:cNvCxnSpPr>
            <a:endCxn id="14" idx="1"/>
          </p:cNvCxnSpPr>
          <p:nvPr/>
        </p:nvCxnSpPr>
        <p:spPr>
          <a:xfrm>
            <a:off x="1889125" y="3827780"/>
            <a:ext cx="6598285" cy="594360"/>
          </a:xfrm>
          <a:prstGeom prst="bentConnector3">
            <a:avLst>
              <a:gd name="adj1" fmla="val 5000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65833" y="3987165"/>
            <a:ext cx="1866803" cy="275590"/>
          </a:xfrm>
          <a:prstGeom prst="rect">
            <a:avLst/>
          </a:prstGeom>
          <a:noFill/>
        </p:spPr>
        <p:txBody>
          <a:bodyPr wrap="square" rtlCol="0">
            <a:spAutoFit/>
          </a:bodyPr>
          <a:p>
            <a:r>
              <a:rPr lang="en-US" altLang="zh-CN" sz="1200"/>
              <a:t>2.Find in data block</a:t>
            </a:r>
            <a:endParaRPr lang="en-US" altLang="zh-CN" sz="1200"/>
          </a:p>
        </p:txBody>
      </p:sp>
      <p:cxnSp>
        <p:nvCxnSpPr>
          <p:cNvPr id="21" name="肘形连接符 20"/>
          <p:cNvCxnSpPr>
            <a:endCxn id="15" idx="1"/>
          </p:cNvCxnSpPr>
          <p:nvPr/>
        </p:nvCxnSpPr>
        <p:spPr>
          <a:xfrm>
            <a:off x="1878330" y="3849370"/>
            <a:ext cx="6609080" cy="1682115"/>
          </a:xfrm>
          <a:prstGeom prst="bentConnector3">
            <a:avLst>
              <a:gd name="adj1" fmla="val 5001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36628" y="4942205"/>
            <a:ext cx="1866803" cy="460375"/>
          </a:xfrm>
          <a:prstGeom prst="rect">
            <a:avLst/>
          </a:prstGeom>
          <a:noFill/>
        </p:spPr>
        <p:txBody>
          <a:bodyPr wrap="square" rtlCol="0">
            <a:spAutoFit/>
          </a:bodyPr>
          <a:p>
            <a:r>
              <a:rPr lang="en-US" altLang="zh-CN" sz="1200"/>
              <a:t>3.Find in the next data block</a:t>
            </a:r>
            <a:endParaRPr lang="en-US" altLang="zh-CN"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查找</a:t>
            </a:r>
            <a:r>
              <a:rPr lang="en-US" altLang="zh-CN" sz="2800">
                <a:latin typeface="苹方-简" panose="020B0400000000000000" charset="-122"/>
                <a:ea typeface="苹方-简" panose="020B0400000000000000" charset="-122"/>
              </a:rPr>
              <a:t>data block</a:t>
            </a:r>
            <a:endParaRPr lang="en-US" altLang="zh-CN" sz="2800">
              <a:latin typeface="苹方-简" panose="020B0400000000000000" charset="-122"/>
              <a:ea typeface="苹方-简" panose="020B0400000000000000" charset="-122"/>
            </a:endParaRPr>
          </a:p>
        </p:txBody>
      </p:sp>
      <p:sp>
        <p:nvSpPr>
          <p:cNvPr id="4" name="流程图: 过程 3"/>
          <p:cNvSpPr/>
          <p:nvPr/>
        </p:nvSpPr>
        <p:spPr>
          <a:xfrm>
            <a:off x="7774305" y="1106805"/>
            <a:ext cx="1555115" cy="44259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Entry 1 key</a:t>
            </a:r>
            <a:endParaRPr lang="en-US" altLang="zh-CN"/>
          </a:p>
        </p:txBody>
      </p:sp>
      <p:sp>
        <p:nvSpPr>
          <p:cNvPr id="6" name="流程图: 过程 5"/>
          <p:cNvSpPr/>
          <p:nvPr/>
        </p:nvSpPr>
        <p:spPr>
          <a:xfrm>
            <a:off x="9329420" y="110680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1 value</a:t>
            </a:r>
            <a:endParaRPr lang="en-US" altLang="zh-CN"/>
          </a:p>
        </p:txBody>
      </p:sp>
      <p:sp>
        <p:nvSpPr>
          <p:cNvPr id="7" name="流程图: 过程 6"/>
          <p:cNvSpPr/>
          <p:nvPr/>
        </p:nvSpPr>
        <p:spPr>
          <a:xfrm>
            <a:off x="7774305" y="154940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Entry 2 key</a:t>
            </a:r>
            <a:endParaRPr lang="en-US" altLang="zh-CN"/>
          </a:p>
        </p:txBody>
      </p:sp>
      <p:sp>
        <p:nvSpPr>
          <p:cNvPr id="8" name="流程图: 过程 7"/>
          <p:cNvSpPr/>
          <p:nvPr/>
        </p:nvSpPr>
        <p:spPr>
          <a:xfrm>
            <a:off x="9329420" y="154940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Entry 2 value</a:t>
            </a:r>
            <a:endParaRPr lang="en-US" altLang="zh-CN"/>
          </a:p>
        </p:txBody>
      </p:sp>
      <p:sp>
        <p:nvSpPr>
          <p:cNvPr id="9" name="流程图: 过程 8"/>
          <p:cNvSpPr/>
          <p:nvPr/>
        </p:nvSpPr>
        <p:spPr>
          <a:xfrm>
            <a:off x="7774305" y="1991995"/>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 ...</a:t>
            </a:r>
            <a:endParaRPr lang="en-US" altLang="zh-CN"/>
          </a:p>
        </p:txBody>
      </p:sp>
      <p:sp>
        <p:nvSpPr>
          <p:cNvPr id="10" name="流程图: 过程 9"/>
          <p:cNvSpPr/>
          <p:nvPr/>
        </p:nvSpPr>
        <p:spPr>
          <a:xfrm>
            <a:off x="9329420" y="199199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t>
            </a:r>
            <a:endParaRPr lang="en-US" altLang="zh-CN"/>
          </a:p>
        </p:txBody>
      </p:sp>
      <p:sp>
        <p:nvSpPr>
          <p:cNvPr id="11" name="流程图: 过程 10"/>
          <p:cNvSpPr/>
          <p:nvPr/>
        </p:nvSpPr>
        <p:spPr>
          <a:xfrm>
            <a:off x="7774305" y="243459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 </a:t>
            </a:r>
            <a:r>
              <a:rPr lang="en-US" altLang="zh-CN">
                <a:sym typeface="+mn-ea"/>
              </a:rPr>
              <a:t>Entry 16 key</a:t>
            </a:r>
            <a:endParaRPr lang="en-US" altLang="zh-CN"/>
          </a:p>
        </p:txBody>
      </p:sp>
      <p:sp>
        <p:nvSpPr>
          <p:cNvPr id="12" name="流程图: 过程 11"/>
          <p:cNvSpPr/>
          <p:nvPr/>
        </p:nvSpPr>
        <p:spPr>
          <a:xfrm>
            <a:off x="9329420" y="243459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ym typeface="+mn-ea"/>
              </a:rPr>
              <a:t>Entry 16 value</a:t>
            </a:r>
            <a:endParaRPr lang="en-US" altLang="zh-CN"/>
          </a:p>
        </p:txBody>
      </p:sp>
      <p:sp>
        <p:nvSpPr>
          <p:cNvPr id="13" name="流程图: 过程 12"/>
          <p:cNvSpPr/>
          <p:nvPr/>
        </p:nvSpPr>
        <p:spPr>
          <a:xfrm>
            <a:off x="7774305" y="2877185"/>
            <a:ext cx="1555115" cy="44259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Entry 17 key</a:t>
            </a:r>
            <a:endParaRPr lang="en-US" altLang="zh-CN"/>
          </a:p>
        </p:txBody>
      </p:sp>
      <p:sp>
        <p:nvSpPr>
          <p:cNvPr id="14" name="流程图: 过程 13"/>
          <p:cNvSpPr/>
          <p:nvPr/>
        </p:nvSpPr>
        <p:spPr>
          <a:xfrm>
            <a:off x="9329420" y="287718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ym typeface="+mn-ea"/>
              </a:rPr>
              <a:t>Entry 17 value</a:t>
            </a:r>
            <a:endParaRPr lang="en-US" altLang="zh-CN"/>
          </a:p>
        </p:txBody>
      </p:sp>
      <p:sp>
        <p:nvSpPr>
          <p:cNvPr id="15" name="流程图: 过程 14"/>
          <p:cNvSpPr/>
          <p:nvPr/>
        </p:nvSpPr>
        <p:spPr>
          <a:xfrm>
            <a:off x="7774305" y="331978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 </a:t>
            </a:r>
            <a:r>
              <a:rPr lang="en-US" altLang="zh-CN">
                <a:sym typeface="+mn-ea"/>
              </a:rPr>
              <a:t>Entry 18 key</a:t>
            </a:r>
            <a:endParaRPr lang="en-US" altLang="zh-CN"/>
          </a:p>
        </p:txBody>
      </p:sp>
      <p:sp>
        <p:nvSpPr>
          <p:cNvPr id="16" name="流程图: 过程 15"/>
          <p:cNvSpPr/>
          <p:nvPr/>
        </p:nvSpPr>
        <p:spPr>
          <a:xfrm>
            <a:off x="9329420" y="331978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ym typeface="+mn-ea"/>
              </a:rPr>
              <a:t>Entry 18 value</a:t>
            </a:r>
            <a:endParaRPr lang="en-US" altLang="zh-CN"/>
          </a:p>
        </p:txBody>
      </p:sp>
      <p:sp>
        <p:nvSpPr>
          <p:cNvPr id="17" name="流程图: 过程 16"/>
          <p:cNvSpPr/>
          <p:nvPr/>
        </p:nvSpPr>
        <p:spPr>
          <a:xfrm>
            <a:off x="7774305" y="3762375"/>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 </a:t>
            </a:r>
            <a:r>
              <a:rPr lang="en-US" altLang="zh-CN">
                <a:sym typeface="+mn-ea"/>
              </a:rPr>
              <a:t>...</a:t>
            </a:r>
            <a:endParaRPr lang="en-US" altLang="zh-CN"/>
          </a:p>
        </p:txBody>
      </p:sp>
      <p:sp>
        <p:nvSpPr>
          <p:cNvPr id="18" name="流程图: 过程 17"/>
          <p:cNvSpPr/>
          <p:nvPr/>
        </p:nvSpPr>
        <p:spPr>
          <a:xfrm>
            <a:off x="9329420" y="376237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ym typeface="+mn-ea"/>
              </a:rPr>
              <a:t>...</a:t>
            </a:r>
            <a:endParaRPr lang="en-US" altLang="zh-CN"/>
          </a:p>
        </p:txBody>
      </p:sp>
      <p:sp>
        <p:nvSpPr>
          <p:cNvPr id="19" name="流程图: 过程 18"/>
          <p:cNvSpPr/>
          <p:nvPr/>
        </p:nvSpPr>
        <p:spPr>
          <a:xfrm>
            <a:off x="7774305" y="420497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sym typeface="+mn-ea"/>
              </a:rPr>
              <a:t>Entry 32 key</a:t>
            </a:r>
            <a:endParaRPr lang="en-US" altLang="zh-CN"/>
          </a:p>
        </p:txBody>
      </p:sp>
      <p:sp>
        <p:nvSpPr>
          <p:cNvPr id="20" name="流程图: 过程 19"/>
          <p:cNvSpPr/>
          <p:nvPr/>
        </p:nvSpPr>
        <p:spPr>
          <a:xfrm>
            <a:off x="9329420" y="420497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ym typeface="+mn-ea"/>
              </a:rPr>
              <a:t>Entry 32 value</a:t>
            </a:r>
            <a:endParaRPr lang="en-US" altLang="zh-CN"/>
          </a:p>
        </p:txBody>
      </p:sp>
      <p:sp>
        <p:nvSpPr>
          <p:cNvPr id="21" name="文本框 20"/>
          <p:cNvSpPr txBox="1"/>
          <p:nvPr/>
        </p:nvSpPr>
        <p:spPr>
          <a:xfrm>
            <a:off x="8152130" y="523240"/>
            <a:ext cx="1004570" cy="368300"/>
          </a:xfrm>
          <a:prstGeom prst="rect">
            <a:avLst/>
          </a:prstGeom>
          <a:noFill/>
        </p:spPr>
        <p:txBody>
          <a:bodyPr wrap="square" rtlCol="0">
            <a:spAutoFit/>
          </a:bodyPr>
          <a:p>
            <a:r>
              <a:rPr lang="en-US" altLang="zh-CN"/>
              <a:t>Key</a:t>
            </a:r>
            <a:endParaRPr lang="en-US" altLang="zh-CN"/>
          </a:p>
        </p:txBody>
      </p:sp>
      <p:sp>
        <p:nvSpPr>
          <p:cNvPr id="22" name="文本框 21"/>
          <p:cNvSpPr txBox="1"/>
          <p:nvPr/>
        </p:nvSpPr>
        <p:spPr>
          <a:xfrm>
            <a:off x="9738995" y="523240"/>
            <a:ext cx="1004570" cy="368300"/>
          </a:xfrm>
          <a:prstGeom prst="rect">
            <a:avLst/>
          </a:prstGeom>
          <a:noFill/>
        </p:spPr>
        <p:txBody>
          <a:bodyPr wrap="square" rtlCol="0">
            <a:spAutoFit/>
          </a:bodyPr>
          <a:p>
            <a:r>
              <a:rPr lang="en-US" altLang="zh-CN"/>
              <a:t>Value</a:t>
            </a:r>
            <a:endParaRPr lang="en-US" altLang="zh-CN"/>
          </a:p>
        </p:txBody>
      </p:sp>
      <p:sp>
        <p:nvSpPr>
          <p:cNvPr id="23" name="文本框 22"/>
          <p:cNvSpPr txBox="1"/>
          <p:nvPr/>
        </p:nvSpPr>
        <p:spPr>
          <a:xfrm>
            <a:off x="5838825" y="2682875"/>
            <a:ext cx="1370965" cy="368300"/>
          </a:xfrm>
          <a:prstGeom prst="rect">
            <a:avLst/>
          </a:prstGeom>
          <a:noFill/>
        </p:spPr>
        <p:txBody>
          <a:bodyPr wrap="square" rtlCol="0">
            <a:spAutoFit/>
          </a:bodyPr>
          <a:p>
            <a:r>
              <a:rPr lang="en-US" altLang="zh-CN"/>
              <a:t>Data Block</a:t>
            </a:r>
            <a:endParaRPr lang="en-US" altLang="zh-CN"/>
          </a:p>
        </p:txBody>
      </p:sp>
      <p:sp>
        <p:nvSpPr>
          <p:cNvPr id="24" name="左大括号 23"/>
          <p:cNvSpPr/>
          <p:nvPr/>
        </p:nvSpPr>
        <p:spPr>
          <a:xfrm>
            <a:off x="7472045" y="1106805"/>
            <a:ext cx="75565" cy="352044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5" name="文本框 24"/>
          <p:cNvSpPr txBox="1"/>
          <p:nvPr/>
        </p:nvSpPr>
        <p:spPr>
          <a:xfrm>
            <a:off x="253365" y="1242060"/>
            <a:ext cx="4565650" cy="3046095"/>
          </a:xfrm>
          <a:prstGeom prst="rect">
            <a:avLst/>
          </a:prstGeom>
          <a:noFill/>
        </p:spPr>
        <p:txBody>
          <a:bodyPr wrap="square" rtlCol="0">
            <a:spAutoFit/>
          </a:bodyPr>
          <a:p>
            <a:pPr indent="0">
              <a:buNone/>
            </a:pPr>
            <a:r>
              <a:rPr sz="1200">
                <a:latin typeface="苹方-简" panose="020B0400000000000000" charset="-122"/>
                <a:ea typeface="苹方-简" panose="020B0400000000000000" charset="-122"/>
              </a:rPr>
              <a:t>在data block中查找目标数据项是一个简单的迭代遍历过程。虽然data block中所有数据项都是按序排序的，但是作者并没有采用“二分查找”来提高查找的效率，而是使用了更大的查找单元进行快速定位。</a:t>
            </a:r>
            <a:endParaRPr sz="1200">
              <a:latin typeface="苹方-简" panose="020B0400000000000000" charset="-122"/>
              <a:ea typeface="苹方-简" panose="020B0400000000000000" charset="-122"/>
            </a:endParaRP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与index block的查找类似，data block中，以16条记录为一个查找单元，若entry 1的key小于目标数据项的key，则下一条比较的是entry 17。</a:t>
            </a:r>
            <a:endParaRPr sz="1200">
              <a:latin typeface="苹方-简" panose="020B0400000000000000" charset="-122"/>
              <a:ea typeface="苹方-简" panose="020B0400000000000000" charset="-122"/>
            </a:endParaRP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因此查找的过程中，利用更大的查找单元快速定位目标数据项可能存在于哪个区间内，之后依次比较判断其是否存在与data block中。</a:t>
            </a:r>
            <a:endParaRPr sz="1200">
              <a:latin typeface="苹方-简" panose="020B0400000000000000" charset="-122"/>
              <a:ea typeface="苹方-简" panose="020B0400000000000000" charset="-122"/>
            </a:endParaRP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可以看到，sstable很多文件格式设计（例如restart point， index block，filter block，max key）在查找的过程中，都极大地提升了整体的查找效率。</a:t>
            </a:r>
            <a:endParaRPr sz="1200">
              <a:latin typeface="苹方-简" panose="020B0400000000000000" charset="-122"/>
              <a:ea typeface="苹方-简" panose="020B04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706691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解决方案二：</a:t>
            </a:r>
            <a:r>
              <a:rPr lang="en-US" altLang="zh-CN" sz="2800">
                <a:latin typeface="苹方-简" panose="020B0400000000000000" charset="-122"/>
                <a:ea typeface="苹方-简" panose="020B0400000000000000" charset="-122"/>
              </a:rPr>
              <a:t>WAL + </a:t>
            </a:r>
            <a:r>
              <a:rPr lang="zh-CN" altLang="en-US" sz="2800">
                <a:latin typeface="苹方-简" panose="020B0400000000000000" charset="-122"/>
                <a:ea typeface="苹方-简" panose="020B0400000000000000" charset="-122"/>
              </a:rPr>
              <a:t>内存表</a:t>
            </a:r>
            <a:endParaRPr lang="zh-CN" altLang="en-US" sz="2800">
              <a:latin typeface="苹方-简" panose="020B0400000000000000" charset="-122"/>
              <a:ea typeface="苹方-简" panose="020B0400000000000000" charset="-122"/>
            </a:endParaRPr>
          </a:p>
        </p:txBody>
      </p:sp>
      <p:sp>
        <p:nvSpPr>
          <p:cNvPr id="10" name="流程图: 过程 9"/>
          <p:cNvSpPr/>
          <p:nvPr/>
        </p:nvSpPr>
        <p:spPr>
          <a:xfrm>
            <a:off x="300101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4" name="流程图: 过程 3"/>
          <p:cNvSpPr/>
          <p:nvPr/>
        </p:nvSpPr>
        <p:spPr>
          <a:xfrm>
            <a:off x="322897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a=0</a:t>
            </a:r>
            <a:endParaRPr lang="en-US" altLang="zh-CN"/>
          </a:p>
        </p:txBody>
      </p:sp>
      <p:sp>
        <p:nvSpPr>
          <p:cNvPr id="6" name="流程图: 过程 5"/>
          <p:cNvSpPr/>
          <p:nvPr/>
        </p:nvSpPr>
        <p:spPr>
          <a:xfrm>
            <a:off x="322897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a:t>a=1</a:t>
            </a:r>
            <a:endParaRPr lang="en-US" altLang="zh-CN"/>
          </a:p>
        </p:txBody>
      </p:sp>
      <p:sp>
        <p:nvSpPr>
          <p:cNvPr id="7" name="流程图: 过程 6"/>
          <p:cNvSpPr/>
          <p:nvPr/>
        </p:nvSpPr>
        <p:spPr>
          <a:xfrm>
            <a:off x="322897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p>
            <a:pPr algn="ctr"/>
            <a:r>
              <a:rPr lang="en-US" altLang="zh-CN"/>
              <a:t>a=2</a:t>
            </a:r>
            <a:endParaRPr lang="en-US" altLang="zh-CN"/>
          </a:p>
        </p:txBody>
      </p:sp>
      <p:sp>
        <p:nvSpPr>
          <p:cNvPr id="8" name="流程图: 过程 7"/>
          <p:cNvSpPr/>
          <p:nvPr/>
        </p:nvSpPr>
        <p:spPr>
          <a:xfrm>
            <a:off x="322897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a:t>a=3</a:t>
            </a:r>
            <a:endParaRPr lang="en-US" altLang="zh-CN"/>
          </a:p>
        </p:txBody>
      </p:sp>
      <p:sp>
        <p:nvSpPr>
          <p:cNvPr id="9" name="流程图: 过程 8"/>
          <p:cNvSpPr/>
          <p:nvPr/>
        </p:nvSpPr>
        <p:spPr>
          <a:xfrm>
            <a:off x="324294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a=4</a:t>
            </a:r>
            <a:endParaRPr lang="en-US" altLang="zh-CN"/>
          </a:p>
        </p:txBody>
      </p:sp>
      <p:sp>
        <p:nvSpPr>
          <p:cNvPr id="11" name="文本框 10"/>
          <p:cNvSpPr txBox="1"/>
          <p:nvPr/>
        </p:nvSpPr>
        <p:spPr>
          <a:xfrm>
            <a:off x="3109595" y="5505450"/>
            <a:ext cx="1337945" cy="368300"/>
          </a:xfrm>
          <a:prstGeom prst="rect">
            <a:avLst/>
          </a:prstGeom>
          <a:noFill/>
        </p:spPr>
        <p:txBody>
          <a:bodyPr wrap="square" rtlCol="0">
            <a:spAutoFit/>
          </a:bodyPr>
          <a:p>
            <a:pPr algn="ctr"/>
            <a:r>
              <a:rPr lang="zh-CN" altLang="en-US">
                <a:solidFill>
                  <a:schemeClr val="bg1"/>
                </a:solidFill>
                <a:latin typeface="苹方-简" panose="020B0400000000000000" charset="-122"/>
                <a:ea typeface="苹方-简" panose="020B0400000000000000" charset="-122"/>
              </a:rPr>
              <a:t>磁盘</a:t>
            </a:r>
            <a:endParaRPr lang="zh-CN" altLang="en-US">
              <a:solidFill>
                <a:schemeClr val="bg1"/>
              </a:solidFill>
              <a:latin typeface="苹方-简" panose="020B0400000000000000" charset="-122"/>
              <a:ea typeface="苹方-简" panose="020B0400000000000000" charset="-122"/>
            </a:endParaRPr>
          </a:p>
        </p:txBody>
      </p:sp>
      <p:sp>
        <p:nvSpPr>
          <p:cNvPr id="12" name="下箭头 11"/>
          <p:cNvSpPr/>
          <p:nvPr/>
        </p:nvSpPr>
        <p:spPr>
          <a:xfrm>
            <a:off x="214185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1147445" y="1677035"/>
            <a:ext cx="613410" cy="3698240"/>
          </a:xfrm>
          <a:prstGeom prst="rect">
            <a:avLst/>
          </a:prstGeom>
          <a:noFill/>
        </p:spPr>
        <p:txBody>
          <a:bodyPr vert="eaVert" wrap="square" rtlCol="0">
            <a:spAutoFit/>
          </a:bodyPr>
          <a:p>
            <a:pPr algn="ctr"/>
            <a:r>
              <a:rPr lang="zh-CN" altLang="en-US" sz="2800">
                <a:latin typeface="苹方-简" panose="020B0400000000000000" charset="-122"/>
                <a:ea typeface="苹方-简" panose="020B0400000000000000" charset="-122"/>
              </a:rPr>
              <a:t>写入方向</a:t>
            </a:r>
            <a:endParaRPr lang="zh-CN" altLang="en-US" sz="2800">
              <a:latin typeface="苹方-简" panose="020B0400000000000000" charset="-122"/>
              <a:ea typeface="苹方-简" panose="020B0400000000000000" charset="-122"/>
            </a:endParaRPr>
          </a:p>
        </p:txBody>
      </p:sp>
      <p:sp>
        <p:nvSpPr>
          <p:cNvPr id="14" name="文本框 13"/>
          <p:cNvSpPr txBox="1"/>
          <p:nvPr/>
        </p:nvSpPr>
        <p:spPr>
          <a:xfrm>
            <a:off x="5067300" y="2226945"/>
            <a:ext cx="1598930"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历史数据</a:t>
            </a:r>
            <a:endParaRPr lang="zh-CN" altLang="en-US">
              <a:latin typeface="苹方-简" panose="020B0400000000000000" charset="-122"/>
              <a:ea typeface="苹方-简" panose="020B0400000000000000" charset="-122"/>
            </a:endParaRPr>
          </a:p>
        </p:txBody>
      </p:sp>
      <p:sp>
        <p:nvSpPr>
          <p:cNvPr id="15" name="右大括号 14"/>
          <p:cNvSpPr/>
          <p:nvPr/>
        </p:nvSpPr>
        <p:spPr>
          <a:xfrm>
            <a:off x="4686935" y="1296670"/>
            <a:ext cx="75565" cy="222948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6" name="文本框 15"/>
          <p:cNvSpPr txBox="1"/>
          <p:nvPr/>
        </p:nvSpPr>
        <p:spPr>
          <a:xfrm>
            <a:off x="5067300" y="4741545"/>
            <a:ext cx="1598930"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当前</a:t>
            </a:r>
            <a:r>
              <a:rPr lang="zh-CN" altLang="en-US">
                <a:latin typeface="苹方-简" panose="020B0400000000000000" charset="-122"/>
                <a:ea typeface="苹方-简" panose="020B0400000000000000" charset="-122"/>
              </a:rPr>
              <a:t>数据</a:t>
            </a:r>
            <a:endParaRPr lang="zh-CN" altLang="en-US">
              <a:latin typeface="苹方-简" panose="020B0400000000000000" charset="-122"/>
              <a:ea typeface="苹方-简" panose="020B0400000000000000" charset="-122"/>
            </a:endParaRPr>
          </a:p>
        </p:txBody>
      </p:sp>
      <p:cxnSp>
        <p:nvCxnSpPr>
          <p:cNvPr id="17" name="直接箭头连接符 16"/>
          <p:cNvCxnSpPr/>
          <p:nvPr/>
        </p:nvCxnSpPr>
        <p:spPr>
          <a:xfrm flipH="1">
            <a:off x="4330700" y="4925695"/>
            <a:ext cx="736600" cy="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6339205" y="704850"/>
            <a:ext cx="5361940" cy="1753235"/>
          </a:xfrm>
          <a:prstGeom prst="rect">
            <a:avLst/>
          </a:prstGeom>
          <a:noFill/>
        </p:spPr>
        <p:txBody>
          <a:bodyPr wrap="square" rtlCol="0">
            <a:spAutoFit/>
          </a:bodyPr>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每次WAL写入到磁盘之后，立马更新到内存里面。</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当发现有读请求过来的时候，立马到内存中查找相应的表。</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缺点：</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无法支持大量读请求；</a:t>
            </a:r>
            <a:endParaRPr lang="zh-CN" altLang="en-US">
              <a:latin typeface="苹方-简" panose="020B0400000000000000" charset="-122"/>
              <a:ea typeface="苹方-简" panose="020B0400000000000000"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特点：</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387985" y="815340"/>
            <a:ext cx="11435715" cy="5415915"/>
          </a:xfrm>
          <a:prstGeom prst="rect">
            <a:avLst/>
          </a:prstGeom>
          <a:noFill/>
        </p:spPr>
        <p:txBody>
          <a:bodyPr wrap="square" rtlCol="0">
            <a:spAutoFit/>
          </a:bodyPr>
          <a:p>
            <a:pPr marL="285750" indent="-285750">
              <a:buFont typeface="Arial" panose="020B0604020202090204" pitchFamily="34" charset="0"/>
              <a:buChar char="•"/>
            </a:pPr>
            <a:r>
              <a:rPr lang="zh-CN" altLang="en-US" sz="2000">
                <a:latin typeface="苹方-简" panose="020B0400000000000000" charset="-122"/>
                <a:ea typeface="苹方-简" panose="020B0400000000000000" charset="-122"/>
              </a:rPr>
              <a:t>只读性</a:t>
            </a:r>
            <a:endParaRPr lang="zh-CN" altLang="en-US" sz="2000">
              <a:latin typeface="苹方-简" panose="020B0400000000000000" charset="-122"/>
              <a:ea typeface="苹方-简" panose="020B0400000000000000" charset="-122"/>
            </a:endParaRPr>
          </a:p>
          <a:p>
            <a:pPr indent="0">
              <a:buFont typeface="Arial" panose="020B0604020202090204" pitchFamily="34" charset="0"/>
              <a:buNone/>
            </a:pPr>
            <a:r>
              <a:rPr lang="en-US" altLang="zh-CN">
                <a:latin typeface="苹方-简" panose="020B0400000000000000" charset="-122"/>
                <a:ea typeface="苹方-简" panose="020B0400000000000000" charset="-122"/>
              </a:rPr>
              <a:t>sstable</a:t>
            </a:r>
            <a:r>
              <a:rPr lang="zh-CN" altLang="en-US">
                <a:latin typeface="苹方-简" panose="020B0400000000000000" charset="-122"/>
                <a:ea typeface="苹方-简" panose="020B0400000000000000" charset="-122"/>
              </a:rPr>
              <a:t>文件为</a:t>
            </a:r>
            <a:r>
              <a:rPr lang="en-US" altLang="zh-CN">
                <a:latin typeface="苹方-简" panose="020B0400000000000000" charset="-122"/>
                <a:ea typeface="苹方-简" panose="020B0400000000000000" charset="-122"/>
              </a:rPr>
              <a:t>compaction</a:t>
            </a:r>
            <a:r>
              <a:rPr lang="zh-CN" altLang="en-US">
                <a:latin typeface="苹方-简" panose="020B0400000000000000" charset="-122"/>
                <a:ea typeface="苹方-简" panose="020B0400000000000000" charset="-122"/>
              </a:rPr>
              <a:t>的结果原子性的产生，在其余时间是只读的。</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a:latin typeface="苹方-简" panose="020B0400000000000000" charset="-122"/>
                <a:ea typeface="苹方-简" panose="020B0400000000000000" charset="-122"/>
              </a:rPr>
              <a:t>完整性</a:t>
            </a: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一个sstable文件，其辅助数据：</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rPr>
              <a:t>索引数据</a:t>
            </a:r>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rPr>
              <a:t>过滤数据</a:t>
            </a:r>
            <a:endParaRPr lang="zh-CN" altLang="en-US" sz="1600">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都直接存储于同一个文件中。当读取是需要使用这些辅助数据时，无须额外的磁盘读取；当sstable文件需要删除时，无须额外的数据删除。简要地说，辅助数据随着文件一起创建和销毁。</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a:latin typeface="苹方-简" panose="020B0400000000000000" charset="-122"/>
                <a:ea typeface="苹方-简" panose="020B0400000000000000" charset="-122"/>
              </a:rPr>
              <a:t>并发访问友好性</a:t>
            </a:r>
            <a:endParaRPr lang="zh-CN" altLang="en-US" sz="2000">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由于sstable文件具有只读性，因此不存在同一个文件的读写冲突。</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leveldb采用引用计数维护每个文件的引用情况，当一个文件的计数值大于0时，对此文件的删除动作会等到该文件被释放时才进行，因此实现了无锁情况下的并发访问。</a:t>
            </a:r>
            <a:endParaRPr lang="zh-CN" altLang="en-US">
              <a:latin typeface="苹方-简" panose="020B0400000000000000" charset="-122"/>
              <a:ea typeface="苹方-简" panose="020B0400000000000000" charset="-122"/>
            </a:endParaRPr>
          </a:p>
          <a:p>
            <a:pPr indent="0">
              <a:buFont typeface="Arial" panose="020B0604020202090204" pitchFamily="34" charset="0"/>
              <a:buNone/>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a:latin typeface="苹方-简" panose="020B0400000000000000" charset="-122"/>
                <a:ea typeface="苹方-简" panose="020B0400000000000000" charset="-122"/>
              </a:rPr>
              <a:t>Cache一致性</a:t>
            </a:r>
            <a:endParaRPr lang="zh-CN" altLang="en-US" sz="2000">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sstable文件为只读的，因此cache中的数据永远于sstable文件中的数据保持一致。</a:t>
            </a:r>
            <a:endParaRPr lang="zh-CN" altLang="en-US">
              <a:latin typeface="苹方-简" panose="020B0400000000000000" charset="-122"/>
              <a:ea typeface="苹方-简" panose="020B04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grpSp>
        <p:nvGrpSpPr>
          <p:cNvPr id="8" name="组合 7"/>
          <p:cNvGrpSpPr/>
          <p:nvPr/>
        </p:nvGrpSpPr>
        <p:grpSpPr>
          <a:xfrm>
            <a:off x="253365" y="850900"/>
            <a:ext cx="2020570" cy="2991485"/>
            <a:chOff x="399" y="1757"/>
            <a:chExt cx="3182" cy="4711"/>
          </a:xfrm>
        </p:grpSpPr>
        <p:sp>
          <p:nvSpPr>
            <p:cNvPr id="7" name="流程图: 过程 6"/>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Node</a:t>
              </a:r>
              <a:endParaRPr lang="en-US" altLang="zh-CN" sz="1200"/>
            </a:p>
          </p:txBody>
        </p:sp>
        <p:sp>
          <p:nvSpPr>
            <p:cNvPr id="4" name="流程图: 过程 3"/>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 *Cache</a:t>
              </a:r>
              <a:endParaRPr lang="en-US" altLang="zh-CN" sz="900"/>
            </a:p>
            <a:p>
              <a:pPr algn="l"/>
              <a:r>
                <a:rPr lang="en-US" altLang="zh-CN" sz="900"/>
                <a:t>- hash: uint32</a:t>
              </a:r>
              <a:endParaRPr lang="en-US" altLang="zh-CN" sz="900"/>
            </a:p>
            <a:p>
              <a:pPr algn="l"/>
              <a:r>
                <a:rPr lang="en-US" altLang="zh-CN" sz="900"/>
                <a:t>- ns: uint64</a:t>
              </a:r>
              <a:endParaRPr lang="en-US" altLang="zh-CN" sz="900"/>
            </a:p>
            <a:p>
              <a:pPr algn="l"/>
              <a:r>
                <a:rPr lang="en-US" altLang="zh-CN" sz="900"/>
                <a:t>- key: uint64</a:t>
              </a:r>
              <a:endParaRPr lang="en-US" altLang="zh-CN" sz="900"/>
            </a:p>
            <a:p>
              <a:pPr algn="l"/>
              <a:r>
                <a:rPr lang="en-US" altLang="zh-CN" sz="900"/>
                <a:t>- mu: sync.Mutex</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onDel: []func()</a:t>
              </a:r>
              <a:endParaRPr lang="en-US" altLang="zh-CN" sz="900"/>
            </a:p>
            <a:p>
              <a:pPr algn="l"/>
              <a:r>
                <a:rPr lang="en-US" altLang="zh-CN" sz="900"/>
                <a:t>+ CacheData: unsafe.Pointer</a:t>
              </a:r>
              <a:endParaRPr lang="en-US" altLang="zh-CN" sz="900"/>
            </a:p>
          </p:txBody>
        </p:sp>
        <p:sp>
          <p:nvSpPr>
            <p:cNvPr id="6" name="流程图: 过程 5"/>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NS(): uint64</a:t>
              </a:r>
              <a:endParaRPr lang="en-US" altLang="zh-CN" sz="900"/>
            </a:p>
            <a:p>
              <a:pPr algn="l"/>
              <a:r>
                <a:rPr lang="en-US" altLang="zh-CN" sz="900"/>
                <a:t>+ Key(): uint64</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GetHandle(): *Handle</a:t>
              </a:r>
              <a:endParaRPr lang="en-US" altLang="zh-CN" sz="900"/>
            </a:p>
            <a:p>
              <a:pPr algn="l"/>
              <a:r>
                <a:rPr lang="en-US" altLang="zh-CN" sz="900"/>
                <a:t>- unref()</a:t>
              </a:r>
              <a:endParaRPr lang="en-US" altLang="zh-CN" sz="900"/>
            </a:p>
            <a:p>
              <a:pPr algn="l"/>
              <a:r>
                <a:rPr lang="en-US" altLang="zh-CN" sz="900"/>
                <a:t>- unrefLocked()</a:t>
              </a:r>
              <a:endParaRPr lang="en-US" altLang="zh-CN" sz="900"/>
            </a:p>
          </p:txBody>
        </p:sp>
      </p:grpSp>
      <p:sp>
        <p:nvSpPr>
          <p:cNvPr id="9" name="文本框 8"/>
          <p:cNvSpPr txBox="1"/>
          <p:nvPr/>
        </p:nvSpPr>
        <p:spPr>
          <a:xfrm>
            <a:off x="2646045" y="850900"/>
            <a:ext cx="4105910" cy="3476625"/>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属于哪个</a:t>
            </a:r>
            <a:r>
              <a:rPr lang="en-US" altLang="zh-CN" sz="1000">
                <a:latin typeface="苹方-简" panose="020B0400000000000000" charset="-122"/>
                <a:ea typeface="苹方-简" panose="020B0400000000000000" charset="-122"/>
              </a:rPr>
              <a:t>cache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hash</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的签名；</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的命名空间</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key: 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引用个数</a:t>
            </a:r>
            <a:r>
              <a:rPr lang="en-US" altLang="zh-CN" sz="1000">
                <a:latin typeface="苹方-简" panose="020B0400000000000000" charset="-122"/>
                <a:ea typeface="苹方-简" panose="020B0400000000000000" charset="-122"/>
              </a:rPr>
              <a:t>?</a:t>
            </a:r>
            <a:endParaRPr lang="en-US" altLang="zh-CN"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值</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ref</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的引用个数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onDel</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在析构时的回调函数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CacheData</a:t>
            </a:r>
            <a:r>
              <a:rPr lang="zh-CN" altLang="en-US" sz="1000">
                <a:latin typeface="苹方-简" panose="020B0400000000000000" charset="-122"/>
                <a:ea typeface="苹方-简" panose="020B0400000000000000" charset="-122"/>
              </a:rPr>
              <a:t>：指向外部对应结构的地址</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namespace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Ref()</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的引用计数；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GetHandle()</a:t>
            </a:r>
            <a:r>
              <a:rPr lang="zh-CN" altLang="en-US" sz="1000">
                <a:latin typeface="苹方-简" panose="020B0400000000000000" charset="-122"/>
                <a:ea typeface="苹方-简" panose="020B0400000000000000" charset="-122"/>
              </a:rPr>
              <a:t>：返回节点本身（用指针包装）</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unref()</a:t>
            </a:r>
            <a:r>
              <a:rPr lang="zh-CN" altLang="en-US" sz="1000">
                <a:latin typeface="苹方-简" panose="020B0400000000000000" charset="-122"/>
                <a:ea typeface="苹方-简" panose="020B0400000000000000" charset="-122"/>
              </a:rPr>
              <a:t>：解引用，引用计数归</a:t>
            </a:r>
            <a:r>
              <a:rPr lang="en-US" altLang="zh-CN" sz="1000">
                <a:latin typeface="苹方-简" panose="020B0400000000000000" charset="-122"/>
                <a:ea typeface="苹方-简" panose="020B0400000000000000" charset="-122"/>
              </a:rPr>
              <a:t>0</a:t>
            </a:r>
            <a:r>
              <a:rPr lang="zh-CN" altLang="en-US" sz="1000">
                <a:latin typeface="苹方-简" panose="020B0400000000000000" charset="-122"/>
                <a:ea typeface="苹方-简" panose="020B0400000000000000" charset="-122"/>
              </a:rPr>
              <a:t>后析构；（不支持重入）</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unrefLocked()</a:t>
            </a:r>
            <a:r>
              <a:rPr lang="zh-CN" altLang="en-US" sz="1000">
                <a:latin typeface="苹方-简" panose="020B0400000000000000" charset="-122"/>
                <a:ea typeface="苹方-简" panose="020B0400000000000000" charset="-122"/>
              </a:rPr>
              <a:t>：可重入的解引用析构函数</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grpSp>
        <p:nvGrpSpPr>
          <p:cNvPr id="13" name="组合 12"/>
          <p:cNvGrpSpPr/>
          <p:nvPr/>
        </p:nvGrpSpPr>
        <p:grpSpPr>
          <a:xfrm>
            <a:off x="253365" y="4830445"/>
            <a:ext cx="2020570" cy="854710"/>
            <a:chOff x="399" y="6540"/>
            <a:chExt cx="3182" cy="1346"/>
          </a:xfrm>
        </p:grpSpPr>
        <p:sp>
          <p:nvSpPr>
            <p:cNvPr id="10" name="流程图: 过程 9"/>
            <p:cNvSpPr/>
            <p:nvPr/>
          </p:nvSpPr>
          <p:spPr>
            <a:xfrm>
              <a:off x="399" y="65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Handle</a:t>
              </a:r>
              <a:endParaRPr lang="en-US" altLang="zh-CN" sz="1200"/>
            </a:p>
          </p:txBody>
        </p:sp>
        <p:sp>
          <p:nvSpPr>
            <p:cNvPr id="11" name="流程图: 过程 10"/>
            <p:cNvSpPr/>
            <p:nvPr/>
          </p:nvSpPr>
          <p:spPr>
            <a:xfrm>
              <a:off x="399" y="6989"/>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n: unsafe.Pointer{*Node}</a:t>
              </a:r>
              <a:endParaRPr lang="en-US" altLang="zh-CN" sz="900"/>
            </a:p>
          </p:txBody>
        </p:sp>
        <p:sp>
          <p:nvSpPr>
            <p:cNvPr id="12" name="流程图: 过程 11"/>
            <p:cNvSpPr/>
            <p:nvPr/>
          </p:nvSpPr>
          <p:spPr>
            <a:xfrm>
              <a:off x="399" y="7438"/>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Value(): Value</a:t>
              </a:r>
              <a:endParaRPr lang="en-US" altLang="zh-CN" sz="900"/>
            </a:p>
            <a:p>
              <a:pPr algn="l"/>
              <a:r>
                <a:rPr lang="en-US" altLang="zh-CN" sz="900"/>
                <a:t>+ Release()</a:t>
              </a:r>
              <a:endParaRPr lang="en-US" altLang="zh-CN" sz="900"/>
            </a:p>
          </p:txBody>
        </p:sp>
      </p:grpSp>
      <p:sp>
        <p:nvSpPr>
          <p:cNvPr id="14" name="文本框 13"/>
          <p:cNvSpPr txBox="1"/>
          <p:nvPr/>
        </p:nvSpPr>
        <p:spPr>
          <a:xfrm>
            <a:off x="2731135" y="4904740"/>
            <a:ext cx="4105910" cy="860425"/>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Release()</a:t>
            </a:r>
            <a:r>
              <a:rPr lang="zh-CN" altLang="en-US" sz="1000">
                <a:latin typeface="苹方-简" panose="020B0400000000000000" charset="-122"/>
                <a:ea typeface="苹方-简" panose="020B0400000000000000" charset="-122"/>
              </a:rPr>
              <a:t>：将指向</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的指针置空，同时释放</a:t>
            </a:r>
            <a:r>
              <a:rPr lang="en-US" altLang="zh-CN" sz="1000">
                <a:latin typeface="苹方-简" panose="020B0400000000000000" charset="-122"/>
                <a:ea typeface="苹方-简" panose="020B0400000000000000" charset="-122"/>
              </a:rPr>
              <a:t>Node</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grpSp>
        <p:nvGrpSpPr>
          <p:cNvPr id="17" name="组合 16"/>
          <p:cNvGrpSpPr/>
          <p:nvPr/>
        </p:nvGrpSpPr>
        <p:grpSpPr>
          <a:xfrm>
            <a:off x="6751955" y="850900"/>
            <a:ext cx="2020570" cy="1680845"/>
            <a:chOff x="10633" y="1340"/>
            <a:chExt cx="3182" cy="2647"/>
          </a:xfrm>
        </p:grpSpPr>
        <p:sp>
          <p:nvSpPr>
            <p:cNvPr id="15" name="流程图: 过程 14"/>
            <p:cNvSpPr/>
            <p:nvPr/>
          </p:nvSpPr>
          <p:spPr>
            <a:xfrm>
              <a:off x="10633" y="13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Cacher</a:t>
              </a:r>
              <a:endParaRPr lang="en-US" altLang="zh-CN" sz="1200"/>
            </a:p>
          </p:txBody>
        </p:sp>
        <p:sp>
          <p:nvSpPr>
            <p:cNvPr id="16" name="流程图: 过程 15"/>
            <p:cNvSpPr/>
            <p:nvPr/>
          </p:nvSpPr>
          <p:spPr>
            <a:xfrm>
              <a:off x="10633" y="1789"/>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Capacity():int</a:t>
              </a:r>
              <a:endParaRPr lang="en-US" altLang="zh-CN" sz="900"/>
            </a:p>
            <a:p>
              <a:pPr algn="l"/>
              <a:r>
                <a:rPr lang="en-US" altLang="zh-CN" sz="900"/>
                <a:t>+ SetCapacity(capacity: int): int</a:t>
              </a:r>
              <a:endParaRPr lang="en-US" altLang="zh-CN" sz="900"/>
            </a:p>
            <a:p>
              <a:pPr algn="l"/>
              <a:r>
                <a:rPr lang="en-US" altLang="zh-CN" sz="900"/>
                <a:t>+ Promote(n: Node*)</a:t>
              </a:r>
              <a:endParaRPr lang="en-US" altLang="zh-CN" sz="900"/>
            </a:p>
            <a:p>
              <a:pPr algn="l"/>
              <a:r>
                <a:rPr lang="en-US" altLang="zh-CN" sz="900"/>
                <a:t>+ Ban(n: Node*)</a:t>
              </a:r>
              <a:endParaRPr lang="en-US" altLang="zh-CN" sz="900"/>
            </a:p>
            <a:p>
              <a:pPr algn="l"/>
              <a:r>
                <a:rPr lang="en-US" altLang="zh-CN" sz="900"/>
                <a:t>+ Evict(n: Node*)</a:t>
              </a:r>
              <a:endParaRPr lang="en-US" altLang="zh-CN" sz="900"/>
            </a:p>
            <a:p>
              <a:pPr algn="l"/>
              <a:r>
                <a:rPr lang="en-US" altLang="zh-CN" sz="900"/>
                <a:t>+ EvictNS(n: Node*)</a:t>
              </a:r>
              <a:endParaRPr lang="en-US" altLang="zh-CN" sz="900"/>
            </a:p>
            <a:p>
              <a:pPr algn="l"/>
              <a:r>
                <a:rPr lang="en-US" altLang="zh-CN" sz="900"/>
                <a:t>+ EvictAll(n: Node*)</a:t>
              </a:r>
              <a:endParaRPr lang="en-US" altLang="zh-CN" sz="900"/>
            </a:p>
            <a:p>
              <a:pPr algn="l"/>
              <a:r>
                <a:rPr lang="en-US" altLang="zh-CN" sz="900"/>
                <a:t>+ Close(): error</a:t>
              </a:r>
              <a:endParaRPr lang="en-US" altLang="zh-CN" sz="90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grpSp>
        <p:nvGrpSpPr>
          <p:cNvPr id="14" name="组合 13"/>
          <p:cNvGrpSpPr/>
          <p:nvPr/>
        </p:nvGrpSpPr>
        <p:grpSpPr>
          <a:xfrm>
            <a:off x="412115" y="1104265"/>
            <a:ext cx="2560320" cy="3869055"/>
            <a:chOff x="649" y="1739"/>
            <a:chExt cx="4032" cy="6093"/>
          </a:xfrm>
        </p:grpSpPr>
        <p:grpSp>
          <p:nvGrpSpPr>
            <p:cNvPr id="17" name="组合 16"/>
            <p:cNvGrpSpPr/>
            <p:nvPr/>
          </p:nvGrpSpPr>
          <p:grpSpPr>
            <a:xfrm>
              <a:off x="649" y="1739"/>
              <a:ext cx="4032" cy="1963"/>
              <a:chOff x="10633" y="1340"/>
              <a:chExt cx="3182" cy="1963"/>
            </a:xfrm>
          </p:grpSpPr>
          <p:sp>
            <p:nvSpPr>
              <p:cNvPr id="15" name="流程图: 过程 14"/>
              <p:cNvSpPr/>
              <p:nvPr/>
            </p:nvSpPr>
            <p:spPr>
              <a:xfrm>
                <a:off x="10633" y="13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Cache</a:t>
                </a:r>
                <a:endParaRPr lang="en-US" altLang="zh-CN" sz="1200"/>
              </a:p>
            </p:txBody>
          </p:sp>
          <p:sp>
            <p:nvSpPr>
              <p:cNvPr id="16" name="流程图: 过程 15"/>
              <p:cNvSpPr/>
              <p:nvPr/>
            </p:nvSpPr>
            <p:spPr>
              <a:xfrm>
                <a:off x="10633" y="1789"/>
                <a:ext cx="3182" cy="151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mu: sync.RWMutex</a:t>
                </a:r>
                <a:endParaRPr lang="en-US" altLang="zh-CN" sz="900"/>
              </a:p>
              <a:p>
                <a:pPr algn="l"/>
                <a:r>
                  <a:rPr lang="en-US" altLang="zh-CN" sz="900"/>
                  <a:t>- mHead: unsafe.Pointer{*mNode}</a:t>
                </a:r>
                <a:endParaRPr lang="en-US" altLang="zh-CN" sz="900"/>
              </a:p>
              <a:p>
                <a:pPr algn="l"/>
                <a:r>
                  <a:rPr lang="en-US" altLang="zh-CN" sz="900"/>
                  <a:t>- nodes: int32</a:t>
                </a:r>
                <a:endParaRPr lang="en-US" altLang="zh-CN" sz="900"/>
              </a:p>
              <a:p>
                <a:pPr algn="l"/>
                <a:r>
                  <a:rPr lang="en-US" altLang="zh-CN" sz="900"/>
                  <a:t>- size: int32</a:t>
                </a:r>
                <a:endParaRPr lang="en-US" altLang="zh-CN" sz="900"/>
              </a:p>
              <a:p>
                <a:pPr algn="l"/>
                <a:r>
                  <a:rPr lang="en-US" altLang="zh-CN" sz="900"/>
                  <a:t>- cacher: Cacher</a:t>
                </a:r>
                <a:endParaRPr lang="en-US" altLang="zh-CN" sz="900"/>
              </a:p>
              <a:p>
                <a:pPr algn="l"/>
                <a:r>
                  <a:rPr lang="en-US" altLang="zh-CN" sz="900"/>
                  <a:t>- closed: bool</a:t>
                </a:r>
                <a:endParaRPr lang="en-US" altLang="zh-CN" sz="900"/>
              </a:p>
            </p:txBody>
          </p:sp>
        </p:grpSp>
        <p:sp>
          <p:nvSpPr>
            <p:cNvPr id="6" name="流程图: 过程 5"/>
            <p:cNvSpPr/>
            <p:nvPr/>
          </p:nvSpPr>
          <p:spPr>
            <a:xfrm>
              <a:off x="649" y="3702"/>
              <a:ext cx="4032" cy="413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getBucket(hash: uint32): (*mNode, *mBucket)</a:t>
              </a:r>
              <a:endParaRPr lang="en-US" altLang="zh-CN" sz="900"/>
            </a:p>
            <a:p>
              <a:pPr algn="l"/>
              <a:r>
                <a:rPr lang="en-US" altLang="zh-CN" sz="900"/>
                <a:t>- delete(n: *Node): bool</a:t>
              </a:r>
              <a:endParaRPr lang="en-US" altLang="zh-CN" sz="900"/>
            </a:p>
            <a:p>
              <a:pPr algn="l"/>
              <a:r>
                <a:rPr lang="en-US" altLang="zh-CN" sz="900"/>
                <a:t>+ Nodes(): int</a:t>
              </a:r>
              <a:endParaRPr lang="en-US" altLang="zh-CN" sz="900"/>
            </a:p>
            <a:p>
              <a:pPr algn="l"/>
              <a:r>
                <a:rPr lang="en-US" altLang="zh-CN" sz="900"/>
                <a:t>+ Size(): int</a:t>
              </a:r>
              <a:endParaRPr lang="en-US" altLang="zh-CN" sz="900"/>
            </a:p>
            <a:p>
              <a:pPr algn="l"/>
              <a:r>
                <a:rPr lang="en-US" altLang="zh-CN" sz="900"/>
                <a:t>+ Capacity(): int</a:t>
              </a:r>
              <a:endParaRPr lang="en-US" altLang="zh-CN" sz="900"/>
            </a:p>
            <a:p>
              <a:pPr algn="l"/>
              <a:r>
                <a:rPr lang="en-US" altLang="zh-CN" sz="900"/>
                <a:t>+ SetCapacity(capacity: int)</a:t>
              </a:r>
              <a:endParaRPr lang="en-US" altLang="zh-CN" sz="900"/>
            </a:p>
            <a:p>
              <a:pPr algn="l"/>
              <a:r>
                <a:rPr lang="en-US" altLang="zh-CN" sz="900"/>
                <a:t>+ Get(ns: uint64, key: uint64, setFunc: func() (size int, value Value)): *Handle</a:t>
              </a:r>
              <a:endParaRPr lang="en-US" altLang="zh-CN" sz="900"/>
            </a:p>
            <a:p>
              <a:pPr algn="l"/>
              <a:r>
                <a:rPr lang="en-US" altLang="zh-CN" sz="900"/>
                <a:t>+ Delete(ns: uint64, key: uint64, onDel: func()): bool</a:t>
              </a:r>
              <a:endParaRPr lang="en-US" altLang="zh-CN" sz="900"/>
            </a:p>
            <a:p>
              <a:pPr algn="l"/>
              <a:r>
                <a:rPr lang="en-US" altLang="zh-CN" sz="900"/>
                <a:t>+ Evict(ns: uint64, key: uint64): bool</a:t>
              </a:r>
              <a:endParaRPr lang="en-US" altLang="zh-CN" sz="900"/>
            </a:p>
            <a:p>
              <a:pPr algn="l"/>
              <a:r>
                <a:rPr lang="en-US" altLang="zh-CN" sz="900"/>
                <a:t>+ EvictNS(ns: uint64)</a:t>
              </a:r>
              <a:endParaRPr lang="en-US" altLang="zh-CN" sz="900"/>
            </a:p>
            <a:p>
              <a:pPr algn="l"/>
              <a:r>
                <a:rPr lang="en-US" altLang="zh-CN" sz="900"/>
                <a:t>+ EvictAll()</a:t>
              </a:r>
              <a:endParaRPr lang="en-US" altLang="zh-CN" sz="900"/>
            </a:p>
            <a:p>
              <a:pPr algn="l"/>
              <a:r>
                <a:rPr lang="en-US" altLang="zh-CN" sz="900"/>
                <a:t>+ Close(): error</a:t>
              </a:r>
              <a:endParaRPr lang="en-US" altLang="zh-CN" sz="900"/>
            </a:p>
            <a:p>
              <a:pPr algn="l"/>
              <a:r>
                <a:rPr lang="en-US" altLang="zh-CN" sz="900"/>
                <a:t>+ CloseWeak(): error</a:t>
              </a:r>
              <a:endParaRPr lang="en-US" altLang="zh-CN" sz="900"/>
            </a:p>
          </p:txBody>
        </p:sp>
      </p:grpSp>
      <p:grpSp>
        <p:nvGrpSpPr>
          <p:cNvPr id="10" name="组合 9"/>
          <p:cNvGrpSpPr/>
          <p:nvPr/>
        </p:nvGrpSpPr>
        <p:grpSpPr>
          <a:xfrm>
            <a:off x="4815840" y="719455"/>
            <a:ext cx="2560320" cy="1732915"/>
            <a:chOff x="8715" y="1739"/>
            <a:chExt cx="4032" cy="2729"/>
          </a:xfrm>
        </p:grpSpPr>
        <p:sp>
          <p:nvSpPr>
            <p:cNvPr id="7" name="流程图: 过程 6"/>
            <p:cNvSpPr/>
            <p:nvPr/>
          </p:nvSpPr>
          <p:spPr>
            <a:xfrm>
              <a:off x="8715" y="1739"/>
              <a:ext cx="403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mNode</a:t>
              </a:r>
              <a:endParaRPr lang="en-US" altLang="zh-CN" sz="1200"/>
            </a:p>
          </p:txBody>
        </p:sp>
        <p:sp>
          <p:nvSpPr>
            <p:cNvPr id="8" name="流程图: 过程 7"/>
            <p:cNvSpPr/>
            <p:nvPr/>
          </p:nvSpPr>
          <p:spPr>
            <a:xfrm>
              <a:off x="8715" y="2188"/>
              <a:ext cx="4032" cy="151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buckets: []unsafe.Pointer{[]*mBucket}</a:t>
              </a:r>
              <a:endParaRPr lang="en-US" altLang="zh-CN" sz="900"/>
            </a:p>
            <a:p>
              <a:pPr algn="l"/>
              <a:r>
                <a:rPr lang="en-US" altLang="zh-CN" sz="900"/>
                <a:t>- mask: uint32</a:t>
              </a:r>
              <a:endParaRPr lang="en-US" altLang="zh-CN" sz="900"/>
            </a:p>
            <a:p>
              <a:pPr algn="l"/>
              <a:r>
                <a:rPr lang="en-US" altLang="zh-CN" sz="900"/>
                <a:t>- pred: unsafe.Pointer{*mNode}</a:t>
              </a:r>
              <a:endParaRPr lang="en-US" altLang="zh-CN" sz="900"/>
            </a:p>
            <a:p>
              <a:pPr algn="l"/>
              <a:r>
                <a:rPr lang="en-US" altLang="zh-CN" sz="900"/>
                <a:t>- resizeInProcess: int32</a:t>
              </a:r>
              <a:endParaRPr lang="en-US" altLang="zh-CN" sz="900"/>
            </a:p>
            <a:p>
              <a:pPr algn="l"/>
              <a:r>
                <a:rPr lang="en-US" altLang="zh-CN" sz="900"/>
                <a:t>- overflow: int32</a:t>
              </a:r>
              <a:endParaRPr lang="en-US" altLang="zh-CN" sz="900"/>
            </a:p>
            <a:p>
              <a:pPr algn="l"/>
              <a:r>
                <a:rPr lang="en-US" altLang="zh-CN" sz="900"/>
                <a:t>- growThreshold: int32</a:t>
              </a:r>
              <a:endParaRPr lang="en-US" altLang="zh-CN" sz="900"/>
            </a:p>
            <a:p>
              <a:pPr algn="l"/>
              <a:r>
                <a:rPr lang="en-US" altLang="zh-CN" sz="900"/>
                <a:t>- shrinkThreshold: int32</a:t>
              </a:r>
              <a:endParaRPr lang="en-US" altLang="zh-CN" sz="900"/>
            </a:p>
          </p:txBody>
        </p:sp>
        <p:sp>
          <p:nvSpPr>
            <p:cNvPr id="9" name="流程图: 过程 8"/>
            <p:cNvSpPr/>
            <p:nvPr/>
          </p:nvSpPr>
          <p:spPr>
            <a:xfrm>
              <a:off x="8715" y="3702"/>
              <a:ext cx="4032" cy="7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initBucket(i: uint32): *mBucket</a:t>
              </a:r>
              <a:endParaRPr lang="en-US" altLang="zh-CN" sz="900"/>
            </a:p>
            <a:p>
              <a:pPr algn="l"/>
              <a:r>
                <a:rPr lang="en-US" altLang="zh-CN" sz="900"/>
                <a:t>- initBuckets()</a:t>
              </a:r>
              <a:endParaRPr lang="en-US" altLang="zh-CN" sz="900"/>
            </a:p>
          </p:txBody>
        </p:sp>
      </p:grpSp>
      <p:grpSp>
        <p:nvGrpSpPr>
          <p:cNvPr id="18" name="组合 17"/>
          <p:cNvGrpSpPr/>
          <p:nvPr/>
        </p:nvGrpSpPr>
        <p:grpSpPr>
          <a:xfrm>
            <a:off x="4815840" y="3597910"/>
            <a:ext cx="2560320" cy="1765935"/>
            <a:chOff x="7584" y="5666"/>
            <a:chExt cx="4032" cy="2781"/>
          </a:xfrm>
        </p:grpSpPr>
        <p:sp>
          <p:nvSpPr>
            <p:cNvPr id="11" name="流程图: 过程 10"/>
            <p:cNvSpPr/>
            <p:nvPr/>
          </p:nvSpPr>
          <p:spPr>
            <a:xfrm>
              <a:off x="7584" y="5666"/>
              <a:ext cx="403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mBucket</a:t>
              </a:r>
              <a:endParaRPr lang="en-US" altLang="zh-CN" sz="1200"/>
            </a:p>
          </p:txBody>
        </p:sp>
        <p:sp>
          <p:nvSpPr>
            <p:cNvPr id="12" name="流程图: 过程 11"/>
            <p:cNvSpPr/>
            <p:nvPr/>
          </p:nvSpPr>
          <p:spPr>
            <a:xfrm>
              <a:off x="7584" y="6115"/>
              <a:ext cx="4032" cy="8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mu: sync.Mutex</a:t>
              </a:r>
              <a:endParaRPr lang="en-US" altLang="zh-CN" sz="900"/>
            </a:p>
            <a:p>
              <a:pPr algn="l"/>
              <a:r>
                <a:rPr lang="en-US" altLang="zh-CN" sz="900"/>
                <a:t>- node: []*Node</a:t>
              </a:r>
              <a:endParaRPr lang="en-US" altLang="zh-CN" sz="900"/>
            </a:p>
            <a:p>
              <a:pPr algn="l"/>
              <a:r>
                <a:rPr lang="en-US" altLang="zh-CN" sz="900"/>
                <a:t>- frozen: bool</a:t>
              </a:r>
              <a:endParaRPr lang="en-US" altLang="zh-CN" sz="900"/>
            </a:p>
          </p:txBody>
        </p:sp>
        <p:sp>
          <p:nvSpPr>
            <p:cNvPr id="13" name="流程图: 过程 12"/>
            <p:cNvSpPr/>
            <p:nvPr/>
          </p:nvSpPr>
          <p:spPr>
            <a:xfrm>
              <a:off x="7584" y="6931"/>
              <a:ext cx="4032" cy="15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freeze(): []*Node</a:t>
              </a:r>
              <a:endParaRPr lang="en-US" altLang="zh-CN" sz="900"/>
            </a:p>
            <a:p>
              <a:pPr algn="l"/>
              <a:r>
                <a:rPr lang="en-US" altLang="zh-CN" sz="900"/>
                <a:t>- get(r: *Cache, h *mNode, hash: uint32, ns: uint64, key: uint64, noset: bool): (bool, bool, *Node)</a:t>
              </a:r>
              <a:endParaRPr lang="en-US" altLang="zh-CN" sz="900"/>
            </a:p>
            <a:p>
              <a:pPr algn="l"/>
              <a:r>
                <a:rPr lang="en-US" altLang="zh-CN" sz="900"/>
                <a:t>- delete(r: *Cache, h: *mNode, hash: uint32, ns: uint64, key: uint64): (bool, bool)</a:t>
              </a:r>
              <a:endParaRPr lang="en-US" altLang="zh-CN" sz="900"/>
            </a:p>
          </p:txBody>
        </p:sp>
      </p:grpSp>
      <p:cxnSp>
        <p:nvCxnSpPr>
          <p:cNvPr id="19" name="直接箭头连接符 18"/>
          <p:cNvCxnSpPr>
            <a:endCxn id="8" idx="1"/>
          </p:cNvCxnSpPr>
          <p:nvPr/>
        </p:nvCxnSpPr>
        <p:spPr>
          <a:xfrm flipV="1">
            <a:off x="3047365" y="1485265"/>
            <a:ext cx="1768475" cy="153035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1" idx="0"/>
          </p:cNvCxnSpPr>
          <p:nvPr/>
        </p:nvCxnSpPr>
        <p:spPr>
          <a:xfrm>
            <a:off x="6096000" y="2452370"/>
            <a:ext cx="0" cy="11455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26830" y="2949575"/>
            <a:ext cx="2020570" cy="2991485"/>
            <a:chOff x="399" y="1757"/>
            <a:chExt cx="3182" cy="4711"/>
          </a:xfrm>
        </p:grpSpPr>
        <p:sp>
          <p:nvSpPr>
            <p:cNvPr id="22" name="流程图: 过程 21"/>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Node</a:t>
              </a:r>
              <a:endParaRPr lang="en-US" altLang="zh-CN" sz="1200"/>
            </a:p>
          </p:txBody>
        </p:sp>
        <p:sp>
          <p:nvSpPr>
            <p:cNvPr id="23" name="流程图: 过程 22"/>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 *Cache</a:t>
              </a:r>
              <a:endParaRPr lang="en-US" altLang="zh-CN" sz="900"/>
            </a:p>
            <a:p>
              <a:pPr algn="l"/>
              <a:r>
                <a:rPr lang="en-US" altLang="zh-CN" sz="900"/>
                <a:t>- hash: uint32</a:t>
              </a:r>
              <a:endParaRPr lang="en-US" altLang="zh-CN" sz="900"/>
            </a:p>
            <a:p>
              <a:pPr algn="l"/>
              <a:r>
                <a:rPr lang="en-US" altLang="zh-CN" sz="900"/>
                <a:t>- ns: uint64</a:t>
              </a:r>
              <a:endParaRPr lang="en-US" altLang="zh-CN" sz="900"/>
            </a:p>
            <a:p>
              <a:pPr algn="l"/>
              <a:r>
                <a:rPr lang="en-US" altLang="zh-CN" sz="900"/>
                <a:t>- key: uint64</a:t>
              </a:r>
              <a:endParaRPr lang="en-US" altLang="zh-CN" sz="900"/>
            </a:p>
            <a:p>
              <a:pPr algn="l"/>
              <a:r>
                <a:rPr lang="en-US" altLang="zh-CN" sz="900"/>
                <a:t>- mu: sync.Mutex</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onDel: []func()</a:t>
              </a:r>
              <a:endParaRPr lang="en-US" altLang="zh-CN" sz="900"/>
            </a:p>
            <a:p>
              <a:pPr algn="l"/>
              <a:r>
                <a:rPr lang="en-US" altLang="zh-CN" sz="900"/>
                <a:t>+ CacheData: unsafe.Pointer</a:t>
              </a:r>
              <a:endParaRPr lang="en-US" altLang="zh-CN" sz="900"/>
            </a:p>
          </p:txBody>
        </p:sp>
        <p:sp>
          <p:nvSpPr>
            <p:cNvPr id="24" name="流程图: 过程 23"/>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NS(): uint64</a:t>
              </a:r>
              <a:endParaRPr lang="en-US" altLang="zh-CN" sz="900"/>
            </a:p>
            <a:p>
              <a:pPr algn="l"/>
              <a:r>
                <a:rPr lang="en-US" altLang="zh-CN" sz="900"/>
                <a:t>+ Key(): uint64</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GetHandle(): *Handle</a:t>
              </a:r>
              <a:endParaRPr lang="en-US" altLang="zh-CN" sz="900"/>
            </a:p>
            <a:p>
              <a:pPr algn="l"/>
              <a:r>
                <a:rPr lang="en-US" altLang="zh-CN" sz="900"/>
                <a:t>- unref()</a:t>
              </a:r>
              <a:endParaRPr lang="en-US" altLang="zh-CN" sz="900"/>
            </a:p>
            <a:p>
              <a:pPr algn="l"/>
              <a:r>
                <a:rPr lang="en-US" altLang="zh-CN" sz="900"/>
                <a:t>- unrefLocked()</a:t>
              </a:r>
              <a:endParaRPr lang="en-US" altLang="zh-CN" sz="900"/>
            </a:p>
          </p:txBody>
        </p:sp>
      </p:grpSp>
      <p:cxnSp>
        <p:nvCxnSpPr>
          <p:cNvPr id="25" name="直接箭头连接符 24"/>
          <p:cNvCxnSpPr>
            <a:endCxn id="23" idx="1"/>
          </p:cNvCxnSpPr>
          <p:nvPr/>
        </p:nvCxnSpPr>
        <p:spPr>
          <a:xfrm flipV="1">
            <a:off x="7477760" y="3932555"/>
            <a:ext cx="1449070" cy="5613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流程图: 过程 31"/>
          <p:cNvSpPr/>
          <p:nvPr/>
        </p:nvSpPr>
        <p:spPr>
          <a:xfrm>
            <a:off x="558800" y="3148330"/>
            <a:ext cx="6241415" cy="3453765"/>
          </a:xfrm>
          <a:prstGeom prst="flowChartProcess">
            <a:avLst/>
          </a:prstGeom>
          <a:solidFill>
            <a:schemeClr val="bg1"/>
          </a:solid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53365" y="197485"/>
            <a:ext cx="289877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层次结构</a:t>
            </a:r>
            <a:endParaRPr lang="zh-CN" altLang="en-US" sz="2800">
              <a:latin typeface="苹方-简" panose="020B0400000000000000" charset="-122"/>
              <a:ea typeface="苹方-简" panose="020B0400000000000000" charset="-122"/>
            </a:endParaRPr>
          </a:p>
        </p:txBody>
      </p:sp>
      <p:grpSp>
        <p:nvGrpSpPr>
          <p:cNvPr id="30" name="组合 29"/>
          <p:cNvGrpSpPr/>
          <p:nvPr/>
        </p:nvGrpSpPr>
        <p:grpSpPr>
          <a:xfrm>
            <a:off x="995045" y="3395980"/>
            <a:ext cx="5153025" cy="2959100"/>
            <a:chOff x="8091" y="1908"/>
            <a:chExt cx="8115" cy="4660"/>
          </a:xfrm>
        </p:grpSpPr>
        <p:sp>
          <p:nvSpPr>
            <p:cNvPr id="4" name="流程图: 过程 3"/>
            <p:cNvSpPr/>
            <p:nvPr/>
          </p:nvSpPr>
          <p:spPr>
            <a:xfrm>
              <a:off x="8091" y="1908"/>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mBucket[1]</a:t>
              </a:r>
              <a:endParaRPr lang="en-US" altLang="zh-CN"/>
            </a:p>
          </p:txBody>
        </p:sp>
        <p:grpSp>
          <p:nvGrpSpPr>
            <p:cNvPr id="14" name="组合 13"/>
            <p:cNvGrpSpPr/>
            <p:nvPr/>
          </p:nvGrpSpPr>
          <p:grpSpPr>
            <a:xfrm>
              <a:off x="11379" y="2112"/>
              <a:ext cx="4811" cy="576"/>
              <a:chOff x="11379" y="2112"/>
              <a:chExt cx="4811" cy="576"/>
            </a:xfrm>
          </p:grpSpPr>
          <p:sp>
            <p:nvSpPr>
              <p:cNvPr id="6" name="流程图: 过程 5"/>
              <p:cNvSpPr/>
              <p:nvPr/>
            </p:nvSpPr>
            <p:spPr>
              <a:xfrm>
                <a:off x="11379"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sp>
            <p:nvSpPr>
              <p:cNvPr id="7" name="流程图: 过程 6"/>
              <p:cNvSpPr/>
              <p:nvPr/>
            </p:nvSpPr>
            <p:spPr>
              <a:xfrm>
                <a:off x="12582"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Node*[2]</a:t>
                </a:r>
                <a:endParaRPr lang="en-US" altLang="zh-CN" sz="1000"/>
              </a:p>
            </p:txBody>
          </p:sp>
          <p:sp>
            <p:nvSpPr>
              <p:cNvPr id="8" name="流程图: 过程 7"/>
              <p:cNvSpPr/>
              <p:nvPr/>
            </p:nvSpPr>
            <p:spPr>
              <a:xfrm>
                <a:off x="13785"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a:t>
                </a:r>
                <a:endParaRPr lang="en-US" altLang="zh-CN" sz="1000"/>
              </a:p>
            </p:txBody>
          </p:sp>
          <p:sp>
            <p:nvSpPr>
              <p:cNvPr id="9" name="流程图: 过程 8"/>
              <p:cNvSpPr/>
              <p:nvPr/>
            </p:nvSpPr>
            <p:spPr>
              <a:xfrm>
                <a:off x="14988"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Node*[n]</a:t>
                </a:r>
                <a:endParaRPr lang="en-US" altLang="zh-CN" sz="1000"/>
              </a:p>
            </p:txBody>
          </p:sp>
        </p:grpSp>
        <p:cxnSp>
          <p:nvCxnSpPr>
            <p:cNvPr id="10" name="直接箭头连接符 9"/>
            <p:cNvCxnSpPr>
              <a:stCxn id="4" idx="3"/>
              <a:endCxn id="6" idx="1"/>
            </p:cNvCxnSpPr>
            <p:nvPr/>
          </p:nvCxnSpPr>
          <p:spPr>
            <a:xfrm>
              <a:off x="10124" y="2374"/>
              <a:ext cx="1271" cy="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8091" y="2840"/>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mBucket[2]</a:t>
              </a:r>
              <a:endParaRPr lang="en-US" altLang="zh-CN"/>
            </a:p>
          </p:txBody>
        </p:sp>
        <p:sp>
          <p:nvSpPr>
            <p:cNvPr id="16" name="流程图: 过程 15"/>
            <p:cNvSpPr/>
            <p:nvPr/>
          </p:nvSpPr>
          <p:spPr>
            <a:xfrm>
              <a:off x="11395"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sp>
          <p:nvSpPr>
            <p:cNvPr id="17" name="流程图: 过程 16"/>
            <p:cNvSpPr/>
            <p:nvPr/>
          </p:nvSpPr>
          <p:spPr>
            <a:xfrm>
              <a:off x="12598"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Node*[2]</a:t>
              </a:r>
              <a:endParaRPr lang="en-US" altLang="zh-CN" sz="1000"/>
            </a:p>
          </p:txBody>
        </p:sp>
        <p:sp>
          <p:nvSpPr>
            <p:cNvPr id="18" name="流程图: 过程 17"/>
            <p:cNvSpPr/>
            <p:nvPr/>
          </p:nvSpPr>
          <p:spPr>
            <a:xfrm>
              <a:off x="13801"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a:t>
              </a:r>
              <a:endParaRPr lang="en-US" altLang="zh-CN" sz="1000"/>
            </a:p>
          </p:txBody>
        </p:sp>
        <p:sp>
          <p:nvSpPr>
            <p:cNvPr id="19" name="流程图: 过程 18"/>
            <p:cNvSpPr/>
            <p:nvPr/>
          </p:nvSpPr>
          <p:spPr>
            <a:xfrm>
              <a:off x="15004"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Node*[n]</a:t>
              </a:r>
              <a:endParaRPr lang="en-US" altLang="zh-CN" sz="1000"/>
            </a:p>
          </p:txBody>
        </p:sp>
        <p:cxnSp>
          <p:nvCxnSpPr>
            <p:cNvPr id="21" name="直接箭头连接符 20"/>
            <p:cNvCxnSpPr>
              <a:stCxn id="13" idx="3"/>
              <a:endCxn id="16" idx="1"/>
            </p:cNvCxnSpPr>
            <p:nvPr/>
          </p:nvCxnSpPr>
          <p:spPr>
            <a:xfrm>
              <a:off x="10108" y="3306"/>
              <a:ext cx="128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流程图: 过程 21"/>
            <p:cNvSpPr/>
            <p:nvPr/>
          </p:nvSpPr>
          <p:spPr>
            <a:xfrm>
              <a:off x="8091" y="3772"/>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23" name="流程图: 过程 22"/>
            <p:cNvSpPr/>
            <p:nvPr/>
          </p:nvSpPr>
          <p:spPr>
            <a:xfrm>
              <a:off x="8091" y="4704"/>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24" name="流程图: 过程 23"/>
            <p:cNvSpPr/>
            <p:nvPr/>
          </p:nvSpPr>
          <p:spPr>
            <a:xfrm>
              <a:off x="8091" y="5636"/>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mBucket[n]</a:t>
              </a:r>
              <a:endParaRPr lang="zh-CN" altLang="en-US"/>
            </a:p>
          </p:txBody>
        </p:sp>
        <p:sp>
          <p:nvSpPr>
            <p:cNvPr id="25" name="流程图: 过程 24"/>
            <p:cNvSpPr/>
            <p:nvPr/>
          </p:nvSpPr>
          <p:spPr>
            <a:xfrm>
              <a:off x="11379"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sp>
          <p:nvSpPr>
            <p:cNvPr id="26" name="流程图: 过程 25"/>
            <p:cNvSpPr/>
            <p:nvPr/>
          </p:nvSpPr>
          <p:spPr>
            <a:xfrm>
              <a:off x="12582"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Node*[2]</a:t>
              </a:r>
              <a:endParaRPr lang="en-US" altLang="zh-CN" sz="1000"/>
            </a:p>
          </p:txBody>
        </p:sp>
        <p:sp>
          <p:nvSpPr>
            <p:cNvPr id="27" name="流程图: 过程 26"/>
            <p:cNvSpPr/>
            <p:nvPr/>
          </p:nvSpPr>
          <p:spPr>
            <a:xfrm>
              <a:off x="13785"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a:t>
              </a:r>
              <a:endParaRPr lang="en-US" altLang="zh-CN" sz="1000"/>
            </a:p>
          </p:txBody>
        </p:sp>
        <p:sp>
          <p:nvSpPr>
            <p:cNvPr id="28" name="流程图: 过程 27"/>
            <p:cNvSpPr/>
            <p:nvPr/>
          </p:nvSpPr>
          <p:spPr>
            <a:xfrm>
              <a:off x="14988"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Node*[n]</a:t>
              </a:r>
              <a:endParaRPr lang="en-US" altLang="zh-CN" sz="1000"/>
            </a:p>
          </p:txBody>
        </p:sp>
        <p:cxnSp>
          <p:nvCxnSpPr>
            <p:cNvPr id="29" name="直接箭头连接符 28"/>
            <p:cNvCxnSpPr>
              <a:stCxn id="24" idx="3"/>
              <a:endCxn id="25" idx="1"/>
            </p:cNvCxnSpPr>
            <p:nvPr/>
          </p:nvCxnSpPr>
          <p:spPr>
            <a:xfrm>
              <a:off x="10108" y="6102"/>
              <a:ext cx="127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1" name="流程图: 过程 30"/>
          <p:cNvSpPr/>
          <p:nvPr/>
        </p:nvSpPr>
        <p:spPr>
          <a:xfrm>
            <a:off x="855345" y="1739900"/>
            <a:ext cx="1560195" cy="635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mNode</a:t>
            </a:r>
            <a:endParaRPr lang="en-US" altLang="zh-CN"/>
          </a:p>
        </p:txBody>
      </p:sp>
      <p:sp>
        <p:nvSpPr>
          <p:cNvPr id="34" name="流程图: 过程 33"/>
          <p:cNvSpPr/>
          <p:nvPr/>
        </p:nvSpPr>
        <p:spPr>
          <a:xfrm>
            <a:off x="3561080" y="1739900"/>
            <a:ext cx="1560195" cy="635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mNode</a:t>
            </a:r>
            <a:endParaRPr lang="en-US" altLang="zh-CN"/>
          </a:p>
        </p:txBody>
      </p:sp>
      <p:sp>
        <p:nvSpPr>
          <p:cNvPr id="35" name="文本框 34"/>
          <p:cNvSpPr txBox="1"/>
          <p:nvPr/>
        </p:nvSpPr>
        <p:spPr>
          <a:xfrm>
            <a:off x="1742440" y="2623820"/>
            <a:ext cx="1087120" cy="275590"/>
          </a:xfrm>
          <a:prstGeom prst="rect">
            <a:avLst/>
          </a:prstGeom>
          <a:noFill/>
        </p:spPr>
        <p:txBody>
          <a:bodyPr wrap="square" rtlCol="0">
            <a:spAutoFit/>
          </a:bodyPr>
          <a:p>
            <a:r>
              <a:rPr lang="en-US" altLang="zh-CN" sz="1200"/>
              <a:t>buckets</a:t>
            </a:r>
            <a:endParaRPr lang="en-US" altLang="zh-CN" sz="1200"/>
          </a:p>
        </p:txBody>
      </p:sp>
      <p:cxnSp>
        <p:nvCxnSpPr>
          <p:cNvPr id="36" name="直接箭头连接符 35"/>
          <p:cNvCxnSpPr>
            <a:stCxn id="31" idx="2"/>
            <a:endCxn id="4" idx="0"/>
          </p:cNvCxnSpPr>
          <p:nvPr/>
        </p:nvCxnSpPr>
        <p:spPr>
          <a:xfrm>
            <a:off x="1635760" y="2374900"/>
            <a:ext cx="0" cy="1021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1"/>
            <a:endCxn id="31" idx="3"/>
          </p:cNvCxnSpPr>
          <p:nvPr/>
        </p:nvCxnSpPr>
        <p:spPr>
          <a:xfrm flipH="1">
            <a:off x="2415540" y="2057400"/>
            <a:ext cx="11455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473960" y="1675130"/>
            <a:ext cx="1087120" cy="275590"/>
          </a:xfrm>
          <a:prstGeom prst="rect">
            <a:avLst/>
          </a:prstGeom>
          <a:noFill/>
        </p:spPr>
        <p:txBody>
          <a:bodyPr wrap="square" rtlCol="0">
            <a:spAutoFit/>
          </a:bodyPr>
          <a:p>
            <a:r>
              <a:rPr lang="en-US" altLang="zh-CN" sz="1200"/>
              <a:t>pred</a:t>
            </a:r>
            <a:endParaRPr lang="en-US" altLang="zh-CN" sz="1200"/>
          </a:p>
        </p:txBody>
      </p:sp>
      <p:sp>
        <p:nvSpPr>
          <p:cNvPr id="40" name="流程图: 过程 39"/>
          <p:cNvSpPr/>
          <p:nvPr/>
        </p:nvSpPr>
        <p:spPr>
          <a:xfrm>
            <a:off x="2743200" y="727710"/>
            <a:ext cx="5326380" cy="52705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cache</a:t>
            </a:r>
            <a:endParaRPr lang="en-US" altLang="zh-CN"/>
          </a:p>
        </p:txBody>
      </p:sp>
      <p:cxnSp>
        <p:nvCxnSpPr>
          <p:cNvPr id="41" name="直接箭头连接符 40"/>
          <p:cNvCxnSpPr>
            <a:stCxn id="40" idx="2"/>
            <a:endCxn id="31" idx="0"/>
          </p:cNvCxnSpPr>
          <p:nvPr/>
        </p:nvCxnSpPr>
        <p:spPr>
          <a:xfrm flipH="1">
            <a:off x="1635760" y="1254760"/>
            <a:ext cx="3770630" cy="4851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815465" y="1254760"/>
            <a:ext cx="1087120" cy="275590"/>
          </a:xfrm>
          <a:prstGeom prst="rect">
            <a:avLst/>
          </a:prstGeom>
          <a:noFill/>
        </p:spPr>
        <p:txBody>
          <a:bodyPr wrap="square" rtlCol="0">
            <a:spAutoFit/>
          </a:bodyPr>
          <a:p>
            <a:r>
              <a:rPr lang="en-US" altLang="zh-CN" sz="1200"/>
              <a:t>mHead</a:t>
            </a:r>
            <a:endParaRPr lang="en-US" altLang="zh-CN" sz="1200"/>
          </a:p>
        </p:txBody>
      </p:sp>
      <p:sp>
        <p:nvSpPr>
          <p:cNvPr id="43" name="文本框 42"/>
          <p:cNvSpPr txBox="1"/>
          <p:nvPr/>
        </p:nvSpPr>
        <p:spPr>
          <a:xfrm>
            <a:off x="2286000" y="3291205"/>
            <a:ext cx="1087120" cy="275590"/>
          </a:xfrm>
          <a:prstGeom prst="rect">
            <a:avLst/>
          </a:prstGeom>
          <a:noFill/>
        </p:spPr>
        <p:txBody>
          <a:bodyPr wrap="square" rtlCol="0">
            <a:spAutoFit/>
          </a:bodyPr>
          <a:p>
            <a:r>
              <a:rPr lang="en-US" altLang="zh-CN" sz="1200"/>
              <a:t>node</a:t>
            </a:r>
            <a:endParaRPr lang="en-US" altLang="zh-CN" sz="1200"/>
          </a:p>
        </p:txBody>
      </p:sp>
      <p:cxnSp>
        <p:nvCxnSpPr>
          <p:cNvPr id="44" name="直接箭头连接符 43"/>
          <p:cNvCxnSpPr>
            <a:endCxn id="34" idx="0"/>
          </p:cNvCxnSpPr>
          <p:nvPr/>
        </p:nvCxnSpPr>
        <p:spPr>
          <a:xfrm flipH="1">
            <a:off x="4341495" y="1276350"/>
            <a:ext cx="1059815" cy="463550"/>
          </a:xfrm>
          <a:prstGeom prst="straightConnector1">
            <a:avLst/>
          </a:prstGeom>
          <a:ln w="15875"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223510" y="1410335"/>
            <a:ext cx="1087120" cy="39878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扩容</a:t>
            </a:r>
            <a:r>
              <a:rPr lang="en-US" altLang="zh-CN" sz="1000">
                <a:latin typeface="苹方-简" panose="020B0400000000000000" charset="-122"/>
                <a:ea typeface="苹方-简" panose="020B0400000000000000" charset="-122"/>
              </a:rPr>
              <a:t>mNode</a:t>
            </a:r>
            <a:r>
              <a:rPr lang="zh-CN" altLang="en-US" sz="1000">
                <a:latin typeface="苹方-简" panose="020B0400000000000000" charset="-122"/>
                <a:ea typeface="苹方-简" panose="020B0400000000000000" charset="-122"/>
              </a:rPr>
              <a:t>完毕后，修改指向</a:t>
            </a:r>
            <a:endParaRPr lang="zh-CN" altLang="en-US" sz="1000">
              <a:latin typeface="苹方-简" panose="020B0400000000000000" charset="-122"/>
              <a:ea typeface="苹方-简" panose="020B0400000000000000" charset="-122"/>
            </a:endParaRPr>
          </a:p>
        </p:txBody>
      </p:sp>
      <p:sp>
        <p:nvSpPr>
          <p:cNvPr id="46" name="文本框 45"/>
          <p:cNvSpPr txBox="1"/>
          <p:nvPr/>
        </p:nvSpPr>
        <p:spPr>
          <a:xfrm>
            <a:off x="3561080" y="1410335"/>
            <a:ext cx="1087120" cy="275590"/>
          </a:xfrm>
          <a:prstGeom prst="rect">
            <a:avLst/>
          </a:prstGeom>
          <a:noFill/>
        </p:spPr>
        <p:txBody>
          <a:bodyPr wrap="square" rtlCol="0">
            <a:spAutoFit/>
          </a:bodyPr>
          <a:p>
            <a:r>
              <a:rPr lang="en-US" altLang="zh-CN" sz="1200" i="1"/>
              <a:t>mHead</a:t>
            </a:r>
            <a:endParaRPr lang="en-US" altLang="zh-CN" sz="1200" i="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散列</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763270" y="3326130"/>
            <a:ext cx="1506220" cy="57023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Key-Value</a:t>
            </a:r>
            <a:endParaRPr lang="en-US" altLang="zh-CN"/>
          </a:p>
        </p:txBody>
      </p:sp>
      <p:grpSp>
        <p:nvGrpSpPr>
          <p:cNvPr id="12" name="组合 11"/>
          <p:cNvGrpSpPr/>
          <p:nvPr/>
        </p:nvGrpSpPr>
        <p:grpSpPr>
          <a:xfrm>
            <a:off x="4776470" y="1341120"/>
            <a:ext cx="3981450" cy="4540250"/>
            <a:chOff x="7472" y="1468"/>
            <a:chExt cx="6270" cy="7150"/>
          </a:xfrm>
        </p:grpSpPr>
        <p:sp>
          <p:nvSpPr>
            <p:cNvPr id="6" name="流程图: 过程 5"/>
            <p:cNvSpPr/>
            <p:nvPr/>
          </p:nvSpPr>
          <p:spPr>
            <a:xfrm>
              <a:off x="8116" y="1993"/>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Bucket 1</a:t>
              </a:r>
              <a:endParaRPr lang="en-US" altLang="zh-CN"/>
            </a:p>
          </p:txBody>
        </p:sp>
        <p:sp>
          <p:nvSpPr>
            <p:cNvPr id="7" name="流程图: 过程 6"/>
            <p:cNvSpPr/>
            <p:nvPr/>
          </p:nvSpPr>
          <p:spPr>
            <a:xfrm>
              <a:off x="8116" y="3277"/>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Bucket 2</a:t>
              </a:r>
              <a:endParaRPr lang="en-US" altLang="zh-CN"/>
            </a:p>
          </p:txBody>
        </p:sp>
        <p:sp>
          <p:nvSpPr>
            <p:cNvPr id="8" name="流程图: 过程 7"/>
            <p:cNvSpPr/>
            <p:nvPr/>
          </p:nvSpPr>
          <p:spPr>
            <a:xfrm>
              <a:off x="8116" y="4501"/>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Bucket 3</a:t>
              </a:r>
              <a:endParaRPr lang="en-US" altLang="zh-CN"/>
            </a:p>
          </p:txBody>
        </p:sp>
        <p:sp>
          <p:nvSpPr>
            <p:cNvPr id="9" name="流程图: 过程 8"/>
            <p:cNvSpPr/>
            <p:nvPr/>
          </p:nvSpPr>
          <p:spPr>
            <a:xfrm>
              <a:off x="8116" y="5820"/>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10" name="流程图: 过程 9"/>
            <p:cNvSpPr/>
            <p:nvPr/>
          </p:nvSpPr>
          <p:spPr>
            <a:xfrm>
              <a:off x="8116" y="7274"/>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Bucket 2^n</a:t>
              </a:r>
              <a:endParaRPr lang="en-US" altLang="zh-CN"/>
            </a:p>
          </p:txBody>
        </p:sp>
        <p:sp>
          <p:nvSpPr>
            <p:cNvPr id="11" name="流程图: 过程 10"/>
            <p:cNvSpPr/>
            <p:nvPr/>
          </p:nvSpPr>
          <p:spPr>
            <a:xfrm>
              <a:off x="7472" y="1468"/>
              <a:ext cx="6270" cy="7151"/>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6250305" y="783590"/>
            <a:ext cx="968375" cy="368300"/>
          </a:xfrm>
          <a:prstGeom prst="rect">
            <a:avLst/>
          </a:prstGeom>
          <a:noFill/>
        </p:spPr>
        <p:txBody>
          <a:bodyPr wrap="square" rtlCol="0">
            <a:spAutoFit/>
          </a:bodyPr>
          <a:p>
            <a:r>
              <a:rPr lang="en-US" altLang="zh-CN"/>
              <a:t>Cache</a:t>
            </a:r>
            <a:endParaRPr lang="en-US" altLang="zh-CN"/>
          </a:p>
        </p:txBody>
      </p:sp>
      <p:cxnSp>
        <p:nvCxnSpPr>
          <p:cNvPr id="14" name="直接箭头连接符 13"/>
          <p:cNvCxnSpPr>
            <a:stCxn id="4" idx="3"/>
            <a:endCxn id="8" idx="1"/>
          </p:cNvCxnSpPr>
          <p:nvPr/>
        </p:nvCxnSpPr>
        <p:spPr>
          <a:xfrm flipV="1">
            <a:off x="2269490" y="3541395"/>
            <a:ext cx="2915920" cy="6985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34135" y="2812415"/>
            <a:ext cx="2894330" cy="306705"/>
          </a:xfrm>
          <a:prstGeom prst="rect">
            <a:avLst/>
          </a:prstGeom>
          <a:noFill/>
        </p:spPr>
        <p:txBody>
          <a:bodyPr wrap="square" rtlCol="0">
            <a:spAutoFit/>
          </a:bodyPr>
          <a:p>
            <a:r>
              <a:rPr lang="en-US" altLang="zh-CN" sz="1400"/>
              <a:t>index=murmur32(key)&amp;mask</a:t>
            </a:r>
            <a:endParaRPr lang="en-US" altLang="zh-CN"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哈希表扩容</a:t>
            </a:r>
            <a:endParaRPr lang="zh-CN" altLang="en-US" sz="2800">
              <a:latin typeface="苹方-简" panose="020B0400000000000000" charset="-122"/>
              <a:ea typeface="苹方-简" panose="020B0400000000000000" charset="-122"/>
            </a:endParaRPr>
          </a:p>
        </p:txBody>
      </p:sp>
      <p:grpSp>
        <p:nvGrpSpPr>
          <p:cNvPr id="10" name="组合 9"/>
          <p:cNvGrpSpPr/>
          <p:nvPr/>
        </p:nvGrpSpPr>
        <p:grpSpPr>
          <a:xfrm>
            <a:off x="331470" y="1405255"/>
            <a:ext cx="2743200" cy="2345690"/>
            <a:chOff x="1083" y="1569"/>
            <a:chExt cx="4320" cy="3694"/>
          </a:xfrm>
        </p:grpSpPr>
        <p:sp>
          <p:nvSpPr>
            <p:cNvPr id="4" name="流程图: 过程 3"/>
            <p:cNvSpPr/>
            <p:nvPr/>
          </p:nvSpPr>
          <p:spPr>
            <a:xfrm>
              <a:off x="1473" y="1857"/>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Bucket 1</a:t>
              </a:r>
              <a:endParaRPr lang="en-US" altLang="zh-CN"/>
            </a:p>
          </p:txBody>
        </p:sp>
        <p:sp>
          <p:nvSpPr>
            <p:cNvPr id="6" name="流程图: 过程 5"/>
            <p:cNvSpPr/>
            <p:nvPr/>
          </p:nvSpPr>
          <p:spPr>
            <a:xfrm>
              <a:off x="1473" y="2710"/>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Bucket 2</a:t>
              </a:r>
              <a:endParaRPr lang="en-US" altLang="zh-CN"/>
            </a:p>
          </p:txBody>
        </p:sp>
        <p:sp>
          <p:nvSpPr>
            <p:cNvPr id="7" name="流程图: 过程 6"/>
            <p:cNvSpPr/>
            <p:nvPr/>
          </p:nvSpPr>
          <p:spPr>
            <a:xfrm>
              <a:off x="1473" y="3562"/>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Bucket 3</a:t>
              </a:r>
              <a:endParaRPr lang="en-US" altLang="zh-CN"/>
            </a:p>
          </p:txBody>
        </p:sp>
        <p:sp>
          <p:nvSpPr>
            <p:cNvPr id="8" name="流程图: 过程 7"/>
            <p:cNvSpPr/>
            <p:nvPr/>
          </p:nvSpPr>
          <p:spPr>
            <a:xfrm>
              <a:off x="1473" y="4473"/>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Bucket 4</a:t>
              </a:r>
              <a:endParaRPr lang="en-US" altLang="zh-CN"/>
            </a:p>
          </p:txBody>
        </p:sp>
        <p:sp>
          <p:nvSpPr>
            <p:cNvPr id="9" name="流程图: 过程 8"/>
            <p:cNvSpPr/>
            <p:nvPr/>
          </p:nvSpPr>
          <p:spPr>
            <a:xfrm>
              <a:off x="1083" y="1569"/>
              <a:ext cx="4321" cy="3694"/>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 name="文本框 10"/>
          <p:cNvSpPr txBox="1"/>
          <p:nvPr/>
        </p:nvSpPr>
        <p:spPr>
          <a:xfrm>
            <a:off x="730885" y="910590"/>
            <a:ext cx="1883410" cy="368300"/>
          </a:xfrm>
          <a:prstGeom prst="rect">
            <a:avLst/>
          </a:prstGeom>
          <a:noFill/>
        </p:spPr>
        <p:txBody>
          <a:bodyPr wrap="square" rtlCol="0">
            <a:spAutoFit/>
          </a:bodyPr>
          <a:p>
            <a:r>
              <a:rPr lang="en-US" altLang="zh-CN"/>
              <a:t>Old Hash Table</a:t>
            </a:r>
            <a:endParaRPr lang="en-US" altLang="zh-CN"/>
          </a:p>
        </p:txBody>
      </p:sp>
      <p:sp>
        <p:nvSpPr>
          <p:cNvPr id="12" name="流程图: 过程 11"/>
          <p:cNvSpPr/>
          <p:nvPr/>
        </p:nvSpPr>
        <p:spPr>
          <a:xfrm>
            <a:off x="321310" y="4762500"/>
            <a:ext cx="2754630" cy="624205"/>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Empty Hash Table</a:t>
            </a:r>
            <a:endParaRPr lang="en-US" altLang="zh-CN">
              <a:solidFill>
                <a:schemeClr val="tx1"/>
              </a:solidFill>
            </a:endParaRPr>
          </a:p>
        </p:txBody>
      </p:sp>
      <p:cxnSp>
        <p:nvCxnSpPr>
          <p:cNvPr id="14" name="直接箭头连接符 13"/>
          <p:cNvCxnSpPr>
            <a:stCxn id="9" idx="2"/>
            <a:endCxn id="12" idx="0"/>
          </p:cNvCxnSpPr>
          <p:nvPr/>
        </p:nvCxnSpPr>
        <p:spPr>
          <a:xfrm flipH="1">
            <a:off x="1698625" y="3750945"/>
            <a:ext cx="5080" cy="10115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2"/>
          </p:cNvCxnSpPr>
          <p:nvPr/>
        </p:nvCxnSpPr>
        <p:spPr>
          <a:xfrm flipV="1">
            <a:off x="1688465" y="5386705"/>
            <a:ext cx="10160" cy="6565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79120" y="6172200"/>
            <a:ext cx="1764665" cy="368300"/>
          </a:xfrm>
          <a:prstGeom prst="rect">
            <a:avLst/>
          </a:prstGeom>
          <a:noFill/>
        </p:spPr>
        <p:txBody>
          <a:bodyPr wrap="square" rtlCol="0">
            <a:spAutoFit/>
          </a:bodyPr>
          <a:p>
            <a:r>
              <a:rPr lang="en-US" altLang="zh-CN" i="1"/>
              <a:t>R/W OP</a:t>
            </a:r>
            <a:endParaRPr lang="zh-CN" altLang="en-US" i="1"/>
          </a:p>
        </p:txBody>
      </p:sp>
      <p:grpSp>
        <p:nvGrpSpPr>
          <p:cNvPr id="26" name="组合 25"/>
          <p:cNvGrpSpPr/>
          <p:nvPr/>
        </p:nvGrpSpPr>
        <p:grpSpPr>
          <a:xfrm>
            <a:off x="6767830" y="1071880"/>
            <a:ext cx="3087370" cy="4443730"/>
            <a:chOff x="10658" y="1688"/>
            <a:chExt cx="4862" cy="6998"/>
          </a:xfrm>
        </p:grpSpPr>
        <p:sp>
          <p:nvSpPr>
            <p:cNvPr id="17" name="流程图: 过程 16"/>
            <p:cNvSpPr/>
            <p:nvPr/>
          </p:nvSpPr>
          <p:spPr>
            <a:xfrm>
              <a:off x="11014" y="2027"/>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1</a:t>
              </a:r>
              <a:endParaRPr lang="en-US" altLang="zh-CN"/>
            </a:p>
          </p:txBody>
        </p:sp>
        <p:sp>
          <p:nvSpPr>
            <p:cNvPr id="18" name="流程图: 过程 17"/>
            <p:cNvSpPr/>
            <p:nvPr/>
          </p:nvSpPr>
          <p:spPr>
            <a:xfrm>
              <a:off x="11014" y="2905"/>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2</a:t>
              </a:r>
              <a:endParaRPr lang="en-US" altLang="zh-CN"/>
            </a:p>
          </p:txBody>
        </p:sp>
        <p:sp>
          <p:nvSpPr>
            <p:cNvPr id="19" name="流程图: 过程 18"/>
            <p:cNvSpPr/>
            <p:nvPr/>
          </p:nvSpPr>
          <p:spPr>
            <a:xfrm>
              <a:off x="11014" y="3763"/>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3</a:t>
              </a:r>
              <a:endParaRPr lang="en-US" altLang="zh-CN"/>
            </a:p>
          </p:txBody>
        </p:sp>
        <p:sp>
          <p:nvSpPr>
            <p:cNvPr id="20" name="流程图: 过程 19"/>
            <p:cNvSpPr/>
            <p:nvPr/>
          </p:nvSpPr>
          <p:spPr>
            <a:xfrm>
              <a:off x="11014" y="463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4</a:t>
              </a:r>
              <a:endParaRPr lang="en-US" altLang="zh-CN"/>
            </a:p>
          </p:txBody>
        </p:sp>
        <p:sp>
          <p:nvSpPr>
            <p:cNvPr id="21" name="流程图: 过程 20"/>
            <p:cNvSpPr/>
            <p:nvPr/>
          </p:nvSpPr>
          <p:spPr>
            <a:xfrm>
              <a:off x="11014" y="544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5</a:t>
              </a:r>
              <a:endParaRPr lang="en-US" altLang="zh-CN"/>
            </a:p>
          </p:txBody>
        </p:sp>
        <p:sp>
          <p:nvSpPr>
            <p:cNvPr id="22" name="流程图: 过程 21"/>
            <p:cNvSpPr/>
            <p:nvPr/>
          </p:nvSpPr>
          <p:spPr>
            <a:xfrm>
              <a:off x="11014" y="6199"/>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6</a:t>
              </a:r>
              <a:endParaRPr lang="en-US" altLang="zh-CN"/>
            </a:p>
          </p:txBody>
        </p:sp>
        <p:sp>
          <p:nvSpPr>
            <p:cNvPr id="23" name="流程图: 过程 22"/>
            <p:cNvSpPr/>
            <p:nvPr/>
          </p:nvSpPr>
          <p:spPr>
            <a:xfrm>
              <a:off x="11014" y="7043"/>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7</a:t>
              </a:r>
              <a:endParaRPr lang="en-US" altLang="zh-CN"/>
            </a:p>
          </p:txBody>
        </p:sp>
        <p:sp>
          <p:nvSpPr>
            <p:cNvPr id="24" name="流程图: 过程 23"/>
            <p:cNvSpPr/>
            <p:nvPr/>
          </p:nvSpPr>
          <p:spPr>
            <a:xfrm>
              <a:off x="11014" y="789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Bucket 8</a:t>
              </a:r>
              <a:endParaRPr lang="en-US" altLang="zh-CN"/>
            </a:p>
          </p:txBody>
        </p:sp>
        <p:sp>
          <p:nvSpPr>
            <p:cNvPr id="25" name="流程图: 过程 24"/>
            <p:cNvSpPr/>
            <p:nvPr/>
          </p:nvSpPr>
          <p:spPr>
            <a:xfrm>
              <a:off x="10658" y="1688"/>
              <a:ext cx="4863" cy="6999"/>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 name="文本框 26"/>
          <p:cNvSpPr txBox="1"/>
          <p:nvPr/>
        </p:nvSpPr>
        <p:spPr>
          <a:xfrm>
            <a:off x="7271385" y="542290"/>
            <a:ext cx="1883410" cy="368300"/>
          </a:xfrm>
          <a:prstGeom prst="rect">
            <a:avLst/>
          </a:prstGeom>
          <a:noFill/>
        </p:spPr>
        <p:txBody>
          <a:bodyPr wrap="square" rtlCol="0">
            <a:spAutoFit/>
          </a:bodyPr>
          <a:p>
            <a:r>
              <a:rPr lang="en-US" altLang="zh-CN"/>
              <a:t>New Hash Table</a:t>
            </a:r>
            <a:endParaRPr lang="en-US" altLang="zh-CN"/>
          </a:p>
        </p:txBody>
      </p:sp>
      <p:cxnSp>
        <p:nvCxnSpPr>
          <p:cNvPr id="28" name="肘形连接符 27"/>
          <p:cNvCxnSpPr>
            <a:stCxn id="12" idx="3"/>
            <a:endCxn id="25" idx="1"/>
          </p:cNvCxnSpPr>
          <p:nvPr/>
        </p:nvCxnSpPr>
        <p:spPr>
          <a:xfrm flipV="1">
            <a:off x="3075940" y="3294380"/>
            <a:ext cx="3691890" cy="1780540"/>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957705" y="3944620"/>
            <a:ext cx="1732280" cy="368300"/>
          </a:xfrm>
          <a:prstGeom prst="rect">
            <a:avLst/>
          </a:prstGeom>
          <a:noFill/>
        </p:spPr>
        <p:txBody>
          <a:bodyPr wrap="square" rtlCol="0">
            <a:spAutoFit/>
          </a:bodyPr>
          <a:p>
            <a:r>
              <a:rPr lang="en-US" altLang="zh-CN"/>
              <a:t>Init Buckets</a:t>
            </a:r>
            <a:endParaRPr lang="en-US" altLang="zh-CN"/>
          </a:p>
        </p:txBody>
      </p:sp>
      <p:sp>
        <p:nvSpPr>
          <p:cNvPr id="31" name="文本框 30"/>
          <p:cNvSpPr txBox="1"/>
          <p:nvPr/>
        </p:nvSpPr>
        <p:spPr>
          <a:xfrm>
            <a:off x="4516120" y="2766060"/>
            <a:ext cx="1732280" cy="368300"/>
          </a:xfrm>
          <a:prstGeom prst="rect">
            <a:avLst/>
          </a:prstGeom>
          <a:noFill/>
        </p:spPr>
        <p:txBody>
          <a:bodyPr wrap="square" rtlCol="0">
            <a:spAutoFit/>
          </a:bodyPr>
          <a:p>
            <a:r>
              <a:rPr lang="en-US" altLang="zh-CN"/>
              <a:t>Expand</a:t>
            </a:r>
            <a:endParaRPr lang="en-US" altLang="zh-CN"/>
          </a:p>
        </p:txBody>
      </p:sp>
      <p:sp>
        <p:nvSpPr>
          <p:cNvPr id="32" name="文本框 31"/>
          <p:cNvSpPr txBox="1"/>
          <p:nvPr/>
        </p:nvSpPr>
        <p:spPr>
          <a:xfrm>
            <a:off x="1957705" y="5516245"/>
            <a:ext cx="2872740" cy="368300"/>
          </a:xfrm>
          <a:prstGeom prst="rect">
            <a:avLst/>
          </a:prstGeom>
          <a:noFill/>
        </p:spPr>
        <p:txBody>
          <a:bodyPr wrap="square" rtlCol="0">
            <a:spAutoFit/>
          </a:bodyPr>
          <a:p>
            <a:r>
              <a:rPr lang="en-US" altLang="zh-CN"/>
              <a:t>Init Bucket if necessary</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289877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mBucket</a:t>
            </a:r>
            <a:r>
              <a:rPr lang="zh-CN" altLang="en-US" sz="2800">
                <a:latin typeface="苹方-简" panose="020B0400000000000000" charset="-122"/>
                <a:ea typeface="苹方-简" panose="020B0400000000000000" charset="-122"/>
              </a:rPr>
              <a:t>方法</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43205" y="921385"/>
            <a:ext cx="11218545" cy="5015865"/>
          </a:xfrm>
          <a:prstGeom prst="rect">
            <a:avLst/>
          </a:prstGeom>
          <a:noFill/>
        </p:spPr>
        <p:txBody>
          <a:bodyPr wrap="square" rtlCol="0">
            <a:spAutoFit/>
          </a:bodyPr>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freeze</a:t>
            </a:r>
            <a:r>
              <a:rPr lang="zh-CN" altLang="en-US">
                <a:latin typeface="苹方-简" panose="020B0400000000000000" charset="-122"/>
                <a:ea typeface="苹方-简" panose="020B0400000000000000" charset="-122"/>
              </a:rPr>
              <a:t>：将</a:t>
            </a:r>
            <a:r>
              <a:rPr lang="en-US" altLang="zh-CN">
                <a:latin typeface="苹方-简" panose="020B0400000000000000" charset="-122"/>
                <a:ea typeface="苹方-简" panose="020B0400000000000000" charset="-122"/>
              </a:rPr>
              <a:t>bucket</a:t>
            </a:r>
            <a:r>
              <a:rPr lang="zh-CN" altLang="en-US">
                <a:latin typeface="苹方-简" panose="020B0400000000000000" charset="-122"/>
                <a:ea typeface="苹方-简" panose="020B0400000000000000" charset="-122"/>
              </a:rPr>
              <a:t>冻结，冻结的</a:t>
            </a:r>
            <a:r>
              <a:rPr lang="en-US" altLang="zh-CN">
                <a:latin typeface="苹方-简" panose="020B0400000000000000" charset="-122"/>
                <a:ea typeface="苹方-简" panose="020B0400000000000000" charset="-122"/>
              </a:rPr>
              <a:t>mBucket</a:t>
            </a:r>
            <a:r>
              <a:rPr lang="zh-CN" altLang="en-US">
                <a:latin typeface="苹方-简" panose="020B0400000000000000" charset="-122"/>
                <a:ea typeface="苹方-简" panose="020B0400000000000000" charset="-122"/>
              </a:rPr>
              <a:t>，不允许执行</a:t>
            </a:r>
            <a:r>
              <a:rPr lang="en-US" altLang="zh-CN">
                <a:latin typeface="苹方-简" panose="020B0400000000000000" charset="-122"/>
                <a:ea typeface="苹方-简" panose="020B0400000000000000" charset="-122"/>
              </a:rPr>
              <a:t>get</a:t>
            </a:r>
            <a:r>
              <a:rPr lang="zh-CN" altLang="en-US">
                <a:latin typeface="苹方-简" panose="020B0400000000000000" charset="-122"/>
                <a:ea typeface="苹方-简" panose="020B0400000000000000" charset="-122"/>
              </a:rPr>
              <a:t>操作和</a:t>
            </a:r>
            <a:r>
              <a:rPr lang="en-US" altLang="zh-CN">
                <a:latin typeface="苹方-简" panose="020B0400000000000000" charset="-122"/>
                <a:ea typeface="苹方-简" panose="020B0400000000000000" charset="-122"/>
              </a:rPr>
              <a:t>delete</a:t>
            </a:r>
            <a:r>
              <a:rPr lang="zh-CN" altLang="en-US">
                <a:latin typeface="苹方-简" panose="020B0400000000000000" charset="-122"/>
                <a:ea typeface="苹方-简" panose="020B0400000000000000" charset="-122"/>
              </a:rPr>
              <a:t>操作。</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get</a:t>
            </a:r>
            <a:r>
              <a:rPr lang="zh-CN" altLang="en-US">
                <a:latin typeface="苹方-简" panose="020B0400000000000000" charset="-122"/>
                <a:ea typeface="苹方-简" panose="020B0400000000000000" charset="-122"/>
                <a:sym typeface="+mn-ea"/>
              </a:rPr>
              <a:t>：从</a:t>
            </a:r>
            <a:r>
              <a:rPr lang="en-US" altLang="zh-CN">
                <a:latin typeface="苹方-简" panose="020B0400000000000000" charset="-122"/>
                <a:ea typeface="苹方-简" panose="020B0400000000000000" charset="-122"/>
                <a:sym typeface="+mn-ea"/>
              </a:rPr>
              <a:t>bucket</a:t>
            </a:r>
            <a:r>
              <a:rPr lang="zh-CN" altLang="en-US">
                <a:latin typeface="苹方-简" panose="020B0400000000000000" charset="-122"/>
                <a:ea typeface="苹方-简" panose="020B0400000000000000" charset="-122"/>
                <a:sym typeface="+mn-ea"/>
              </a:rPr>
              <a:t>中查找</a:t>
            </a:r>
            <a:r>
              <a:rPr lang="en-US" altLang="zh-CN">
                <a:latin typeface="苹方-简" panose="020B0400000000000000" charset="-122"/>
                <a:ea typeface="苹方-简" panose="020B0400000000000000" charset="-122"/>
                <a:sym typeface="+mn-ea"/>
              </a:rPr>
              <a:t>hash,ns,key</a:t>
            </a:r>
            <a:r>
              <a:rPr lang="zh-CN" altLang="en-US">
                <a:latin typeface="苹方-简" panose="020B0400000000000000" charset="-122"/>
                <a:ea typeface="苹方-简" panose="020B0400000000000000" charset="-122"/>
                <a:sym typeface="+mn-ea"/>
              </a:rPr>
              <a:t>对应的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，判断是否需要不存在则创建。</a:t>
            </a:r>
            <a:endParaRPr lang="zh-CN" altLang="en-US">
              <a:latin typeface="苹方-简" panose="020B0400000000000000" charset="-122"/>
              <a:ea typeface="苹方-简" panose="020B0400000000000000" charset="-122"/>
              <a:sym typeface="+mn-ea"/>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input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hash</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noset</a:t>
            </a:r>
            <a:endParaRPr lang="en-US" altLang="zh-CN">
              <a:latin typeface="苹方-简" panose="020B0400000000000000" charset="-122"/>
              <a:ea typeface="苹方-简" panose="020B0400000000000000" charset="-122"/>
              <a:sym typeface="+mn-ea"/>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output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done</a:t>
            </a:r>
            <a:r>
              <a:rPr lang="zh-CN" altLang="en-US">
                <a:latin typeface="苹方-简" panose="020B0400000000000000" charset="-122"/>
                <a:ea typeface="苹方-简" panose="020B0400000000000000" charset="-122"/>
                <a:sym typeface="+mn-ea"/>
              </a:rPr>
              <a:t>（是否正常返回），</a:t>
            </a:r>
            <a:r>
              <a:rPr lang="en-US" altLang="zh-CN">
                <a:latin typeface="苹方-简" panose="020B0400000000000000" charset="-122"/>
                <a:ea typeface="苹方-简" panose="020B0400000000000000" charset="-122"/>
                <a:sym typeface="+mn-ea"/>
              </a:rPr>
              <a:t>added</a:t>
            </a:r>
            <a:r>
              <a:rPr lang="zh-CN" altLang="en-US">
                <a:latin typeface="苹方-简" panose="020B0400000000000000" charset="-122"/>
                <a:ea typeface="苹方-简" panose="020B0400000000000000" charset="-122"/>
                <a:sym typeface="+mn-ea"/>
              </a:rPr>
              <a:t>（是否新建了节点），</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（返回结果）</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列表，检查</a:t>
            </a:r>
            <a:r>
              <a:rPr lang="en-US" altLang="zh-CN">
                <a:latin typeface="苹方-简" panose="020B0400000000000000" charset="-122"/>
                <a:ea typeface="苹方-简" panose="020B0400000000000000" charset="-122"/>
                <a:sym typeface="+mn-ea"/>
              </a:rPr>
              <a:t>hash</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是否一致，一致则说明找到，返回；</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a:t>
            </a:r>
            <a:r>
              <a:rPr lang="en-US" altLang="zh-CN">
                <a:latin typeface="苹方-简" panose="020B0400000000000000" charset="-122"/>
                <a:ea typeface="苹方-简" panose="020B0400000000000000" charset="-122"/>
                <a:sym typeface="+mn-ea"/>
              </a:rPr>
              <a:t>noset</a:t>
            </a:r>
            <a:r>
              <a:rPr lang="zh-CN" altLang="en-US">
                <a:latin typeface="苹方-简" panose="020B0400000000000000" charset="-122"/>
                <a:ea typeface="苹方-简" panose="020B0400000000000000" charset="-122"/>
                <a:sym typeface="+mn-ea"/>
              </a:rPr>
              <a:t>参数，判断是否需要新建节点（因为找不到目标节点）；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新建节点，追加到</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列表中；</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此外，</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nodes</a:t>
            </a:r>
            <a:r>
              <a:rPr lang="zh-CN" altLang="en-US">
                <a:latin typeface="苹方-简" panose="020B0400000000000000" charset="-122"/>
                <a:ea typeface="苹方-简" panose="020B0400000000000000" charset="-122"/>
                <a:sym typeface="+mn-ea"/>
              </a:rPr>
              <a:t>加一，判断是否超过了</a:t>
            </a:r>
            <a:r>
              <a:rPr lang="en-US" altLang="zh-CN">
                <a:latin typeface="苹方-简" panose="020B0400000000000000" charset="-122"/>
                <a:ea typeface="苹方-简" panose="020B0400000000000000" charset="-122"/>
                <a:sym typeface="+mn-ea"/>
              </a:rPr>
              <a:t>mNode.growThresold</a:t>
            </a:r>
            <a:r>
              <a:rPr lang="zh-CN" altLang="en-US">
                <a:latin typeface="苹方-简" panose="020B0400000000000000" charset="-122"/>
                <a:ea typeface="苹方-简" panose="020B0400000000000000" charset="-122"/>
                <a:sym typeface="+mn-ea"/>
              </a:rPr>
              <a:t>，超过则说明需要扩容；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列表长度大于mOverflowThreshold</a:t>
            </a:r>
            <a:r>
              <a:rPr lang="en-US" altLang="zh-CN">
                <a:latin typeface="苹方-简" panose="020B0400000000000000" charset="-122"/>
                <a:ea typeface="苹方-简" panose="020B0400000000000000" charset="-122"/>
                <a:sym typeface="+mn-ea"/>
              </a:rPr>
              <a:t>(32)</a:t>
            </a:r>
            <a:r>
              <a:rPr lang="zh-CN" altLang="en-US">
                <a:latin typeface="苹方-简" panose="020B0400000000000000" charset="-122"/>
                <a:ea typeface="苹方-简" panose="020B0400000000000000" charset="-122"/>
                <a:sym typeface="+mn-ea"/>
              </a:rPr>
              <a:t>的时候，</a:t>
            </a:r>
            <a:r>
              <a:rPr lang="en-US" altLang="zh-CN">
                <a:latin typeface="苹方-简" panose="020B0400000000000000" charset="-122"/>
                <a:ea typeface="苹方-简" panose="020B0400000000000000" charset="-122"/>
                <a:sym typeface="+mn-ea"/>
              </a:rPr>
              <a:t>mNode.overflow</a:t>
            </a:r>
            <a:r>
              <a:rPr lang="zh-CN" altLang="en-US">
                <a:latin typeface="苹方-简" panose="020B0400000000000000" charset="-122"/>
                <a:ea typeface="苹方-简" panose="020B0400000000000000" charset="-122"/>
                <a:sym typeface="+mn-ea"/>
              </a:rPr>
              <a:t>加一，如果超过次数已经大于mOverflowGrowThreshold（</a:t>
            </a:r>
            <a:r>
              <a:rPr lang="en-US" altLang="zh-CN">
                <a:latin typeface="苹方-简" panose="020B0400000000000000" charset="-122"/>
                <a:ea typeface="苹方-简" panose="020B0400000000000000" charset="-122"/>
                <a:sym typeface="+mn-ea"/>
              </a:rPr>
              <a:t>128</a:t>
            </a:r>
            <a:r>
              <a:rPr lang="zh-CN" altLang="en-US">
                <a:latin typeface="苹方-简" panose="020B0400000000000000" charset="-122"/>
                <a:ea typeface="苹方-简" panose="020B0400000000000000" charset="-122"/>
                <a:sym typeface="+mn-ea"/>
              </a:rPr>
              <a:t>）时，说明需要对</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进行扩容；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扩容：新建</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，长度为之前</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的两倍（记为</a:t>
            </a:r>
            <a:r>
              <a:rPr lang="en-US" altLang="zh-CN">
                <a:latin typeface="苹方-简" panose="020B0400000000000000" charset="-122"/>
                <a:ea typeface="苹方-简" panose="020B0400000000000000" charset="-122"/>
                <a:sym typeface="+mn-ea"/>
              </a:rPr>
              <a:t>nLen)</a:t>
            </a:r>
            <a:r>
              <a:rPr lang="zh-CN" altLang="en-US">
                <a:latin typeface="苹方-简" panose="020B0400000000000000" charset="-122"/>
                <a:ea typeface="苹方-简" panose="020B0400000000000000" charset="-122"/>
                <a:sym typeface="+mn-ea"/>
              </a:rPr>
              <a:t>，同时设置：</a:t>
            </a:r>
            <a:r>
              <a:rPr lang="en-US" altLang="zh-CN">
                <a:latin typeface="苹方-简" panose="020B0400000000000000" charset="-122"/>
                <a:ea typeface="苹方-简" panose="020B0400000000000000" charset="-122"/>
                <a:sym typeface="+mn-ea"/>
              </a:rPr>
              <a:t>mask(nLen-1)</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pred</a:t>
            </a:r>
            <a:r>
              <a:rPr lang="zh-CN" altLang="en-US">
                <a:latin typeface="苹方-简" panose="020B0400000000000000" charset="-122"/>
                <a:ea typeface="苹方-简" panose="020B0400000000000000" charset="-122"/>
                <a:sym typeface="+mn-ea"/>
              </a:rPr>
              <a:t>指向之前的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growThreshold(nLen*</a:t>
            </a:r>
            <a:r>
              <a:rPr lang="zh-CN" altLang="en-US">
                <a:latin typeface="苹方-简" panose="020B0400000000000000" charset="-122"/>
                <a:ea typeface="苹方-简" panose="020B0400000000000000" charset="-122"/>
                <a:sym typeface="+mn-ea"/>
              </a:rPr>
              <a:t>mOverflowThreshold</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shrinkThreshold(nLen/2)</a:t>
            </a:r>
            <a:endParaRPr lang="en-US" altLang="zh-CN">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以上结果用新的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保证两倍长的</a:t>
            </a:r>
            <a:r>
              <a:rPr lang="en-US" altLang="zh-CN">
                <a:latin typeface="苹方-简" panose="020B0400000000000000" charset="-122"/>
                <a:ea typeface="苹方-简" panose="020B0400000000000000" charset="-122"/>
                <a:sym typeface="+mn-ea"/>
              </a:rPr>
              <a:t>mBucket;</a:t>
            </a:r>
            <a:endParaRPr lang="en-US" altLang="zh-CN">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改变</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mHead</a:t>
            </a:r>
            <a:r>
              <a:rPr lang="zh-CN" altLang="en-US">
                <a:latin typeface="苹方-简" panose="020B0400000000000000" charset="-122"/>
                <a:ea typeface="苹方-简" panose="020B0400000000000000" charset="-122"/>
                <a:sym typeface="+mn-ea"/>
              </a:rPr>
              <a:t>指针，指向新的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异步初始化新的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里面的对象（步骤</a:t>
            </a:r>
            <a:r>
              <a:rPr lang="en-US" altLang="zh-CN">
                <a:latin typeface="苹方-简" panose="020B0400000000000000" charset="-122"/>
                <a:ea typeface="苹方-简" panose="020B0400000000000000" charset="-122"/>
                <a:sym typeface="+mn-ea"/>
              </a:rPr>
              <a:t>6</a:t>
            </a:r>
            <a:r>
              <a:rPr lang="zh-CN" altLang="en-US">
                <a:latin typeface="苹方-简" panose="020B0400000000000000" charset="-122"/>
                <a:ea typeface="苹方-简" panose="020B0400000000000000" charset="-122"/>
                <a:sym typeface="+mn-ea"/>
              </a:rPr>
              <a:t>只是建立了足够数量的指针数组，但指针数组指向的对象的初始化还未执行）；</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返回结果。</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289877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mBucket</a:t>
            </a:r>
            <a:r>
              <a:rPr lang="zh-CN" altLang="en-US" sz="2800">
                <a:latin typeface="苹方-简" panose="020B0400000000000000" charset="-122"/>
                <a:ea typeface="苹方-简" panose="020B0400000000000000" charset="-122"/>
              </a:rPr>
              <a:t>方法</a:t>
            </a:r>
            <a:endParaRPr lang="zh-CN" altLang="en-US" sz="2800">
              <a:latin typeface="苹方-简" panose="020B0400000000000000" charset="-122"/>
              <a:ea typeface="苹方-简" panose="020B0400000000000000" charset="-122"/>
            </a:endParaRPr>
          </a:p>
        </p:txBody>
      </p:sp>
      <p:sp>
        <p:nvSpPr>
          <p:cNvPr id="7" name="文本框 6"/>
          <p:cNvSpPr txBox="1"/>
          <p:nvPr/>
        </p:nvSpPr>
        <p:spPr>
          <a:xfrm>
            <a:off x="343535" y="1028700"/>
            <a:ext cx="10814685" cy="4523105"/>
          </a:xfrm>
          <a:prstGeom prst="rect">
            <a:avLst/>
          </a:prstGeom>
          <a:noFill/>
        </p:spPr>
        <p:txBody>
          <a:bodyPr wrap="square" rtlCol="0">
            <a:spAutoFit/>
          </a:bodyPr>
          <a:p>
            <a:pPr marL="285750"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delete</a:t>
            </a:r>
            <a:r>
              <a:rPr lang="zh-CN" altLang="en-US">
                <a:latin typeface="苹方-简" panose="020B0400000000000000" charset="-122"/>
                <a:ea typeface="苹方-简" panose="020B0400000000000000" charset="-122"/>
                <a:sym typeface="+mn-ea"/>
              </a:rPr>
              <a:t>：从</a:t>
            </a:r>
            <a:r>
              <a:rPr lang="en-US" altLang="zh-CN">
                <a:latin typeface="苹方-简" panose="020B0400000000000000" charset="-122"/>
                <a:ea typeface="苹方-简" panose="020B0400000000000000" charset="-122"/>
                <a:sym typeface="+mn-ea"/>
              </a:rPr>
              <a:t>bucket</a:t>
            </a:r>
            <a:r>
              <a:rPr lang="zh-CN" altLang="en-US">
                <a:latin typeface="苹方-简" panose="020B0400000000000000" charset="-122"/>
                <a:ea typeface="苹方-简" panose="020B0400000000000000" charset="-122"/>
                <a:sym typeface="+mn-ea"/>
              </a:rPr>
              <a:t>中删除</a:t>
            </a:r>
            <a:r>
              <a:rPr lang="en-US" altLang="zh-CN">
                <a:latin typeface="苹方-简" panose="020B0400000000000000" charset="-122"/>
                <a:ea typeface="苹方-简" panose="020B0400000000000000" charset="-122"/>
                <a:sym typeface="+mn-ea"/>
              </a:rPr>
              <a:t>hash,ns,key</a:t>
            </a:r>
            <a:r>
              <a:rPr lang="zh-CN" altLang="en-US">
                <a:latin typeface="苹方-简" panose="020B0400000000000000" charset="-122"/>
                <a:ea typeface="苹方-简" panose="020B0400000000000000" charset="-122"/>
                <a:sym typeface="+mn-ea"/>
              </a:rPr>
              <a:t>对应</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input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hash, ns, key</a:t>
            </a:r>
            <a:endParaRPr lang="en-US" altLang="zh-CN">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output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done</a:t>
            </a:r>
            <a:r>
              <a:rPr lang="zh-CN" altLang="en-US">
                <a:latin typeface="苹方-简" panose="020B0400000000000000" charset="-122"/>
                <a:ea typeface="苹方-简" panose="020B0400000000000000" charset="-122"/>
                <a:sym typeface="+mn-ea"/>
              </a:rPr>
              <a:t>（是否正常返回），</a:t>
            </a:r>
            <a:r>
              <a:rPr lang="en-US" altLang="zh-CN">
                <a:latin typeface="苹方-简" panose="020B0400000000000000" charset="-122"/>
                <a:ea typeface="苹方-简" panose="020B0400000000000000" charset="-122"/>
                <a:sym typeface="+mn-ea"/>
              </a:rPr>
              <a:t>deleted</a:t>
            </a:r>
            <a:r>
              <a:rPr lang="zh-CN" altLang="en-US">
                <a:latin typeface="苹方-简" panose="020B0400000000000000" charset="-122"/>
                <a:ea typeface="苹方-简" panose="020B0400000000000000" charset="-122"/>
                <a:sym typeface="+mn-ea"/>
              </a:rPr>
              <a:t>（节点是否被释放了）</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列表，找出</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和</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相等的节点；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判断该节点引用计数是否将为</a:t>
            </a:r>
            <a:r>
              <a:rPr lang="en-US" altLang="zh-CN">
                <a:latin typeface="苹方-简" panose="020B0400000000000000" charset="-122"/>
                <a:ea typeface="苹方-简" panose="020B0400000000000000" charset="-122"/>
                <a:sym typeface="+mn-ea"/>
              </a:rPr>
              <a:t>0</a:t>
            </a:r>
            <a:r>
              <a:rPr lang="zh-CN" altLang="en-US">
                <a:latin typeface="苹方-简" panose="020B0400000000000000" charset="-122"/>
                <a:ea typeface="苹方-简" panose="020B0400000000000000" charset="-122"/>
                <a:sym typeface="+mn-ea"/>
              </a:rPr>
              <a:t>，如果是，直接析构该节点；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如果删除成功，调用删除的回调函数列表；</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更新</a:t>
            </a:r>
            <a:r>
              <a:rPr lang="en-US" altLang="zh-CN">
                <a:latin typeface="苹方-简" panose="020B0400000000000000" charset="-122"/>
                <a:ea typeface="苹方-简" panose="020B0400000000000000" charset="-122"/>
                <a:sym typeface="+mn-ea"/>
              </a:rPr>
              <a:t>Cache.size-=node.szie</a:t>
            </a:r>
            <a:r>
              <a:rPr lang="zh-CN" altLang="en-US">
                <a:latin typeface="苹方-简" panose="020B0400000000000000" charset="-122"/>
                <a:ea typeface="苹方-简" panose="020B0400000000000000" charset="-122"/>
                <a:sym typeface="+mn-ea"/>
              </a:rPr>
              <a:t>（计数器），</a:t>
            </a:r>
            <a:r>
              <a:rPr lang="en-US" altLang="zh-CN">
                <a:latin typeface="苹方-简" panose="020B0400000000000000" charset="-122"/>
                <a:ea typeface="苹方-简" panose="020B0400000000000000" charset="-122"/>
                <a:sym typeface="+mn-ea"/>
              </a:rPr>
              <a:t>Cache.nodes</a:t>
            </a:r>
            <a:r>
              <a:rPr lang="zh-CN" altLang="en-US">
                <a:latin typeface="苹方-简" panose="020B0400000000000000" charset="-122"/>
                <a:ea typeface="苹方-简" panose="020B0400000000000000" charset="-122"/>
                <a:sym typeface="+mn-ea"/>
              </a:rPr>
              <a:t>减一，如果小于</a:t>
            </a:r>
            <a:r>
              <a:rPr lang="en-US" altLang="zh-CN">
                <a:latin typeface="苹方-简" panose="020B0400000000000000" charset="-122"/>
                <a:ea typeface="苹方-简" panose="020B0400000000000000" charset="-122"/>
                <a:sym typeface="+mn-ea"/>
              </a:rPr>
              <a:t>mNode.shrinkThreshold</a:t>
            </a:r>
            <a:r>
              <a:rPr lang="zh-CN" altLang="en-US">
                <a:latin typeface="苹方-简" panose="020B0400000000000000" charset="-122"/>
                <a:ea typeface="苹方-简" panose="020B0400000000000000" charset="-122"/>
                <a:sym typeface="+mn-ea"/>
              </a:rPr>
              <a:t>，需要缩容；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如果删除后的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列表长度大于mOverflowThreshold</a:t>
            </a:r>
            <a:r>
              <a:rPr lang="en-US" altLang="zh-CN">
                <a:latin typeface="苹方-简" panose="020B0400000000000000" charset="-122"/>
                <a:ea typeface="苹方-简" panose="020B0400000000000000" charset="-122"/>
                <a:sym typeface="+mn-ea"/>
              </a:rPr>
              <a:t>(32)</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mNode.overflow</a:t>
            </a:r>
            <a:r>
              <a:rPr lang="zh-CN" altLang="en-US">
                <a:latin typeface="苹方-简" panose="020B0400000000000000" charset="-122"/>
                <a:ea typeface="苹方-简" panose="020B0400000000000000" charset="-122"/>
                <a:sym typeface="+mn-ea"/>
              </a:rPr>
              <a:t>减去</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列表长度大于mInitialSize</a:t>
            </a:r>
            <a:r>
              <a:rPr lang="en-US" altLang="zh-CN">
                <a:latin typeface="苹方-简" panose="020B0400000000000000" charset="-122"/>
                <a:ea typeface="苹方-简" panose="020B0400000000000000" charset="-122"/>
                <a:sym typeface="+mn-ea"/>
              </a:rPr>
              <a:t>(16)</a:t>
            </a:r>
            <a:r>
              <a:rPr lang="zh-CN" altLang="en-US">
                <a:latin typeface="苹方-简" panose="020B0400000000000000" charset="-122"/>
                <a:ea typeface="苹方-简" panose="020B0400000000000000" charset="-122"/>
                <a:sym typeface="+mn-ea"/>
              </a:rPr>
              <a:t>，且满足步骤</a:t>
            </a:r>
            <a:r>
              <a:rPr lang="en-US" altLang="zh-CN">
                <a:latin typeface="苹方-简" panose="020B0400000000000000" charset="-122"/>
                <a:ea typeface="苹方-简" panose="020B0400000000000000" charset="-122"/>
                <a:sym typeface="+mn-ea"/>
              </a:rPr>
              <a:t>4</a:t>
            </a:r>
            <a:r>
              <a:rPr lang="zh-CN" altLang="en-US">
                <a:latin typeface="苹方-简" panose="020B0400000000000000" charset="-122"/>
                <a:ea typeface="苹方-简" panose="020B0400000000000000" charset="-122"/>
                <a:sym typeface="+mn-ea"/>
              </a:rPr>
              <a:t>条件，执行缩容操作；</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缩容步骤与上面扩容步骤类似，只是长度调整成原来的一般；</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改变</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mHead</a:t>
            </a:r>
            <a:r>
              <a:rPr lang="zh-CN" altLang="en-US">
                <a:latin typeface="苹方-简" panose="020B0400000000000000" charset="-122"/>
                <a:ea typeface="苹方-简" panose="020B0400000000000000" charset="-122"/>
                <a:sym typeface="+mn-ea"/>
              </a:rPr>
              <a:t>指针，指向新的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异步初始化新的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里面的对象（步骤</a:t>
            </a:r>
            <a:r>
              <a:rPr lang="en-US" altLang="zh-CN">
                <a:latin typeface="苹方-简" panose="020B0400000000000000" charset="-122"/>
                <a:ea typeface="苹方-简" panose="020B0400000000000000" charset="-122"/>
                <a:sym typeface="+mn-ea"/>
              </a:rPr>
              <a:t>6</a:t>
            </a:r>
            <a:r>
              <a:rPr lang="zh-CN" altLang="en-US">
                <a:latin typeface="苹方-简" panose="020B0400000000000000" charset="-122"/>
                <a:ea typeface="苹方-简" panose="020B0400000000000000" charset="-122"/>
                <a:sym typeface="+mn-ea"/>
              </a:rPr>
              <a:t>只是建立了足够数量的指针数组，但指针数组指向的对象的初始化还未执行）；</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返回结果。</a:t>
            </a:r>
            <a:endParaRPr lang="zh-CN" altLang="en-US">
              <a:latin typeface="苹方-简" panose="020B0400000000000000" charset="-122"/>
              <a:ea typeface="苹方-简" panose="020B0400000000000000" charset="-122"/>
              <a:sym typeface="+mn-ea"/>
            </a:endParaRPr>
          </a:p>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401002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mNode</a:t>
            </a:r>
            <a:endParaRPr lang="en-US" altLang="zh-CN" sz="2800">
              <a:latin typeface="苹方-简" panose="020B0400000000000000" charset="-122"/>
              <a:ea typeface="苹方-简" panose="020B0400000000000000" charset="-122"/>
            </a:endParaRPr>
          </a:p>
        </p:txBody>
      </p:sp>
      <p:grpSp>
        <p:nvGrpSpPr>
          <p:cNvPr id="36" name="组合 35"/>
          <p:cNvGrpSpPr/>
          <p:nvPr/>
        </p:nvGrpSpPr>
        <p:grpSpPr>
          <a:xfrm>
            <a:off x="424180" y="1274445"/>
            <a:ext cx="6129655" cy="2632710"/>
            <a:chOff x="652" y="2007"/>
            <a:chExt cx="9653" cy="4146"/>
          </a:xfrm>
        </p:grpSpPr>
        <p:grpSp>
          <p:nvGrpSpPr>
            <p:cNvPr id="21" name="组合 20"/>
            <p:cNvGrpSpPr/>
            <p:nvPr/>
          </p:nvGrpSpPr>
          <p:grpSpPr>
            <a:xfrm>
              <a:off x="652" y="2007"/>
              <a:ext cx="9653" cy="4146"/>
              <a:chOff x="1126" y="4312"/>
              <a:chExt cx="9653" cy="4146"/>
            </a:xfrm>
          </p:grpSpPr>
          <p:sp>
            <p:nvSpPr>
              <p:cNvPr id="16" name="流程图: 过程 15"/>
              <p:cNvSpPr/>
              <p:nvPr/>
            </p:nvSpPr>
            <p:spPr>
              <a:xfrm>
                <a:off x="1126" y="788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2" name="流程图: 过程 1"/>
              <p:cNvSpPr/>
              <p:nvPr/>
            </p:nvSpPr>
            <p:spPr>
              <a:xfrm>
                <a:off x="1126" y="6726"/>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3" name="流程图: 过程 2"/>
              <p:cNvSpPr/>
              <p:nvPr/>
            </p:nvSpPr>
            <p:spPr>
              <a:xfrm>
                <a:off x="2329" y="6726"/>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grpSp>
            <p:nvGrpSpPr>
              <p:cNvPr id="9" name="组合 8"/>
              <p:cNvGrpSpPr/>
              <p:nvPr/>
            </p:nvGrpSpPr>
            <p:grpSpPr>
              <a:xfrm>
                <a:off x="1126" y="5672"/>
                <a:ext cx="4825" cy="576"/>
                <a:chOff x="1126" y="5672"/>
                <a:chExt cx="4825" cy="576"/>
              </a:xfrm>
            </p:grpSpPr>
            <p:sp>
              <p:nvSpPr>
                <p:cNvPr id="4" name="流程图: 过程 3"/>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6" name="流程图: 过程 5"/>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7" name="流程图: 过程 6"/>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8" name="流程图: 过程 7"/>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grpSp>
          <p:grpSp>
            <p:nvGrpSpPr>
              <p:cNvPr id="10" name="组合 9"/>
              <p:cNvGrpSpPr/>
              <p:nvPr/>
            </p:nvGrpSpPr>
            <p:grpSpPr>
              <a:xfrm>
                <a:off x="1126" y="4312"/>
                <a:ext cx="4825" cy="576"/>
                <a:chOff x="1126" y="5672"/>
                <a:chExt cx="4825" cy="576"/>
              </a:xfrm>
            </p:grpSpPr>
            <p:sp>
              <p:nvSpPr>
                <p:cNvPr id="11" name="流程图: 过程 10"/>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12" name="流程图: 过程 11"/>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13" name="流程图: 过程 12"/>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14" name="流程图: 过程 13"/>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grpSp>
          <p:grpSp>
            <p:nvGrpSpPr>
              <p:cNvPr id="15" name="组合 14"/>
              <p:cNvGrpSpPr/>
              <p:nvPr/>
            </p:nvGrpSpPr>
            <p:grpSpPr>
              <a:xfrm>
                <a:off x="5953" y="4312"/>
                <a:ext cx="4826" cy="576"/>
                <a:chOff x="1126" y="5672"/>
                <a:chExt cx="4826" cy="576"/>
              </a:xfrm>
            </p:grpSpPr>
            <p:sp>
              <p:nvSpPr>
                <p:cNvPr id="17" name="流程图: 过程 16"/>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18" name="流程图: 过程 17"/>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19" name="流程图: 过程 18"/>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20" name="流程图: 过程 19"/>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grpSp>
        </p:grpSp>
        <p:cxnSp>
          <p:nvCxnSpPr>
            <p:cNvPr id="22" name="直接箭头连接符 21"/>
            <p:cNvCxnSpPr>
              <a:stCxn id="16" idx="0"/>
              <a:endCxn id="2" idx="2"/>
            </p:cNvCxnSpPr>
            <p:nvPr/>
          </p:nvCxnSpPr>
          <p:spPr>
            <a:xfrm flipV="1">
              <a:off x="1254" y="4997"/>
              <a:ext cx="0" cy="5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0"/>
              <a:endCxn id="3" idx="2"/>
            </p:cNvCxnSpPr>
            <p:nvPr/>
          </p:nvCxnSpPr>
          <p:spPr>
            <a:xfrm flipV="1">
              <a:off x="1254" y="4997"/>
              <a:ext cx="1203" cy="5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 idx="0"/>
              <a:endCxn id="4" idx="2"/>
            </p:cNvCxnSpPr>
            <p:nvPr/>
          </p:nvCxnSpPr>
          <p:spPr>
            <a:xfrm flipV="1">
              <a:off x="1254" y="3943"/>
              <a:ext cx="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 idx="0"/>
              <a:endCxn id="6" idx="2"/>
            </p:cNvCxnSpPr>
            <p:nvPr/>
          </p:nvCxnSpPr>
          <p:spPr>
            <a:xfrm flipV="1">
              <a:off x="2457" y="3943"/>
              <a:ext cx="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 idx="0"/>
              <a:endCxn id="7" idx="2"/>
            </p:cNvCxnSpPr>
            <p:nvPr/>
          </p:nvCxnSpPr>
          <p:spPr>
            <a:xfrm flipV="1">
              <a:off x="1254" y="3943"/>
              <a:ext cx="242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8" idx="2"/>
            </p:cNvCxnSpPr>
            <p:nvPr/>
          </p:nvCxnSpPr>
          <p:spPr>
            <a:xfrm flipV="1">
              <a:off x="2456" y="3943"/>
              <a:ext cx="2421" cy="4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253"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0"/>
              <a:endCxn id="12" idx="2"/>
            </p:cNvCxnSpPr>
            <p:nvPr/>
          </p:nvCxnSpPr>
          <p:spPr>
            <a:xfrm flipV="1">
              <a:off x="2457"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0"/>
              <a:endCxn id="13" idx="2"/>
            </p:cNvCxnSpPr>
            <p:nvPr/>
          </p:nvCxnSpPr>
          <p:spPr>
            <a:xfrm flipV="1">
              <a:off x="3674"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0"/>
              <a:endCxn id="14" idx="2"/>
            </p:cNvCxnSpPr>
            <p:nvPr/>
          </p:nvCxnSpPr>
          <p:spPr>
            <a:xfrm flipV="1">
              <a:off x="4877"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7" idx="2"/>
            </p:cNvCxnSpPr>
            <p:nvPr/>
          </p:nvCxnSpPr>
          <p:spPr>
            <a:xfrm flipV="1">
              <a:off x="1270" y="2583"/>
              <a:ext cx="4811" cy="7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8" idx="2"/>
            </p:cNvCxnSpPr>
            <p:nvPr/>
          </p:nvCxnSpPr>
          <p:spPr>
            <a:xfrm flipV="1">
              <a:off x="2473" y="2583"/>
              <a:ext cx="4811" cy="7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0"/>
              <a:endCxn id="19" idx="2"/>
            </p:cNvCxnSpPr>
            <p:nvPr/>
          </p:nvCxnSpPr>
          <p:spPr>
            <a:xfrm flipV="1">
              <a:off x="3674" y="2583"/>
              <a:ext cx="4827"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2"/>
            </p:cNvCxnSpPr>
            <p:nvPr/>
          </p:nvCxnSpPr>
          <p:spPr>
            <a:xfrm flipV="1">
              <a:off x="4896" y="2583"/>
              <a:ext cx="4808" cy="7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1951990" y="4170680"/>
            <a:ext cx="2291715"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扩容</a:t>
            </a:r>
            <a:endParaRPr lang="zh-CN" altLang="en-US">
              <a:latin typeface="苹方-简" panose="020B0400000000000000" charset="-122"/>
              <a:ea typeface="苹方-简" panose="020B0400000000000000" charset="-122"/>
            </a:endParaRPr>
          </a:p>
        </p:txBody>
      </p:sp>
      <p:sp>
        <p:nvSpPr>
          <p:cNvPr id="38" name="流程图: 过程 37"/>
          <p:cNvSpPr/>
          <p:nvPr/>
        </p:nvSpPr>
        <p:spPr>
          <a:xfrm>
            <a:off x="10526395" y="12744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39" name="流程图: 过程 38"/>
          <p:cNvSpPr/>
          <p:nvPr/>
        </p:nvSpPr>
        <p:spPr>
          <a:xfrm>
            <a:off x="10526395" y="21380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0" name="流程图: 过程 39"/>
          <p:cNvSpPr/>
          <p:nvPr/>
        </p:nvSpPr>
        <p:spPr>
          <a:xfrm>
            <a:off x="9762490" y="21380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1" name="流程图: 过程 40"/>
          <p:cNvSpPr/>
          <p:nvPr/>
        </p:nvSpPr>
        <p:spPr>
          <a:xfrm>
            <a:off x="10526395" y="280733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2" name="流程图: 过程 41"/>
          <p:cNvSpPr/>
          <p:nvPr/>
        </p:nvSpPr>
        <p:spPr>
          <a:xfrm>
            <a:off x="9762490" y="280416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3" name="流程图: 过程 42"/>
          <p:cNvSpPr/>
          <p:nvPr/>
        </p:nvSpPr>
        <p:spPr>
          <a:xfrm>
            <a:off x="8996045" y="280416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4" name="流程图: 过程 43"/>
          <p:cNvSpPr/>
          <p:nvPr/>
        </p:nvSpPr>
        <p:spPr>
          <a:xfrm>
            <a:off x="8232140" y="280733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5" name="流程图: 过程 44"/>
          <p:cNvSpPr/>
          <p:nvPr/>
        </p:nvSpPr>
        <p:spPr>
          <a:xfrm>
            <a:off x="10526395"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6" name="流程图: 过程 45"/>
          <p:cNvSpPr/>
          <p:nvPr/>
        </p:nvSpPr>
        <p:spPr>
          <a:xfrm>
            <a:off x="9762490"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7" name="流程图: 过程 46"/>
          <p:cNvSpPr/>
          <p:nvPr/>
        </p:nvSpPr>
        <p:spPr>
          <a:xfrm>
            <a:off x="899604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8" name="流程图: 过程 47"/>
          <p:cNvSpPr/>
          <p:nvPr/>
        </p:nvSpPr>
        <p:spPr>
          <a:xfrm>
            <a:off x="8232140"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49" name="流程图: 过程 48"/>
          <p:cNvSpPr/>
          <p:nvPr/>
        </p:nvSpPr>
        <p:spPr>
          <a:xfrm>
            <a:off x="7457440"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50" name="流程图: 过程 49"/>
          <p:cNvSpPr/>
          <p:nvPr/>
        </p:nvSpPr>
        <p:spPr>
          <a:xfrm>
            <a:off x="669353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51" name="流程图: 过程 50"/>
          <p:cNvSpPr/>
          <p:nvPr/>
        </p:nvSpPr>
        <p:spPr>
          <a:xfrm>
            <a:off x="5927090"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sp>
        <p:nvSpPr>
          <p:cNvPr id="52" name="流程图: 过程 51"/>
          <p:cNvSpPr/>
          <p:nvPr/>
        </p:nvSpPr>
        <p:spPr>
          <a:xfrm>
            <a:off x="516318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a:t>
            </a:r>
            <a:endParaRPr lang="en-US" altLang="zh-CN" sz="1000"/>
          </a:p>
        </p:txBody>
      </p:sp>
      <p:cxnSp>
        <p:nvCxnSpPr>
          <p:cNvPr id="53" name="直接箭头连接符 52"/>
          <p:cNvCxnSpPr>
            <a:stCxn id="45" idx="0"/>
            <a:endCxn id="41" idx="2"/>
          </p:cNvCxnSpPr>
          <p:nvPr/>
        </p:nvCxnSpPr>
        <p:spPr>
          <a:xfrm flipV="1">
            <a:off x="10908665" y="3173095"/>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0"/>
            <a:endCxn id="42" idx="2"/>
          </p:cNvCxnSpPr>
          <p:nvPr/>
        </p:nvCxnSpPr>
        <p:spPr>
          <a:xfrm flipV="1">
            <a:off x="10144760" y="3169920"/>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0"/>
            <a:endCxn id="43" idx="2"/>
          </p:cNvCxnSpPr>
          <p:nvPr/>
        </p:nvCxnSpPr>
        <p:spPr>
          <a:xfrm flipV="1">
            <a:off x="9378315" y="3169920"/>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8" idx="0"/>
            <a:endCxn id="44" idx="2"/>
          </p:cNvCxnSpPr>
          <p:nvPr/>
        </p:nvCxnSpPr>
        <p:spPr>
          <a:xfrm flipV="1">
            <a:off x="8614410" y="3173095"/>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9" idx="0"/>
          </p:cNvCxnSpPr>
          <p:nvPr/>
        </p:nvCxnSpPr>
        <p:spPr>
          <a:xfrm flipV="1">
            <a:off x="7839710" y="3180715"/>
            <a:ext cx="3103245" cy="3606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0" idx="0"/>
            <a:endCxn id="42" idx="2"/>
          </p:cNvCxnSpPr>
          <p:nvPr/>
        </p:nvCxnSpPr>
        <p:spPr>
          <a:xfrm flipV="1">
            <a:off x="7075805" y="3169920"/>
            <a:ext cx="3068955"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1" idx="0"/>
            <a:endCxn id="43" idx="2"/>
          </p:cNvCxnSpPr>
          <p:nvPr/>
        </p:nvCxnSpPr>
        <p:spPr>
          <a:xfrm flipV="1">
            <a:off x="6309360" y="3169920"/>
            <a:ext cx="3068955"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2" idx="0"/>
            <a:endCxn id="44" idx="2"/>
          </p:cNvCxnSpPr>
          <p:nvPr/>
        </p:nvCxnSpPr>
        <p:spPr>
          <a:xfrm flipV="1">
            <a:off x="5545455" y="3173095"/>
            <a:ext cx="3068955" cy="3651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1" idx="0"/>
            <a:endCxn id="39" idx="2"/>
          </p:cNvCxnSpPr>
          <p:nvPr/>
        </p:nvCxnSpPr>
        <p:spPr>
          <a:xfrm flipV="1">
            <a:off x="10908665" y="2503805"/>
            <a:ext cx="0" cy="3035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2" idx="0"/>
            <a:endCxn id="40" idx="2"/>
          </p:cNvCxnSpPr>
          <p:nvPr/>
        </p:nvCxnSpPr>
        <p:spPr>
          <a:xfrm flipV="1">
            <a:off x="10144760" y="2503805"/>
            <a:ext cx="0" cy="3003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3" idx="0"/>
            <a:endCxn id="39" idx="2"/>
          </p:cNvCxnSpPr>
          <p:nvPr/>
        </p:nvCxnSpPr>
        <p:spPr>
          <a:xfrm flipV="1">
            <a:off x="9378315" y="2503805"/>
            <a:ext cx="1530350" cy="3003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4" idx="0"/>
            <a:endCxn id="40" idx="2"/>
          </p:cNvCxnSpPr>
          <p:nvPr/>
        </p:nvCxnSpPr>
        <p:spPr>
          <a:xfrm flipV="1">
            <a:off x="8614410" y="2503805"/>
            <a:ext cx="1530350" cy="3035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10908665" y="1640205"/>
            <a:ext cx="0" cy="49784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0" idx="0"/>
            <a:endCxn id="38" idx="2"/>
          </p:cNvCxnSpPr>
          <p:nvPr/>
        </p:nvCxnSpPr>
        <p:spPr>
          <a:xfrm flipV="1">
            <a:off x="10144760" y="1640205"/>
            <a:ext cx="763905" cy="49784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221345" y="4170680"/>
            <a:ext cx="2291715" cy="368300"/>
          </a:xfrm>
          <a:prstGeom prst="rect">
            <a:avLst/>
          </a:prstGeom>
          <a:noFill/>
        </p:spPr>
        <p:txBody>
          <a:bodyPr wrap="square" rtlCol="0">
            <a:spAutoFit/>
          </a:bodyPr>
          <a:p>
            <a:r>
              <a:rPr lang="zh-CN" altLang="en-US">
                <a:latin typeface="苹方-简" panose="020B0400000000000000" charset="-122"/>
                <a:ea typeface="苹方-简" panose="020B0400000000000000" charset="-122"/>
              </a:rPr>
              <a:t>缩容</a:t>
            </a:r>
            <a:endParaRPr lang="zh-CN" altLang="en-US">
              <a:latin typeface="苹方-简" panose="020B0400000000000000" charset="-122"/>
              <a:ea typeface="苹方-简" panose="020B0400000000000000" charset="-122"/>
            </a:endParaRPr>
          </a:p>
        </p:txBody>
      </p:sp>
      <p:sp>
        <p:nvSpPr>
          <p:cNvPr id="68" name="文本框 67"/>
          <p:cNvSpPr txBox="1"/>
          <p:nvPr/>
        </p:nvSpPr>
        <p:spPr>
          <a:xfrm>
            <a:off x="4949825" y="5836920"/>
            <a:ext cx="2291715" cy="368300"/>
          </a:xfrm>
          <a:prstGeom prst="rect">
            <a:avLst/>
          </a:prstGeom>
          <a:noFill/>
        </p:spPr>
        <p:txBody>
          <a:bodyPr wrap="square" rtlCol="0">
            <a:spAutoFit/>
          </a:bodyPr>
          <a:p>
            <a:r>
              <a:rPr lang="en-US" altLang="zh-CN">
                <a:latin typeface="苹方-简" panose="020B0400000000000000" charset="-122"/>
                <a:ea typeface="苹方-简" panose="020B0400000000000000" charset="-122"/>
              </a:rPr>
              <a:t>initBucket</a:t>
            </a:r>
            <a:endParaRPr lang="en-US" altLang="zh-CN">
              <a:latin typeface="苹方-简" panose="020B0400000000000000" charset="-122"/>
              <a:ea typeface="苹方-简" panose="020B0400000000000000"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401002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lru</a:t>
            </a:r>
            <a:endParaRPr lang="en-US" altLang="zh-CN" sz="2800">
              <a:latin typeface="苹方-简" panose="020B0400000000000000" charset="-122"/>
              <a:ea typeface="苹方-简" panose="020B0400000000000000" charset="-122"/>
            </a:endParaRPr>
          </a:p>
        </p:txBody>
      </p:sp>
      <p:sp>
        <p:nvSpPr>
          <p:cNvPr id="32" name="流程图: 过程 31"/>
          <p:cNvSpPr/>
          <p:nvPr/>
        </p:nvSpPr>
        <p:spPr>
          <a:xfrm>
            <a:off x="751840" y="1702435"/>
            <a:ext cx="1507490" cy="3453765"/>
          </a:xfrm>
          <a:prstGeom prst="flowChartProcess">
            <a:avLst/>
          </a:prstGeom>
          <a:solidFill>
            <a:schemeClr val="bg1"/>
          </a:solid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866140" y="1950085"/>
            <a:ext cx="5142865" cy="2959100"/>
            <a:chOff x="8091" y="1908"/>
            <a:chExt cx="8099" cy="4660"/>
          </a:xfrm>
        </p:grpSpPr>
        <p:sp>
          <p:nvSpPr>
            <p:cNvPr id="4" name="流程图: 过程 3"/>
            <p:cNvSpPr/>
            <p:nvPr/>
          </p:nvSpPr>
          <p:spPr>
            <a:xfrm>
              <a:off x="8091" y="1908"/>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mBucket[1]</a:t>
              </a:r>
              <a:endParaRPr lang="en-US" altLang="zh-CN"/>
            </a:p>
          </p:txBody>
        </p:sp>
        <p:grpSp>
          <p:nvGrpSpPr>
            <p:cNvPr id="14" name="组合 13"/>
            <p:cNvGrpSpPr/>
            <p:nvPr/>
          </p:nvGrpSpPr>
          <p:grpSpPr>
            <a:xfrm>
              <a:off x="11379" y="2112"/>
              <a:ext cx="4811" cy="576"/>
              <a:chOff x="11379" y="2112"/>
              <a:chExt cx="4811" cy="576"/>
            </a:xfrm>
          </p:grpSpPr>
          <p:sp>
            <p:nvSpPr>
              <p:cNvPr id="6" name="流程图: 过程 5"/>
              <p:cNvSpPr/>
              <p:nvPr/>
            </p:nvSpPr>
            <p:spPr>
              <a:xfrm>
                <a:off x="11379"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sp>
            <p:nvSpPr>
              <p:cNvPr id="7" name="流程图: 过程 6"/>
              <p:cNvSpPr/>
              <p:nvPr/>
            </p:nvSpPr>
            <p:spPr>
              <a:xfrm>
                <a:off x="12582"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Node*[2]</a:t>
                </a:r>
                <a:endParaRPr lang="en-US" altLang="zh-CN" sz="1000"/>
              </a:p>
            </p:txBody>
          </p:sp>
          <p:sp>
            <p:nvSpPr>
              <p:cNvPr id="8" name="流程图: 过程 7"/>
              <p:cNvSpPr/>
              <p:nvPr/>
            </p:nvSpPr>
            <p:spPr>
              <a:xfrm>
                <a:off x="13785"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a:t>
                </a:r>
                <a:endParaRPr lang="en-US" altLang="zh-CN" sz="1000"/>
              </a:p>
            </p:txBody>
          </p:sp>
          <p:sp>
            <p:nvSpPr>
              <p:cNvPr id="9" name="流程图: 过程 8"/>
              <p:cNvSpPr/>
              <p:nvPr/>
            </p:nvSpPr>
            <p:spPr>
              <a:xfrm>
                <a:off x="14988"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Node*[n]</a:t>
                </a:r>
                <a:endParaRPr lang="en-US" altLang="zh-CN" sz="1000"/>
              </a:p>
            </p:txBody>
          </p:sp>
        </p:grpSp>
        <p:cxnSp>
          <p:nvCxnSpPr>
            <p:cNvPr id="10" name="直接箭头连接符 9"/>
            <p:cNvCxnSpPr>
              <a:stCxn id="4" idx="3"/>
              <a:endCxn id="6" idx="1"/>
            </p:cNvCxnSpPr>
            <p:nvPr/>
          </p:nvCxnSpPr>
          <p:spPr>
            <a:xfrm>
              <a:off x="10124" y="2374"/>
              <a:ext cx="1271" cy="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8091" y="2840"/>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mBucket[2]</a:t>
              </a:r>
              <a:endParaRPr lang="en-US" altLang="zh-CN"/>
            </a:p>
          </p:txBody>
        </p:sp>
        <p:sp>
          <p:nvSpPr>
            <p:cNvPr id="16" name="流程图: 过程 15"/>
            <p:cNvSpPr/>
            <p:nvPr/>
          </p:nvSpPr>
          <p:spPr>
            <a:xfrm>
              <a:off x="11395"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cxnSp>
          <p:nvCxnSpPr>
            <p:cNvPr id="21" name="直接箭头连接符 20"/>
            <p:cNvCxnSpPr>
              <a:stCxn id="13" idx="3"/>
              <a:endCxn id="16" idx="1"/>
            </p:cNvCxnSpPr>
            <p:nvPr/>
          </p:nvCxnSpPr>
          <p:spPr>
            <a:xfrm>
              <a:off x="10108" y="3306"/>
              <a:ext cx="128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流程图: 过程 21"/>
            <p:cNvSpPr/>
            <p:nvPr/>
          </p:nvSpPr>
          <p:spPr>
            <a:xfrm>
              <a:off x="8091" y="3772"/>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23" name="流程图: 过程 22"/>
            <p:cNvSpPr/>
            <p:nvPr/>
          </p:nvSpPr>
          <p:spPr>
            <a:xfrm>
              <a:off x="8091" y="4704"/>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t>
              </a:r>
              <a:endParaRPr lang="en-US" altLang="zh-CN"/>
            </a:p>
          </p:txBody>
        </p:sp>
        <p:sp>
          <p:nvSpPr>
            <p:cNvPr id="24" name="流程图: 过程 23"/>
            <p:cNvSpPr/>
            <p:nvPr/>
          </p:nvSpPr>
          <p:spPr>
            <a:xfrm>
              <a:off x="8091" y="5636"/>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mBucket[n]</a:t>
              </a:r>
              <a:endParaRPr lang="zh-CN" altLang="en-US"/>
            </a:p>
          </p:txBody>
        </p:sp>
        <p:sp>
          <p:nvSpPr>
            <p:cNvPr id="25" name="流程图: 过程 24"/>
            <p:cNvSpPr/>
            <p:nvPr/>
          </p:nvSpPr>
          <p:spPr>
            <a:xfrm>
              <a:off x="11379"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Node*[1]</a:t>
              </a:r>
              <a:endParaRPr lang="en-US" altLang="zh-CN" sz="1000"/>
            </a:p>
          </p:txBody>
        </p:sp>
        <p:sp>
          <p:nvSpPr>
            <p:cNvPr id="26" name="流程图: 过程 25"/>
            <p:cNvSpPr/>
            <p:nvPr/>
          </p:nvSpPr>
          <p:spPr>
            <a:xfrm>
              <a:off x="12582"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Node*[2]</a:t>
              </a:r>
              <a:endParaRPr lang="en-US" altLang="zh-CN" sz="1000"/>
            </a:p>
          </p:txBody>
        </p:sp>
        <p:cxnSp>
          <p:nvCxnSpPr>
            <p:cNvPr id="29" name="直接箭头连接符 28"/>
            <p:cNvCxnSpPr>
              <a:stCxn id="24" idx="3"/>
              <a:endCxn id="25" idx="1"/>
            </p:cNvCxnSpPr>
            <p:nvPr/>
          </p:nvCxnSpPr>
          <p:spPr>
            <a:xfrm>
              <a:off x="10108" y="6102"/>
              <a:ext cx="127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2444750" y="1804035"/>
            <a:ext cx="1087120" cy="275590"/>
          </a:xfrm>
          <a:prstGeom prst="rect">
            <a:avLst/>
          </a:prstGeom>
          <a:noFill/>
        </p:spPr>
        <p:txBody>
          <a:bodyPr wrap="square" rtlCol="0">
            <a:spAutoFit/>
          </a:bodyPr>
          <a:p>
            <a:r>
              <a:rPr lang="en-US" altLang="zh-CN" sz="1200"/>
              <a:t>node</a:t>
            </a:r>
            <a:endParaRPr lang="en-US" altLang="zh-CN" sz="1200"/>
          </a:p>
        </p:txBody>
      </p:sp>
      <p:sp>
        <p:nvSpPr>
          <p:cNvPr id="2" name="文本框 1"/>
          <p:cNvSpPr txBox="1"/>
          <p:nvPr/>
        </p:nvSpPr>
        <p:spPr>
          <a:xfrm>
            <a:off x="838200" y="996315"/>
            <a:ext cx="1356360" cy="521970"/>
          </a:xfrm>
          <a:prstGeom prst="rect">
            <a:avLst/>
          </a:prstGeom>
          <a:noFill/>
        </p:spPr>
        <p:txBody>
          <a:bodyPr wrap="square" rtlCol="0">
            <a:spAutoFit/>
          </a:bodyPr>
          <a:p>
            <a:r>
              <a:rPr lang="en-US" altLang="zh-CN" sz="1400" i="1"/>
              <a:t>Dynamic-sized</a:t>
            </a:r>
            <a:endParaRPr lang="en-US" altLang="zh-CN" sz="1400" i="1"/>
          </a:p>
          <a:p>
            <a:r>
              <a:rPr lang="en-US" altLang="zh-CN" sz="1400" i="1"/>
              <a:t>Hash Table</a:t>
            </a:r>
            <a:endParaRPr lang="en-US" altLang="zh-CN" sz="1400" i="1"/>
          </a:p>
        </p:txBody>
      </p:sp>
      <p:sp>
        <p:nvSpPr>
          <p:cNvPr id="3" name="流程图: 过程 2"/>
          <p:cNvSpPr/>
          <p:nvPr/>
        </p:nvSpPr>
        <p:spPr>
          <a:xfrm>
            <a:off x="7790180" y="1168400"/>
            <a:ext cx="1377315" cy="6242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Recent</a:t>
            </a:r>
            <a:endParaRPr lang="en-US" altLang="zh-CN" sz="1400">
              <a:solidFill>
                <a:schemeClr val="tx1"/>
              </a:solidFill>
            </a:endParaRPr>
          </a:p>
          <a:p>
            <a:pPr algn="ctr"/>
            <a:r>
              <a:rPr lang="en-US" altLang="zh-CN" sz="1400">
                <a:solidFill>
                  <a:schemeClr val="tx1"/>
                </a:solidFill>
              </a:rPr>
              <a:t>LRUNode</a:t>
            </a:r>
            <a:endParaRPr lang="en-US" altLang="zh-CN" sz="1400">
              <a:solidFill>
                <a:schemeClr val="tx1"/>
              </a:solidFill>
            </a:endParaRPr>
          </a:p>
        </p:txBody>
      </p:sp>
      <p:sp>
        <p:nvSpPr>
          <p:cNvPr id="11" name="流程图: 过程 10"/>
          <p:cNvSpPr/>
          <p:nvPr/>
        </p:nvSpPr>
        <p:spPr>
          <a:xfrm>
            <a:off x="7800975" y="224472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LRUNode</a:t>
            </a:r>
            <a:endParaRPr lang="en-US" altLang="zh-CN" sz="1400">
              <a:solidFill>
                <a:schemeClr val="tx1"/>
              </a:solidFill>
            </a:endParaRPr>
          </a:p>
        </p:txBody>
      </p:sp>
      <p:sp>
        <p:nvSpPr>
          <p:cNvPr id="12" name="流程图: 过程 11"/>
          <p:cNvSpPr/>
          <p:nvPr/>
        </p:nvSpPr>
        <p:spPr>
          <a:xfrm>
            <a:off x="7800975" y="302069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LRUNode</a:t>
            </a:r>
            <a:endParaRPr lang="en-US" altLang="zh-CN" sz="1400">
              <a:solidFill>
                <a:schemeClr val="tx1"/>
              </a:solidFill>
            </a:endParaRPr>
          </a:p>
        </p:txBody>
      </p:sp>
      <p:sp>
        <p:nvSpPr>
          <p:cNvPr id="15" name="流程图: 过程 14"/>
          <p:cNvSpPr/>
          <p:nvPr/>
        </p:nvSpPr>
        <p:spPr>
          <a:xfrm>
            <a:off x="7800975" y="3806190"/>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LRUNode</a:t>
            </a:r>
            <a:endParaRPr lang="en-US" altLang="zh-CN" sz="1400">
              <a:solidFill>
                <a:schemeClr val="tx1"/>
              </a:solidFill>
            </a:endParaRPr>
          </a:p>
        </p:txBody>
      </p:sp>
      <p:sp>
        <p:nvSpPr>
          <p:cNvPr id="20" name="流程图: 过程 19"/>
          <p:cNvSpPr/>
          <p:nvPr/>
        </p:nvSpPr>
        <p:spPr>
          <a:xfrm>
            <a:off x="7790180" y="461327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a:t>
            </a:r>
            <a:endParaRPr lang="en-US" altLang="zh-CN" sz="1400">
              <a:solidFill>
                <a:schemeClr val="tx1"/>
              </a:solidFill>
            </a:endParaRPr>
          </a:p>
        </p:txBody>
      </p:sp>
      <p:sp>
        <p:nvSpPr>
          <p:cNvPr id="31" name="流程图: 过程 30"/>
          <p:cNvSpPr/>
          <p:nvPr/>
        </p:nvSpPr>
        <p:spPr>
          <a:xfrm>
            <a:off x="7790180" y="5374640"/>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LRUNode</a:t>
            </a:r>
            <a:endParaRPr lang="en-US" altLang="zh-CN" sz="1400">
              <a:solidFill>
                <a:schemeClr val="tx1"/>
              </a:solidFill>
            </a:endParaRPr>
          </a:p>
        </p:txBody>
      </p:sp>
      <p:cxnSp>
        <p:nvCxnSpPr>
          <p:cNvPr id="33" name="直接箭头连接符 32"/>
          <p:cNvCxnSpPr>
            <a:stCxn id="31" idx="0"/>
            <a:endCxn id="20" idx="2"/>
          </p:cNvCxnSpPr>
          <p:nvPr/>
        </p:nvCxnSpPr>
        <p:spPr>
          <a:xfrm flipV="1">
            <a:off x="8473440" y="5043805"/>
            <a:ext cx="0" cy="3308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0"/>
            <a:endCxn id="15" idx="2"/>
          </p:cNvCxnSpPr>
          <p:nvPr/>
        </p:nvCxnSpPr>
        <p:spPr>
          <a:xfrm flipV="1">
            <a:off x="8473440" y="4236720"/>
            <a:ext cx="10795" cy="3765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0"/>
            <a:endCxn id="12" idx="2"/>
          </p:cNvCxnSpPr>
          <p:nvPr/>
        </p:nvCxnSpPr>
        <p:spPr>
          <a:xfrm flipV="1">
            <a:off x="8484235" y="3451225"/>
            <a:ext cx="0" cy="3549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2" idx="0"/>
            <a:endCxn id="11" idx="2"/>
          </p:cNvCxnSpPr>
          <p:nvPr/>
        </p:nvCxnSpPr>
        <p:spPr>
          <a:xfrm flipV="1">
            <a:off x="8484235" y="2675255"/>
            <a:ext cx="0" cy="3454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0"/>
            <a:endCxn id="3" idx="2"/>
          </p:cNvCxnSpPr>
          <p:nvPr/>
        </p:nvCxnSpPr>
        <p:spPr>
          <a:xfrm flipH="1" flipV="1">
            <a:off x="8479155" y="1792605"/>
            <a:ext cx="5080" cy="4521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1" idx="3"/>
            <a:endCxn id="3" idx="3"/>
          </p:cNvCxnSpPr>
          <p:nvPr/>
        </p:nvCxnSpPr>
        <p:spPr>
          <a:xfrm flipV="1">
            <a:off x="9156700" y="1480820"/>
            <a:ext cx="10795" cy="4109085"/>
          </a:xfrm>
          <a:prstGeom prst="curvedConnector3">
            <a:avLst>
              <a:gd name="adj1" fmla="val 41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 idx="1"/>
            <a:endCxn id="31" idx="1"/>
          </p:cNvCxnSpPr>
          <p:nvPr/>
        </p:nvCxnSpPr>
        <p:spPr>
          <a:xfrm rot="10800000" flipV="1">
            <a:off x="7790180" y="1480185"/>
            <a:ext cx="3175" cy="4109085"/>
          </a:xfrm>
          <a:prstGeom prst="curvedConnector3">
            <a:avLst>
              <a:gd name="adj1" fmla="val 1236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流程图: 过程 39"/>
          <p:cNvSpPr/>
          <p:nvPr/>
        </p:nvSpPr>
        <p:spPr>
          <a:xfrm>
            <a:off x="7198360" y="867410"/>
            <a:ext cx="2582545" cy="5165090"/>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7800340" y="412750"/>
            <a:ext cx="1356360" cy="306705"/>
          </a:xfrm>
          <a:prstGeom prst="rect">
            <a:avLst/>
          </a:prstGeom>
          <a:noFill/>
        </p:spPr>
        <p:txBody>
          <a:bodyPr wrap="square" rtlCol="0">
            <a:spAutoFit/>
          </a:bodyPr>
          <a:p>
            <a:r>
              <a:rPr lang="en-US" altLang="zh-CN" sz="1400" i="1"/>
              <a:t>LRU</a:t>
            </a:r>
            <a:endParaRPr lang="en-US" altLang="zh-CN" sz="1400" i="1"/>
          </a:p>
        </p:txBody>
      </p:sp>
      <p:cxnSp>
        <p:nvCxnSpPr>
          <p:cNvPr id="42" name="直接连接符 41"/>
          <p:cNvCxnSpPr>
            <a:stCxn id="9" idx="3"/>
            <a:endCxn id="11" idx="1"/>
          </p:cNvCxnSpPr>
          <p:nvPr/>
        </p:nvCxnSpPr>
        <p:spPr>
          <a:xfrm>
            <a:off x="6009640" y="2262505"/>
            <a:ext cx="1791335" cy="19748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7" idx="2"/>
            <a:endCxn id="15" idx="1"/>
          </p:cNvCxnSpPr>
          <p:nvPr/>
        </p:nvCxnSpPr>
        <p:spPr>
          <a:xfrm>
            <a:off x="4100195" y="2445385"/>
            <a:ext cx="3700780" cy="15760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6" idx="3"/>
            <a:endCxn id="12" idx="1"/>
          </p:cNvCxnSpPr>
          <p:nvPr/>
        </p:nvCxnSpPr>
        <p:spPr>
          <a:xfrm>
            <a:off x="3728085" y="2837815"/>
            <a:ext cx="4072890" cy="39814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3"/>
          </p:cNvCxnSpPr>
          <p:nvPr/>
        </p:nvCxnSpPr>
        <p:spPr>
          <a:xfrm>
            <a:off x="4481830" y="4613275"/>
            <a:ext cx="3297555" cy="9886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706691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解决方案三：</a:t>
            </a:r>
            <a:r>
              <a:rPr lang="en-US" altLang="zh-CN" sz="2800">
                <a:latin typeface="苹方-简" panose="020B0400000000000000" charset="-122"/>
                <a:ea typeface="苹方-简" panose="020B0400000000000000" charset="-122"/>
              </a:rPr>
              <a:t>WAL + </a:t>
            </a:r>
            <a:r>
              <a:rPr lang="zh-CN" altLang="en-US" sz="2800">
                <a:latin typeface="苹方-简" panose="020B0400000000000000" charset="-122"/>
                <a:ea typeface="苹方-简" panose="020B0400000000000000" charset="-122"/>
              </a:rPr>
              <a:t>状态机</a:t>
            </a:r>
            <a:endParaRPr lang="zh-CN" altLang="en-US" sz="2800">
              <a:latin typeface="苹方-简" panose="020B0400000000000000" charset="-122"/>
              <a:ea typeface="苹方-简" panose="020B0400000000000000" charset="-122"/>
            </a:endParaRPr>
          </a:p>
        </p:txBody>
      </p:sp>
      <p:sp>
        <p:nvSpPr>
          <p:cNvPr id="10" name="流程图: 过程 9"/>
          <p:cNvSpPr/>
          <p:nvPr/>
        </p:nvSpPr>
        <p:spPr>
          <a:xfrm>
            <a:off x="228854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zh-CN" altLang="en-US"/>
          </a:p>
        </p:txBody>
      </p:sp>
      <p:sp>
        <p:nvSpPr>
          <p:cNvPr id="4" name="流程图: 过程 3"/>
          <p:cNvSpPr/>
          <p:nvPr/>
        </p:nvSpPr>
        <p:spPr>
          <a:xfrm>
            <a:off x="251650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a=0</a:t>
            </a:r>
            <a:endParaRPr lang="en-US" altLang="zh-CN"/>
          </a:p>
        </p:txBody>
      </p:sp>
      <p:sp>
        <p:nvSpPr>
          <p:cNvPr id="6" name="流程图: 过程 5"/>
          <p:cNvSpPr/>
          <p:nvPr/>
        </p:nvSpPr>
        <p:spPr>
          <a:xfrm>
            <a:off x="251650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a:t>a=1</a:t>
            </a:r>
            <a:endParaRPr lang="en-US" altLang="zh-CN"/>
          </a:p>
        </p:txBody>
      </p:sp>
      <p:sp>
        <p:nvSpPr>
          <p:cNvPr id="7" name="流程图: 过程 6"/>
          <p:cNvSpPr/>
          <p:nvPr/>
        </p:nvSpPr>
        <p:spPr>
          <a:xfrm>
            <a:off x="251650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p>
            <a:pPr algn="ctr"/>
            <a:r>
              <a:rPr lang="en-US" altLang="zh-CN"/>
              <a:t>a=2</a:t>
            </a:r>
            <a:endParaRPr lang="en-US" altLang="zh-CN"/>
          </a:p>
        </p:txBody>
      </p:sp>
      <p:sp>
        <p:nvSpPr>
          <p:cNvPr id="8" name="流程图: 过程 7"/>
          <p:cNvSpPr/>
          <p:nvPr/>
        </p:nvSpPr>
        <p:spPr>
          <a:xfrm>
            <a:off x="251650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a:t>a=3</a:t>
            </a:r>
            <a:endParaRPr lang="en-US" altLang="zh-CN"/>
          </a:p>
        </p:txBody>
      </p:sp>
      <p:sp>
        <p:nvSpPr>
          <p:cNvPr id="9" name="流程图: 过程 8"/>
          <p:cNvSpPr/>
          <p:nvPr/>
        </p:nvSpPr>
        <p:spPr>
          <a:xfrm>
            <a:off x="253047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a=4</a:t>
            </a:r>
            <a:endParaRPr lang="en-US" altLang="zh-CN"/>
          </a:p>
        </p:txBody>
      </p:sp>
      <p:sp>
        <p:nvSpPr>
          <p:cNvPr id="11" name="文本框 10"/>
          <p:cNvSpPr txBox="1"/>
          <p:nvPr/>
        </p:nvSpPr>
        <p:spPr>
          <a:xfrm>
            <a:off x="2397125" y="5505450"/>
            <a:ext cx="1337945" cy="368300"/>
          </a:xfrm>
          <a:prstGeom prst="rect">
            <a:avLst/>
          </a:prstGeom>
          <a:noFill/>
        </p:spPr>
        <p:txBody>
          <a:bodyPr wrap="square" rtlCol="0">
            <a:spAutoFit/>
          </a:bodyPr>
          <a:p>
            <a:pPr algn="ctr"/>
            <a:r>
              <a:rPr lang="zh-CN" altLang="en-US">
                <a:solidFill>
                  <a:schemeClr val="bg1"/>
                </a:solidFill>
                <a:latin typeface="苹方-简" panose="020B0400000000000000" charset="-122"/>
                <a:ea typeface="苹方-简" panose="020B0400000000000000" charset="-122"/>
              </a:rPr>
              <a:t>磁盘</a:t>
            </a:r>
            <a:endParaRPr lang="zh-CN" altLang="en-US">
              <a:solidFill>
                <a:schemeClr val="bg1"/>
              </a:solidFill>
              <a:latin typeface="苹方-简" panose="020B0400000000000000" charset="-122"/>
              <a:ea typeface="苹方-简" panose="020B0400000000000000" charset="-122"/>
            </a:endParaRPr>
          </a:p>
        </p:txBody>
      </p:sp>
      <p:sp>
        <p:nvSpPr>
          <p:cNvPr id="12" name="下箭头 11"/>
          <p:cNvSpPr/>
          <p:nvPr/>
        </p:nvSpPr>
        <p:spPr>
          <a:xfrm>
            <a:off x="142938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434975" y="1677035"/>
            <a:ext cx="613410" cy="3698240"/>
          </a:xfrm>
          <a:prstGeom prst="rect">
            <a:avLst/>
          </a:prstGeom>
          <a:noFill/>
        </p:spPr>
        <p:txBody>
          <a:bodyPr vert="eaVert" wrap="square" rtlCol="0">
            <a:spAutoFit/>
          </a:bodyPr>
          <a:p>
            <a:pPr algn="ctr"/>
            <a:r>
              <a:rPr lang="zh-CN" altLang="en-US" sz="2800">
                <a:latin typeface="苹方-简" panose="020B0400000000000000" charset="-122"/>
                <a:ea typeface="苹方-简" panose="020B0400000000000000" charset="-122"/>
              </a:rPr>
              <a:t>写入方向</a:t>
            </a:r>
            <a:endParaRPr lang="zh-CN" altLang="en-US" sz="2800">
              <a:latin typeface="苹方-简" panose="020B0400000000000000" charset="-122"/>
              <a:ea typeface="苹方-简" panose="020B0400000000000000" charset="-122"/>
            </a:endParaRPr>
          </a:p>
        </p:txBody>
      </p:sp>
      <p:sp>
        <p:nvSpPr>
          <p:cNvPr id="14" name="文本框 13"/>
          <p:cNvSpPr txBox="1"/>
          <p:nvPr/>
        </p:nvSpPr>
        <p:spPr>
          <a:xfrm>
            <a:off x="2449830" y="6310630"/>
            <a:ext cx="1221105" cy="368300"/>
          </a:xfrm>
          <a:prstGeom prst="rect">
            <a:avLst/>
          </a:prstGeom>
          <a:noFill/>
        </p:spPr>
        <p:txBody>
          <a:bodyPr wrap="square" rtlCol="0">
            <a:spAutoFit/>
          </a:bodyPr>
          <a:p>
            <a:r>
              <a:rPr lang="en-US" altLang="zh-CN"/>
              <a:t>WAL LOG</a:t>
            </a:r>
            <a:endParaRPr lang="en-US" altLang="zh-CN"/>
          </a:p>
        </p:txBody>
      </p:sp>
      <p:grpSp>
        <p:nvGrpSpPr>
          <p:cNvPr id="21" name="组合 20"/>
          <p:cNvGrpSpPr/>
          <p:nvPr/>
        </p:nvGrpSpPr>
        <p:grpSpPr>
          <a:xfrm>
            <a:off x="4751070" y="915670"/>
            <a:ext cx="3589020" cy="1111250"/>
            <a:chOff x="7500" y="1442"/>
            <a:chExt cx="5652" cy="1750"/>
          </a:xfrm>
        </p:grpSpPr>
        <p:sp>
          <p:nvSpPr>
            <p:cNvPr id="19" name="流程图: 可选过程 18"/>
            <p:cNvSpPr/>
            <p:nvPr/>
          </p:nvSpPr>
          <p:spPr>
            <a:xfrm>
              <a:off x="7500" y="1442"/>
              <a:ext cx="5653" cy="1730"/>
            </a:xfrm>
            <a:prstGeom prst="flowChartAlternateProcess">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8221"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x1=4</a:t>
              </a:r>
              <a:endParaRPr lang="en-US" altLang="zh-CN">
                <a:solidFill>
                  <a:schemeClr val="bg1"/>
                </a:solidFill>
              </a:endParaRPr>
            </a:p>
          </p:txBody>
        </p:sp>
        <p:sp>
          <p:nvSpPr>
            <p:cNvPr id="17" name="矩形 16"/>
            <p:cNvSpPr/>
            <p:nvPr/>
          </p:nvSpPr>
          <p:spPr>
            <a:xfrm>
              <a:off x="9559"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y1=2</a:t>
              </a:r>
              <a:endParaRPr lang="en-US" altLang="zh-CN">
                <a:solidFill>
                  <a:schemeClr val="bg1"/>
                </a:solidFill>
              </a:endParaRPr>
            </a:p>
          </p:txBody>
        </p:sp>
        <p:sp>
          <p:nvSpPr>
            <p:cNvPr id="18" name="矩形 17"/>
            <p:cNvSpPr/>
            <p:nvPr/>
          </p:nvSpPr>
          <p:spPr>
            <a:xfrm>
              <a:off x="10897"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z1=7</a:t>
              </a:r>
              <a:endParaRPr lang="en-US" altLang="zh-CN">
                <a:solidFill>
                  <a:schemeClr val="bg1"/>
                </a:solidFill>
              </a:endParaRPr>
            </a:p>
          </p:txBody>
        </p:sp>
        <p:sp>
          <p:nvSpPr>
            <p:cNvPr id="20" name="文本框 19"/>
            <p:cNvSpPr txBox="1"/>
            <p:nvPr/>
          </p:nvSpPr>
          <p:spPr>
            <a:xfrm>
              <a:off x="11131" y="2710"/>
              <a:ext cx="1816" cy="483"/>
            </a:xfrm>
            <a:prstGeom prst="rect">
              <a:avLst/>
            </a:prstGeom>
            <a:noFill/>
          </p:spPr>
          <p:txBody>
            <a:bodyPr wrap="square" rtlCol="0">
              <a:spAutoFit/>
            </a:bodyPr>
            <a:p>
              <a:r>
                <a:rPr lang="en-US" altLang="zh-CN" sz="1400">
                  <a:solidFill>
                    <a:schemeClr val="bg1"/>
                  </a:solidFill>
                </a:rPr>
                <a:t>memory</a:t>
              </a:r>
              <a:endParaRPr lang="en-US" altLang="zh-CN" sz="1400">
                <a:solidFill>
                  <a:schemeClr val="bg1"/>
                </a:solidFill>
              </a:endParaRPr>
            </a:p>
          </p:txBody>
        </p:sp>
      </p:grpSp>
      <p:grpSp>
        <p:nvGrpSpPr>
          <p:cNvPr id="26" name="组合 25"/>
          <p:cNvGrpSpPr/>
          <p:nvPr/>
        </p:nvGrpSpPr>
        <p:grpSpPr>
          <a:xfrm>
            <a:off x="4319905" y="2755265"/>
            <a:ext cx="1435100" cy="1347470"/>
            <a:chOff x="7518" y="3789"/>
            <a:chExt cx="2260" cy="2122"/>
          </a:xfrm>
        </p:grpSpPr>
        <p:sp>
          <p:nvSpPr>
            <p:cNvPr id="23" name="矩形 22"/>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2" name="矩形 21"/>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x=#$</a:t>
              </a:r>
              <a:endParaRPr lang="en-US" altLang="zh-CN">
                <a:solidFill>
                  <a:schemeClr val="bg1"/>
                </a:solidFill>
              </a:endParaRPr>
            </a:p>
          </p:txBody>
        </p:sp>
        <p:sp>
          <p:nvSpPr>
            <p:cNvPr id="24" name="矩形 23"/>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x1=4</a:t>
              </a:r>
              <a:endParaRPr lang="en-US" altLang="zh-CN">
                <a:solidFill>
                  <a:schemeClr val="bg1"/>
                </a:solidFill>
              </a:endParaRPr>
            </a:p>
          </p:txBody>
        </p:sp>
        <p:sp>
          <p:nvSpPr>
            <p:cNvPr id="25" name="文本框 24"/>
            <p:cNvSpPr txBox="1"/>
            <p:nvPr/>
          </p:nvSpPr>
          <p:spPr>
            <a:xfrm>
              <a:off x="8203" y="5525"/>
              <a:ext cx="1575" cy="386"/>
            </a:xfrm>
            <a:prstGeom prst="rect">
              <a:avLst/>
            </a:prstGeom>
            <a:noFill/>
          </p:spPr>
          <p:txBody>
            <a:bodyPr wrap="square" rtlCol="0">
              <a:spAutoFit/>
            </a:bodyPr>
            <a:p>
              <a:r>
                <a:rPr lang="en-US" altLang="zh-CN" sz="1000">
                  <a:solidFill>
                    <a:schemeClr val="bg1"/>
                  </a:solidFill>
                </a:rPr>
                <a:t>disk block</a:t>
              </a:r>
              <a:endParaRPr lang="en-US" altLang="zh-CN" sz="1000">
                <a:solidFill>
                  <a:schemeClr val="bg1"/>
                </a:solidFill>
              </a:endParaRPr>
            </a:p>
          </p:txBody>
        </p:sp>
      </p:grpSp>
      <p:grpSp>
        <p:nvGrpSpPr>
          <p:cNvPr id="28" name="组合 27"/>
          <p:cNvGrpSpPr/>
          <p:nvPr/>
        </p:nvGrpSpPr>
        <p:grpSpPr>
          <a:xfrm>
            <a:off x="6058535" y="2755265"/>
            <a:ext cx="1435100" cy="1347470"/>
            <a:chOff x="7518" y="3789"/>
            <a:chExt cx="2260" cy="2122"/>
          </a:xfrm>
        </p:grpSpPr>
        <p:sp>
          <p:nvSpPr>
            <p:cNvPr id="29" name="矩形 28"/>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0" name="矩形 29"/>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y=34</a:t>
              </a:r>
              <a:endParaRPr lang="en-US" altLang="zh-CN">
                <a:solidFill>
                  <a:schemeClr val="bg1"/>
                </a:solidFill>
              </a:endParaRPr>
            </a:p>
          </p:txBody>
        </p:sp>
        <p:sp>
          <p:nvSpPr>
            <p:cNvPr id="31" name="矩形 30"/>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y1=2</a:t>
              </a:r>
              <a:endParaRPr lang="en-US" altLang="zh-CN">
                <a:solidFill>
                  <a:schemeClr val="bg1"/>
                </a:solidFill>
              </a:endParaRPr>
            </a:p>
          </p:txBody>
        </p:sp>
        <p:sp>
          <p:nvSpPr>
            <p:cNvPr id="32" name="文本框 31"/>
            <p:cNvSpPr txBox="1"/>
            <p:nvPr/>
          </p:nvSpPr>
          <p:spPr>
            <a:xfrm>
              <a:off x="8203" y="5525"/>
              <a:ext cx="1575" cy="386"/>
            </a:xfrm>
            <a:prstGeom prst="rect">
              <a:avLst/>
            </a:prstGeom>
            <a:noFill/>
          </p:spPr>
          <p:txBody>
            <a:bodyPr wrap="square" rtlCol="0">
              <a:spAutoFit/>
            </a:bodyPr>
            <a:p>
              <a:r>
                <a:rPr lang="en-US" altLang="zh-CN" sz="1000">
                  <a:solidFill>
                    <a:schemeClr val="bg1"/>
                  </a:solidFill>
                </a:rPr>
                <a:t>disk block</a:t>
              </a:r>
              <a:endParaRPr lang="en-US" altLang="zh-CN" sz="1000">
                <a:solidFill>
                  <a:schemeClr val="bg1"/>
                </a:solidFill>
              </a:endParaRPr>
            </a:p>
          </p:txBody>
        </p:sp>
      </p:grpSp>
      <p:grpSp>
        <p:nvGrpSpPr>
          <p:cNvPr id="33" name="组合 32"/>
          <p:cNvGrpSpPr/>
          <p:nvPr/>
        </p:nvGrpSpPr>
        <p:grpSpPr>
          <a:xfrm>
            <a:off x="7757795" y="2755265"/>
            <a:ext cx="1435100" cy="1347470"/>
            <a:chOff x="7518" y="3789"/>
            <a:chExt cx="2260" cy="2122"/>
          </a:xfrm>
        </p:grpSpPr>
        <p:sp>
          <p:nvSpPr>
            <p:cNvPr id="34" name="矩形 33"/>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5" name="矩形 34"/>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z=89</a:t>
              </a:r>
              <a:endParaRPr lang="en-US" altLang="zh-CN">
                <a:solidFill>
                  <a:schemeClr val="bg1"/>
                </a:solidFill>
              </a:endParaRPr>
            </a:p>
          </p:txBody>
        </p:sp>
        <p:sp>
          <p:nvSpPr>
            <p:cNvPr id="36" name="矩形 35"/>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solidFill>
                    <a:schemeClr val="bg1"/>
                  </a:solidFill>
                </a:rPr>
                <a:t>z1=7</a:t>
              </a:r>
              <a:endParaRPr lang="en-US" altLang="zh-CN">
                <a:solidFill>
                  <a:schemeClr val="bg1"/>
                </a:solidFill>
              </a:endParaRPr>
            </a:p>
          </p:txBody>
        </p:sp>
        <p:sp>
          <p:nvSpPr>
            <p:cNvPr id="37" name="文本框 36"/>
            <p:cNvSpPr txBox="1"/>
            <p:nvPr/>
          </p:nvSpPr>
          <p:spPr>
            <a:xfrm>
              <a:off x="8203" y="5525"/>
              <a:ext cx="1575" cy="386"/>
            </a:xfrm>
            <a:prstGeom prst="rect">
              <a:avLst/>
            </a:prstGeom>
            <a:noFill/>
          </p:spPr>
          <p:txBody>
            <a:bodyPr wrap="square" rtlCol="0">
              <a:spAutoFit/>
            </a:bodyPr>
            <a:p>
              <a:r>
                <a:rPr lang="en-US" altLang="zh-CN" sz="1000">
                  <a:solidFill>
                    <a:schemeClr val="bg1"/>
                  </a:solidFill>
                </a:rPr>
                <a:t>disk block</a:t>
              </a:r>
              <a:endParaRPr lang="en-US" altLang="zh-CN" sz="1000">
                <a:solidFill>
                  <a:schemeClr val="bg1"/>
                </a:solidFill>
              </a:endParaRPr>
            </a:p>
          </p:txBody>
        </p:sp>
      </p:grpSp>
      <p:sp>
        <p:nvSpPr>
          <p:cNvPr id="38" name="文本框 37"/>
          <p:cNvSpPr txBox="1"/>
          <p:nvPr/>
        </p:nvSpPr>
        <p:spPr>
          <a:xfrm>
            <a:off x="7419340" y="4274185"/>
            <a:ext cx="1666875" cy="368300"/>
          </a:xfrm>
          <a:prstGeom prst="rect">
            <a:avLst/>
          </a:prstGeom>
          <a:noFill/>
        </p:spPr>
        <p:txBody>
          <a:bodyPr wrap="square" rtlCol="0">
            <a:spAutoFit/>
          </a:bodyPr>
          <a:p>
            <a:r>
              <a:rPr lang="en-US" altLang="zh-CN"/>
              <a:t>State Machine</a:t>
            </a:r>
            <a:endParaRPr lang="en-US" altLang="zh-CN"/>
          </a:p>
        </p:txBody>
      </p:sp>
      <p:sp>
        <p:nvSpPr>
          <p:cNvPr id="39" name="文本框 38"/>
          <p:cNvSpPr txBox="1"/>
          <p:nvPr/>
        </p:nvSpPr>
        <p:spPr>
          <a:xfrm>
            <a:off x="4218940" y="4831080"/>
            <a:ext cx="7395845" cy="1814830"/>
          </a:xfrm>
          <a:prstGeom prst="rect">
            <a:avLst/>
          </a:prstGeom>
          <a:noFill/>
        </p:spPr>
        <p:txBody>
          <a:bodyPr wrap="square" rtlCol="0">
            <a:spAutoFit/>
          </a:bodyPr>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先写WAL LOG</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然后把WAL LOG里面的操作更新到内存里面。</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当内存容量不足的时候，把内存里面的内容与磁盘上的block合并。</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维持数据的有序性：有序性主要是为了查找方便。比如能够快速地找到key对应的val是多少。</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能够快速地遍历区间。比如位于aa到cc中间的key/val有哪些。都取出来吧。</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弊端：很容易出现合并的时候，合并的写入就变成了随机写，有序性无法保证。</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401002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lru</a:t>
            </a:r>
            <a:r>
              <a:rPr lang="zh-CN" altLang="en-US" sz="2800">
                <a:latin typeface="苹方-简" panose="020B0400000000000000" charset="-122"/>
                <a:ea typeface="苹方-简" panose="020B0400000000000000" charset="-122"/>
              </a:rPr>
              <a:t>数据结构</a:t>
            </a:r>
            <a:endParaRPr lang="zh-CN" altLang="en-US" sz="2800">
              <a:latin typeface="苹方-简" panose="020B0400000000000000" charset="-122"/>
              <a:ea typeface="苹方-简" panose="020B0400000000000000" charset="-122"/>
            </a:endParaRPr>
          </a:p>
        </p:txBody>
      </p:sp>
      <p:grpSp>
        <p:nvGrpSpPr>
          <p:cNvPr id="7" name="组合 6"/>
          <p:cNvGrpSpPr/>
          <p:nvPr/>
        </p:nvGrpSpPr>
        <p:grpSpPr>
          <a:xfrm>
            <a:off x="638175" y="1233805"/>
            <a:ext cx="1602740" cy="1567180"/>
            <a:chOff x="649" y="1739"/>
            <a:chExt cx="2524" cy="2468"/>
          </a:xfrm>
        </p:grpSpPr>
        <p:sp>
          <p:nvSpPr>
            <p:cNvPr id="15" name="流程图: 过程 14"/>
            <p:cNvSpPr/>
            <p:nvPr/>
          </p:nvSpPr>
          <p:spPr>
            <a:xfrm>
              <a:off x="649" y="1739"/>
              <a:ext cx="252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lruNode</a:t>
              </a:r>
              <a:endParaRPr lang="en-US" altLang="zh-CN" sz="1200"/>
            </a:p>
          </p:txBody>
        </p:sp>
        <p:sp>
          <p:nvSpPr>
            <p:cNvPr id="4" name="流程图: 过程 3"/>
            <p:cNvSpPr/>
            <p:nvPr/>
          </p:nvSpPr>
          <p:spPr>
            <a:xfrm>
              <a:off x="649" y="2188"/>
              <a:ext cx="2524" cy="122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n: *Node</a:t>
              </a:r>
              <a:endParaRPr lang="en-US" altLang="zh-CN" sz="900"/>
            </a:p>
            <a:p>
              <a:pPr algn="l"/>
              <a:r>
                <a:rPr lang="en-US" altLang="zh-CN" sz="900"/>
                <a:t>- h: *Handle</a:t>
              </a:r>
              <a:endParaRPr lang="en-US" altLang="zh-CN" sz="900"/>
            </a:p>
            <a:p>
              <a:pPr algn="l"/>
              <a:r>
                <a:rPr lang="en-US" altLang="zh-CN" sz="900"/>
                <a:t>- ban: bool</a:t>
              </a:r>
              <a:endParaRPr lang="en-US" altLang="zh-CN" sz="900"/>
            </a:p>
            <a:p>
              <a:pPr algn="l"/>
              <a:r>
                <a:rPr lang="en-US" altLang="zh-CN" sz="900"/>
                <a:t>- next: *lruNode</a:t>
              </a:r>
              <a:endParaRPr lang="en-US" altLang="zh-CN" sz="900"/>
            </a:p>
            <a:p>
              <a:pPr algn="l"/>
              <a:r>
                <a:rPr lang="en-US" altLang="zh-CN" sz="900"/>
                <a:t>- prev: *lruNode</a:t>
              </a:r>
              <a:endParaRPr lang="en-US" altLang="zh-CN" sz="900"/>
            </a:p>
          </p:txBody>
        </p:sp>
        <p:sp>
          <p:nvSpPr>
            <p:cNvPr id="6" name="流程图: 过程 5"/>
            <p:cNvSpPr/>
            <p:nvPr/>
          </p:nvSpPr>
          <p:spPr>
            <a:xfrm>
              <a:off x="649" y="3417"/>
              <a:ext cx="2524" cy="79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insert(at: *lruNode)</a:t>
              </a:r>
              <a:endParaRPr lang="en-US" altLang="zh-CN" sz="900"/>
            </a:p>
            <a:p>
              <a:pPr algn="l"/>
              <a:r>
                <a:rPr lang="en-US" altLang="zh-CN" sz="900"/>
                <a:t>- remove()</a:t>
              </a:r>
              <a:endParaRPr lang="en-US" altLang="zh-CN" sz="900"/>
            </a:p>
          </p:txBody>
        </p:sp>
      </p:grpSp>
      <p:grpSp>
        <p:nvGrpSpPr>
          <p:cNvPr id="11" name="组合 10"/>
          <p:cNvGrpSpPr/>
          <p:nvPr/>
        </p:nvGrpSpPr>
        <p:grpSpPr>
          <a:xfrm>
            <a:off x="6049010" y="1909445"/>
            <a:ext cx="1602740" cy="2416175"/>
            <a:chOff x="8153" y="3976"/>
            <a:chExt cx="2524" cy="3805"/>
          </a:xfrm>
        </p:grpSpPr>
        <p:sp>
          <p:nvSpPr>
            <p:cNvPr id="8" name="流程图: 过程 7"/>
            <p:cNvSpPr/>
            <p:nvPr/>
          </p:nvSpPr>
          <p:spPr>
            <a:xfrm>
              <a:off x="8153" y="3976"/>
              <a:ext cx="252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lru</a:t>
              </a:r>
              <a:endParaRPr lang="en-US" altLang="zh-CN" sz="1200"/>
            </a:p>
          </p:txBody>
        </p:sp>
        <p:sp>
          <p:nvSpPr>
            <p:cNvPr id="9" name="流程图: 过程 8"/>
            <p:cNvSpPr/>
            <p:nvPr/>
          </p:nvSpPr>
          <p:spPr>
            <a:xfrm>
              <a:off x="8153" y="4425"/>
              <a:ext cx="2524" cy="97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mu: sync.Mutex</a:t>
              </a:r>
              <a:endParaRPr lang="en-US" altLang="zh-CN" sz="900"/>
            </a:p>
            <a:p>
              <a:pPr algn="l"/>
              <a:r>
                <a:rPr lang="en-US" altLang="zh-CN" sz="900"/>
                <a:t>- capacity: int</a:t>
              </a:r>
              <a:endParaRPr lang="en-US" altLang="zh-CN" sz="900"/>
            </a:p>
            <a:p>
              <a:pPr algn="l"/>
              <a:r>
                <a:rPr lang="en-US" altLang="zh-CN" sz="900"/>
                <a:t>- used: int</a:t>
              </a:r>
              <a:endParaRPr lang="en-US" altLang="zh-CN" sz="900"/>
            </a:p>
            <a:p>
              <a:pPr algn="l"/>
              <a:r>
                <a:rPr lang="en-US" altLang="zh-CN" sz="900"/>
                <a:t>- recent: lruNode</a:t>
              </a:r>
              <a:endParaRPr lang="en-US" altLang="zh-CN" sz="900"/>
            </a:p>
          </p:txBody>
        </p:sp>
        <p:sp>
          <p:nvSpPr>
            <p:cNvPr id="10" name="流程图: 过程 9"/>
            <p:cNvSpPr/>
            <p:nvPr/>
          </p:nvSpPr>
          <p:spPr>
            <a:xfrm>
              <a:off x="8153" y="5401"/>
              <a:ext cx="2524" cy="2381"/>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reset()</a:t>
              </a:r>
              <a:endParaRPr lang="en-US" altLang="zh-CN" sz="900"/>
            </a:p>
            <a:p>
              <a:pPr algn="l"/>
              <a:r>
                <a:rPr lang="en-US" altLang="zh-CN" sz="900"/>
                <a:t>+ Capacity() int</a:t>
              </a:r>
              <a:endParaRPr lang="en-US" altLang="zh-CN" sz="900"/>
            </a:p>
            <a:p>
              <a:pPr algn="l"/>
              <a:r>
                <a:rPr lang="en-US" altLang="zh-CN" sz="900"/>
                <a:t>+ SetCapacity(capacity: int)</a:t>
              </a:r>
              <a:endParaRPr lang="en-US" altLang="zh-CN" sz="900"/>
            </a:p>
            <a:p>
              <a:pPr algn="l"/>
              <a:r>
                <a:rPr lang="en-US" altLang="zh-CN" sz="900"/>
                <a:t>+ Promote(n: *Node)</a:t>
              </a:r>
              <a:endParaRPr lang="en-US" altLang="zh-CN" sz="900"/>
            </a:p>
            <a:p>
              <a:pPr algn="l"/>
              <a:r>
                <a:rPr lang="en-US" altLang="zh-CN" sz="900"/>
                <a:t>+ Ban(n: *Node)</a:t>
              </a:r>
              <a:endParaRPr lang="en-US" altLang="zh-CN" sz="900"/>
            </a:p>
            <a:p>
              <a:pPr algn="l"/>
              <a:r>
                <a:rPr lang="en-US" altLang="zh-CN" sz="900"/>
                <a:t>+ Evict(n: *Node)</a:t>
              </a:r>
              <a:endParaRPr lang="en-US" altLang="zh-CN" sz="900"/>
            </a:p>
            <a:p>
              <a:pPr algn="l"/>
              <a:r>
                <a:rPr lang="en-US" altLang="zh-CN" sz="900"/>
                <a:t>+ EvictNS(ns: uint64)</a:t>
              </a:r>
              <a:endParaRPr lang="en-US" altLang="zh-CN" sz="900"/>
            </a:p>
            <a:p>
              <a:pPr algn="l"/>
              <a:r>
                <a:rPr lang="en-US" altLang="zh-CN" sz="900"/>
                <a:t>+ EvictAll()</a:t>
              </a:r>
              <a:endParaRPr lang="en-US" altLang="zh-CN" sz="900"/>
            </a:p>
            <a:p>
              <a:pPr algn="l"/>
              <a:r>
                <a:rPr lang="en-US" altLang="zh-CN" sz="900"/>
                <a:t>+ Close(): error</a:t>
              </a:r>
              <a:endParaRPr lang="en-US" altLang="zh-CN" sz="900"/>
            </a:p>
          </p:txBody>
        </p:sp>
      </p:grpSp>
      <p:grpSp>
        <p:nvGrpSpPr>
          <p:cNvPr id="12" name="组合 11"/>
          <p:cNvGrpSpPr/>
          <p:nvPr/>
        </p:nvGrpSpPr>
        <p:grpSpPr>
          <a:xfrm>
            <a:off x="429260" y="3433445"/>
            <a:ext cx="2020570" cy="2991485"/>
            <a:chOff x="399" y="1757"/>
            <a:chExt cx="3182" cy="4711"/>
          </a:xfrm>
        </p:grpSpPr>
        <p:sp>
          <p:nvSpPr>
            <p:cNvPr id="13" name="流程图: 过程 12"/>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Node</a:t>
              </a:r>
              <a:endParaRPr lang="en-US" altLang="zh-CN" sz="1200"/>
            </a:p>
          </p:txBody>
        </p:sp>
        <p:sp>
          <p:nvSpPr>
            <p:cNvPr id="14" name="流程图: 过程 13"/>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r: *Cache</a:t>
              </a:r>
              <a:endParaRPr lang="en-US" altLang="zh-CN" sz="900"/>
            </a:p>
            <a:p>
              <a:pPr algn="l"/>
              <a:r>
                <a:rPr lang="en-US" altLang="zh-CN" sz="900"/>
                <a:t>- hash: uint32</a:t>
              </a:r>
              <a:endParaRPr lang="en-US" altLang="zh-CN" sz="900"/>
            </a:p>
            <a:p>
              <a:pPr algn="l"/>
              <a:r>
                <a:rPr lang="en-US" altLang="zh-CN" sz="900"/>
                <a:t>- ns: uint64</a:t>
              </a:r>
              <a:endParaRPr lang="en-US" altLang="zh-CN" sz="900"/>
            </a:p>
            <a:p>
              <a:pPr algn="l"/>
              <a:r>
                <a:rPr lang="en-US" altLang="zh-CN" sz="900"/>
                <a:t>- key: uint64</a:t>
              </a:r>
              <a:endParaRPr lang="en-US" altLang="zh-CN" sz="900"/>
            </a:p>
            <a:p>
              <a:pPr algn="l"/>
              <a:r>
                <a:rPr lang="en-US" altLang="zh-CN" sz="900"/>
                <a:t>- mu: sync.Mutex</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onDel: []func()</a:t>
              </a:r>
              <a:endParaRPr lang="en-US" altLang="zh-CN" sz="900"/>
            </a:p>
            <a:p>
              <a:pPr algn="l"/>
              <a:r>
                <a:rPr lang="en-US" altLang="zh-CN" sz="900"/>
                <a:t>+ CacheData: unsafe.Pointer</a:t>
              </a:r>
              <a:endParaRPr lang="en-US" altLang="zh-CN" sz="900"/>
            </a:p>
          </p:txBody>
        </p:sp>
        <p:sp>
          <p:nvSpPr>
            <p:cNvPr id="16" name="流程图: 过程 15"/>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NS(): uint64</a:t>
              </a:r>
              <a:endParaRPr lang="en-US" altLang="zh-CN" sz="900"/>
            </a:p>
            <a:p>
              <a:pPr algn="l"/>
              <a:r>
                <a:rPr lang="en-US" altLang="zh-CN" sz="900"/>
                <a:t>+ Key(): uint64</a:t>
              </a:r>
              <a:endParaRPr lang="en-US" altLang="zh-CN" sz="900"/>
            </a:p>
            <a:p>
              <a:pPr algn="l"/>
              <a:r>
                <a:rPr lang="en-US" altLang="zh-CN" sz="900"/>
                <a:t>+ Size(): int</a:t>
              </a:r>
              <a:endParaRPr lang="en-US" altLang="zh-CN" sz="900"/>
            </a:p>
            <a:p>
              <a:pPr algn="l"/>
              <a:r>
                <a:rPr lang="en-US" altLang="zh-CN" sz="900"/>
                <a:t>+ Value(): Value</a:t>
              </a:r>
              <a:endParaRPr lang="en-US" altLang="zh-CN" sz="900"/>
            </a:p>
            <a:p>
              <a:pPr algn="l"/>
              <a:r>
                <a:rPr lang="en-US" altLang="zh-CN" sz="900"/>
                <a:t>+ Ref(): int32</a:t>
              </a:r>
              <a:endParaRPr lang="en-US" altLang="zh-CN" sz="900"/>
            </a:p>
            <a:p>
              <a:pPr algn="l"/>
              <a:r>
                <a:rPr lang="en-US" altLang="zh-CN" sz="900"/>
                <a:t>+ GetHandle(): *Handle</a:t>
              </a:r>
              <a:endParaRPr lang="en-US" altLang="zh-CN" sz="900"/>
            </a:p>
            <a:p>
              <a:pPr algn="l"/>
              <a:r>
                <a:rPr lang="en-US" altLang="zh-CN" sz="900"/>
                <a:t>- unref()</a:t>
              </a:r>
              <a:endParaRPr lang="en-US" altLang="zh-CN" sz="900"/>
            </a:p>
            <a:p>
              <a:pPr algn="l"/>
              <a:r>
                <a:rPr lang="en-US" altLang="zh-CN" sz="900"/>
                <a:t>- unrefLocked()</a:t>
              </a:r>
              <a:endParaRPr lang="en-US" altLang="zh-CN" sz="900"/>
            </a:p>
          </p:txBody>
        </p:sp>
      </p:grpSp>
      <p:cxnSp>
        <p:nvCxnSpPr>
          <p:cNvPr id="17" name="直接箭头连接符 16"/>
          <p:cNvCxnSpPr>
            <a:endCxn id="4" idx="3"/>
          </p:cNvCxnSpPr>
          <p:nvPr/>
        </p:nvCxnSpPr>
        <p:spPr>
          <a:xfrm flipH="1" flipV="1">
            <a:off x="2240915" y="1909445"/>
            <a:ext cx="3805555" cy="130365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13" idx="0"/>
          </p:cNvCxnSpPr>
          <p:nvPr/>
        </p:nvCxnSpPr>
        <p:spPr>
          <a:xfrm>
            <a:off x="1439545" y="2800985"/>
            <a:ext cx="0" cy="63246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545715" y="422910"/>
            <a:ext cx="4105910" cy="209169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a:t>
            </a:r>
            <a:r>
              <a:rPr lang="zh-CN" altLang="en-US" sz="1000">
                <a:latin typeface="苹方-简" panose="020B0400000000000000" charset="-122"/>
                <a:ea typeface="苹方-简" panose="020B0400000000000000" charset="-122"/>
              </a:rPr>
              <a:t>：对应在</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上的地址</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h</a:t>
            </a:r>
            <a:r>
              <a:rPr lang="zh-CN" altLang="en-US" sz="1000">
                <a:latin typeface="苹方-简" panose="020B0400000000000000" charset="-122"/>
                <a:ea typeface="苹方-简" panose="020B0400000000000000" charset="-122"/>
              </a:rPr>
              <a:t>：对应在该</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上的操作对象</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和</a:t>
            </a:r>
            <a:r>
              <a:rPr lang="en-US" altLang="zh-CN" sz="1000">
                <a:latin typeface="苹方-简" panose="020B0400000000000000" charset="-122"/>
                <a:ea typeface="苹方-简" panose="020B0400000000000000" charset="-122"/>
              </a:rPr>
              <a:t>Release())</a:t>
            </a:r>
            <a:r>
              <a:rPr lang="zh-CN" altLang="en-US" sz="1000">
                <a:latin typeface="苹方-简" panose="020B0400000000000000" charset="-122"/>
                <a:ea typeface="苹方-简" panose="020B0400000000000000" charset="-122"/>
              </a:rPr>
              <a:t>；</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ban</a:t>
            </a:r>
            <a:r>
              <a:rPr lang="zh-CN" altLang="en-US" sz="1000">
                <a:latin typeface="苹方-简" panose="020B0400000000000000" charset="-122"/>
                <a:ea typeface="苹方-简" panose="020B0400000000000000" charset="-122"/>
              </a:rPr>
              <a:t>：节点是否被删除；</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next</a:t>
            </a:r>
            <a:r>
              <a:rPr lang="zh-CN" altLang="en-US" sz="1000">
                <a:latin typeface="苹方-简" panose="020B0400000000000000" charset="-122"/>
                <a:ea typeface="苹方-简" panose="020B0400000000000000" charset="-122"/>
              </a:rPr>
              <a:t>：节点的下一个节点地址；</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prev</a:t>
            </a:r>
            <a:r>
              <a:rPr lang="zh-CN" altLang="en-US" sz="1000">
                <a:latin typeface="苹方-简" panose="020B0400000000000000" charset="-122"/>
                <a:ea typeface="苹方-简" panose="020B0400000000000000" charset="-122"/>
              </a:rPr>
              <a:t>节点的上一个节点地址。</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000">
                <a:latin typeface="苹方-简" panose="020B0400000000000000" charset="-122"/>
                <a:ea typeface="苹方-简" panose="020B0400000000000000" charset="-122"/>
              </a:rPr>
              <a:t>insert(at: *lruNode)：在节点</a:t>
            </a:r>
            <a:r>
              <a:rPr lang="en-US" altLang="zh-CN" sz="1000">
                <a:latin typeface="苹方-简" panose="020B0400000000000000" charset="-122"/>
                <a:ea typeface="苹方-简" panose="020B0400000000000000" charset="-122"/>
              </a:rPr>
              <a:t>at</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next</a:t>
            </a:r>
            <a:r>
              <a:rPr lang="zh-CN" altLang="en-US" sz="1000">
                <a:latin typeface="苹方-简" panose="020B0400000000000000" charset="-122"/>
                <a:ea typeface="苹方-简" panose="020B0400000000000000" charset="-122"/>
              </a:rPr>
              <a:t>插入该节点；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remove()</a:t>
            </a:r>
            <a:r>
              <a:rPr lang="zh-CN" altLang="en-US" sz="1000">
                <a:latin typeface="苹方-简" panose="020B0400000000000000" charset="-122"/>
                <a:ea typeface="苹方-简" panose="020B0400000000000000" charset="-122"/>
              </a:rPr>
              <a:t>：将该节点从链表中删除。</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
        <p:nvSpPr>
          <p:cNvPr id="20" name="文本框 19"/>
          <p:cNvSpPr txBox="1"/>
          <p:nvPr/>
        </p:nvSpPr>
        <p:spPr>
          <a:xfrm>
            <a:off x="7730490" y="840105"/>
            <a:ext cx="4321175" cy="4554220"/>
          </a:xfrm>
          <a:prstGeom prst="rect">
            <a:avLst/>
          </a:prstGeom>
          <a:noFill/>
        </p:spPr>
        <p:txBody>
          <a:bodyPr wrap="square" rtlCol="0">
            <a:spAutoFit/>
          </a:bodyPr>
          <a:p>
            <a:r>
              <a:rPr lang="zh-CN" altLang="en-US" sz="1000">
                <a:latin typeface="苹方-简" panose="020B0400000000000000" charset="-122"/>
                <a:ea typeface="苹方-简" panose="020B0400000000000000" charset="-122"/>
              </a:rPr>
              <a:t>数据成员：</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mu</a:t>
            </a:r>
            <a:r>
              <a:rPr lang="zh-CN" altLang="en-US" sz="1000">
                <a:latin typeface="苹方-简" panose="020B0400000000000000" charset="-122"/>
                <a:ea typeface="苹方-简" panose="020B0400000000000000" charset="-122"/>
              </a:rPr>
              <a:t>：互斥锁</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capacity</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的容量限制</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used</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目前的使用情况（由</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累加而来）</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recent</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的最近使用节点。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reset()</a:t>
            </a:r>
            <a:r>
              <a:rPr lang="zh-CN" altLang="en-US" sz="1000">
                <a:latin typeface="苹方-简" panose="020B0400000000000000" charset="-122"/>
                <a:ea typeface="苹方-简" panose="020B0400000000000000" charset="-122"/>
              </a:rPr>
              <a:t>：将</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链表重置；</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Capacity()</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链表的容量；</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SetCapacity(capacity: int)</a:t>
            </a:r>
            <a:r>
              <a:rPr lang="zh-CN" altLang="en-US" sz="1000">
                <a:latin typeface="苹方-简" panose="020B0400000000000000" charset="-122"/>
                <a:ea typeface="苹方-简" panose="020B0400000000000000" charset="-122"/>
              </a:rPr>
              <a:t>：设置</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链表的容量，当前使用的如果超过容量，进行策略删除；</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Promote</a:t>
            </a:r>
            <a:r>
              <a:rPr lang="zh-CN" altLang="en-US" sz="1000">
                <a:latin typeface="苹方-简" panose="020B0400000000000000" charset="-122"/>
                <a:ea typeface="苹方-简" panose="020B0400000000000000" charset="-122"/>
              </a:rPr>
              <a:t>：若一个hash表中的节点是第一次被创建，则为该节点创建一个LRUNode，并将LRUNode至于链表的头部，表示为最新的数据；若一个hash表中的节点之前就有相关的LRUNode存在与链表中，将该LRUNode移至链表头部；若因为新增加一个LRU数据，导致超出了容量上限，就需要根据策略清除部分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Ban</a:t>
            </a:r>
            <a:r>
              <a:rPr lang="zh-CN" altLang="en-US" sz="1000">
                <a:latin typeface="苹方-简" panose="020B0400000000000000" charset="-122"/>
                <a:ea typeface="苹方-简" panose="020B0400000000000000" charset="-122"/>
              </a:rPr>
              <a:t>：将hash表节点对应的LRUNode从链表中删除，并“尝试”从哈希表中删除数据。如果链表不存在这个节点，则插入一个</a:t>
            </a:r>
            <a:r>
              <a:rPr lang="en-US" altLang="zh-CN" sz="1000">
                <a:latin typeface="苹方-简" panose="020B0400000000000000" charset="-122"/>
                <a:ea typeface="苹方-简" panose="020B0400000000000000" charset="-122"/>
              </a:rPr>
              <a:t>“</a:t>
            </a:r>
            <a:r>
              <a:rPr lang="zh-CN" altLang="en-US" sz="1000">
                <a:latin typeface="苹方-简" panose="020B0400000000000000" charset="-122"/>
                <a:ea typeface="苹方-简" panose="020B0400000000000000" charset="-122"/>
              </a:rPr>
              <a:t>已删除</a:t>
            </a:r>
            <a:r>
              <a:rPr lang="en-US" altLang="zh-CN" sz="1000">
                <a:latin typeface="苹方-简" panose="020B0400000000000000" charset="-122"/>
                <a:ea typeface="苹方-简" panose="020B0400000000000000" charset="-122"/>
              </a:rPr>
              <a:t>”</a:t>
            </a:r>
            <a:r>
              <a:rPr lang="zh-CN" altLang="en-US" sz="1000">
                <a:latin typeface="苹方-简" panose="020B0400000000000000" charset="-122"/>
                <a:ea typeface="苹方-简" panose="020B0400000000000000" charset="-122"/>
              </a:rPr>
              <a:t>的空节点；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a:t>
            </a:r>
            <a:r>
              <a:rPr lang="zh-CN" altLang="en-US" sz="1000">
                <a:latin typeface="苹方-简" panose="020B0400000000000000" charset="-122"/>
                <a:ea typeface="苹方-简" panose="020B0400000000000000" charset="-122"/>
              </a:rPr>
              <a:t>：尝试删除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EvictNS</a:t>
            </a:r>
            <a:r>
              <a:rPr lang="zh-CN" altLang="en-US" sz="1000">
                <a:latin typeface="苹方-简" panose="020B0400000000000000" charset="-122"/>
                <a:ea typeface="苹方-简" panose="020B0400000000000000" charset="-122"/>
              </a:rPr>
              <a:t>：删除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中命名空间为</a:t>
            </a: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的节点；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EvictAll</a:t>
            </a:r>
            <a:r>
              <a:rPr lang="zh-CN" altLang="en-US" sz="1000">
                <a:latin typeface="苹方-简" panose="020B0400000000000000" charset="-122"/>
                <a:ea typeface="苹方-简" panose="020B0400000000000000" charset="-122"/>
              </a:rPr>
              <a:t>：删除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中的所有节点；</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Close</a:t>
            </a:r>
            <a:r>
              <a:rPr lang="zh-CN" altLang="en-US" sz="1000">
                <a:latin typeface="苹方-简" panose="020B0400000000000000" charset="-122"/>
                <a:ea typeface="苹方-简" panose="020B0400000000000000" charset="-122"/>
              </a:rPr>
              <a:t>：关闭</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（目前该方法没任何逻辑）</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3205" y="197485"/>
            <a:ext cx="552767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缓存系统在</a:t>
            </a:r>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中的应用</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43205" y="921385"/>
            <a:ext cx="11218545" cy="645160"/>
          </a:xfrm>
          <a:prstGeom prst="rect">
            <a:avLst/>
          </a:prstGeom>
          <a:noFill/>
        </p:spPr>
        <p:txBody>
          <a:bodyPr wrap="square" rtlCol="0">
            <a:spAutoFit/>
          </a:bodyPr>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cache</a:t>
            </a:r>
            <a:r>
              <a:rPr lang="zh-CN" altLang="en-US">
                <a:latin typeface="苹方-简" panose="020B0400000000000000" charset="-122"/>
                <a:ea typeface="苹方-简" panose="020B0400000000000000" charset="-122"/>
              </a:rPr>
              <a:t>：来缓存已经被打开的sstable文件句柄以及元数据（默认上限为500个）；</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bcache</a:t>
            </a:r>
            <a:r>
              <a:rPr lang="zh-CN" altLang="en-US">
                <a:latin typeface="苹方-简" panose="020B0400000000000000" charset="-122"/>
                <a:ea typeface="苹方-简" panose="020B0400000000000000" charset="-122"/>
              </a:rPr>
              <a:t>：来缓存被读过的sstable中dataBlock的数据（默认上限为8MB）;</a:t>
            </a:r>
            <a:endParaRPr lang="zh-CN" altLang="en-US" sz="1400">
              <a:latin typeface="苹方-简" panose="020B0400000000000000" charset="-122"/>
              <a:ea typeface="苹方-简" panose="020B0400000000000000" charset="-122"/>
              <a:sym typeface="+mn-ea"/>
            </a:endParaRPr>
          </a:p>
        </p:txBody>
      </p:sp>
      <p:sp>
        <p:nvSpPr>
          <p:cNvPr id="6" name="文本框 5"/>
          <p:cNvSpPr txBox="1"/>
          <p:nvPr/>
        </p:nvSpPr>
        <p:spPr>
          <a:xfrm>
            <a:off x="515620" y="1760220"/>
            <a:ext cx="5671185" cy="3969385"/>
          </a:xfrm>
          <a:prstGeom prst="rect">
            <a:avLst/>
          </a:prstGeom>
          <a:noFill/>
        </p:spPr>
        <p:txBody>
          <a:bodyPr wrap="square" rtlCol="0">
            <a:spAutoFit/>
          </a:bodyPr>
          <a:p>
            <a:r>
              <a:rPr lang="zh-CN" altLang="en-US" sz="900"/>
              <a:t>func newTableOps(s *session) *tOps {</a:t>
            </a:r>
            <a:endParaRPr lang="zh-CN" altLang="en-US" sz="900"/>
          </a:p>
          <a:p>
            <a:r>
              <a:rPr lang="zh-CN" altLang="en-US" sz="900"/>
              <a:t>    var (</a:t>
            </a:r>
            <a:endParaRPr lang="zh-CN" altLang="en-US" sz="900"/>
          </a:p>
          <a:p>
            <a:r>
              <a:rPr lang="zh-CN" altLang="en-US" sz="900"/>
              <a:t>        cacher cache.Cacher</a:t>
            </a:r>
            <a:endParaRPr lang="zh-CN" altLang="en-US" sz="900"/>
          </a:p>
          <a:p>
            <a:r>
              <a:rPr lang="zh-CN" altLang="en-US" sz="900"/>
              <a:t>        bcache *cache.Cache</a:t>
            </a:r>
            <a:endParaRPr lang="zh-CN" altLang="en-US" sz="900"/>
          </a:p>
          <a:p>
            <a:r>
              <a:rPr lang="zh-CN" altLang="en-US" sz="900"/>
              <a:t>        bpool  *util.BufferPool</a:t>
            </a:r>
            <a:endParaRPr lang="zh-CN" altLang="en-US" sz="900"/>
          </a:p>
          <a:p>
            <a:r>
              <a:rPr lang="zh-CN" altLang="en-US" sz="900"/>
              <a:t>    )</a:t>
            </a:r>
            <a:endParaRPr lang="zh-CN" altLang="en-US" sz="900"/>
          </a:p>
          <a:p>
            <a:r>
              <a:rPr lang="zh-CN" altLang="en-US" sz="900"/>
              <a:t>    if s.o.GetOpenFilesCacheCapacity() &gt; 0 {</a:t>
            </a:r>
            <a:endParaRPr lang="zh-CN" altLang="en-US" sz="900"/>
          </a:p>
          <a:p>
            <a:r>
              <a:rPr lang="zh-CN" altLang="en-US" sz="900"/>
              <a:t>        cacher = cache.NewLRU(s.o.GetOpenFilesCacheCapacity())</a:t>
            </a:r>
            <a:endParaRPr lang="zh-CN" altLang="en-US" sz="900"/>
          </a:p>
          <a:p>
            <a:r>
              <a:rPr lang="zh-CN" altLang="en-US" sz="900"/>
              <a:t>    }</a:t>
            </a:r>
            <a:endParaRPr lang="zh-CN" altLang="en-US" sz="900"/>
          </a:p>
          <a:p>
            <a:r>
              <a:rPr lang="zh-CN" altLang="en-US" sz="900"/>
              <a:t>    if !s.o.GetDisableBlockCache() {</a:t>
            </a:r>
            <a:endParaRPr lang="zh-CN" altLang="en-US" sz="900"/>
          </a:p>
          <a:p>
            <a:r>
              <a:rPr lang="zh-CN" altLang="en-US" sz="900"/>
              <a:t>        var bcacher cache.Cacher</a:t>
            </a:r>
            <a:endParaRPr lang="zh-CN" altLang="en-US" sz="900"/>
          </a:p>
          <a:p>
            <a:r>
              <a:rPr lang="zh-CN" altLang="en-US" sz="900"/>
              <a:t>        if s.o.GetBlockCacheCapacity() &gt; 0 {</a:t>
            </a:r>
            <a:endParaRPr lang="zh-CN" altLang="en-US" sz="900"/>
          </a:p>
          <a:p>
            <a:r>
              <a:rPr lang="zh-CN" altLang="en-US" sz="900"/>
              <a:t>            bcacher = s.o.GetBlockCacher().New(s.o.GetBlockCacheCapacity())</a:t>
            </a:r>
            <a:endParaRPr lang="zh-CN" altLang="en-US" sz="900"/>
          </a:p>
          <a:p>
            <a:r>
              <a:rPr lang="zh-CN" altLang="en-US" sz="900"/>
              <a:t>        }</a:t>
            </a:r>
            <a:endParaRPr lang="zh-CN" altLang="en-US" sz="900"/>
          </a:p>
          <a:p>
            <a:r>
              <a:rPr lang="zh-CN" altLang="en-US" sz="900"/>
              <a:t>        bcache = cache.NewCache(bcacher)</a:t>
            </a:r>
            <a:endParaRPr lang="zh-CN" altLang="en-US" sz="900"/>
          </a:p>
          <a:p>
            <a:r>
              <a:rPr lang="zh-CN" altLang="en-US" sz="900"/>
              <a:t>    }</a:t>
            </a:r>
            <a:endParaRPr lang="zh-CN" altLang="en-US" sz="900"/>
          </a:p>
          <a:p>
            <a:r>
              <a:rPr lang="zh-CN" altLang="en-US" sz="900"/>
              <a:t>    if !s.o.GetDisableBufferPool() {</a:t>
            </a:r>
            <a:endParaRPr lang="zh-CN" altLang="en-US" sz="900"/>
          </a:p>
          <a:p>
            <a:r>
              <a:rPr lang="zh-CN" altLang="en-US" sz="900"/>
              <a:t>        bpool = util.NewBufferPool(s.o.GetBlockSize() + 5)</a:t>
            </a:r>
            <a:endParaRPr lang="zh-CN" altLang="en-US" sz="900"/>
          </a:p>
          <a:p>
            <a:r>
              <a:rPr lang="zh-CN" altLang="en-US" sz="900"/>
              <a:t>    }</a:t>
            </a:r>
            <a:endParaRPr lang="zh-CN" altLang="en-US" sz="900"/>
          </a:p>
          <a:p>
            <a:r>
              <a:rPr lang="zh-CN" altLang="en-US" sz="900"/>
              <a:t>    return &amp;tOps{</a:t>
            </a:r>
            <a:endParaRPr lang="zh-CN" altLang="en-US" sz="900"/>
          </a:p>
          <a:p>
            <a:r>
              <a:rPr lang="zh-CN" altLang="en-US" sz="900"/>
              <a:t>        s: s,</a:t>
            </a:r>
            <a:endParaRPr lang="zh-CN" altLang="en-US" sz="900"/>
          </a:p>
          <a:p>
            <a:r>
              <a:rPr lang="zh-CN" altLang="en-US" sz="900"/>
              <a:t>        noSync: s.o.GetNoSync(),</a:t>
            </a:r>
            <a:endParaRPr lang="zh-CN" altLang="en-US" sz="900"/>
          </a:p>
          <a:p>
            <a:r>
              <a:rPr lang="zh-CN" altLang="en-US" sz="900"/>
              <a:t>        evictRemoved: s.o.GetBlockCacheEvictRemoved(),</a:t>
            </a:r>
            <a:endParaRPr lang="zh-CN" altLang="en-US" sz="900"/>
          </a:p>
          <a:p>
            <a:r>
              <a:rPr lang="zh-CN" altLang="en-US" sz="900"/>
              <a:t>        cache: cache.NewCache(cacher),</a:t>
            </a:r>
            <a:endParaRPr lang="zh-CN" altLang="en-US" sz="900"/>
          </a:p>
          <a:p>
            <a:r>
              <a:rPr lang="zh-CN" altLang="en-US" sz="900"/>
              <a:t>        bcache: bcache,</a:t>
            </a:r>
            <a:endParaRPr lang="zh-CN" altLang="en-US" sz="900"/>
          </a:p>
          <a:p>
            <a:r>
              <a:rPr lang="zh-CN" altLang="en-US" sz="900"/>
              <a:t>        bpool: bpool,</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3365" y="197485"/>
            <a:ext cx="2898775" cy="521970"/>
          </a:xfrm>
          <a:prstGeom prst="rect">
            <a:avLst/>
          </a:prstGeom>
          <a:noFill/>
        </p:spPr>
        <p:txBody>
          <a:bodyPr wrap="square" rtlCol="0">
            <a:spAutoFit/>
          </a:bodyPr>
          <a:p>
            <a:r>
              <a:rPr lang="en-US" altLang="zh-CN" sz="2800"/>
              <a:t>Bloom filter</a:t>
            </a:r>
            <a:endParaRPr lang="en-US" altLang="zh-CN" sz="2800"/>
          </a:p>
        </p:txBody>
      </p:sp>
      <p:grpSp>
        <p:nvGrpSpPr>
          <p:cNvPr id="30" name="组合 29"/>
          <p:cNvGrpSpPr/>
          <p:nvPr/>
        </p:nvGrpSpPr>
        <p:grpSpPr>
          <a:xfrm>
            <a:off x="252095" y="3941445"/>
            <a:ext cx="5058410" cy="2524125"/>
            <a:chOff x="934" y="4907"/>
            <a:chExt cx="7966" cy="3975"/>
          </a:xfrm>
        </p:grpSpPr>
        <p:grpSp>
          <p:nvGrpSpPr>
            <p:cNvPr id="19" name="组合 18"/>
            <p:cNvGrpSpPr/>
            <p:nvPr/>
          </p:nvGrpSpPr>
          <p:grpSpPr>
            <a:xfrm>
              <a:off x="936" y="4907"/>
              <a:ext cx="7965" cy="1630"/>
              <a:chOff x="934" y="3374"/>
              <a:chExt cx="7965" cy="1630"/>
            </a:xfrm>
          </p:grpSpPr>
          <p:grpSp>
            <p:nvGrpSpPr>
              <p:cNvPr id="15" name="组合 14"/>
              <p:cNvGrpSpPr/>
              <p:nvPr/>
            </p:nvGrpSpPr>
            <p:grpSpPr>
              <a:xfrm>
                <a:off x="934" y="3374"/>
                <a:ext cx="3182" cy="1631"/>
                <a:chOff x="934" y="3374"/>
                <a:chExt cx="3182" cy="1631"/>
              </a:xfrm>
            </p:grpSpPr>
            <p:sp>
              <p:nvSpPr>
                <p:cNvPr id="7" name="流程图: 过程 6"/>
                <p:cNvSpPr/>
                <p:nvPr/>
              </p:nvSpPr>
              <p:spPr>
                <a:xfrm>
                  <a:off x="934" y="3374"/>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Filter</a:t>
                  </a:r>
                  <a:endParaRPr lang="en-US" altLang="zh-CN" sz="1200"/>
                </a:p>
              </p:txBody>
            </p:sp>
            <p:sp>
              <p:nvSpPr>
                <p:cNvPr id="8" name="流程图: 过程 7"/>
                <p:cNvSpPr/>
                <p:nvPr/>
              </p:nvSpPr>
              <p:spPr>
                <a:xfrm>
                  <a:off x="934" y="3823"/>
                  <a:ext cx="3183" cy="1182"/>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 Name(): string</a:t>
                  </a:r>
                  <a:endParaRPr lang="en-US" altLang="zh-CN" sz="800"/>
                </a:p>
                <a:p>
                  <a:pPr algn="l"/>
                  <a:r>
                    <a:rPr lang="en-US" altLang="zh-CN" sz="800"/>
                    <a:t>+ NewGenerator(): FilterGenerator</a:t>
                  </a:r>
                  <a:endParaRPr lang="en-US" altLang="zh-CN" sz="800"/>
                </a:p>
                <a:p>
                  <a:pPr algn="l"/>
                  <a:r>
                    <a:rPr lang="en-US" altLang="zh-CN" sz="800"/>
                    <a:t>+ Contains(filter: []byte, key: []byte): bool</a:t>
                  </a:r>
                  <a:endParaRPr lang="en-US" altLang="zh-CN" sz="800"/>
                </a:p>
              </p:txBody>
            </p:sp>
          </p:grpSp>
          <p:grpSp>
            <p:nvGrpSpPr>
              <p:cNvPr id="14" name="组合 13"/>
              <p:cNvGrpSpPr/>
              <p:nvPr/>
            </p:nvGrpSpPr>
            <p:grpSpPr>
              <a:xfrm>
                <a:off x="5717" y="3374"/>
                <a:ext cx="3182" cy="1630"/>
                <a:chOff x="5684" y="3374"/>
                <a:chExt cx="3182" cy="1630"/>
              </a:xfrm>
            </p:grpSpPr>
            <p:sp>
              <p:nvSpPr>
                <p:cNvPr id="11" name="流程图: 过程 10"/>
                <p:cNvSpPr/>
                <p:nvPr/>
              </p:nvSpPr>
              <p:spPr>
                <a:xfrm>
                  <a:off x="5684" y="3374"/>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bloomFilter</a:t>
                  </a:r>
                  <a:endParaRPr lang="en-US" altLang="zh-CN" sz="1200"/>
                </a:p>
              </p:txBody>
            </p:sp>
            <p:sp>
              <p:nvSpPr>
                <p:cNvPr id="12" name="流程图: 过程 11"/>
                <p:cNvSpPr/>
                <p:nvPr/>
              </p:nvSpPr>
              <p:spPr>
                <a:xfrm>
                  <a:off x="5684" y="3823"/>
                  <a:ext cx="3183"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int</a:t>
                  </a:r>
                  <a:endParaRPr lang="en-US" altLang="zh-CN" sz="800"/>
                </a:p>
              </p:txBody>
            </p:sp>
            <p:sp>
              <p:nvSpPr>
                <p:cNvPr id="13" name="流程图: 过程 12"/>
                <p:cNvSpPr/>
                <p:nvPr/>
              </p:nvSpPr>
              <p:spPr>
                <a:xfrm>
                  <a:off x="5684" y="4272"/>
                  <a:ext cx="3183" cy="733"/>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sym typeface="+mn-ea"/>
                    </a:rPr>
                    <a:t>+ Name(): string</a:t>
                  </a:r>
                  <a:endParaRPr lang="en-US" altLang="zh-CN" sz="800"/>
                </a:p>
                <a:p>
                  <a:pPr algn="l"/>
                  <a:r>
                    <a:rPr lang="en-US" altLang="zh-CN" sz="800">
                      <a:sym typeface="+mn-ea"/>
                    </a:rPr>
                    <a:t>+ NewGenerator(): FilterGenerator</a:t>
                  </a:r>
                  <a:endParaRPr lang="en-US" altLang="zh-CN" sz="800"/>
                </a:p>
                <a:p>
                  <a:pPr algn="l"/>
                  <a:r>
                    <a:rPr lang="en-US" altLang="zh-CN" sz="800">
                      <a:sym typeface="+mn-ea"/>
                    </a:rPr>
                    <a:t>+ Contains(filter: []byte, key: []byte): bool</a:t>
                  </a:r>
                  <a:endParaRPr lang="en-US" altLang="zh-CN" sz="800"/>
                </a:p>
              </p:txBody>
            </p:sp>
          </p:grpSp>
          <p:cxnSp>
            <p:nvCxnSpPr>
              <p:cNvPr id="18" name="直接箭头连接符 17"/>
              <p:cNvCxnSpPr/>
              <p:nvPr/>
            </p:nvCxnSpPr>
            <p:spPr>
              <a:xfrm flipH="1" flipV="1">
                <a:off x="4116" y="4166"/>
                <a:ext cx="1467" cy="17"/>
              </a:xfrm>
              <a:prstGeom prst="straightConnector1">
                <a:avLst/>
              </a:prstGeom>
              <a:ln w="0">
                <a:solidFill>
                  <a:schemeClr val="tx1"/>
                </a:solidFill>
                <a:prstDash val="dash"/>
                <a:tailEnd type="triangle" w="sm" len="lg"/>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34" y="7102"/>
              <a:ext cx="7965" cy="1780"/>
              <a:chOff x="934" y="7102"/>
              <a:chExt cx="7965" cy="1780"/>
            </a:xfrm>
          </p:grpSpPr>
          <p:grpSp>
            <p:nvGrpSpPr>
              <p:cNvPr id="16" name="组合 15"/>
              <p:cNvGrpSpPr/>
              <p:nvPr/>
            </p:nvGrpSpPr>
            <p:grpSpPr>
              <a:xfrm>
                <a:off x="934" y="7102"/>
                <a:ext cx="3182" cy="1631"/>
                <a:chOff x="934" y="7102"/>
                <a:chExt cx="3182" cy="1631"/>
              </a:xfrm>
            </p:grpSpPr>
            <p:sp>
              <p:nvSpPr>
                <p:cNvPr id="9" name="流程图: 过程 8"/>
                <p:cNvSpPr/>
                <p:nvPr/>
              </p:nvSpPr>
              <p:spPr>
                <a:xfrm>
                  <a:off x="934" y="7102"/>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FilterGenerator</a:t>
                  </a:r>
                  <a:endParaRPr lang="en-US" altLang="zh-CN" sz="1200"/>
                </a:p>
              </p:txBody>
            </p:sp>
            <p:sp>
              <p:nvSpPr>
                <p:cNvPr id="10" name="流程图: 过程 9"/>
                <p:cNvSpPr/>
                <p:nvPr/>
              </p:nvSpPr>
              <p:spPr>
                <a:xfrm>
                  <a:off x="934" y="7551"/>
                  <a:ext cx="3183" cy="1182"/>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 Add(key: []byte)</a:t>
                  </a:r>
                  <a:endParaRPr lang="en-US" altLang="zh-CN" sz="800"/>
                </a:p>
                <a:p>
                  <a:pPr algn="l"/>
                  <a:r>
                    <a:rPr lang="en-US" altLang="zh-CN" sz="800"/>
                    <a:t>+ Generate(b: Buffer)</a:t>
                  </a:r>
                  <a:endParaRPr lang="en-US" altLang="zh-CN" sz="800"/>
                </a:p>
              </p:txBody>
            </p:sp>
          </p:grpSp>
          <p:grpSp>
            <p:nvGrpSpPr>
              <p:cNvPr id="27" name="组合 26"/>
              <p:cNvGrpSpPr/>
              <p:nvPr/>
            </p:nvGrpSpPr>
            <p:grpSpPr>
              <a:xfrm>
                <a:off x="5717" y="7102"/>
                <a:ext cx="3183" cy="1781"/>
                <a:chOff x="5717" y="7102"/>
                <a:chExt cx="3183" cy="1781"/>
              </a:xfrm>
            </p:grpSpPr>
            <p:grpSp>
              <p:nvGrpSpPr>
                <p:cNvPr id="23" name="组合 22"/>
                <p:cNvGrpSpPr/>
                <p:nvPr/>
              </p:nvGrpSpPr>
              <p:grpSpPr>
                <a:xfrm>
                  <a:off x="5717" y="7102"/>
                  <a:ext cx="3183" cy="1115"/>
                  <a:chOff x="934" y="7102"/>
                  <a:chExt cx="3183" cy="1115"/>
                </a:xfrm>
              </p:grpSpPr>
              <p:sp>
                <p:nvSpPr>
                  <p:cNvPr id="24" name="流程图: 过程 23"/>
                  <p:cNvSpPr/>
                  <p:nvPr/>
                </p:nvSpPr>
                <p:spPr>
                  <a:xfrm>
                    <a:off x="935" y="7102"/>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bloomFilterGenerator</a:t>
                    </a:r>
                    <a:endParaRPr lang="en-US" altLang="zh-CN" sz="1200"/>
                  </a:p>
                </p:txBody>
              </p:sp>
              <p:sp>
                <p:nvSpPr>
                  <p:cNvPr id="25" name="流程图: 过程 24"/>
                  <p:cNvSpPr/>
                  <p:nvPr/>
                </p:nvSpPr>
                <p:spPr>
                  <a:xfrm>
                    <a:off x="934" y="7551"/>
                    <a:ext cx="3183" cy="6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 n: int</a:t>
                    </a:r>
                    <a:endParaRPr lang="en-US" altLang="zh-CN" sz="800"/>
                  </a:p>
                  <a:p>
                    <a:pPr algn="l"/>
                    <a:r>
                      <a:rPr lang="en-US" altLang="zh-CN" sz="800"/>
                      <a:t>- k: uint8</a:t>
                    </a:r>
                    <a:endParaRPr lang="en-US" altLang="zh-CN" sz="800"/>
                  </a:p>
                  <a:p>
                    <a:pPr algn="l"/>
                    <a:r>
                      <a:rPr lang="en-US" altLang="zh-CN" sz="800"/>
                      <a:t>- keyHashes: []uint32</a:t>
                    </a:r>
                    <a:endParaRPr lang="en-US" altLang="zh-CN" sz="800"/>
                  </a:p>
                </p:txBody>
              </p:sp>
            </p:grpSp>
            <p:sp>
              <p:nvSpPr>
                <p:cNvPr id="26" name="流程图: 过程 25"/>
                <p:cNvSpPr/>
                <p:nvPr/>
              </p:nvSpPr>
              <p:spPr>
                <a:xfrm>
                  <a:off x="5718" y="8217"/>
                  <a:ext cx="3183" cy="6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 Add(key: []byte)</a:t>
                  </a:r>
                  <a:endParaRPr lang="en-US" altLang="zh-CN" sz="800"/>
                </a:p>
                <a:p>
                  <a:pPr algn="l"/>
                  <a:r>
                    <a:rPr lang="en-US" altLang="zh-CN" sz="800"/>
                    <a:t>+ Generate(b: Buffer)</a:t>
                  </a:r>
                  <a:endParaRPr lang="en-US" altLang="zh-CN" sz="800"/>
                </a:p>
              </p:txBody>
            </p:sp>
          </p:grpSp>
          <p:cxnSp>
            <p:nvCxnSpPr>
              <p:cNvPr id="28" name="直接箭头连接符 27"/>
              <p:cNvCxnSpPr>
                <a:endCxn id="10" idx="3"/>
              </p:cNvCxnSpPr>
              <p:nvPr/>
            </p:nvCxnSpPr>
            <p:spPr>
              <a:xfrm flipH="1">
                <a:off x="4117" y="7950"/>
                <a:ext cx="1416" cy="192"/>
              </a:xfrm>
              <a:prstGeom prst="straightConnector1">
                <a:avLst/>
              </a:prstGeom>
              <a:ln w="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
        <p:nvSpPr>
          <p:cNvPr id="31" name="文本框 30"/>
          <p:cNvSpPr txBox="1"/>
          <p:nvPr/>
        </p:nvSpPr>
        <p:spPr>
          <a:xfrm>
            <a:off x="253365" y="871855"/>
            <a:ext cx="11218545" cy="2584450"/>
          </a:xfrm>
          <a:prstGeom prst="rect">
            <a:avLst/>
          </a:prstGeom>
          <a:noFill/>
        </p:spPr>
        <p:txBody>
          <a:bodyPr wrap="square" rtlCol="0">
            <a:spAutoFit/>
          </a:bodyPr>
          <a:p>
            <a:r>
              <a:rPr lang="zh-CN" altLang="en-US">
                <a:latin typeface="苹方-简" panose="020B0400000000000000" charset="-122"/>
                <a:ea typeface="苹方-简" panose="020B0400000000000000" charset="-122"/>
              </a:rPr>
              <a:t>布隆过滤器：假设这里有n个整数set，以及一个m位的bit数组，以及k个哈希函数。m[i]表示访问第i个bit位。</a:t>
            </a:r>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关键三个参数：</a:t>
            </a:r>
            <a:r>
              <a:rPr lang="en-US" altLang="zh-CN">
                <a:latin typeface="苹方-简" panose="020B0400000000000000" charset="-122"/>
                <a:ea typeface="苹方-简" panose="020B0400000000000000" charset="-122"/>
              </a:rPr>
              <a:t>n-</a:t>
            </a:r>
            <a:r>
              <a:rPr lang="zh-CN" altLang="en-US">
                <a:latin typeface="苹方-简" panose="020B0400000000000000" charset="-122"/>
                <a:ea typeface="苹方-简" panose="020B0400000000000000" charset="-122"/>
              </a:rPr>
              <a:t>整数</a:t>
            </a:r>
            <a:r>
              <a:rPr lang="en-US" altLang="zh-CN">
                <a:latin typeface="苹方-简" panose="020B0400000000000000" charset="-122"/>
                <a:ea typeface="苹方-简" panose="020B0400000000000000" charset="-122"/>
              </a:rPr>
              <a:t>set</a:t>
            </a:r>
            <a:r>
              <a:rPr lang="zh-CN" altLang="en-US">
                <a:latin typeface="苹方-简" panose="020B0400000000000000" charset="-122"/>
                <a:ea typeface="苹方-简" panose="020B0400000000000000" charset="-122"/>
              </a:rPr>
              <a:t>个数；</a:t>
            </a:r>
            <a:r>
              <a:rPr lang="en-US" altLang="zh-CN">
                <a:latin typeface="苹方-简" panose="020B0400000000000000" charset="-122"/>
                <a:ea typeface="苹方-简" panose="020B0400000000000000" charset="-122"/>
              </a:rPr>
              <a:t>m-bit</a:t>
            </a:r>
            <a:r>
              <a:rPr lang="zh-CN" altLang="en-US">
                <a:latin typeface="苹方-简" panose="020B0400000000000000" charset="-122"/>
                <a:ea typeface="苹方-简" panose="020B0400000000000000" charset="-122"/>
              </a:rPr>
              <a:t>数组个数位；</a:t>
            </a:r>
            <a:r>
              <a:rPr lang="en-US" altLang="zh-CN">
                <a:latin typeface="苹方-简" panose="020B0400000000000000" charset="-122"/>
                <a:ea typeface="苹方-简" panose="020B0400000000000000" charset="-122"/>
              </a:rPr>
              <a:t>k-</a:t>
            </a:r>
            <a:r>
              <a:rPr lang="zh-CN" altLang="en-US">
                <a:latin typeface="苹方-简" panose="020B0400000000000000" charset="-122"/>
                <a:ea typeface="苹方-简" panose="020B0400000000000000" charset="-122"/>
              </a:rPr>
              <a:t>哈希函数的个数。</a:t>
            </a:r>
            <a:r>
              <a:rPr lang="en-US" altLang="zh-CN">
                <a:latin typeface="苹方-简" panose="020B0400000000000000" charset="-122"/>
                <a:ea typeface="苹方-简" panose="020B0400000000000000" charset="-122"/>
              </a:rPr>
              <a:t>f = m/n</a:t>
            </a:r>
            <a:r>
              <a:rPr lang="zh-CN" altLang="en-US">
                <a:latin typeface="苹方-简" panose="020B0400000000000000" charset="-122"/>
                <a:ea typeface="苹方-简" panose="020B0400000000000000" charset="-122"/>
              </a:rPr>
              <a:t>，表示</a:t>
            </a:r>
            <a:r>
              <a:rPr lang="en-US" altLang="zh-CN">
                <a:latin typeface="苹方-简" panose="020B0400000000000000" charset="-122"/>
                <a:ea typeface="苹方-简" panose="020B0400000000000000" charset="-122"/>
              </a:rPr>
              <a:t>1</a:t>
            </a:r>
            <a:r>
              <a:rPr lang="zh-CN" altLang="en-US">
                <a:latin typeface="苹方-简" panose="020B0400000000000000" charset="-122"/>
                <a:ea typeface="苹方-简" panose="020B0400000000000000" charset="-122"/>
              </a:rPr>
              <a:t>个</a:t>
            </a:r>
            <a:r>
              <a:rPr lang="en-US" altLang="zh-CN">
                <a:latin typeface="苹方-简" panose="020B0400000000000000" charset="-122"/>
                <a:ea typeface="苹方-简" panose="020B0400000000000000" charset="-122"/>
              </a:rPr>
              <a:t>key</a:t>
            </a:r>
            <a:r>
              <a:rPr lang="zh-CN" altLang="en-US">
                <a:latin typeface="苹方-简" panose="020B0400000000000000" charset="-122"/>
                <a:ea typeface="苹方-简" panose="020B0400000000000000" charset="-122"/>
              </a:rPr>
              <a:t>大约占多少个</a:t>
            </a:r>
            <a:r>
              <a:rPr lang="en-US" altLang="zh-CN">
                <a:latin typeface="苹方-简" panose="020B0400000000000000" charset="-122"/>
                <a:ea typeface="苹方-简" panose="020B0400000000000000" charset="-122"/>
              </a:rPr>
              <a:t>bit</a:t>
            </a:r>
            <a:r>
              <a:rPr lang="zh-CN" altLang="en-US">
                <a:latin typeface="苹方-简" panose="020B0400000000000000" charset="-122"/>
                <a:ea typeface="苹方-简" panose="020B0400000000000000" charset="-122"/>
              </a:rPr>
              <a:t>。</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en-US" altLang="zh-CN">
                <a:latin typeface="苹方-简" panose="020B0400000000000000" charset="-122"/>
                <a:ea typeface="苹方-简" panose="020B0400000000000000" charset="-122"/>
              </a:rPr>
              <a:t>Q</a:t>
            </a:r>
            <a:r>
              <a:rPr lang="zh-CN" altLang="en-US">
                <a:latin typeface="苹方-简" panose="020B0400000000000000" charset="-122"/>
                <a:ea typeface="苹方-简" panose="020B0400000000000000" charset="-122"/>
              </a:rPr>
              <a:t>：当</a:t>
            </a:r>
            <a:r>
              <a:rPr lang="en-US" altLang="zh-CN">
                <a:latin typeface="苹方-简" panose="020B0400000000000000" charset="-122"/>
                <a:ea typeface="苹方-简" panose="020B0400000000000000" charset="-122"/>
              </a:rPr>
              <a:t>n</a:t>
            </a:r>
            <a:r>
              <a:rPr lang="zh-CN" altLang="en-US">
                <a:latin typeface="苹方-简" panose="020B0400000000000000" charset="-122"/>
                <a:ea typeface="苹方-简" panose="020B0400000000000000" charset="-122"/>
              </a:rPr>
              <a:t>已知，</a:t>
            </a:r>
            <a:r>
              <a:rPr lang="en-US" altLang="zh-CN">
                <a:latin typeface="苹方-简" panose="020B0400000000000000" charset="-122"/>
                <a:ea typeface="苹方-简" panose="020B0400000000000000" charset="-122"/>
              </a:rPr>
              <a:t>m</a:t>
            </a:r>
            <a:r>
              <a:rPr lang="zh-CN" altLang="en-US">
                <a:latin typeface="苹方-简" panose="020B0400000000000000" charset="-122"/>
                <a:ea typeface="苹方-简" panose="020B0400000000000000" charset="-122"/>
              </a:rPr>
              <a:t>和</a:t>
            </a:r>
            <a:r>
              <a:rPr lang="en-US" altLang="zh-CN">
                <a:latin typeface="苹方-简" panose="020B0400000000000000" charset="-122"/>
                <a:ea typeface="苹方-简" panose="020B0400000000000000" charset="-122"/>
              </a:rPr>
              <a:t>k</a:t>
            </a:r>
            <a:r>
              <a:rPr lang="zh-CN" altLang="en-US">
                <a:latin typeface="苹方-简" panose="020B0400000000000000" charset="-122"/>
                <a:ea typeface="苹方-简" panose="020B0400000000000000" charset="-122"/>
              </a:rPr>
              <a:t>的值如何确定？</a:t>
            </a:r>
            <a:endParaRPr lang="zh-CN" altLang="en-US">
              <a:latin typeface="苹方-简" panose="020B0400000000000000" charset="-122"/>
              <a:ea typeface="苹方-简" panose="020B0400000000000000" charset="-122"/>
            </a:endParaRPr>
          </a:p>
          <a:p>
            <a:r>
              <a:rPr lang="en-US" altLang="zh-CN">
                <a:latin typeface="苹方-简" panose="020B0400000000000000" charset="-122"/>
                <a:ea typeface="苹方-简" panose="020B0400000000000000" charset="-122"/>
              </a:rPr>
              <a:t>A</a:t>
            </a:r>
            <a:r>
              <a:rPr lang="zh-CN" altLang="en-US">
                <a:latin typeface="苹方-简" panose="020B0400000000000000" charset="-122"/>
                <a:ea typeface="苹方-简" panose="020B0400000000000000" charset="-122"/>
              </a:rPr>
              <a:t>：</a:t>
            </a:r>
            <a:r>
              <a:rPr lang="en-US" altLang="zh-CN">
                <a:latin typeface="苹方-简" panose="020B0400000000000000" charset="-122"/>
                <a:ea typeface="苹方-简" panose="020B0400000000000000" charset="-122"/>
              </a:rPr>
              <a:t>在LevelDB中并没有去认真讨论m的个数。而是直接在filter的构造函数中指定m/n，然后得到最优的k值</a:t>
            </a:r>
            <a:r>
              <a:rPr lang="zh-CN" altLang="en-US">
                <a:latin typeface="苹方-简" panose="020B0400000000000000" charset="-122"/>
                <a:ea typeface="苹方-简" panose="020B0400000000000000" charset="-122"/>
              </a:rPr>
              <a:t>。                                   </a:t>
            </a:r>
            <a:r>
              <a:rPr lang="en-US" altLang="zh-CN">
                <a:latin typeface="苹方-简" panose="020B0400000000000000" charset="-122"/>
                <a:ea typeface="苹方-简" panose="020B0400000000000000" charset="-122"/>
              </a:rPr>
              <a:t>k = ln2· (m/n)时取得最优的哈希函数的个数。</a:t>
            </a:r>
            <a:r>
              <a:rPr lang="zh-CN" altLang="en-US">
                <a:latin typeface="苹方-简" panose="020B0400000000000000" charset="-122"/>
                <a:ea typeface="苹方-简" panose="020B0400000000000000" charset="-122"/>
              </a:rPr>
              <a:t>（数学）</a:t>
            </a:r>
            <a:endParaRPr lang="en-US" altLang="zh-CN">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p:txBody>
      </p:sp>
      <p:grpSp>
        <p:nvGrpSpPr>
          <p:cNvPr id="75" name="组合 74"/>
          <p:cNvGrpSpPr/>
          <p:nvPr/>
        </p:nvGrpSpPr>
        <p:grpSpPr>
          <a:xfrm>
            <a:off x="6624320" y="3672205"/>
            <a:ext cx="5248910" cy="2974340"/>
            <a:chOff x="10432" y="5783"/>
            <a:chExt cx="8266" cy="4684"/>
          </a:xfrm>
        </p:grpSpPr>
        <p:grpSp>
          <p:nvGrpSpPr>
            <p:cNvPr id="40" name="组合 39"/>
            <p:cNvGrpSpPr/>
            <p:nvPr/>
          </p:nvGrpSpPr>
          <p:grpSpPr>
            <a:xfrm>
              <a:off x="10432" y="9392"/>
              <a:ext cx="4416" cy="500"/>
              <a:chOff x="10432" y="9392"/>
              <a:chExt cx="4416" cy="500"/>
            </a:xfrm>
          </p:grpSpPr>
          <p:sp>
            <p:nvSpPr>
              <p:cNvPr id="32" name="流程图: 过程 31"/>
              <p:cNvSpPr/>
              <p:nvPr/>
            </p:nvSpPr>
            <p:spPr>
              <a:xfrm>
                <a:off x="1153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1208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1098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1043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1374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1429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319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264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1" name="文本框 40"/>
            <p:cNvSpPr txBox="1"/>
            <p:nvPr/>
          </p:nvSpPr>
          <p:spPr>
            <a:xfrm>
              <a:off x="11532" y="10033"/>
              <a:ext cx="3033" cy="434"/>
            </a:xfrm>
            <a:prstGeom prst="rect">
              <a:avLst/>
            </a:prstGeom>
            <a:noFill/>
          </p:spPr>
          <p:txBody>
            <a:bodyPr wrap="square" rtlCol="0">
              <a:spAutoFit/>
            </a:bodyPr>
            <a:p>
              <a:r>
                <a:rPr lang="en-US" altLang="zh-CN" sz="1200">
                  <a:latin typeface="苹方-简" panose="020B0400000000000000" charset="-122"/>
                  <a:ea typeface="苹方-简" panose="020B0400000000000000" charset="-122"/>
                </a:rPr>
                <a:t>m</a:t>
              </a:r>
              <a:r>
                <a:rPr lang="zh-CN" altLang="en-US" sz="1200">
                  <a:latin typeface="苹方-简" panose="020B0400000000000000" charset="-122"/>
                  <a:ea typeface="苹方-简" panose="020B0400000000000000" charset="-122"/>
                </a:rPr>
                <a:t>位</a:t>
              </a:r>
              <a:r>
                <a:rPr lang="en-US" altLang="zh-CN" sz="1200">
                  <a:latin typeface="苹方-简" panose="020B0400000000000000" charset="-122"/>
                  <a:ea typeface="苹方-简" panose="020B0400000000000000" charset="-122"/>
                </a:rPr>
                <a:t>bit</a:t>
              </a:r>
              <a:r>
                <a:rPr lang="zh-CN" altLang="en-US" sz="1200">
                  <a:latin typeface="苹方-简" panose="020B0400000000000000" charset="-122"/>
                  <a:ea typeface="苹方-简" panose="020B0400000000000000" charset="-122"/>
                </a:rPr>
                <a:t>数组</a:t>
              </a:r>
              <a:endParaRPr lang="zh-CN" altLang="en-US" sz="1200">
                <a:latin typeface="苹方-简" panose="020B0400000000000000" charset="-122"/>
                <a:ea typeface="苹方-简" panose="020B0400000000000000" charset="-122"/>
              </a:endParaRPr>
            </a:p>
          </p:txBody>
        </p:sp>
        <p:sp>
          <p:nvSpPr>
            <p:cNvPr id="42" name="流程图: 过程 41"/>
            <p:cNvSpPr/>
            <p:nvPr/>
          </p:nvSpPr>
          <p:spPr>
            <a:xfrm>
              <a:off x="10866"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h1</a:t>
              </a:r>
              <a:endParaRPr lang="en-US" altLang="zh-CN" sz="1000">
                <a:solidFill>
                  <a:schemeClr val="tx1"/>
                </a:solidFill>
              </a:endParaRPr>
            </a:p>
          </p:txBody>
        </p:sp>
        <p:sp>
          <p:nvSpPr>
            <p:cNvPr id="43" name="流程图: 过程 42"/>
            <p:cNvSpPr/>
            <p:nvPr/>
          </p:nvSpPr>
          <p:spPr>
            <a:xfrm>
              <a:off x="12349"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h2</a:t>
              </a:r>
              <a:endParaRPr lang="en-US" altLang="zh-CN" sz="1000">
                <a:solidFill>
                  <a:schemeClr val="tx1"/>
                </a:solidFill>
              </a:endParaRPr>
            </a:p>
          </p:txBody>
        </p:sp>
        <p:sp>
          <p:nvSpPr>
            <p:cNvPr id="44" name="流程图: 过程 43"/>
            <p:cNvSpPr/>
            <p:nvPr/>
          </p:nvSpPr>
          <p:spPr>
            <a:xfrm>
              <a:off x="14048"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hk</a:t>
              </a:r>
              <a:endParaRPr lang="en-US" altLang="zh-CN" sz="1000">
                <a:solidFill>
                  <a:schemeClr val="tx1"/>
                </a:solidFill>
              </a:endParaRPr>
            </a:p>
          </p:txBody>
        </p:sp>
        <p:sp>
          <p:nvSpPr>
            <p:cNvPr id="45" name="文本框 44"/>
            <p:cNvSpPr txBox="1"/>
            <p:nvPr/>
          </p:nvSpPr>
          <p:spPr>
            <a:xfrm>
              <a:off x="15666" y="7543"/>
              <a:ext cx="3033" cy="434"/>
            </a:xfrm>
            <a:prstGeom prst="rect">
              <a:avLst/>
            </a:prstGeom>
            <a:noFill/>
          </p:spPr>
          <p:txBody>
            <a:bodyPr wrap="square" rtlCol="0">
              <a:spAutoFit/>
            </a:bodyPr>
            <a:p>
              <a:r>
                <a:rPr lang="en-US" altLang="zh-CN" sz="1200">
                  <a:latin typeface="苹方-简" panose="020B0400000000000000" charset="-122"/>
                  <a:ea typeface="苹方-简" panose="020B0400000000000000" charset="-122"/>
                </a:rPr>
                <a:t>k</a:t>
              </a:r>
              <a:r>
                <a:rPr lang="zh-CN" altLang="en-US" sz="1200">
                  <a:latin typeface="苹方-简" panose="020B0400000000000000" charset="-122"/>
                  <a:ea typeface="苹方-简" panose="020B0400000000000000" charset="-122"/>
                </a:rPr>
                <a:t>个</a:t>
              </a:r>
              <a:r>
                <a:rPr lang="en-US" altLang="zh-CN" sz="1200">
                  <a:latin typeface="苹方-简" panose="020B0400000000000000" charset="-122"/>
                  <a:ea typeface="苹方-简" panose="020B0400000000000000" charset="-122"/>
                </a:rPr>
                <a:t>hash</a:t>
              </a:r>
              <a:r>
                <a:rPr lang="zh-CN" altLang="en-US" sz="1200">
                  <a:latin typeface="苹方-简" panose="020B0400000000000000" charset="-122"/>
                  <a:ea typeface="苹方-简" panose="020B0400000000000000" charset="-122"/>
                </a:rPr>
                <a:t>函数</a:t>
              </a:r>
              <a:endParaRPr lang="zh-CN" altLang="en-US" sz="1200">
                <a:latin typeface="苹方-简" panose="020B0400000000000000" charset="-122"/>
                <a:ea typeface="苹方-简" panose="020B0400000000000000" charset="-122"/>
              </a:endParaRPr>
            </a:p>
          </p:txBody>
        </p:sp>
        <p:sp>
          <p:nvSpPr>
            <p:cNvPr id="46" name="流程图: 过程 45"/>
            <p:cNvSpPr/>
            <p:nvPr/>
          </p:nvSpPr>
          <p:spPr>
            <a:xfrm>
              <a:off x="11816" y="5783"/>
              <a:ext cx="1716" cy="53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苹方-简" panose="020B0400000000000000" charset="-122"/>
                  <a:ea typeface="苹方-简" panose="020B0400000000000000" charset="-122"/>
                </a:rPr>
                <a:t>整数</a:t>
              </a:r>
              <a:r>
                <a:rPr lang="en-US" altLang="zh-CN" sz="1200">
                  <a:solidFill>
                    <a:schemeClr val="tx1"/>
                  </a:solidFill>
                  <a:latin typeface="苹方-简" panose="020B0400000000000000" charset="-122"/>
                  <a:ea typeface="苹方-简" panose="020B0400000000000000" charset="-122"/>
                </a:rPr>
                <a:t>n</a:t>
              </a:r>
              <a:endParaRPr lang="en-US" altLang="zh-CN" sz="1200">
                <a:solidFill>
                  <a:schemeClr val="tx1"/>
                </a:solidFill>
                <a:latin typeface="苹方-简" panose="020B0400000000000000" charset="-122"/>
                <a:ea typeface="苹方-简" panose="020B0400000000000000" charset="-122"/>
              </a:endParaRPr>
            </a:p>
          </p:txBody>
        </p:sp>
        <p:cxnSp>
          <p:nvCxnSpPr>
            <p:cNvPr id="47" name="曲线连接符 46"/>
            <p:cNvCxnSpPr>
              <a:stCxn id="46" idx="2"/>
              <a:endCxn id="42" idx="0"/>
            </p:cNvCxnSpPr>
            <p:nvPr/>
          </p:nvCxnSpPr>
          <p:spPr>
            <a:xfrm rot="5400000">
              <a:off x="11498" y="5942"/>
              <a:ext cx="802" cy="1549"/>
            </a:xfrm>
            <a:prstGeom prst="curvedConnector3">
              <a:avLst>
                <a:gd name="adj1" fmla="val 49938"/>
              </a:avLst>
            </a:prstGeom>
            <a:ln w="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46" idx="2"/>
              <a:endCxn id="43" idx="0"/>
            </p:cNvCxnSpPr>
            <p:nvPr/>
          </p:nvCxnSpPr>
          <p:spPr>
            <a:xfrm rot="5400000">
              <a:off x="12240" y="6684"/>
              <a:ext cx="802" cy="66"/>
            </a:xfrm>
            <a:prstGeom prst="curvedConnector3">
              <a:avLst>
                <a:gd name="adj1" fmla="val 50000"/>
              </a:avLst>
            </a:prstGeom>
            <a:ln w="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8"/>
            <p:cNvCxnSpPr>
              <a:endCxn id="44" idx="0"/>
            </p:cNvCxnSpPr>
            <p:nvPr/>
          </p:nvCxnSpPr>
          <p:spPr>
            <a:xfrm>
              <a:off x="12666" y="6366"/>
              <a:ext cx="1641" cy="752"/>
            </a:xfrm>
            <a:prstGeom prst="curvedConnector2">
              <a:avLst/>
            </a:prstGeom>
            <a:ln w="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2" idx="2"/>
              <a:endCxn id="39" idx="0"/>
            </p:cNvCxnSpPr>
            <p:nvPr/>
          </p:nvCxnSpPr>
          <p:spPr>
            <a:xfrm>
              <a:off x="11125" y="8402"/>
              <a:ext cx="1798"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2"/>
              <a:endCxn id="34" idx="0"/>
            </p:cNvCxnSpPr>
            <p:nvPr/>
          </p:nvCxnSpPr>
          <p:spPr>
            <a:xfrm flipH="1">
              <a:off x="11257" y="8402"/>
              <a:ext cx="1351"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2"/>
              <a:endCxn id="38" idx="0"/>
            </p:cNvCxnSpPr>
            <p:nvPr/>
          </p:nvCxnSpPr>
          <p:spPr>
            <a:xfrm flipH="1">
              <a:off x="13473" y="8402"/>
              <a:ext cx="834"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en-US" altLang="zh-CN" sz="2800"/>
              <a:t>Bloom filter</a:t>
            </a:r>
            <a:endParaRPr lang="en-US" altLang="zh-CN" sz="2800"/>
          </a:p>
        </p:txBody>
      </p:sp>
      <p:sp>
        <p:nvSpPr>
          <p:cNvPr id="31" name="文本框 30"/>
          <p:cNvSpPr txBox="1"/>
          <p:nvPr/>
        </p:nvSpPr>
        <p:spPr>
          <a:xfrm>
            <a:off x="253365" y="871855"/>
            <a:ext cx="11218545" cy="2030095"/>
          </a:xfrm>
          <a:prstGeom prst="rect">
            <a:avLst/>
          </a:prstGeom>
          <a:noFill/>
        </p:spPr>
        <p:txBody>
          <a:bodyPr wrap="square" rtlCol="0">
            <a:spAutoFit/>
          </a:bodyPr>
          <a:p>
            <a:r>
              <a:rPr lang="en-US" altLang="zh-CN">
                <a:latin typeface="苹方-简" panose="020B0400000000000000" charset="-122"/>
                <a:ea typeface="苹方-简" panose="020B0400000000000000" charset="-122"/>
              </a:rPr>
              <a:t>Q</a:t>
            </a:r>
            <a:r>
              <a:rPr lang="zh-CN" altLang="en-US">
                <a:latin typeface="苹方-简" panose="020B0400000000000000" charset="-122"/>
                <a:ea typeface="苹方-简" panose="020B0400000000000000" charset="-122"/>
              </a:rPr>
              <a:t>：</a:t>
            </a:r>
            <a:r>
              <a:rPr lang="en-US" altLang="zh-CN">
                <a:latin typeface="苹方-简" panose="020B0400000000000000" charset="-122"/>
                <a:ea typeface="苹方-简" panose="020B0400000000000000" charset="-122"/>
              </a:rPr>
              <a:t>bloom filter</a:t>
            </a:r>
            <a:r>
              <a:rPr lang="zh-CN" altLang="en-US">
                <a:latin typeface="苹方-简" panose="020B0400000000000000" charset="-122"/>
                <a:ea typeface="苹方-简" panose="020B0400000000000000" charset="-122"/>
              </a:rPr>
              <a:t>里面，</a:t>
            </a:r>
            <a:r>
              <a:rPr lang="en-US" altLang="zh-CN">
                <a:latin typeface="苹方-简" panose="020B0400000000000000" charset="-122"/>
                <a:ea typeface="苹方-简" panose="020B0400000000000000" charset="-122"/>
              </a:rPr>
              <a:t>k</a:t>
            </a:r>
            <a:r>
              <a:rPr lang="zh-CN" altLang="en-US">
                <a:latin typeface="苹方-简" panose="020B0400000000000000" charset="-122"/>
                <a:ea typeface="苹方-简" panose="020B0400000000000000" charset="-122"/>
              </a:rPr>
              <a:t>个</a:t>
            </a:r>
            <a:r>
              <a:rPr lang="en-US" altLang="zh-CN">
                <a:latin typeface="苹方-简" panose="020B0400000000000000" charset="-122"/>
                <a:ea typeface="苹方-简" panose="020B0400000000000000" charset="-122"/>
              </a:rPr>
              <a:t>hash</a:t>
            </a:r>
            <a:r>
              <a:rPr lang="zh-CN" altLang="en-US">
                <a:latin typeface="苹方-简" panose="020B0400000000000000" charset="-122"/>
                <a:ea typeface="苹方-简" panose="020B0400000000000000" charset="-122"/>
              </a:rPr>
              <a:t>函数如何构造？</a:t>
            </a:r>
            <a:endParaRPr lang="zh-CN" altLang="en-US">
              <a:latin typeface="苹方-简" panose="020B0400000000000000" charset="-122"/>
              <a:ea typeface="苹方-简" panose="020B0400000000000000" charset="-122"/>
            </a:endParaRPr>
          </a:p>
          <a:p>
            <a:r>
              <a:rPr lang="en-US" altLang="zh-CN">
                <a:latin typeface="苹方-简" panose="020B0400000000000000" charset="-122"/>
                <a:ea typeface="苹方-简" panose="020B0400000000000000" charset="-122"/>
              </a:rPr>
              <a:t>A</a:t>
            </a:r>
            <a:r>
              <a:rPr lang="zh-CN" altLang="en-US">
                <a:latin typeface="苹方-简" panose="020B0400000000000000" charset="-122"/>
                <a:ea typeface="苹方-简" panose="020B0400000000000000" charset="-122"/>
              </a:rPr>
              <a:t>：</a:t>
            </a:r>
            <a:r>
              <a:rPr lang="en-US" altLang="zh-CN">
                <a:latin typeface="苹方-简" panose="020B0400000000000000" charset="-122"/>
                <a:ea typeface="苹方-简" panose="020B0400000000000000" charset="-122"/>
              </a:rPr>
              <a:t>LevelDB中并没有真正创建k个哈希函数。而是使用旧有的哈希值累加。</a:t>
            </a:r>
            <a:endParaRPr lang="zh-CN" altLang="en-US">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auto h = BloomHash(key[i]);</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auto delta = (h &gt;&gt; 17) | (h &lt;&lt; 15);</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for (int i = 0; i &lt; k; i++) {</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    h += delta;</a:t>
            </a:r>
            <a:endParaRPr lang="zh-CN" altLang="en-US" sz="900">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a:t>
            </a:r>
            <a:endParaRPr lang="zh-CN" altLang="en-US" sz="900">
              <a:latin typeface="苹方-简" panose="020B0400000000000000" charset="-122"/>
              <a:ea typeface="苹方-简" panose="020B0400000000000000" charset="-122"/>
            </a:endParaRPr>
          </a:p>
          <a:p>
            <a:endParaRPr lang="zh-CN" altLang="en-US" sz="900">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所以这里并没有写k个哈希函数。而是使用了最原始的h哈希值位移来得到。(h &gt;&gt; 17) | (h &lt;&lt; 15);，累加delta得到下一次hash值。</a:t>
            </a:r>
            <a:endParaRPr lang="zh-CN" altLang="en-US">
              <a:latin typeface="苹方-简" panose="020B0400000000000000" charset="-122"/>
              <a:ea typeface="苹方-简" panose="020B0400000000000000" charset="-122"/>
            </a:endParaRPr>
          </a:p>
        </p:txBody>
      </p:sp>
      <p:grpSp>
        <p:nvGrpSpPr>
          <p:cNvPr id="12" name="组合 11"/>
          <p:cNvGrpSpPr/>
          <p:nvPr/>
        </p:nvGrpSpPr>
        <p:grpSpPr>
          <a:xfrm>
            <a:off x="253365" y="3926205"/>
            <a:ext cx="10825480" cy="2581090"/>
            <a:chOff x="399" y="6183"/>
            <a:chExt cx="17048" cy="2051"/>
          </a:xfrm>
        </p:grpSpPr>
        <p:sp>
          <p:nvSpPr>
            <p:cNvPr id="6" name="流程图: 过程 5"/>
            <p:cNvSpPr/>
            <p:nvPr/>
          </p:nvSpPr>
          <p:spPr>
            <a:xfrm>
              <a:off x="1331" y="6183"/>
              <a:ext cx="2701"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bloomFilter</a:t>
              </a:r>
              <a:endParaRPr lang="en-US" altLang="zh-CN" sz="1400">
                <a:solidFill>
                  <a:schemeClr val="tx1"/>
                </a:solidFill>
              </a:endParaRPr>
            </a:p>
          </p:txBody>
        </p:sp>
        <p:sp>
          <p:nvSpPr>
            <p:cNvPr id="7" name="文本框 6"/>
            <p:cNvSpPr txBox="1"/>
            <p:nvPr/>
          </p:nvSpPr>
          <p:spPr>
            <a:xfrm>
              <a:off x="399" y="7147"/>
              <a:ext cx="5931" cy="953"/>
            </a:xfrm>
            <a:prstGeom prst="rect">
              <a:avLst/>
            </a:prstGeom>
            <a:noFill/>
          </p:spPr>
          <p:txBody>
            <a:bodyPr wrap="square" rtlCol="0">
              <a:spAutoFit/>
            </a:bodyPr>
            <a:p>
              <a:r>
                <a:rPr lang="en-US" altLang="zh-CN" sz="1200">
                  <a:latin typeface="苹方-简" panose="020B0400000000000000" charset="-122"/>
                  <a:ea typeface="苹方-简" panose="020B0400000000000000" charset="-122"/>
                </a:rPr>
                <a:t>Name</a:t>
              </a:r>
              <a:r>
                <a:rPr lang="zh-CN" altLang="en-US" sz="1200">
                  <a:latin typeface="苹方-简" panose="020B0400000000000000" charset="-122"/>
                  <a:ea typeface="苹方-简" panose="020B0400000000000000" charset="-122"/>
                </a:rPr>
                <a:t>：名字</a:t>
              </a:r>
              <a:endParaRPr lang="zh-CN" altLang="en-US" sz="1200">
                <a:latin typeface="苹方-简" panose="020B0400000000000000" charset="-122"/>
                <a:ea typeface="苹方-简" panose="020B0400000000000000" charset="-122"/>
              </a:endParaRPr>
            </a:p>
            <a:p>
              <a:r>
                <a:rPr lang="en-US" altLang="zh-CN" sz="1200">
                  <a:latin typeface="苹方-简" panose="020B0400000000000000" charset="-122"/>
                  <a:ea typeface="苹方-简" panose="020B0400000000000000" charset="-122"/>
                </a:rPr>
                <a:t>Contains</a:t>
              </a:r>
              <a:r>
                <a:rPr lang="zh-CN" altLang="en-US" sz="1200">
                  <a:latin typeface="苹方-简" panose="020B0400000000000000" charset="-122"/>
                  <a:ea typeface="苹方-简" panose="020B0400000000000000" charset="-122"/>
                </a:rPr>
                <a:t>：</a:t>
              </a:r>
              <a:r>
                <a:rPr sz="1200">
                  <a:latin typeface="苹方-简" panose="020B0400000000000000" charset="-122"/>
                  <a:ea typeface="苹方-简" panose="020B0400000000000000" charset="-122"/>
                </a:rPr>
                <a:t>用来判断指定的key是否存在</a:t>
              </a:r>
              <a:r>
                <a:rPr lang="zh-CN" sz="1200">
                  <a:latin typeface="苹方-简" panose="020B0400000000000000" charset="-122"/>
                  <a:ea typeface="苹方-简" panose="020B0400000000000000" charset="-122"/>
                </a:rPr>
                <a:t>；</a:t>
              </a:r>
              <a:endParaRPr sz="1200">
                <a:latin typeface="苹方-简" panose="020B0400000000000000" charset="-122"/>
                <a:ea typeface="苹方-简" panose="020B0400000000000000" charset="-122"/>
              </a:endParaRPr>
            </a:p>
            <a:p>
              <a:r>
                <a:rPr lang="en-US" altLang="zh-CN" sz="1200">
                  <a:latin typeface="苹方-简" panose="020B0400000000000000" charset="-122"/>
                  <a:ea typeface="苹方-简" panose="020B0400000000000000" charset="-122"/>
                </a:rPr>
                <a:t>NewGenerator</a:t>
              </a:r>
              <a:r>
                <a:rPr lang="zh-CN" altLang="en-US" sz="1200">
                  <a:latin typeface="苹方-简" panose="020B0400000000000000" charset="-122"/>
                  <a:ea typeface="苹方-简" panose="020B0400000000000000" charset="-122"/>
                </a:rPr>
                <a:t>：构造一个</a:t>
              </a:r>
              <a:r>
                <a:rPr lang="en-US" altLang="zh-CN" sz="1200">
                  <a:latin typeface="苹方-简" panose="020B0400000000000000" charset="-122"/>
                  <a:ea typeface="苹方-简" panose="020B0400000000000000" charset="-122"/>
                </a:rPr>
                <a:t>bloomFilterGenerator,返回的generator中可以添加新的key信息，调用generate函数时，将所有的key构建成一个位数组写在指定的位置。</a:t>
              </a:r>
              <a:endParaRPr lang="en-US" altLang="zh-CN" sz="1200">
                <a:latin typeface="苹方-简" panose="020B0400000000000000" charset="-122"/>
                <a:ea typeface="苹方-简" panose="020B0400000000000000" charset="-122"/>
              </a:endParaRPr>
            </a:p>
          </p:txBody>
        </p:sp>
        <p:sp>
          <p:nvSpPr>
            <p:cNvPr id="8" name="流程图: 过程 7"/>
            <p:cNvSpPr/>
            <p:nvPr/>
          </p:nvSpPr>
          <p:spPr>
            <a:xfrm>
              <a:off x="8097" y="6183"/>
              <a:ext cx="3200"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bloomFilterGenerator</a:t>
              </a:r>
              <a:endParaRPr lang="en-US" altLang="zh-CN" sz="1400">
                <a:solidFill>
                  <a:schemeClr val="tx1"/>
                </a:solidFill>
              </a:endParaRPr>
            </a:p>
          </p:txBody>
        </p:sp>
        <p:sp>
          <p:nvSpPr>
            <p:cNvPr id="9" name="文本框 8"/>
            <p:cNvSpPr txBox="1"/>
            <p:nvPr/>
          </p:nvSpPr>
          <p:spPr>
            <a:xfrm>
              <a:off x="7249" y="7135"/>
              <a:ext cx="5931" cy="1099"/>
            </a:xfrm>
            <a:prstGeom prst="rect">
              <a:avLst/>
            </a:prstGeom>
            <a:noFill/>
          </p:spPr>
          <p:txBody>
            <a:bodyPr wrap="square" rtlCol="0">
              <a:spAutoFit/>
            </a:bodyPr>
            <a:p>
              <a:r>
                <a:rPr lang="en-US" altLang="zh-CN" sz="1200">
                  <a:latin typeface="苹方-简" panose="020B0400000000000000" charset="-122"/>
                  <a:ea typeface="苹方-简" panose="020B0400000000000000" charset="-122"/>
                </a:rPr>
                <a:t>Add</a:t>
              </a:r>
              <a:r>
                <a:rPr lang="zh-CN" altLang="en-US" sz="1200">
                  <a:latin typeface="苹方-简" panose="020B0400000000000000" charset="-122"/>
                  <a:ea typeface="苹方-简" panose="020B0400000000000000" charset="-122"/>
                </a:rPr>
                <a:t>：只是简单地将key的哈希散列值存储在一个整型数组中；</a:t>
              </a:r>
              <a:endParaRPr lang="zh-CN" altLang="en-US" sz="1200">
                <a:latin typeface="苹方-简" panose="020B0400000000000000" charset="-122"/>
                <a:ea typeface="苹方-简" panose="020B0400000000000000" charset="-122"/>
              </a:endParaRPr>
            </a:p>
            <a:p>
              <a:r>
                <a:rPr lang="en-US" altLang="zh-CN" sz="1200">
                  <a:latin typeface="苹方-简" panose="020B0400000000000000" charset="-122"/>
                  <a:ea typeface="苹方-简" panose="020B0400000000000000" charset="-122"/>
                </a:rPr>
                <a:t>Generate(b Buffer)</a:t>
              </a:r>
              <a:r>
                <a:rPr lang="zh-CN" altLang="en-US" sz="1200">
                  <a:latin typeface="苹方-简" panose="020B0400000000000000" charset="-122"/>
                  <a:ea typeface="苹方-简" panose="020B0400000000000000" charset="-122"/>
                </a:rPr>
                <a:t>：</a:t>
              </a:r>
              <a:r>
                <a:rPr sz="1200">
                  <a:latin typeface="苹方-简" panose="020B0400000000000000" charset="-122"/>
                  <a:ea typeface="苹方-简" panose="020B0400000000000000" charset="-122"/>
                </a:rPr>
                <a:t>将之前一段时间内所有添加的key信息用来构建一个位数组，该位数组中包含了所有key的存在信息。位数组的大小为用户指定的每个key所分配的位数 乘以 key的个数。位数组的最末尾用来存储k的大小。</a:t>
              </a:r>
              <a:endParaRPr sz="1200">
                <a:latin typeface="苹方-简" panose="020B0400000000000000" charset="-122"/>
                <a:ea typeface="苹方-简" panose="020B0400000000000000" charset="-122"/>
              </a:endParaRPr>
            </a:p>
          </p:txBody>
        </p:sp>
        <p:sp>
          <p:nvSpPr>
            <p:cNvPr id="10" name="流程图: 过程 9"/>
            <p:cNvSpPr/>
            <p:nvPr/>
          </p:nvSpPr>
          <p:spPr>
            <a:xfrm>
              <a:off x="14247" y="6183"/>
              <a:ext cx="3200"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Buffer</a:t>
              </a:r>
              <a:endParaRPr lang="en-US" altLang="zh-CN" sz="1400">
                <a:solidFill>
                  <a:schemeClr val="tx1"/>
                </a:solidFill>
              </a:endParaRPr>
            </a:p>
          </p:txBody>
        </p:sp>
      </p:grpSp>
      <p:sp>
        <p:nvSpPr>
          <p:cNvPr id="11" name="文本框 10"/>
          <p:cNvSpPr txBox="1"/>
          <p:nvPr/>
        </p:nvSpPr>
        <p:spPr>
          <a:xfrm>
            <a:off x="9046845" y="5415915"/>
            <a:ext cx="3766185" cy="645160"/>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Alloc(n int) []byte</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Write(p []byte) (n int, err error)</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WriteByte(c byte) error</a:t>
            </a:r>
            <a:endParaRPr lang="zh-CN" altLang="en-US" sz="1200">
              <a:latin typeface="苹方-简" panose="020B0400000000000000" charset="-122"/>
              <a:ea typeface="苹方-简" panose="020B0400000000000000"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396049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Compaction</a:t>
            </a:r>
            <a:r>
              <a:rPr lang="zh-CN" altLang="en-US" sz="2800">
                <a:latin typeface="苹方-简" panose="020B0400000000000000" charset="-122"/>
                <a:ea typeface="苹方-简" panose="020B0400000000000000" charset="-122"/>
              </a:rPr>
              <a:t>的作用</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65430" y="719455"/>
            <a:ext cx="11661140" cy="6000750"/>
          </a:xfrm>
          <a:prstGeom prst="rect">
            <a:avLst/>
          </a:prstGeom>
          <a:noFill/>
        </p:spPr>
        <p:txBody>
          <a:bodyPr wrap="square" rtlCol="0">
            <a:spAutoFit/>
          </a:bodyPr>
          <a:p>
            <a:r>
              <a:rPr lang="en-US" altLang="zh-CN" sz="1400" b="1">
                <a:latin typeface="苹方-简" panose="020B0400000000000000" charset="-122"/>
                <a:ea typeface="苹方-简" panose="020B0400000000000000" charset="-122"/>
              </a:rPr>
              <a:t>1. </a:t>
            </a:r>
            <a:r>
              <a:rPr lang="zh-CN" altLang="en-US" sz="1400" b="1">
                <a:latin typeface="苹方-简" panose="020B0400000000000000" charset="-122"/>
                <a:ea typeface="苹方-简" panose="020B0400000000000000" charset="-122"/>
              </a:rPr>
              <a:t>数据持久化</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leveldb是典型的LSM树实现，因此需要对内存中的数据进行持久化。一次内存数据的持久化过程，在leveldb中称为</a:t>
            </a:r>
            <a:r>
              <a:rPr lang="zh-CN" altLang="en-US" sz="1200" b="1">
                <a:latin typeface="苹方-简" panose="020B0400000000000000" charset="-122"/>
                <a:ea typeface="苹方-简" panose="020B0400000000000000" charset="-122"/>
              </a:rPr>
              <a:t>Minor Compaction</a:t>
            </a:r>
            <a:r>
              <a:rPr lang="zh-CN" altLang="en-US" sz="1200">
                <a:latin typeface="苹方-简" panose="020B0400000000000000" charset="-122"/>
                <a:ea typeface="苹方-简" panose="020B0400000000000000" charset="-122"/>
              </a:rPr>
              <a:t>。</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一次minor compaction的产出是一个0层的sstable文件，其中包含了所有的内存数据。但是若干个0层文件中是可能存在数据overlap的。</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en-US" altLang="zh-CN" sz="1400" b="1">
                <a:latin typeface="苹方-简" panose="020B0400000000000000" charset="-122"/>
                <a:ea typeface="苹方-简" panose="020B0400000000000000" charset="-122"/>
              </a:rPr>
              <a:t>2. </a:t>
            </a:r>
            <a:r>
              <a:rPr lang="zh-CN" altLang="en-US" sz="1400" b="1">
                <a:latin typeface="苹方-简" panose="020B0400000000000000" charset="-122"/>
                <a:ea typeface="苹方-简" panose="020B0400000000000000" charset="-122"/>
              </a:rPr>
              <a:t>提高读写效率</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正如上面提到提到，leveldb是一个写效率十分高的存储引擎，存储的过程非常简单，只需要一次顺序的文件写和一个时间复杂度为O(log n)的内存操作即可。</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相比来说，leveldb的读操作就复杂不少。首先一到两次读操作需要进行一个复杂度为O(log n)的查询操作。若没有在内存中命中数据，则需要在按照数据的新旧程度在0层文件中依次进行查找遍历。由于0层文件中可能存在overlap，因此在最差情况下，可能需要遍历所有的文件。</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假设leveldb中就是以这样的方式进行数据维护，那么随着运行时间的增长，0层的文件个数会越来越多，在最差的情况下，查询一个数据需要遍历所有的数据文件，这显然是不可接受的。因此leveldb设计了一个*Major Compaction*的过程，将0层中的文件合并为若干个没有数据重叠的1层文件。</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对于没有数据重叠的文件，一次查找过程就可以进行优化，最多只需要一个文件的遍历即可完成。因此，leveldb设计compaction的目的之一就是为了提高读取的效率。</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en-US" altLang="zh-CN" sz="1400" b="1">
                <a:latin typeface="苹方-简" panose="020B0400000000000000" charset="-122"/>
                <a:ea typeface="苹方-简" panose="020B0400000000000000" charset="-122"/>
              </a:rPr>
              <a:t>3. </a:t>
            </a:r>
            <a:r>
              <a:rPr lang="zh-CN" altLang="en-US" sz="1400" b="1">
                <a:latin typeface="苹方-简" panose="020B0400000000000000" charset="-122"/>
                <a:ea typeface="苹方-简" panose="020B0400000000000000" charset="-122"/>
              </a:rPr>
              <a:t>平衡读写差异</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有了minor compaction和major compaction，所有的数据在后台都会被规定的次序进行整合。但是一次major compaction的过程其本质是一个多路归并的过程，既有大量的磁盘读开销，也有大量的磁盘写开销，显然这是一个严重的性能瓶颈。</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但是当用户写入的速度始终大于major compaction的速度时，就会导致0层的文件数量还是不断上升，用户的读取效率持续下降。所以leveldb中规定：</a:t>
            </a:r>
            <a:endParaRPr lang="zh-CN" altLang="en-US" sz="12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200">
                <a:latin typeface="苹方-简" panose="020B0400000000000000" charset="-122"/>
                <a:ea typeface="苹方-简" panose="020B0400000000000000" charset="-122"/>
              </a:rPr>
              <a:t>当0层文件数量超过SlowdownTrigger时，写入的速度主要减慢；</a:t>
            </a:r>
            <a:endParaRPr lang="zh-CN" altLang="en-US" sz="12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200">
                <a:latin typeface="苹方-简" panose="020B0400000000000000" charset="-122"/>
                <a:ea typeface="苹方-简" panose="020B0400000000000000" charset="-122"/>
              </a:rPr>
              <a:t>当0层文件数量超过PauseTrigger时，写入暂停，直至Major Compaction完成；</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故compaction也可以起到平衡读写差异的作用。</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en-US" altLang="zh-CN" sz="1400" b="1">
                <a:latin typeface="苹方-简" panose="020B0400000000000000" charset="-122"/>
                <a:ea typeface="苹方-简" panose="020B0400000000000000" charset="-122"/>
              </a:rPr>
              <a:t>4. </a:t>
            </a:r>
            <a:r>
              <a:rPr lang="zh-CN" altLang="en-US" sz="1400" b="1">
                <a:latin typeface="苹方-简" panose="020B0400000000000000" charset="-122"/>
                <a:ea typeface="苹方-简" panose="020B0400000000000000" charset="-122"/>
              </a:rPr>
              <a:t>整理数据</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leveldb的每一条数据项都有一个版本信息，标识着这条数据的新旧程度。这也就意味着同样一个key，在leveldb中可能存在着多条数据项，且每个数据项包含了不同版本的内容。</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为了尽量减少数据集所占用的磁盘空间大小，leveldb在major compaction的过程中，对不同版本的数据项进行合并。</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由上述所示，compaction分为两类：</a:t>
            </a:r>
            <a:endParaRPr lang="zh-CN" altLang="en-US" sz="16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600">
                <a:latin typeface="苹方-简" panose="020B0400000000000000" charset="-122"/>
                <a:ea typeface="苹方-简" panose="020B0400000000000000" charset="-122"/>
              </a:rPr>
              <a:t>minor compaction</a:t>
            </a:r>
            <a:endParaRPr lang="zh-CN" altLang="en-US" sz="16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600">
                <a:latin typeface="苹方-简" panose="020B0400000000000000" charset="-122"/>
                <a:ea typeface="苹方-简" panose="020B0400000000000000" charset="-122"/>
              </a:rPr>
              <a:t>major compaction</a:t>
            </a:r>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这两类compaction负责在不同的场景下进行不同的数据整理。</a:t>
            </a:r>
            <a:endParaRPr lang="zh-CN" altLang="en-US" sz="1600">
              <a:latin typeface="苹方-简" panose="020B0400000000000000" charset="-122"/>
              <a:ea typeface="苹方-简" panose="020B0400000000000000"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396049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Minor Compaction</a:t>
            </a:r>
            <a:endParaRPr lang="en-US" altLang="zh-CN" sz="2800">
              <a:latin typeface="苹方-简" panose="020B0400000000000000" charset="-122"/>
              <a:ea typeface="苹方-简" panose="020B0400000000000000" charset="-122"/>
            </a:endParaRPr>
          </a:p>
        </p:txBody>
      </p:sp>
      <p:sp>
        <p:nvSpPr>
          <p:cNvPr id="31" name="文本框 30"/>
          <p:cNvSpPr txBox="1"/>
          <p:nvPr/>
        </p:nvSpPr>
        <p:spPr>
          <a:xfrm>
            <a:off x="253365" y="719455"/>
            <a:ext cx="11348085" cy="368300"/>
          </a:xfrm>
          <a:prstGeom prst="rect">
            <a:avLst/>
          </a:prstGeom>
          <a:noFill/>
        </p:spPr>
        <p:txBody>
          <a:bodyPr wrap="square" rtlCol="0">
            <a:spAutoFit/>
          </a:bodyPr>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一次</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非常简单，其本质就是将一个内存数据库中的所有数据持久化到一个磁盘文件中。</a:t>
            </a:r>
            <a:endParaRPr lang="zh-CN" altLang="en-US">
              <a:latin typeface="苹方-简" panose="020B0400000000000000" charset="-122"/>
              <a:ea typeface="苹方-简" panose="020B0400000000000000" charset="-122"/>
              <a:sym typeface="+mn-ea"/>
            </a:endParaRPr>
          </a:p>
        </p:txBody>
      </p:sp>
      <p:sp>
        <p:nvSpPr>
          <p:cNvPr id="4" name="流程图: 过程 3"/>
          <p:cNvSpPr/>
          <p:nvPr/>
        </p:nvSpPr>
        <p:spPr>
          <a:xfrm>
            <a:off x="2524125" y="1412875"/>
            <a:ext cx="1582420" cy="83439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MemTable</a:t>
            </a:r>
            <a:endParaRPr lang="en-US" altLang="zh-CN"/>
          </a:p>
        </p:txBody>
      </p:sp>
      <p:sp>
        <p:nvSpPr>
          <p:cNvPr id="5" name="流程图: 过程 4"/>
          <p:cNvSpPr/>
          <p:nvPr/>
        </p:nvSpPr>
        <p:spPr>
          <a:xfrm>
            <a:off x="6953885" y="1412875"/>
            <a:ext cx="1582420" cy="83439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Immutable</a:t>
            </a:r>
            <a:endParaRPr lang="en-US" altLang="zh-CN"/>
          </a:p>
          <a:p>
            <a:pPr algn="ctr"/>
            <a:r>
              <a:rPr lang="en-US" altLang="zh-CN"/>
              <a:t>Memtable</a:t>
            </a:r>
            <a:endParaRPr lang="en-US" altLang="zh-CN"/>
          </a:p>
        </p:txBody>
      </p:sp>
      <p:grpSp>
        <p:nvGrpSpPr>
          <p:cNvPr id="13" name="组合 12"/>
          <p:cNvGrpSpPr/>
          <p:nvPr/>
        </p:nvGrpSpPr>
        <p:grpSpPr>
          <a:xfrm>
            <a:off x="1245235" y="3242310"/>
            <a:ext cx="8561070" cy="704850"/>
            <a:chOff x="1961" y="4392"/>
            <a:chExt cx="13482" cy="1110"/>
          </a:xfrm>
        </p:grpSpPr>
        <p:sp>
          <p:nvSpPr>
            <p:cNvPr id="11" name="流程图: 过程 10"/>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流程图: 过程 6"/>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2-100</a:t>
              </a:r>
              <a:endParaRPr lang="en-US" altLang="zh-CN"/>
            </a:p>
          </p:txBody>
        </p:sp>
        <p:sp>
          <p:nvSpPr>
            <p:cNvPr id="8" name="流程图: 过程 7"/>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15-200</a:t>
              </a:r>
              <a:endParaRPr lang="en-US" altLang="zh-CN"/>
            </a:p>
          </p:txBody>
        </p:sp>
        <p:sp>
          <p:nvSpPr>
            <p:cNvPr id="9" name="流程图: 过程 8"/>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0-50</a:t>
              </a:r>
              <a:endParaRPr lang="en-US" altLang="zh-CN"/>
            </a:p>
          </p:txBody>
        </p:sp>
        <p:sp>
          <p:nvSpPr>
            <p:cNvPr id="10" name="流程图: 过程 9"/>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100-300</a:t>
              </a:r>
              <a:endParaRPr lang="en-US" altLang="zh-CN"/>
            </a:p>
          </p:txBody>
        </p:sp>
        <p:sp>
          <p:nvSpPr>
            <p:cNvPr id="12" name="文本框 11"/>
            <p:cNvSpPr txBox="1"/>
            <p:nvPr/>
          </p:nvSpPr>
          <p:spPr>
            <a:xfrm>
              <a:off x="2098" y="4631"/>
              <a:ext cx="1638" cy="580"/>
            </a:xfrm>
            <a:prstGeom prst="rect">
              <a:avLst/>
            </a:prstGeom>
            <a:noFill/>
          </p:spPr>
          <p:txBody>
            <a:bodyPr wrap="square" rtlCol="0">
              <a:spAutoFit/>
            </a:bodyPr>
            <a:p>
              <a:r>
                <a:rPr lang="en-US" altLang="zh-CN" i="1"/>
                <a:t>Level 0</a:t>
              </a:r>
              <a:endParaRPr lang="en-US" altLang="zh-CN" i="1"/>
            </a:p>
          </p:txBody>
        </p:sp>
      </p:grpSp>
      <p:grpSp>
        <p:nvGrpSpPr>
          <p:cNvPr id="14" name="组合 13"/>
          <p:cNvGrpSpPr/>
          <p:nvPr/>
        </p:nvGrpSpPr>
        <p:grpSpPr>
          <a:xfrm>
            <a:off x="1245235" y="4203700"/>
            <a:ext cx="8561705" cy="704850"/>
            <a:chOff x="1961" y="4392"/>
            <a:chExt cx="13483" cy="1110"/>
          </a:xfrm>
        </p:grpSpPr>
        <p:sp>
          <p:nvSpPr>
            <p:cNvPr id="15" name="流程图: 过程 14"/>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流程图: 过程 15"/>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0-100</a:t>
              </a:r>
              <a:endParaRPr lang="en-US" altLang="zh-CN"/>
            </a:p>
          </p:txBody>
        </p:sp>
        <p:sp>
          <p:nvSpPr>
            <p:cNvPr id="17" name="流程图: 过程 16"/>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101-150</a:t>
              </a:r>
              <a:endParaRPr lang="en-US" altLang="zh-CN"/>
            </a:p>
          </p:txBody>
        </p:sp>
        <p:sp>
          <p:nvSpPr>
            <p:cNvPr id="18" name="流程图: 过程 17"/>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150-200</a:t>
              </a:r>
              <a:endParaRPr lang="en-US" altLang="zh-CN"/>
            </a:p>
          </p:txBody>
        </p:sp>
        <p:sp>
          <p:nvSpPr>
            <p:cNvPr id="19" name="流程图: 过程 18"/>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201-300</a:t>
              </a:r>
              <a:endParaRPr lang="en-US" altLang="zh-CN"/>
            </a:p>
          </p:txBody>
        </p:sp>
        <p:sp>
          <p:nvSpPr>
            <p:cNvPr id="20" name="文本框 19"/>
            <p:cNvSpPr txBox="1"/>
            <p:nvPr/>
          </p:nvSpPr>
          <p:spPr>
            <a:xfrm>
              <a:off x="2098" y="4631"/>
              <a:ext cx="1638" cy="580"/>
            </a:xfrm>
            <a:prstGeom prst="rect">
              <a:avLst/>
            </a:prstGeom>
            <a:noFill/>
          </p:spPr>
          <p:txBody>
            <a:bodyPr wrap="square" rtlCol="0">
              <a:spAutoFit/>
            </a:bodyPr>
            <a:p>
              <a:r>
                <a:rPr lang="en-US" altLang="zh-CN" i="1"/>
                <a:t>Level 1</a:t>
              </a:r>
              <a:endParaRPr lang="en-US" altLang="zh-CN" i="1"/>
            </a:p>
          </p:txBody>
        </p:sp>
      </p:grpSp>
      <p:grpSp>
        <p:nvGrpSpPr>
          <p:cNvPr id="21" name="组合 20"/>
          <p:cNvGrpSpPr/>
          <p:nvPr/>
        </p:nvGrpSpPr>
        <p:grpSpPr>
          <a:xfrm>
            <a:off x="1245235" y="5157470"/>
            <a:ext cx="8561705" cy="704850"/>
            <a:chOff x="1961" y="4392"/>
            <a:chExt cx="13483" cy="1110"/>
          </a:xfrm>
        </p:grpSpPr>
        <p:sp>
          <p:nvSpPr>
            <p:cNvPr id="22" name="流程图: 过程 21"/>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流程图: 过程 22"/>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0-150</a:t>
              </a:r>
              <a:endParaRPr lang="en-US" altLang="zh-CN"/>
            </a:p>
          </p:txBody>
        </p:sp>
        <p:sp>
          <p:nvSpPr>
            <p:cNvPr id="24" name="流程图: 过程 23"/>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151-300</a:t>
              </a:r>
              <a:endParaRPr lang="en-US" altLang="zh-CN"/>
            </a:p>
          </p:txBody>
        </p:sp>
        <p:sp>
          <p:nvSpPr>
            <p:cNvPr id="25" name="流程图: 过程 24"/>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0-50</a:t>
              </a:r>
              <a:endParaRPr lang="en-US" altLang="zh-CN"/>
            </a:p>
          </p:txBody>
        </p:sp>
        <p:sp>
          <p:nvSpPr>
            <p:cNvPr id="26" name="流程图: 过程 25"/>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100-300</a:t>
              </a:r>
              <a:endParaRPr lang="en-US" altLang="zh-CN"/>
            </a:p>
          </p:txBody>
        </p:sp>
        <p:sp>
          <p:nvSpPr>
            <p:cNvPr id="27" name="文本框 26"/>
            <p:cNvSpPr txBox="1"/>
            <p:nvPr/>
          </p:nvSpPr>
          <p:spPr>
            <a:xfrm>
              <a:off x="2098" y="4631"/>
              <a:ext cx="1638" cy="580"/>
            </a:xfrm>
            <a:prstGeom prst="rect">
              <a:avLst/>
            </a:prstGeom>
            <a:noFill/>
          </p:spPr>
          <p:txBody>
            <a:bodyPr wrap="square" rtlCol="0">
              <a:spAutoFit/>
            </a:bodyPr>
            <a:p>
              <a:r>
                <a:rPr lang="en-US" altLang="zh-CN" i="1"/>
                <a:t>Level 2</a:t>
              </a:r>
              <a:endParaRPr lang="en-US" altLang="zh-CN" i="1"/>
            </a:p>
          </p:txBody>
        </p:sp>
      </p:grpSp>
      <p:cxnSp>
        <p:nvCxnSpPr>
          <p:cNvPr id="28" name="直接连接符 27"/>
          <p:cNvCxnSpPr/>
          <p:nvPr/>
        </p:nvCxnSpPr>
        <p:spPr>
          <a:xfrm flipV="1">
            <a:off x="128905" y="2572385"/>
            <a:ext cx="11715115" cy="107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10" idx="0"/>
          </p:cNvCxnSpPr>
          <p:nvPr/>
        </p:nvCxnSpPr>
        <p:spPr>
          <a:xfrm rot="5400000" flipV="1">
            <a:off x="7801928" y="2190433"/>
            <a:ext cx="1125855" cy="123952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流程图: 过程 29"/>
          <p:cNvSpPr/>
          <p:nvPr/>
        </p:nvSpPr>
        <p:spPr>
          <a:xfrm>
            <a:off x="8673465" y="207518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Minor Compaction</a:t>
            </a:r>
            <a:endParaRPr lang="en-US" altLang="zh-CN" i="1"/>
          </a:p>
        </p:txBody>
      </p:sp>
      <p:cxnSp>
        <p:nvCxnSpPr>
          <p:cNvPr id="32" name="直接箭头连接符 31"/>
          <p:cNvCxnSpPr>
            <a:stCxn id="4" idx="3"/>
            <a:endCxn id="5" idx="1"/>
          </p:cNvCxnSpPr>
          <p:nvPr/>
        </p:nvCxnSpPr>
        <p:spPr>
          <a:xfrm>
            <a:off x="4106545" y="1830070"/>
            <a:ext cx="2847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流程图: 过程 32"/>
          <p:cNvSpPr/>
          <p:nvPr/>
        </p:nvSpPr>
        <p:spPr>
          <a:xfrm>
            <a:off x="4620260" y="1412875"/>
            <a:ext cx="182054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Rotate</a:t>
            </a:r>
            <a:endParaRPr lang="en-US" altLang="zh-CN" i="1"/>
          </a:p>
        </p:txBody>
      </p:sp>
      <p:sp>
        <p:nvSpPr>
          <p:cNvPr id="34" name="流程图: 过程 33"/>
          <p:cNvSpPr/>
          <p:nvPr/>
        </p:nvSpPr>
        <p:spPr>
          <a:xfrm>
            <a:off x="128905" y="2075180"/>
            <a:ext cx="111696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solidFill>
                  <a:srgbClr val="FF0000"/>
                </a:solidFill>
              </a:rPr>
              <a:t>Memory</a:t>
            </a:r>
            <a:endParaRPr lang="en-US" altLang="zh-CN" i="1">
              <a:solidFill>
                <a:srgbClr val="FF0000"/>
              </a:solidFill>
            </a:endParaRPr>
          </a:p>
        </p:txBody>
      </p:sp>
      <p:sp>
        <p:nvSpPr>
          <p:cNvPr id="35" name="流程图: 过程 34"/>
          <p:cNvSpPr/>
          <p:nvPr/>
        </p:nvSpPr>
        <p:spPr>
          <a:xfrm>
            <a:off x="128905" y="2610485"/>
            <a:ext cx="160464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solidFill>
                  <a:srgbClr val="FF0000"/>
                </a:solidFill>
              </a:rPr>
              <a:t>File System</a:t>
            </a:r>
            <a:endParaRPr lang="en-US" altLang="zh-CN" i="1">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396049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Major Compaction</a:t>
            </a:r>
            <a:endParaRPr lang="en-US" altLang="zh-CN" sz="2800">
              <a:latin typeface="苹方-简" panose="020B0400000000000000" charset="-122"/>
              <a:ea typeface="苹方-简" panose="020B0400000000000000" charset="-122"/>
            </a:endParaRPr>
          </a:p>
        </p:txBody>
      </p:sp>
      <p:grpSp>
        <p:nvGrpSpPr>
          <p:cNvPr id="26" name="组合 25"/>
          <p:cNvGrpSpPr/>
          <p:nvPr/>
        </p:nvGrpSpPr>
        <p:grpSpPr>
          <a:xfrm>
            <a:off x="253365" y="1075055"/>
            <a:ext cx="7966710" cy="1776730"/>
            <a:chOff x="399" y="1693"/>
            <a:chExt cx="12546" cy="2798"/>
          </a:xfrm>
        </p:grpSpPr>
        <p:grpSp>
          <p:nvGrpSpPr>
            <p:cNvPr id="13" name="组合 12"/>
            <p:cNvGrpSpPr/>
            <p:nvPr/>
          </p:nvGrpSpPr>
          <p:grpSpPr>
            <a:xfrm>
              <a:off x="399" y="1693"/>
              <a:ext cx="12546" cy="727"/>
              <a:chOff x="1961" y="4392"/>
              <a:chExt cx="13483" cy="1180"/>
            </a:xfrm>
          </p:grpSpPr>
          <p:sp>
            <p:nvSpPr>
              <p:cNvPr id="11" name="流程图: 过程 10"/>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流程图: 过程 6"/>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2-100</a:t>
                </a:r>
                <a:endParaRPr lang="en-US" altLang="zh-CN"/>
              </a:p>
            </p:txBody>
          </p:sp>
          <p:sp>
            <p:nvSpPr>
              <p:cNvPr id="8" name="流程图: 过程 7"/>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15-80</a:t>
                </a:r>
                <a:endParaRPr lang="en-US" altLang="zh-CN"/>
              </a:p>
            </p:txBody>
          </p:sp>
          <p:sp>
            <p:nvSpPr>
              <p:cNvPr id="9" name="流程图: 过程 8"/>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0-50</a:t>
                </a:r>
                <a:endParaRPr lang="en-US" altLang="zh-CN"/>
              </a:p>
            </p:txBody>
          </p:sp>
          <p:sp>
            <p:nvSpPr>
              <p:cNvPr id="10" name="流程图: 过程 9"/>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100-300</a:t>
                </a:r>
                <a:endParaRPr lang="en-US" altLang="zh-CN"/>
              </a:p>
            </p:txBody>
          </p:sp>
          <p:sp>
            <p:nvSpPr>
              <p:cNvPr id="12" name="文本框 11"/>
              <p:cNvSpPr txBox="1"/>
              <p:nvPr/>
            </p:nvSpPr>
            <p:spPr>
              <a:xfrm>
                <a:off x="2098" y="4631"/>
                <a:ext cx="1638" cy="941"/>
              </a:xfrm>
              <a:prstGeom prst="rect">
                <a:avLst/>
              </a:prstGeom>
              <a:noFill/>
            </p:spPr>
            <p:txBody>
              <a:bodyPr wrap="square" rtlCol="0">
                <a:spAutoFit/>
              </a:bodyPr>
              <a:p>
                <a:r>
                  <a:rPr lang="en-US" altLang="zh-CN" i="1"/>
                  <a:t>Level 0</a:t>
                </a:r>
                <a:endParaRPr lang="en-US" altLang="zh-CN" i="1"/>
              </a:p>
            </p:txBody>
          </p:sp>
        </p:grpSp>
        <p:grpSp>
          <p:nvGrpSpPr>
            <p:cNvPr id="4" name="组合 3"/>
            <p:cNvGrpSpPr/>
            <p:nvPr/>
          </p:nvGrpSpPr>
          <p:grpSpPr>
            <a:xfrm>
              <a:off x="399" y="2729"/>
              <a:ext cx="12546" cy="727"/>
              <a:chOff x="1961" y="4392"/>
              <a:chExt cx="13483" cy="1180"/>
            </a:xfrm>
          </p:grpSpPr>
          <p:sp>
            <p:nvSpPr>
              <p:cNvPr id="5" name="流程图: 过程 4"/>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流程图: 过程 13"/>
              <p:cNvSpPr/>
              <p:nvPr/>
            </p:nvSpPr>
            <p:spPr>
              <a:xfrm>
                <a:off x="3975" y="4598"/>
                <a:ext cx="2014" cy="75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0-100</a:t>
                </a:r>
                <a:endParaRPr lang="en-US" altLang="zh-CN"/>
              </a:p>
            </p:txBody>
          </p:sp>
          <p:sp>
            <p:nvSpPr>
              <p:cNvPr id="15" name="流程图: 过程 14"/>
              <p:cNvSpPr/>
              <p:nvPr/>
            </p:nvSpPr>
            <p:spPr>
              <a:xfrm>
                <a:off x="702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101-150</a:t>
                </a:r>
                <a:endParaRPr lang="en-US" altLang="zh-CN"/>
              </a:p>
            </p:txBody>
          </p:sp>
          <p:sp>
            <p:nvSpPr>
              <p:cNvPr id="16" name="流程图: 过程 15"/>
              <p:cNvSpPr/>
              <p:nvPr/>
            </p:nvSpPr>
            <p:spPr>
              <a:xfrm>
                <a:off x="1009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150-200</a:t>
                </a:r>
                <a:endParaRPr lang="en-US" altLang="zh-CN"/>
              </a:p>
            </p:txBody>
          </p:sp>
          <p:sp>
            <p:nvSpPr>
              <p:cNvPr id="17" name="流程图: 过程 16"/>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201-300</a:t>
                </a:r>
                <a:endParaRPr lang="en-US" altLang="zh-CN"/>
              </a:p>
            </p:txBody>
          </p:sp>
          <p:sp>
            <p:nvSpPr>
              <p:cNvPr id="18" name="文本框 17"/>
              <p:cNvSpPr txBox="1"/>
              <p:nvPr/>
            </p:nvSpPr>
            <p:spPr>
              <a:xfrm>
                <a:off x="2098" y="4631"/>
                <a:ext cx="1638" cy="941"/>
              </a:xfrm>
              <a:prstGeom prst="rect">
                <a:avLst/>
              </a:prstGeom>
              <a:noFill/>
            </p:spPr>
            <p:txBody>
              <a:bodyPr wrap="square" rtlCol="0">
                <a:spAutoFit/>
              </a:bodyPr>
              <a:p>
                <a:r>
                  <a:rPr lang="en-US" altLang="zh-CN" i="1"/>
                  <a:t>Level 1</a:t>
                </a:r>
                <a:endParaRPr lang="en-US" altLang="zh-CN" i="1"/>
              </a:p>
            </p:txBody>
          </p:sp>
        </p:grpSp>
        <p:grpSp>
          <p:nvGrpSpPr>
            <p:cNvPr id="19" name="组合 18"/>
            <p:cNvGrpSpPr/>
            <p:nvPr/>
          </p:nvGrpSpPr>
          <p:grpSpPr>
            <a:xfrm>
              <a:off x="399" y="3765"/>
              <a:ext cx="12546" cy="727"/>
              <a:chOff x="1961" y="4392"/>
              <a:chExt cx="13483" cy="1180"/>
            </a:xfrm>
          </p:grpSpPr>
          <p:sp>
            <p:nvSpPr>
              <p:cNvPr id="20" name="流程图: 过程 19"/>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流程图: 过程 20"/>
              <p:cNvSpPr/>
              <p:nvPr/>
            </p:nvSpPr>
            <p:spPr>
              <a:xfrm>
                <a:off x="397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0-150</a:t>
                </a:r>
                <a:endParaRPr lang="en-US" altLang="zh-CN"/>
              </a:p>
            </p:txBody>
          </p:sp>
          <p:sp>
            <p:nvSpPr>
              <p:cNvPr id="22" name="流程图: 过程 21"/>
              <p:cNvSpPr/>
              <p:nvPr/>
            </p:nvSpPr>
            <p:spPr>
              <a:xfrm>
                <a:off x="702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151-300</a:t>
                </a:r>
                <a:endParaRPr lang="en-US" altLang="zh-CN"/>
              </a:p>
            </p:txBody>
          </p:sp>
          <p:sp>
            <p:nvSpPr>
              <p:cNvPr id="23" name="流程图: 过程 22"/>
              <p:cNvSpPr/>
              <p:nvPr/>
            </p:nvSpPr>
            <p:spPr>
              <a:xfrm>
                <a:off x="1009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301-500</a:t>
                </a:r>
                <a:endParaRPr lang="en-US" altLang="zh-CN"/>
              </a:p>
            </p:txBody>
          </p:sp>
          <p:sp>
            <p:nvSpPr>
              <p:cNvPr id="24" name="流程图: 过程 23"/>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501-2000</a:t>
                </a:r>
                <a:endParaRPr lang="en-US" altLang="zh-CN"/>
              </a:p>
            </p:txBody>
          </p:sp>
          <p:sp>
            <p:nvSpPr>
              <p:cNvPr id="25" name="文本框 24"/>
              <p:cNvSpPr txBox="1"/>
              <p:nvPr/>
            </p:nvSpPr>
            <p:spPr>
              <a:xfrm>
                <a:off x="2098" y="4631"/>
                <a:ext cx="1638" cy="941"/>
              </a:xfrm>
              <a:prstGeom prst="rect">
                <a:avLst/>
              </a:prstGeom>
              <a:noFill/>
            </p:spPr>
            <p:txBody>
              <a:bodyPr wrap="square" rtlCol="0">
                <a:spAutoFit/>
              </a:bodyPr>
              <a:p>
                <a:r>
                  <a:rPr lang="en-US" altLang="zh-CN" i="1"/>
                  <a:t>Level 2</a:t>
                </a:r>
                <a:endParaRPr lang="en-US" altLang="zh-CN" i="1"/>
              </a:p>
            </p:txBody>
          </p:sp>
        </p:grpSp>
      </p:grpSp>
      <p:sp>
        <p:nvSpPr>
          <p:cNvPr id="27" name="矩形 26"/>
          <p:cNvSpPr/>
          <p:nvPr/>
        </p:nvSpPr>
        <p:spPr>
          <a:xfrm>
            <a:off x="1212850" y="784225"/>
            <a:ext cx="1625600" cy="1527810"/>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8" name="流程图: 过程 27"/>
          <p:cNvSpPr/>
          <p:nvPr/>
        </p:nvSpPr>
        <p:spPr>
          <a:xfrm>
            <a:off x="1202055" y="784225"/>
            <a:ext cx="3522345" cy="845185"/>
          </a:xfrm>
          <a:prstGeom prst="flowChartProcess">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流程图: 过程 29"/>
          <p:cNvSpPr/>
          <p:nvPr/>
        </p:nvSpPr>
        <p:spPr>
          <a:xfrm>
            <a:off x="253365" y="3796030"/>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1" name="流程图: 过程 30"/>
          <p:cNvSpPr/>
          <p:nvPr/>
        </p:nvSpPr>
        <p:spPr>
          <a:xfrm>
            <a:off x="6859854" y="386584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100-300</a:t>
            </a:r>
            <a:endParaRPr lang="en-US" altLang="zh-CN"/>
          </a:p>
        </p:txBody>
      </p:sp>
      <p:sp>
        <p:nvSpPr>
          <p:cNvPr id="32" name="文本框 31"/>
          <p:cNvSpPr txBox="1"/>
          <p:nvPr/>
        </p:nvSpPr>
        <p:spPr>
          <a:xfrm>
            <a:off x="334314" y="3791760"/>
            <a:ext cx="967841" cy="368211"/>
          </a:xfrm>
          <a:prstGeom prst="rect">
            <a:avLst/>
          </a:prstGeom>
          <a:noFill/>
        </p:spPr>
        <p:txBody>
          <a:bodyPr wrap="square" rtlCol="0">
            <a:spAutoFit/>
          </a:bodyPr>
          <a:p>
            <a:r>
              <a:rPr lang="en-US" altLang="zh-CN" i="1"/>
              <a:t>Level 0</a:t>
            </a:r>
            <a:endParaRPr lang="en-US" altLang="zh-CN" i="1"/>
          </a:p>
        </p:txBody>
      </p:sp>
      <p:sp>
        <p:nvSpPr>
          <p:cNvPr id="33" name="流程图: 过程 32"/>
          <p:cNvSpPr/>
          <p:nvPr/>
        </p:nvSpPr>
        <p:spPr>
          <a:xfrm>
            <a:off x="253365" y="4540885"/>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4" name="文本框 33"/>
          <p:cNvSpPr txBox="1"/>
          <p:nvPr/>
        </p:nvSpPr>
        <p:spPr>
          <a:xfrm>
            <a:off x="334314" y="4541060"/>
            <a:ext cx="967841" cy="368300"/>
          </a:xfrm>
          <a:prstGeom prst="rect">
            <a:avLst/>
          </a:prstGeom>
          <a:noFill/>
        </p:spPr>
        <p:txBody>
          <a:bodyPr wrap="square" rtlCol="0">
            <a:spAutoFit/>
          </a:bodyPr>
          <a:p>
            <a:r>
              <a:rPr lang="en-US" altLang="zh-CN" i="1"/>
              <a:t>Level 1</a:t>
            </a:r>
            <a:endParaRPr lang="en-US" altLang="zh-CN" i="1"/>
          </a:p>
        </p:txBody>
      </p:sp>
      <p:sp>
        <p:nvSpPr>
          <p:cNvPr id="35" name="流程图: 过程 34"/>
          <p:cNvSpPr/>
          <p:nvPr/>
        </p:nvSpPr>
        <p:spPr>
          <a:xfrm>
            <a:off x="6859854" y="4610697"/>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201-300</a:t>
            </a:r>
            <a:endParaRPr lang="en-US" altLang="zh-CN"/>
          </a:p>
        </p:txBody>
      </p:sp>
      <p:sp>
        <p:nvSpPr>
          <p:cNvPr id="36" name="流程图: 过程 35"/>
          <p:cNvSpPr/>
          <p:nvPr/>
        </p:nvSpPr>
        <p:spPr>
          <a:xfrm>
            <a:off x="5500954" y="461514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151-200</a:t>
            </a:r>
            <a:endParaRPr lang="en-US" altLang="zh-CN"/>
          </a:p>
        </p:txBody>
      </p:sp>
      <p:sp>
        <p:nvSpPr>
          <p:cNvPr id="37" name="流程图: 过程 36"/>
          <p:cNvSpPr/>
          <p:nvPr/>
        </p:nvSpPr>
        <p:spPr>
          <a:xfrm>
            <a:off x="4110939" y="4610697"/>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101-150</a:t>
            </a:r>
            <a:endParaRPr lang="en-US" altLang="zh-CN"/>
          </a:p>
        </p:txBody>
      </p:sp>
      <p:sp>
        <p:nvSpPr>
          <p:cNvPr id="38" name="流程图: 过程 37"/>
          <p:cNvSpPr/>
          <p:nvPr/>
        </p:nvSpPr>
        <p:spPr>
          <a:xfrm>
            <a:off x="2720289" y="4610697"/>
            <a:ext cx="1190007" cy="29425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51-100</a:t>
            </a:r>
            <a:endParaRPr lang="en-US" altLang="zh-CN"/>
          </a:p>
        </p:txBody>
      </p:sp>
      <p:sp>
        <p:nvSpPr>
          <p:cNvPr id="39" name="流程图: 过程 38"/>
          <p:cNvSpPr/>
          <p:nvPr/>
        </p:nvSpPr>
        <p:spPr>
          <a:xfrm>
            <a:off x="1430604" y="4610697"/>
            <a:ext cx="1190007" cy="29425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0-50</a:t>
            </a:r>
            <a:endParaRPr lang="en-US" altLang="zh-CN"/>
          </a:p>
        </p:txBody>
      </p:sp>
      <p:sp>
        <p:nvSpPr>
          <p:cNvPr id="40" name="流程图: 过程 39"/>
          <p:cNvSpPr/>
          <p:nvPr/>
        </p:nvSpPr>
        <p:spPr>
          <a:xfrm>
            <a:off x="253365" y="5348605"/>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文本框 40"/>
          <p:cNvSpPr txBox="1"/>
          <p:nvPr/>
        </p:nvSpPr>
        <p:spPr>
          <a:xfrm>
            <a:off x="334314" y="5348780"/>
            <a:ext cx="967841" cy="368300"/>
          </a:xfrm>
          <a:prstGeom prst="rect">
            <a:avLst/>
          </a:prstGeom>
          <a:noFill/>
        </p:spPr>
        <p:txBody>
          <a:bodyPr wrap="square" rtlCol="0">
            <a:spAutoFit/>
          </a:bodyPr>
          <a:p>
            <a:r>
              <a:rPr lang="en-US" altLang="zh-CN" i="1"/>
              <a:t>Level 2</a:t>
            </a:r>
            <a:endParaRPr lang="en-US" altLang="zh-CN" i="1"/>
          </a:p>
        </p:txBody>
      </p:sp>
      <p:sp>
        <p:nvSpPr>
          <p:cNvPr id="42" name="流程图: 过程 41"/>
          <p:cNvSpPr/>
          <p:nvPr/>
        </p:nvSpPr>
        <p:spPr>
          <a:xfrm>
            <a:off x="519678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301-500</a:t>
            </a:r>
            <a:endParaRPr lang="en-US" altLang="zh-CN"/>
          </a:p>
        </p:txBody>
      </p:sp>
      <p:sp>
        <p:nvSpPr>
          <p:cNvPr id="43" name="流程图: 过程 42"/>
          <p:cNvSpPr/>
          <p:nvPr/>
        </p:nvSpPr>
        <p:spPr>
          <a:xfrm>
            <a:off x="353435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151-300</a:t>
            </a:r>
            <a:endParaRPr lang="en-US" altLang="zh-CN"/>
          </a:p>
        </p:txBody>
      </p:sp>
      <p:sp>
        <p:nvSpPr>
          <p:cNvPr id="44" name="流程图: 过程 43"/>
          <p:cNvSpPr/>
          <p:nvPr/>
        </p:nvSpPr>
        <p:spPr>
          <a:xfrm>
            <a:off x="172714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0-150</a:t>
            </a:r>
            <a:endParaRPr lang="en-US" altLang="zh-CN"/>
          </a:p>
        </p:txBody>
      </p:sp>
      <p:sp>
        <p:nvSpPr>
          <p:cNvPr id="47" name="流程图: 过程 46"/>
          <p:cNvSpPr/>
          <p:nvPr/>
        </p:nvSpPr>
        <p:spPr>
          <a:xfrm>
            <a:off x="6859854"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501-2000</a:t>
            </a:r>
            <a:endParaRPr lang="en-US" altLang="zh-CN"/>
          </a:p>
        </p:txBody>
      </p:sp>
      <p:cxnSp>
        <p:nvCxnSpPr>
          <p:cNvPr id="48" name="直接箭头连接符 47"/>
          <p:cNvCxnSpPr>
            <a:stCxn id="20" idx="2"/>
            <a:endCxn id="30" idx="0"/>
          </p:cNvCxnSpPr>
          <p:nvPr/>
        </p:nvCxnSpPr>
        <p:spPr>
          <a:xfrm>
            <a:off x="4236720" y="2825115"/>
            <a:ext cx="0" cy="9709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流程图: 过程 48"/>
          <p:cNvSpPr/>
          <p:nvPr/>
        </p:nvSpPr>
        <p:spPr>
          <a:xfrm>
            <a:off x="4594860" y="3228975"/>
            <a:ext cx="318071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Major Compaction</a:t>
            </a:r>
            <a:endParaRPr lang="en-US" altLang="zh-CN" i="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613854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的触发路径</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573405" y="170561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DB.compTrigger</a:t>
            </a:r>
            <a:endParaRPr lang="en-US" altLang="zh-CN" sz="1400"/>
          </a:p>
        </p:txBody>
      </p:sp>
      <p:sp>
        <p:nvSpPr>
          <p:cNvPr id="5" name="流程图: 过程 4"/>
          <p:cNvSpPr/>
          <p:nvPr/>
        </p:nvSpPr>
        <p:spPr>
          <a:xfrm>
            <a:off x="2900680" y="1705610"/>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DB.compTriggerWait</a:t>
            </a:r>
            <a:endParaRPr lang="en-US" altLang="zh-CN" sz="1400"/>
          </a:p>
        </p:txBody>
      </p:sp>
      <p:sp>
        <p:nvSpPr>
          <p:cNvPr id="7" name="流程图: 过程 6"/>
          <p:cNvSpPr/>
          <p:nvPr/>
        </p:nvSpPr>
        <p:spPr>
          <a:xfrm>
            <a:off x="5617845" y="1705610"/>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DB.compTriggerRange</a:t>
            </a:r>
            <a:endParaRPr lang="en-US" altLang="zh-CN" sz="1400"/>
          </a:p>
        </p:txBody>
      </p:sp>
      <p:sp>
        <p:nvSpPr>
          <p:cNvPr id="9" name="流程图: 过程 8"/>
          <p:cNvSpPr/>
          <p:nvPr/>
        </p:nvSpPr>
        <p:spPr>
          <a:xfrm>
            <a:off x="3112135" y="299212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DB.tCompaction</a:t>
            </a:r>
            <a:endParaRPr lang="en-US" altLang="zh-CN" sz="1400"/>
          </a:p>
        </p:txBody>
      </p:sp>
      <p:cxnSp>
        <p:nvCxnSpPr>
          <p:cNvPr id="10" name="直接箭头连接符 9"/>
          <p:cNvCxnSpPr>
            <a:stCxn id="4" idx="2"/>
            <a:endCxn id="9" idx="0"/>
          </p:cNvCxnSpPr>
          <p:nvPr/>
        </p:nvCxnSpPr>
        <p:spPr>
          <a:xfrm>
            <a:off x="1402715" y="2149475"/>
            <a:ext cx="2538730"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a:endCxn id="9" idx="0"/>
          </p:cNvCxnSpPr>
          <p:nvPr/>
        </p:nvCxnSpPr>
        <p:spPr>
          <a:xfrm>
            <a:off x="3940810" y="2149475"/>
            <a:ext cx="635"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a:endCxn id="9" idx="0"/>
          </p:cNvCxnSpPr>
          <p:nvPr/>
        </p:nvCxnSpPr>
        <p:spPr>
          <a:xfrm flipH="1">
            <a:off x="3941445" y="2149475"/>
            <a:ext cx="2716530"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4615" y="2431415"/>
            <a:ext cx="780415" cy="306705"/>
          </a:xfrm>
          <a:prstGeom prst="rect">
            <a:avLst/>
          </a:prstGeom>
          <a:noFill/>
        </p:spPr>
        <p:txBody>
          <a:bodyPr wrap="square" rtlCol="0">
            <a:spAutoFit/>
          </a:bodyPr>
          <a:p>
            <a:r>
              <a:rPr lang="en-US" altLang="zh-CN" sz="1400"/>
              <a:t>cAuto</a:t>
            </a:r>
            <a:endParaRPr lang="en-US" altLang="zh-CN" sz="1400"/>
          </a:p>
        </p:txBody>
      </p:sp>
      <p:sp>
        <p:nvSpPr>
          <p:cNvPr id="14" name="文本框 13"/>
          <p:cNvSpPr txBox="1"/>
          <p:nvPr/>
        </p:nvSpPr>
        <p:spPr>
          <a:xfrm>
            <a:off x="2997835" y="2331085"/>
            <a:ext cx="780415" cy="306705"/>
          </a:xfrm>
          <a:prstGeom prst="rect">
            <a:avLst/>
          </a:prstGeom>
          <a:noFill/>
        </p:spPr>
        <p:txBody>
          <a:bodyPr wrap="square" rtlCol="0">
            <a:spAutoFit/>
          </a:bodyPr>
          <a:p>
            <a:r>
              <a:rPr lang="en-US" altLang="zh-CN" sz="1400"/>
              <a:t>cAuto</a:t>
            </a:r>
            <a:endParaRPr lang="en-US" altLang="zh-CN" sz="1400"/>
          </a:p>
        </p:txBody>
      </p:sp>
      <p:sp>
        <p:nvSpPr>
          <p:cNvPr id="15" name="文本框 14"/>
          <p:cNvSpPr txBox="1"/>
          <p:nvPr/>
        </p:nvSpPr>
        <p:spPr>
          <a:xfrm>
            <a:off x="5877560" y="2523490"/>
            <a:ext cx="898525" cy="306705"/>
          </a:xfrm>
          <a:prstGeom prst="rect">
            <a:avLst/>
          </a:prstGeom>
          <a:noFill/>
        </p:spPr>
        <p:txBody>
          <a:bodyPr wrap="square" rtlCol="0">
            <a:spAutoFit/>
          </a:bodyPr>
          <a:p>
            <a:r>
              <a:rPr lang="en-US" altLang="zh-CN" sz="1400"/>
              <a:t>cRange</a:t>
            </a:r>
            <a:endParaRPr lang="en-US" altLang="zh-CN" sz="1400"/>
          </a:p>
        </p:txBody>
      </p:sp>
      <p:sp>
        <p:nvSpPr>
          <p:cNvPr id="16" name="流程图: 过程 15"/>
          <p:cNvSpPr/>
          <p:nvPr/>
        </p:nvSpPr>
        <p:spPr>
          <a:xfrm>
            <a:off x="5617845" y="719455"/>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DB.CompactRange</a:t>
            </a:r>
            <a:endParaRPr lang="en-US" altLang="zh-CN" sz="1400"/>
          </a:p>
        </p:txBody>
      </p:sp>
      <p:cxnSp>
        <p:nvCxnSpPr>
          <p:cNvPr id="17" name="直接箭头连接符 16"/>
          <p:cNvCxnSpPr>
            <a:stCxn id="16" idx="2"/>
            <a:endCxn id="7" idx="0"/>
          </p:cNvCxnSpPr>
          <p:nvPr/>
        </p:nvCxnSpPr>
        <p:spPr>
          <a:xfrm>
            <a:off x="6657975" y="1163320"/>
            <a:ext cx="0" cy="5422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001510" y="1280795"/>
            <a:ext cx="1678940" cy="306705"/>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全</a:t>
            </a:r>
            <a:r>
              <a:rPr lang="en-US" altLang="zh-CN" sz="1400">
                <a:latin typeface="苹方-简" panose="020B0400000000000000" charset="-122"/>
                <a:ea typeface="苹方-简" panose="020B0400000000000000" charset="-122"/>
              </a:rPr>
              <a:t>level</a:t>
            </a:r>
            <a:r>
              <a:rPr lang="zh-CN" altLang="en-US" sz="1400">
                <a:latin typeface="苹方-简" panose="020B0400000000000000" charset="-122"/>
                <a:ea typeface="苹方-简" panose="020B0400000000000000" charset="-122"/>
              </a:rPr>
              <a:t>压缩</a:t>
            </a:r>
            <a:endParaRPr lang="zh-CN" altLang="en-US" sz="1400">
              <a:latin typeface="苹方-简" panose="020B0400000000000000" charset="-122"/>
              <a:ea typeface="苹方-简" panose="020B0400000000000000" charset="-122"/>
            </a:endParaRPr>
          </a:p>
        </p:txBody>
      </p:sp>
      <p:sp>
        <p:nvSpPr>
          <p:cNvPr id="19" name="流程图: 过程 18"/>
          <p:cNvSpPr/>
          <p:nvPr/>
        </p:nvSpPr>
        <p:spPr>
          <a:xfrm>
            <a:off x="1495425" y="4853305"/>
            <a:ext cx="24453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DB.tableAutoCompaction</a:t>
            </a:r>
            <a:endParaRPr lang="en-US" altLang="zh-CN" sz="1400"/>
          </a:p>
        </p:txBody>
      </p:sp>
      <p:sp>
        <p:nvSpPr>
          <p:cNvPr id="20" name="流程图: 过程 19"/>
          <p:cNvSpPr/>
          <p:nvPr/>
        </p:nvSpPr>
        <p:spPr>
          <a:xfrm>
            <a:off x="4770120" y="4853305"/>
            <a:ext cx="24453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DB.tableRangeCompaction</a:t>
            </a:r>
            <a:endParaRPr lang="en-US" altLang="zh-CN" sz="1400"/>
          </a:p>
        </p:txBody>
      </p:sp>
      <p:cxnSp>
        <p:nvCxnSpPr>
          <p:cNvPr id="21" name="直接箭头连接符 20"/>
          <p:cNvCxnSpPr>
            <a:stCxn id="9" idx="2"/>
            <a:endCxn id="19" idx="0"/>
          </p:cNvCxnSpPr>
          <p:nvPr/>
        </p:nvCxnSpPr>
        <p:spPr>
          <a:xfrm flipH="1">
            <a:off x="2718435" y="3435985"/>
            <a:ext cx="1223010" cy="14173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0" idx="0"/>
          </p:cNvCxnSpPr>
          <p:nvPr/>
        </p:nvCxnSpPr>
        <p:spPr>
          <a:xfrm>
            <a:off x="3933190" y="3439160"/>
            <a:ext cx="2059940" cy="14141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45030" y="3992880"/>
            <a:ext cx="780415" cy="306705"/>
          </a:xfrm>
          <a:prstGeom prst="rect">
            <a:avLst/>
          </a:prstGeom>
          <a:noFill/>
        </p:spPr>
        <p:txBody>
          <a:bodyPr wrap="square" rtlCol="0">
            <a:spAutoFit/>
          </a:bodyPr>
          <a:p>
            <a:r>
              <a:rPr lang="en-US" altLang="zh-CN" sz="1400"/>
              <a:t>cAuto</a:t>
            </a:r>
            <a:endParaRPr lang="en-US" altLang="zh-CN" sz="1400"/>
          </a:p>
        </p:txBody>
      </p:sp>
      <p:sp>
        <p:nvSpPr>
          <p:cNvPr id="24" name="文本框 23"/>
          <p:cNvSpPr txBox="1"/>
          <p:nvPr/>
        </p:nvSpPr>
        <p:spPr>
          <a:xfrm>
            <a:off x="5543550" y="3990975"/>
            <a:ext cx="898525" cy="306705"/>
          </a:xfrm>
          <a:prstGeom prst="rect">
            <a:avLst/>
          </a:prstGeom>
          <a:noFill/>
        </p:spPr>
        <p:txBody>
          <a:bodyPr wrap="square" rtlCol="0">
            <a:spAutoFit/>
          </a:bodyPr>
          <a:p>
            <a:r>
              <a:rPr lang="en-US" altLang="zh-CN" sz="1400"/>
              <a:t>cRange</a:t>
            </a:r>
            <a:endParaRPr lang="en-US" altLang="zh-CN" sz="1400"/>
          </a:p>
        </p:txBody>
      </p:sp>
      <p:sp>
        <p:nvSpPr>
          <p:cNvPr id="25" name="流程图: 过程 24"/>
          <p:cNvSpPr/>
          <p:nvPr/>
        </p:nvSpPr>
        <p:spPr>
          <a:xfrm>
            <a:off x="3112135" y="610997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DB.tCompaction</a:t>
            </a:r>
            <a:endParaRPr lang="en-US" altLang="zh-CN" sz="1400"/>
          </a:p>
        </p:txBody>
      </p:sp>
      <p:cxnSp>
        <p:nvCxnSpPr>
          <p:cNvPr id="26" name="直接箭头连接符 25"/>
          <p:cNvCxnSpPr>
            <a:stCxn id="19" idx="2"/>
            <a:endCxn id="25" idx="0"/>
          </p:cNvCxnSpPr>
          <p:nvPr/>
        </p:nvCxnSpPr>
        <p:spPr>
          <a:xfrm>
            <a:off x="2718435" y="5297170"/>
            <a:ext cx="1223010" cy="812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p:cNvCxnSpPr>
          <p:nvPr/>
        </p:nvCxnSpPr>
        <p:spPr>
          <a:xfrm flipH="1">
            <a:off x="3933190" y="5297170"/>
            <a:ext cx="2059940" cy="8191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92835" y="5553710"/>
            <a:ext cx="1624965" cy="306705"/>
          </a:xfrm>
          <a:prstGeom prst="rect">
            <a:avLst/>
          </a:prstGeom>
          <a:noFill/>
        </p:spPr>
        <p:txBody>
          <a:bodyPr wrap="square" rtlCol="0">
            <a:spAutoFit/>
          </a:bodyPr>
          <a:p>
            <a:r>
              <a:rPr lang="en-US" altLang="zh-CN" sz="1400"/>
              <a:t>noTrivial = false</a:t>
            </a:r>
            <a:endParaRPr lang="en-US" altLang="zh-CN" sz="1400"/>
          </a:p>
        </p:txBody>
      </p:sp>
      <p:sp>
        <p:nvSpPr>
          <p:cNvPr id="29" name="文本框 28"/>
          <p:cNvSpPr txBox="1"/>
          <p:nvPr/>
        </p:nvSpPr>
        <p:spPr>
          <a:xfrm>
            <a:off x="5590540" y="5549900"/>
            <a:ext cx="1624965" cy="306705"/>
          </a:xfrm>
          <a:prstGeom prst="rect">
            <a:avLst/>
          </a:prstGeom>
          <a:noFill/>
        </p:spPr>
        <p:txBody>
          <a:bodyPr wrap="square" rtlCol="0">
            <a:spAutoFit/>
          </a:bodyPr>
          <a:p>
            <a:r>
              <a:rPr lang="en-US" altLang="zh-CN" sz="1400"/>
              <a:t>noTrivial = true</a:t>
            </a:r>
            <a:endParaRPr lang="en-US" altLang="zh-CN" sz="1400"/>
          </a:p>
        </p:txBody>
      </p:sp>
      <p:sp>
        <p:nvSpPr>
          <p:cNvPr id="30" name="文本框 29"/>
          <p:cNvSpPr txBox="1"/>
          <p:nvPr/>
        </p:nvSpPr>
        <p:spPr>
          <a:xfrm>
            <a:off x="8192135" y="1580515"/>
            <a:ext cx="3683635" cy="3969385"/>
          </a:xfrm>
          <a:prstGeom prst="rect">
            <a:avLst/>
          </a:prstGeom>
          <a:noFill/>
        </p:spPr>
        <p:txBody>
          <a:bodyPr wrap="square" rtlCol="0">
            <a:spAutoFit/>
          </a:bodyPr>
          <a:p>
            <a:r>
              <a:rPr lang="en-US" altLang="zh-CN" sz="2000">
                <a:latin typeface="苹方-简" panose="020B0400000000000000" charset="-122"/>
                <a:ea typeface="苹方-简" panose="020B0400000000000000" charset="-122"/>
              </a:rPr>
              <a:t>major compaction</a:t>
            </a:r>
            <a:r>
              <a:rPr lang="zh-CN" altLang="en-US" sz="2000">
                <a:latin typeface="苹方-简" panose="020B0400000000000000" charset="-122"/>
                <a:ea typeface="苹方-简" panose="020B0400000000000000" charset="-122"/>
              </a:rPr>
              <a:t>的触发条件：</a:t>
            </a:r>
            <a:endParaRPr lang="zh-CN" altLang="en-US" sz="2000">
              <a:latin typeface="苹方-简" panose="020B0400000000000000" charset="-122"/>
              <a:ea typeface="苹方-简" panose="020B0400000000000000" charset="-122"/>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rPr>
              <a:t>当</a:t>
            </a:r>
            <a:r>
              <a:rPr lang="en-US" altLang="zh-CN">
                <a:latin typeface="苹方-简" panose="020B0400000000000000" charset="-122"/>
                <a:ea typeface="苹方-简" panose="020B0400000000000000" charset="-122"/>
              </a:rPr>
              <a:t>0</a:t>
            </a:r>
            <a:r>
              <a:rPr lang="zh-CN" altLang="en-US">
                <a:latin typeface="苹方-简" panose="020B0400000000000000" charset="-122"/>
                <a:ea typeface="苹方-简" panose="020B0400000000000000" charset="-122"/>
              </a:rPr>
              <a:t>层文件数超过预定的上限（默认</a:t>
            </a:r>
            <a:r>
              <a:rPr lang="zh-CN" altLang="en-US">
                <a:latin typeface="苹方-简" panose="020B0400000000000000" charset="-122"/>
                <a:ea typeface="苹方-简" panose="020B0400000000000000" charset="-122"/>
                <a:sym typeface="+mn-ea"/>
              </a:rPr>
              <a:t>DefaultCompactionL0Trigger </a:t>
            </a:r>
            <a:r>
              <a:rPr lang="en-US" altLang="zh-CN">
                <a:latin typeface="苹方-简" panose="020B0400000000000000" charset="-122"/>
                <a:ea typeface="苹方-简" panose="020B0400000000000000" charset="-122"/>
                <a:sym typeface="+mn-ea"/>
              </a:rPr>
              <a:t>= 4</a:t>
            </a:r>
            <a:r>
              <a:rPr lang="zh-CN" altLang="en-US">
                <a:latin typeface="苹方-简" panose="020B0400000000000000" charset="-122"/>
                <a:ea typeface="苹方-简" panose="020B0400000000000000" charset="-122"/>
                <a:sym typeface="+mn-ea"/>
              </a:rPr>
              <a:t>，</a:t>
            </a:r>
            <a:r>
              <a:rPr lang="zh-CN" altLang="en-US">
                <a:solidFill>
                  <a:srgbClr val="FF0000"/>
                </a:solidFill>
                <a:latin typeface="苹方-简" panose="020B0400000000000000" charset="-122"/>
                <a:ea typeface="苹方-简" panose="020B0400000000000000" charset="-122"/>
                <a:sym typeface="+mn-ea"/>
              </a:rPr>
              <a:t>由</a:t>
            </a:r>
            <a:r>
              <a:rPr lang="en-US" altLang="zh-CN">
                <a:solidFill>
                  <a:srgbClr val="FF0000"/>
                </a:solidFill>
                <a:latin typeface="苹方-简" panose="020B0400000000000000" charset="-122"/>
                <a:ea typeface="苹方-简" panose="020B0400000000000000" charset="-122"/>
                <a:sym typeface="+mn-ea"/>
              </a:rPr>
              <a:t>minor compaction</a:t>
            </a:r>
            <a:r>
              <a:rPr lang="zh-CN" altLang="en-US">
                <a:solidFill>
                  <a:srgbClr val="FF0000"/>
                </a:solidFill>
                <a:latin typeface="苹方-简" panose="020B0400000000000000" charset="-122"/>
                <a:ea typeface="苹方-简" panose="020B0400000000000000" charset="-122"/>
                <a:sym typeface="+mn-ea"/>
              </a:rPr>
              <a:t>触发</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层文件的总大小超过（</a:t>
            </a:r>
            <a:r>
              <a:rPr lang="en-US" altLang="zh-CN">
                <a:latin typeface="苹方-简" panose="020B0400000000000000" charset="-122"/>
                <a:ea typeface="苹方-简" panose="020B0400000000000000" charset="-122"/>
                <a:sym typeface="+mn-ea"/>
              </a:rPr>
              <a:t>10^i)MB</a:t>
            </a:r>
            <a:r>
              <a:rPr lang="zh-CN" altLang="en-US">
                <a:latin typeface="苹方-简" panose="020B0400000000000000" charset="-122"/>
                <a:ea typeface="苹方-简" panose="020B0400000000000000" charset="-122"/>
                <a:sym typeface="+mn-ea"/>
              </a:rPr>
              <a:t>，</a:t>
            </a:r>
            <a:r>
              <a:rPr lang="zh-CN" altLang="en-US">
                <a:solidFill>
                  <a:srgbClr val="FF0000"/>
                </a:solidFill>
                <a:latin typeface="苹方-简" panose="020B0400000000000000" charset="-122"/>
                <a:ea typeface="苹方-简" panose="020B0400000000000000" charset="-122"/>
                <a:sym typeface="+mn-ea"/>
              </a:rPr>
              <a:t>由</a:t>
            </a:r>
            <a:r>
              <a:rPr lang="en-US" altLang="zh-CN">
                <a:solidFill>
                  <a:srgbClr val="FF0000"/>
                </a:solidFill>
                <a:latin typeface="苹方-简" panose="020B0400000000000000" charset="-122"/>
                <a:ea typeface="苹方-简" panose="020B0400000000000000" charset="-122"/>
                <a:sym typeface="+mn-ea"/>
              </a:rPr>
              <a:t>minor compaction</a:t>
            </a:r>
            <a:r>
              <a:rPr lang="zh-CN" altLang="en-US">
                <a:solidFill>
                  <a:srgbClr val="FF0000"/>
                </a:solidFill>
                <a:latin typeface="苹方-简" panose="020B0400000000000000" charset="-122"/>
                <a:ea typeface="苹方-简" panose="020B0400000000000000" charset="-122"/>
                <a:sym typeface="+mn-ea"/>
              </a:rPr>
              <a:t>触发</a:t>
            </a:r>
            <a:r>
              <a:rPr lang="zh-CN" altLang="en-US">
                <a:latin typeface="苹方-简" panose="020B0400000000000000" charset="-122"/>
                <a:ea typeface="苹方-简" panose="020B0400000000000000" charset="-122"/>
                <a:sym typeface="+mn-ea"/>
              </a:rPr>
              <a:t>，条件</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和</a:t>
            </a:r>
            <a:r>
              <a:rPr lang="en-US" altLang="zh-CN">
                <a:latin typeface="苹方-简" panose="020B0400000000000000" charset="-122"/>
                <a:ea typeface="苹方-简" panose="020B0400000000000000" charset="-122"/>
                <a:sym typeface="+mn-ea"/>
              </a:rPr>
              <a:t>2</a:t>
            </a:r>
            <a:r>
              <a:rPr lang="zh-CN" altLang="en-US">
                <a:latin typeface="苹方-简" panose="020B0400000000000000" charset="-122"/>
                <a:ea typeface="苹方-简" panose="020B0400000000000000" charset="-122"/>
                <a:sym typeface="+mn-ea"/>
              </a:rPr>
              <a:t>实质上就是积分计算大于</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的等价）；</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当某个文件无效读取的次数过多。</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916178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1</a:t>
            </a:r>
            <a:r>
              <a:rPr lang="zh-CN" altLang="en-US" sz="2800">
                <a:latin typeface="苹方-简" panose="020B0400000000000000" charset="-122"/>
                <a:ea typeface="苹方-简" panose="020B0400000000000000" charset="-122"/>
              </a:rPr>
              <a:t>：</a:t>
            </a:r>
            <a:r>
              <a:rPr lang="en-US" altLang="zh-CN" sz="2800">
                <a:latin typeface="苹方-简" panose="020B0400000000000000" charset="-122"/>
                <a:ea typeface="苹方-简" panose="020B0400000000000000" charset="-122"/>
              </a:rPr>
              <a:t>0</a:t>
            </a:r>
            <a:r>
              <a:rPr lang="zh-CN" altLang="en-US" sz="2800">
                <a:latin typeface="苹方-简" panose="020B0400000000000000" charset="-122"/>
                <a:ea typeface="苹方-简" panose="020B0400000000000000" charset="-122"/>
              </a:rPr>
              <a:t>层文件个数规定</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335280" y="957580"/>
            <a:ext cx="11183620" cy="1476375"/>
          </a:xfrm>
          <a:prstGeom prst="rect">
            <a:avLst/>
          </a:prstGeom>
          <a:noFill/>
        </p:spPr>
        <p:txBody>
          <a:bodyPr wrap="square" rtlCol="0">
            <a:spAutoFit/>
          </a:bodyPr>
          <a:p>
            <a:r>
              <a:rPr lang="zh-CN" altLang="en-US">
                <a:latin typeface="苹方-简" panose="020B0400000000000000" charset="-122"/>
                <a:ea typeface="苹方-简" panose="020B0400000000000000" charset="-122"/>
              </a:rPr>
              <a:t>由于compaction的其中一个目的是为了提高读取的效率，因此leveldb不允许0层存在过多的文件数，一旦超过了上限值，即可进行major compaction。</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b="1">
                <a:latin typeface="苹方-简" panose="020B0400000000000000" charset="-122"/>
                <a:ea typeface="苹方-简" panose="020B0400000000000000" charset="-122"/>
              </a:rPr>
              <a:t>由于</a:t>
            </a:r>
            <a:r>
              <a:rPr lang="en-US" altLang="zh-CN" b="1">
                <a:latin typeface="苹方-简" panose="020B0400000000000000" charset="-122"/>
                <a:ea typeface="苹方-简" panose="020B0400000000000000" charset="-122"/>
              </a:rPr>
              <a:t>minor compaction</a:t>
            </a:r>
            <a:r>
              <a:rPr lang="zh-CN" altLang="en-US" b="1">
                <a:latin typeface="苹方-简" panose="020B0400000000000000" charset="-122"/>
                <a:ea typeface="苹方-简" panose="020B0400000000000000" charset="-122"/>
              </a:rPr>
              <a:t>是直接从</a:t>
            </a:r>
            <a:r>
              <a:rPr lang="en-US" altLang="zh-CN" b="1">
                <a:latin typeface="苹方-简" panose="020B0400000000000000" charset="-122"/>
                <a:ea typeface="苹方-简" panose="020B0400000000000000" charset="-122"/>
              </a:rPr>
              <a:t>frozen memtable</a:t>
            </a:r>
            <a:r>
              <a:rPr lang="zh-CN" altLang="en-US" b="1">
                <a:latin typeface="苹方-简" panose="020B0400000000000000" charset="-122"/>
                <a:ea typeface="苹方-简" panose="020B0400000000000000" charset="-122"/>
              </a:rPr>
              <a:t>直接落地成</a:t>
            </a:r>
            <a:r>
              <a:rPr lang="en-US" altLang="zh-CN" b="1">
                <a:latin typeface="苹方-简" panose="020B0400000000000000" charset="-122"/>
                <a:ea typeface="苹方-简" panose="020B0400000000000000" charset="-122"/>
              </a:rPr>
              <a:t>level-0</a:t>
            </a:r>
            <a:r>
              <a:rPr lang="zh-CN" altLang="en-US" b="1">
                <a:latin typeface="苹方-简" panose="020B0400000000000000" charset="-122"/>
                <a:ea typeface="苹方-简" panose="020B0400000000000000" charset="-122"/>
              </a:rPr>
              <a:t>的一个</a:t>
            </a:r>
            <a:r>
              <a:rPr lang="en-US" altLang="zh-CN" b="1">
                <a:latin typeface="苹方-简" panose="020B0400000000000000" charset="-122"/>
                <a:ea typeface="苹方-简" panose="020B0400000000000000" charset="-122"/>
              </a:rPr>
              <a:t>sst</a:t>
            </a:r>
            <a:r>
              <a:rPr lang="zh-CN" altLang="en-US" b="1">
                <a:latin typeface="苹方-简" panose="020B0400000000000000" charset="-122"/>
                <a:ea typeface="苹方-简" panose="020B0400000000000000" charset="-122"/>
              </a:rPr>
              <a:t>文件，因此</a:t>
            </a:r>
            <a:r>
              <a:rPr lang="en-US" altLang="zh-CN" b="1">
                <a:latin typeface="苹方-简" panose="020B0400000000000000" charset="-122"/>
                <a:ea typeface="苹方-简" panose="020B0400000000000000" charset="-122"/>
              </a:rPr>
              <a:t>level-0</a:t>
            </a:r>
            <a:r>
              <a:rPr lang="zh-CN" altLang="en-US" b="1">
                <a:latin typeface="苹方-简" panose="020B0400000000000000" charset="-122"/>
                <a:ea typeface="苹方-简" panose="020B0400000000000000" charset="-122"/>
              </a:rPr>
              <a:t>的不同</a:t>
            </a:r>
            <a:r>
              <a:rPr lang="en-US" altLang="zh-CN" b="1">
                <a:latin typeface="苹方-简" panose="020B0400000000000000" charset="-122"/>
                <a:ea typeface="苹方-简" panose="020B0400000000000000" charset="-122"/>
              </a:rPr>
              <a:t>sst</a:t>
            </a:r>
            <a:r>
              <a:rPr lang="zh-CN" altLang="en-US" b="1">
                <a:latin typeface="苹方-简" panose="020B0400000000000000" charset="-122"/>
                <a:ea typeface="苹方-简" panose="020B0400000000000000" charset="-122"/>
              </a:rPr>
              <a:t>文件之间是无序且相互重叠。</a:t>
            </a:r>
            <a:endParaRPr lang="zh-CN" altLang="en-US" b="1">
              <a:latin typeface="苹方-简" panose="020B0400000000000000" charset="-122"/>
              <a:ea typeface="苹方-简" panose="020B0400000000000000"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957262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2</a:t>
            </a:r>
            <a:r>
              <a:rPr lang="zh-CN" altLang="en-US" sz="2800">
                <a:latin typeface="苹方-简" panose="020B0400000000000000" charset="-122"/>
                <a:ea typeface="苹方-简" panose="020B0400000000000000" charset="-122"/>
              </a:rPr>
              <a:t>：</a:t>
            </a:r>
            <a:r>
              <a:rPr sz="2800">
                <a:latin typeface="苹方-简" panose="020B0400000000000000" charset="-122"/>
                <a:ea typeface="苹方-简" panose="020B0400000000000000" charset="-122"/>
              </a:rPr>
              <a:t>非0层文件数据大小限制</a:t>
            </a:r>
            <a:endParaRPr sz="2800">
              <a:latin typeface="苹方-简" panose="020B0400000000000000" charset="-122"/>
              <a:ea typeface="苹方-简" panose="020B0400000000000000" charset="-122"/>
            </a:endParaRPr>
          </a:p>
        </p:txBody>
      </p:sp>
      <p:sp>
        <p:nvSpPr>
          <p:cNvPr id="4" name="文本框 3"/>
          <p:cNvSpPr txBox="1"/>
          <p:nvPr/>
        </p:nvSpPr>
        <p:spPr>
          <a:xfrm>
            <a:off x="335280" y="957580"/>
            <a:ext cx="11183620" cy="3138170"/>
          </a:xfrm>
          <a:prstGeom prst="rect">
            <a:avLst/>
          </a:prstGeom>
          <a:noFill/>
        </p:spPr>
        <p:txBody>
          <a:bodyPr wrap="square" rtlCol="0">
            <a:spAutoFit/>
          </a:bodyPr>
          <a:p>
            <a:r>
              <a:rPr lang="zh-CN" altLang="en-US">
                <a:latin typeface="苹方-简" panose="020B0400000000000000" charset="-122"/>
                <a:ea typeface="苹方-简" panose="020B0400000000000000" charset="-122"/>
              </a:rPr>
              <a:t>对于level i（i &gt;= 1）的情况来说，一个读取最多只会访问一个sstable文件，因此，本身对于读取效率的影响不会太大。针对于这部分数据发生compaction的条件，从</a:t>
            </a:r>
            <a:r>
              <a:rPr lang="zh-CN" altLang="en-US" b="1">
                <a:latin typeface="苹方-简" panose="020B0400000000000000" charset="-122"/>
                <a:ea typeface="苹方-简" panose="020B0400000000000000" charset="-122"/>
              </a:rPr>
              <a:t>提升读取效率</a:t>
            </a:r>
            <a:r>
              <a:rPr lang="zh-CN" altLang="en-US">
                <a:latin typeface="苹方-简" panose="020B0400000000000000" charset="-122"/>
                <a:ea typeface="苹方-简" panose="020B0400000000000000" charset="-122"/>
              </a:rPr>
              <a:t>转变成了</a:t>
            </a:r>
            <a:r>
              <a:rPr lang="zh-CN" altLang="en-US" b="1">
                <a:latin typeface="苹方-简" panose="020B0400000000000000" charset="-122"/>
                <a:ea typeface="苹方-简" panose="020B0400000000000000" charset="-122"/>
              </a:rPr>
              <a:t>降低compaction的IO开销</a:t>
            </a:r>
            <a:r>
              <a:rPr lang="zh-CN" altLang="en-US">
                <a:latin typeface="苹方-简" panose="020B0400000000000000" charset="-122"/>
                <a:ea typeface="苹方-简" panose="020B0400000000000000" charset="-122"/>
              </a:rPr>
              <a:t>。</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假设leveldb的合并策略只有第一条，那么会导致1层文件的个数越来越多或者总的数据量越来越大，而通常一次合并中，</a:t>
            </a:r>
            <a:r>
              <a:rPr lang="zh-CN" altLang="en-US" b="1">
                <a:latin typeface="苹方-简" panose="020B0400000000000000" charset="-122"/>
                <a:ea typeface="苹方-简" panose="020B0400000000000000" charset="-122"/>
              </a:rPr>
              <a:t>0层文件key的取值范围是很大的，导致每一次0层文件与1层文件进行合并时，1层文件输入文件的总数据量非常庞大</a:t>
            </a:r>
            <a:r>
              <a:rPr lang="zh-CN" altLang="en-US">
                <a:latin typeface="苹方-简" panose="020B0400000000000000" charset="-122"/>
                <a:ea typeface="苹方-简" panose="020B0400000000000000" charset="-122"/>
              </a:rPr>
              <a:t>。所以不仅需要控制0层文件的个数，同样，每一层文件的总大小同样需要进行控制，使得每次进行compaction时，IO开销尽量保持常量。</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故leveldb规定，1层文件总大小上限为10MB，2层为100MB，依次类推，最高层（7层）没有限制。</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另外，每个</a:t>
            </a:r>
            <a:r>
              <a:rPr lang="en-US" altLang="zh-CN">
                <a:latin typeface="苹方-简" panose="020B0400000000000000" charset="-122"/>
                <a:ea typeface="苹方-简" panose="020B0400000000000000" charset="-122"/>
              </a:rPr>
              <a:t>sst</a:t>
            </a:r>
            <a:r>
              <a:rPr lang="zh-CN" altLang="en-US">
                <a:latin typeface="苹方-简" panose="020B0400000000000000" charset="-122"/>
                <a:ea typeface="苹方-简" panose="020B0400000000000000" charset="-122"/>
              </a:rPr>
              <a:t>文件的大小限制是一样的。</a:t>
            </a:r>
            <a:endParaRPr lang="zh-CN" altLang="en-US">
              <a:latin typeface="苹方-简" panose="020B0400000000000000" charset="-122"/>
              <a:ea typeface="苹方-简" panose="020B04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706691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解决方案四：</a:t>
            </a:r>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实现</a:t>
            </a:r>
            <a:endParaRPr lang="zh-CN" altLang="en-US" sz="2800">
              <a:latin typeface="苹方-简" panose="020B0400000000000000" charset="-122"/>
              <a:ea typeface="苹方-简" panose="020B0400000000000000"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957262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3</a:t>
            </a:r>
            <a:r>
              <a:rPr lang="zh-CN" altLang="en-US" sz="2800">
                <a:latin typeface="苹方-简" panose="020B0400000000000000" charset="-122"/>
                <a:ea typeface="苹方-简" panose="020B0400000000000000" charset="-122"/>
              </a:rPr>
              <a:t>：文件读取次数过多</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335280" y="957580"/>
            <a:ext cx="11183620" cy="4831080"/>
          </a:xfrm>
          <a:prstGeom prst="rect">
            <a:avLst/>
          </a:prstGeom>
          <a:noFill/>
        </p:spPr>
        <p:txBody>
          <a:bodyPr wrap="square" rtlCol="0">
            <a:spAutoFit/>
          </a:bodyPr>
          <a:p>
            <a:r>
              <a:rPr lang="zh-CN" altLang="en-US" sz="1400">
                <a:latin typeface="苹方-简" panose="020B0400000000000000" charset="-122"/>
                <a:ea typeface="苹方-简" panose="020B0400000000000000" charset="-122"/>
              </a:rPr>
              <a:t>以上两个机制能够保证随着合并的进行，数据是严格下沉的，但是仍然存在一个问题。</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假设0层文件完成合并之后，1层文件同时达到了数据上限，同时需要进行合并。</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更加糟糕的是，在最差的情况下，0-n层的文件同时达到了合并的条件，每一层都需要进行合并。</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其中一种优化机制是：</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source层的文件个数只有一个；</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source层文件与source+1层文件没有重叠；</a:t>
            </a:r>
            <a:endParaRPr lang="zh-CN" altLang="en-US" sz="140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source层文件与source+2层的文件重叠部分不超过10个文件；</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当满足这几个条件时，可以将souce层的该文件直接移至source+1层。</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但是该条件非常苛刻，还是无法解决上述问题。为了避免可能存在这种“巨大”的合并开销，leveldb引入了第三个机制：”错峰合并“。</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那么：</a:t>
            </a:r>
            <a:endParaRPr lang="zh-CN" altLang="en-US" sz="1400">
              <a:latin typeface="苹方-简" panose="020B0400000000000000" charset="-122"/>
              <a:ea typeface="苹方-简" panose="020B0400000000000000" charset="-122"/>
            </a:endParaRPr>
          </a:p>
          <a:p>
            <a:pPr marL="342900" indent="-342900">
              <a:buAutoNum type="arabicPeriod"/>
            </a:pPr>
            <a:r>
              <a:rPr lang="zh-CN" altLang="en-US" sz="1400">
                <a:latin typeface="苹方-简" panose="020B0400000000000000" charset="-122"/>
                <a:ea typeface="苹方-简" panose="020B0400000000000000" charset="-122"/>
              </a:rPr>
              <a:t>如何找寻这种适合错峰合并的文件；</a:t>
            </a:r>
            <a:endParaRPr lang="zh-CN" altLang="en-US" sz="1400">
              <a:latin typeface="苹方-简" panose="020B0400000000000000" charset="-122"/>
              <a:ea typeface="苹方-简" panose="020B0400000000000000" charset="-122"/>
            </a:endParaRPr>
          </a:p>
          <a:p>
            <a:pPr marL="342900" indent="-342900">
              <a:buAutoNum type="arabicPeriod"/>
            </a:pPr>
            <a:r>
              <a:rPr lang="zh-CN" altLang="en-US" sz="1400">
                <a:latin typeface="苹方-简" panose="020B0400000000000000" charset="-122"/>
                <a:ea typeface="苹方-简" panose="020B0400000000000000" charset="-122"/>
              </a:rPr>
              <a:t>以及如果判断哪个时机是适合进行错峰合并的呢？</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对于问题（1）Leveldb的作者认为，一个文件一次查询的开销为10ms, 若某个文件的查询次数过多，且查询在该文件中不命中, 那么这种行为就可以视为无效的查询开销，这种文件就可以进行错峰合并。</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对于问题（2），对于一个1MB的文件，对其合并的开销为25ms。因此当一个文件1MB的文件无效查询超过25次时，便可以对其进行合并。</a:t>
            </a:r>
            <a:endParaRPr lang="zh-CN" altLang="en-US" sz="1400">
              <a:latin typeface="苹方-简" panose="020B0400000000000000" charset="-122"/>
              <a:ea typeface="苹方-简" panose="020B0400000000000000" charset="-122"/>
            </a:endParaRP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对于一个1MB的文件，其合并开销为（1）source层1MB的文件读取，（2）source+1层 10-12MB的文件读取（3）source+1层10-12MB的文件写入。</a:t>
            </a:r>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总结25MB的文件IO开销，除以100MB／s的文件IO速度，估计开销为25ms。</a:t>
            </a:r>
            <a:endParaRPr lang="zh-CN" altLang="en-US" sz="1400">
              <a:latin typeface="苹方-简" panose="020B0400000000000000" charset="-122"/>
              <a:ea typeface="苹方-简" panose="020B0400000000000000"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527240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tableAutoCompaction</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53365" y="905510"/>
            <a:ext cx="11793220" cy="2584450"/>
          </a:xfrm>
          <a:prstGeom prst="rect">
            <a:avLst/>
          </a:prstGeom>
          <a:noFill/>
        </p:spPr>
        <p:txBody>
          <a:bodyPr wrap="square" rtlCol="0">
            <a:spAutoFit/>
          </a:bodyPr>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根据当前</a:t>
            </a:r>
            <a:r>
              <a:rPr lang="en-US" altLang="zh-CN">
                <a:latin typeface="苹方-简" panose="020B0400000000000000" charset="-122"/>
                <a:ea typeface="苹方-简" panose="020B0400000000000000" charset="-122"/>
                <a:sym typeface="+mn-ea"/>
              </a:rPr>
              <a:t>session</a:t>
            </a:r>
            <a:r>
              <a:rPr lang="zh-CN" altLang="en-US">
                <a:latin typeface="苹方-简" panose="020B0400000000000000" charset="-122"/>
                <a:ea typeface="苹方-简" panose="020B0400000000000000" charset="-122"/>
                <a:sym typeface="+mn-ea"/>
              </a:rPr>
              <a:t>生成压缩操作对象</a:t>
            </a:r>
            <a:r>
              <a:rPr lang="en-US" altLang="zh-CN">
                <a:latin typeface="苹方-简" panose="020B0400000000000000" charset="-122"/>
                <a:ea typeface="苹方-简" panose="020B0400000000000000" charset="-122"/>
                <a:sym typeface="+mn-ea"/>
              </a:rPr>
              <a:t>compaction(pickCompaction)</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寻找输入文件；</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Char char="•"/>
            </a:pPr>
            <a:r>
              <a:rPr lang="zh-CN" altLang="en-US">
                <a:latin typeface="苹方-简" panose="020B0400000000000000" charset="-122"/>
                <a:ea typeface="苹方-简" panose="020B0400000000000000" charset="-122"/>
                <a:sym typeface="+mn-ea"/>
              </a:rPr>
              <a:t>对于level 0层文件数过多引发的合并场景或由于level i层文件总量过大的合并场景，采用轮转的方法选择起始输入文件，记录了上一次该层合并的文件的最大key，下一次则选择在此key之后的首个文件。（</a:t>
            </a:r>
            <a:r>
              <a:rPr lang="en-US" altLang="zh-CN">
                <a:latin typeface="苹方-简" panose="020B0400000000000000" charset="-122"/>
                <a:ea typeface="苹方-简" panose="020B0400000000000000" charset="-122"/>
                <a:sym typeface="+mn-ea"/>
              </a:rPr>
              <a:t>v.cStore &gt;= 1)</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800100" lvl="1" indent="-342900">
              <a:buFont typeface="Arial" panose="020B0604020202090204" pitchFamily="34" charset="0"/>
              <a:buChar char="•"/>
            </a:pPr>
            <a:r>
              <a:rPr lang="zh-CN" altLang="en-US">
                <a:latin typeface="苹方-简" panose="020B0400000000000000" charset="-122"/>
                <a:ea typeface="苹方-简" panose="020B0400000000000000" charset="-122"/>
                <a:sym typeface="+mn-ea"/>
              </a:rPr>
              <a:t>对于错峰合并，起始输入文件则为该查询次数过多的文件（</a:t>
            </a:r>
            <a:r>
              <a:rPr lang="en-US" altLang="zh-CN">
                <a:latin typeface="苹方-简" panose="020B0400000000000000" charset="-122"/>
                <a:ea typeface="苹方-简" panose="020B0400000000000000" charset="-122"/>
                <a:sym typeface="+mn-ea"/>
              </a:rPr>
              <a:t>v.cSeek</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找到了表压缩的入口，生成了对应的</a:t>
            </a:r>
            <a:r>
              <a:rPr lang="en-US" altLang="zh-CN">
                <a:latin typeface="苹方-简" panose="020B0400000000000000" charset="-122"/>
                <a:ea typeface="苹方-简" panose="020B0400000000000000" charset="-122"/>
                <a:sym typeface="+mn-ea"/>
              </a:rPr>
              <a:t>compaction</a:t>
            </a:r>
            <a:r>
              <a:rPr lang="zh-CN" altLang="en-US">
                <a:latin typeface="苹方-简" panose="020B0400000000000000" charset="-122"/>
                <a:ea typeface="苹方-简" panose="020B0400000000000000" charset="-122"/>
                <a:sym typeface="+mn-ea"/>
              </a:rPr>
              <a:t>对象之后，生成</a:t>
            </a:r>
            <a:r>
              <a:rPr lang="en-US" altLang="zh-CN">
                <a:latin typeface="苹方-简" panose="020B0400000000000000" charset="-122"/>
                <a:ea typeface="苹方-简" panose="020B0400000000000000" charset="-122"/>
                <a:sym typeface="+mn-ea"/>
              </a:rPr>
              <a:t>sessionRecord</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由于</a:t>
            </a:r>
            <a:r>
              <a:rPr lang="en-US" altLang="zh-CN">
                <a:latin typeface="苹方-简" panose="020B0400000000000000" charset="-122"/>
                <a:ea typeface="苹方-简" panose="020B0400000000000000" charset="-122"/>
                <a:sym typeface="+mn-ea"/>
              </a:rPr>
              <a:t>tableAuto</a:t>
            </a:r>
            <a:r>
              <a:rPr lang="zh-CN" altLang="en-US">
                <a:latin typeface="苹方-简" panose="020B0400000000000000" charset="-122"/>
                <a:ea typeface="苹方-简" panose="020B0400000000000000" charset="-122"/>
                <a:sym typeface="+mn-ea"/>
              </a:rPr>
              <a:t>场景属于</a:t>
            </a:r>
            <a:r>
              <a:rPr lang="en-US" altLang="zh-CN">
                <a:latin typeface="苹方-简" panose="020B0400000000000000" charset="-122"/>
                <a:ea typeface="苹方-简" panose="020B0400000000000000" charset="-122"/>
                <a:sym typeface="+mn-ea"/>
              </a:rPr>
              <a:t>trivial</a:t>
            </a:r>
            <a:r>
              <a:rPr lang="zh-CN" altLang="en-US">
                <a:latin typeface="苹方-简" panose="020B0400000000000000" charset="-122"/>
                <a:ea typeface="苹方-简" panose="020B0400000000000000" charset="-122"/>
                <a:sym typeface="+mn-ea"/>
              </a:rPr>
              <a:t>压缩，不涉及文件重写，直接将压缩源文件放入下一层即可；</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发起</a:t>
            </a:r>
            <a:r>
              <a:rPr lang="en-US" altLang="zh-CN">
                <a:latin typeface="苹方-简" panose="020B0400000000000000" charset="-122"/>
                <a:ea typeface="苹方-简" panose="020B0400000000000000" charset="-122"/>
                <a:sym typeface="+mn-ea"/>
              </a:rPr>
              <a:t>compaction</a:t>
            </a:r>
            <a:r>
              <a:rPr lang="zh-CN" altLang="en-US">
                <a:latin typeface="苹方-简" panose="020B0400000000000000" charset="-122"/>
                <a:ea typeface="苹方-简" panose="020B0400000000000000" charset="-122"/>
                <a:sym typeface="+mn-ea"/>
              </a:rPr>
              <a:t>的提交（</a:t>
            </a:r>
            <a:r>
              <a:rPr lang="en-US" altLang="zh-CN">
                <a:latin typeface="苹方-简" panose="020B0400000000000000" charset="-122"/>
                <a:ea typeface="苹方-简" panose="020B0400000000000000" charset="-122"/>
                <a:sym typeface="+mn-ea"/>
              </a:rPr>
              <a:t>session</a:t>
            </a:r>
            <a:r>
              <a:rPr lang="zh-CN" altLang="en-US">
                <a:latin typeface="苹方-简" panose="020B0400000000000000" charset="-122"/>
                <a:ea typeface="苹方-简" panose="020B0400000000000000" charset="-122"/>
                <a:sym typeface="+mn-ea"/>
              </a:rPr>
              <a:t>的提交会进行同一</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大小重排。</a:t>
            </a:r>
            <a:endParaRPr lang="zh-CN" altLang="en-US">
              <a:latin typeface="苹方-简" panose="020B0400000000000000" charset="-122"/>
              <a:ea typeface="苹方-简" panose="020B0400000000000000"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527240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tableRangeCompaction</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53365" y="905510"/>
            <a:ext cx="11793220" cy="4831080"/>
          </a:xfrm>
          <a:prstGeom prst="rect">
            <a:avLst/>
          </a:prstGeom>
          <a:noFill/>
        </p:spPr>
        <p:txBody>
          <a:bodyPr wrap="square" rtlCol="0">
            <a:spAutoFit/>
          </a:bodyPr>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如果外部指定了</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，则根据</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[umin, umax]</a:t>
            </a:r>
            <a:r>
              <a:rPr lang="zh-CN" altLang="en-US">
                <a:latin typeface="苹方-简" panose="020B0400000000000000" charset="-122"/>
                <a:ea typeface="苹方-简" panose="020B0400000000000000" charset="-122"/>
                <a:sym typeface="+mn-ea"/>
              </a:rPr>
              <a:t>获取输入文件的集合；</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如果外部没有指定</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，则表示需要遍历每一层，根据区间</a:t>
            </a:r>
            <a:r>
              <a:rPr lang="en-US" altLang="zh-CN">
                <a:latin typeface="苹方-简" panose="020B0400000000000000" charset="-122"/>
                <a:ea typeface="苹方-简" panose="020B0400000000000000" charset="-122"/>
                <a:sym typeface="+mn-ea"/>
              </a:rPr>
              <a:t>[umin, umax]</a:t>
            </a:r>
            <a:r>
              <a:rPr lang="zh-CN" altLang="en-US">
                <a:latin typeface="苹方-简" panose="020B0400000000000000" charset="-122"/>
                <a:ea typeface="苹方-简" panose="020B0400000000000000" charset="-122"/>
                <a:sym typeface="+mn-ea"/>
              </a:rPr>
              <a:t>来获取输入文件的集合；</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生成</a:t>
            </a:r>
            <a:r>
              <a:rPr lang="en-US" altLang="zh-CN">
                <a:latin typeface="苹方-简" panose="020B0400000000000000" charset="-122"/>
                <a:ea typeface="苹方-简" panose="020B0400000000000000" charset="-122"/>
                <a:sym typeface="+mn-ea"/>
              </a:rPr>
              <a:t>sessionRecord</a:t>
            </a:r>
            <a:r>
              <a:rPr lang="zh-CN" altLang="en-US">
                <a:latin typeface="苹方-简" panose="020B0400000000000000" charset="-122"/>
                <a:ea typeface="苹方-简" panose="020B0400000000000000" charset="-122"/>
                <a:sym typeface="+mn-ea"/>
              </a:rPr>
              <a:t>，把压缩的信息设置进去；</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针对压缩返回的</a:t>
            </a:r>
            <a:r>
              <a:rPr lang="en-US" altLang="zh-CN">
                <a:latin typeface="苹方-简" panose="020B0400000000000000" charset="-122"/>
                <a:ea typeface="苹方-简" panose="020B0400000000000000" charset="-122"/>
                <a:sym typeface="+mn-ea"/>
              </a:rPr>
              <a:t>tFile</a:t>
            </a:r>
            <a:r>
              <a:rPr lang="zh-CN" altLang="en-US">
                <a:latin typeface="苹方-简" panose="020B0400000000000000" charset="-122"/>
                <a:ea typeface="苹方-简" panose="020B0400000000000000" charset="-122"/>
                <a:sym typeface="+mn-ea"/>
              </a:rPr>
              <a:t>列表，逐个</a:t>
            </a:r>
            <a:r>
              <a:rPr lang="en-US" altLang="zh-CN">
                <a:latin typeface="苹方-简" panose="020B0400000000000000" charset="-122"/>
                <a:ea typeface="苹方-简" panose="020B0400000000000000" charset="-122"/>
                <a:sym typeface="+mn-ea"/>
              </a:rPr>
              <a:t>tFile</a:t>
            </a:r>
            <a:r>
              <a:rPr lang="zh-CN" altLang="en-US">
                <a:latin typeface="苹方-简" panose="020B0400000000000000" charset="-122"/>
                <a:ea typeface="苹方-简" panose="020B0400000000000000" charset="-122"/>
                <a:sym typeface="+mn-ea"/>
              </a:rPr>
              <a:t>列表读入内存中，然后再删除旧的</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获取当前快照可用的最小序列号；</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根据压缩文件集合，生成迭代器，遍历每一条数据；</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对每条数据的</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进行现有</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的比较，保证留下来的是较新版本的数据，旧版本的数据和已被删除的数据在这个过程会被淘汰掉；（tableCompactionBuilder</a:t>
            </a:r>
            <a:r>
              <a:rPr lang="en-US" altLang="zh-CN">
                <a:latin typeface="苹方-简" panose="020B0400000000000000" charset="-122"/>
                <a:ea typeface="苹方-简" panose="020B0400000000000000" charset="-122"/>
                <a:sym typeface="+mn-ea"/>
              </a:rPr>
              <a:t>.run)</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每当一个</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文件的大小超过规定范围，执行落盘操作。</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遍历完成，提交压缩任务（内部包含重新积分计算）；</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记录下一次的压缩点。</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2000">
                <a:latin typeface="苹方-简" panose="020B0400000000000000" charset="-122"/>
                <a:ea typeface="苹方-简" panose="020B0400000000000000" charset="-122"/>
                <a:sym typeface="+mn-ea"/>
              </a:rPr>
              <a:t>概括起来，表压缩的总体过程：</a:t>
            </a:r>
            <a:endParaRPr lang="zh-CN" altLang="en-US" sz="20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寻找合适的输入文件；</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根据key重叠情况扩大输入文件集合；</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多路合并；</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积分计算；</a:t>
            </a:r>
            <a:endParaRPr lang="zh-CN" altLang="en-US">
              <a:latin typeface="苹方-简" panose="020B0400000000000000" charset="-122"/>
              <a:ea typeface="苹方-简" panose="020B0400000000000000"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396049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memCompaction</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53365" y="905510"/>
            <a:ext cx="11793220" cy="3138170"/>
          </a:xfrm>
          <a:prstGeom prst="rect">
            <a:avLst/>
          </a:prstGeom>
          <a:noFill/>
        </p:spPr>
        <p:txBody>
          <a:bodyPr wrap="square" rtlCol="0">
            <a:spAutoFit/>
          </a:bodyPr>
          <a:p>
            <a:pPr marL="342900" indent="-342900">
              <a:buFont typeface="Arial" panose="020B0604020202090204" pitchFamily="34" charset="0"/>
              <a:buAutoNum type="arabicPeriod"/>
            </a:pPr>
            <a:r>
              <a:rPr lang="en-US" altLang="zh-CN">
                <a:latin typeface="苹方-简" panose="020B0400000000000000" charset="-122"/>
                <a:ea typeface="苹方-简" panose="020B0400000000000000" charset="-122"/>
                <a:sym typeface="+mn-ea"/>
              </a:rPr>
              <a:t>mCompaction</a:t>
            </a:r>
            <a:r>
              <a:rPr lang="zh-CN" altLang="en-US">
                <a:latin typeface="苹方-简" panose="020B0400000000000000" charset="-122"/>
                <a:ea typeface="苹方-简" panose="020B0400000000000000" charset="-122"/>
                <a:sym typeface="+mn-ea"/>
              </a:rPr>
              <a:t>函数触发，等待db.mcompCmdC上的指令，调用db.memCompaction进行</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获取</a:t>
            </a:r>
            <a:r>
              <a:rPr lang="en-US" altLang="zh-CN">
                <a:latin typeface="苹方-简" panose="020B0400000000000000" charset="-122"/>
                <a:ea typeface="苹方-简" panose="020B0400000000000000" charset="-122"/>
                <a:sym typeface="+mn-ea"/>
              </a:rPr>
              <a:t>immutable memtable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db.getFrozenMem)</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a:latin typeface="苹方-简" panose="020B0400000000000000" charset="-122"/>
                <a:ea typeface="苹方-简" panose="020B0400000000000000" charset="-122"/>
                <a:sym typeface="+mn-ea"/>
              </a:rPr>
              <a:t>值得注意的是，minor compaction是一个时效性要求非常高的过程，要求其在尽可能短的时间内完成，否则就会堵塞正常的写入操作，因此minor compaction的优先级高于major compaction。当进行minor compaction的时候有major compaction正在进行，则会首先暂停major compaction(db.tcompPauseC &lt;- (chan&lt;- struct{})(resumeC))</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新生成</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文件，把</a:t>
            </a:r>
            <a:r>
              <a:rPr lang="en-US" altLang="zh-CN">
                <a:latin typeface="苹方-简" panose="020B0400000000000000" charset="-122"/>
                <a:ea typeface="苹方-简" panose="020B0400000000000000" charset="-122"/>
                <a:sym typeface="+mn-ea"/>
              </a:rPr>
              <a:t>immutable memtable</a:t>
            </a:r>
            <a:r>
              <a:rPr lang="zh-CN" altLang="en-US">
                <a:latin typeface="苹方-简" panose="020B0400000000000000" charset="-122"/>
                <a:ea typeface="苹方-简" panose="020B0400000000000000" charset="-122"/>
                <a:sym typeface="+mn-ea"/>
              </a:rPr>
              <a:t>的内容写入到</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文件中</a:t>
            </a:r>
            <a:r>
              <a:rPr lang="en-US" altLang="zh-CN">
                <a:latin typeface="苹方-简" panose="020B0400000000000000" charset="-122"/>
                <a:ea typeface="苹方-简" panose="020B0400000000000000" charset="-122"/>
                <a:sym typeface="+mn-ea"/>
              </a:rPr>
              <a:t>(session.flushMemdb)</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由</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触发的版本升级（详见后面</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版本升级</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恢复被中断的</a:t>
            </a:r>
            <a:r>
              <a:rPr lang="en-US" altLang="zh-CN">
                <a:latin typeface="苹方-简" panose="020B0400000000000000" charset="-122"/>
                <a:ea typeface="苹方-简" panose="020B0400000000000000" charset="-122"/>
                <a:sym typeface="+mn-ea"/>
              </a:rPr>
              <a:t>major compaction</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触发后面的</a:t>
            </a:r>
            <a:r>
              <a:rPr lang="en-US" altLang="zh-CN">
                <a:latin typeface="苹方-简" panose="020B0400000000000000" charset="-122"/>
                <a:ea typeface="苹方-简" panose="020B0400000000000000" charset="-122"/>
                <a:sym typeface="+mn-ea"/>
              </a:rPr>
              <a:t>major compaction</a:t>
            </a:r>
            <a:r>
              <a:rPr lang="zh-CN" altLang="en-US">
                <a:latin typeface="苹方-简" panose="020B0400000000000000" charset="-122"/>
                <a:ea typeface="苹方-简" panose="020B0400000000000000" charset="-122"/>
                <a:sym typeface="+mn-ea"/>
              </a:rPr>
              <a:t>（db.compTrigger(db.tcompCmdC)）。</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en-US" altLang="zh-CN">
              <a:latin typeface="苹方-简" panose="020B0400000000000000" charset="-122"/>
              <a:ea typeface="苹方-简" panose="020B0400000000000000"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3365" y="197485"/>
            <a:ext cx="289877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积分计算</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53365" y="905510"/>
            <a:ext cx="11348085" cy="3415030"/>
          </a:xfrm>
          <a:prstGeom prst="rect">
            <a:avLst/>
          </a:prstGeom>
          <a:noFill/>
        </p:spPr>
        <p:txBody>
          <a:bodyPr wrap="square" rtlCol="0">
            <a:spAutoFit/>
          </a:bodyPr>
          <a:p>
            <a:pPr indent="0">
              <a:buFont typeface="Arial" panose="020B0604020202090204" pitchFamily="34" charset="0"/>
              <a:buNone/>
            </a:pPr>
            <a:r>
              <a:rPr lang="zh-CN" altLang="en-US">
                <a:latin typeface="苹方-简" panose="020B0400000000000000" charset="-122"/>
                <a:ea typeface="苹方-简" panose="020B0400000000000000" charset="-122"/>
                <a:sym typeface="+mn-ea"/>
              </a:rPr>
              <a:t>每一次compaction都会消除若干source层的旧文件，新增source+1层的新文件，因此触发进行合并的条件状态可能也发生了变化。故在leveldb中，使用了计分牌来维护每一层文件的文件个数及数据总量信息，来</a:t>
            </a:r>
            <a:r>
              <a:rPr lang="zh-CN" altLang="en-US" b="1">
                <a:latin typeface="苹方-简" panose="020B0400000000000000" charset="-122"/>
                <a:ea typeface="苹方-简" panose="020B0400000000000000" charset="-122"/>
                <a:sym typeface="+mn-ea"/>
              </a:rPr>
              <a:t>挑选出下一个需要进行合并的层数</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计分的规则很简单（位于函数computeCompaction中）：</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sym typeface="+mn-ea"/>
              </a:rPr>
              <a:t>对于0层文件，该层的分数为文件总数／</a:t>
            </a:r>
            <a:r>
              <a:rPr lang="en-US" altLang="zh-CN">
                <a:latin typeface="苹方-简" panose="020B0400000000000000" charset="-122"/>
                <a:ea typeface="苹方-简" panose="020B0400000000000000" charset="-122"/>
                <a:sym typeface="+mn-ea"/>
              </a:rPr>
              <a:t>Options.GetCompactionL0Trigger()</a:t>
            </a:r>
            <a:r>
              <a:rPr lang="zh-CN" altLang="en-US">
                <a:latin typeface="苹方-简" panose="020B0400000000000000" charset="-122"/>
                <a:ea typeface="苹方-简" panose="020B0400000000000000" charset="-122"/>
                <a:sym typeface="+mn-ea"/>
              </a:rPr>
              <a:t>（默认DefaultCompactionL0Trigger </a:t>
            </a:r>
            <a:r>
              <a:rPr lang="en-US" altLang="zh-CN">
                <a:latin typeface="苹方-简" panose="020B0400000000000000" charset="-122"/>
                <a:ea typeface="苹方-简" panose="020B0400000000000000" charset="-122"/>
                <a:sym typeface="+mn-ea"/>
              </a:rPr>
              <a:t>= 4</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sym typeface="+mn-ea"/>
              </a:rPr>
              <a:t>对于非0层文件，该层的分数为文件数据总量／数据总量上限（即 </a:t>
            </a:r>
            <a:r>
              <a:rPr lang="en-US" altLang="zh-CN">
                <a:latin typeface="苹方-简" panose="020B0400000000000000" charset="-122"/>
                <a:ea typeface="苹方-简" panose="020B0400000000000000" charset="-122"/>
                <a:sym typeface="+mn-ea"/>
              </a:rPr>
              <a:t>Options.GetCompactionTotalSize(level)</a:t>
            </a:r>
            <a:r>
              <a:rPr lang="zh-CN" altLang="en-US">
                <a:latin typeface="苹方-简" panose="020B0400000000000000" charset="-122"/>
                <a:ea typeface="苹方-简" panose="020B0400000000000000" charset="-122"/>
                <a:sym typeface="+mn-ea"/>
              </a:rPr>
              <a:t>）；</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将得分最高的层数记录，若该得分超过1，则为下一次进行合并的层数。</a:t>
            </a:r>
            <a:endParaRPr lang="zh-CN" altLang="en-US">
              <a:latin typeface="苹方-简" panose="020B0400000000000000" charset="-122"/>
              <a:ea typeface="苹方-简" panose="020B0400000000000000"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圆角矩形 8"/>
          <p:cNvSpPr/>
          <p:nvPr/>
        </p:nvSpPr>
        <p:spPr>
          <a:xfrm>
            <a:off x="1283970" y="1884680"/>
            <a:ext cx="4050030" cy="3477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5" name="文本框 4"/>
          <p:cNvSpPr txBox="1"/>
          <p:nvPr/>
        </p:nvSpPr>
        <p:spPr>
          <a:xfrm>
            <a:off x="253365" y="197485"/>
            <a:ext cx="2898775" cy="521970"/>
          </a:xfrm>
          <a:prstGeom prst="rect">
            <a:avLst/>
          </a:prstGeom>
          <a:noFill/>
        </p:spPr>
        <p:txBody>
          <a:bodyPr wrap="square" rtlCol="0">
            <a:spAutoFit/>
          </a:bodyPr>
          <a:p>
            <a:r>
              <a:rPr lang="en-US" altLang="zh-CN" sz="2800"/>
              <a:t>Manifest</a:t>
            </a:r>
            <a:endParaRPr lang="en-US" altLang="zh-CN" sz="2800"/>
          </a:p>
        </p:txBody>
      </p:sp>
      <p:sp>
        <p:nvSpPr>
          <p:cNvPr id="31" name="文本框 30"/>
          <p:cNvSpPr txBox="1"/>
          <p:nvPr/>
        </p:nvSpPr>
        <p:spPr>
          <a:xfrm>
            <a:off x="253365" y="927100"/>
            <a:ext cx="11402060" cy="583565"/>
          </a:xfrm>
          <a:prstGeom prst="rect">
            <a:avLst/>
          </a:prstGeom>
          <a:noFill/>
        </p:spPr>
        <p:txBody>
          <a:bodyPr wrap="square" rtlCol="0">
            <a:spAutoFit/>
          </a:bodyPr>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manifest文件专用于记录版本信息。leveldb采用了增量式的存储方式，记录每一个版本相较于上一个版本的变化情况。展开来说，一个Manifest文件中，包含了多条Session Record。</a:t>
            </a:r>
            <a:endParaRPr lang="zh-CN" altLang="en-US" sz="1600">
              <a:latin typeface="苹方-简" panose="020B0400000000000000" charset="-122"/>
              <a:ea typeface="苹方-简" panose="020B0400000000000000" charset="-122"/>
              <a:sym typeface="+mn-ea"/>
            </a:endParaRPr>
          </a:p>
        </p:txBody>
      </p:sp>
      <p:sp>
        <p:nvSpPr>
          <p:cNvPr id="4" name="流程图: 过程 3"/>
          <p:cNvSpPr/>
          <p:nvPr/>
        </p:nvSpPr>
        <p:spPr>
          <a:xfrm>
            <a:off x="1640840" y="2165350"/>
            <a:ext cx="3324860" cy="4857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Snapshot Session Record</a:t>
            </a:r>
            <a:endParaRPr lang="en-US" altLang="zh-CN"/>
          </a:p>
        </p:txBody>
      </p:sp>
      <p:sp>
        <p:nvSpPr>
          <p:cNvPr id="6" name="流程图: 过程 5"/>
          <p:cNvSpPr/>
          <p:nvPr/>
        </p:nvSpPr>
        <p:spPr>
          <a:xfrm>
            <a:off x="1640840" y="2994025"/>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a:t>Session Record</a:t>
            </a:r>
            <a:endParaRPr lang="en-US" altLang="zh-CN"/>
          </a:p>
        </p:txBody>
      </p:sp>
      <p:sp>
        <p:nvSpPr>
          <p:cNvPr id="7" name="流程图: 过程 6"/>
          <p:cNvSpPr/>
          <p:nvPr/>
        </p:nvSpPr>
        <p:spPr>
          <a:xfrm>
            <a:off x="1640840" y="3812540"/>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a:t>Session Record</a:t>
            </a:r>
            <a:endParaRPr lang="en-US" altLang="zh-CN"/>
          </a:p>
        </p:txBody>
      </p:sp>
      <p:sp>
        <p:nvSpPr>
          <p:cNvPr id="8" name="流程图: 过程 7"/>
          <p:cNvSpPr/>
          <p:nvPr/>
        </p:nvSpPr>
        <p:spPr>
          <a:xfrm>
            <a:off x="1640840" y="4641215"/>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a:t>Session Record</a:t>
            </a:r>
            <a:endParaRPr lang="en-US" altLang="zh-CN"/>
          </a:p>
        </p:txBody>
      </p:sp>
      <p:cxnSp>
        <p:nvCxnSpPr>
          <p:cNvPr id="10" name="肘形连接符 9"/>
          <p:cNvCxnSpPr>
            <a:stCxn id="4" idx="1"/>
            <a:endCxn id="6" idx="1"/>
          </p:cNvCxnSpPr>
          <p:nvPr/>
        </p:nvCxnSpPr>
        <p:spPr>
          <a:xfrm rot="10800000" flipV="1">
            <a:off x="1640840" y="2407920"/>
            <a:ext cx="3175" cy="828675"/>
          </a:xfrm>
          <a:prstGeom prst="bentConnector3">
            <a:avLst>
              <a:gd name="adj1" fmla="val 1746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1"/>
            <a:endCxn id="7" idx="1"/>
          </p:cNvCxnSpPr>
          <p:nvPr/>
        </p:nvCxnSpPr>
        <p:spPr>
          <a:xfrm rot="10800000" flipV="1">
            <a:off x="1640840" y="3236595"/>
            <a:ext cx="3175" cy="818515"/>
          </a:xfrm>
          <a:prstGeom prst="bentConnector3">
            <a:avLst>
              <a:gd name="adj1" fmla="val 1746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1"/>
            <a:endCxn id="8" idx="1"/>
          </p:cNvCxnSpPr>
          <p:nvPr/>
        </p:nvCxnSpPr>
        <p:spPr>
          <a:xfrm rot="10800000" flipV="1">
            <a:off x="1640840" y="4055110"/>
            <a:ext cx="3175" cy="828675"/>
          </a:xfrm>
          <a:prstGeom prst="bentConnector3">
            <a:avLst>
              <a:gd name="adj1" fmla="val 1712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流程图: 过程 14"/>
          <p:cNvSpPr/>
          <p:nvPr/>
        </p:nvSpPr>
        <p:spPr>
          <a:xfrm>
            <a:off x="2558415" y="5966460"/>
            <a:ext cx="1490345" cy="65849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Manifest-xxx</a:t>
            </a:r>
            <a:endParaRPr lang="en-US" altLang="zh-CN" sz="1600"/>
          </a:p>
        </p:txBody>
      </p:sp>
      <p:cxnSp>
        <p:nvCxnSpPr>
          <p:cNvPr id="16" name="直接箭头连接符 15"/>
          <p:cNvCxnSpPr>
            <a:stCxn id="15" idx="0"/>
            <a:endCxn id="9" idx="2"/>
          </p:cNvCxnSpPr>
          <p:nvPr/>
        </p:nvCxnSpPr>
        <p:spPr>
          <a:xfrm flipV="1">
            <a:off x="3303905" y="5361940"/>
            <a:ext cx="5080" cy="604520"/>
          </a:xfrm>
          <a:prstGeom prst="straightConnector1">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6920865" y="2350770"/>
            <a:ext cx="2472690" cy="1771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Journal num</a:t>
            </a:r>
            <a:endParaRPr lang="en-US" altLang="zh-CN" sz="1600"/>
          </a:p>
          <a:p>
            <a:pPr algn="ctr"/>
            <a:r>
              <a:rPr lang="en-US" altLang="zh-CN" sz="1600"/>
              <a:t>Next file num</a:t>
            </a:r>
            <a:endParaRPr lang="en-US" altLang="zh-CN" sz="1600"/>
          </a:p>
          <a:p>
            <a:pPr algn="ctr"/>
            <a:r>
              <a:rPr lang="en-US" altLang="zh-CN" sz="1600"/>
              <a:t>Seq num</a:t>
            </a:r>
            <a:endParaRPr lang="en-US" altLang="zh-CN" sz="1600"/>
          </a:p>
          <a:p>
            <a:pPr algn="ctr"/>
            <a:r>
              <a:rPr lang="en-US" altLang="zh-CN" sz="1600"/>
              <a:t>Added Tables</a:t>
            </a:r>
            <a:endParaRPr lang="en-US" altLang="zh-CN" sz="1600"/>
          </a:p>
          <a:p>
            <a:pPr algn="ctr"/>
            <a:r>
              <a:rPr lang="en-US" altLang="zh-CN" sz="1600"/>
              <a:t>Deleted Tables</a:t>
            </a:r>
            <a:endParaRPr lang="en-US" altLang="zh-CN" sz="1600"/>
          </a:p>
          <a:p>
            <a:pPr algn="ctr"/>
            <a:r>
              <a:rPr lang="en-US" altLang="zh-CN" sz="1600"/>
              <a:t>...</a:t>
            </a:r>
            <a:endParaRPr lang="en-US" altLang="zh-CN" sz="1600"/>
          </a:p>
        </p:txBody>
      </p:sp>
      <p:cxnSp>
        <p:nvCxnSpPr>
          <p:cNvPr id="18" name="直接箭头连接符 17"/>
          <p:cNvCxnSpPr>
            <a:stCxn id="6" idx="3"/>
            <a:endCxn id="17" idx="1"/>
          </p:cNvCxnSpPr>
          <p:nvPr/>
        </p:nvCxnSpPr>
        <p:spPr>
          <a:xfrm flipV="1">
            <a:off x="4965700" y="3236595"/>
            <a:ext cx="1955165" cy="635"/>
          </a:xfrm>
          <a:prstGeom prst="straightConnector1">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625090" y="1510665"/>
            <a:ext cx="1356360" cy="306705"/>
          </a:xfrm>
          <a:prstGeom prst="rect">
            <a:avLst/>
          </a:prstGeom>
          <a:noFill/>
        </p:spPr>
        <p:txBody>
          <a:bodyPr wrap="square" rtlCol="0">
            <a:spAutoFit/>
          </a:bodyPr>
          <a:p>
            <a:r>
              <a:rPr lang="en-US" altLang="zh-CN" sz="1400" i="1"/>
              <a:t>Manifest-xxx</a:t>
            </a:r>
            <a:endParaRPr lang="en-US" altLang="zh-CN" sz="1400" i="1"/>
          </a:p>
        </p:txBody>
      </p:sp>
      <p:sp>
        <p:nvSpPr>
          <p:cNvPr id="19" name="文本框 18"/>
          <p:cNvSpPr txBox="1"/>
          <p:nvPr/>
        </p:nvSpPr>
        <p:spPr>
          <a:xfrm>
            <a:off x="7414895" y="1884680"/>
            <a:ext cx="1485265" cy="306705"/>
          </a:xfrm>
          <a:prstGeom prst="rect">
            <a:avLst/>
          </a:prstGeom>
          <a:noFill/>
        </p:spPr>
        <p:txBody>
          <a:bodyPr wrap="square" rtlCol="0">
            <a:spAutoFit/>
          </a:bodyPr>
          <a:p>
            <a:r>
              <a:rPr lang="en-US" altLang="zh-CN" sz="1400" i="1"/>
              <a:t>Session Record</a:t>
            </a:r>
            <a:endParaRPr lang="en-US" altLang="zh-CN" sz="1400" i="1"/>
          </a:p>
        </p:txBody>
      </p:sp>
      <p:sp>
        <p:nvSpPr>
          <p:cNvPr id="20" name="文本框 19"/>
          <p:cNvSpPr txBox="1"/>
          <p:nvPr/>
        </p:nvSpPr>
        <p:spPr>
          <a:xfrm>
            <a:off x="158750" y="1968500"/>
            <a:ext cx="1485265" cy="306705"/>
          </a:xfrm>
          <a:prstGeom prst="rect">
            <a:avLst/>
          </a:prstGeom>
          <a:noFill/>
        </p:spPr>
        <p:txBody>
          <a:bodyPr wrap="square" rtlCol="0">
            <a:spAutoFit/>
          </a:bodyPr>
          <a:p>
            <a:r>
              <a:rPr lang="en-US" altLang="zh-CN" sz="1400" i="1"/>
              <a:t>Version Update</a:t>
            </a:r>
            <a:endParaRPr lang="en-US" altLang="zh-CN" sz="1400" i="1"/>
          </a:p>
        </p:txBody>
      </p:sp>
      <p:sp>
        <p:nvSpPr>
          <p:cNvPr id="21" name="文本框 20"/>
          <p:cNvSpPr txBox="1"/>
          <p:nvPr/>
        </p:nvSpPr>
        <p:spPr>
          <a:xfrm>
            <a:off x="899795" y="6142355"/>
            <a:ext cx="1485265" cy="368300"/>
          </a:xfrm>
          <a:prstGeom prst="rect">
            <a:avLst/>
          </a:prstGeom>
          <a:noFill/>
        </p:spPr>
        <p:txBody>
          <a:bodyPr wrap="square" rtlCol="0">
            <a:spAutoFit/>
          </a:bodyPr>
          <a:p>
            <a:r>
              <a:rPr lang="en-US" altLang="zh-CN" i="1"/>
              <a:t>Current</a:t>
            </a:r>
            <a:endParaRPr lang="en-US" altLang="zh-CN" i="1"/>
          </a:p>
        </p:txBody>
      </p:sp>
      <p:sp>
        <p:nvSpPr>
          <p:cNvPr id="22" name="文本框 21"/>
          <p:cNvSpPr txBox="1"/>
          <p:nvPr/>
        </p:nvSpPr>
        <p:spPr>
          <a:xfrm>
            <a:off x="5801360" y="4450715"/>
            <a:ext cx="6164580" cy="1568450"/>
          </a:xfrm>
          <a:prstGeom prst="rect">
            <a:avLst/>
          </a:prstGeom>
          <a:noFill/>
        </p:spPr>
        <p:txBody>
          <a:bodyPr wrap="square" rtlCol="0">
            <a:spAutoFit/>
          </a:bodyPr>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一个Manifest内部包含若干条Session Record，其中第一条Session Record记载了当时leveldb的全量版本信息，其余若干条Session Record仅记录每次更迭的变化情况。</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因此，每个manifest文件的第一条Session Record都是一个记录点，记载了全量的版本信息，可以作为一个初始的状态进行版本恢复。</a:t>
            </a: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流程图: 过程 31"/>
          <p:cNvSpPr/>
          <p:nvPr/>
        </p:nvSpPr>
        <p:spPr>
          <a:xfrm>
            <a:off x="551180" y="3839210"/>
            <a:ext cx="6003925" cy="292100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64160" y="197485"/>
            <a:ext cx="375475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Version</a:t>
            </a:r>
            <a:r>
              <a:rPr lang="zh-CN" altLang="en-US" sz="2800">
                <a:latin typeface="苹方-简" panose="020B0400000000000000" charset="-122"/>
                <a:ea typeface="苹方-简" panose="020B0400000000000000" charset="-122"/>
              </a:rPr>
              <a:t>和</a:t>
            </a:r>
            <a:r>
              <a:rPr lang="en-US" altLang="zh-CN" sz="2800">
                <a:latin typeface="苹方-简" panose="020B0400000000000000" charset="-122"/>
                <a:ea typeface="苹方-简" panose="020B0400000000000000" charset="-122"/>
              </a:rPr>
              <a:t>VersionEdit</a:t>
            </a:r>
            <a:endParaRPr lang="en-US" altLang="zh-CN" sz="2800">
              <a:latin typeface="苹方-简" panose="020B0400000000000000" charset="-122"/>
              <a:ea typeface="苹方-简" panose="020B0400000000000000" charset="-122"/>
            </a:endParaRPr>
          </a:p>
        </p:txBody>
      </p:sp>
      <p:sp>
        <p:nvSpPr>
          <p:cNvPr id="31" name="文本框 30"/>
          <p:cNvSpPr txBox="1"/>
          <p:nvPr/>
        </p:nvSpPr>
        <p:spPr>
          <a:xfrm>
            <a:off x="264160" y="719455"/>
            <a:ext cx="11402060" cy="3046095"/>
          </a:xfrm>
          <a:prstGeom prst="rect">
            <a:avLst/>
          </a:prstGeom>
          <a:noFill/>
        </p:spPr>
        <p:txBody>
          <a:bodyPr wrap="square" rtlCol="0">
            <a:spAutoFit/>
          </a:bodyPr>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当每次</a:t>
            </a:r>
            <a:r>
              <a:rPr lang="zh-CN" altLang="en-US" sz="1600" b="1">
                <a:latin typeface="苹方-简" panose="020B0400000000000000" charset="-122"/>
                <a:ea typeface="苹方-简" panose="020B0400000000000000" charset="-122"/>
                <a:sym typeface="+mn-ea"/>
              </a:rPr>
              <a:t>compaction完成</a:t>
            </a:r>
            <a:r>
              <a:rPr lang="zh-CN" altLang="en-US" sz="1600">
                <a:latin typeface="苹方-简" panose="020B0400000000000000" charset="-122"/>
                <a:ea typeface="苹方-简" panose="020B0400000000000000" charset="-122"/>
                <a:sym typeface="+mn-ea"/>
              </a:rPr>
              <a:t>（或者换一种更容易理解的说法，当每次sstable文件有新增或者减少），leveldb都会创建一个新的version，创建的规则是:</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versionNew = versionOld + versionEdit</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versionEdit指代的是基于旧版本的基础上，变化的内容（例如新增或删除了某些sstable文件）</a:t>
            </a:r>
            <a:r>
              <a:rPr lang="en-US" altLang="zh-CN" sz="1600">
                <a:latin typeface="苹方-简" panose="020B0400000000000000" charset="-122"/>
                <a:ea typeface="苹方-简" panose="020B0400000000000000" charset="-122"/>
                <a:sym typeface="+mn-ea"/>
              </a:rPr>
              <a:t>(</a:t>
            </a:r>
            <a:r>
              <a:rPr lang="zh-CN" altLang="en-US" sz="1600">
                <a:latin typeface="苹方-简" panose="020B0400000000000000" charset="-122"/>
                <a:ea typeface="苹方-简" panose="020B0400000000000000" charset="-122"/>
                <a:sym typeface="+mn-ea"/>
              </a:rPr>
              <a:t>其实</a:t>
            </a:r>
            <a:r>
              <a:rPr lang="en-US" altLang="zh-CN" sz="1600">
                <a:latin typeface="苹方-简" panose="020B0400000000000000" charset="-122"/>
                <a:ea typeface="苹方-简" panose="020B0400000000000000" charset="-122"/>
                <a:sym typeface="+mn-ea"/>
              </a:rPr>
              <a:t>versionEdit</a:t>
            </a:r>
            <a:r>
              <a:rPr lang="zh-CN" altLang="en-US" sz="1600">
                <a:latin typeface="苹方-简" panose="020B0400000000000000" charset="-122"/>
                <a:ea typeface="苹方-简" panose="020B0400000000000000" charset="-122"/>
                <a:sym typeface="+mn-ea"/>
              </a:rPr>
              <a:t>就是</a:t>
            </a:r>
            <a:r>
              <a:rPr lang="en-US" altLang="zh-CN" sz="1600">
                <a:latin typeface="苹方-简" panose="020B0400000000000000" charset="-122"/>
                <a:ea typeface="苹方-简" panose="020B0400000000000000" charset="-122"/>
                <a:sym typeface="+mn-ea"/>
              </a:rPr>
              <a:t>sessionRecord</a:t>
            </a:r>
            <a:r>
              <a:rPr lang="zh-CN" altLang="en-US" sz="1600">
                <a:latin typeface="苹方-简" panose="020B0400000000000000" charset="-122"/>
                <a:ea typeface="苹方-简" panose="020B0400000000000000" charset="-122"/>
                <a:sym typeface="+mn-ea"/>
              </a:rPr>
              <a:t>）。</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b="1">
                <a:latin typeface="苹方-简" panose="020B0400000000000000" charset="-122"/>
                <a:ea typeface="苹方-简" panose="020B0400000000000000" charset="-122"/>
                <a:sym typeface="+mn-ea"/>
              </a:rPr>
              <a:t>manifest文件就是用来记录这些versionEdit信息的</a:t>
            </a:r>
            <a:r>
              <a:rPr lang="zh-CN" altLang="en-US" sz="1600">
                <a:latin typeface="苹方-简" panose="020B0400000000000000" charset="-122"/>
                <a:ea typeface="苹方-简" panose="020B0400000000000000" charset="-122"/>
                <a:sym typeface="+mn-ea"/>
              </a:rPr>
              <a:t>。一个versionEdit数据，会被编码成一条记录，写入manifest文件中。例如下图便是一个manifest文件的示意图，其中包含了3条versionEdit记录，每条记录包括（1）新增哪些sst文件（2）删除哪些sst文件（3）当前compaction的下标（4）日志文件编号（5）操作seqNumber等信息。通过这些信息，leveldb便可以在启动时，基于一个空的version，不断apply这些记录，最终得到一个上次运行结束时的版本信息。</a:t>
            </a:r>
            <a:endParaRPr lang="zh-CN" altLang="en-US" sz="1600">
              <a:latin typeface="苹方-简" panose="020B0400000000000000" charset="-122"/>
              <a:ea typeface="苹方-简" panose="020B0400000000000000" charset="-122"/>
              <a:sym typeface="+mn-ea"/>
            </a:endParaRPr>
          </a:p>
        </p:txBody>
      </p:sp>
      <p:grpSp>
        <p:nvGrpSpPr>
          <p:cNvPr id="12" name="组合 11"/>
          <p:cNvGrpSpPr/>
          <p:nvPr/>
        </p:nvGrpSpPr>
        <p:grpSpPr>
          <a:xfrm>
            <a:off x="1985010" y="4173220"/>
            <a:ext cx="4204970" cy="1106170"/>
            <a:chOff x="3105" y="6270"/>
            <a:chExt cx="6808" cy="2218"/>
          </a:xfrm>
        </p:grpSpPr>
        <p:sp>
          <p:nvSpPr>
            <p:cNvPr id="11" name="流程图: 过程 10"/>
            <p:cNvSpPr/>
            <p:nvPr/>
          </p:nvSpPr>
          <p:spPr>
            <a:xfrm>
              <a:off x="3105" y="6270"/>
              <a:ext cx="6809" cy="22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流程图: 过程 3"/>
            <p:cNvSpPr/>
            <p:nvPr/>
          </p:nvSpPr>
          <p:spPr>
            <a:xfrm>
              <a:off x="3395"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Add tables</a:t>
              </a:r>
              <a:endParaRPr lang="en-US" altLang="zh-CN" sz="1000">
                <a:solidFill>
                  <a:schemeClr val="tx1"/>
                </a:solidFill>
              </a:endParaRPr>
            </a:p>
          </p:txBody>
        </p:sp>
        <p:sp>
          <p:nvSpPr>
            <p:cNvPr id="6" name="流程图: 过程 5"/>
            <p:cNvSpPr/>
            <p:nvPr/>
          </p:nvSpPr>
          <p:spPr>
            <a:xfrm>
              <a:off x="5677"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Del tables</a:t>
              </a:r>
              <a:endParaRPr lang="en-US" altLang="zh-CN" sz="1000">
                <a:solidFill>
                  <a:schemeClr val="tx1"/>
                </a:solidFill>
              </a:endParaRPr>
            </a:p>
          </p:txBody>
        </p:sp>
        <p:sp>
          <p:nvSpPr>
            <p:cNvPr id="7" name="流程图: 过程 6"/>
            <p:cNvSpPr/>
            <p:nvPr/>
          </p:nvSpPr>
          <p:spPr>
            <a:xfrm>
              <a:off x="7942"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CompPtr</a:t>
              </a:r>
              <a:endParaRPr lang="en-US" altLang="zh-CN" sz="1000">
                <a:solidFill>
                  <a:schemeClr val="tx1"/>
                </a:solidFill>
              </a:endParaRPr>
            </a:p>
          </p:txBody>
        </p:sp>
        <p:sp>
          <p:nvSpPr>
            <p:cNvPr id="8" name="流程图: 过程 7"/>
            <p:cNvSpPr/>
            <p:nvPr/>
          </p:nvSpPr>
          <p:spPr>
            <a:xfrm>
              <a:off x="3395"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Journal Num</a:t>
              </a:r>
              <a:endParaRPr lang="en-US" altLang="zh-CN" sz="1000">
                <a:solidFill>
                  <a:schemeClr val="tx1"/>
                </a:solidFill>
              </a:endParaRPr>
            </a:p>
          </p:txBody>
        </p:sp>
        <p:sp>
          <p:nvSpPr>
            <p:cNvPr id="9" name="流程图: 过程 8"/>
            <p:cNvSpPr/>
            <p:nvPr/>
          </p:nvSpPr>
          <p:spPr>
            <a:xfrm>
              <a:off x="5677"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Seq Num</a:t>
              </a:r>
              <a:endParaRPr lang="en-US" altLang="zh-CN" sz="1000">
                <a:solidFill>
                  <a:schemeClr val="tx1"/>
                </a:solidFill>
              </a:endParaRPr>
            </a:p>
          </p:txBody>
        </p:sp>
        <p:sp>
          <p:nvSpPr>
            <p:cNvPr id="10" name="流程图: 过程 9"/>
            <p:cNvSpPr/>
            <p:nvPr/>
          </p:nvSpPr>
          <p:spPr>
            <a:xfrm>
              <a:off x="7942"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a:t>
              </a:r>
              <a:endParaRPr lang="en-US" altLang="zh-CN" sz="1400">
                <a:solidFill>
                  <a:schemeClr val="tx1"/>
                </a:solidFill>
              </a:endParaRPr>
            </a:p>
          </p:txBody>
        </p:sp>
      </p:grpSp>
      <p:grpSp>
        <p:nvGrpSpPr>
          <p:cNvPr id="21" name="组合 20"/>
          <p:cNvGrpSpPr/>
          <p:nvPr/>
        </p:nvGrpSpPr>
        <p:grpSpPr>
          <a:xfrm>
            <a:off x="1982470" y="5525770"/>
            <a:ext cx="4204970" cy="1106170"/>
            <a:chOff x="3105" y="6270"/>
            <a:chExt cx="6808" cy="2218"/>
          </a:xfrm>
        </p:grpSpPr>
        <p:sp>
          <p:nvSpPr>
            <p:cNvPr id="22" name="流程图: 过程 21"/>
            <p:cNvSpPr/>
            <p:nvPr/>
          </p:nvSpPr>
          <p:spPr>
            <a:xfrm>
              <a:off x="3105" y="6270"/>
              <a:ext cx="6809" cy="22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3" name="流程图: 过程 22"/>
            <p:cNvSpPr/>
            <p:nvPr/>
          </p:nvSpPr>
          <p:spPr>
            <a:xfrm>
              <a:off x="3395"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Add tables</a:t>
              </a:r>
              <a:endParaRPr lang="en-US" altLang="zh-CN" sz="1000">
                <a:solidFill>
                  <a:schemeClr val="tx1"/>
                </a:solidFill>
              </a:endParaRPr>
            </a:p>
          </p:txBody>
        </p:sp>
        <p:sp>
          <p:nvSpPr>
            <p:cNvPr id="24" name="流程图: 过程 23"/>
            <p:cNvSpPr/>
            <p:nvPr/>
          </p:nvSpPr>
          <p:spPr>
            <a:xfrm>
              <a:off x="5677"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Del tables</a:t>
              </a:r>
              <a:endParaRPr lang="en-US" altLang="zh-CN" sz="1000">
                <a:solidFill>
                  <a:schemeClr val="tx1"/>
                </a:solidFill>
              </a:endParaRPr>
            </a:p>
          </p:txBody>
        </p:sp>
        <p:sp>
          <p:nvSpPr>
            <p:cNvPr id="25" name="流程图: 过程 24"/>
            <p:cNvSpPr/>
            <p:nvPr/>
          </p:nvSpPr>
          <p:spPr>
            <a:xfrm>
              <a:off x="7942"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CompPtr</a:t>
              </a:r>
              <a:endParaRPr lang="en-US" altLang="zh-CN" sz="1000">
                <a:solidFill>
                  <a:schemeClr val="tx1"/>
                </a:solidFill>
              </a:endParaRPr>
            </a:p>
          </p:txBody>
        </p:sp>
        <p:sp>
          <p:nvSpPr>
            <p:cNvPr id="26" name="流程图: 过程 25"/>
            <p:cNvSpPr/>
            <p:nvPr/>
          </p:nvSpPr>
          <p:spPr>
            <a:xfrm>
              <a:off x="3395"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Journal Num</a:t>
              </a:r>
              <a:endParaRPr lang="en-US" altLang="zh-CN" sz="1000">
                <a:solidFill>
                  <a:schemeClr val="tx1"/>
                </a:solidFill>
              </a:endParaRPr>
            </a:p>
          </p:txBody>
        </p:sp>
        <p:sp>
          <p:nvSpPr>
            <p:cNvPr id="27" name="流程图: 过程 26"/>
            <p:cNvSpPr/>
            <p:nvPr/>
          </p:nvSpPr>
          <p:spPr>
            <a:xfrm>
              <a:off x="5677"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Seq Num</a:t>
              </a:r>
              <a:endParaRPr lang="en-US" altLang="zh-CN" sz="1000">
                <a:solidFill>
                  <a:schemeClr val="tx1"/>
                </a:solidFill>
              </a:endParaRPr>
            </a:p>
          </p:txBody>
        </p:sp>
        <p:sp>
          <p:nvSpPr>
            <p:cNvPr id="28" name="流程图: 过程 27"/>
            <p:cNvSpPr/>
            <p:nvPr/>
          </p:nvSpPr>
          <p:spPr>
            <a:xfrm>
              <a:off x="7942"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400">
                  <a:solidFill>
                    <a:schemeClr val="tx1"/>
                  </a:solidFill>
                </a:rPr>
                <a:t>...</a:t>
              </a:r>
              <a:endParaRPr lang="en-US" altLang="zh-CN" sz="1400">
                <a:solidFill>
                  <a:schemeClr val="tx1"/>
                </a:solidFill>
              </a:endParaRPr>
            </a:p>
          </p:txBody>
        </p:sp>
      </p:grpSp>
      <p:sp>
        <p:nvSpPr>
          <p:cNvPr id="29" name="文本框 28"/>
          <p:cNvSpPr txBox="1"/>
          <p:nvPr/>
        </p:nvSpPr>
        <p:spPr>
          <a:xfrm>
            <a:off x="800100" y="4455795"/>
            <a:ext cx="962660" cy="368300"/>
          </a:xfrm>
          <a:prstGeom prst="rect">
            <a:avLst/>
          </a:prstGeom>
          <a:noFill/>
        </p:spPr>
        <p:txBody>
          <a:bodyPr wrap="square" rtlCol="0">
            <a:spAutoFit/>
          </a:bodyPr>
          <a:p>
            <a:r>
              <a:rPr lang="en-US" altLang="zh-CN" i="1"/>
              <a:t>Delta1</a:t>
            </a:r>
            <a:endParaRPr lang="en-US" altLang="zh-CN" i="1"/>
          </a:p>
        </p:txBody>
      </p:sp>
      <p:sp>
        <p:nvSpPr>
          <p:cNvPr id="30" name="文本框 29"/>
          <p:cNvSpPr txBox="1"/>
          <p:nvPr/>
        </p:nvSpPr>
        <p:spPr>
          <a:xfrm>
            <a:off x="800100" y="5967730"/>
            <a:ext cx="962660" cy="368300"/>
          </a:xfrm>
          <a:prstGeom prst="rect">
            <a:avLst/>
          </a:prstGeom>
          <a:noFill/>
        </p:spPr>
        <p:txBody>
          <a:bodyPr wrap="square" rtlCol="0">
            <a:spAutoFit/>
          </a:bodyPr>
          <a:p>
            <a:r>
              <a:rPr lang="en-US" altLang="zh-CN" i="1"/>
              <a:t>Delta2</a:t>
            </a:r>
            <a:endParaRPr lang="en-US" altLang="zh-CN" i="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版本升级</a:t>
            </a:r>
            <a:endParaRPr lang="zh-CN" altLang="en-US" sz="2800">
              <a:latin typeface="苹方-简" panose="020B0400000000000000" charset="-122"/>
              <a:ea typeface="苹方-简" panose="020B0400000000000000" charset="-122"/>
            </a:endParaRPr>
          </a:p>
        </p:txBody>
      </p:sp>
      <p:sp>
        <p:nvSpPr>
          <p:cNvPr id="31" name="文本框 30"/>
          <p:cNvSpPr txBox="1"/>
          <p:nvPr/>
        </p:nvSpPr>
        <p:spPr>
          <a:xfrm>
            <a:off x="253365" y="883920"/>
            <a:ext cx="11348085" cy="1229995"/>
          </a:xfrm>
          <a:prstGeom prst="rect">
            <a:avLst/>
          </a:prstGeom>
          <a:noFill/>
        </p:spPr>
        <p:txBody>
          <a:bodyPr wrap="square" rtlCol="0">
            <a:spAutoFit/>
          </a:bodyPr>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每当：</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完成一次major compaction整理内部数据；</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通过minor compaction；</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重启阶段的日志重放</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新生成一个0层文件，都会触发leveldb进行一个版本升级。</a:t>
            </a:r>
            <a:endParaRPr lang="zh-CN" altLang="en-US" sz="1600">
              <a:latin typeface="苹方-简" panose="020B0400000000000000" charset="-122"/>
              <a:ea typeface="苹方-简" panose="020B0400000000000000" charset="-122"/>
              <a:sym typeface="+mn-ea"/>
            </a:endParaRPr>
          </a:p>
        </p:txBody>
      </p:sp>
      <p:sp>
        <p:nvSpPr>
          <p:cNvPr id="4" name="矩形 3"/>
          <p:cNvSpPr/>
          <p:nvPr/>
        </p:nvSpPr>
        <p:spPr>
          <a:xfrm>
            <a:off x="431165" y="2532380"/>
            <a:ext cx="172783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400"/>
              <a:t>DB.recoverJournal</a:t>
            </a:r>
            <a:endParaRPr lang="en-US" altLang="zh-CN" sz="1400"/>
          </a:p>
        </p:txBody>
      </p:sp>
      <p:sp>
        <p:nvSpPr>
          <p:cNvPr id="6" name="矩形 5"/>
          <p:cNvSpPr/>
          <p:nvPr/>
        </p:nvSpPr>
        <p:spPr>
          <a:xfrm>
            <a:off x="5048885" y="389255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400"/>
              <a:t>DB.compactionCommit</a:t>
            </a:r>
            <a:endParaRPr lang="en-US" altLang="zh-CN" sz="1400"/>
          </a:p>
        </p:txBody>
      </p:sp>
      <p:sp>
        <p:nvSpPr>
          <p:cNvPr id="7" name="矩形 6"/>
          <p:cNvSpPr/>
          <p:nvPr/>
        </p:nvSpPr>
        <p:spPr>
          <a:xfrm>
            <a:off x="6875145" y="253238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400"/>
              <a:t>DB.tableCompaction</a:t>
            </a:r>
            <a:endParaRPr lang="en-US" altLang="zh-CN" sz="1400"/>
          </a:p>
        </p:txBody>
      </p:sp>
      <p:sp>
        <p:nvSpPr>
          <p:cNvPr id="8" name="矩形 7"/>
          <p:cNvSpPr/>
          <p:nvPr/>
        </p:nvSpPr>
        <p:spPr>
          <a:xfrm>
            <a:off x="3469640" y="253238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400"/>
              <a:t>DB.memCompaction</a:t>
            </a:r>
            <a:endParaRPr lang="en-US" altLang="zh-CN" sz="1400"/>
          </a:p>
        </p:txBody>
      </p:sp>
      <p:cxnSp>
        <p:nvCxnSpPr>
          <p:cNvPr id="9" name="直接箭头连接符 8"/>
          <p:cNvCxnSpPr>
            <a:stCxn id="8" idx="2"/>
            <a:endCxn id="6" idx="0"/>
          </p:cNvCxnSpPr>
          <p:nvPr/>
        </p:nvCxnSpPr>
        <p:spPr>
          <a:xfrm>
            <a:off x="4517390" y="3082925"/>
            <a:ext cx="1579245" cy="8096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2"/>
          </p:cNvCxnSpPr>
          <p:nvPr/>
        </p:nvCxnSpPr>
        <p:spPr>
          <a:xfrm flipH="1">
            <a:off x="6078855" y="3082925"/>
            <a:ext cx="1844040" cy="78803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469640" y="5768975"/>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400"/>
              <a:t>session.commit</a:t>
            </a:r>
            <a:endParaRPr lang="en-US" altLang="zh-CN" sz="1400"/>
          </a:p>
        </p:txBody>
      </p:sp>
      <p:cxnSp>
        <p:nvCxnSpPr>
          <p:cNvPr id="12" name="直接箭头连接符 11"/>
          <p:cNvCxnSpPr>
            <a:stCxn id="4" idx="2"/>
            <a:endCxn id="11" idx="0"/>
          </p:cNvCxnSpPr>
          <p:nvPr/>
        </p:nvCxnSpPr>
        <p:spPr>
          <a:xfrm>
            <a:off x="1295400" y="3082925"/>
            <a:ext cx="3221990" cy="268605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11" idx="0"/>
          </p:cNvCxnSpPr>
          <p:nvPr/>
        </p:nvCxnSpPr>
        <p:spPr>
          <a:xfrm flipH="1">
            <a:off x="4517390" y="4443095"/>
            <a:ext cx="1579245" cy="132588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版本升级全过程</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558165" y="1430655"/>
            <a:ext cx="2289175" cy="12306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Journal num</a:t>
            </a:r>
            <a:endParaRPr lang="en-US" altLang="zh-CN" sz="1400"/>
          </a:p>
          <a:p>
            <a:pPr algn="ctr"/>
            <a:r>
              <a:rPr lang="en-US" altLang="zh-CN" sz="1400"/>
              <a:t>Next file num</a:t>
            </a:r>
            <a:endParaRPr lang="en-US" altLang="zh-CN" sz="1400"/>
          </a:p>
          <a:p>
            <a:pPr algn="ctr"/>
            <a:r>
              <a:rPr lang="en-US" altLang="zh-CN" sz="1400"/>
              <a:t>Sequence num</a:t>
            </a:r>
            <a:endParaRPr lang="en-US" altLang="zh-CN" sz="1400"/>
          </a:p>
          <a:p>
            <a:pPr algn="ctr"/>
            <a:r>
              <a:rPr lang="en-US" altLang="zh-CN" sz="1400"/>
              <a:t>Add tables</a:t>
            </a:r>
            <a:endParaRPr lang="en-US" altLang="zh-CN" sz="1400"/>
          </a:p>
          <a:p>
            <a:pPr algn="ctr"/>
            <a:r>
              <a:rPr lang="en-US" altLang="zh-CN" sz="1400"/>
              <a:t>Delete tables</a:t>
            </a:r>
            <a:endParaRPr lang="en-US" altLang="zh-CN" sz="1400"/>
          </a:p>
        </p:txBody>
      </p:sp>
      <p:grpSp>
        <p:nvGrpSpPr>
          <p:cNvPr id="12" name="组合 11"/>
          <p:cNvGrpSpPr/>
          <p:nvPr/>
        </p:nvGrpSpPr>
        <p:grpSpPr>
          <a:xfrm>
            <a:off x="558165" y="4419600"/>
            <a:ext cx="2288540" cy="1899920"/>
            <a:chOff x="879" y="6960"/>
            <a:chExt cx="3604" cy="2992"/>
          </a:xfrm>
        </p:grpSpPr>
        <p:sp>
          <p:nvSpPr>
            <p:cNvPr id="7" name="流程图: 过程 6"/>
            <p:cNvSpPr/>
            <p:nvPr/>
          </p:nvSpPr>
          <p:spPr>
            <a:xfrm>
              <a:off x="879" y="6960"/>
              <a:ext cx="3605" cy="299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ltLang="zh-CN" sz="1400"/>
            </a:p>
          </p:txBody>
        </p:sp>
        <p:sp>
          <p:nvSpPr>
            <p:cNvPr id="8" name="流程图: 过程 7"/>
            <p:cNvSpPr/>
            <p:nvPr/>
          </p:nvSpPr>
          <p:spPr>
            <a:xfrm>
              <a:off x="1206" y="7185"/>
              <a:ext cx="3027" cy="510"/>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000"/>
                <a:t>Snapshot Session Record</a:t>
              </a:r>
              <a:endParaRPr lang="en-US" altLang="zh-CN" sz="1000"/>
            </a:p>
          </p:txBody>
        </p:sp>
        <p:sp>
          <p:nvSpPr>
            <p:cNvPr id="9" name="流程图: 过程 8"/>
            <p:cNvSpPr/>
            <p:nvPr/>
          </p:nvSpPr>
          <p:spPr>
            <a:xfrm>
              <a:off x="1206" y="7878"/>
              <a:ext cx="3027" cy="51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sz="1000"/>
                <a:t>Session Record</a:t>
              </a:r>
              <a:endParaRPr lang="en-US" altLang="zh-CN" sz="1000"/>
            </a:p>
          </p:txBody>
        </p:sp>
        <p:sp>
          <p:nvSpPr>
            <p:cNvPr id="10" name="流程图: 过程 9"/>
            <p:cNvSpPr/>
            <p:nvPr/>
          </p:nvSpPr>
          <p:spPr>
            <a:xfrm>
              <a:off x="1206" y="8656"/>
              <a:ext cx="3027" cy="51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sz="1000"/>
                <a:t>Session Record</a:t>
              </a:r>
              <a:endParaRPr lang="en-US" altLang="zh-CN" sz="1000"/>
            </a:p>
          </p:txBody>
        </p:sp>
        <p:sp>
          <p:nvSpPr>
            <p:cNvPr id="11" name="流程图: 过程 10"/>
            <p:cNvSpPr/>
            <p:nvPr/>
          </p:nvSpPr>
          <p:spPr>
            <a:xfrm>
              <a:off x="1206" y="9320"/>
              <a:ext cx="3027" cy="510"/>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p>
              <a:pPr algn="ctr"/>
              <a:r>
                <a:rPr lang="en-US" altLang="zh-CN" sz="1000"/>
                <a:t>Session Record</a:t>
              </a:r>
              <a:endParaRPr lang="en-US" altLang="zh-CN" sz="1000"/>
            </a:p>
          </p:txBody>
        </p:sp>
      </p:grpSp>
      <p:cxnSp>
        <p:nvCxnSpPr>
          <p:cNvPr id="13" name="肘形连接符 12"/>
          <p:cNvCxnSpPr>
            <a:stCxn id="8" idx="1"/>
            <a:endCxn id="9" idx="1"/>
          </p:cNvCxnSpPr>
          <p:nvPr/>
        </p:nvCxnSpPr>
        <p:spPr>
          <a:xfrm rot="10800000" flipV="1">
            <a:off x="765810" y="4723765"/>
            <a:ext cx="3175" cy="440055"/>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1"/>
            <a:endCxn id="10" idx="1"/>
          </p:cNvCxnSpPr>
          <p:nvPr/>
        </p:nvCxnSpPr>
        <p:spPr>
          <a:xfrm rot="10800000" flipV="1">
            <a:off x="765810" y="5164455"/>
            <a:ext cx="3175" cy="494030"/>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0" idx="1"/>
            <a:endCxn id="11" idx="1"/>
          </p:cNvCxnSpPr>
          <p:nvPr/>
        </p:nvCxnSpPr>
        <p:spPr>
          <a:xfrm rot="10800000" flipV="1">
            <a:off x="765810" y="5658485"/>
            <a:ext cx="3175" cy="421640"/>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1"/>
            <a:endCxn id="11" idx="1"/>
          </p:cNvCxnSpPr>
          <p:nvPr/>
        </p:nvCxnSpPr>
        <p:spPr>
          <a:xfrm rot="10800000" flipH="1" flipV="1">
            <a:off x="557530" y="2045335"/>
            <a:ext cx="207645" cy="4034155"/>
          </a:xfrm>
          <a:prstGeom prst="bentConnector3">
            <a:avLst>
              <a:gd name="adj1" fmla="val -114679"/>
            </a:avLst>
          </a:prstGeom>
          <a:ln w="15875">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过程 18"/>
          <p:cNvSpPr/>
          <p:nvPr/>
        </p:nvSpPr>
        <p:spPr>
          <a:xfrm>
            <a:off x="5059045" y="1430655"/>
            <a:ext cx="2289175" cy="123063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1400"/>
              <a:t>level 0: [file1, file2]</a:t>
            </a:r>
            <a:endParaRPr lang="en-US" altLang="zh-CN" sz="1400"/>
          </a:p>
          <a:p>
            <a:pPr algn="ctr"/>
            <a:r>
              <a:rPr lang="en-US" altLang="zh-CN" sz="1400"/>
              <a:t>level 1: [file3, file4]</a:t>
            </a:r>
            <a:endParaRPr lang="en-US" altLang="zh-CN" sz="1400"/>
          </a:p>
          <a:p>
            <a:pPr algn="ctr"/>
            <a:r>
              <a:rPr lang="en-US" altLang="zh-CN" sz="1400"/>
              <a:t>......</a:t>
            </a:r>
            <a:endParaRPr lang="en-US" altLang="zh-CN" sz="1400"/>
          </a:p>
          <a:p>
            <a:pPr algn="ctr"/>
            <a:r>
              <a:rPr lang="en-US" altLang="zh-CN" sz="1400"/>
              <a:t>level 7: [file 100, file 101]</a:t>
            </a:r>
            <a:endParaRPr lang="en-US" altLang="zh-CN" sz="1400"/>
          </a:p>
          <a:p>
            <a:pPr algn="ctr"/>
            <a:r>
              <a:rPr lang="en-US" altLang="zh-CN" sz="1400"/>
              <a:t>cLevel, cScore</a:t>
            </a:r>
            <a:endParaRPr lang="en-US" altLang="zh-CN" sz="1400"/>
          </a:p>
        </p:txBody>
      </p:sp>
      <p:sp>
        <p:nvSpPr>
          <p:cNvPr id="20" name="流程图: 过程 19"/>
          <p:cNvSpPr/>
          <p:nvPr/>
        </p:nvSpPr>
        <p:spPr>
          <a:xfrm>
            <a:off x="5059045" y="4754245"/>
            <a:ext cx="2289175" cy="1230630"/>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sz="1400">
                <a:solidFill>
                  <a:schemeClr val="tx1"/>
                </a:solidFill>
              </a:rPr>
              <a:t>level 0: [file1, file2, file102]</a:t>
            </a:r>
            <a:endParaRPr lang="en-US" altLang="zh-CN" sz="1400">
              <a:solidFill>
                <a:schemeClr val="tx1"/>
              </a:solidFill>
            </a:endParaRPr>
          </a:p>
          <a:p>
            <a:pPr algn="ctr"/>
            <a:r>
              <a:rPr lang="en-US" altLang="zh-CN" sz="1400">
                <a:solidFill>
                  <a:schemeClr val="tx1"/>
                </a:solidFill>
              </a:rPr>
              <a:t>level 1: [file3, file4]</a:t>
            </a:r>
            <a:endParaRPr lang="en-US" altLang="zh-CN" sz="1400">
              <a:solidFill>
                <a:schemeClr val="tx1"/>
              </a:solidFill>
            </a:endParaRPr>
          </a:p>
          <a:p>
            <a:pPr algn="ctr"/>
            <a:r>
              <a:rPr lang="en-US" altLang="zh-CN" sz="1400">
                <a:solidFill>
                  <a:schemeClr val="tx1"/>
                </a:solidFill>
              </a:rPr>
              <a:t>......</a:t>
            </a:r>
            <a:endParaRPr lang="en-US" altLang="zh-CN" sz="1400">
              <a:solidFill>
                <a:schemeClr val="tx1"/>
              </a:solidFill>
            </a:endParaRPr>
          </a:p>
          <a:p>
            <a:pPr algn="ctr"/>
            <a:r>
              <a:rPr lang="en-US" altLang="zh-CN" sz="1400">
                <a:solidFill>
                  <a:schemeClr val="tx1"/>
                </a:solidFill>
              </a:rPr>
              <a:t>level 7: [file 100, file 101]</a:t>
            </a:r>
            <a:endParaRPr lang="en-US" altLang="zh-CN" sz="1400">
              <a:solidFill>
                <a:schemeClr val="tx1"/>
              </a:solidFill>
            </a:endParaRPr>
          </a:p>
          <a:p>
            <a:pPr algn="ctr"/>
            <a:r>
              <a:rPr lang="en-US" altLang="zh-CN" sz="1400">
                <a:solidFill>
                  <a:schemeClr val="tx1"/>
                </a:solidFill>
              </a:rPr>
              <a:t>cLevel, cScore</a:t>
            </a:r>
            <a:endParaRPr lang="en-US" altLang="zh-CN" sz="1400">
              <a:solidFill>
                <a:schemeClr val="tx1"/>
              </a:solidFill>
            </a:endParaRPr>
          </a:p>
        </p:txBody>
      </p:sp>
      <p:cxnSp>
        <p:nvCxnSpPr>
          <p:cNvPr id="21" name="肘形连接符 20"/>
          <p:cNvCxnSpPr>
            <a:stCxn id="4" idx="3"/>
            <a:endCxn id="20" idx="1"/>
          </p:cNvCxnSpPr>
          <p:nvPr/>
        </p:nvCxnSpPr>
        <p:spPr>
          <a:xfrm>
            <a:off x="2847340" y="2045970"/>
            <a:ext cx="2211705" cy="3323590"/>
          </a:xfrm>
          <a:prstGeom prst="bentConnector3">
            <a:avLst>
              <a:gd name="adj1" fmla="val 50014"/>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1"/>
          </p:cNvCxnSpPr>
          <p:nvPr/>
        </p:nvCxnSpPr>
        <p:spPr>
          <a:xfrm>
            <a:off x="2849880" y="2035175"/>
            <a:ext cx="2209165" cy="1079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4660265" y="6320155"/>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4.Set as current Version</a:t>
            </a:r>
            <a:endParaRPr lang="en-US" altLang="zh-CN" i="1"/>
          </a:p>
        </p:txBody>
      </p:sp>
      <p:cxnSp>
        <p:nvCxnSpPr>
          <p:cNvPr id="24" name="直接箭头连接符 23"/>
          <p:cNvCxnSpPr>
            <a:stCxn id="20" idx="2"/>
            <a:endCxn id="23" idx="0"/>
          </p:cNvCxnSpPr>
          <p:nvPr/>
        </p:nvCxnSpPr>
        <p:spPr>
          <a:xfrm>
            <a:off x="6203950" y="5984875"/>
            <a:ext cx="635" cy="335280"/>
          </a:xfrm>
          <a:prstGeom prst="straightConnector1">
            <a:avLst/>
          </a:prstGeom>
          <a:ln w="15875">
            <a:solidFill>
              <a:srgbClr val="FF0000"/>
            </a:solidFill>
            <a:tailEnd type="arrow" w="med" len="med"/>
          </a:ln>
        </p:spPr>
        <p:style>
          <a:lnRef idx="1">
            <a:schemeClr val="dk1"/>
          </a:lnRef>
          <a:fillRef idx="0">
            <a:schemeClr val="dk1"/>
          </a:fillRef>
          <a:effectRef idx="0">
            <a:schemeClr val="dk1"/>
          </a:effectRef>
          <a:fontRef idx="minor">
            <a:schemeClr val="tx1"/>
          </a:fontRef>
        </p:style>
      </p:cxnSp>
      <p:sp>
        <p:nvSpPr>
          <p:cNvPr id="25" name="流程图: 过程 24"/>
          <p:cNvSpPr/>
          <p:nvPr/>
        </p:nvSpPr>
        <p:spPr>
          <a:xfrm>
            <a:off x="253365" y="91821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1.Create a session record</a:t>
            </a:r>
            <a:endParaRPr lang="en-US" altLang="zh-CN" i="1"/>
          </a:p>
        </p:txBody>
      </p:sp>
      <p:sp>
        <p:nvSpPr>
          <p:cNvPr id="26" name="流程图: 过程 25"/>
          <p:cNvSpPr/>
          <p:nvPr/>
        </p:nvSpPr>
        <p:spPr>
          <a:xfrm>
            <a:off x="3829050" y="918210"/>
            <a:ext cx="381063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2.Create a new version with current</a:t>
            </a:r>
            <a:endParaRPr lang="en-US" altLang="zh-CN" i="1"/>
          </a:p>
        </p:txBody>
      </p:sp>
      <p:sp>
        <p:nvSpPr>
          <p:cNvPr id="27" name="流程图: 过程 26"/>
          <p:cNvSpPr/>
          <p:nvPr/>
        </p:nvSpPr>
        <p:spPr>
          <a:xfrm>
            <a:off x="488315" y="395986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i="1"/>
              <a:t>3.Save to manifest</a:t>
            </a:r>
            <a:endParaRPr lang="en-US" altLang="zh-CN" i="1"/>
          </a:p>
        </p:txBody>
      </p:sp>
      <p:sp>
        <p:nvSpPr>
          <p:cNvPr id="28" name="流程图: 过程 27"/>
          <p:cNvSpPr/>
          <p:nvPr/>
        </p:nvSpPr>
        <p:spPr>
          <a:xfrm>
            <a:off x="4119880" y="432435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New version</a:t>
            </a:r>
            <a:endParaRPr lang="en-US" altLang="zh-CN" sz="1400"/>
          </a:p>
        </p:txBody>
      </p:sp>
      <p:sp>
        <p:nvSpPr>
          <p:cNvPr id="31" name="文本框 30"/>
          <p:cNvSpPr txBox="1"/>
          <p:nvPr/>
        </p:nvSpPr>
        <p:spPr>
          <a:xfrm>
            <a:off x="7748270" y="719455"/>
            <a:ext cx="4297045" cy="5262245"/>
          </a:xfrm>
          <a:prstGeom prst="rect">
            <a:avLst/>
          </a:prstGeom>
          <a:noFill/>
        </p:spPr>
        <p:txBody>
          <a:bodyPr wrap="square" rtlCol="0">
            <a:spAutoFit/>
          </a:bodyPr>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新建一个session record，记录状态变更信息；</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若本次版本更新的原因是由于minor compaction或者日志replay导致新生成了一个sstable文件，则在session record中记录新增的文件信息、最新的journal编号、数据库sequence number以及下一个可用的文件编号；</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若本次版本更新的原因是由于major compaction，则在session record中记录新增、删除的文件信息、下一个可用的文件编号即可；</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利用当前的版本信息，加上session record的信息，创建一个全新的版本信息。相较于旧的版本信息，新的版本信息更改的内容为：（1）每一层的文件信息；（2）每一层的计分信息；</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将session record持久化；</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若这是数据库启动后的第一条session record，则新建一个manifest文件，并将完整的版本信息全部记录进session record作为该manifest的基础状态写入，同时更改current文件，将其指向新建的manifest；</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若数据库中已经创建了manifest文件，则将该条session record进行序列化后直接作为一条记录写入即可（</a:t>
            </a:r>
            <a:r>
              <a:rPr lang="zh-CN" altLang="en-US" sz="1400">
                <a:solidFill>
                  <a:srgbClr val="FF0000"/>
                </a:solidFill>
                <a:latin typeface="苹方-简" panose="020B0400000000000000" charset="-122"/>
                <a:ea typeface="苹方-简" panose="020B0400000000000000" charset="-122"/>
                <a:sym typeface="+mn-ea"/>
              </a:rPr>
              <a:t>这里不管插入删除，会进行重新排序</a:t>
            </a:r>
            <a:r>
              <a:rPr lang="zh-CN" altLang="en-US" sz="1400">
                <a:latin typeface="苹方-简" panose="020B0400000000000000" charset="-122"/>
                <a:ea typeface="苹方-简" panose="020B0400000000000000" charset="-122"/>
                <a:sym typeface="+mn-ea"/>
              </a:rPr>
              <a:t>）；</a:t>
            </a:r>
            <a:endParaRPr lang="zh-CN" altLang="en-US" sz="14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将当前的version设置为刚创建的version；</a:t>
            </a:r>
            <a:endParaRPr lang="zh-CN" altLang="en-US" sz="1400">
              <a:latin typeface="苹方-简" panose="020B0400000000000000" charset="-122"/>
              <a:ea typeface="苹方-简" panose="020B0400000000000000"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517779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Version</a:t>
            </a:r>
            <a:r>
              <a:rPr lang="zh-CN" altLang="en-US" sz="2800">
                <a:latin typeface="苹方-简" panose="020B0400000000000000" charset="-122"/>
                <a:ea typeface="苹方-简" panose="020B0400000000000000" charset="-122"/>
              </a:rPr>
              <a:t>和</a:t>
            </a:r>
            <a:r>
              <a:rPr lang="en-US" altLang="zh-CN" sz="2800">
                <a:latin typeface="苹方-简" panose="020B0400000000000000" charset="-122"/>
                <a:ea typeface="苹方-简" panose="020B0400000000000000" charset="-122"/>
              </a:rPr>
              <a:t>Session Record</a:t>
            </a:r>
            <a:r>
              <a:rPr lang="zh-CN" altLang="en-US" sz="2800">
                <a:latin typeface="苹方-简" panose="020B0400000000000000" charset="-122"/>
                <a:ea typeface="苹方-简" panose="020B0400000000000000" charset="-122"/>
              </a:rPr>
              <a:t>关系</a:t>
            </a:r>
            <a:endParaRPr lang="zh-CN" altLang="en-US" sz="2800">
              <a:latin typeface="苹方-简" panose="020B0400000000000000" charset="-122"/>
              <a:ea typeface="苹方-简" panose="020B0400000000000000" charset="-122"/>
            </a:endParaRPr>
          </a:p>
        </p:txBody>
      </p:sp>
      <p:grpSp>
        <p:nvGrpSpPr>
          <p:cNvPr id="6" name="组合 5"/>
          <p:cNvGrpSpPr/>
          <p:nvPr/>
        </p:nvGrpSpPr>
        <p:grpSpPr>
          <a:xfrm>
            <a:off x="9973310" y="2720975"/>
            <a:ext cx="1753870" cy="569595"/>
            <a:chOff x="15230" y="1326"/>
            <a:chExt cx="2762" cy="897"/>
          </a:xfrm>
        </p:grpSpPr>
        <p:sp>
          <p:nvSpPr>
            <p:cNvPr id="7" name="流程图: 过程 6"/>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sessionRecord</a:t>
              </a:r>
              <a:endParaRPr lang="en-US" altLang="zh-CN" sz="1200"/>
            </a:p>
          </p:txBody>
        </p:sp>
        <p:sp>
          <p:nvSpPr>
            <p:cNvPr id="4" name="流程图: 过程 3"/>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grpSp>
        <p:nvGrpSpPr>
          <p:cNvPr id="10" name="组合 9"/>
          <p:cNvGrpSpPr/>
          <p:nvPr/>
        </p:nvGrpSpPr>
        <p:grpSpPr>
          <a:xfrm>
            <a:off x="7184390" y="1033780"/>
            <a:ext cx="1310640" cy="569595"/>
            <a:chOff x="11314" y="1628"/>
            <a:chExt cx="2064" cy="897"/>
          </a:xfrm>
        </p:grpSpPr>
        <p:sp>
          <p:nvSpPr>
            <p:cNvPr id="8" name="流程图: 过程 7"/>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cpRecord</a:t>
              </a:r>
              <a:endParaRPr lang="en-US" altLang="zh-CN" sz="1200"/>
            </a:p>
          </p:txBody>
        </p:sp>
        <p:sp>
          <p:nvSpPr>
            <p:cNvPr id="9" name="流程图: 过程 8"/>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grpSp>
        <p:nvGrpSpPr>
          <p:cNvPr id="11" name="组合 10"/>
          <p:cNvGrpSpPr/>
          <p:nvPr/>
        </p:nvGrpSpPr>
        <p:grpSpPr>
          <a:xfrm>
            <a:off x="7184390" y="2720975"/>
            <a:ext cx="1310640" cy="569595"/>
            <a:chOff x="11314" y="1628"/>
            <a:chExt cx="2064" cy="897"/>
          </a:xfrm>
        </p:grpSpPr>
        <p:sp>
          <p:nvSpPr>
            <p:cNvPr id="12" name="流程图: 过程 11"/>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atRecord</a:t>
              </a:r>
              <a:endParaRPr lang="en-US" altLang="zh-CN" sz="1200"/>
            </a:p>
          </p:txBody>
        </p:sp>
        <p:sp>
          <p:nvSpPr>
            <p:cNvPr id="13" name="流程图: 过程 12"/>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grpSp>
        <p:nvGrpSpPr>
          <p:cNvPr id="14" name="组合 13"/>
          <p:cNvGrpSpPr/>
          <p:nvPr/>
        </p:nvGrpSpPr>
        <p:grpSpPr>
          <a:xfrm>
            <a:off x="7184390" y="4692650"/>
            <a:ext cx="1310640" cy="569595"/>
            <a:chOff x="11314" y="1628"/>
            <a:chExt cx="2064" cy="897"/>
          </a:xfrm>
        </p:grpSpPr>
        <p:sp>
          <p:nvSpPr>
            <p:cNvPr id="15" name="流程图: 过程 14"/>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dtRecord</a:t>
              </a:r>
              <a:endParaRPr lang="en-US" altLang="zh-CN" sz="1200"/>
            </a:p>
          </p:txBody>
        </p:sp>
        <p:sp>
          <p:nvSpPr>
            <p:cNvPr id="16" name="流程图: 过程 15"/>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cxnSp>
        <p:nvCxnSpPr>
          <p:cNvPr id="17" name="直接箭头连接符 16"/>
          <p:cNvCxnSpPr>
            <a:stCxn id="4" idx="1"/>
            <a:endCxn id="9" idx="3"/>
          </p:cNvCxnSpPr>
          <p:nvPr/>
        </p:nvCxnSpPr>
        <p:spPr>
          <a:xfrm flipH="1" flipV="1">
            <a:off x="8495665" y="1461770"/>
            <a:ext cx="1477645" cy="168719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1"/>
            <a:endCxn id="13" idx="3"/>
          </p:cNvCxnSpPr>
          <p:nvPr/>
        </p:nvCxnSpPr>
        <p:spPr>
          <a:xfrm flipH="1">
            <a:off x="8495665" y="3148965"/>
            <a:ext cx="1477645" cy="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3"/>
          </p:cNvCxnSpPr>
          <p:nvPr/>
        </p:nvCxnSpPr>
        <p:spPr>
          <a:xfrm flipH="1">
            <a:off x="8495665" y="3158490"/>
            <a:ext cx="1470660" cy="196215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372110" y="1033780"/>
            <a:ext cx="1149350" cy="569595"/>
            <a:chOff x="15230" y="1326"/>
            <a:chExt cx="2762" cy="897"/>
          </a:xfrm>
        </p:grpSpPr>
        <p:sp>
          <p:nvSpPr>
            <p:cNvPr id="21" name="流程图: 过程 20"/>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version</a:t>
              </a:r>
              <a:endParaRPr lang="en-US" altLang="zh-CN" sz="1200"/>
            </a:p>
          </p:txBody>
        </p:sp>
        <p:sp>
          <p:nvSpPr>
            <p:cNvPr id="22" name="流程图: 过程 21"/>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grpSp>
        <p:nvGrpSpPr>
          <p:cNvPr id="23" name="组合 22"/>
          <p:cNvGrpSpPr/>
          <p:nvPr/>
        </p:nvGrpSpPr>
        <p:grpSpPr>
          <a:xfrm>
            <a:off x="205105" y="3148965"/>
            <a:ext cx="1483995" cy="569595"/>
            <a:chOff x="15230" y="1326"/>
            <a:chExt cx="2762" cy="897"/>
          </a:xfrm>
        </p:grpSpPr>
        <p:sp>
          <p:nvSpPr>
            <p:cNvPr id="24" name="流程图: 过程 23"/>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versionStaging</a:t>
              </a:r>
              <a:endParaRPr lang="en-US" altLang="zh-CN" sz="1200"/>
            </a:p>
          </p:txBody>
        </p:sp>
        <p:sp>
          <p:nvSpPr>
            <p:cNvPr id="25" name="流程图: 过程 24"/>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cxnSp>
        <p:nvCxnSpPr>
          <p:cNvPr id="26" name="直接箭头连接符 25"/>
          <p:cNvCxnSpPr>
            <a:stCxn id="24" idx="0"/>
            <a:endCxn id="22" idx="2"/>
          </p:cNvCxnSpPr>
          <p:nvPr/>
        </p:nvCxnSpPr>
        <p:spPr>
          <a:xfrm flipH="1" flipV="1">
            <a:off x="946785" y="1604010"/>
            <a:ext cx="635" cy="154495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826385" y="3143885"/>
            <a:ext cx="1483995" cy="569595"/>
            <a:chOff x="15230" y="1326"/>
            <a:chExt cx="2762" cy="897"/>
          </a:xfrm>
        </p:grpSpPr>
        <p:sp>
          <p:nvSpPr>
            <p:cNvPr id="28" name="流程图: 过程 27"/>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tablesScratch</a:t>
              </a:r>
              <a:endParaRPr lang="en-US" altLang="zh-CN" sz="1200"/>
            </a:p>
          </p:txBody>
        </p:sp>
        <p:sp>
          <p:nvSpPr>
            <p:cNvPr id="29" name="流程图: 过程 28"/>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1200"/>
            </a:p>
          </p:txBody>
        </p:sp>
      </p:grpSp>
      <p:cxnSp>
        <p:nvCxnSpPr>
          <p:cNvPr id="30" name="直接箭头连接符 29"/>
          <p:cNvCxnSpPr>
            <a:stCxn id="29" idx="3"/>
            <a:endCxn id="13" idx="1"/>
          </p:cNvCxnSpPr>
          <p:nvPr/>
        </p:nvCxnSpPr>
        <p:spPr>
          <a:xfrm flipV="1">
            <a:off x="4310380" y="3148965"/>
            <a:ext cx="2874010" cy="42291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3"/>
            <a:endCxn id="29" idx="1"/>
          </p:cNvCxnSpPr>
          <p:nvPr/>
        </p:nvCxnSpPr>
        <p:spPr>
          <a:xfrm flipV="1">
            <a:off x="1689100" y="3571875"/>
            <a:ext cx="1137285" cy="508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整体架构：</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2476500" y="939800"/>
            <a:ext cx="1558290" cy="84455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solidFill>
                  <a:schemeClr val="tx1"/>
                </a:solidFill>
              </a:rPr>
              <a:t>MemTable</a:t>
            </a:r>
            <a:endParaRPr lang="en-US" altLang="zh-CN">
              <a:solidFill>
                <a:schemeClr val="tx1"/>
              </a:solidFill>
            </a:endParaRPr>
          </a:p>
        </p:txBody>
      </p:sp>
      <p:sp>
        <p:nvSpPr>
          <p:cNvPr id="6" name="流程图: 过程 5"/>
          <p:cNvSpPr/>
          <p:nvPr/>
        </p:nvSpPr>
        <p:spPr>
          <a:xfrm>
            <a:off x="6790690" y="939800"/>
            <a:ext cx="1558290" cy="8445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Immutable</a:t>
            </a:r>
            <a:endParaRPr lang="en-US" altLang="zh-CN">
              <a:solidFill>
                <a:schemeClr val="tx1"/>
              </a:solidFill>
            </a:endParaRPr>
          </a:p>
          <a:p>
            <a:pPr algn="ctr"/>
            <a:r>
              <a:rPr lang="en-US" altLang="zh-CN">
                <a:solidFill>
                  <a:schemeClr val="tx1"/>
                </a:solidFill>
              </a:rPr>
              <a:t>Memtable</a:t>
            </a:r>
            <a:endParaRPr lang="en-US" altLang="zh-CN">
              <a:solidFill>
                <a:schemeClr val="tx1"/>
              </a:solidFill>
            </a:endParaRPr>
          </a:p>
        </p:txBody>
      </p:sp>
      <p:cxnSp>
        <p:nvCxnSpPr>
          <p:cNvPr id="27" name="直接连接符 26"/>
          <p:cNvCxnSpPr/>
          <p:nvPr/>
        </p:nvCxnSpPr>
        <p:spPr>
          <a:xfrm>
            <a:off x="253365" y="2294890"/>
            <a:ext cx="11640820" cy="107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33" name="文本框 32"/>
          <p:cNvSpPr txBox="1"/>
          <p:nvPr/>
        </p:nvSpPr>
        <p:spPr>
          <a:xfrm>
            <a:off x="253365" y="1926590"/>
            <a:ext cx="2346325" cy="368300"/>
          </a:xfrm>
          <a:prstGeom prst="rect">
            <a:avLst/>
          </a:prstGeom>
          <a:noFill/>
        </p:spPr>
        <p:txBody>
          <a:bodyPr wrap="square" rtlCol="0">
            <a:spAutoFit/>
          </a:bodyPr>
          <a:p>
            <a:r>
              <a:rPr lang="en-US" altLang="zh-CN" i="1">
                <a:solidFill>
                  <a:schemeClr val="tx1"/>
                </a:solidFill>
              </a:rPr>
              <a:t>Memory</a:t>
            </a:r>
            <a:endParaRPr lang="en-US" altLang="zh-CN" i="1">
              <a:solidFill>
                <a:schemeClr val="tx1"/>
              </a:solidFill>
            </a:endParaRPr>
          </a:p>
        </p:txBody>
      </p:sp>
      <p:sp>
        <p:nvSpPr>
          <p:cNvPr id="7" name="文本框 6"/>
          <p:cNvSpPr txBox="1"/>
          <p:nvPr/>
        </p:nvSpPr>
        <p:spPr>
          <a:xfrm>
            <a:off x="253365" y="2378075"/>
            <a:ext cx="2346325" cy="368300"/>
          </a:xfrm>
          <a:prstGeom prst="rect">
            <a:avLst/>
          </a:prstGeom>
          <a:noFill/>
        </p:spPr>
        <p:txBody>
          <a:bodyPr wrap="square" rtlCol="0">
            <a:spAutoFit/>
          </a:bodyPr>
          <a:p>
            <a:r>
              <a:rPr lang="en-US" altLang="zh-CN" i="1">
                <a:solidFill>
                  <a:schemeClr val="tx1"/>
                </a:solidFill>
              </a:rPr>
              <a:t>File System</a:t>
            </a:r>
            <a:endParaRPr lang="en-US" altLang="zh-CN" i="1">
              <a:solidFill>
                <a:schemeClr val="tx1"/>
              </a:solidFill>
            </a:endParaRPr>
          </a:p>
        </p:txBody>
      </p:sp>
      <p:grpSp>
        <p:nvGrpSpPr>
          <p:cNvPr id="14" name="组合 13"/>
          <p:cNvGrpSpPr/>
          <p:nvPr/>
        </p:nvGrpSpPr>
        <p:grpSpPr>
          <a:xfrm>
            <a:off x="5107305" y="3072130"/>
            <a:ext cx="4923790" cy="712470"/>
            <a:chOff x="6699" y="3715"/>
            <a:chExt cx="7754" cy="1122"/>
          </a:xfrm>
        </p:grpSpPr>
        <p:sp>
          <p:nvSpPr>
            <p:cNvPr id="12" name="流程图: 过程 1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流程图: 过程 8"/>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10" name="流程图: 过程 9"/>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11" name="流程图: 过程 10"/>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13" name="文本框 12"/>
            <p:cNvSpPr txBox="1"/>
            <p:nvPr/>
          </p:nvSpPr>
          <p:spPr>
            <a:xfrm>
              <a:off x="6898" y="4013"/>
              <a:ext cx="1497" cy="580"/>
            </a:xfrm>
            <a:prstGeom prst="rect">
              <a:avLst/>
            </a:prstGeom>
            <a:noFill/>
          </p:spPr>
          <p:txBody>
            <a:bodyPr wrap="square" rtlCol="0">
              <a:spAutoFit/>
            </a:bodyPr>
            <a:p>
              <a:r>
                <a:rPr lang="en-US" altLang="zh-CN" i="1"/>
                <a:t>Level 0</a:t>
              </a:r>
              <a:endParaRPr lang="en-US" altLang="zh-CN" i="1"/>
            </a:p>
          </p:txBody>
        </p:sp>
      </p:grpSp>
      <p:grpSp>
        <p:nvGrpSpPr>
          <p:cNvPr id="15" name="组合 14"/>
          <p:cNvGrpSpPr/>
          <p:nvPr/>
        </p:nvGrpSpPr>
        <p:grpSpPr>
          <a:xfrm>
            <a:off x="5107305" y="4065905"/>
            <a:ext cx="4924425" cy="713105"/>
            <a:chOff x="6699" y="3715"/>
            <a:chExt cx="7755" cy="1123"/>
          </a:xfrm>
        </p:grpSpPr>
        <p:sp>
          <p:nvSpPr>
            <p:cNvPr id="16" name="流程图: 过程 1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流程图: 过程 16"/>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18" name="流程图: 过程 17"/>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19" name="流程图: 过程 18"/>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20" name="文本框 19"/>
            <p:cNvSpPr txBox="1"/>
            <p:nvPr/>
          </p:nvSpPr>
          <p:spPr>
            <a:xfrm>
              <a:off x="6898" y="4013"/>
              <a:ext cx="1497" cy="580"/>
            </a:xfrm>
            <a:prstGeom prst="rect">
              <a:avLst/>
            </a:prstGeom>
            <a:noFill/>
          </p:spPr>
          <p:txBody>
            <a:bodyPr wrap="square" rtlCol="0">
              <a:spAutoFit/>
            </a:bodyPr>
            <a:p>
              <a:r>
                <a:rPr lang="en-US" altLang="zh-CN" i="1"/>
                <a:t>Level 1</a:t>
              </a:r>
              <a:endParaRPr lang="en-US" altLang="zh-CN" i="1"/>
            </a:p>
          </p:txBody>
        </p:sp>
      </p:grpSp>
      <p:grpSp>
        <p:nvGrpSpPr>
          <p:cNvPr id="21" name="组合 20"/>
          <p:cNvGrpSpPr/>
          <p:nvPr/>
        </p:nvGrpSpPr>
        <p:grpSpPr>
          <a:xfrm>
            <a:off x="5107305" y="5013960"/>
            <a:ext cx="4924425" cy="713105"/>
            <a:chOff x="6699" y="3715"/>
            <a:chExt cx="7755" cy="1123"/>
          </a:xfrm>
        </p:grpSpPr>
        <p:sp>
          <p:nvSpPr>
            <p:cNvPr id="22" name="流程图: 过程 2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流程图: 过程 22"/>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24" name="流程图: 过程 23"/>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25" name="流程图: 过程 24"/>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rPr>
                <a:t>sstable</a:t>
              </a:r>
              <a:endParaRPr lang="en-US" altLang="zh-CN" sz="1600">
                <a:solidFill>
                  <a:schemeClr val="tx1"/>
                </a:solidFill>
              </a:endParaRPr>
            </a:p>
          </p:txBody>
        </p:sp>
        <p:sp>
          <p:nvSpPr>
            <p:cNvPr id="26" name="文本框 25"/>
            <p:cNvSpPr txBox="1"/>
            <p:nvPr/>
          </p:nvSpPr>
          <p:spPr>
            <a:xfrm>
              <a:off x="6898" y="4013"/>
              <a:ext cx="1497" cy="580"/>
            </a:xfrm>
            <a:prstGeom prst="rect">
              <a:avLst/>
            </a:prstGeom>
            <a:noFill/>
          </p:spPr>
          <p:txBody>
            <a:bodyPr wrap="square" rtlCol="0">
              <a:spAutoFit/>
            </a:bodyPr>
            <a:p>
              <a:r>
                <a:rPr lang="en-US" altLang="zh-CN" i="1"/>
                <a:t>Level 2</a:t>
              </a:r>
              <a:endParaRPr lang="en-US" altLang="zh-CN" i="1"/>
            </a:p>
          </p:txBody>
        </p:sp>
      </p:grpSp>
      <p:sp>
        <p:nvSpPr>
          <p:cNvPr id="8" name="流程图: 过程 7"/>
          <p:cNvSpPr/>
          <p:nvPr/>
        </p:nvSpPr>
        <p:spPr>
          <a:xfrm>
            <a:off x="2149475" y="4065905"/>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manifest</a:t>
            </a:r>
            <a:endParaRPr lang="en-US" altLang="zh-CN">
              <a:solidFill>
                <a:schemeClr val="tx1"/>
              </a:solidFill>
            </a:endParaRPr>
          </a:p>
        </p:txBody>
      </p:sp>
      <p:sp>
        <p:nvSpPr>
          <p:cNvPr id="28" name="流程图: 过程 27"/>
          <p:cNvSpPr/>
          <p:nvPr/>
        </p:nvSpPr>
        <p:spPr>
          <a:xfrm>
            <a:off x="2149475" y="3072130"/>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log</a:t>
            </a:r>
            <a:endParaRPr lang="en-US" altLang="zh-CN">
              <a:solidFill>
                <a:schemeClr val="tx1"/>
              </a:solidFill>
            </a:endParaRPr>
          </a:p>
        </p:txBody>
      </p:sp>
      <p:sp>
        <p:nvSpPr>
          <p:cNvPr id="29" name="流程图: 过程 28"/>
          <p:cNvSpPr/>
          <p:nvPr/>
        </p:nvSpPr>
        <p:spPr>
          <a:xfrm>
            <a:off x="2149475" y="5013960"/>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current</a:t>
            </a:r>
            <a:endParaRPr lang="en-US" altLang="zh-CN">
              <a:solidFill>
                <a:schemeClr val="tx1"/>
              </a:solidFill>
            </a:endParaRPr>
          </a:p>
        </p:txBody>
      </p:sp>
      <p:sp>
        <p:nvSpPr>
          <p:cNvPr id="30" name="流程图: 过程 29"/>
          <p:cNvSpPr/>
          <p:nvPr/>
        </p:nvSpPr>
        <p:spPr>
          <a:xfrm>
            <a:off x="458470" y="6049645"/>
            <a:ext cx="1128585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solidFill>
                  <a:schemeClr val="tx1"/>
                </a:solidFill>
              </a:rPr>
              <a:t>File Storage</a:t>
            </a:r>
            <a:endParaRPr lang="en-US" altLang="zh-CN">
              <a:solidFill>
                <a:schemeClr val="tx1"/>
              </a:solidFill>
            </a:endParaRPr>
          </a:p>
        </p:txBody>
      </p:sp>
      <p:cxnSp>
        <p:nvCxnSpPr>
          <p:cNvPr id="31" name="直接箭头连接符 30"/>
          <p:cNvCxnSpPr>
            <a:stCxn id="4" idx="3"/>
            <a:endCxn id="6" idx="1"/>
          </p:cNvCxnSpPr>
          <p:nvPr/>
        </p:nvCxnSpPr>
        <p:spPr>
          <a:xfrm>
            <a:off x="4034790" y="1362075"/>
            <a:ext cx="27559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 idx="2"/>
            <a:endCxn id="12" idx="0"/>
          </p:cNvCxnSpPr>
          <p:nvPr/>
        </p:nvCxnSpPr>
        <p:spPr>
          <a:xfrm>
            <a:off x="7569835" y="1784350"/>
            <a:ext cx="0" cy="12877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936490" y="939800"/>
            <a:ext cx="951865" cy="368300"/>
          </a:xfrm>
          <a:prstGeom prst="rect">
            <a:avLst/>
          </a:prstGeom>
          <a:noFill/>
        </p:spPr>
        <p:txBody>
          <a:bodyPr wrap="square" rtlCol="0">
            <a:spAutoFit/>
          </a:bodyPr>
          <a:p>
            <a:r>
              <a:rPr lang="en-US" altLang="zh-CN" i="1">
                <a:solidFill>
                  <a:schemeClr val="tx1"/>
                </a:solidFill>
              </a:rPr>
              <a:t>Rotate</a:t>
            </a:r>
            <a:endParaRPr lang="en-US" altLang="zh-CN" i="1">
              <a:solidFill>
                <a:schemeClr val="tx1"/>
              </a:solidFill>
            </a:endParaRPr>
          </a:p>
        </p:txBody>
      </p:sp>
      <p:sp>
        <p:nvSpPr>
          <p:cNvPr id="35" name="文本框 34"/>
          <p:cNvSpPr txBox="1"/>
          <p:nvPr/>
        </p:nvSpPr>
        <p:spPr>
          <a:xfrm>
            <a:off x="9250045" y="1856105"/>
            <a:ext cx="2494280" cy="368300"/>
          </a:xfrm>
          <a:prstGeom prst="rect">
            <a:avLst/>
          </a:prstGeom>
          <a:noFill/>
        </p:spPr>
        <p:txBody>
          <a:bodyPr wrap="square" rtlCol="0">
            <a:spAutoFit/>
          </a:bodyPr>
          <a:p>
            <a:r>
              <a:rPr lang="en-US" altLang="zh-CN" i="1">
                <a:solidFill>
                  <a:schemeClr val="tx1"/>
                </a:solidFill>
              </a:rPr>
              <a:t>Minor Compaction</a:t>
            </a:r>
            <a:endParaRPr lang="en-US" altLang="zh-CN" i="1">
              <a:solidFill>
                <a:schemeClr val="tx1"/>
              </a:solidFill>
            </a:endParaRPr>
          </a:p>
        </p:txBody>
      </p:sp>
      <p:cxnSp>
        <p:nvCxnSpPr>
          <p:cNvPr id="36" name="直接箭头连接符 35"/>
          <p:cNvCxnSpPr>
            <a:stCxn id="29" idx="0"/>
            <a:endCxn id="8" idx="2"/>
          </p:cNvCxnSpPr>
          <p:nvPr/>
        </p:nvCxnSpPr>
        <p:spPr>
          <a:xfrm flipV="1">
            <a:off x="2892425" y="4779010"/>
            <a:ext cx="0" cy="23495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8" idx="3"/>
            <a:endCxn id="16" idx="1"/>
          </p:cNvCxnSpPr>
          <p:nvPr/>
        </p:nvCxnSpPr>
        <p:spPr>
          <a:xfrm>
            <a:off x="3634740" y="4422775"/>
            <a:ext cx="147256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2" idx="1"/>
          </p:cNvCxnSpPr>
          <p:nvPr/>
        </p:nvCxnSpPr>
        <p:spPr>
          <a:xfrm flipV="1">
            <a:off x="3644900" y="3429000"/>
            <a:ext cx="1462405" cy="9728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8" idx="3"/>
            <a:endCxn id="22" idx="1"/>
          </p:cNvCxnSpPr>
          <p:nvPr/>
        </p:nvCxnSpPr>
        <p:spPr>
          <a:xfrm>
            <a:off x="3634740" y="4422775"/>
            <a:ext cx="1472565" cy="9480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en-US" altLang="zh-CN" sz="2800"/>
              <a:t>Session Record</a:t>
            </a:r>
            <a:endParaRPr lang="en-US" altLang="zh-CN" sz="2800"/>
          </a:p>
        </p:txBody>
      </p:sp>
      <p:sp>
        <p:nvSpPr>
          <p:cNvPr id="7" name="流程图: 过程 6"/>
          <p:cNvSpPr/>
          <p:nvPr/>
        </p:nvSpPr>
        <p:spPr>
          <a:xfrm>
            <a:off x="254000" y="1068705"/>
            <a:ext cx="2897505"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sessionRecord</a:t>
            </a:r>
            <a:endParaRPr lang="en-US" altLang="zh-CN" sz="1200"/>
          </a:p>
        </p:txBody>
      </p:sp>
      <p:sp>
        <p:nvSpPr>
          <p:cNvPr id="4" name="流程图: 过程 3"/>
          <p:cNvSpPr/>
          <p:nvPr/>
        </p:nvSpPr>
        <p:spPr>
          <a:xfrm>
            <a:off x="253365" y="1353820"/>
            <a:ext cx="2898140" cy="157924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hasRec: int</a:t>
            </a:r>
            <a:endParaRPr lang="en-US" altLang="zh-CN" sz="900"/>
          </a:p>
          <a:p>
            <a:pPr algn="l"/>
            <a:r>
              <a:rPr lang="en-US" altLang="zh-CN" sz="900"/>
              <a:t>- comparer: string</a:t>
            </a:r>
            <a:endParaRPr lang="en-US" altLang="zh-CN" sz="900"/>
          </a:p>
          <a:p>
            <a:pPr algn="l"/>
            <a:r>
              <a:rPr lang="en-US" altLang="zh-CN" sz="900"/>
              <a:t>- journalNum: int64</a:t>
            </a:r>
            <a:endParaRPr lang="en-US" altLang="zh-CN" sz="900"/>
          </a:p>
          <a:p>
            <a:pPr algn="l"/>
            <a:r>
              <a:rPr lang="en-US" altLang="zh-CN" sz="900"/>
              <a:t>- prevJournalNum: int64</a:t>
            </a:r>
            <a:endParaRPr lang="en-US" altLang="zh-CN" sz="900"/>
          </a:p>
          <a:p>
            <a:pPr algn="l"/>
            <a:r>
              <a:rPr lang="en-US" altLang="zh-CN" sz="900"/>
              <a:t>- nextFileNum: int64</a:t>
            </a:r>
            <a:endParaRPr lang="en-US" altLang="zh-CN" sz="900"/>
          </a:p>
          <a:p>
            <a:pPr algn="l"/>
            <a:r>
              <a:rPr lang="en-US" altLang="zh-CN" sz="900"/>
              <a:t>- seqNum: uint64</a:t>
            </a:r>
            <a:endParaRPr lang="en-US" altLang="zh-CN" sz="900"/>
          </a:p>
          <a:p>
            <a:pPr algn="l"/>
            <a:r>
              <a:rPr lang="en-US" altLang="zh-CN" sz="900"/>
              <a:t>- compPtrs: []cpRecord</a:t>
            </a:r>
            <a:endParaRPr lang="en-US" altLang="zh-CN" sz="900"/>
          </a:p>
          <a:p>
            <a:pPr algn="l"/>
            <a:r>
              <a:rPr lang="en-US" altLang="zh-CN" sz="900"/>
              <a:t>- addedTables: []atRecord</a:t>
            </a:r>
            <a:endParaRPr lang="en-US" altLang="zh-CN" sz="900"/>
          </a:p>
          <a:p>
            <a:pPr algn="l"/>
            <a:r>
              <a:rPr lang="en-US" altLang="zh-CN" sz="900"/>
              <a:t>- deletedTables: []dtRecord</a:t>
            </a:r>
            <a:endParaRPr lang="en-US" altLang="zh-CN" sz="900"/>
          </a:p>
          <a:p>
            <a:pPr algn="l"/>
            <a:r>
              <a:rPr lang="en-US" altLang="zh-CN" sz="900"/>
              <a:t>- scratch: [binary.MaxVarintLen64]byte</a:t>
            </a:r>
            <a:endParaRPr lang="en-US" altLang="zh-CN" sz="900"/>
          </a:p>
          <a:p>
            <a:pPr algn="l"/>
            <a:r>
              <a:rPr lang="en-US" altLang="zh-CN" sz="900"/>
              <a:t>- err: error</a:t>
            </a:r>
            <a:endParaRPr lang="en-US" altLang="zh-CN" sz="900"/>
          </a:p>
        </p:txBody>
      </p:sp>
      <p:sp>
        <p:nvSpPr>
          <p:cNvPr id="6" name="流程图: 过程 5"/>
          <p:cNvSpPr/>
          <p:nvPr/>
        </p:nvSpPr>
        <p:spPr>
          <a:xfrm>
            <a:off x="253365" y="2933065"/>
            <a:ext cx="2898775" cy="343535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has(rec: int): bool</a:t>
            </a:r>
            <a:endParaRPr lang="en-US" altLang="zh-CN" sz="900"/>
          </a:p>
          <a:p>
            <a:pPr algn="l"/>
            <a:r>
              <a:rPr lang="en-US" altLang="zh-CN" sz="900"/>
              <a:t>- setComparer(name: string)</a:t>
            </a:r>
            <a:endParaRPr lang="en-US" altLang="zh-CN" sz="900"/>
          </a:p>
          <a:p>
            <a:pPr algn="l"/>
            <a:r>
              <a:rPr lang="en-US" altLang="zh-CN" sz="900"/>
              <a:t>- setJournalNum(num: int64)</a:t>
            </a:r>
            <a:endParaRPr lang="en-US" altLang="zh-CN" sz="900"/>
          </a:p>
          <a:p>
            <a:pPr algn="l"/>
            <a:r>
              <a:rPr lang="en-US" altLang="zh-CN" sz="900"/>
              <a:t>- setPrevJournalNum(num: int64)</a:t>
            </a:r>
            <a:endParaRPr lang="en-US" altLang="zh-CN" sz="900"/>
          </a:p>
          <a:p>
            <a:pPr algn="l"/>
            <a:r>
              <a:rPr lang="en-US" altLang="zh-CN" sz="900"/>
              <a:t>- setNextFileNum(num: int64)</a:t>
            </a:r>
            <a:endParaRPr lang="en-US" altLang="zh-CN" sz="900"/>
          </a:p>
          <a:p>
            <a:pPr algn="l"/>
            <a:r>
              <a:rPr lang="en-US" altLang="zh-CN" sz="900"/>
              <a:t>- setSeqNum(num: int64)</a:t>
            </a:r>
            <a:endParaRPr lang="en-US" altLang="zh-CN" sz="900"/>
          </a:p>
          <a:p>
            <a:pPr algn="l"/>
            <a:r>
              <a:rPr lang="en-US" altLang="zh-CN" sz="900"/>
              <a:t>- addCompPtr(level: int, ikey: internalKey)</a:t>
            </a:r>
            <a:endParaRPr lang="en-US" altLang="zh-CN" sz="900"/>
          </a:p>
          <a:p>
            <a:pPr algn="l"/>
            <a:r>
              <a:rPr lang="en-US" altLang="zh-CN" sz="900"/>
              <a:t>- resetCompPtrs()</a:t>
            </a:r>
            <a:endParaRPr lang="en-US" altLang="zh-CN" sz="900"/>
          </a:p>
          <a:p>
            <a:pPr algn="l"/>
            <a:r>
              <a:rPr lang="en-US" altLang="zh-CN" sz="900"/>
              <a:t>- addTable(level: int, num: int64, size: int64, imin: internalKey, imax: internalKey)</a:t>
            </a:r>
            <a:endParaRPr lang="en-US" altLang="zh-CN" sz="900"/>
          </a:p>
          <a:p>
            <a:pPr algn="l"/>
            <a:r>
              <a:rPr lang="en-US" altLang="zh-CN" sz="900"/>
              <a:t>- addTableFile(level: int, t: *tFile)</a:t>
            </a:r>
            <a:endParaRPr lang="en-US" altLang="zh-CN" sz="900"/>
          </a:p>
          <a:p>
            <a:pPr algn="l"/>
            <a:r>
              <a:rPr lang="en-US" altLang="zh-CN" sz="900"/>
              <a:t>- resetAddedTables()</a:t>
            </a:r>
            <a:endParaRPr lang="en-US" altLang="zh-CN" sz="900"/>
          </a:p>
          <a:p>
            <a:pPr algn="l"/>
            <a:r>
              <a:rPr lang="en-US" altLang="zh-CN" sz="900"/>
              <a:t>- delTable(level: int, num: int64)</a:t>
            </a:r>
            <a:endParaRPr lang="en-US" altLang="zh-CN" sz="900"/>
          </a:p>
          <a:p>
            <a:pPr algn="l"/>
            <a:r>
              <a:rPr lang="en-US" altLang="zh-CN" sz="900"/>
              <a:t>- resetDeletedTables()</a:t>
            </a:r>
            <a:endParaRPr lang="en-US" altLang="zh-CN" sz="900"/>
          </a:p>
          <a:p>
            <a:pPr algn="l"/>
            <a:r>
              <a:rPr lang="en-US" altLang="zh-CN" sz="900"/>
              <a:t>- putUvarint(w: io.Writer, x: uint64)</a:t>
            </a:r>
            <a:endParaRPr lang="en-US" altLang="zh-CN" sz="900"/>
          </a:p>
          <a:p>
            <a:pPr algn="l"/>
            <a:r>
              <a:rPr lang="en-US" altLang="zh-CN" sz="900"/>
              <a:t>- putVarint(w: io.Writer, x: int64)</a:t>
            </a:r>
            <a:endParaRPr lang="en-US" altLang="zh-CN" sz="900"/>
          </a:p>
          <a:p>
            <a:pPr algn="l"/>
            <a:r>
              <a:rPr lang="en-US" altLang="zh-CN" sz="900"/>
              <a:t>- putBytes(w: io.Writer, x: []byte)</a:t>
            </a:r>
            <a:endParaRPr lang="en-US" altLang="zh-CN" sz="900"/>
          </a:p>
          <a:p>
            <a:pPr algn="l"/>
            <a:r>
              <a:rPr lang="en-US" altLang="zh-CN" sz="900"/>
              <a:t>- encode(w: io.Writer): error</a:t>
            </a:r>
            <a:endParaRPr lang="en-US" altLang="zh-CN" sz="900"/>
          </a:p>
          <a:p>
            <a:pPr algn="l"/>
            <a:r>
              <a:rPr lang="en-US" altLang="zh-CN" sz="900"/>
              <a:t>- readUvarintMayEOF(field: string, r: io.ByteReader, mayEOF: bool): uint64</a:t>
            </a:r>
            <a:endParaRPr lang="en-US" altLang="zh-CN" sz="900"/>
          </a:p>
          <a:p>
            <a:pPr algn="l"/>
            <a:r>
              <a:rPr lang="en-US" altLang="zh-CN" sz="900"/>
              <a:t>- readUvarint(field: string, r: io.ByteReader): uint64</a:t>
            </a:r>
            <a:endParaRPr lang="en-US" altLang="zh-CN" sz="900"/>
          </a:p>
          <a:p>
            <a:pPr algn="l"/>
            <a:r>
              <a:rPr lang="en-US" altLang="zh-CN" sz="900"/>
              <a:t>- readVarint(field: string, r: io.ByteReader): int64</a:t>
            </a:r>
            <a:endParaRPr lang="en-US" altLang="zh-CN" sz="900"/>
          </a:p>
          <a:p>
            <a:pPr algn="l"/>
            <a:r>
              <a:rPr lang="en-US" altLang="zh-CN" sz="900"/>
              <a:t>- readBytes(field: string, r: byteReader): []byte</a:t>
            </a:r>
            <a:endParaRPr lang="en-US" altLang="zh-CN" sz="900"/>
          </a:p>
          <a:p>
            <a:pPr algn="l"/>
            <a:r>
              <a:rPr lang="en-US" altLang="zh-CN" sz="900"/>
              <a:t>- readLevel(field: string, r: io.ByteReader): int</a:t>
            </a:r>
            <a:endParaRPr lang="en-US" altLang="zh-CN" sz="900"/>
          </a:p>
          <a:p>
            <a:pPr algn="l"/>
            <a:r>
              <a:rPr lang="en-US" altLang="zh-CN" sz="900"/>
              <a:t>- decode(r: io.Reader): error</a:t>
            </a:r>
            <a:endParaRPr lang="en-US" altLang="zh-CN" sz="900"/>
          </a:p>
        </p:txBody>
      </p:sp>
      <p:grpSp>
        <p:nvGrpSpPr>
          <p:cNvPr id="11" name="组合 10"/>
          <p:cNvGrpSpPr/>
          <p:nvPr/>
        </p:nvGrpSpPr>
        <p:grpSpPr>
          <a:xfrm>
            <a:off x="5510530" y="434340"/>
            <a:ext cx="1179830" cy="918210"/>
            <a:chOff x="8678" y="684"/>
            <a:chExt cx="1858" cy="1446"/>
          </a:xfrm>
        </p:grpSpPr>
        <p:sp>
          <p:nvSpPr>
            <p:cNvPr id="8" name="流程图: 过程 7"/>
            <p:cNvSpPr/>
            <p:nvPr/>
          </p:nvSpPr>
          <p:spPr>
            <a:xfrm>
              <a:off x="8678" y="684"/>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cpRecord</a:t>
              </a:r>
              <a:endParaRPr lang="en-US" altLang="zh-CN" sz="1200"/>
            </a:p>
          </p:txBody>
        </p:sp>
        <p:sp>
          <p:nvSpPr>
            <p:cNvPr id="9" name="流程图: 过程 8"/>
            <p:cNvSpPr/>
            <p:nvPr/>
          </p:nvSpPr>
          <p:spPr>
            <a:xfrm>
              <a:off x="8678" y="1133"/>
              <a:ext cx="1859" cy="551"/>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level: int</a:t>
              </a:r>
              <a:endParaRPr lang="en-US" altLang="zh-CN" sz="900"/>
            </a:p>
            <a:p>
              <a:pPr algn="l"/>
              <a:r>
                <a:rPr lang="en-US" altLang="zh-CN" sz="900"/>
                <a:t>- ikey: internalKey</a:t>
              </a:r>
              <a:endParaRPr lang="en-US" altLang="zh-CN" sz="900"/>
            </a:p>
          </p:txBody>
        </p:sp>
        <p:sp>
          <p:nvSpPr>
            <p:cNvPr id="10" name="流程图: 过程 9"/>
            <p:cNvSpPr/>
            <p:nvPr/>
          </p:nvSpPr>
          <p:spPr>
            <a:xfrm>
              <a:off x="8678" y="1684"/>
              <a:ext cx="1859" cy="447"/>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endParaRPr lang="en-US" altLang="zh-CN" sz="900"/>
            </a:p>
          </p:txBody>
        </p:sp>
      </p:grpSp>
      <p:grpSp>
        <p:nvGrpSpPr>
          <p:cNvPr id="19" name="组合 18"/>
          <p:cNvGrpSpPr/>
          <p:nvPr/>
        </p:nvGrpSpPr>
        <p:grpSpPr>
          <a:xfrm>
            <a:off x="5511165" y="2000885"/>
            <a:ext cx="1179830" cy="1396365"/>
            <a:chOff x="8679" y="3151"/>
            <a:chExt cx="1858" cy="2199"/>
          </a:xfrm>
        </p:grpSpPr>
        <p:sp>
          <p:nvSpPr>
            <p:cNvPr id="16" name="流程图: 过程 15"/>
            <p:cNvSpPr/>
            <p:nvPr/>
          </p:nvSpPr>
          <p:spPr>
            <a:xfrm>
              <a:off x="8679" y="3151"/>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atRecord</a:t>
              </a:r>
              <a:endParaRPr lang="en-US" altLang="zh-CN" sz="1200"/>
            </a:p>
          </p:txBody>
        </p:sp>
        <p:sp>
          <p:nvSpPr>
            <p:cNvPr id="17" name="流程图: 过程 16"/>
            <p:cNvSpPr/>
            <p:nvPr/>
          </p:nvSpPr>
          <p:spPr>
            <a:xfrm>
              <a:off x="8679" y="3600"/>
              <a:ext cx="1858" cy="13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level: int</a:t>
              </a:r>
              <a:endParaRPr lang="en-US" altLang="zh-CN" sz="900"/>
            </a:p>
            <a:p>
              <a:pPr algn="l"/>
              <a:r>
                <a:rPr lang="en-US" altLang="zh-CN" sz="900"/>
                <a:t>- num: int64</a:t>
              </a:r>
              <a:endParaRPr lang="en-US" altLang="zh-CN" sz="900"/>
            </a:p>
            <a:p>
              <a:pPr algn="l"/>
              <a:r>
                <a:rPr lang="en-US" altLang="zh-CN" sz="900"/>
                <a:t>- size: int64</a:t>
              </a:r>
              <a:endParaRPr lang="en-US" altLang="zh-CN" sz="900"/>
            </a:p>
            <a:p>
              <a:pPr algn="l"/>
              <a:r>
                <a:rPr lang="en-US" altLang="zh-CN" sz="900"/>
                <a:t>- imin: internalKey</a:t>
              </a:r>
              <a:endParaRPr lang="en-US" altLang="zh-CN" sz="900"/>
            </a:p>
            <a:p>
              <a:pPr algn="l"/>
              <a:r>
                <a:rPr lang="en-US" altLang="zh-CN" sz="900"/>
                <a:t>- imax: internalKey</a:t>
              </a:r>
              <a:endParaRPr lang="en-US" altLang="zh-CN" sz="900"/>
            </a:p>
          </p:txBody>
        </p:sp>
        <p:sp>
          <p:nvSpPr>
            <p:cNvPr id="18" name="流程图: 过程 17"/>
            <p:cNvSpPr/>
            <p:nvPr/>
          </p:nvSpPr>
          <p:spPr>
            <a:xfrm>
              <a:off x="8679" y="4934"/>
              <a:ext cx="1858" cy="4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endParaRPr lang="en-US" altLang="zh-CN" sz="900"/>
            </a:p>
          </p:txBody>
        </p:sp>
      </p:grpSp>
      <p:grpSp>
        <p:nvGrpSpPr>
          <p:cNvPr id="23" name="组合 22"/>
          <p:cNvGrpSpPr/>
          <p:nvPr/>
        </p:nvGrpSpPr>
        <p:grpSpPr>
          <a:xfrm>
            <a:off x="5511165" y="4352290"/>
            <a:ext cx="1179830" cy="1094105"/>
            <a:chOff x="8679" y="6854"/>
            <a:chExt cx="1858" cy="1723"/>
          </a:xfrm>
        </p:grpSpPr>
        <p:sp>
          <p:nvSpPr>
            <p:cNvPr id="20" name="流程图: 过程 19"/>
            <p:cNvSpPr/>
            <p:nvPr/>
          </p:nvSpPr>
          <p:spPr>
            <a:xfrm>
              <a:off x="8679" y="6854"/>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dtRecord</a:t>
              </a:r>
              <a:endParaRPr lang="en-US" altLang="zh-CN" sz="1200"/>
            </a:p>
          </p:txBody>
        </p:sp>
        <p:sp>
          <p:nvSpPr>
            <p:cNvPr id="21" name="流程图: 过程 20"/>
            <p:cNvSpPr/>
            <p:nvPr/>
          </p:nvSpPr>
          <p:spPr>
            <a:xfrm>
              <a:off x="8679" y="7303"/>
              <a:ext cx="1858" cy="75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900"/>
                <a:t>- level: int</a:t>
              </a:r>
              <a:endParaRPr lang="en-US" altLang="zh-CN" sz="900"/>
            </a:p>
            <a:p>
              <a:pPr algn="l"/>
              <a:r>
                <a:rPr lang="en-US" altLang="zh-CN" sz="900"/>
                <a:t>- num: int64</a:t>
              </a:r>
              <a:endParaRPr lang="en-US" altLang="zh-CN" sz="900"/>
            </a:p>
          </p:txBody>
        </p:sp>
        <p:sp>
          <p:nvSpPr>
            <p:cNvPr id="22" name="流程图: 过程 21"/>
            <p:cNvSpPr/>
            <p:nvPr/>
          </p:nvSpPr>
          <p:spPr>
            <a:xfrm>
              <a:off x="8679" y="8059"/>
              <a:ext cx="1858" cy="51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endParaRPr lang="en-US" altLang="zh-CN" sz="900"/>
            </a:p>
          </p:txBody>
        </p:sp>
      </p:grpSp>
      <p:cxnSp>
        <p:nvCxnSpPr>
          <p:cNvPr id="24" name="直接箭头连接符 23"/>
          <p:cNvCxnSpPr>
            <a:stCxn id="6" idx="3"/>
            <a:endCxn id="9" idx="1"/>
          </p:cNvCxnSpPr>
          <p:nvPr/>
        </p:nvCxnSpPr>
        <p:spPr>
          <a:xfrm flipV="1">
            <a:off x="3152140" y="894715"/>
            <a:ext cx="2358390" cy="375602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3"/>
            <a:endCxn id="17" idx="1"/>
          </p:cNvCxnSpPr>
          <p:nvPr/>
        </p:nvCxnSpPr>
        <p:spPr>
          <a:xfrm flipV="1">
            <a:off x="3152140" y="2709545"/>
            <a:ext cx="2359025" cy="194119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1" idx="1"/>
          </p:cNvCxnSpPr>
          <p:nvPr/>
        </p:nvCxnSpPr>
        <p:spPr>
          <a:xfrm>
            <a:off x="3141345" y="4627245"/>
            <a:ext cx="2369820" cy="25019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970395" y="894715"/>
            <a:ext cx="4491355" cy="4707890"/>
          </a:xfrm>
          <a:prstGeom prst="rect">
            <a:avLst/>
          </a:prstGeom>
          <a:noFill/>
        </p:spPr>
        <p:txBody>
          <a:bodyPr wrap="square" rtlCol="0">
            <a:spAutoFit/>
          </a:bodyPr>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一个Session Record记录了从上一个版本至该版本的变化情况。</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变化情况大致包括：</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新增了哪些sstable文件；</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删除了哪些sstable文件（由于compaction导致）；</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最新的journal日志文件标号等；</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一个Session Record可能包含以下字段：</a:t>
            </a:r>
            <a:endParaRPr lang="zh-CN" altLang="en-US">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Comparer的名称；</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最新的journal文件编号；</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下一个可以使用的文件编号；</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数据库已经持久化数据项中最大的sequence number；</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新增的文件信息；</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删除的文件信息；</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compaction记录信息。</a:t>
            </a: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97485"/>
            <a:ext cx="2898775" cy="521970"/>
          </a:xfrm>
          <a:prstGeom prst="rect">
            <a:avLst/>
          </a:prstGeom>
          <a:noFill/>
        </p:spPr>
        <p:txBody>
          <a:bodyPr wrap="square" rtlCol="0">
            <a:spAutoFit/>
          </a:bodyPr>
          <a:p>
            <a:r>
              <a:rPr lang="en-US" altLang="zh-CN" sz="2800"/>
              <a:t>session.recover</a:t>
            </a:r>
            <a:endParaRPr lang="en-US" altLang="zh-CN" sz="2800"/>
          </a:p>
        </p:txBody>
      </p:sp>
      <p:sp>
        <p:nvSpPr>
          <p:cNvPr id="31" name="文本框 30"/>
          <p:cNvSpPr txBox="1"/>
          <p:nvPr/>
        </p:nvSpPr>
        <p:spPr>
          <a:xfrm>
            <a:off x="253365" y="829310"/>
            <a:ext cx="11402060" cy="583565"/>
          </a:xfrm>
          <a:prstGeom prst="rect">
            <a:avLst/>
          </a:prstGeom>
          <a:noFill/>
        </p:spPr>
        <p:txBody>
          <a:bodyPr wrap="square" rtlCol="0">
            <a:spAutoFit/>
          </a:bodyPr>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数据库每次启动时，都会有一个recover的过程，简要地来说，就是利用Manifest信息重新构建一个最新的version。</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p:txBody>
      </p:sp>
      <p:sp>
        <p:nvSpPr>
          <p:cNvPr id="4" name="流程图: 过程 3"/>
          <p:cNvSpPr/>
          <p:nvPr/>
        </p:nvSpPr>
        <p:spPr>
          <a:xfrm>
            <a:off x="2935605" y="1524000"/>
            <a:ext cx="1852930" cy="87757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Manifest-xxx</a:t>
            </a:r>
            <a:endParaRPr lang="en-US" altLang="zh-CN"/>
          </a:p>
        </p:txBody>
      </p:sp>
      <p:sp>
        <p:nvSpPr>
          <p:cNvPr id="20" name="文本框 19"/>
          <p:cNvSpPr txBox="1"/>
          <p:nvPr/>
        </p:nvSpPr>
        <p:spPr>
          <a:xfrm>
            <a:off x="158750" y="1824990"/>
            <a:ext cx="1485265" cy="275590"/>
          </a:xfrm>
          <a:prstGeom prst="rect">
            <a:avLst/>
          </a:prstGeom>
          <a:noFill/>
        </p:spPr>
        <p:txBody>
          <a:bodyPr wrap="square" rtlCol="0">
            <a:spAutoFit/>
          </a:bodyPr>
          <a:p>
            <a:r>
              <a:rPr lang="en-US" altLang="zh-CN" sz="1200"/>
              <a:t>1.Read current file</a:t>
            </a:r>
            <a:endParaRPr lang="en-US" altLang="zh-CN" sz="1200"/>
          </a:p>
        </p:txBody>
      </p:sp>
      <p:sp>
        <p:nvSpPr>
          <p:cNvPr id="6" name="文本框 5"/>
          <p:cNvSpPr txBox="1"/>
          <p:nvPr/>
        </p:nvSpPr>
        <p:spPr>
          <a:xfrm>
            <a:off x="3493135" y="1239520"/>
            <a:ext cx="738505" cy="275590"/>
          </a:xfrm>
          <a:prstGeom prst="rect">
            <a:avLst/>
          </a:prstGeom>
          <a:noFill/>
        </p:spPr>
        <p:txBody>
          <a:bodyPr wrap="square" rtlCol="0">
            <a:spAutoFit/>
          </a:bodyPr>
          <a:p>
            <a:r>
              <a:rPr lang="en-US" altLang="zh-CN" sz="1200" i="1"/>
              <a:t>Current</a:t>
            </a:r>
            <a:endParaRPr lang="en-US" altLang="zh-CN" sz="1200" i="1"/>
          </a:p>
        </p:txBody>
      </p:sp>
      <p:grpSp>
        <p:nvGrpSpPr>
          <p:cNvPr id="12" name="组合 11"/>
          <p:cNvGrpSpPr/>
          <p:nvPr/>
        </p:nvGrpSpPr>
        <p:grpSpPr>
          <a:xfrm>
            <a:off x="2638425" y="2908300"/>
            <a:ext cx="2448560" cy="2308860"/>
            <a:chOff x="4163" y="5177"/>
            <a:chExt cx="3856" cy="3636"/>
          </a:xfrm>
        </p:grpSpPr>
        <p:sp>
          <p:nvSpPr>
            <p:cNvPr id="11" name="流程图: 过程 10"/>
            <p:cNvSpPr/>
            <p:nvPr/>
          </p:nvSpPr>
          <p:spPr>
            <a:xfrm>
              <a:off x="4163" y="5177"/>
              <a:ext cx="3857" cy="3636"/>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7" name="流程图: 过程 6"/>
            <p:cNvSpPr/>
            <p:nvPr/>
          </p:nvSpPr>
          <p:spPr>
            <a:xfrm>
              <a:off x="4455" y="5463"/>
              <a:ext cx="3258" cy="58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200"/>
                <a:t>Snapshot Session Record</a:t>
              </a:r>
              <a:endParaRPr lang="en-US" altLang="zh-CN" sz="1200"/>
            </a:p>
          </p:txBody>
        </p:sp>
        <p:sp>
          <p:nvSpPr>
            <p:cNvPr id="8" name="流程图: 过程 7"/>
            <p:cNvSpPr/>
            <p:nvPr/>
          </p:nvSpPr>
          <p:spPr>
            <a:xfrm>
              <a:off x="4455" y="6312"/>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sz="1200"/>
                <a:t>Session Record</a:t>
              </a:r>
              <a:endParaRPr lang="en-US" altLang="zh-CN" sz="1200"/>
            </a:p>
          </p:txBody>
        </p:sp>
        <p:sp>
          <p:nvSpPr>
            <p:cNvPr id="9" name="流程图: 过程 8"/>
            <p:cNvSpPr/>
            <p:nvPr/>
          </p:nvSpPr>
          <p:spPr>
            <a:xfrm>
              <a:off x="4455" y="7160"/>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sz="1200"/>
                <a:t>Session Record</a:t>
              </a:r>
              <a:endParaRPr lang="en-US" altLang="zh-CN" sz="1200"/>
            </a:p>
          </p:txBody>
        </p:sp>
        <p:sp>
          <p:nvSpPr>
            <p:cNvPr id="10" name="流程图: 过程 9"/>
            <p:cNvSpPr/>
            <p:nvPr/>
          </p:nvSpPr>
          <p:spPr>
            <a:xfrm>
              <a:off x="4455" y="8009"/>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p>
              <a:pPr algn="ctr"/>
              <a:r>
                <a:rPr lang="en-US" altLang="zh-CN" sz="1200"/>
                <a:t>Session Record</a:t>
              </a:r>
              <a:endParaRPr lang="en-US" altLang="zh-CN" sz="1200"/>
            </a:p>
          </p:txBody>
        </p:sp>
      </p:grpSp>
      <p:sp>
        <p:nvSpPr>
          <p:cNvPr id="13" name="流程图: 过程 12"/>
          <p:cNvSpPr/>
          <p:nvPr/>
        </p:nvSpPr>
        <p:spPr>
          <a:xfrm>
            <a:off x="2611120" y="5466080"/>
            <a:ext cx="2513965" cy="50927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Manifest-yyy</a:t>
            </a:r>
            <a:endParaRPr lang="en-US" altLang="zh-CN"/>
          </a:p>
        </p:txBody>
      </p:sp>
      <p:sp>
        <p:nvSpPr>
          <p:cNvPr id="14" name="流程图: 过程 13"/>
          <p:cNvSpPr/>
          <p:nvPr/>
        </p:nvSpPr>
        <p:spPr>
          <a:xfrm>
            <a:off x="2600960" y="6232525"/>
            <a:ext cx="2513965" cy="50927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t>Manifest-zzz</a:t>
            </a:r>
            <a:endParaRPr lang="en-US" altLang="zh-CN"/>
          </a:p>
        </p:txBody>
      </p:sp>
      <p:sp>
        <p:nvSpPr>
          <p:cNvPr id="15" name="流程图: 过程 14"/>
          <p:cNvSpPr/>
          <p:nvPr/>
        </p:nvSpPr>
        <p:spPr>
          <a:xfrm>
            <a:off x="7105015" y="3658235"/>
            <a:ext cx="1852930" cy="87757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Empty Version</a:t>
            </a:r>
            <a:endParaRPr lang="en-US" altLang="zh-CN"/>
          </a:p>
        </p:txBody>
      </p:sp>
      <p:sp>
        <p:nvSpPr>
          <p:cNvPr id="16" name="流程图: 过程 15"/>
          <p:cNvSpPr/>
          <p:nvPr/>
        </p:nvSpPr>
        <p:spPr>
          <a:xfrm>
            <a:off x="7105015" y="5074920"/>
            <a:ext cx="1852930" cy="877570"/>
          </a:xfrm>
          <a:prstGeom prst="flowChartProcess">
            <a:avLst/>
          </a:prstGeom>
        </p:spPr>
        <p:style>
          <a:lnRef idx="3">
            <a:schemeClr val="lt1"/>
          </a:lnRef>
          <a:fillRef idx="1">
            <a:schemeClr val="dk1"/>
          </a:fillRef>
          <a:effectRef idx="1">
            <a:schemeClr val="dk1"/>
          </a:effectRef>
          <a:fontRef idx="minor">
            <a:schemeClr val="lt1"/>
          </a:fontRef>
        </p:style>
        <p:txBody>
          <a:bodyPr rtlCol="0" anchor="ctr"/>
          <a:p>
            <a:pPr algn="ctr"/>
            <a:r>
              <a:rPr lang="en-US" altLang="zh-CN"/>
              <a:t>Latest Version</a:t>
            </a:r>
            <a:endParaRPr lang="en-US" altLang="zh-CN"/>
          </a:p>
        </p:txBody>
      </p:sp>
      <p:cxnSp>
        <p:nvCxnSpPr>
          <p:cNvPr id="17" name="肘形连接符 16"/>
          <p:cNvCxnSpPr>
            <a:stCxn id="20" idx="3"/>
            <a:endCxn id="7" idx="1"/>
          </p:cNvCxnSpPr>
          <p:nvPr/>
        </p:nvCxnSpPr>
        <p:spPr>
          <a:xfrm>
            <a:off x="1644015" y="1962785"/>
            <a:ext cx="1179830" cy="1311275"/>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0" idx="3"/>
            <a:endCxn id="4" idx="1"/>
          </p:cNvCxnSpPr>
          <p:nvPr/>
        </p:nvCxnSpPr>
        <p:spPr>
          <a:xfrm>
            <a:off x="1644015" y="1962785"/>
            <a:ext cx="1291590" cy="3175"/>
          </a:xfrm>
          <a:prstGeom prst="bentConnector2">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3"/>
            <a:endCxn id="15" idx="1"/>
          </p:cNvCxnSpPr>
          <p:nvPr/>
        </p:nvCxnSpPr>
        <p:spPr>
          <a:xfrm>
            <a:off x="4892675" y="3274060"/>
            <a:ext cx="2212340" cy="82296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15" idx="1"/>
          </p:cNvCxnSpPr>
          <p:nvPr/>
        </p:nvCxnSpPr>
        <p:spPr>
          <a:xfrm>
            <a:off x="4892675" y="3813175"/>
            <a:ext cx="2212340" cy="28384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15" idx="1"/>
          </p:cNvCxnSpPr>
          <p:nvPr/>
        </p:nvCxnSpPr>
        <p:spPr>
          <a:xfrm flipV="1">
            <a:off x="4892675" y="4097020"/>
            <a:ext cx="2212340" cy="25463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5" idx="1"/>
          </p:cNvCxnSpPr>
          <p:nvPr/>
        </p:nvCxnSpPr>
        <p:spPr>
          <a:xfrm flipV="1">
            <a:off x="4892675" y="4097020"/>
            <a:ext cx="2212340" cy="79375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3365" y="3924935"/>
            <a:ext cx="1485265" cy="460375"/>
          </a:xfrm>
          <a:prstGeom prst="rect">
            <a:avLst/>
          </a:prstGeom>
          <a:noFill/>
        </p:spPr>
        <p:txBody>
          <a:bodyPr wrap="square" rtlCol="0">
            <a:spAutoFit/>
          </a:bodyPr>
          <a:p>
            <a:r>
              <a:rPr lang="en-US" altLang="zh-CN" sz="1200"/>
              <a:t>2. Read Session Record &amp;&amp; Apply</a:t>
            </a:r>
            <a:endParaRPr lang="en-US" altLang="zh-CN" sz="1200"/>
          </a:p>
        </p:txBody>
      </p:sp>
      <p:sp>
        <p:nvSpPr>
          <p:cNvPr id="25" name="文本框 24"/>
          <p:cNvSpPr txBox="1"/>
          <p:nvPr/>
        </p:nvSpPr>
        <p:spPr>
          <a:xfrm>
            <a:off x="253365" y="5772150"/>
            <a:ext cx="1485265" cy="460375"/>
          </a:xfrm>
          <a:prstGeom prst="rect">
            <a:avLst/>
          </a:prstGeom>
          <a:noFill/>
        </p:spPr>
        <p:txBody>
          <a:bodyPr wrap="square" rtlCol="0">
            <a:spAutoFit/>
          </a:bodyPr>
          <a:p>
            <a:r>
              <a:rPr lang="en-US" altLang="zh-CN" sz="1200"/>
              <a:t>3. Delete stale Manifest</a:t>
            </a:r>
            <a:endParaRPr lang="en-US" altLang="zh-CN" sz="1200"/>
          </a:p>
        </p:txBody>
      </p:sp>
      <p:sp>
        <p:nvSpPr>
          <p:cNvPr id="26" name="文本框 25"/>
          <p:cNvSpPr txBox="1"/>
          <p:nvPr/>
        </p:nvSpPr>
        <p:spPr>
          <a:xfrm>
            <a:off x="7289165" y="6256655"/>
            <a:ext cx="1485265" cy="460375"/>
          </a:xfrm>
          <a:prstGeom prst="rect">
            <a:avLst/>
          </a:prstGeom>
          <a:noFill/>
        </p:spPr>
        <p:txBody>
          <a:bodyPr wrap="square" rtlCol="0">
            <a:spAutoFit/>
          </a:bodyPr>
          <a:p>
            <a:r>
              <a:rPr lang="en-US" altLang="zh-CN" sz="1200"/>
              <a:t>4.Set as current version</a:t>
            </a:r>
            <a:endParaRPr lang="en-US" altLang="zh-CN" sz="1200"/>
          </a:p>
        </p:txBody>
      </p:sp>
      <p:cxnSp>
        <p:nvCxnSpPr>
          <p:cNvPr id="27" name="直接箭头连接符 26"/>
          <p:cNvCxnSpPr>
            <a:stCxn id="15" idx="2"/>
            <a:endCxn id="16" idx="0"/>
          </p:cNvCxnSpPr>
          <p:nvPr/>
        </p:nvCxnSpPr>
        <p:spPr>
          <a:xfrm>
            <a:off x="8031480" y="4535805"/>
            <a:ext cx="0" cy="53911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4160" y="197485"/>
            <a:ext cx="375475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session.recover</a:t>
            </a:r>
            <a:r>
              <a:rPr lang="zh-CN" altLang="en-US" sz="2800">
                <a:latin typeface="苹方-简" panose="020B0400000000000000" charset="-122"/>
                <a:ea typeface="苹方-简" panose="020B0400000000000000" charset="-122"/>
              </a:rPr>
              <a:t>过程</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5507990"/>
          </a:xfrm>
          <a:prstGeom prst="rect">
            <a:avLst/>
          </a:prstGeom>
          <a:noFill/>
        </p:spPr>
        <p:txBody>
          <a:bodyPr wrap="square" rtlCol="0">
            <a:spAutoFit/>
          </a:bodyPr>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利用Current文件读取最近使用的manifest文件；</a:t>
            </a:r>
            <a:r>
              <a:rPr lang="zh-CN" altLang="en-US" sz="1600">
                <a:latin typeface="苹方-简" panose="020B0400000000000000" charset="-122"/>
                <a:ea typeface="苹方-简" panose="020B0400000000000000" charset="-122"/>
                <a:sym typeface="+mn-ea"/>
              </a:rPr>
              <a:t>（s.stor.GetMeta()）</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创建一个空的version，并利用manifest文件中的session record依次作apply操作，还原出一个最新的version，注意manifest的第一条session record是一个version的快照，后续的session record记录的都是增量的变化；</a:t>
            </a:r>
            <a:r>
              <a:rPr lang="zh-CN" altLang="en-US" sz="1600">
                <a:latin typeface="苹方-简" panose="020B0400000000000000" charset="-122"/>
                <a:ea typeface="苹方-简" panose="020B0400000000000000" charset="-122"/>
                <a:sym typeface="+mn-ea"/>
              </a:rPr>
              <a:t>（不断构造</a:t>
            </a:r>
            <a:r>
              <a:rPr lang="en-US" altLang="zh-CN" sz="1600">
                <a:latin typeface="苹方-简" panose="020B0400000000000000" charset="-122"/>
                <a:ea typeface="苹方-简" panose="020B0400000000000000" charset="-122"/>
                <a:sym typeface="+mn-ea"/>
              </a:rPr>
              <a:t>SessionRecord</a:t>
            </a:r>
            <a:r>
              <a:rPr lang="zh-CN" altLang="en-US" sz="1600">
                <a:latin typeface="苹方-简" panose="020B0400000000000000" charset="-122"/>
                <a:ea typeface="苹方-简" panose="020B0400000000000000" charset="-122"/>
                <a:sym typeface="+mn-ea"/>
              </a:rPr>
              <a:t>，从而构造</a:t>
            </a:r>
            <a:r>
              <a:rPr lang="en-US" altLang="zh-CN" sz="1600">
                <a:latin typeface="苹方-简" panose="020B0400000000000000" charset="-122"/>
                <a:ea typeface="苹方-简" panose="020B0400000000000000" charset="-122"/>
                <a:sym typeface="+mn-ea"/>
              </a:rPr>
              <a:t>versionStaging</a:t>
            </a:r>
            <a:r>
              <a:rPr lang="zh-CN" altLang="en-US" sz="1600">
                <a:latin typeface="苹方-简" panose="020B0400000000000000" charset="-122"/>
                <a:ea typeface="苹方-简" panose="020B0400000000000000" charset="-122"/>
                <a:sym typeface="+mn-ea"/>
              </a:rPr>
              <a:t>，然后再提交</a:t>
            </a:r>
            <a:r>
              <a:rPr lang="en-US" altLang="zh-CN" sz="1600">
                <a:latin typeface="苹方-简" panose="020B0400000000000000" charset="-122"/>
                <a:ea typeface="苹方-简" panose="020B0400000000000000" charset="-122"/>
                <a:sym typeface="+mn-ea"/>
              </a:rPr>
              <a:t>versionStaging</a:t>
            </a:r>
            <a:r>
              <a:rPr lang="zh-CN" altLang="en-US" sz="1600">
                <a:latin typeface="苹方-简" panose="020B0400000000000000" charset="-122"/>
                <a:ea typeface="苹方-简" panose="020B0400000000000000" charset="-122"/>
                <a:sym typeface="+mn-ea"/>
              </a:rPr>
              <a:t>的过程）</a:t>
            </a:r>
            <a:endParaRPr lang="en-US" altLang="zh-CN"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将非current文件指向的其他过期的manifest文件删除；</a:t>
            </a:r>
            <a:r>
              <a:rPr lang="zh-CN" altLang="en-US" sz="1600">
                <a:latin typeface="苹方-简" panose="020B0400000000000000" charset="-122"/>
                <a:ea typeface="苹方-简" panose="020B0400000000000000" charset="-122"/>
                <a:sym typeface="+mn-ea"/>
              </a:rPr>
              <a:t>（s.stor.GetMeta()）</a:t>
            </a:r>
            <a:endParaRPr lang="en-US" altLang="zh-CN"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将新建的version作为当前数据库的version；</a:t>
            </a:r>
            <a:r>
              <a:rPr lang="zh-CN" altLang="en-US" sz="1600">
                <a:latin typeface="苹方-简" panose="020B0400000000000000" charset="-122"/>
                <a:ea typeface="苹方-简" panose="020B0400000000000000" charset="-122"/>
                <a:sym typeface="+mn-ea"/>
              </a:rPr>
              <a:t>（</a:t>
            </a:r>
            <a:r>
              <a:rPr lang="en-US" altLang="zh-CN" sz="1600">
                <a:latin typeface="苹方-简" panose="020B0400000000000000" charset="-122"/>
                <a:ea typeface="苹方-简" panose="020B0400000000000000" charset="-122"/>
                <a:sym typeface="+mn-ea"/>
              </a:rPr>
              <a:t>s.recordCommited(rec)</a:t>
            </a:r>
            <a:r>
              <a:rPr lang="zh-CN" altLang="en-US" sz="1600">
                <a:latin typeface="苹方-简" panose="020B0400000000000000" charset="-122"/>
                <a:ea typeface="苹方-简" panose="020B0400000000000000" charset="-122"/>
                <a:sym typeface="+mn-ea"/>
              </a:rPr>
              <a:t>）</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solidFill>
                  <a:srgbClr val="FF0000"/>
                </a:solidFill>
                <a:latin typeface="苹方-简" panose="020B0400000000000000" charset="-122"/>
                <a:ea typeface="苹方-简" panose="020B0400000000000000" charset="-122"/>
                <a:sym typeface="+mn-ea"/>
              </a:rPr>
              <a:t>注意：</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随着leveldb运行时间的增长，一个manifest中包含的session record会越来越多，故leveldb在每次启动时都会重新创建一个manifest文件，并将第一条session record中记录当前version的快照状态。</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其他过期的manifest文件会在下次启动的recover流程中进行删除。</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leveldb通过这种方式，来控制manifest文件的大小，但是数据库本身没有重启，manifest还是会一直增长。</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en-US" altLang="zh-CN" sz="1600">
                <a:solidFill>
                  <a:srgbClr val="FF0000"/>
                </a:solidFill>
                <a:latin typeface="苹方-简" panose="020B0400000000000000" charset="-122"/>
                <a:ea typeface="苹方-简" panose="020B0400000000000000" charset="-122"/>
                <a:sym typeface="+mn-ea"/>
              </a:rPr>
              <a:t>Current</a:t>
            </a:r>
            <a:r>
              <a:rPr lang="zh-CN" altLang="en-US" sz="1600">
                <a:solidFill>
                  <a:srgbClr val="FF0000"/>
                </a:solidFill>
                <a:latin typeface="苹方-简" panose="020B0400000000000000" charset="-122"/>
                <a:ea typeface="苹方-简" panose="020B0400000000000000" charset="-122"/>
                <a:sym typeface="+mn-ea"/>
              </a:rPr>
              <a:t>：</a:t>
            </a:r>
            <a:endParaRPr lang="zh-CN" altLang="en-US" sz="1600">
              <a:solidFill>
                <a:srgbClr val="FF0000"/>
              </a:solidFill>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由于每次启动，都会新建一个Manifest文件，因此leveldb当中可能会存在多个manifest文件。因此需要一个额外的current文件来指示当前系统使用的到底是哪个manifest文件。</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该文件中只有一个内容，即当前使用的manifest文件的文件名。</a:t>
            </a: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4160" y="197485"/>
            <a:ext cx="502285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DB.RecoverJournal</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3415030"/>
          </a:xfrm>
          <a:prstGeom prst="rect">
            <a:avLst/>
          </a:prstGeom>
          <a:noFill/>
        </p:spPr>
        <p:txBody>
          <a:bodyPr wrap="square" rtlCol="0">
            <a:spAutoFit/>
          </a:bodyPr>
          <a:p>
            <a:pPr indent="0">
              <a:buFont typeface="Arial" panose="020B0604020202090204" pitchFamily="34" charset="0"/>
              <a:buNone/>
            </a:pPr>
            <a:r>
              <a:rPr lang="en-US" altLang="zh-CN" sz="2000">
                <a:latin typeface="苹方-简" panose="020B0400000000000000" charset="-122"/>
                <a:ea typeface="苹方-简" panose="020B0400000000000000" charset="-122"/>
                <a:sym typeface="+mn-ea"/>
              </a:rPr>
              <a:t>DB.recoverJournal</a:t>
            </a:r>
            <a:r>
              <a:rPr lang="zh-CN" altLang="en-US" sz="2000">
                <a:latin typeface="苹方-简" panose="020B0400000000000000" charset="-122"/>
                <a:ea typeface="苹方-简" panose="020B0400000000000000" charset="-122"/>
                <a:sym typeface="+mn-ea"/>
              </a:rPr>
              <a:t>过程：</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获取所有的日志文件集合；</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从日志文件集合中筛选出序列号比当前</a:t>
            </a:r>
            <a:r>
              <a:rPr lang="en-US" altLang="zh-CN" sz="1600">
                <a:latin typeface="苹方-简" panose="020B0400000000000000" charset="-122"/>
                <a:ea typeface="苹方-简" panose="020B0400000000000000" charset="-122"/>
                <a:sym typeface="+mn-ea"/>
              </a:rPr>
              <a:t>DB</a:t>
            </a:r>
            <a:r>
              <a:rPr lang="zh-CN" altLang="en-US" sz="1600">
                <a:latin typeface="苹方-简" panose="020B0400000000000000" charset="-122"/>
                <a:ea typeface="苹方-简" panose="020B0400000000000000" charset="-122"/>
                <a:sym typeface="+mn-ea"/>
              </a:rPr>
              <a:t>的序列号要大的日志文件，这些才是真正需要</a:t>
            </a:r>
            <a:r>
              <a:rPr lang="en-US" altLang="zh-CN" sz="1600">
                <a:latin typeface="苹方-简" panose="020B0400000000000000" charset="-122"/>
                <a:ea typeface="苹方-简" panose="020B0400000000000000" charset="-122"/>
                <a:sym typeface="+mn-ea"/>
              </a:rPr>
              <a:t>recover</a:t>
            </a:r>
            <a:r>
              <a:rPr lang="zh-CN" altLang="en-US" sz="1600">
                <a:latin typeface="苹方-简" panose="020B0400000000000000" charset="-122"/>
                <a:ea typeface="苹方-简" panose="020B0400000000000000" charset="-122"/>
                <a:sym typeface="+mn-ea"/>
              </a:rPr>
              <a:t>的文件集合；</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打开日志文件，遍历每条记录进行重放，把记录写到</a:t>
            </a: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中；</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如果超过了规定的大小（默认</a:t>
            </a:r>
            <a:r>
              <a:rPr lang="en-US" altLang="zh-CN" sz="1600">
                <a:latin typeface="苹方-简" panose="020B0400000000000000" charset="-122"/>
                <a:ea typeface="苹方-简" panose="020B0400000000000000" charset="-122"/>
                <a:sym typeface="+mn-ea"/>
              </a:rPr>
              <a:t>4mb</a:t>
            </a:r>
            <a:r>
              <a:rPr lang="zh-CN" altLang="en-US" sz="1600">
                <a:latin typeface="苹方-简" panose="020B0400000000000000" charset="-122"/>
                <a:ea typeface="苹方-简" panose="020B0400000000000000" charset="-122"/>
                <a:sym typeface="+mn-ea"/>
              </a:rPr>
              <a:t>），就持久化到</a:t>
            </a:r>
            <a:r>
              <a:rPr lang="en-US" altLang="zh-CN" sz="1600">
                <a:latin typeface="苹方-简" panose="020B0400000000000000" charset="-122"/>
                <a:ea typeface="苹方-简" panose="020B0400000000000000" charset="-122"/>
                <a:sym typeface="+mn-ea"/>
              </a:rPr>
              <a:t>level-0</a:t>
            </a:r>
            <a:r>
              <a:rPr lang="zh-CN" altLang="en-US" sz="1600">
                <a:latin typeface="苹方-简" panose="020B0400000000000000" charset="-122"/>
                <a:ea typeface="苹方-简" panose="020B0400000000000000" charset="-122"/>
                <a:sym typeface="+mn-ea"/>
              </a:rPr>
              <a:t>的</a:t>
            </a:r>
            <a:r>
              <a:rPr lang="en-US" altLang="zh-CN" sz="1600">
                <a:latin typeface="苹方-简" panose="020B0400000000000000" charset="-122"/>
                <a:ea typeface="苹方-简" panose="020B0400000000000000" charset="-122"/>
                <a:sym typeface="+mn-ea"/>
              </a:rPr>
              <a:t>sst</a:t>
            </a:r>
            <a:r>
              <a:rPr lang="zh-CN" altLang="en-US" sz="1600">
                <a:latin typeface="苹方-简" panose="020B0400000000000000" charset="-122"/>
                <a:ea typeface="苹方-简" panose="020B0400000000000000" charset="-122"/>
                <a:sym typeface="+mn-ea"/>
              </a:rPr>
              <a:t>文件当中；</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每次落盘进行一次</a:t>
            </a:r>
            <a:r>
              <a:rPr lang="en-US" altLang="zh-CN" sz="1600">
                <a:latin typeface="苹方-简" panose="020B0400000000000000" charset="-122"/>
                <a:ea typeface="苹方-简" panose="020B0400000000000000" charset="-122"/>
                <a:sym typeface="+mn-ea"/>
              </a:rPr>
              <a:t>session</a:t>
            </a:r>
            <a:r>
              <a:rPr lang="zh-CN" altLang="en-US" sz="1600">
                <a:latin typeface="苹方-简" panose="020B0400000000000000" charset="-122"/>
                <a:ea typeface="苹方-简" panose="020B0400000000000000" charset="-122"/>
                <a:sym typeface="+mn-ea"/>
              </a:rPr>
              <a:t>的</a:t>
            </a:r>
            <a:r>
              <a:rPr lang="en-US" altLang="zh-CN" sz="1600">
                <a:latin typeface="苹方-简" panose="020B0400000000000000" charset="-122"/>
                <a:ea typeface="苹方-简" panose="020B0400000000000000" charset="-122"/>
                <a:sym typeface="+mn-ea"/>
              </a:rPr>
              <a:t>commit</a:t>
            </a:r>
            <a:r>
              <a:rPr lang="zh-CN" altLang="en-US" sz="1600">
                <a:latin typeface="苹方-简" panose="020B0400000000000000" charset="-122"/>
                <a:ea typeface="苹方-简" panose="020B0400000000000000" charset="-122"/>
                <a:sym typeface="+mn-ea"/>
              </a:rPr>
              <a:t>。</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把过时的日志文件进行删除</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en-US" altLang="zh-CN" sz="2000">
                <a:latin typeface="苹方-简" panose="020B0400000000000000" charset="-122"/>
                <a:ea typeface="苹方-简" panose="020B0400000000000000" charset="-122"/>
                <a:sym typeface="+mn-ea"/>
              </a:rPr>
              <a:t>DB.recoverJournalRO</a:t>
            </a:r>
            <a:r>
              <a:rPr lang="zh-CN" altLang="en-US" sz="2000">
                <a:latin typeface="苹方-简" panose="020B0400000000000000" charset="-122"/>
                <a:ea typeface="苹方-简" panose="020B0400000000000000" charset="-122"/>
                <a:sym typeface="+mn-ea"/>
              </a:rPr>
              <a:t>过程：</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获取所有的日志文件集合；</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打开日志文件，遍历每条记录进行重放，把记录写到</a:t>
            </a: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中；</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由于是</a:t>
            </a:r>
            <a:r>
              <a:rPr lang="en-US" altLang="zh-CN" sz="1600">
                <a:latin typeface="苹方-简" panose="020B0400000000000000" charset="-122"/>
                <a:ea typeface="苹方-简" panose="020B0400000000000000" charset="-122"/>
                <a:sym typeface="+mn-ea"/>
              </a:rPr>
              <a:t>Read-Only</a:t>
            </a:r>
            <a:r>
              <a:rPr lang="zh-CN" altLang="en-US" sz="1600">
                <a:latin typeface="苹方-简" panose="020B0400000000000000" charset="-122"/>
                <a:ea typeface="苹方-简" panose="020B0400000000000000" charset="-122"/>
                <a:sym typeface="+mn-ea"/>
              </a:rPr>
              <a:t>，不做任何的写入操作，仅在内存里面做重放操作，不做淘汰删除等工作。</a:t>
            </a: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4160" y="197485"/>
            <a:ext cx="5022850"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DB.Recover</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5015865"/>
          </a:xfrm>
          <a:prstGeom prst="rect">
            <a:avLst/>
          </a:prstGeom>
          <a:noFill/>
        </p:spPr>
        <p:txBody>
          <a:bodyPr wrap="square" rtlCol="0">
            <a:spAutoFit/>
          </a:bodyPr>
          <a:p>
            <a:pPr indent="0">
              <a:buFont typeface="Arial" panose="020B0604020202090204" pitchFamily="34" charset="0"/>
              <a:buNone/>
            </a:pPr>
            <a:r>
              <a:rPr sz="2000">
                <a:latin typeface="苹方-简" panose="020B0400000000000000" charset="-122"/>
                <a:ea typeface="苹方-简" panose="020B0400000000000000" charset="-122"/>
                <a:sym typeface="+mn-ea"/>
              </a:rPr>
              <a:t>倘若数据库中的manifest文件丢失，leveldb是否能够进行修复呢？</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答案是肯定的。</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当leveldb的manifest文件丢失时，所有版本信息也就丢失了，但是本身的数据文件还在。因此leveldb提供了</a:t>
            </a:r>
            <a:r>
              <a:rPr sz="2000">
                <a:solidFill>
                  <a:srgbClr val="FF0000"/>
                </a:solidFill>
                <a:latin typeface="苹方-简" panose="020B0400000000000000" charset="-122"/>
                <a:ea typeface="苹方-简" panose="020B0400000000000000" charset="-122"/>
                <a:sym typeface="+mn-ea"/>
              </a:rPr>
              <a:t>Recover</a:t>
            </a:r>
            <a:r>
              <a:rPr sz="2000">
                <a:latin typeface="苹方-简" panose="020B0400000000000000" charset="-122"/>
                <a:ea typeface="苹方-简" panose="020B0400000000000000" charset="-122"/>
                <a:sym typeface="+mn-ea"/>
              </a:rPr>
              <a:t>接口供用户进行版本信息恢复，具体恢复的过程如下：</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按照文件编号的顺序扫描所有的sstable文件，获取每个文件的元数据（最大最小key），以及最终数据库的元数据（sequence number等）；</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将所有sstable文件视为0层文件（由于0层文件允许出现key重叠的情况，因此不影响正确性）；</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创建一个新的manifest文件，将扫描得到的数据库元数据进行记录；</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但是该方法的效率十分低下，首先需要对整个数据库的文件进行扫描，其次0层的文件必然将远远大于4个，这将导致极多的compaction发生。</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4160" y="197485"/>
            <a:ext cx="502285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多版本并发控制（</a:t>
            </a:r>
            <a:r>
              <a:rPr lang="en-US" altLang="zh-CN" sz="2800">
                <a:latin typeface="苹方-简" panose="020B0400000000000000" charset="-122"/>
                <a:ea typeface="苹方-简" panose="020B0400000000000000" charset="-122"/>
              </a:rPr>
              <a:t>MVCC</a:t>
            </a:r>
            <a:r>
              <a:rPr lang="zh-CN" altLang="en-US" sz="2800">
                <a:latin typeface="苹方-简" panose="020B0400000000000000" charset="-122"/>
                <a:ea typeface="苹方-简" panose="020B0400000000000000" charset="-122"/>
              </a:rPr>
              <a:t>）</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5631180"/>
          </a:xfrm>
          <a:prstGeom prst="rect">
            <a:avLst/>
          </a:prstGeom>
          <a:noFill/>
        </p:spPr>
        <p:txBody>
          <a:bodyPr wrap="square" rtlCol="0">
            <a:spAutoFit/>
          </a:bodyPr>
          <a:p>
            <a:pPr indent="0">
              <a:buFont typeface="Arial" panose="020B0604020202090204" pitchFamily="34" charset="0"/>
              <a:buNone/>
            </a:pPr>
            <a:r>
              <a:rPr sz="2000">
                <a:latin typeface="苹方-简" panose="020B0400000000000000" charset="-122"/>
                <a:ea typeface="苹方-简" panose="020B0400000000000000" charset="-122"/>
                <a:sym typeface="+mn-ea"/>
              </a:rPr>
              <a:t>leveldb中采用了MVCC来避免读写冲突。</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试想一下，当某个迭代器正在迭代某个sstable文件的内容，而后台的major compaction进程完成了合并动作，试图删除该sstable文件。那么假设没有任何控制并发的机制，就会导致迭代器读到的内容发生了丢失。</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最简单的处理方式就是加锁，当发生读的时候，后台所有的写操作都进行阻塞，但是这就机制就会导致leveldb的效率极低。故leveldb采用了多版本并发控制的方法来解决读写冲突。具体体现在：</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sstable文件是只读的，每次compaction都只是对若干个sstable文件进行多路合并后创建新的文件，故不会影响在某个sstable文件读操作的正确性；</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sstable都是具有版本信息的，即每次compaction完成后，都会生成新版本的sstable，因此可以保障读写操作都可以针对于相应的版本文件进行，解决了读写冲突；</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compaction生成的文件只有等合并完成后才会写入数据库元数据，在此期间对读操作来说是透明的，不会污染正常的读操作；</a:t>
            </a: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采用引用计数来控制删除行为。当compaction完成后试图去删除某个sstable文件，会根据该文件的引用计数作适当的删除延迟，即引用计数不为0时，需要等待至该文件的计数为0才真正进行删除；</a:t>
            </a:r>
            <a:endParaRPr sz="2000">
              <a:latin typeface="苹方-简" panose="020B0400000000000000" charset="-122"/>
              <a:ea typeface="苹方-简" panose="020B0400000000000000" charset="-122"/>
              <a:sym typeface="+mn-ea"/>
            </a:endParaRP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7154545" cy="521970"/>
          </a:xfrm>
          <a:prstGeom prst="rect">
            <a:avLst/>
          </a:prstGeom>
          <a:noFill/>
        </p:spPr>
        <p:txBody>
          <a:bodyPr wrap="square" rtlCol="0">
            <a:spAutoFit/>
          </a:bodyPr>
          <a:p>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中主要由以下几个重要的部分构成：</a:t>
            </a:r>
            <a:endParaRPr lang="zh-CN" altLang="en-US" sz="2800">
              <a:latin typeface="苹方-简" panose="020B0400000000000000" charset="-122"/>
              <a:ea typeface="苹方-简" panose="020B0400000000000000" charset="-122"/>
            </a:endParaRPr>
          </a:p>
        </p:txBody>
      </p:sp>
      <p:sp>
        <p:nvSpPr>
          <p:cNvPr id="4" name="文本框 3"/>
          <p:cNvSpPr txBox="1"/>
          <p:nvPr/>
        </p:nvSpPr>
        <p:spPr>
          <a:xfrm>
            <a:off x="253365" y="875030"/>
            <a:ext cx="11196955" cy="2676525"/>
          </a:xfrm>
          <a:prstGeom prst="rect">
            <a:avLst/>
          </a:prstGeom>
          <a:noFill/>
        </p:spPr>
        <p:txBody>
          <a:bodyPr wrap="square" rtlCol="0">
            <a:spAutoFit/>
          </a:bodyPr>
          <a:p>
            <a:pPr marL="285750" indent="-285750">
              <a:buFont typeface="Arial" panose="020B0604020202090204" pitchFamily="34" charset="0"/>
              <a:buChar char="•"/>
            </a:pPr>
            <a:r>
              <a:rPr lang="en-US" altLang="zh-CN" sz="2800"/>
              <a:t>memtable</a:t>
            </a:r>
            <a:endParaRPr lang="en-US" altLang="zh-CN" sz="2800"/>
          </a:p>
          <a:p>
            <a:pPr marL="285750" indent="-285750">
              <a:buFont typeface="Arial" panose="020B0604020202090204" pitchFamily="34" charset="0"/>
              <a:buChar char="•"/>
            </a:pPr>
            <a:r>
              <a:rPr lang="en-US" altLang="zh-CN" sz="2800"/>
              <a:t>immutable memtable</a:t>
            </a:r>
            <a:endParaRPr lang="en-US" altLang="zh-CN" sz="2800"/>
          </a:p>
          <a:p>
            <a:pPr marL="285750" indent="-285750">
              <a:buFont typeface="Arial" panose="020B0604020202090204" pitchFamily="34" charset="0"/>
              <a:buChar char="•"/>
            </a:pPr>
            <a:r>
              <a:rPr lang="en-US" altLang="zh-CN" sz="2800"/>
              <a:t>log(journal)</a:t>
            </a:r>
            <a:endParaRPr lang="en-US" altLang="zh-CN" sz="2800"/>
          </a:p>
          <a:p>
            <a:pPr marL="285750" indent="-285750">
              <a:buFont typeface="Arial" panose="020B0604020202090204" pitchFamily="34" charset="0"/>
              <a:buChar char="•"/>
            </a:pPr>
            <a:r>
              <a:rPr lang="en-US" altLang="zh-CN" sz="2800"/>
              <a:t>sstable</a:t>
            </a:r>
            <a:endParaRPr lang="en-US" altLang="zh-CN" sz="2800"/>
          </a:p>
          <a:p>
            <a:pPr marL="285750" indent="-285750">
              <a:buFont typeface="Arial" panose="020B0604020202090204" pitchFamily="34" charset="0"/>
              <a:buChar char="•"/>
            </a:pPr>
            <a:r>
              <a:rPr lang="en-US" altLang="zh-CN" sz="2800"/>
              <a:t>manifest</a:t>
            </a:r>
            <a:endParaRPr lang="en-US" altLang="zh-CN" sz="2800"/>
          </a:p>
          <a:p>
            <a:pPr marL="285750" indent="-285750">
              <a:buFont typeface="Arial" panose="020B0604020202090204" pitchFamily="34" charset="0"/>
              <a:buChar char="•"/>
            </a:pPr>
            <a:r>
              <a:rPr lang="en-US" altLang="zh-CN" sz="2800"/>
              <a:t>current</a:t>
            </a: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53365" y="182880"/>
            <a:ext cx="5077460" cy="521970"/>
          </a:xfrm>
          <a:prstGeom prst="rect">
            <a:avLst/>
          </a:prstGeom>
          <a:noFill/>
        </p:spPr>
        <p:txBody>
          <a:bodyPr wrap="square" rtlCol="0">
            <a:spAutoFit/>
          </a:bodyPr>
          <a:p>
            <a:r>
              <a:rPr lang="zh-CN" altLang="en-US" sz="2800">
                <a:latin typeface="苹方-简" panose="020B0400000000000000" charset="-122"/>
                <a:ea typeface="苹方-简" panose="020B0400000000000000" charset="-122"/>
              </a:rPr>
              <a:t>写操作整体流程：</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431165" y="2456815"/>
            <a:ext cx="1274445" cy="56134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Write Op</a:t>
            </a:r>
            <a:endParaRPr lang="en-US" altLang="zh-CN"/>
          </a:p>
        </p:txBody>
      </p:sp>
      <p:sp>
        <p:nvSpPr>
          <p:cNvPr id="6" name="流程图: 过程 5"/>
          <p:cNvSpPr/>
          <p:nvPr/>
        </p:nvSpPr>
        <p:spPr>
          <a:xfrm>
            <a:off x="431165" y="3696335"/>
            <a:ext cx="1274445" cy="56134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log</a:t>
            </a:r>
            <a:endParaRPr lang="en-US" altLang="zh-CN"/>
          </a:p>
        </p:txBody>
      </p:sp>
      <p:sp>
        <p:nvSpPr>
          <p:cNvPr id="7" name="流程图: 过程 6"/>
          <p:cNvSpPr/>
          <p:nvPr/>
        </p:nvSpPr>
        <p:spPr>
          <a:xfrm>
            <a:off x="3602990" y="963930"/>
            <a:ext cx="1274445" cy="561340"/>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MemTable</a:t>
            </a:r>
            <a:endParaRPr lang="en-US" altLang="zh-CN"/>
          </a:p>
        </p:txBody>
      </p:sp>
      <p:sp>
        <p:nvSpPr>
          <p:cNvPr id="8" name="流程图: 过程 7"/>
          <p:cNvSpPr/>
          <p:nvPr/>
        </p:nvSpPr>
        <p:spPr>
          <a:xfrm>
            <a:off x="7334885" y="963930"/>
            <a:ext cx="1274445" cy="5613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immutable</a:t>
            </a:r>
            <a:endParaRPr lang="en-US" altLang="zh-CN"/>
          </a:p>
          <a:p>
            <a:pPr algn="ctr"/>
            <a:r>
              <a:rPr lang="en-US" altLang="zh-CN"/>
              <a:t>Memtable</a:t>
            </a:r>
            <a:endParaRPr lang="en-US" altLang="zh-CN"/>
          </a:p>
        </p:txBody>
      </p:sp>
      <p:grpSp>
        <p:nvGrpSpPr>
          <p:cNvPr id="14" name="组合 13"/>
          <p:cNvGrpSpPr/>
          <p:nvPr/>
        </p:nvGrpSpPr>
        <p:grpSpPr>
          <a:xfrm>
            <a:off x="5096510" y="2315845"/>
            <a:ext cx="4923790" cy="712470"/>
            <a:chOff x="6699" y="3715"/>
            <a:chExt cx="7754" cy="1122"/>
          </a:xfrm>
        </p:grpSpPr>
        <p:sp>
          <p:nvSpPr>
            <p:cNvPr id="12" name="流程图: 过程 1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流程图: 过程 8"/>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0" name="流程图: 过程 9"/>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1" name="流程图: 过程 10"/>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3" name="文本框 12"/>
            <p:cNvSpPr txBox="1"/>
            <p:nvPr/>
          </p:nvSpPr>
          <p:spPr>
            <a:xfrm>
              <a:off x="6898" y="4013"/>
              <a:ext cx="1497" cy="580"/>
            </a:xfrm>
            <a:prstGeom prst="rect">
              <a:avLst/>
            </a:prstGeom>
            <a:noFill/>
          </p:spPr>
          <p:txBody>
            <a:bodyPr wrap="square" rtlCol="0">
              <a:spAutoFit/>
            </a:bodyPr>
            <a:p>
              <a:r>
                <a:rPr lang="en-US" altLang="zh-CN" i="1"/>
                <a:t>Level 0</a:t>
              </a:r>
              <a:endParaRPr lang="en-US" altLang="zh-CN" i="1"/>
            </a:p>
          </p:txBody>
        </p:sp>
      </p:grpSp>
      <p:grpSp>
        <p:nvGrpSpPr>
          <p:cNvPr id="15" name="组合 14"/>
          <p:cNvGrpSpPr/>
          <p:nvPr/>
        </p:nvGrpSpPr>
        <p:grpSpPr>
          <a:xfrm>
            <a:off x="5096510" y="3309620"/>
            <a:ext cx="4924425" cy="713105"/>
            <a:chOff x="6699" y="3715"/>
            <a:chExt cx="7755" cy="1123"/>
          </a:xfrm>
        </p:grpSpPr>
        <p:sp>
          <p:nvSpPr>
            <p:cNvPr id="16" name="流程图: 过程 1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流程图: 过程 16"/>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8" name="流程图: 过程 17"/>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19" name="流程图: 过程 18"/>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0" name="文本框 19"/>
            <p:cNvSpPr txBox="1"/>
            <p:nvPr/>
          </p:nvSpPr>
          <p:spPr>
            <a:xfrm>
              <a:off x="6898" y="4013"/>
              <a:ext cx="1497" cy="580"/>
            </a:xfrm>
            <a:prstGeom prst="rect">
              <a:avLst/>
            </a:prstGeom>
            <a:noFill/>
          </p:spPr>
          <p:txBody>
            <a:bodyPr wrap="square" rtlCol="0">
              <a:spAutoFit/>
            </a:bodyPr>
            <a:p>
              <a:r>
                <a:rPr lang="en-US" altLang="zh-CN" i="1"/>
                <a:t>Level 1</a:t>
              </a:r>
              <a:endParaRPr lang="en-US" altLang="zh-CN" i="1"/>
            </a:p>
          </p:txBody>
        </p:sp>
      </p:grpSp>
      <p:grpSp>
        <p:nvGrpSpPr>
          <p:cNvPr id="21" name="组合 20"/>
          <p:cNvGrpSpPr/>
          <p:nvPr/>
        </p:nvGrpSpPr>
        <p:grpSpPr>
          <a:xfrm>
            <a:off x="5096510" y="4257675"/>
            <a:ext cx="4924425" cy="713105"/>
            <a:chOff x="6699" y="3715"/>
            <a:chExt cx="7755" cy="1123"/>
          </a:xfrm>
        </p:grpSpPr>
        <p:sp>
          <p:nvSpPr>
            <p:cNvPr id="22" name="流程图: 过程 2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流程图: 过程 22"/>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4" name="流程图: 过程 23"/>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5" name="流程图: 过程 24"/>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sstable</a:t>
              </a:r>
              <a:endParaRPr lang="en-US" altLang="zh-CN" sz="1600"/>
            </a:p>
          </p:txBody>
        </p:sp>
        <p:sp>
          <p:nvSpPr>
            <p:cNvPr id="26" name="文本框 25"/>
            <p:cNvSpPr txBox="1"/>
            <p:nvPr/>
          </p:nvSpPr>
          <p:spPr>
            <a:xfrm>
              <a:off x="6898" y="4013"/>
              <a:ext cx="1497" cy="580"/>
            </a:xfrm>
            <a:prstGeom prst="rect">
              <a:avLst/>
            </a:prstGeom>
            <a:noFill/>
          </p:spPr>
          <p:txBody>
            <a:bodyPr wrap="square" rtlCol="0">
              <a:spAutoFit/>
            </a:bodyPr>
            <a:p>
              <a:r>
                <a:rPr lang="en-US" altLang="zh-CN" i="1"/>
                <a:t>Level 2</a:t>
              </a:r>
              <a:endParaRPr lang="en-US" altLang="zh-CN" i="1"/>
            </a:p>
          </p:txBody>
        </p:sp>
      </p:grpSp>
      <p:cxnSp>
        <p:nvCxnSpPr>
          <p:cNvPr id="27" name="直接连接符 26"/>
          <p:cNvCxnSpPr/>
          <p:nvPr/>
        </p:nvCxnSpPr>
        <p:spPr>
          <a:xfrm>
            <a:off x="204470" y="1991995"/>
            <a:ext cx="11640820" cy="10795"/>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a:stCxn id="4" idx="2"/>
            <a:endCxn id="6" idx="0"/>
          </p:cNvCxnSpPr>
          <p:nvPr/>
        </p:nvCxnSpPr>
        <p:spPr>
          <a:xfrm>
            <a:off x="1068705" y="3018155"/>
            <a:ext cx="0" cy="67818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1256665" y="3130550"/>
            <a:ext cx="2346325" cy="368300"/>
          </a:xfrm>
          <a:prstGeom prst="rect">
            <a:avLst/>
          </a:prstGeom>
          <a:noFill/>
        </p:spPr>
        <p:txBody>
          <a:bodyPr wrap="square" rtlCol="0">
            <a:spAutoFit/>
          </a:bodyPr>
          <a:p>
            <a:r>
              <a:rPr lang="en-US" altLang="zh-CN" i="1"/>
              <a:t>1.Write Log</a:t>
            </a:r>
            <a:endParaRPr lang="en-US" altLang="zh-CN" i="1"/>
          </a:p>
        </p:txBody>
      </p:sp>
      <p:cxnSp>
        <p:nvCxnSpPr>
          <p:cNvPr id="30" name="肘形连接符 29"/>
          <p:cNvCxnSpPr>
            <a:stCxn id="4" idx="3"/>
            <a:endCxn id="7" idx="1"/>
          </p:cNvCxnSpPr>
          <p:nvPr/>
        </p:nvCxnSpPr>
        <p:spPr>
          <a:xfrm flipV="1">
            <a:off x="1705610" y="1244600"/>
            <a:ext cx="1897380" cy="1492885"/>
          </a:xfrm>
          <a:prstGeom prst="bentConnector3">
            <a:avLst>
              <a:gd name="adj1" fmla="val 50000"/>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7" idx="3"/>
            <a:endCxn id="8" idx="1"/>
          </p:cNvCxnSpPr>
          <p:nvPr/>
        </p:nvCxnSpPr>
        <p:spPr>
          <a:xfrm>
            <a:off x="4877435" y="1244600"/>
            <a:ext cx="2457450"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8" idx="2"/>
            <a:endCxn id="10" idx="0"/>
          </p:cNvCxnSpPr>
          <p:nvPr/>
        </p:nvCxnSpPr>
        <p:spPr>
          <a:xfrm>
            <a:off x="7972425" y="1525270"/>
            <a:ext cx="0" cy="93154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04470" y="1525270"/>
            <a:ext cx="2346325" cy="368300"/>
          </a:xfrm>
          <a:prstGeom prst="rect">
            <a:avLst/>
          </a:prstGeom>
          <a:noFill/>
        </p:spPr>
        <p:txBody>
          <a:bodyPr wrap="square" rtlCol="0">
            <a:spAutoFit/>
          </a:bodyPr>
          <a:p>
            <a:r>
              <a:rPr lang="en-US" altLang="zh-CN" i="1">
                <a:solidFill>
                  <a:srgbClr val="FF0000"/>
                </a:solidFill>
              </a:rPr>
              <a:t>Memory</a:t>
            </a:r>
            <a:endParaRPr lang="en-US" altLang="zh-CN" i="1">
              <a:solidFill>
                <a:srgbClr val="FF0000"/>
              </a:solidFill>
            </a:endParaRPr>
          </a:p>
        </p:txBody>
      </p:sp>
      <p:sp>
        <p:nvSpPr>
          <p:cNvPr id="34" name="文本框 33"/>
          <p:cNvSpPr txBox="1"/>
          <p:nvPr/>
        </p:nvSpPr>
        <p:spPr>
          <a:xfrm>
            <a:off x="204470" y="2002790"/>
            <a:ext cx="2346325" cy="368300"/>
          </a:xfrm>
          <a:prstGeom prst="rect">
            <a:avLst/>
          </a:prstGeom>
          <a:noFill/>
        </p:spPr>
        <p:txBody>
          <a:bodyPr wrap="square" rtlCol="0">
            <a:spAutoFit/>
          </a:bodyPr>
          <a:p>
            <a:r>
              <a:rPr lang="en-US" altLang="zh-CN" i="1">
                <a:solidFill>
                  <a:srgbClr val="FF0000"/>
                </a:solidFill>
              </a:rPr>
              <a:t>File System</a:t>
            </a:r>
            <a:endParaRPr lang="en-US" altLang="zh-CN" i="1">
              <a:solidFill>
                <a:srgbClr val="FF0000"/>
              </a:solidFill>
            </a:endParaRPr>
          </a:p>
        </p:txBody>
      </p:sp>
      <p:sp>
        <p:nvSpPr>
          <p:cNvPr id="35" name="文本框 34"/>
          <p:cNvSpPr txBox="1"/>
          <p:nvPr/>
        </p:nvSpPr>
        <p:spPr>
          <a:xfrm>
            <a:off x="5640070" y="769620"/>
            <a:ext cx="932180" cy="368300"/>
          </a:xfrm>
          <a:prstGeom prst="rect">
            <a:avLst/>
          </a:prstGeom>
          <a:noFill/>
        </p:spPr>
        <p:txBody>
          <a:bodyPr wrap="square" rtlCol="0">
            <a:spAutoFit/>
          </a:bodyPr>
          <a:p>
            <a:r>
              <a:rPr lang="en-US" altLang="zh-CN" i="1"/>
              <a:t>Rotate</a:t>
            </a:r>
            <a:endParaRPr lang="en-US" altLang="zh-CN" i="1"/>
          </a:p>
        </p:txBody>
      </p:sp>
      <p:sp>
        <p:nvSpPr>
          <p:cNvPr id="36" name="文本框 35"/>
          <p:cNvSpPr txBox="1"/>
          <p:nvPr/>
        </p:nvSpPr>
        <p:spPr>
          <a:xfrm>
            <a:off x="9514840" y="1525270"/>
            <a:ext cx="2330450" cy="368300"/>
          </a:xfrm>
          <a:prstGeom prst="rect">
            <a:avLst/>
          </a:prstGeom>
          <a:noFill/>
        </p:spPr>
        <p:txBody>
          <a:bodyPr wrap="square" rtlCol="0">
            <a:spAutoFit/>
          </a:bodyPr>
          <a:p>
            <a:r>
              <a:rPr lang="en-US" altLang="zh-CN" i="1"/>
              <a:t>Minor Compaction</a:t>
            </a:r>
            <a:endParaRPr lang="en-US" altLang="zh-CN" i="1"/>
          </a:p>
        </p:txBody>
      </p:sp>
      <p:sp>
        <p:nvSpPr>
          <p:cNvPr id="47" name="文本框 46"/>
          <p:cNvSpPr txBox="1"/>
          <p:nvPr/>
        </p:nvSpPr>
        <p:spPr>
          <a:xfrm>
            <a:off x="253365" y="5043805"/>
            <a:ext cx="10222865" cy="1383665"/>
          </a:xfrm>
          <a:prstGeom prst="rect">
            <a:avLst/>
          </a:prstGeom>
          <a:noFill/>
        </p:spPr>
        <p:txBody>
          <a:bodyPr wrap="square" rtlCol="0">
            <a:spAutoFit/>
          </a:bodyPr>
          <a:p>
            <a:r>
              <a:rPr lang="zh-CN" altLang="en-US" sz="1200">
                <a:latin typeface="苹方-简" panose="020B0400000000000000" charset="-122"/>
                <a:ea typeface="苹方-简" panose="020B0400000000000000" charset="-122"/>
              </a:rPr>
              <a:t>leveldb的一次写入分为两部分：</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将写操作写入日志；</a:t>
            </a:r>
            <a:endParaRPr lang="zh-CN" altLang="en-US" sz="1200">
              <a:latin typeface="苹方-简" panose="020B0400000000000000" charset="-122"/>
              <a:ea typeface="苹方-简" panose="020B0400000000000000" charset="-122"/>
            </a:endParaRPr>
          </a:p>
          <a:p>
            <a:pPr marL="228600" indent="-228600">
              <a:buAutoNum type="arabicPeriod"/>
            </a:pPr>
            <a:r>
              <a:rPr lang="zh-CN" altLang="en-US" sz="1200">
                <a:latin typeface="苹方-简" panose="020B0400000000000000" charset="-122"/>
                <a:ea typeface="苹方-简" panose="020B0400000000000000" charset="-122"/>
              </a:rPr>
              <a:t>将写操作应用到内存数据库中；</a:t>
            </a:r>
            <a:endParaRPr lang="zh-CN" altLang="en-US" sz="1200">
              <a:latin typeface="苹方-简" panose="020B0400000000000000" charset="-122"/>
              <a:ea typeface="苹方-简" panose="020B0400000000000000" charset="-122"/>
            </a:endParaRPr>
          </a:p>
          <a:p>
            <a:r>
              <a:rPr lang="zh-CN" altLang="en-US" sz="1200">
                <a:latin typeface="苹方-简" panose="020B0400000000000000" charset="-122"/>
                <a:ea typeface="苹方-简" panose="020B0400000000000000" charset="-122"/>
              </a:rPr>
              <a:t>之前已经阐述过为何这样的操作可以获得极高的写入性能，以及通过先写日志的方法能够保障用户的写入不丢失。</a:t>
            </a:r>
            <a:endParaRPr lang="zh-CN" altLang="en-US" sz="1200">
              <a:latin typeface="苹方-简" panose="020B0400000000000000" charset="-122"/>
              <a:ea typeface="苹方-简" panose="020B0400000000000000" charset="-122"/>
            </a:endParaRPr>
          </a:p>
          <a:p>
            <a:endParaRPr lang="zh-CN" altLang="en-US" sz="1200">
              <a:latin typeface="苹方-简" panose="020B0400000000000000" charset="-122"/>
              <a:ea typeface="苹方-简" panose="020B0400000000000000" charset="-122"/>
            </a:endParaRPr>
          </a:p>
          <a:p>
            <a:r>
              <a:rPr lang="zh-CN" altLang="en-US" sz="1200">
                <a:solidFill>
                  <a:srgbClr val="FF0000"/>
                </a:solidFill>
                <a:latin typeface="苹方-简" panose="020B0400000000000000" charset="-122"/>
                <a:ea typeface="苹方-简" panose="020B0400000000000000" charset="-122"/>
              </a:rPr>
              <a:t>其实leveldb仍然存在写入丢失的隐患。在写完日志文件以后，操作系统并不是直接将这些数据真正落到磁盘中，而是暂时留在操作系统缓存中，因此当用户写入操作完成，操作系统还未来得及落盘的情况下，发生系统宕机，就会造成写丢失；但是若只是进程异常退出，则不存在该问题。</a:t>
            </a:r>
            <a:endParaRPr lang="zh-CN" altLang="en-US" sz="1200">
              <a:solidFill>
                <a:srgbClr val="FF0000"/>
              </a:solidFill>
              <a:latin typeface="苹方-简" panose="020B0400000000000000" charset="-122"/>
              <a:ea typeface="苹方-简" panose="020B0400000000000000"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lang="zh-CN" altLang="en-US"/>
        </a:defPPr>
      </a:lstStyle>
      <a:style>
        <a:lnRef idx="2">
          <a:schemeClr val="accent6"/>
        </a:lnRef>
        <a:fillRef idx="1">
          <a:schemeClr val="lt1"/>
        </a:fillRef>
        <a:effectRef idx="0">
          <a:schemeClr val="accent6"/>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36835</Words>
  <Application>WPS 演示</Application>
  <PresentationFormat>宽屏</PresentationFormat>
  <Paragraphs>2551</Paragraphs>
  <Slides>75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75</vt:i4>
      </vt:variant>
    </vt:vector>
  </HeadingPairs>
  <TitlesOfParts>
    <vt:vector size="91" baseType="lpstr">
      <vt:lpstr>Arial</vt:lpstr>
      <vt:lpstr>方正书宋_GBK</vt:lpstr>
      <vt:lpstr>Wingdings</vt:lpstr>
      <vt:lpstr>兰亭黑-简</vt:lpstr>
      <vt:lpstr>苹方-简</vt:lpstr>
      <vt:lpstr>Calibri</vt:lpstr>
      <vt:lpstr>Helvetica Neue</vt:lpstr>
      <vt:lpstr>微软雅黑</vt:lpstr>
      <vt:lpstr>汉仪旗黑KW</vt:lpstr>
      <vt:lpstr>宋体</vt:lpstr>
      <vt:lpstr>Arial Unicode MS</vt:lpstr>
      <vt:lpstr>汉仪书宋二KW</vt:lpstr>
      <vt:lpstr>Calibri Light</vt:lpstr>
      <vt:lpstr>华文宋体</vt:lpstr>
      <vt:lpstr>冬青黑体简体中文</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zhuowendeng</dc:creator>
  <cp:lastModifiedBy>zhuowendeng</cp:lastModifiedBy>
  <cp:revision>619</cp:revision>
  <dcterms:created xsi:type="dcterms:W3CDTF">2019-08-20T15:51:32Z</dcterms:created>
  <dcterms:modified xsi:type="dcterms:W3CDTF">2019-08-20T15:51:32Z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