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327" r:id="rId3"/>
    <p:sldId id="328" r:id="rId4"/>
    <p:sldId id="329" r:id="rId5"/>
    <p:sldId id="257" r:id="rId6"/>
    <p:sldId id="258" r:id="rId7"/>
    <p:sldId id="259" r:id="rId8"/>
    <p:sldId id="265" r:id="rId9"/>
    <p:sldId id="261" r:id="rId10"/>
    <p:sldId id="262" r:id="rId11"/>
    <p:sldId id="273" r:id="rId12"/>
    <p:sldId id="274" r:id="rId13"/>
    <p:sldId id="275" r:id="rId14"/>
    <p:sldId id="263" r:id="rId15"/>
    <p:sldId id="264" r:id="rId16"/>
    <p:sldId id="266" r:id="rId17"/>
    <p:sldId id="267" r:id="rId18"/>
    <p:sldId id="268" r:id="rId19"/>
    <p:sldId id="272" r:id="rId20"/>
    <p:sldId id="270" r:id="rId21"/>
    <p:sldId id="271" r:id="rId22"/>
    <p:sldId id="276" r:id="rId23"/>
    <p:sldId id="277" r:id="rId24"/>
    <p:sldId id="278" r:id="rId25"/>
    <p:sldId id="279" r:id="rId26"/>
    <p:sldId id="326" r:id="rId27"/>
    <p:sldId id="321" r:id="rId28"/>
    <p:sldId id="280" r:id="rId29"/>
    <p:sldId id="334" r:id="rId30"/>
    <p:sldId id="281" r:id="rId31"/>
    <p:sldId id="282" r:id="rId32"/>
    <p:sldId id="330" r:id="rId33"/>
    <p:sldId id="333" r:id="rId34"/>
    <p:sldId id="283" r:id="rId35"/>
    <p:sldId id="284" r:id="rId36"/>
    <p:sldId id="285" r:id="rId37"/>
    <p:sldId id="286" r:id="rId38"/>
    <p:sldId id="325" r:id="rId39"/>
    <p:sldId id="287" r:id="rId40"/>
    <p:sldId id="289" r:id="rId41"/>
    <p:sldId id="290" r:id="rId42"/>
    <p:sldId id="291" r:id="rId43"/>
    <p:sldId id="292" r:id="rId44"/>
    <p:sldId id="293" r:id="rId45"/>
    <p:sldId id="294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7" r:id="rId57"/>
    <p:sldId id="311" r:id="rId58"/>
    <p:sldId id="308" r:id="rId59"/>
    <p:sldId id="309" r:id="rId60"/>
    <p:sldId id="310" r:id="rId61"/>
    <p:sldId id="28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8" autoAdjust="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Digital Logic</a:t>
            </a:r>
            <a:br>
              <a:rPr lang="en-CA" dirty="0" smtClean="0"/>
            </a:br>
            <a:r>
              <a:rPr lang="en-CA" dirty="0" smtClean="0"/>
              <a:t>I. </a:t>
            </a:r>
            <a:r>
              <a:rPr lang="en-CA" i="1" dirty="0" smtClean="0"/>
              <a:t>Basics</a:t>
            </a:r>
            <a:endParaRPr lang="en-CA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Jalal </a:t>
            </a:r>
            <a:r>
              <a:rPr lang="en-CA" dirty="0" err="1" smtClean="0"/>
              <a:t>Kawash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60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Operators: NOT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 </a:t>
            </a:r>
            <a:r>
              <a:rPr lang="en-CA" i="1" dirty="0" smtClean="0"/>
              <a:t>x</a:t>
            </a:r>
            <a:r>
              <a:rPr lang="en-CA" dirty="0" smtClean="0"/>
              <a:t> be binary variables, </a:t>
            </a:r>
            <a:r>
              <a:rPr lang="en-CA" i="1" dirty="0" smtClean="0"/>
              <a:t>x’ </a:t>
            </a:r>
            <a:r>
              <a:rPr lang="en-CA" dirty="0" smtClean="0"/>
              <a:t> is defined by:</a:t>
            </a:r>
          </a:p>
          <a:p>
            <a:pPr marL="109728" indent="0">
              <a:buNone/>
            </a:pPr>
            <a:endParaRPr lang="en-CA" dirty="0"/>
          </a:p>
          <a:p>
            <a:pPr marL="109728" indent="0">
              <a:buNone/>
            </a:pP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97452"/>
              </p:ext>
            </p:extLst>
          </p:nvPr>
        </p:nvGraphicFramePr>
        <p:xfrm>
          <a:off x="2819400" y="3352800"/>
          <a:ext cx="3048000" cy="169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x’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3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Precedence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Logic operators are applied in the following order: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Parentheses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NOT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AND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OR</a:t>
            </a:r>
          </a:p>
          <a:p>
            <a:pPr marL="624078" indent="-514350">
              <a:buFont typeface="+mj-lt"/>
              <a:buAutoNum type="arabicPeriod"/>
            </a:pPr>
            <a:endParaRPr lang="en-CA" dirty="0"/>
          </a:p>
          <a:p>
            <a:r>
              <a:rPr lang="en-CA" i="1" dirty="0" smtClean="0"/>
              <a:t>Exercise: Create truth tables for </a:t>
            </a:r>
            <a:r>
              <a:rPr lang="en-CA" i="1" dirty="0" err="1" smtClean="0"/>
              <a:t>x+xy</a:t>
            </a:r>
            <a:r>
              <a:rPr lang="en-CA" i="1" dirty="0" smtClean="0"/>
              <a:t>’ and x+(</a:t>
            </a:r>
            <a:r>
              <a:rPr lang="en-CA" i="1" dirty="0" err="1" smtClean="0"/>
              <a:t>xy</a:t>
            </a:r>
            <a:r>
              <a:rPr lang="en-CA" i="1" dirty="0" smtClean="0"/>
              <a:t>)’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0084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Useful Logic Laws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507133"/>
              </p:ext>
            </p:extLst>
          </p:nvPr>
        </p:nvGraphicFramePr>
        <p:xfrm>
          <a:off x="457200" y="1981200"/>
          <a:ext cx="82296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x+0 = x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x.1</a:t>
                      </a:r>
                      <a:r>
                        <a:rPr lang="en-CA" sz="2300" i="1" baseline="0" dirty="0" smtClean="0"/>
                        <a:t> = x</a:t>
                      </a:r>
                      <a:endParaRPr lang="en-CA" sz="23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err="1" smtClean="0"/>
                        <a:t>x+x</a:t>
                      </a:r>
                      <a:r>
                        <a:rPr lang="en-CA" sz="2300" i="1" dirty="0" smtClean="0"/>
                        <a:t>’ = 1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i="1" dirty="0" err="1" smtClean="0"/>
                        <a:t>x.x</a:t>
                      </a:r>
                      <a:r>
                        <a:rPr lang="en-CA" sz="2300" i="1" dirty="0" smtClean="0"/>
                        <a:t>’ = 0</a:t>
                      </a:r>
                      <a:endParaRPr lang="en-CA" sz="23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err="1" smtClean="0"/>
                        <a:t>x+x</a:t>
                      </a:r>
                      <a:r>
                        <a:rPr lang="en-CA" sz="2300" i="1" dirty="0" smtClean="0"/>
                        <a:t> = x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i="1" dirty="0" err="1" smtClean="0"/>
                        <a:t>x.x</a:t>
                      </a:r>
                      <a:r>
                        <a:rPr lang="en-CA" sz="2300" i="1" dirty="0" smtClean="0"/>
                        <a:t> = x</a:t>
                      </a:r>
                      <a:endParaRPr lang="en-CA" sz="23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x+1 = 1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x.0 = 0</a:t>
                      </a:r>
                      <a:endParaRPr lang="en-CA" sz="23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(x’)’ = x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3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err="1" smtClean="0"/>
                        <a:t>x+y</a:t>
                      </a:r>
                      <a:r>
                        <a:rPr lang="en-CA" sz="2300" i="1" dirty="0" smtClean="0"/>
                        <a:t> = </a:t>
                      </a:r>
                      <a:r>
                        <a:rPr lang="en-CA" sz="2300" i="1" dirty="0" err="1" smtClean="0"/>
                        <a:t>y+x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i="1" dirty="0" err="1" smtClean="0"/>
                        <a:t>x.y</a:t>
                      </a:r>
                      <a:r>
                        <a:rPr lang="en-CA" sz="2300" i="1" dirty="0" smtClean="0"/>
                        <a:t> = </a:t>
                      </a:r>
                      <a:r>
                        <a:rPr lang="en-CA" sz="2300" i="1" dirty="0" err="1" smtClean="0"/>
                        <a:t>y.x</a:t>
                      </a:r>
                      <a:endParaRPr lang="en-CA" sz="23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 + (</a:t>
                      </a:r>
                      <a:r>
                        <a:rPr lang="en-CA" sz="2300" i="1" dirty="0" err="1" smtClean="0"/>
                        <a:t>y+z</a:t>
                      </a:r>
                      <a:r>
                        <a:rPr lang="en-CA" sz="2300" i="1" dirty="0" smtClean="0"/>
                        <a:t>) = (</a:t>
                      </a:r>
                      <a:r>
                        <a:rPr lang="en-CA" sz="2300" i="1" dirty="0" err="1" smtClean="0"/>
                        <a:t>x+y</a:t>
                      </a:r>
                      <a:r>
                        <a:rPr lang="en-CA" sz="2300" i="1" dirty="0" smtClean="0"/>
                        <a:t>) + z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x(</a:t>
                      </a:r>
                      <a:r>
                        <a:rPr lang="en-CA" sz="2300" i="1" dirty="0" err="1" smtClean="0"/>
                        <a:t>y.z</a:t>
                      </a:r>
                      <a:r>
                        <a:rPr lang="en-CA" sz="2300" i="1" dirty="0" smtClean="0"/>
                        <a:t>) = (</a:t>
                      </a:r>
                      <a:r>
                        <a:rPr lang="en-CA" sz="2300" i="1" dirty="0" err="1" smtClean="0"/>
                        <a:t>x.y</a:t>
                      </a:r>
                      <a:r>
                        <a:rPr lang="en-CA" sz="2300" i="1" dirty="0" smtClean="0"/>
                        <a:t>)z</a:t>
                      </a:r>
                      <a:endParaRPr lang="en-CA" sz="23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x(y + z)</a:t>
                      </a:r>
                      <a:r>
                        <a:rPr lang="en-CA" sz="2300" i="1" baseline="0" dirty="0" smtClean="0"/>
                        <a:t> = </a:t>
                      </a:r>
                      <a:r>
                        <a:rPr lang="en-CA" sz="2300" i="1" baseline="0" dirty="0" err="1" smtClean="0"/>
                        <a:t>x.y</a:t>
                      </a:r>
                      <a:r>
                        <a:rPr lang="en-CA" sz="2300" i="1" baseline="0" dirty="0" smtClean="0"/>
                        <a:t> + </a:t>
                      </a:r>
                      <a:r>
                        <a:rPr lang="en-CA" sz="2300" i="1" baseline="0" dirty="0" err="1" smtClean="0"/>
                        <a:t>x.z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 + </a:t>
                      </a:r>
                      <a:r>
                        <a:rPr lang="en-CA" sz="2300" i="1" dirty="0" err="1" smtClean="0"/>
                        <a:t>y.z</a:t>
                      </a:r>
                      <a:r>
                        <a:rPr lang="en-CA" sz="2300" i="1" dirty="0" smtClean="0"/>
                        <a:t> = (</a:t>
                      </a:r>
                      <a:r>
                        <a:rPr lang="en-CA" sz="2300" i="1" dirty="0" err="1" smtClean="0"/>
                        <a:t>x+y</a:t>
                      </a:r>
                      <a:r>
                        <a:rPr lang="en-CA" sz="2300" i="1" dirty="0" smtClean="0"/>
                        <a:t>)(</a:t>
                      </a:r>
                      <a:r>
                        <a:rPr lang="en-CA" sz="2300" i="1" dirty="0" err="1" smtClean="0"/>
                        <a:t>x+z</a:t>
                      </a:r>
                      <a:r>
                        <a:rPr lang="en-CA" sz="2300" i="1" dirty="0" smtClean="0"/>
                        <a:t>)</a:t>
                      </a:r>
                      <a:endParaRPr lang="en-CA" sz="23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(</a:t>
                      </a:r>
                      <a:r>
                        <a:rPr lang="en-CA" sz="2300" i="1" dirty="0" err="1" smtClean="0"/>
                        <a:t>x+y</a:t>
                      </a:r>
                      <a:r>
                        <a:rPr lang="en-CA" sz="2300" i="1" dirty="0" smtClean="0"/>
                        <a:t>)’ = </a:t>
                      </a:r>
                      <a:r>
                        <a:rPr lang="en-CA" sz="2300" i="1" dirty="0" err="1" smtClean="0"/>
                        <a:t>x’.y</a:t>
                      </a:r>
                      <a:r>
                        <a:rPr lang="en-CA" sz="2300" i="1" dirty="0" smtClean="0"/>
                        <a:t>’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(</a:t>
                      </a:r>
                      <a:r>
                        <a:rPr lang="en-CA" sz="2300" i="1" dirty="0" err="1" smtClean="0"/>
                        <a:t>xy</a:t>
                      </a:r>
                      <a:r>
                        <a:rPr lang="en-CA" sz="2300" i="1" dirty="0" smtClean="0"/>
                        <a:t>)’ = x’ + y’</a:t>
                      </a:r>
                      <a:endParaRPr lang="en-CA" sz="23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 + </a:t>
                      </a:r>
                      <a:r>
                        <a:rPr lang="en-CA" sz="2300" i="1" dirty="0" err="1" smtClean="0"/>
                        <a:t>xy</a:t>
                      </a:r>
                      <a:r>
                        <a:rPr lang="en-CA" sz="2300" i="1" dirty="0" smtClean="0"/>
                        <a:t> = x</a:t>
                      </a:r>
                      <a:endParaRPr lang="en-CA" sz="2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i="1" dirty="0" smtClean="0"/>
                        <a:t>x(</a:t>
                      </a:r>
                      <a:r>
                        <a:rPr lang="en-CA" sz="2300" i="1" dirty="0" err="1" smtClean="0"/>
                        <a:t>x+y</a:t>
                      </a:r>
                      <a:r>
                        <a:rPr lang="en-CA" sz="2300" i="1" dirty="0" smtClean="0"/>
                        <a:t>) = x</a:t>
                      </a:r>
                      <a:endParaRPr lang="en-CA" sz="23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1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Useful Logic laws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Exercise: Verify these laws using truth tables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1834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Gates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logic gate is an electronic circuit that operates on one or more input signals to produce one output signal</a:t>
            </a:r>
          </a:p>
          <a:p>
            <a:r>
              <a:rPr lang="en-CA" dirty="0" smtClean="0"/>
              <a:t>Signals represent 0s and 1s</a:t>
            </a:r>
          </a:p>
          <a:p>
            <a:pPr lvl="1"/>
            <a:r>
              <a:rPr lang="en-CA" dirty="0" smtClean="0"/>
              <a:t>Typically 0-1V for 0 and 2-3V for 1</a:t>
            </a:r>
          </a:p>
          <a:p>
            <a:r>
              <a:rPr lang="en-CA" dirty="0" smtClean="0"/>
              <a:t>Logic gates are basic building blocks for digital machines</a:t>
            </a:r>
          </a:p>
          <a:p>
            <a:r>
              <a:rPr lang="en-CA" dirty="0" smtClean="0"/>
              <a:t>There is a gate for each logic operator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50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 gate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23918" y="49144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29586" y="5542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446874" y="526946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xy</a:t>
            </a:r>
            <a:endParaRPr lang="en-US" i="1" dirty="0"/>
          </a:p>
        </p:txBody>
      </p:sp>
      <p:pic>
        <p:nvPicPr>
          <p:cNvPr id="7" name="Picture 4" descr="3-19"/>
          <p:cNvPicPr>
            <a:picLocks noChangeAspect="1" noChangeArrowheads="1"/>
          </p:cNvPicPr>
          <p:nvPr/>
        </p:nvPicPr>
        <p:blipFill>
          <a:blip r:embed="rId2" cstate="print"/>
          <a:srcRect l="7678" t="24012" r="79613" b="70240"/>
          <a:stretch>
            <a:fillRect/>
          </a:stretch>
        </p:blipFill>
        <p:spPr bwMode="auto">
          <a:xfrm>
            <a:off x="1482310" y="4832866"/>
            <a:ext cx="2938165" cy="1175266"/>
          </a:xfrm>
          <a:prstGeom prst="rect">
            <a:avLst/>
          </a:prstGeom>
          <a:noFill/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48554"/>
              </p:ext>
            </p:extLst>
          </p:nvPr>
        </p:nvGraphicFramePr>
        <p:xfrm>
          <a:off x="4038600" y="990600"/>
          <a:ext cx="4572000" cy="282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xy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ular Callout 9"/>
          <p:cNvSpPr/>
          <p:nvPr/>
        </p:nvSpPr>
        <p:spPr>
          <a:xfrm>
            <a:off x="76200" y="2811026"/>
            <a:ext cx="4267201" cy="1670094"/>
          </a:xfrm>
          <a:prstGeom prst="wedgeRectCallout">
            <a:avLst>
              <a:gd name="adj1" fmla="val 15702"/>
              <a:gd name="adj2" fmla="val 105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Think of it as a function :</a:t>
            </a:r>
          </a:p>
          <a:p>
            <a:pPr algn="ctr"/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bit and( bit </a:t>
            </a:r>
            <a:r>
              <a:rPr lang="en-CA" sz="2400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, bit </a:t>
            </a:r>
            <a:r>
              <a:rPr lang="en-CA" sz="2400" b="1" i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 gate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23918" y="49144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29586" y="5542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989674" y="52133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x+y</a:t>
            </a:r>
            <a:endParaRPr lang="en-US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63913"/>
              </p:ext>
            </p:extLst>
          </p:nvPr>
        </p:nvGraphicFramePr>
        <p:xfrm>
          <a:off x="4038600" y="990600"/>
          <a:ext cx="4572000" cy="282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x+y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4" descr="3-19"/>
          <p:cNvPicPr>
            <a:picLocks noChangeAspect="1" noChangeArrowheads="1"/>
          </p:cNvPicPr>
          <p:nvPr/>
        </p:nvPicPr>
        <p:blipFill>
          <a:blip r:embed="rId2" cstate="print"/>
          <a:srcRect l="53429" t="67126" r="38946" b="20732"/>
          <a:stretch>
            <a:fillRect/>
          </a:stretch>
        </p:blipFill>
        <p:spPr bwMode="auto">
          <a:xfrm rot="16200000">
            <a:off x="1925958" y="4127728"/>
            <a:ext cx="1731618" cy="2438402"/>
          </a:xfrm>
          <a:prstGeom prst="rect">
            <a:avLst/>
          </a:prstGeom>
          <a:noFill/>
        </p:spPr>
      </p:pic>
      <p:sp>
        <p:nvSpPr>
          <p:cNvPr id="9" name="Rectangular Callout 8"/>
          <p:cNvSpPr/>
          <p:nvPr/>
        </p:nvSpPr>
        <p:spPr>
          <a:xfrm>
            <a:off x="228599" y="2811026"/>
            <a:ext cx="4114801" cy="1670094"/>
          </a:xfrm>
          <a:prstGeom prst="wedgeRectCallout">
            <a:avLst>
              <a:gd name="adj1" fmla="val 15702"/>
              <a:gd name="adj2" fmla="val 105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Think of it as a function :</a:t>
            </a:r>
          </a:p>
          <a:p>
            <a:pPr algn="ctr"/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bit or( bit </a:t>
            </a:r>
            <a:r>
              <a:rPr lang="en-CA" sz="2400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, bit </a:t>
            </a:r>
            <a:r>
              <a:rPr lang="en-CA" sz="2400" b="1" i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gate (invertor)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52518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25780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x’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55256"/>
              </p:ext>
            </p:extLst>
          </p:nvPr>
        </p:nvGraphicFramePr>
        <p:xfrm>
          <a:off x="5257800" y="2268855"/>
          <a:ext cx="3048000" cy="169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x’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4" descr="3-25"/>
          <p:cNvPicPr>
            <a:picLocks noChangeAspect="1" noChangeArrowheads="1"/>
          </p:cNvPicPr>
          <p:nvPr/>
        </p:nvPicPr>
        <p:blipFill>
          <a:blip r:embed="rId2" cstate="print"/>
          <a:srcRect l="7785" t="28902" r="82206" b="58150"/>
          <a:stretch>
            <a:fillRect/>
          </a:stretch>
        </p:blipFill>
        <p:spPr bwMode="auto">
          <a:xfrm>
            <a:off x="1739010" y="4952940"/>
            <a:ext cx="1232789" cy="958836"/>
          </a:xfrm>
          <a:prstGeom prst="rect">
            <a:avLst/>
          </a:prstGeom>
          <a:noFill/>
        </p:spPr>
      </p:pic>
      <p:sp>
        <p:nvSpPr>
          <p:cNvPr id="9" name="Rectangular Callout 8"/>
          <p:cNvSpPr/>
          <p:nvPr/>
        </p:nvSpPr>
        <p:spPr>
          <a:xfrm>
            <a:off x="228599" y="2811026"/>
            <a:ext cx="4114801" cy="1670094"/>
          </a:xfrm>
          <a:prstGeom prst="wedgeRectCallout">
            <a:avLst>
              <a:gd name="adj1" fmla="val -904"/>
              <a:gd name="adj2" fmla="val 108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Think of it as a function :</a:t>
            </a:r>
          </a:p>
          <a:p>
            <a:pPr algn="ctr"/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bit not( bit </a:t>
            </a:r>
            <a:r>
              <a:rPr lang="en-CA" sz="2400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3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More Gates: </a:t>
            </a:r>
            <a:r>
              <a:rPr lang="en-CA" dirty="0"/>
              <a:t>Exclusive OR (XOR</a:t>
            </a:r>
            <a:r>
              <a:rPr lang="en-CA" dirty="0" smtClean="0"/>
              <a:t>)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61402"/>
              </p:ext>
            </p:extLst>
          </p:nvPr>
        </p:nvGraphicFramePr>
        <p:xfrm>
          <a:off x="304800" y="2057400"/>
          <a:ext cx="4572000" cy="277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x</a:t>
                      </a:r>
                      <a:r>
                        <a:rPr lang="en-US" sz="2800" i="0" dirty="0" err="1" smtClean="0">
                          <a:sym typeface="Symbol"/>
                        </a:rPr>
                        <a:t></a:t>
                      </a:r>
                      <a:r>
                        <a:rPr lang="en-US" sz="2800" i="1" dirty="0" err="1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10200" y="565046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541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5867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pic>
        <p:nvPicPr>
          <p:cNvPr id="8" name="Picture 4" descr="3-18"/>
          <p:cNvPicPr>
            <a:picLocks noChangeAspect="1" noChangeArrowheads="1"/>
          </p:cNvPicPr>
          <p:nvPr/>
        </p:nvPicPr>
        <p:blipFill>
          <a:blip r:embed="rId2" cstate="print"/>
          <a:srcRect l="79070" t="10205" r="7740" b="71851"/>
          <a:stretch>
            <a:fillRect/>
          </a:stretch>
        </p:blipFill>
        <p:spPr bwMode="auto">
          <a:xfrm>
            <a:off x="4038600" y="5334000"/>
            <a:ext cx="13716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78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XOR is redundant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err="1" smtClean="0"/>
              <a:t>x</a:t>
            </a:r>
            <a:r>
              <a:rPr lang="en-CA" dirty="0" err="1" smtClean="0">
                <a:sym typeface="Symbol"/>
              </a:rPr>
              <a:t></a:t>
            </a:r>
            <a:r>
              <a:rPr lang="en-CA" i="1" dirty="0" err="1" smtClean="0">
                <a:sym typeface="Symbol"/>
              </a:rPr>
              <a:t>y</a:t>
            </a:r>
            <a:r>
              <a:rPr lang="en-CA" dirty="0" smtClean="0">
                <a:sym typeface="Symbol"/>
              </a:rPr>
              <a:t> = </a:t>
            </a:r>
            <a:r>
              <a:rPr lang="en-CA" i="1" dirty="0" err="1" smtClean="0">
                <a:sym typeface="Symbol"/>
              </a:rPr>
              <a:t>x</a:t>
            </a:r>
            <a:r>
              <a:rPr lang="en-CA" dirty="0" err="1" smtClean="0">
                <a:sym typeface="Symbol"/>
              </a:rPr>
              <a:t>’</a:t>
            </a:r>
            <a:r>
              <a:rPr lang="en-CA" i="1" dirty="0" err="1" smtClean="0">
                <a:sym typeface="Symbol"/>
              </a:rPr>
              <a:t>y</a:t>
            </a:r>
            <a:r>
              <a:rPr lang="en-CA" dirty="0" smtClean="0">
                <a:sym typeface="Symbol"/>
              </a:rPr>
              <a:t> + </a:t>
            </a:r>
            <a:r>
              <a:rPr lang="en-CA" i="1" dirty="0" err="1" smtClean="0">
                <a:sym typeface="Symbol"/>
              </a:rPr>
              <a:t>y</a:t>
            </a:r>
            <a:r>
              <a:rPr lang="en-CA" dirty="0" err="1" smtClean="0">
                <a:sym typeface="Symbol"/>
              </a:rPr>
              <a:t>’</a:t>
            </a:r>
            <a:r>
              <a:rPr lang="en-CA" i="1" dirty="0" err="1" smtClean="0">
                <a:sym typeface="Symbol"/>
              </a:rPr>
              <a:t>x</a:t>
            </a:r>
            <a:endParaRPr lang="en-CA" i="1" dirty="0" smtClean="0">
              <a:sym typeface="Symbol"/>
            </a:endParaRPr>
          </a:p>
          <a:p>
            <a:r>
              <a:rPr lang="en-CA" i="1" dirty="0" err="1"/>
              <a:t>x</a:t>
            </a:r>
            <a:r>
              <a:rPr lang="en-CA" dirty="0" err="1">
                <a:sym typeface="Symbol"/>
              </a:rPr>
              <a:t></a:t>
            </a:r>
            <a:r>
              <a:rPr lang="en-CA" i="1" dirty="0" err="1">
                <a:sym typeface="Symbol"/>
              </a:rPr>
              <a:t>y</a:t>
            </a:r>
            <a:r>
              <a:rPr lang="en-CA" dirty="0">
                <a:sym typeface="Symbol"/>
              </a:rPr>
              <a:t> = </a:t>
            </a:r>
            <a:r>
              <a:rPr lang="en-CA" dirty="0" smtClean="0">
                <a:sym typeface="Symbol"/>
              </a:rPr>
              <a:t>(</a:t>
            </a:r>
            <a:r>
              <a:rPr lang="en-CA" i="1" dirty="0" err="1" smtClean="0">
                <a:sym typeface="Symbol"/>
              </a:rPr>
              <a:t>x</a:t>
            </a:r>
            <a:r>
              <a:rPr lang="en-CA" dirty="0" err="1" smtClean="0">
                <a:sym typeface="Symbol"/>
              </a:rPr>
              <a:t>+</a:t>
            </a:r>
            <a:r>
              <a:rPr lang="en-CA" i="1" dirty="0" err="1" smtClean="0">
                <a:sym typeface="Symbol"/>
              </a:rPr>
              <a:t>y</a:t>
            </a:r>
            <a:r>
              <a:rPr lang="en-CA" i="1" dirty="0" smtClean="0">
                <a:sym typeface="Symbol"/>
              </a:rPr>
              <a:t>)</a:t>
            </a:r>
            <a:r>
              <a:rPr lang="en-CA" dirty="0" smtClean="0">
                <a:sym typeface="Symbol"/>
              </a:rPr>
              <a:t>(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)’</a:t>
            </a:r>
          </a:p>
          <a:p>
            <a:endParaRPr lang="en-CA" i="1" dirty="0">
              <a:sym typeface="Symbol"/>
            </a:endParaRPr>
          </a:p>
          <a:p>
            <a:r>
              <a:rPr lang="en-CA" i="1" dirty="0" smtClean="0">
                <a:sym typeface="Symbol"/>
              </a:rPr>
              <a:t>Exercise: Verify these laws using truth tables</a:t>
            </a:r>
            <a:endParaRPr lang="en-CA" i="1" dirty="0">
              <a:sym typeface="Symbol"/>
            </a:endParaRPr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2234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Introduction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Binary Logic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Logic Gates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Boolean Functions &amp; Logic Circuits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Logic Circuits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err="1" smtClean="0"/>
              <a:t>Minterms</a:t>
            </a:r>
            <a:r>
              <a:rPr lang="en-CA" dirty="0" smtClean="0"/>
              <a:t> and Gate-Level Minimization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err="1" smtClean="0"/>
              <a:t>Minterms</a:t>
            </a:r>
            <a:endParaRPr lang="en-CA" dirty="0" smtClean="0"/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Boolean Sum of Products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K-Maps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533400"/>
            <a:ext cx="2560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Basics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61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Gates: NOT OR (NOR)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11345"/>
              </p:ext>
            </p:extLst>
          </p:nvPr>
        </p:nvGraphicFramePr>
        <p:xfrm>
          <a:off x="304800" y="2057400"/>
          <a:ext cx="5181600" cy="277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>
                          <a:sym typeface="Symbol"/>
                        </a:rPr>
                        <a:t>x</a:t>
                      </a:r>
                      <a:r>
                        <a:rPr lang="en-US" sz="2800" i="0" dirty="0" err="1" smtClean="0">
                          <a:sym typeface="Symbol"/>
                        </a:rPr>
                        <a:t>+</a:t>
                      </a:r>
                      <a:r>
                        <a:rPr lang="en-US" sz="2800" i="1" dirty="0" err="1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(</a:t>
                      </a:r>
                      <a:r>
                        <a:rPr lang="en-US" sz="2800" i="1" dirty="0" err="1" smtClean="0"/>
                        <a:t>x+y</a:t>
                      </a:r>
                      <a:r>
                        <a:rPr lang="en-US" sz="2800" i="1" dirty="0" smtClean="0"/>
                        <a:t>)’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3-22"/>
          <p:cNvPicPr>
            <a:picLocks noChangeAspect="1" noChangeArrowheads="1"/>
          </p:cNvPicPr>
          <p:nvPr/>
        </p:nvPicPr>
        <p:blipFill>
          <a:blip r:embed="rId2" cstate="print"/>
          <a:srcRect l="9784" r="74562" b="72254"/>
          <a:stretch>
            <a:fillRect/>
          </a:stretch>
        </p:blipFill>
        <p:spPr bwMode="auto">
          <a:xfrm>
            <a:off x="2230937" y="5181600"/>
            <a:ext cx="1920240" cy="1200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26137" y="534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endParaRPr lang="en-CA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926137" y="5867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1177" y="559700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(</a:t>
            </a:r>
            <a:r>
              <a:rPr lang="en-CA" i="1" dirty="0" err="1" smtClean="0"/>
              <a:t>x+y</a:t>
            </a:r>
            <a:r>
              <a:rPr lang="en-CA" i="1" dirty="0" smtClean="0"/>
              <a:t>)’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8269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Gates: NOT AND (NAND)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64374"/>
              </p:ext>
            </p:extLst>
          </p:nvPr>
        </p:nvGraphicFramePr>
        <p:xfrm>
          <a:off x="304800" y="2057400"/>
          <a:ext cx="5181600" cy="277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>
                          <a:sym typeface="Symbol"/>
                        </a:rPr>
                        <a:t>x</a:t>
                      </a:r>
                      <a:r>
                        <a:rPr lang="en-US" sz="2800" i="1" dirty="0" err="1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(</a:t>
                      </a:r>
                      <a:r>
                        <a:rPr lang="en-US" sz="2800" i="1" dirty="0" err="1" smtClean="0"/>
                        <a:t>xy</a:t>
                      </a:r>
                      <a:r>
                        <a:rPr lang="en-US" sz="2800" i="1" dirty="0" smtClean="0"/>
                        <a:t>)’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02" name="Picture 2" descr="https://encrypted-tbn1.gstatic.com/images?q=tbn:ANd9GcTIYE_7NR1oDP2knhVo1nCkYjEEQQw424lK4TjzQT3l-9-eF9Hy"/>
          <p:cNvPicPr>
            <a:picLocks noChangeAspect="1" noChangeArrowheads="1"/>
          </p:cNvPicPr>
          <p:nvPr/>
        </p:nvPicPr>
        <p:blipFill>
          <a:blip r:embed="rId2" cstate="print"/>
          <a:srcRect l="11834" r="10059"/>
          <a:stretch>
            <a:fillRect/>
          </a:stretch>
        </p:blipFill>
        <p:spPr bwMode="auto">
          <a:xfrm>
            <a:off x="4191000" y="5334000"/>
            <a:ext cx="1981200" cy="11181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31137" y="5433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x</a:t>
            </a:r>
            <a:endParaRPr lang="en-CA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31137" y="5955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6177" y="568487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(</a:t>
            </a:r>
            <a:r>
              <a:rPr lang="en-CA" i="1" dirty="0" err="1" smtClean="0"/>
              <a:t>xy</a:t>
            </a:r>
            <a:r>
              <a:rPr lang="en-CA" i="1" dirty="0" smtClean="0"/>
              <a:t>)’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3901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Gates with more inputs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is possible to feed a gate (except invertors) more than 2 inputs</a:t>
            </a:r>
            <a:endParaRPr lang="en-CA" dirty="0"/>
          </a:p>
          <a:p>
            <a:pPr marL="109728" indent="0">
              <a:buNone/>
            </a:pPr>
            <a:endParaRPr lang="en-CA" dirty="0" smtClean="0"/>
          </a:p>
          <a:p>
            <a:pPr marL="109728" indent="0">
              <a:buNone/>
            </a:pPr>
            <a:endParaRPr lang="en-CA" dirty="0"/>
          </a:p>
          <a:p>
            <a:r>
              <a:rPr lang="en-CA" dirty="0" smtClean="0"/>
              <a:t>Note that this is equivalent to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3377682"/>
            <a:ext cx="2316657" cy="737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8" y="4800600"/>
            <a:ext cx="4593772" cy="12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Functions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Boolean function combines binary variables using logic operators.</a:t>
            </a:r>
          </a:p>
          <a:p>
            <a:r>
              <a:rPr lang="en-CA" dirty="0" smtClean="0"/>
              <a:t>Examples:</a:t>
            </a:r>
          </a:p>
          <a:p>
            <a:r>
              <a:rPr lang="en-CA" i="1" dirty="0" smtClean="0"/>
              <a:t>F1 = x + </a:t>
            </a:r>
            <a:r>
              <a:rPr lang="en-CA" i="1" dirty="0" err="1" smtClean="0"/>
              <a:t>y’z</a:t>
            </a:r>
            <a:endParaRPr lang="en-CA" i="1" dirty="0" smtClean="0"/>
          </a:p>
          <a:p>
            <a:r>
              <a:rPr lang="en-CA" i="1" dirty="0" smtClean="0"/>
              <a:t>F2 = </a:t>
            </a:r>
            <a:r>
              <a:rPr lang="en-CA" i="1" dirty="0" err="1" smtClean="0"/>
              <a:t>x’y’z</a:t>
            </a:r>
            <a:r>
              <a:rPr lang="en-CA" i="1" dirty="0" smtClean="0"/>
              <a:t> + </a:t>
            </a:r>
            <a:r>
              <a:rPr lang="en-CA" i="1" dirty="0" err="1" smtClean="0"/>
              <a:t>x’yz</a:t>
            </a:r>
            <a:r>
              <a:rPr lang="en-CA" i="1" dirty="0" smtClean="0"/>
              <a:t> +</a:t>
            </a:r>
            <a:r>
              <a:rPr lang="en-CA" i="1" dirty="0" err="1" smtClean="0"/>
              <a:t>xy</a:t>
            </a:r>
            <a:r>
              <a:rPr lang="en-CA" i="1" dirty="0" smtClean="0"/>
              <a:t>’</a:t>
            </a:r>
          </a:p>
          <a:p>
            <a:pPr lvl="1"/>
            <a:r>
              <a:rPr lang="en-CA" i="1" dirty="0" smtClean="0"/>
              <a:t>Exercise: Simplify to get </a:t>
            </a:r>
            <a:r>
              <a:rPr lang="en-CA" i="1" dirty="0" err="1" smtClean="0"/>
              <a:t>x’z</a:t>
            </a:r>
            <a:r>
              <a:rPr lang="en-CA" i="1" dirty="0" smtClean="0"/>
              <a:t> + </a:t>
            </a:r>
            <a:r>
              <a:rPr lang="en-CA" i="1" dirty="0" err="1" smtClean="0"/>
              <a:t>xy</a:t>
            </a:r>
            <a:r>
              <a:rPr lang="en-CA" i="1" dirty="0" smtClean="0"/>
              <a:t>’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3230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Function Exercises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Simplify:</a:t>
            </a:r>
          </a:p>
          <a:p>
            <a:r>
              <a:rPr lang="en-CA" dirty="0" smtClean="0"/>
              <a:t> </a:t>
            </a:r>
            <a:r>
              <a:rPr lang="en-CA" i="1" dirty="0" smtClean="0"/>
              <a:t>xyz’ +</a:t>
            </a:r>
            <a:r>
              <a:rPr lang="en-CA" i="1" dirty="0" err="1" smtClean="0"/>
              <a:t>x’yz+xyz+x’yz</a:t>
            </a:r>
            <a:r>
              <a:rPr lang="en-CA" i="1" dirty="0" smtClean="0"/>
              <a:t>’</a:t>
            </a:r>
          </a:p>
          <a:p>
            <a:pPr lvl="1"/>
            <a:r>
              <a:rPr lang="en-CA" i="1" dirty="0" smtClean="0"/>
              <a:t>Answer: y</a:t>
            </a:r>
          </a:p>
          <a:p>
            <a:r>
              <a:rPr lang="en-CA" i="1" dirty="0" smtClean="0"/>
              <a:t>(</a:t>
            </a:r>
            <a:r>
              <a:rPr lang="en-CA" i="1" dirty="0" err="1" smtClean="0"/>
              <a:t>x+y</a:t>
            </a:r>
            <a:r>
              <a:rPr lang="en-CA" i="1" dirty="0" smtClean="0"/>
              <a:t>’+z’)(</a:t>
            </a:r>
            <a:r>
              <a:rPr lang="en-CA" i="1" dirty="0" err="1" smtClean="0"/>
              <a:t>x’+z</a:t>
            </a:r>
            <a:r>
              <a:rPr lang="en-CA" i="1" dirty="0" smtClean="0"/>
              <a:t>’)</a:t>
            </a:r>
          </a:p>
          <a:p>
            <a:pPr lvl="1"/>
            <a:r>
              <a:rPr lang="en-CA" i="1" dirty="0" smtClean="0"/>
              <a:t>Answer: z’ +</a:t>
            </a:r>
            <a:r>
              <a:rPr lang="en-CA" i="1" dirty="0" err="1" smtClean="0"/>
              <a:t>x’y</a:t>
            </a:r>
            <a:r>
              <a:rPr lang="en-CA" i="1" dirty="0" smtClean="0"/>
              <a:t>’</a:t>
            </a:r>
          </a:p>
          <a:p>
            <a:r>
              <a:rPr lang="en-CA" i="1" dirty="0" err="1" smtClean="0"/>
              <a:t>yz</a:t>
            </a:r>
            <a:r>
              <a:rPr lang="en-CA" i="1" dirty="0" smtClean="0"/>
              <a:t>(</a:t>
            </a:r>
            <a:r>
              <a:rPr lang="en-CA" i="1" dirty="0" err="1" smtClean="0"/>
              <a:t>xz+x</a:t>
            </a:r>
            <a:r>
              <a:rPr lang="en-CA" i="1" dirty="0" smtClean="0"/>
              <a:t>’+</a:t>
            </a:r>
            <a:r>
              <a:rPr lang="en-CA" i="1" dirty="0" err="1" smtClean="0"/>
              <a:t>xz</a:t>
            </a:r>
            <a:r>
              <a:rPr lang="en-CA" i="1" dirty="0" smtClean="0"/>
              <a:t>’)</a:t>
            </a:r>
          </a:p>
          <a:p>
            <a:pPr lvl="1"/>
            <a:r>
              <a:rPr lang="en-CA" i="1" dirty="0" smtClean="0"/>
              <a:t>Answer: </a:t>
            </a:r>
            <a:r>
              <a:rPr lang="en-CA" i="1" dirty="0" err="1" smtClean="0"/>
              <a:t>yz</a:t>
            </a:r>
            <a:endParaRPr lang="en-CA" i="1" dirty="0" smtClean="0"/>
          </a:p>
          <a:p>
            <a:pPr lvl="1"/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8607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Circuits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712976"/>
          </a:xfrm>
        </p:spPr>
        <p:txBody>
          <a:bodyPr/>
          <a:lstStyle/>
          <a:p>
            <a:r>
              <a:rPr lang="en-CA" dirty="0" smtClean="0"/>
              <a:t>A logic circuit is formed of logic gates and calculates a Boolean function</a:t>
            </a:r>
          </a:p>
          <a:p>
            <a:r>
              <a:rPr lang="en-CA" dirty="0" smtClean="0"/>
              <a:t>Example: </a:t>
            </a:r>
            <a:r>
              <a:rPr lang="en-CA" i="1" dirty="0" err="1" smtClean="0"/>
              <a:t>x’y</a:t>
            </a:r>
            <a:r>
              <a:rPr lang="en-CA" i="1" dirty="0" smtClean="0"/>
              <a:t> +</a:t>
            </a:r>
            <a:r>
              <a:rPr lang="en-CA" i="1" dirty="0" err="1" smtClean="0"/>
              <a:t>y’x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62400"/>
            <a:ext cx="4978400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6211669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DL1.circ (xor1)</a:t>
            </a:r>
          </a:p>
        </p:txBody>
      </p:sp>
    </p:spTree>
    <p:extLst>
      <p:ext uri="{BB962C8B-B14F-4D97-AF65-F5344CB8AC3E}">
        <p14:creationId xmlns:p14="http://schemas.microsoft.com/office/powerpoint/2010/main" val="17176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Logisim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Free simulator for logic circuits</a:t>
            </a:r>
          </a:p>
          <a:p>
            <a:endParaRPr lang="en-CA" dirty="0"/>
          </a:p>
          <a:p>
            <a:r>
              <a:rPr lang="en-CA" dirty="0" smtClean="0"/>
              <a:t>Downloadable from various places</a:t>
            </a:r>
          </a:p>
          <a:p>
            <a:pPr lvl="1"/>
            <a:r>
              <a:rPr lang="en-CA" dirty="0"/>
              <a:t>http://sourceforge.net/projects/circuit/</a:t>
            </a:r>
          </a:p>
          <a:p>
            <a:r>
              <a:rPr lang="en-CA" dirty="0" smtClean="0"/>
              <a:t>Demo!</a:t>
            </a:r>
          </a:p>
          <a:p>
            <a:pPr lvl="1"/>
            <a:r>
              <a:rPr lang="en-CA" dirty="0" smtClean="0"/>
              <a:t>XOR1 &amp; XOR2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04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Another XOR Circuit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5916835" y="6148873"/>
            <a:ext cx="3227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i="1" dirty="0" err="1"/>
              <a:t>x</a:t>
            </a:r>
            <a:r>
              <a:rPr lang="en-CA" sz="3200" dirty="0" err="1">
                <a:sym typeface="Symbol"/>
              </a:rPr>
              <a:t></a:t>
            </a:r>
            <a:r>
              <a:rPr lang="en-CA" sz="3200" i="1" dirty="0" err="1">
                <a:sym typeface="Symbol"/>
              </a:rPr>
              <a:t>y</a:t>
            </a:r>
            <a:r>
              <a:rPr lang="en-CA" sz="3200" dirty="0">
                <a:sym typeface="Symbol"/>
              </a:rPr>
              <a:t> = (</a:t>
            </a:r>
            <a:r>
              <a:rPr lang="en-CA" sz="3200" i="1" dirty="0" err="1">
                <a:sym typeface="Symbol"/>
              </a:rPr>
              <a:t>x</a:t>
            </a:r>
            <a:r>
              <a:rPr lang="en-CA" sz="3200" dirty="0" err="1">
                <a:sym typeface="Symbol"/>
              </a:rPr>
              <a:t>+</a:t>
            </a:r>
            <a:r>
              <a:rPr lang="en-CA" sz="3200" i="1" dirty="0" err="1">
                <a:sym typeface="Symbol"/>
              </a:rPr>
              <a:t>y</a:t>
            </a:r>
            <a:r>
              <a:rPr lang="en-CA" sz="3200" i="1" dirty="0">
                <a:sym typeface="Symbol"/>
              </a:rPr>
              <a:t>)</a:t>
            </a:r>
            <a:r>
              <a:rPr lang="en-CA" sz="3200" dirty="0">
                <a:sym typeface="Symbol"/>
              </a:rPr>
              <a:t>(</a:t>
            </a:r>
            <a:r>
              <a:rPr lang="en-CA" sz="3200" i="1" dirty="0" err="1">
                <a:sym typeface="Symbol"/>
              </a:rPr>
              <a:t>xy</a:t>
            </a:r>
            <a:r>
              <a:rPr lang="en-CA" sz="3200" i="1" dirty="0">
                <a:sym typeface="Symbol"/>
              </a:rPr>
              <a:t>)’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211669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DL1.circ  (xor2)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6130064" cy="27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Function Exercises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Draw the corresponding logic circuit:</a:t>
            </a:r>
          </a:p>
          <a:p>
            <a:r>
              <a:rPr lang="en-CA" dirty="0" smtClean="0"/>
              <a:t> </a:t>
            </a:r>
            <a:r>
              <a:rPr lang="en-CA" i="1" dirty="0" smtClean="0"/>
              <a:t>xyz’ +</a:t>
            </a:r>
            <a:r>
              <a:rPr lang="en-CA" i="1" dirty="0" err="1" smtClean="0"/>
              <a:t>x’yz+xyz+x’yz</a:t>
            </a:r>
            <a:r>
              <a:rPr lang="en-CA" i="1" dirty="0" smtClean="0"/>
              <a:t>’</a:t>
            </a:r>
          </a:p>
          <a:p>
            <a:pPr lvl="1"/>
            <a:r>
              <a:rPr lang="en-CA" i="1" dirty="0" smtClean="0"/>
              <a:t>Answer: y</a:t>
            </a:r>
          </a:p>
          <a:p>
            <a:r>
              <a:rPr lang="en-CA" i="1" dirty="0" smtClean="0"/>
              <a:t>(</a:t>
            </a:r>
            <a:r>
              <a:rPr lang="en-CA" i="1" dirty="0" err="1" smtClean="0"/>
              <a:t>x+y</a:t>
            </a:r>
            <a:r>
              <a:rPr lang="en-CA" i="1" dirty="0" smtClean="0"/>
              <a:t>’+z’)(</a:t>
            </a:r>
            <a:r>
              <a:rPr lang="en-CA" i="1" dirty="0" err="1" smtClean="0"/>
              <a:t>x’+z</a:t>
            </a:r>
            <a:r>
              <a:rPr lang="en-CA" i="1" dirty="0" smtClean="0"/>
              <a:t>’)</a:t>
            </a:r>
          </a:p>
          <a:p>
            <a:pPr lvl="1"/>
            <a:r>
              <a:rPr lang="en-CA" i="1" dirty="0" smtClean="0"/>
              <a:t>Answer: z’ +</a:t>
            </a:r>
            <a:r>
              <a:rPr lang="en-CA" i="1" dirty="0" err="1" smtClean="0"/>
              <a:t>x’y</a:t>
            </a:r>
            <a:r>
              <a:rPr lang="en-CA" i="1" dirty="0" smtClean="0"/>
              <a:t>’</a:t>
            </a:r>
          </a:p>
          <a:p>
            <a:r>
              <a:rPr lang="en-CA" i="1" dirty="0" err="1" smtClean="0"/>
              <a:t>yz</a:t>
            </a:r>
            <a:r>
              <a:rPr lang="en-CA" i="1" dirty="0" smtClean="0"/>
              <a:t>(</a:t>
            </a:r>
            <a:r>
              <a:rPr lang="en-CA" i="1" dirty="0" err="1" smtClean="0"/>
              <a:t>xz+x</a:t>
            </a:r>
            <a:r>
              <a:rPr lang="en-CA" i="1" dirty="0" smtClean="0"/>
              <a:t>’+</a:t>
            </a:r>
            <a:r>
              <a:rPr lang="en-CA" i="1" dirty="0" err="1" smtClean="0"/>
              <a:t>xz</a:t>
            </a:r>
            <a:r>
              <a:rPr lang="en-CA" i="1" dirty="0" smtClean="0"/>
              <a:t>’)</a:t>
            </a:r>
          </a:p>
          <a:p>
            <a:pPr lvl="1"/>
            <a:r>
              <a:rPr lang="en-CA" i="1" dirty="0" smtClean="0"/>
              <a:t>Answer: </a:t>
            </a:r>
            <a:r>
              <a:rPr lang="en-CA" i="1" dirty="0" err="1" smtClean="0"/>
              <a:t>yz</a:t>
            </a:r>
            <a:endParaRPr lang="en-CA" i="1" dirty="0" smtClean="0"/>
          </a:p>
          <a:p>
            <a:pPr lvl="1"/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7540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CA" sz="4400" i="1" dirty="0" smtClean="0">
                <a:latin typeface="+mn-lt"/>
              </a:rPr>
              <a:t>F = z’ +</a:t>
            </a:r>
            <a:r>
              <a:rPr lang="en-CA" sz="4400" i="1" dirty="0" err="1" smtClean="0">
                <a:latin typeface="+mn-lt"/>
              </a:rPr>
              <a:t>x’y</a:t>
            </a:r>
            <a:r>
              <a:rPr lang="en-CA" sz="4400" i="1" dirty="0" smtClean="0">
                <a:latin typeface="+mn-lt"/>
              </a:rPr>
              <a:t>’</a:t>
            </a:r>
            <a:endParaRPr lang="en-CA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248400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DL1.circ (Example1 Function)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7514936" cy="1797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9000" y="307910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CA" b="1" i="1" dirty="0" smtClean="0">
                <a:solidFill>
                  <a:srgbClr val="00B0F0"/>
                </a:solidFill>
              </a:rPr>
              <a:t>F = </a:t>
            </a:r>
            <a:r>
              <a:rPr lang="en-CA" b="1" i="1" dirty="0">
                <a:solidFill>
                  <a:srgbClr val="00B0F0"/>
                </a:solidFill>
              </a:rPr>
              <a:t>z’ +</a:t>
            </a:r>
            <a:r>
              <a:rPr lang="en-CA" b="1" i="1" dirty="0" err="1">
                <a:solidFill>
                  <a:srgbClr val="00B0F0"/>
                </a:solidFill>
              </a:rPr>
              <a:t>x’y</a:t>
            </a:r>
            <a:r>
              <a:rPr lang="en-CA" i="1" dirty="0" smtClean="0">
                <a:solidFill>
                  <a:srgbClr val="00B0F0"/>
                </a:solidFill>
              </a:rPr>
              <a:t>’</a:t>
            </a:r>
            <a:endParaRPr lang="en-CA" i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6164" y="26024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solidFill>
                  <a:srgbClr val="00B0F0"/>
                </a:solidFill>
              </a:rPr>
              <a:t>x</a:t>
            </a:r>
            <a:r>
              <a:rPr lang="en-CA" b="1" i="1" dirty="0" smtClean="0">
                <a:solidFill>
                  <a:srgbClr val="00B0F0"/>
                </a:solidFill>
              </a:rPr>
              <a:t>’</a:t>
            </a:r>
            <a:endParaRPr lang="en-CA" b="1" i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6928" y="32004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rgbClr val="00B0F0"/>
                </a:solidFill>
              </a:rPr>
              <a:t>y’</a:t>
            </a:r>
            <a:endParaRPr lang="en-CA" b="1" i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2194" y="38978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solidFill>
                  <a:srgbClr val="00B0F0"/>
                </a:solidFill>
              </a:rPr>
              <a:t>z</a:t>
            </a:r>
            <a:r>
              <a:rPr lang="en-CA" b="1" i="1" dirty="0" smtClean="0">
                <a:solidFill>
                  <a:srgbClr val="00B0F0"/>
                </a:solidFill>
              </a:rPr>
              <a:t>’</a:t>
            </a:r>
            <a:endParaRPr lang="en-CA" b="1" i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15036" y="28956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err="1" smtClean="0">
                <a:solidFill>
                  <a:srgbClr val="00B0F0"/>
                </a:solidFill>
              </a:rPr>
              <a:t>x’y</a:t>
            </a:r>
            <a:r>
              <a:rPr lang="en-CA" b="1" i="1" dirty="0" smtClean="0">
                <a:solidFill>
                  <a:srgbClr val="00B0F0"/>
                </a:solidFill>
              </a:rPr>
              <a:t>’</a:t>
            </a:r>
            <a:endParaRPr lang="en-CA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24384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1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533400"/>
            <a:ext cx="2560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Basics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26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</a:t>
            </a:r>
            <a:r>
              <a:rPr lang="en-CA" smtClean="0"/>
              <a:t>Function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79576"/>
          </a:xfrm>
        </p:spPr>
        <p:txBody>
          <a:bodyPr/>
          <a:lstStyle/>
          <a:p>
            <a:r>
              <a:rPr lang="en-CA" dirty="0" smtClean="0"/>
              <a:t>What is the Boolean function corresponding to the following circuit?</a:t>
            </a:r>
            <a:endParaRPr lang="en-CA" i="1" dirty="0" smtClean="0"/>
          </a:p>
          <a:p>
            <a:pPr lvl="1"/>
            <a:endParaRPr lang="en-CA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634676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DL1.circ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07" y="3581399"/>
            <a:ext cx="6879683" cy="27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Self-Test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79576"/>
          </a:xfrm>
        </p:spPr>
        <p:txBody>
          <a:bodyPr/>
          <a:lstStyle/>
          <a:p>
            <a:r>
              <a:rPr lang="en-CA" dirty="0" smtClean="0"/>
              <a:t>What is the Boolean functions corresponding to the following circuit?</a:t>
            </a:r>
            <a:endParaRPr lang="en-CA" i="1" dirty="0" smtClean="0"/>
          </a:p>
          <a:p>
            <a:pPr lvl="1"/>
            <a:endParaRPr lang="en-CA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76600"/>
            <a:ext cx="6248400" cy="3061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6600" y="3810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912359" y="57912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F2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2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/>
          <a:lstStyle/>
          <a:p>
            <a:r>
              <a:rPr lang="en-CA" dirty="0" err="1" smtClean="0"/>
              <a:t>Minerms</a:t>
            </a:r>
            <a:r>
              <a:rPr lang="en-CA" dirty="0" smtClean="0"/>
              <a:t> and Gate-Level Minimization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715000" y="533400"/>
            <a:ext cx="2560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Basics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85800" y="24384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0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Section 2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Master the Boolean-Sum-of-Products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Convert truth tables to Boolean functions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Minimize </a:t>
            </a:r>
            <a:r>
              <a:rPr lang="en-CA" dirty="0" err="1" smtClean="0"/>
              <a:t>minterms</a:t>
            </a:r>
            <a:r>
              <a:rPr lang="en-CA" dirty="0" smtClean="0"/>
              <a:t> in a function using factorization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Minimize </a:t>
            </a:r>
            <a:r>
              <a:rPr lang="en-CA" dirty="0" err="1" smtClean="0"/>
              <a:t>minterms</a:t>
            </a:r>
            <a:r>
              <a:rPr lang="en-CA" dirty="0" smtClean="0"/>
              <a:t> in a function in canonical form using K-Maps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33400"/>
            <a:ext cx="2560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Basics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71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Sum of Products (BSP)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Truth table = Boolean function(s) = Logic Circuit</a:t>
            </a:r>
          </a:p>
          <a:p>
            <a:r>
              <a:rPr lang="en-CA" dirty="0" smtClean="0"/>
              <a:t>BSP Algorithm:</a:t>
            </a:r>
          </a:p>
          <a:p>
            <a:pPr lvl="1"/>
            <a:r>
              <a:rPr lang="en-US" dirty="0"/>
              <a:t>Given a truth </a:t>
            </a:r>
            <a:r>
              <a:rPr lang="en-US" dirty="0" smtClean="0"/>
              <a:t>table, convert each column C to </a:t>
            </a:r>
            <a:r>
              <a:rPr lang="en-US" dirty="0"/>
              <a:t>an equivalent </a:t>
            </a:r>
            <a:r>
              <a:rPr lang="en-US" dirty="0" smtClean="0"/>
              <a:t>function F</a:t>
            </a:r>
            <a:r>
              <a:rPr lang="en-US" baseline="-250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as follows: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For each output column, for each row R </a:t>
            </a:r>
            <a:r>
              <a:rPr lang="en-US" dirty="0" smtClean="0"/>
              <a:t>where </a:t>
            </a:r>
            <a:r>
              <a:rPr lang="en-US" dirty="0"/>
              <a:t>the output is </a:t>
            </a:r>
            <a:r>
              <a:rPr lang="en-US" dirty="0" smtClean="0"/>
              <a:t>1:</a:t>
            </a:r>
          </a:p>
          <a:p>
            <a:pPr marL="1072134" lvl="2" indent="-514350"/>
            <a:r>
              <a:rPr lang="en-US" i="1" dirty="0" err="1" smtClean="0"/>
              <a:t>f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empty</a:t>
            </a:r>
            <a:endParaRPr lang="en-US" dirty="0"/>
          </a:p>
          <a:p>
            <a:pPr marL="1072134" lvl="2" indent="-514350"/>
            <a:r>
              <a:rPr lang="en-US" dirty="0" smtClean="0"/>
              <a:t>For each input value </a:t>
            </a:r>
            <a:r>
              <a:rPr lang="en-US" i="1" dirty="0" smtClean="0"/>
              <a:t>x</a:t>
            </a:r>
            <a:r>
              <a:rPr lang="en-US" dirty="0" smtClean="0"/>
              <a:t> in R that is 1, </a:t>
            </a:r>
            <a:r>
              <a:rPr lang="en-US" i="1" dirty="0" err="1" smtClean="0"/>
              <a:t>f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f</a:t>
            </a:r>
            <a:r>
              <a:rPr lang="en-US" baseline="-25000" dirty="0" err="1" smtClean="0"/>
              <a:t>R</a:t>
            </a:r>
            <a:r>
              <a:rPr lang="en-US" dirty="0" err="1" smtClean="0"/>
              <a:t>.</a:t>
            </a:r>
            <a:r>
              <a:rPr lang="en-US" i="1" dirty="0" err="1" smtClean="0"/>
              <a:t>x</a:t>
            </a:r>
            <a:endParaRPr lang="en-US" i="1" dirty="0"/>
          </a:p>
          <a:p>
            <a:pPr marL="1072134" lvl="2" indent="-514350"/>
            <a:r>
              <a:rPr lang="en-US" dirty="0" smtClean="0"/>
              <a:t>For each input value </a:t>
            </a:r>
            <a:r>
              <a:rPr lang="en-US" i="1" dirty="0" smtClean="0"/>
              <a:t>x</a:t>
            </a:r>
            <a:r>
              <a:rPr lang="en-US" dirty="0" smtClean="0"/>
              <a:t> in R that is 0, </a:t>
            </a:r>
            <a:r>
              <a:rPr lang="en-US" i="1" dirty="0" err="1" smtClean="0"/>
              <a:t>f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i="1" dirty="0" err="1" smtClean="0"/>
              <a:t>f</a:t>
            </a:r>
            <a:r>
              <a:rPr lang="en-US" baseline="-25000" dirty="0" err="1" smtClean="0"/>
              <a:t>R</a:t>
            </a:r>
            <a:r>
              <a:rPr lang="en-US" dirty="0" err="1" smtClean="0"/>
              <a:t>.</a:t>
            </a:r>
            <a:r>
              <a:rPr lang="en-US" i="1" dirty="0" err="1" smtClean="0"/>
              <a:t>x</a:t>
            </a:r>
            <a:r>
              <a:rPr lang="en-US" i="1" dirty="0" smtClean="0"/>
              <a:t>’</a:t>
            </a:r>
            <a:endParaRPr lang="en-US" dirty="0" smtClean="0"/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en-US" baseline="-25000" dirty="0" smtClean="0"/>
              <a:t>C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</a:t>
            </a:r>
            <a:r>
              <a:rPr lang="en-US" baseline="-25000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R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7333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BSP Example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93012"/>
              </p:ext>
            </p:extLst>
          </p:nvPr>
        </p:nvGraphicFramePr>
        <p:xfrm>
          <a:off x="685800" y="2590800"/>
          <a:ext cx="4572000" cy="277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x</a:t>
                      </a:r>
                      <a:r>
                        <a:rPr lang="en-US" sz="2800" i="0" dirty="0" err="1" smtClean="0">
                          <a:sym typeface="Symbol"/>
                        </a:rPr>
                        <a:t></a:t>
                      </a:r>
                      <a:r>
                        <a:rPr lang="en-US" sz="2800" i="1" dirty="0" err="1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3581400"/>
            <a:ext cx="829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i="1" dirty="0" err="1"/>
              <a:t>x</a:t>
            </a:r>
            <a:r>
              <a:rPr lang="en-CA" sz="4000" i="1" dirty="0" err="1" smtClean="0"/>
              <a:t>’y</a:t>
            </a:r>
            <a:endParaRPr lang="en-CA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4114800"/>
            <a:ext cx="829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i="1" dirty="0" err="1"/>
              <a:t>x</a:t>
            </a:r>
            <a:r>
              <a:rPr lang="en-CA" sz="4000" i="1" dirty="0" err="1" smtClean="0"/>
              <a:t>y</a:t>
            </a:r>
            <a:r>
              <a:rPr lang="en-CA" sz="4000" i="1" dirty="0" smtClean="0"/>
              <a:t>’</a:t>
            </a:r>
            <a:endParaRPr lang="en-CA" sz="4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5682343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i="1" dirty="0" smtClean="0">
                <a:sym typeface="Symbol"/>
              </a:rPr>
              <a:t>F = </a:t>
            </a:r>
            <a:r>
              <a:rPr lang="en-CA" sz="4000" i="1" dirty="0" err="1" smtClean="0"/>
              <a:t>x’y</a:t>
            </a:r>
            <a:r>
              <a:rPr lang="en-CA" sz="4000" i="1" dirty="0" smtClean="0"/>
              <a:t> + </a:t>
            </a:r>
            <a:r>
              <a:rPr lang="en-CA" sz="4000" i="1" dirty="0" err="1" smtClean="0"/>
              <a:t>xy</a:t>
            </a:r>
            <a:r>
              <a:rPr lang="en-CA" sz="4000" i="1" dirty="0" smtClean="0"/>
              <a:t>’ = </a:t>
            </a:r>
            <a:r>
              <a:rPr lang="en-CA" sz="4000" i="1" dirty="0"/>
              <a:t>x</a:t>
            </a:r>
            <a:r>
              <a:rPr lang="en-CA" sz="4000" i="1" dirty="0">
                <a:sym typeface="Symbol"/>
              </a:rPr>
              <a:t> y </a:t>
            </a:r>
            <a:endParaRPr lang="en-CA" sz="4000" i="1" dirty="0"/>
          </a:p>
        </p:txBody>
      </p:sp>
      <p:sp>
        <p:nvSpPr>
          <p:cNvPr id="8" name="Rectangle 7"/>
          <p:cNvSpPr/>
          <p:nvPr/>
        </p:nvSpPr>
        <p:spPr>
          <a:xfrm>
            <a:off x="741786" y="3810000"/>
            <a:ext cx="4495800" cy="38099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685800" y="4289286"/>
            <a:ext cx="4495800" cy="38099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5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BSP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3505200" cy="3846576"/>
          </a:xfrm>
        </p:spPr>
        <p:txBody>
          <a:bodyPr>
            <a:normAutofit/>
          </a:bodyPr>
          <a:lstStyle/>
          <a:p>
            <a:r>
              <a:rPr lang="en-CA" i="1" dirty="0" smtClean="0"/>
              <a:t>Convert the following table to 2 functions F1 and F2</a:t>
            </a:r>
          </a:p>
          <a:p>
            <a:endParaRPr lang="en-CA" i="1" dirty="0"/>
          </a:p>
          <a:p>
            <a:r>
              <a:rPr lang="en-CA" i="1" dirty="0" smtClean="0"/>
              <a:t>What do F1 and F2 represent?</a:t>
            </a:r>
            <a:endParaRPr lang="en-CA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63462"/>
              </p:ext>
            </p:extLst>
          </p:nvPr>
        </p:nvGraphicFramePr>
        <p:xfrm>
          <a:off x="4191000" y="1447800"/>
          <a:ext cx="457200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x</a:t>
                      </a:r>
                      <a:endParaRPr lang="en-US" sz="24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y</a:t>
                      </a:r>
                      <a:endParaRPr lang="en-US" sz="24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z</a:t>
                      </a:r>
                      <a:endParaRPr lang="en-US" sz="24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F1</a:t>
                      </a:r>
                      <a:endParaRPr lang="en-US" sz="24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F2</a:t>
                      </a:r>
                      <a:endParaRPr lang="en-US" sz="24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Minterms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2209800" cy="4495800"/>
          </a:xfrm>
        </p:spPr>
        <p:txBody>
          <a:bodyPr>
            <a:normAutofit/>
          </a:bodyPr>
          <a:lstStyle/>
          <a:p>
            <a:r>
              <a:rPr lang="en-CA" dirty="0" smtClean="0"/>
              <a:t>BSP is often called sum of </a:t>
            </a:r>
            <a:r>
              <a:rPr lang="en-CA" i="1" dirty="0" err="1" smtClean="0"/>
              <a:t>minterms</a:t>
            </a:r>
            <a:endParaRPr lang="en-CA" i="1" dirty="0" smtClean="0"/>
          </a:p>
          <a:p>
            <a:pPr marL="109728" indent="0">
              <a:buNone/>
            </a:pPr>
            <a:endParaRPr lang="en-CA" i="1" dirty="0" smtClean="0"/>
          </a:p>
          <a:p>
            <a:r>
              <a:rPr lang="en-CA" dirty="0" smtClean="0"/>
              <a:t>Example: </a:t>
            </a:r>
            <a:r>
              <a:rPr lang="en-CA" dirty="0" err="1" smtClean="0"/>
              <a:t>minterms</a:t>
            </a:r>
            <a:r>
              <a:rPr lang="en-CA" dirty="0" smtClean="0"/>
              <a:t> with three variables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14545"/>
              </p:ext>
            </p:extLst>
          </p:nvPr>
        </p:nvGraphicFramePr>
        <p:xfrm>
          <a:off x="2895600" y="1371600"/>
          <a:ext cx="60960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Minterm</a:t>
                      </a:r>
                      <a:r>
                        <a:rPr lang="en-CA" dirty="0" smtClean="0"/>
                        <a:t> symbol</a:t>
                      </a:r>
                      <a:endParaRPr lang="en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Minterm</a:t>
                      </a:r>
                      <a:endParaRPr lang="en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Corrsponding</a:t>
                      </a:r>
                      <a:r>
                        <a:rPr lang="en-CA" dirty="0" smtClean="0"/>
                        <a:t> binary number</a:t>
                      </a:r>
                      <a:endParaRPr lang="en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m</a:t>
                      </a:r>
                      <a:r>
                        <a:rPr lang="en-CA" sz="2800" i="1" baseline="-25000" dirty="0" err="1" smtClean="0"/>
                        <a:t>o</a:t>
                      </a:r>
                      <a:endParaRPr lang="en-CA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x’y’z</a:t>
                      </a:r>
                      <a:r>
                        <a:rPr lang="en-CA" sz="2800" i="1" dirty="0" smtClean="0"/>
                        <a:t>’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000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x’y’z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001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x’yz</a:t>
                      </a:r>
                      <a:r>
                        <a:rPr lang="en-CA" sz="2800" i="1" dirty="0" smtClean="0"/>
                        <a:t>’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010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x’yz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011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xy’z</a:t>
                      </a:r>
                      <a:r>
                        <a:rPr lang="en-CA" sz="2800" i="1" dirty="0" smtClean="0"/>
                        <a:t>’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100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xy’z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101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baseline="0" dirty="0" smtClean="0"/>
                        <a:t>m</a:t>
                      </a:r>
                      <a:r>
                        <a:rPr lang="en-CA" sz="2800" i="1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xyz’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110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xyz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111</a:t>
                      </a:r>
                      <a:endParaRPr lang="en-CA" sz="28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7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Understanding </a:t>
            </a:r>
            <a:r>
              <a:rPr lang="en-CA" dirty="0" err="1" smtClean="0"/>
              <a:t>minterms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m</a:t>
            </a:r>
            <a:r>
              <a:rPr lang="en-CA" i="1" baseline="-25000" dirty="0" smtClean="0"/>
              <a:t>i</a:t>
            </a:r>
            <a:r>
              <a:rPr lang="en-CA" dirty="0" smtClean="0"/>
              <a:t> corresponds to the binary number </a:t>
            </a:r>
            <a:r>
              <a:rPr lang="en-CA" i="1" dirty="0" err="1" smtClean="0"/>
              <a:t>i</a:t>
            </a:r>
            <a:endParaRPr lang="en-CA" i="1" dirty="0" smtClean="0"/>
          </a:p>
          <a:p>
            <a:r>
              <a:rPr lang="en-CA" i="1" dirty="0" smtClean="0"/>
              <a:t>(Assume a 3-variable function)</a:t>
            </a:r>
          </a:p>
          <a:p>
            <a:r>
              <a:rPr lang="en-CA" dirty="0" smtClean="0"/>
              <a:t>If </a:t>
            </a:r>
            <a:r>
              <a:rPr lang="en-CA" dirty="0" err="1" smtClean="0"/>
              <a:t>i</a:t>
            </a:r>
            <a:r>
              <a:rPr lang="en-CA" dirty="0" smtClean="0"/>
              <a:t> = 1, </a:t>
            </a:r>
            <a:r>
              <a:rPr lang="en-CA" i="1" dirty="0" err="1" smtClean="0"/>
              <a:t>i</a:t>
            </a:r>
            <a:r>
              <a:rPr lang="en-CA" dirty="0" smtClean="0"/>
              <a:t> in binary is 001</a:t>
            </a:r>
          </a:p>
          <a:p>
            <a:r>
              <a:rPr lang="en-CA" i="1" dirty="0"/>
              <a:t>m</a:t>
            </a:r>
            <a:r>
              <a:rPr lang="en-CA" i="1" baseline="-25000" dirty="0" smtClean="0"/>
              <a:t>1</a:t>
            </a:r>
            <a:r>
              <a:rPr lang="en-CA" dirty="0" smtClean="0"/>
              <a:t> is </a:t>
            </a:r>
            <a:r>
              <a:rPr lang="en-CA" i="1" dirty="0" err="1" smtClean="0"/>
              <a:t>x’y’z</a:t>
            </a:r>
            <a:endParaRPr lang="en-CA" i="1" dirty="0" smtClean="0"/>
          </a:p>
          <a:p>
            <a:pPr lvl="1"/>
            <a:r>
              <a:rPr lang="en-CA" i="1" dirty="0" smtClean="0"/>
              <a:t>That is, if the digit is 0, negate the corresponding variable (x’ and y’)</a:t>
            </a:r>
          </a:p>
          <a:p>
            <a:pPr lvl="1"/>
            <a:r>
              <a:rPr lang="en-CA" i="1" dirty="0" smtClean="0"/>
              <a:t>If the digit is 1, leave the corresponding variable as is (z)</a:t>
            </a:r>
          </a:p>
        </p:txBody>
      </p:sp>
    </p:spTree>
    <p:extLst>
      <p:ext uri="{BB962C8B-B14F-4D97-AF65-F5344CB8AC3E}">
        <p14:creationId xmlns:p14="http://schemas.microsoft.com/office/powerpoint/2010/main" val="39275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Minterms</a:t>
            </a:r>
            <a:r>
              <a:rPr lang="en-CA" dirty="0" smtClean="0"/>
              <a:t> Canonical 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function is in canonical form if it is a sum of </a:t>
            </a:r>
            <a:r>
              <a:rPr lang="en-CA" dirty="0" err="1" smtClean="0"/>
              <a:t>minterms</a:t>
            </a:r>
            <a:endParaRPr lang="en-CA" dirty="0" smtClean="0"/>
          </a:p>
          <a:p>
            <a:r>
              <a:rPr lang="en-CA" dirty="0" smtClean="0"/>
              <a:t>Examples:</a:t>
            </a:r>
          </a:p>
          <a:p>
            <a:r>
              <a:rPr lang="en-CA" i="1" dirty="0" smtClean="0"/>
              <a:t>F1(x, y, z) = </a:t>
            </a:r>
            <a:r>
              <a:rPr lang="en-CA" i="1" dirty="0" err="1" smtClean="0"/>
              <a:t>x’yz</a:t>
            </a:r>
            <a:r>
              <a:rPr lang="en-CA" i="1" dirty="0" smtClean="0"/>
              <a:t>’ + </a:t>
            </a:r>
            <a:r>
              <a:rPr lang="en-CA" i="1" dirty="0" err="1" smtClean="0"/>
              <a:t>x’yz</a:t>
            </a:r>
            <a:r>
              <a:rPr lang="en-CA" i="1" dirty="0" smtClean="0"/>
              <a:t> + </a:t>
            </a:r>
            <a:r>
              <a:rPr lang="en-CA" i="1" dirty="0" err="1" smtClean="0"/>
              <a:t>xy’z</a:t>
            </a:r>
            <a:endParaRPr lang="en-CA" i="1" dirty="0" smtClean="0"/>
          </a:p>
          <a:p>
            <a:pPr lvl="1"/>
            <a:r>
              <a:rPr lang="en-CA" i="1" dirty="0" smtClean="0"/>
              <a:t>F1(x, y, z) = m</a:t>
            </a:r>
            <a:r>
              <a:rPr lang="en-CA" i="1" baseline="-25000" dirty="0" smtClean="0"/>
              <a:t>2</a:t>
            </a:r>
            <a:r>
              <a:rPr lang="en-CA" i="1" dirty="0" smtClean="0"/>
              <a:t> + m</a:t>
            </a:r>
            <a:r>
              <a:rPr lang="en-CA" i="1" baseline="-25000" dirty="0" smtClean="0"/>
              <a:t>3</a:t>
            </a:r>
            <a:r>
              <a:rPr lang="en-CA" i="1" dirty="0" smtClean="0"/>
              <a:t> + m</a:t>
            </a:r>
            <a:r>
              <a:rPr lang="en-CA" i="1" baseline="-25000" dirty="0" smtClean="0"/>
              <a:t>5</a:t>
            </a:r>
          </a:p>
          <a:p>
            <a:pPr lvl="1"/>
            <a:r>
              <a:rPr lang="en-CA" i="1" dirty="0" smtClean="0"/>
              <a:t>F1(x, y, z) = </a:t>
            </a:r>
            <a:r>
              <a:rPr lang="en-CA" b="1" i="1" dirty="0" smtClean="0">
                <a:sym typeface="Symbol"/>
              </a:rPr>
              <a:t> (2, 3, 5)</a:t>
            </a:r>
          </a:p>
          <a:p>
            <a:r>
              <a:rPr lang="en-CA" i="1" dirty="0" smtClean="0">
                <a:sym typeface="Symbol"/>
              </a:rPr>
              <a:t>F2(x, y, z) = </a:t>
            </a:r>
            <a:r>
              <a:rPr lang="en-CA" i="1" dirty="0" err="1" smtClean="0">
                <a:sym typeface="Symbol"/>
              </a:rPr>
              <a:t>x’y’z</a:t>
            </a:r>
            <a:r>
              <a:rPr lang="en-CA" i="1" dirty="0" smtClean="0">
                <a:sym typeface="Symbol"/>
              </a:rPr>
              <a:t>’ + </a:t>
            </a:r>
            <a:r>
              <a:rPr lang="en-CA" i="1" dirty="0" err="1" smtClean="0">
                <a:sym typeface="Symbol"/>
              </a:rPr>
              <a:t>x’y’z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ym typeface="Symbol"/>
              </a:rPr>
              <a:t>x’yz</a:t>
            </a:r>
            <a:r>
              <a:rPr lang="en-CA" i="1" dirty="0" smtClean="0">
                <a:sym typeface="Symbol"/>
              </a:rPr>
              <a:t>’ + </a:t>
            </a:r>
            <a:r>
              <a:rPr lang="en-CA" i="1" dirty="0" err="1" smtClean="0">
                <a:sym typeface="Symbol"/>
              </a:rPr>
              <a:t>x’yz</a:t>
            </a:r>
            <a:endParaRPr lang="en-CA" i="1" dirty="0" smtClean="0">
              <a:sym typeface="Symbol"/>
            </a:endParaRPr>
          </a:p>
          <a:p>
            <a:pPr lvl="1"/>
            <a:r>
              <a:rPr lang="en-CA" i="1" smtClean="0"/>
              <a:t>F2(x</a:t>
            </a:r>
            <a:r>
              <a:rPr lang="en-CA" i="1" dirty="0" smtClean="0"/>
              <a:t>, y, z) </a:t>
            </a:r>
            <a:r>
              <a:rPr lang="en-CA" i="1" dirty="0"/>
              <a:t>= </a:t>
            </a:r>
            <a:r>
              <a:rPr lang="en-CA" i="1" dirty="0" smtClean="0"/>
              <a:t>m</a:t>
            </a:r>
            <a:r>
              <a:rPr lang="en-CA" i="1" baseline="-25000" dirty="0" smtClean="0"/>
              <a:t>0</a:t>
            </a:r>
            <a:r>
              <a:rPr lang="en-CA" i="1" dirty="0" smtClean="0"/>
              <a:t> </a:t>
            </a:r>
            <a:r>
              <a:rPr lang="en-CA" i="1" dirty="0"/>
              <a:t>+ </a:t>
            </a:r>
            <a:r>
              <a:rPr lang="en-CA" i="1" dirty="0" smtClean="0"/>
              <a:t>m</a:t>
            </a:r>
            <a:r>
              <a:rPr lang="en-CA" i="1" baseline="-25000" dirty="0" smtClean="0"/>
              <a:t>1</a:t>
            </a:r>
            <a:r>
              <a:rPr lang="en-CA" i="1" dirty="0" smtClean="0"/>
              <a:t> </a:t>
            </a:r>
            <a:r>
              <a:rPr lang="en-CA" i="1" dirty="0"/>
              <a:t>+ </a:t>
            </a:r>
            <a:r>
              <a:rPr lang="en-CA" i="1" dirty="0" smtClean="0"/>
              <a:t>m</a:t>
            </a:r>
            <a:r>
              <a:rPr lang="en-CA" i="1" baseline="-25000" dirty="0" smtClean="0"/>
              <a:t>2 </a:t>
            </a:r>
            <a:r>
              <a:rPr lang="en-CA" i="1" dirty="0"/>
              <a:t>+ </a:t>
            </a:r>
            <a:r>
              <a:rPr lang="en-CA" i="1" dirty="0" smtClean="0"/>
              <a:t>m</a:t>
            </a:r>
            <a:r>
              <a:rPr lang="en-CA" i="1" baseline="-25000" dirty="0" smtClean="0"/>
              <a:t>3</a:t>
            </a:r>
            <a:endParaRPr lang="en-CA" i="1" dirty="0" smtClean="0">
              <a:sym typeface="Symbol"/>
            </a:endParaRPr>
          </a:p>
          <a:p>
            <a:pPr lvl="1"/>
            <a:r>
              <a:rPr lang="en-CA" i="1" dirty="0" smtClean="0">
                <a:sym typeface="Symbol"/>
              </a:rPr>
              <a:t>F2(x, y, z) = </a:t>
            </a:r>
            <a:r>
              <a:rPr lang="en-CA" b="1" i="1" dirty="0" smtClean="0">
                <a:sym typeface="Symbol"/>
              </a:rPr>
              <a:t> (0, 1, 2, 3)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17014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Section 1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Recall binary logic and logic operators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Recall the definition of AND, OR, NOT, and XOR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See the correspondence between gates and logic operators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Build Boolean functions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Build digital logic circuits that correspond to Boolean functions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33400"/>
            <a:ext cx="2560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Basics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08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Karnaugh</a:t>
            </a:r>
            <a:r>
              <a:rPr lang="en-CA" dirty="0"/>
              <a:t>-</a:t>
            </a:r>
            <a:r>
              <a:rPr lang="en-CA" dirty="0" smtClean="0"/>
              <a:t>Maps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K-map is a visual representation of a Boolean function in canonical form</a:t>
            </a:r>
          </a:p>
          <a:p>
            <a:r>
              <a:rPr lang="en-CA" dirty="0" smtClean="0"/>
              <a:t>It helps in the process of simplifying a function</a:t>
            </a:r>
          </a:p>
          <a:p>
            <a:r>
              <a:rPr lang="en-CA" dirty="0" smtClean="0"/>
              <a:t>An </a:t>
            </a:r>
            <a:r>
              <a:rPr lang="en-CA" i="1" dirty="0" smtClean="0"/>
              <a:t>n</a:t>
            </a:r>
            <a:r>
              <a:rPr lang="en-CA" dirty="0" smtClean="0"/>
              <a:t>-variable function in canonical form will have up to </a:t>
            </a:r>
            <a:r>
              <a:rPr lang="en-CA" i="1" dirty="0" smtClean="0"/>
              <a:t>2</a:t>
            </a:r>
            <a:r>
              <a:rPr lang="en-CA" i="1" baseline="30000" dirty="0" smtClean="0"/>
              <a:t>n</a:t>
            </a:r>
            <a:r>
              <a:rPr lang="en-CA" dirty="0" smtClean="0"/>
              <a:t> </a:t>
            </a:r>
            <a:r>
              <a:rPr lang="en-CA" dirty="0" err="1" smtClean="0"/>
              <a:t>minterms</a:t>
            </a:r>
            <a:endParaRPr lang="en-CA" dirty="0" smtClean="0"/>
          </a:p>
          <a:p>
            <a:r>
              <a:rPr lang="en-CA" dirty="0" smtClean="0"/>
              <a:t>The form in which the variable appear in a term (such as </a:t>
            </a:r>
            <a:r>
              <a:rPr lang="en-CA" i="1" dirty="0" smtClean="0"/>
              <a:t>x</a:t>
            </a:r>
            <a:r>
              <a:rPr lang="en-CA" dirty="0" smtClean="0"/>
              <a:t> or </a:t>
            </a:r>
            <a:r>
              <a:rPr lang="en-CA" i="1" dirty="0" smtClean="0"/>
              <a:t>x’</a:t>
            </a:r>
            <a:r>
              <a:rPr lang="en-CA" dirty="0" smtClean="0"/>
              <a:t>) is called a </a:t>
            </a:r>
            <a:r>
              <a:rPr lang="en-CA" i="1" dirty="0" smtClean="0"/>
              <a:t>literal</a:t>
            </a:r>
            <a:endParaRPr lang="en-CA" dirty="0" smtClean="0"/>
          </a:p>
          <a:p>
            <a:r>
              <a:rPr lang="en-CA" dirty="0" smtClean="0"/>
              <a:t>In an </a:t>
            </a:r>
            <a:r>
              <a:rPr lang="en-CA" i="1" dirty="0"/>
              <a:t>n</a:t>
            </a:r>
            <a:r>
              <a:rPr lang="en-CA" dirty="0"/>
              <a:t>-variable </a:t>
            </a:r>
            <a:r>
              <a:rPr lang="en-CA" dirty="0" smtClean="0"/>
              <a:t>function, each </a:t>
            </a:r>
            <a:r>
              <a:rPr lang="en-CA" dirty="0" err="1" smtClean="0"/>
              <a:t>minterm</a:t>
            </a:r>
            <a:r>
              <a:rPr lang="en-CA" dirty="0" smtClean="0"/>
              <a:t> consists of </a:t>
            </a:r>
            <a:r>
              <a:rPr lang="en-CA" i="1" dirty="0" smtClean="0"/>
              <a:t>n</a:t>
            </a:r>
            <a:r>
              <a:rPr lang="en-CA" dirty="0" smtClean="0"/>
              <a:t> literals (e.g. </a:t>
            </a:r>
            <a:r>
              <a:rPr lang="en-CA" i="1" dirty="0" err="1" smtClean="0"/>
              <a:t>x’yz</a:t>
            </a:r>
            <a:r>
              <a:rPr lang="en-CA" i="1" dirty="0" smtClean="0"/>
              <a:t>’ </a:t>
            </a:r>
            <a:r>
              <a:rPr lang="en-CA" dirty="0" smtClean="0"/>
              <a:t>in a 3-variable function)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50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2-Variable Functions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49424"/>
            <a:ext cx="3962400" cy="1103376"/>
          </a:xfrm>
        </p:spPr>
        <p:txBody>
          <a:bodyPr/>
          <a:lstStyle/>
          <a:p>
            <a:r>
              <a:rPr lang="en-CA" dirty="0" err="1" smtClean="0"/>
              <a:t>Minterms</a:t>
            </a:r>
            <a:r>
              <a:rPr lang="en-CA" dirty="0" smtClean="0"/>
              <a:t>: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43645"/>
              </p:ext>
            </p:extLst>
          </p:nvPr>
        </p:nvGraphicFramePr>
        <p:xfrm>
          <a:off x="533400" y="2743200"/>
          <a:ext cx="29718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m</a:t>
                      </a:r>
                      <a:r>
                        <a:rPr lang="en-CA" sz="2800" i="1" baseline="-25000" dirty="0" err="1" smtClean="0"/>
                        <a:t>o</a:t>
                      </a:r>
                      <a:endParaRPr lang="en-CA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</a:t>
                      </a:r>
                      <a:r>
                        <a:rPr lang="en-CA" sz="2800" i="1" dirty="0" smtClean="0"/>
                        <a:t>’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00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01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xy</a:t>
                      </a:r>
                      <a:r>
                        <a:rPr lang="en-CA" sz="2800" i="1" dirty="0" smtClean="0"/>
                        <a:t>’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10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xy</a:t>
                      </a:r>
                      <a:endParaRPr lang="en-CA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11</a:t>
                      </a:r>
                      <a:endParaRPr lang="en-CA" sz="28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4"/>
          <p:cNvSpPr txBox="1">
            <a:spLocks/>
          </p:cNvSpPr>
          <p:nvPr/>
        </p:nvSpPr>
        <p:spPr>
          <a:xfrm>
            <a:off x="4724400" y="2209800"/>
            <a:ext cx="3962400" cy="11033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2-variable map: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486400" y="3124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3124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4038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0" y="4038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3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2-Variable Maps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646176"/>
          </a:xfrm>
        </p:spPr>
        <p:txBody>
          <a:bodyPr/>
          <a:lstStyle/>
          <a:p>
            <a:r>
              <a:rPr lang="en-CA" i="1" dirty="0" smtClean="0"/>
              <a:t>F1 = </a:t>
            </a:r>
            <a:r>
              <a:rPr lang="en-CA" i="1" dirty="0" err="1" smtClean="0"/>
              <a:t>x’y</a:t>
            </a:r>
            <a:r>
              <a:rPr lang="en-CA" i="1" dirty="0" smtClean="0"/>
              <a:t>’ + </a:t>
            </a:r>
            <a:r>
              <a:rPr lang="en-CA" i="1" dirty="0" err="1" smtClean="0"/>
              <a:t>x’y</a:t>
            </a:r>
            <a:r>
              <a:rPr lang="en-CA" i="1" dirty="0" smtClean="0"/>
              <a:t> + </a:t>
            </a:r>
            <a:r>
              <a:rPr lang="en-CA" i="1" dirty="0" err="1" smtClean="0"/>
              <a:t>xy</a:t>
            </a:r>
            <a:r>
              <a:rPr lang="en-CA" i="1" dirty="0" smtClean="0"/>
              <a:t> </a:t>
            </a:r>
            <a:r>
              <a:rPr lang="en-CA" dirty="0" smtClean="0"/>
              <a:t>is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419600" y="24384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24384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3352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33528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3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457200" y="4383024"/>
            <a:ext cx="8229600" cy="646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i="1" dirty="0" smtClean="0"/>
              <a:t>F2 = </a:t>
            </a:r>
            <a:r>
              <a:rPr lang="en-CA" i="1" dirty="0" err="1" smtClean="0"/>
              <a:t>x’y</a:t>
            </a:r>
            <a:r>
              <a:rPr lang="en-CA" i="1" dirty="0" smtClean="0"/>
              <a:t>’ + </a:t>
            </a:r>
            <a:r>
              <a:rPr lang="en-CA" i="1" dirty="0" err="1" smtClean="0"/>
              <a:t>xy</a:t>
            </a:r>
            <a:r>
              <a:rPr lang="en-CA" i="1" dirty="0" smtClean="0"/>
              <a:t>’ </a:t>
            </a:r>
            <a:r>
              <a:rPr lang="en-CA" dirty="0" smtClean="0"/>
              <a:t>is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4419600" y="45720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4572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9600" y="54864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6400" y="5486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3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Adjacency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90753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Two squares in a map are said to be adjacent if the corresponding </a:t>
            </a:r>
            <a:r>
              <a:rPr lang="en-CA" dirty="0" err="1" smtClean="0"/>
              <a:t>minterms</a:t>
            </a:r>
            <a:r>
              <a:rPr lang="en-CA" dirty="0" smtClean="0"/>
              <a:t> differ in one literal only.</a:t>
            </a:r>
          </a:p>
          <a:p>
            <a:r>
              <a:rPr lang="en-CA" dirty="0" smtClean="0"/>
              <a:t>Example </a:t>
            </a:r>
            <a:r>
              <a:rPr lang="en-CA" i="1" dirty="0" smtClean="0"/>
              <a:t>m</a:t>
            </a:r>
            <a:r>
              <a:rPr lang="en-CA" i="1" baseline="-25000" dirty="0" smtClean="0"/>
              <a:t>0</a:t>
            </a:r>
            <a:r>
              <a:rPr lang="en-CA" i="1" dirty="0" smtClean="0"/>
              <a:t> </a:t>
            </a:r>
            <a:r>
              <a:rPr lang="en-CA" dirty="0" smtClean="0"/>
              <a:t>and m</a:t>
            </a:r>
            <a:r>
              <a:rPr lang="en-CA" baseline="-25000" dirty="0" smtClean="0"/>
              <a:t>1</a:t>
            </a:r>
            <a:r>
              <a:rPr lang="en-CA" dirty="0" smtClean="0"/>
              <a:t> are adjacent</a:t>
            </a:r>
          </a:p>
          <a:p>
            <a:pPr lvl="1"/>
            <a:r>
              <a:rPr lang="en-CA" i="1" dirty="0"/>
              <a:t>m</a:t>
            </a:r>
            <a:r>
              <a:rPr lang="en-CA" i="1" baseline="-25000" dirty="0" smtClean="0"/>
              <a:t>0</a:t>
            </a:r>
            <a:r>
              <a:rPr lang="en-CA" dirty="0" smtClean="0"/>
              <a:t> = </a:t>
            </a:r>
            <a:r>
              <a:rPr lang="en-CA" i="1" dirty="0" err="1" smtClean="0"/>
              <a:t>x’y</a:t>
            </a:r>
            <a:r>
              <a:rPr lang="en-CA" i="1" dirty="0" smtClean="0"/>
              <a:t>’</a:t>
            </a:r>
            <a:r>
              <a:rPr lang="en-CA" dirty="0" smtClean="0"/>
              <a:t> and </a:t>
            </a:r>
            <a:r>
              <a:rPr lang="en-CA" i="1" dirty="0" smtClean="0"/>
              <a:t>m</a:t>
            </a:r>
            <a:r>
              <a:rPr lang="en-CA" i="1" baseline="-25000" dirty="0" smtClean="0"/>
              <a:t>1</a:t>
            </a:r>
            <a:r>
              <a:rPr lang="en-CA" dirty="0" smtClean="0"/>
              <a:t> is </a:t>
            </a:r>
            <a:r>
              <a:rPr lang="en-CA" i="1" dirty="0" err="1" smtClean="0"/>
              <a:t>x’y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Differ in </a:t>
            </a:r>
            <a:r>
              <a:rPr lang="en-CA" i="1" dirty="0" smtClean="0"/>
              <a:t>y</a:t>
            </a:r>
          </a:p>
          <a:p>
            <a:pPr lvl="1"/>
            <a:r>
              <a:rPr lang="en-CA" dirty="0" smtClean="0"/>
              <a:t>Similarly, </a:t>
            </a:r>
            <a:r>
              <a:rPr lang="en-CA" i="1" dirty="0" smtClean="0"/>
              <a:t>m</a:t>
            </a:r>
            <a:r>
              <a:rPr lang="en-CA" i="1" baseline="-25000" dirty="0" smtClean="0"/>
              <a:t>0</a:t>
            </a:r>
            <a:r>
              <a:rPr lang="en-CA" dirty="0" smtClean="0"/>
              <a:t> and </a:t>
            </a:r>
            <a:r>
              <a:rPr lang="en-CA" i="1" dirty="0" smtClean="0"/>
              <a:t>m</a:t>
            </a:r>
            <a:r>
              <a:rPr lang="en-CA" i="1" baseline="-25000" dirty="0" smtClean="0"/>
              <a:t>2</a:t>
            </a:r>
            <a:r>
              <a:rPr lang="en-CA" dirty="0" smtClean="0"/>
              <a:t> are adjacent</a:t>
            </a:r>
          </a:p>
          <a:p>
            <a:pPr lvl="1"/>
            <a:r>
              <a:rPr lang="en-CA" i="1" dirty="0"/>
              <a:t>m</a:t>
            </a:r>
            <a:r>
              <a:rPr lang="en-CA" i="1" baseline="-25000" dirty="0" smtClean="0"/>
              <a:t>2</a:t>
            </a:r>
            <a:r>
              <a:rPr lang="en-CA" dirty="0" smtClean="0"/>
              <a:t> and </a:t>
            </a:r>
            <a:r>
              <a:rPr lang="en-CA" i="1" dirty="0" smtClean="0"/>
              <a:t>m</a:t>
            </a:r>
            <a:r>
              <a:rPr lang="en-CA" i="1" baseline="-25000" dirty="0" smtClean="0"/>
              <a:t>3</a:t>
            </a:r>
          </a:p>
          <a:p>
            <a:pPr lvl="1"/>
            <a:r>
              <a:rPr lang="en-CA" i="1" dirty="0"/>
              <a:t>m</a:t>
            </a:r>
            <a:r>
              <a:rPr lang="en-CA" i="1" baseline="-25000" dirty="0" smtClean="0"/>
              <a:t>1</a:t>
            </a:r>
            <a:r>
              <a:rPr lang="en-CA" dirty="0" smtClean="0"/>
              <a:t> and </a:t>
            </a:r>
            <a:r>
              <a:rPr lang="en-CA" i="1" dirty="0" smtClean="0"/>
              <a:t>m</a:t>
            </a:r>
            <a:r>
              <a:rPr lang="en-CA" i="1" baseline="-25000" dirty="0" smtClean="0"/>
              <a:t>3</a:t>
            </a:r>
            <a:endParaRPr lang="en-CA" i="1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553200" y="838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838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1752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0" y="1752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3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Simplifying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adjacent squares can be combined to eliminate the different literal</a:t>
            </a:r>
          </a:p>
          <a:p>
            <a:r>
              <a:rPr lang="en-CA" dirty="0" smtClean="0"/>
              <a:t>Example: </a:t>
            </a:r>
            <a:r>
              <a:rPr lang="en-CA" i="1" dirty="0" err="1" smtClean="0"/>
              <a:t>x’y</a:t>
            </a:r>
            <a:r>
              <a:rPr lang="en-CA" i="1" dirty="0" smtClean="0"/>
              <a:t> + </a:t>
            </a:r>
            <a:r>
              <a:rPr lang="en-CA" i="1" dirty="0" err="1" smtClean="0"/>
              <a:t>xy</a:t>
            </a:r>
            <a:r>
              <a:rPr lang="en-CA" i="1" dirty="0" smtClean="0"/>
              <a:t> = y(</a:t>
            </a:r>
            <a:r>
              <a:rPr lang="en-CA" i="1" dirty="0" err="1" smtClean="0"/>
              <a:t>x+x</a:t>
            </a:r>
            <a:r>
              <a:rPr lang="en-CA" i="1" dirty="0" smtClean="0"/>
              <a:t>’) = y(1) = y</a:t>
            </a:r>
          </a:p>
          <a:p>
            <a:endParaRPr lang="en-CA" dirty="0" smtClean="0"/>
          </a:p>
          <a:p>
            <a:r>
              <a:rPr lang="en-CA" dirty="0" smtClean="0"/>
              <a:t>A map gives us clues as to which </a:t>
            </a:r>
            <a:r>
              <a:rPr lang="en-CA" dirty="0" err="1" smtClean="0"/>
              <a:t>minterms</a:t>
            </a:r>
            <a:r>
              <a:rPr lang="en-CA" dirty="0" smtClean="0"/>
              <a:t> should be combined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0975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F (x, y) = </a:t>
            </a:r>
            <a:r>
              <a:rPr lang="en-CA" i="1" dirty="0" smtClean="0">
                <a:sym typeface="Symbol"/>
              </a:rPr>
              <a:t> (1, 2, 3)</a:t>
            </a:r>
          </a:p>
          <a:p>
            <a:r>
              <a:rPr lang="en-CA" dirty="0" smtClean="0">
                <a:sym typeface="Symbol"/>
              </a:rPr>
              <a:t>Combine 1 and 3</a:t>
            </a:r>
          </a:p>
          <a:p>
            <a:r>
              <a:rPr lang="en-CA" dirty="0" smtClean="0">
                <a:sym typeface="Symbol"/>
              </a:rPr>
              <a:t>Combine 2 and 3</a:t>
            </a:r>
          </a:p>
          <a:p>
            <a:r>
              <a:rPr lang="en-CA" i="1" dirty="0" smtClean="0">
                <a:sym typeface="Symbol"/>
              </a:rPr>
              <a:t>F = </a:t>
            </a:r>
            <a:r>
              <a:rPr lang="en-CA" i="1" dirty="0" err="1" smtClean="0">
                <a:sym typeface="Symbol"/>
              </a:rPr>
              <a:t>x’y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’ + </a:t>
            </a:r>
            <a:r>
              <a:rPr lang="en-CA" i="1" dirty="0" err="1" smtClean="0">
                <a:sym typeface="Symbol"/>
              </a:rPr>
              <a:t>xy</a:t>
            </a:r>
            <a:endParaRPr lang="en-CA" i="1" dirty="0" smtClean="0">
              <a:sym typeface="Symbol"/>
            </a:endParaRPr>
          </a:p>
          <a:p>
            <a:r>
              <a:rPr lang="en-CA" i="1" dirty="0" smtClean="0">
                <a:sym typeface="Symbol"/>
              </a:rPr>
              <a:t>F = </a:t>
            </a:r>
            <a:r>
              <a:rPr lang="en-CA" i="1" dirty="0" err="1" smtClean="0">
                <a:sym typeface="Symbol"/>
              </a:rPr>
              <a:t>x’y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’ + 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   (since 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 = 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)</a:t>
            </a:r>
          </a:p>
          <a:p>
            <a:r>
              <a:rPr lang="en-CA" i="1" dirty="0" smtClean="0">
                <a:sym typeface="Symbol"/>
              </a:rPr>
              <a:t>F = y(</a:t>
            </a:r>
            <a:r>
              <a:rPr lang="en-CA" i="1" dirty="0" err="1" smtClean="0">
                <a:sym typeface="Symbol"/>
              </a:rPr>
              <a:t>x’+x</a:t>
            </a:r>
            <a:r>
              <a:rPr lang="en-CA" i="1" dirty="0" smtClean="0">
                <a:sym typeface="Symbol"/>
              </a:rPr>
              <a:t>) + x (</a:t>
            </a:r>
            <a:r>
              <a:rPr lang="en-CA" i="1" dirty="0" err="1" smtClean="0">
                <a:sym typeface="Symbol"/>
              </a:rPr>
              <a:t>y’+y</a:t>
            </a:r>
            <a:r>
              <a:rPr lang="en-CA" i="1" dirty="0" smtClean="0">
                <a:sym typeface="Symbol"/>
              </a:rPr>
              <a:t>)</a:t>
            </a:r>
          </a:p>
          <a:p>
            <a:r>
              <a:rPr lang="en-CA" i="1" dirty="0" smtClean="0">
                <a:sym typeface="Symbol"/>
              </a:rPr>
              <a:t>F = y + x</a:t>
            </a: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4648200" y="1371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13716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2860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2286000"/>
            <a:ext cx="10668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3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2-Variable Map Observations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number of adjacent squares that can be combined is a power of 2</a:t>
            </a:r>
          </a:p>
          <a:p>
            <a:endParaRPr lang="en-CA" dirty="0"/>
          </a:p>
          <a:p>
            <a:endParaRPr lang="en-CA" dirty="0" smtClean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A single square represents a </a:t>
            </a:r>
            <a:r>
              <a:rPr lang="en-CA" dirty="0" err="1" smtClean="0"/>
              <a:t>minterm</a:t>
            </a:r>
            <a:r>
              <a:rPr lang="en-CA" dirty="0" smtClean="0"/>
              <a:t> with 2 literals (e.g. </a:t>
            </a:r>
            <a:r>
              <a:rPr lang="en-CA" i="1" dirty="0" err="1" smtClean="0"/>
              <a:t>x’y</a:t>
            </a:r>
            <a:r>
              <a:rPr lang="en-CA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2 adjacent squares represent one </a:t>
            </a:r>
            <a:r>
              <a:rPr lang="en-CA" dirty="0" err="1" smtClean="0"/>
              <a:t>minterm</a:t>
            </a:r>
            <a:r>
              <a:rPr lang="en-CA" dirty="0" smtClean="0"/>
              <a:t> with 1 literal (e.g. </a:t>
            </a:r>
            <a:r>
              <a:rPr lang="en-CA" i="1" dirty="0" smtClean="0"/>
              <a:t>x</a:t>
            </a:r>
            <a:r>
              <a:rPr lang="en-CA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4 adjacent squares represent the function </a:t>
            </a:r>
            <a:r>
              <a:rPr lang="en-CA" i="1" dirty="0" smtClean="0"/>
              <a:t>F = 1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84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3-Variable Functions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4869"/>
              </p:ext>
            </p:extLst>
          </p:nvPr>
        </p:nvGraphicFramePr>
        <p:xfrm>
          <a:off x="381000" y="2057400"/>
          <a:ext cx="21336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m</a:t>
                      </a:r>
                      <a:r>
                        <a:rPr lang="en-CA" sz="2800" i="1" baseline="-25000" dirty="0" err="1" smtClean="0"/>
                        <a:t>o</a:t>
                      </a:r>
                      <a:endParaRPr lang="en-CA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x’y’z</a:t>
                      </a:r>
                      <a:r>
                        <a:rPr lang="en-CA" sz="2800" i="1" dirty="0" smtClean="0"/>
                        <a:t>’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x’y’z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x’yz</a:t>
                      </a:r>
                      <a:r>
                        <a:rPr lang="en-CA" sz="2800" i="1" dirty="0" smtClean="0"/>
                        <a:t>’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x’yz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xy’z</a:t>
                      </a:r>
                      <a:r>
                        <a:rPr lang="en-CA" sz="2800" i="1" dirty="0" smtClean="0"/>
                        <a:t>’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err="1" smtClean="0"/>
                        <a:t>xy’z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baseline="0" dirty="0" smtClean="0"/>
                        <a:t>m</a:t>
                      </a:r>
                      <a:r>
                        <a:rPr lang="en-CA" sz="2800" i="1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xyz’</a:t>
                      </a:r>
                      <a:endParaRPr lang="en-CA" sz="28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 smtClean="0"/>
                        <a:t>m</a:t>
                      </a:r>
                      <a:r>
                        <a:rPr lang="en-CA" sz="2800" i="1" baseline="-250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 smtClean="0"/>
                        <a:t>xyz</a:t>
                      </a:r>
                      <a:endParaRPr lang="en-CA" sz="28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052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3886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886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3886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5600" y="3886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Adjacency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798576"/>
          </a:xfrm>
        </p:spPr>
        <p:txBody>
          <a:bodyPr/>
          <a:lstStyle/>
          <a:p>
            <a:r>
              <a:rPr lang="en-CA" dirty="0" smtClean="0"/>
              <a:t>Same definition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981200" y="3581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581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4495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495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3581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3581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4495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4495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9" idx="3"/>
            <a:endCxn id="4" idx="1"/>
          </p:cNvCxnSpPr>
          <p:nvPr/>
        </p:nvCxnSpPr>
        <p:spPr>
          <a:xfrm flipH="1">
            <a:off x="1981200" y="4038600"/>
            <a:ext cx="4267200" cy="12700"/>
          </a:xfrm>
          <a:prstGeom prst="curvedConnector5">
            <a:avLst>
              <a:gd name="adj1" fmla="val -22546"/>
              <a:gd name="adj2" fmla="val -9870331"/>
              <a:gd name="adj3" fmla="val 120663"/>
            </a:avLst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H="1" flipV="1">
            <a:off x="1981200" y="4917691"/>
            <a:ext cx="4267200" cy="12700"/>
          </a:xfrm>
          <a:prstGeom prst="curvedConnector5">
            <a:avLst>
              <a:gd name="adj1" fmla="val -22546"/>
              <a:gd name="adj2" fmla="val -9870331"/>
              <a:gd name="adj3" fmla="val 120663"/>
            </a:avLst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29400" y="267866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Adjacent too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68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Adjacency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0 and 2 are adjacent</a:t>
            </a:r>
          </a:p>
          <a:p>
            <a:pPr lvl="1"/>
            <a:r>
              <a:rPr lang="en-CA" dirty="0" smtClean="0"/>
              <a:t>000 and 010: they differ in one bit</a:t>
            </a:r>
          </a:p>
          <a:p>
            <a:pPr lvl="1"/>
            <a:r>
              <a:rPr lang="en-CA" dirty="0" smtClean="0"/>
              <a:t>The corresponding </a:t>
            </a:r>
            <a:r>
              <a:rPr lang="en-CA" dirty="0" err="1" smtClean="0"/>
              <a:t>minterms</a:t>
            </a:r>
            <a:r>
              <a:rPr lang="en-CA" dirty="0" smtClean="0"/>
              <a:t> </a:t>
            </a:r>
            <a:r>
              <a:rPr lang="en-CA" dirty="0" err="1" smtClean="0"/>
              <a:t>x’y’z</a:t>
            </a:r>
            <a:r>
              <a:rPr lang="en-CA" dirty="0" smtClean="0"/>
              <a:t>’ and </a:t>
            </a:r>
            <a:r>
              <a:rPr lang="en-CA" dirty="0" err="1" smtClean="0"/>
              <a:t>x’yz</a:t>
            </a:r>
            <a:r>
              <a:rPr lang="en-CA" dirty="0" smtClean="0"/>
              <a:t>’ only differ in y</a:t>
            </a:r>
          </a:p>
          <a:p>
            <a:pPr lvl="1"/>
            <a:endParaRPr lang="en-CA" dirty="0"/>
          </a:p>
          <a:p>
            <a:r>
              <a:rPr lang="en-CA" dirty="0" smtClean="0"/>
              <a:t>Note that 1 and 2 are not adjacent</a:t>
            </a:r>
          </a:p>
          <a:p>
            <a:pPr lvl="1"/>
            <a:r>
              <a:rPr lang="en-CA" dirty="0" smtClean="0"/>
              <a:t>001 and 010: they differ in more than one bit</a:t>
            </a:r>
          </a:p>
          <a:p>
            <a:pPr lvl="1"/>
            <a:r>
              <a:rPr lang="en-CA" dirty="0" smtClean="0"/>
              <a:t>Hence, the first row of the map is drawn as 0, 1, 3, 2 instead of 0, </a:t>
            </a:r>
            <a:r>
              <a:rPr lang="en-CA" b="1" dirty="0" smtClean="0"/>
              <a:t>1</a:t>
            </a:r>
            <a:r>
              <a:rPr lang="en-CA" dirty="0" smtClean="0"/>
              <a:t>, </a:t>
            </a:r>
            <a:r>
              <a:rPr lang="en-CA" b="1" dirty="0" smtClean="0"/>
              <a:t>2</a:t>
            </a:r>
            <a:r>
              <a:rPr lang="en-CA" dirty="0" smtClean="0"/>
              <a:t>,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141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Logic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Deals with:</a:t>
            </a:r>
          </a:p>
          <a:p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Binary variables</a:t>
            </a:r>
          </a:p>
          <a:p>
            <a:pPr lvl="2"/>
            <a:r>
              <a:rPr lang="en-CA" dirty="0" smtClean="0"/>
              <a:t>Take values from {0, 1}</a:t>
            </a:r>
          </a:p>
          <a:p>
            <a:pPr marL="548640" lvl="2" indent="0">
              <a:buNone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Logic operators</a:t>
            </a:r>
          </a:p>
          <a:p>
            <a:pPr lvl="2"/>
            <a:r>
              <a:rPr lang="en-CA" dirty="0" smtClean="0"/>
              <a:t>Three basic operators: AND, OR, and NOT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53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722376"/>
          </a:xfrm>
        </p:spPr>
        <p:txBody>
          <a:bodyPr/>
          <a:lstStyle/>
          <a:p>
            <a:r>
              <a:rPr lang="en-CA" i="1" dirty="0" smtClean="0"/>
              <a:t>F(x, y, z) = </a:t>
            </a:r>
            <a:r>
              <a:rPr lang="en-CA" i="1" dirty="0" smtClean="0">
                <a:sym typeface="Symbol"/>
              </a:rPr>
              <a:t> (2, 3, 4, 5)</a:t>
            </a: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19812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3886200"/>
            <a:ext cx="10668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886200"/>
            <a:ext cx="10668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2971800"/>
            <a:ext cx="1066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2971800"/>
            <a:ext cx="1066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3886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3886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5029200"/>
            <a:ext cx="8229600" cy="1219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To simplify, combine </a:t>
            </a:r>
          </a:p>
          <a:p>
            <a:pPr lvl="1"/>
            <a:r>
              <a:rPr lang="en-CA" dirty="0" smtClean="0"/>
              <a:t>3 and 2</a:t>
            </a:r>
          </a:p>
          <a:p>
            <a:pPr lvl="1"/>
            <a:r>
              <a:rPr lang="en-CA" dirty="0" smtClean="0"/>
              <a:t>4 and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4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998976"/>
          </a:xfrm>
        </p:spPr>
        <p:txBody>
          <a:bodyPr/>
          <a:lstStyle/>
          <a:p>
            <a:r>
              <a:rPr lang="en-CA" i="1" dirty="0" smtClean="0"/>
              <a:t>F(x, y, z) = </a:t>
            </a:r>
            <a:r>
              <a:rPr lang="en-CA" i="1" dirty="0" smtClean="0">
                <a:sym typeface="Symbol"/>
              </a:rPr>
              <a:t> (2, 3, 4, 5)</a:t>
            </a:r>
          </a:p>
          <a:p>
            <a:r>
              <a:rPr lang="en-CA" i="1" dirty="0" smtClean="0">
                <a:sym typeface="Symbol"/>
              </a:rPr>
              <a:t>F = </a:t>
            </a:r>
            <a:r>
              <a:rPr lang="en-CA" i="1" dirty="0" err="1" smtClean="0">
                <a:solidFill>
                  <a:srgbClr val="0070C0"/>
                </a:solidFill>
                <a:sym typeface="Symbol"/>
              </a:rPr>
              <a:t>x’yz</a:t>
            </a:r>
            <a:r>
              <a:rPr lang="en-CA" i="1" dirty="0" smtClean="0">
                <a:solidFill>
                  <a:srgbClr val="0070C0"/>
                </a:solidFill>
                <a:sym typeface="Symbol"/>
              </a:rPr>
              <a:t>’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olidFill>
                  <a:srgbClr val="0070C0"/>
                </a:solidFill>
                <a:sym typeface="Symbol"/>
              </a:rPr>
              <a:t>x’yz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xy’z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’ + </a:t>
            </a:r>
            <a:r>
              <a:rPr lang="en-CA" i="1" dirty="0" err="1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xy’z</a:t>
            </a:r>
            <a:endParaRPr lang="en-CA" i="1" dirty="0" smtClean="0">
              <a:solidFill>
                <a:schemeClr val="accent4">
                  <a:lumMod val="75000"/>
                </a:schemeClr>
              </a:solidFill>
              <a:sym typeface="Symbol"/>
            </a:endParaRPr>
          </a:p>
          <a:p>
            <a:r>
              <a:rPr lang="en-CA" i="1" dirty="0" smtClean="0">
                <a:sym typeface="Symbol"/>
              </a:rPr>
              <a:t>F = </a:t>
            </a:r>
            <a:r>
              <a:rPr lang="en-CA" i="1" dirty="0" err="1" smtClean="0">
                <a:solidFill>
                  <a:srgbClr val="0070C0"/>
                </a:solidFill>
                <a:sym typeface="Symbol"/>
              </a:rPr>
              <a:t>x’y</a:t>
            </a:r>
            <a:r>
              <a:rPr lang="en-CA" i="1" dirty="0">
                <a:solidFill>
                  <a:srgbClr val="0070C0"/>
                </a:solidFill>
                <a:sym typeface="Symbol"/>
              </a:rPr>
              <a:t> </a:t>
            </a:r>
            <a:r>
              <a:rPr lang="en-CA" i="1" dirty="0" smtClean="0">
                <a:solidFill>
                  <a:srgbClr val="0070C0"/>
                </a:solidFill>
                <a:sym typeface="Symbol"/>
              </a:rPr>
              <a:t>(</a:t>
            </a:r>
            <a:r>
              <a:rPr lang="en-CA" i="1" dirty="0" err="1" smtClean="0">
                <a:solidFill>
                  <a:srgbClr val="0070C0"/>
                </a:solidFill>
                <a:sym typeface="Symbol"/>
              </a:rPr>
              <a:t>z’+z</a:t>
            </a:r>
            <a:r>
              <a:rPr lang="en-CA" i="1" dirty="0" smtClean="0">
                <a:solidFill>
                  <a:srgbClr val="0070C0"/>
                </a:solidFill>
                <a:sym typeface="Symbol"/>
              </a:rPr>
              <a:t>) </a:t>
            </a:r>
            <a:r>
              <a:rPr lang="en-CA" i="1" dirty="0" smtClean="0">
                <a:sym typeface="Symbol"/>
              </a:rPr>
              <a:t>+ </a:t>
            </a:r>
            <a:r>
              <a:rPr lang="en-CA" i="1" dirty="0" err="1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xy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’(</a:t>
            </a:r>
            <a:r>
              <a:rPr lang="en-CA" i="1" dirty="0" err="1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z’+z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)</a:t>
            </a:r>
          </a:p>
          <a:p>
            <a:r>
              <a:rPr lang="en-CA" i="1" dirty="0" smtClean="0">
                <a:sym typeface="Symbol"/>
              </a:rPr>
              <a:t>F = </a:t>
            </a:r>
            <a:r>
              <a:rPr lang="en-CA" i="1" dirty="0" err="1" smtClean="0">
                <a:sym typeface="Symbol"/>
              </a:rPr>
              <a:t>x’y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ym typeface="Symbol"/>
              </a:rPr>
              <a:t>xy</a:t>
            </a:r>
            <a:r>
              <a:rPr lang="en-CA" i="1" dirty="0" smtClean="0">
                <a:sym typeface="Symbol"/>
              </a:rPr>
              <a:t>’</a:t>
            </a:r>
          </a:p>
          <a:p>
            <a:r>
              <a:rPr lang="en-CA" i="1" dirty="0" smtClean="0">
                <a:sym typeface="Symbol"/>
              </a:rPr>
              <a:t>F = x </a:t>
            </a:r>
            <a:r>
              <a:rPr lang="en-CA" dirty="0" smtClean="0">
                <a:sym typeface="Symbol"/>
              </a:rPr>
              <a:t></a:t>
            </a:r>
            <a:r>
              <a:rPr lang="en-CA" i="1" dirty="0" smtClean="0">
                <a:sym typeface="Symbol"/>
              </a:rPr>
              <a:t> y</a:t>
            </a: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3886200" y="4267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4267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51816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51816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4267200"/>
            <a:ext cx="1066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4267200"/>
            <a:ext cx="1066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5181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5181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998976"/>
          </a:xfrm>
        </p:spPr>
        <p:txBody>
          <a:bodyPr>
            <a:normAutofit/>
          </a:bodyPr>
          <a:lstStyle/>
          <a:p>
            <a:r>
              <a:rPr lang="en-CA" i="1" dirty="0" smtClean="0"/>
              <a:t>F(x, y, z) = </a:t>
            </a:r>
            <a:r>
              <a:rPr lang="en-CA" i="1" dirty="0" smtClean="0">
                <a:sym typeface="Symbol"/>
              </a:rPr>
              <a:t> (3, 4, 6, 7)</a:t>
            </a:r>
          </a:p>
          <a:p>
            <a:r>
              <a:rPr lang="en-CA" i="1" dirty="0" smtClean="0">
                <a:sym typeface="Symbol"/>
              </a:rPr>
              <a:t>F = </a:t>
            </a:r>
            <a:r>
              <a:rPr lang="en-CA" i="1" dirty="0" err="1" smtClean="0">
                <a:solidFill>
                  <a:schemeClr val="accent6"/>
                </a:solidFill>
                <a:sym typeface="Symbol"/>
              </a:rPr>
              <a:t>x’yz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err="1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xy’z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’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xyz’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xyz</a:t>
            </a:r>
          </a:p>
          <a:p>
            <a:r>
              <a:rPr lang="en-CA" i="1" dirty="0" smtClean="0">
                <a:sym typeface="Symbol"/>
              </a:rPr>
              <a:t>Combine </a:t>
            </a:r>
          </a:p>
          <a:p>
            <a:pPr lvl="1"/>
            <a:r>
              <a:rPr lang="en-CA" i="1" dirty="0" smtClean="0">
                <a:sym typeface="Symbol"/>
              </a:rPr>
              <a:t>4 and 6</a:t>
            </a:r>
          </a:p>
          <a:p>
            <a:pPr lvl="1"/>
            <a:r>
              <a:rPr lang="en-CA" i="1" dirty="0" smtClean="0">
                <a:sym typeface="Symbol"/>
              </a:rPr>
              <a:t>7 </a:t>
            </a:r>
            <a:r>
              <a:rPr lang="en-CA" i="1" dirty="0">
                <a:sym typeface="Symbol"/>
              </a:rPr>
              <a:t>a</a:t>
            </a:r>
            <a:r>
              <a:rPr lang="en-CA" i="1" dirty="0" smtClean="0">
                <a:sym typeface="Symbol"/>
              </a:rPr>
              <a:t>nd 6</a:t>
            </a:r>
          </a:p>
          <a:p>
            <a:r>
              <a:rPr lang="en-CA" i="1" dirty="0" smtClean="0">
                <a:sym typeface="Symbol"/>
              </a:rPr>
              <a:t>F = </a:t>
            </a:r>
            <a:r>
              <a:rPr lang="en-CA" i="1" dirty="0" err="1">
                <a:solidFill>
                  <a:schemeClr val="accent6"/>
                </a:solidFill>
                <a:sym typeface="Symbol"/>
              </a:rPr>
              <a:t>x’yz</a:t>
            </a:r>
            <a:r>
              <a:rPr lang="en-CA" i="1" dirty="0">
                <a:sym typeface="Symbol"/>
              </a:rPr>
              <a:t> + </a:t>
            </a:r>
            <a:r>
              <a:rPr lang="en-CA" i="1" dirty="0" err="1">
                <a:solidFill>
                  <a:schemeClr val="accent4">
                    <a:lumMod val="75000"/>
                  </a:schemeClr>
                </a:solidFill>
                <a:sym typeface="Symbol"/>
              </a:rPr>
              <a:t>xy’z</a:t>
            </a:r>
            <a:r>
              <a:rPr lang="en-CA" i="1" dirty="0">
                <a:solidFill>
                  <a:schemeClr val="accent4">
                    <a:lumMod val="75000"/>
                  </a:schemeClr>
                </a:solidFill>
                <a:sym typeface="Symbol"/>
              </a:rPr>
              <a:t>’</a:t>
            </a:r>
            <a:r>
              <a:rPr lang="en-CA" i="1" dirty="0">
                <a:sym typeface="Symbol"/>
              </a:rPr>
              <a:t> + </a:t>
            </a:r>
            <a:r>
              <a:rPr lang="en-CA" i="1" dirty="0">
                <a:solidFill>
                  <a:schemeClr val="accent4">
                    <a:lumMod val="75000"/>
                  </a:schemeClr>
                </a:solidFill>
                <a:sym typeface="Symbol"/>
              </a:rPr>
              <a:t>xyz’</a:t>
            </a:r>
            <a:r>
              <a:rPr lang="en-CA" i="1" dirty="0">
                <a:sym typeface="Symbol"/>
              </a:rPr>
              <a:t> + 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xyz </a:t>
            </a:r>
            <a:r>
              <a:rPr lang="en-CA" i="1" dirty="0" smtClean="0">
                <a:sym typeface="Symbol"/>
              </a:rPr>
              <a:t>+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 </a:t>
            </a:r>
            <a:r>
              <a:rPr lang="en-CA" b="1" i="1" dirty="0">
                <a:solidFill>
                  <a:schemeClr val="accent4">
                    <a:lumMod val="75000"/>
                  </a:schemeClr>
                </a:solidFill>
                <a:sym typeface="Symbol"/>
              </a:rPr>
              <a:t>xyz’</a:t>
            </a:r>
            <a:endParaRPr lang="en-CA" b="1" i="1" dirty="0" smtClean="0">
              <a:solidFill>
                <a:srgbClr val="FF0000"/>
              </a:solidFill>
              <a:sym typeface="Symbol"/>
            </a:endParaRPr>
          </a:p>
          <a:p>
            <a:r>
              <a:rPr lang="en-CA" i="1" dirty="0" smtClean="0">
                <a:sym typeface="Symbol"/>
              </a:rPr>
              <a:t>F = </a:t>
            </a:r>
            <a:r>
              <a:rPr lang="en-CA" i="1" dirty="0" err="1">
                <a:solidFill>
                  <a:schemeClr val="accent6"/>
                </a:solidFill>
                <a:sym typeface="Symbol"/>
              </a:rPr>
              <a:t>x’yz</a:t>
            </a:r>
            <a:r>
              <a:rPr lang="en-CA" i="1" dirty="0">
                <a:sym typeface="Symbol"/>
              </a:rPr>
              <a:t> + </a:t>
            </a:r>
            <a:r>
              <a:rPr lang="en-CA" i="1" dirty="0" err="1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xz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’ </a:t>
            </a:r>
            <a:r>
              <a:rPr lang="en-CA" i="1" dirty="0" smtClean="0">
                <a:sym typeface="Symbol"/>
              </a:rPr>
              <a:t>+ </a:t>
            </a:r>
            <a:r>
              <a:rPr lang="en-CA" i="1" dirty="0" err="1">
                <a:solidFill>
                  <a:schemeClr val="accent4">
                    <a:lumMod val="75000"/>
                  </a:schemeClr>
                </a:solidFill>
                <a:sym typeface="Symbol"/>
              </a:rPr>
              <a:t>xy</a:t>
            </a:r>
            <a:endParaRPr lang="en-CA" i="1" dirty="0" smtClean="0">
              <a:sym typeface="Symbol"/>
            </a:endParaRPr>
          </a:p>
          <a:p>
            <a:pPr marL="109728" indent="0">
              <a:buNone/>
            </a:pP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4800600" y="838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838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17526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1752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838200"/>
            <a:ext cx="1066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1000" y="838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7526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17526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998976"/>
          </a:xfrm>
        </p:spPr>
        <p:txBody>
          <a:bodyPr>
            <a:normAutofit/>
          </a:bodyPr>
          <a:lstStyle/>
          <a:p>
            <a:r>
              <a:rPr lang="en-CA" i="1" dirty="0" smtClean="0">
                <a:sym typeface="Symbol"/>
              </a:rPr>
              <a:t>Also combine </a:t>
            </a:r>
          </a:p>
          <a:p>
            <a:pPr lvl="1"/>
            <a:r>
              <a:rPr lang="en-CA" i="1" dirty="0">
                <a:sym typeface="Symbol"/>
              </a:rPr>
              <a:t>3</a:t>
            </a:r>
            <a:r>
              <a:rPr lang="en-CA" i="1" dirty="0" smtClean="0">
                <a:sym typeface="Symbol"/>
              </a:rPr>
              <a:t> and 7</a:t>
            </a:r>
          </a:p>
          <a:p>
            <a:r>
              <a:rPr lang="en-CA" i="1" dirty="0">
                <a:sym typeface="Symbol"/>
              </a:rPr>
              <a:t>F = </a:t>
            </a:r>
            <a:r>
              <a:rPr lang="en-CA" i="1" dirty="0" err="1">
                <a:solidFill>
                  <a:schemeClr val="accent6"/>
                </a:solidFill>
                <a:sym typeface="Symbol"/>
              </a:rPr>
              <a:t>x’yz</a:t>
            </a:r>
            <a:r>
              <a:rPr lang="en-CA" i="1" dirty="0">
                <a:sym typeface="Symbol"/>
              </a:rPr>
              <a:t> + </a:t>
            </a:r>
            <a:r>
              <a:rPr lang="en-CA" i="1" dirty="0" err="1">
                <a:solidFill>
                  <a:schemeClr val="accent4">
                    <a:lumMod val="75000"/>
                  </a:schemeClr>
                </a:solidFill>
                <a:sym typeface="Symbol"/>
              </a:rPr>
              <a:t>xz</a:t>
            </a:r>
            <a:r>
              <a:rPr lang="en-CA" i="1" dirty="0">
                <a:solidFill>
                  <a:schemeClr val="accent4">
                    <a:lumMod val="75000"/>
                  </a:schemeClr>
                </a:solidFill>
                <a:sym typeface="Symbol"/>
              </a:rPr>
              <a:t>’ </a:t>
            </a:r>
            <a:r>
              <a:rPr lang="en-CA" i="1" dirty="0">
                <a:sym typeface="Symbol"/>
              </a:rPr>
              <a:t>+ </a:t>
            </a:r>
            <a:r>
              <a:rPr lang="en-CA" i="1" dirty="0" err="1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xy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 </a:t>
            </a:r>
            <a:endParaRPr lang="en-CA" i="1" dirty="0">
              <a:sym typeface="Symbol"/>
            </a:endParaRPr>
          </a:p>
          <a:p>
            <a:r>
              <a:rPr lang="en-CA" i="1" dirty="0" smtClean="0">
                <a:sym typeface="Symbol"/>
              </a:rPr>
              <a:t>F = </a:t>
            </a:r>
            <a:r>
              <a:rPr lang="en-CA" i="1" dirty="0" err="1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xz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’ </a:t>
            </a:r>
            <a:r>
              <a:rPr lang="en-CA" i="1" dirty="0" smtClean="0">
                <a:sym typeface="Symbol"/>
              </a:rPr>
              <a:t>+ </a:t>
            </a:r>
            <a:r>
              <a:rPr lang="en-CA" i="1" dirty="0" err="1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xy</a:t>
            </a:r>
            <a:r>
              <a:rPr lang="en-CA" i="1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 </a:t>
            </a:r>
            <a:r>
              <a:rPr lang="en-CA" i="1" dirty="0" smtClean="0">
                <a:sym typeface="Symbol"/>
              </a:rPr>
              <a:t>+ </a:t>
            </a:r>
            <a:r>
              <a:rPr lang="en-CA" i="1" dirty="0" err="1" smtClean="0">
                <a:solidFill>
                  <a:schemeClr val="accent6"/>
                </a:solidFill>
                <a:sym typeface="Symbol"/>
              </a:rPr>
              <a:t>x’yz</a:t>
            </a:r>
            <a:r>
              <a:rPr lang="en-CA" i="1" dirty="0" smtClean="0">
                <a:sym typeface="Symbol"/>
              </a:rPr>
              <a:t> + </a:t>
            </a:r>
            <a:r>
              <a:rPr lang="en-CA" i="1" dirty="0" smtClean="0">
                <a:solidFill>
                  <a:schemeClr val="accent6"/>
                </a:solidFill>
                <a:sym typeface="Symbol"/>
              </a:rPr>
              <a:t>xyz</a:t>
            </a:r>
            <a:endParaRPr lang="en-CA" i="1" dirty="0" smtClean="0">
              <a:solidFill>
                <a:schemeClr val="accent6">
                  <a:lumMod val="75000"/>
                </a:schemeClr>
              </a:solidFill>
              <a:sym typeface="Symbol"/>
            </a:endParaRPr>
          </a:p>
          <a:p>
            <a:r>
              <a:rPr lang="en-CA" i="1" dirty="0">
                <a:sym typeface="Symbol"/>
              </a:rPr>
              <a:t>F = </a:t>
            </a:r>
            <a:r>
              <a:rPr lang="en-CA" i="1" dirty="0" err="1">
                <a:solidFill>
                  <a:schemeClr val="accent4">
                    <a:lumMod val="75000"/>
                  </a:schemeClr>
                </a:solidFill>
                <a:sym typeface="Symbol"/>
              </a:rPr>
              <a:t>xz</a:t>
            </a:r>
            <a:r>
              <a:rPr lang="en-CA" i="1" dirty="0">
                <a:solidFill>
                  <a:schemeClr val="accent4">
                    <a:lumMod val="75000"/>
                  </a:schemeClr>
                </a:solidFill>
                <a:sym typeface="Symbol"/>
              </a:rPr>
              <a:t>’ </a:t>
            </a:r>
            <a:r>
              <a:rPr lang="en-CA" i="1" dirty="0">
                <a:sym typeface="Symbol"/>
              </a:rPr>
              <a:t>+ </a:t>
            </a:r>
            <a:r>
              <a:rPr lang="en-CA" i="1" dirty="0" err="1">
                <a:solidFill>
                  <a:schemeClr val="accent4">
                    <a:lumMod val="75000"/>
                  </a:schemeClr>
                </a:solidFill>
                <a:sym typeface="Symbol"/>
              </a:rPr>
              <a:t>xy</a:t>
            </a:r>
            <a:r>
              <a:rPr lang="en-CA" i="1" dirty="0">
                <a:solidFill>
                  <a:schemeClr val="accent4">
                    <a:lumMod val="75000"/>
                  </a:schemeClr>
                </a:solidFill>
                <a:sym typeface="Symbol"/>
              </a:rPr>
              <a:t> </a:t>
            </a:r>
            <a:r>
              <a:rPr lang="en-CA" i="1" dirty="0">
                <a:sym typeface="Symbol"/>
              </a:rPr>
              <a:t>+ </a:t>
            </a:r>
            <a:r>
              <a:rPr lang="en-CA" i="1" dirty="0" err="1" smtClean="0">
                <a:solidFill>
                  <a:schemeClr val="accent6"/>
                </a:solidFill>
                <a:sym typeface="Symbol"/>
              </a:rPr>
              <a:t>yz</a:t>
            </a:r>
            <a:endParaRPr lang="en-CA" i="1" dirty="0" smtClean="0">
              <a:sym typeface="Symbol"/>
            </a:endParaRPr>
          </a:p>
          <a:p>
            <a:endParaRPr lang="en-CA" i="1" dirty="0" smtClean="0">
              <a:sym typeface="Symbol"/>
            </a:endParaRPr>
          </a:p>
          <a:p>
            <a:pPr marL="109728" indent="0">
              <a:buNone/>
            </a:pP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4800600" y="838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838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17526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17526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838200"/>
            <a:ext cx="1066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1000" y="838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752600"/>
            <a:ext cx="1066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17526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6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3-Variable Map Observations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A single square represents 1 </a:t>
            </a:r>
            <a:r>
              <a:rPr lang="en-CA" dirty="0" err="1" smtClean="0"/>
              <a:t>minterm</a:t>
            </a:r>
            <a:r>
              <a:rPr lang="en-CA" dirty="0" smtClean="0"/>
              <a:t> with three literals (e.g., </a:t>
            </a:r>
            <a:r>
              <a:rPr lang="en-CA" i="1" dirty="0" err="1" smtClean="0"/>
              <a:t>x’yz</a:t>
            </a:r>
            <a:r>
              <a:rPr lang="en-CA" i="1" dirty="0" smtClean="0"/>
              <a:t>’</a:t>
            </a:r>
            <a:r>
              <a:rPr lang="en-CA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2 adjacent squares represent one </a:t>
            </a:r>
            <a:r>
              <a:rPr lang="en-CA" dirty="0" err="1" smtClean="0"/>
              <a:t>minterm</a:t>
            </a:r>
            <a:r>
              <a:rPr lang="en-CA" dirty="0" smtClean="0"/>
              <a:t> with 2 literals (e.g., </a:t>
            </a:r>
            <a:r>
              <a:rPr lang="en-CA" i="1" dirty="0" err="1" smtClean="0"/>
              <a:t>xy</a:t>
            </a:r>
            <a:r>
              <a:rPr lang="en-CA" i="1" dirty="0" smtClean="0"/>
              <a:t>’</a:t>
            </a:r>
            <a:r>
              <a:rPr lang="en-CA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4 adjacent squares </a:t>
            </a:r>
            <a:r>
              <a:rPr lang="en-CA" dirty="0"/>
              <a:t>represent one </a:t>
            </a:r>
            <a:r>
              <a:rPr lang="en-CA" dirty="0" err="1"/>
              <a:t>minterm</a:t>
            </a:r>
            <a:r>
              <a:rPr lang="en-CA" dirty="0"/>
              <a:t> with </a:t>
            </a:r>
            <a:r>
              <a:rPr lang="en-CA" dirty="0" smtClean="0"/>
              <a:t>1 literal </a:t>
            </a:r>
            <a:r>
              <a:rPr lang="en-CA" dirty="0"/>
              <a:t>(e.g., </a:t>
            </a:r>
            <a:r>
              <a:rPr lang="en-CA" i="1" dirty="0" smtClean="0"/>
              <a:t>z</a:t>
            </a:r>
            <a:r>
              <a:rPr lang="en-CA" dirty="0" smtClean="0"/>
              <a:t>)</a:t>
            </a:r>
            <a:endParaRPr lang="en-CA" dirty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8 adjacent squares represent the function </a:t>
            </a:r>
            <a:r>
              <a:rPr lang="en-CA" i="1" dirty="0" smtClean="0"/>
              <a:t>F = 1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0641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i="1" dirty="0" smtClean="0"/>
              <a:t>F = </a:t>
            </a:r>
            <a:r>
              <a:rPr lang="en-CA" i="1" dirty="0" err="1" smtClean="0"/>
              <a:t>x’y’z</a:t>
            </a:r>
            <a:r>
              <a:rPr lang="en-CA" i="1" dirty="0" smtClean="0"/>
              <a:t>’ + </a:t>
            </a:r>
            <a:r>
              <a:rPr lang="en-CA" i="1" dirty="0" err="1" smtClean="0"/>
              <a:t>x’y’z</a:t>
            </a:r>
            <a:r>
              <a:rPr lang="en-CA" i="1" dirty="0" smtClean="0"/>
              <a:t> + </a:t>
            </a:r>
            <a:r>
              <a:rPr lang="en-CA" i="1" dirty="0" err="1" smtClean="0"/>
              <a:t>x’yz</a:t>
            </a:r>
            <a:r>
              <a:rPr lang="en-CA" i="1" dirty="0" smtClean="0"/>
              <a:t> + </a:t>
            </a:r>
            <a:r>
              <a:rPr lang="en-CA" i="1" dirty="0" err="1" smtClean="0"/>
              <a:t>x’yz</a:t>
            </a:r>
            <a:r>
              <a:rPr lang="en-CA" i="1" dirty="0" smtClean="0"/>
              <a:t>’</a:t>
            </a:r>
          </a:p>
          <a:p>
            <a:r>
              <a:rPr lang="en-CA" i="1" dirty="0" smtClean="0"/>
              <a:t>Combine (0,1), (1,3), (3,2), (2,0)</a:t>
            </a:r>
          </a:p>
          <a:p>
            <a:r>
              <a:rPr lang="en-CA" i="1" dirty="0"/>
              <a:t>F = </a:t>
            </a:r>
            <a:r>
              <a:rPr lang="en-CA" i="1" dirty="0" smtClean="0"/>
              <a:t>x’</a:t>
            </a:r>
          </a:p>
          <a:p>
            <a:r>
              <a:rPr lang="en-CA" i="1" dirty="0" smtClean="0"/>
              <a:t>One literal</a:t>
            </a:r>
            <a:endParaRPr lang="en-CA" i="1" dirty="0"/>
          </a:p>
          <a:p>
            <a:endParaRPr lang="en-CA" i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2057400"/>
            <a:ext cx="1066800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2057400"/>
            <a:ext cx="1066800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2057400"/>
            <a:ext cx="1066800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2057400"/>
            <a:ext cx="1066800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971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4-Vraiable Maps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362200" y="2286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286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200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2286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2286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3200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3200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4114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4114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13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5029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9000" y="5029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9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4114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15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2600" y="4114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5800" y="5029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11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2600" y="5029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Adjacency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362200" y="2286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286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200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2286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2286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3200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7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32004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6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4114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12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4114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13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5029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9000" y="5029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9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4114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15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2600" y="41148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14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5800" y="5029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11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2600" y="50292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i="1" dirty="0" smtClean="0">
                <a:solidFill>
                  <a:schemeClr val="tx1"/>
                </a:solidFill>
              </a:rPr>
              <a:t>m</a:t>
            </a:r>
            <a:r>
              <a:rPr lang="en-CA" sz="4000" i="1" baseline="-25000" dirty="0" smtClean="0">
                <a:solidFill>
                  <a:schemeClr val="tx1"/>
                </a:solidFill>
              </a:rPr>
              <a:t>10</a:t>
            </a:r>
            <a:endParaRPr lang="en-CA" sz="4000" i="1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9" idx="3"/>
            <a:endCxn id="14" idx="1"/>
          </p:cNvCxnSpPr>
          <p:nvPr/>
        </p:nvCxnSpPr>
        <p:spPr>
          <a:xfrm flipH="1">
            <a:off x="2362200" y="5486400"/>
            <a:ext cx="4267200" cy="12700"/>
          </a:xfrm>
          <a:prstGeom prst="curvedConnector5">
            <a:avLst>
              <a:gd name="adj1" fmla="val -25373"/>
              <a:gd name="adj2" fmla="val 8090110"/>
              <a:gd name="adj3" fmla="val 118544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19" idx="2"/>
          </p:cNvCxnSpPr>
          <p:nvPr/>
        </p:nvCxnSpPr>
        <p:spPr>
          <a:xfrm rot="5400000">
            <a:off x="4343400" y="4038600"/>
            <a:ext cx="3657600" cy="152400"/>
          </a:xfrm>
          <a:prstGeom prst="curvedConnector5">
            <a:avLst>
              <a:gd name="adj1" fmla="val -19093"/>
              <a:gd name="adj2" fmla="val -663736"/>
              <a:gd name="adj3" fmla="val 117239"/>
            </a:avLst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flipH="1">
            <a:off x="2362200" y="4583723"/>
            <a:ext cx="4267200" cy="12700"/>
          </a:xfrm>
          <a:prstGeom prst="curvedConnector5">
            <a:avLst>
              <a:gd name="adj1" fmla="val -25373"/>
              <a:gd name="adj2" fmla="val 8090110"/>
              <a:gd name="adj3" fmla="val 118544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flipH="1">
            <a:off x="2362200" y="3644900"/>
            <a:ext cx="4267200" cy="12700"/>
          </a:xfrm>
          <a:prstGeom prst="curvedConnector5">
            <a:avLst>
              <a:gd name="adj1" fmla="val -25373"/>
              <a:gd name="adj2" fmla="val 8090110"/>
              <a:gd name="adj3" fmla="val 118544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H="1">
            <a:off x="2362200" y="2743200"/>
            <a:ext cx="4267200" cy="12700"/>
          </a:xfrm>
          <a:prstGeom prst="curvedConnector5">
            <a:avLst>
              <a:gd name="adj1" fmla="val -25373"/>
              <a:gd name="adj2" fmla="val 8090110"/>
              <a:gd name="adj3" fmla="val 118544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3243105" y="4038600"/>
            <a:ext cx="3657600" cy="152400"/>
          </a:xfrm>
          <a:prstGeom prst="curvedConnector5">
            <a:avLst>
              <a:gd name="adj1" fmla="val -19093"/>
              <a:gd name="adj2" fmla="val -663736"/>
              <a:gd name="adj3" fmla="val 117239"/>
            </a:avLst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>
            <a:off x="2186354" y="4038600"/>
            <a:ext cx="3657600" cy="152400"/>
          </a:xfrm>
          <a:prstGeom prst="curvedConnector5">
            <a:avLst>
              <a:gd name="adj1" fmla="val -19093"/>
              <a:gd name="adj2" fmla="val -663736"/>
              <a:gd name="adj3" fmla="val 117239"/>
            </a:avLst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>
            <a:off x="998136" y="4038600"/>
            <a:ext cx="3657600" cy="152400"/>
          </a:xfrm>
          <a:prstGeom prst="curvedConnector5">
            <a:avLst>
              <a:gd name="adj1" fmla="val -19093"/>
              <a:gd name="adj2" fmla="val -663736"/>
              <a:gd name="adj3" fmla="val 117239"/>
            </a:avLst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</a:t>
            </a:r>
            <a:r>
              <a:rPr lang="en-CA" dirty="0" smtClean="0"/>
              <a:t>-Variable Map Observations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A single square represents 1 </a:t>
            </a:r>
            <a:r>
              <a:rPr lang="en-CA" dirty="0" err="1" smtClean="0"/>
              <a:t>minterm</a:t>
            </a:r>
            <a:r>
              <a:rPr lang="en-CA" dirty="0" smtClean="0"/>
              <a:t> with 4 literals (e.g., </a:t>
            </a:r>
            <a:r>
              <a:rPr lang="en-CA" i="1" dirty="0" err="1" smtClean="0"/>
              <a:t>wx’yz</a:t>
            </a:r>
            <a:r>
              <a:rPr lang="en-CA" i="1" dirty="0" smtClean="0"/>
              <a:t>’</a:t>
            </a:r>
            <a:r>
              <a:rPr lang="en-CA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2 adjacent squares represent one </a:t>
            </a:r>
            <a:r>
              <a:rPr lang="en-CA" dirty="0" err="1" smtClean="0"/>
              <a:t>minterm</a:t>
            </a:r>
            <a:r>
              <a:rPr lang="en-CA" dirty="0" smtClean="0"/>
              <a:t> with 3 literals (e.g., </a:t>
            </a:r>
            <a:r>
              <a:rPr lang="en-CA" i="1" dirty="0" err="1" smtClean="0"/>
              <a:t>xy’z</a:t>
            </a:r>
            <a:r>
              <a:rPr lang="en-CA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4 adjacent squares </a:t>
            </a:r>
            <a:r>
              <a:rPr lang="en-CA" dirty="0"/>
              <a:t>represent one </a:t>
            </a:r>
            <a:r>
              <a:rPr lang="en-CA" dirty="0" err="1"/>
              <a:t>minterm</a:t>
            </a:r>
            <a:r>
              <a:rPr lang="en-CA" dirty="0"/>
              <a:t> with </a:t>
            </a:r>
            <a:r>
              <a:rPr lang="en-CA" dirty="0" smtClean="0"/>
              <a:t>2 literal </a:t>
            </a:r>
            <a:r>
              <a:rPr lang="en-CA" dirty="0"/>
              <a:t>(e.g., </a:t>
            </a:r>
            <a:r>
              <a:rPr lang="en-CA" i="1" dirty="0" err="1" smtClean="0"/>
              <a:t>w’z</a:t>
            </a:r>
            <a:r>
              <a:rPr lang="en-CA" dirty="0" smtClean="0"/>
              <a:t>)</a:t>
            </a:r>
            <a:endParaRPr lang="en-CA" dirty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8 adjacent squares represent </a:t>
            </a:r>
            <a:r>
              <a:rPr lang="en-CA" dirty="0"/>
              <a:t>one </a:t>
            </a:r>
            <a:r>
              <a:rPr lang="en-CA" dirty="0" err="1"/>
              <a:t>minterm</a:t>
            </a:r>
            <a:r>
              <a:rPr lang="en-CA" dirty="0"/>
              <a:t> with </a:t>
            </a:r>
            <a:r>
              <a:rPr lang="en-CA" dirty="0" smtClean="0"/>
              <a:t>1 </a:t>
            </a:r>
            <a:r>
              <a:rPr lang="en-CA" dirty="0"/>
              <a:t>literal (e.g., </a:t>
            </a:r>
            <a:r>
              <a:rPr lang="en-CA" i="1" dirty="0" smtClean="0"/>
              <a:t>z’</a:t>
            </a:r>
            <a:r>
              <a:rPr lang="en-CA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16 adjacent squares is the function </a:t>
            </a:r>
            <a:r>
              <a:rPr lang="en-CA" i="1" dirty="0" smtClean="0"/>
              <a:t>F = 1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3938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Self-Test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Draw a 4-variable K-map and simplify the following functions:</a:t>
            </a:r>
          </a:p>
          <a:p>
            <a:pPr marL="109728" indent="0">
              <a:buNone/>
            </a:pPr>
            <a:r>
              <a:rPr lang="en-CA" dirty="0"/>
              <a:t>	</a:t>
            </a:r>
            <a:r>
              <a:rPr lang="en-CA" i="1" dirty="0" smtClean="0"/>
              <a:t>F(w, x, y, z) = </a:t>
            </a:r>
            <a:r>
              <a:rPr lang="en-CA" i="1" dirty="0" smtClean="0">
                <a:sym typeface="Symbol"/>
              </a:rPr>
              <a:t> (0, 1, 5, 8, 9)</a:t>
            </a:r>
          </a:p>
          <a:p>
            <a:pPr marL="109728" indent="0">
              <a:buNone/>
            </a:pPr>
            <a:endParaRPr lang="en-CA" i="1" dirty="0">
              <a:sym typeface="Symbol"/>
            </a:endParaRPr>
          </a:p>
          <a:p>
            <a:pPr marL="109728" indent="0">
              <a:buNone/>
            </a:pPr>
            <a:r>
              <a:rPr lang="en-CA" i="1" dirty="0" smtClean="0"/>
              <a:t>	F(w</a:t>
            </a:r>
            <a:r>
              <a:rPr lang="en-CA" i="1" dirty="0"/>
              <a:t>, x, y, z) = </a:t>
            </a:r>
            <a:r>
              <a:rPr lang="en-CA" i="1" dirty="0">
                <a:sym typeface="Symbol"/>
              </a:rPr>
              <a:t> </a:t>
            </a:r>
            <a:r>
              <a:rPr lang="en-CA" i="1" dirty="0" smtClean="0">
                <a:sym typeface="Symbol"/>
              </a:rPr>
              <a:t>(1</a:t>
            </a:r>
            <a:r>
              <a:rPr lang="en-CA" i="1" dirty="0">
                <a:sym typeface="Symbol"/>
              </a:rPr>
              <a:t>, </a:t>
            </a:r>
            <a:r>
              <a:rPr lang="en-CA" i="1" dirty="0" smtClean="0">
                <a:sym typeface="Symbol"/>
              </a:rPr>
              <a:t>3, 5</a:t>
            </a:r>
            <a:r>
              <a:rPr lang="en-CA" i="1" dirty="0">
                <a:sym typeface="Symbol"/>
              </a:rPr>
              <a:t>, </a:t>
            </a:r>
            <a:r>
              <a:rPr lang="en-CA" i="1" dirty="0" smtClean="0">
                <a:sym typeface="Symbol"/>
              </a:rPr>
              <a:t>6, 9, 10, 11, 15)</a:t>
            </a:r>
            <a:endParaRPr lang="en-CA" dirty="0"/>
          </a:p>
          <a:p>
            <a:pPr marL="109728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644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Operators: AND</a:t>
            </a:r>
            <a:endParaRPr lang="en-CA" dirty="0"/>
          </a:p>
        </p:txBody>
      </p:sp>
      <p:sp>
        <p:nvSpPr>
          <p:cNvPr id="4" name="Litebulb"/>
          <p:cNvSpPr>
            <a:spLocks noEditPoints="1" noChangeArrowheads="1"/>
          </p:cNvSpPr>
          <p:nvPr/>
        </p:nvSpPr>
        <p:spPr bwMode="auto">
          <a:xfrm>
            <a:off x="6234113" y="3222486"/>
            <a:ext cx="1309687" cy="20050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noFill/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4517886"/>
            <a:ext cx="3657600" cy="382588"/>
            <a:chOff x="1371600" y="2514600"/>
            <a:chExt cx="3657600" cy="38258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2895600"/>
              <a:ext cx="1524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05200" y="2895600"/>
              <a:ext cx="1524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895600" y="2514600"/>
              <a:ext cx="609600" cy="38100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048000" y="4517886"/>
            <a:ext cx="3657600" cy="382588"/>
            <a:chOff x="1371600" y="2514600"/>
            <a:chExt cx="3657600" cy="3825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371600" y="2895600"/>
              <a:ext cx="1524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05200" y="2895600"/>
              <a:ext cx="1524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895600" y="2514600"/>
              <a:ext cx="609600" cy="38100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30"/>
          <p:cNvSpPr txBox="1"/>
          <p:nvPr/>
        </p:nvSpPr>
        <p:spPr>
          <a:xfrm>
            <a:off x="2362200" y="406068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Switch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14" name="TextBox 33"/>
          <p:cNvSpPr txBox="1"/>
          <p:nvPr/>
        </p:nvSpPr>
        <p:spPr>
          <a:xfrm>
            <a:off x="4495800" y="406068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Switch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15" name="TextBox 16"/>
          <p:cNvSpPr txBox="1"/>
          <p:nvPr/>
        </p:nvSpPr>
        <p:spPr>
          <a:xfrm>
            <a:off x="5492435" y="489888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94817" y="2362200"/>
            <a:ext cx="238238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i="1" dirty="0"/>
              <a:t>x</a:t>
            </a:r>
            <a:r>
              <a:rPr lang="en-US" sz="4000" b="1" dirty="0" smtClean="0"/>
              <a:t> AND </a:t>
            </a:r>
            <a:r>
              <a:rPr lang="en-US" sz="4000" b="1" i="1" dirty="0" smtClean="0"/>
              <a:t>y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5444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Higher-Order K-Maps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5-variable map is 3-D</a:t>
            </a:r>
          </a:p>
          <a:p>
            <a:r>
              <a:rPr lang="en-CA" dirty="0" smtClean="0"/>
              <a:t>More dimensions are needed for higher order maps</a:t>
            </a:r>
          </a:p>
          <a:p>
            <a:r>
              <a:rPr lang="en-CA" dirty="0" smtClean="0"/>
              <a:t>Useful only with computer programs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0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Optional 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Maxterms</a:t>
            </a:r>
            <a:endParaRPr lang="en-CA" dirty="0" smtClean="0"/>
          </a:p>
          <a:p>
            <a:r>
              <a:rPr lang="en-CA" dirty="0" smtClean="0"/>
              <a:t>Boolean product of sums (product of </a:t>
            </a:r>
            <a:r>
              <a:rPr lang="en-CA" dirty="0" err="1" smtClean="0"/>
              <a:t>maxterms</a:t>
            </a:r>
            <a:r>
              <a:rPr lang="en-CA" dirty="0" smtClean="0"/>
              <a:t>)</a:t>
            </a:r>
          </a:p>
          <a:p>
            <a:r>
              <a:rPr lang="en-CA" dirty="0" smtClean="0"/>
              <a:t>5-variable and 6-variable maps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Operators: AND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 </a:t>
            </a:r>
            <a:r>
              <a:rPr lang="en-CA" i="1" dirty="0" smtClean="0"/>
              <a:t>x</a:t>
            </a:r>
            <a:r>
              <a:rPr lang="en-CA" dirty="0" smtClean="0"/>
              <a:t> and </a:t>
            </a:r>
            <a:r>
              <a:rPr lang="en-CA" i="1" dirty="0" smtClean="0"/>
              <a:t>y</a:t>
            </a:r>
            <a:r>
              <a:rPr lang="en-CA" dirty="0" smtClean="0"/>
              <a:t> be binary variables, </a:t>
            </a:r>
            <a:r>
              <a:rPr lang="en-CA" i="1" dirty="0" err="1" smtClean="0"/>
              <a:t>x.y</a:t>
            </a:r>
            <a:r>
              <a:rPr lang="en-CA" dirty="0" smtClean="0"/>
              <a:t> or </a:t>
            </a:r>
            <a:r>
              <a:rPr lang="en-CA" i="1" dirty="0" err="1" smtClean="0"/>
              <a:t>xy</a:t>
            </a:r>
            <a:r>
              <a:rPr lang="en-CA" dirty="0" smtClean="0"/>
              <a:t> is defined by:</a:t>
            </a:r>
          </a:p>
          <a:p>
            <a:pPr marL="109728" indent="0">
              <a:buNone/>
            </a:pPr>
            <a:endParaRPr lang="en-CA" dirty="0"/>
          </a:p>
          <a:p>
            <a:pPr marL="109728" indent="0">
              <a:buNone/>
            </a:pP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1236"/>
              </p:ext>
            </p:extLst>
          </p:nvPr>
        </p:nvGraphicFramePr>
        <p:xfrm>
          <a:off x="2133600" y="3349625"/>
          <a:ext cx="4572000" cy="282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xy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8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Operators: OR</a:t>
            </a:r>
            <a:endParaRPr lang="en-CA" dirty="0"/>
          </a:p>
        </p:txBody>
      </p:sp>
      <p:sp>
        <p:nvSpPr>
          <p:cNvPr id="5" name="Litebulb"/>
          <p:cNvSpPr>
            <a:spLocks noEditPoints="1" noChangeArrowheads="1"/>
          </p:cNvSpPr>
          <p:nvPr/>
        </p:nvSpPr>
        <p:spPr bwMode="auto">
          <a:xfrm>
            <a:off x="6324600" y="3098800"/>
            <a:ext cx="1309687" cy="20050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noFill/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3732212"/>
            <a:ext cx="3657600" cy="382588"/>
            <a:chOff x="1371600" y="2514600"/>
            <a:chExt cx="3657600" cy="382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71600" y="2895600"/>
              <a:ext cx="1524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05200" y="2895600"/>
              <a:ext cx="1524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895600" y="2514600"/>
              <a:ext cx="609600" cy="38100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19200" y="5332412"/>
            <a:ext cx="3657600" cy="382588"/>
            <a:chOff x="1371600" y="2514600"/>
            <a:chExt cx="3657600" cy="38258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371600" y="2895600"/>
              <a:ext cx="1524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05200" y="2895600"/>
              <a:ext cx="1524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895600" y="2514600"/>
              <a:ext cx="609600" cy="381000"/>
            </a:xfrm>
            <a:prstGeom prst="line">
              <a:avLst/>
            </a:prstGeom>
            <a:ln w="571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rot="5400000">
            <a:off x="4059909" y="4913312"/>
            <a:ext cx="1599406" cy="7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6800" y="4875212"/>
            <a:ext cx="2286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/>
          <p:nvPr/>
        </p:nvSpPr>
        <p:spPr>
          <a:xfrm>
            <a:off x="2895600" y="319881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Switch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17" name="TextBox 32"/>
          <p:cNvSpPr txBox="1"/>
          <p:nvPr/>
        </p:nvSpPr>
        <p:spPr>
          <a:xfrm>
            <a:off x="5187635" y="450588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TextBox 33"/>
          <p:cNvSpPr txBox="1"/>
          <p:nvPr/>
        </p:nvSpPr>
        <p:spPr>
          <a:xfrm>
            <a:off x="2743200" y="487521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Switch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2286000"/>
            <a:ext cx="196079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x</a:t>
            </a:r>
            <a:r>
              <a:rPr lang="en-US" sz="4000" b="1" dirty="0" smtClean="0"/>
              <a:t> OR </a:t>
            </a:r>
            <a:r>
              <a:rPr lang="en-US" sz="4000" b="1" i="1" dirty="0" smtClean="0"/>
              <a:t>y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3956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Operators: OR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 </a:t>
            </a:r>
            <a:r>
              <a:rPr lang="en-CA" i="1" dirty="0" smtClean="0"/>
              <a:t>x</a:t>
            </a:r>
            <a:r>
              <a:rPr lang="en-CA" dirty="0" smtClean="0"/>
              <a:t> and </a:t>
            </a:r>
            <a:r>
              <a:rPr lang="en-CA" i="1" dirty="0" smtClean="0"/>
              <a:t>y</a:t>
            </a:r>
            <a:r>
              <a:rPr lang="en-CA" dirty="0" smtClean="0"/>
              <a:t> be binary variables, </a:t>
            </a:r>
            <a:r>
              <a:rPr lang="en-CA" i="1" dirty="0" err="1" smtClean="0"/>
              <a:t>x+y</a:t>
            </a:r>
            <a:r>
              <a:rPr lang="en-CA" dirty="0" smtClean="0"/>
              <a:t> is defined by:</a:t>
            </a:r>
          </a:p>
          <a:p>
            <a:pPr marL="109728" indent="0">
              <a:buNone/>
            </a:pPr>
            <a:endParaRPr lang="en-CA" dirty="0"/>
          </a:p>
          <a:p>
            <a:pPr marL="109728" indent="0">
              <a:buNone/>
            </a:pP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72185"/>
              </p:ext>
            </p:extLst>
          </p:nvPr>
        </p:nvGraphicFramePr>
        <p:xfrm>
          <a:off x="2133600" y="3349625"/>
          <a:ext cx="4572000" cy="282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x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x+y</a:t>
                      </a:r>
                      <a:endParaRPr lang="en-US" sz="28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6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1032</TotalTime>
  <Words>2259</Words>
  <Application>Microsoft Office PowerPoint</Application>
  <PresentationFormat>On-screen Show (4:3)</PresentationFormat>
  <Paragraphs>685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Aharoni</vt:lpstr>
      <vt:lpstr>Courier New</vt:lpstr>
      <vt:lpstr>Georgia</vt:lpstr>
      <vt:lpstr>Symbol</vt:lpstr>
      <vt:lpstr>Trebuchet MS</vt:lpstr>
      <vt:lpstr>Wingdings 2</vt:lpstr>
      <vt:lpstr>Urban</vt:lpstr>
      <vt:lpstr>Digital Logic I. Basics</vt:lpstr>
      <vt:lpstr>Outline</vt:lpstr>
      <vt:lpstr>Introduction</vt:lpstr>
      <vt:lpstr>Section 1 Objectives At the end of this section you will</vt:lpstr>
      <vt:lpstr>Binary Logic</vt:lpstr>
      <vt:lpstr>Logic Operators: AND</vt:lpstr>
      <vt:lpstr>Logic Operators: AND</vt:lpstr>
      <vt:lpstr>Logic Operators: OR</vt:lpstr>
      <vt:lpstr>Logic Operators: OR</vt:lpstr>
      <vt:lpstr>Logic Operators: NOT</vt:lpstr>
      <vt:lpstr>Precedence</vt:lpstr>
      <vt:lpstr>Useful Logic Laws</vt:lpstr>
      <vt:lpstr>Useful Logic laws</vt:lpstr>
      <vt:lpstr>Logic Gates</vt:lpstr>
      <vt:lpstr>AND gate</vt:lpstr>
      <vt:lpstr>OR gate</vt:lpstr>
      <vt:lpstr>NOT gate (invertor)</vt:lpstr>
      <vt:lpstr>More Gates: Exclusive OR (XOR)</vt:lpstr>
      <vt:lpstr>XOR is redundant</vt:lpstr>
      <vt:lpstr>More Gates: NOT OR (NOR)</vt:lpstr>
      <vt:lpstr>More Gates: NOT AND (NAND)</vt:lpstr>
      <vt:lpstr>Gates with more inputs</vt:lpstr>
      <vt:lpstr>Boolean Functions</vt:lpstr>
      <vt:lpstr>Boolean Function Exercises</vt:lpstr>
      <vt:lpstr>Logic Circuits</vt:lpstr>
      <vt:lpstr>Logisim</vt:lpstr>
      <vt:lpstr>Another XOR Circuit</vt:lpstr>
      <vt:lpstr>Boolean Function Exercises</vt:lpstr>
      <vt:lpstr>F = z’ +x’y’</vt:lpstr>
      <vt:lpstr>Boolean Function Exercise</vt:lpstr>
      <vt:lpstr>Self-Test Quiz</vt:lpstr>
      <vt:lpstr>Minerms and Gate-Level Minimization</vt:lpstr>
      <vt:lpstr>Section 2 Objectives At the end of this section you will</vt:lpstr>
      <vt:lpstr>Boolean Sum of Products (BSP)</vt:lpstr>
      <vt:lpstr>BSP Example</vt:lpstr>
      <vt:lpstr>BSP Example</vt:lpstr>
      <vt:lpstr>Minterms</vt:lpstr>
      <vt:lpstr>Understanding minterms</vt:lpstr>
      <vt:lpstr>Minterms Canonical Form</vt:lpstr>
      <vt:lpstr>Karnaugh-Maps</vt:lpstr>
      <vt:lpstr>2-Variable Functions</vt:lpstr>
      <vt:lpstr>2-Variable Maps</vt:lpstr>
      <vt:lpstr>Adjacency</vt:lpstr>
      <vt:lpstr>Simplifying Functions</vt:lpstr>
      <vt:lpstr>Example</vt:lpstr>
      <vt:lpstr>2-Variable Map Observations</vt:lpstr>
      <vt:lpstr>3-Variable Functions</vt:lpstr>
      <vt:lpstr>Adjacency</vt:lpstr>
      <vt:lpstr>Adjacency</vt:lpstr>
      <vt:lpstr>Example</vt:lpstr>
      <vt:lpstr>Example</vt:lpstr>
      <vt:lpstr>Example</vt:lpstr>
      <vt:lpstr>Example</vt:lpstr>
      <vt:lpstr>3-Variable Map Observations</vt:lpstr>
      <vt:lpstr>Example</vt:lpstr>
      <vt:lpstr>4-Vraiable Maps</vt:lpstr>
      <vt:lpstr>Adjacency</vt:lpstr>
      <vt:lpstr>4-Variable Map Observations</vt:lpstr>
      <vt:lpstr>Self-Test Quiz</vt:lpstr>
      <vt:lpstr>Higher-Order K-Maps</vt:lpstr>
      <vt:lpstr>Optional 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jalal</dc:creator>
  <cp:lastModifiedBy>Jalal Kawash</cp:lastModifiedBy>
  <cp:revision>86</cp:revision>
  <dcterms:created xsi:type="dcterms:W3CDTF">2006-08-16T00:00:00Z</dcterms:created>
  <dcterms:modified xsi:type="dcterms:W3CDTF">2015-05-11T19:09:41Z</dcterms:modified>
</cp:coreProperties>
</file>