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27" r:id="rId3"/>
    <p:sldId id="328" r:id="rId4"/>
    <p:sldId id="365" r:id="rId5"/>
    <p:sldId id="330" r:id="rId6"/>
    <p:sldId id="331" r:id="rId7"/>
    <p:sldId id="332" r:id="rId8"/>
    <p:sldId id="366" r:id="rId9"/>
    <p:sldId id="367" r:id="rId10"/>
    <p:sldId id="333" r:id="rId11"/>
    <p:sldId id="334" r:id="rId12"/>
    <p:sldId id="335" r:id="rId13"/>
    <p:sldId id="336" r:id="rId14"/>
    <p:sldId id="337" r:id="rId15"/>
    <p:sldId id="339" r:id="rId16"/>
    <p:sldId id="340" r:id="rId17"/>
    <p:sldId id="338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2" r:id="rId29"/>
    <p:sldId id="351" r:id="rId30"/>
    <p:sldId id="353" r:id="rId31"/>
    <p:sldId id="354" r:id="rId32"/>
    <p:sldId id="358" r:id="rId33"/>
    <p:sldId id="359" r:id="rId34"/>
    <p:sldId id="361" r:id="rId35"/>
    <p:sldId id="364" r:id="rId36"/>
    <p:sldId id="368" r:id="rId37"/>
    <p:sldId id="356" r:id="rId38"/>
    <p:sldId id="357" r:id="rId39"/>
    <p:sldId id="355" r:id="rId40"/>
    <p:sldId id="362" r:id="rId41"/>
    <p:sldId id="363" r:id="rId42"/>
    <p:sldId id="360" r:id="rId43"/>
    <p:sldId id="369" r:id="rId44"/>
    <p:sldId id="371" r:id="rId45"/>
    <p:sldId id="378" r:id="rId46"/>
    <p:sldId id="375" r:id="rId47"/>
    <p:sldId id="376" r:id="rId48"/>
    <p:sldId id="377" r:id="rId49"/>
    <p:sldId id="374" r:id="rId50"/>
    <p:sldId id="379" r:id="rId51"/>
    <p:sldId id="381" r:id="rId52"/>
    <p:sldId id="37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8" autoAdjust="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Logic</a:t>
            </a:r>
            <a:br>
              <a:rPr lang="en-CA" dirty="0" smtClean="0"/>
            </a:br>
            <a:r>
              <a:rPr lang="en-CA" dirty="0" smtClean="0"/>
              <a:t>II. </a:t>
            </a:r>
            <a:r>
              <a:rPr lang="en-CA" i="1" dirty="0" smtClean="0"/>
              <a:t>Combinational Circuits</a:t>
            </a:r>
            <a:endParaRPr lang="en-CA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Jalal </a:t>
            </a:r>
            <a:r>
              <a:rPr lang="en-CA" dirty="0" err="1" smtClean="0"/>
              <a:t>Kawash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Half Adder (HA)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9857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Input: two bits, </a:t>
            </a:r>
            <a:r>
              <a:rPr lang="en-CA" i="1" dirty="0" smtClean="0"/>
              <a:t>x</a:t>
            </a:r>
            <a:r>
              <a:rPr lang="en-CA" dirty="0" smtClean="0"/>
              <a:t> and </a:t>
            </a:r>
            <a:r>
              <a:rPr lang="en-CA" i="1" dirty="0" smtClean="0"/>
              <a:t>y</a:t>
            </a:r>
          </a:p>
          <a:p>
            <a:r>
              <a:rPr lang="en-CA" dirty="0" smtClean="0"/>
              <a:t>Output: </a:t>
            </a:r>
            <a:r>
              <a:rPr lang="en-CA" i="1" dirty="0" smtClean="0"/>
              <a:t>x </a:t>
            </a:r>
            <a:r>
              <a:rPr lang="en-CA" dirty="0" smtClean="0"/>
              <a:t>+ </a:t>
            </a:r>
            <a:r>
              <a:rPr lang="en-CA" i="1" dirty="0" smtClean="0"/>
              <a:t>y </a:t>
            </a:r>
            <a:r>
              <a:rPr lang="en-CA" dirty="0" smtClean="0"/>
              <a:t> </a:t>
            </a:r>
            <a:r>
              <a:rPr lang="en-CA" i="1" dirty="0" smtClean="0"/>
              <a:t>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3394"/>
              </p:ext>
            </p:extLst>
          </p:nvPr>
        </p:nvGraphicFramePr>
        <p:xfrm>
          <a:off x="1752600" y="3439160"/>
          <a:ext cx="43434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x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Carry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 Circuit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76800"/>
            <a:ext cx="8229600" cy="1408176"/>
          </a:xfrm>
        </p:spPr>
        <p:txBody>
          <a:bodyPr>
            <a:normAutofit/>
          </a:bodyPr>
          <a:lstStyle/>
          <a:p>
            <a:r>
              <a:rPr lang="en-CA" dirty="0" smtClean="0"/>
              <a:t>Sum = </a:t>
            </a:r>
            <a:r>
              <a:rPr lang="en-CA" i="1" dirty="0" err="1" smtClean="0"/>
              <a:t>x’y</a:t>
            </a:r>
            <a:r>
              <a:rPr lang="en-CA" i="1" dirty="0" smtClean="0"/>
              <a:t> + </a:t>
            </a:r>
            <a:r>
              <a:rPr lang="en-CA" i="1" dirty="0" err="1" smtClean="0"/>
              <a:t>y’x</a:t>
            </a:r>
            <a:r>
              <a:rPr lang="en-CA" i="1" dirty="0" smtClean="0"/>
              <a:t> = x </a:t>
            </a:r>
            <a:r>
              <a:rPr lang="en-CA" dirty="0" smtClean="0">
                <a:sym typeface="Symbol"/>
              </a:rPr>
              <a:t></a:t>
            </a:r>
            <a:r>
              <a:rPr lang="en-CA" i="1" dirty="0" smtClean="0">
                <a:sym typeface="Symbol"/>
              </a:rPr>
              <a:t> y</a:t>
            </a:r>
          </a:p>
          <a:p>
            <a:r>
              <a:rPr lang="en-CA" dirty="0" smtClean="0">
                <a:sym typeface="Symbol"/>
              </a:rPr>
              <a:t>Carry = </a:t>
            </a:r>
            <a:r>
              <a:rPr lang="en-CA" i="1" dirty="0" err="1" smtClean="0">
                <a:sym typeface="Symbol"/>
              </a:rPr>
              <a:t>xy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89028"/>
              </p:ext>
            </p:extLst>
          </p:nvPr>
        </p:nvGraphicFramePr>
        <p:xfrm>
          <a:off x="609600" y="2296160"/>
          <a:ext cx="3810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x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Carry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0800" y="601980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DL2.circ (HA)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67000"/>
            <a:ext cx="3378200" cy="193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0291" y="25508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Sum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8220291" y="364200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Carry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4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 of a HA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27176"/>
          </a:xfrm>
        </p:spPr>
        <p:txBody>
          <a:bodyPr/>
          <a:lstStyle/>
          <a:p>
            <a:r>
              <a:rPr lang="en-CA" dirty="0" smtClean="0"/>
              <a:t>Can we build an adder for 2-bit numbers from the 1-bit HAs?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872781" y="38100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2-bit Adder</a:t>
            </a:r>
            <a:endParaRPr lang="en-CA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05981" y="4191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05981" y="4572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05981" y="5183432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63581" y="4219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3581" y="54864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05981" y="55626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5400" y="415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endParaRPr lang="en-C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5400" y="5193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5138" y="4267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xo</a:t>
            </a:r>
            <a:endParaRPr lang="en-CA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55138" y="3886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x1</a:t>
            </a:r>
            <a:endParaRPr lang="en-CA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06607" y="479722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y</a:t>
            </a:r>
            <a:r>
              <a:rPr lang="en-CA" i="1" dirty="0" smtClean="0"/>
              <a:t>1</a:t>
            </a:r>
            <a:endParaRPr lang="en-CA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23981" y="51932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</a:t>
            </a:r>
            <a:r>
              <a:rPr lang="en-CA" i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30381" y="3897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/>
              <a:t>x</a:t>
            </a:r>
            <a:r>
              <a:rPr lang="en-CA" i="1" dirty="0" err="1" smtClean="0"/>
              <a:t>+y</a:t>
            </a:r>
            <a:endParaRPr lang="en-CA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30380" y="5193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carry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4448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672280" y="3459776"/>
            <a:ext cx="747320" cy="225522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 of a HA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27176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Can we build an adder for 2-bit numbers from the 1-bit HAs? Does not work if </a:t>
            </a:r>
            <a:r>
              <a:rPr lang="en-CA" i="1" dirty="0" smtClean="0"/>
              <a:t>x0 + y0 </a:t>
            </a:r>
            <a:r>
              <a:rPr lang="en-CA" dirty="0" smtClean="0"/>
              <a:t>produce a carry!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607643" y="3821668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/>
              <a:t>x</a:t>
            </a:r>
            <a:r>
              <a:rPr lang="en-CA" sz="3200" b="1" i="1" dirty="0" smtClean="0"/>
              <a:t> =</a:t>
            </a:r>
            <a:endParaRPr lang="en-CA" sz="32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3821668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 smtClean="0"/>
              <a:t>x1</a:t>
            </a:r>
            <a:endParaRPr lang="en-CA" sz="32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821668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 smtClean="0"/>
              <a:t>x0</a:t>
            </a:r>
            <a:endParaRPr lang="en-CA" sz="32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07643" y="4431268"/>
            <a:ext cx="85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 smtClean="0"/>
              <a:t>y =</a:t>
            </a:r>
            <a:endParaRPr lang="en-CA" sz="32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431268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/>
              <a:t>y</a:t>
            </a:r>
            <a:r>
              <a:rPr lang="en-CA" sz="3200" b="1" i="1" dirty="0" smtClean="0"/>
              <a:t>1</a:t>
            </a:r>
            <a:endParaRPr lang="en-CA" sz="32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48200" y="4431268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/>
              <a:t>y</a:t>
            </a:r>
            <a:r>
              <a:rPr lang="en-CA" sz="3200" b="1" i="1" dirty="0" smtClean="0"/>
              <a:t>0</a:t>
            </a:r>
            <a:endParaRPr lang="en-CA" sz="3200" b="1" i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07643" y="5193268"/>
            <a:ext cx="33359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4608493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 smtClean="0"/>
              <a:t>+</a:t>
            </a:r>
            <a:endParaRPr lang="en-CA" sz="32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821668"/>
            <a:ext cx="747320" cy="189333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367804" y="3810000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Can use a HA to produce</a:t>
            </a:r>
          </a:p>
          <a:p>
            <a:r>
              <a:rPr lang="en-CA" dirty="0" smtClean="0"/>
              <a:t>sum and possibly a carry</a:t>
            </a:r>
            <a:endParaRPr lang="en-CA" dirty="0"/>
          </a:p>
        </p:txBody>
      </p:sp>
      <p:cxnSp>
        <p:nvCxnSpPr>
          <p:cNvPr id="33" name="Elbow Connector 32"/>
          <p:cNvCxnSpPr>
            <a:stCxn id="12" idx="2"/>
            <a:endCxn id="41" idx="0"/>
          </p:cNvCxnSpPr>
          <p:nvPr/>
        </p:nvCxnSpPr>
        <p:spPr>
          <a:xfrm rot="5400000" flipH="1">
            <a:off x="3339334" y="4032474"/>
            <a:ext cx="2255224" cy="1109828"/>
          </a:xfrm>
          <a:prstGeom prst="bentConnector5">
            <a:avLst>
              <a:gd name="adj1" fmla="val -10136"/>
              <a:gd name="adj2" fmla="val 46391"/>
              <a:gd name="adj3" fmla="val 12439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04227" y="57872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if there is anon-zero carry?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3719511" y="327033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 smtClean="0"/>
              <a:t>1</a:t>
            </a:r>
            <a:endParaRPr lang="en-CA" sz="3200" b="1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603811" y="5325629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Need an adder with 3 inputs</a:t>
            </a:r>
          </a:p>
          <a:p>
            <a:r>
              <a:rPr lang="en-CA" dirty="0" smtClean="0"/>
              <a:t>HA has only 2!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53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2" grpId="0" animBg="1"/>
      <p:bldP spid="16" grpId="0"/>
      <p:bldP spid="36" grpId="0"/>
      <p:bldP spid="4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Full Adder (FA)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9857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Input: three bits, </a:t>
            </a:r>
            <a:r>
              <a:rPr lang="en-CA" i="1" dirty="0" smtClean="0"/>
              <a:t>x,</a:t>
            </a:r>
            <a:r>
              <a:rPr lang="en-CA" dirty="0" smtClean="0"/>
              <a:t> </a:t>
            </a:r>
            <a:r>
              <a:rPr lang="en-CA" i="1" dirty="0" smtClean="0"/>
              <a:t>y, </a:t>
            </a:r>
            <a:r>
              <a:rPr lang="en-CA" dirty="0" smtClean="0"/>
              <a:t>and</a:t>
            </a:r>
            <a:r>
              <a:rPr lang="en-CA" i="1" dirty="0" smtClean="0"/>
              <a:t> z</a:t>
            </a:r>
          </a:p>
          <a:p>
            <a:r>
              <a:rPr lang="en-CA" dirty="0" smtClean="0"/>
              <a:t>Output: </a:t>
            </a:r>
            <a:r>
              <a:rPr lang="en-CA" i="1" dirty="0" smtClean="0"/>
              <a:t>x </a:t>
            </a:r>
            <a:r>
              <a:rPr lang="en-CA" dirty="0" smtClean="0"/>
              <a:t>+ </a:t>
            </a:r>
            <a:r>
              <a:rPr lang="en-CA" i="1" dirty="0" smtClean="0"/>
              <a:t>y + z</a:t>
            </a:r>
            <a:r>
              <a:rPr lang="en-CA" dirty="0" smtClean="0"/>
              <a:t> </a:t>
            </a:r>
            <a:r>
              <a:rPr lang="en-CA" i="1" dirty="0" smtClean="0"/>
              <a:t>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17869"/>
              </p:ext>
            </p:extLst>
          </p:nvPr>
        </p:nvGraphicFramePr>
        <p:xfrm>
          <a:off x="4191000" y="2667000"/>
          <a:ext cx="4343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868680"/>
                <a:gridCol w="868680"/>
                <a:gridCol w="868680"/>
                <a:gridCol w="868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x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z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Carry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Full Adder – BSP for Carry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56976"/>
              </p:ext>
            </p:extLst>
          </p:nvPr>
        </p:nvGraphicFramePr>
        <p:xfrm>
          <a:off x="838200" y="2286000"/>
          <a:ext cx="4343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868680"/>
                <a:gridCol w="868680"/>
                <a:gridCol w="868680"/>
                <a:gridCol w="868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x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z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Carry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3987225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err="1" smtClean="0"/>
              <a:t>x’yz</a:t>
            </a:r>
            <a:endParaRPr lang="en-CA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86624" y="4901625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err="1"/>
              <a:t>x</a:t>
            </a:r>
            <a:r>
              <a:rPr lang="en-CA" sz="3200" i="1" dirty="0" err="1" smtClean="0"/>
              <a:t>y’z</a:t>
            </a:r>
            <a:endParaRPr lang="en-CA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04568" y="5282625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smtClean="0"/>
              <a:t>xyz’</a:t>
            </a:r>
            <a:endParaRPr lang="en-CA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181599" y="5715000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smtClean="0"/>
              <a:t>xyz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6058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Carry Function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Carry =</a:t>
            </a:r>
            <a:r>
              <a:rPr lang="en-CA" dirty="0" smtClean="0"/>
              <a:t> </a:t>
            </a:r>
            <a:r>
              <a:rPr lang="en-CA" i="1" dirty="0" err="1" smtClean="0"/>
              <a:t>x’yz</a:t>
            </a:r>
            <a:r>
              <a:rPr lang="en-CA" i="1" dirty="0"/>
              <a:t> </a:t>
            </a:r>
            <a:r>
              <a:rPr lang="en-CA" i="1" dirty="0" smtClean="0"/>
              <a:t>+ </a:t>
            </a:r>
            <a:r>
              <a:rPr lang="en-CA" i="1" dirty="0" err="1" smtClean="0"/>
              <a:t>xy’z</a:t>
            </a:r>
            <a:r>
              <a:rPr lang="en-CA" i="1" dirty="0" smtClean="0"/>
              <a:t> + xyz’ + xyz</a:t>
            </a:r>
          </a:p>
          <a:p>
            <a:endParaRPr lang="en-CA" i="1" dirty="0"/>
          </a:p>
          <a:p>
            <a:endParaRPr lang="en-CA" i="1" dirty="0" smtClean="0"/>
          </a:p>
          <a:p>
            <a:endParaRPr lang="en-CA" i="1" dirty="0"/>
          </a:p>
          <a:p>
            <a:endParaRPr lang="en-CA" i="1" dirty="0" smtClean="0"/>
          </a:p>
          <a:p>
            <a:endParaRPr lang="en-CA" i="1" dirty="0" smtClean="0"/>
          </a:p>
          <a:p>
            <a:r>
              <a:rPr lang="en-CA" i="1" dirty="0" smtClean="0"/>
              <a:t>Carry = x(</a:t>
            </a:r>
            <a:r>
              <a:rPr lang="en-CA" i="1" dirty="0" err="1" smtClean="0"/>
              <a:t>y’z</a:t>
            </a:r>
            <a:r>
              <a:rPr lang="en-CA" i="1" dirty="0" smtClean="0"/>
              <a:t> +</a:t>
            </a:r>
            <a:r>
              <a:rPr lang="en-CA" i="1" dirty="0" err="1" smtClean="0"/>
              <a:t>yz</a:t>
            </a:r>
            <a:r>
              <a:rPr lang="en-CA" i="1" dirty="0" smtClean="0"/>
              <a:t>’) + </a:t>
            </a:r>
            <a:r>
              <a:rPr lang="en-CA" i="1" dirty="0" err="1" smtClean="0"/>
              <a:t>yz</a:t>
            </a:r>
            <a:endParaRPr lang="en-CA" i="1" dirty="0" smtClean="0"/>
          </a:p>
          <a:p>
            <a:r>
              <a:rPr lang="en-CA" i="1" dirty="0" smtClean="0"/>
              <a:t>Carry = x(</a:t>
            </a:r>
            <a:r>
              <a:rPr lang="en-CA" i="1" dirty="0" err="1" smtClean="0"/>
              <a:t>y</a:t>
            </a:r>
            <a:r>
              <a:rPr lang="en-CA" dirty="0" err="1" smtClean="0">
                <a:sym typeface="Symbol"/>
              </a:rPr>
              <a:t></a:t>
            </a:r>
            <a:r>
              <a:rPr lang="en-CA" i="1" dirty="0" err="1" smtClean="0">
                <a:sym typeface="Symbol"/>
              </a:rPr>
              <a:t>z</a:t>
            </a:r>
            <a:r>
              <a:rPr lang="en-CA" i="1" dirty="0" smtClean="0">
                <a:sym typeface="Symbol"/>
              </a:rPr>
              <a:t>) + </a:t>
            </a:r>
            <a:r>
              <a:rPr lang="en-CA" i="1" dirty="0" err="1" smtClean="0">
                <a:sym typeface="Symbol"/>
              </a:rPr>
              <a:t>yz</a:t>
            </a:r>
            <a:endParaRPr lang="en-CA" i="1" dirty="0"/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3733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7338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28194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0" y="2819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37338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0" y="37338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7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Full Adder – BSP for Sum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9781"/>
              </p:ext>
            </p:extLst>
          </p:nvPr>
        </p:nvGraphicFramePr>
        <p:xfrm>
          <a:off x="838200" y="2286000"/>
          <a:ext cx="4343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868680"/>
                <a:gridCol w="868680"/>
                <a:gridCol w="868680"/>
                <a:gridCol w="868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x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z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Carry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3072825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err="1" smtClean="0"/>
              <a:t>x’y’z</a:t>
            </a:r>
            <a:endParaRPr lang="en-CA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86624" y="35052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err="1" smtClean="0"/>
              <a:t>x’yz</a:t>
            </a:r>
            <a:r>
              <a:rPr lang="en-CA" sz="3200" i="1" dirty="0" smtClean="0"/>
              <a:t>’</a:t>
            </a:r>
            <a:endParaRPr lang="en-CA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04568" y="4419600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err="1"/>
              <a:t>x</a:t>
            </a:r>
            <a:r>
              <a:rPr lang="en-CA" sz="3200" i="1" dirty="0" err="1" smtClean="0"/>
              <a:t>y’z</a:t>
            </a:r>
            <a:r>
              <a:rPr lang="en-CA" sz="3200" i="1" dirty="0" smtClean="0"/>
              <a:t>’</a:t>
            </a:r>
            <a:endParaRPr lang="en-CA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181599" y="5715000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i="1" dirty="0" smtClean="0"/>
              <a:t>xyz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5827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 Function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 = </a:t>
            </a:r>
            <a:r>
              <a:rPr lang="en-CA" i="1" dirty="0" err="1" smtClean="0"/>
              <a:t>x’y’z</a:t>
            </a:r>
            <a:r>
              <a:rPr lang="en-CA" i="1" dirty="0" smtClean="0"/>
              <a:t> + </a:t>
            </a:r>
            <a:r>
              <a:rPr lang="en-CA" i="1" dirty="0" err="1" smtClean="0"/>
              <a:t>x’yz</a:t>
            </a:r>
            <a:r>
              <a:rPr lang="en-CA" i="1" dirty="0" smtClean="0"/>
              <a:t>’ + </a:t>
            </a:r>
            <a:r>
              <a:rPr lang="en-CA" i="1" dirty="0" err="1" smtClean="0"/>
              <a:t>xy’z</a:t>
            </a:r>
            <a:r>
              <a:rPr lang="en-CA" i="1" dirty="0" smtClean="0"/>
              <a:t>’ + xyz</a:t>
            </a:r>
          </a:p>
          <a:p>
            <a:endParaRPr lang="en-CA" i="1" dirty="0"/>
          </a:p>
          <a:p>
            <a:r>
              <a:rPr lang="en-CA" b="1" i="1" dirty="0" smtClean="0"/>
              <a:t>Map is useless!!</a:t>
            </a:r>
          </a:p>
          <a:p>
            <a:endParaRPr lang="en-CA" i="1" dirty="0"/>
          </a:p>
          <a:p>
            <a:endParaRPr lang="en-CA" i="1" dirty="0" smtClean="0"/>
          </a:p>
          <a:p>
            <a:endParaRPr lang="en-CA" i="1" dirty="0"/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37338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733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2819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0" y="28194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37338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0" y="3733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 Function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Observation: </a:t>
            </a:r>
            <a:r>
              <a:rPr lang="en-CA" i="1" dirty="0" smtClean="0"/>
              <a:t>(a </a:t>
            </a:r>
            <a:r>
              <a:rPr lang="en-CA" dirty="0" smtClean="0">
                <a:sym typeface="Symbol"/>
              </a:rPr>
              <a:t></a:t>
            </a:r>
            <a:r>
              <a:rPr lang="en-CA" i="1" dirty="0" smtClean="0">
                <a:sym typeface="Symbol"/>
              </a:rPr>
              <a:t> </a:t>
            </a:r>
            <a:r>
              <a:rPr lang="en-CA" i="1" dirty="0" smtClean="0"/>
              <a:t>b)’ = </a:t>
            </a:r>
            <a:r>
              <a:rPr lang="en-CA" i="1" dirty="0" err="1" smtClean="0"/>
              <a:t>a’b</a:t>
            </a:r>
            <a:r>
              <a:rPr lang="en-CA" i="1" dirty="0" smtClean="0"/>
              <a:t>’ + </a:t>
            </a:r>
            <a:r>
              <a:rPr lang="en-CA" i="1" dirty="0" err="1" smtClean="0"/>
              <a:t>ab</a:t>
            </a:r>
            <a:endParaRPr lang="en-CA" i="1" dirty="0" smtClean="0"/>
          </a:p>
          <a:p>
            <a:r>
              <a:rPr lang="en-CA" i="1" dirty="0" smtClean="0"/>
              <a:t>Proof:</a:t>
            </a:r>
          </a:p>
          <a:p>
            <a:pPr lvl="1"/>
            <a:r>
              <a:rPr lang="en-CA" i="1" dirty="0"/>
              <a:t>(a </a:t>
            </a:r>
            <a:r>
              <a:rPr lang="en-CA" dirty="0">
                <a:sym typeface="Symbol"/>
              </a:rPr>
              <a:t></a:t>
            </a:r>
            <a:r>
              <a:rPr lang="en-CA" i="1" dirty="0">
                <a:sym typeface="Symbol"/>
              </a:rPr>
              <a:t> </a:t>
            </a:r>
            <a:r>
              <a:rPr lang="en-CA" i="1" dirty="0"/>
              <a:t>b</a:t>
            </a:r>
            <a:r>
              <a:rPr lang="en-CA" i="1" dirty="0" smtClean="0"/>
              <a:t>)’ = (</a:t>
            </a:r>
            <a:r>
              <a:rPr lang="en-CA" i="1" dirty="0" err="1" smtClean="0"/>
              <a:t>a’b</a:t>
            </a:r>
            <a:r>
              <a:rPr lang="en-CA" i="1" dirty="0" smtClean="0"/>
              <a:t> + </a:t>
            </a:r>
            <a:r>
              <a:rPr lang="en-CA" i="1" dirty="0" err="1" smtClean="0"/>
              <a:t>b’a</a:t>
            </a:r>
            <a:r>
              <a:rPr lang="en-CA" i="1" dirty="0" smtClean="0"/>
              <a:t>)’		</a:t>
            </a:r>
            <a:r>
              <a:rPr lang="en-CA" i="1" dirty="0" err="1" smtClean="0"/>
              <a:t>xor</a:t>
            </a:r>
            <a:r>
              <a:rPr lang="en-CA" i="1" dirty="0" smtClean="0"/>
              <a:t> definition</a:t>
            </a:r>
          </a:p>
          <a:p>
            <a:pPr lvl="1"/>
            <a:r>
              <a:rPr lang="en-CA" i="1" dirty="0"/>
              <a:t>(a </a:t>
            </a:r>
            <a:r>
              <a:rPr lang="en-CA" dirty="0">
                <a:sym typeface="Symbol"/>
              </a:rPr>
              <a:t></a:t>
            </a:r>
            <a:r>
              <a:rPr lang="en-CA" i="1" dirty="0">
                <a:sym typeface="Symbol"/>
              </a:rPr>
              <a:t> </a:t>
            </a:r>
            <a:r>
              <a:rPr lang="en-CA" i="1" dirty="0"/>
              <a:t>b)’ </a:t>
            </a:r>
            <a:r>
              <a:rPr lang="en-CA" i="1" dirty="0" smtClean="0"/>
              <a:t>= (</a:t>
            </a:r>
            <a:r>
              <a:rPr lang="en-CA" i="1" dirty="0" err="1" smtClean="0"/>
              <a:t>a’b</a:t>
            </a:r>
            <a:r>
              <a:rPr lang="en-CA" i="1" dirty="0" smtClean="0"/>
              <a:t>)’(</a:t>
            </a:r>
            <a:r>
              <a:rPr lang="en-CA" i="1" dirty="0" err="1" smtClean="0"/>
              <a:t>b’a</a:t>
            </a:r>
            <a:r>
              <a:rPr lang="en-CA" i="1" dirty="0" smtClean="0"/>
              <a:t>)’			</a:t>
            </a:r>
            <a:r>
              <a:rPr lang="en-CA" i="1" dirty="0" err="1" smtClean="0"/>
              <a:t>DeMorgan’s</a:t>
            </a:r>
            <a:r>
              <a:rPr lang="en-CA" i="1" dirty="0" smtClean="0"/>
              <a:t> law</a:t>
            </a:r>
          </a:p>
          <a:p>
            <a:pPr lvl="1"/>
            <a:r>
              <a:rPr lang="en-CA" i="1" dirty="0"/>
              <a:t>(a </a:t>
            </a:r>
            <a:r>
              <a:rPr lang="en-CA" dirty="0">
                <a:sym typeface="Symbol"/>
              </a:rPr>
              <a:t></a:t>
            </a:r>
            <a:r>
              <a:rPr lang="en-CA" i="1" dirty="0">
                <a:sym typeface="Symbol"/>
              </a:rPr>
              <a:t> </a:t>
            </a:r>
            <a:r>
              <a:rPr lang="en-CA" i="1" dirty="0"/>
              <a:t>b</a:t>
            </a:r>
            <a:r>
              <a:rPr lang="en-CA" i="1" dirty="0" smtClean="0"/>
              <a:t>)’ = (a’’ + b’)(b’’ + a’)		</a:t>
            </a:r>
            <a:r>
              <a:rPr lang="en-CA" i="1" dirty="0" err="1" smtClean="0"/>
              <a:t>DeMorgna’s</a:t>
            </a:r>
            <a:r>
              <a:rPr lang="en-CA" i="1" dirty="0" smtClean="0"/>
              <a:t> law</a:t>
            </a:r>
          </a:p>
          <a:p>
            <a:pPr lvl="1"/>
            <a:r>
              <a:rPr lang="en-CA" i="1" dirty="0"/>
              <a:t>(a </a:t>
            </a:r>
            <a:r>
              <a:rPr lang="en-CA" dirty="0">
                <a:sym typeface="Symbol"/>
              </a:rPr>
              <a:t></a:t>
            </a:r>
            <a:r>
              <a:rPr lang="en-CA" i="1" dirty="0">
                <a:sym typeface="Symbol"/>
              </a:rPr>
              <a:t> </a:t>
            </a:r>
            <a:r>
              <a:rPr lang="en-CA" i="1" dirty="0"/>
              <a:t>b)’ = (</a:t>
            </a:r>
            <a:r>
              <a:rPr lang="en-CA" i="1" dirty="0" smtClean="0"/>
              <a:t>a</a:t>
            </a:r>
            <a:r>
              <a:rPr lang="en-CA" i="1" dirty="0"/>
              <a:t> </a:t>
            </a:r>
            <a:r>
              <a:rPr lang="en-CA" i="1" dirty="0" smtClean="0"/>
              <a:t>+ </a:t>
            </a:r>
            <a:r>
              <a:rPr lang="en-CA" i="1" dirty="0"/>
              <a:t>b’)(</a:t>
            </a:r>
            <a:r>
              <a:rPr lang="en-CA" i="1" dirty="0" smtClean="0"/>
              <a:t>b</a:t>
            </a:r>
            <a:r>
              <a:rPr lang="en-CA" i="1" dirty="0"/>
              <a:t> </a:t>
            </a:r>
            <a:r>
              <a:rPr lang="en-CA" i="1" dirty="0" smtClean="0"/>
              <a:t>+ </a:t>
            </a:r>
            <a:r>
              <a:rPr lang="en-CA" i="1" dirty="0"/>
              <a:t>a’)		</a:t>
            </a:r>
            <a:r>
              <a:rPr lang="en-CA" i="1" dirty="0" smtClean="0"/>
              <a:t>Double negation</a:t>
            </a:r>
          </a:p>
          <a:p>
            <a:pPr lvl="1"/>
            <a:r>
              <a:rPr lang="en-CA" i="1" dirty="0"/>
              <a:t>(a </a:t>
            </a:r>
            <a:r>
              <a:rPr lang="en-CA" dirty="0">
                <a:sym typeface="Symbol"/>
              </a:rPr>
              <a:t></a:t>
            </a:r>
            <a:r>
              <a:rPr lang="en-CA" i="1" dirty="0">
                <a:sym typeface="Symbol"/>
              </a:rPr>
              <a:t> </a:t>
            </a:r>
            <a:r>
              <a:rPr lang="en-CA" i="1" dirty="0"/>
              <a:t>b)’ = </a:t>
            </a:r>
            <a:r>
              <a:rPr lang="en-CA" i="1" dirty="0" err="1" smtClean="0"/>
              <a:t>ab</a:t>
            </a:r>
            <a:r>
              <a:rPr lang="en-CA" i="1" dirty="0" smtClean="0"/>
              <a:t> + </a:t>
            </a:r>
            <a:r>
              <a:rPr lang="en-CA" i="1" dirty="0" err="1" smtClean="0"/>
              <a:t>a’a</a:t>
            </a:r>
            <a:r>
              <a:rPr lang="en-CA" i="1" dirty="0"/>
              <a:t> </a:t>
            </a:r>
            <a:r>
              <a:rPr lang="en-CA" i="1" dirty="0" smtClean="0"/>
              <a:t>+ </a:t>
            </a:r>
            <a:r>
              <a:rPr lang="en-CA" i="1" dirty="0" err="1" smtClean="0"/>
              <a:t>b’b</a:t>
            </a:r>
            <a:r>
              <a:rPr lang="en-CA" i="1" dirty="0" smtClean="0"/>
              <a:t> + </a:t>
            </a:r>
            <a:r>
              <a:rPr lang="en-CA" i="1" dirty="0" err="1" smtClean="0"/>
              <a:t>a’b</a:t>
            </a:r>
            <a:r>
              <a:rPr lang="en-CA" i="1" dirty="0" smtClean="0"/>
              <a:t>’</a:t>
            </a:r>
            <a:r>
              <a:rPr lang="en-CA" i="1" dirty="0"/>
              <a:t>	</a:t>
            </a:r>
            <a:r>
              <a:rPr lang="en-CA" i="1" dirty="0" smtClean="0"/>
              <a:t>Distribution</a:t>
            </a:r>
          </a:p>
          <a:p>
            <a:pPr lvl="1"/>
            <a:r>
              <a:rPr lang="en-CA" i="1" dirty="0"/>
              <a:t>(a </a:t>
            </a:r>
            <a:r>
              <a:rPr lang="en-CA" dirty="0">
                <a:sym typeface="Symbol"/>
              </a:rPr>
              <a:t></a:t>
            </a:r>
            <a:r>
              <a:rPr lang="en-CA" i="1" dirty="0">
                <a:sym typeface="Symbol"/>
              </a:rPr>
              <a:t> </a:t>
            </a:r>
            <a:r>
              <a:rPr lang="en-CA" i="1" dirty="0"/>
              <a:t>b)’ = </a:t>
            </a:r>
            <a:r>
              <a:rPr lang="en-CA" i="1" dirty="0" err="1"/>
              <a:t>ab</a:t>
            </a:r>
            <a:r>
              <a:rPr lang="en-CA" i="1" dirty="0"/>
              <a:t> </a:t>
            </a:r>
            <a:r>
              <a:rPr lang="en-CA" i="1" dirty="0" smtClean="0"/>
              <a:t>+ </a:t>
            </a:r>
            <a:r>
              <a:rPr lang="en-CA" i="1" dirty="0" err="1" smtClean="0"/>
              <a:t>a’b</a:t>
            </a:r>
            <a:r>
              <a:rPr lang="en-CA" i="1" dirty="0" smtClean="0"/>
              <a:t>’			xx’ = 0, x+0=x</a:t>
            </a:r>
            <a:endParaRPr lang="en-CA" i="1" dirty="0"/>
          </a:p>
          <a:p>
            <a:pPr lvl="1"/>
            <a:endParaRPr lang="en-CA" i="1" dirty="0"/>
          </a:p>
          <a:p>
            <a:pPr lvl="1"/>
            <a:endParaRPr lang="en-CA" i="1" dirty="0" smtClean="0"/>
          </a:p>
          <a:p>
            <a:endParaRPr lang="en-CA" i="1" dirty="0"/>
          </a:p>
          <a:p>
            <a:endParaRPr lang="en-CA" i="1" dirty="0" smtClean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6042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Types of Circuits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Basic Combinational Circuits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Adders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err="1" smtClean="0"/>
              <a:t>Decodres</a:t>
            </a:r>
            <a:endParaRPr lang="en-CA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ALUs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More Combinational Circuits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Multiplexers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Multipliers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Comparators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017694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61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 Function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dirty="0" smtClean="0"/>
              <a:t>Sum </a:t>
            </a:r>
            <a:r>
              <a:rPr lang="en-CA" dirty="0" smtClean="0"/>
              <a:t>= </a:t>
            </a:r>
            <a:r>
              <a:rPr lang="en-CA" i="1" dirty="0" err="1" smtClean="0"/>
              <a:t>x’y’z</a:t>
            </a:r>
            <a:r>
              <a:rPr lang="en-CA" i="1" dirty="0" smtClean="0"/>
              <a:t> + </a:t>
            </a:r>
            <a:r>
              <a:rPr lang="en-CA" i="1" dirty="0" err="1" smtClean="0"/>
              <a:t>x’yz</a:t>
            </a:r>
            <a:r>
              <a:rPr lang="en-CA" i="1" dirty="0" smtClean="0"/>
              <a:t>’ + </a:t>
            </a:r>
            <a:r>
              <a:rPr lang="en-CA" i="1" dirty="0" err="1" smtClean="0"/>
              <a:t>xy’z</a:t>
            </a:r>
            <a:r>
              <a:rPr lang="en-CA" i="1" dirty="0" smtClean="0"/>
              <a:t>’ + xyz</a:t>
            </a:r>
          </a:p>
          <a:p>
            <a:r>
              <a:rPr lang="en-CA" i="1" dirty="0" smtClean="0"/>
              <a:t>Sum = x’(</a:t>
            </a:r>
            <a:r>
              <a:rPr lang="en-CA" i="1" dirty="0" err="1" smtClean="0"/>
              <a:t>y’z</a:t>
            </a:r>
            <a:r>
              <a:rPr lang="en-CA" i="1" dirty="0" smtClean="0"/>
              <a:t> + </a:t>
            </a:r>
            <a:r>
              <a:rPr lang="en-CA" i="1" dirty="0" err="1" smtClean="0"/>
              <a:t>yz</a:t>
            </a:r>
            <a:r>
              <a:rPr lang="en-CA" i="1" dirty="0" smtClean="0"/>
              <a:t>’) + x(</a:t>
            </a:r>
            <a:r>
              <a:rPr lang="en-CA" i="1" dirty="0" err="1" smtClean="0"/>
              <a:t>y’z</a:t>
            </a:r>
            <a:r>
              <a:rPr lang="en-CA" i="1" dirty="0" smtClean="0"/>
              <a:t>’ + </a:t>
            </a:r>
            <a:r>
              <a:rPr lang="en-CA" i="1" dirty="0" err="1" smtClean="0"/>
              <a:t>yz</a:t>
            </a:r>
            <a:r>
              <a:rPr lang="en-CA" i="1" dirty="0" smtClean="0"/>
              <a:t>)</a:t>
            </a:r>
          </a:p>
          <a:p>
            <a:r>
              <a:rPr lang="en-CA" i="1" dirty="0" smtClean="0"/>
              <a:t>Sum = x’(y </a:t>
            </a:r>
            <a:r>
              <a:rPr lang="en-CA" dirty="0" smtClean="0">
                <a:sym typeface="Symbol"/>
              </a:rPr>
              <a:t> </a:t>
            </a:r>
            <a:r>
              <a:rPr lang="en-CA" i="1" dirty="0" smtClean="0">
                <a:sym typeface="Symbol"/>
              </a:rPr>
              <a:t>z) +</a:t>
            </a:r>
            <a:r>
              <a:rPr lang="en-CA" dirty="0" smtClean="0">
                <a:sym typeface="Symbol"/>
              </a:rPr>
              <a:t> </a:t>
            </a:r>
            <a:r>
              <a:rPr lang="en-CA" i="1" dirty="0" smtClean="0">
                <a:sym typeface="Symbol"/>
              </a:rPr>
              <a:t>x(</a:t>
            </a:r>
            <a:r>
              <a:rPr lang="en-CA" i="1" dirty="0"/>
              <a:t>y </a:t>
            </a:r>
            <a:r>
              <a:rPr lang="en-CA" dirty="0">
                <a:sym typeface="Symbol"/>
              </a:rPr>
              <a:t> </a:t>
            </a:r>
            <a:r>
              <a:rPr lang="en-CA" i="1" dirty="0">
                <a:sym typeface="Symbol"/>
              </a:rPr>
              <a:t>z</a:t>
            </a:r>
            <a:r>
              <a:rPr lang="en-CA" i="1" dirty="0" smtClean="0">
                <a:sym typeface="Symbol"/>
              </a:rPr>
              <a:t>)’</a:t>
            </a:r>
          </a:p>
          <a:p>
            <a:r>
              <a:rPr lang="en-CA" i="1" dirty="0" smtClean="0">
                <a:sym typeface="Symbol"/>
              </a:rPr>
              <a:t>Sum = x </a:t>
            </a:r>
            <a:r>
              <a:rPr lang="en-CA" dirty="0" smtClean="0">
                <a:sym typeface="Symbol"/>
              </a:rPr>
              <a:t> </a:t>
            </a:r>
            <a:r>
              <a:rPr lang="en-CA" i="1" dirty="0" smtClean="0">
                <a:sym typeface="Symbol"/>
              </a:rPr>
              <a:t>y </a:t>
            </a:r>
            <a:r>
              <a:rPr lang="en-CA" dirty="0">
                <a:sym typeface="Symbol"/>
              </a:rPr>
              <a:t> </a:t>
            </a:r>
            <a:r>
              <a:rPr lang="en-CA" i="1" dirty="0" smtClean="0">
                <a:sym typeface="Symbol"/>
              </a:rPr>
              <a:t>z</a:t>
            </a:r>
          </a:p>
          <a:p>
            <a:pPr lvl="1"/>
            <a:r>
              <a:rPr lang="en-CA" i="1" dirty="0" smtClean="0">
                <a:sym typeface="Symbol"/>
              </a:rPr>
              <a:t>Let a = </a:t>
            </a:r>
            <a:r>
              <a:rPr lang="en-CA" i="1" dirty="0"/>
              <a:t>(y </a:t>
            </a:r>
            <a:r>
              <a:rPr lang="en-CA" dirty="0">
                <a:sym typeface="Symbol"/>
              </a:rPr>
              <a:t> </a:t>
            </a:r>
            <a:r>
              <a:rPr lang="en-CA" i="1" dirty="0">
                <a:sym typeface="Symbol"/>
              </a:rPr>
              <a:t>z</a:t>
            </a:r>
            <a:r>
              <a:rPr lang="en-CA" i="1" dirty="0" smtClean="0">
                <a:sym typeface="Symbol"/>
              </a:rPr>
              <a:t>), Sum = </a:t>
            </a:r>
            <a:r>
              <a:rPr lang="en-CA" i="1" dirty="0" err="1" smtClean="0">
                <a:sym typeface="Symbol"/>
              </a:rPr>
              <a:t>x’a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xa</a:t>
            </a:r>
            <a:r>
              <a:rPr lang="en-CA" i="1" dirty="0" smtClean="0">
                <a:sym typeface="Symbol"/>
              </a:rPr>
              <a:t>’ = x</a:t>
            </a:r>
            <a:r>
              <a:rPr lang="en-CA" i="1" dirty="0" smtClean="0"/>
              <a:t> </a:t>
            </a:r>
            <a:r>
              <a:rPr lang="en-CA" dirty="0">
                <a:sym typeface="Symbol"/>
              </a:rPr>
              <a:t> </a:t>
            </a:r>
            <a:r>
              <a:rPr lang="en-CA" i="1" dirty="0">
                <a:sym typeface="Symbol"/>
              </a:rPr>
              <a:t>a</a:t>
            </a:r>
            <a:endParaRPr lang="en-CA" i="1" dirty="0" smtClean="0"/>
          </a:p>
          <a:p>
            <a:endParaRPr lang="en-CA" i="1" dirty="0" smtClean="0"/>
          </a:p>
          <a:p>
            <a:pPr lvl="1"/>
            <a:endParaRPr lang="en-CA" i="1" dirty="0" smtClean="0"/>
          </a:p>
          <a:p>
            <a:endParaRPr lang="en-CA" i="1" dirty="0"/>
          </a:p>
          <a:p>
            <a:endParaRPr lang="en-CA" i="1" dirty="0" smtClean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2161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 Circuit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143000"/>
            <a:ext cx="5562600" cy="1027176"/>
          </a:xfrm>
        </p:spPr>
        <p:txBody>
          <a:bodyPr/>
          <a:lstStyle/>
          <a:p>
            <a:r>
              <a:rPr lang="en-CA" i="1" dirty="0">
                <a:sym typeface="Symbol"/>
              </a:rPr>
              <a:t>Sum = x </a:t>
            </a:r>
            <a:r>
              <a:rPr lang="en-CA" dirty="0">
                <a:sym typeface="Symbol"/>
              </a:rPr>
              <a:t> </a:t>
            </a:r>
            <a:r>
              <a:rPr lang="en-CA" i="1" dirty="0">
                <a:sym typeface="Symbol"/>
              </a:rPr>
              <a:t>y </a:t>
            </a:r>
            <a:r>
              <a:rPr lang="en-CA" dirty="0">
                <a:sym typeface="Symbol"/>
              </a:rPr>
              <a:t> </a:t>
            </a:r>
            <a:r>
              <a:rPr lang="en-CA" i="1" dirty="0" smtClean="0">
                <a:sym typeface="Symbol"/>
              </a:rPr>
              <a:t>z</a:t>
            </a:r>
          </a:p>
          <a:p>
            <a:r>
              <a:rPr lang="en-CA" i="1" dirty="0"/>
              <a:t>Carry = x(</a:t>
            </a:r>
            <a:r>
              <a:rPr lang="en-CA" i="1" dirty="0" err="1"/>
              <a:t>y</a:t>
            </a:r>
            <a:r>
              <a:rPr lang="en-CA" dirty="0" err="1">
                <a:sym typeface="Symbol"/>
              </a:rPr>
              <a:t></a:t>
            </a:r>
            <a:r>
              <a:rPr lang="en-CA" i="1" dirty="0" err="1">
                <a:sym typeface="Symbol"/>
              </a:rPr>
              <a:t>z</a:t>
            </a:r>
            <a:r>
              <a:rPr lang="en-CA" i="1" dirty="0">
                <a:sym typeface="Symbol"/>
              </a:rPr>
              <a:t>) + </a:t>
            </a:r>
            <a:r>
              <a:rPr lang="en-CA" i="1" dirty="0" err="1">
                <a:sym typeface="Symbol"/>
              </a:rPr>
              <a:t>yz</a:t>
            </a:r>
            <a:endParaRPr lang="en-CA" i="1" dirty="0"/>
          </a:p>
          <a:p>
            <a:endParaRPr lang="en-CA" i="1" dirty="0">
              <a:sym typeface="Symbol"/>
            </a:endParaRPr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655320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DL2.circ (FA)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8162"/>
            <a:ext cx="6574772" cy="3221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6934" y="539432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Carry out</a:t>
            </a:r>
            <a:endParaRPr lang="en-CA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608630" y="330688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Sum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2276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Chaining FAs (2-bit number FA)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600200" y="2245808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FA</a:t>
            </a:r>
            <a:endParaRPr lang="en-CA" sz="4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24744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4400" y="28173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14400" y="31602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1800" y="248027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1800" y="31602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21495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endParaRPr lang="en-CA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4601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</a:t>
            </a:r>
            <a:endParaRPr lang="en-CA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81097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z</a:t>
            </a:r>
            <a:endParaRPr lang="en-CA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281348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</a:t>
            </a:r>
            <a:endParaRPr lang="en-CA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2318266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Add </a:t>
            </a:r>
            <a:r>
              <a:rPr lang="en-CA" sz="3600" i="1" dirty="0" smtClean="0">
                <a:solidFill>
                  <a:srgbClr val="FFC000"/>
                </a:solidFill>
              </a:rPr>
              <a:t>x</a:t>
            </a:r>
            <a:r>
              <a:rPr lang="en-CA" sz="3600" i="1" baseline="-25000" dirty="0" smtClean="0">
                <a:solidFill>
                  <a:srgbClr val="FFC000"/>
                </a:solidFill>
              </a:rPr>
              <a:t>1</a:t>
            </a:r>
            <a:r>
              <a:rPr lang="en-CA" sz="3600" i="1" dirty="0" smtClean="0">
                <a:solidFill>
                  <a:srgbClr val="0070C0"/>
                </a:solidFill>
              </a:rPr>
              <a:t>x</a:t>
            </a:r>
            <a:r>
              <a:rPr lang="en-CA" sz="3600" i="1" baseline="-25000" dirty="0" smtClean="0">
                <a:solidFill>
                  <a:srgbClr val="0070C0"/>
                </a:solidFill>
              </a:rPr>
              <a:t>0</a:t>
            </a:r>
            <a:r>
              <a:rPr lang="en-CA" sz="3600" dirty="0" smtClean="0"/>
              <a:t> to </a:t>
            </a:r>
            <a:r>
              <a:rPr lang="en-CA" sz="3600" i="1" dirty="0" smtClean="0">
                <a:solidFill>
                  <a:srgbClr val="FFC000"/>
                </a:solidFill>
              </a:rPr>
              <a:t>y</a:t>
            </a:r>
            <a:r>
              <a:rPr lang="en-CA" sz="3600" i="1" baseline="-25000" dirty="0" smtClean="0">
                <a:solidFill>
                  <a:srgbClr val="FFC000"/>
                </a:solidFill>
              </a:rPr>
              <a:t>1</a:t>
            </a:r>
            <a:r>
              <a:rPr lang="en-CA" sz="3600" i="1" dirty="0" smtClean="0">
                <a:solidFill>
                  <a:srgbClr val="0070C0"/>
                </a:solidFill>
              </a:rPr>
              <a:t>y</a:t>
            </a:r>
            <a:r>
              <a:rPr lang="en-CA" sz="3600" i="1" baseline="-25000" dirty="0" smtClean="0">
                <a:solidFill>
                  <a:srgbClr val="0070C0"/>
                </a:solidFill>
              </a:rPr>
              <a:t>0</a:t>
            </a:r>
            <a:endParaRPr lang="en-CA" sz="3600" i="1" baseline="-250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47930" y="3693608"/>
            <a:ext cx="13716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FA</a:t>
            </a:r>
            <a:endParaRPr lang="en-CA" sz="4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62130" y="39222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2130" y="42651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2130" y="46080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19530" y="392807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19530" y="460800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5930" y="355712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r>
              <a:rPr lang="en-CA" i="1" baseline="-25000" dirty="0" smtClean="0"/>
              <a:t>0</a:t>
            </a:r>
            <a:endParaRPr lang="en-CA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85930" y="390797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</a:t>
            </a:r>
            <a:r>
              <a:rPr lang="en-CA" i="1" baseline="-25000" dirty="0" smtClean="0"/>
              <a:t>0</a:t>
            </a:r>
            <a:endParaRPr lang="en-CA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885930" y="42587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0</a:t>
            </a:r>
            <a:endParaRPr lang="en-CA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9573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</a:t>
            </a:r>
            <a:r>
              <a:rPr lang="en-CA" i="1" baseline="-25000" dirty="0" smtClean="0"/>
              <a:t>0</a:t>
            </a:r>
            <a:endParaRPr lang="en-CA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095730" y="4261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</a:t>
            </a:r>
            <a:r>
              <a:rPr lang="en-CA" i="1" baseline="-25000" dirty="0" smtClean="0"/>
              <a:t>o</a:t>
            </a:r>
            <a:endParaRPr lang="en-CA" i="1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1676400" y="5334000"/>
            <a:ext cx="13716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FA</a:t>
            </a:r>
            <a:endParaRPr lang="en-CA" sz="44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90600" y="556260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0600" y="590550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90600" y="624840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8000" y="5568462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48000" y="624840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4400" y="51975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r>
              <a:rPr lang="en-CA" i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" y="5548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y1</a:t>
            </a:r>
            <a:endParaRPr lang="en-CA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522179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S1</a:t>
            </a:r>
            <a:endParaRPr lang="en-CA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124200" y="59016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C1</a:t>
            </a:r>
            <a:r>
              <a:rPr lang="en-CA" i="1" baseline="-25000" dirty="0" smtClean="0"/>
              <a:t>o</a:t>
            </a:r>
            <a:endParaRPr lang="en-CA" i="1" baseline="-25000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995459" y="4953000"/>
            <a:ext cx="2304814" cy="1318006"/>
          </a:xfrm>
          <a:prstGeom prst="bentConnector3">
            <a:avLst>
              <a:gd name="adj1" fmla="val 12716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 flipV="1">
            <a:off x="3331148" y="4630614"/>
            <a:ext cx="374182" cy="322386"/>
          </a:xfrm>
          <a:prstGeom prst="bentConnector3">
            <a:avLst>
              <a:gd name="adj1" fmla="val -23734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43400" y="3599042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Result is </a:t>
            </a:r>
            <a:r>
              <a:rPr lang="en-CA" sz="3600" i="1" dirty="0" smtClean="0"/>
              <a:t>C</a:t>
            </a:r>
            <a:r>
              <a:rPr lang="en-CA" sz="3600" i="1" baseline="-25000" dirty="0" smtClean="0"/>
              <a:t>1</a:t>
            </a:r>
            <a:r>
              <a:rPr lang="en-CA" sz="3600" i="1" dirty="0" smtClean="0"/>
              <a:t>S</a:t>
            </a:r>
            <a:r>
              <a:rPr lang="en-CA" sz="3600" i="1" baseline="-25000" dirty="0" smtClean="0"/>
              <a:t>1</a:t>
            </a:r>
            <a:r>
              <a:rPr lang="en-CA" sz="3600" i="1" dirty="0" smtClean="0"/>
              <a:t>S</a:t>
            </a:r>
            <a:r>
              <a:rPr lang="en-CA" sz="3600" i="1" baseline="-25000" dirty="0" smtClean="0"/>
              <a:t>0</a:t>
            </a:r>
            <a:endParaRPr lang="en-CA" sz="3600" i="1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4" grpId="0"/>
      <p:bldP spid="25" grpId="0"/>
      <p:bldP spid="26" grpId="0"/>
      <p:bldP spid="27" grpId="0"/>
      <p:bldP spid="28" grpId="0" animBg="1"/>
      <p:bldP spid="34" grpId="0"/>
      <p:bldP spid="35" grpId="0"/>
      <p:bldP spid="37" grpId="0"/>
      <p:bldP spid="38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4-bit Adder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314930" y="746088"/>
            <a:ext cx="13716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FA</a:t>
            </a:r>
            <a:endParaRPr lang="en-CA" sz="44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29130" y="97468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29130" y="131758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629130" y="166048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86530" y="98055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86530" y="1660488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2930" y="609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r>
              <a:rPr lang="en-CA" i="1" baseline="-25000" dirty="0" smtClean="0"/>
              <a:t>0</a:t>
            </a:r>
            <a:endParaRPr lang="en-CA" i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52930" y="96045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</a:t>
            </a:r>
            <a:r>
              <a:rPr lang="en-CA" i="1" baseline="-25000" dirty="0" smtClean="0"/>
              <a:t>0</a:t>
            </a:r>
            <a:endParaRPr lang="en-CA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2930" y="13112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0</a:t>
            </a:r>
            <a:endParaRPr lang="en-CA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62730" y="63388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</a:t>
            </a:r>
            <a:r>
              <a:rPr lang="en-CA" i="1" baseline="-25000" dirty="0" smtClean="0"/>
              <a:t>0</a:t>
            </a:r>
            <a:endParaRPr lang="en-CA" i="1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2386480"/>
            <a:ext cx="13716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FA</a:t>
            </a:r>
            <a:endParaRPr lang="en-CA" sz="44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57600" y="261508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7600" y="295798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330088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15000" y="2620942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15000" y="330088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1400" y="224999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r>
              <a:rPr lang="en-CA" i="1" baseline="-250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260084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y1</a:t>
            </a:r>
            <a:endParaRPr lang="en-CA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227427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</a:t>
            </a:r>
            <a:r>
              <a:rPr lang="en-CA" i="1" baseline="-25000" dirty="0" smtClean="0"/>
              <a:t>1</a:t>
            </a:r>
            <a:endParaRPr lang="en-CA" i="1" baseline="-25000" dirty="0"/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3662459" y="2005480"/>
            <a:ext cx="2304814" cy="1318006"/>
          </a:xfrm>
          <a:prstGeom prst="bentConnector3">
            <a:avLst>
              <a:gd name="adj1" fmla="val 12716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5998148" y="1683094"/>
            <a:ext cx="374182" cy="322386"/>
          </a:xfrm>
          <a:prstGeom prst="bentConnector3">
            <a:avLst>
              <a:gd name="adj1" fmla="val -23734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62660" y="4035641"/>
            <a:ext cx="1371600" cy="114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FA</a:t>
            </a:r>
            <a:endParaRPr lang="en-CA" sz="4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6860" y="4264241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76860" y="4607141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76860" y="4950041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34260" y="427010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34260" y="4950041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00660" y="38991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r>
              <a:rPr lang="en-CA" i="1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0660" y="425000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</a:t>
            </a:r>
            <a:r>
              <a:rPr lang="en-CA" i="1" baseline="-25000" dirty="0" smtClean="0"/>
              <a:t>3</a:t>
            </a:r>
            <a:endParaRPr lang="en-CA" i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810460" y="39234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</a:t>
            </a:r>
            <a:r>
              <a:rPr lang="en-CA" i="1" baseline="-25000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91130" y="5676033"/>
            <a:ext cx="13716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/>
              <a:t>FA</a:t>
            </a:r>
            <a:endParaRPr lang="en-CA" sz="44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05330" y="590463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05330" y="624753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05330" y="659043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62730" y="5910495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62730" y="659043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29130" y="553954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r>
              <a:rPr lang="en-CA" i="1" baseline="-25000" dirty="0" smtClean="0"/>
              <a:t>3</a:t>
            </a:r>
            <a:endParaRPr lang="en-CA" i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130" y="58903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</a:t>
            </a:r>
            <a:r>
              <a:rPr lang="en-CA" i="1" baseline="-25000" dirty="0" smtClean="0"/>
              <a:t>3</a:t>
            </a:r>
            <a:endParaRPr lang="en-CA" i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38930" y="5533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</a:t>
            </a:r>
            <a:r>
              <a:rPr lang="en-CA" i="1" baseline="-25000" dirty="0" smtClean="0"/>
              <a:t>3</a:t>
            </a:r>
            <a:endParaRPr lang="en-CA" i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5838930" y="624370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C1</a:t>
            </a:r>
            <a:r>
              <a:rPr lang="en-CA" i="1" baseline="-25000" dirty="0" smtClean="0"/>
              <a:t>o</a:t>
            </a:r>
            <a:endParaRPr lang="en-CA" i="1" baseline="-250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3710189" y="5295033"/>
            <a:ext cx="2304814" cy="1318006"/>
          </a:xfrm>
          <a:prstGeom prst="bentConnector3">
            <a:avLst>
              <a:gd name="adj1" fmla="val 12716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 flipV="1">
            <a:off x="6045878" y="4972647"/>
            <a:ext cx="374182" cy="322386"/>
          </a:xfrm>
          <a:prstGeom prst="bentConnector3">
            <a:avLst>
              <a:gd name="adj1" fmla="val -23734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690929" y="3623266"/>
            <a:ext cx="2304814" cy="1318006"/>
          </a:xfrm>
          <a:prstGeom prst="bentConnector3">
            <a:avLst>
              <a:gd name="adj1" fmla="val 12716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6026618" y="3276600"/>
            <a:ext cx="374182" cy="322386"/>
          </a:xfrm>
          <a:prstGeom prst="bentConnector3">
            <a:avLst>
              <a:gd name="adj1" fmla="val -23734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Chaining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170176"/>
          </a:xfrm>
        </p:spPr>
        <p:txBody>
          <a:bodyPr/>
          <a:lstStyle/>
          <a:p>
            <a:r>
              <a:rPr lang="en-CA" dirty="0" smtClean="0"/>
              <a:t>Chaining is an easy way to build “higher-order” circuits from “lower-order” ones</a:t>
            </a:r>
          </a:p>
          <a:p>
            <a:r>
              <a:rPr lang="en-CA" dirty="0" smtClean="0"/>
              <a:t>However, it is not the best</a:t>
            </a:r>
          </a:p>
          <a:p>
            <a:r>
              <a:rPr lang="en-CA" dirty="0" smtClean="0"/>
              <a:t>The longer the chain the slower the circuit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678075" y="46482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i="1" dirty="0" smtClean="0"/>
              <a:t>s</a:t>
            </a:r>
            <a:r>
              <a:rPr lang="en-CA" sz="4400" b="1" i="1" baseline="-25000" dirty="0" smtClean="0"/>
              <a:t>0</a:t>
            </a:r>
            <a:endParaRPr lang="en-CA" sz="4400" b="1" i="1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489187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2275" y="6248400"/>
            <a:ext cx="76183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3322" y="58674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time</a:t>
            </a:r>
            <a:endParaRPr lang="en-CA" b="1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9675" y="489187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35475" y="46482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i="1" dirty="0" smtClean="0"/>
              <a:t>s</a:t>
            </a:r>
            <a:r>
              <a:rPr lang="en-CA" sz="4400" b="1" i="1" baseline="-25000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07075" y="489187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86176" y="46482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i="1" dirty="0" smtClean="0"/>
              <a:t>s</a:t>
            </a:r>
            <a:r>
              <a:rPr lang="en-CA" sz="4400" b="1" i="1" baseline="-25000" dirty="0" smtClean="0"/>
              <a:t>2</a:t>
            </a:r>
            <a:endParaRPr lang="en-CA" sz="4400" b="1" i="1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57776" y="4891873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Full </a:t>
            </a:r>
            <a:r>
              <a:rPr lang="en-CA" dirty="0" err="1" smtClean="0"/>
              <a:t>Subtractor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be built from a FA</a:t>
            </a:r>
          </a:p>
          <a:p>
            <a:r>
              <a:rPr lang="en-CA" i="1" dirty="0"/>
              <a:t>x</a:t>
            </a:r>
            <a:r>
              <a:rPr lang="en-CA" i="1" dirty="0" smtClean="0"/>
              <a:t> – y = x (y </a:t>
            </a:r>
            <a:r>
              <a:rPr lang="en-CA" dirty="0" smtClean="0">
                <a:sym typeface="Symbol"/>
              </a:rPr>
              <a:t></a:t>
            </a:r>
            <a:r>
              <a:rPr lang="en-CA" i="1" dirty="0" smtClean="0">
                <a:sym typeface="Symbol"/>
              </a:rPr>
              <a:t> 1) + 1</a:t>
            </a:r>
          </a:p>
          <a:p>
            <a:r>
              <a:rPr lang="en-CA" i="1" dirty="0" smtClean="0">
                <a:sym typeface="Symbol"/>
              </a:rPr>
              <a:t>Why?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8404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decoder is a combinational circuit such that</a:t>
            </a:r>
          </a:p>
          <a:p>
            <a:pPr lvl="1"/>
            <a:r>
              <a:rPr lang="en-CA" dirty="0" smtClean="0"/>
              <a:t>It has </a:t>
            </a:r>
            <a:r>
              <a:rPr lang="en-CA" i="1" dirty="0" smtClean="0"/>
              <a:t>n </a:t>
            </a:r>
            <a:r>
              <a:rPr lang="en-CA" dirty="0" smtClean="0"/>
              <a:t> inputs </a:t>
            </a:r>
          </a:p>
          <a:p>
            <a:pPr lvl="1"/>
            <a:r>
              <a:rPr lang="en-CA" dirty="0" smtClean="0"/>
              <a:t>It has </a:t>
            </a:r>
            <a:r>
              <a:rPr lang="en-CA" i="1" dirty="0" smtClean="0"/>
              <a:t>2</a:t>
            </a:r>
            <a:r>
              <a:rPr lang="en-CA" i="1" baseline="30000" dirty="0" smtClean="0"/>
              <a:t>n</a:t>
            </a:r>
            <a:r>
              <a:rPr lang="en-CA" dirty="0" smtClean="0"/>
              <a:t> outputs</a:t>
            </a:r>
          </a:p>
          <a:p>
            <a:pPr lvl="1"/>
            <a:r>
              <a:rPr lang="en-CA" dirty="0" smtClean="0"/>
              <a:t>For each input a unique associated output line carries 1</a:t>
            </a:r>
          </a:p>
          <a:p>
            <a:pPr lvl="1"/>
            <a:r>
              <a:rPr lang="en-CA" dirty="0" smtClean="0"/>
              <a:t>All other lines carry 0</a:t>
            </a:r>
          </a:p>
          <a:p>
            <a:pPr lvl="1"/>
            <a:r>
              <a:rPr lang="en-CA" dirty="0" smtClean="0"/>
              <a:t>Let </a:t>
            </a:r>
            <a:r>
              <a:rPr lang="en-CA" i="1" dirty="0" err="1" smtClean="0"/>
              <a:t>b</a:t>
            </a:r>
            <a:r>
              <a:rPr lang="en-CA" i="1" baseline="-25000" dirty="0" err="1" smtClean="0"/>
              <a:t>n</a:t>
            </a:r>
            <a:r>
              <a:rPr lang="en-CA" dirty="0" smtClean="0"/>
              <a:t> be the binary number corresponding to the input bits</a:t>
            </a:r>
          </a:p>
          <a:p>
            <a:pPr lvl="1"/>
            <a:r>
              <a:rPr lang="en-CA" dirty="0" smtClean="0"/>
              <a:t>If the input is </a:t>
            </a:r>
            <a:r>
              <a:rPr lang="en-CA" i="1" dirty="0" err="1"/>
              <a:t>b</a:t>
            </a:r>
            <a:r>
              <a:rPr lang="en-CA" i="1" baseline="-25000" dirty="0" err="1"/>
              <a:t>n</a:t>
            </a:r>
            <a:r>
              <a:rPr lang="en-CA" dirty="0" smtClean="0"/>
              <a:t>, then line </a:t>
            </a:r>
            <a:r>
              <a:rPr lang="en-CA" i="1" dirty="0" err="1"/>
              <a:t>b</a:t>
            </a:r>
            <a:r>
              <a:rPr lang="en-CA" i="1" baseline="-25000" dirty="0" err="1"/>
              <a:t>n</a:t>
            </a:r>
            <a:r>
              <a:rPr lang="en-CA" dirty="0" smtClean="0"/>
              <a:t> is set (carries 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1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2-4 Decoder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19200" y="2514600"/>
            <a:ext cx="1752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2-4 Decoder</a:t>
            </a:r>
            <a:endParaRPr lang="en-CA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" y="2895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" y="35052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71800" y="29718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1800" y="3472543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1800" y="39624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4958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25262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10321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r>
              <a:rPr lang="en-CA" baseline="-25000" dirty="0" smtClean="0"/>
              <a:t>1</a:t>
            </a:r>
            <a:endParaRPr lang="en-CA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4494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0449" y="308305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0449" y="359133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2</a:t>
            </a:r>
            <a:endParaRPr lang="en-CA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9611" y="41003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57800" y="2570565"/>
            <a:ext cx="1752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2-4 Decoder</a:t>
            </a:r>
            <a:endParaRPr lang="en-CA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43400" y="2951565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43400" y="3561165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027765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0400" y="3528508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10400" y="4018365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10400" y="4551765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3400" y="258223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3159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83094" y="265843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F</a:t>
            </a:r>
            <a:r>
              <a:rPr lang="en-CA" b="1" baseline="-25000" dirty="0" smtClean="0">
                <a:solidFill>
                  <a:srgbClr val="00B050"/>
                </a:solidFill>
              </a:rPr>
              <a:t>0</a:t>
            </a:r>
            <a:endParaRPr lang="en-CA" b="1" baseline="-250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9049" y="313902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59049" y="36473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2</a:t>
            </a:r>
            <a:endParaRPr lang="en-CA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238211" y="41563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8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2-4 Decoder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1219200" y="2570565"/>
            <a:ext cx="1752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2-4 Decoder</a:t>
            </a:r>
            <a:endParaRPr lang="en-CA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800" y="2951565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800" y="3561165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1800" y="3027765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1800" y="3528508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1800" y="4018365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4551765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258223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315917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4494" y="26584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20449" y="3139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F</a:t>
            </a:r>
            <a:r>
              <a:rPr lang="en-CA" b="1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0449" y="36473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2</a:t>
            </a:r>
            <a:endParaRPr lang="en-CA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99611" y="41563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200" y="2600461"/>
            <a:ext cx="1752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2-4 Decoder</a:t>
            </a:r>
            <a:endParaRPr lang="en-CA" sz="28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95800" y="2981461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95800" y="3591061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62800" y="3057661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62800" y="3558404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62800" y="4048261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62800" y="4581661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95800" y="261212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495800" y="31890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7435494" y="26883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11449" y="31689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11449" y="367719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F</a:t>
            </a:r>
            <a:r>
              <a:rPr lang="en-CA" b="1" baseline="-25000" dirty="0" smtClean="0">
                <a:solidFill>
                  <a:srgbClr val="00B050"/>
                </a:solidFill>
              </a:rPr>
              <a:t>2</a:t>
            </a:r>
            <a:endParaRPr lang="en-CA" b="1" baseline="-250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90611" y="41862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42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2-4 Decoder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3352800" y="2600461"/>
            <a:ext cx="1752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2-4 Decoder</a:t>
            </a:r>
            <a:endParaRPr lang="en-CA" sz="28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438400" y="2981461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3591061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05400" y="3057661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5400" y="3558404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05400" y="4048261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05400" y="4581661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38400" y="261212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8400" y="3189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1</a:t>
            </a:r>
            <a:endParaRPr lang="en-CA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78094" y="26883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54049" y="31689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54049" y="367719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2</a:t>
            </a:r>
            <a:endParaRPr lang="en-CA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333211" y="41862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F</a:t>
            </a:r>
            <a:r>
              <a:rPr lang="en-CA" b="1" baseline="-25000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98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Digital Circuits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17694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2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Multi-Function Circuits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Hardware runs all the time</a:t>
            </a:r>
          </a:p>
          <a:p>
            <a:endParaRPr lang="en-CA" dirty="0" smtClean="0"/>
          </a:p>
          <a:p>
            <a:r>
              <a:rPr lang="en-CA" dirty="0" smtClean="0"/>
              <a:t>A multi-function circuit will compute all of its functions</a:t>
            </a:r>
          </a:p>
          <a:p>
            <a:r>
              <a:rPr lang="en-CA" dirty="0" smtClean="0"/>
              <a:t>A decoder is used to “filter out” the functions that are not required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8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4-Function Circuit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026612" y="2667000"/>
            <a:ext cx="9144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F</a:t>
            </a:r>
            <a:r>
              <a:rPr lang="en-CA" sz="2800" b="1" baseline="-25000" dirty="0" smtClean="0"/>
              <a:t>0</a:t>
            </a:r>
            <a:endParaRPr lang="en-CA" sz="28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4008190" y="3518598"/>
            <a:ext cx="914400" cy="517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F</a:t>
            </a:r>
            <a:r>
              <a:rPr lang="en-CA" sz="2800" b="1" baseline="-250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5630" y="4462195"/>
            <a:ext cx="914400" cy="5174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F</a:t>
            </a:r>
            <a:r>
              <a:rPr lang="en-CA" sz="2800" b="1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3859" y="5336710"/>
            <a:ext cx="914400" cy="5333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F</a:t>
            </a:r>
            <a:r>
              <a:rPr lang="en-CA" sz="2800" b="1" baseline="-250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177" y="1981200"/>
            <a:ext cx="1752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2-4 Decoder</a:t>
            </a:r>
            <a:endParaRPr lang="en-CA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8977" y="23622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8977" y="29718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8777" y="2438400"/>
            <a:ext cx="288721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9928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256981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r>
              <a:rPr lang="en-CA" baseline="-25000" dirty="0" smtClean="0"/>
              <a:t>1</a:t>
            </a:r>
            <a:endParaRPr lang="en-CA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41471" y="2069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0</a:t>
            </a:r>
            <a:endParaRPr lang="en-CA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1471" y="298843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1471" y="388274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2</a:t>
            </a:r>
            <a:endParaRPr lang="en-CA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41471" y="476521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68777" y="3357769"/>
            <a:ext cx="2887213" cy="921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82019" y="4267200"/>
            <a:ext cx="2846337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78812" y="5161503"/>
            <a:ext cx="284954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36265" y="6248400"/>
            <a:ext cx="2804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36265" y="6553200"/>
            <a:ext cx="2804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59965" y="5925234"/>
            <a:ext cx="7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</a:t>
            </a:r>
          </a:p>
          <a:p>
            <a:r>
              <a:rPr lang="en-CA" dirty="0" smtClean="0"/>
              <a:t>input</a:t>
            </a:r>
            <a:endParaRPr lang="en-CA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148868" y="5925234"/>
            <a:ext cx="0" cy="32316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758468" y="5925233"/>
            <a:ext cx="0" cy="32316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58468" y="5029200"/>
            <a:ext cx="0" cy="121919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148868" y="5029200"/>
            <a:ext cx="0" cy="121920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758468" y="4067406"/>
            <a:ext cx="0" cy="21809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148868" y="4036088"/>
            <a:ext cx="0" cy="21809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58468" y="3200400"/>
            <a:ext cx="0" cy="33528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148868" y="3200400"/>
            <a:ext cx="0" cy="30191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42893" y="65074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4133293" y="62484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5" name="Straight Arrow Connector 74"/>
          <p:cNvCxnSpPr>
            <a:stCxn id="5" idx="3"/>
          </p:cNvCxnSpPr>
          <p:nvPr/>
        </p:nvCxnSpPr>
        <p:spPr>
          <a:xfrm>
            <a:off x="4941012" y="2933700"/>
            <a:ext cx="5334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930964" y="3777343"/>
            <a:ext cx="53340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902494" y="4724400"/>
            <a:ext cx="533400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894956" y="5595035"/>
            <a:ext cx="53340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3" idx="3"/>
          </p:cNvCxnSpPr>
          <p:nvPr/>
        </p:nvCxnSpPr>
        <p:spPr>
          <a:xfrm>
            <a:off x="6283438" y="2667000"/>
            <a:ext cx="1019774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4" idx="3"/>
          </p:cNvCxnSpPr>
          <p:nvPr/>
        </p:nvCxnSpPr>
        <p:spPr>
          <a:xfrm>
            <a:off x="6303058" y="3553378"/>
            <a:ext cx="1000154" cy="28651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17" idx="3"/>
          </p:cNvCxnSpPr>
          <p:nvPr/>
        </p:nvCxnSpPr>
        <p:spPr>
          <a:xfrm flipV="1">
            <a:off x="6243246" y="3934264"/>
            <a:ext cx="1124615" cy="54802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9" idx="3"/>
          </p:cNvCxnSpPr>
          <p:nvPr/>
        </p:nvCxnSpPr>
        <p:spPr>
          <a:xfrm flipV="1">
            <a:off x="6262105" y="4179780"/>
            <a:ext cx="1041107" cy="1176943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197514" y="3890135"/>
            <a:ext cx="4572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039210" y="3087469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Selected </a:t>
            </a:r>
          </a:p>
          <a:p>
            <a:r>
              <a:rPr lang="en-CA" i="1" dirty="0" smtClean="0"/>
              <a:t>Function</a:t>
            </a:r>
            <a:endParaRPr lang="en-CA" i="1" dirty="0"/>
          </a:p>
        </p:txBody>
      </p:sp>
      <p:sp>
        <p:nvSpPr>
          <p:cNvPr id="113" name="Flowchart: Delay 112"/>
          <p:cNvSpPr/>
          <p:nvPr/>
        </p:nvSpPr>
        <p:spPr>
          <a:xfrm>
            <a:off x="5457227" y="2318266"/>
            <a:ext cx="826211" cy="697468"/>
          </a:xfrm>
          <a:prstGeom prst="flowChartDe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Delay 113"/>
          <p:cNvSpPr/>
          <p:nvPr/>
        </p:nvSpPr>
        <p:spPr>
          <a:xfrm>
            <a:off x="5476847" y="3204644"/>
            <a:ext cx="826211" cy="697468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Delay 116"/>
          <p:cNvSpPr/>
          <p:nvPr/>
        </p:nvSpPr>
        <p:spPr>
          <a:xfrm>
            <a:off x="5417035" y="4133557"/>
            <a:ext cx="826211" cy="697468"/>
          </a:xfrm>
          <a:prstGeom prst="flowChartDela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Delay 118"/>
          <p:cNvSpPr/>
          <p:nvPr/>
        </p:nvSpPr>
        <p:spPr>
          <a:xfrm>
            <a:off x="5435894" y="5007989"/>
            <a:ext cx="826211" cy="697468"/>
          </a:xfrm>
          <a:prstGeom prst="flowChartDe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2" name="Group 131"/>
          <p:cNvGrpSpPr/>
          <p:nvPr/>
        </p:nvGrpSpPr>
        <p:grpSpPr>
          <a:xfrm>
            <a:off x="7307880" y="3553378"/>
            <a:ext cx="889634" cy="667524"/>
            <a:chOff x="7126130" y="1847076"/>
            <a:chExt cx="889634" cy="667524"/>
          </a:xfrm>
        </p:grpSpPr>
        <p:sp>
          <p:nvSpPr>
            <p:cNvPr id="125" name="Freeform 124"/>
            <p:cNvSpPr/>
            <p:nvPr/>
          </p:nvSpPr>
          <p:spPr>
            <a:xfrm>
              <a:off x="7126130" y="1880716"/>
              <a:ext cx="79964" cy="592853"/>
            </a:xfrm>
            <a:custGeom>
              <a:avLst/>
              <a:gdLst>
                <a:gd name="connsiteX0" fmla="*/ 0 w 90949"/>
                <a:gd name="connsiteY0" fmla="*/ 0 h 592853"/>
                <a:gd name="connsiteX1" fmla="*/ 90435 w 90949"/>
                <a:gd name="connsiteY1" fmla="*/ 311499 h 592853"/>
                <a:gd name="connsiteX2" fmla="*/ 30145 w 90949"/>
                <a:gd name="connsiteY2" fmla="*/ 592853 h 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49" h="592853">
                  <a:moveTo>
                    <a:pt x="0" y="0"/>
                  </a:moveTo>
                  <a:cubicBezTo>
                    <a:pt x="42705" y="106345"/>
                    <a:pt x="85411" y="212690"/>
                    <a:pt x="90435" y="311499"/>
                  </a:cubicBezTo>
                  <a:cubicBezTo>
                    <a:pt x="95459" y="410308"/>
                    <a:pt x="62802" y="501580"/>
                    <a:pt x="30145" y="5928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131509" y="1847076"/>
              <a:ext cx="884255" cy="330458"/>
            </a:xfrm>
            <a:custGeom>
              <a:avLst/>
              <a:gdLst>
                <a:gd name="connsiteX0" fmla="*/ 0 w 884255"/>
                <a:gd name="connsiteY0" fmla="*/ 29007 h 330458"/>
                <a:gd name="connsiteX1" fmla="*/ 371789 w 884255"/>
                <a:gd name="connsiteY1" fmla="*/ 29007 h 330458"/>
                <a:gd name="connsiteX2" fmla="*/ 884255 w 884255"/>
                <a:gd name="connsiteY2" fmla="*/ 330458 h 33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255" h="330458">
                  <a:moveTo>
                    <a:pt x="0" y="29007"/>
                  </a:moveTo>
                  <a:cubicBezTo>
                    <a:pt x="112206" y="3886"/>
                    <a:pt x="224413" y="-21235"/>
                    <a:pt x="371789" y="29007"/>
                  </a:cubicBezTo>
                  <a:cubicBezTo>
                    <a:pt x="519165" y="79249"/>
                    <a:pt x="701710" y="204853"/>
                    <a:pt x="884255" y="3304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Freeform 129"/>
            <p:cNvSpPr/>
            <p:nvPr/>
          </p:nvSpPr>
          <p:spPr>
            <a:xfrm flipV="1">
              <a:off x="7131508" y="2184142"/>
              <a:ext cx="884255" cy="330458"/>
            </a:xfrm>
            <a:custGeom>
              <a:avLst/>
              <a:gdLst>
                <a:gd name="connsiteX0" fmla="*/ 0 w 884255"/>
                <a:gd name="connsiteY0" fmla="*/ 29007 h 330458"/>
                <a:gd name="connsiteX1" fmla="*/ 371789 w 884255"/>
                <a:gd name="connsiteY1" fmla="*/ 29007 h 330458"/>
                <a:gd name="connsiteX2" fmla="*/ 884255 w 884255"/>
                <a:gd name="connsiteY2" fmla="*/ 330458 h 33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255" h="330458">
                  <a:moveTo>
                    <a:pt x="0" y="29007"/>
                  </a:moveTo>
                  <a:cubicBezTo>
                    <a:pt x="112206" y="3886"/>
                    <a:pt x="224413" y="-21235"/>
                    <a:pt x="371789" y="29007"/>
                  </a:cubicBezTo>
                  <a:cubicBezTo>
                    <a:pt x="519165" y="79249"/>
                    <a:pt x="701710" y="204853"/>
                    <a:pt x="884255" y="3304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549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  <p:bldP spid="18" grpId="0"/>
      <p:bldP spid="19" grpId="0"/>
      <p:bldP spid="20" grpId="0"/>
      <p:bldP spid="21" grpId="0"/>
      <p:bldP spid="110" grpId="0"/>
      <p:bldP spid="113" grpId="0" animBg="1"/>
      <p:bldP spid="114" grpId="0" animBg="1"/>
      <p:bldP spid="117" grpId="0" animBg="1"/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2-4 Decoder (Truth Table)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93731"/>
              </p:ext>
            </p:extLst>
          </p:nvPr>
        </p:nvGraphicFramePr>
        <p:xfrm>
          <a:off x="1905000" y="2590800"/>
          <a:ext cx="4572000" cy="282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F</a:t>
                      </a:r>
                      <a:r>
                        <a:rPr lang="en-US" sz="2800" i="1" baseline="-25000" dirty="0" smtClean="0"/>
                        <a:t>0</a:t>
                      </a:r>
                      <a:endParaRPr lang="en-US" sz="2800" i="1" baseline="-25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F</a:t>
                      </a:r>
                      <a:r>
                        <a:rPr lang="en-US" sz="2800" i="1" baseline="-25000" dirty="0" smtClean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F</a:t>
                      </a:r>
                      <a:r>
                        <a:rPr lang="en-US" sz="2800" i="1" baseline="-25000" dirty="0" smtClean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F</a:t>
                      </a:r>
                      <a:r>
                        <a:rPr lang="en-US" sz="2800" i="1" baseline="-25000" dirty="0" smtClean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2-4 Decoder (Circuit)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246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DL2 </a:t>
            </a:r>
            <a:r>
              <a:rPr lang="en-US" dirty="0"/>
              <a:t>(</a:t>
            </a:r>
            <a:r>
              <a:rPr lang="en-US" dirty="0" smtClean="0"/>
              <a:t>2-4 Decoder)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3733800" cy="39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3-8 Decoder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8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ALU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376488"/>
            <a:ext cx="7772400" cy="1509712"/>
          </a:xfrm>
        </p:spPr>
        <p:txBody>
          <a:bodyPr/>
          <a:lstStyle/>
          <a:p>
            <a:r>
              <a:rPr lang="en-CA" dirty="0" smtClean="0"/>
              <a:t>Section 3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17694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4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3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3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9900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Build a simple 1-bit ALU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Use chaining to build higher order ALU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17695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53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Slice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bit slice is a 1-bit ALU</a:t>
            </a:r>
          </a:p>
          <a:p>
            <a:r>
              <a:rPr lang="en-CA" dirty="0" smtClean="0"/>
              <a:t>We will use chaining to create a larger ALU</a:t>
            </a:r>
          </a:p>
          <a:p>
            <a:endParaRPr lang="en-CA" dirty="0"/>
          </a:p>
          <a:p>
            <a:r>
              <a:rPr lang="en-CA" dirty="0" smtClean="0"/>
              <a:t>ALU can do</a:t>
            </a:r>
          </a:p>
          <a:p>
            <a:pPr lvl="1"/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Or</a:t>
            </a:r>
          </a:p>
          <a:p>
            <a:pPr lvl="1"/>
            <a:r>
              <a:rPr lang="en-CA" dirty="0" smtClean="0"/>
              <a:t>Not</a:t>
            </a:r>
          </a:p>
          <a:p>
            <a:pPr lvl="1"/>
            <a:r>
              <a:rPr lang="en-CA" dirty="0" smtClean="0"/>
              <a:t>Addition</a:t>
            </a:r>
          </a:p>
          <a:p>
            <a:pPr lvl="1"/>
            <a:r>
              <a:rPr lang="en-CA" dirty="0" smtClean="0"/>
              <a:t>Only</a:t>
            </a:r>
          </a:p>
          <a:p>
            <a:pPr marL="41148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05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Unit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52552" y="2949622"/>
            <a:ext cx="5709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i="1" dirty="0" err="1" smtClean="0"/>
              <a:t>xy</a:t>
            </a:r>
            <a:endParaRPr lang="en-C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935708" y="4244046"/>
            <a:ext cx="7873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i="1" dirty="0" err="1"/>
              <a:t>x</a:t>
            </a:r>
            <a:r>
              <a:rPr lang="en-CA" sz="2400" b="1" i="1" dirty="0" err="1" smtClean="0"/>
              <a:t>+y</a:t>
            </a:r>
            <a:endParaRPr lang="en-CA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95064" y="5459014"/>
            <a:ext cx="4748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i="1" dirty="0"/>
              <a:t>y</a:t>
            </a:r>
            <a:r>
              <a:rPr lang="en-CA" sz="2400" b="1" i="1" dirty="0" smtClean="0"/>
              <a:t>’</a:t>
            </a:r>
            <a:endParaRPr lang="en-CA" sz="2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64949"/>
            <a:ext cx="5516784" cy="3393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77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Source: DL2 (Logic Unit)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9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3400" y="722048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4400" y="533400"/>
            <a:ext cx="7391400" cy="5448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848600" y="2845568"/>
            <a:ext cx="75400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/>
          <p:nvPr/>
        </p:nvSpPr>
        <p:spPr>
          <a:xfrm>
            <a:off x="228600" y="533400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9" name="TextBox 26"/>
          <p:cNvSpPr txBox="1"/>
          <p:nvPr/>
        </p:nvSpPr>
        <p:spPr>
          <a:xfrm>
            <a:off x="228600" y="7353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10" name="TextBox 27"/>
          <p:cNvSpPr txBox="1"/>
          <p:nvPr/>
        </p:nvSpPr>
        <p:spPr>
          <a:xfrm>
            <a:off x="8602608" y="21597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1" name="TextBox 28"/>
          <p:cNvSpPr txBox="1"/>
          <p:nvPr/>
        </p:nvSpPr>
        <p:spPr>
          <a:xfrm>
            <a:off x="8602608" y="26931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997968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Full Adder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81475" y="735304"/>
            <a:ext cx="15221" cy="224361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59"/>
          <p:cNvCxnSpPr/>
          <p:nvPr/>
        </p:nvCxnSpPr>
        <p:spPr>
          <a:xfrm>
            <a:off x="1788739" y="752738"/>
            <a:ext cx="1640261" cy="457200"/>
          </a:xfrm>
          <a:prstGeom prst="bentConnector3">
            <a:avLst>
              <a:gd name="adj1" fmla="val 100466"/>
            </a:avLst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64"/>
          <p:cNvCxnSpPr/>
          <p:nvPr/>
        </p:nvCxnSpPr>
        <p:spPr>
          <a:xfrm>
            <a:off x="1331539" y="952236"/>
            <a:ext cx="1716461" cy="257702"/>
          </a:xfrm>
          <a:prstGeom prst="bentConnector3">
            <a:avLst>
              <a:gd name="adj1" fmla="val 99908"/>
            </a:avLst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7848600" y="2388368"/>
            <a:ext cx="75400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5600" y="1169168"/>
            <a:ext cx="1143000" cy="3505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Decoder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20427" y="902732"/>
            <a:ext cx="0" cy="207618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276600" y="1413008"/>
            <a:ext cx="2286000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lay 55"/>
          <p:cNvSpPr/>
          <p:nvPr/>
        </p:nvSpPr>
        <p:spPr>
          <a:xfrm rot="5400000">
            <a:off x="5432167" y="1792361"/>
            <a:ext cx="533400" cy="424934"/>
          </a:xfrm>
          <a:prstGeom prst="flowChartDe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836228" y="1413008"/>
            <a:ext cx="869373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836227" y="1394592"/>
            <a:ext cx="0" cy="33132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562600" y="1394592"/>
            <a:ext cx="1093" cy="33132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220057" y="2326023"/>
            <a:ext cx="1485543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elay 84"/>
          <p:cNvSpPr/>
          <p:nvPr/>
        </p:nvSpPr>
        <p:spPr>
          <a:xfrm rot="5400000">
            <a:off x="4823660" y="2671201"/>
            <a:ext cx="533400" cy="424934"/>
          </a:xfrm>
          <a:prstGeom prst="flowChartDela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220057" y="2307043"/>
            <a:ext cx="0" cy="30992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276601" y="2326023"/>
            <a:ext cx="1669829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946430" y="2307043"/>
            <a:ext cx="0" cy="30198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648200" y="3226568"/>
            <a:ext cx="2025043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lay 97"/>
          <p:cNvSpPr/>
          <p:nvPr/>
        </p:nvSpPr>
        <p:spPr>
          <a:xfrm rot="5400000">
            <a:off x="4240510" y="3582279"/>
            <a:ext cx="533400" cy="424934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3282223" y="3226568"/>
            <a:ext cx="1086577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42427" y="3207663"/>
            <a:ext cx="0" cy="3110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368800" y="3207515"/>
            <a:ext cx="0" cy="31100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743200" y="4132502"/>
            <a:ext cx="3308866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324600" y="4132502"/>
            <a:ext cx="38100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elay 116"/>
          <p:cNvSpPr/>
          <p:nvPr/>
        </p:nvSpPr>
        <p:spPr>
          <a:xfrm rot="5400000">
            <a:off x="5921633" y="4652401"/>
            <a:ext cx="533400" cy="424934"/>
          </a:xfrm>
          <a:prstGeom prst="flowChartDe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618510" y="1221123"/>
            <a:ext cx="1039090" cy="21507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Logic Unit</a:t>
            </a:r>
            <a:endParaRPr lang="en-US" b="1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324600" y="4112540"/>
            <a:ext cx="1093" cy="48372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052066" y="4115503"/>
            <a:ext cx="0" cy="48372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3" idx="3"/>
          </p:cNvCxnSpPr>
          <p:nvPr/>
        </p:nvCxnSpPr>
        <p:spPr>
          <a:xfrm>
            <a:off x="2286000" y="3455168"/>
            <a:ext cx="457200" cy="67733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Delay 128"/>
          <p:cNvSpPr/>
          <p:nvPr/>
        </p:nvSpPr>
        <p:spPr>
          <a:xfrm rot="5400000">
            <a:off x="1372740" y="4652401"/>
            <a:ext cx="533400" cy="424934"/>
          </a:xfrm>
          <a:prstGeom prst="flowChartDe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1507722" y="3912368"/>
            <a:ext cx="0" cy="68580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1788740" y="4354401"/>
            <a:ext cx="4535860" cy="0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781475" y="4354401"/>
            <a:ext cx="15221" cy="243767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56" idx="3"/>
            <a:endCxn id="181" idx="7"/>
          </p:cNvCxnSpPr>
          <p:nvPr/>
        </p:nvCxnSpPr>
        <p:spPr>
          <a:xfrm flipH="1">
            <a:off x="5525350" y="2271528"/>
            <a:ext cx="173517" cy="289732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5" idx="3"/>
            <a:endCxn id="181" idx="0"/>
          </p:cNvCxnSpPr>
          <p:nvPr/>
        </p:nvCxnSpPr>
        <p:spPr>
          <a:xfrm>
            <a:off x="5090360" y="3150368"/>
            <a:ext cx="161096" cy="190521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98" idx="3"/>
            <a:endCxn id="181" idx="1"/>
          </p:cNvCxnSpPr>
          <p:nvPr/>
        </p:nvCxnSpPr>
        <p:spPr>
          <a:xfrm>
            <a:off x="4507210" y="4061446"/>
            <a:ext cx="470352" cy="110740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17" idx="3"/>
            <a:endCxn id="181" idx="6"/>
          </p:cNvCxnSpPr>
          <p:nvPr/>
        </p:nvCxnSpPr>
        <p:spPr>
          <a:xfrm flipH="1">
            <a:off x="5638800" y="5131568"/>
            <a:ext cx="549533" cy="31074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4864112" y="5055584"/>
            <a:ext cx="774688" cy="773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i="1" dirty="0" smtClean="0"/>
              <a:t>OR</a:t>
            </a:r>
            <a:endParaRPr lang="en-CA" sz="1600" b="1" i="1" dirty="0"/>
          </a:p>
        </p:txBody>
      </p:sp>
      <p:cxnSp>
        <p:nvCxnSpPr>
          <p:cNvPr id="191" name="Straight Arrow Connector 190"/>
          <p:cNvCxnSpPr>
            <a:stCxn id="181" idx="4"/>
          </p:cNvCxnSpPr>
          <p:nvPr/>
        </p:nvCxnSpPr>
        <p:spPr>
          <a:xfrm>
            <a:off x="5251456" y="5829036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29" idx="3"/>
          </p:cNvCxnSpPr>
          <p:nvPr/>
        </p:nvCxnSpPr>
        <p:spPr>
          <a:xfrm>
            <a:off x="1639440" y="5131568"/>
            <a:ext cx="0" cy="11546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85800" y="3226569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528682" y="952236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9682" y="742886"/>
            <a:ext cx="871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909682" y="952236"/>
            <a:ext cx="41074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191000" y="10284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 smtClean="0"/>
              <a:t>xy</a:t>
            </a:r>
            <a:endParaRPr lang="en-CA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3966680" y="191354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 smtClean="0"/>
              <a:t>x+y</a:t>
            </a:r>
            <a:endParaRPr lang="en-CA" i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3717266" y="28689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y’</a:t>
            </a:r>
            <a:endParaRPr lang="en-CA" i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2819400" y="378330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Sum(</a:t>
            </a:r>
            <a:r>
              <a:rPr lang="en-CA" i="1" dirty="0" err="1" smtClean="0"/>
              <a:t>x,y</a:t>
            </a:r>
            <a:r>
              <a:rPr lang="en-CA" i="1" dirty="0" smtClean="0"/>
              <a:t>)</a:t>
            </a:r>
            <a:endParaRPr lang="en-CA" i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862498" y="405167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/>
              <a:t>Carry</a:t>
            </a:r>
            <a:endParaRPr lang="en-CA" sz="1600" i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5347545" y="6095736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Output </a:t>
            </a:r>
            <a:r>
              <a:rPr lang="en-CA" i="1" dirty="0" smtClean="0">
                <a:sym typeface="Symbol"/>
              </a:rPr>
              <a:t> {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, </a:t>
            </a:r>
            <a:r>
              <a:rPr lang="en-CA" i="1" dirty="0" err="1" smtClean="0">
                <a:sym typeface="Symbol"/>
              </a:rPr>
              <a:t>x+y</a:t>
            </a:r>
            <a:r>
              <a:rPr lang="en-CA" i="1" dirty="0" smtClean="0">
                <a:sym typeface="Symbol"/>
              </a:rPr>
              <a:t>, y’ , Sum(</a:t>
            </a:r>
            <a:r>
              <a:rPr lang="en-CA" i="1" dirty="0" err="1" smtClean="0">
                <a:sym typeface="Symbol"/>
              </a:rPr>
              <a:t>x,y</a:t>
            </a:r>
            <a:r>
              <a:rPr lang="en-CA" i="1" dirty="0" smtClean="0">
                <a:sym typeface="Symbol"/>
              </a:rPr>
              <a:t>)}</a:t>
            </a:r>
            <a:endParaRPr lang="en-CA" i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1749793" y="59931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Carry out</a:t>
            </a:r>
            <a:endParaRPr lang="en-CA" i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19779" y="283833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Carry </a:t>
            </a:r>
          </a:p>
          <a:p>
            <a:r>
              <a:rPr lang="en-CA" i="1" dirty="0" smtClean="0"/>
              <a:t>in</a:t>
            </a:r>
            <a:endParaRPr lang="en-CA" i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7168950" y="58290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Bit slice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15287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788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1 Objective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852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the difference between combinational and sequential circuits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17695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27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4883" y="57912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Bit slice demo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632460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DL2.circ (Bit Slice)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3" y="990600"/>
            <a:ext cx="8790530" cy="412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325" y="1219200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05325" y="1600200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99308" y="2276375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83666" y="2940050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06525" y="3305475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8077200" y="2667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077200" y="46193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2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9848"/>
          </a:xfrm>
        </p:spPr>
        <p:txBody>
          <a:bodyPr/>
          <a:lstStyle/>
          <a:p>
            <a:r>
              <a:rPr lang="en-CA" dirty="0" smtClean="0"/>
              <a:t>4-bit ALU (</a:t>
            </a:r>
            <a:r>
              <a:rPr lang="en-CA" smtClean="0"/>
              <a:t>by chaining)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647700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DL2 (4-bit ALUS)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524000"/>
            <a:ext cx="8754975" cy="4495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99253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082040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371600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930400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214880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2506133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788920" y="1619450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3830320" y="1805093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114800" y="5596468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4402666" y="5596468"/>
            <a:ext cx="152400" cy="114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45866" y="519853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92533" y="49106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80402" y="49106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559801" y="49106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8842558" y="49106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6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Combinational Circuits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85800" y="2376488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4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017694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1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3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</a:t>
            </a:r>
            <a:r>
              <a:rPr lang="en-CA" b="1"/>
              <a:t>4</a:t>
            </a:r>
            <a:r>
              <a:rPr lang="en-CA" b="1" smtClean="0"/>
              <a:t> Objective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9900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Gain more practice with combinational circuits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7695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95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Multiplexers</a:t>
            </a:r>
            <a:endParaRPr lang="en-CA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621536"/>
          </a:xfrm>
        </p:spPr>
        <p:txBody>
          <a:bodyPr/>
          <a:lstStyle/>
          <a:p>
            <a:r>
              <a:rPr lang="en-CA" dirty="0" smtClean="0"/>
              <a:t>If S = 0, X = I</a:t>
            </a:r>
            <a:r>
              <a:rPr lang="en-CA" baseline="-25000" dirty="0" smtClean="0"/>
              <a:t>0</a:t>
            </a:r>
          </a:p>
          <a:p>
            <a:r>
              <a:rPr lang="en-CA" dirty="0" smtClean="0"/>
              <a:t>If S = 1, X = I</a:t>
            </a:r>
            <a:r>
              <a:rPr lang="en-CA" baseline="-25000" dirty="0" smtClean="0"/>
              <a:t>1</a:t>
            </a:r>
          </a:p>
        </p:txBody>
      </p:sp>
      <p:sp>
        <p:nvSpPr>
          <p:cNvPr id="4" name="Trapezoid 3"/>
          <p:cNvSpPr/>
          <p:nvPr/>
        </p:nvSpPr>
        <p:spPr>
          <a:xfrm rot="5400000">
            <a:off x="3524250" y="2800350"/>
            <a:ext cx="1676400" cy="1562100"/>
          </a:xfrm>
          <a:prstGeom prst="trapezoid">
            <a:avLst>
              <a:gd name="adj" fmla="val 2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33967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Multiplexer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2004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38862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62282" y="35814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038098" y="25908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8194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ym typeface="Symbol"/>
              </a:rPr>
              <a:t>I</a:t>
            </a:r>
            <a:r>
              <a:rPr lang="en-CA" b="1" baseline="-25000" dirty="0" smtClean="0">
                <a:sym typeface="Symbol"/>
              </a:rPr>
              <a:t>0</a:t>
            </a:r>
            <a:endParaRPr lang="en-CA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505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ym typeface="Symbol"/>
              </a:rPr>
              <a:t>I</a:t>
            </a:r>
            <a:r>
              <a:rPr lang="en-CA" b="1" baseline="-25000" dirty="0" smtClean="0">
                <a:sym typeface="Symbol"/>
              </a:rPr>
              <a:t>1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9098" y="22098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24282" y="322373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X </a:t>
            </a:r>
            <a:r>
              <a:rPr lang="en-CA" b="1" dirty="0" smtClean="0">
                <a:sym typeface="Symbol"/>
              </a:rPr>
              <a:t> {I</a:t>
            </a:r>
            <a:r>
              <a:rPr lang="en-CA" b="1" baseline="-25000" dirty="0" smtClean="0">
                <a:sym typeface="Symbol"/>
              </a:rPr>
              <a:t>0</a:t>
            </a:r>
            <a:r>
              <a:rPr lang="en-CA" b="1" dirty="0" smtClean="0">
                <a:sym typeface="Symbol"/>
              </a:rPr>
              <a:t>, I</a:t>
            </a:r>
            <a:r>
              <a:rPr lang="en-CA" b="1" baseline="-25000" dirty="0" smtClean="0">
                <a:sym typeface="Symbol"/>
              </a:rPr>
              <a:t>1</a:t>
            </a:r>
            <a:r>
              <a:rPr lang="en-CA" b="1" dirty="0" smtClean="0">
                <a:sym typeface="Symbol"/>
              </a:rPr>
              <a:t>}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895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4-Input Multiplexer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58" y="2204508"/>
            <a:ext cx="5194300" cy="4234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1881" y="632460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D2l.circ (4-input Multiplexer)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3801" y="2255308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141134" y="2255308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884459" y="3733800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892926" y="4411133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892926" y="5088466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892926" y="5774266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362200" y="195580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048486" y="19558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S0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457863" y="3663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I0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477428" y="432175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I1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1499541" y="50181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507185" y="57039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I3</a:t>
            </a:r>
            <a:endParaRPr lang="en-CA" dirty="0"/>
          </a:p>
        </p:txBody>
      </p:sp>
      <p:sp>
        <p:nvSpPr>
          <p:cNvPr id="19" name="Oval 18"/>
          <p:cNvSpPr/>
          <p:nvPr/>
        </p:nvSpPr>
        <p:spPr>
          <a:xfrm>
            <a:off x="6800462" y="501053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9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Tanenbaum</a:t>
            </a:r>
            <a:r>
              <a:rPr lang="en-US" dirty="0"/>
              <a:t>, Structured Computer Organization, Fifth Edition, (c) 2006 Pearson Education, Inc. All rights reserved. 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Shifters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A 1-bit left/right shifter.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C = 0 for left 1 for right</a:t>
            </a:r>
          </a:p>
        </p:txBody>
      </p:sp>
      <p:pic>
        <p:nvPicPr>
          <p:cNvPr id="92164" name="Picture 4" descr="3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44650"/>
            <a:ext cx="7010400" cy="327025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4102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1-bit left/right shifter.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= 0 for left 1 for right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2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Left Shift</a:t>
            </a:r>
            <a:endParaRPr lang="en-US" dirty="0"/>
          </a:p>
        </p:txBody>
      </p:sp>
      <p:pic>
        <p:nvPicPr>
          <p:cNvPr id="92164" name="Picture 4" descr="3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562217" cy="39941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92807" y="533400"/>
            <a:ext cx="3241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 = 0</a:t>
            </a:r>
          </a:p>
          <a:p>
            <a:r>
              <a:rPr lang="en-US" sz="2400" b="1" dirty="0" smtClean="0"/>
              <a:t>D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7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2713056"/>
            <a:ext cx="7467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2971800"/>
            <a:ext cx="7467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0648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23552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532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95400" y="2743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2200" y="2743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5200" y="2743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2743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5000" y="2743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81800" y="2743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4800" y="2743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52600" y="2971800"/>
            <a:ext cx="0" cy="457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2971800"/>
            <a:ext cx="0" cy="457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2400" y="2971800"/>
            <a:ext cx="0" cy="457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2971800"/>
            <a:ext cx="0" cy="457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72200" y="2971800"/>
            <a:ext cx="0" cy="457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971800"/>
            <a:ext cx="0" cy="457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82000" y="2971800"/>
            <a:ext cx="0" cy="457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764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530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28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42448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88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51448" y="5726668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816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2484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14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385114" y="571500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0654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194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655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92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484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390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820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Tanenbaum</a:t>
            </a:r>
            <a:r>
              <a:rPr lang="en-US" dirty="0"/>
              <a:t>, Structured Computer Organization, Fifth Edition, (c) 2006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081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Right Shift</a:t>
            </a:r>
            <a:endParaRPr lang="en-US" dirty="0"/>
          </a:p>
        </p:txBody>
      </p:sp>
      <p:pic>
        <p:nvPicPr>
          <p:cNvPr id="92164" name="Picture 4" descr="3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562217" cy="39941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92807" y="552271"/>
            <a:ext cx="3241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 = 1</a:t>
            </a:r>
          </a:p>
          <a:p>
            <a:r>
              <a:rPr lang="en-US" sz="2400" b="1" dirty="0" smtClean="0"/>
              <a:t>D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7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0 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4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5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6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2713056"/>
            <a:ext cx="7467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2971800"/>
            <a:ext cx="7467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2552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94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624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292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722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390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95400" y="2743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2200" y="2743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5200" y="2743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2743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5000" y="2743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81800" y="2743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4800" y="2743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52600" y="29718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29718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2400" y="29718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29718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72200" y="29718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9718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82000" y="29718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74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40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770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43800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7514" y="571500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88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51448" y="5726668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816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2484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1400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385114" y="5715000"/>
            <a:ext cx="444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90600" y="4242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36714" y="4242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00400" y="4242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0286" y="4242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0200" y="4242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53200" y="4242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0456" y="3505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8305800" y="3505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6962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Footer Placeholder 4"/>
          <p:cNvSpPr txBox="1">
            <a:spLocks/>
          </p:cNvSpPr>
          <p:nvPr/>
        </p:nvSpPr>
        <p:spPr>
          <a:xfrm>
            <a:off x="685800" y="6356350"/>
            <a:ext cx="77724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From Tanenbaum, Structured Computer Organization, Fifth Edition, (c) 2006 Pearson Education,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/>
      <p:bldP spid="40" grpId="0"/>
      <p:bldP spid="42" grpId="0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03376"/>
          </a:xfrm>
        </p:spPr>
        <p:txBody>
          <a:bodyPr/>
          <a:lstStyle/>
          <a:p>
            <a:r>
              <a:rPr lang="en-CA" dirty="0" smtClean="0"/>
              <a:t>Two bits can be compared with a XOR gate</a:t>
            </a:r>
          </a:p>
          <a:p>
            <a:r>
              <a:rPr lang="en-CA" dirty="0" smtClean="0"/>
              <a:t>Two numbers can be compared bit-wise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37987"/>
            <a:ext cx="6524625" cy="32977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2938" y="3284273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657738" y="3286504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962538" y="3272304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267338" y="3272304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76938" y="3286504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181738" y="3286504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466324" y="3288734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782007" y="3288734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1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Combinational Circuits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/>
          <a:lstStyle/>
          <a:p>
            <a:r>
              <a:rPr lang="en-CA" dirty="0" smtClean="0"/>
              <a:t>A combinational circuit is a logic circuit whose output is solely determined by the inputs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71800" y="38100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Combinational </a:t>
            </a:r>
            <a:r>
              <a:rPr lang="en-CA" sz="2800" dirty="0" smtClean="0"/>
              <a:t>Circuit</a:t>
            </a:r>
            <a:endParaRPr lang="en-CA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4191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4572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953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56388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4800600"/>
            <a:ext cx="598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…</a:t>
            </a:r>
            <a:endParaRPr lang="en-CA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7452" y="4306669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n</a:t>
            </a:r>
          </a:p>
          <a:p>
            <a:r>
              <a:rPr lang="en-CA" b="1" i="1" dirty="0" smtClean="0"/>
              <a:t> inputs</a:t>
            </a:r>
            <a:endParaRPr lang="en-CA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4219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4600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4981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56676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1200" y="4829489"/>
            <a:ext cx="598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…</a:t>
            </a:r>
            <a:endParaRPr lang="en-CA" sz="4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62600" y="38862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447743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m</a:t>
            </a:r>
            <a:endParaRPr lang="en-CA" b="1" i="1" dirty="0" smtClean="0"/>
          </a:p>
          <a:p>
            <a:r>
              <a:rPr lang="en-CA" b="1" i="1" smtClean="0"/>
              <a:t> outputs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25820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7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Magnitude Comparator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u="sng" dirty="0" smtClean="0"/>
              <a:t>Challenge</a:t>
            </a:r>
            <a:r>
              <a:rPr lang="en-CA" dirty="0" smtClean="0"/>
              <a:t> yourself with designing a circuit that inputs 2-bit binary numbers A &amp; B</a:t>
            </a:r>
          </a:p>
          <a:p>
            <a:r>
              <a:rPr lang="en-CA" dirty="0" smtClean="0"/>
              <a:t>It has 3 outputs:</a:t>
            </a:r>
          </a:p>
          <a:p>
            <a:pPr lvl="1"/>
            <a:r>
              <a:rPr lang="en-CA" dirty="0" smtClean="0"/>
              <a:t>First output is 1, </a:t>
            </a:r>
            <a:r>
              <a:rPr lang="en-CA" dirty="0" err="1" smtClean="0"/>
              <a:t>iff</a:t>
            </a:r>
            <a:r>
              <a:rPr lang="en-CA" dirty="0" smtClean="0"/>
              <a:t> the numbers are equal</a:t>
            </a:r>
          </a:p>
          <a:p>
            <a:pPr lvl="1"/>
            <a:r>
              <a:rPr lang="en-CA" dirty="0" smtClean="0"/>
              <a:t>Second is 1, </a:t>
            </a:r>
            <a:r>
              <a:rPr lang="en-CA" dirty="0" err="1" smtClean="0"/>
              <a:t>iff</a:t>
            </a:r>
            <a:r>
              <a:rPr lang="en-CA" dirty="0" smtClean="0"/>
              <a:t> A &lt; B</a:t>
            </a:r>
          </a:p>
          <a:p>
            <a:pPr lvl="1"/>
            <a:r>
              <a:rPr lang="en-CA" dirty="0" smtClean="0"/>
              <a:t>Third is 1, </a:t>
            </a:r>
            <a:r>
              <a:rPr lang="en-CA" dirty="0" err="1" smtClean="0"/>
              <a:t>iff</a:t>
            </a:r>
            <a:r>
              <a:rPr lang="en-CA" dirty="0" smtClean="0"/>
              <a:t> A &gt; B</a:t>
            </a:r>
          </a:p>
          <a:p>
            <a:pPr lvl="1"/>
            <a:endParaRPr lang="en-CA" dirty="0"/>
          </a:p>
          <a:p>
            <a:r>
              <a:rPr lang="en-CA" dirty="0" smtClean="0"/>
              <a:t>Repeat for 4 bit numbers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7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Multiplication can be done by addition</a:t>
            </a:r>
          </a:p>
          <a:p>
            <a:r>
              <a:rPr lang="en-CA" dirty="0" smtClean="0"/>
              <a:t>To multiply X and Y, add Y to itself X times; or add X to itself Y times</a:t>
            </a:r>
          </a:p>
          <a:p>
            <a:endParaRPr lang="en-CA" dirty="0" smtClean="0"/>
          </a:p>
          <a:p>
            <a:r>
              <a:rPr lang="en-CA" dirty="0" smtClean="0"/>
              <a:t>Challenge yourself to build a “direct” multiplier </a:t>
            </a:r>
          </a:p>
          <a:p>
            <a:pPr lvl="1"/>
            <a:r>
              <a:rPr lang="en-CA" dirty="0" smtClean="0"/>
              <a:t>i.e., do not use the method described above</a:t>
            </a:r>
          </a:p>
          <a:p>
            <a:pPr lvl="1"/>
            <a:r>
              <a:rPr lang="en-CA" dirty="0" smtClean="0"/>
              <a:t>Hint: fix the size of your inputs; e.g., multiply 2-bit by a 3-bit number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Self-Test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Challenge yourself to build a “direct” multiplier  that multiplies 2-bit by a 3-bit number</a:t>
            </a:r>
          </a:p>
        </p:txBody>
      </p:sp>
    </p:spTree>
    <p:extLst>
      <p:ext uri="{BB962C8B-B14F-4D97-AF65-F5344CB8AC3E}">
        <p14:creationId xmlns:p14="http://schemas.microsoft.com/office/powerpoint/2010/main" val="216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Sequential Circuits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636776"/>
          </a:xfrm>
        </p:spPr>
        <p:txBody>
          <a:bodyPr/>
          <a:lstStyle/>
          <a:p>
            <a:r>
              <a:rPr lang="en-CA" dirty="0" smtClean="0"/>
              <a:t>Unlike a combinational circuit, the output of a sequential circuit at time </a:t>
            </a:r>
            <a:r>
              <a:rPr lang="en-CA" i="1" dirty="0" smtClean="0"/>
              <a:t>t</a:t>
            </a:r>
            <a:r>
              <a:rPr lang="en-CA" dirty="0" smtClean="0"/>
              <a:t> can affect the circuits output at time </a:t>
            </a:r>
            <a:r>
              <a:rPr lang="en-CA" i="1" dirty="0" smtClean="0"/>
              <a:t>t+1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3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133600" y="2362200"/>
            <a:ext cx="4191000" cy="3733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Sequential Circuits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71800" y="2667000"/>
            <a:ext cx="2590800" cy="137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Combinational Circuit</a:t>
            </a:r>
            <a:endParaRPr lang="en-CA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3048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75760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inputs</a:t>
            </a:r>
            <a:endParaRPr lang="en-CA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600" y="3076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28956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outputs</a:t>
            </a:r>
            <a:endParaRPr lang="en-CA" b="1" i="1" dirty="0"/>
          </a:p>
        </p:txBody>
      </p:sp>
      <p:sp>
        <p:nvSpPr>
          <p:cNvPr id="18" name="Rectangle 17"/>
          <p:cNvSpPr/>
          <p:nvPr/>
        </p:nvSpPr>
        <p:spPr>
          <a:xfrm>
            <a:off x="3429000" y="4570168"/>
            <a:ext cx="1868156" cy="122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Memory</a:t>
            </a:r>
            <a:endParaRPr lang="en-CA" sz="2400" dirty="0"/>
          </a:p>
        </p:txBody>
      </p:sp>
      <p:cxnSp>
        <p:nvCxnSpPr>
          <p:cNvPr id="29" name="Elbow Connector 28"/>
          <p:cNvCxnSpPr>
            <a:endCxn id="18" idx="3"/>
          </p:cNvCxnSpPr>
          <p:nvPr/>
        </p:nvCxnSpPr>
        <p:spPr>
          <a:xfrm flipH="1">
            <a:off x="5297156" y="3504284"/>
            <a:ext cx="265444" cy="1676400"/>
          </a:xfrm>
          <a:prstGeom prst="bentConnector3">
            <a:avLst>
              <a:gd name="adj1" fmla="val -22996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1"/>
          </p:cNvCxnSpPr>
          <p:nvPr/>
        </p:nvCxnSpPr>
        <p:spPr>
          <a:xfrm rot="10800000">
            <a:off x="2971800" y="3504284"/>
            <a:ext cx="457200" cy="1676400"/>
          </a:xfrm>
          <a:prstGeom prst="bentConnector3">
            <a:avLst>
              <a:gd name="adj1" fmla="val 22033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Circuits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17694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96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Section 2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Be able to build half-adder (HA) circuits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HA limitations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Be able to build full-adder (FA) circuits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Chain combinational circuits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Be able to build decoders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how to use decoders as “switches” to build </a:t>
            </a:r>
            <a:r>
              <a:rPr lang="en-CA" dirty="0" err="1" smtClean="0"/>
              <a:t>mult</a:t>
            </a:r>
            <a:r>
              <a:rPr lang="en-CA" dirty="0" smtClean="0"/>
              <a:t>-function circuits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17695" y="533400"/>
            <a:ext cx="39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Combinational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53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1256</TotalTime>
  <Words>1513</Words>
  <Application>Microsoft Office PowerPoint</Application>
  <PresentationFormat>On-screen Show (4:3)</PresentationFormat>
  <Paragraphs>644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Aharoni</vt:lpstr>
      <vt:lpstr>Arial</vt:lpstr>
      <vt:lpstr>Georgia</vt:lpstr>
      <vt:lpstr>Symbol</vt:lpstr>
      <vt:lpstr>Trebuchet MS</vt:lpstr>
      <vt:lpstr>Wingdings 2</vt:lpstr>
      <vt:lpstr>Urban</vt:lpstr>
      <vt:lpstr>Digital Logic II. Combinational Circuits</vt:lpstr>
      <vt:lpstr>Outline</vt:lpstr>
      <vt:lpstr>Types of Digital Circuits</vt:lpstr>
      <vt:lpstr>Section 1 Objective At the end of this section you will</vt:lpstr>
      <vt:lpstr>Combinational Circuits</vt:lpstr>
      <vt:lpstr>Sequential Circuits</vt:lpstr>
      <vt:lpstr>Sequential Circuits</vt:lpstr>
      <vt:lpstr>Basic Circuits</vt:lpstr>
      <vt:lpstr>Section 2 Objectives At the end of this section you will</vt:lpstr>
      <vt:lpstr>Half Adder (HA)</vt:lpstr>
      <vt:lpstr>HA Circuit</vt:lpstr>
      <vt:lpstr>Limitation of a HA</vt:lpstr>
      <vt:lpstr>Limitation of a HA</vt:lpstr>
      <vt:lpstr>Full Adder (FA)</vt:lpstr>
      <vt:lpstr>Full Adder – BSP for Carry</vt:lpstr>
      <vt:lpstr>Carry Function</vt:lpstr>
      <vt:lpstr>Full Adder – BSP for Sum</vt:lpstr>
      <vt:lpstr>Sum Function</vt:lpstr>
      <vt:lpstr>Sum Function</vt:lpstr>
      <vt:lpstr>Sum Function</vt:lpstr>
      <vt:lpstr>FA Circuit</vt:lpstr>
      <vt:lpstr>Chaining FAs (2-bit number FA)</vt:lpstr>
      <vt:lpstr>4-bit Adder</vt:lpstr>
      <vt:lpstr>Chaining</vt:lpstr>
      <vt:lpstr>Full Subtractor</vt:lpstr>
      <vt:lpstr>Decoders</vt:lpstr>
      <vt:lpstr>2-4 Decoder</vt:lpstr>
      <vt:lpstr>2-4 Decoder</vt:lpstr>
      <vt:lpstr>2-4 Decoder</vt:lpstr>
      <vt:lpstr>Multi-Function Circuits</vt:lpstr>
      <vt:lpstr>4-Function Circuit</vt:lpstr>
      <vt:lpstr>2-4 Decoder (Truth Table)</vt:lpstr>
      <vt:lpstr>2-4 Decoder (Circuit)</vt:lpstr>
      <vt:lpstr>3-8 Decoder</vt:lpstr>
      <vt:lpstr>A Simple ALU</vt:lpstr>
      <vt:lpstr>Section 3 Objectives At the end of this section you will</vt:lpstr>
      <vt:lpstr>Bit Slice</vt:lpstr>
      <vt:lpstr>Logic Unit</vt:lpstr>
      <vt:lpstr>PowerPoint Presentation</vt:lpstr>
      <vt:lpstr>PowerPoint Presentation</vt:lpstr>
      <vt:lpstr>4-bit ALU (by chaining)</vt:lpstr>
      <vt:lpstr>More Combinational Circuits</vt:lpstr>
      <vt:lpstr>Section 4 Objective At the end of this section you will</vt:lpstr>
      <vt:lpstr>Multiplexers</vt:lpstr>
      <vt:lpstr>4-Input Multiplexer</vt:lpstr>
      <vt:lpstr>Shifters</vt:lpstr>
      <vt:lpstr>Left Shift</vt:lpstr>
      <vt:lpstr>Right Shift</vt:lpstr>
      <vt:lpstr>Comparators</vt:lpstr>
      <vt:lpstr>Magnitude Comparator</vt:lpstr>
      <vt:lpstr>Multipliers</vt:lpstr>
      <vt:lpstr>Self-Test 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jalal</dc:creator>
  <cp:lastModifiedBy>Jalal Kawash</cp:lastModifiedBy>
  <cp:revision>146</cp:revision>
  <dcterms:created xsi:type="dcterms:W3CDTF">2006-08-16T00:00:00Z</dcterms:created>
  <dcterms:modified xsi:type="dcterms:W3CDTF">2015-05-11T19:13:36Z</dcterms:modified>
</cp:coreProperties>
</file>