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63"/>
  </p:notesMasterIdLst>
  <p:sldIdLst>
    <p:sldId id="256" r:id="rId2"/>
    <p:sldId id="327" r:id="rId3"/>
    <p:sldId id="328" r:id="rId4"/>
    <p:sldId id="435" r:id="rId5"/>
    <p:sldId id="330" r:id="rId6"/>
    <p:sldId id="331" r:id="rId7"/>
    <p:sldId id="332" r:id="rId8"/>
    <p:sldId id="362" r:id="rId9"/>
    <p:sldId id="364" r:id="rId10"/>
    <p:sldId id="363" r:id="rId11"/>
    <p:sldId id="366" r:id="rId12"/>
    <p:sldId id="436" r:id="rId13"/>
    <p:sldId id="437" r:id="rId14"/>
    <p:sldId id="365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5" r:id="rId23"/>
    <p:sldId id="377" r:id="rId24"/>
    <p:sldId id="378" r:id="rId25"/>
    <p:sldId id="381" r:id="rId26"/>
    <p:sldId id="382" r:id="rId27"/>
    <p:sldId id="374" r:id="rId28"/>
    <p:sldId id="379" r:id="rId29"/>
    <p:sldId id="438" r:id="rId30"/>
    <p:sldId id="383" r:id="rId31"/>
    <p:sldId id="384" r:id="rId32"/>
    <p:sldId id="441" r:id="rId33"/>
    <p:sldId id="442" r:id="rId34"/>
    <p:sldId id="387" r:id="rId35"/>
    <p:sldId id="388" r:id="rId36"/>
    <p:sldId id="389" r:id="rId37"/>
    <p:sldId id="390" r:id="rId38"/>
    <p:sldId id="391" r:id="rId39"/>
    <p:sldId id="392" r:id="rId40"/>
    <p:sldId id="439" r:id="rId41"/>
    <p:sldId id="393" r:id="rId42"/>
    <p:sldId id="418" r:id="rId43"/>
    <p:sldId id="419" r:id="rId44"/>
    <p:sldId id="420" r:id="rId45"/>
    <p:sldId id="421" r:id="rId46"/>
    <p:sldId id="444" r:id="rId47"/>
    <p:sldId id="445" r:id="rId48"/>
    <p:sldId id="446" r:id="rId49"/>
    <p:sldId id="448" r:id="rId50"/>
    <p:sldId id="449" r:id="rId51"/>
    <p:sldId id="450" r:id="rId52"/>
    <p:sldId id="428" r:id="rId53"/>
    <p:sldId id="429" r:id="rId54"/>
    <p:sldId id="451" r:id="rId55"/>
    <p:sldId id="443" r:id="rId56"/>
    <p:sldId id="432" r:id="rId57"/>
    <p:sldId id="433" r:id="rId58"/>
    <p:sldId id="452" r:id="rId59"/>
    <p:sldId id="453" r:id="rId60"/>
    <p:sldId id="454" r:id="rId61"/>
    <p:sldId id="45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8" autoAdjust="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7DDCC-C344-40F5-A622-CDB6164FC9AE}" type="datetimeFigureOut">
              <a:rPr lang="en-CA" smtClean="0"/>
              <a:pPr/>
              <a:t>01/02/2017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CBBF-1FDD-46A2-88F7-DC6772448E3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4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CBBF-1FDD-46A2-88F7-DC6772448E35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9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Digital Logic</a:t>
            </a:r>
            <a:br>
              <a:rPr lang="en-CA" dirty="0" smtClean="0"/>
            </a:br>
            <a:r>
              <a:rPr lang="en-CA" dirty="0" smtClean="0"/>
              <a:t>III. </a:t>
            </a:r>
            <a:r>
              <a:rPr lang="en-CA" i="1" dirty="0" smtClean="0"/>
              <a:t>Sequential Circuits</a:t>
            </a:r>
            <a:endParaRPr lang="en-CA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Jalal </a:t>
            </a:r>
            <a:r>
              <a:rPr lang="en-CA" dirty="0" err="1" smtClean="0"/>
              <a:t>Kawash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60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255776"/>
          </a:xfrm>
        </p:spPr>
        <p:txBody>
          <a:bodyPr/>
          <a:lstStyle/>
          <a:p>
            <a:r>
              <a:rPr lang="en-CA" dirty="0" smtClean="0"/>
              <a:t>A clock is a device that pulses at regular intervals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1905000" y="3200400"/>
            <a:ext cx="5181600" cy="609600"/>
            <a:chOff x="3048000" y="2971800"/>
            <a:chExt cx="5181600" cy="609600"/>
          </a:xfrm>
        </p:grpSpPr>
        <p:pic>
          <p:nvPicPr>
            <p:cNvPr id="4" name="Picture 3" descr="3-21"/>
            <p:cNvPicPr>
              <a:picLocks noChangeAspect="1" noChangeArrowheads="1"/>
            </p:cNvPicPr>
            <p:nvPr/>
          </p:nvPicPr>
          <p:blipFill>
            <a:blip r:embed="rId2" cstate="print"/>
            <a:srcRect l="47643" b="84953"/>
            <a:stretch>
              <a:fillRect/>
            </a:stretch>
          </p:blipFill>
          <p:spPr bwMode="auto">
            <a:xfrm>
              <a:off x="3048000" y="2971800"/>
              <a:ext cx="2679700" cy="609600"/>
            </a:xfrm>
            <a:prstGeom prst="rect">
              <a:avLst/>
            </a:prstGeom>
            <a:noFill/>
          </p:spPr>
        </p:pic>
        <p:pic>
          <p:nvPicPr>
            <p:cNvPr id="5" name="Picture 4" descr="3-21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49035" b="84953"/>
            <a:stretch/>
          </p:blipFill>
          <p:spPr bwMode="auto">
            <a:xfrm>
              <a:off x="5621154" y="2971800"/>
              <a:ext cx="2608446" cy="609600"/>
            </a:xfrm>
            <a:prstGeom prst="rect">
              <a:avLst/>
            </a:prstGeom>
            <a:noFill/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69900" y="3834063"/>
            <a:ext cx="8229600" cy="125577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Synchronous sequential Circuits can be:</a:t>
            </a:r>
          </a:p>
          <a:p>
            <a:pPr lvl="1"/>
            <a:r>
              <a:rPr lang="en-CA" dirty="0" smtClean="0"/>
              <a:t>level-triggered: Memory is activated during a level</a:t>
            </a:r>
          </a:p>
          <a:p>
            <a:pPr lvl="2"/>
            <a:r>
              <a:rPr lang="en-CA" dirty="0" err="1" smtClean="0"/>
              <a:t>E.g</a:t>
            </a:r>
            <a:r>
              <a:rPr lang="en-CA" dirty="0" smtClean="0"/>
              <a:t>: during the high level</a:t>
            </a:r>
          </a:p>
          <a:p>
            <a:pPr marL="704088" lvl="2" indent="0">
              <a:buNone/>
            </a:pPr>
            <a:endParaRPr lang="en-CA" dirty="0" smtClean="0"/>
          </a:p>
        </p:txBody>
      </p:sp>
      <p:pic>
        <p:nvPicPr>
          <p:cNvPr id="8" name="Picture 7" descr="3-21"/>
          <p:cNvPicPr>
            <a:picLocks noChangeAspect="1" noChangeArrowheads="1"/>
          </p:cNvPicPr>
          <p:nvPr/>
        </p:nvPicPr>
        <p:blipFill>
          <a:blip r:embed="rId2" cstate="print"/>
          <a:srcRect l="47643" b="84953"/>
          <a:stretch>
            <a:fillRect/>
          </a:stretch>
        </p:blipFill>
        <p:spPr bwMode="auto">
          <a:xfrm>
            <a:off x="4800600" y="4785039"/>
            <a:ext cx="2679700" cy="6096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5181600" y="4953000"/>
            <a:ext cx="152400" cy="4416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51816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here</a:t>
            </a:r>
            <a:endParaRPr lang="en-CA" i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9900" y="5373624"/>
            <a:ext cx="8229600" cy="125577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 smtClean="0"/>
              <a:t>edge-triggered: Memory is activated when signal changes</a:t>
            </a:r>
          </a:p>
          <a:p>
            <a:pPr lvl="2"/>
            <a:r>
              <a:rPr lang="en-CA" dirty="0" err="1" smtClean="0"/>
              <a:t>E.g</a:t>
            </a:r>
            <a:r>
              <a:rPr lang="en-CA" dirty="0" smtClean="0"/>
              <a:t>: from 0 to 1 (positive edge) or 1 to 0 (negative edge)</a:t>
            </a:r>
          </a:p>
          <a:p>
            <a:pPr lvl="2"/>
            <a:r>
              <a:rPr lang="en-CA" dirty="0" smtClean="0"/>
              <a:t>Used more</a:t>
            </a:r>
          </a:p>
          <a:p>
            <a:pPr marL="704088" lvl="2" indent="0">
              <a:buNone/>
            </a:pPr>
            <a:endParaRPr lang="en-CA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4375" t="27368" r="65625" b="52632"/>
          <a:stretch>
            <a:fillRect/>
          </a:stretch>
        </p:blipFill>
        <p:spPr bwMode="auto">
          <a:xfrm>
            <a:off x="2854693" y="6001512"/>
            <a:ext cx="1128824" cy="67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53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Memory Circuits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54325" y="533400"/>
            <a:ext cx="3281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Sequential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5800" y="23622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6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550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Section 2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7614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Build 1-bit memory circuits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latches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Realize problems with  latches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Build flip-flops from latches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Construct higher-capacity registers from flip-flops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54325" y="533400"/>
            <a:ext cx="3281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Sequential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19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Memory Circuits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Latches</a:t>
            </a:r>
            <a:endParaRPr lang="en-CA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54325" y="533400"/>
            <a:ext cx="3281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Sequential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5800" y="23622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Latches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722376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A latch is a level-triggered, single-bit memory</a:t>
            </a:r>
          </a:p>
          <a:p>
            <a:r>
              <a:rPr lang="en-CA" dirty="0" smtClean="0"/>
              <a:t>The Set-Rest (SR) latch: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7507" t="22105" r="50520" b="33684"/>
          <a:stretch/>
        </p:blipFill>
        <p:spPr bwMode="auto">
          <a:xfrm>
            <a:off x="2820202" y="2971800"/>
            <a:ext cx="389823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50388" y="32120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R</a:t>
            </a:r>
            <a:endParaRPr lang="en-CA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60815" y="5562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S</a:t>
            </a:r>
            <a:endParaRPr lang="en-CA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33928" y="3276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</a:t>
            </a:r>
            <a:endParaRPr lang="en-CA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12271" y="5105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Q’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10629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NOR Truth Table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16038"/>
              </p:ext>
            </p:extLst>
          </p:nvPr>
        </p:nvGraphicFramePr>
        <p:xfrm>
          <a:off x="1981200" y="2590800"/>
          <a:ext cx="43434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x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y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err="1" smtClean="0"/>
                        <a:t>x+y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i="1" dirty="0" smtClean="0"/>
                        <a:t>(</a:t>
                      </a:r>
                      <a:r>
                        <a:rPr lang="en-CA" i="1" dirty="0" err="1" smtClean="0"/>
                        <a:t>x+y</a:t>
                      </a:r>
                      <a:r>
                        <a:rPr lang="en-CA" i="1" dirty="0" smtClean="0"/>
                        <a:t>)’</a:t>
                      </a:r>
                      <a:endParaRPr lang="en-CA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0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0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0" dirty="0" smtClean="0"/>
                        <a:t>1</a:t>
                      </a:r>
                      <a:endParaRPr lang="en-CA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dirty="0" smtClean="0"/>
                        <a:t>1</a:t>
                      </a:r>
                      <a:endParaRPr lang="en-CA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Setting the latch, S = 1, R = 0</a:t>
            </a:r>
            <a:br>
              <a:rPr lang="en-CA" dirty="0" smtClean="0"/>
            </a:br>
            <a:r>
              <a:rPr lang="en-CA" dirty="0" smtClean="0"/>
              <a:t>(memory = Q = 1)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7500" t="22105" r="50599" b="33684"/>
          <a:stretch/>
        </p:blipFill>
        <p:spPr bwMode="auto">
          <a:xfrm>
            <a:off x="2819400" y="1828800"/>
            <a:ext cx="388940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5600" y="4495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19400" y="20574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91200" y="42672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352800" y="2590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5000" y="2209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0388" y="2133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R</a:t>
            </a:r>
            <a:endParaRPr lang="en-CA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60815" y="448413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S</a:t>
            </a:r>
            <a:endParaRPr lang="en-CA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33928" y="21981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</a:t>
            </a:r>
            <a:endParaRPr lang="en-CA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12271" y="402693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Q’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43857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Resetting the latch, S = 0, R = 1 (memory = Q = 0)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7500" t="22105" r="50599" b="33684"/>
          <a:stretch/>
        </p:blipFill>
        <p:spPr bwMode="auto">
          <a:xfrm>
            <a:off x="2819400" y="1828800"/>
            <a:ext cx="388940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19400" y="21336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895600" y="4495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15000" y="2209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429000" y="39624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15000" y="40386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0388" y="2133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R</a:t>
            </a:r>
            <a:endParaRPr lang="en-CA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5" y="448413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S</a:t>
            </a:r>
            <a:endParaRPr lang="en-CA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33928" y="21981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</a:t>
            </a:r>
            <a:endParaRPr lang="en-CA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12271" y="402693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Q’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44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9848"/>
          </a:xfrm>
        </p:spPr>
        <p:txBody>
          <a:bodyPr>
            <a:normAutofit/>
          </a:bodyPr>
          <a:lstStyle/>
          <a:p>
            <a:r>
              <a:rPr lang="en-CA" dirty="0" smtClean="0"/>
              <a:t>S = R = 0?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7507" t="22105" r="50361" b="33684"/>
          <a:stretch/>
        </p:blipFill>
        <p:spPr bwMode="auto">
          <a:xfrm>
            <a:off x="2820202" y="1828800"/>
            <a:ext cx="391748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895600" y="4495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5600" y="20574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7364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Behaviour depends on previous state, </a:t>
            </a:r>
            <a:r>
              <a:rPr lang="en-CA" sz="3200" i="1" dirty="0" smtClean="0"/>
              <a:t>Q</a:t>
            </a:r>
            <a:endParaRPr lang="en-CA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450388" y="20574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R</a:t>
            </a:r>
            <a:endParaRPr lang="en-CA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60815" y="440793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S</a:t>
            </a:r>
            <a:endParaRPr lang="en-CA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533928" y="21219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</a:t>
            </a:r>
            <a:endParaRPr lang="en-CA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512271" y="395073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Q’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137431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9848"/>
          </a:xfrm>
        </p:spPr>
        <p:txBody>
          <a:bodyPr>
            <a:normAutofit/>
          </a:bodyPr>
          <a:lstStyle/>
          <a:p>
            <a:r>
              <a:rPr lang="en-CA" dirty="0" smtClean="0"/>
              <a:t>When Q = 1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7507" t="22105" r="50599" b="33684"/>
          <a:stretch/>
        </p:blipFill>
        <p:spPr bwMode="auto">
          <a:xfrm>
            <a:off x="2820202" y="1828800"/>
            <a:ext cx="38886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895600" y="4495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5600" y="20574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2209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40386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29000" y="38862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29000" y="25146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3048000"/>
            <a:ext cx="200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No Change</a:t>
            </a:r>
            <a:endParaRPr lang="en-CA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50388" y="208073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R</a:t>
            </a:r>
            <a:endParaRPr lang="en-CA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60815" y="44312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S</a:t>
            </a:r>
            <a:endParaRPr lang="en-CA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33928" y="21452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</a:t>
            </a:r>
            <a:endParaRPr lang="en-CA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12271" y="39740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Q’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862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Introduction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Types of Sequential Circuits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Clocks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Basic Memory Circuits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Latches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Flip-Flops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Synchronous Sequential Circuits</a:t>
            </a:r>
          </a:p>
          <a:p>
            <a:pPr marL="916686" lvl="1" indent="-514350">
              <a:buFont typeface="+mj-lt"/>
              <a:buAutoNum type="alphaLcPeriod"/>
            </a:pPr>
            <a:r>
              <a:rPr lang="en-CA" dirty="0" smtClean="0"/>
              <a:t>Finite State Machines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54325" y="533400"/>
            <a:ext cx="3281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Sequential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61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9848"/>
          </a:xfrm>
        </p:spPr>
        <p:txBody>
          <a:bodyPr>
            <a:normAutofit/>
          </a:bodyPr>
          <a:lstStyle/>
          <a:p>
            <a:r>
              <a:rPr lang="en-CA" dirty="0" smtClean="0"/>
              <a:t>When Q = 0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8125" t="22105" r="50836" b="33684"/>
          <a:stretch/>
        </p:blipFill>
        <p:spPr bwMode="auto">
          <a:xfrm>
            <a:off x="2895600" y="1828800"/>
            <a:ext cx="378433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895600" y="4495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5600" y="20574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2209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5000" y="40386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29000" y="38862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29000" y="25146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3048000"/>
            <a:ext cx="200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No Change</a:t>
            </a:r>
            <a:endParaRPr lang="en-CA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50388" y="208073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R</a:t>
            </a:r>
            <a:endParaRPr lang="en-CA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60815" y="44312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S</a:t>
            </a:r>
            <a:endParaRPr lang="en-CA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33928" y="21452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</a:t>
            </a:r>
            <a:endParaRPr lang="en-CA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12271" y="39740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Q’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5645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9848"/>
          </a:xfrm>
        </p:spPr>
        <p:txBody>
          <a:bodyPr>
            <a:normAutofit/>
          </a:bodyPr>
          <a:lstStyle/>
          <a:p>
            <a:r>
              <a:rPr lang="en-CA" dirty="0" smtClean="0"/>
              <a:t>S = R = 1?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7033" t="22105" r="50598" b="33684"/>
          <a:stretch/>
        </p:blipFill>
        <p:spPr bwMode="auto">
          <a:xfrm>
            <a:off x="2762451" y="1828800"/>
            <a:ext cx="394635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895600" y="44958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5600" y="20574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9561" y="5181600"/>
            <a:ext cx="847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Contradicts requirement that Q and Q’ are opposites</a:t>
            </a:r>
            <a:endParaRPr lang="en-CA" sz="28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22860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91200" y="4343400"/>
            <a:ext cx="304800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3200400"/>
            <a:ext cx="1970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Prohibited</a:t>
            </a:r>
            <a:endParaRPr lang="en-CA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0388" y="2133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R</a:t>
            </a:r>
            <a:endParaRPr lang="en-CA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60815" y="448413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S</a:t>
            </a:r>
            <a:endParaRPr lang="en-CA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33928" y="21981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</a:t>
            </a:r>
            <a:endParaRPr lang="en-CA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12271" y="402693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Q’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17819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Clocked SR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374711" y="3117402"/>
            <a:ext cx="33983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chemeClr val="bg1"/>
                </a:solidFill>
              </a:rPr>
              <a:t>Q</a:t>
            </a:r>
            <a:endParaRPr lang="en-CA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6062" y="4800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chemeClr val="bg1"/>
                </a:solidFill>
              </a:rPr>
              <a:t>Q’</a:t>
            </a:r>
            <a:endParaRPr lang="en-CA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5791200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DL3.circ (Clocked-SR)</a:t>
            </a:r>
            <a:endParaRPr lang="en-US" dirty="0"/>
          </a:p>
        </p:txBody>
      </p:sp>
      <p:pic>
        <p:nvPicPr>
          <p:cNvPr id="9" name="Picture 8" descr="SR-clock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514600"/>
            <a:ext cx="7461250" cy="298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91400" y="6400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5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Clocked SR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a positive-level triggered latch</a:t>
            </a:r>
          </a:p>
          <a:p>
            <a:r>
              <a:rPr lang="en-CA" dirty="0" smtClean="0"/>
              <a:t>When Clock is 0, R &amp; S have no effect</a:t>
            </a:r>
            <a:endParaRPr lang="en-CA" dirty="0"/>
          </a:p>
        </p:txBody>
      </p:sp>
      <p:pic>
        <p:nvPicPr>
          <p:cNvPr id="11" name="Picture 10" descr="SR-clock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3505200"/>
            <a:ext cx="6165850" cy="24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D-Latch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There is no S=R=1 state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6111" y="2743200"/>
            <a:ext cx="33983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chemeClr val="bg1"/>
                </a:solidFill>
              </a:rPr>
              <a:t>Q</a:t>
            </a:r>
            <a:endParaRPr lang="en-CA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2537" y="383887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chemeClr val="bg1"/>
                </a:solidFill>
              </a:rPr>
              <a:t>Q’</a:t>
            </a:r>
            <a:endParaRPr lang="en-CA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943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D-latch demo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6248400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Source: DL3.circ (D-latch)</a:t>
            </a:r>
            <a:endParaRPr lang="en-CA" dirty="0"/>
          </a:p>
        </p:txBody>
      </p:sp>
      <p:pic>
        <p:nvPicPr>
          <p:cNvPr id="10" name="Picture 9" descr="D-Lat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362200"/>
            <a:ext cx="6818421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SR Latch with NAND Gates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867400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DL3.circ (NAND SR-Latch)</a:t>
            </a:r>
            <a:endParaRPr lang="en-US" dirty="0"/>
          </a:p>
        </p:txBody>
      </p:sp>
      <p:pic>
        <p:nvPicPr>
          <p:cNvPr id="5" name="Picture 4" descr="NAND SR-Lat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353" y="2286000"/>
            <a:ext cx="7168029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SR-Latch Comparison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NAND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CA" dirty="0" smtClean="0"/>
              <a:t>R=S=0 has no effect</a:t>
            </a:r>
          </a:p>
          <a:p>
            <a:r>
              <a:rPr lang="en-CA" dirty="0" smtClean="0"/>
              <a:t>R=S=1 prohibited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R=S=1 has no effect</a:t>
            </a:r>
          </a:p>
          <a:p>
            <a:r>
              <a:rPr lang="en-CA" dirty="0" smtClean="0"/>
              <a:t>R=S=0 prohibited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40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With Latches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79576"/>
          </a:xfrm>
        </p:spPr>
        <p:txBody>
          <a:bodyPr/>
          <a:lstStyle/>
          <a:p>
            <a:r>
              <a:rPr lang="en-CA" dirty="0" smtClean="0"/>
              <a:t>Latches are level-triggered, so circuits can become unreliable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2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9848"/>
          </a:xfrm>
        </p:spPr>
        <p:txBody>
          <a:bodyPr/>
          <a:lstStyle/>
          <a:p>
            <a:r>
              <a:rPr lang="en-US" dirty="0" smtClean="0"/>
              <a:t>Why unreliable?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36875" t="14737" r="50000" b="73684"/>
          <a:stretch>
            <a:fillRect/>
          </a:stretch>
        </p:blipFill>
        <p:spPr bwMode="auto">
          <a:xfrm>
            <a:off x="2971800" y="1981200"/>
            <a:ext cx="1600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1400" y="3276600"/>
            <a:ext cx="9906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 latch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2391075"/>
            <a:ext cx="83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5" idx="3"/>
          </p:cNvCxnSpPr>
          <p:nvPr/>
        </p:nvCxnSpPr>
        <p:spPr>
          <a:xfrm rot="5400000">
            <a:off x="4057650" y="2876550"/>
            <a:ext cx="1409700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5814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72000" y="4114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17" name="Shape 16"/>
          <p:cNvCxnSpPr>
            <a:stCxn id="5" idx="1"/>
          </p:cNvCxnSpPr>
          <p:nvPr/>
        </p:nvCxnSpPr>
        <p:spPr>
          <a:xfrm rot="10800000">
            <a:off x="3200400" y="2819400"/>
            <a:ext cx="3810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3505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" y="4724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190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67050" y="51816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33600" y="47244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14350" y="4724400"/>
            <a:ext cx="403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143325" y="47244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24075" y="51816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194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3429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3581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94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57800" y="3429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70114" y="3581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194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244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71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Memory Circuits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Flip-Flops</a:t>
            </a:r>
            <a:endParaRPr lang="en-CA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54325" y="533400"/>
            <a:ext cx="3281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Sequential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5800" y="23622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438400"/>
            <a:ext cx="7772400" cy="1509712"/>
          </a:xfrm>
        </p:spPr>
        <p:txBody>
          <a:bodyPr/>
          <a:lstStyle/>
          <a:p>
            <a:r>
              <a:rPr lang="en-CA" dirty="0" smtClean="0"/>
              <a:t>Section 1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54325" y="533400"/>
            <a:ext cx="3281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Sequential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26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Flip-Flops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Flip-flops are also 1-bit memory circuits</a:t>
            </a:r>
          </a:p>
          <a:p>
            <a:r>
              <a:rPr lang="en-CA" dirty="0" smtClean="0"/>
              <a:t>They are edge triggered</a:t>
            </a:r>
          </a:p>
          <a:p>
            <a:r>
              <a:rPr lang="en-CA" dirty="0" smtClean="0"/>
              <a:t>They solve the unreliability issue with sequential circuits that employ latches</a:t>
            </a:r>
          </a:p>
          <a:p>
            <a:r>
              <a:rPr lang="en-CA" dirty="0" smtClean="0"/>
              <a:t>Flip-flops are the basis for registers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90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 Flip-Flop (Master-Slave)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455812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D-Latch 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DL3.circ (D Flip Flop, D-Latch 2</a:t>
            </a:r>
            <a:endParaRPr lang="en-US" dirty="0"/>
          </a:p>
        </p:txBody>
      </p:sp>
      <p:pic>
        <p:nvPicPr>
          <p:cNvPr id="7" name="Picture 6" descr="D-Flip F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590800"/>
            <a:ext cx="7796388" cy="1857375"/>
          </a:xfrm>
          <a:prstGeom prst="rect">
            <a:avLst/>
          </a:prstGeom>
        </p:spPr>
      </p:pic>
      <p:pic>
        <p:nvPicPr>
          <p:cNvPr id="8" name="Picture 7" descr="D-Latch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5029200"/>
            <a:ext cx="3873500" cy="13906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0"/>
          </p:cNvCxnSpPr>
          <p:nvPr/>
        </p:nvCxnSpPr>
        <p:spPr>
          <a:xfrm flipV="1">
            <a:off x="5478888" y="3200400"/>
            <a:ext cx="388512" cy="13577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3810000" y="3124200"/>
            <a:ext cx="1066800" cy="1618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 Flip-Flop (Master-Slave)</a:t>
            </a:r>
            <a:endParaRPr lang="en-CA" dirty="0"/>
          </a:p>
        </p:txBody>
      </p:sp>
      <p:pic>
        <p:nvPicPr>
          <p:cNvPr id="7" name="Picture 6" descr="D-Flip F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590800"/>
            <a:ext cx="7796388" cy="1857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5314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91775" y="3853934"/>
            <a:ext cx="3465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372850" y="2743200"/>
            <a:ext cx="734175" cy="685800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5486401" y="2743200"/>
            <a:ext cx="685800" cy="685800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2366871" y="2710934"/>
            <a:ext cx="360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76258" y="2737366"/>
            <a:ext cx="360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65060" y="2741157"/>
            <a:ext cx="360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4724400"/>
            <a:ext cx="3616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Slave latch is not affected</a:t>
            </a:r>
          </a:p>
          <a:p>
            <a:r>
              <a:rPr lang="en-CA" sz="2400" dirty="0" smtClean="0"/>
              <a:t>Q does not change</a:t>
            </a:r>
            <a:endParaRPr lang="en-CA" sz="2400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 l="14375" t="27368" r="65625" b="52632"/>
          <a:stretch>
            <a:fillRect/>
          </a:stretch>
        </p:blipFill>
        <p:spPr bwMode="auto">
          <a:xfrm>
            <a:off x="1025070" y="5082524"/>
            <a:ext cx="1321895" cy="78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352800" y="304800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Clk</a:t>
            </a:r>
            <a:endParaRPr lang="en-US" sz="1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304800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Clk</a:t>
            </a:r>
            <a:endParaRPr lang="en-US" sz="1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281940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</a:t>
            </a:r>
            <a:endParaRPr lang="en-US" sz="1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52800" y="281940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915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 Flip-Flop (Master-Slave)</a:t>
            </a:r>
            <a:endParaRPr lang="en-CA" dirty="0"/>
          </a:p>
        </p:txBody>
      </p:sp>
      <p:pic>
        <p:nvPicPr>
          <p:cNvPr id="7" name="Picture 6" descr="D-Flip F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590800"/>
            <a:ext cx="7796388" cy="1857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20430" y="3581400"/>
            <a:ext cx="3465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1775" y="3853934"/>
            <a:ext cx="29848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1" y="2743200"/>
            <a:ext cx="685800" cy="68580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5448701" y="2752824"/>
            <a:ext cx="685800" cy="676175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4565060" y="2741157"/>
            <a:ext cx="360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4724400"/>
            <a:ext cx="3853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Master latch is not affected</a:t>
            </a:r>
          </a:p>
          <a:p>
            <a:r>
              <a:rPr lang="en-CA" sz="2400" dirty="0" smtClean="0"/>
              <a:t>Q changes to </a:t>
            </a:r>
            <a:r>
              <a:rPr lang="en-CA" sz="2400" i="1" dirty="0" smtClean="0"/>
              <a:t>V</a:t>
            </a:r>
            <a:endParaRPr lang="en-CA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33658" y="2741157"/>
            <a:ext cx="360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23342" y="2754868"/>
            <a:ext cx="360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</a:t>
            </a:r>
            <a:endParaRPr lang="en-US" b="1" i="1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 l="14375" t="60000" r="65625" b="20000"/>
          <a:stretch>
            <a:fillRect/>
          </a:stretch>
        </p:blipFill>
        <p:spPr bwMode="auto">
          <a:xfrm>
            <a:off x="1066800" y="5143500"/>
            <a:ext cx="1219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735531" y="5715000"/>
            <a:ext cx="574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This is a negative-edge triggered flip-flop</a:t>
            </a:r>
            <a:endParaRPr lang="en-CA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52800" y="304800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Clk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10200" y="304800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Clk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81940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281940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2438400"/>
            <a:ext cx="14510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 change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915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 animBg="1"/>
      <p:bldP spid="19" grpId="0" animBg="1"/>
      <p:bldP spid="21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Symbols for D-Flip-Flops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1752600" y="2667000"/>
            <a:ext cx="1676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29718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15453" y="43434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 rot="5400000">
            <a:off x="1714500" y="4229100"/>
            <a:ext cx="3048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3429000" y="29718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82478" y="43434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29000" y="42672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854869" y="278713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chemeClr val="bg1"/>
                </a:solidFill>
              </a:rPr>
              <a:t>D</a:t>
            </a:r>
            <a:endParaRPr lang="en-CA" b="1" i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667000"/>
            <a:ext cx="1676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0" y="29718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73053" y="43434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5400000">
            <a:off x="5372100" y="4229100"/>
            <a:ext cx="304800" cy="2286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7086600" y="29718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40078" y="43434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86600" y="42672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5512469" y="278713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chemeClr val="bg1"/>
                </a:solidFill>
              </a:rPr>
              <a:t>D</a:t>
            </a:r>
            <a:endParaRPr lang="en-CA" b="1" i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57800" y="4250356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1813985" y="489586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Positive-edge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5447097" y="489586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Negative-edge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763000" cy="365125"/>
          </a:xfrm>
        </p:spPr>
        <p:txBody>
          <a:bodyPr/>
          <a:lstStyle/>
          <a:p>
            <a:pPr algn="l"/>
            <a:r>
              <a:rPr lang="en-US" dirty="0" smtClean="0"/>
              <a:t>From </a:t>
            </a:r>
            <a:r>
              <a:rPr lang="en-US" dirty="0" err="1" smtClean="0"/>
              <a:t>Tanenbaum</a:t>
            </a:r>
            <a:r>
              <a:rPr lang="en-US" dirty="0"/>
              <a:t>, Structured Computer Organization, Fifth Edition, (c) 2006 Pearson Education, Inc. All rights reserved. 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8-bit Register</a:t>
            </a:r>
            <a:endParaRPr lang="en-US" dirty="0"/>
          </a:p>
        </p:txBody>
      </p:sp>
      <p:pic>
        <p:nvPicPr>
          <p:cNvPr id="104452" name="Picture 4" descr="3-28"/>
          <p:cNvPicPr>
            <a:picLocks noChangeAspect="1" noChangeArrowheads="1"/>
          </p:cNvPicPr>
          <p:nvPr/>
        </p:nvPicPr>
        <p:blipFill>
          <a:blip r:embed="rId2" cstate="print"/>
          <a:srcRect t="50726"/>
          <a:stretch>
            <a:fillRect/>
          </a:stretch>
        </p:blipFill>
        <p:spPr bwMode="auto">
          <a:xfrm>
            <a:off x="2074863" y="1277938"/>
            <a:ext cx="4586287" cy="4078287"/>
          </a:xfrm>
          <a:prstGeom prst="rect">
            <a:avLst/>
          </a:prstGeom>
          <a:noFill/>
        </p:spPr>
      </p:pic>
      <p:sp>
        <p:nvSpPr>
          <p:cNvPr id="104454" name="AutoShape 6"/>
          <p:cNvSpPr>
            <a:spLocks/>
          </p:cNvSpPr>
          <p:nvPr/>
        </p:nvSpPr>
        <p:spPr bwMode="auto">
          <a:xfrm>
            <a:off x="7715250" y="1838325"/>
            <a:ext cx="1143000" cy="1485900"/>
          </a:xfrm>
          <a:prstGeom prst="accentCallout2">
            <a:avLst>
              <a:gd name="adj1" fmla="val 7694"/>
              <a:gd name="adj2" fmla="val -6667"/>
              <a:gd name="adj3" fmla="val 7694"/>
              <a:gd name="adj4" fmla="val -60278"/>
              <a:gd name="adj5" fmla="val 55130"/>
              <a:gd name="adj6" fmla="val -11583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/>
              <a:t>Works as a signal amplifier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5029200"/>
            <a:ext cx="2971800" cy="998537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en-US" dirty="0"/>
              <a:t>Octal </a:t>
            </a:r>
            <a:r>
              <a:rPr lang="en-US" dirty="0" smtClean="0"/>
              <a:t>flip-flop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534400" cy="365125"/>
          </a:xfrm>
        </p:spPr>
        <p:txBody>
          <a:bodyPr/>
          <a:lstStyle/>
          <a:p>
            <a:pPr algn="l"/>
            <a:r>
              <a:rPr lang="en-US" dirty="0" smtClean="0"/>
              <a:t>From </a:t>
            </a:r>
            <a:r>
              <a:rPr lang="en-US" dirty="0" err="1" smtClean="0"/>
              <a:t>Tanenbaum</a:t>
            </a:r>
            <a:r>
              <a:rPr lang="en-US" dirty="0"/>
              <a:t>, Structured Computer Organization, Fifth Edition, (c) 2006 Pearson Education, Inc.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5476" name="Picture 4" descr="3-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1750" y="361950"/>
            <a:ext cx="5019675" cy="5849938"/>
          </a:xfrm>
          <a:prstGeom prst="rect">
            <a:avLst/>
          </a:prstGeom>
          <a:noFill/>
        </p:spPr>
      </p:pic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8" y="0"/>
            <a:ext cx="8996362" cy="1724025"/>
          </a:xfrm>
        </p:spPr>
        <p:txBody>
          <a:bodyPr/>
          <a:lstStyle/>
          <a:p>
            <a:pPr algn="l"/>
            <a:r>
              <a:rPr lang="en-US"/>
              <a:t>Memory </a:t>
            </a:r>
            <a:br>
              <a:rPr lang="en-US"/>
            </a:br>
            <a:r>
              <a:rPr lang="en-US"/>
              <a:t>Organization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2317750"/>
            <a:ext cx="3348038" cy="3656013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/>
              <a:t>Logic diagram for a 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/>
              <a:t>4 x 3 memory.  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/>
          </a:p>
          <a:p>
            <a:pPr>
              <a:spcBef>
                <a:spcPct val="5000"/>
              </a:spcBef>
              <a:buFontTx/>
              <a:buNone/>
            </a:pPr>
            <a:r>
              <a:rPr lang="en-US"/>
              <a:t>Each row is one of the four 3-bit words. 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657475" y="4752975"/>
            <a:ext cx="1076325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Chip select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2657475" y="5276850"/>
            <a:ext cx="1076325" cy="457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Read (1) – Write (0)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2657475" y="5934075"/>
            <a:ext cx="1076325" cy="457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Output Enabled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06875" y="1257300"/>
            <a:ext cx="1008063" cy="3079750"/>
            <a:chOff x="2874" y="792"/>
            <a:chExt cx="372" cy="1874"/>
          </a:xfrm>
        </p:grpSpPr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2874" y="792"/>
              <a:ext cx="372" cy="1656"/>
            </a:xfrm>
            <a:prstGeom prst="rect">
              <a:avLst/>
            </a:prstGeom>
            <a:noFill/>
            <a:ln w="190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2890" y="2499"/>
              <a:ext cx="279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9900"/>
                  </a:solidFill>
                </a:rPr>
                <a:t>Decoder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78" grpId="0" animBg="1"/>
      <p:bldP spid="10547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3-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1750" y="361950"/>
            <a:ext cx="5019675" cy="5849938"/>
          </a:xfrm>
          <a:prstGeom prst="rect">
            <a:avLst/>
          </a:prstGeom>
          <a:noFill/>
        </p:spPr>
      </p:pic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47638" y="0"/>
            <a:ext cx="8996362" cy="1724025"/>
          </a:xfrm>
        </p:spPr>
        <p:txBody>
          <a:bodyPr/>
          <a:lstStyle/>
          <a:p>
            <a:pPr algn="l"/>
            <a:r>
              <a:rPr lang="en-US"/>
              <a:t>Writing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7650" y="2317750"/>
            <a:ext cx="3348038" cy="3656013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/>
              <a:t>Logic diagram for a 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/>
              <a:t>4 x 3 memory.  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/>
          </a:p>
          <a:p>
            <a:pPr>
              <a:spcBef>
                <a:spcPct val="5000"/>
              </a:spcBef>
              <a:buFontTx/>
              <a:buNone/>
            </a:pPr>
            <a:r>
              <a:rPr lang="en-US"/>
              <a:t>Each row is one of the four 3-bit words.  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4200525" y="5191125"/>
            <a:ext cx="371475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5105400" y="1447800"/>
            <a:ext cx="0" cy="32385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 flipV="1">
            <a:off x="5105400" y="1333500"/>
            <a:ext cx="571500" cy="1809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 flipV="1">
            <a:off x="5114925" y="2257425"/>
            <a:ext cx="571500" cy="1809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 flipV="1">
            <a:off x="5124450" y="3219450"/>
            <a:ext cx="571500" cy="1809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 flipV="1">
            <a:off x="5143500" y="4114800"/>
            <a:ext cx="571500" cy="1809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4200525" y="4762500"/>
            <a:ext cx="371475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534400" cy="365125"/>
          </a:xfrm>
        </p:spPr>
        <p:txBody>
          <a:bodyPr/>
          <a:lstStyle/>
          <a:p>
            <a:pPr algn="l"/>
            <a:r>
              <a:rPr lang="en-US" dirty="0" smtClean="0"/>
              <a:t>From </a:t>
            </a:r>
            <a:r>
              <a:rPr lang="en-US" dirty="0" err="1" smtClean="0"/>
              <a:t>Tanenbaum</a:t>
            </a:r>
            <a:r>
              <a:rPr lang="en-US" dirty="0"/>
              <a:t>, Structured Computer Organization, Fifth Edition, (c) 2006 Pearson Education, Inc.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nimBg="1"/>
      <p:bldP spid="151563" grpId="0" animBg="1"/>
      <p:bldP spid="151564" grpId="0" animBg="1"/>
      <p:bldP spid="151565" grpId="0" animBg="1"/>
      <p:bldP spid="151566" grpId="0" animBg="1"/>
      <p:bldP spid="1515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pic>
        <p:nvPicPr>
          <p:cNvPr id="152578" name="Picture 2" descr="3-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1750" y="361950"/>
            <a:ext cx="5019675" cy="5849938"/>
          </a:xfrm>
          <a:prstGeom prst="rect">
            <a:avLst/>
          </a:prstGeom>
          <a:noFill/>
        </p:spPr>
      </p:pic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47638" y="0"/>
            <a:ext cx="8996362" cy="1724025"/>
          </a:xfrm>
        </p:spPr>
        <p:txBody>
          <a:bodyPr/>
          <a:lstStyle/>
          <a:p>
            <a:pPr algn="l"/>
            <a:r>
              <a:rPr lang="en-US"/>
              <a:t>Reading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7650" y="2317750"/>
            <a:ext cx="3348038" cy="3656013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/>
              <a:t>Logic diagram for a 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/>
              <a:t>4 x 3 memory.  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/>
          </a:p>
          <a:p>
            <a:pPr>
              <a:spcBef>
                <a:spcPct val="5000"/>
              </a:spcBef>
              <a:buFontTx/>
              <a:buNone/>
            </a:pPr>
            <a:r>
              <a:rPr lang="en-US"/>
              <a:t>Each row is one of the four 3-bit words.  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4200525" y="5191125"/>
            <a:ext cx="371475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4200525" y="4762500"/>
            <a:ext cx="371475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4200525" y="5867400"/>
            <a:ext cx="371475" cy="3667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5800725" y="6048375"/>
            <a:ext cx="277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2590" name="Line 14"/>
          <p:cNvSpPr>
            <a:spLocks noChangeShapeType="1"/>
          </p:cNvSpPr>
          <p:nvPr/>
        </p:nvSpPr>
        <p:spPr bwMode="auto">
          <a:xfrm>
            <a:off x="3790950" y="2676525"/>
            <a:ext cx="0" cy="5905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 flipV="1">
            <a:off x="3800475" y="1628775"/>
            <a:ext cx="1666875" cy="10477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 flipV="1">
            <a:off x="3762375" y="2533650"/>
            <a:ext cx="1733550" cy="3143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3762375" y="3133725"/>
            <a:ext cx="1752600" cy="3333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>
            <a:off x="3771900" y="3257550"/>
            <a:ext cx="1514475" cy="11620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2595" name="Line 19"/>
          <p:cNvSpPr>
            <a:spLocks noChangeShapeType="1"/>
          </p:cNvSpPr>
          <p:nvPr/>
        </p:nvSpPr>
        <p:spPr bwMode="auto">
          <a:xfrm flipH="1">
            <a:off x="6362700" y="1866900"/>
            <a:ext cx="9525" cy="30003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 flipH="1">
            <a:off x="7248525" y="1924050"/>
            <a:ext cx="9525" cy="30003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 flipH="1">
            <a:off x="8172450" y="1924050"/>
            <a:ext cx="9525" cy="30003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228600" y="6356350"/>
            <a:ext cx="85344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/>
              <a:t>From Tanenbaum, Structured Computer Organization, Fifth Edition, (c) 2006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8" grpId="0" animBg="1"/>
      <p:bldP spid="152589" grpId="0" animBg="1"/>
      <p:bldP spid="152590" grpId="0" animBg="1"/>
      <p:bldP spid="152591" grpId="0" animBg="1"/>
      <p:bldP spid="152592" grpId="0" animBg="1"/>
      <p:bldP spid="152593" grpId="0" animBg="1"/>
      <p:bldP spid="152594" grpId="0" animBg="1"/>
      <p:bldP spid="152595" grpId="0" animBg="1"/>
      <p:bldP spid="152596" grpId="0" animBg="1"/>
      <p:bldP spid="15259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Finite State Machines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54325" y="533400"/>
            <a:ext cx="3281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Sequential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5800" y="23622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9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550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Section 1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7614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the two types of sequential circuits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clock signals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54325" y="533400"/>
            <a:ext cx="3281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Sequential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12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550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Section </a:t>
            </a:r>
            <a:r>
              <a:rPr lang="en-CA" b="1" dirty="0"/>
              <a:t>3</a:t>
            </a:r>
            <a:r>
              <a:rPr lang="en-CA" b="1" dirty="0" smtClean="0"/>
              <a:t> Objective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7614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Design sequential circuits as Finite State Machines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54325" y="533400"/>
            <a:ext cx="3281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Digital Logic III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Sequential Circuits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92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Finite State Machines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Hardware is typically designed as an FSM</a:t>
            </a:r>
          </a:p>
          <a:p>
            <a:r>
              <a:rPr lang="en-CA" dirty="0" smtClean="0"/>
              <a:t>An FSM is equivalent to an synchronous DL circuit</a:t>
            </a:r>
          </a:p>
          <a:p>
            <a:r>
              <a:rPr lang="en-CA" dirty="0" smtClean="0"/>
              <a:t>FSM</a:t>
            </a:r>
          </a:p>
          <a:p>
            <a:pPr lvl="1"/>
            <a:r>
              <a:rPr lang="en-CA" dirty="0" smtClean="0"/>
              <a:t>A finite set of states</a:t>
            </a:r>
          </a:p>
          <a:p>
            <a:pPr lvl="1"/>
            <a:r>
              <a:rPr lang="en-CA" dirty="0" smtClean="0"/>
              <a:t>A set of transitions</a:t>
            </a:r>
          </a:p>
          <a:p>
            <a:pPr lvl="1"/>
            <a:endParaRPr lang="en-CA" dirty="0"/>
          </a:p>
          <a:p>
            <a:r>
              <a:rPr lang="en-CA" dirty="0" smtClean="0"/>
              <a:t>Example: A simple Air-conditioning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72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Air-Conditioning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be only controlled by a remote device</a:t>
            </a:r>
          </a:p>
          <a:p>
            <a:pPr lvl="1"/>
            <a:r>
              <a:rPr lang="en-CA" dirty="0" smtClean="0"/>
              <a:t>Device has two buttons: POWER and SPEED</a:t>
            </a:r>
          </a:p>
          <a:p>
            <a:r>
              <a:rPr lang="en-CA" dirty="0" smtClean="0"/>
              <a:t>AC has two fan speeds: LOW and HIGH</a:t>
            </a:r>
          </a:p>
          <a:p>
            <a:r>
              <a:rPr lang="en-CA" dirty="0" smtClean="0"/>
              <a:t>When turned on it always starts in LOW</a:t>
            </a:r>
          </a:p>
          <a:p>
            <a:r>
              <a:rPr lang="en-CA" dirty="0" smtClean="0"/>
              <a:t>POWER switches it ON and OFF</a:t>
            </a:r>
          </a:p>
          <a:p>
            <a:r>
              <a:rPr lang="en-CA" dirty="0" smtClean="0"/>
              <a:t>SPEED toggles between both speeds</a:t>
            </a:r>
          </a:p>
          <a:p>
            <a:pPr lvl="1"/>
            <a:r>
              <a:rPr lang="en-CA" dirty="0" smtClean="0"/>
              <a:t>When on LOW, goes to HIGH</a:t>
            </a:r>
          </a:p>
          <a:p>
            <a:pPr lvl="1"/>
            <a:r>
              <a:rPr lang="en-CA" dirty="0" smtClean="0"/>
              <a:t>When on HIGH goes to 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26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FSM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143901" y="1807196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HIGH</a:t>
            </a:r>
            <a:endParaRPr lang="en-CA" sz="1600" dirty="0"/>
          </a:p>
        </p:txBody>
      </p:sp>
      <p:sp>
        <p:nvSpPr>
          <p:cNvPr id="6" name="Oval 5"/>
          <p:cNvSpPr/>
          <p:nvPr/>
        </p:nvSpPr>
        <p:spPr>
          <a:xfrm>
            <a:off x="5181600" y="4626596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LOW</a:t>
            </a:r>
            <a:endParaRPr lang="en-CA" sz="1600" dirty="0"/>
          </a:p>
        </p:txBody>
      </p:sp>
      <p:sp>
        <p:nvSpPr>
          <p:cNvPr id="7" name="Oval 6"/>
          <p:cNvSpPr/>
          <p:nvPr/>
        </p:nvSpPr>
        <p:spPr>
          <a:xfrm>
            <a:off x="1638701" y="3293096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OFF</a:t>
            </a:r>
            <a:endParaRPr lang="en-CA" sz="1600" dirty="0"/>
          </a:p>
        </p:txBody>
      </p:sp>
      <p:cxnSp>
        <p:nvCxnSpPr>
          <p:cNvPr id="8" name="Straight Arrow Connector 7"/>
          <p:cNvCxnSpPr>
            <a:stCxn id="7" idx="5"/>
            <a:endCxn id="6" idx="2"/>
          </p:cNvCxnSpPr>
          <p:nvPr/>
        </p:nvCxnSpPr>
        <p:spPr>
          <a:xfrm>
            <a:off x="2614313" y="4138626"/>
            <a:ext cx="2567287" cy="98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198451">
            <a:off x="3200400" y="424412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POWER</a:t>
            </a:r>
            <a:endParaRPr lang="en-CA" dirty="0"/>
          </a:p>
        </p:txBody>
      </p:sp>
      <p:cxnSp>
        <p:nvCxnSpPr>
          <p:cNvPr id="10" name="Straight Arrow Connector 9"/>
          <p:cNvCxnSpPr>
            <a:stCxn id="6" idx="3"/>
            <a:endCxn id="7" idx="4"/>
          </p:cNvCxnSpPr>
          <p:nvPr/>
        </p:nvCxnSpPr>
        <p:spPr>
          <a:xfrm flipH="1" flipV="1">
            <a:off x="2210201" y="4283696"/>
            <a:ext cx="3138787" cy="1188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193056">
            <a:off x="3168425" y="479147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POWER</a:t>
            </a:r>
            <a:endParaRPr lang="en-CA" dirty="0"/>
          </a:p>
        </p:txBody>
      </p:sp>
      <p:cxnSp>
        <p:nvCxnSpPr>
          <p:cNvPr id="14" name="Straight Arrow Connector 13"/>
          <p:cNvCxnSpPr>
            <a:stCxn id="4" idx="2"/>
            <a:endCxn id="7" idx="7"/>
          </p:cNvCxnSpPr>
          <p:nvPr/>
        </p:nvCxnSpPr>
        <p:spPr>
          <a:xfrm flipH="1">
            <a:off x="2614313" y="2302496"/>
            <a:ext cx="2529588" cy="11356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207507">
            <a:off x="3213440" y="254442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POWER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6" idx="1"/>
            <a:endCxn id="4" idx="3"/>
          </p:cNvCxnSpPr>
          <p:nvPr/>
        </p:nvCxnSpPr>
        <p:spPr>
          <a:xfrm flipH="1" flipV="1">
            <a:off x="5311289" y="2652726"/>
            <a:ext cx="37699" cy="2118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7"/>
          </p:cNvCxnSpPr>
          <p:nvPr/>
        </p:nvCxnSpPr>
        <p:spPr>
          <a:xfrm>
            <a:off x="6119513" y="2652726"/>
            <a:ext cx="37699" cy="2118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0643" y="350333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SPEED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6119513" y="331867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SPEED</a:t>
            </a:r>
            <a:endParaRPr lang="en-CA" dirty="0"/>
          </a:p>
        </p:txBody>
      </p:sp>
      <p:sp>
        <p:nvSpPr>
          <p:cNvPr id="28" name="Freeform 27"/>
          <p:cNvSpPr/>
          <p:nvPr/>
        </p:nvSpPr>
        <p:spPr>
          <a:xfrm rot="16200000">
            <a:off x="1174255" y="3419348"/>
            <a:ext cx="644892" cy="664196"/>
          </a:xfrm>
          <a:custGeom>
            <a:avLst/>
            <a:gdLst>
              <a:gd name="connsiteX0" fmla="*/ 0 w 644892"/>
              <a:gd name="connsiteY0" fmla="*/ 664196 h 664196"/>
              <a:gd name="connsiteX1" fmla="*/ 385010 w 644892"/>
              <a:gd name="connsiteY1" fmla="*/ 53 h 664196"/>
              <a:gd name="connsiteX2" fmla="*/ 644892 w 644892"/>
              <a:gd name="connsiteY2" fmla="*/ 635321 h 66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92" h="664196">
                <a:moveTo>
                  <a:pt x="0" y="664196"/>
                </a:moveTo>
                <a:cubicBezTo>
                  <a:pt x="138764" y="334531"/>
                  <a:pt x="277528" y="4866"/>
                  <a:pt x="385010" y="53"/>
                </a:cubicBezTo>
                <a:cubicBezTo>
                  <a:pt x="492492" y="-4760"/>
                  <a:pt x="568692" y="315280"/>
                  <a:pt x="644892" y="635321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457200" y="374546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SPEED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947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22" grpId="0"/>
      <p:bldP spid="25" grpId="0"/>
      <p:bldP spid="28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45022"/>
              </p:ext>
            </p:extLst>
          </p:nvPr>
        </p:nvGraphicFramePr>
        <p:xfrm>
          <a:off x="1219200" y="4054807"/>
          <a:ext cx="6324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930400"/>
                <a:gridCol w="2108200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POWER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State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State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4835" y="442618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1</a:t>
            </a:r>
            <a:endParaRPr lang="en-C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3596" y="44358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OFF</a:t>
            </a:r>
            <a:endParaRPr lang="en-C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03317" y="442618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LOW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44835" y="480513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1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03596" y="480513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LOW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03317" y="477983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OFF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44835" y="515993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1</a:t>
            </a:r>
            <a:endParaRPr lang="en-C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3596" y="520017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HIGH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03317" y="52001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OFF</a:t>
            </a:r>
            <a:endParaRPr lang="en-CA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20790" y="55169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03596" y="55286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OFF</a:t>
            </a:r>
            <a:endParaRPr lang="en-CA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03317" y="55604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OFF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20790" y="58888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03596" y="58609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LOW</a:t>
            </a:r>
            <a:endParaRPr lang="en-CA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03317" y="587099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HIGH</a:t>
            </a:r>
            <a:endParaRPr lang="en-CA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0790" y="625818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03596" y="624032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HIGH</a:t>
            </a:r>
            <a:endParaRPr lang="en-CA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03317" y="626006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LOW</a:t>
            </a:r>
            <a:endParaRPr lang="en-CA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940292" y="676729"/>
            <a:ext cx="6019800" cy="3314700"/>
            <a:chOff x="457200" y="1807196"/>
            <a:chExt cx="6592376" cy="3810000"/>
          </a:xfrm>
        </p:grpSpPr>
        <p:sp>
          <p:nvSpPr>
            <p:cNvPr id="42" name="Oval 41"/>
            <p:cNvSpPr/>
            <p:nvPr/>
          </p:nvSpPr>
          <p:spPr>
            <a:xfrm>
              <a:off x="5143901" y="1807196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HIGH</a:t>
              </a:r>
              <a:endParaRPr lang="en-CA" sz="16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181600" y="4626596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LOW</a:t>
              </a:r>
              <a:endParaRPr lang="en-CA" sz="16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638701" y="3293096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OFF</a:t>
              </a:r>
              <a:endParaRPr lang="en-CA" sz="1600" dirty="0"/>
            </a:p>
          </p:txBody>
        </p:sp>
        <p:cxnSp>
          <p:nvCxnSpPr>
            <p:cNvPr id="45" name="Straight Arrow Connector 44"/>
            <p:cNvCxnSpPr>
              <a:stCxn id="44" idx="5"/>
              <a:endCxn id="43" idx="2"/>
            </p:cNvCxnSpPr>
            <p:nvPr/>
          </p:nvCxnSpPr>
          <p:spPr>
            <a:xfrm>
              <a:off x="2614313" y="4138626"/>
              <a:ext cx="2567287" cy="9832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198451">
              <a:off x="3200400" y="4244122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POWER</a:t>
              </a:r>
              <a:endParaRPr lang="en-CA" dirty="0"/>
            </a:p>
          </p:txBody>
        </p:sp>
        <p:cxnSp>
          <p:nvCxnSpPr>
            <p:cNvPr id="47" name="Straight Arrow Connector 46"/>
            <p:cNvCxnSpPr>
              <a:stCxn id="43" idx="3"/>
              <a:endCxn id="44" idx="4"/>
            </p:cNvCxnSpPr>
            <p:nvPr/>
          </p:nvCxnSpPr>
          <p:spPr>
            <a:xfrm flipH="1" flipV="1">
              <a:off x="2210201" y="4283696"/>
              <a:ext cx="3138787" cy="11884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193056">
              <a:off x="3168425" y="4791473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POWER</a:t>
              </a:r>
              <a:endParaRPr lang="en-CA" dirty="0"/>
            </a:p>
          </p:txBody>
        </p:sp>
        <p:cxnSp>
          <p:nvCxnSpPr>
            <p:cNvPr id="49" name="Straight Arrow Connector 48"/>
            <p:cNvCxnSpPr>
              <a:stCxn id="42" idx="2"/>
              <a:endCxn id="44" idx="7"/>
            </p:cNvCxnSpPr>
            <p:nvPr/>
          </p:nvCxnSpPr>
          <p:spPr>
            <a:xfrm flipH="1">
              <a:off x="2614313" y="2302496"/>
              <a:ext cx="2529588" cy="11356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20207507">
              <a:off x="3213440" y="2544420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POWER</a:t>
              </a:r>
              <a:endParaRPr lang="en-CA" dirty="0"/>
            </a:p>
          </p:txBody>
        </p:sp>
        <p:cxnSp>
          <p:nvCxnSpPr>
            <p:cNvPr id="51" name="Straight Arrow Connector 50"/>
            <p:cNvCxnSpPr>
              <a:stCxn id="43" idx="1"/>
              <a:endCxn id="42" idx="3"/>
            </p:cNvCxnSpPr>
            <p:nvPr/>
          </p:nvCxnSpPr>
          <p:spPr>
            <a:xfrm flipH="1" flipV="1">
              <a:off x="5311289" y="2652726"/>
              <a:ext cx="37699" cy="21189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2" idx="5"/>
              <a:endCxn id="43" idx="7"/>
            </p:cNvCxnSpPr>
            <p:nvPr/>
          </p:nvCxnSpPr>
          <p:spPr>
            <a:xfrm>
              <a:off x="6119513" y="2652726"/>
              <a:ext cx="37699" cy="21189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40643" y="3503338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SPEED</a:t>
              </a:r>
              <a:endParaRPr lang="en-CA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19513" y="3318672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SPEED</a:t>
              </a:r>
              <a:endParaRPr lang="en-CA" dirty="0"/>
            </a:p>
          </p:txBody>
        </p:sp>
        <p:sp>
          <p:nvSpPr>
            <p:cNvPr id="55" name="Freeform 54"/>
            <p:cNvSpPr/>
            <p:nvPr/>
          </p:nvSpPr>
          <p:spPr>
            <a:xfrm rot="16200000">
              <a:off x="1174255" y="3419348"/>
              <a:ext cx="644892" cy="664196"/>
            </a:xfrm>
            <a:custGeom>
              <a:avLst/>
              <a:gdLst>
                <a:gd name="connsiteX0" fmla="*/ 0 w 644892"/>
                <a:gd name="connsiteY0" fmla="*/ 664196 h 664196"/>
                <a:gd name="connsiteX1" fmla="*/ 385010 w 644892"/>
                <a:gd name="connsiteY1" fmla="*/ 53 h 664196"/>
                <a:gd name="connsiteX2" fmla="*/ 644892 w 644892"/>
                <a:gd name="connsiteY2" fmla="*/ 635321 h 66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892" h="664196">
                  <a:moveTo>
                    <a:pt x="0" y="664196"/>
                  </a:moveTo>
                  <a:cubicBezTo>
                    <a:pt x="138764" y="334531"/>
                    <a:pt x="277528" y="4866"/>
                    <a:pt x="385010" y="53"/>
                  </a:cubicBezTo>
                  <a:cubicBezTo>
                    <a:pt x="492492" y="-4760"/>
                    <a:pt x="568692" y="315280"/>
                    <a:pt x="644892" y="63532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7200" y="3745468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SPEED</a:t>
              </a:r>
              <a:endParaRPr lang="en-CA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690382" y="441050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90382" y="475971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0382" y="515636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0</a:t>
            </a:r>
            <a:endParaRPr lang="en-CA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714427" y="550275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1</a:t>
            </a:r>
            <a:endParaRPr lang="en-CA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714427" y="587937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1</a:t>
            </a:r>
            <a:endParaRPr lang="en-CA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714427" y="62740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1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9362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7" grpId="0"/>
      <p:bldP spid="38" grpId="0"/>
      <p:bldP spid="39" grpId="0"/>
      <p:bldP spid="40" grpId="0"/>
      <p:bldP spid="41" grpId="0"/>
      <p:bldP spid="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0758"/>
              </p:ext>
            </p:extLst>
          </p:nvPr>
        </p:nvGraphicFramePr>
        <p:xfrm>
          <a:off x="1219200" y="685800"/>
          <a:ext cx="6324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930400"/>
                <a:gridCol w="2108200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POWER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State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State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066800" y="3200400"/>
            <a:ext cx="6477000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0758"/>
              </p:ext>
            </p:extLst>
          </p:nvPr>
        </p:nvGraphicFramePr>
        <p:xfrm>
          <a:off x="1219200" y="685800"/>
          <a:ext cx="6324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930400"/>
                <a:gridCol w="2108200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POWER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State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State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OFF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Content Placeholder 2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Replace: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OFF by 00</a:t>
            </a:r>
          </a:p>
          <a:p>
            <a:r>
              <a:rPr lang="en-CA" dirty="0" smtClean="0"/>
              <a:t>LOW by 01</a:t>
            </a:r>
          </a:p>
          <a:p>
            <a:r>
              <a:rPr lang="en-CA" dirty="0" smtClean="0"/>
              <a:t>HIGH by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3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28191"/>
              </p:ext>
            </p:extLst>
          </p:nvPr>
        </p:nvGraphicFramePr>
        <p:xfrm>
          <a:off x="1219200" y="685800"/>
          <a:ext cx="6324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930400"/>
                <a:gridCol w="2108200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POWER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State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State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LOW</a:t>
                      </a:r>
                      <a:endParaRPr lang="en-CA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Content Placeholder 2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Replace: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OFF by 00</a:t>
            </a:r>
          </a:p>
          <a:p>
            <a:r>
              <a:rPr lang="en-CA" dirty="0" smtClean="0"/>
              <a:t>LOW by 01</a:t>
            </a:r>
          </a:p>
          <a:p>
            <a:r>
              <a:rPr lang="en-CA" dirty="0" smtClean="0"/>
              <a:t>HIGH by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1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Replace:</a:t>
            </a:r>
          </a:p>
          <a:p>
            <a:r>
              <a:rPr lang="en-CA" dirty="0" smtClean="0"/>
              <a:t>OFF by 00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LOW by 01</a:t>
            </a:r>
          </a:p>
          <a:p>
            <a:r>
              <a:rPr lang="en-CA" dirty="0" smtClean="0"/>
              <a:t>HIGH by 10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9559"/>
              </p:ext>
            </p:extLst>
          </p:nvPr>
        </p:nvGraphicFramePr>
        <p:xfrm>
          <a:off x="1219200" y="685800"/>
          <a:ext cx="6324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930400"/>
                <a:gridCol w="2108200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POWER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State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State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5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Replace:</a:t>
            </a:r>
          </a:p>
          <a:p>
            <a:r>
              <a:rPr lang="en-CA" dirty="0" smtClean="0"/>
              <a:t>OFF by 00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LOW by 01</a:t>
            </a:r>
          </a:p>
          <a:p>
            <a:r>
              <a:rPr lang="en-CA" dirty="0" smtClean="0"/>
              <a:t>HIGH by 10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26405"/>
              </p:ext>
            </p:extLst>
          </p:nvPr>
        </p:nvGraphicFramePr>
        <p:xfrm>
          <a:off x="1219200" y="685800"/>
          <a:ext cx="6324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930400"/>
                <a:gridCol w="2108200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POWER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State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State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HIGH</a:t>
                      </a:r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9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Combinational Circuits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79576"/>
          </a:xfrm>
        </p:spPr>
        <p:txBody>
          <a:bodyPr/>
          <a:lstStyle/>
          <a:p>
            <a:r>
              <a:rPr lang="en-CA" dirty="0" smtClean="0"/>
              <a:t>A combinational circuit is a logic circuit whose output is solely determined by the inputs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971800" y="3810000"/>
            <a:ext cx="259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Combinational Circuit</a:t>
            </a:r>
            <a:endParaRPr lang="en-CA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05000" y="4191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4572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953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56388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4800600"/>
            <a:ext cx="598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…</a:t>
            </a:r>
            <a:endParaRPr lang="en-CA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7452" y="4306669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n</a:t>
            </a:r>
          </a:p>
          <a:p>
            <a:r>
              <a:rPr lang="en-CA" b="1" i="1" dirty="0" smtClean="0"/>
              <a:t> inputs</a:t>
            </a:r>
            <a:endParaRPr lang="en-CA" b="1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4219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4600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2600" y="4981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600" y="56676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1200" y="4829489"/>
            <a:ext cx="598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…</a:t>
            </a:r>
            <a:endParaRPr lang="en-CA" sz="4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62600" y="38862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4477434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/>
              <a:t>m</a:t>
            </a:r>
            <a:endParaRPr lang="en-CA" b="1" i="1" dirty="0" smtClean="0"/>
          </a:p>
          <a:p>
            <a:r>
              <a:rPr lang="en-CA" b="1" i="1" dirty="0" smtClean="0"/>
              <a:t> outputs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25820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Replace:</a:t>
            </a:r>
          </a:p>
          <a:p>
            <a:r>
              <a:rPr lang="en-CA" dirty="0" smtClean="0"/>
              <a:t>OFF by 00</a:t>
            </a:r>
          </a:p>
          <a:p>
            <a:r>
              <a:rPr lang="en-CA" dirty="0" smtClean="0"/>
              <a:t>LOW by 01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HIGH by 10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40967"/>
              </p:ext>
            </p:extLst>
          </p:nvPr>
        </p:nvGraphicFramePr>
        <p:xfrm>
          <a:off x="1219200" y="685800"/>
          <a:ext cx="6324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930400"/>
                <a:gridCol w="2108200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POWER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State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State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Replace:</a:t>
            </a:r>
          </a:p>
          <a:p>
            <a:r>
              <a:rPr lang="en-CA" dirty="0" smtClean="0"/>
              <a:t>OFF by 00</a:t>
            </a:r>
          </a:p>
          <a:p>
            <a:r>
              <a:rPr lang="en-CA" dirty="0" smtClean="0"/>
              <a:t>LOW by 01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HIGH by 10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02395"/>
              </p:ext>
            </p:extLst>
          </p:nvPr>
        </p:nvGraphicFramePr>
        <p:xfrm>
          <a:off x="1219200" y="685800"/>
          <a:ext cx="6324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930400"/>
                <a:gridCol w="2108200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/>
                        <a:t>POWER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State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Next State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2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1556190" y="1592997"/>
            <a:ext cx="272610" cy="6168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70030" y="1592997"/>
            <a:ext cx="2559070" cy="6168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600" y="762000"/>
            <a:ext cx="771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Three inputs: two bits (P&amp;S) from the device</a:t>
            </a:r>
          </a:p>
          <a:p>
            <a:r>
              <a:rPr lang="en-CA" sz="2400" dirty="0" smtClean="0"/>
              <a:t>And two (B&amp;C) bits representing the state the FSM is in</a:t>
            </a:r>
            <a:endParaRPr lang="en-CA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6091535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Two output bits (XY) determining the next state</a:t>
            </a:r>
            <a:endParaRPr lang="en-CA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70030" y="1592997"/>
            <a:ext cx="1105360" cy="6168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8209"/>
              </p:ext>
            </p:extLst>
          </p:nvPr>
        </p:nvGraphicFramePr>
        <p:xfrm>
          <a:off x="1219200" y="2286000"/>
          <a:ext cx="6324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930400"/>
                <a:gridCol w="2108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XY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 flipV="1">
            <a:off x="6553200" y="5867401"/>
            <a:ext cx="381000" cy="4549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Sum of Products for 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X = P’SA’B + P’S’AB’</a:t>
            </a:r>
          </a:p>
          <a:p>
            <a:r>
              <a:rPr lang="en-CA" dirty="0"/>
              <a:t> </a:t>
            </a:r>
            <a:r>
              <a:rPr lang="en-CA" dirty="0" smtClean="0"/>
              <a:t>    = P’(SA’B + S’AB’)</a:t>
            </a:r>
            <a:endParaRPr lang="en-CA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76994"/>
              </p:ext>
            </p:extLst>
          </p:nvPr>
        </p:nvGraphicFramePr>
        <p:xfrm>
          <a:off x="6524682" y="2133600"/>
          <a:ext cx="2194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XY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Sum of Products for 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Y = PS’A’B’ + P’SAB’ + P’S’A’B</a:t>
            </a:r>
          </a:p>
          <a:p>
            <a:r>
              <a:rPr lang="en-CA" dirty="0"/>
              <a:t> </a:t>
            </a:r>
            <a:r>
              <a:rPr lang="en-CA" dirty="0" smtClean="0"/>
              <a:t>    =S’A’ (PB’ + P’B) + P’SAB’</a:t>
            </a:r>
          </a:p>
          <a:p>
            <a:r>
              <a:rPr lang="en-CA" dirty="0"/>
              <a:t> </a:t>
            </a:r>
            <a:r>
              <a:rPr lang="en-CA" dirty="0" smtClean="0"/>
              <a:t>    =S’A’ (P </a:t>
            </a:r>
            <a:r>
              <a:rPr lang="en-CA" dirty="0" smtClean="0">
                <a:sym typeface="Symbol" panose="05050102010706020507" pitchFamily="18" charset="2"/>
              </a:rPr>
              <a:t> B) + P’SAB’</a:t>
            </a:r>
            <a:endParaRPr lang="en-CA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14764"/>
              </p:ext>
            </p:extLst>
          </p:nvPr>
        </p:nvGraphicFramePr>
        <p:xfrm>
          <a:off x="6524682" y="2133600"/>
          <a:ext cx="2194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XY</a:t>
                      </a:r>
                      <a:endParaRPr lang="en-CA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Combinational Circuit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86987" y="6324600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Source:DL3.circ (AC Combinational)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12848"/>
            <a:ext cx="8834727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Sequential Circuit?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yet</a:t>
            </a:r>
          </a:p>
          <a:p>
            <a:r>
              <a:rPr lang="en-CA" dirty="0" smtClean="0"/>
              <a:t>The FSM needs to ‘remember’ current state to be used to determine next state</a:t>
            </a:r>
          </a:p>
          <a:p>
            <a:r>
              <a:rPr lang="en-CA" dirty="0" smtClean="0"/>
              <a:t>Store X and feed it back to B</a:t>
            </a:r>
          </a:p>
          <a:p>
            <a:r>
              <a:rPr lang="en-CA" dirty="0" smtClean="0"/>
              <a:t>Store Y and feed </a:t>
            </a:r>
            <a:r>
              <a:rPr lang="en-CA" dirty="0"/>
              <a:t>i</a:t>
            </a:r>
            <a:r>
              <a:rPr lang="en-CA" dirty="0" smtClean="0"/>
              <a:t>t back to 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5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Sequential Circuit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828395" y="6488668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LD3.circ (AC Sequential)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15052"/>
            <a:ext cx="5257800" cy="4535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6699" y="320040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AC</a:t>
            </a:r>
          </a:p>
          <a:p>
            <a:r>
              <a:rPr lang="en-US" sz="1600" dirty="0" smtClean="0">
                <a:latin typeface="+mj-lt"/>
              </a:rPr>
              <a:t>Comb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5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385" y="577551"/>
            <a:ext cx="3089215" cy="1069848"/>
          </a:xfrm>
        </p:spPr>
        <p:txBody>
          <a:bodyPr/>
          <a:lstStyle/>
          <a:p>
            <a:r>
              <a:rPr lang="en-CA" dirty="0" smtClean="0"/>
              <a:t>The System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828395" y="648866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LD3.circ (AC System)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5863965"/>
            <a:ext cx="174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AC Sequential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64124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8" y="3135869"/>
            <a:ext cx="7234506" cy="27280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82841" y="3843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64735" y="40493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3962" y="36611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dirty="0" err="1" smtClean="0">
                <a:sym typeface="Symbol" panose="05050102010706020507" pitchFamily="18" charset="2"/>
              </a:rPr>
              <a:t>y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89124" y="526946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y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084527" y="4415915"/>
            <a:ext cx="258873" cy="14480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21423" y="366110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21423" y="40493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21423" y="449991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1423" y="490013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26090"/>
              </p:ext>
            </p:extLst>
          </p:nvPr>
        </p:nvGraphicFramePr>
        <p:xfrm>
          <a:off x="3529451" y="1173480"/>
          <a:ext cx="3291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543800" y="3581400"/>
            <a:ext cx="926785" cy="887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23323" y="323993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 Speed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09099" y="3239931"/>
            <a:ext cx="1160641" cy="21031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94942" y="289971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High Speed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7394" y="1185343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 = F2 =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 panose="05050102010706020507" pitchFamily="18" charset="2"/>
              </a:rPr>
              <a:t>y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2269" y="159535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 = F4 = </a:t>
            </a:r>
            <a:r>
              <a:rPr lang="en-US" dirty="0" err="1" smtClean="0"/>
              <a:t>xy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3" grpId="0"/>
      <p:bldP spid="24" grpId="0" animBg="1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Timer Example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143901" y="1807196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10</a:t>
            </a:r>
            <a:endParaRPr lang="en-CA" sz="1600" dirty="0"/>
          </a:p>
        </p:txBody>
      </p:sp>
      <p:sp>
        <p:nvSpPr>
          <p:cNvPr id="6" name="Oval 5"/>
          <p:cNvSpPr/>
          <p:nvPr/>
        </p:nvSpPr>
        <p:spPr>
          <a:xfrm>
            <a:off x="5181600" y="4626596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01</a:t>
            </a:r>
            <a:endParaRPr lang="en-CA" sz="1600" dirty="0"/>
          </a:p>
        </p:txBody>
      </p:sp>
      <p:sp>
        <p:nvSpPr>
          <p:cNvPr id="7" name="Oval 6"/>
          <p:cNvSpPr/>
          <p:nvPr/>
        </p:nvSpPr>
        <p:spPr>
          <a:xfrm>
            <a:off x="1638701" y="3293096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00</a:t>
            </a:r>
            <a:endParaRPr lang="en-CA" sz="1600" dirty="0"/>
          </a:p>
        </p:txBody>
      </p:sp>
      <p:cxnSp>
        <p:nvCxnSpPr>
          <p:cNvPr id="8" name="Straight Arrow Connector 7"/>
          <p:cNvCxnSpPr>
            <a:stCxn id="7" idx="5"/>
            <a:endCxn id="6" idx="2"/>
          </p:cNvCxnSpPr>
          <p:nvPr/>
        </p:nvCxnSpPr>
        <p:spPr>
          <a:xfrm>
            <a:off x="2614313" y="4138626"/>
            <a:ext cx="2567287" cy="98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198451">
            <a:off x="3355089" y="424412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TICK</a:t>
            </a:r>
            <a:endParaRPr lang="en-CA" dirty="0"/>
          </a:p>
        </p:txBody>
      </p:sp>
      <p:cxnSp>
        <p:nvCxnSpPr>
          <p:cNvPr id="14" name="Straight Arrow Connector 13"/>
          <p:cNvCxnSpPr>
            <a:stCxn id="4" idx="2"/>
            <a:endCxn id="7" idx="7"/>
          </p:cNvCxnSpPr>
          <p:nvPr/>
        </p:nvCxnSpPr>
        <p:spPr>
          <a:xfrm flipH="1">
            <a:off x="2614313" y="2302496"/>
            <a:ext cx="2529588" cy="11356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207507">
            <a:off x="3368129" y="254442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TICK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6" idx="0"/>
            <a:endCxn id="4" idx="4"/>
          </p:cNvCxnSpPr>
          <p:nvPr/>
        </p:nvCxnSpPr>
        <p:spPr>
          <a:xfrm flipH="1" flipV="1">
            <a:off x="5715401" y="2797796"/>
            <a:ext cx="37699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51610" y="346199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6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Sequential Circuits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636776"/>
          </a:xfrm>
        </p:spPr>
        <p:txBody>
          <a:bodyPr/>
          <a:lstStyle/>
          <a:p>
            <a:r>
              <a:rPr lang="en-CA" dirty="0" smtClean="0"/>
              <a:t>Unlike a combinational circuit, the output of a sequential circuit at time </a:t>
            </a:r>
            <a:r>
              <a:rPr lang="en-CA" i="1" dirty="0" smtClean="0"/>
              <a:t>t</a:t>
            </a:r>
            <a:r>
              <a:rPr lang="en-CA" dirty="0" smtClean="0"/>
              <a:t> can affect the circuits output at time </a:t>
            </a:r>
            <a:r>
              <a:rPr lang="en-CA" i="1" dirty="0" smtClean="0"/>
              <a:t>t+1</a:t>
            </a:r>
          </a:p>
          <a:p>
            <a:pPr marL="109728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3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0966" y="1948789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10</a:t>
            </a:r>
            <a:endParaRPr lang="en-CA" sz="1600" dirty="0"/>
          </a:p>
        </p:txBody>
      </p:sp>
      <p:sp>
        <p:nvSpPr>
          <p:cNvPr id="6" name="Oval 5"/>
          <p:cNvSpPr/>
          <p:nvPr/>
        </p:nvSpPr>
        <p:spPr>
          <a:xfrm>
            <a:off x="2133600" y="39624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01</a:t>
            </a:r>
            <a:endParaRPr lang="en-CA" sz="1600" dirty="0"/>
          </a:p>
        </p:txBody>
      </p:sp>
      <p:sp>
        <p:nvSpPr>
          <p:cNvPr id="7" name="Oval 6"/>
          <p:cNvSpPr/>
          <p:nvPr/>
        </p:nvSpPr>
        <p:spPr>
          <a:xfrm>
            <a:off x="509382" y="2944425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00</a:t>
            </a:r>
            <a:endParaRPr lang="en-CA" sz="1600" dirty="0"/>
          </a:p>
        </p:txBody>
      </p:sp>
      <p:cxnSp>
        <p:nvCxnSpPr>
          <p:cNvPr id="8" name="Straight Arrow Connector 7"/>
          <p:cNvCxnSpPr>
            <a:stCxn id="7" idx="5"/>
            <a:endCxn id="6" idx="2"/>
          </p:cNvCxnSpPr>
          <p:nvPr/>
        </p:nvCxnSpPr>
        <p:spPr>
          <a:xfrm>
            <a:off x="1484994" y="3789955"/>
            <a:ext cx="648606" cy="6677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782247">
            <a:off x="1256120" y="39391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TICK</a:t>
            </a:r>
            <a:endParaRPr lang="en-CA" dirty="0"/>
          </a:p>
        </p:txBody>
      </p:sp>
      <p:cxnSp>
        <p:nvCxnSpPr>
          <p:cNvPr id="14" name="Straight Arrow Connector 13"/>
          <p:cNvCxnSpPr>
            <a:stCxn id="4" idx="2"/>
            <a:endCxn id="7" idx="7"/>
          </p:cNvCxnSpPr>
          <p:nvPr/>
        </p:nvCxnSpPr>
        <p:spPr>
          <a:xfrm flipH="1">
            <a:off x="1484994" y="2444089"/>
            <a:ext cx="625972" cy="645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730219">
            <a:off x="1316971" y="247268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TICK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6" idx="0"/>
            <a:endCxn id="4" idx="4"/>
          </p:cNvCxnSpPr>
          <p:nvPr/>
        </p:nvCxnSpPr>
        <p:spPr>
          <a:xfrm flipH="1" flipV="1">
            <a:off x="2682466" y="2939389"/>
            <a:ext cx="22634" cy="10230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34277" y="330011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TICK</a:t>
            </a:r>
            <a:endParaRPr lang="en-CA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10861"/>
              </p:ext>
            </p:extLst>
          </p:nvPr>
        </p:nvGraphicFramePr>
        <p:xfrm>
          <a:off x="4648200" y="1339145"/>
          <a:ext cx="3657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new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B</a:t>
                      </a:r>
                      <a:r>
                        <a:rPr lang="en-US" baseline="-25000" dirty="0" err="1" smtClean="0"/>
                        <a:t>new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1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0</a:t>
                      </a:r>
                      <a:endParaRPr lang="en-US" b="1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24400" y="4724400"/>
            <a:ext cx="2246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new</a:t>
            </a:r>
            <a:r>
              <a:rPr lang="en-US" dirty="0" smtClean="0"/>
              <a:t> = A’BT + AB’T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 = A’B’T + A’BT’</a:t>
            </a:r>
          </a:p>
          <a:p>
            <a:r>
              <a:rPr lang="en-US" dirty="0"/>
              <a:t> </a:t>
            </a:r>
            <a:r>
              <a:rPr lang="en-US" dirty="0" smtClean="0"/>
              <a:t>           = A’(B</a:t>
            </a:r>
            <a:r>
              <a:rPr lang="en-US" dirty="0" smtClean="0">
                <a:sym typeface="Symbol" panose="05050102010706020507" pitchFamily="18" charset="2"/>
              </a:rPr>
              <a:t>T)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90600"/>
            <a:ext cx="5614399" cy="464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2200" y="6465280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LD3.circ (Timer)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4124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48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Sequential Circuits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971800" y="2667000"/>
            <a:ext cx="2590800" cy="137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Combinational Circuit</a:t>
            </a:r>
            <a:endParaRPr lang="en-CA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3048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75760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inputs</a:t>
            </a:r>
            <a:endParaRPr lang="en-CA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600" y="3076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28956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outputs</a:t>
            </a:r>
            <a:endParaRPr lang="en-CA" b="1" i="1" dirty="0"/>
          </a:p>
        </p:txBody>
      </p:sp>
      <p:sp>
        <p:nvSpPr>
          <p:cNvPr id="18" name="Rectangle 17"/>
          <p:cNvSpPr/>
          <p:nvPr/>
        </p:nvSpPr>
        <p:spPr>
          <a:xfrm>
            <a:off x="3429000" y="4570168"/>
            <a:ext cx="1868156" cy="122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Memory</a:t>
            </a:r>
            <a:endParaRPr lang="en-CA" sz="2400" dirty="0"/>
          </a:p>
        </p:txBody>
      </p:sp>
      <p:sp>
        <p:nvSpPr>
          <p:cNvPr id="35" name="Rectangle 34"/>
          <p:cNvSpPr/>
          <p:nvPr/>
        </p:nvSpPr>
        <p:spPr>
          <a:xfrm>
            <a:off x="2172194" y="2362200"/>
            <a:ext cx="4191000" cy="3733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Elbow Connector 28"/>
          <p:cNvCxnSpPr>
            <a:endCxn id="18" idx="3"/>
          </p:cNvCxnSpPr>
          <p:nvPr/>
        </p:nvCxnSpPr>
        <p:spPr>
          <a:xfrm flipH="1">
            <a:off x="5297156" y="3504284"/>
            <a:ext cx="265444" cy="1676400"/>
          </a:xfrm>
          <a:prstGeom prst="bentConnector3">
            <a:avLst>
              <a:gd name="adj1" fmla="val -22996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1"/>
          </p:cNvCxnSpPr>
          <p:nvPr/>
        </p:nvCxnSpPr>
        <p:spPr>
          <a:xfrm rot="10800000">
            <a:off x="2971800" y="3504284"/>
            <a:ext cx="457200" cy="1676400"/>
          </a:xfrm>
          <a:prstGeom prst="bentConnector3">
            <a:avLst>
              <a:gd name="adj1" fmla="val 22033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Sequential Circuits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Synchronous: Employ clock signals</a:t>
            </a:r>
          </a:p>
          <a:p>
            <a:pPr lvl="1"/>
            <a:r>
              <a:rPr lang="en-CA" dirty="0" smtClean="0"/>
              <a:t>Clock signals affect memory at discrete time</a:t>
            </a:r>
          </a:p>
          <a:p>
            <a:pPr lvl="1"/>
            <a:r>
              <a:rPr lang="en-CA" dirty="0" smtClean="0"/>
              <a:t>Also called “clocked”</a:t>
            </a:r>
          </a:p>
          <a:p>
            <a:pPr lvl="1"/>
            <a:endParaRPr lang="en-CA" dirty="0"/>
          </a:p>
          <a:p>
            <a:r>
              <a:rPr lang="en-CA" dirty="0" smtClean="0"/>
              <a:t>Asynchronous: Do not employ clocks</a:t>
            </a:r>
          </a:p>
          <a:p>
            <a:pPr lvl="1"/>
            <a:r>
              <a:rPr lang="en-CA" dirty="0" smtClean="0"/>
              <a:t>Rely on signal propagation delay to affect memory</a:t>
            </a:r>
          </a:p>
          <a:p>
            <a:pPr lvl="1"/>
            <a:r>
              <a:rPr lang="en-CA" dirty="0" smtClean="0"/>
              <a:t>Harder to design</a:t>
            </a:r>
          </a:p>
          <a:p>
            <a:pPr lvl="1"/>
            <a:endParaRPr lang="en-CA" dirty="0"/>
          </a:p>
          <a:p>
            <a:r>
              <a:rPr lang="en-CA" dirty="0" smtClean="0"/>
              <a:t>In the course, I will only talk about synchronous circuits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95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Synchronous Sequential Circuits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971800" y="2667000"/>
            <a:ext cx="2590800" cy="137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Combinational Circuit</a:t>
            </a:r>
            <a:endParaRPr lang="en-CA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30480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75760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inputs</a:t>
            </a:r>
            <a:endParaRPr lang="en-CA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600" y="3076889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28956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outputs</a:t>
            </a:r>
            <a:endParaRPr lang="en-CA" b="1" i="1" dirty="0"/>
          </a:p>
        </p:txBody>
      </p:sp>
      <p:sp>
        <p:nvSpPr>
          <p:cNvPr id="18" name="Rectangle 17"/>
          <p:cNvSpPr/>
          <p:nvPr/>
        </p:nvSpPr>
        <p:spPr>
          <a:xfrm>
            <a:off x="3429000" y="4570168"/>
            <a:ext cx="1868156" cy="122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Memory</a:t>
            </a:r>
            <a:endParaRPr lang="en-CA" sz="2400" dirty="0"/>
          </a:p>
        </p:txBody>
      </p:sp>
      <p:cxnSp>
        <p:nvCxnSpPr>
          <p:cNvPr id="29" name="Elbow Connector 28"/>
          <p:cNvCxnSpPr>
            <a:endCxn id="18" idx="3"/>
          </p:cNvCxnSpPr>
          <p:nvPr/>
        </p:nvCxnSpPr>
        <p:spPr>
          <a:xfrm flipH="1">
            <a:off x="5297156" y="3504284"/>
            <a:ext cx="265444" cy="1676400"/>
          </a:xfrm>
          <a:prstGeom prst="bentConnector3">
            <a:avLst>
              <a:gd name="adj1" fmla="val -22996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1"/>
          </p:cNvCxnSpPr>
          <p:nvPr/>
        </p:nvCxnSpPr>
        <p:spPr>
          <a:xfrm rot="10800000">
            <a:off x="2971800" y="3504284"/>
            <a:ext cx="457200" cy="1676400"/>
          </a:xfrm>
          <a:prstGeom prst="bentConnector3">
            <a:avLst>
              <a:gd name="adj1" fmla="val 22033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7800" y="5486400"/>
            <a:ext cx="19507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1066" y="511706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rgbClr val="FF0000"/>
                </a:solidFill>
              </a:rPr>
              <a:t>Clock</a:t>
            </a:r>
            <a:endParaRPr lang="en-CA" b="1" i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33600" y="2362200"/>
            <a:ext cx="4191000" cy="3733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8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2822</TotalTime>
  <Words>1816</Words>
  <Application>Microsoft Office PowerPoint</Application>
  <PresentationFormat>On-screen Show (4:3)</PresentationFormat>
  <Paragraphs>930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Aharoni</vt:lpstr>
      <vt:lpstr>Calibri</vt:lpstr>
      <vt:lpstr>Georgia</vt:lpstr>
      <vt:lpstr>Symbol</vt:lpstr>
      <vt:lpstr>Trebuchet MS</vt:lpstr>
      <vt:lpstr>Wingdings 2</vt:lpstr>
      <vt:lpstr>Urban</vt:lpstr>
      <vt:lpstr>Digital Logic III. Sequential Circuits</vt:lpstr>
      <vt:lpstr>Outline</vt:lpstr>
      <vt:lpstr>Introduction</vt:lpstr>
      <vt:lpstr>Section 1 Objectives At the end of this section you will</vt:lpstr>
      <vt:lpstr>Combinational Circuits</vt:lpstr>
      <vt:lpstr>Sequential Circuits</vt:lpstr>
      <vt:lpstr>Sequential Circuits</vt:lpstr>
      <vt:lpstr>Types of Sequential Circuits</vt:lpstr>
      <vt:lpstr>Synchronous Sequential Circuits</vt:lpstr>
      <vt:lpstr>Clocks</vt:lpstr>
      <vt:lpstr>Basic Memory Circuits</vt:lpstr>
      <vt:lpstr>Section 2 Objectives At the end of this section you will</vt:lpstr>
      <vt:lpstr>Basic Memory Circuits</vt:lpstr>
      <vt:lpstr>Latches</vt:lpstr>
      <vt:lpstr>NOR Truth Table</vt:lpstr>
      <vt:lpstr>Setting the latch, S = 1, R = 0 (memory = Q = 1)</vt:lpstr>
      <vt:lpstr>Resetting the latch, S = 0, R = 1 (memory = Q = 0)</vt:lpstr>
      <vt:lpstr>S = R = 0?</vt:lpstr>
      <vt:lpstr>When Q = 1</vt:lpstr>
      <vt:lpstr>When Q = 0</vt:lpstr>
      <vt:lpstr>S = R = 1?</vt:lpstr>
      <vt:lpstr>Clocked SR</vt:lpstr>
      <vt:lpstr>Clocked SR</vt:lpstr>
      <vt:lpstr>D-Latch</vt:lpstr>
      <vt:lpstr>SR Latch with NAND Gates</vt:lpstr>
      <vt:lpstr>SR-Latch Comparison</vt:lpstr>
      <vt:lpstr>Problem With Latches</vt:lpstr>
      <vt:lpstr>Why unreliable?</vt:lpstr>
      <vt:lpstr>Basic Memory Circuits</vt:lpstr>
      <vt:lpstr>Flip-Flops</vt:lpstr>
      <vt:lpstr>D Flip-Flop (Master-Slave)</vt:lpstr>
      <vt:lpstr>D Flip-Flop (Master-Slave)</vt:lpstr>
      <vt:lpstr>D Flip-Flop (Master-Slave)</vt:lpstr>
      <vt:lpstr>Symbols for D-Flip-Flops</vt:lpstr>
      <vt:lpstr>8-bit Register</vt:lpstr>
      <vt:lpstr>Memory  Organization</vt:lpstr>
      <vt:lpstr>Writing</vt:lpstr>
      <vt:lpstr>Reading</vt:lpstr>
      <vt:lpstr>Finite State Machines</vt:lpstr>
      <vt:lpstr>Section 3 Objective At the end of this section you will</vt:lpstr>
      <vt:lpstr>Finite State Machines</vt:lpstr>
      <vt:lpstr>Simple Air-Conditioning System</vt:lpstr>
      <vt:lpstr>FSM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Boolean Sum of Products for X</vt:lpstr>
      <vt:lpstr>Boolean Sum of Products for Y</vt:lpstr>
      <vt:lpstr>The Combinational Circuit</vt:lpstr>
      <vt:lpstr>A Sequential Circuit?</vt:lpstr>
      <vt:lpstr>The Sequential Circuit</vt:lpstr>
      <vt:lpstr>The System</vt:lpstr>
      <vt:lpstr>Timer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jalal</dc:creator>
  <cp:lastModifiedBy>Jalal Kawash</cp:lastModifiedBy>
  <cp:revision>306</cp:revision>
  <dcterms:created xsi:type="dcterms:W3CDTF">2006-08-16T00:00:00Z</dcterms:created>
  <dcterms:modified xsi:type="dcterms:W3CDTF">2017-02-01T21:01:33Z</dcterms:modified>
</cp:coreProperties>
</file>