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sldIdLst>
    <p:sldId id="381" r:id="rId2"/>
    <p:sldId id="407" r:id="rId3"/>
    <p:sldId id="382" r:id="rId4"/>
    <p:sldId id="383" r:id="rId5"/>
    <p:sldId id="397" r:id="rId6"/>
    <p:sldId id="398" r:id="rId7"/>
    <p:sldId id="405" r:id="rId8"/>
    <p:sldId id="406" r:id="rId9"/>
    <p:sldId id="399" r:id="rId10"/>
    <p:sldId id="373" r:id="rId11"/>
    <p:sldId id="321" r:id="rId12"/>
    <p:sldId id="396" r:id="rId13"/>
    <p:sldId id="322" r:id="rId14"/>
    <p:sldId id="323" r:id="rId15"/>
    <p:sldId id="374" r:id="rId16"/>
    <p:sldId id="375" r:id="rId17"/>
    <p:sldId id="376" r:id="rId18"/>
    <p:sldId id="377" r:id="rId19"/>
    <p:sldId id="324" r:id="rId20"/>
    <p:sldId id="384" r:id="rId21"/>
    <p:sldId id="327" r:id="rId22"/>
    <p:sldId id="328" r:id="rId23"/>
    <p:sldId id="378" r:id="rId24"/>
    <p:sldId id="379" r:id="rId25"/>
    <p:sldId id="380" r:id="rId26"/>
    <p:sldId id="325" r:id="rId27"/>
    <p:sldId id="326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400" r:id="rId39"/>
    <p:sldId id="401" r:id="rId40"/>
    <p:sldId id="402" r:id="rId41"/>
    <p:sldId id="403" r:id="rId42"/>
    <p:sldId id="404" r:id="rId4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3300"/>
    <a:srgbClr val="FFFF00"/>
    <a:srgbClr val="00CC99"/>
    <a:srgbClr val="66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28" autoAdjust="0"/>
    <p:restoredTop sz="94728" autoAdjust="0"/>
  </p:normalViewPr>
  <p:slideViewPr>
    <p:cSldViewPr snapToGrid="0">
      <p:cViewPr varScale="1">
        <p:scale>
          <a:sx n="112" d="100"/>
          <a:sy n="112" d="100"/>
        </p:scale>
        <p:origin x="6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AC8DCFB-7786-4E9A-B43E-38F4AAB58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79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6CE2D-86AC-4ED8-B7C4-7E0EF5FBA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3459D-0DCB-4BC1-B1FB-3898419F8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928C2-BF7C-4D89-A51C-001CC1344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1FFEB-A449-44AE-9714-950071AC39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8CE8B-37D8-421A-BE78-9BA305804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6FDF3-4296-4E04-8256-2BAEF5635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E8F71-EEE2-4F9E-A225-D862CB9D4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9DC82-3617-4F78-95D3-A414885C0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0B8B-7491-4D60-92FF-5205EED0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0E9E6-95E3-48FC-B83D-9C8555878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72FBD-E162-4015-A493-57C1982DC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83363"/>
            <a:ext cx="91440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BC36DB7-EF85-4025-AB6F-65A9CCE5B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AutoNum type="alphaLcParenR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Microarchitecture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Design &amp; Operation</a:t>
            </a:r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Suggested Reading: Chapter 4 from </a:t>
            </a:r>
            <a:r>
              <a:rPr lang="en-US" sz="3200" dirty="0" err="1" smtClean="0"/>
              <a:t>Tanenbaum</a:t>
            </a:r>
            <a:r>
              <a:rPr lang="en-US" sz="3200" dirty="0" smtClean="0"/>
              <a:t>, Structured Computer Organization, 5/6ed, Pearson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2028825"/>
            <a:ext cx="7808913" cy="452437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JVM is a stack machine</a:t>
            </a:r>
          </a:p>
          <a:p>
            <a:pPr eaLnBrk="1" hangingPunct="1">
              <a:buFontTx/>
              <a:buChar char="•"/>
            </a:pPr>
            <a:endParaRPr lang="en-US" sz="3600" dirty="0" smtClean="0"/>
          </a:p>
          <a:p>
            <a:pPr eaLnBrk="1" hangingPunct="1">
              <a:buFontTx/>
              <a:buChar char="•"/>
            </a:pPr>
            <a:r>
              <a:rPr lang="en-US" sz="3600" b="1" dirty="0" smtClean="0"/>
              <a:t>Stacks </a:t>
            </a:r>
            <a:r>
              <a:rPr lang="en-US" sz="3600" dirty="0" smtClean="0"/>
              <a:t>are used to push local procedure variables</a:t>
            </a:r>
            <a:endParaRPr lang="en-US" sz="3600" b="1" dirty="0" smtClean="0"/>
          </a:p>
          <a:p>
            <a:pPr lvl="1" eaLnBrk="1" hangingPunct="1">
              <a:buFontTx/>
              <a:buChar char="•"/>
            </a:pPr>
            <a:r>
              <a:rPr lang="en-US" sz="3200" b="1" dirty="0" smtClean="0"/>
              <a:t>Local variable frame</a:t>
            </a:r>
            <a:r>
              <a:rPr lang="en-US" sz="3200" dirty="0" smtClean="0"/>
              <a:t>: data structure between LV and SP</a:t>
            </a:r>
            <a:endParaRPr lang="en-US" sz="3600" dirty="0" smtClean="0"/>
          </a:p>
          <a:p>
            <a:pPr eaLnBrk="1" hangingPunct="1">
              <a:buFontTx/>
              <a:buChar char="•"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Variable Frame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4171950"/>
            <a:ext cx="8772525" cy="1308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Use of a stack for storing local variables.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While </a:t>
            </a:r>
            <a:r>
              <a:rPr lang="en-US" i="1" dirty="0" smtClean="0"/>
              <a:t>A </a:t>
            </a:r>
            <a:r>
              <a:rPr lang="en-US" dirty="0" smtClean="0"/>
              <a:t>is active. 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After </a:t>
            </a:r>
            <a:r>
              <a:rPr lang="en-US" i="1" dirty="0" smtClean="0"/>
              <a:t>A </a:t>
            </a:r>
            <a:r>
              <a:rPr lang="en-US" dirty="0" smtClean="0"/>
              <a:t>calls </a:t>
            </a:r>
            <a:r>
              <a:rPr lang="en-US" i="1" dirty="0" smtClean="0"/>
              <a:t>B</a:t>
            </a:r>
            <a:r>
              <a:rPr lang="en-US" dirty="0" smtClean="0"/>
              <a:t>. </a:t>
            </a:r>
          </a:p>
          <a:p>
            <a:pPr eaLnBrk="1" hangingPunct="1">
              <a:lnSpc>
                <a:spcPct val="90000"/>
              </a:lnSpc>
              <a:buFontTx/>
              <a:buAutoNum type="alphaLcParenR" startAt="3"/>
            </a:pPr>
            <a:r>
              <a:rPr lang="en-US" dirty="0" smtClean="0"/>
              <a:t>After </a:t>
            </a:r>
            <a:r>
              <a:rPr lang="en-US" i="1" dirty="0" smtClean="0"/>
              <a:t>B </a:t>
            </a:r>
            <a:r>
              <a:rPr lang="en-US" dirty="0" smtClean="0"/>
              <a:t>calls </a:t>
            </a:r>
            <a:r>
              <a:rPr lang="en-US" i="1" dirty="0" smtClean="0"/>
              <a:t>C</a:t>
            </a:r>
            <a:r>
              <a:rPr lang="en-US" dirty="0" smtClean="0"/>
              <a:t>.   </a:t>
            </a:r>
          </a:p>
          <a:p>
            <a:pPr eaLnBrk="1" hangingPunct="1">
              <a:lnSpc>
                <a:spcPct val="90000"/>
              </a:lnSpc>
              <a:buFontTx/>
              <a:buAutoNum type="alphaLcParenR" startAt="3"/>
            </a:pPr>
            <a:r>
              <a:rPr lang="en-US" dirty="0" smtClean="0"/>
              <a:t>After </a:t>
            </a:r>
            <a:r>
              <a:rPr lang="en-US" i="1" dirty="0" smtClean="0"/>
              <a:t>C </a:t>
            </a:r>
            <a:r>
              <a:rPr lang="en-US" dirty="0" smtClean="0"/>
              <a:t>and </a:t>
            </a:r>
            <a:r>
              <a:rPr lang="en-US" i="1" dirty="0" smtClean="0"/>
              <a:t>B </a:t>
            </a:r>
            <a:r>
              <a:rPr lang="en-US" dirty="0" smtClean="0"/>
              <a:t>return and </a:t>
            </a:r>
            <a:r>
              <a:rPr lang="en-US" i="1" dirty="0" smtClean="0"/>
              <a:t>A </a:t>
            </a:r>
            <a:r>
              <a:rPr lang="en-US" dirty="0" smtClean="0"/>
              <a:t>calls </a:t>
            </a:r>
            <a:r>
              <a:rPr lang="en-US" i="1" dirty="0" smtClean="0"/>
              <a:t>D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pic>
        <p:nvPicPr>
          <p:cNvPr id="4101" name="Picture 4" descr="4-08"/>
          <p:cNvPicPr>
            <a:picLocks noChangeAspect="1" noChangeArrowheads="1"/>
          </p:cNvPicPr>
          <p:nvPr/>
        </p:nvPicPr>
        <p:blipFill>
          <a:blip r:embed="rId2" cstate="print"/>
          <a:srcRect r="73768"/>
          <a:stretch>
            <a:fillRect/>
          </a:stretch>
        </p:blipFill>
        <p:spPr bwMode="auto">
          <a:xfrm>
            <a:off x="312738" y="1658938"/>
            <a:ext cx="2230437" cy="223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4-08"/>
          <p:cNvPicPr>
            <a:picLocks noChangeAspect="1" noChangeArrowheads="1"/>
          </p:cNvPicPr>
          <p:nvPr/>
        </p:nvPicPr>
        <p:blipFill>
          <a:blip r:embed="rId2" cstate="print"/>
          <a:srcRect l="78211"/>
          <a:stretch>
            <a:fillRect/>
          </a:stretch>
        </p:blipFill>
        <p:spPr bwMode="auto">
          <a:xfrm>
            <a:off x="6667500" y="1658938"/>
            <a:ext cx="1852613" cy="223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4-08"/>
          <p:cNvPicPr>
            <a:picLocks noChangeAspect="1" noChangeArrowheads="1"/>
          </p:cNvPicPr>
          <p:nvPr/>
        </p:nvPicPr>
        <p:blipFill>
          <a:blip r:embed="rId2" cstate="print"/>
          <a:srcRect l="24951" r="50299"/>
          <a:stretch>
            <a:fillRect/>
          </a:stretch>
        </p:blipFill>
        <p:spPr bwMode="auto">
          <a:xfrm>
            <a:off x="2458071" y="1658938"/>
            <a:ext cx="2104404" cy="223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4-08"/>
          <p:cNvPicPr>
            <a:picLocks noChangeAspect="1" noChangeArrowheads="1"/>
          </p:cNvPicPr>
          <p:nvPr/>
        </p:nvPicPr>
        <p:blipFill>
          <a:blip r:embed="rId2" cstate="print"/>
          <a:srcRect l="52670" r="25149"/>
          <a:stretch>
            <a:fillRect/>
          </a:stretch>
        </p:blipFill>
        <p:spPr bwMode="auto">
          <a:xfrm>
            <a:off x="4505325" y="1658938"/>
            <a:ext cx="1885950" cy="223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Operand Stacks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524000"/>
            <a:ext cx="7808913" cy="50292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JVM is an </a:t>
            </a:r>
            <a:r>
              <a:rPr lang="en-US" sz="3600" b="1" dirty="0" smtClean="0"/>
              <a:t>operand stack </a:t>
            </a:r>
            <a:r>
              <a:rPr lang="en-US" sz="3600" dirty="0" smtClean="0"/>
              <a:t>machine</a:t>
            </a:r>
          </a:p>
          <a:p>
            <a:pPr eaLnBrk="1" hangingPunct="1">
              <a:buFontTx/>
              <a:buChar char="•"/>
            </a:pPr>
            <a:endParaRPr lang="en-US" sz="3600" dirty="0" smtClean="0"/>
          </a:p>
          <a:p>
            <a:pPr eaLnBrk="1" hangingPunct="1">
              <a:buFontTx/>
              <a:buChar char="•"/>
            </a:pPr>
            <a:r>
              <a:rPr lang="en-US" sz="3600" dirty="0" smtClean="0"/>
              <a:t>Stacks are used to push operands during the computation of arithmetic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Operand Stack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157788"/>
            <a:ext cx="9144000" cy="139541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Use of an operand stack for doing an arithmetic computation </a:t>
            </a:r>
          </a:p>
          <a:p>
            <a:pPr algn="ctr" eaLnBrk="1" hangingPunct="1">
              <a:buFontTx/>
              <a:buNone/>
            </a:pPr>
            <a:r>
              <a:rPr lang="en-US" dirty="0" smtClean="0"/>
              <a:t>(a1 = a2+a3)</a:t>
            </a:r>
          </a:p>
          <a:p>
            <a:pPr algn="ctr" eaLnBrk="1" hangingPunct="1">
              <a:buFontTx/>
              <a:buNone/>
            </a:pPr>
            <a:endParaRPr lang="en-US" dirty="0" smtClean="0"/>
          </a:p>
        </p:txBody>
      </p:sp>
      <p:pic>
        <p:nvPicPr>
          <p:cNvPr id="5125" name="Picture 4" descr="4-09"/>
          <p:cNvPicPr>
            <a:picLocks noChangeAspect="1" noChangeArrowheads="1"/>
          </p:cNvPicPr>
          <p:nvPr/>
        </p:nvPicPr>
        <p:blipFill>
          <a:blip r:embed="rId2" cstate="print"/>
          <a:srcRect r="75852"/>
          <a:stretch>
            <a:fillRect/>
          </a:stretch>
        </p:blipFill>
        <p:spPr bwMode="auto">
          <a:xfrm>
            <a:off x="390525" y="2478088"/>
            <a:ext cx="204787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4-09"/>
          <p:cNvPicPr>
            <a:picLocks noChangeAspect="1" noChangeArrowheads="1"/>
          </p:cNvPicPr>
          <p:nvPr/>
        </p:nvPicPr>
        <p:blipFill>
          <a:blip r:embed="rId2" cstate="print"/>
          <a:srcRect l="24597" r="50469"/>
          <a:stretch>
            <a:fillRect/>
          </a:stretch>
        </p:blipFill>
        <p:spPr bwMode="auto">
          <a:xfrm>
            <a:off x="2276475" y="2478088"/>
            <a:ext cx="211455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4-09"/>
          <p:cNvPicPr>
            <a:picLocks noChangeAspect="1" noChangeArrowheads="1"/>
          </p:cNvPicPr>
          <p:nvPr/>
        </p:nvPicPr>
        <p:blipFill>
          <a:blip r:embed="rId2" cstate="print"/>
          <a:srcRect l="51552" r="24637"/>
          <a:stretch>
            <a:fillRect/>
          </a:stretch>
        </p:blipFill>
        <p:spPr bwMode="auto">
          <a:xfrm>
            <a:off x="4448175" y="2478088"/>
            <a:ext cx="20193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4-09"/>
          <p:cNvPicPr>
            <a:picLocks noChangeAspect="1" noChangeArrowheads="1"/>
          </p:cNvPicPr>
          <p:nvPr/>
        </p:nvPicPr>
        <p:blipFill>
          <a:blip r:embed="rId2" cstate="print"/>
          <a:srcRect l="76457" r="-990"/>
          <a:stretch>
            <a:fillRect/>
          </a:stretch>
        </p:blipFill>
        <p:spPr bwMode="auto">
          <a:xfrm>
            <a:off x="6530008" y="2478088"/>
            <a:ext cx="2080592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4-09"/>
          <p:cNvPicPr>
            <a:picLocks noChangeAspect="1" noChangeArrowheads="1"/>
          </p:cNvPicPr>
          <p:nvPr/>
        </p:nvPicPr>
        <p:blipFill>
          <a:blip r:embed="rId2" cstate="print"/>
          <a:srcRect t="28264" r="75852" b="18088"/>
          <a:stretch>
            <a:fillRect/>
          </a:stretch>
        </p:blipFill>
        <p:spPr bwMode="auto">
          <a:xfrm>
            <a:off x="5972175" y="4448175"/>
            <a:ext cx="20478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925070" y="443865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6248400" y="4629150"/>
            <a:ext cx="266700" cy="95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IJVM Memory Model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The various parts of the IJVM memory.</a:t>
            </a:r>
          </a:p>
        </p:txBody>
      </p:sp>
      <p:pic>
        <p:nvPicPr>
          <p:cNvPr id="6149" name="Picture 4" descr="4-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250" y="1619250"/>
            <a:ext cx="7385050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Constant Pool</a:t>
            </a:r>
          </a:p>
        </p:txBody>
      </p:sp>
      <p:pic>
        <p:nvPicPr>
          <p:cNvPr id="7172" name="Picture 4" descr="4-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250" y="1619250"/>
            <a:ext cx="7385050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3451225" y="1068388"/>
            <a:ext cx="5126038" cy="46370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buFontTx/>
              <a:buChar char="•"/>
            </a:pPr>
            <a:r>
              <a:rPr lang="en-US" sz="2800"/>
              <a:t> Constants, strings, &amp; pointers to other areas of memory</a:t>
            </a:r>
          </a:p>
          <a:p>
            <a:pPr algn="l">
              <a:buFontTx/>
              <a:buChar char="•"/>
            </a:pPr>
            <a:r>
              <a:rPr lang="en-US" sz="2800"/>
              <a:t> Does not change after loading (cannot be written by IJVM program)</a:t>
            </a:r>
          </a:p>
          <a:p>
            <a:pPr algn="l">
              <a:buFontTx/>
              <a:buChar char="•"/>
            </a:pPr>
            <a:r>
              <a:rPr lang="en-US" sz="2800"/>
              <a:t> CPP contains the address of the first 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Variable Frame / Operand Stack</a:t>
            </a:r>
          </a:p>
        </p:txBody>
      </p:sp>
      <p:pic>
        <p:nvPicPr>
          <p:cNvPr id="8196" name="Picture 4" descr="4-10"/>
          <p:cNvPicPr>
            <a:picLocks noChangeAspect="1" noChangeArrowheads="1"/>
          </p:cNvPicPr>
          <p:nvPr/>
        </p:nvPicPr>
        <p:blipFill>
          <a:blip r:embed="rId2" cstate="print"/>
          <a:srcRect l="35511" r="26222"/>
          <a:stretch>
            <a:fillRect/>
          </a:stretch>
        </p:blipFill>
        <p:spPr bwMode="auto">
          <a:xfrm>
            <a:off x="5334000" y="1568450"/>
            <a:ext cx="2826026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2332038" y="2820988"/>
            <a:ext cx="2563812" cy="2832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284163" y="1389063"/>
            <a:ext cx="5126037" cy="46370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buFontTx/>
              <a:buChar char="•"/>
            </a:pPr>
            <a:r>
              <a:rPr lang="en-US" sz="2800" dirty="0"/>
              <a:t> allocated to variables stored for the lifetime of a procedure</a:t>
            </a:r>
          </a:p>
          <a:p>
            <a:pPr algn="l">
              <a:buFontTx/>
              <a:buChar char="•"/>
            </a:pPr>
            <a:r>
              <a:rPr lang="en-US" sz="2800" dirty="0"/>
              <a:t> at the beginning of the frame: parameters</a:t>
            </a:r>
          </a:p>
          <a:p>
            <a:pPr algn="l">
              <a:buFontTx/>
              <a:buChar char="•"/>
            </a:pPr>
            <a:r>
              <a:rPr lang="en-US" sz="2800" dirty="0"/>
              <a:t> then, local variables</a:t>
            </a:r>
          </a:p>
          <a:p>
            <a:pPr algn="l">
              <a:buFontTx/>
              <a:buChar char="•"/>
            </a:pPr>
            <a:r>
              <a:rPr lang="en-US" sz="2800" dirty="0"/>
              <a:t> then operand stack</a:t>
            </a:r>
          </a:p>
          <a:p>
            <a:pPr lvl="1" algn="l">
              <a:buFontTx/>
              <a:buChar char="•"/>
            </a:pPr>
            <a:r>
              <a:rPr lang="en-US" sz="2800" dirty="0"/>
              <a:t> not true in general</a:t>
            </a:r>
          </a:p>
          <a:p>
            <a:pPr algn="l">
              <a:buFontTx/>
              <a:buChar char="•"/>
            </a:pPr>
            <a:r>
              <a:rPr lang="en-US" sz="2800" dirty="0"/>
              <a:t> LV points to the start of LVF</a:t>
            </a:r>
          </a:p>
          <a:p>
            <a:pPr algn="l">
              <a:buFontTx/>
              <a:buChar char="•"/>
            </a:pPr>
            <a:r>
              <a:rPr lang="en-US" sz="2800" dirty="0"/>
              <a:t> TOS = word at top of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Area</a:t>
            </a:r>
          </a:p>
        </p:txBody>
      </p:sp>
      <p:pic>
        <p:nvPicPr>
          <p:cNvPr id="9220" name="Picture 3" descr="4-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950" y="1568450"/>
            <a:ext cx="7385050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812800" y="1287463"/>
            <a:ext cx="5022850" cy="4365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95325" y="1504950"/>
            <a:ext cx="5126038" cy="46370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buFontTx/>
              <a:buChar char="•"/>
            </a:pPr>
            <a:r>
              <a:rPr lang="en-US" sz="2800"/>
              <a:t> Program text</a:t>
            </a:r>
          </a:p>
          <a:p>
            <a:pPr algn="l">
              <a:buFontTx/>
              <a:buChar char="•"/>
            </a:pPr>
            <a:r>
              <a:rPr lang="en-US" sz="2800"/>
              <a:t> PC points to the instruction to be fetched 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Offsets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CPP, LV, &amp; SP : word pointers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Offset is a word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LV+1: second word in LFV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SP: word on top of stack, SP – 1, next to top word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PC: byte address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Offset is a byte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PC+1: next </a:t>
            </a:r>
            <a:r>
              <a:rPr lang="en-US" sz="3200" b="1" dirty="0" smtClean="0"/>
              <a:t>byte</a:t>
            </a:r>
            <a:r>
              <a:rPr lang="en-US" sz="3200" dirty="0" smtClean="0"/>
              <a:t> is to be fetched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IJVM Instruction Set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The IJVM instruction set. The operands </a:t>
            </a:r>
            <a:r>
              <a:rPr lang="en-US" i="1" smtClean="0"/>
              <a:t>byte</a:t>
            </a:r>
            <a:r>
              <a:rPr lang="en-US" smtClean="0"/>
              <a:t>, </a:t>
            </a:r>
            <a:r>
              <a:rPr lang="en-US" i="1" smtClean="0"/>
              <a:t>const</a:t>
            </a:r>
            <a:r>
              <a:rPr lang="en-US" smtClean="0"/>
              <a:t>, and </a:t>
            </a:r>
            <a:r>
              <a:rPr lang="en-US" i="1" smtClean="0"/>
              <a:t>varnum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are 1 byte. The operands </a:t>
            </a:r>
            <a:r>
              <a:rPr lang="en-US" i="1" smtClean="0"/>
              <a:t>disp</a:t>
            </a:r>
            <a:r>
              <a:rPr lang="en-US" smtClean="0"/>
              <a:t>, </a:t>
            </a:r>
            <a:r>
              <a:rPr lang="en-US" i="1" smtClean="0"/>
              <a:t>index</a:t>
            </a:r>
            <a:r>
              <a:rPr lang="en-US" smtClean="0"/>
              <a:t>, and </a:t>
            </a:r>
            <a:r>
              <a:rPr lang="en-US" i="1" smtClean="0"/>
              <a:t>offset </a:t>
            </a:r>
            <a:r>
              <a:rPr lang="en-US" smtClean="0"/>
              <a:t>are 2 bytes.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1950" y="962025"/>
            <a:ext cx="5780088" cy="470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Computer Organization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209800" y="4924426"/>
            <a:ext cx="4876800" cy="5905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Device Level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09800" y="4333876"/>
            <a:ext cx="4876800" cy="5905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/>
              <a:t>Digital Logic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09800" y="3743326"/>
            <a:ext cx="4876800" cy="5905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err="1" smtClean="0"/>
              <a:t>Microarchitecure</a:t>
            </a:r>
            <a:r>
              <a:rPr lang="en-US" sz="3200" b="1" dirty="0" smtClean="0"/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Level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886200" y="2562226"/>
            <a:ext cx="3200400" cy="5905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/>
              <a:t>OS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Level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209800" y="1371601"/>
            <a:ext cx="4876800" cy="5905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Problem-Oriented Language Level</a:t>
            </a:r>
          </a:p>
        </p:txBody>
      </p:sp>
      <p:sp>
        <p:nvSpPr>
          <p:cNvPr id="14" name="L-Shape 13"/>
          <p:cNvSpPr/>
          <p:nvPr/>
        </p:nvSpPr>
        <p:spPr bwMode="auto">
          <a:xfrm rot="5400000">
            <a:off x="4045742" y="107157"/>
            <a:ext cx="1195390" cy="4886325"/>
          </a:xfrm>
          <a:prstGeom prst="corner">
            <a:avLst>
              <a:gd name="adj1" fmla="val 141633"/>
              <a:gd name="adj2" fmla="val 5000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0219" y="2000250"/>
            <a:ext cx="4769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Assembly Language Level</a:t>
            </a:r>
            <a:endParaRPr lang="en-US" sz="3200" b="1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2209800" y="3152776"/>
            <a:ext cx="4876800" cy="5905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Instruction Set Architecture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Tanenbaum, Structured Computer Organization, Fifth Edition, (c) 2006 Pearson Education, Inc. All rights reserved. 0-13-148521-0 </a:t>
            </a:r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-2373"/>
            <a:ext cx="8401050" cy="684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300" y="842963"/>
            <a:ext cx="81153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7263"/>
          </a:xfrm>
        </p:spPr>
        <p:txBody>
          <a:bodyPr/>
          <a:lstStyle/>
          <a:p>
            <a:pPr eaLnBrk="1" hangingPunct="1"/>
            <a:r>
              <a:rPr lang="en-US" smtClean="0"/>
              <a:t>Compiling Java to IJVM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5108575"/>
            <a:ext cx="8378825" cy="1444625"/>
          </a:xfrm>
        </p:spPr>
        <p:txBody>
          <a:bodyPr/>
          <a:lstStyle/>
          <a:p>
            <a:pPr eaLnBrk="1" hangingPunct="1"/>
            <a:r>
              <a:rPr lang="en-US" smtClean="0"/>
              <a:t>A Java fragment. </a:t>
            </a:r>
          </a:p>
          <a:p>
            <a:pPr eaLnBrk="1" hangingPunct="1"/>
            <a:r>
              <a:rPr lang="en-US" smtClean="0"/>
              <a:t>The corresponding Java assembly language. </a:t>
            </a:r>
          </a:p>
          <a:p>
            <a:pPr eaLnBrk="1" hangingPunct="1"/>
            <a:r>
              <a:rPr lang="en-US" smtClean="0"/>
              <a:t>The IJVM program in hexadecimal.</a:t>
            </a:r>
          </a:p>
          <a:p>
            <a:pPr eaLnBrk="1" hangingPunct="1"/>
            <a:endParaRPr lang="en-US" smtClean="0"/>
          </a:p>
        </p:txBody>
      </p:sp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9825" y="2441575"/>
            <a:ext cx="4381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1038225" y="4708525"/>
            <a:ext cx="666750" cy="395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 When Executing Bytecode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022850"/>
            <a:ext cx="9144000" cy="153035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The stack after each instruction of Fig. 4-14(b).</a:t>
            </a:r>
          </a:p>
        </p:txBody>
      </p:sp>
      <p:pic>
        <p:nvPicPr>
          <p:cNvPr id="13317" name="Picture 4" descr="4-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8" y="1943100"/>
            <a:ext cx="7726362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IVOKEVIRTUAL </a:t>
            </a:r>
            <a:r>
              <a:rPr lang="en-US" i="1" smtClean="0"/>
              <a:t>disp</a:t>
            </a:r>
            <a:endParaRPr lang="en-US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smtClean="0"/>
              <a:t>Invokes another method</a:t>
            </a:r>
          </a:p>
          <a:p>
            <a:pPr eaLnBrk="1" hangingPunct="1">
              <a:buFontTx/>
              <a:buChar char="•"/>
            </a:pPr>
            <a:r>
              <a:rPr lang="en-US" sz="3600" i="1" smtClean="0"/>
              <a:t>disp</a:t>
            </a:r>
            <a:r>
              <a:rPr lang="en-US" sz="3600" smtClean="0"/>
              <a:t> (16 bit) = position in constant pool that contains the address in method area where method starts</a:t>
            </a:r>
            <a:endParaRPr lang="en-US" sz="3200" i="1" smtClean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498600" y="3873500"/>
            <a:ext cx="1409700" cy="2197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         </a:t>
            </a:r>
            <a:r>
              <a:rPr lang="en-US" i="1"/>
              <a:t>disp</a:t>
            </a:r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/>
          </a:p>
          <a:p>
            <a:r>
              <a:rPr lang="en-US"/>
              <a:t>CP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587500" y="4699000"/>
            <a:ext cx="1244600" cy="406400"/>
          </a:xfrm>
          <a:prstGeom prst="rect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address</a:t>
            </a:r>
          </a:p>
        </p:txBody>
      </p:sp>
      <p:cxnSp>
        <p:nvCxnSpPr>
          <p:cNvPr id="9" name="Straight Arrow Connector 8"/>
          <p:cNvCxnSpPr>
            <a:stCxn id="14341" idx="0"/>
            <a:endCxn id="14342" idx="0"/>
          </p:cNvCxnSpPr>
          <p:nvPr/>
        </p:nvCxnSpPr>
        <p:spPr bwMode="auto">
          <a:xfrm rot="16200000" flipH="1">
            <a:off x="1793875" y="4283075"/>
            <a:ext cx="825500" cy="63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44" name="Rectangle 12"/>
          <p:cNvSpPr>
            <a:spLocks noChangeArrowheads="1"/>
          </p:cNvSpPr>
          <p:nvPr/>
        </p:nvSpPr>
        <p:spPr bwMode="auto">
          <a:xfrm>
            <a:off x="5613400" y="3898900"/>
            <a:ext cx="1409700" cy="2197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        </a:t>
            </a:r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/>
          </a:p>
          <a:p>
            <a:r>
              <a:rPr lang="en-US"/>
              <a:t>MA</a:t>
            </a:r>
          </a:p>
        </p:txBody>
      </p:sp>
      <p:sp>
        <p:nvSpPr>
          <p:cNvPr id="14345" name="Rectangle 14"/>
          <p:cNvSpPr>
            <a:spLocks noChangeArrowheads="1"/>
          </p:cNvSpPr>
          <p:nvPr/>
        </p:nvSpPr>
        <p:spPr bwMode="auto">
          <a:xfrm>
            <a:off x="5651500" y="4826000"/>
            <a:ext cx="1346200" cy="939800"/>
          </a:xfrm>
          <a:prstGeom prst="rect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Method</a:t>
            </a:r>
          </a:p>
          <a:p>
            <a:r>
              <a:rPr lang="en-US"/>
              <a:t>invoked</a:t>
            </a:r>
          </a:p>
        </p:txBody>
      </p:sp>
      <p:cxnSp>
        <p:nvCxnSpPr>
          <p:cNvPr id="17" name="Straight Arrow Connector 16"/>
          <p:cNvCxnSpPr>
            <a:stCxn id="14342" idx="3"/>
          </p:cNvCxnSpPr>
          <p:nvPr/>
        </p:nvCxnSpPr>
        <p:spPr bwMode="auto">
          <a:xfrm flipV="1">
            <a:off x="2832100" y="4876800"/>
            <a:ext cx="2806700" cy="25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IVOKEVIRTUAL </a:t>
            </a:r>
            <a:r>
              <a:rPr lang="en-US" i="1" smtClean="0"/>
              <a:t>disp</a:t>
            </a:r>
            <a:endParaRPr 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SIMPLIFIED: cannot call methods except in same object</a:t>
            </a:r>
          </a:p>
          <a:p>
            <a:pPr lvl="1" eaLnBrk="1" hangingPunct="1">
              <a:buFontTx/>
              <a:buChar char="•"/>
            </a:pPr>
            <a:r>
              <a:rPr lang="en-US" sz="2800" i="1" smtClean="0"/>
              <a:t>No Object-Orientation!</a:t>
            </a:r>
            <a:endParaRPr lang="en-US" sz="2800" i="1" dirty="0" smtClean="0"/>
          </a:p>
          <a:p>
            <a:pPr eaLnBrk="1" hangingPunct="1">
              <a:buFontTx/>
              <a:buChar char="•"/>
            </a:pPr>
            <a:r>
              <a:rPr lang="en-US" sz="3200" dirty="0" smtClean="0"/>
              <a:t>Caller: </a:t>
            </a:r>
          </a:p>
          <a:p>
            <a:pPr lvl="1" eaLnBrk="1" hangingPunct="1">
              <a:buFontTx/>
              <a:buChar char="•"/>
            </a:pPr>
            <a:r>
              <a:rPr lang="en-US" sz="2800" dirty="0" smtClean="0"/>
              <a:t>Pushes OBJREF being called onto stack</a:t>
            </a:r>
          </a:p>
          <a:p>
            <a:pPr lvl="2" eaLnBrk="1" hangingPunct="1"/>
            <a:r>
              <a:rPr lang="en-US" sz="2800" dirty="0" smtClean="0"/>
              <a:t>Not needed for IJVM</a:t>
            </a:r>
          </a:p>
          <a:p>
            <a:pPr lvl="1" eaLnBrk="1" hangingPunct="1">
              <a:buFontTx/>
              <a:buChar char="•"/>
            </a:pPr>
            <a:r>
              <a:rPr lang="en-US" sz="2800" dirty="0" smtClean="0"/>
              <a:t>Pushes  method parameters</a:t>
            </a:r>
          </a:p>
          <a:p>
            <a:pPr lvl="2" eaLnBrk="1" hangingPunct="1"/>
            <a:r>
              <a:rPr lang="en-US" sz="2800" dirty="0" smtClean="0"/>
              <a:t>First parameter is </a:t>
            </a:r>
            <a:r>
              <a:rPr lang="en-US" sz="2800" dirty="0" err="1" smtClean="0"/>
              <a:t>param</a:t>
            </a:r>
            <a:r>
              <a:rPr lang="en-US" sz="2800" dirty="0" smtClean="0"/>
              <a:t> 1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Char char="•"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IVOKEVIRTUAL </a:t>
            </a:r>
            <a:r>
              <a:rPr lang="en-US" i="1" smtClean="0"/>
              <a:t>disp</a:t>
            </a:r>
            <a:endParaRPr lang="en-US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smtClean="0"/>
              <a:t>First 4 bytes of a method</a:t>
            </a:r>
          </a:p>
          <a:p>
            <a:pPr lvl="1" eaLnBrk="1" hangingPunct="1">
              <a:buFontTx/>
              <a:buChar char="•"/>
            </a:pPr>
            <a:r>
              <a:rPr lang="en-US" sz="2800" smtClean="0"/>
              <a:t>First 2: number of parameters, including OBJREF (param 0)</a:t>
            </a:r>
          </a:p>
          <a:p>
            <a:pPr lvl="1" eaLnBrk="1" hangingPunct="1">
              <a:buFontTx/>
              <a:buChar char="•"/>
            </a:pPr>
            <a:r>
              <a:rPr lang="en-US" sz="2800" smtClean="0"/>
              <a:t>Second 2: size of local variable area</a:t>
            </a:r>
          </a:p>
          <a:p>
            <a:pPr lvl="1" eaLnBrk="1" hangingPunct="1">
              <a:buFontTx/>
              <a:buChar char="•"/>
            </a:pPr>
            <a:endParaRPr lang="en-US" sz="2800" smtClean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460500" y="3543300"/>
            <a:ext cx="1409700" cy="1270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         </a:t>
            </a:r>
            <a:r>
              <a:rPr lang="en-US" i="1"/>
              <a:t>disp</a:t>
            </a:r>
          </a:p>
          <a:p>
            <a:endParaRPr lang="en-US" i="1"/>
          </a:p>
          <a:p>
            <a:endParaRPr lang="en-US" i="1"/>
          </a:p>
          <a:p>
            <a:endParaRPr lang="en-US"/>
          </a:p>
          <a:p>
            <a:r>
              <a:rPr lang="en-US"/>
              <a:t>CP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549400" y="4051300"/>
            <a:ext cx="1244600" cy="406400"/>
          </a:xfrm>
          <a:prstGeom prst="rect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address</a:t>
            </a:r>
          </a:p>
        </p:txBody>
      </p:sp>
      <p:cxnSp>
        <p:nvCxnSpPr>
          <p:cNvPr id="9" name="Straight Arrow Connector 8"/>
          <p:cNvCxnSpPr>
            <a:stCxn id="16389" idx="0"/>
            <a:endCxn id="16390" idx="0"/>
          </p:cNvCxnSpPr>
          <p:nvPr/>
        </p:nvCxnSpPr>
        <p:spPr bwMode="auto">
          <a:xfrm rot="16200000" flipH="1">
            <a:off x="1914525" y="3794125"/>
            <a:ext cx="508000" cy="63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92" name="Rectangle 12"/>
          <p:cNvSpPr>
            <a:spLocks noChangeArrowheads="1"/>
          </p:cNvSpPr>
          <p:nvPr/>
        </p:nvSpPr>
        <p:spPr bwMode="auto">
          <a:xfrm>
            <a:off x="3479800" y="3873500"/>
            <a:ext cx="1409700" cy="2197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        </a:t>
            </a:r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/>
          </a:p>
          <a:p>
            <a:r>
              <a:rPr lang="en-US"/>
              <a:t>MA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517900" y="4813300"/>
            <a:ext cx="1346200" cy="34290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/>
              <a:t>2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2755900" y="4241800"/>
            <a:ext cx="6858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3517900" y="5168900"/>
            <a:ext cx="1346200" cy="342900"/>
          </a:xfrm>
          <a:prstGeom prst="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/>
              <a:t>3</a:t>
            </a:r>
          </a:p>
        </p:txBody>
      </p:sp>
      <p:sp>
        <p:nvSpPr>
          <p:cNvPr id="16400" name="Rectangle 13"/>
          <p:cNvSpPr>
            <a:spLocks noChangeArrowheads="1"/>
          </p:cNvSpPr>
          <p:nvPr/>
        </p:nvSpPr>
        <p:spPr bwMode="auto">
          <a:xfrm>
            <a:off x="3517900" y="4457700"/>
            <a:ext cx="1346200" cy="342900"/>
          </a:xfrm>
          <a:prstGeom prst="rect">
            <a:avLst/>
          </a:prstGeom>
          <a:gradFill rotWithShape="1">
            <a:gsLst>
              <a:gs pos="0">
                <a:srgbClr val="FF8880"/>
              </a:gs>
              <a:gs pos="50000">
                <a:srgbClr val="FFB7B3"/>
              </a:gs>
              <a:gs pos="100000">
                <a:srgbClr val="FFDCDA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1</a:t>
            </a:r>
          </a:p>
        </p:txBody>
      </p:sp>
      <p:sp>
        <p:nvSpPr>
          <p:cNvPr id="16401" name="Rectangle 15"/>
          <p:cNvSpPr>
            <a:spLocks noChangeArrowheads="1"/>
          </p:cNvSpPr>
          <p:nvPr/>
        </p:nvSpPr>
        <p:spPr bwMode="auto">
          <a:xfrm>
            <a:off x="3517900" y="4102100"/>
            <a:ext cx="1346200" cy="365125"/>
          </a:xfrm>
          <a:prstGeom prst="rect">
            <a:avLst/>
          </a:prstGeom>
          <a:gradFill rotWithShape="1">
            <a:gsLst>
              <a:gs pos="0">
                <a:srgbClr val="FF8880"/>
              </a:gs>
              <a:gs pos="50000">
                <a:srgbClr val="FFB7B3"/>
              </a:gs>
              <a:gs pos="100000">
                <a:srgbClr val="FFDCDA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0</a:t>
            </a:r>
            <a:endParaRPr lang="en-US"/>
          </a:p>
        </p:txBody>
      </p:sp>
      <p:sp>
        <p:nvSpPr>
          <p:cNvPr id="27" name="Rounded Rectangular Callout 26"/>
          <p:cNvSpPr>
            <a:spLocks noChangeArrowheads="1"/>
          </p:cNvSpPr>
          <p:nvPr/>
        </p:nvSpPr>
        <p:spPr bwMode="auto">
          <a:xfrm>
            <a:off x="4914900" y="3352800"/>
            <a:ext cx="2895600" cy="1054100"/>
          </a:xfrm>
          <a:prstGeom prst="wedgeRoundRectCallout">
            <a:avLst>
              <a:gd name="adj1" fmla="val -65130"/>
              <a:gd name="adj2" fmla="val 5647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Byte[0] Byte[1] = unsigned 16 bit int</a:t>
            </a:r>
          </a:p>
        </p:txBody>
      </p:sp>
      <p:sp>
        <p:nvSpPr>
          <p:cNvPr id="28" name="Rounded Rectangular Callout 27"/>
          <p:cNvSpPr>
            <a:spLocks noChangeArrowheads="1"/>
          </p:cNvSpPr>
          <p:nvPr/>
        </p:nvSpPr>
        <p:spPr bwMode="auto">
          <a:xfrm>
            <a:off x="5334000" y="4978400"/>
            <a:ext cx="2882900" cy="990600"/>
          </a:xfrm>
          <a:prstGeom prst="wedgeRoundRectCallout">
            <a:avLst>
              <a:gd name="adj1" fmla="val -79606"/>
              <a:gd name="adj2" fmla="val -3508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Byte[2] Byte[3] = unsigned 16 bit int</a:t>
            </a:r>
          </a:p>
        </p:txBody>
      </p:sp>
      <p:sp>
        <p:nvSpPr>
          <p:cNvPr id="16404" name="Rectangle 28"/>
          <p:cNvSpPr>
            <a:spLocks noChangeArrowheads="1"/>
          </p:cNvSpPr>
          <p:nvPr/>
        </p:nvSpPr>
        <p:spPr bwMode="auto">
          <a:xfrm>
            <a:off x="3517900" y="5524500"/>
            <a:ext cx="1346200" cy="342900"/>
          </a:xfrm>
          <a:prstGeom prst="rect">
            <a:avLst/>
          </a:prstGeom>
          <a:solidFill>
            <a:srgbClr val="FF33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OPCODE1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28" grpId="0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INVOKEVIRTUAL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3175" y="5591175"/>
            <a:ext cx="7870825" cy="962025"/>
          </a:xfrm>
        </p:spPr>
        <p:txBody>
          <a:bodyPr/>
          <a:lstStyle/>
          <a:p>
            <a:pPr eaLnBrk="1" hangingPunct="1"/>
            <a:r>
              <a:rPr lang="en-US" smtClean="0"/>
              <a:t>Memory before executing INVOKEVIRTUAL. </a:t>
            </a:r>
          </a:p>
          <a:p>
            <a:pPr eaLnBrk="1" hangingPunct="1"/>
            <a:r>
              <a:rPr lang="en-US" smtClean="0"/>
              <a:t>After executing it.</a:t>
            </a:r>
          </a:p>
          <a:p>
            <a:pPr eaLnBrk="1" hangingPunct="1"/>
            <a:endParaRPr lang="en-US" smtClean="0"/>
          </a:p>
        </p:txBody>
      </p:sp>
      <p:pic>
        <p:nvPicPr>
          <p:cNvPr id="17413" name="Picture 4" descr="4-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8" y="1146175"/>
            <a:ext cx="6684962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13000" y="3263900"/>
            <a:ext cx="1282700" cy="152400"/>
          </a:xfrm>
          <a:prstGeom prst="rect">
            <a:avLst/>
          </a:prstGeom>
          <a:solidFill>
            <a:srgbClr val="FFFF00">
              <a:alpha val="25882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13000" y="3048000"/>
            <a:ext cx="1282700" cy="152400"/>
          </a:xfrm>
          <a:prstGeom prst="rect">
            <a:avLst/>
          </a:prstGeom>
          <a:solidFill>
            <a:srgbClr val="FFFF00">
              <a:alpha val="25882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13000" y="2844800"/>
            <a:ext cx="1282700" cy="152400"/>
          </a:xfrm>
          <a:prstGeom prst="rect">
            <a:avLst/>
          </a:prstGeom>
          <a:solidFill>
            <a:srgbClr val="FFFF00">
              <a:alpha val="25882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13000" y="2628900"/>
            <a:ext cx="1282700" cy="152400"/>
          </a:xfrm>
          <a:prstGeom prst="rect">
            <a:avLst/>
          </a:prstGeom>
          <a:solidFill>
            <a:srgbClr val="FFFF00">
              <a:alpha val="25882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42200" y="3111500"/>
            <a:ext cx="584200" cy="431800"/>
          </a:xfrm>
          <a:prstGeom prst="rect">
            <a:avLst/>
          </a:prstGeom>
          <a:solidFill>
            <a:srgbClr val="FFFF00">
              <a:alpha val="25882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421563" y="3616325"/>
            <a:ext cx="1549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66FF"/>
                </a:solidFill>
              </a:rPr>
              <a:t>LV = SP - # of params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994400" y="3251200"/>
            <a:ext cx="1282700" cy="152400"/>
          </a:xfrm>
          <a:prstGeom prst="rect">
            <a:avLst/>
          </a:prstGeom>
          <a:solidFill>
            <a:srgbClr val="FFFF00">
              <a:alpha val="25882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246563" y="1978025"/>
            <a:ext cx="1549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66FF"/>
                </a:solidFill>
              </a:rPr>
              <a:t>Params + local vars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994400" y="1778000"/>
            <a:ext cx="1282700" cy="152400"/>
          </a:xfrm>
          <a:prstGeom prst="rect">
            <a:avLst/>
          </a:prstGeom>
          <a:solidFill>
            <a:srgbClr val="FFFF00">
              <a:alpha val="25882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994400" y="1562100"/>
            <a:ext cx="1282700" cy="152400"/>
          </a:xfrm>
          <a:prstGeom prst="rect">
            <a:avLst/>
          </a:prstGeom>
          <a:solidFill>
            <a:srgbClr val="FFFF00">
              <a:alpha val="25882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382588" y="1141413"/>
            <a:ext cx="1549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66FF"/>
                </a:solidFill>
              </a:rPr>
              <a:t>PC = first Opcode in method area (5</a:t>
            </a:r>
            <a:r>
              <a:rPr lang="en-US" sz="2000" baseline="30000">
                <a:solidFill>
                  <a:srgbClr val="0066FF"/>
                </a:solidFill>
              </a:rPr>
              <a:t>th</a:t>
            </a:r>
            <a:r>
              <a:rPr lang="en-US" sz="2000">
                <a:solidFill>
                  <a:srgbClr val="0066FF"/>
                </a:solidFill>
              </a:rPr>
              <a:t> byte)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build="allAtOnce"/>
      <p:bldP spid="13" grpId="0" animBg="1"/>
      <p:bldP spid="14" grpId="0" build="allAtOnce"/>
      <p:bldP spid="15" grpId="0" animBg="1"/>
      <p:bldP spid="16" grpId="0" animBg="1"/>
      <p:bldP spid="2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IRETURN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2725" y="5715000"/>
            <a:ext cx="7661275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Memory before executing IRETURN.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After executing it.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pic>
        <p:nvPicPr>
          <p:cNvPr id="18437" name="Picture 4" descr="4-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1450" y="1087438"/>
            <a:ext cx="6356350" cy="448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478338" y="1217613"/>
            <a:ext cx="1549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66FF"/>
                </a:solidFill>
              </a:rPr>
              <a:t>Restore LV and PC to old values</a:t>
            </a:r>
          </a:p>
        </p:txBody>
      </p:sp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6515100" y="547688"/>
            <a:ext cx="23733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66FF"/>
                </a:solidFill>
              </a:rPr>
              <a:t>Control is returned to opcode immediately after INVOKEVIRTUAL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2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Convert the following HL Java code to IJVM</a:t>
            </a:r>
          </a:p>
          <a:p>
            <a:pPr eaLnBrk="1" hangingPunct="1">
              <a:buFontTx/>
              <a:buChar char="•"/>
            </a:pPr>
            <a:endParaRPr lang="en-US" sz="3600" dirty="0" smtClean="0"/>
          </a:p>
          <a:p>
            <a:pPr eaLnBrk="1" hangingPunct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j = 100</a:t>
            </a:r>
          </a:p>
          <a:p>
            <a:pPr eaLnBrk="1" hangingPunct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 = 0</a:t>
            </a:r>
          </a:p>
          <a:p>
            <a:pPr eaLnBrk="1" hangingPunct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 j;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s +=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999" y="142875"/>
            <a:ext cx="8874125" cy="6410325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.main	// main program		</a:t>
            </a:r>
          </a:p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// local variables for main</a:t>
            </a:r>
          </a:p>
          <a:p>
            <a:pPr lvl="1"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j</a:t>
            </a:r>
          </a:p>
          <a:p>
            <a:pPr lvl="1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</a:t>
            </a:r>
          </a:p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.end-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 </a:t>
            </a:r>
            <a:r>
              <a:rPr lang="en-US" dirty="0" smtClean="0"/>
              <a:t>set architecture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IJVM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42875"/>
            <a:ext cx="7808913" cy="6410325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start:	</a:t>
            </a:r>
          </a:p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BIPUSH 0x64		// 100</a:t>
            </a:r>
          </a:p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ISTORE j</a:t>
            </a:r>
          </a:p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BIPUSH 0x0</a:t>
            </a:r>
          </a:p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DUP</a:t>
            </a:r>
          </a:p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ISTORE s</a:t>
            </a:r>
          </a:p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ISTORE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42875"/>
            <a:ext cx="7808913" cy="6410325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check: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ILOAD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ILOAD j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ISUB //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- j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IFLT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for_body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&lt; j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GOTO end</a:t>
            </a:r>
          </a:p>
          <a:p>
            <a:pPr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for_body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// s +=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ILOAD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ILOAD s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IADD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ISTORE s 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42875"/>
            <a:ext cx="7808913" cy="6410325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ILOAD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BIPUSH 0x1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IADD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ISTORE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GOTO check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end: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.end-main</a:t>
            </a:r>
          </a:p>
          <a:p>
            <a:pPr eaLnBrk="1" hangingPunct="1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Input and Output</a:t>
            </a:r>
            <a:br>
              <a:rPr lang="en-US" dirty="0" smtClean="0"/>
            </a:br>
            <a:r>
              <a:rPr lang="en-US" sz="1800" dirty="0" smtClean="0"/>
              <a:t>Author: Dan Stone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.main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L1:   IN           // request character input from memory</a:t>
            </a:r>
          </a:p>
          <a:p>
            <a:pPr>
              <a:buNone/>
            </a:pPr>
            <a:r>
              <a:rPr lang="en-US" sz="2000" dirty="0" smtClean="0"/>
              <a:t>      DUP          // duplicate top of stack (input char) for comparing</a:t>
            </a:r>
          </a:p>
          <a:p>
            <a:pPr>
              <a:buNone/>
            </a:pPr>
            <a:r>
              <a:rPr lang="en-US" sz="2000" dirty="0" smtClean="0"/>
              <a:t>      BIPUSH 0x0   // push 0x0 for comparison</a:t>
            </a:r>
          </a:p>
          <a:p>
            <a:pPr>
              <a:buNone/>
            </a:pPr>
            <a:r>
              <a:rPr lang="en-US" sz="2000" dirty="0" smtClean="0"/>
              <a:t>      IF_ICMPEQ L2 // if no characters are available for input, loop</a:t>
            </a:r>
          </a:p>
          <a:p>
            <a:pPr>
              <a:buNone/>
            </a:pPr>
            <a:r>
              <a:rPr lang="en-US" sz="2000" dirty="0" smtClean="0"/>
              <a:t>      OUT          // else, print character</a:t>
            </a:r>
          </a:p>
          <a:p>
            <a:pPr>
              <a:buNone/>
            </a:pPr>
            <a:r>
              <a:rPr lang="en-US" sz="2000" dirty="0" smtClean="0"/>
              <a:t>      GOTO L1      // loop back to beginning of program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L2:   POP          // No key has been pushed, so clear the stack,</a:t>
            </a:r>
          </a:p>
          <a:p>
            <a:pPr>
              <a:buNone/>
            </a:pPr>
            <a:r>
              <a:rPr lang="en-US" sz="2000" dirty="0" smtClean="0"/>
              <a:t>      GOTO L1      // and start over</a:t>
            </a:r>
          </a:p>
          <a:p>
            <a:pPr>
              <a:buNone/>
            </a:pPr>
            <a:r>
              <a:rPr lang="en-US" sz="2000" dirty="0" smtClean="0"/>
              <a:t>.end-main</a:t>
            </a:r>
          </a:p>
          <a:p>
            <a:pPr>
              <a:buNone/>
            </a:pPr>
            <a:endParaRPr lang="en-US" sz="2000" dirty="0" smtClean="0"/>
          </a:p>
          <a:p>
            <a:pPr lvl="1"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Defining Methods in JAS</a:t>
            </a:r>
            <a:br>
              <a:rPr lang="en-US" dirty="0" smtClean="0"/>
            </a:br>
            <a:r>
              <a:rPr lang="en-US" sz="2800" dirty="0" smtClean="0"/>
              <a:t>typically after main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.method </a:t>
            </a:r>
            <a:r>
              <a:rPr lang="en-US" sz="3200" i="1" dirty="0" err="1" smtClean="0">
                <a:latin typeface="Courier New" pitchFamily="49" charset="0"/>
                <a:cs typeface="Courier New" pitchFamily="49" charset="0"/>
              </a:rPr>
              <a:t>methodName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var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200" i="1" dirty="0" smtClean="0"/>
              <a:t>variables</a:t>
            </a:r>
          </a:p>
          <a:p>
            <a:pPr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.end-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var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200" i="1" dirty="0" smtClean="0"/>
              <a:t>body</a:t>
            </a:r>
          </a:p>
          <a:p>
            <a:pPr>
              <a:buNone/>
            </a:pPr>
            <a:r>
              <a:rPr lang="en-US" sz="3200" i="1" dirty="0" smtClean="0"/>
              <a:t>…</a:t>
            </a:r>
          </a:p>
          <a:p>
            <a:pPr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IRETURN			</a:t>
            </a:r>
          </a:p>
          <a:p>
            <a:pPr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.end-method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 lvl="1" eaLnBrk="1" hangingPunct="1">
              <a:buNone/>
            </a:pPr>
            <a:endParaRPr lang="en-US" sz="3200" dirty="0" smtClean="0"/>
          </a:p>
          <a:p>
            <a:pPr eaLnBrk="1" hangingPunct="1">
              <a:buNone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Calling Methods in JAS</a:t>
            </a:r>
            <a:endParaRPr lang="en-US" sz="2800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LDC_W OBJREF</a:t>
            </a:r>
          </a:p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INVOKEVIRTUAL </a:t>
            </a:r>
            <a:r>
              <a:rPr lang="en-US" sz="3200" b="1" i="1" dirty="0" err="1" smtClean="0">
                <a:latin typeface="Courier New" pitchFamily="49" charset="0"/>
                <a:cs typeface="Courier New" pitchFamily="49" charset="0"/>
              </a:rPr>
              <a:t>methodName</a:t>
            </a:r>
            <a:endParaRPr lang="en-US" sz="3200" b="1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Before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.main</a:t>
            </a:r>
            <a:r>
              <a:rPr lang="en-US" sz="3200" dirty="0" smtClean="0"/>
              <a:t>, you need:</a:t>
            </a:r>
          </a:p>
          <a:p>
            <a:pPr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.constant</a:t>
            </a:r>
          </a:p>
          <a:p>
            <a:pPr lvl="1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OBJREF 0x40			</a:t>
            </a:r>
          </a:p>
          <a:p>
            <a:pPr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.end-constant</a:t>
            </a:r>
          </a:p>
          <a:p>
            <a:pPr>
              <a:buNone/>
            </a:pPr>
            <a:endParaRPr lang="en-US" sz="3200" dirty="0" smtClean="0"/>
          </a:p>
          <a:p>
            <a:pPr lvl="1" eaLnBrk="1" hangingPunct="1">
              <a:buNone/>
            </a:pPr>
            <a:endParaRPr lang="en-US" sz="3200" dirty="0" smtClean="0"/>
          </a:p>
          <a:p>
            <a:pPr eaLnBrk="1" hangingPunct="1">
              <a:buNone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Calling Methods with Parameters</a:t>
            </a:r>
            <a:endParaRPr lang="en-US" sz="2800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628775"/>
            <a:ext cx="7808913" cy="4924425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LDC_W OBJREF</a:t>
            </a:r>
          </a:p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ILOAD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param1</a:t>
            </a:r>
          </a:p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ILOAD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param2</a:t>
            </a:r>
          </a:p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INVOKEVIRTUAL </a:t>
            </a:r>
            <a:r>
              <a:rPr lang="en-US" sz="3200" b="1" i="1" dirty="0" err="1" smtClean="0">
                <a:latin typeface="Courier New" pitchFamily="49" charset="0"/>
                <a:cs typeface="Courier New" pitchFamily="49" charset="0"/>
              </a:rPr>
              <a:t>methodName</a:t>
            </a:r>
            <a:endParaRPr lang="en-US" sz="3200" b="1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 lvl="1" eaLnBrk="1" hangingPunct="1">
              <a:buNone/>
            </a:pPr>
            <a:endParaRPr lang="en-US" sz="3200" dirty="0" smtClean="0"/>
          </a:p>
          <a:p>
            <a:pPr eaLnBrk="1" hangingPunct="1">
              <a:buNone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75" y="1438275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Using LDC_W</a:t>
            </a:r>
            <a:endParaRPr lang="en-US" sz="2800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355880"/>
            <a:ext cx="8667750" cy="53943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// this program displays all the printable ASCII values 32..126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.constant 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one 1 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start 32 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stop 126 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.end-constant 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.main 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LDC_W start 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next: DUP 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OUT // output the current character 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DUP 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LDC_W stop 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ISUB IFEQ done // exit if we've reached the end 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LDC_W one 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IADD 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GOTO next // increment and do the next one done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POP</a:t>
            </a:r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HALT 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.end-main </a:t>
            </a:r>
          </a:p>
          <a:p>
            <a:pPr>
              <a:buNone/>
            </a:pPr>
            <a:endParaRPr lang="en-US" dirty="0" smtClean="0"/>
          </a:p>
          <a:p>
            <a:pPr lvl="1"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Write a JAS method </a:t>
            </a:r>
            <a:r>
              <a:rPr lang="en-US" sz="3600" i="1" dirty="0" err="1" smtClean="0"/>
              <a:t>int</a:t>
            </a:r>
            <a:r>
              <a:rPr lang="en-US" sz="3600" i="1" dirty="0" smtClean="0"/>
              <a:t> sum(</a:t>
            </a:r>
            <a:r>
              <a:rPr lang="en-US" sz="3600" i="1" dirty="0" err="1" smtClean="0"/>
              <a:t>int</a:t>
            </a:r>
            <a:r>
              <a:rPr lang="en-US" sz="3600" i="1" dirty="0" smtClean="0"/>
              <a:t> n)</a:t>
            </a:r>
            <a:r>
              <a:rPr lang="en-US" sz="3600" dirty="0" smtClean="0"/>
              <a:t> that calculates and returns the sum of integers up to </a:t>
            </a:r>
            <a:r>
              <a:rPr lang="en-US" sz="3600" i="1" dirty="0" smtClean="0"/>
              <a:t>n,</a:t>
            </a:r>
          </a:p>
          <a:p>
            <a:pPr eaLnBrk="1" hangingPunct="1">
              <a:buFontTx/>
              <a:buChar char="•"/>
            </a:pPr>
            <a:endParaRPr lang="en-US" sz="3600" dirty="0" smtClean="0"/>
          </a:p>
          <a:p>
            <a:pPr eaLnBrk="1" hangingPunct="1">
              <a:buFontTx/>
              <a:buChar char="•"/>
            </a:pPr>
            <a:r>
              <a:rPr lang="en-US" sz="3600" dirty="0" smtClean="0"/>
              <a:t> </a:t>
            </a:r>
          </a:p>
          <a:p>
            <a:pPr eaLnBrk="1" hangingPunct="1">
              <a:buFontTx/>
              <a:buChar char="•"/>
            </a:pPr>
            <a:endParaRPr lang="en-US" sz="3600" dirty="0" smtClean="0"/>
          </a:p>
          <a:p>
            <a:pPr eaLnBrk="1" hangingPunct="1">
              <a:buFontTx/>
              <a:buChar char="•"/>
            </a:pPr>
            <a:endParaRPr lang="en-US" sz="3600" dirty="0" smtClean="0"/>
          </a:p>
          <a:p>
            <a:pPr eaLnBrk="1" hangingPunct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81100" y="3331482"/>
          <a:ext cx="752475" cy="121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266400" imgH="431640" progId="Equation.3">
                  <p:embed/>
                </p:oleObj>
              </mc:Choice>
              <mc:Fallback>
                <p:oleObj name="Equation" r:id="rId3" imgW="2664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331482"/>
                        <a:ext cx="752475" cy="12182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 Java code (static method)</a:t>
            </a:r>
            <a:endParaRPr lang="en-US" dirty="0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2" cstate="print"/>
          <a:srcRect l="1757" t="10000" r="77232" b="67910"/>
          <a:stretch>
            <a:fillRect/>
          </a:stretch>
        </p:blipFill>
        <p:spPr bwMode="auto">
          <a:xfrm>
            <a:off x="790574" y="981074"/>
            <a:ext cx="7829880" cy="4924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200" dirty="0" smtClean="0"/>
              <a:t>By the end of this section, you will be able to:</a:t>
            </a:r>
          </a:p>
          <a:p>
            <a:pPr marL="0" indent="0" eaLnBrk="1" hangingPunct="1">
              <a:buNone/>
            </a:pPr>
            <a:endParaRPr lang="en-US" sz="3200" dirty="0" smtClean="0"/>
          </a:p>
          <a:p>
            <a:pPr eaLnBrk="1" hangingPunct="1">
              <a:buFont typeface="+mj-lt"/>
              <a:buAutoNum type="arabicPeriod"/>
            </a:pPr>
            <a:r>
              <a:rPr lang="en-US" sz="3200" dirty="0" smtClean="0"/>
              <a:t>List and work with the IJVM ISA instructions</a:t>
            </a:r>
          </a:p>
          <a:p>
            <a:pPr eaLnBrk="1" hangingPunct="1">
              <a:buFont typeface="+mj-lt"/>
              <a:buAutoNum type="arabicPeriod"/>
            </a:pPr>
            <a:r>
              <a:rPr lang="en-US" sz="3200" dirty="0" smtClean="0"/>
              <a:t>Translate a subset of Java programs to IJVM ISA</a:t>
            </a:r>
          </a:p>
          <a:p>
            <a:pPr eaLnBrk="1" hangingPunct="1">
              <a:buFont typeface="+mj-lt"/>
              <a:buAutoNum type="arabicPeriod"/>
            </a:pPr>
            <a:r>
              <a:rPr lang="en-US" sz="3200" dirty="0" smtClean="0"/>
              <a:t>Understand stack machines</a:t>
            </a:r>
          </a:p>
        </p:txBody>
      </p:sp>
    </p:spTree>
    <p:extLst>
      <p:ext uri="{BB962C8B-B14F-4D97-AF65-F5344CB8AC3E}">
        <p14:creationId xmlns:p14="http://schemas.microsoft.com/office/powerpoint/2010/main" val="28700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0" y="0"/>
            <a:ext cx="9144000" cy="1143000"/>
          </a:xfrm>
        </p:spPr>
        <p:txBody>
          <a:bodyPr/>
          <a:lstStyle/>
          <a:p>
            <a:r>
              <a:rPr lang="en-US" dirty="0" smtClean="0"/>
              <a:t>JAS code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908" y="5591175"/>
            <a:ext cx="4249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i="1" dirty="0" err="1" smtClean="0"/>
              <a:t>Jclasslib</a:t>
            </a:r>
            <a:r>
              <a:rPr lang="en-US" dirty="0" smtClean="0"/>
              <a:t> byte code viewer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 l="15536" t="23582" r="71339" b="48955"/>
          <a:stretch>
            <a:fillRect/>
          </a:stretch>
        </p:blipFill>
        <p:spPr bwMode="auto">
          <a:xfrm>
            <a:off x="600075" y="800099"/>
            <a:ext cx="3820043" cy="478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136937" y="1933575"/>
            <a:ext cx="48077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iconst</a:t>
            </a:r>
            <a:r>
              <a:rPr lang="en-US" dirty="0" smtClean="0"/>
              <a:t> loads a constant to the stack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dirty="0" smtClean="0"/>
              <a:t> is </a:t>
            </a:r>
            <a:r>
              <a:rPr lang="en-US" dirty="0" err="1" smtClean="0"/>
              <a:t>var</a:t>
            </a:r>
            <a:r>
              <a:rPr lang="en-US" dirty="0" smtClean="0"/>
              <a:t> 1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 is </a:t>
            </a:r>
            <a:r>
              <a:rPr lang="en-US" dirty="0" err="1" smtClean="0"/>
              <a:t>var</a:t>
            </a:r>
            <a:r>
              <a:rPr lang="en-US" dirty="0" smtClean="0"/>
              <a:t> 2</a:t>
            </a:r>
          </a:p>
          <a:p>
            <a:r>
              <a:rPr lang="en-US" dirty="0" smtClean="0"/>
              <a:t>Parameter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is </a:t>
            </a:r>
            <a:r>
              <a:rPr lang="en-US" dirty="0" err="1" smtClean="0"/>
              <a:t>var</a:t>
            </a:r>
            <a:r>
              <a:rPr lang="en-US" dirty="0" smtClean="0"/>
              <a:t>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 Java code (instance method)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 l="1697" t="10510" r="78750" b="68891"/>
          <a:stretch>
            <a:fillRect/>
          </a:stretch>
        </p:blipFill>
        <p:spPr bwMode="auto">
          <a:xfrm>
            <a:off x="1066800" y="1123950"/>
            <a:ext cx="704296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80975"/>
            <a:ext cx="9144000" cy="1143000"/>
          </a:xfrm>
        </p:spPr>
        <p:txBody>
          <a:bodyPr/>
          <a:lstStyle/>
          <a:p>
            <a:r>
              <a:rPr lang="en-US" dirty="0" smtClean="0"/>
              <a:t>JAS code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 l="15536" t="23582" r="71339" b="48955"/>
          <a:stretch>
            <a:fillRect/>
          </a:stretch>
        </p:blipFill>
        <p:spPr bwMode="auto">
          <a:xfrm>
            <a:off x="295275" y="819149"/>
            <a:ext cx="3820043" cy="478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 l="15579" t="23433" r="71696" b="48806"/>
          <a:stretch>
            <a:fillRect/>
          </a:stretch>
        </p:blipFill>
        <p:spPr bwMode="auto">
          <a:xfrm>
            <a:off x="4352924" y="800100"/>
            <a:ext cx="3729558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159093" y="5829300"/>
            <a:ext cx="6267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 are shifted by 1, since </a:t>
            </a:r>
            <a:r>
              <a:rPr lang="en-US" dirty="0" err="1" smtClean="0"/>
              <a:t>var</a:t>
            </a:r>
            <a:r>
              <a:rPr lang="en-US" dirty="0" smtClean="0"/>
              <a:t> 0 is OBJREF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6605" y="342900"/>
            <a:ext cx="93647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Static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06620" y="371475"/>
            <a:ext cx="129715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Instance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JVM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200150"/>
            <a:ext cx="7808913" cy="4991101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b="1" dirty="0" err="1" smtClean="0"/>
              <a:t>javac</a:t>
            </a:r>
            <a:r>
              <a:rPr lang="en-US" sz="3600" dirty="0" smtClean="0"/>
              <a:t>: Java compiler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Compiles HL Java to </a:t>
            </a:r>
            <a:r>
              <a:rPr lang="en-US" sz="3200" i="1" dirty="0" err="1" smtClean="0"/>
              <a:t>Bytecode</a:t>
            </a:r>
            <a:endParaRPr lang="en-US" sz="3200" i="1" dirty="0" smtClean="0"/>
          </a:p>
          <a:p>
            <a:pPr lvl="1" eaLnBrk="1" hangingPunct="1">
              <a:buFontTx/>
              <a:buChar char="•"/>
            </a:pPr>
            <a:r>
              <a:rPr lang="en-US" sz="3200" i="1" dirty="0" err="1" smtClean="0"/>
              <a:t>Bytecode</a:t>
            </a:r>
            <a:r>
              <a:rPr lang="en-US" sz="3200" i="1" dirty="0" smtClean="0"/>
              <a:t> = Java Assembly (JAS) Language</a:t>
            </a:r>
          </a:p>
          <a:p>
            <a:pPr eaLnBrk="1" hangingPunct="1">
              <a:buFontTx/>
              <a:buChar char="•"/>
            </a:pPr>
            <a:r>
              <a:rPr lang="en-US" sz="3600" b="1" dirty="0" smtClean="0"/>
              <a:t>JVM: </a:t>
            </a:r>
            <a:r>
              <a:rPr lang="en-US" sz="3600" dirty="0" smtClean="0"/>
              <a:t>Java Virtual Machine 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Invoked by the </a:t>
            </a:r>
            <a:r>
              <a:rPr lang="en-US" sz="3200" b="1" dirty="0" smtClean="0"/>
              <a:t>java</a:t>
            </a:r>
            <a:r>
              <a:rPr lang="en-US" sz="3200" dirty="0" smtClean="0"/>
              <a:t> command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An interpreter of Java </a:t>
            </a:r>
            <a:r>
              <a:rPr lang="en-US" sz="3200" dirty="0" err="1" smtClean="0"/>
              <a:t>Bytecode</a:t>
            </a:r>
            <a:endParaRPr lang="en-US" sz="3200" dirty="0" smtClean="0"/>
          </a:p>
          <a:p>
            <a:pPr eaLnBrk="1" hangingPunct="1">
              <a:buFontTx/>
              <a:buChar char="•"/>
            </a:pPr>
            <a:endParaRPr lang="en-US" sz="3600" dirty="0" smtClean="0"/>
          </a:p>
          <a:p>
            <a:pPr eaLnBrk="1" hangingPunct="1">
              <a:buFontTx/>
              <a:buChar char="•"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19123" y="981075"/>
            <a:ext cx="2819401" cy="1838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xyz() {</a:t>
            </a:r>
          </a:p>
          <a:p>
            <a:pPr lvl="1" algn="l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j + k;</a:t>
            </a:r>
          </a:p>
          <a:p>
            <a:pPr lvl="1" algn="l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== 3)</a:t>
            </a:r>
          </a:p>
          <a:p>
            <a:pPr lvl="1" algn="l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410199" y="2371725"/>
            <a:ext cx="2105026" cy="20478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 l="36307" r="44444" b="43473"/>
          <a:stretch>
            <a:fillRect/>
          </a:stretch>
        </p:blipFill>
        <p:spPr bwMode="auto">
          <a:xfrm>
            <a:off x="5784525" y="2429367"/>
            <a:ext cx="1216350" cy="189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auto">
          <a:xfrm>
            <a:off x="976310" y="4762500"/>
            <a:ext cx="2105026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Hardware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07425" y="59055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code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 bwMode="auto">
          <a:xfrm>
            <a:off x="3438524" y="1900238"/>
            <a:ext cx="1971675" cy="14954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050327" y="1990725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javac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341581" y="2819400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.java file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840308" y="4410075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.class file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9" idx="1"/>
            <a:endCxn id="11" idx="3"/>
          </p:cNvCxnSpPr>
          <p:nvPr/>
        </p:nvCxnSpPr>
        <p:spPr bwMode="auto">
          <a:xfrm flipH="1">
            <a:off x="3081336" y="3395663"/>
            <a:ext cx="2328863" cy="19002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718405" y="3857625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/>
      <p:bldP spid="15" grpId="0"/>
      <p:bldP spid="16" grpId="0"/>
      <p:bldP spid="17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.java code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 l="1697" t="10510" r="78750" b="68891"/>
          <a:stretch>
            <a:fillRect/>
          </a:stretch>
        </p:blipFill>
        <p:spPr bwMode="auto">
          <a:xfrm>
            <a:off x="1066800" y="1123950"/>
            <a:ext cx="704296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80975"/>
            <a:ext cx="9144000" cy="1143000"/>
          </a:xfrm>
        </p:spPr>
        <p:txBody>
          <a:bodyPr/>
          <a:lstStyle/>
          <a:p>
            <a:r>
              <a:rPr lang="en-US" dirty="0" smtClean="0"/>
              <a:t>Example .class file</a:t>
            </a:r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 l="15579" t="23433" r="71696" b="48806"/>
          <a:stretch>
            <a:fillRect/>
          </a:stretch>
        </p:blipFill>
        <p:spPr bwMode="auto">
          <a:xfrm>
            <a:off x="2676524" y="1095375"/>
            <a:ext cx="3729558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IJVM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619250"/>
            <a:ext cx="7808913" cy="4572001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b="1" dirty="0" smtClean="0"/>
              <a:t>IJVM:</a:t>
            </a:r>
            <a:r>
              <a:rPr lang="en-US" sz="3600" dirty="0" smtClean="0"/>
              <a:t> subset of JVM that deals with integers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No floating point instructions</a:t>
            </a:r>
          </a:p>
          <a:p>
            <a:pPr lvl="1" eaLnBrk="1" hangingPunct="1">
              <a:buFontTx/>
              <a:buChar char="•"/>
            </a:pPr>
            <a:endParaRPr lang="en-US" sz="3200" dirty="0" smtClean="0"/>
          </a:p>
          <a:p>
            <a:pPr eaLnBrk="1" hangingPunct="1">
              <a:buFontTx/>
              <a:buChar char="•"/>
            </a:pPr>
            <a:r>
              <a:rPr lang="en-US" sz="3600" dirty="0" smtClean="0"/>
              <a:t>All integer JAS </a:t>
            </a:r>
            <a:r>
              <a:rPr lang="en-US" sz="3600" dirty="0" err="1" smtClean="0"/>
              <a:t>opcodes</a:t>
            </a:r>
            <a:r>
              <a:rPr lang="en-US" sz="3600" dirty="0" smtClean="0"/>
              <a:t> are 1-byte long</a:t>
            </a:r>
          </a:p>
          <a:p>
            <a:pPr lvl="1" eaLnBrk="1" hangingPunct="1">
              <a:buFontTx/>
              <a:buChar char="•"/>
            </a:pPr>
            <a:r>
              <a:rPr lang="en-US" sz="3200" dirty="0" smtClean="0"/>
              <a:t>Simpler to deal with</a:t>
            </a:r>
          </a:p>
          <a:p>
            <a:pPr eaLnBrk="1" hangingPunct="1"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nnnenbaumTemplate">
  <a:themeElements>
    <a:clrScheme name="Tannnenbaum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nenbaum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annnenbaum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nenbaum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TannnenbaumTemplate</Template>
  <TotalTime>4059</TotalTime>
  <Words>1312</Words>
  <Application>Microsoft Office PowerPoint</Application>
  <PresentationFormat>On-screen Show (4:3)</PresentationFormat>
  <Paragraphs>305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Courier New</vt:lpstr>
      <vt:lpstr>Tahoma</vt:lpstr>
      <vt:lpstr>Times New Roman</vt:lpstr>
      <vt:lpstr>TannnenbaumTemplate</vt:lpstr>
      <vt:lpstr>Equation</vt:lpstr>
      <vt:lpstr>Microarchitecture  Design &amp; Operation</vt:lpstr>
      <vt:lpstr>Layered Computer Organization</vt:lpstr>
      <vt:lpstr>Instruction set architecture</vt:lpstr>
      <vt:lpstr>Objectives</vt:lpstr>
      <vt:lpstr>JVM</vt:lpstr>
      <vt:lpstr>Java Architecture</vt:lpstr>
      <vt:lpstr>Example .java code</vt:lpstr>
      <vt:lpstr>Example .class file</vt:lpstr>
      <vt:lpstr>IJVM</vt:lpstr>
      <vt:lpstr>Stacks</vt:lpstr>
      <vt:lpstr>Local Variable Frame</vt:lpstr>
      <vt:lpstr>Operand Stacks</vt:lpstr>
      <vt:lpstr>Operand Stack</vt:lpstr>
      <vt:lpstr>The IJVM Memory Model</vt:lpstr>
      <vt:lpstr>Constant Pool</vt:lpstr>
      <vt:lpstr>Local Variable Frame / Operand Stack</vt:lpstr>
      <vt:lpstr>Method Area</vt:lpstr>
      <vt:lpstr>Offsets</vt:lpstr>
      <vt:lpstr>The IJVM Instruction Set</vt:lpstr>
      <vt:lpstr>PowerPoint Presentation</vt:lpstr>
      <vt:lpstr>Compiling Java to IJVM</vt:lpstr>
      <vt:lpstr>Stack When Executing Bytecode </vt:lpstr>
      <vt:lpstr>IVOKEVIRTUAL disp</vt:lpstr>
      <vt:lpstr>IVOKEVIRTUAL disp</vt:lpstr>
      <vt:lpstr>IVOKEVIRTUAL disp</vt:lpstr>
      <vt:lpstr>INVOKEVIRTUAL</vt:lpstr>
      <vt:lpstr>IRETURN</vt:lpstr>
      <vt:lpstr>Exercise</vt:lpstr>
      <vt:lpstr>PowerPoint Presentation</vt:lpstr>
      <vt:lpstr>PowerPoint Presentation</vt:lpstr>
      <vt:lpstr>PowerPoint Presentation</vt:lpstr>
      <vt:lpstr>PowerPoint Presentation</vt:lpstr>
      <vt:lpstr>Input and Output Author: Dan Stone</vt:lpstr>
      <vt:lpstr>Defining Methods in JAS typically after main</vt:lpstr>
      <vt:lpstr>Calling Methods in JAS</vt:lpstr>
      <vt:lpstr>Calling Methods with Parameters</vt:lpstr>
      <vt:lpstr>Using LDC_W</vt:lpstr>
      <vt:lpstr>Exercise</vt:lpstr>
      <vt:lpstr>HL Java code (static method)</vt:lpstr>
      <vt:lpstr>JAS code</vt:lpstr>
      <vt:lpstr>HL Java code (instance method)</vt:lpstr>
      <vt:lpstr>JAS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Microarchitecture Level</dc:title>
  <dc:creator>Steve Armstrong</dc:creator>
  <cp:lastModifiedBy>Jalal Kawash</cp:lastModifiedBy>
  <cp:revision>399</cp:revision>
  <dcterms:created xsi:type="dcterms:W3CDTF">2005-03-16T00:55:23Z</dcterms:created>
  <dcterms:modified xsi:type="dcterms:W3CDTF">2015-05-11T22:21:22Z</dcterms:modified>
</cp:coreProperties>
</file>